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70" r:id="rId5"/>
    <p:sldId id="273" r:id="rId6"/>
    <p:sldId id="259" r:id="rId7"/>
    <p:sldId id="288" r:id="rId8"/>
    <p:sldId id="284" r:id="rId9"/>
    <p:sldId id="271" r:id="rId10"/>
    <p:sldId id="286" r:id="rId11"/>
    <p:sldId id="289" r:id="rId12"/>
    <p:sldId id="265" r:id="rId13"/>
    <p:sldId id="266" r:id="rId14"/>
    <p:sldId id="278" r:id="rId15"/>
    <p:sldId id="291" r:id="rId16"/>
    <p:sldId id="267" r:id="rId17"/>
    <p:sldId id="269" r:id="rId18"/>
    <p:sldId id="276" r:id="rId19"/>
    <p:sldId id="277" r:id="rId20"/>
    <p:sldId id="279" r:id="rId21"/>
    <p:sldId id="290" r:id="rId22"/>
    <p:sldId id="272" r:id="rId23"/>
    <p:sldId id="274" r:id="rId2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70" autoAdjust="0"/>
    <p:restoredTop sz="81675" autoAdjust="0"/>
  </p:normalViewPr>
  <p:slideViewPr>
    <p:cSldViewPr>
      <p:cViewPr varScale="1">
        <p:scale>
          <a:sx n="92" d="100"/>
          <a:sy n="92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442" y="-84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7" cy="496967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41" y="3"/>
            <a:ext cx="2949787" cy="496967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2D414049-6A19-4E74-8F33-D1DEC629C2FD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89"/>
            <a:ext cx="5445760" cy="4472702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7" cy="49696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7" cy="49696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8D54D04C-EFD6-41E3-88E6-67E87F21DFB5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ja-JP" altLang="en-US" sz="1400" dirty="0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0F353-08EA-482C-88A2-07A60752D3B9}" type="slidenum">
              <a:rPr lang="en-US" altLang="ja-JP" smtClean="0"/>
              <a:pPr/>
              <a:t>12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z="1400" dirty="0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0F353-08EA-482C-88A2-07A60752D3B9}" type="slidenum">
              <a:rPr lang="en-US" altLang="ja-JP" smtClean="0"/>
              <a:pPr/>
              <a:t>2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defRPr/>
            </a:pPr>
            <a:endParaRPr lang="en-US" altLang="ja-JP" sz="1400" dirty="0" smtClean="0"/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4854D-A23A-4B28-9D07-B565F00C2E91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z="1400" dirty="0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0F353-08EA-482C-88A2-07A60752D3B9}" type="slidenum">
              <a:rPr lang="en-US" altLang="ja-JP" smtClean="0"/>
              <a:pPr/>
              <a:t>5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D04C-EFD6-41E3-88E6-67E87F21DFB5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altLang="ja-JP" sz="1400" dirty="0" smtClean="0"/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2529B-73C1-4798-B86F-368C8B076E4F}" type="slidenum">
              <a:rPr lang="en-US" altLang="ja-JP" smtClean="0"/>
              <a:pPr/>
              <a:t>8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5B192-6732-4FB4-90D2-0B8F9A21C025}" type="slidenum">
              <a:rPr lang="en-US" altLang="ja-JP" smtClean="0"/>
              <a:pPr/>
              <a:t>9</a:t>
            </a:fld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2007/8/15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1714489"/>
            <a:ext cx="8501122" cy="2000263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ea typeface="Arial Unicode MS" pitchFamily="50" charset="-128"/>
                <a:cs typeface="Arial Unicode MS" pitchFamily="50" charset="-128"/>
              </a:rPr>
              <a:t>A Spectral Clustering Approach to Optimally Combining Numerical Vectors with a Modular Network</a:t>
            </a:r>
            <a:endParaRPr kumimoji="1" lang="ja-JP" altLang="en-US" b="1" dirty="0"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4000504"/>
            <a:ext cx="7429552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sz="2800" b="1" dirty="0" smtClean="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Motoki Shiga, Ichigaku Takigawa,</a:t>
            </a:r>
          </a:p>
          <a:p>
            <a:pPr eaLnBrk="1" hangingPunct="1"/>
            <a:r>
              <a:rPr lang="en-US" altLang="ja-JP" sz="2800" b="1" dirty="0" smtClean="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 Hiroshi Mamitsuka</a:t>
            </a:r>
          </a:p>
          <a:p>
            <a:pPr eaLnBrk="1" hangingPunct="1"/>
            <a:endParaRPr lang="en-US" altLang="ja-JP" sz="2400" b="1" dirty="0" smtClean="0">
              <a:solidFill>
                <a:schemeClr val="tx1"/>
              </a:solidFill>
              <a:latin typeface="+mj-lt"/>
              <a:ea typeface="Arial Unicode MS" pitchFamily="50" charset="-128"/>
              <a:cs typeface="Arial Unicode MS" pitchFamily="50" charset="-128"/>
            </a:endParaRPr>
          </a:p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Bioinformatics Center, ICR, Kyoto University, Japan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60600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KDD 2007,  San Jose,  California, USA,  August 12-15 2007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</a:t>
            </a:r>
            <a:endParaRPr kumimoji="1" lang="ja-JP" altLang="en-US" dirty="0"/>
          </a:p>
        </p:txBody>
      </p:sp>
      <p:pic>
        <p:nvPicPr>
          <p:cNvPr id="7" name="図 6" descr="ロゴ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00747"/>
          </a:xfrm>
          <a:prstGeom prst="rect">
            <a:avLst/>
          </a:prstGeom>
        </p:spPr>
      </p:pic>
      <p:pic>
        <p:nvPicPr>
          <p:cNvPr id="8" name="Picture 2" descr="F:\京大ロゴ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72396" y="4143380"/>
            <a:ext cx="1000132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morning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718" y="1276340"/>
            <a:ext cx="3124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186766" cy="1143000"/>
          </a:xfrm>
        </p:spPr>
        <p:txBody>
          <a:bodyPr/>
          <a:lstStyle/>
          <a:p>
            <a:r>
              <a:rPr lang="en-US" altLang="ja-JP" sz="4000" b="1" dirty="0" smtClean="0"/>
              <a:t>C</a:t>
            </a:r>
            <a:r>
              <a:rPr kumimoji="1" lang="en-US" altLang="ja-JP" sz="4000" b="1" dirty="0" smtClean="0"/>
              <a:t>ost Combining </a:t>
            </a:r>
            <a:r>
              <a:rPr lang="en-US" altLang="ja-JP" sz="4000" b="1" dirty="0" smtClean="0"/>
              <a:t>N</a:t>
            </a:r>
            <a:r>
              <a:rPr kumimoji="1" lang="en-US" altLang="ja-JP" sz="4000" b="1" dirty="0" smtClean="0"/>
              <a:t>umerical </a:t>
            </a:r>
            <a:r>
              <a:rPr lang="en-US" altLang="ja-JP" sz="4000" b="1" dirty="0" smtClean="0"/>
              <a:t>V</a:t>
            </a:r>
            <a:r>
              <a:rPr kumimoji="1" lang="en-US" altLang="ja-JP" sz="4000" b="1" dirty="0" smtClean="0"/>
              <a:t>ectors </a:t>
            </a:r>
            <a:br>
              <a:rPr kumimoji="1" lang="en-US" altLang="ja-JP" sz="4000" b="1" dirty="0" smtClean="0"/>
            </a:br>
            <a:r>
              <a:rPr kumimoji="1" lang="en-US" altLang="ja-JP" sz="4000" b="1" dirty="0" smtClean="0"/>
              <a:t>with a Network</a:t>
            </a:r>
            <a:endParaRPr kumimoji="1" lang="ja-JP" altLang="en-US" sz="4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87508" y="64874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10</a:t>
            </a:r>
            <a:endParaRPr kumimoji="1" lang="ja-JP" alt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79" y="5719997"/>
            <a:ext cx="7344000" cy="103975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096323" y="4857760"/>
            <a:ext cx="3142698" cy="785818"/>
            <a:chOff x="4096323" y="4857760"/>
            <a:chExt cx="3142698" cy="785818"/>
          </a:xfrm>
        </p:grpSpPr>
        <p:sp>
          <p:nvSpPr>
            <p:cNvPr id="30" name="下矢印 29"/>
            <p:cNvSpPr/>
            <p:nvPr/>
          </p:nvSpPr>
          <p:spPr>
            <a:xfrm>
              <a:off x="4096323" y="4857760"/>
              <a:ext cx="1785950" cy="7858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894471"/>
              <a:ext cx="1238261" cy="744575"/>
            </a:xfrm>
            <a:prstGeom prst="rect">
              <a:avLst/>
            </a:prstGeom>
            <a:noFill/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2786050" y="5767356"/>
            <a:ext cx="5214974" cy="974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kumimoji="1" lang="en-US" altLang="ja-JP" sz="800" b="1" dirty="0" smtClean="0"/>
          </a:p>
          <a:p>
            <a:pPr algn="ctr"/>
            <a:r>
              <a:rPr kumimoji="1" lang="en-US" altLang="ja-JP" sz="4400" b="1" dirty="0" err="1" smtClean="0"/>
              <a:t>M</a:t>
            </a:r>
            <a:r>
              <a:rPr kumimoji="1" lang="en-US" altLang="ja-JP" sz="4400" baseline="-25000" dirty="0" err="1" smtClean="0"/>
              <a:t>ω</a:t>
            </a:r>
            <a:endParaRPr kumimoji="1" lang="en-US" altLang="ja-JP" sz="4400" baseline="-25000" dirty="0" smtClean="0"/>
          </a:p>
          <a:p>
            <a:pPr algn="ctr"/>
            <a:endParaRPr kumimoji="1" lang="ja-JP" altLang="en-US" sz="800" baseline="-25000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0432" y="1901092"/>
            <a:ext cx="7056344" cy="670581"/>
          </a:xfrm>
          <a:prstGeom prst="rect">
            <a:avLst/>
          </a:prstGeom>
          <a:noFill/>
        </p:spPr>
      </p:pic>
      <p:sp>
        <p:nvSpPr>
          <p:cNvPr id="40" name="正方形/長方形 39"/>
          <p:cNvSpPr/>
          <p:nvPr/>
        </p:nvSpPr>
        <p:spPr>
          <a:xfrm>
            <a:off x="3671016" y="1928802"/>
            <a:ext cx="1901116" cy="7143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6629847" y="1928802"/>
            <a:ext cx="1932406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47535" y="2576300"/>
            <a:ext cx="143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network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85984" y="2585599"/>
            <a:ext cx="387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Cost</a:t>
            </a:r>
            <a:r>
              <a:rPr lang="en-US" altLang="ja-JP" sz="2800" dirty="0" smtClean="0"/>
              <a:t> of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numerical vector 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85720" y="3400191"/>
            <a:ext cx="4621168" cy="116898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71538" y="3091285"/>
            <a:ext cx="30234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cosine dissimilarity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741" y="3512442"/>
            <a:ext cx="4429156" cy="889319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5000628" y="2928934"/>
            <a:ext cx="4071966" cy="1857388"/>
            <a:chOff x="5000628" y="2928934"/>
            <a:chExt cx="4071966" cy="1857388"/>
          </a:xfrm>
        </p:grpSpPr>
        <p:sp>
          <p:nvSpPr>
            <p:cNvPr id="22" name="角丸四角形 21"/>
            <p:cNvSpPr/>
            <p:nvPr/>
          </p:nvSpPr>
          <p:spPr>
            <a:xfrm>
              <a:off x="5000628" y="3245312"/>
              <a:ext cx="4071966" cy="15410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21908" y="2928934"/>
              <a:ext cx="3626057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</a:rPr>
                <a:t>Normalized modularity</a:t>
              </a:r>
            </a:p>
            <a:p>
              <a:pPr algn="ctr"/>
              <a:r>
                <a:rPr lang="en-US" altLang="ja-JP" b="1" dirty="0" smtClean="0">
                  <a:solidFill>
                    <a:srgbClr val="FF0000"/>
                  </a:solidFill>
                </a:rPr>
                <a:t>(Negative)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3708404"/>
              <a:ext cx="3714776" cy="9636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8925" y="4562983"/>
            <a:ext cx="1314452" cy="36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Our Proposed Spectral Clustering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8319" y="1016115"/>
            <a:ext cx="8555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Compute matrix </a:t>
            </a:r>
            <a:r>
              <a:rPr kumimoji="1" lang="en-US" altLang="ja-JP" sz="2800" b="1" dirty="0" err="1" smtClean="0"/>
              <a:t>M</a:t>
            </a:r>
            <a:r>
              <a:rPr kumimoji="1" lang="en-US" altLang="ja-JP" sz="2800" baseline="-25000" dirty="0" err="1" smtClean="0"/>
              <a:t>ω</a:t>
            </a:r>
            <a:r>
              <a:rPr kumimoji="1" lang="en-US" altLang="ja-JP" sz="2800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/>
              <a:t>To optimize cost  </a:t>
            </a:r>
            <a:r>
              <a:rPr lang="en-US" altLang="ja-JP" sz="3200" i="1" dirty="0" smtClean="0"/>
              <a:t>J</a:t>
            </a:r>
            <a:r>
              <a:rPr lang="en-US" altLang="ja-JP" sz="3200" dirty="0" smtClean="0"/>
              <a:t>(</a:t>
            </a:r>
            <a:r>
              <a:rPr lang="en-US" altLang="ja-JP" sz="3200" b="1" dirty="0" smtClean="0"/>
              <a:t>Z</a:t>
            </a:r>
            <a:r>
              <a:rPr lang="en-US" altLang="ja-JP" sz="3200" dirty="0" smtClean="0"/>
              <a:t>)</a:t>
            </a:r>
            <a:r>
              <a:rPr kumimoji="1" lang="en-US" altLang="ja-JP" sz="3200" dirty="0" smtClean="0"/>
              <a:t> = </a:t>
            </a:r>
            <a:r>
              <a:rPr kumimoji="1" lang="en-US" altLang="ja-JP" sz="3200" dirty="0" err="1" smtClean="0"/>
              <a:t>tr</a:t>
            </a:r>
            <a:r>
              <a:rPr lang="en-US" altLang="ja-JP" sz="3200" dirty="0" smtClean="0"/>
              <a:t>{</a:t>
            </a:r>
            <a:r>
              <a:rPr kumimoji="1" lang="en-US" altLang="ja-JP" sz="3200" b="1" dirty="0" smtClean="0"/>
              <a:t>Z</a:t>
            </a:r>
            <a:r>
              <a:rPr kumimoji="1" lang="en-US" altLang="ja-JP" sz="3200" baseline="30000" dirty="0" smtClean="0"/>
              <a:t>T</a:t>
            </a:r>
            <a:r>
              <a:rPr kumimoji="1" lang="en-US" altLang="ja-JP" sz="3200" dirty="0" smtClean="0"/>
              <a:t> </a:t>
            </a:r>
            <a:r>
              <a:rPr kumimoji="1" lang="en-US" altLang="ja-JP" sz="3200" b="1" dirty="0" err="1" smtClean="0"/>
              <a:t>M</a:t>
            </a:r>
            <a:r>
              <a:rPr lang="en-US" altLang="ja-JP" sz="3200" baseline="-25000" dirty="0" err="1" smtClean="0"/>
              <a:t>ω</a:t>
            </a:r>
            <a:r>
              <a:rPr kumimoji="1" lang="en-US" altLang="ja-JP" sz="3200" dirty="0" smtClean="0"/>
              <a:t> </a:t>
            </a:r>
            <a:r>
              <a:rPr kumimoji="1" lang="en-US" altLang="ja-JP" sz="3200" b="1" dirty="0" smtClean="0"/>
              <a:t>Z</a:t>
            </a:r>
            <a:r>
              <a:rPr kumimoji="1" lang="en-US" altLang="ja-JP" sz="3200" dirty="0" smtClean="0"/>
              <a:t>} </a:t>
            </a:r>
            <a:r>
              <a:rPr kumimoji="1" lang="en-US" altLang="ja-JP" sz="2400" dirty="0" smtClean="0"/>
              <a:t>subjet to </a:t>
            </a:r>
            <a:r>
              <a:rPr lang="en-US" altLang="ja-JP" sz="2400" b="1" dirty="0" smtClean="0"/>
              <a:t>Z</a:t>
            </a:r>
            <a:r>
              <a:rPr lang="en-US" altLang="ja-JP" sz="2400" baseline="30000" dirty="0" smtClean="0"/>
              <a:t>T</a:t>
            </a:r>
            <a:r>
              <a:rPr lang="en-US" altLang="ja-JP" sz="2400" b="1" dirty="0" smtClean="0"/>
              <a:t>Z</a:t>
            </a:r>
            <a:r>
              <a:rPr lang="en-US" altLang="ja-JP" sz="2400" dirty="0" smtClean="0"/>
              <a:t>=</a:t>
            </a:r>
            <a:r>
              <a:rPr lang="en-US" altLang="ja-JP" sz="2400" b="1" dirty="0" smtClean="0"/>
              <a:t>I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,</a:t>
            </a:r>
            <a:br>
              <a:rPr kumimoji="1" lang="en-US" altLang="ja-JP" sz="2400" dirty="0" smtClean="0"/>
            </a:br>
            <a:r>
              <a:rPr kumimoji="1" lang="en-US" altLang="ja-JP" sz="2800" dirty="0" smtClean="0"/>
              <a:t>c</a:t>
            </a:r>
            <a:r>
              <a:rPr lang="en-US" altLang="ja-JP" sz="2800" dirty="0" smtClean="0"/>
              <a:t>ompute </a:t>
            </a:r>
            <a:r>
              <a:rPr lang="en-US" altLang="ja-JP" sz="2800" dirty="0" err="1" smtClean="0"/>
              <a:t>eigen</a:t>
            </a:r>
            <a:r>
              <a:rPr lang="en-US" altLang="ja-JP" sz="2800" dirty="0" smtClean="0"/>
              <a:t>-values and -vectors of matrix </a:t>
            </a:r>
            <a:r>
              <a:rPr lang="en-US" altLang="ja-JP" sz="2800" b="1" dirty="0" err="1" smtClean="0"/>
              <a:t>M</a:t>
            </a:r>
            <a:r>
              <a:rPr lang="en-US" altLang="ja-JP" sz="2400" baseline="-25000" dirty="0" err="1" smtClean="0"/>
              <a:t>ω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 </a:t>
            </a:r>
            <a:r>
              <a:rPr lang="en-US" altLang="ja-JP" sz="2800" dirty="0" smtClean="0"/>
              <a:t>by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en-US" altLang="ja-JP" sz="2800" dirty="0" smtClean="0"/>
              <a:t>relaxing elements of </a:t>
            </a:r>
            <a:r>
              <a:rPr lang="en-US" altLang="ja-JP" sz="2800" b="1" dirty="0" smtClean="0"/>
              <a:t>Z</a:t>
            </a:r>
            <a:r>
              <a:rPr lang="en-US" altLang="ja-JP" sz="2800" dirty="0" smtClean="0"/>
              <a:t> to a real value</a:t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kumimoji="1" lang="en-US" altLang="ja-JP" sz="2800" dirty="0" smtClean="0"/>
              <a:t>Each node is represented by </a:t>
            </a:r>
            <a:r>
              <a:rPr lang="en-US" altLang="ja-JP" sz="2800" dirty="0" smtClean="0"/>
              <a:t>K-1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eigen</a:t>
            </a:r>
            <a:r>
              <a:rPr kumimoji="1" lang="en-US" altLang="ja-JP" sz="2800" dirty="0" smtClean="0"/>
              <a:t>-vectors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Assign a cluster label to each node by k-means.</a:t>
            </a:r>
            <a:br>
              <a:rPr lang="en-US" altLang="ja-JP" sz="2800" dirty="0" smtClean="0"/>
            </a:br>
            <a:r>
              <a:rPr lang="en-US" altLang="ja-JP" sz="2800" dirty="0" smtClean="0"/>
              <a:t>(k-means outputs                   in spectral space.)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87508" y="64874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11</a:t>
            </a:r>
            <a:endParaRPr kumimoji="1" lang="ja-JP" altLang="en-US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4038" y="1000108"/>
            <a:ext cx="2969902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7" name="グループ化 76"/>
          <p:cNvGrpSpPr/>
          <p:nvPr/>
        </p:nvGrpSpPr>
        <p:grpSpPr>
          <a:xfrm>
            <a:off x="109991" y="522620"/>
            <a:ext cx="2515806" cy="5000660"/>
            <a:chOff x="98702" y="857232"/>
            <a:chExt cx="2515806" cy="5000660"/>
          </a:xfrm>
        </p:grpSpPr>
        <p:sp>
          <p:nvSpPr>
            <p:cNvPr id="51" name="テキスト ボックス 50"/>
            <p:cNvSpPr txBox="1"/>
            <p:nvPr/>
          </p:nvSpPr>
          <p:spPr>
            <a:xfrm>
              <a:off x="104462" y="857232"/>
              <a:ext cx="2510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accent6"/>
                  </a:solidFill>
                </a:rPr>
                <a:t> for ω = 0…1</a:t>
              </a:r>
              <a:endParaRPr kumimoji="1" lang="ja-JP" altLang="en-US" sz="3600" b="1" dirty="0">
                <a:solidFill>
                  <a:schemeClr val="accent6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98702" y="5211561"/>
              <a:ext cx="10182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accent6"/>
                  </a:solidFill>
                </a:rPr>
                <a:t> end</a:t>
              </a:r>
              <a:endParaRPr kumimoji="1" lang="ja-JP" altLang="en-US" sz="3600" b="1" dirty="0">
                <a:solidFill>
                  <a:schemeClr val="accent6"/>
                </a:solidFill>
              </a:endParaRPr>
            </a:p>
          </p:txBody>
        </p:sp>
        <p:sp>
          <p:nvSpPr>
            <p:cNvPr id="70" name="左大かっこ 69"/>
            <p:cNvSpPr/>
            <p:nvPr/>
          </p:nvSpPr>
          <p:spPr>
            <a:xfrm>
              <a:off x="428596" y="1500174"/>
              <a:ext cx="142876" cy="3786214"/>
            </a:xfrm>
            <a:prstGeom prst="leftBracket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500033" y="5425876"/>
            <a:ext cx="3997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Optimize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weight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 ω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6027199"/>
            <a:ext cx="4572032" cy="473635"/>
          </a:xfrm>
          <a:prstGeom prst="rect">
            <a:avLst/>
          </a:prstGeom>
          <a:noFill/>
        </p:spPr>
      </p:pic>
      <p:cxnSp>
        <p:nvCxnSpPr>
          <p:cNvPr id="14" name="直線矢印コネクタ 13"/>
          <p:cNvCxnSpPr/>
          <p:nvPr/>
        </p:nvCxnSpPr>
        <p:spPr>
          <a:xfrm flipV="1">
            <a:off x="5533732" y="6429396"/>
            <a:ext cx="2195881" cy="21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5069397" y="5874725"/>
            <a:ext cx="178592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033798" y="6422641"/>
            <a:ext cx="184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Eigen-vector </a:t>
            </a:r>
            <a:r>
              <a:rPr kumimoji="1" lang="en-US" altLang="ja-JP" sz="2400" i="1" dirty="0" smtClean="0"/>
              <a:t>e</a:t>
            </a:r>
            <a:r>
              <a:rPr kumimoji="1" lang="en-US" altLang="ja-JP" sz="2400" baseline="-25000" dirty="0" smtClean="0"/>
              <a:t>1</a:t>
            </a:r>
            <a:endParaRPr kumimoji="1" lang="ja-JP" altLang="en-US" sz="2400" baseline="-25000" dirty="0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5441920" y="4893957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e</a:t>
            </a:r>
            <a:r>
              <a:rPr kumimoji="1"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18" name="円/楕円 17"/>
          <p:cNvSpPr/>
          <p:nvPr/>
        </p:nvSpPr>
        <p:spPr>
          <a:xfrm>
            <a:off x="5997236" y="5263810"/>
            <a:ext cx="108000" cy="108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19484" y="5941628"/>
            <a:ext cx="108000" cy="108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546030" y="5658985"/>
            <a:ext cx="108000" cy="108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248112" y="5693861"/>
            <a:ext cx="108000" cy="108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907233" y="5835314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098969" y="6441694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428868" y="6181215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5462294" y="5192372"/>
            <a:ext cx="1000132" cy="928694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658043" y="5786454"/>
            <a:ext cx="1000132" cy="796969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03944" y="596604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x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08195" y="544055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/>
                </a:solidFill>
              </a:rPr>
              <a:t>x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  <p:cxnSp>
        <p:nvCxnSpPr>
          <p:cNvPr id="33" name="直線矢印コネクタ 32"/>
          <p:cNvCxnSpPr>
            <a:endCxn id="18" idx="4"/>
          </p:cNvCxnSpPr>
          <p:nvPr/>
        </p:nvCxnSpPr>
        <p:spPr>
          <a:xfrm rot="5400000" flipH="1" flipV="1">
            <a:off x="5882203" y="5451967"/>
            <a:ext cx="249190" cy="888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endCxn id="21" idx="2"/>
          </p:cNvCxnSpPr>
          <p:nvPr/>
        </p:nvCxnSpPr>
        <p:spPr>
          <a:xfrm>
            <a:off x="5973649" y="5671799"/>
            <a:ext cx="274463" cy="7606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665319" y="5621000"/>
            <a:ext cx="297041" cy="5745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 flipH="1" flipV="1">
            <a:off x="5791891" y="5760297"/>
            <a:ext cx="249190" cy="8887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 flipH="1" flipV="1">
            <a:off x="7025299" y="6307876"/>
            <a:ext cx="248181" cy="17439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endCxn id="23" idx="5"/>
          </p:cNvCxnSpPr>
          <p:nvPr/>
        </p:nvCxnSpPr>
        <p:spPr>
          <a:xfrm rot="16200000" flipV="1">
            <a:off x="6956325" y="5970590"/>
            <a:ext cx="227436" cy="141252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endCxn id="25" idx="1"/>
          </p:cNvCxnSpPr>
          <p:nvPr/>
        </p:nvCxnSpPr>
        <p:spPr>
          <a:xfrm flipV="1">
            <a:off x="7191469" y="6197031"/>
            <a:ext cx="253215" cy="6763"/>
          </a:xfrm>
          <a:prstGeom prst="straightConnector1">
            <a:avLst/>
          </a:prstGeom>
          <a:ln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67" y="4915343"/>
            <a:ext cx="1314452" cy="36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正方形/長方形 47"/>
          <p:cNvSpPr/>
          <p:nvPr/>
        </p:nvSpPr>
        <p:spPr>
          <a:xfrm>
            <a:off x="6445406" y="5171222"/>
            <a:ext cx="2433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 is sum of dissimilarity </a:t>
            </a:r>
          </a:p>
          <a:p>
            <a:r>
              <a:rPr lang="en-US" altLang="ja-JP" dirty="0" smtClean="0"/>
              <a:t>(cluster center &lt;-&gt; data)</a:t>
            </a:r>
            <a:endParaRPr lang="ja-JP" altLang="en-US" dirty="0"/>
          </a:p>
        </p:txBody>
      </p:sp>
      <p:sp>
        <p:nvSpPr>
          <p:cNvPr id="50" name="角丸四角形 49"/>
          <p:cNvSpPr/>
          <p:nvPr/>
        </p:nvSpPr>
        <p:spPr>
          <a:xfrm>
            <a:off x="5357818" y="4906620"/>
            <a:ext cx="3500462" cy="192880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>
            <a:off x="3214678" y="2857496"/>
            <a:ext cx="107157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>
            <a:grpSpLocks noChangeAspect="1"/>
          </p:cNvGrpSpPr>
          <p:nvPr/>
        </p:nvGrpSpPr>
        <p:grpSpPr>
          <a:xfrm>
            <a:off x="6671371" y="2357430"/>
            <a:ext cx="2186909" cy="1373953"/>
            <a:chOff x="5143504" y="3265311"/>
            <a:chExt cx="4011205" cy="2520090"/>
          </a:xfrm>
        </p:grpSpPr>
        <p:cxnSp>
          <p:nvCxnSpPr>
            <p:cNvPr id="44" name="直線コネクタ 43"/>
            <p:cNvCxnSpPr>
              <a:cxnSpLocks noChangeAspect="1"/>
              <a:stCxn id="66" idx="3"/>
              <a:endCxn id="67" idx="7"/>
            </p:cNvCxnSpPr>
            <p:nvPr/>
          </p:nvCxnSpPr>
          <p:spPr>
            <a:xfrm rot="5400000">
              <a:off x="5440020" y="4972113"/>
              <a:ext cx="158472" cy="158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cxnSpLocks noChangeAspect="1"/>
              <a:stCxn id="66" idx="4"/>
              <a:endCxn id="68" idx="4"/>
            </p:cNvCxnSpPr>
            <p:nvPr/>
          </p:nvCxnSpPr>
          <p:spPr>
            <a:xfrm rot="16200000" flipH="1">
              <a:off x="5447818" y="5212787"/>
              <a:ext cx="500066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cxnSpLocks noChangeAspect="1"/>
              <a:stCxn id="66" idx="5"/>
              <a:endCxn id="69" idx="5"/>
            </p:cNvCxnSpPr>
            <p:nvPr/>
          </p:nvCxnSpPr>
          <p:spPr>
            <a:xfrm rot="16200000" flipH="1">
              <a:off x="5797210" y="4900675"/>
              <a:ext cx="214314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cxnSpLocks noChangeAspect="1"/>
              <a:stCxn id="67" idx="5"/>
              <a:endCxn id="68" idx="6"/>
            </p:cNvCxnSpPr>
            <p:nvPr/>
          </p:nvCxnSpPr>
          <p:spPr>
            <a:xfrm rot="16200000" flipH="1">
              <a:off x="5556458" y="5141427"/>
              <a:ext cx="150674" cy="383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>
              <a:cxnSpLocks noChangeAspect="1"/>
              <a:stCxn id="69" idx="6"/>
              <a:endCxn id="68" idx="3"/>
            </p:cNvCxnSpPr>
            <p:nvPr/>
          </p:nvCxnSpPr>
          <p:spPr>
            <a:xfrm flipH="1">
              <a:off x="5669930" y="5122787"/>
              <a:ext cx="439392" cy="349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>
              <a:cxnSpLocks noChangeAspect="1"/>
              <a:stCxn id="67" idx="6"/>
              <a:endCxn id="69" idx="2"/>
            </p:cNvCxnSpPr>
            <p:nvPr/>
          </p:nvCxnSpPr>
          <p:spPr>
            <a:xfrm flipV="1">
              <a:off x="5466380" y="5122787"/>
              <a:ext cx="462942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5537818" y="3784027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5752132" y="4284093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5323504" y="4175531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6037884" y="3926903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>
              <a:cxnSpLocks noChangeAspect="1"/>
              <a:stCxn id="56" idx="4"/>
              <a:endCxn id="57" idx="1"/>
            </p:cNvCxnSpPr>
            <p:nvPr/>
          </p:nvCxnSpPr>
          <p:spPr>
            <a:xfrm rot="16200000" flipH="1">
              <a:off x="5529181" y="4062664"/>
              <a:ext cx="346426" cy="149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cxnSpLocks noChangeAspect="1"/>
              <a:stCxn id="58" idx="6"/>
              <a:endCxn id="59" idx="2"/>
            </p:cNvCxnSpPr>
            <p:nvPr/>
          </p:nvCxnSpPr>
          <p:spPr>
            <a:xfrm flipV="1">
              <a:off x="5503504" y="4016904"/>
              <a:ext cx="534380" cy="24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cxnSpLocks noChangeAspect="1"/>
              <a:stCxn id="57" idx="2"/>
              <a:endCxn id="58" idx="5"/>
            </p:cNvCxnSpPr>
            <p:nvPr/>
          </p:nvCxnSpPr>
          <p:spPr>
            <a:xfrm rot="10800000">
              <a:off x="5477144" y="4329625"/>
              <a:ext cx="274988" cy="44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cxnSpLocks noChangeAspect="1"/>
              <a:stCxn id="56" idx="3"/>
              <a:endCxn id="58" idx="0"/>
            </p:cNvCxnSpPr>
            <p:nvPr/>
          </p:nvCxnSpPr>
          <p:spPr>
            <a:xfrm rot="5400000">
              <a:off x="5370670" y="3982023"/>
              <a:ext cx="237864" cy="1491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cxnSpLocks noChangeAspect="1"/>
              <a:stCxn id="56" idx="5"/>
              <a:endCxn id="59" idx="2"/>
            </p:cNvCxnSpPr>
            <p:nvPr/>
          </p:nvCxnSpPr>
          <p:spPr>
            <a:xfrm rot="16200000" flipH="1">
              <a:off x="5823304" y="3805822"/>
              <a:ext cx="79236" cy="342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cxnSpLocks noChangeAspect="1"/>
              <a:stCxn id="59" idx="3"/>
              <a:endCxn id="57" idx="7"/>
            </p:cNvCxnSpPr>
            <p:nvPr/>
          </p:nvCxnSpPr>
          <p:spPr>
            <a:xfrm rot="5400000">
              <a:off x="5870853" y="4117063"/>
              <a:ext cx="229910" cy="1568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5572132" y="4818473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5286380" y="5104225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5643570" y="5318539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5929322" y="5032787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>
              <a:cxnSpLocks noChangeAspect="1"/>
              <a:stCxn id="57" idx="4"/>
              <a:endCxn id="66" idx="0"/>
            </p:cNvCxnSpPr>
            <p:nvPr/>
          </p:nvCxnSpPr>
          <p:spPr>
            <a:xfrm rot="5400000">
              <a:off x="5575851" y="4552192"/>
              <a:ext cx="354380" cy="1781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cxnSpLocks noChangeAspect="1"/>
              <a:stCxn id="58" idx="4"/>
              <a:endCxn id="69" idx="0"/>
            </p:cNvCxnSpPr>
            <p:nvPr/>
          </p:nvCxnSpPr>
          <p:spPr>
            <a:xfrm rot="16200000" flipH="1">
              <a:off x="5374726" y="4394310"/>
              <a:ext cx="677256" cy="599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>
              <a:cxnSpLocks noChangeAspect="1"/>
            </p:cNvCxnSpPr>
            <p:nvPr/>
          </p:nvCxnSpPr>
          <p:spPr>
            <a:xfrm>
              <a:off x="6523128" y="5141350"/>
              <a:ext cx="2500330" cy="15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>
              <a:cxnSpLocks noChangeAspect="1"/>
            </p:cNvCxnSpPr>
            <p:nvPr/>
          </p:nvCxnSpPr>
          <p:spPr>
            <a:xfrm rot="5400000" flipH="1" flipV="1">
              <a:off x="6094499" y="4569845"/>
              <a:ext cx="1714512" cy="15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/>
            <p:cNvSpPr txBox="1">
              <a:spLocks noChangeAspect="1"/>
            </p:cNvSpPr>
            <p:nvPr/>
          </p:nvSpPr>
          <p:spPr>
            <a:xfrm>
              <a:off x="8469052" y="5107976"/>
              <a:ext cx="685657" cy="677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e</a:t>
              </a:r>
              <a:r>
                <a:rPr kumimoji="1" lang="en-US" altLang="ja-JP" baseline="-25000" dirty="0" smtClean="0"/>
                <a:t>1</a:t>
              </a:r>
              <a:endParaRPr kumimoji="1" lang="ja-JP" altLang="en-US" baseline="-25000" dirty="0"/>
            </a:p>
          </p:txBody>
        </p:sp>
        <p:sp>
          <p:nvSpPr>
            <p:cNvPr id="78" name="テキスト ボックス 77"/>
            <p:cNvSpPr txBox="1">
              <a:spLocks noChangeAspect="1"/>
            </p:cNvSpPr>
            <p:nvPr/>
          </p:nvSpPr>
          <p:spPr>
            <a:xfrm rot="16200000">
              <a:off x="6187638" y="3269427"/>
              <a:ext cx="685657" cy="677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e</a:t>
              </a:r>
              <a:r>
                <a:rPr kumimoji="1" lang="en-US" altLang="ja-JP" baseline="-25000" dirty="0" smtClean="0"/>
                <a:t>2</a:t>
              </a:r>
              <a:endParaRPr kumimoji="1" lang="ja-JP" altLang="en-US" baseline="-25000" dirty="0"/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6986070" y="3961779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6951756" y="4223806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6843756" y="4069779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7094632" y="4104655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8594830" y="485559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8415392" y="50333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8594830" y="51413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8737706" y="499847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5143504" y="4761857"/>
              <a:ext cx="1143008" cy="830422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5165806" y="3701438"/>
              <a:ext cx="1143008" cy="83042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6737442" y="3888919"/>
              <a:ext cx="571504" cy="500065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8309078" y="4795311"/>
              <a:ext cx="642942" cy="500065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/>
            <p:cNvSpPr>
              <a:spLocks noChangeAspect="1"/>
            </p:cNvSpPr>
            <p:nvPr/>
          </p:nvSpPr>
          <p:spPr>
            <a:xfrm rot="380338">
              <a:off x="6176420" y="3826874"/>
              <a:ext cx="796789" cy="234005"/>
            </a:xfrm>
            <a:custGeom>
              <a:avLst/>
              <a:gdLst>
                <a:gd name="connsiteX0" fmla="*/ 0 w 1661532"/>
                <a:gd name="connsiteY0" fmla="*/ 388434 h 388434"/>
                <a:gd name="connsiteX1" fmla="*/ 1014761 w 1661532"/>
                <a:gd name="connsiteY1" fmla="*/ 31595 h 388434"/>
                <a:gd name="connsiteX2" fmla="*/ 1661532 w 1661532"/>
                <a:gd name="connsiteY2" fmla="*/ 198863 h 38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1532" h="388434">
                  <a:moveTo>
                    <a:pt x="0" y="388434"/>
                  </a:moveTo>
                  <a:cubicBezTo>
                    <a:pt x="368919" y="225812"/>
                    <a:pt x="737839" y="63190"/>
                    <a:pt x="1014761" y="31595"/>
                  </a:cubicBezTo>
                  <a:cubicBezTo>
                    <a:pt x="1291683" y="0"/>
                    <a:pt x="1476607" y="99431"/>
                    <a:pt x="1661532" y="198863"/>
                  </a:cubicBezTo>
                </a:path>
              </a:pathLst>
            </a:cu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>
              <a:spLocks noChangeAspect="1"/>
            </p:cNvSpPr>
            <p:nvPr/>
          </p:nvSpPr>
          <p:spPr>
            <a:xfrm>
              <a:off x="5880186" y="4133508"/>
              <a:ext cx="1071570" cy="214313"/>
            </a:xfrm>
            <a:custGeom>
              <a:avLst/>
              <a:gdLst>
                <a:gd name="connsiteX0" fmla="*/ 0 w 2274849"/>
                <a:gd name="connsiteY0" fmla="*/ 278780 h 278780"/>
                <a:gd name="connsiteX1" fmla="*/ 1483112 w 2274849"/>
                <a:gd name="connsiteY1" fmla="*/ 22302 h 278780"/>
                <a:gd name="connsiteX2" fmla="*/ 2274849 w 2274849"/>
                <a:gd name="connsiteY2" fmla="*/ 144965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4849" h="278780">
                  <a:moveTo>
                    <a:pt x="0" y="278780"/>
                  </a:moveTo>
                  <a:cubicBezTo>
                    <a:pt x="551985" y="161692"/>
                    <a:pt x="1103971" y="44605"/>
                    <a:pt x="1483112" y="22302"/>
                  </a:cubicBezTo>
                  <a:cubicBezTo>
                    <a:pt x="1862254" y="0"/>
                    <a:pt x="2068551" y="72482"/>
                    <a:pt x="2274849" y="144965"/>
                  </a:cubicBezTo>
                </a:path>
              </a:pathLst>
            </a:cu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>
              <a:spLocks noChangeAspect="1"/>
            </p:cNvSpPr>
            <p:nvPr/>
          </p:nvSpPr>
          <p:spPr>
            <a:xfrm rot="21295994">
              <a:off x="6052933" y="4726578"/>
              <a:ext cx="2549467" cy="214313"/>
            </a:xfrm>
            <a:custGeom>
              <a:avLst/>
              <a:gdLst>
                <a:gd name="connsiteX0" fmla="*/ 0 w 3568390"/>
                <a:gd name="connsiteY0" fmla="*/ 334536 h 334536"/>
                <a:gd name="connsiteX1" fmla="*/ 2007220 w 3568390"/>
                <a:gd name="connsiteY1" fmla="*/ 0 h 334536"/>
                <a:gd name="connsiteX2" fmla="*/ 3568390 w 3568390"/>
                <a:gd name="connsiteY2" fmla="*/ 334536 h 33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8390" h="334536">
                  <a:moveTo>
                    <a:pt x="0" y="334536"/>
                  </a:moveTo>
                  <a:cubicBezTo>
                    <a:pt x="706244" y="167268"/>
                    <a:pt x="1412488" y="0"/>
                    <a:pt x="2007220" y="0"/>
                  </a:cubicBezTo>
                  <a:cubicBezTo>
                    <a:pt x="2601952" y="0"/>
                    <a:pt x="3085171" y="167268"/>
                    <a:pt x="3568390" y="334536"/>
                  </a:cubicBezTo>
                </a:path>
              </a:pathLst>
            </a:cu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5737310" y="4862125"/>
              <a:ext cx="2692342" cy="474136"/>
            </a:xfrm>
            <a:custGeom>
              <a:avLst/>
              <a:gdLst>
                <a:gd name="connsiteX0" fmla="*/ 0 w 4070195"/>
                <a:gd name="connsiteY0" fmla="*/ 511097 h 511097"/>
                <a:gd name="connsiteX1" fmla="*/ 2899317 w 4070195"/>
                <a:gd name="connsiteY1" fmla="*/ 42746 h 511097"/>
                <a:gd name="connsiteX2" fmla="*/ 4070195 w 4070195"/>
                <a:gd name="connsiteY2" fmla="*/ 254619 h 5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0195" h="511097">
                  <a:moveTo>
                    <a:pt x="0" y="511097"/>
                  </a:moveTo>
                  <a:cubicBezTo>
                    <a:pt x="1110475" y="298294"/>
                    <a:pt x="2220951" y="85492"/>
                    <a:pt x="2899317" y="42746"/>
                  </a:cubicBezTo>
                  <a:cubicBezTo>
                    <a:pt x="3577683" y="0"/>
                    <a:pt x="3823939" y="127309"/>
                    <a:pt x="4070195" y="254619"/>
                  </a:cubicBezTo>
                </a:path>
              </a:pathLst>
            </a:cu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00100" y="1471634"/>
            <a:ext cx="7572428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lvl="0" indent="-609600">
              <a:spcBef>
                <a:spcPct val="20000"/>
              </a:spcBef>
              <a:buFontTx/>
              <a:buAutoNum type="arabicPeriod"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 for </a:t>
            </a:r>
            <a:r>
              <a:rPr lang="en-US" altLang="ja-JP" sz="2400" dirty="0" smtClean="0"/>
              <a:t>heterogeneous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(numerical + network)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method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Spectral clustering (numerical vectors + a network)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Synthetic data and real data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Table of Contents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928662" y="4337146"/>
            <a:ext cx="6643734" cy="8778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19529" y="64738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12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Synthetic Data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997" y="558209"/>
            <a:ext cx="844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Numerical vectors</a:t>
            </a:r>
            <a:r>
              <a:rPr kumimoji="1" lang="en-US" altLang="ja-JP" sz="3200" dirty="0" smtClean="0"/>
              <a:t> (von Mises</a:t>
            </a:r>
            <a:r>
              <a:rPr lang="en-US" altLang="ja-JP" sz="3200" dirty="0" smtClean="0"/>
              <a:t>-</a:t>
            </a:r>
            <a:r>
              <a:rPr kumimoji="1" lang="en-US" altLang="ja-JP" sz="3200" dirty="0" smtClean="0"/>
              <a:t>Fisher distribution)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2" y="1428727"/>
            <a:ext cx="2135981" cy="201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0442" y="1357298"/>
            <a:ext cx="2210276" cy="20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6550" y="1428722"/>
            <a:ext cx="2160746" cy="20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1214414" y="95492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 </a:t>
            </a:r>
            <a:r>
              <a:rPr lang="en-US" altLang="ja-JP" sz="2800" i="1" dirty="0" smtClean="0"/>
              <a:t>θ</a:t>
            </a:r>
            <a:r>
              <a:rPr lang="en-US" altLang="ja-JP" sz="2800" dirty="0" smtClean="0"/>
              <a:t> = 1</a:t>
            </a:r>
            <a:endParaRPr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226244" y="956040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 50</a:t>
            </a:r>
            <a:endParaRPr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337152" y="961721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 5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154054" y="2956304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1</a:t>
            </a:r>
            <a:endParaRPr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80990" y="278605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3800" y="171448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3</a:t>
            </a:r>
            <a:endParaRPr lang="ja-JP" altLang="en-US" sz="2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973494" y="2956304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1</a:t>
            </a:r>
            <a:endParaRPr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3500430" y="278605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sp>
        <p:nvSpPr>
          <p:cNvPr id="19" name="正方形/長方形 18"/>
          <p:cNvSpPr/>
          <p:nvPr/>
        </p:nvSpPr>
        <p:spPr>
          <a:xfrm>
            <a:off x="3143240" y="171448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3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7973890" y="2956304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1</a:t>
            </a:r>
            <a:endParaRPr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6500826" y="278605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sp>
        <p:nvSpPr>
          <p:cNvPr id="22" name="正方形/長方形 21"/>
          <p:cNvSpPr/>
          <p:nvPr/>
        </p:nvSpPr>
        <p:spPr>
          <a:xfrm>
            <a:off x="6143636" y="1714488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x</a:t>
            </a:r>
            <a:r>
              <a:rPr lang="en-US" altLang="ja-JP" sz="2800" baseline="-25000" dirty="0" smtClean="0"/>
              <a:t>3</a:t>
            </a:r>
            <a:endParaRPr lang="ja-JP" altLang="en-US" sz="28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175761" y="3500438"/>
            <a:ext cx="8539643" cy="3330486"/>
            <a:chOff x="175761" y="3500438"/>
            <a:chExt cx="8539643" cy="3330486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04539" y="3500438"/>
              <a:ext cx="815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Network</a:t>
              </a:r>
              <a:r>
                <a:rPr kumimoji="1" lang="en-US" altLang="ja-JP" sz="3200" dirty="0" smtClean="0"/>
                <a:t> (Random graph) </a:t>
              </a:r>
              <a:r>
                <a:rPr kumimoji="1" lang="en-US" altLang="ja-JP" sz="2400" dirty="0" smtClean="0"/>
                <a:t>#nodes = 400, #edges = 1600</a:t>
              </a:r>
              <a:endParaRPr kumimoji="1" lang="ja-JP" altLang="en-US" sz="2400" dirty="0"/>
            </a:p>
          </p:txBody>
        </p:sp>
        <p:pic>
          <p:nvPicPr>
            <p:cNvPr id="24" name="図 23" descr="ModuleGraph28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3483383" y="4473200"/>
              <a:ext cx="2374501" cy="2308364"/>
            </a:xfrm>
            <a:prstGeom prst="rect">
              <a:avLst/>
            </a:prstGeom>
          </p:spPr>
        </p:pic>
        <p:pic>
          <p:nvPicPr>
            <p:cNvPr id="25" name="図 24" descr="ModuleGraph3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3829" y="4466090"/>
              <a:ext cx="2371575" cy="2293126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175761" y="3977350"/>
              <a:ext cx="2967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Modularity = </a:t>
              </a:r>
              <a:r>
                <a:rPr lang="en-US" altLang="ja-JP" sz="2800" dirty="0" smtClean="0"/>
                <a:t>0.375</a:t>
              </a:r>
              <a:endParaRPr kumimoji="1" lang="ja-JP" altLang="en-US" sz="28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14810" y="3977350"/>
              <a:ext cx="1007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0.450</a:t>
              </a:r>
              <a:endParaRPr kumimoji="1" lang="ja-JP" altLang="en-US" sz="28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156827" y="3977350"/>
              <a:ext cx="1007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0.525</a:t>
              </a:r>
              <a:endParaRPr kumimoji="1" lang="ja-JP" altLang="en-US" sz="28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0052" y="4440149"/>
              <a:ext cx="2571750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8619529" y="64738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r>
              <a:rPr kumimoji="1" lang="en-US" altLang="ja-JP" b="1" dirty="0" smtClean="0"/>
              <a:t>Results for Synthetic </a:t>
            </a:r>
            <a:r>
              <a:rPr lang="en-US" altLang="ja-JP" b="1" dirty="0" smtClean="0"/>
              <a:t>D</a:t>
            </a:r>
            <a:r>
              <a:rPr kumimoji="1" lang="en-US" altLang="ja-JP" b="1" dirty="0" smtClean="0"/>
              <a:t>ata</a:t>
            </a:r>
            <a:endParaRPr kumimoji="1" lang="ja-JP" altLang="en-US" b="1" dirty="0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59" y="2919821"/>
            <a:ext cx="1790032" cy="17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1571604" y="4429132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ω</a:t>
            </a:r>
            <a:endParaRPr kumimoji="1" lang="ja-JP" altLang="en-US" sz="3600" i="1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08405" y="337946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NMI</a:t>
            </a:r>
            <a:endParaRPr kumimoji="1" lang="ja-JP" altLang="en-US" sz="3600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0075" y="571480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Modularity = </a:t>
            </a:r>
            <a:r>
              <a:rPr lang="en-US" altLang="ja-JP" sz="2800" dirty="0" smtClean="0"/>
              <a:t>0.375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57158" y="5832479"/>
            <a:ext cx="8286808" cy="95410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 smtClean="0"/>
              <a:t>・</a:t>
            </a:r>
            <a:r>
              <a:rPr lang="en-US" altLang="ja-JP" sz="2800" dirty="0" smtClean="0"/>
              <a:t>Best NMI (</a:t>
            </a:r>
            <a:r>
              <a:rPr lang="en-US" altLang="ja-JP" sz="2400" dirty="0" smtClean="0"/>
              <a:t>Normalized Mutual Information</a:t>
            </a:r>
            <a:r>
              <a:rPr lang="en-US" altLang="ja-JP" sz="2800" dirty="0" smtClean="0"/>
              <a:t>) is in 0 &lt; ω &lt; 1</a:t>
            </a:r>
            <a:br>
              <a:rPr lang="en-US" altLang="ja-JP" sz="2800" dirty="0" smtClean="0"/>
            </a:br>
            <a:r>
              <a:rPr lang="ja-JP" altLang="en-US" sz="2800" dirty="0" smtClean="0"/>
              <a:t>・</a:t>
            </a:r>
            <a:r>
              <a:rPr lang="en-US" altLang="ja-JP" sz="2800" dirty="0" smtClean="0"/>
              <a:t>Can be o</a:t>
            </a:r>
            <a:r>
              <a:rPr lang="en-US" altLang="ja-JP" sz="2800" dirty="0" smtClean="0">
                <a:solidFill>
                  <a:sysClr val="windowText" lastClr="000000"/>
                </a:solidFill>
              </a:rPr>
              <a:t>ptimized using Cost</a:t>
            </a:r>
            <a:r>
              <a:rPr lang="en-US" altLang="ja-JP" sz="2800" baseline="-25000" dirty="0" smtClean="0">
                <a:solidFill>
                  <a:sysClr val="windowText" lastClr="000000"/>
                </a:solidFill>
              </a:rPr>
              <a:t>spectral</a:t>
            </a:r>
            <a:endParaRPr lang="ja-JP" altLang="en-US" sz="28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19529" y="64738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14</a:t>
            </a:r>
            <a:endParaRPr kumimoji="1" lang="ja-JP" alt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7" y="1075656"/>
            <a:ext cx="1859667" cy="17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テキスト ボックス 29"/>
          <p:cNvSpPr txBox="1"/>
          <p:nvPr/>
        </p:nvSpPr>
        <p:spPr>
          <a:xfrm rot="16200000">
            <a:off x="-528805" y="1614343"/>
            <a:ext cx="198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Cost</a:t>
            </a:r>
            <a:r>
              <a:rPr kumimoji="1" lang="en-US" altLang="ja-JP" sz="3600" i="1" baseline="-25000" dirty="0" smtClean="0"/>
              <a:t>spectral</a:t>
            </a:r>
            <a:endParaRPr kumimoji="1" lang="ja-JP" altLang="en-US" sz="3600" i="1" baseline="-25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627943" y="1214422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θ</a:t>
            </a:r>
            <a:r>
              <a:rPr lang="en-US" altLang="ja-JP" sz="2400" dirty="0" smtClean="0">
                <a:solidFill>
                  <a:srgbClr val="FF0000"/>
                </a:solidFill>
              </a:rPr>
              <a:t> = 1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85001" y="1970367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/>
              <a:t>θ</a:t>
            </a:r>
            <a:r>
              <a:rPr lang="en-US" altLang="ja-JP" sz="2400" dirty="0" smtClean="0"/>
              <a:t> = 5 </a:t>
            </a:r>
            <a:endParaRPr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1714480" y="2252955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rgbClr val="0000FF"/>
                </a:solidFill>
              </a:rPr>
              <a:t>θ</a:t>
            </a:r>
            <a:r>
              <a:rPr lang="en-US" altLang="ja-JP" sz="2400" dirty="0" smtClean="0">
                <a:solidFill>
                  <a:srgbClr val="0000FF"/>
                </a:solidFill>
              </a:rPr>
              <a:t> = 50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84252" y="4666025"/>
            <a:ext cx="2331920" cy="1027850"/>
            <a:chOff x="84252" y="4666025"/>
            <a:chExt cx="2331920" cy="102785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84252" y="5047544"/>
              <a:ext cx="2331920" cy="646331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Numerical vectors only</a:t>
              </a:r>
            </a:p>
            <a:p>
              <a:r>
                <a:rPr lang="ja-JP" altLang="en-US" dirty="0" smtClean="0"/>
                <a:t>          </a:t>
              </a:r>
              <a:r>
                <a:rPr lang="en-US" altLang="ja-JP" dirty="0" smtClean="0"/>
                <a:t>(</a:t>
              </a:r>
              <a:r>
                <a:rPr lang="en-US" altLang="ja-JP" b="1" dirty="0" smtClean="0"/>
                <a:t>k-means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rot="16200000" flipV="1">
              <a:off x="888275" y="4849287"/>
              <a:ext cx="366526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/>
          <p:cNvGrpSpPr/>
          <p:nvPr/>
        </p:nvGrpSpPr>
        <p:grpSpPr>
          <a:xfrm>
            <a:off x="2571736" y="4643446"/>
            <a:ext cx="2786082" cy="1049075"/>
            <a:chOff x="2571736" y="4643446"/>
            <a:chExt cx="2786082" cy="10490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571736" y="5046190"/>
              <a:ext cx="2786082" cy="646331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Network only</a:t>
              </a:r>
            </a:p>
            <a:p>
              <a:pPr algn="ctr"/>
              <a:r>
                <a:rPr lang="en-US" altLang="ja-JP" dirty="0" smtClean="0"/>
                <a:t>(</a:t>
              </a:r>
              <a:r>
                <a:rPr lang="en-US" altLang="ja-JP" b="1" dirty="0" smtClean="0"/>
                <a:t>maximum modularity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rot="10800000">
              <a:off x="2714613" y="4643446"/>
              <a:ext cx="428629" cy="40274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952" y="1439835"/>
            <a:ext cx="1512040" cy="14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4185" y="1409962"/>
            <a:ext cx="1564633" cy="14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8526" y="1439821"/>
            <a:ext cx="1529571" cy="14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正方形/長方形 57"/>
          <p:cNvSpPr/>
          <p:nvPr/>
        </p:nvSpPr>
        <p:spPr>
          <a:xfrm>
            <a:off x="4010043" y="988062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θ</a:t>
            </a:r>
            <a:r>
              <a:rPr lang="en-US" altLang="ja-JP" sz="2400" dirty="0" smtClean="0">
                <a:solidFill>
                  <a:srgbClr val="FF0000"/>
                </a:solidFill>
              </a:rPr>
              <a:t> = 1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116386" y="978179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 5</a:t>
            </a:r>
            <a:endParaRPr lang="ja-JP" altLang="en-US" sz="2400" dirty="0"/>
          </a:p>
        </p:txBody>
      </p:sp>
      <p:sp>
        <p:nvSpPr>
          <p:cNvPr id="60" name="正方形/長方形 59"/>
          <p:cNvSpPr/>
          <p:nvPr/>
        </p:nvSpPr>
        <p:spPr>
          <a:xfrm>
            <a:off x="7818282" y="978179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 50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739522" y="2439976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1</a:t>
            </a:r>
            <a:endParaRPr lang="ja-JP" altLang="en-US" sz="2000" dirty="0"/>
          </a:p>
        </p:txBody>
      </p:sp>
      <p:sp>
        <p:nvSpPr>
          <p:cNvPr id="62" name="正方形/長方形 61"/>
          <p:cNvSpPr/>
          <p:nvPr/>
        </p:nvSpPr>
        <p:spPr>
          <a:xfrm>
            <a:off x="3661728" y="236853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2</a:t>
            </a:r>
            <a:endParaRPr lang="ja-JP" altLang="en-US" sz="2000" dirty="0"/>
          </a:p>
        </p:txBody>
      </p:sp>
      <p:sp>
        <p:nvSpPr>
          <p:cNvPr id="63" name="正方形/長方形 62"/>
          <p:cNvSpPr/>
          <p:nvPr/>
        </p:nvSpPr>
        <p:spPr>
          <a:xfrm>
            <a:off x="3428992" y="1439844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3</a:t>
            </a:r>
            <a:endParaRPr lang="ja-JP" altLang="en-US" sz="2000" dirty="0"/>
          </a:p>
        </p:txBody>
      </p:sp>
      <p:sp>
        <p:nvSpPr>
          <p:cNvPr id="64" name="正方形/長方形 63"/>
          <p:cNvSpPr/>
          <p:nvPr/>
        </p:nvSpPr>
        <p:spPr>
          <a:xfrm>
            <a:off x="6643702" y="2439976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1</a:t>
            </a:r>
            <a:endParaRPr lang="ja-JP" altLang="en-US" sz="2000" dirty="0"/>
          </a:p>
        </p:txBody>
      </p:sp>
      <p:sp>
        <p:nvSpPr>
          <p:cNvPr id="65" name="正方形/長方形 64"/>
          <p:cNvSpPr/>
          <p:nvPr/>
        </p:nvSpPr>
        <p:spPr>
          <a:xfrm>
            <a:off x="5565908" y="236853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2</a:t>
            </a:r>
            <a:endParaRPr lang="ja-JP" altLang="en-US" sz="2000" dirty="0"/>
          </a:p>
        </p:txBody>
      </p:sp>
      <p:sp>
        <p:nvSpPr>
          <p:cNvPr id="66" name="正方形/長方形 65"/>
          <p:cNvSpPr/>
          <p:nvPr/>
        </p:nvSpPr>
        <p:spPr>
          <a:xfrm>
            <a:off x="5333172" y="1439844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3</a:t>
            </a:r>
            <a:endParaRPr lang="ja-JP" altLang="en-US" sz="2000" dirty="0"/>
          </a:p>
        </p:txBody>
      </p:sp>
      <p:sp>
        <p:nvSpPr>
          <p:cNvPr id="67" name="正方形/長方形 66"/>
          <p:cNvSpPr/>
          <p:nvPr/>
        </p:nvSpPr>
        <p:spPr>
          <a:xfrm>
            <a:off x="8415797" y="2439976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1</a:t>
            </a:r>
            <a:endParaRPr lang="ja-JP" altLang="en-US" sz="2000" dirty="0"/>
          </a:p>
        </p:txBody>
      </p:sp>
      <p:sp>
        <p:nvSpPr>
          <p:cNvPr id="68" name="正方形/長方形 67"/>
          <p:cNvSpPr/>
          <p:nvPr/>
        </p:nvSpPr>
        <p:spPr>
          <a:xfrm>
            <a:off x="7338003" y="236853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2</a:t>
            </a:r>
            <a:endParaRPr lang="ja-JP" altLang="en-US" sz="2000" dirty="0"/>
          </a:p>
        </p:txBody>
      </p:sp>
      <p:sp>
        <p:nvSpPr>
          <p:cNvPr id="69" name="正方形/長方形 68"/>
          <p:cNvSpPr/>
          <p:nvPr/>
        </p:nvSpPr>
        <p:spPr>
          <a:xfrm>
            <a:off x="7105267" y="1439844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x</a:t>
            </a:r>
            <a:r>
              <a:rPr lang="en-US" altLang="ja-JP" sz="2000" baseline="-25000" dirty="0" smtClean="0"/>
              <a:t>3</a:t>
            </a:r>
            <a:endParaRPr lang="ja-JP" altLang="en-US" sz="2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711812" y="571480"/>
            <a:ext cx="3259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Numerical vectors</a:t>
            </a:r>
            <a:endParaRPr kumimoji="1" lang="ja-JP" altLang="en-US" sz="3200" dirty="0"/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1" y="3346282"/>
            <a:ext cx="1702739" cy="158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正方形/長方形 72"/>
          <p:cNvSpPr/>
          <p:nvPr/>
        </p:nvSpPr>
        <p:spPr>
          <a:xfrm>
            <a:off x="5572148" y="3711363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#nodes = 400, #edges = 1600</a:t>
            </a:r>
          </a:p>
          <a:p>
            <a:pPr algn="ctr"/>
            <a:r>
              <a:rPr lang="en-US" altLang="ja-JP" dirty="0" smtClean="0"/>
              <a:t>Modularity = 0.375</a:t>
            </a:r>
            <a:endParaRPr lang="ja-JP" altLang="en-US" dirty="0" smtClean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700625" y="1714488"/>
            <a:ext cx="156731" cy="1968228"/>
            <a:chOff x="1700625" y="1714488"/>
            <a:chExt cx="156731" cy="1968228"/>
          </a:xfrm>
        </p:grpSpPr>
        <p:sp>
          <p:nvSpPr>
            <p:cNvPr id="77" name="星 5 76"/>
            <p:cNvSpPr/>
            <p:nvPr/>
          </p:nvSpPr>
          <p:spPr>
            <a:xfrm>
              <a:off x="1714480" y="1714488"/>
              <a:ext cx="142876" cy="14287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星 5 77"/>
            <p:cNvSpPr/>
            <p:nvPr/>
          </p:nvSpPr>
          <p:spPr>
            <a:xfrm>
              <a:off x="1700625" y="3539840"/>
              <a:ext cx="142876" cy="14287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1329580" y="1930965"/>
            <a:ext cx="384900" cy="1392393"/>
            <a:chOff x="1329580" y="1930965"/>
            <a:chExt cx="384900" cy="1392393"/>
          </a:xfrm>
        </p:grpSpPr>
        <p:sp>
          <p:nvSpPr>
            <p:cNvPr id="76" name="星 5 75"/>
            <p:cNvSpPr/>
            <p:nvPr/>
          </p:nvSpPr>
          <p:spPr>
            <a:xfrm>
              <a:off x="1329580" y="2401158"/>
              <a:ext cx="142876" cy="142876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" name="星 5 78"/>
            <p:cNvSpPr/>
            <p:nvPr/>
          </p:nvSpPr>
          <p:spPr>
            <a:xfrm>
              <a:off x="1543894" y="1930965"/>
              <a:ext cx="142876" cy="14287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星 5 79"/>
            <p:cNvSpPr/>
            <p:nvPr/>
          </p:nvSpPr>
          <p:spPr>
            <a:xfrm>
              <a:off x="1571604" y="3180482"/>
              <a:ext cx="142876" cy="14287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1" name="星 5 80"/>
            <p:cNvSpPr/>
            <p:nvPr/>
          </p:nvSpPr>
          <p:spPr>
            <a:xfrm>
              <a:off x="1343435" y="2942789"/>
              <a:ext cx="142876" cy="142876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3809918" y="2928934"/>
            <a:ext cx="1762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/>
              <a:t>Network</a:t>
            </a:r>
            <a:r>
              <a:rPr lang="en-US" altLang="ja-JP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r>
              <a:rPr kumimoji="1" lang="en-US" altLang="ja-JP" b="1" dirty="0" smtClean="0"/>
              <a:t>Results for Synthetic </a:t>
            </a:r>
            <a:r>
              <a:rPr lang="en-US" altLang="ja-JP" b="1" dirty="0" smtClean="0"/>
              <a:t>D</a:t>
            </a:r>
            <a:r>
              <a:rPr kumimoji="1" lang="en-US" altLang="ja-JP" b="1" dirty="0" smtClean="0"/>
              <a:t>ata</a:t>
            </a:r>
            <a:endParaRPr kumimoji="1" lang="ja-JP" altLang="en-US" b="1" dirty="0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59" y="2919821"/>
            <a:ext cx="1790032" cy="17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5911" y="2933044"/>
            <a:ext cx="1794129" cy="17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1571604" y="4429132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ω</a:t>
            </a:r>
            <a:endParaRPr kumimoji="1" lang="ja-JP" altLang="en-US" sz="3600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29520" y="4429132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ω</a:t>
            </a:r>
            <a:endParaRPr kumimoji="1" lang="ja-JP" altLang="en-US" sz="36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0562" y="4429132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ω</a:t>
            </a:r>
            <a:endParaRPr kumimoji="1" lang="ja-JP" altLang="en-US" sz="3600" i="1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08405" y="3379469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NMI</a:t>
            </a:r>
            <a:endParaRPr kumimoji="1" lang="ja-JP" altLang="en-US" sz="3600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29124" y="57148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0.45</a:t>
            </a:r>
            <a:r>
              <a:rPr kumimoji="1" lang="en-US" altLang="ja-JP" sz="2800" dirty="0" smtClean="0"/>
              <a:t>0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29520" y="57148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0.525</a:t>
            </a:r>
            <a:endParaRPr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57158" y="5832479"/>
            <a:ext cx="8286808" cy="95410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 smtClean="0"/>
              <a:t>・</a:t>
            </a:r>
            <a:r>
              <a:rPr lang="en-US" altLang="ja-JP" sz="2800" dirty="0" smtClean="0"/>
              <a:t>Best NMI (</a:t>
            </a:r>
            <a:r>
              <a:rPr lang="en-US" altLang="ja-JP" sz="2400" dirty="0" smtClean="0"/>
              <a:t>Normalized Mutual Information</a:t>
            </a:r>
            <a:r>
              <a:rPr lang="en-US" altLang="ja-JP" sz="2800" dirty="0" smtClean="0"/>
              <a:t>) is in 0 &lt; ω &lt; 1</a:t>
            </a:r>
            <a:br>
              <a:rPr lang="en-US" altLang="ja-JP" sz="2800" dirty="0" smtClean="0"/>
            </a:br>
            <a:r>
              <a:rPr lang="ja-JP" altLang="en-US" sz="2800" dirty="0" smtClean="0"/>
              <a:t>・</a:t>
            </a:r>
            <a:r>
              <a:rPr lang="en-US" altLang="ja-JP" sz="2800" dirty="0" smtClean="0"/>
              <a:t>Can be o</a:t>
            </a:r>
            <a:r>
              <a:rPr lang="en-US" altLang="ja-JP" sz="2800" dirty="0" smtClean="0">
                <a:solidFill>
                  <a:sysClr val="windowText" lastClr="000000"/>
                </a:solidFill>
              </a:rPr>
              <a:t>ptimized using Cost</a:t>
            </a:r>
            <a:r>
              <a:rPr lang="en-US" altLang="ja-JP" sz="2800" baseline="-25000" dirty="0" smtClean="0">
                <a:solidFill>
                  <a:sysClr val="windowText" lastClr="000000"/>
                </a:solidFill>
              </a:rPr>
              <a:t>spectral</a:t>
            </a:r>
            <a:endParaRPr lang="ja-JP" altLang="en-US" sz="28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19529" y="64738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15</a:t>
            </a:r>
            <a:endParaRPr kumimoji="1" lang="ja-JP" alt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87" y="1075656"/>
            <a:ext cx="1859667" cy="17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0176" y="1075656"/>
            <a:ext cx="1871956" cy="17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1004232"/>
            <a:ext cx="1855571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テキスト ボックス 29"/>
          <p:cNvSpPr txBox="1"/>
          <p:nvPr/>
        </p:nvSpPr>
        <p:spPr>
          <a:xfrm rot="16200000">
            <a:off x="-528805" y="1614343"/>
            <a:ext cx="1982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Cost</a:t>
            </a:r>
            <a:r>
              <a:rPr kumimoji="1" lang="en-US" altLang="ja-JP" sz="3600" i="1" baseline="-25000" dirty="0" smtClean="0"/>
              <a:t>spectral</a:t>
            </a:r>
            <a:endParaRPr kumimoji="1" lang="ja-JP" altLang="en-US" sz="3600" i="1" baseline="-25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1627943" y="1214422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θ</a:t>
            </a:r>
            <a:r>
              <a:rPr lang="en-US" altLang="ja-JP" sz="2400" dirty="0" smtClean="0">
                <a:solidFill>
                  <a:srgbClr val="FF0000"/>
                </a:solidFill>
              </a:rPr>
              <a:t> = 1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714480" y="2252955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srgbClr val="0000FF"/>
                </a:solidFill>
              </a:rPr>
              <a:t>θ</a:t>
            </a:r>
            <a:r>
              <a:rPr lang="en-US" altLang="ja-JP" sz="2400" dirty="0" smtClean="0">
                <a:solidFill>
                  <a:srgbClr val="0000FF"/>
                </a:solidFill>
              </a:rPr>
              <a:t> = 50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920369"/>
            <a:ext cx="1848852" cy="17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グループ化 37"/>
          <p:cNvGrpSpPr/>
          <p:nvPr/>
        </p:nvGrpSpPr>
        <p:grpSpPr>
          <a:xfrm>
            <a:off x="84252" y="4666025"/>
            <a:ext cx="2331920" cy="1027850"/>
            <a:chOff x="84252" y="4666025"/>
            <a:chExt cx="2331920" cy="102785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84252" y="5047544"/>
              <a:ext cx="2331920" cy="646331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Numerical vectors only</a:t>
              </a:r>
            </a:p>
            <a:p>
              <a:r>
                <a:rPr lang="ja-JP" altLang="en-US" dirty="0" smtClean="0"/>
                <a:t>          </a:t>
              </a:r>
              <a:r>
                <a:rPr lang="en-US" altLang="ja-JP" dirty="0" smtClean="0"/>
                <a:t>(</a:t>
              </a:r>
              <a:r>
                <a:rPr lang="en-US" altLang="ja-JP" b="1" dirty="0" smtClean="0"/>
                <a:t>k-means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rot="16200000" flipV="1">
              <a:off x="888275" y="4849287"/>
              <a:ext cx="366526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8"/>
          <p:cNvGrpSpPr/>
          <p:nvPr/>
        </p:nvGrpSpPr>
        <p:grpSpPr>
          <a:xfrm>
            <a:off x="2571736" y="4643446"/>
            <a:ext cx="2786082" cy="1049075"/>
            <a:chOff x="2571736" y="4643446"/>
            <a:chExt cx="2786082" cy="1049075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571736" y="5046190"/>
              <a:ext cx="2786082" cy="646331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Network only</a:t>
              </a:r>
            </a:p>
            <a:p>
              <a:pPr algn="ctr"/>
              <a:r>
                <a:rPr lang="en-US" altLang="ja-JP" dirty="0" smtClean="0"/>
                <a:t>(</a:t>
              </a:r>
              <a:r>
                <a:rPr lang="en-US" altLang="ja-JP" b="1" dirty="0" smtClean="0"/>
                <a:t>maximum modularity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rot="10800000">
              <a:off x="2714613" y="4643446"/>
              <a:ext cx="428629" cy="40274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390075" y="571480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Modularity = </a:t>
            </a:r>
            <a:r>
              <a:rPr lang="en-US" altLang="ja-JP" sz="2800" dirty="0" smtClean="0"/>
              <a:t>0.375</a:t>
            </a:r>
            <a:endParaRPr kumimoji="1" lang="ja-JP" altLang="en-US" sz="2800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1700625" y="1714488"/>
            <a:ext cx="156731" cy="1968228"/>
            <a:chOff x="1700625" y="1714488"/>
            <a:chExt cx="156731" cy="1968228"/>
          </a:xfrm>
        </p:grpSpPr>
        <p:sp>
          <p:nvSpPr>
            <p:cNvPr id="38" name="星 5 37"/>
            <p:cNvSpPr/>
            <p:nvPr/>
          </p:nvSpPr>
          <p:spPr>
            <a:xfrm>
              <a:off x="1714480" y="1714488"/>
              <a:ext cx="142876" cy="14287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星 5 38"/>
            <p:cNvSpPr/>
            <p:nvPr/>
          </p:nvSpPr>
          <p:spPr>
            <a:xfrm>
              <a:off x="1700625" y="3539840"/>
              <a:ext cx="142876" cy="14287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1329580" y="1930965"/>
            <a:ext cx="384900" cy="1392393"/>
            <a:chOff x="1329580" y="1930965"/>
            <a:chExt cx="384900" cy="1392393"/>
          </a:xfrm>
        </p:grpSpPr>
        <p:sp>
          <p:nvSpPr>
            <p:cNvPr id="41" name="星 5 40"/>
            <p:cNvSpPr/>
            <p:nvPr/>
          </p:nvSpPr>
          <p:spPr>
            <a:xfrm>
              <a:off x="1329580" y="2401158"/>
              <a:ext cx="142876" cy="142876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星 5 41"/>
            <p:cNvSpPr/>
            <p:nvPr/>
          </p:nvSpPr>
          <p:spPr>
            <a:xfrm>
              <a:off x="1543894" y="1930965"/>
              <a:ext cx="142876" cy="14287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星 5 42"/>
            <p:cNvSpPr/>
            <p:nvPr/>
          </p:nvSpPr>
          <p:spPr>
            <a:xfrm>
              <a:off x="1571604" y="3180482"/>
              <a:ext cx="142876" cy="14287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星 5 43"/>
            <p:cNvSpPr/>
            <p:nvPr/>
          </p:nvSpPr>
          <p:spPr>
            <a:xfrm>
              <a:off x="1343435" y="2942789"/>
              <a:ext cx="142876" cy="142876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985001" y="1970367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/>
              <a:t>θ</a:t>
            </a:r>
            <a:r>
              <a:rPr lang="en-US" altLang="ja-JP" sz="2400" dirty="0" smtClean="0"/>
              <a:t> = 5 </a:t>
            </a:r>
            <a:endParaRPr lang="ja-JP" altLang="en-US" sz="2400" dirty="0"/>
          </a:p>
        </p:txBody>
      </p:sp>
      <p:sp>
        <p:nvSpPr>
          <p:cNvPr id="47" name="星 5 46"/>
          <p:cNvSpPr/>
          <p:nvPr/>
        </p:nvSpPr>
        <p:spPr>
          <a:xfrm>
            <a:off x="4673311" y="202795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星 5 47"/>
          <p:cNvSpPr/>
          <p:nvPr/>
        </p:nvSpPr>
        <p:spPr>
          <a:xfrm>
            <a:off x="4687166" y="3117701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星 5 48"/>
          <p:cNvSpPr/>
          <p:nvPr/>
        </p:nvSpPr>
        <p:spPr>
          <a:xfrm>
            <a:off x="7915731" y="300037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星 5 49"/>
          <p:cNvSpPr/>
          <p:nvPr/>
        </p:nvSpPr>
        <p:spPr>
          <a:xfrm>
            <a:off x="7929586" y="219853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星 5 50"/>
          <p:cNvSpPr/>
          <p:nvPr/>
        </p:nvSpPr>
        <p:spPr>
          <a:xfrm>
            <a:off x="4200955" y="2942784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星 5 51"/>
          <p:cNvSpPr/>
          <p:nvPr/>
        </p:nvSpPr>
        <p:spPr>
          <a:xfrm>
            <a:off x="4187100" y="2470433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星 5 52"/>
          <p:cNvSpPr/>
          <p:nvPr/>
        </p:nvSpPr>
        <p:spPr>
          <a:xfrm>
            <a:off x="7300499" y="2401158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星 5 53"/>
          <p:cNvSpPr/>
          <p:nvPr/>
        </p:nvSpPr>
        <p:spPr>
          <a:xfrm>
            <a:off x="7330372" y="2942784"/>
            <a:ext cx="142876" cy="142876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星 5 54"/>
          <p:cNvSpPr/>
          <p:nvPr/>
        </p:nvSpPr>
        <p:spPr>
          <a:xfrm>
            <a:off x="4500562" y="2972662"/>
            <a:ext cx="142876" cy="1428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星 5 55"/>
          <p:cNvSpPr/>
          <p:nvPr/>
        </p:nvSpPr>
        <p:spPr>
          <a:xfrm>
            <a:off x="4647764" y="2214554"/>
            <a:ext cx="142876" cy="1428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星 5 56"/>
          <p:cNvSpPr/>
          <p:nvPr/>
        </p:nvSpPr>
        <p:spPr>
          <a:xfrm>
            <a:off x="7629979" y="2998209"/>
            <a:ext cx="142876" cy="1428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星 5 57"/>
          <p:cNvSpPr/>
          <p:nvPr/>
        </p:nvSpPr>
        <p:spPr>
          <a:xfrm>
            <a:off x="7616124" y="2297684"/>
            <a:ext cx="142876" cy="1428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5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Synthetic Data (Numerical Vector)</a:t>
            </a:r>
            <a:br>
              <a:rPr lang="en-US" altLang="ja-JP" b="1" dirty="0" smtClean="0"/>
            </a:br>
            <a:r>
              <a:rPr lang="en-US" altLang="ja-JP" b="1" dirty="0" smtClean="0"/>
              <a:t> + Real Data (Gene Network)</a:t>
            </a:r>
            <a:endParaRPr kumimoji="1" lang="ja-JP" altLang="en-US" b="1" dirty="0"/>
          </a:p>
        </p:txBody>
      </p:sp>
      <p:pic>
        <p:nvPicPr>
          <p:cNvPr id="11" name="図 10" descr="Tr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7" y="1785926"/>
            <a:ext cx="2959058" cy="313741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87885" y="1142984"/>
            <a:ext cx="1927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True cluster</a:t>
            </a:r>
          </a:p>
          <a:p>
            <a:pPr algn="ctr"/>
            <a:r>
              <a:rPr lang="en-US" altLang="ja-JP" sz="2000" dirty="0" smtClean="0"/>
              <a:t>(#clusters = 10)</a:t>
            </a:r>
            <a:endParaRPr lang="ja-JP" altLang="en-US" sz="2000" dirty="0" smtClean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3094370" y="1142984"/>
            <a:ext cx="2959058" cy="3889364"/>
            <a:chOff x="6102247" y="1142984"/>
            <a:chExt cx="2959058" cy="3889364"/>
          </a:xfrm>
        </p:grpSpPr>
        <p:pic>
          <p:nvPicPr>
            <p:cNvPr id="10" name="図 9" descr="W0.5(k10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2247" y="1894935"/>
              <a:ext cx="2959058" cy="3137413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248856" y="1142984"/>
              <a:ext cx="26808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Resultant cluster</a:t>
              </a:r>
            </a:p>
            <a:p>
              <a:pPr algn="ctr"/>
              <a:r>
                <a:rPr lang="en-US" altLang="ja-JP" sz="2000" dirty="0" smtClean="0"/>
                <a:t>(ω=0.5, </a:t>
              </a:r>
              <a:r>
                <a:rPr lang="en-US" altLang="ja-JP" sz="2000" i="1" dirty="0" smtClean="0"/>
                <a:t>θ</a:t>
              </a:r>
              <a:r>
                <a:rPr lang="en-US" altLang="ja-JP" sz="2000" dirty="0" smtClean="0"/>
                <a:t>=10)</a:t>
              </a:r>
              <a:endParaRPr kumimoji="1" lang="ja-JP" altLang="en-US" sz="2000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472324" y="5689603"/>
            <a:ext cx="5214974" cy="954107"/>
          </a:xfrm>
          <a:prstGeom prst="rect">
            <a:avLst/>
          </a:prstGeom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・</a:t>
            </a:r>
            <a:r>
              <a:rPr lang="en-US" altLang="ja-JP" sz="2800" dirty="0" smtClean="0"/>
              <a:t>Best NMI is in 0 &lt; ω &lt; 1 </a:t>
            </a:r>
            <a:br>
              <a:rPr lang="en-US" altLang="ja-JP" sz="2800" dirty="0" smtClean="0"/>
            </a:br>
            <a:r>
              <a:rPr lang="ja-JP" altLang="en-US" sz="2800" dirty="0" smtClean="0"/>
              <a:t>・</a:t>
            </a:r>
            <a:r>
              <a:rPr lang="en-US" altLang="ja-JP" sz="2800" dirty="0" smtClean="0"/>
              <a:t>Can be optimized using </a:t>
            </a:r>
            <a:r>
              <a:rPr lang="en-US" altLang="ja-JP" sz="2800" dirty="0" smtClean="0">
                <a:solidFill>
                  <a:sysClr val="windowText" lastClr="000000"/>
                </a:solidFill>
              </a:rPr>
              <a:t>Cost</a:t>
            </a:r>
            <a:r>
              <a:rPr lang="en-US" altLang="ja-JP" sz="2800" baseline="-25000" dirty="0" smtClean="0">
                <a:solidFill>
                  <a:sysClr val="windowText" lastClr="000000"/>
                </a:solidFill>
              </a:rPr>
              <a:t>spectral</a:t>
            </a:r>
            <a:endParaRPr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19529" y="65011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16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340737" y="4857760"/>
            <a:ext cx="2983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 smtClean="0"/>
              <a:t>Gene network</a:t>
            </a:r>
          </a:p>
          <a:p>
            <a:pPr algn="ctr"/>
            <a:r>
              <a:rPr lang="en-US" altLang="ja-JP" b="1" dirty="0" smtClean="0"/>
              <a:t> by </a:t>
            </a:r>
            <a:r>
              <a:rPr lang="en-US" altLang="ja-JP" b="1" dirty="0" err="1" smtClean="0"/>
              <a:t>KEGG</a:t>
            </a:r>
            <a:r>
              <a:rPr lang="en-US" altLang="ja-JP" b="1" dirty="0" smtClean="0"/>
              <a:t> metabolic pathway </a:t>
            </a:r>
            <a:endParaRPr lang="ja-JP" altLang="en-US" b="1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6072198" y="1643050"/>
            <a:ext cx="2857520" cy="5097283"/>
            <a:chOff x="6072198" y="1643050"/>
            <a:chExt cx="2857520" cy="509728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63723" y="4050146"/>
              <a:ext cx="2265995" cy="223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テキスト ボックス 6"/>
            <p:cNvSpPr txBox="1"/>
            <p:nvPr/>
          </p:nvSpPr>
          <p:spPr>
            <a:xfrm rot="16200000">
              <a:off x="5966321" y="4894759"/>
              <a:ext cx="994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/>
                <a:t>NMI</a:t>
              </a:r>
              <a:endParaRPr kumimoji="1" lang="ja-JP" altLang="en-US" sz="3600" i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572396" y="6094002"/>
              <a:ext cx="516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i="1" dirty="0" smtClean="0"/>
                <a:t>ω</a:t>
              </a:r>
              <a:endParaRPr kumimoji="1" lang="ja-JP" altLang="en-US" sz="3600" i="1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14319" y="1643050"/>
              <a:ext cx="2308308" cy="223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テキスト ボックス 19"/>
            <p:cNvSpPr txBox="1"/>
            <p:nvPr/>
          </p:nvSpPr>
          <p:spPr>
            <a:xfrm rot="16200000">
              <a:off x="5364601" y="2380848"/>
              <a:ext cx="2061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>
                  <a:solidFill>
                    <a:sysClr val="windowText" lastClr="000000"/>
                  </a:solidFill>
                </a:rPr>
                <a:t>Cost</a:t>
              </a:r>
              <a:r>
                <a:rPr lang="en-US" altLang="ja-JP" sz="3600" baseline="-25000" dirty="0" smtClean="0">
                  <a:solidFill>
                    <a:sysClr val="windowText" lastClr="000000"/>
                  </a:solidFill>
                </a:rPr>
                <a:t>spectral</a:t>
              </a:r>
              <a:endParaRPr kumimoji="1" lang="ja-JP" altLang="en-US" sz="3600" i="1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160729" y="2303119"/>
              <a:ext cx="1027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 smtClean="0">
                  <a:solidFill>
                    <a:srgbClr val="FF0000"/>
                  </a:solidFill>
                </a:rPr>
                <a:t>θ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 = 10 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000892" y="2913024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 smtClean="0"/>
                <a:t>θ</a:t>
              </a:r>
              <a:r>
                <a:rPr lang="en-US" altLang="ja-JP" sz="2400" dirty="0" smtClean="0"/>
                <a:t> = 10</a:t>
              </a:r>
              <a:r>
                <a:rPr lang="en-US" altLang="ja-JP" sz="2400" baseline="30000" dirty="0" smtClean="0"/>
                <a:t>2</a:t>
              </a:r>
              <a:r>
                <a:rPr lang="en-US" altLang="ja-JP" sz="2400" dirty="0" smtClean="0"/>
                <a:t> </a:t>
              </a:r>
              <a:endParaRPr lang="ja-JP" altLang="en-US" sz="2400" dirty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686861" y="3374689"/>
              <a:ext cx="1132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 smtClean="0">
                  <a:solidFill>
                    <a:srgbClr val="0000FF"/>
                  </a:solidFill>
                </a:rPr>
                <a:t>θ</a:t>
              </a:r>
              <a:r>
                <a:rPr lang="en-US" altLang="ja-JP" sz="2400" dirty="0" smtClean="0">
                  <a:solidFill>
                    <a:srgbClr val="0000FF"/>
                  </a:solidFill>
                </a:rPr>
                <a:t> = 10</a:t>
              </a:r>
              <a:r>
                <a:rPr lang="en-US" altLang="ja-JP" sz="2400" baseline="30000" dirty="0" smtClean="0">
                  <a:solidFill>
                    <a:srgbClr val="0000FF"/>
                  </a:solidFill>
                </a:rPr>
                <a:t>3</a:t>
              </a:r>
              <a:r>
                <a:rPr lang="en-US" altLang="ja-JP" sz="2400" dirty="0" smtClean="0"/>
                <a:t> </a:t>
              </a:r>
              <a:endParaRPr lang="ja-JP" altLang="en-US" sz="2400" dirty="0"/>
            </a:p>
          </p:txBody>
        </p:sp>
        <p:sp>
          <p:nvSpPr>
            <p:cNvPr id="26" name="星 5 25"/>
            <p:cNvSpPr/>
            <p:nvPr/>
          </p:nvSpPr>
          <p:spPr>
            <a:xfrm>
              <a:off x="7016910" y="4121584"/>
              <a:ext cx="142876" cy="142876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星 5 27"/>
            <p:cNvSpPr/>
            <p:nvPr/>
          </p:nvSpPr>
          <p:spPr>
            <a:xfrm>
              <a:off x="7042457" y="3407204"/>
              <a:ext cx="142876" cy="142876"/>
            </a:xfrm>
            <a:prstGeom prst="star5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星 5 28"/>
            <p:cNvSpPr/>
            <p:nvPr/>
          </p:nvSpPr>
          <p:spPr>
            <a:xfrm>
              <a:off x="7386488" y="3346804"/>
              <a:ext cx="142876" cy="14287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星 5 29"/>
            <p:cNvSpPr/>
            <p:nvPr/>
          </p:nvSpPr>
          <p:spPr>
            <a:xfrm>
              <a:off x="7215206" y="4121584"/>
              <a:ext cx="142876" cy="14287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星 5 30"/>
            <p:cNvSpPr/>
            <p:nvPr/>
          </p:nvSpPr>
          <p:spPr>
            <a:xfrm>
              <a:off x="7429520" y="4266623"/>
              <a:ext cx="142876" cy="14287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星 5 31"/>
            <p:cNvSpPr/>
            <p:nvPr/>
          </p:nvSpPr>
          <p:spPr>
            <a:xfrm>
              <a:off x="8240885" y="3278183"/>
              <a:ext cx="142876" cy="14287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428612"/>
            <a:ext cx="8186766" cy="1143000"/>
          </a:xfrm>
        </p:spPr>
        <p:txBody>
          <a:bodyPr/>
          <a:lstStyle/>
          <a:p>
            <a:r>
              <a:rPr kumimoji="1" lang="en-US" altLang="ja-JP" sz="4800" b="1" dirty="0" smtClean="0"/>
              <a:t>Summary</a:t>
            </a:r>
            <a:endParaRPr kumimoji="1" lang="ja-JP" altLang="en-US" sz="48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525963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New spectral clustering method proposed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combining numerical vectors with a network</a:t>
            </a:r>
            <a:br>
              <a:rPr lang="en-US" altLang="ja-JP" sz="2800" dirty="0" smtClean="0"/>
            </a:br>
            <a:r>
              <a:rPr kumimoji="1" lang="ja-JP" altLang="en-US" sz="2800" dirty="0" smtClean="0"/>
              <a:t>・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Global network property</a:t>
            </a:r>
            <a:r>
              <a:rPr lang="ja-JP" altLang="en-US" sz="2000" dirty="0" smtClean="0"/>
              <a:t>  </a:t>
            </a:r>
            <a:r>
              <a:rPr kumimoji="1" lang="en-US" altLang="ja-JP" sz="2400" dirty="0" smtClean="0"/>
              <a:t>(normalized network modularity)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Clustering can be optimized by the weight</a:t>
            </a:r>
          </a:p>
          <a:p>
            <a:r>
              <a:rPr kumimoji="1" lang="en-US" altLang="ja-JP" sz="3600" b="1" dirty="0" smtClean="0"/>
              <a:t>Performance confirmed experimentally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kumimoji="1" lang="ja-JP" altLang="en-US" sz="2800" b="1" dirty="0" smtClean="0"/>
              <a:t>・</a:t>
            </a:r>
            <a:r>
              <a:rPr kumimoji="1" lang="en-US" altLang="ja-JP" sz="2800" dirty="0" smtClean="0"/>
              <a:t>Better than numerical </a:t>
            </a:r>
            <a:r>
              <a:rPr lang="en-US" altLang="ja-JP" sz="2800" dirty="0" smtClean="0"/>
              <a:t>vectors</a:t>
            </a:r>
            <a:r>
              <a:rPr kumimoji="1" lang="en-US" altLang="ja-JP" sz="2800" dirty="0" smtClean="0"/>
              <a:t> only and a network only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・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Optimizing the weight</a:t>
            </a:r>
            <a:r>
              <a:rPr lang="en-US" altLang="ja-JP" sz="2800" dirty="0" smtClean="0"/>
              <a:t> with synthetic dataset and </a:t>
            </a:r>
            <a:br>
              <a:rPr lang="en-US" altLang="ja-JP" sz="2800" dirty="0" smtClean="0"/>
            </a:br>
            <a:r>
              <a:rPr lang="en-US" altLang="ja-JP" sz="2800" dirty="0" smtClean="0"/>
              <a:t>    semi-real dataset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19529" y="64738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17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14562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kumimoji="1" lang="ja-JP" alt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12" y="6072206"/>
            <a:ext cx="2636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our p</a:t>
            </a:r>
            <a:r>
              <a:rPr kumimoji="1" lang="en-US" altLang="ja-JP" sz="3200" dirty="0" smtClean="0"/>
              <a:t>oster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#16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kumimoji="1" lang="en-US" altLang="ja-JP" b="1" dirty="0" smtClean="0"/>
              <a:t>Spectral Representation of M</a:t>
            </a:r>
            <a:r>
              <a:rPr kumimoji="1" lang="en-US" altLang="ja-JP" b="1" i="1" baseline="-25000" dirty="0" smtClean="0"/>
              <a:t>ω</a:t>
            </a:r>
            <a:endParaRPr kumimoji="1" lang="ja-JP" altLang="en-US" b="1" i="1" baseline="-250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16" y="1995457"/>
            <a:ext cx="2986088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897120"/>
            <a:ext cx="2864644" cy="283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31" y="1883868"/>
            <a:ext cx="2900363" cy="283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1500166" y="78579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(concentration </a:t>
            </a:r>
            <a:r>
              <a:rPr kumimoji="1" lang="en-US" altLang="ja-JP" sz="2800" i="1" dirty="0" smtClean="0"/>
              <a:t>θ</a:t>
            </a:r>
            <a:r>
              <a:rPr lang="en-US" altLang="ja-JP" sz="2800" dirty="0" smtClean="0"/>
              <a:t> = 5 , Modularity = 0.375</a:t>
            </a:r>
            <a:r>
              <a:rPr kumimoji="1" lang="en-US" altLang="ja-JP" sz="2800" dirty="0" smtClean="0"/>
              <a:t>)</a:t>
            </a:r>
            <a:endParaRPr kumimoji="1" lang="ja-JP" altLang="en-US" sz="2800" dirty="0">
              <a:latin typeface="Symbol" pitchFamily="18" charset="2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42190" y="4241322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1</a:t>
            </a:r>
            <a:endParaRPr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84802" y="3860978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4940" y="2098182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3</a:t>
            </a:r>
            <a:endParaRPr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171148" y="4289606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1</a:t>
            </a:r>
            <a:endParaRPr lang="ja-JP" altLang="en-US" sz="28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313760" y="3909262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973898" y="2146466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3</a:t>
            </a:r>
            <a:endParaRPr lang="ja-JP" altLang="en-US" sz="2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8171544" y="4241322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1</a:t>
            </a:r>
            <a:endParaRPr lang="ja-JP" altLang="en-US" sz="28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314156" y="3860978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2</a:t>
            </a:r>
            <a:endParaRPr lang="ja-JP" altLang="en-US" sz="28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974294" y="2098182"/>
            <a:ext cx="47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dirty="0" smtClean="0"/>
              <a:t>e</a:t>
            </a:r>
            <a:r>
              <a:rPr lang="en-US" altLang="ja-JP" sz="2800" baseline="-25000" dirty="0" smtClean="0"/>
              <a:t>3</a:t>
            </a:r>
            <a:endParaRPr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16510" y="1360648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 ω = 0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73295" y="1357298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 ω = 0.3</a:t>
            </a:r>
            <a:endParaRPr kumimoji="1"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16567" y="1365372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 ω = 1</a:t>
            </a:r>
            <a:endParaRPr kumimoji="1" lang="ja-JP" altLang="en-US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1069" y="5027140"/>
            <a:ext cx="250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Cost </a:t>
            </a:r>
            <a:r>
              <a:rPr lang="en-US" altLang="ja-JP" sz="2800" i="1" dirty="0" smtClean="0"/>
              <a:t>J</a:t>
            </a:r>
            <a:r>
              <a:rPr lang="en-US" altLang="ja-JP" sz="2800" i="1" baseline="-25000" dirty="0" smtClean="0"/>
              <a:t>ω </a:t>
            </a:r>
            <a:r>
              <a:rPr kumimoji="1" lang="en-US" altLang="ja-JP" sz="2800" dirty="0" smtClean="0"/>
              <a:t>= 0.0932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53755" y="5027140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0.0538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39903" y="5027140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0.0809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97665" y="5715016"/>
            <a:ext cx="5703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Select </a:t>
            </a:r>
            <a:r>
              <a:rPr lang="en-US" altLang="ja-JP" sz="2800" b="1" i="1" dirty="0" smtClean="0"/>
              <a:t>ω</a:t>
            </a:r>
            <a:r>
              <a:rPr lang="en-US" altLang="ja-JP" sz="2800" dirty="0" smtClean="0"/>
              <a:t> by minimizing </a:t>
            </a:r>
            <a:r>
              <a:rPr lang="en-US" altLang="ja-JP" sz="2800" dirty="0" smtClean="0">
                <a:solidFill>
                  <a:sysClr val="windowText" lastClr="000000"/>
                </a:solidFill>
              </a:rPr>
              <a:t>Cost</a:t>
            </a:r>
            <a:r>
              <a:rPr lang="en-US" altLang="ja-JP" sz="2800" baseline="-25000" dirty="0" smtClean="0">
                <a:solidFill>
                  <a:sysClr val="windowText" lastClr="000000"/>
                </a:solidFill>
              </a:rPr>
              <a:t>spectral</a:t>
            </a:r>
            <a:endParaRPr lang="en-US" altLang="ja-JP" sz="2800" dirty="0" smtClean="0"/>
          </a:p>
          <a:p>
            <a:pPr algn="ctr"/>
            <a:r>
              <a:rPr lang="en-US" altLang="ja-JP" sz="2800" dirty="0" smtClean="0"/>
              <a:t>(</a:t>
            </a:r>
            <a:r>
              <a:rPr kumimoji="1" lang="en-US" altLang="ja-JP" sz="2800" dirty="0" smtClean="0"/>
              <a:t>clusters are divided most separately)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Table of 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471634"/>
            <a:ext cx="7572428" cy="49577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ja-JP" dirty="0" smtClean="0"/>
              <a:t>Motivation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Clustering for heterogeneous data</a:t>
            </a:r>
            <a:br>
              <a:rPr lang="en-US" altLang="ja-JP" sz="2400" dirty="0" smtClean="0"/>
            </a:br>
            <a:r>
              <a:rPr lang="en-US" altLang="ja-JP" sz="2400" dirty="0" smtClean="0"/>
              <a:t>(numerical + network)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en-US" altLang="ja-JP" sz="1600" dirty="0" smtClean="0"/>
          </a:p>
          <a:p>
            <a:pPr marL="609600" indent="-609600">
              <a:buFontTx/>
              <a:buAutoNum type="arabicPeriod"/>
            </a:pPr>
            <a:r>
              <a:rPr lang="en-US" altLang="ja-JP" dirty="0" smtClean="0"/>
              <a:t>Proposed method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Spectral clustering (numerical vectors + a network)</a:t>
            </a:r>
            <a:endParaRPr lang="en-US" altLang="ja-JP" sz="1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altLang="ja-JP" sz="1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ja-JP" dirty="0" smtClean="0"/>
              <a:t>Experiments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Synthetic data and real data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ja-JP" sz="1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altLang="ja-JP" dirty="0" smtClean="0"/>
              <a:t>Summary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2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928662" y="1571612"/>
            <a:ext cx="7286676" cy="1143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714380"/>
          </a:xfrm>
        </p:spPr>
        <p:txBody>
          <a:bodyPr/>
          <a:lstStyle/>
          <a:p>
            <a:r>
              <a:rPr lang="en-US" altLang="ja-JP" b="1" dirty="0" smtClean="0"/>
              <a:t>Result for </a:t>
            </a:r>
            <a:r>
              <a:rPr kumimoji="1" lang="en-US" altLang="ja-JP" b="1" dirty="0" smtClean="0"/>
              <a:t>Real </a:t>
            </a:r>
            <a:r>
              <a:rPr lang="en-US" altLang="ja-JP" b="1" dirty="0" smtClean="0"/>
              <a:t>G</a:t>
            </a:r>
            <a:r>
              <a:rPr kumimoji="1" lang="en-US" altLang="ja-JP" b="1" dirty="0" smtClean="0"/>
              <a:t>enomic </a:t>
            </a:r>
            <a:r>
              <a:rPr lang="en-US" altLang="ja-JP" b="1" dirty="0" smtClean="0"/>
              <a:t>D</a:t>
            </a:r>
            <a:r>
              <a:rPr kumimoji="1" lang="en-US" altLang="ja-JP" b="1" dirty="0" smtClean="0"/>
              <a:t>ata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04" cy="1500198"/>
          </a:xfrm>
        </p:spPr>
        <p:txBody>
          <a:bodyPr>
            <a:noAutofit/>
          </a:bodyPr>
          <a:lstStyle/>
          <a:p>
            <a:r>
              <a:rPr kumimoji="1" lang="en-US" altLang="ja-JP" sz="2600" dirty="0" smtClean="0"/>
              <a:t>Numerical vectors </a:t>
            </a:r>
            <a:r>
              <a:rPr kumimoji="1" lang="en-US" altLang="ja-JP" sz="2400" dirty="0" smtClean="0"/>
              <a:t> :</a:t>
            </a:r>
            <a:r>
              <a:rPr lang="en-US" altLang="ja-JP" sz="2400" dirty="0" smtClean="0"/>
              <a:t> Hughes’ expression data </a:t>
            </a:r>
            <a:r>
              <a:rPr lang="en-US" altLang="ja-JP" sz="1600" i="1" dirty="0" smtClean="0"/>
              <a:t>(Hughes, et al., cell, 2000)</a:t>
            </a:r>
          </a:p>
          <a:p>
            <a:r>
              <a:rPr kumimoji="1" lang="en-US" altLang="ja-JP" sz="2600" dirty="0" smtClean="0"/>
              <a:t>Gene network  </a:t>
            </a:r>
            <a:r>
              <a:rPr kumimoji="1" lang="en-US" altLang="ja-JP" sz="2400" dirty="0" smtClean="0"/>
              <a:t>:  </a:t>
            </a:r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onstructed using </a:t>
            </a:r>
            <a:r>
              <a:rPr kumimoji="1" lang="en-US" altLang="ja-JP" sz="2400" dirty="0" err="1" smtClean="0"/>
              <a:t>KEGG</a:t>
            </a:r>
            <a:r>
              <a:rPr kumimoji="1" lang="en-US" altLang="ja-JP" sz="2400" dirty="0" smtClean="0"/>
              <a:t> metabolic pathways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                                </a:t>
            </a:r>
            <a:r>
              <a:rPr kumimoji="1" lang="en-US" altLang="ja-JP" sz="1800" dirty="0" smtClean="0"/>
              <a:t>                                                              </a:t>
            </a:r>
            <a:r>
              <a:rPr kumimoji="1" lang="en-US" altLang="ja-JP" sz="1600" i="1" dirty="0" smtClean="0"/>
              <a:t>(M. </a:t>
            </a:r>
            <a:r>
              <a:rPr kumimoji="1" lang="en-US" altLang="ja-JP" sz="1600" i="1" dirty="0" err="1" smtClean="0"/>
              <a:t>Kanehisa</a:t>
            </a:r>
            <a:r>
              <a:rPr kumimoji="1" lang="en-US" altLang="ja-JP" sz="1600" i="1" dirty="0" smtClean="0"/>
              <a:t>, etc. NAR, 2006)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endParaRPr kumimoji="1" lang="ja-JP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532" y="2565654"/>
            <a:ext cx="3900624" cy="37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64390"/>
            <a:ext cx="3919688" cy="37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 rot="16200000">
            <a:off x="-105909" y="3936133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NMI</a:t>
            </a:r>
            <a:endParaRPr kumimoji="1" lang="ja-JP" altLang="en-US" sz="3600" i="1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771941" y="3937928"/>
            <a:ext cx="209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ysClr val="windowText" lastClr="000000"/>
                </a:solidFill>
              </a:rPr>
              <a:t> Cost</a:t>
            </a:r>
            <a:r>
              <a:rPr lang="en-US" altLang="ja-JP" sz="3600" baseline="-25000" dirty="0" smtClean="0">
                <a:solidFill>
                  <a:sysClr val="windowText" lastClr="000000"/>
                </a:solidFill>
              </a:rPr>
              <a:t>spectral</a:t>
            </a:r>
            <a:endParaRPr kumimoji="1" lang="ja-JP" altLang="en-US" sz="3600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8860" y="6068817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ω</a:t>
            </a:r>
            <a:endParaRPr kumimoji="1" lang="ja-JP" altLang="en-US" sz="36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55908" y="5997379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ω</a:t>
            </a:r>
            <a:endParaRPr kumimoji="1" lang="ja-JP" altLang="en-US" sz="36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0100" y="2620604"/>
            <a:ext cx="200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Our method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13106" y="3161600"/>
            <a:ext cx="244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FF"/>
                </a:solidFill>
              </a:rPr>
              <a:t>Normalized cut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4480" y="3733104"/>
            <a:ext cx="1516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</a:rPr>
              <a:t>Ratio cut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13700" y="4304608"/>
            <a:ext cx="200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Our method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Evaluation Measure</a:t>
            </a:r>
          </a:p>
        </p:txBody>
      </p:sp>
      <p:pic>
        <p:nvPicPr>
          <p:cNvPr id="27652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96397" y="2428868"/>
            <a:ext cx="66960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941096" y="3929066"/>
            <a:ext cx="7353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H</a:t>
            </a:r>
            <a:r>
              <a:rPr kumimoji="1" lang="en-US" altLang="ja-JP" sz="2800" dirty="0" smtClean="0"/>
              <a:t>(</a:t>
            </a:r>
            <a:r>
              <a:rPr kumimoji="1" lang="en-US" altLang="ja-JP" sz="2800" b="1" i="1" dirty="0" smtClean="0"/>
              <a:t>C</a:t>
            </a:r>
            <a:r>
              <a:rPr kumimoji="1" lang="en-US" altLang="ja-JP" sz="2800" dirty="0" smtClean="0"/>
              <a:t>) : Entropy of probability variable </a:t>
            </a:r>
            <a:r>
              <a:rPr kumimoji="1" lang="en-US" altLang="ja-JP" sz="2800" b="1" i="1" dirty="0" smtClean="0"/>
              <a:t>C</a:t>
            </a:r>
            <a:r>
              <a:rPr kumimoji="1" lang="en-US" altLang="ja-JP" sz="2800" dirty="0" smtClean="0"/>
              <a:t>,  </a:t>
            </a:r>
          </a:p>
          <a:p>
            <a:r>
              <a:rPr kumimoji="1" lang="en-US" altLang="ja-JP" sz="2800" b="1" i="1" dirty="0" smtClean="0"/>
              <a:t>C</a:t>
            </a:r>
            <a:r>
              <a:rPr kumimoji="1" lang="en-US" altLang="ja-JP" sz="2800" dirty="0" smtClean="0"/>
              <a:t> : Estimated clusters,  </a:t>
            </a:r>
            <a:r>
              <a:rPr kumimoji="1" lang="en-US" altLang="ja-JP" sz="2800" b="1" i="1" dirty="0" smtClean="0"/>
              <a:t>G</a:t>
            </a:r>
            <a:r>
              <a:rPr kumimoji="1" lang="en-US" altLang="ja-JP" sz="2800" dirty="0" smtClean="0"/>
              <a:t> : Standard clusters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5852" y="5371943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The more </a:t>
            </a:r>
            <a:r>
              <a:rPr lang="en-US" altLang="ja-JP" sz="3600" b="1" dirty="0" smtClean="0">
                <a:solidFill>
                  <a:srgbClr val="00B050"/>
                </a:solidFill>
              </a:rPr>
              <a:t>similar</a:t>
            </a:r>
            <a:r>
              <a:rPr lang="en-US" altLang="ja-JP" sz="3600" dirty="0" smtClean="0"/>
              <a:t> clusters</a:t>
            </a:r>
          </a:p>
          <a:p>
            <a:r>
              <a:rPr lang="en-US" altLang="ja-JP" sz="3600" b="1" i="1" dirty="0" smtClean="0"/>
              <a:t>C</a:t>
            </a:r>
            <a:r>
              <a:rPr lang="en-US" altLang="ja-JP" sz="3600" i="1" dirty="0" smtClean="0"/>
              <a:t> </a:t>
            </a:r>
            <a:r>
              <a:rPr lang="en-US" altLang="ja-JP" sz="3600" dirty="0" smtClean="0"/>
              <a:t>and</a:t>
            </a:r>
            <a:r>
              <a:rPr lang="en-US" altLang="ja-JP" sz="3600" i="1" dirty="0" smtClean="0"/>
              <a:t> </a:t>
            </a:r>
            <a:r>
              <a:rPr lang="en-US" altLang="ja-JP" sz="3600" b="1" i="1" dirty="0" smtClean="0"/>
              <a:t>G</a:t>
            </a:r>
            <a:r>
              <a:rPr lang="en-US" altLang="ja-JP" sz="3600" dirty="0" smtClean="0"/>
              <a:t> are, </a:t>
            </a:r>
            <a:r>
              <a:rPr kumimoji="1" lang="en-US" altLang="ja-JP" sz="3600" b="1" dirty="0" smtClean="0">
                <a:solidFill>
                  <a:srgbClr val="00B050"/>
                </a:solidFill>
              </a:rPr>
              <a:t>the larger the NMI</a:t>
            </a:r>
            <a:r>
              <a:rPr kumimoji="1" lang="en-US" altLang="ja-JP" sz="3600" dirty="0" smtClean="0"/>
              <a:t>.</a:t>
            </a:r>
            <a:endParaRPr kumimoji="1" lang="ja-JP" altLang="en-US" sz="3600" dirty="0"/>
          </a:p>
        </p:txBody>
      </p:sp>
      <p:sp>
        <p:nvSpPr>
          <p:cNvPr id="7" name="角丸四角形 6"/>
          <p:cNvSpPr/>
          <p:nvPr/>
        </p:nvSpPr>
        <p:spPr>
          <a:xfrm>
            <a:off x="428596" y="1571612"/>
            <a:ext cx="8286808" cy="335758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57224" y="1214422"/>
            <a:ext cx="7419019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b="1" i="1" dirty="0" smtClean="0">
                <a:solidFill>
                  <a:srgbClr val="FF0000"/>
                </a:solidFill>
              </a:rPr>
              <a:t>Normalized Mutual Information (NMI)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400" dirty="0" smtClean="0"/>
              <a:t>between estimated cluster and the standard cluster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87508" y="648745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14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表 70"/>
          <p:cNvGraphicFramePr>
            <a:graphicFrameLocks noGrp="1"/>
          </p:cNvGraphicFramePr>
          <p:nvPr/>
        </p:nvGraphicFramePr>
        <p:xfrm>
          <a:off x="1285852" y="1159682"/>
          <a:ext cx="2143140" cy="1534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56"/>
                <a:gridCol w="1285884"/>
              </a:tblGrid>
              <a:tr h="3339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Word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Frequency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/>
                        <a:t>(A,2)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/>
                        <a:t>(B,2)</a:t>
                      </a:r>
                      <a:endParaRPr kumimoji="1" lang="ja-JP" altLang="en-US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Web Page Clustering</a:t>
            </a:r>
            <a:endParaRPr kumimoji="1" lang="ja-JP" altLang="en-US" b="1" dirty="0"/>
          </a:p>
        </p:txBody>
      </p:sp>
      <p:sp>
        <p:nvSpPr>
          <p:cNvPr id="1026" name="Webpage"/>
          <p:cNvSpPr>
            <a:spLocks noChangeAspect="1" noEditPoints="1" noChangeArrowheads="1"/>
          </p:cNvSpPr>
          <p:nvPr/>
        </p:nvSpPr>
        <p:spPr bwMode="auto">
          <a:xfrm>
            <a:off x="320015" y="2824306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2512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142844" y="822757"/>
          <a:ext cx="2143140" cy="1534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56"/>
                <a:gridCol w="1285884"/>
              </a:tblGrid>
              <a:tr h="3339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Word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Frequency</a:t>
                      </a:r>
                      <a:endParaRPr kumimoji="1" lang="ja-JP" altLang="en-US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/>
                        <a:t>A</a:t>
                      </a:r>
                      <a:endParaRPr kumimoji="1" lang="ja-JP" altLang="en-US" b="1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/>
                        <a:t>(A,1)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i="1" dirty="0" smtClean="0"/>
                        <a:t>B</a:t>
                      </a:r>
                      <a:endParaRPr kumimoji="1" lang="ja-JP" altLang="en-US" b="1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-25000" dirty="0" smtClean="0"/>
                        <a:t>(B,1)</a:t>
                      </a:r>
                      <a:endParaRPr kumimoji="1" lang="ja-JP" altLang="en-US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4" name="直線コネクタ 43"/>
          <p:cNvCxnSpPr>
            <a:stCxn id="1026" idx="4"/>
          </p:cNvCxnSpPr>
          <p:nvPr/>
        </p:nvCxnSpPr>
        <p:spPr>
          <a:xfrm flipV="1">
            <a:off x="624339" y="2357430"/>
            <a:ext cx="447199" cy="4668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Webpage"/>
          <p:cNvSpPr>
            <a:spLocks noChangeAspect="1" noEditPoints="1" noChangeArrowheads="1"/>
          </p:cNvSpPr>
          <p:nvPr/>
        </p:nvSpPr>
        <p:spPr bwMode="auto">
          <a:xfrm>
            <a:off x="1571604" y="3186116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785539" y="3631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56" name="Webpage"/>
          <p:cNvSpPr>
            <a:spLocks noChangeAspect="1" noEditPoints="1" noChangeArrowheads="1"/>
          </p:cNvSpPr>
          <p:nvPr/>
        </p:nvSpPr>
        <p:spPr bwMode="auto">
          <a:xfrm>
            <a:off x="2928926" y="3173974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142861" y="3631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59" name="Webpage"/>
          <p:cNvSpPr>
            <a:spLocks noChangeAspect="1" noEditPoints="1" noChangeArrowheads="1"/>
          </p:cNvSpPr>
          <p:nvPr/>
        </p:nvSpPr>
        <p:spPr bwMode="auto">
          <a:xfrm>
            <a:off x="214282" y="4324504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1472" y="4786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61" name="Webpage"/>
          <p:cNvSpPr>
            <a:spLocks noChangeAspect="1" noEditPoints="1" noChangeArrowheads="1"/>
          </p:cNvSpPr>
          <p:nvPr/>
        </p:nvSpPr>
        <p:spPr bwMode="auto">
          <a:xfrm>
            <a:off x="714348" y="5686446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928283" y="6131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63" name="Webpage"/>
          <p:cNvSpPr>
            <a:spLocks noChangeAspect="1" noEditPoints="1" noChangeArrowheads="1"/>
          </p:cNvSpPr>
          <p:nvPr/>
        </p:nvSpPr>
        <p:spPr bwMode="auto">
          <a:xfrm>
            <a:off x="2177403" y="4429132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91338" y="48863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65" name="Webpage"/>
          <p:cNvSpPr>
            <a:spLocks noChangeAspect="1" noEditPoints="1" noChangeArrowheads="1"/>
          </p:cNvSpPr>
          <p:nvPr/>
        </p:nvSpPr>
        <p:spPr bwMode="auto">
          <a:xfrm>
            <a:off x="2428860" y="5715016"/>
            <a:ext cx="608647" cy="814388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820345" y="61646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</a:t>
            </a:r>
            <a:endParaRPr kumimoji="1" lang="ja-JP" altLang="en-US" dirty="0"/>
          </a:p>
        </p:txBody>
      </p:sp>
      <p:cxnSp>
        <p:nvCxnSpPr>
          <p:cNvPr id="72" name="直線コネクタ 71"/>
          <p:cNvCxnSpPr/>
          <p:nvPr/>
        </p:nvCxnSpPr>
        <p:spPr>
          <a:xfrm flipV="1">
            <a:off x="1931811" y="2709423"/>
            <a:ext cx="211297" cy="4668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5643570" y="2786058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5400000" flipH="1" flipV="1">
            <a:off x="4873656" y="1928802"/>
            <a:ext cx="21439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5643570" y="2571744"/>
            <a:ext cx="785818" cy="35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V="1">
            <a:off x="5654587" y="2665216"/>
            <a:ext cx="846239" cy="187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 rot="2959446">
            <a:off x="5943490" y="23728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297529" y="2797075"/>
            <a:ext cx="234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Frequency of word </a:t>
            </a:r>
            <a:r>
              <a:rPr lang="en-US" altLang="ja-JP" sz="2000" b="1" i="1" dirty="0" smtClean="0"/>
              <a:t>A</a:t>
            </a:r>
            <a:endParaRPr kumimoji="1" lang="ja-JP" altLang="en-US" sz="2000" b="1" i="1" dirty="0"/>
          </a:p>
        </p:txBody>
      </p:sp>
      <p:sp>
        <p:nvSpPr>
          <p:cNvPr id="91" name="正方形/長方形 90"/>
          <p:cNvSpPr/>
          <p:nvPr/>
        </p:nvSpPr>
        <p:spPr>
          <a:xfrm rot="16200000">
            <a:off x="4678031" y="1524879"/>
            <a:ext cx="211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Frequency of word </a:t>
            </a:r>
            <a:r>
              <a:rPr lang="en-US" altLang="ja-JP" b="1" i="1" dirty="0" smtClean="0"/>
              <a:t>Z</a:t>
            </a:r>
            <a:endParaRPr lang="ja-JP" altLang="en-US" b="1" i="1" dirty="0"/>
          </a:p>
        </p:txBody>
      </p:sp>
      <p:sp>
        <p:nvSpPr>
          <p:cNvPr id="92" name="円/楕円 91"/>
          <p:cNvSpPr/>
          <p:nvPr/>
        </p:nvSpPr>
        <p:spPr>
          <a:xfrm>
            <a:off x="7429520" y="150017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92"/>
          <p:cNvSpPr/>
          <p:nvPr/>
        </p:nvSpPr>
        <p:spPr>
          <a:xfrm>
            <a:off x="6715140" y="128586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円/楕円 93"/>
          <p:cNvSpPr/>
          <p:nvPr/>
        </p:nvSpPr>
        <p:spPr>
          <a:xfrm>
            <a:off x="6500826" y="185736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円/楕円 95"/>
          <p:cNvSpPr/>
          <p:nvPr/>
        </p:nvSpPr>
        <p:spPr>
          <a:xfrm>
            <a:off x="8143900" y="200024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円/楕円 96"/>
          <p:cNvSpPr/>
          <p:nvPr/>
        </p:nvSpPr>
        <p:spPr>
          <a:xfrm>
            <a:off x="8001024" y="1214422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円/楕円 97"/>
          <p:cNvSpPr/>
          <p:nvPr/>
        </p:nvSpPr>
        <p:spPr>
          <a:xfrm>
            <a:off x="7858148" y="164305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円/楕円 98"/>
          <p:cNvSpPr/>
          <p:nvPr/>
        </p:nvSpPr>
        <p:spPr>
          <a:xfrm>
            <a:off x="7000892" y="200024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6346933" y="1120950"/>
            <a:ext cx="1285884" cy="121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7374090" y="1098916"/>
            <a:ext cx="1285884" cy="12144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円/楕円 108"/>
          <p:cNvSpPr/>
          <p:nvPr/>
        </p:nvSpPr>
        <p:spPr>
          <a:xfrm>
            <a:off x="7143768" y="474225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円/楕円 109"/>
          <p:cNvSpPr/>
          <p:nvPr/>
        </p:nvSpPr>
        <p:spPr>
          <a:xfrm>
            <a:off x="6286512" y="417075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円/楕円 110"/>
          <p:cNvSpPr/>
          <p:nvPr/>
        </p:nvSpPr>
        <p:spPr>
          <a:xfrm>
            <a:off x="5786446" y="545663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" name="円/楕円 111"/>
          <p:cNvSpPr/>
          <p:nvPr/>
        </p:nvSpPr>
        <p:spPr>
          <a:xfrm>
            <a:off x="7858148" y="6099576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円/楕円 112"/>
          <p:cNvSpPr/>
          <p:nvPr/>
        </p:nvSpPr>
        <p:spPr>
          <a:xfrm>
            <a:off x="8501090" y="4527940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円/楕円 113"/>
          <p:cNvSpPr/>
          <p:nvPr/>
        </p:nvSpPr>
        <p:spPr>
          <a:xfrm>
            <a:off x="7786710" y="4956568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円/楕円 114"/>
          <p:cNvSpPr/>
          <p:nvPr/>
        </p:nvSpPr>
        <p:spPr>
          <a:xfrm>
            <a:off x="6357950" y="6528204"/>
            <a:ext cx="142876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7" name="直線コネクタ 116"/>
          <p:cNvCxnSpPr>
            <a:stCxn id="110" idx="4"/>
            <a:endCxn id="111" idx="0"/>
          </p:cNvCxnSpPr>
          <p:nvPr/>
        </p:nvCxnSpPr>
        <p:spPr>
          <a:xfrm rot="5400000">
            <a:off x="5536413" y="4635097"/>
            <a:ext cx="1143008" cy="50006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110" idx="4"/>
            <a:endCxn id="115" idx="1"/>
          </p:cNvCxnSpPr>
          <p:nvPr/>
        </p:nvCxnSpPr>
        <p:spPr>
          <a:xfrm rot="16200000" flipH="1">
            <a:off x="5250661" y="5420915"/>
            <a:ext cx="2235502" cy="209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111" idx="5"/>
            <a:endCxn id="115" idx="2"/>
          </p:cNvCxnSpPr>
          <p:nvPr/>
        </p:nvCxnSpPr>
        <p:spPr>
          <a:xfrm rot="16200000" flipH="1">
            <a:off x="5622646" y="5864338"/>
            <a:ext cx="1021056" cy="4495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113" idx="4"/>
            <a:endCxn id="114" idx="0"/>
          </p:cNvCxnSpPr>
          <p:nvPr/>
        </p:nvCxnSpPr>
        <p:spPr>
          <a:xfrm rot="5400000">
            <a:off x="8072462" y="4456502"/>
            <a:ext cx="285752" cy="71438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stCxn id="113" idx="5"/>
            <a:endCxn id="112" idx="1"/>
          </p:cNvCxnSpPr>
          <p:nvPr/>
        </p:nvCxnSpPr>
        <p:spPr>
          <a:xfrm rot="5400000">
            <a:off x="7515753" y="5013211"/>
            <a:ext cx="1470608" cy="74397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115" idx="6"/>
            <a:endCxn id="112" idx="2"/>
          </p:cNvCxnSpPr>
          <p:nvPr/>
        </p:nvCxnSpPr>
        <p:spPr>
          <a:xfrm flipV="1">
            <a:off x="6500826" y="6171014"/>
            <a:ext cx="1357322" cy="42862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stCxn id="109" idx="4"/>
            <a:endCxn id="114" idx="0"/>
          </p:cNvCxnSpPr>
          <p:nvPr/>
        </p:nvCxnSpPr>
        <p:spPr>
          <a:xfrm rot="16200000" flipH="1">
            <a:off x="7500958" y="4599378"/>
            <a:ext cx="71438" cy="64294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09" idx="3"/>
            <a:endCxn id="115" idx="7"/>
          </p:cNvCxnSpPr>
          <p:nvPr/>
        </p:nvCxnSpPr>
        <p:spPr>
          <a:xfrm rot="5400000">
            <a:off x="5979836" y="5364272"/>
            <a:ext cx="1684922" cy="68479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stCxn id="111" idx="6"/>
            <a:endCxn id="109" idx="3"/>
          </p:cNvCxnSpPr>
          <p:nvPr/>
        </p:nvCxnSpPr>
        <p:spPr>
          <a:xfrm flipV="1">
            <a:off x="5929322" y="4864206"/>
            <a:ext cx="1235370" cy="66386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>
            <a:stCxn id="110" idx="6"/>
            <a:endCxn id="109" idx="3"/>
          </p:cNvCxnSpPr>
          <p:nvPr/>
        </p:nvCxnSpPr>
        <p:spPr>
          <a:xfrm>
            <a:off x="6429388" y="4242188"/>
            <a:ext cx="735304" cy="62201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>
            <a:stCxn id="114" idx="5"/>
            <a:endCxn id="112" idx="1"/>
          </p:cNvCxnSpPr>
          <p:nvPr/>
        </p:nvCxnSpPr>
        <p:spPr>
          <a:xfrm rot="5400000">
            <a:off x="7372877" y="5584715"/>
            <a:ext cx="1041980" cy="2959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>
            <a:endCxn id="59" idx="4"/>
          </p:cNvCxnSpPr>
          <p:nvPr/>
        </p:nvCxnSpPr>
        <p:spPr>
          <a:xfrm rot="16200000" flipH="1">
            <a:off x="168725" y="3974623"/>
            <a:ext cx="681190" cy="1857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>
            <a:stCxn id="1026" idx="6"/>
            <a:endCxn id="54" idx="9"/>
          </p:cNvCxnSpPr>
          <p:nvPr/>
        </p:nvCxnSpPr>
        <p:spPr>
          <a:xfrm>
            <a:off x="928662" y="3231500"/>
            <a:ext cx="642942" cy="36181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>
            <a:stCxn id="59" idx="8"/>
            <a:endCxn id="61" idx="4"/>
          </p:cNvCxnSpPr>
          <p:nvPr/>
        </p:nvCxnSpPr>
        <p:spPr>
          <a:xfrm>
            <a:off x="518606" y="5138892"/>
            <a:ext cx="500066" cy="54755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stCxn id="54" idx="9"/>
            <a:endCxn id="59" idx="6"/>
          </p:cNvCxnSpPr>
          <p:nvPr/>
        </p:nvCxnSpPr>
        <p:spPr>
          <a:xfrm flipH="1">
            <a:off x="822929" y="3593310"/>
            <a:ext cx="748675" cy="11383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stCxn id="54" idx="8"/>
            <a:endCxn id="61" idx="4"/>
          </p:cNvCxnSpPr>
          <p:nvPr/>
        </p:nvCxnSpPr>
        <p:spPr>
          <a:xfrm flipH="1">
            <a:off x="1018672" y="4000504"/>
            <a:ext cx="857256" cy="168594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>
            <a:endCxn id="61" idx="4"/>
          </p:cNvCxnSpPr>
          <p:nvPr/>
        </p:nvCxnSpPr>
        <p:spPr>
          <a:xfrm rot="16200000" flipH="1">
            <a:off x="-119337" y="4548437"/>
            <a:ext cx="2043132" cy="2328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stCxn id="56" idx="9"/>
            <a:endCxn id="54" idx="6"/>
          </p:cNvCxnSpPr>
          <p:nvPr/>
        </p:nvCxnSpPr>
        <p:spPr>
          <a:xfrm flipH="1">
            <a:off x="2180251" y="3581168"/>
            <a:ext cx="748675" cy="1214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57" idx="2"/>
            <a:endCxn id="63" idx="4"/>
          </p:cNvCxnSpPr>
          <p:nvPr/>
        </p:nvCxnSpPr>
        <p:spPr>
          <a:xfrm rot="5400000">
            <a:off x="2673402" y="3808830"/>
            <a:ext cx="428628" cy="81197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>
            <a:stCxn id="61" idx="6"/>
            <a:endCxn id="65" idx="9"/>
          </p:cNvCxnSpPr>
          <p:nvPr/>
        </p:nvCxnSpPr>
        <p:spPr>
          <a:xfrm>
            <a:off x="1322995" y="6093640"/>
            <a:ext cx="1105865" cy="2857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>
            <a:stCxn id="64" idx="2"/>
            <a:endCxn id="65" idx="4"/>
          </p:cNvCxnSpPr>
          <p:nvPr/>
        </p:nvCxnSpPr>
        <p:spPr>
          <a:xfrm rot="16200000" flipH="1">
            <a:off x="2408005" y="5389837"/>
            <a:ext cx="459354" cy="19100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>
            <a:stCxn id="57" idx="2"/>
            <a:endCxn id="65" idx="4"/>
          </p:cNvCxnSpPr>
          <p:nvPr/>
        </p:nvCxnSpPr>
        <p:spPr>
          <a:xfrm rot="5400000">
            <a:off x="2156188" y="4577500"/>
            <a:ext cx="1714512" cy="5605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>
            <a:endCxn id="65" idx="9"/>
          </p:cNvCxnSpPr>
          <p:nvPr/>
        </p:nvCxnSpPr>
        <p:spPr>
          <a:xfrm>
            <a:off x="680055" y="4714886"/>
            <a:ext cx="1748805" cy="14073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>
            <a:stCxn id="111" idx="5"/>
            <a:endCxn id="112" idx="2"/>
          </p:cNvCxnSpPr>
          <p:nvPr/>
        </p:nvCxnSpPr>
        <p:spPr>
          <a:xfrm rot="16200000" flipH="1">
            <a:off x="6587059" y="4899925"/>
            <a:ext cx="592428" cy="194975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円/楕円 146"/>
          <p:cNvSpPr/>
          <p:nvPr/>
        </p:nvSpPr>
        <p:spPr>
          <a:xfrm>
            <a:off x="5599502" y="3956435"/>
            <a:ext cx="1785950" cy="2857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8" name="円/楕円 147"/>
          <p:cNvSpPr/>
          <p:nvPr/>
        </p:nvSpPr>
        <p:spPr>
          <a:xfrm>
            <a:off x="7500958" y="4313626"/>
            <a:ext cx="1500198" cy="228601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2" name="右矢印 201"/>
          <p:cNvSpPr/>
          <p:nvPr/>
        </p:nvSpPr>
        <p:spPr>
          <a:xfrm>
            <a:off x="3643306" y="1571612"/>
            <a:ext cx="178595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3" name="右矢印 202"/>
          <p:cNvSpPr/>
          <p:nvPr/>
        </p:nvSpPr>
        <p:spPr>
          <a:xfrm>
            <a:off x="3714744" y="5072074"/>
            <a:ext cx="178595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3714744" y="883491"/>
            <a:ext cx="146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Numerical</a:t>
            </a:r>
          </a:p>
          <a:p>
            <a:pPr algn="ctr"/>
            <a:r>
              <a:rPr lang="en-US" altLang="ja-JP" sz="2400" dirty="0" smtClean="0"/>
              <a:t>Vector</a:t>
            </a:r>
            <a:endParaRPr kumimoji="1" lang="ja-JP" altLang="en-US" sz="2400" dirty="0"/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3808322" y="4753285"/>
            <a:ext cx="126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Network</a:t>
            </a:r>
            <a:endParaRPr kumimoji="1" lang="ja-JP" altLang="en-US" sz="2400" dirty="0"/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3714744" y="3071810"/>
            <a:ext cx="4513864" cy="954107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To improve accuracy,</a:t>
            </a:r>
          </a:p>
          <a:p>
            <a:r>
              <a:rPr lang="en-US" altLang="ja-JP" sz="2800" b="1" dirty="0" smtClean="0"/>
              <a:t>c</a:t>
            </a:r>
            <a:r>
              <a:rPr kumimoji="1" lang="en-US" altLang="ja-JP" sz="2800" b="1" dirty="0" smtClean="0"/>
              <a:t>ombine heterogynous data 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785818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Spectral Clustering for Graph Partitioning</a:t>
            </a:r>
            <a:endParaRPr kumimoji="1" lang="ja-JP" altLang="en-US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3000396" cy="10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401368" y="1857364"/>
            <a:ext cx="185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Ratio cut</a:t>
            </a:r>
            <a:endParaRPr kumimoji="1" lang="ja-JP" altLang="en-US" sz="36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06" y="4357694"/>
            <a:ext cx="295911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401368" y="3714752"/>
            <a:ext cx="302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Normalized cut</a:t>
            </a:r>
            <a:endParaRPr kumimoji="1" lang="ja-JP" altLang="en-US" sz="3600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64" y="2357430"/>
            <a:ext cx="3600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07181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7764" y="4214818"/>
            <a:ext cx="3600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44" y="5072074"/>
            <a:ext cx="2571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4786314" y="3143248"/>
            <a:ext cx="16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Subject to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76691" y="5143512"/>
            <a:ext cx="16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Subject to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3428992" y="2786058"/>
            <a:ext cx="1285884" cy="5000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3428992" y="4714884"/>
            <a:ext cx="1285884" cy="5000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71406" y="1997430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71406" y="3867175"/>
            <a:ext cx="360000" cy="36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714876" y="2214554"/>
            <a:ext cx="4000528" cy="1714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4714876" y="4214818"/>
            <a:ext cx="4356000" cy="1714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14546" y="6500834"/>
            <a:ext cx="5196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L. Hagen, etc., IEEE </a:t>
            </a:r>
            <a:r>
              <a:rPr kumimoji="1" lang="en-US" altLang="ja-JP" sz="1400" i="1" dirty="0" err="1" smtClean="0"/>
              <a:t>TCAD</a:t>
            </a:r>
            <a:r>
              <a:rPr kumimoji="1" lang="en-US" altLang="ja-JP" sz="1400" i="1" dirty="0" smtClean="0"/>
              <a:t>, 1992.,  J. Shi and J. </a:t>
            </a:r>
            <a:r>
              <a:rPr kumimoji="1" lang="en-US" altLang="ja-JP" sz="1400" i="1" dirty="0" err="1" smtClean="0"/>
              <a:t>Malik</a:t>
            </a:r>
            <a:r>
              <a:rPr kumimoji="1" lang="en-US" altLang="ja-JP" sz="1400" i="1" dirty="0" smtClean="0"/>
              <a:t>, IEEE </a:t>
            </a:r>
            <a:r>
              <a:rPr kumimoji="1" lang="en-US" altLang="ja-JP" sz="1400" i="1" dirty="0" err="1" smtClean="0"/>
              <a:t>PAMI</a:t>
            </a:r>
            <a:r>
              <a:rPr kumimoji="1" lang="en-US" altLang="ja-JP" sz="1400" i="1" dirty="0" smtClean="0"/>
              <a:t>, 2000.</a:t>
            </a:r>
            <a:endParaRPr kumimoji="1" lang="ja-JP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/>
          <p:cNvGrpSpPr/>
          <p:nvPr/>
        </p:nvGrpSpPr>
        <p:grpSpPr>
          <a:xfrm>
            <a:off x="668513" y="3480524"/>
            <a:ext cx="2575974" cy="2520244"/>
            <a:chOff x="668513" y="3480524"/>
            <a:chExt cx="2575974" cy="2520244"/>
          </a:xfrm>
        </p:grpSpPr>
        <p:cxnSp>
          <p:nvCxnSpPr>
            <p:cNvPr id="85" name="直線コネクタ 84"/>
            <p:cNvCxnSpPr/>
            <p:nvPr/>
          </p:nvCxnSpPr>
          <p:spPr>
            <a:xfrm rot="5400000">
              <a:off x="466419" y="3937082"/>
              <a:ext cx="1311485" cy="81562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6200000" flipH="1">
              <a:off x="1059966" y="3219147"/>
              <a:ext cx="208628" cy="73138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rot="5400000">
              <a:off x="-3588" y="4269899"/>
              <a:ext cx="1591552" cy="1280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rot="16200000" flipH="1">
              <a:off x="431441" y="5146356"/>
              <a:ext cx="1091483" cy="4744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rot="5400000">
              <a:off x="252106" y="4651461"/>
              <a:ext cx="2240177" cy="3155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16200000" flipH="1">
              <a:off x="-217902" y="4497013"/>
              <a:ext cx="2448807" cy="41582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rot="5400000" flipH="1">
              <a:off x="2638076" y="3151046"/>
              <a:ext cx="29829" cy="10905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rot="5400000">
              <a:off x="2424564" y="3752085"/>
              <a:ext cx="895657" cy="7441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1142976" y="5929331"/>
              <a:ext cx="1571636" cy="714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6200000" flipH="1">
              <a:off x="2057693" y="5058096"/>
              <a:ext cx="1284405" cy="45806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rot="5400000">
              <a:off x="1954557" y="4685614"/>
              <a:ext cx="2218088" cy="26934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668513" y="4837847"/>
              <a:ext cx="2046099" cy="116292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テキスト ボックス 73"/>
          <p:cNvSpPr txBox="1"/>
          <p:nvPr/>
        </p:nvSpPr>
        <p:spPr>
          <a:xfrm>
            <a:off x="857224" y="954929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Ex.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Gene analysis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: </a:t>
            </a:r>
            <a:r>
              <a:rPr lang="en-US" altLang="ja-JP" sz="2000" dirty="0" smtClean="0"/>
              <a:t>gene expression, metabolic pathway, …, etc.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      Web page analysis :</a:t>
            </a:r>
            <a:r>
              <a:rPr kumimoji="1" lang="en-US" altLang="ja-JP" sz="2000" dirty="0" smtClean="0"/>
              <a:t> word frequency, hyperlink, …, etc.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500066"/>
          </a:xfrm>
        </p:spPr>
        <p:txBody>
          <a:bodyPr>
            <a:noAutofit/>
          </a:bodyPr>
          <a:lstStyle/>
          <a:p>
            <a:r>
              <a:rPr lang="en-US" altLang="ja-JP" b="1" dirty="0" smtClean="0"/>
              <a:t>Heterogeneous Data Clustering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483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Heterogeneous data : </a:t>
            </a:r>
            <a:r>
              <a:rPr lang="en-US" altLang="ja-JP" sz="2400" dirty="0" smtClean="0"/>
              <a:t>various information related to an interest</a:t>
            </a:r>
            <a:endParaRPr kumimoji="1" lang="ja-JP" altLang="en-US" sz="2400" dirty="0"/>
          </a:p>
        </p:txBody>
      </p:sp>
      <p:grpSp>
        <p:nvGrpSpPr>
          <p:cNvPr id="316" name="グループ化 315"/>
          <p:cNvGrpSpPr/>
          <p:nvPr/>
        </p:nvGrpSpPr>
        <p:grpSpPr>
          <a:xfrm>
            <a:off x="97009" y="2428868"/>
            <a:ext cx="3689173" cy="4169326"/>
            <a:chOff x="97009" y="2428868"/>
            <a:chExt cx="3689173" cy="4169326"/>
          </a:xfrm>
        </p:grpSpPr>
        <p:grpSp>
          <p:nvGrpSpPr>
            <p:cNvPr id="78" name="グループ化 77"/>
            <p:cNvGrpSpPr>
              <a:grpSpLocks noChangeAspect="1"/>
            </p:cNvGrpSpPr>
            <p:nvPr/>
          </p:nvGrpSpPr>
          <p:grpSpPr>
            <a:xfrm>
              <a:off x="454199" y="2791748"/>
              <a:ext cx="688777" cy="688777"/>
              <a:chOff x="2218747" y="2714618"/>
              <a:chExt cx="1224000" cy="1224000"/>
            </a:xfrm>
          </p:grpSpPr>
          <p:sp>
            <p:nvSpPr>
              <p:cNvPr id="80" name="円/楕円 79"/>
              <p:cNvSpPr/>
              <p:nvPr/>
            </p:nvSpPr>
            <p:spPr>
              <a:xfrm>
                <a:off x="2218747" y="2714618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79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8860" y="2857496"/>
                <a:ext cx="816559" cy="910742"/>
              </a:xfrm>
              <a:prstGeom prst="rect">
                <a:avLst/>
              </a:prstGeom>
              <a:noFill/>
            </p:spPr>
          </p:pic>
        </p:grpSp>
        <p:grpSp>
          <p:nvGrpSpPr>
            <p:cNvPr id="88" name="グループ化 87"/>
            <p:cNvGrpSpPr>
              <a:grpSpLocks noChangeAspect="1"/>
            </p:cNvGrpSpPr>
            <p:nvPr/>
          </p:nvGrpSpPr>
          <p:grpSpPr>
            <a:xfrm>
              <a:off x="1529972" y="3344764"/>
              <a:ext cx="688777" cy="688777"/>
              <a:chOff x="2218747" y="2714618"/>
              <a:chExt cx="1224000" cy="1224000"/>
            </a:xfrm>
          </p:grpSpPr>
          <p:sp>
            <p:nvSpPr>
              <p:cNvPr id="89" name="円/楕円 88"/>
              <p:cNvSpPr/>
              <p:nvPr/>
            </p:nvSpPr>
            <p:spPr>
              <a:xfrm>
                <a:off x="2218747" y="2714618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90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8860" y="2857496"/>
                <a:ext cx="816559" cy="910742"/>
              </a:xfrm>
              <a:prstGeom prst="rect">
                <a:avLst/>
              </a:prstGeom>
              <a:noFill/>
            </p:spPr>
          </p:pic>
        </p:grpSp>
        <p:grpSp>
          <p:nvGrpSpPr>
            <p:cNvPr id="91" name="グループ化 90"/>
            <p:cNvGrpSpPr>
              <a:grpSpLocks noChangeAspect="1"/>
            </p:cNvGrpSpPr>
            <p:nvPr/>
          </p:nvGrpSpPr>
          <p:grpSpPr>
            <a:xfrm>
              <a:off x="97009" y="4714884"/>
              <a:ext cx="688777" cy="688777"/>
              <a:chOff x="1964847" y="2542170"/>
              <a:chExt cx="1224000" cy="1224000"/>
            </a:xfrm>
          </p:grpSpPr>
          <p:sp>
            <p:nvSpPr>
              <p:cNvPr id="92" name="円/楕円 91"/>
              <p:cNvSpPr/>
              <p:nvPr/>
            </p:nvSpPr>
            <p:spPr>
              <a:xfrm>
                <a:off x="1964847" y="2542170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93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74960" y="2685048"/>
                <a:ext cx="816559" cy="910741"/>
              </a:xfrm>
              <a:prstGeom prst="rect">
                <a:avLst/>
              </a:prstGeom>
              <a:noFill/>
            </p:spPr>
          </p:pic>
        </p:grpSp>
        <p:grpSp>
          <p:nvGrpSpPr>
            <p:cNvPr id="94" name="グループ化 93"/>
            <p:cNvGrpSpPr>
              <a:grpSpLocks noChangeAspect="1"/>
            </p:cNvGrpSpPr>
            <p:nvPr/>
          </p:nvGrpSpPr>
          <p:grpSpPr>
            <a:xfrm>
              <a:off x="882827" y="5909417"/>
              <a:ext cx="688777" cy="688777"/>
              <a:chOff x="2218747" y="2714618"/>
              <a:chExt cx="1224000" cy="1224000"/>
            </a:xfrm>
          </p:grpSpPr>
          <p:sp>
            <p:nvSpPr>
              <p:cNvPr id="95" name="円/楕円 94"/>
              <p:cNvSpPr/>
              <p:nvPr/>
            </p:nvSpPr>
            <p:spPr>
              <a:xfrm>
                <a:off x="2218747" y="2714618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96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8860" y="2857496"/>
                <a:ext cx="816559" cy="910742"/>
              </a:xfrm>
              <a:prstGeom prst="rect">
                <a:avLst/>
              </a:prstGeom>
              <a:noFill/>
            </p:spPr>
          </p:pic>
        </p:grpSp>
        <p:grpSp>
          <p:nvGrpSpPr>
            <p:cNvPr id="97" name="グループ化 96"/>
            <p:cNvGrpSpPr>
              <a:grpSpLocks noChangeAspect="1"/>
            </p:cNvGrpSpPr>
            <p:nvPr/>
          </p:nvGrpSpPr>
          <p:grpSpPr>
            <a:xfrm>
              <a:off x="2122876" y="4526173"/>
              <a:ext cx="688777" cy="688777"/>
              <a:chOff x="2218747" y="2714618"/>
              <a:chExt cx="1224000" cy="1224000"/>
            </a:xfrm>
          </p:grpSpPr>
          <p:sp>
            <p:nvSpPr>
              <p:cNvPr id="98" name="円/楕円 97"/>
              <p:cNvSpPr/>
              <p:nvPr/>
            </p:nvSpPr>
            <p:spPr>
              <a:xfrm>
                <a:off x="2218747" y="2714618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99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8860" y="2857496"/>
                <a:ext cx="816559" cy="910742"/>
              </a:xfrm>
              <a:prstGeom prst="rect">
                <a:avLst/>
              </a:prstGeom>
              <a:noFill/>
            </p:spPr>
          </p:pic>
        </p:grpSp>
        <p:grpSp>
          <p:nvGrpSpPr>
            <p:cNvPr id="100" name="グループ化 99"/>
            <p:cNvGrpSpPr>
              <a:grpSpLocks noChangeAspect="1"/>
            </p:cNvGrpSpPr>
            <p:nvPr/>
          </p:nvGrpSpPr>
          <p:grpSpPr>
            <a:xfrm>
              <a:off x="3097405" y="3123335"/>
              <a:ext cx="688777" cy="688777"/>
              <a:chOff x="2218747" y="2714618"/>
              <a:chExt cx="1224000" cy="1224000"/>
            </a:xfrm>
          </p:grpSpPr>
          <p:sp>
            <p:nvSpPr>
              <p:cNvPr id="101" name="円/楕円 100"/>
              <p:cNvSpPr/>
              <p:nvPr/>
            </p:nvSpPr>
            <p:spPr>
              <a:xfrm>
                <a:off x="2218747" y="2714618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02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8860" y="2857496"/>
                <a:ext cx="816559" cy="910742"/>
              </a:xfrm>
              <a:prstGeom prst="rect">
                <a:avLst/>
              </a:prstGeom>
              <a:noFill/>
            </p:spPr>
          </p:pic>
        </p:grpSp>
        <p:grpSp>
          <p:nvGrpSpPr>
            <p:cNvPr id="103" name="グループ化 102"/>
            <p:cNvGrpSpPr>
              <a:grpSpLocks noChangeAspect="1"/>
            </p:cNvGrpSpPr>
            <p:nvPr/>
          </p:nvGrpSpPr>
          <p:grpSpPr>
            <a:xfrm>
              <a:off x="2597339" y="5883495"/>
              <a:ext cx="688777" cy="688777"/>
              <a:chOff x="2218747" y="2714618"/>
              <a:chExt cx="1224000" cy="1224000"/>
            </a:xfrm>
          </p:grpSpPr>
          <p:sp>
            <p:nvSpPr>
              <p:cNvPr id="104" name="円/楕円 103"/>
              <p:cNvSpPr/>
              <p:nvPr/>
            </p:nvSpPr>
            <p:spPr>
              <a:xfrm>
                <a:off x="2218747" y="2714618"/>
                <a:ext cx="1224000" cy="12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05" name="Picture 3" descr="C:\Documents and Settings\shiga\Local Settings\Temporary Internet Files\Content.IE5\9S51824T\MCj02788480000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28860" y="2857496"/>
                <a:ext cx="816559" cy="910742"/>
              </a:xfrm>
              <a:prstGeom prst="rect">
                <a:avLst/>
              </a:prstGeom>
              <a:noFill/>
            </p:spPr>
          </p:pic>
        </p:grpSp>
        <p:sp>
          <p:nvSpPr>
            <p:cNvPr id="191" name="テキスト ボックス 190"/>
            <p:cNvSpPr txBox="1"/>
            <p:nvPr/>
          </p:nvSpPr>
          <p:spPr>
            <a:xfrm>
              <a:off x="358089" y="2428868"/>
              <a:ext cx="856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Gene</a:t>
              </a:r>
              <a:endParaRPr kumimoji="1" lang="ja-JP" altLang="en-US" sz="2400" b="1" dirty="0"/>
            </a:p>
          </p:txBody>
        </p:sp>
        <p:sp>
          <p:nvSpPr>
            <p:cNvPr id="201" name="テキスト ボックス 200"/>
            <p:cNvSpPr txBox="1"/>
            <p:nvPr/>
          </p:nvSpPr>
          <p:spPr>
            <a:xfrm>
              <a:off x="3357554" y="30387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3</a:t>
              </a:r>
              <a:endParaRPr kumimoji="1" lang="ja-JP" altLang="en-US" sz="2400" dirty="0"/>
            </a:p>
          </p:txBody>
        </p:sp>
        <p:sp>
          <p:nvSpPr>
            <p:cNvPr id="202" name="テキスト ボックス 201"/>
            <p:cNvSpPr txBox="1"/>
            <p:nvPr/>
          </p:nvSpPr>
          <p:spPr>
            <a:xfrm>
              <a:off x="1785918" y="32530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2</a:t>
              </a:r>
              <a:endParaRPr kumimoji="1" lang="ja-JP" altLang="en-US" sz="2400" dirty="0"/>
            </a:p>
          </p:txBody>
        </p:sp>
        <p:sp>
          <p:nvSpPr>
            <p:cNvPr id="203" name="テキスト ボックス 202"/>
            <p:cNvSpPr txBox="1"/>
            <p:nvPr/>
          </p:nvSpPr>
          <p:spPr>
            <a:xfrm>
              <a:off x="714348" y="27146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1</a:t>
              </a:r>
              <a:endParaRPr kumimoji="1" lang="ja-JP" altLang="en-US" sz="2400" dirty="0"/>
            </a:p>
          </p:txBody>
        </p:sp>
        <p:sp>
          <p:nvSpPr>
            <p:cNvPr id="204" name="テキスト ボックス 203"/>
            <p:cNvSpPr txBox="1"/>
            <p:nvPr/>
          </p:nvSpPr>
          <p:spPr>
            <a:xfrm>
              <a:off x="358172" y="46295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4</a:t>
              </a:r>
              <a:endParaRPr kumimoji="1" lang="ja-JP" altLang="en-US" sz="2400" dirty="0"/>
            </a:p>
          </p:txBody>
        </p:sp>
        <p:sp>
          <p:nvSpPr>
            <p:cNvPr id="205" name="テキスト ボックス 204"/>
            <p:cNvSpPr txBox="1"/>
            <p:nvPr/>
          </p:nvSpPr>
          <p:spPr>
            <a:xfrm>
              <a:off x="2428860" y="444161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5</a:t>
              </a:r>
              <a:endParaRPr kumimoji="1" lang="ja-JP" altLang="en-US" sz="2400" dirty="0"/>
            </a:p>
          </p:txBody>
        </p:sp>
        <p:sp>
          <p:nvSpPr>
            <p:cNvPr id="206" name="テキスト ボックス 205"/>
            <p:cNvSpPr txBox="1"/>
            <p:nvPr/>
          </p:nvSpPr>
          <p:spPr>
            <a:xfrm>
              <a:off x="2857488" y="58248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7</a:t>
              </a:r>
              <a:endParaRPr kumimoji="1" lang="ja-JP" altLang="en-US" sz="2400" dirty="0"/>
            </a:p>
          </p:txBody>
        </p:sp>
        <p:sp>
          <p:nvSpPr>
            <p:cNvPr id="207" name="テキスト ボックス 206"/>
            <p:cNvSpPr txBox="1"/>
            <p:nvPr/>
          </p:nvSpPr>
          <p:spPr>
            <a:xfrm>
              <a:off x="1142976" y="58578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6</a:t>
              </a:r>
              <a:endParaRPr kumimoji="1" lang="ja-JP" altLang="en-US" sz="2400" dirty="0"/>
            </a:p>
          </p:txBody>
        </p:sp>
      </p:grpSp>
      <p:grpSp>
        <p:nvGrpSpPr>
          <p:cNvPr id="315" name="グループ化 314"/>
          <p:cNvGrpSpPr/>
          <p:nvPr/>
        </p:nvGrpSpPr>
        <p:grpSpPr>
          <a:xfrm>
            <a:off x="4572000" y="1731989"/>
            <a:ext cx="4452311" cy="2339953"/>
            <a:chOff x="4572000" y="1489157"/>
            <a:chExt cx="4452311" cy="2339953"/>
          </a:xfrm>
        </p:grpSpPr>
        <p:sp>
          <p:nvSpPr>
            <p:cNvPr id="253" name="テキスト ボックス 252"/>
            <p:cNvSpPr txBox="1"/>
            <p:nvPr/>
          </p:nvSpPr>
          <p:spPr>
            <a:xfrm>
              <a:off x="6541274" y="3429000"/>
              <a:ext cx="2225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1</a:t>
              </a:r>
              <a:r>
                <a:rPr lang="en-US" altLang="ja-JP" sz="2000" baseline="30000" dirty="0" smtClean="0"/>
                <a:t>st</a:t>
              </a:r>
              <a:r>
                <a:rPr lang="en-US" altLang="ja-JP" sz="2000" dirty="0" smtClean="0"/>
                <a:t> expression value</a:t>
              </a:r>
              <a:endParaRPr kumimoji="1" lang="ja-JP" altLang="en-US" sz="2000" b="1" i="1" dirty="0"/>
            </a:p>
          </p:txBody>
        </p:sp>
        <p:cxnSp>
          <p:nvCxnSpPr>
            <p:cNvPr id="248" name="直線矢印コネクタ 247"/>
            <p:cNvCxnSpPr/>
            <p:nvPr/>
          </p:nvCxnSpPr>
          <p:spPr>
            <a:xfrm flipV="1">
              <a:off x="6095356" y="3400482"/>
              <a:ext cx="2928955" cy="175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矢印コネクタ 248"/>
            <p:cNvCxnSpPr/>
            <p:nvPr/>
          </p:nvCxnSpPr>
          <p:spPr>
            <a:xfrm rot="5400000" flipH="1" flipV="1">
              <a:off x="5325442" y="2560727"/>
              <a:ext cx="21439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矢印コネクタ 249"/>
            <p:cNvCxnSpPr/>
            <p:nvPr/>
          </p:nvCxnSpPr>
          <p:spPr>
            <a:xfrm flipV="1">
              <a:off x="6095356" y="3203669"/>
              <a:ext cx="785818" cy="3579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矢印コネクタ 250"/>
            <p:cNvCxnSpPr/>
            <p:nvPr/>
          </p:nvCxnSpPr>
          <p:spPr>
            <a:xfrm flipV="1">
              <a:off x="6106373" y="3297141"/>
              <a:ext cx="846239" cy="1877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テキスト ボックス 251"/>
            <p:cNvSpPr txBox="1"/>
            <p:nvPr/>
          </p:nvSpPr>
          <p:spPr>
            <a:xfrm rot="2959446">
              <a:off x="6395276" y="300478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…</a:t>
              </a:r>
              <a:endParaRPr kumimoji="1" lang="ja-JP" altLang="en-US" dirty="0"/>
            </a:p>
          </p:txBody>
        </p:sp>
        <p:sp>
          <p:nvSpPr>
            <p:cNvPr id="254" name="正方形/長方形 253"/>
            <p:cNvSpPr/>
            <p:nvPr/>
          </p:nvSpPr>
          <p:spPr>
            <a:xfrm rot="16200000">
              <a:off x="5547558" y="2210681"/>
              <a:ext cx="1275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="1" dirty="0" smtClean="0"/>
                <a:t>S</a:t>
              </a:r>
              <a:r>
                <a:rPr lang="en-US" altLang="ja-JP" sz="2000" dirty="0" smtClean="0"/>
                <a:t>-</a:t>
              </a:r>
              <a:r>
                <a:rPr lang="en-US" altLang="ja-JP" sz="2000" dirty="0" err="1" smtClean="0"/>
                <a:t>th</a:t>
              </a:r>
              <a:r>
                <a:rPr lang="en-US" altLang="ja-JP" sz="2000" dirty="0" smtClean="0"/>
                <a:t>  value</a:t>
              </a:r>
              <a:endParaRPr lang="ja-JP" altLang="en-US" sz="2000" b="1" i="1" dirty="0"/>
            </a:p>
          </p:txBody>
        </p:sp>
        <p:sp>
          <p:nvSpPr>
            <p:cNvPr id="255" name="円/楕円 254"/>
            <p:cNvSpPr/>
            <p:nvPr/>
          </p:nvSpPr>
          <p:spPr>
            <a:xfrm>
              <a:off x="7654851" y="2258622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6" name="円/楕円 255"/>
            <p:cNvSpPr/>
            <p:nvPr/>
          </p:nvSpPr>
          <p:spPr>
            <a:xfrm>
              <a:off x="6940471" y="2044308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7" name="円/楕円 256"/>
            <p:cNvSpPr/>
            <p:nvPr/>
          </p:nvSpPr>
          <p:spPr>
            <a:xfrm>
              <a:off x="6726157" y="2615812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8" name="円/楕円 257"/>
            <p:cNvSpPr/>
            <p:nvPr/>
          </p:nvSpPr>
          <p:spPr>
            <a:xfrm>
              <a:off x="8369231" y="2758688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9" name="円/楕円 258"/>
            <p:cNvSpPr/>
            <p:nvPr/>
          </p:nvSpPr>
          <p:spPr>
            <a:xfrm>
              <a:off x="8226355" y="1972870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0" name="円/楕円 259"/>
            <p:cNvSpPr/>
            <p:nvPr/>
          </p:nvSpPr>
          <p:spPr>
            <a:xfrm>
              <a:off x="8083479" y="2401498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1" name="円/楕円 260"/>
            <p:cNvSpPr/>
            <p:nvPr/>
          </p:nvSpPr>
          <p:spPr>
            <a:xfrm>
              <a:off x="7226223" y="2758688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2" name="円/楕円 261"/>
            <p:cNvSpPr/>
            <p:nvPr/>
          </p:nvSpPr>
          <p:spPr>
            <a:xfrm>
              <a:off x="6572264" y="1879398"/>
              <a:ext cx="1285884" cy="1214446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3" name="円/楕円 262"/>
            <p:cNvSpPr/>
            <p:nvPr/>
          </p:nvSpPr>
          <p:spPr>
            <a:xfrm>
              <a:off x="7599421" y="1857364"/>
              <a:ext cx="1285884" cy="121444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5" name="右矢印 284"/>
            <p:cNvSpPr/>
            <p:nvPr/>
          </p:nvSpPr>
          <p:spPr>
            <a:xfrm>
              <a:off x="4572000" y="2428868"/>
              <a:ext cx="1357325" cy="64294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7" name="テキスト ボックス 286"/>
            <p:cNvSpPr txBox="1"/>
            <p:nvPr/>
          </p:nvSpPr>
          <p:spPr>
            <a:xfrm>
              <a:off x="4572000" y="1643050"/>
              <a:ext cx="1495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Numerical</a:t>
              </a:r>
            </a:p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Vectors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12" name="直線コネクタ 311"/>
          <p:cNvCxnSpPr/>
          <p:nvPr/>
        </p:nvCxnSpPr>
        <p:spPr>
          <a:xfrm>
            <a:off x="3286116" y="1324640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3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000892" y="1760513"/>
            <a:ext cx="1631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-means</a:t>
            </a:r>
          </a:p>
          <a:p>
            <a:r>
              <a:rPr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SOM, etc.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-26491" y="6606692"/>
            <a:ext cx="4512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M. Shiga, I. Takigawa and H. Mamitsuka, </a:t>
            </a:r>
            <a:r>
              <a:rPr lang="en-US" altLang="ja-JP" sz="1400" i="1" dirty="0" err="1" smtClean="0"/>
              <a:t>ISMB</a:t>
            </a:r>
            <a:r>
              <a:rPr lang="en-US" altLang="ja-JP" sz="1400" i="1" dirty="0" smtClean="0"/>
              <a:t>/</a:t>
            </a:r>
            <a:r>
              <a:rPr lang="en-US" altLang="ja-JP" sz="1400" i="1" dirty="0" err="1" smtClean="0"/>
              <a:t>ECCB</a:t>
            </a:r>
            <a:r>
              <a:rPr lang="en-US" altLang="ja-JP" sz="1400" i="1" dirty="0" smtClean="0"/>
              <a:t> </a:t>
            </a:r>
            <a:r>
              <a:rPr kumimoji="1" lang="en-US" altLang="ja-JP" sz="1400" i="1" dirty="0" smtClean="0"/>
              <a:t>2007.</a:t>
            </a:r>
            <a:endParaRPr kumimoji="1" lang="ja-JP" altLang="en-US" sz="1400" i="1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128569" y="1824327"/>
            <a:ext cx="4192164" cy="4105001"/>
            <a:chOff x="128569" y="1824327"/>
            <a:chExt cx="4192164" cy="4105001"/>
          </a:xfrm>
        </p:grpSpPr>
        <p:cxnSp>
          <p:nvCxnSpPr>
            <p:cNvPr id="238" name="直線コネクタ 237"/>
            <p:cNvCxnSpPr/>
            <p:nvPr/>
          </p:nvCxnSpPr>
          <p:spPr>
            <a:xfrm rot="5400000">
              <a:off x="343303" y="4459005"/>
              <a:ext cx="500066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472" y="2214554"/>
              <a:ext cx="17430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3" name="直線コネクタ 192"/>
            <p:cNvCxnSpPr/>
            <p:nvPr/>
          </p:nvCxnSpPr>
          <p:spPr>
            <a:xfrm rot="5400000">
              <a:off x="928662" y="2285992"/>
              <a:ext cx="285752" cy="28575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テキスト ボックス 194"/>
            <p:cNvSpPr txBox="1"/>
            <p:nvPr/>
          </p:nvSpPr>
          <p:spPr>
            <a:xfrm>
              <a:off x="357158" y="1824327"/>
              <a:ext cx="2364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Gene expression 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22600" y="5304158"/>
              <a:ext cx="17716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2522608"/>
              <a:ext cx="17716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85852" y="2857496"/>
              <a:ext cx="17811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5500702"/>
              <a:ext cx="1771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8569" y="4199135"/>
              <a:ext cx="18002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57422" y="4071942"/>
              <a:ext cx="1752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8" name="直線コネクタ 197"/>
            <p:cNvCxnSpPr/>
            <p:nvPr/>
          </p:nvCxnSpPr>
          <p:spPr>
            <a:xfrm rot="5400000">
              <a:off x="1821637" y="3107529"/>
              <a:ext cx="285752" cy="21431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/>
            <p:cNvCxnSpPr>
              <a:endCxn id="205" idx="3"/>
            </p:cNvCxnSpPr>
            <p:nvPr/>
          </p:nvCxnSpPr>
          <p:spPr>
            <a:xfrm rot="5400000">
              <a:off x="2655878" y="4399396"/>
              <a:ext cx="386188" cy="1599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/>
            <p:nvPr/>
          </p:nvCxnSpPr>
          <p:spPr>
            <a:xfrm rot="5400000">
              <a:off x="1321572" y="5679296"/>
              <a:ext cx="285750" cy="21431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 rot="5400000">
              <a:off x="3036084" y="5536420"/>
              <a:ext cx="500064" cy="28575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/>
            <p:cNvCxnSpPr/>
            <p:nvPr/>
          </p:nvCxnSpPr>
          <p:spPr>
            <a:xfrm rot="5400000">
              <a:off x="3250398" y="2893214"/>
              <a:ext cx="428626" cy="7143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右中かっこ 74"/>
            <p:cNvSpPr/>
            <p:nvPr/>
          </p:nvSpPr>
          <p:spPr>
            <a:xfrm rot="16200000">
              <a:off x="3297408" y="1586604"/>
              <a:ext cx="169158" cy="164307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2500298" y="2000240"/>
              <a:ext cx="18204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#experiments =</a:t>
              </a:r>
              <a:r>
                <a:rPr lang="en-US" altLang="ja-JP" b="1" dirty="0" smtClean="0"/>
                <a:t> S</a:t>
              </a:r>
              <a:endParaRPr lang="ja-JP" altLang="en-US" dirty="0"/>
            </a:p>
          </p:txBody>
        </p:sp>
      </p:grpSp>
      <p:cxnSp>
        <p:nvCxnSpPr>
          <p:cNvPr id="83" name="直線コネクタ 82"/>
          <p:cNvCxnSpPr/>
          <p:nvPr/>
        </p:nvCxnSpPr>
        <p:spPr>
          <a:xfrm>
            <a:off x="5143504" y="1318518"/>
            <a:ext cx="185738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785786" y="4429132"/>
            <a:ext cx="1453924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00FF"/>
                </a:solidFill>
              </a:rPr>
              <a:t>metabolic</a:t>
            </a:r>
            <a:br>
              <a:rPr lang="en-US" altLang="ja-JP" sz="2400" b="1" dirty="0" smtClean="0">
                <a:solidFill>
                  <a:srgbClr val="0000FF"/>
                </a:solidFill>
              </a:rPr>
            </a:br>
            <a:r>
              <a:rPr lang="en-US" altLang="ja-JP" sz="2400" b="1" dirty="0" smtClean="0">
                <a:solidFill>
                  <a:srgbClr val="0000FF"/>
                </a:solidFill>
              </a:rPr>
              <a:t>pathway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4286248" y="3956435"/>
            <a:ext cx="4714908" cy="2857521"/>
            <a:chOff x="4286248" y="3956435"/>
            <a:chExt cx="4714908" cy="2857521"/>
          </a:xfrm>
        </p:grpSpPr>
        <p:sp>
          <p:nvSpPr>
            <p:cNvPr id="116" name="円/楕円 115"/>
            <p:cNvSpPr/>
            <p:nvPr/>
          </p:nvSpPr>
          <p:spPr>
            <a:xfrm>
              <a:off x="7143768" y="4742254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6286512" y="4170750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5786446" y="5456634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7858148" y="6099576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8501090" y="4527940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7786710" y="4956568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6357950" y="6528204"/>
              <a:ext cx="142876" cy="1428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23" name="直線コネクタ 122"/>
            <p:cNvCxnSpPr>
              <a:stCxn id="117" idx="4"/>
              <a:endCxn id="118" idx="0"/>
            </p:cNvCxnSpPr>
            <p:nvPr/>
          </p:nvCxnSpPr>
          <p:spPr>
            <a:xfrm rot="5400000">
              <a:off x="5536413" y="4635097"/>
              <a:ext cx="1143008" cy="50006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>
              <a:stCxn id="117" idx="4"/>
              <a:endCxn id="122" idx="1"/>
            </p:cNvCxnSpPr>
            <p:nvPr/>
          </p:nvCxnSpPr>
          <p:spPr>
            <a:xfrm rot="16200000" flipH="1">
              <a:off x="5250661" y="5420915"/>
              <a:ext cx="2235502" cy="2092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>
              <a:stCxn id="118" idx="5"/>
              <a:endCxn id="122" idx="2"/>
            </p:cNvCxnSpPr>
            <p:nvPr/>
          </p:nvCxnSpPr>
          <p:spPr>
            <a:xfrm rot="16200000" flipH="1">
              <a:off x="5622646" y="5864338"/>
              <a:ext cx="1021056" cy="44955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>
              <a:stCxn id="120" idx="4"/>
              <a:endCxn id="121" idx="0"/>
            </p:cNvCxnSpPr>
            <p:nvPr/>
          </p:nvCxnSpPr>
          <p:spPr>
            <a:xfrm rot="5400000">
              <a:off x="8072462" y="4456502"/>
              <a:ext cx="285752" cy="71438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>
              <a:stCxn id="120" idx="5"/>
              <a:endCxn id="119" idx="1"/>
            </p:cNvCxnSpPr>
            <p:nvPr/>
          </p:nvCxnSpPr>
          <p:spPr>
            <a:xfrm rot="5400000">
              <a:off x="7515753" y="5013211"/>
              <a:ext cx="1470608" cy="74397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>
              <a:stCxn id="122" idx="6"/>
              <a:endCxn id="119" idx="2"/>
            </p:cNvCxnSpPr>
            <p:nvPr/>
          </p:nvCxnSpPr>
          <p:spPr>
            <a:xfrm flipV="1">
              <a:off x="6500826" y="6171014"/>
              <a:ext cx="1357322" cy="42862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>
              <a:stCxn id="116" idx="4"/>
              <a:endCxn id="121" idx="0"/>
            </p:cNvCxnSpPr>
            <p:nvPr/>
          </p:nvCxnSpPr>
          <p:spPr>
            <a:xfrm rot="16200000" flipH="1">
              <a:off x="7500958" y="4599378"/>
              <a:ext cx="71438" cy="6429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>
              <a:stCxn id="116" idx="3"/>
              <a:endCxn id="122" idx="7"/>
            </p:cNvCxnSpPr>
            <p:nvPr/>
          </p:nvCxnSpPr>
          <p:spPr>
            <a:xfrm rot="5400000">
              <a:off x="5979836" y="5364272"/>
              <a:ext cx="1684922" cy="68479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>
              <a:stCxn id="118" idx="6"/>
              <a:endCxn id="116" idx="3"/>
            </p:cNvCxnSpPr>
            <p:nvPr/>
          </p:nvCxnSpPr>
          <p:spPr>
            <a:xfrm flipV="1">
              <a:off x="5929322" y="4864206"/>
              <a:ext cx="1235370" cy="66386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>
              <a:stCxn id="117" idx="6"/>
              <a:endCxn id="116" idx="3"/>
            </p:cNvCxnSpPr>
            <p:nvPr/>
          </p:nvCxnSpPr>
          <p:spPr>
            <a:xfrm>
              <a:off x="6429388" y="4242188"/>
              <a:ext cx="735304" cy="62201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>
              <a:stCxn id="121" idx="5"/>
              <a:endCxn id="119" idx="1"/>
            </p:cNvCxnSpPr>
            <p:nvPr/>
          </p:nvCxnSpPr>
          <p:spPr>
            <a:xfrm rot="5400000">
              <a:off x="7372877" y="5584715"/>
              <a:ext cx="1041980" cy="2959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>
              <a:stCxn id="118" idx="5"/>
              <a:endCxn id="119" idx="2"/>
            </p:cNvCxnSpPr>
            <p:nvPr/>
          </p:nvCxnSpPr>
          <p:spPr>
            <a:xfrm rot="16200000" flipH="1">
              <a:off x="6587059" y="4899925"/>
              <a:ext cx="592428" cy="1949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円/楕円 134"/>
            <p:cNvSpPr/>
            <p:nvPr/>
          </p:nvSpPr>
          <p:spPr>
            <a:xfrm>
              <a:off x="5599502" y="3956435"/>
              <a:ext cx="1901456" cy="285752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7286644" y="4313626"/>
              <a:ext cx="1714512" cy="228601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右矢印 136"/>
            <p:cNvSpPr/>
            <p:nvPr/>
          </p:nvSpPr>
          <p:spPr>
            <a:xfrm>
              <a:off x="4500562" y="5072074"/>
              <a:ext cx="1000132" cy="6429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4286248" y="4643446"/>
              <a:ext cx="1295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Network</a:t>
              </a:r>
              <a:endParaRPr kumimoji="1" lang="ja-JP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41" name="テキスト ボックス 140"/>
          <p:cNvSpPr txBox="1"/>
          <p:nvPr/>
        </p:nvSpPr>
        <p:spPr>
          <a:xfrm>
            <a:off x="5786446" y="5072074"/>
            <a:ext cx="3024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edge cut</a:t>
            </a:r>
            <a:endParaRPr kumimoji="1" lang="en-US" altLang="ja-JP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cut, etc.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928662" y="3177131"/>
            <a:ext cx="7643866" cy="1323439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To</a:t>
            </a:r>
            <a:r>
              <a:rPr kumimoji="1" lang="en-US" altLang="ja-JP" sz="4000" b="1" dirty="0" smtClean="0"/>
              <a:t> improve</a:t>
            </a:r>
            <a:r>
              <a:rPr kumimoji="1" lang="en-US" altLang="ja-JP" sz="3600" b="1" dirty="0" smtClean="0"/>
              <a:t> clustering </a:t>
            </a:r>
            <a:r>
              <a:rPr kumimoji="1" lang="en-US" altLang="ja-JP" sz="4000" b="1" dirty="0" smtClean="0"/>
              <a:t>accuracy, </a:t>
            </a:r>
            <a:r>
              <a:rPr lang="en-US" altLang="ja-JP" sz="4000" b="1" dirty="0" smtClean="0"/>
              <a:t>c</a:t>
            </a:r>
            <a:r>
              <a:rPr kumimoji="1" lang="en-US" altLang="ja-JP" sz="4000" b="1" dirty="0" smtClean="0"/>
              <a:t>ombine </a:t>
            </a:r>
            <a:r>
              <a:rPr lang="en-US" altLang="ja-JP" sz="3600" b="1" dirty="0" smtClean="0"/>
              <a:t>numerical vectors + network</a:t>
            </a:r>
            <a:r>
              <a:rPr kumimoji="1" lang="en-US" altLang="ja-JP" sz="3600" b="1" dirty="0" smtClean="0"/>
              <a:t> 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38" grpId="0" animBg="1"/>
      <p:bldP spid="141" grpId="0"/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642942"/>
          </a:xfrm>
        </p:spPr>
        <p:txBody>
          <a:bodyPr/>
          <a:lstStyle/>
          <a:p>
            <a:r>
              <a:rPr kumimoji="1" lang="en-US" altLang="ja-JP" b="1" dirty="0" smtClean="0"/>
              <a:t>Related work </a:t>
            </a:r>
            <a:r>
              <a:rPr kumimoji="1" lang="en-US" altLang="ja-JP" sz="3600" b="1" dirty="0" smtClean="0"/>
              <a:t>: </a:t>
            </a:r>
            <a:r>
              <a:rPr kumimoji="1" lang="en-US" altLang="ja-JP" sz="3200" b="1" dirty="0" smtClean="0">
                <a:solidFill>
                  <a:srgbClr val="0000FF"/>
                </a:solidFill>
              </a:rPr>
              <a:t>semi-supervised clustering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6401" y="1420545"/>
            <a:ext cx="563481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・</a:t>
            </a:r>
            <a:r>
              <a:rPr kumimoji="1" lang="en-US" altLang="ja-JP" sz="3200" b="1" dirty="0" smtClean="0"/>
              <a:t>Local property</a:t>
            </a:r>
          </a:p>
          <a:p>
            <a:r>
              <a:rPr lang="en-US" altLang="ja-JP" sz="3200" b="1" dirty="0" smtClean="0"/>
              <a:t>   </a:t>
            </a:r>
            <a:r>
              <a:rPr lang="en-US" altLang="ja-JP" sz="2800" dirty="0" smtClean="0"/>
              <a:t>Neighborhood relation</a:t>
            </a:r>
            <a:endParaRPr kumimoji="1" lang="en-US" altLang="ja-JP" sz="2800" dirty="0" smtClean="0"/>
          </a:p>
          <a:p>
            <a:r>
              <a:rPr lang="en-US" altLang="ja-JP" sz="3200" dirty="0" smtClean="0"/>
              <a:t>     -</a:t>
            </a:r>
            <a:r>
              <a:rPr kumimoji="1" lang="en-US" altLang="ja-JP" sz="2800" dirty="0" smtClean="0"/>
              <a:t>must-link edge, </a:t>
            </a:r>
            <a:r>
              <a:rPr lang="en-US" altLang="ja-JP" sz="2800" dirty="0" smtClean="0"/>
              <a:t>c</a:t>
            </a:r>
            <a:r>
              <a:rPr kumimoji="1" lang="en-US" altLang="ja-JP" sz="2800" dirty="0" smtClean="0"/>
              <a:t>annot-link edge</a:t>
            </a:r>
          </a:p>
          <a:p>
            <a:endParaRPr kumimoji="1" lang="ja-JP" altLang="en-US" sz="2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4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00034" y="4278349"/>
            <a:ext cx="6487116" cy="2141164"/>
            <a:chOff x="500034" y="3992597"/>
            <a:chExt cx="6487116" cy="21411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00034" y="3992597"/>
              <a:ext cx="43690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 smtClean="0">
                  <a:solidFill>
                    <a:srgbClr val="FF0000"/>
                  </a:solidFill>
                </a:rPr>
                <a:t>Proposed method</a:t>
              </a:r>
              <a:endParaRPr kumimoji="1" lang="ja-JP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00493" y="4564101"/>
              <a:ext cx="62866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b="1" dirty="0" smtClean="0"/>
                <a:t>・</a:t>
              </a:r>
              <a:r>
                <a:rPr lang="en-US" altLang="ja-JP" sz="3200" b="1" dirty="0" smtClean="0"/>
                <a:t>Global</a:t>
              </a:r>
              <a:r>
                <a:rPr kumimoji="1" lang="en-US" altLang="ja-JP" sz="3200" b="1" dirty="0" smtClean="0"/>
                <a:t> property</a:t>
              </a:r>
              <a:r>
                <a:rPr lang="ja-JP" altLang="en-US" sz="3200" b="1" dirty="0" smtClean="0"/>
                <a:t> </a:t>
              </a:r>
              <a:r>
                <a:rPr kumimoji="1" lang="en-US" altLang="ja-JP" sz="2800" dirty="0" smtClean="0"/>
                <a:t>(network modularity)</a:t>
              </a:r>
            </a:p>
            <a:p>
              <a:r>
                <a:rPr lang="ja-JP" altLang="en-US" sz="3200" b="1" dirty="0" smtClean="0"/>
                <a:t>・</a:t>
              </a:r>
              <a:r>
                <a:rPr lang="en-US" altLang="ja-JP" sz="3200" b="1" dirty="0" smtClean="0"/>
                <a:t>Soft constraint</a:t>
              </a:r>
            </a:p>
            <a:p>
              <a:r>
                <a:rPr lang="en-US" altLang="ja-JP" sz="3200" dirty="0" smtClean="0"/>
                <a:t>    -</a:t>
              </a:r>
              <a:r>
                <a:rPr lang="en-US" altLang="ja-JP" sz="2800" dirty="0" smtClean="0"/>
                <a:t>Spectral clustering</a:t>
              </a:r>
              <a:endParaRPr lang="ja-JP" altLang="en-US" sz="2800" dirty="0" smtClean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714348" y="2857496"/>
            <a:ext cx="6949146" cy="1323439"/>
            <a:chOff x="714348" y="2857496"/>
            <a:chExt cx="6949146" cy="13234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714348" y="2857496"/>
              <a:ext cx="694914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 smtClean="0"/>
                <a:t>・</a:t>
              </a:r>
              <a:r>
                <a:rPr lang="en-US" altLang="ja-JP" sz="2800" b="1" dirty="0" smtClean="0"/>
                <a:t>Hard constraint </a:t>
              </a:r>
              <a:r>
                <a:rPr lang="en-US" altLang="ja-JP" sz="2400" dirty="0" smtClean="0"/>
                <a:t>(K. </a:t>
              </a:r>
              <a:r>
                <a:rPr lang="en-US" altLang="ja-JP" sz="2400" dirty="0" err="1" smtClean="0"/>
                <a:t>Wagstaff</a:t>
              </a:r>
              <a:r>
                <a:rPr lang="en-US" altLang="ja-JP" sz="2400" dirty="0" smtClean="0"/>
                <a:t> and C. </a:t>
              </a:r>
              <a:r>
                <a:rPr lang="en-US" altLang="ja-JP" sz="2400" dirty="0" err="1" smtClean="0"/>
                <a:t>Cardie</a:t>
              </a:r>
              <a:r>
                <a:rPr lang="en-US" altLang="ja-JP" sz="2400" dirty="0" smtClean="0"/>
                <a:t>, 2000.)</a:t>
              </a:r>
              <a:br>
                <a:rPr lang="en-US" altLang="ja-JP" sz="2400" dirty="0" smtClean="0"/>
              </a:br>
              <a:r>
                <a:rPr lang="ja-JP" altLang="en-US" sz="2800" b="1" dirty="0" smtClean="0"/>
                <a:t>・</a:t>
              </a:r>
              <a:r>
                <a:rPr lang="en-US" altLang="ja-JP" sz="2800" b="1" dirty="0" smtClean="0"/>
                <a:t>Soft constraint</a:t>
              </a:r>
              <a:r>
                <a:rPr lang="en-US" altLang="ja-JP" sz="2800" dirty="0" smtClean="0"/>
                <a:t> </a:t>
              </a:r>
              <a:r>
                <a:rPr lang="en-US" altLang="ja-JP" sz="2400" dirty="0" smtClean="0"/>
                <a:t>(S. </a:t>
              </a:r>
              <a:r>
                <a:rPr lang="en-US" altLang="ja-JP" sz="2400" dirty="0" err="1" smtClean="0"/>
                <a:t>Basu</a:t>
              </a:r>
              <a:r>
                <a:rPr lang="en-US" altLang="ja-JP" sz="2400" dirty="0" smtClean="0"/>
                <a:t> etc., 2004.)</a:t>
              </a:r>
              <a:endParaRPr kumimoji="1" lang="en-US" altLang="ja-JP" sz="2400" dirty="0" smtClean="0"/>
            </a:p>
            <a:p>
              <a:r>
                <a:rPr lang="ja-JP" altLang="en-US" sz="2400" dirty="0" smtClean="0"/>
                <a:t>     </a:t>
              </a:r>
              <a:r>
                <a:rPr lang="en-US" altLang="ja-JP" sz="2400" dirty="0" smtClean="0"/>
                <a:t>- </a:t>
              </a:r>
              <a:r>
                <a:rPr kumimoji="1" lang="en-US" altLang="ja-JP" sz="2400" dirty="0" smtClean="0"/>
                <a:t>Probabilistic model (Hidden </a:t>
              </a:r>
              <a:r>
                <a:rPr lang="en-US" altLang="ja-JP" sz="2400" dirty="0" smtClean="0"/>
                <a:t>M</a:t>
              </a:r>
              <a:r>
                <a:rPr kumimoji="1" lang="en-US" altLang="ja-JP" sz="2400" dirty="0" smtClean="0"/>
                <a:t>arkov random field)</a:t>
              </a:r>
              <a:endParaRPr kumimoji="1" lang="ja-JP" altLang="en-US" sz="2400" dirty="0"/>
            </a:p>
          </p:txBody>
        </p:sp>
        <p:sp>
          <p:nvSpPr>
            <p:cNvPr id="11" name="左大かっこ 10"/>
            <p:cNvSpPr/>
            <p:nvPr/>
          </p:nvSpPr>
          <p:spPr>
            <a:xfrm>
              <a:off x="714348" y="2928934"/>
              <a:ext cx="45719" cy="857256"/>
            </a:xfrm>
            <a:prstGeom prst="leftBracket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Table of Contents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928662" y="3000372"/>
            <a:ext cx="7286676" cy="1143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5</a:t>
            </a:r>
            <a:endParaRPr kumimoji="1" lang="ja-JP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00100" y="1471634"/>
            <a:ext cx="7572428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lvl="0" indent="-609600">
              <a:spcBef>
                <a:spcPct val="20000"/>
              </a:spcBef>
              <a:buFontTx/>
              <a:buAutoNum type="arabicPeriod"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 for </a:t>
            </a:r>
            <a:r>
              <a:rPr lang="en-US" altLang="ja-JP" sz="2400" dirty="0" smtClean="0"/>
              <a:t>heterogeneous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(numerical + network)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method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Spectral clustering (numerical vectors + a network)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Synthetic data and real data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Spectral Clustering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6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18655" y="763769"/>
            <a:ext cx="5196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L. Hagen, etc., IEEE </a:t>
            </a:r>
            <a:r>
              <a:rPr kumimoji="1" lang="en-US" altLang="ja-JP" sz="1400" i="1" dirty="0" err="1" smtClean="0"/>
              <a:t>TCAD</a:t>
            </a:r>
            <a:r>
              <a:rPr kumimoji="1" lang="en-US" altLang="ja-JP" sz="1400" i="1" dirty="0" smtClean="0"/>
              <a:t>, 1992.,  J. Shi and J. </a:t>
            </a:r>
            <a:r>
              <a:rPr kumimoji="1" lang="en-US" altLang="ja-JP" sz="1400" i="1" dirty="0" err="1" smtClean="0"/>
              <a:t>Malik</a:t>
            </a:r>
            <a:r>
              <a:rPr kumimoji="1" lang="en-US" altLang="ja-JP" sz="1400" i="1" dirty="0" smtClean="0"/>
              <a:t>, IEEE </a:t>
            </a:r>
            <a:r>
              <a:rPr kumimoji="1" lang="en-US" altLang="ja-JP" sz="1400" i="1" dirty="0" err="1" smtClean="0"/>
              <a:t>PAMI</a:t>
            </a:r>
            <a:r>
              <a:rPr kumimoji="1" lang="en-US" altLang="ja-JP" sz="1400" i="1" dirty="0" smtClean="0"/>
              <a:t>, 2000.</a:t>
            </a:r>
            <a:endParaRPr kumimoji="1" lang="ja-JP" altLang="en-US" sz="1400" i="1" dirty="0"/>
          </a:p>
        </p:txBody>
      </p:sp>
      <p:sp>
        <p:nvSpPr>
          <p:cNvPr id="70" name="正方形/長方形 69"/>
          <p:cNvSpPr/>
          <p:nvPr/>
        </p:nvSpPr>
        <p:spPr>
          <a:xfrm>
            <a:off x="214282" y="1069383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ja-JP" sz="2800" dirty="0" smtClean="0"/>
              <a:t>1.  Compute affinity(dissimilarity) matrix </a:t>
            </a:r>
            <a:r>
              <a:rPr lang="en-US" altLang="ja-JP" sz="2800" b="1" dirty="0" smtClean="0"/>
              <a:t>M</a:t>
            </a:r>
            <a:r>
              <a:rPr lang="en-US" altLang="ja-JP" sz="2800" dirty="0" smtClean="0"/>
              <a:t> from data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16445" y="585234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ja-JP" sz="2800" dirty="0" smtClean="0"/>
              <a:t>3.  Assign a cluster label to each node ( by k-means ) </a:t>
            </a:r>
            <a:endParaRPr lang="ja-JP" altLang="en-US" sz="2800" dirty="0"/>
          </a:p>
        </p:txBody>
      </p:sp>
      <p:sp>
        <p:nvSpPr>
          <p:cNvPr id="76" name="正方形/長方形 75"/>
          <p:cNvSpPr/>
          <p:nvPr/>
        </p:nvSpPr>
        <p:spPr>
          <a:xfrm>
            <a:off x="214282" y="1498011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ja-JP" sz="2800" dirty="0" smtClean="0"/>
              <a:t>2.  To optimize cost</a:t>
            </a:r>
          </a:p>
          <a:p>
            <a:pPr marL="514350" indent="-514350"/>
            <a:r>
              <a:rPr lang="en-US" altLang="ja-JP" sz="2800" i="1" dirty="0" smtClean="0"/>
              <a:t>      J</a:t>
            </a:r>
            <a:r>
              <a:rPr lang="en-US" altLang="ja-JP" sz="2800" dirty="0" smtClean="0"/>
              <a:t>(</a:t>
            </a:r>
            <a:r>
              <a:rPr lang="en-US" altLang="ja-JP" sz="2800" b="1" dirty="0" smtClean="0"/>
              <a:t>Z</a:t>
            </a:r>
            <a:r>
              <a:rPr lang="en-US" altLang="ja-JP" sz="2800" dirty="0" smtClean="0"/>
              <a:t>) = </a:t>
            </a:r>
            <a:r>
              <a:rPr lang="en-US" altLang="ja-JP" sz="2800" dirty="0" err="1" smtClean="0"/>
              <a:t>tr</a:t>
            </a:r>
            <a:r>
              <a:rPr lang="en-US" altLang="ja-JP" sz="2800" dirty="0" smtClean="0"/>
              <a:t>{</a:t>
            </a:r>
            <a:r>
              <a:rPr lang="en-US" altLang="ja-JP" sz="2800" b="1" dirty="0" err="1" smtClean="0"/>
              <a:t>Z</a:t>
            </a:r>
            <a:r>
              <a:rPr lang="en-US" altLang="ja-JP" sz="2800" baseline="30000" dirty="0" err="1" smtClean="0"/>
              <a:t>T</a:t>
            </a:r>
            <a:r>
              <a:rPr lang="en-US" altLang="ja-JP" sz="2800" dirty="0" smtClean="0"/>
              <a:t> </a:t>
            </a:r>
            <a:r>
              <a:rPr lang="en-US" altLang="ja-JP" sz="2800" b="1" dirty="0" smtClean="0"/>
              <a:t>M</a:t>
            </a:r>
            <a:r>
              <a:rPr lang="en-US" altLang="ja-JP" sz="2800" dirty="0" smtClean="0"/>
              <a:t> </a:t>
            </a:r>
            <a:r>
              <a:rPr lang="en-US" altLang="ja-JP" sz="2800" b="1" dirty="0" smtClean="0"/>
              <a:t>Z</a:t>
            </a:r>
            <a:r>
              <a:rPr lang="en-US" altLang="ja-JP" sz="2800" dirty="0" smtClean="0"/>
              <a:t>} subject to </a:t>
            </a:r>
            <a:r>
              <a:rPr lang="en-US" altLang="ja-JP" sz="2800" b="1" dirty="0" err="1" smtClean="0"/>
              <a:t>Z</a:t>
            </a:r>
            <a:r>
              <a:rPr lang="en-US" altLang="ja-JP" sz="2800" baseline="30000" dirty="0" err="1" smtClean="0"/>
              <a:t>T</a:t>
            </a:r>
            <a:r>
              <a:rPr lang="en-US" altLang="ja-JP" sz="2800" b="1" dirty="0" err="1" smtClean="0"/>
              <a:t>Z</a:t>
            </a:r>
            <a:r>
              <a:rPr lang="en-US" altLang="ja-JP" sz="2800" dirty="0" smtClean="0"/>
              <a:t>=</a:t>
            </a:r>
            <a:r>
              <a:rPr lang="en-US" altLang="ja-JP" sz="2800" b="1" dirty="0" smtClean="0"/>
              <a:t>I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altLang="ja-JP" sz="2800" b="1" dirty="0" smtClean="0">
                <a:solidFill>
                  <a:srgbClr val="FF0000"/>
                </a:solidFill>
              </a:rPr>
              <a:t>     </a:t>
            </a:r>
            <a:r>
              <a:rPr lang="en-US" altLang="ja-JP" sz="2400" dirty="0" smtClean="0"/>
              <a:t>where </a:t>
            </a:r>
            <a:r>
              <a:rPr lang="en-US" altLang="ja-JP" sz="2400" b="1" dirty="0" smtClean="0"/>
              <a:t>Z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/>
              <a:t>i</a:t>
            </a:r>
            <a:r>
              <a:rPr lang="en-US" altLang="ja-JP" sz="2400" dirty="0" err="1" smtClean="0"/>
              <a:t>,</a:t>
            </a:r>
            <a:r>
              <a:rPr lang="en-US" altLang="ja-JP" sz="2400" i="1" dirty="0" err="1" smtClean="0"/>
              <a:t>k</a:t>
            </a:r>
            <a:r>
              <a:rPr lang="en-US" altLang="ja-JP" sz="2400" dirty="0" smtClean="0"/>
              <a:t>) is 1 when node </a:t>
            </a:r>
            <a:r>
              <a:rPr lang="en-US" altLang="ja-JP" sz="2400" i="1" dirty="0" err="1" smtClean="0"/>
              <a:t>i</a:t>
            </a:r>
            <a:r>
              <a:rPr lang="en-US" altLang="ja-JP" sz="2400" dirty="0" smtClean="0"/>
              <a:t> belong to cluster </a:t>
            </a:r>
            <a:r>
              <a:rPr lang="en-US" altLang="ja-JP" sz="2400" i="1" dirty="0" smtClean="0"/>
              <a:t>k</a:t>
            </a:r>
            <a:r>
              <a:rPr lang="en-US" altLang="ja-JP" sz="2400" dirty="0" smtClean="0"/>
              <a:t>, otherwise 0,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214282" y="278389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altLang="ja-JP" sz="2800" dirty="0" smtClean="0"/>
              <a:t>     compute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eigen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-values and -vectors of matrix M</a:t>
            </a:r>
            <a:r>
              <a:rPr lang="en-US" altLang="ja-JP" sz="2800" b="1" dirty="0" smtClean="0"/>
              <a:t> </a:t>
            </a:r>
          </a:p>
          <a:p>
            <a:pPr marL="514350" indent="-514350"/>
            <a:r>
              <a:rPr lang="en-US" altLang="ja-JP" sz="2800" b="1" dirty="0" smtClean="0"/>
              <a:t>     by relaxing Z(</a:t>
            </a:r>
            <a:r>
              <a:rPr lang="en-US" altLang="ja-JP" sz="2800" b="1" i="1" dirty="0" err="1" smtClean="0"/>
              <a:t>i</a:t>
            </a:r>
            <a:r>
              <a:rPr lang="en-US" altLang="ja-JP" sz="2800" b="1" dirty="0" err="1" smtClean="0"/>
              <a:t>,k</a:t>
            </a:r>
            <a:r>
              <a:rPr lang="en-US" altLang="ja-JP" sz="2800" b="1" dirty="0" smtClean="0"/>
              <a:t>) to a real value</a:t>
            </a:r>
          </a:p>
        </p:txBody>
      </p:sp>
      <p:grpSp>
        <p:nvGrpSpPr>
          <p:cNvPr id="126" name="グループ化 125"/>
          <p:cNvGrpSpPr/>
          <p:nvPr/>
        </p:nvGrpSpPr>
        <p:grpSpPr>
          <a:xfrm>
            <a:off x="142844" y="3426838"/>
            <a:ext cx="8880614" cy="2267700"/>
            <a:chOff x="142844" y="3357563"/>
            <a:chExt cx="8880614" cy="2267700"/>
          </a:xfrm>
        </p:grpSpPr>
        <p:cxnSp>
          <p:nvCxnSpPr>
            <p:cNvPr id="78" name="直線コネクタ 77"/>
            <p:cNvCxnSpPr>
              <a:stCxn id="94" idx="3"/>
              <a:endCxn id="95" idx="7"/>
            </p:cNvCxnSpPr>
            <p:nvPr/>
          </p:nvCxnSpPr>
          <p:spPr>
            <a:xfrm rot="5400000">
              <a:off x="5440020" y="4902838"/>
              <a:ext cx="158472" cy="158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stCxn id="94" idx="4"/>
              <a:endCxn id="96" idx="4"/>
            </p:cNvCxnSpPr>
            <p:nvPr/>
          </p:nvCxnSpPr>
          <p:spPr>
            <a:xfrm rot="16200000" flipH="1">
              <a:off x="5447818" y="5143512"/>
              <a:ext cx="500066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>
              <a:stCxn id="94" idx="5"/>
              <a:endCxn id="97" idx="5"/>
            </p:cNvCxnSpPr>
            <p:nvPr/>
          </p:nvCxnSpPr>
          <p:spPr>
            <a:xfrm rot="16200000" flipH="1">
              <a:off x="5797210" y="4831400"/>
              <a:ext cx="214314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95" idx="5"/>
              <a:endCxn id="96" idx="6"/>
            </p:cNvCxnSpPr>
            <p:nvPr/>
          </p:nvCxnSpPr>
          <p:spPr>
            <a:xfrm rot="16200000" flipH="1">
              <a:off x="5556458" y="5072152"/>
              <a:ext cx="150674" cy="383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>
              <a:stCxn id="97" idx="6"/>
              <a:endCxn id="96" idx="3"/>
            </p:cNvCxnSpPr>
            <p:nvPr/>
          </p:nvCxnSpPr>
          <p:spPr>
            <a:xfrm flipH="1">
              <a:off x="5669930" y="5053512"/>
              <a:ext cx="439392" cy="349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>
              <a:stCxn id="95" idx="6"/>
              <a:endCxn id="97" idx="2"/>
            </p:cNvCxnSpPr>
            <p:nvPr/>
          </p:nvCxnSpPr>
          <p:spPr>
            <a:xfrm flipV="1">
              <a:off x="5466380" y="5053512"/>
              <a:ext cx="462942" cy="714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円/楕円 83"/>
            <p:cNvSpPr/>
            <p:nvPr/>
          </p:nvSpPr>
          <p:spPr>
            <a:xfrm>
              <a:off x="5537818" y="3714752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5752132" y="4214818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5323504" y="4106256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6037884" y="3857628"/>
              <a:ext cx="180000" cy="180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8" name="直線コネクタ 87"/>
            <p:cNvCxnSpPr>
              <a:stCxn id="84" idx="4"/>
              <a:endCxn id="85" idx="1"/>
            </p:cNvCxnSpPr>
            <p:nvPr/>
          </p:nvCxnSpPr>
          <p:spPr>
            <a:xfrm rot="16200000" flipH="1">
              <a:off x="5529942" y="3992628"/>
              <a:ext cx="346426" cy="1506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>
              <a:stCxn id="86" idx="6"/>
              <a:endCxn id="87" idx="2"/>
            </p:cNvCxnSpPr>
            <p:nvPr/>
          </p:nvCxnSpPr>
          <p:spPr>
            <a:xfrm flipV="1">
              <a:off x="5503504" y="3947628"/>
              <a:ext cx="534380" cy="2486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>
              <a:stCxn id="85" idx="2"/>
              <a:endCxn id="86" idx="5"/>
            </p:cNvCxnSpPr>
            <p:nvPr/>
          </p:nvCxnSpPr>
          <p:spPr>
            <a:xfrm rot="10800000">
              <a:off x="5477144" y="4259896"/>
              <a:ext cx="274988" cy="449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>
              <a:stCxn id="84" idx="3"/>
              <a:endCxn id="86" idx="0"/>
            </p:cNvCxnSpPr>
            <p:nvPr/>
          </p:nvCxnSpPr>
          <p:spPr>
            <a:xfrm rot="5400000">
              <a:off x="5369909" y="3911987"/>
              <a:ext cx="237864" cy="1506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>
              <a:stCxn id="84" idx="5"/>
              <a:endCxn id="87" idx="2"/>
            </p:cNvCxnSpPr>
            <p:nvPr/>
          </p:nvCxnSpPr>
          <p:spPr>
            <a:xfrm rot="16200000" flipH="1">
              <a:off x="5825053" y="3734797"/>
              <a:ext cx="79236" cy="3464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>
              <a:stCxn id="87" idx="3"/>
              <a:endCxn id="85" idx="7"/>
            </p:cNvCxnSpPr>
            <p:nvPr/>
          </p:nvCxnSpPr>
          <p:spPr>
            <a:xfrm rot="5400000">
              <a:off x="5870053" y="4046987"/>
              <a:ext cx="229910" cy="158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円/楕円 93"/>
            <p:cNvSpPr/>
            <p:nvPr/>
          </p:nvSpPr>
          <p:spPr>
            <a:xfrm>
              <a:off x="5572132" y="4749198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5286380" y="5034950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5643570" y="5249264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5929322" y="4963512"/>
              <a:ext cx="180000" cy="180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" name="直線コネクタ 97"/>
            <p:cNvCxnSpPr>
              <a:stCxn id="85" idx="4"/>
              <a:endCxn id="94" idx="0"/>
            </p:cNvCxnSpPr>
            <p:nvPr/>
          </p:nvCxnSpPr>
          <p:spPr>
            <a:xfrm rot="5400000">
              <a:off x="5574942" y="4482008"/>
              <a:ext cx="354380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stCxn id="86" idx="4"/>
              <a:endCxn id="97" idx="0"/>
            </p:cNvCxnSpPr>
            <p:nvPr/>
          </p:nvCxnSpPr>
          <p:spPr>
            <a:xfrm rot="16200000" flipH="1">
              <a:off x="5377785" y="4321975"/>
              <a:ext cx="677256" cy="6058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6523128" y="5072074"/>
              <a:ext cx="250033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rot="5400000" flipH="1" flipV="1">
              <a:off x="6094500" y="4500570"/>
              <a:ext cx="171451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テキスト ボックス 101"/>
            <p:cNvSpPr txBox="1"/>
            <p:nvPr/>
          </p:nvSpPr>
          <p:spPr>
            <a:xfrm>
              <a:off x="7166070" y="5154203"/>
              <a:ext cx="1847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Eigen-vector </a:t>
              </a:r>
              <a:r>
                <a:rPr kumimoji="1" lang="en-US" altLang="ja-JP" sz="2400" i="1" dirty="0" smtClean="0"/>
                <a:t>e</a:t>
              </a:r>
              <a:r>
                <a:rPr kumimoji="1" lang="en-US" altLang="ja-JP" sz="2400" baseline="-25000" dirty="0" smtClean="0"/>
                <a:t>1</a:t>
              </a:r>
              <a:endParaRPr kumimoji="1" lang="ja-JP" altLang="en-US" sz="2400" baseline="-25000" dirty="0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 rot="16200000">
              <a:off x="6574192" y="3344899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/>
                <a:t>e</a:t>
              </a:r>
              <a:r>
                <a:rPr kumimoji="1" lang="en-US" altLang="ja-JP" sz="2400" baseline="-25000" dirty="0" smtClean="0"/>
                <a:t>2</a:t>
              </a:r>
              <a:endParaRPr kumimoji="1" lang="ja-JP" altLang="en-US" sz="2400" baseline="-25000" dirty="0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6986070" y="3892504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6951756" y="4154531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6843756" y="4000504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7094632" y="4035380"/>
              <a:ext cx="108000" cy="1080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8594830" y="4786322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8415392" y="4964074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8594830" y="5072074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8737706" y="4929198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5143504" y="4692582"/>
              <a:ext cx="1143008" cy="830422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5165806" y="3632163"/>
              <a:ext cx="1143008" cy="83042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6737442" y="3819643"/>
              <a:ext cx="571504" cy="500066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8309078" y="4726035"/>
              <a:ext cx="642942" cy="500066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 rot="380338">
              <a:off x="6176420" y="3757599"/>
              <a:ext cx="796789" cy="234005"/>
            </a:xfrm>
            <a:custGeom>
              <a:avLst/>
              <a:gdLst>
                <a:gd name="connsiteX0" fmla="*/ 0 w 1661532"/>
                <a:gd name="connsiteY0" fmla="*/ 388434 h 388434"/>
                <a:gd name="connsiteX1" fmla="*/ 1014761 w 1661532"/>
                <a:gd name="connsiteY1" fmla="*/ 31595 h 388434"/>
                <a:gd name="connsiteX2" fmla="*/ 1661532 w 1661532"/>
                <a:gd name="connsiteY2" fmla="*/ 198863 h 38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1532" h="388434">
                  <a:moveTo>
                    <a:pt x="0" y="388434"/>
                  </a:moveTo>
                  <a:cubicBezTo>
                    <a:pt x="368919" y="225812"/>
                    <a:pt x="737839" y="63190"/>
                    <a:pt x="1014761" y="31595"/>
                  </a:cubicBezTo>
                  <a:cubicBezTo>
                    <a:pt x="1291683" y="0"/>
                    <a:pt x="1476607" y="99431"/>
                    <a:pt x="1661532" y="198863"/>
                  </a:cubicBezTo>
                </a:path>
              </a:pathLst>
            </a:cu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/>
          </p:nvSpPr>
          <p:spPr>
            <a:xfrm>
              <a:off x="5880186" y="4064231"/>
              <a:ext cx="1071570" cy="214314"/>
            </a:xfrm>
            <a:custGeom>
              <a:avLst/>
              <a:gdLst>
                <a:gd name="connsiteX0" fmla="*/ 0 w 2274849"/>
                <a:gd name="connsiteY0" fmla="*/ 278780 h 278780"/>
                <a:gd name="connsiteX1" fmla="*/ 1483112 w 2274849"/>
                <a:gd name="connsiteY1" fmla="*/ 22302 h 278780"/>
                <a:gd name="connsiteX2" fmla="*/ 2274849 w 2274849"/>
                <a:gd name="connsiteY2" fmla="*/ 144965 h 27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4849" h="278780">
                  <a:moveTo>
                    <a:pt x="0" y="278780"/>
                  </a:moveTo>
                  <a:cubicBezTo>
                    <a:pt x="551985" y="161692"/>
                    <a:pt x="1103971" y="44605"/>
                    <a:pt x="1483112" y="22302"/>
                  </a:cubicBezTo>
                  <a:cubicBezTo>
                    <a:pt x="1862254" y="0"/>
                    <a:pt x="2068551" y="72482"/>
                    <a:pt x="2274849" y="144965"/>
                  </a:cubicBezTo>
                </a:path>
              </a:pathLst>
            </a:custGeom>
            <a:ln w="190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/>
            <p:cNvSpPr/>
            <p:nvPr/>
          </p:nvSpPr>
          <p:spPr>
            <a:xfrm rot="21295994">
              <a:off x="6052934" y="4657301"/>
              <a:ext cx="2549467" cy="214314"/>
            </a:xfrm>
            <a:custGeom>
              <a:avLst/>
              <a:gdLst>
                <a:gd name="connsiteX0" fmla="*/ 0 w 3568390"/>
                <a:gd name="connsiteY0" fmla="*/ 334536 h 334536"/>
                <a:gd name="connsiteX1" fmla="*/ 2007220 w 3568390"/>
                <a:gd name="connsiteY1" fmla="*/ 0 h 334536"/>
                <a:gd name="connsiteX2" fmla="*/ 3568390 w 3568390"/>
                <a:gd name="connsiteY2" fmla="*/ 334536 h 33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8390" h="334536">
                  <a:moveTo>
                    <a:pt x="0" y="334536"/>
                  </a:moveTo>
                  <a:cubicBezTo>
                    <a:pt x="706244" y="167268"/>
                    <a:pt x="1412488" y="0"/>
                    <a:pt x="2007220" y="0"/>
                  </a:cubicBezTo>
                  <a:cubicBezTo>
                    <a:pt x="2601952" y="0"/>
                    <a:pt x="3085171" y="167268"/>
                    <a:pt x="3568390" y="334536"/>
                  </a:cubicBezTo>
                </a:path>
              </a:pathLst>
            </a:cu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>
              <a:off x="5737310" y="4792850"/>
              <a:ext cx="2692342" cy="474136"/>
            </a:xfrm>
            <a:custGeom>
              <a:avLst/>
              <a:gdLst>
                <a:gd name="connsiteX0" fmla="*/ 0 w 4070195"/>
                <a:gd name="connsiteY0" fmla="*/ 511097 h 511097"/>
                <a:gd name="connsiteX1" fmla="*/ 2899317 w 4070195"/>
                <a:gd name="connsiteY1" fmla="*/ 42746 h 511097"/>
                <a:gd name="connsiteX2" fmla="*/ 4070195 w 4070195"/>
                <a:gd name="connsiteY2" fmla="*/ 254619 h 51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0195" h="511097">
                  <a:moveTo>
                    <a:pt x="0" y="511097"/>
                  </a:moveTo>
                  <a:cubicBezTo>
                    <a:pt x="1110475" y="298294"/>
                    <a:pt x="2220951" y="85492"/>
                    <a:pt x="2899317" y="42746"/>
                  </a:cubicBezTo>
                  <a:cubicBezTo>
                    <a:pt x="3577683" y="0"/>
                    <a:pt x="3823939" y="127309"/>
                    <a:pt x="4070195" y="254619"/>
                  </a:cubicBezTo>
                </a:path>
              </a:pathLst>
            </a:custGeom>
            <a:ln w="190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142844" y="4671156"/>
              <a:ext cx="48577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/>
              <a:r>
                <a:rPr lang="en-US" altLang="ja-JP" sz="2800" dirty="0" smtClean="0"/>
                <a:t>      Each node is by one or more</a:t>
              </a:r>
            </a:p>
            <a:p>
              <a:pPr marL="514350" indent="-514350"/>
              <a:r>
                <a:rPr lang="en-US" altLang="ja-JP" sz="2800" dirty="0" smtClean="0"/>
                <a:t>      computed </a:t>
              </a:r>
              <a:r>
                <a:rPr lang="en-US" altLang="ja-JP" sz="2800" b="1" dirty="0" smtClean="0">
                  <a:solidFill>
                    <a:srgbClr val="FF0000"/>
                  </a:solidFill>
                </a:rPr>
                <a:t>eigenvectors</a:t>
              </a:r>
            </a:p>
          </p:txBody>
        </p:sp>
        <p:sp>
          <p:nvSpPr>
            <p:cNvPr id="123" name="下矢印 122"/>
            <p:cNvSpPr/>
            <p:nvPr/>
          </p:nvSpPr>
          <p:spPr>
            <a:xfrm>
              <a:off x="2255234" y="3666698"/>
              <a:ext cx="1143008" cy="10758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正方形/長方形 123"/>
          <p:cNvSpPr/>
          <p:nvPr/>
        </p:nvSpPr>
        <p:spPr>
          <a:xfrm>
            <a:off x="5467267" y="1841346"/>
            <a:ext cx="3335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i="1" u="sng" dirty="0" smtClean="0">
                <a:solidFill>
                  <a:srgbClr val="FF0000"/>
                </a:solidFill>
              </a:rPr>
              <a:t>Trace optimization</a:t>
            </a:r>
            <a:endParaRPr lang="ja-JP" altLang="en-US" sz="32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77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142860"/>
            <a:ext cx="8186766" cy="1143000"/>
          </a:xfrm>
        </p:spPr>
        <p:txBody>
          <a:bodyPr/>
          <a:lstStyle/>
          <a:p>
            <a:r>
              <a:rPr lang="en-US" altLang="ja-JP" sz="4000" b="1" dirty="0" smtClean="0"/>
              <a:t>C</a:t>
            </a:r>
            <a:r>
              <a:rPr kumimoji="1" lang="en-US" altLang="ja-JP" sz="4000" b="1" dirty="0" smtClean="0"/>
              <a:t>ost combining numerical vectors </a:t>
            </a:r>
            <a:br>
              <a:rPr kumimoji="1" lang="en-US" altLang="ja-JP" sz="4000" b="1" dirty="0" smtClean="0"/>
            </a:br>
            <a:r>
              <a:rPr kumimoji="1" lang="en-US" altLang="ja-JP" sz="4000" b="1" dirty="0" smtClean="0"/>
              <a:t>with a network</a:t>
            </a:r>
            <a:endParaRPr kumimoji="1" lang="ja-JP" altLang="en-US" sz="4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7</a:t>
            </a:r>
            <a:endParaRPr kumimoji="1" lang="ja-JP" alt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5000628" y="3403019"/>
            <a:ext cx="4071966" cy="1168989"/>
            <a:chOff x="5000628" y="3248139"/>
            <a:chExt cx="4071966" cy="1168989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5098143" y="3364181"/>
              <a:ext cx="3907545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</a:t>
              </a:r>
              <a:r>
                <a:rPr lang="en-US" altLang="ja-JP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cost</a:t>
              </a:r>
              <a:r>
                <a:rPr kumimoji="1" lang="en-US" altLang="ja-JP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kumimoji="1" lang="ja-JP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000628" y="3248139"/>
              <a:ext cx="4071966" cy="11689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176761" y="5357826"/>
            <a:ext cx="718145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To define a </a:t>
            </a:r>
            <a:r>
              <a:rPr kumimoji="1" lang="en-US" altLang="ja-JP" sz="3600" b="1" i="1" dirty="0" smtClean="0"/>
              <a:t>cost of  a network</a:t>
            </a:r>
            <a:r>
              <a:rPr kumimoji="1" lang="en-US" altLang="ja-JP" sz="3600" i="1" dirty="0" smtClean="0"/>
              <a:t>,</a:t>
            </a:r>
          </a:p>
          <a:p>
            <a:r>
              <a:rPr lang="en-US" altLang="ja-JP" sz="3600" i="1" dirty="0" smtClean="0"/>
              <a:t> u</a:t>
            </a:r>
            <a:r>
              <a:rPr kumimoji="1" lang="en-US" altLang="ja-JP" sz="3600" i="1" dirty="0" smtClean="0"/>
              <a:t>se </a:t>
            </a:r>
            <a:r>
              <a:rPr kumimoji="1" lang="en-US" altLang="ja-JP" sz="3600" b="1" i="1" dirty="0" smtClean="0"/>
              <a:t>a property of complex networks</a:t>
            </a:r>
            <a:endParaRPr kumimoji="1" lang="ja-JP" altLang="en-US" sz="3600" b="1" i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718" y="1276340"/>
            <a:ext cx="3124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グループ化 35"/>
          <p:cNvGrpSpPr/>
          <p:nvPr/>
        </p:nvGrpSpPr>
        <p:grpSpPr>
          <a:xfrm>
            <a:off x="1230432" y="1901092"/>
            <a:ext cx="7331821" cy="1207727"/>
            <a:chOff x="1230432" y="1901092"/>
            <a:chExt cx="7331821" cy="1207727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0432" y="1901092"/>
              <a:ext cx="7056344" cy="670581"/>
            </a:xfrm>
            <a:prstGeom prst="rect">
              <a:avLst/>
            </a:prstGeom>
            <a:noFill/>
          </p:spPr>
        </p:pic>
        <p:sp>
          <p:nvSpPr>
            <p:cNvPr id="8" name="正方形/長方形 7"/>
            <p:cNvSpPr/>
            <p:nvPr/>
          </p:nvSpPr>
          <p:spPr>
            <a:xfrm>
              <a:off x="3671016" y="1928802"/>
              <a:ext cx="1901116" cy="7143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629847" y="1928802"/>
              <a:ext cx="1932406" cy="7143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847535" y="2576300"/>
              <a:ext cx="1439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rgbClr val="FF0000"/>
                  </a:solidFill>
                </a:rPr>
                <a:t>network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285984" y="2585599"/>
              <a:ext cx="3876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Cost</a:t>
              </a:r>
              <a:r>
                <a:rPr lang="en-US" altLang="ja-JP" sz="2800" dirty="0" smtClean="0"/>
                <a:t> of </a:t>
              </a:r>
              <a:r>
                <a:rPr lang="en-US" altLang="ja-JP" sz="2800" b="1" dirty="0" smtClean="0">
                  <a:solidFill>
                    <a:srgbClr val="0000FF"/>
                  </a:solidFill>
                </a:rPr>
                <a:t>numerical vector </a:t>
              </a:r>
              <a:endParaRPr kumimoji="1" lang="ja-JP" alt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115115" y="3091285"/>
            <a:ext cx="4814075" cy="2127054"/>
            <a:chOff x="115115" y="3091285"/>
            <a:chExt cx="4814075" cy="2127054"/>
          </a:xfrm>
        </p:grpSpPr>
        <p:sp>
          <p:nvSpPr>
            <p:cNvPr id="12" name="角丸四角形 11"/>
            <p:cNvSpPr/>
            <p:nvPr/>
          </p:nvSpPr>
          <p:spPr>
            <a:xfrm>
              <a:off x="285720" y="3400191"/>
              <a:ext cx="4621168" cy="1168989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71538" y="3091285"/>
              <a:ext cx="30234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</a:rPr>
                <a:t>cosine dissimilarity</a:t>
              </a:r>
              <a:endParaRPr kumimoji="1" lang="ja-JP" altLang="en-US" sz="2800" b="1" dirty="0">
                <a:solidFill>
                  <a:srgbClr val="0000FF"/>
                </a:solidFill>
              </a:endParaRPr>
            </a:p>
          </p:txBody>
        </p:sp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741" y="3512442"/>
              <a:ext cx="4429156" cy="889319"/>
            </a:xfrm>
            <a:prstGeom prst="rect">
              <a:avLst/>
            </a:prstGeom>
            <a:noFill/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115115" y="4572008"/>
              <a:ext cx="48140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 : #nodes, </a:t>
              </a:r>
            </a:p>
            <a:p>
              <a:r>
                <a:rPr kumimoji="1" lang="en-US" altLang="ja-JP" dirty="0" smtClean="0"/>
                <a:t>Y : inner product of normalized numerical vectors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pPr eaLnBrk="1" hangingPunct="1"/>
            <a:r>
              <a:rPr lang="en-US" altLang="ja-JP" sz="4800" b="1" dirty="0" smtClean="0"/>
              <a:t>Complex Networks</a:t>
            </a:r>
            <a:endParaRPr lang="en-US" altLang="ja-JP" sz="4800" dirty="0" smtClean="0"/>
          </a:p>
        </p:txBody>
      </p:sp>
      <p:pic>
        <p:nvPicPr>
          <p:cNvPr id="13" name="図 12" descr="Hughes_K20_W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64558"/>
            <a:ext cx="4871231" cy="51648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857752" y="1383557"/>
            <a:ext cx="4071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Ex. </a:t>
            </a:r>
            <a:r>
              <a:rPr lang="en-US" altLang="ja-JP" sz="2800" dirty="0" smtClean="0"/>
              <a:t>Gene networks, </a:t>
            </a:r>
          </a:p>
          <a:p>
            <a:r>
              <a:rPr lang="en-US" altLang="ja-JP" sz="2800" dirty="0" smtClean="0"/>
              <a:t>       WWW, </a:t>
            </a:r>
          </a:p>
          <a:p>
            <a:r>
              <a:rPr lang="en-US" altLang="ja-JP" sz="2800" dirty="0" smtClean="0"/>
              <a:t>       Social networks, …, etc.</a:t>
            </a:r>
            <a:endParaRPr kumimoji="1" lang="en-US" altLang="ja-JP" sz="28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57752" y="3000372"/>
            <a:ext cx="424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Property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Small world phenomena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Power law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/>
              <a:t>Hierarchical structure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Network modularity</a:t>
            </a:r>
            <a:endParaRPr kumimoji="1" lang="en-US" altLang="ja-JP" sz="2800" dirty="0" smtClean="0"/>
          </a:p>
        </p:txBody>
      </p:sp>
      <p:grpSp>
        <p:nvGrpSpPr>
          <p:cNvPr id="2" name="グループ化 9"/>
          <p:cNvGrpSpPr/>
          <p:nvPr/>
        </p:nvGrpSpPr>
        <p:grpSpPr>
          <a:xfrm>
            <a:off x="5028559" y="4795183"/>
            <a:ext cx="3734814" cy="1302720"/>
            <a:chOff x="5072066" y="4844313"/>
            <a:chExt cx="3734814" cy="1302720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835810" y="5500702"/>
              <a:ext cx="2971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Ravasz, et al., Science, 2002.</a:t>
              </a:r>
            </a:p>
            <a:p>
              <a:r>
                <a:rPr kumimoji="1" lang="en-US" altLang="ja-JP" i="1" dirty="0" smtClean="0"/>
                <a:t>Guimera, et al., Nature, 2005.</a:t>
              </a:r>
              <a:endParaRPr kumimoji="1" lang="ja-JP" altLang="en-US" i="1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072066" y="4844313"/>
              <a:ext cx="3071834" cy="5000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8687508" y="648745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8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233389" y="3843782"/>
            <a:ext cx="8825419" cy="2642935"/>
            <a:chOff x="233389" y="3843782"/>
            <a:chExt cx="8825419" cy="2642935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389" y="3843782"/>
              <a:ext cx="8637937" cy="1343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4834446" y="5286388"/>
              <a:ext cx="42243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smtClean="0"/>
                <a:t>Z</a:t>
              </a:r>
              <a:r>
                <a:rPr lang="en-US" altLang="ja-JP" sz="2400" dirty="0" smtClean="0"/>
                <a:t> : set of whole nodes</a:t>
              </a:r>
              <a:endParaRPr kumimoji="1" lang="en-US" altLang="ja-JP" sz="2400" i="1" dirty="0" smtClean="0"/>
            </a:p>
            <a:p>
              <a:r>
                <a:rPr kumimoji="1" lang="en-US" altLang="ja-JP" sz="2400" i="1" dirty="0" err="1" smtClean="0"/>
                <a:t>Z</a:t>
              </a:r>
              <a:r>
                <a:rPr kumimoji="1" lang="en-US" altLang="ja-JP" sz="2400" i="1" baseline="-25000" dirty="0" err="1" smtClean="0"/>
                <a:t>k</a:t>
              </a:r>
              <a:r>
                <a:rPr kumimoji="1" lang="en-US" altLang="ja-JP" sz="2400" dirty="0" smtClean="0"/>
                <a:t> : set of nodes in cluster </a:t>
              </a:r>
              <a:r>
                <a:rPr kumimoji="1" lang="en-US" altLang="ja-JP" sz="2400" i="1" dirty="0" smtClean="0"/>
                <a:t>k</a:t>
              </a:r>
            </a:p>
            <a:p>
              <a:r>
                <a:rPr kumimoji="1" lang="en-US" altLang="ja-JP" sz="2400" dirty="0" smtClean="0"/>
                <a:t>L(</a:t>
              </a:r>
              <a:r>
                <a:rPr lang="en-US" altLang="ja-JP" sz="2400" dirty="0" err="1" smtClean="0"/>
                <a:t>A</a:t>
              </a:r>
              <a:r>
                <a:rPr kumimoji="1" lang="en-US" altLang="ja-JP" sz="2400" dirty="0" err="1" smtClean="0"/>
                <a:t>,B</a:t>
              </a:r>
              <a:r>
                <a:rPr kumimoji="1" lang="en-US" altLang="ja-JP" sz="2400" dirty="0" smtClean="0"/>
                <a:t>) : #edges between A and B</a:t>
              </a:r>
              <a:endParaRPr kumimoji="1" lang="ja-JP" altLang="en-US" sz="2400" dirty="0"/>
            </a:p>
          </p:txBody>
        </p:sp>
      </p:grpSp>
      <p:pic>
        <p:nvPicPr>
          <p:cNvPr id="16" name="図 15" descr="Hig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26" y="1299964"/>
            <a:ext cx="2371148" cy="2200474"/>
          </a:xfrm>
          <a:prstGeom prst="rect">
            <a:avLst/>
          </a:prstGeom>
        </p:spPr>
      </p:pic>
      <p:pic>
        <p:nvPicPr>
          <p:cNvPr id="19" name="図 18" descr="Midd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193" y="1285860"/>
            <a:ext cx="2020657" cy="2139824"/>
          </a:xfrm>
          <a:prstGeom prst="rect">
            <a:avLst/>
          </a:prstGeom>
        </p:spPr>
      </p:pic>
      <p:pic>
        <p:nvPicPr>
          <p:cNvPr id="20" name="図 19" descr="Lo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280" y="1265642"/>
            <a:ext cx="2119404" cy="2275754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4126"/>
            <a:ext cx="8258204" cy="7143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b="1" dirty="0" smtClean="0">
                <a:solidFill>
                  <a:srgbClr val="FF0000"/>
                </a:solidFill>
              </a:rPr>
              <a:t>Normalized </a:t>
            </a:r>
            <a:r>
              <a:rPr lang="en-US" altLang="ja-JP" b="1" dirty="0" smtClean="0"/>
              <a:t>Network Modularity</a:t>
            </a:r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 flipV="1">
            <a:off x="1000100" y="3583965"/>
            <a:ext cx="705802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0" y="3294374"/>
            <a:ext cx="97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A5D06"/>
                </a:solidFill>
              </a:rPr>
              <a:t>High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8072462" y="3338516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3399FF"/>
                </a:solidFill>
              </a:rPr>
              <a:t>Low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571736" y="642918"/>
            <a:ext cx="5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= density of intra-cluster edges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41725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/>
              <a:t>Guimera, et al., Nature, 2005., Newman, et al., Phy. Rev. E, 2004.</a:t>
            </a:r>
            <a:endParaRPr kumimoji="1" lang="ja-JP" altLang="en-US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87508" y="64874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 9</a:t>
            </a:r>
            <a:endParaRPr kumimoji="1" lang="ja-JP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2500298" y="3714752"/>
            <a:ext cx="928694" cy="15716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285720" y="3973208"/>
            <a:ext cx="500066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3839591" y="3937556"/>
            <a:ext cx="4875813" cy="1507726"/>
            <a:chOff x="3839591" y="3937556"/>
            <a:chExt cx="4875813" cy="1507726"/>
          </a:xfrm>
        </p:grpSpPr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588978" y="4922062"/>
              <a:ext cx="31264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rgbClr val="339966"/>
                  </a:solidFill>
                </a:rPr>
                <a:t># </a:t>
              </a:r>
              <a:r>
                <a:rPr lang="en-US" altLang="ja-JP" sz="2800" b="1" dirty="0" smtClean="0">
                  <a:solidFill>
                    <a:srgbClr val="339966"/>
                  </a:solidFill>
                </a:rPr>
                <a:t>total</a:t>
              </a:r>
              <a:r>
                <a:rPr lang="en-US" altLang="ja-JP" sz="2000" b="1" dirty="0" smtClean="0">
                  <a:solidFill>
                    <a:srgbClr val="339966"/>
                  </a:solidFill>
                </a:rPr>
                <a:t> edges</a:t>
              </a:r>
              <a:endParaRPr lang="en-US" altLang="ja-JP" sz="2000" b="1" dirty="0">
                <a:solidFill>
                  <a:srgbClr val="339966"/>
                </a:solidFill>
              </a:endParaRPr>
            </a:p>
          </p:txBody>
        </p:sp>
        <p:sp>
          <p:nvSpPr>
            <p:cNvPr id="70" name="角丸四角形 69"/>
            <p:cNvSpPr/>
            <p:nvPr/>
          </p:nvSpPr>
          <p:spPr>
            <a:xfrm>
              <a:off x="3906607" y="3937556"/>
              <a:ext cx="1785950" cy="500066"/>
            </a:xfrm>
            <a:prstGeom prst="roundRect">
              <a:avLst/>
            </a:prstGeom>
            <a:noFill/>
            <a:ln w="76200">
              <a:solidFill>
                <a:srgbClr val="FA5D0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839591" y="4898908"/>
              <a:ext cx="21611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b="1" dirty="0">
                  <a:solidFill>
                    <a:srgbClr val="FF5F0C"/>
                  </a:solidFill>
                </a:rPr>
                <a:t># </a:t>
              </a:r>
              <a:r>
                <a:rPr lang="en-US" altLang="ja-JP" sz="2800" b="1" dirty="0" smtClean="0">
                  <a:solidFill>
                    <a:srgbClr val="FF5F0C"/>
                  </a:solidFill>
                </a:rPr>
                <a:t>intra</a:t>
              </a:r>
              <a:r>
                <a:rPr lang="en-US" altLang="ja-JP" sz="2000" dirty="0" smtClean="0">
                  <a:solidFill>
                    <a:srgbClr val="FF5F0C"/>
                  </a:solidFill>
                </a:rPr>
                <a:t>-</a:t>
              </a:r>
              <a:r>
                <a:rPr lang="en-US" altLang="ja-JP" sz="2000" b="1" dirty="0" smtClean="0">
                  <a:solidFill>
                    <a:srgbClr val="FF5F0C"/>
                  </a:solidFill>
                </a:rPr>
                <a:t>edges</a:t>
              </a:r>
              <a:endParaRPr lang="en-US" altLang="ja-JP" sz="2000" b="1" dirty="0">
                <a:solidFill>
                  <a:srgbClr val="FF5F0C"/>
                </a:solidFill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357950" y="3937556"/>
              <a:ext cx="1785950" cy="500066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000100" y="3714752"/>
            <a:ext cx="3814249" cy="2094856"/>
            <a:chOff x="1000100" y="3714752"/>
            <a:chExt cx="3814249" cy="2094856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000100" y="5286388"/>
              <a:ext cx="38142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rgbClr val="FF0000"/>
                  </a:solidFill>
                </a:rPr>
                <a:t>normalize by cluster size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2601609" y="3714752"/>
              <a:ext cx="928694" cy="157163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-32" y="142852"/>
            <a:ext cx="271464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fleqn]{amsmath}&#10;\newcommand{\bm}[1]{\boldsymbol{#1}}&#10;\begin{document}&#10;$$&#10;NMI = \frac{H(C) + H(G) - H(C,G)}{\sqrt{H(C)}\sqrt{H(G)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1"/>
  <p:tag name="BOXHEIGHT" val="323"/>
  <p:tag name="BOXFONT" val="10"/>
  <p:tag name="BOXWRAP" val="False"/>
  <p:tag name="WORKAROUNDTRANSPARENCYBUG" val="False"/>
  <p:tag name="ALLOWFONTSUBSTITUTION" val="False"/>
  <p:tag name="BITMAPFORMAT" val="pngmono"/>
  <p:tag name="ORIGWIDTH" val="326"/>
  <p:tag name="PICTUREFILESIZE" val="2703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1054</Words>
  <PresentationFormat>画面に合わせる (4:3)</PresentationFormat>
  <Paragraphs>330</Paragraphs>
  <Slides>23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A Spectral Clustering Approach to Optimally Combining Numerical Vectors with a Modular Network</vt:lpstr>
      <vt:lpstr>Table of Contents</vt:lpstr>
      <vt:lpstr>Heterogeneous Data Clustering</vt:lpstr>
      <vt:lpstr>Related work : semi-supervised clustering</vt:lpstr>
      <vt:lpstr>Table of Contents</vt:lpstr>
      <vt:lpstr>Spectral Clustering</vt:lpstr>
      <vt:lpstr>Cost combining numerical vectors  with a network</vt:lpstr>
      <vt:lpstr>Complex Networks</vt:lpstr>
      <vt:lpstr>Normalized Network Modularity</vt:lpstr>
      <vt:lpstr>Cost Combining Numerical Vectors  with a Network</vt:lpstr>
      <vt:lpstr>Our Proposed Spectral Clustering</vt:lpstr>
      <vt:lpstr>Table of Contents</vt:lpstr>
      <vt:lpstr>Synthetic Data</vt:lpstr>
      <vt:lpstr>Results for Synthetic Data</vt:lpstr>
      <vt:lpstr>Results for Synthetic Data</vt:lpstr>
      <vt:lpstr>Synthetic Data (Numerical Vector)  + Real Data (Gene Network)</vt:lpstr>
      <vt:lpstr>Summary</vt:lpstr>
      <vt:lpstr>Thank you for your attention!</vt:lpstr>
      <vt:lpstr>Spectral Representation of Mω</vt:lpstr>
      <vt:lpstr>Result for Real Genomic Data</vt:lpstr>
      <vt:lpstr>Evaluation Measure</vt:lpstr>
      <vt:lpstr>Web Page Clustering</vt:lpstr>
      <vt:lpstr>Spectral Clustering for Graph Partitioning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Spectral Clustering Approach to Optimally Combining Numerical Vectors with a Modular Network</dc:title>
  <cp:lastModifiedBy>shiga</cp:lastModifiedBy>
  <cp:revision>453</cp:revision>
  <dcterms:modified xsi:type="dcterms:W3CDTF">2007-08-14T19:08:23Z</dcterms:modified>
</cp:coreProperties>
</file>