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6" r:id="rId7"/>
    <p:sldId id="261" r:id="rId8"/>
    <p:sldId id="262" r:id="rId9"/>
    <p:sldId id="263" r:id="rId10"/>
    <p:sldId id="264" r:id="rId11"/>
    <p:sldId id="265" r:id="rId12"/>
    <p:sldId id="267" r:id="rId13"/>
    <p:sldId id="268"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73" d="100"/>
          <a:sy n="173" d="100"/>
        </p:scale>
        <p:origin x="-280" y="-11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00FB70-0C1C-F042-8217-E1611DEC868A}" type="datetimeFigureOut">
              <a:rPr lang="en-US" smtClean="0"/>
              <a:t>18-06-26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A30F85-93AC-2842-B155-1672C5672D42}" type="slidenum">
              <a:rPr lang="en-US" smtClean="0"/>
              <a:t>‹#›</a:t>
            </a:fld>
            <a:endParaRPr lang="en-US"/>
          </a:p>
        </p:txBody>
      </p:sp>
    </p:spTree>
    <p:extLst>
      <p:ext uri="{BB962C8B-B14F-4D97-AF65-F5344CB8AC3E}">
        <p14:creationId xmlns:p14="http://schemas.microsoft.com/office/powerpoint/2010/main" val="2834679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me and</a:t>
            </a:r>
            <a:r>
              <a:rPr lang="en-US" baseline="0" dirty="0" smtClean="0"/>
              <a:t> about my mentors </a:t>
            </a:r>
            <a:r>
              <a:rPr lang="mr-IN" baseline="0" dirty="0" smtClean="0"/>
              <a:t>–</a:t>
            </a:r>
            <a:r>
              <a:rPr lang="en-US" baseline="0" dirty="0" smtClean="0"/>
              <a:t> eCampusOntario Program Managers, instructional designer (open learning designer), doctoral candidate, currently analyzing and writing final chapters</a:t>
            </a:r>
          </a:p>
          <a:p>
            <a:r>
              <a:rPr lang="en-US" baseline="0" dirty="0" smtClean="0"/>
              <a:t>Dr. Rory McGreal, UNESCO/COL Chair for OER, Athabasca, Alberta, Canada</a:t>
            </a:r>
          </a:p>
          <a:p>
            <a:r>
              <a:rPr lang="en-US" baseline="0" dirty="0" smtClean="0"/>
              <a:t>Dr. Pedro Mendoza Arana </a:t>
            </a:r>
          </a:p>
          <a:p>
            <a:r>
              <a:rPr lang="en-US" sz="1200" kern="1200" dirty="0" smtClean="0">
                <a:solidFill>
                  <a:schemeClr val="tx1"/>
                </a:solidFill>
                <a:latin typeface="+mn-lt"/>
                <a:ea typeface="+mn-ea"/>
                <a:cs typeface="+mn-cs"/>
              </a:rPr>
              <a:t>Prof. dr.  Pedro Mendoza Arana is </a:t>
            </a:r>
            <a:r>
              <a:rPr lang="en-US" sz="1200" kern="1200" dirty="0" err="1" smtClean="0">
                <a:solidFill>
                  <a:schemeClr val="tx1"/>
                </a:solidFill>
                <a:latin typeface="+mn-lt"/>
                <a:ea typeface="+mn-ea"/>
                <a:cs typeface="+mn-cs"/>
              </a:rPr>
              <a:t>Profesor</a:t>
            </a:r>
            <a:r>
              <a:rPr lang="en-US" sz="1200" kern="1200" dirty="0" smtClean="0">
                <a:solidFill>
                  <a:schemeClr val="tx1"/>
                </a:solidFill>
                <a:latin typeface="+mn-lt"/>
                <a:ea typeface="+mn-ea"/>
                <a:cs typeface="+mn-cs"/>
              </a:rPr>
              <a:t> Principal en Universidad </a:t>
            </a:r>
            <a:r>
              <a:rPr lang="en-US" sz="1200" kern="1200" dirty="0" err="1" smtClean="0">
                <a:solidFill>
                  <a:schemeClr val="tx1"/>
                </a:solidFill>
                <a:latin typeface="+mn-lt"/>
                <a:ea typeface="+mn-ea"/>
                <a:cs typeface="+mn-cs"/>
              </a:rPr>
              <a:t>Nacional</a:t>
            </a:r>
            <a:r>
              <a:rPr lang="en-US" sz="1200" kern="1200" dirty="0" smtClean="0">
                <a:solidFill>
                  <a:schemeClr val="tx1"/>
                </a:solidFill>
                <a:latin typeface="+mn-lt"/>
                <a:ea typeface="+mn-ea"/>
                <a:cs typeface="+mn-cs"/>
              </a:rPr>
              <a:t> Mayor de San Marcos. He is active promoter of open education in Peru. He is voting representative of UNMSM at the Open Education Consortium. He created three master degree courses in blended format in 2017 and one MD course in blended format in 2015. He has been creating two ongoing research projects on open education use and willingness to use in Peru. He has a PhD in Medicine and obtained Master of Science in Health Planning and Financing, at London School of Economics de la University of London.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Prof. dr.  Rory McGreal is a Professor and Director of  Technology Enhanced  Knowledge Research Institute (TEKRI) at Athabasca University and UNESCO/Commonwealth of Learning/International Council for Open and Distance Education Chair in OER.</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7A30F85-93AC-2842-B155-1672C5672D42}" type="slidenum">
              <a:rPr lang="en-US" smtClean="0"/>
              <a:t>2</a:t>
            </a:fld>
            <a:endParaRPr lang="en-US"/>
          </a:p>
        </p:txBody>
      </p:sp>
    </p:spTree>
    <p:extLst>
      <p:ext uri="{BB962C8B-B14F-4D97-AF65-F5344CB8AC3E}">
        <p14:creationId xmlns:p14="http://schemas.microsoft.com/office/powerpoint/2010/main" val="2700958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http://ld4oep.org/blog/courses/inquiry-based-learning-using-</a:t>
            </a:r>
            <a:r>
              <a:rPr lang="en-US" sz="1200" kern="1200" dirty="0" err="1" smtClean="0">
                <a:solidFill>
                  <a:schemeClr val="tx1"/>
                </a:solidFill>
                <a:latin typeface="+mn-lt"/>
                <a:ea typeface="+mn-ea"/>
                <a:cs typeface="+mn-cs"/>
              </a:rPr>
              <a:t>oer</a:t>
            </a:r>
            <a:r>
              <a:rPr lang="en-US" sz="1200" kern="1200" dirty="0" smtClean="0">
                <a:solidFill>
                  <a:schemeClr val="tx1"/>
                </a:solidFill>
                <a:latin typeface="+mn-lt"/>
                <a:ea typeface="+mn-ea"/>
                <a:cs typeface="+mn-cs"/>
              </a:rPr>
              <a:t>-and-</a:t>
            </a:r>
            <a:r>
              <a:rPr lang="en-US" sz="1200" kern="1200" dirty="0" err="1" smtClean="0">
                <a:solidFill>
                  <a:schemeClr val="tx1"/>
                </a:solidFill>
                <a:latin typeface="+mn-lt"/>
                <a:ea typeface="+mn-ea"/>
                <a:cs typeface="+mn-cs"/>
              </a:rPr>
              <a:t>sdgs</a:t>
            </a:r>
            <a:r>
              <a:rPr lang="en-US" sz="1200" kern="1200" dirty="0" smtClean="0">
                <a:solidFill>
                  <a:schemeClr val="tx1"/>
                </a:solidFill>
                <a:latin typeface="+mn-lt"/>
                <a:ea typeface="+mn-ea"/>
                <a:cs typeface="+mn-cs"/>
              </a:rPr>
              <a:t>-for-community-success/?tab=tab-curriculum</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purpose of this six-month project is to design a series of digital modules and learning resources that may be added to post-secondary in-person or online courses. Using the 17 Sustainable Development Goals (SDGs) as a foundation, mini-modules and resources will be developed using open educational resources (OER) with a focus on problem and project-based teaching. Examples, including modules in multiple disciplines, with a variety of activities and assessment suggestions will be included in the project. Several collaborative and individual-work activities will be designed to suit diverse learner needs. A foundational series of mini-modules on OER including discernment (how to find OER), adaptation (how to remix and revise OER), inclusive design (ensuring better accessibility through tools and user choice), and copyright (how to share OER using Creative Commons licenses) will be shared. Leveraging the opportunity of the Creative Commons Summit 2018 (April 12-14 in Toronto, Ontario), an open, collaborative workshop will be conducted to increase the number and diversity of resources available by July, 2018.</a:t>
            </a:r>
            <a:endParaRPr lang="en-US" dirty="0"/>
          </a:p>
        </p:txBody>
      </p:sp>
      <p:sp>
        <p:nvSpPr>
          <p:cNvPr id="4" name="Slide Number Placeholder 3"/>
          <p:cNvSpPr>
            <a:spLocks noGrp="1"/>
          </p:cNvSpPr>
          <p:nvPr>
            <p:ph type="sldNum" sz="quarter" idx="10"/>
          </p:nvPr>
        </p:nvSpPr>
        <p:spPr/>
        <p:txBody>
          <a:bodyPr/>
          <a:lstStyle/>
          <a:p>
            <a:fld id="{57A30F85-93AC-2842-B155-1672C5672D42}" type="slidenum">
              <a:rPr lang="en-US" smtClean="0"/>
              <a:t>3</a:t>
            </a:fld>
            <a:endParaRPr lang="en-US"/>
          </a:p>
        </p:txBody>
      </p:sp>
    </p:spTree>
    <p:extLst>
      <p:ext uri="{BB962C8B-B14F-4D97-AF65-F5344CB8AC3E}">
        <p14:creationId xmlns:p14="http://schemas.microsoft.com/office/powerpoint/2010/main" val="2220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Learner engagement as community researchers and co-creators of knowledge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Inclusive, flexible design (can be accomplished with low, medium, and high use of technology and resources)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Sustainable assessment model that can be extended beyond one course and one group of learners</a:t>
            </a:r>
          </a:p>
          <a:p>
            <a:endParaRPr lang="en-US" dirty="0"/>
          </a:p>
        </p:txBody>
      </p:sp>
      <p:sp>
        <p:nvSpPr>
          <p:cNvPr id="4" name="Slide Number Placeholder 3"/>
          <p:cNvSpPr>
            <a:spLocks noGrp="1"/>
          </p:cNvSpPr>
          <p:nvPr>
            <p:ph type="sldNum" sz="quarter" idx="10"/>
          </p:nvPr>
        </p:nvSpPr>
        <p:spPr/>
        <p:txBody>
          <a:bodyPr/>
          <a:lstStyle/>
          <a:p>
            <a:fld id="{57A30F85-93AC-2842-B155-1672C5672D42}" type="slidenum">
              <a:rPr lang="en-US" smtClean="0"/>
              <a:t>4</a:t>
            </a:fld>
            <a:endParaRPr lang="en-US"/>
          </a:p>
        </p:txBody>
      </p:sp>
    </p:spTree>
    <p:extLst>
      <p:ext uri="{BB962C8B-B14F-4D97-AF65-F5344CB8AC3E}">
        <p14:creationId xmlns:p14="http://schemas.microsoft.com/office/powerpoint/2010/main" val="2394910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Benefits of</a:t>
            </a:r>
            <a:r>
              <a:rPr lang="en-US" baseline="0" dirty="0" smtClean="0"/>
              <a:t> inquiry based learning models</a:t>
            </a:r>
            <a:r>
              <a:rPr lang="mr-IN" baseline="0" dirty="0" smtClean="0"/>
              <a:t>…</a:t>
            </a:r>
            <a:endParaRPr lang="en-US" baseline="0" dirty="0" smtClean="0"/>
          </a:p>
          <a:p>
            <a:r>
              <a:rPr lang="en-US" baseline="0" dirty="0" smtClean="0"/>
              <a:t>Learner-led</a:t>
            </a:r>
          </a:p>
          <a:p>
            <a:r>
              <a:rPr lang="en-US" baseline="0" dirty="0" smtClean="0"/>
              <a:t>Collaboration</a:t>
            </a:r>
          </a:p>
          <a:p>
            <a:r>
              <a:rPr lang="en-US" baseline="0" dirty="0" smtClean="0"/>
              <a:t>Critical thinking</a:t>
            </a:r>
          </a:p>
          <a:p>
            <a:r>
              <a:rPr lang="en-US" baseline="0" dirty="0" smtClean="0"/>
              <a:t>Critical review of learning resources and research materials</a:t>
            </a:r>
          </a:p>
          <a:p>
            <a:r>
              <a:rPr lang="en-US" baseline="0" dirty="0" smtClean="0"/>
              <a:t>Academic research and writing skills</a:t>
            </a:r>
          </a:p>
          <a:p>
            <a:r>
              <a:rPr lang="en-US" baseline="0" dirty="0" smtClean="0"/>
              <a:t>One group of findings can be built upon by a new group of learners </a:t>
            </a:r>
          </a:p>
          <a:p>
            <a:r>
              <a:rPr lang="en-US" baseline="0" dirty="0" smtClean="0"/>
              <a:t>Connection with global peers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7A30F85-93AC-2842-B155-1672C5672D42}" type="slidenum">
              <a:rPr lang="en-US" smtClean="0"/>
              <a:t>5</a:t>
            </a:fld>
            <a:endParaRPr lang="en-US"/>
          </a:p>
        </p:txBody>
      </p:sp>
    </p:spTree>
    <p:extLst>
      <p:ext uri="{BB962C8B-B14F-4D97-AF65-F5344CB8AC3E}">
        <p14:creationId xmlns:p14="http://schemas.microsoft.com/office/powerpoint/2010/main" val="642279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IBL Model of</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7A30F85-93AC-2842-B155-1672C5672D42}" type="slidenum">
              <a:rPr lang="en-US" smtClean="0"/>
              <a:t>7</a:t>
            </a:fld>
            <a:endParaRPr lang="en-US"/>
          </a:p>
        </p:txBody>
      </p:sp>
    </p:spTree>
    <p:extLst>
      <p:ext uri="{BB962C8B-B14F-4D97-AF65-F5344CB8AC3E}">
        <p14:creationId xmlns:p14="http://schemas.microsoft.com/office/powerpoint/2010/main" val="3713920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every one of the 16</a:t>
            </a:r>
            <a:r>
              <a:rPr lang="en-US" baseline="0" dirty="0" smtClean="0"/>
              <a:t> SDGs, there are multiple targets and indicators. Targets present potential problems that might be of interest to learners (and groups of learners) as something to research in their local contexts. Indicators provide one idea for how to measure the success of any initiative related to the Target. These targets and indicators can be customized by learners to suit their contexts and interests.</a:t>
            </a:r>
          </a:p>
          <a:p>
            <a:r>
              <a:rPr lang="en-US" baseline="0" dirty="0" smtClean="0"/>
              <a:t>Link to SDGs, Targets, and Indicators: https://</a:t>
            </a:r>
            <a:r>
              <a:rPr lang="en-US" baseline="0" dirty="0" err="1" smtClean="0"/>
              <a:t>sustainabledevelopment.un.org</a:t>
            </a:r>
            <a:endParaRPr lang="en-US" dirty="0"/>
          </a:p>
        </p:txBody>
      </p:sp>
      <p:sp>
        <p:nvSpPr>
          <p:cNvPr id="4" name="Slide Number Placeholder 3"/>
          <p:cNvSpPr>
            <a:spLocks noGrp="1"/>
          </p:cNvSpPr>
          <p:nvPr>
            <p:ph type="sldNum" sz="quarter" idx="10"/>
          </p:nvPr>
        </p:nvSpPr>
        <p:spPr/>
        <p:txBody>
          <a:bodyPr/>
          <a:lstStyle/>
          <a:p>
            <a:fld id="{57A30F85-93AC-2842-B155-1672C5672D42}" type="slidenum">
              <a:rPr lang="en-US" smtClean="0"/>
              <a:t>8</a:t>
            </a:fld>
            <a:endParaRPr lang="en-US"/>
          </a:p>
        </p:txBody>
      </p:sp>
    </p:spTree>
    <p:extLst>
      <p:ext uri="{BB962C8B-B14F-4D97-AF65-F5344CB8AC3E}">
        <p14:creationId xmlns:p14="http://schemas.microsoft.com/office/powerpoint/2010/main" val="4048466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 reclaim hosting to host my </a:t>
            </a:r>
            <a:r>
              <a:rPr lang="en-US" dirty="0" err="1" smtClean="0"/>
              <a:t>WordPress</a:t>
            </a:r>
            <a:r>
              <a:rPr lang="en-US" dirty="0" smtClean="0"/>
              <a:t> shared services account,</a:t>
            </a:r>
            <a:r>
              <a:rPr lang="en-US" baseline="0" dirty="0" smtClean="0"/>
              <a:t> I have installed </a:t>
            </a:r>
            <a:r>
              <a:rPr lang="en-US" baseline="0" dirty="0" err="1" smtClean="0"/>
              <a:t>LearnPress</a:t>
            </a:r>
            <a:r>
              <a:rPr lang="en-US" baseline="0" dirty="0" smtClean="0"/>
              <a:t> (a learning management system type plug-in for familiar organization), H5P, and use Google Docs as a communication backup. I’m currently learning and exploring Markdown as an option to have one content source that updates multiple iterations, otherwise I’m chasing two different sources when I update.</a:t>
            </a:r>
          </a:p>
          <a:p>
            <a:endParaRPr lang="en-US" dirty="0"/>
          </a:p>
        </p:txBody>
      </p:sp>
      <p:sp>
        <p:nvSpPr>
          <p:cNvPr id="4" name="Slide Number Placeholder 3"/>
          <p:cNvSpPr>
            <a:spLocks noGrp="1"/>
          </p:cNvSpPr>
          <p:nvPr>
            <p:ph type="sldNum" sz="quarter" idx="10"/>
          </p:nvPr>
        </p:nvSpPr>
        <p:spPr/>
        <p:txBody>
          <a:bodyPr/>
          <a:lstStyle/>
          <a:p>
            <a:fld id="{57A30F85-93AC-2842-B155-1672C5672D42}" type="slidenum">
              <a:rPr lang="en-US" smtClean="0"/>
              <a:t>10</a:t>
            </a:fld>
            <a:endParaRPr lang="en-US"/>
          </a:p>
        </p:txBody>
      </p:sp>
    </p:spTree>
    <p:extLst>
      <p:ext uri="{BB962C8B-B14F-4D97-AF65-F5344CB8AC3E}">
        <p14:creationId xmlns:p14="http://schemas.microsoft.com/office/powerpoint/2010/main" val="664592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http://ld4oep.org/blog/courses/inquiry-based-learning-using-</a:t>
            </a:r>
            <a:r>
              <a:rPr lang="en-US" dirty="0" err="1" smtClean="0"/>
              <a:t>oer</a:t>
            </a:r>
            <a:r>
              <a:rPr lang="en-US" dirty="0" smtClean="0"/>
              <a:t>-and-</a:t>
            </a:r>
            <a:r>
              <a:rPr lang="en-US" dirty="0" err="1" smtClean="0"/>
              <a:t>sdgs</a:t>
            </a:r>
            <a:r>
              <a:rPr lang="en-US" dirty="0" smtClean="0"/>
              <a:t>-for-community-success/?tab=tab-curriculum</a:t>
            </a:r>
          </a:p>
          <a:p>
            <a:endParaRPr lang="en-US" dirty="0"/>
          </a:p>
        </p:txBody>
      </p:sp>
      <p:sp>
        <p:nvSpPr>
          <p:cNvPr id="4" name="Slide Number Placeholder 3"/>
          <p:cNvSpPr>
            <a:spLocks noGrp="1"/>
          </p:cNvSpPr>
          <p:nvPr>
            <p:ph type="sldNum" sz="quarter" idx="10"/>
          </p:nvPr>
        </p:nvSpPr>
        <p:spPr/>
        <p:txBody>
          <a:bodyPr/>
          <a:lstStyle/>
          <a:p>
            <a:fld id="{57A30F85-93AC-2842-B155-1672C5672D42}" type="slidenum">
              <a:rPr lang="en-US" smtClean="0"/>
              <a:t>11</a:t>
            </a:fld>
            <a:endParaRPr lang="en-US"/>
          </a:p>
        </p:txBody>
      </p:sp>
    </p:spTree>
    <p:extLst>
      <p:ext uri="{BB962C8B-B14F-4D97-AF65-F5344CB8AC3E}">
        <p14:creationId xmlns:p14="http://schemas.microsoft.com/office/powerpoint/2010/main" val="1593650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16B15E-9D70-4942-AEF7-4CFC8E83DA57}" type="datetimeFigureOut">
              <a:rPr lang="en-US" smtClean="0"/>
              <a:t>18-06-26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9DA7C6-510C-1F4A-A399-2BB286CF8084}" type="slidenum">
              <a:rPr lang="en-US" smtClean="0"/>
              <a:t>‹#›</a:t>
            </a:fld>
            <a:endParaRPr lang="en-US"/>
          </a:p>
        </p:txBody>
      </p:sp>
    </p:spTree>
    <p:extLst>
      <p:ext uri="{BB962C8B-B14F-4D97-AF65-F5344CB8AC3E}">
        <p14:creationId xmlns:p14="http://schemas.microsoft.com/office/powerpoint/2010/main" val="2279431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16B15E-9D70-4942-AEF7-4CFC8E83DA57}" type="datetimeFigureOut">
              <a:rPr lang="en-US" smtClean="0"/>
              <a:t>18-06-26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9DA7C6-510C-1F4A-A399-2BB286CF8084}" type="slidenum">
              <a:rPr lang="en-US" smtClean="0"/>
              <a:t>‹#›</a:t>
            </a:fld>
            <a:endParaRPr lang="en-US"/>
          </a:p>
        </p:txBody>
      </p:sp>
    </p:spTree>
    <p:extLst>
      <p:ext uri="{BB962C8B-B14F-4D97-AF65-F5344CB8AC3E}">
        <p14:creationId xmlns:p14="http://schemas.microsoft.com/office/powerpoint/2010/main" val="3603877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16B15E-9D70-4942-AEF7-4CFC8E83DA57}" type="datetimeFigureOut">
              <a:rPr lang="en-US" smtClean="0"/>
              <a:t>18-06-26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9DA7C6-510C-1F4A-A399-2BB286CF8084}" type="slidenum">
              <a:rPr lang="en-US" smtClean="0"/>
              <a:t>‹#›</a:t>
            </a:fld>
            <a:endParaRPr lang="en-US"/>
          </a:p>
        </p:txBody>
      </p:sp>
    </p:spTree>
    <p:extLst>
      <p:ext uri="{BB962C8B-B14F-4D97-AF65-F5344CB8AC3E}">
        <p14:creationId xmlns:p14="http://schemas.microsoft.com/office/powerpoint/2010/main" val="4079364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16B15E-9D70-4942-AEF7-4CFC8E83DA57}" type="datetimeFigureOut">
              <a:rPr lang="en-US" smtClean="0"/>
              <a:t>18-06-26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9DA7C6-510C-1F4A-A399-2BB286CF8084}" type="slidenum">
              <a:rPr lang="en-US" smtClean="0"/>
              <a:t>‹#›</a:t>
            </a:fld>
            <a:endParaRPr lang="en-US"/>
          </a:p>
        </p:txBody>
      </p:sp>
    </p:spTree>
    <p:extLst>
      <p:ext uri="{BB962C8B-B14F-4D97-AF65-F5344CB8AC3E}">
        <p14:creationId xmlns:p14="http://schemas.microsoft.com/office/powerpoint/2010/main" val="239436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16B15E-9D70-4942-AEF7-4CFC8E83DA57}" type="datetimeFigureOut">
              <a:rPr lang="en-US" smtClean="0"/>
              <a:t>18-06-26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9DA7C6-510C-1F4A-A399-2BB286CF8084}" type="slidenum">
              <a:rPr lang="en-US" smtClean="0"/>
              <a:t>‹#›</a:t>
            </a:fld>
            <a:endParaRPr lang="en-US"/>
          </a:p>
        </p:txBody>
      </p:sp>
    </p:spTree>
    <p:extLst>
      <p:ext uri="{BB962C8B-B14F-4D97-AF65-F5344CB8AC3E}">
        <p14:creationId xmlns:p14="http://schemas.microsoft.com/office/powerpoint/2010/main" val="1058394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16B15E-9D70-4942-AEF7-4CFC8E83DA57}" type="datetimeFigureOut">
              <a:rPr lang="en-US" smtClean="0"/>
              <a:t>18-06-26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9DA7C6-510C-1F4A-A399-2BB286CF8084}" type="slidenum">
              <a:rPr lang="en-US" smtClean="0"/>
              <a:t>‹#›</a:t>
            </a:fld>
            <a:endParaRPr lang="en-US"/>
          </a:p>
        </p:txBody>
      </p:sp>
    </p:spTree>
    <p:extLst>
      <p:ext uri="{BB962C8B-B14F-4D97-AF65-F5344CB8AC3E}">
        <p14:creationId xmlns:p14="http://schemas.microsoft.com/office/powerpoint/2010/main" val="2837711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16B15E-9D70-4942-AEF7-4CFC8E83DA57}" type="datetimeFigureOut">
              <a:rPr lang="en-US" smtClean="0"/>
              <a:t>18-06-26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9DA7C6-510C-1F4A-A399-2BB286CF8084}" type="slidenum">
              <a:rPr lang="en-US" smtClean="0"/>
              <a:t>‹#›</a:t>
            </a:fld>
            <a:endParaRPr lang="en-US"/>
          </a:p>
        </p:txBody>
      </p:sp>
    </p:spTree>
    <p:extLst>
      <p:ext uri="{BB962C8B-B14F-4D97-AF65-F5344CB8AC3E}">
        <p14:creationId xmlns:p14="http://schemas.microsoft.com/office/powerpoint/2010/main" val="2434335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16B15E-9D70-4942-AEF7-4CFC8E83DA57}" type="datetimeFigureOut">
              <a:rPr lang="en-US" smtClean="0"/>
              <a:t>18-06-26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9DA7C6-510C-1F4A-A399-2BB286CF8084}" type="slidenum">
              <a:rPr lang="en-US" smtClean="0"/>
              <a:t>‹#›</a:t>
            </a:fld>
            <a:endParaRPr lang="en-US"/>
          </a:p>
        </p:txBody>
      </p:sp>
    </p:spTree>
    <p:extLst>
      <p:ext uri="{BB962C8B-B14F-4D97-AF65-F5344CB8AC3E}">
        <p14:creationId xmlns:p14="http://schemas.microsoft.com/office/powerpoint/2010/main" val="154389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16B15E-9D70-4942-AEF7-4CFC8E83DA57}" type="datetimeFigureOut">
              <a:rPr lang="en-US" smtClean="0"/>
              <a:t>18-06-26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9DA7C6-510C-1F4A-A399-2BB286CF8084}" type="slidenum">
              <a:rPr lang="en-US" smtClean="0"/>
              <a:t>‹#›</a:t>
            </a:fld>
            <a:endParaRPr lang="en-US"/>
          </a:p>
        </p:txBody>
      </p:sp>
    </p:spTree>
    <p:extLst>
      <p:ext uri="{BB962C8B-B14F-4D97-AF65-F5344CB8AC3E}">
        <p14:creationId xmlns:p14="http://schemas.microsoft.com/office/powerpoint/2010/main" val="3278889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16B15E-9D70-4942-AEF7-4CFC8E83DA57}" type="datetimeFigureOut">
              <a:rPr lang="en-US" smtClean="0"/>
              <a:t>18-06-26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9DA7C6-510C-1F4A-A399-2BB286CF8084}" type="slidenum">
              <a:rPr lang="en-US" smtClean="0"/>
              <a:t>‹#›</a:t>
            </a:fld>
            <a:endParaRPr lang="en-US"/>
          </a:p>
        </p:txBody>
      </p:sp>
    </p:spTree>
    <p:extLst>
      <p:ext uri="{BB962C8B-B14F-4D97-AF65-F5344CB8AC3E}">
        <p14:creationId xmlns:p14="http://schemas.microsoft.com/office/powerpoint/2010/main" val="95882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16B15E-9D70-4942-AEF7-4CFC8E83DA57}" type="datetimeFigureOut">
              <a:rPr lang="en-US" smtClean="0"/>
              <a:t>18-06-26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9DA7C6-510C-1F4A-A399-2BB286CF8084}" type="slidenum">
              <a:rPr lang="en-US" smtClean="0"/>
              <a:t>‹#›</a:t>
            </a:fld>
            <a:endParaRPr lang="en-US"/>
          </a:p>
        </p:txBody>
      </p:sp>
    </p:spTree>
    <p:extLst>
      <p:ext uri="{BB962C8B-B14F-4D97-AF65-F5344CB8AC3E}">
        <p14:creationId xmlns:p14="http://schemas.microsoft.com/office/powerpoint/2010/main" val="26347513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316B15E-9D70-4942-AEF7-4CFC8E83DA57}" type="datetimeFigureOut">
              <a:rPr lang="en-US" smtClean="0"/>
              <a:t>18-06-26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C9DA7C6-510C-1F4A-A399-2BB286CF8084}" type="slidenum">
              <a:rPr lang="en-US" smtClean="0"/>
              <a:t>‹#›</a:t>
            </a:fld>
            <a:endParaRPr lang="en-US"/>
          </a:p>
        </p:txBody>
      </p:sp>
    </p:spTree>
    <p:extLst>
      <p:ext uri="{BB962C8B-B14F-4D97-AF65-F5344CB8AC3E}">
        <p14:creationId xmlns:p14="http://schemas.microsoft.com/office/powerpoint/2010/main" val="1400608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ttps://creativecommons.org/licenses/by-nc-sa/4.0/" TargetMode="External"/><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ld4oep.org/blo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unsplash.com/photos/TamMbr4okv4?utm_source=unsplash&amp;utm_medium=referral&amp;utm_content=creditCopyText" TargetMode="External"/><Relationship Id="rId4" Type="http://schemas.openxmlformats.org/officeDocument/2006/relationships/hyperlink" Target="https://unsplash.com/search/photos/dialogue?utm_source=unsplash&amp;utm_medium=referral&amp;utm_content=creditCopyText" TargetMode="Externa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x.doi.org/10.1080/03075079.2011.61658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hyperlink" Target="https://unsplash.com/photos/uCMKx2H1Y38?utm_source=unsplash&amp;utm_medium=referral&amp;utm_content=creditCopyText" TargetMode="External"/><Relationship Id="rId5" Type="http://schemas.openxmlformats.org/officeDocument/2006/relationships/hyperlink" Target="https://unsplash.com/search/photos/compass?utm_source=unsplash&amp;utm_medium=referral&amp;utm_content=creditCopyText"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hyperlink" Target="https://unsplash.com/photos/8xAA0f9yQnE?utm_source=unsplash&amp;utm_medium=referral&amp;utm_content=creditCopyText" TargetMode="External"/><Relationship Id="rId5" Type="http://schemas.openxmlformats.org/officeDocument/2006/relationships/hyperlink" Target="https://unsplash.com/search/photos/emily-morter-question?utm_source=unsplash&amp;utm_medium=referral&amp;utm_content=creditCopyText"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E_2016_SDG_Poster_all_sizes_without_UN_emblem_A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15" y="-71437"/>
            <a:ext cx="4076245" cy="2881313"/>
          </a:xfrm>
          <a:prstGeom prst="rect">
            <a:avLst/>
          </a:prstGeom>
        </p:spPr>
      </p:pic>
      <p:sp>
        <p:nvSpPr>
          <p:cNvPr id="2" name="Title 1"/>
          <p:cNvSpPr>
            <a:spLocks noGrp="1"/>
          </p:cNvSpPr>
          <p:nvPr>
            <p:ph type="ctrTitle"/>
          </p:nvPr>
        </p:nvSpPr>
        <p:spPr>
          <a:xfrm>
            <a:off x="1174750" y="2533650"/>
            <a:ext cx="7772400" cy="1102519"/>
          </a:xfrm>
        </p:spPr>
        <p:txBody>
          <a:bodyPr>
            <a:normAutofit fontScale="90000"/>
          </a:bodyPr>
          <a:lstStyle/>
          <a:p>
            <a:pPr algn="r"/>
            <a:r>
              <a:rPr lang="en-US" b="1" dirty="0" smtClean="0">
                <a:latin typeface="Arial"/>
                <a:cs typeface="Arial"/>
              </a:rPr>
              <a:t>SDGs and Open Design: </a:t>
            </a:r>
            <a:br>
              <a:rPr lang="en-US" b="1" dirty="0" smtClean="0">
                <a:latin typeface="Arial"/>
                <a:cs typeface="Arial"/>
              </a:rPr>
            </a:br>
            <a:r>
              <a:rPr lang="en-US" b="1" dirty="0" smtClean="0">
                <a:latin typeface="Arial"/>
                <a:cs typeface="Arial"/>
              </a:rPr>
              <a:t>Inquiry Based Learning</a:t>
            </a:r>
            <a:endParaRPr lang="en-US" b="1" dirty="0">
              <a:latin typeface="Arial"/>
              <a:cs typeface="Arial"/>
            </a:endParaRPr>
          </a:p>
        </p:txBody>
      </p:sp>
      <p:sp>
        <p:nvSpPr>
          <p:cNvPr id="3" name="Subtitle 2"/>
          <p:cNvSpPr>
            <a:spLocks noGrp="1"/>
          </p:cNvSpPr>
          <p:nvPr>
            <p:ph type="subTitle" idx="1"/>
          </p:nvPr>
        </p:nvSpPr>
        <p:spPr>
          <a:xfrm>
            <a:off x="2459037" y="3829050"/>
            <a:ext cx="6400800" cy="1314450"/>
          </a:xfrm>
        </p:spPr>
        <p:txBody>
          <a:bodyPr>
            <a:normAutofit fontScale="77500" lnSpcReduction="20000"/>
          </a:bodyPr>
          <a:lstStyle/>
          <a:p>
            <a:pPr algn="r"/>
            <a:r>
              <a:rPr lang="en-US" dirty="0" smtClean="0">
                <a:solidFill>
                  <a:schemeClr val="tx1"/>
                </a:solidFill>
                <a:latin typeface="Arial"/>
                <a:cs typeface="Arial"/>
              </a:rPr>
              <a:t>Jenni Hayman, M.Ed, Doctoral Candidate</a:t>
            </a:r>
          </a:p>
          <a:p>
            <a:pPr algn="r"/>
            <a:r>
              <a:rPr lang="en-US" dirty="0" smtClean="0">
                <a:solidFill>
                  <a:schemeClr val="tx1"/>
                </a:solidFill>
                <a:latin typeface="Arial"/>
                <a:cs typeface="Arial"/>
              </a:rPr>
              <a:t>@</a:t>
            </a:r>
            <a:r>
              <a:rPr lang="en-US" dirty="0" err="1" smtClean="0">
                <a:solidFill>
                  <a:schemeClr val="tx1"/>
                </a:solidFill>
                <a:latin typeface="Arial"/>
                <a:cs typeface="Arial"/>
              </a:rPr>
              <a:t>jennihayman</a:t>
            </a:r>
            <a:r>
              <a:rPr lang="en-US" dirty="0" smtClean="0">
                <a:solidFill>
                  <a:schemeClr val="tx1"/>
                </a:solidFill>
                <a:latin typeface="Arial"/>
                <a:cs typeface="Arial"/>
              </a:rPr>
              <a:t> on Twitter</a:t>
            </a:r>
          </a:p>
          <a:p>
            <a:pPr algn="r"/>
            <a:r>
              <a:rPr lang="en-US" dirty="0" smtClean="0">
                <a:solidFill>
                  <a:schemeClr val="tx1"/>
                </a:solidFill>
                <a:latin typeface="Arial"/>
                <a:cs typeface="Arial"/>
              </a:rPr>
              <a:t>Email: </a:t>
            </a:r>
            <a:r>
              <a:rPr lang="en-US" dirty="0" err="1" smtClean="0">
                <a:solidFill>
                  <a:schemeClr val="tx1"/>
                </a:solidFill>
                <a:latin typeface="Arial"/>
                <a:cs typeface="Arial"/>
              </a:rPr>
              <a:t>jlhayman@asu.edu</a:t>
            </a:r>
            <a:endParaRPr lang="en-US" dirty="0">
              <a:solidFill>
                <a:schemeClr val="tx1"/>
              </a:solidFill>
              <a:latin typeface="Arial"/>
              <a:cs typeface="Arial"/>
            </a:endParaRPr>
          </a:p>
        </p:txBody>
      </p:sp>
      <p:pic>
        <p:nvPicPr>
          <p:cNvPr id="5" name="Picture 4" descr="by-nc-sa.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891" y="4547617"/>
            <a:ext cx="1228344" cy="429768"/>
          </a:xfrm>
          <a:prstGeom prst="rect">
            <a:avLst/>
          </a:prstGeom>
        </p:spPr>
      </p:pic>
    </p:spTree>
    <p:extLst>
      <p:ext uri="{BB962C8B-B14F-4D97-AF65-F5344CB8AC3E}">
        <p14:creationId xmlns:p14="http://schemas.microsoft.com/office/powerpoint/2010/main" val="28116909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Design</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WordPress</a:t>
            </a:r>
            <a:endParaRPr lang="en-US" dirty="0" smtClean="0"/>
          </a:p>
          <a:p>
            <a:r>
              <a:rPr lang="en-US" dirty="0" err="1" smtClean="0"/>
              <a:t>LearnPress</a:t>
            </a:r>
            <a:endParaRPr lang="en-US" dirty="0" smtClean="0"/>
          </a:p>
          <a:p>
            <a:r>
              <a:rPr lang="en-US" dirty="0" smtClean="0"/>
              <a:t>H5P </a:t>
            </a:r>
            <a:r>
              <a:rPr lang="mr-IN" dirty="0" smtClean="0"/>
              <a:t>–</a:t>
            </a:r>
            <a:r>
              <a:rPr lang="en-US" dirty="0" smtClean="0"/>
              <a:t> assessment and design elements</a:t>
            </a:r>
          </a:p>
          <a:p>
            <a:r>
              <a:rPr lang="en-US" dirty="0" smtClean="0"/>
              <a:t>Google Docs</a:t>
            </a:r>
          </a:p>
          <a:p>
            <a:r>
              <a:rPr lang="en-US" dirty="0" smtClean="0"/>
              <a:t>No sign-in, no password, downloadable, editable, openly licensed formats</a:t>
            </a:r>
          </a:p>
          <a:p>
            <a:r>
              <a:rPr lang="en-US" dirty="0" smtClean="0"/>
              <a:t>Inclusive Design</a:t>
            </a:r>
          </a:p>
        </p:txBody>
      </p:sp>
    </p:spTree>
    <p:extLst>
      <p:ext uri="{BB962C8B-B14F-4D97-AF65-F5344CB8AC3E}">
        <p14:creationId xmlns:p14="http://schemas.microsoft.com/office/powerpoint/2010/main" val="600053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Exploring the Resources</a:t>
            </a:r>
            <a:endParaRPr lang="en-US" dirty="0"/>
          </a:p>
        </p:txBody>
      </p:sp>
      <p:sp>
        <p:nvSpPr>
          <p:cNvPr id="3" name="Content Placeholder 2"/>
          <p:cNvSpPr>
            <a:spLocks noGrp="1"/>
          </p:cNvSpPr>
          <p:nvPr>
            <p:ph idx="1"/>
          </p:nvPr>
        </p:nvSpPr>
        <p:spPr/>
        <p:txBody>
          <a:bodyPr/>
          <a:lstStyle/>
          <a:p>
            <a:pPr marL="0" indent="0">
              <a:buNone/>
            </a:pPr>
            <a:r>
              <a:rPr lang="en-US" dirty="0" smtClean="0">
                <a:hlinkClick r:id="rId3"/>
              </a:rPr>
              <a:t>LD4OEP.org/blog</a:t>
            </a:r>
            <a:endParaRPr lang="en-US" dirty="0" smtClean="0"/>
          </a:p>
          <a:p>
            <a:pPr marL="0" indent="0">
              <a:buNone/>
            </a:pPr>
            <a:r>
              <a:rPr lang="en-US" dirty="0" smtClean="0"/>
              <a:t>(Learning Design for Open Educational Practices)</a:t>
            </a:r>
          </a:p>
          <a:p>
            <a:pPr marL="0" indent="0">
              <a:buNone/>
            </a:pPr>
            <a:r>
              <a:rPr lang="en-US" dirty="0" smtClean="0"/>
              <a:t>Open Courses</a:t>
            </a:r>
          </a:p>
          <a:p>
            <a:pPr marL="0" indent="0">
              <a:buNone/>
            </a:pPr>
            <a:endParaRPr lang="en-US" dirty="0"/>
          </a:p>
        </p:txBody>
      </p:sp>
    </p:spTree>
    <p:extLst>
      <p:ext uri="{BB962C8B-B14F-4D97-AF65-F5344CB8AC3E}">
        <p14:creationId xmlns:p14="http://schemas.microsoft.com/office/powerpoint/2010/main" val="1018708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Dialogue</a:t>
            </a:r>
            <a:endParaRPr lang="en-US" dirty="0">
              <a:latin typeface="Arial"/>
              <a:cs typeface="Arial"/>
            </a:endParaRPr>
          </a:p>
        </p:txBody>
      </p:sp>
      <p:pic>
        <p:nvPicPr>
          <p:cNvPr id="4" name="Content Placeholder 3" descr="ian-schneider-66374-unsplash.jpg"/>
          <p:cNvPicPr>
            <a:picLocks noGrp="1" noChangeAspect="1"/>
          </p:cNvPicPr>
          <p:nvPr>
            <p:ph idx="1"/>
          </p:nvPr>
        </p:nvPicPr>
        <p:blipFill>
          <a:blip r:embed="rId2">
            <a:extLst>
              <a:ext uri="{28A0092B-C50C-407E-A947-70E740481C1C}">
                <a14:useLocalDpi xmlns:a14="http://schemas.microsoft.com/office/drawing/2010/main" val="0"/>
              </a:ext>
            </a:extLst>
          </a:blip>
          <a:srcRect t="19109" b="19109"/>
          <a:stretch>
            <a:fillRect/>
          </a:stretch>
        </p:blipFill>
        <p:spPr/>
      </p:pic>
      <p:sp>
        <p:nvSpPr>
          <p:cNvPr id="5" name="TextBox 4"/>
          <p:cNvSpPr txBox="1"/>
          <p:nvPr/>
        </p:nvSpPr>
        <p:spPr>
          <a:xfrm>
            <a:off x="2011405" y="4698434"/>
            <a:ext cx="4852330" cy="369332"/>
          </a:xfrm>
          <a:prstGeom prst="rect">
            <a:avLst/>
          </a:prstGeom>
          <a:noFill/>
        </p:spPr>
        <p:txBody>
          <a:bodyPr wrap="square" rtlCol="0">
            <a:spAutoFit/>
          </a:bodyPr>
          <a:lstStyle/>
          <a:p>
            <a:pPr algn="ctr"/>
            <a:r>
              <a:rPr lang="en-US" dirty="0">
                <a:latin typeface="Arial"/>
                <a:cs typeface="Arial"/>
              </a:rPr>
              <a:t>Photo by </a:t>
            </a:r>
            <a:r>
              <a:rPr lang="en-US" u="sng" dirty="0">
                <a:latin typeface="Arial"/>
                <a:cs typeface="Arial"/>
                <a:hlinkClick r:id="rId3"/>
              </a:rPr>
              <a:t>Ian Schneider on </a:t>
            </a:r>
            <a:r>
              <a:rPr lang="en-US" u="sng" dirty="0">
                <a:latin typeface="Arial"/>
                <a:cs typeface="Arial"/>
                <a:hlinkClick r:id="rId4"/>
              </a:rPr>
              <a:t>Unsplash</a:t>
            </a:r>
            <a:endParaRPr lang="en-US" dirty="0">
              <a:latin typeface="Arial"/>
              <a:cs typeface="Arial"/>
            </a:endParaRPr>
          </a:p>
        </p:txBody>
      </p:sp>
    </p:spTree>
    <p:extLst>
      <p:ext uri="{BB962C8B-B14F-4D97-AF65-F5344CB8AC3E}">
        <p14:creationId xmlns:p14="http://schemas.microsoft.com/office/powerpoint/2010/main" val="3502881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References</a:t>
            </a:r>
            <a:endParaRPr lang="en-US" dirty="0">
              <a:latin typeface="Arial"/>
              <a:cs typeface="Arial"/>
            </a:endParaRPr>
          </a:p>
        </p:txBody>
      </p:sp>
      <p:sp>
        <p:nvSpPr>
          <p:cNvPr id="3" name="Content Placeholder 2"/>
          <p:cNvSpPr>
            <a:spLocks noGrp="1"/>
          </p:cNvSpPr>
          <p:nvPr>
            <p:ph idx="1"/>
          </p:nvPr>
        </p:nvSpPr>
        <p:spPr/>
        <p:txBody>
          <a:bodyPr>
            <a:normAutofit/>
          </a:bodyPr>
          <a:lstStyle/>
          <a:p>
            <a:pPr marL="0" indent="0">
              <a:buNone/>
            </a:pPr>
            <a:r>
              <a:rPr lang="en-US" sz="1500" dirty="0" err="1">
                <a:latin typeface="Arial"/>
                <a:cs typeface="Arial"/>
              </a:rPr>
              <a:t>Aditomo</a:t>
            </a:r>
            <a:r>
              <a:rPr lang="en-US" sz="1500" dirty="0">
                <a:latin typeface="Arial"/>
                <a:cs typeface="Arial"/>
              </a:rPr>
              <a:t>, A., Goodyear, P., </a:t>
            </a:r>
            <a:r>
              <a:rPr lang="en-US" sz="1500" dirty="0" err="1">
                <a:latin typeface="Arial"/>
                <a:cs typeface="Arial"/>
              </a:rPr>
              <a:t>Bliuc</a:t>
            </a:r>
            <a:r>
              <a:rPr lang="en-US" sz="1500" dirty="0">
                <a:latin typeface="Arial"/>
                <a:cs typeface="Arial"/>
              </a:rPr>
              <a:t>, A.-M., &amp; Ellis, R. A. (2013). Inquiry-based learning in higher education: principal forms, educational objectives, and disciplinary variations. </a:t>
            </a:r>
            <a:r>
              <a:rPr lang="en-US" sz="1500" i="1" dirty="0">
                <a:latin typeface="Arial"/>
                <a:cs typeface="Arial"/>
              </a:rPr>
              <a:t>Studies in Higher Education</a:t>
            </a:r>
            <a:r>
              <a:rPr lang="en-US" sz="1500" dirty="0">
                <a:latin typeface="Arial"/>
                <a:cs typeface="Arial"/>
              </a:rPr>
              <a:t>, </a:t>
            </a:r>
            <a:r>
              <a:rPr lang="en-US" sz="1500" i="1" dirty="0">
                <a:latin typeface="Arial"/>
                <a:cs typeface="Arial"/>
              </a:rPr>
              <a:t>38</a:t>
            </a:r>
            <a:r>
              <a:rPr lang="en-US" sz="1500" dirty="0">
                <a:latin typeface="Arial"/>
                <a:cs typeface="Arial"/>
              </a:rPr>
              <a:t>(9), 1239-1258. </a:t>
            </a:r>
            <a:r>
              <a:rPr lang="en-US" sz="1500" u="sng" dirty="0">
                <a:latin typeface="Arial"/>
                <a:cs typeface="Arial"/>
                <a:hlinkClick r:id="rId2"/>
              </a:rPr>
              <a:t>http://dx.doi.org/10.1080/</a:t>
            </a:r>
            <a:r>
              <a:rPr lang="en-US" sz="1500" u="sng" dirty="0" smtClean="0">
                <a:latin typeface="Arial"/>
                <a:cs typeface="Arial"/>
                <a:hlinkClick r:id="rId2"/>
              </a:rPr>
              <a:t>03075079.2011.616584</a:t>
            </a:r>
            <a:endParaRPr lang="en-US" sz="1500" u="sng" dirty="0" smtClean="0">
              <a:latin typeface="Arial"/>
              <a:cs typeface="Arial"/>
            </a:endParaRPr>
          </a:p>
          <a:p>
            <a:pPr marL="0" indent="0">
              <a:buNone/>
            </a:pPr>
            <a:endParaRPr lang="en-CA" sz="1500" dirty="0" smtClean="0">
              <a:latin typeface="Arial"/>
              <a:cs typeface="Arial"/>
            </a:endParaRPr>
          </a:p>
          <a:p>
            <a:pPr marL="0" indent="0">
              <a:buNone/>
            </a:pPr>
            <a:r>
              <a:rPr lang="en-US" sz="1600" dirty="0" err="1">
                <a:latin typeface="Arial"/>
                <a:cs typeface="Arial"/>
              </a:rPr>
              <a:t>Pedaste</a:t>
            </a:r>
            <a:r>
              <a:rPr lang="en-US" sz="1600" dirty="0">
                <a:latin typeface="Arial"/>
                <a:cs typeface="Arial"/>
              </a:rPr>
              <a:t>, M., </a:t>
            </a:r>
            <a:r>
              <a:rPr lang="en-US" sz="1600" dirty="0" err="1">
                <a:latin typeface="Arial"/>
                <a:cs typeface="Arial"/>
              </a:rPr>
              <a:t>Maeots</a:t>
            </a:r>
            <a:r>
              <a:rPr lang="en-US" sz="1600" dirty="0">
                <a:latin typeface="Arial"/>
                <a:cs typeface="Arial"/>
              </a:rPr>
              <a:t>, M., </a:t>
            </a:r>
            <a:r>
              <a:rPr lang="en-US" sz="1600" dirty="0" err="1">
                <a:latin typeface="Arial"/>
                <a:cs typeface="Arial"/>
              </a:rPr>
              <a:t>Siiman</a:t>
            </a:r>
            <a:r>
              <a:rPr lang="en-US" sz="1600" dirty="0">
                <a:latin typeface="Arial"/>
                <a:cs typeface="Arial"/>
              </a:rPr>
              <a:t>, L. A., de Jong, T., van Risen, S.A.N., Kamp, E. T., </a:t>
            </a:r>
            <a:r>
              <a:rPr lang="en-US" sz="1600" dirty="0" err="1">
                <a:latin typeface="Arial"/>
                <a:cs typeface="Arial"/>
              </a:rPr>
              <a:t>Manoli</a:t>
            </a:r>
            <a:r>
              <a:rPr lang="en-US" sz="1600" dirty="0">
                <a:latin typeface="Arial"/>
                <a:cs typeface="Arial"/>
              </a:rPr>
              <a:t>, C. C., </a:t>
            </a:r>
            <a:r>
              <a:rPr lang="en-US" sz="1600" dirty="0" err="1">
                <a:latin typeface="Arial"/>
                <a:cs typeface="Arial"/>
              </a:rPr>
              <a:t>Zacharia</a:t>
            </a:r>
            <a:r>
              <a:rPr lang="en-US" sz="1600" dirty="0">
                <a:latin typeface="Arial"/>
                <a:cs typeface="Arial"/>
              </a:rPr>
              <a:t>, Z., </a:t>
            </a:r>
            <a:r>
              <a:rPr lang="en-US" sz="1600" dirty="0" err="1">
                <a:latin typeface="Arial"/>
                <a:cs typeface="Arial"/>
              </a:rPr>
              <a:t>Tsourlidaki</a:t>
            </a:r>
            <a:r>
              <a:rPr lang="en-US" sz="1600" dirty="0">
                <a:latin typeface="Arial"/>
                <a:cs typeface="Arial"/>
              </a:rPr>
              <a:t>, E. (2015). Phases of inquiry-based learning: Definitions and the inquiry cycle. </a:t>
            </a:r>
            <a:r>
              <a:rPr lang="en-US" sz="1600" i="1" dirty="0">
                <a:latin typeface="Arial"/>
                <a:cs typeface="Arial"/>
              </a:rPr>
              <a:t>Educational Research Review</a:t>
            </a:r>
            <a:r>
              <a:rPr lang="en-US" sz="1600" dirty="0">
                <a:latin typeface="Arial"/>
                <a:cs typeface="Arial"/>
              </a:rPr>
              <a:t>, </a:t>
            </a:r>
            <a:r>
              <a:rPr lang="en-US" sz="1600" i="1" dirty="0">
                <a:latin typeface="Arial"/>
                <a:cs typeface="Arial"/>
              </a:rPr>
              <a:t>14</a:t>
            </a:r>
            <a:r>
              <a:rPr lang="en-US" sz="1600" dirty="0">
                <a:latin typeface="Arial"/>
                <a:cs typeface="Arial"/>
              </a:rPr>
              <a:t>, 47-61.</a:t>
            </a:r>
            <a:endParaRPr lang="en-CA" sz="1600" dirty="0">
              <a:latin typeface="Arial"/>
              <a:cs typeface="Arial"/>
            </a:endParaRPr>
          </a:p>
          <a:p>
            <a:pPr marL="0" indent="0">
              <a:buNone/>
            </a:pPr>
            <a:endParaRPr lang="en-CA" sz="1500" dirty="0">
              <a:latin typeface="Arial"/>
              <a:cs typeface="Arial"/>
            </a:endParaRPr>
          </a:p>
        </p:txBody>
      </p:sp>
    </p:spTree>
    <p:extLst>
      <p:ext uri="{BB962C8B-B14F-4D97-AF65-F5344CB8AC3E}">
        <p14:creationId xmlns:p14="http://schemas.microsoft.com/office/powerpoint/2010/main" val="3040047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M</a:t>
            </a:r>
            <a:r>
              <a:rPr lang="en-US" dirty="0" smtClean="0">
                <a:latin typeface="Arial"/>
                <a:cs typeface="Arial"/>
              </a:rPr>
              <a:t>entoring</a:t>
            </a:r>
            <a:endParaRPr lang="en-US" dirty="0">
              <a:latin typeface="Arial"/>
              <a:cs typeface="Arial"/>
            </a:endParaRPr>
          </a:p>
        </p:txBody>
      </p:sp>
      <p:pic>
        <p:nvPicPr>
          <p:cNvPr id="4" name="Content Placeholder 3" descr="g-crescoli-364214-unsplash.jpg"/>
          <p:cNvPicPr>
            <a:picLocks noGrp="1" noChangeAspect="1"/>
          </p:cNvPicPr>
          <p:nvPr>
            <p:ph idx="1"/>
          </p:nvPr>
        </p:nvPicPr>
        <p:blipFill>
          <a:blip r:embed="rId3">
            <a:extLst>
              <a:ext uri="{28A0092B-C50C-407E-A947-70E740481C1C}">
                <a14:useLocalDpi xmlns:a14="http://schemas.microsoft.com/office/drawing/2010/main" val="0"/>
              </a:ext>
            </a:extLst>
          </a:blip>
          <a:srcRect t="19072" b="19072"/>
          <a:stretch>
            <a:fillRect/>
          </a:stretch>
        </p:blipFill>
        <p:spPr/>
      </p:pic>
      <p:sp>
        <p:nvSpPr>
          <p:cNvPr id="5" name="TextBox 4"/>
          <p:cNvSpPr txBox="1"/>
          <p:nvPr/>
        </p:nvSpPr>
        <p:spPr>
          <a:xfrm>
            <a:off x="2484438" y="4681022"/>
            <a:ext cx="4183063" cy="369332"/>
          </a:xfrm>
          <a:prstGeom prst="rect">
            <a:avLst/>
          </a:prstGeom>
          <a:noFill/>
        </p:spPr>
        <p:txBody>
          <a:bodyPr wrap="square" rtlCol="0">
            <a:spAutoFit/>
          </a:bodyPr>
          <a:lstStyle/>
          <a:p>
            <a:pPr algn="ctr"/>
            <a:r>
              <a:rPr lang="en-US" dirty="0">
                <a:latin typeface="Arial"/>
                <a:cs typeface="Arial"/>
              </a:rPr>
              <a:t>Photo by </a:t>
            </a:r>
            <a:r>
              <a:rPr lang="en-US" u="sng" dirty="0">
                <a:latin typeface="Arial"/>
                <a:cs typeface="Arial"/>
                <a:hlinkClick r:id="rId4"/>
              </a:rPr>
              <a:t>G. Crescoli on </a:t>
            </a:r>
            <a:r>
              <a:rPr lang="en-US" u="sng" dirty="0">
                <a:latin typeface="Arial"/>
                <a:cs typeface="Arial"/>
                <a:hlinkClick r:id="rId5"/>
              </a:rPr>
              <a:t>Unsplash</a:t>
            </a:r>
            <a:endParaRPr lang="en-US" dirty="0">
              <a:latin typeface="Arial"/>
              <a:cs typeface="Arial"/>
            </a:endParaRPr>
          </a:p>
        </p:txBody>
      </p:sp>
    </p:spTree>
    <p:extLst>
      <p:ext uri="{BB962C8B-B14F-4D97-AF65-F5344CB8AC3E}">
        <p14:creationId xmlns:p14="http://schemas.microsoft.com/office/powerpoint/2010/main" val="4280335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The Project</a:t>
            </a:r>
            <a:endParaRPr lang="en-US" dirty="0">
              <a:latin typeface="Arial"/>
              <a:cs typeface="Arial"/>
            </a:endParaRPr>
          </a:p>
        </p:txBody>
      </p:sp>
      <p:pic>
        <p:nvPicPr>
          <p:cNvPr id="8" name="Content Placeholder 7" descr="designprocess - 1.jpg"/>
          <p:cNvPicPr>
            <a:picLocks noGrp="1" noChangeAspect="1"/>
          </p:cNvPicPr>
          <p:nvPr>
            <p:ph idx="1"/>
          </p:nvPr>
        </p:nvPicPr>
        <p:blipFill>
          <a:blip r:embed="rId3">
            <a:extLst>
              <a:ext uri="{28A0092B-C50C-407E-A947-70E740481C1C}">
                <a14:useLocalDpi xmlns:a14="http://schemas.microsoft.com/office/drawing/2010/main" val="0"/>
              </a:ext>
            </a:extLst>
          </a:blip>
          <a:srcRect l="-40926" r="-40926"/>
          <a:stretch>
            <a:fillRect/>
          </a:stretch>
        </p:blipFill>
        <p:spPr>
          <a:xfrm>
            <a:off x="523875" y="1114509"/>
            <a:ext cx="8105686" cy="3342970"/>
          </a:xfrm>
        </p:spPr>
      </p:pic>
      <p:sp>
        <p:nvSpPr>
          <p:cNvPr id="9" name="TextBox 8"/>
          <p:cNvSpPr txBox="1"/>
          <p:nvPr/>
        </p:nvSpPr>
        <p:spPr>
          <a:xfrm>
            <a:off x="2611437" y="4608294"/>
            <a:ext cx="3778251" cy="307777"/>
          </a:xfrm>
          <a:prstGeom prst="rect">
            <a:avLst/>
          </a:prstGeom>
          <a:noFill/>
        </p:spPr>
        <p:txBody>
          <a:bodyPr wrap="square" rtlCol="0">
            <a:spAutoFit/>
          </a:bodyPr>
          <a:lstStyle/>
          <a:p>
            <a:pPr algn="ctr"/>
            <a:r>
              <a:rPr lang="en-US" sz="1400" dirty="0" smtClean="0">
                <a:latin typeface="Arial"/>
                <a:cs typeface="Arial"/>
              </a:rPr>
              <a:t>Public Domain by Jenni Hayman</a:t>
            </a:r>
            <a:endParaRPr lang="en-US" sz="1400" dirty="0">
              <a:latin typeface="Arial"/>
              <a:cs typeface="Arial"/>
            </a:endParaRPr>
          </a:p>
        </p:txBody>
      </p:sp>
    </p:spTree>
    <p:extLst>
      <p:ext uri="{BB962C8B-B14F-4D97-AF65-F5344CB8AC3E}">
        <p14:creationId xmlns:p14="http://schemas.microsoft.com/office/powerpoint/2010/main" val="3689442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IBL, SDGs, and OER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Learner engagement</a:t>
            </a:r>
          </a:p>
          <a:p>
            <a:r>
              <a:rPr lang="en-US" dirty="0" smtClean="0"/>
              <a:t>Localized, contextual, culturally specific</a:t>
            </a:r>
          </a:p>
          <a:p>
            <a:r>
              <a:rPr lang="en-US" dirty="0" smtClean="0"/>
              <a:t>Inclusive, flexible design</a:t>
            </a:r>
          </a:p>
          <a:p>
            <a:r>
              <a:rPr lang="en-US" dirty="0" smtClean="0"/>
              <a:t>Continuous improvement assessment model</a:t>
            </a:r>
          </a:p>
          <a:p>
            <a:r>
              <a:rPr lang="en-US" dirty="0" smtClean="0"/>
              <a:t>Connecting global learners and educators with each other</a:t>
            </a:r>
          </a:p>
          <a:p>
            <a:r>
              <a:rPr lang="en-US" dirty="0" smtClean="0"/>
              <a:t>Contributing to global success for everyone</a:t>
            </a:r>
          </a:p>
          <a:p>
            <a:endParaRPr lang="en-US" dirty="0"/>
          </a:p>
        </p:txBody>
      </p:sp>
    </p:spTree>
    <p:extLst>
      <p:ext uri="{BB962C8B-B14F-4D97-AF65-F5344CB8AC3E}">
        <p14:creationId xmlns:p14="http://schemas.microsoft.com/office/powerpoint/2010/main" val="1595138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IBL? (Inquiry Based Learning)</a:t>
            </a:r>
            <a:endParaRPr lang="en-US" dirty="0"/>
          </a:p>
        </p:txBody>
      </p:sp>
      <p:pic>
        <p:nvPicPr>
          <p:cNvPr id="4" name="Content Placeholder 3" descr="emily-morter-188019-unsplash.jpg"/>
          <p:cNvPicPr>
            <a:picLocks noGrp="1" noChangeAspect="1"/>
          </p:cNvPicPr>
          <p:nvPr>
            <p:ph idx="1"/>
          </p:nvPr>
        </p:nvPicPr>
        <p:blipFill>
          <a:blip r:embed="rId3">
            <a:extLst>
              <a:ext uri="{28A0092B-C50C-407E-A947-70E740481C1C}">
                <a14:useLocalDpi xmlns:a14="http://schemas.microsoft.com/office/drawing/2010/main" val="0"/>
              </a:ext>
            </a:extLst>
          </a:blip>
          <a:srcRect t="19068" b="19068"/>
          <a:stretch>
            <a:fillRect/>
          </a:stretch>
        </p:blipFill>
        <p:spPr/>
      </p:pic>
      <p:sp>
        <p:nvSpPr>
          <p:cNvPr id="5" name="TextBox 4"/>
          <p:cNvSpPr txBox="1"/>
          <p:nvPr/>
        </p:nvSpPr>
        <p:spPr>
          <a:xfrm>
            <a:off x="2603500" y="4738687"/>
            <a:ext cx="5024438" cy="369332"/>
          </a:xfrm>
          <a:prstGeom prst="rect">
            <a:avLst/>
          </a:prstGeom>
          <a:noFill/>
        </p:spPr>
        <p:txBody>
          <a:bodyPr wrap="square" rtlCol="0">
            <a:spAutoFit/>
          </a:bodyPr>
          <a:lstStyle/>
          <a:p>
            <a:r>
              <a:rPr lang="en-US" dirty="0">
                <a:latin typeface="Arial"/>
                <a:cs typeface="Arial"/>
              </a:rPr>
              <a:t>Photo by </a:t>
            </a:r>
            <a:r>
              <a:rPr lang="en-US" u="sng" dirty="0">
                <a:latin typeface="Arial"/>
                <a:cs typeface="Arial"/>
                <a:hlinkClick r:id="rId4"/>
              </a:rPr>
              <a:t>Emily Morter on </a:t>
            </a:r>
            <a:r>
              <a:rPr lang="en-US" u="sng" dirty="0">
                <a:latin typeface="Arial"/>
                <a:cs typeface="Arial"/>
                <a:hlinkClick r:id="rId5"/>
              </a:rPr>
              <a:t>Unsplash</a:t>
            </a:r>
            <a:endParaRPr lang="en-US" dirty="0">
              <a:latin typeface="Arial"/>
              <a:cs typeface="Arial"/>
            </a:endParaRPr>
          </a:p>
        </p:txBody>
      </p:sp>
    </p:spTree>
    <p:extLst>
      <p:ext uri="{BB962C8B-B14F-4D97-AF65-F5344CB8AC3E}">
        <p14:creationId xmlns:p14="http://schemas.microsoft.com/office/powerpoint/2010/main" val="3350611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of IBL</a:t>
            </a:r>
            <a:endParaRPr lang="en-US" dirty="0"/>
          </a:p>
        </p:txBody>
      </p:sp>
      <p:sp>
        <p:nvSpPr>
          <p:cNvPr id="3" name="Content Placeholder 2"/>
          <p:cNvSpPr>
            <a:spLocks noGrp="1"/>
          </p:cNvSpPr>
          <p:nvPr>
            <p:ph idx="1"/>
          </p:nvPr>
        </p:nvSpPr>
        <p:spPr/>
        <p:txBody>
          <a:bodyPr>
            <a:normAutofit fontScale="62500" lnSpcReduction="20000"/>
          </a:bodyPr>
          <a:lstStyle/>
          <a:p>
            <a:pPr marL="514350" indent="-514350">
              <a:buFont typeface="+mj-lt"/>
              <a:buAutoNum type="arabicPeriod"/>
            </a:pPr>
            <a:r>
              <a:rPr lang="en-US" b="1" dirty="0">
                <a:latin typeface="Arial"/>
                <a:cs typeface="Arial"/>
              </a:rPr>
              <a:t>Prince and Felder (</a:t>
            </a:r>
            <a:r>
              <a:rPr lang="en-US" b="1" dirty="0" smtClean="0">
                <a:latin typeface="Arial"/>
                <a:cs typeface="Arial"/>
              </a:rPr>
              <a:t>2007) </a:t>
            </a:r>
            <a:r>
              <a:rPr lang="en-US" b="1" dirty="0">
                <a:latin typeface="Arial"/>
                <a:cs typeface="Arial"/>
              </a:rPr>
              <a:t>defined it as </a:t>
            </a:r>
            <a:r>
              <a:rPr lang="en-US" b="1" dirty="0" smtClean="0">
                <a:latin typeface="Arial"/>
                <a:cs typeface="Arial"/>
              </a:rPr>
              <a:t>teaching </a:t>
            </a:r>
            <a:r>
              <a:rPr lang="en-US" b="1" dirty="0">
                <a:latin typeface="Arial"/>
                <a:cs typeface="Arial"/>
              </a:rPr>
              <a:t>that begins by ‘presenting students with a specific challenge, such as experimental data to interpret, a case study to analyze, or a complex real-world problem to solve’</a:t>
            </a:r>
            <a:r>
              <a:rPr lang="en-US" b="1" dirty="0" smtClean="0">
                <a:latin typeface="Arial"/>
                <a:cs typeface="Arial"/>
              </a:rPr>
              <a:t>”</a:t>
            </a:r>
            <a:endParaRPr lang="en-CA" dirty="0">
              <a:latin typeface="Arial"/>
              <a:cs typeface="Arial"/>
            </a:endParaRPr>
          </a:p>
          <a:p>
            <a:pPr marL="514350" indent="-514350">
              <a:buFont typeface="+mj-lt"/>
              <a:buAutoNum type="arabicPeriod"/>
            </a:pPr>
            <a:r>
              <a:rPr lang="en-US" dirty="0" smtClean="0">
                <a:latin typeface="Arial"/>
                <a:cs typeface="Arial"/>
              </a:rPr>
              <a:t>“Justice </a:t>
            </a:r>
            <a:r>
              <a:rPr lang="en-US" dirty="0">
                <a:latin typeface="Arial"/>
                <a:cs typeface="Arial"/>
              </a:rPr>
              <a:t>et al. (2007, 202</a:t>
            </a:r>
            <a:r>
              <a:rPr lang="en-US" dirty="0" smtClean="0">
                <a:latin typeface="Arial"/>
                <a:cs typeface="Arial"/>
              </a:rPr>
              <a:t>)</a:t>
            </a:r>
            <a:r>
              <a:rPr lang="mr-IN" dirty="0" smtClean="0">
                <a:latin typeface="Arial"/>
                <a:cs typeface="Arial"/>
              </a:rPr>
              <a:t>…</a:t>
            </a:r>
            <a:r>
              <a:rPr lang="en-US" dirty="0" smtClean="0">
                <a:latin typeface="Arial"/>
                <a:cs typeface="Arial"/>
              </a:rPr>
              <a:t>IBL </a:t>
            </a:r>
            <a:r>
              <a:rPr lang="en-US" dirty="0">
                <a:latin typeface="Arial"/>
                <a:cs typeface="Arial"/>
              </a:rPr>
              <a:t>refers to ‘a range of instructional practices that promote student learning through student-driven and instructor-guided investigations of student-centred questions’</a:t>
            </a:r>
            <a:r>
              <a:rPr lang="en-US" dirty="0" smtClean="0">
                <a:latin typeface="Arial"/>
                <a:cs typeface="Arial"/>
              </a:rPr>
              <a:t>”</a:t>
            </a:r>
            <a:endParaRPr lang="en-CA" dirty="0">
              <a:latin typeface="Arial"/>
              <a:cs typeface="Arial"/>
            </a:endParaRPr>
          </a:p>
          <a:p>
            <a:pPr marL="514350" indent="-514350">
              <a:buFont typeface="+mj-lt"/>
              <a:buAutoNum type="arabicPeriod"/>
            </a:pPr>
            <a:r>
              <a:rPr lang="en-US" dirty="0">
                <a:latin typeface="Arial"/>
                <a:cs typeface="Arial"/>
              </a:rPr>
              <a:t>“</a:t>
            </a:r>
            <a:r>
              <a:rPr lang="en-US" dirty="0" err="1">
                <a:latin typeface="Arial"/>
                <a:cs typeface="Arial"/>
              </a:rPr>
              <a:t>Spronken</a:t>
            </a:r>
            <a:r>
              <a:rPr lang="en-US" dirty="0">
                <a:latin typeface="Arial"/>
                <a:cs typeface="Arial"/>
              </a:rPr>
              <a:t>-Smith et al. (2007) proposed the following as core elements of IBL: it should be driven by questions or problems; based on seeking new knowledge and understanding; and student-centred and -directed, with teachers acting as facilitators</a:t>
            </a:r>
            <a:r>
              <a:rPr lang="en-US" dirty="0" smtClean="0">
                <a:latin typeface="Arial"/>
                <a:cs typeface="Arial"/>
              </a:rPr>
              <a:t>”</a:t>
            </a:r>
          </a:p>
          <a:p>
            <a:pPr marL="0" indent="0">
              <a:buNone/>
            </a:pPr>
            <a:endParaRPr lang="en-US" dirty="0" smtClean="0"/>
          </a:p>
          <a:p>
            <a:endParaRPr lang="en-CA" dirty="0"/>
          </a:p>
          <a:p>
            <a:pPr marL="0" indent="0">
              <a:buNone/>
            </a:pPr>
            <a:endParaRPr lang="en-US" dirty="0"/>
          </a:p>
        </p:txBody>
      </p:sp>
      <p:sp>
        <p:nvSpPr>
          <p:cNvPr id="4" name="TextBox 3"/>
          <p:cNvSpPr txBox="1"/>
          <p:nvPr/>
        </p:nvSpPr>
        <p:spPr>
          <a:xfrm>
            <a:off x="457200" y="4375416"/>
            <a:ext cx="6223013" cy="646331"/>
          </a:xfrm>
          <a:prstGeom prst="rect">
            <a:avLst/>
          </a:prstGeom>
          <a:noFill/>
        </p:spPr>
        <p:txBody>
          <a:bodyPr wrap="square" rtlCol="0">
            <a:spAutoFit/>
          </a:bodyPr>
          <a:lstStyle/>
          <a:p>
            <a:r>
              <a:rPr lang="en-US" dirty="0" smtClean="0">
                <a:latin typeface="Arial"/>
                <a:cs typeface="Arial"/>
              </a:rPr>
              <a:t>(</a:t>
            </a:r>
            <a:r>
              <a:rPr lang="en-US" dirty="0" err="1" smtClean="0">
                <a:latin typeface="Arial"/>
                <a:cs typeface="Arial"/>
              </a:rPr>
              <a:t>Aditomo</a:t>
            </a:r>
            <a:r>
              <a:rPr lang="en-US" dirty="0" smtClean="0">
                <a:latin typeface="Arial"/>
                <a:cs typeface="Arial"/>
              </a:rPr>
              <a:t>, Goodyear, </a:t>
            </a:r>
            <a:r>
              <a:rPr lang="en-US" dirty="0" err="1" smtClean="0">
                <a:latin typeface="Arial"/>
                <a:cs typeface="Arial"/>
              </a:rPr>
              <a:t>Bliuc</a:t>
            </a:r>
            <a:r>
              <a:rPr lang="en-US" dirty="0" smtClean="0">
                <a:latin typeface="Arial"/>
                <a:cs typeface="Arial"/>
              </a:rPr>
              <a:t>, &amp; Ellis, 2013</a:t>
            </a:r>
            <a:r>
              <a:rPr lang="en-CA" dirty="0" smtClean="0">
                <a:latin typeface="Arial"/>
                <a:cs typeface="Arial"/>
              </a:rPr>
              <a:t>)</a:t>
            </a:r>
            <a:endParaRPr lang="en-US" dirty="0" smtClean="0">
              <a:latin typeface="Arial"/>
              <a:cs typeface="Arial"/>
            </a:endParaRPr>
          </a:p>
          <a:p>
            <a:endParaRPr lang="en-US" dirty="0"/>
          </a:p>
        </p:txBody>
      </p:sp>
    </p:spTree>
    <p:extLst>
      <p:ext uri="{BB962C8B-B14F-4D97-AF65-F5344CB8AC3E}">
        <p14:creationId xmlns:p14="http://schemas.microsoft.com/office/powerpoint/2010/main" val="3242578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jennih:Desktop:Screen Shot 2018-06-17 at 9.27.21 AM.png"/>
          <p:cNvPicPr/>
          <p:nvPr/>
        </p:nvPicPr>
        <p:blipFill>
          <a:blip r:embed="rId3">
            <a:extLst>
              <a:ext uri="{28A0092B-C50C-407E-A947-70E740481C1C}">
                <a14:useLocalDpi xmlns:a14="http://schemas.microsoft.com/office/drawing/2010/main" val="0"/>
              </a:ext>
            </a:extLst>
          </a:blip>
          <a:srcRect/>
          <a:stretch>
            <a:fillRect/>
          </a:stretch>
        </p:blipFill>
        <p:spPr bwMode="auto">
          <a:xfrm>
            <a:off x="4137342" y="155257"/>
            <a:ext cx="5006658" cy="4845368"/>
          </a:xfrm>
          <a:prstGeom prst="rect">
            <a:avLst/>
          </a:prstGeom>
          <a:noFill/>
          <a:ln>
            <a:noFill/>
          </a:ln>
        </p:spPr>
      </p:pic>
      <p:sp>
        <p:nvSpPr>
          <p:cNvPr id="3" name="TextBox 2"/>
          <p:cNvSpPr txBox="1"/>
          <p:nvPr/>
        </p:nvSpPr>
        <p:spPr>
          <a:xfrm>
            <a:off x="246064" y="587375"/>
            <a:ext cx="3960812" cy="4893647"/>
          </a:xfrm>
          <a:prstGeom prst="rect">
            <a:avLst/>
          </a:prstGeom>
          <a:noFill/>
        </p:spPr>
        <p:txBody>
          <a:bodyPr wrap="square" rtlCol="0">
            <a:spAutoFit/>
          </a:bodyPr>
          <a:lstStyle/>
          <a:p>
            <a:r>
              <a:rPr lang="en-US" sz="2400" dirty="0" smtClean="0">
                <a:latin typeface="Arial"/>
                <a:cs typeface="Arial"/>
              </a:rPr>
              <a:t>Phases of IBL</a:t>
            </a:r>
          </a:p>
          <a:p>
            <a:endParaRPr lang="en-US" dirty="0" smtClean="0">
              <a:latin typeface="Arial"/>
              <a:cs typeface="Arial"/>
            </a:endParaRPr>
          </a:p>
          <a:p>
            <a:pPr marL="285750" lvl="0" indent="-285750">
              <a:buFont typeface="Arial"/>
              <a:buChar char="•"/>
            </a:pPr>
            <a:r>
              <a:rPr lang="en-US" dirty="0">
                <a:latin typeface="Arial"/>
                <a:cs typeface="Arial"/>
              </a:rPr>
              <a:t>Orientation</a:t>
            </a:r>
            <a:endParaRPr lang="en-CA" dirty="0">
              <a:latin typeface="Arial"/>
              <a:cs typeface="Arial"/>
            </a:endParaRPr>
          </a:p>
          <a:p>
            <a:pPr marL="285750" lvl="0" indent="-285750">
              <a:buFont typeface="Arial"/>
              <a:buChar char="•"/>
            </a:pPr>
            <a:r>
              <a:rPr lang="en-US" dirty="0">
                <a:latin typeface="Arial"/>
                <a:cs typeface="Arial"/>
              </a:rPr>
              <a:t>Conceptualization</a:t>
            </a:r>
            <a:endParaRPr lang="en-CA" dirty="0">
              <a:latin typeface="Arial"/>
              <a:cs typeface="Arial"/>
            </a:endParaRPr>
          </a:p>
          <a:p>
            <a:pPr marL="285750" lvl="0" indent="-285750">
              <a:buFont typeface="Arial"/>
              <a:buChar char="•"/>
            </a:pPr>
            <a:r>
              <a:rPr lang="en-US" dirty="0">
                <a:latin typeface="Arial"/>
                <a:cs typeface="Arial"/>
              </a:rPr>
              <a:t>Investigation</a:t>
            </a:r>
            <a:endParaRPr lang="en-CA" dirty="0">
              <a:latin typeface="Arial"/>
              <a:cs typeface="Arial"/>
            </a:endParaRPr>
          </a:p>
          <a:p>
            <a:pPr marL="285750" lvl="0" indent="-285750">
              <a:buFont typeface="Arial"/>
              <a:buChar char="•"/>
            </a:pPr>
            <a:r>
              <a:rPr lang="en-US" dirty="0">
                <a:latin typeface="Arial"/>
                <a:cs typeface="Arial"/>
              </a:rPr>
              <a:t>Conclusion</a:t>
            </a:r>
            <a:endParaRPr lang="en-CA" dirty="0">
              <a:latin typeface="Arial"/>
              <a:cs typeface="Arial"/>
            </a:endParaRPr>
          </a:p>
          <a:p>
            <a:pPr marL="285750" lvl="0" indent="-285750">
              <a:buFont typeface="Arial"/>
              <a:buChar char="•"/>
            </a:pPr>
            <a:r>
              <a:rPr lang="en-US" dirty="0" smtClean="0">
                <a:latin typeface="Arial"/>
                <a:cs typeface="Arial"/>
              </a:rPr>
              <a:t>Discussion</a:t>
            </a:r>
          </a:p>
          <a:p>
            <a:pPr marL="285750" lvl="0" indent="-285750">
              <a:buFont typeface="Arial"/>
              <a:buChar char="•"/>
            </a:pPr>
            <a:endParaRPr lang="en-US" dirty="0">
              <a:latin typeface="Arial"/>
              <a:cs typeface="Arial"/>
            </a:endParaRPr>
          </a:p>
          <a:p>
            <a:pPr lvl="0"/>
            <a:endParaRPr lang="en-US" sz="1400" dirty="0" smtClean="0">
              <a:latin typeface="Arial"/>
              <a:cs typeface="Arial"/>
            </a:endParaRPr>
          </a:p>
          <a:p>
            <a:pPr lvl="0"/>
            <a:endParaRPr lang="en-US" sz="1400" dirty="0">
              <a:latin typeface="Arial"/>
              <a:cs typeface="Arial"/>
            </a:endParaRPr>
          </a:p>
          <a:p>
            <a:pPr lvl="0"/>
            <a:endParaRPr lang="en-US" sz="1400" dirty="0" smtClean="0">
              <a:latin typeface="Arial"/>
              <a:cs typeface="Arial"/>
            </a:endParaRPr>
          </a:p>
          <a:p>
            <a:pPr lvl="0"/>
            <a:endParaRPr lang="en-US" sz="1400" dirty="0" smtClean="0">
              <a:latin typeface="Arial"/>
              <a:cs typeface="Arial"/>
            </a:endParaRPr>
          </a:p>
          <a:p>
            <a:pPr lvl="0"/>
            <a:endParaRPr lang="en-US" sz="1400" dirty="0">
              <a:latin typeface="Arial"/>
              <a:cs typeface="Arial"/>
            </a:endParaRPr>
          </a:p>
          <a:p>
            <a:pPr lvl="0"/>
            <a:endParaRPr lang="en-US" sz="1400" dirty="0" smtClean="0">
              <a:latin typeface="Arial"/>
              <a:cs typeface="Arial"/>
            </a:endParaRPr>
          </a:p>
          <a:p>
            <a:pPr lvl="0"/>
            <a:endParaRPr lang="en-US" sz="1400" dirty="0">
              <a:latin typeface="Arial"/>
              <a:cs typeface="Arial"/>
            </a:endParaRPr>
          </a:p>
          <a:p>
            <a:pPr lvl="0"/>
            <a:r>
              <a:rPr lang="en-US" sz="1400" dirty="0" smtClean="0">
                <a:latin typeface="Arial"/>
                <a:cs typeface="Arial"/>
              </a:rPr>
              <a:t>(</a:t>
            </a:r>
            <a:r>
              <a:rPr lang="en-US" sz="1400" dirty="0" err="1">
                <a:latin typeface="Arial"/>
                <a:cs typeface="Arial"/>
              </a:rPr>
              <a:t>Pedaste</a:t>
            </a:r>
            <a:r>
              <a:rPr lang="en-US" sz="1400" dirty="0">
                <a:latin typeface="Arial"/>
                <a:cs typeface="Arial"/>
              </a:rPr>
              <a:t>, </a:t>
            </a:r>
            <a:r>
              <a:rPr lang="en-US" sz="1400" dirty="0" err="1">
                <a:latin typeface="Arial"/>
                <a:cs typeface="Arial"/>
              </a:rPr>
              <a:t>Maeots</a:t>
            </a:r>
            <a:r>
              <a:rPr lang="en-US" sz="1400" dirty="0">
                <a:latin typeface="Arial"/>
                <a:cs typeface="Arial"/>
              </a:rPr>
              <a:t>, </a:t>
            </a:r>
            <a:r>
              <a:rPr lang="en-US" sz="1400" dirty="0" err="1">
                <a:latin typeface="Arial"/>
                <a:cs typeface="Arial"/>
              </a:rPr>
              <a:t>Siiman</a:t>
            </a:r>
            <a:r>
              <a:rPr lang="en-US" sz="1400" dirty="0">
                <a:latin typeface="Arial"/>
                <a:cs typeface="Arial"/>
              </a:rPr>
              <a:t>, de Jong, van Risen, Kamp, </a:t>
            </a:r>
            <a:r>
              <a:rPr lang="en-US" sz="1400" dirty="0" err="1">
                <a:latin typeface="Arial"/>
                <a:cs typeface="Arial"/>
              </a:rPr>
              <a:t>Manoli</a:t>
            </a:r>
            <a:r>
              <a:rPr lang="en-US" sz="1400" dirty="0">
                <a:latin typeface="Arial"/>
                <a:cs typeface="Arial"/>
              </a:rPr>
              <a:t>, </a:t>
            </a:r>
            <a:r>
              <a:rPr lang="en-US" sz="1400" dirty="0" err="1">
                <a:latin typeface="Arial"/>
                <a:cs typeface="Arial"/>
              </a:rPr>
              <a:t>Zacharia</a:t>
            </a:r>
            <a:r>
              <a:rPr lang="en-US" sz="1400" dirty="0">
                <a:latin typeface="Arial"/>
                <a:cs typeface="Arial"/>
              </a:rPr>
              <a:t>, &amp; </a:t>
            </a:r>
            <a:r>
              <a:rPr lang="en-US" sz="1400" dirty="0" err="1">
                <a:latin typeface="Arial"/>
                <a:cs typeface="Arial"/>
              </a:rPr>
              <a:t>Tsourlidaki</a:t>
            </a:r>
            <a:r>
              <a:rPr lang="en-US" sz="1400" dirty="0">
                <a:latin typeface="Arial"/>
                <a:cs typeface="Arial"/>
              </a:rPr>
              <a:t>, </a:t>
            </a:r>
            <a:r>
              <a:rPr lang="en-US" sz="1400" dirty="0" smtClean="0">
                <a:latin typeface="Arial"/>
                <a:cs typeface="Arial"/>
              </a:rPr>
              <a:t>2015</a:t>
            </a:r>
            <a:r>
              <a:rPr lang="en-CA" sz="1400" dirty="0">
                <a:latin typeface="Arial"/>
                <a:cs typeface="Arial"/>
              </a:rPr>
              <a:t>)</a:t>
            </a:r>
            <a:endParaRPr lang="en-CA" sz="1400" dirty="0">
              <a:latin typeface="Arial"/>
              <a:cs typeface="Arial"/>
            </a:endParaRPr>
          </a:p>
          <a:p>
            <a:endParaRPr lang="en-US" dirty="0" smtClean="0"/>
          </a:p>
          <a:p>
            <a:endParaRPr lang="en-US" dirty="0"/>
          </a:p>
        </p:txBody>
      </p:sp>
    </p:spTree>
    <p:extLst>
      <p:ext uri="{BB962C8B-B14F-4D97-AF65-F5344CB8AC3E}">
        <p14:creationId xmlns:p14="http://schemas.microsoft.com/office/powerpoint/2010/main" val="1552581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Why SDGs?</a:t>
            </a:r>
            <a:endParaRPr lang="en-US" dirty="0">
              <a:latin typeface="Arial"/>
              <a:cs typeface="Arial"/>
            </a:endParaRPr>
          </a:p>
        </p:txBody>
      </p:sp>
      <p:pic>
        <p:nvPicPr>
          <p:cNvPr id="7" name="Content Placeholder 6" descr="Screen Shot 2018-06-27 at 11.08.48 AM.png"/>
          <p:cNvPicPr>
            <a:picLocks noGrp="1" noChangeAspect="1"/>
          </p:cNvPicPr>
          <p:nvPr>
            <p:ph idx="1"/>
          </p:nvPr>
        </p:nvPicPr>
        <p:blipFill>
          <a:blip r:embed="rId3">
            <a:extLst>
              <a:ext uri="{28A0092B-C50C-407E-A947-70E740481C1C}">
                <a14:useLocalDpi xmlns:a14="http://schemas.microsoft.com/office/drawing/2010/main" val="0"/>
              </a:ext>
            </a:extLst>
          </a:blip>
          <a:srcRect t="-34823" b="-34823"/>
          <a:stretch>
            <a:fillRect/>
          </a:stretch>
        </p:blipFill>
        <p:spPr>
          <a:xfrm>
            <a:off x="1940060" y="605505"/>
            <a:ext cx="5224652" cy="2155018"/>
          </a:xfrm>
        </p:spPr>
      </p:pic>
      <p:sp>
        <p:nvSpPr>
          <p:cNvPr id="8" name="TextBox 7"/>
          <p:cNvSpPr txBox="1"/>
          <p:nvPr/>
        </p:nvSpPr>
        <p:spPr>
          <a:xfrm>
            <a:off x="190863" y="2591480"/>
            <a:ext cx="8845776" cy="2462213"/>
          </a:xfrm>
          <a:prstGeom prst="rect">
            <a:avLst/>
          </a:prstGeom>
          <a:noFill/>
        </p:spPr>
        <p:txBody>
          <a:bodyPr wrap="square" rtlCol="0">
            <a:spAutoFit/>
          </a:bodyPr>
          <a:lstStyle/>
          <a:p>
            <a:r>
              <a:rPr lang="hr-HR" sz="1400" b="1" dirty="0" smtClean="0">
                <a:latin typeface="Arial"/>
                <a:cs typeface="Arial"/>
              </a:rPr>
              <a:t>14.1 - TARGET</a:t>
            </a:r>
            <a:endParaRPr lang="hr-HR" sz="1400" b="1" dirty="0">
              <a:latin typeface="Arial"/>
              <a:cs typeface="Arial"/>
            </a:endParaRPr>
          </a:p>
          <a:p>
            <a:r>
              <a:rPr lang="en-US" sz="1400" dirty="0">
                <a:latin typeface="Arial"/>
                <a:cs typeface="Arial"/>
              </a:rPr>
              <a:t>By 2025, prevent and significantly reduce marine pollution of all kinds, in particular from land-based activities, including marine debris and nutrient pollution </a:t>
            </a:r>
          </a:p>
          <a:p>
            <a:r>
              <a:rPr lang="hr-HR" sz="1400" b="1" dirty="0" smtClean="0">
                <a:latin typeface="Arial"/>
                <a:cs typeface="Arial"/>
              </a:rPr>
              <a:t>14.1.1 - INDICATOR</a:t>
            </a:r>
            <a:endParaRPr lang="hr-HR" sz="1400" b="1" dirty="0">
              <a:latin typeface="Arial"/>
              <a:cs typeface="Arial"/>
            </a:endParaRPr>
          </a:p>
          <a:p>
            <a:r>
              <a:rPr lang="en-US" sz="1400" dirty="0">
                <a:latin typeface="Arial"/>
                <a:cs typeface="Arial"/>
              </a:rPr>
              <a:t>Index of coastal eutrophication and floating plastic debris </a:t>
            </a:r>
            <a:r>
              <a:rPr lang="en-US" sz="1400" dirty="0" smtClean="0">
                <a:latin typeface="Arial"/>
                <a:cs typeface="Arial"/>
              </a:rPr>
              <a:t>density</a:t>
            </a:r>
            <a:endParaRPr lang="en-US" sz="1400" dirty="0">
              <a:latin typeface="Arial"/>
              <a:cs typeface="Arial"/>
            </a:endParaRPr>
          </a:p>
          <a:p>
            <a:r>
              <a:rPr lang="hr-HR" sz="1400" b="1" dirty="0" smtClean="0">
                <a:latin typeface="Arial"/>
                <a:cs typeface="Arial"/>
              </a:rPr>
              <a:t>14.2 - TARGET</a:t>
            </a:r>
            <a:endParaRPr lang="hr-HR" sz="1400" b="1" dirty="0">
              <a:latin typeface="Arial"/>
              <a:cs typeface="Arial"/>
            </a:endParaRPr>
          </a:p>
          <a:p>
            <a:r>
              <a:rPr lang="en-US" sz="1400" dirty="0">
                <a:latin typeface="Arial"/>
                <a:cs typeface="Arial"/>
              </a:rPr>
              <a:t>By 2020, sustainably manage and protect marine and coastal ecosystems to avoid significant adverse impacts, including by strengthening their resilience, and take action for their restoration in order to achieve healthy and productive oceans </a:t>
            </a:r>
          </a:p>
          <a:p>
            <a:r>
              <a:rPr lang="hr-HR" sz="1400" b="1" dirty="0" smtClean="0">
                <a:latin typeface="Arial"/>
                <a:cs typeface="Arial"/>
              </a:rPr>
              <a:t>14.2.1 - INDICATOR</a:t>
            </a:r>
            <a:endParaRPr lang="hr-HR" sz="1400" b="1" dirty="0">
              <a:latin typeface="Arial"/>
              <a:cs typeface="Arial"/>
            </a:endParaRPr>
          </a:p>
          <a:p>
            <a:r>
              <a:rPr lang="en-US" sz="1400" dirty="0">
                <a:latin typeface="Arial"/>
                <a:cs typeface="Arial"/>
              </a:rPr>
              <a:t>Proportion of national exclusive economic zones managed using ecosystem-based approaches</a:t>
            </a:r>
          </a:p>
        </p:txBody>
      </p:sp>
    </p:spTree>
    <p:extLst>
      <p:ext uri="{BB962C8B-B14F-4D97-AF65-F5344CB8AC3E}">
        <p14:creationId xmlns:p14="http://schemas.microsoft.com/office/powerpoint/2010/main" val="4009425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OER?</a:t>
            </a:r>
            <a:endParaRPr lang="en-US" dirty="0"/>
          </a:p>
        </p:txBody>
      </p:sp>
      <p:sp>
        <p:nvSpPr>
          <p:cNvPr id="3" name="Content Placeholder 2"/>
          <p:cNvSpPr>
            <a:spLocks noGrp="1"/>
          </p:cNvSpPr>
          <p:nvPr>
            <p:ph idx="1"/>
          </p:nvPr>
        </p:nvSpPr>
        <p:spPr/>
        <p:txBody>
          <a:bodyPr>
            <a:normAutofit lnSpcReduction="10000"/>
          </a:bodyPr>
          <a:lstStyle/>
          <a:p>
            <a:r>
              <a:rPr lang="en-US" dirty="0" smtClean="0"/>
              <a:t>Learner-led explorations of resources for their own learning – teach them to find and use OER</a:t>
            </a:r>
          </a:p>
          <a:p>
            <a:r>
              <a:rPr lang="en-US" dirty="0" smtClean="0"/>
              <a:t>Learner portfolios and longitudinal work can be easily shared</a:t>
            </a:r>
          </a:p>
          <a:p>
            <a:r>
              <a:rPr lang="en-US" dirty="0" smtClean="0"/>
              <a:t>Helps establish knowledge as a public good (both finding and sharing resources)</a:t>
            </a:r>
          </a:p>
          <a:p>
            <a:endParaRPr lang="en-US" dirty="0"/>
          </a:p>
        </p:txBody>
      </p:sp>
    </p:spTree>
    <p:extLst>
      <p:ext uri="{BB962C8B-B14F-4D97-AF65-F5344CB8AC3E}">
        <p14:creationId xmlns:p14="http://schemas.microsoft.com/office/powerpoint/2010/main" val="37592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1119</TotalTime>
  <Words>1015</Words>
  <Application>Microsoft Macintosh PowerPoint</Application>
  <PresentationFormat>On-screen Show (16:9)</PresentationFormat>
  <Paragraphs>102</Paragraphs>
  <Slides>13</Slides>
  <Notes>8</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SDGs and Open Design:  Inquiry Based Learning</vt:lpstr>
      <vt:lpstr>Mentoring</vt:lpstr>
      <vt:lpstr>The Project</vt:lpstr>
      <vt:lpstr>Purpose of IBL, SDGs, and OER</vt:lpstr>
      <vt:lpstr>Why IBL? (Inquiry Based Learning)</vt:lpstr>
      <vt:lpstr>Definitions of IBL</vt:lpstr>
      <vt:lpstr>PowerPoint Presentation</vt:lpstr>
      <vt:lpstr>Why SDGs?</vt:lpstr>
      <vt:lpstr>Why OER?</vt:lpstr>
      <vt:lpstr>Open Design</vt:lpstr>
      <vt:lpstr>Exploring the Resources</vt:lpstr>
      <vt:lpstr>Dialogue</vt:lpstr>
      <vt:lpstr>References</vt:lpstr>
    </vt:vector>
  </TitlesOfParts>
  <Company>Apple Sherway Gardens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SDGs and Open Design:  Inquiry Based Learning</dc:title>
  <dc:creator>Jenni Hayman</dc:creator>
  <cp:lastModifiedBy>Jenni Hayman</cp:lastModifiedBy>
  <cp:revision>21</cp:revision>
  <dcterms:created xsi:type="dcterms:W3CDTF">2018-06-26T22:44:14Z</dcterms:created>
  <dcterms:modified xsi:type="dcterms:W3CDTF">2018-06-27T17:23:27Z</dcterms:modified>
</cp:coreProperties>
</file>