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7" r:id="rId7"/>
    <p:sldId id="266" r:id="rId8"/>
    <p:sldId id="262" r:id="rId9"/>
    <p:sldId id="268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595" autoAdjust="0"/>
  </p:normalViewPr>
  <p:slideViewPr>
    <p:cSldViewPr>
      <p:cViewPr varScale="1">
        <p:scale>
          <a:sx n="64" d="100"/>
          <a:sy n="64" d="100"/>
        </p:scale>
        <p:origin x="-69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ED7690-091D-4F51-B0EF-E5A26A2A367E}" type="datetimeFigureOut">
              <a:rPr lang="en-US" smtClean="0"/>
              <a:pPr/>
              <a:t>12/7/2007</a:t>
            </a:fld>
            <a:endParaRPr 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F79EA6-86DD-4CAC-8B30-6A898C3251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uanzhiyao00@mails.tsinghua.edu.cn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3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ibm\桌面\www.nip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1948" y="5143512"/>
            <a:ext cx="4403637" cy="1428736"/>
          </a:xfrm>
          <a:prstGeom prst="rect">
            <a:avLst/>
          </a:prstGeom>
          <a:noFill/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3400" y="857232"/>
            <a:ext cx="7851648" cy="1828800"/>
          </a:xfrm>
        </p:spPr>
        <p:txBody>
          <a:bodyPr>
            <a:noAutofit/>
          </a:bodyPr>
          <a:lstStyle/>
          <a:p>
            <a:r>
              <a:rPr lang="en-US" sz="4000" dirty="0" smtClean="0"/>
              <a:t>A Maximum Likelihood Approach to </a:t>
            </a:r>
            <a:r>
              <a:rPr lang="en-US" sz="4000" dirty="0" smtClean="0">
                <a:solidFill>
                  <a:srgbClr val="92D050"/>
                </a:solidFill>
              </a:rPr>
              <a:t>Multiple F0 Estimation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From the Amplitude</a:t>
            </a:r>
            <a:r>
              <a:rPr lang="en-US" sz="4000" dirty="0" smtClean="0">
                <a:solidFill>
                  <a:srgbClr val="92D050"/>
                </a:solidFill>
              </a:rPr>
              <a:t> </a:t>
            </a:r>
            <a:r>
              <a:rPr lang="en-US" sz="4000" dirty="0" smtClean="0"/>
              <a:t>Spectrum</a:t>
            </a:r>
            <a:r>
              <a:rPr lang="en-US" sz="4000" dirty="0" smtClean="0">
                <a:solidFill>
                  <a:srgbClr val="92D050"/>
                </a:solidFill>
              </a:rPr>
              <a:t> Peaks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33400" y="2857496"/>
            <a:ext cx="7854696" cy="2214578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latin typeface="Arial Rounded MT Bold" pitchFamily="34" charset="0"/>
              </a:rPr>
              <a:t>Zhiyao</a:t>
            </a:r>
            <a:r>
              <a:rPr lang="en-US" b="1" dirty="0" smtClean="0">
                <a:latin typeface="Arial Rounded MT Bold" pitchFamily="34" charset="0"/>
              </a:rPr>
              <a:t> </a:t>
            </a:r>
            <a:r>
              <a:rPr lang="en-US" b="1" dirty="0" err="1" smtClean="0">
                <a:latin typeface="Arial Rounded MT Bold" pitchFamily="34" charset="0"/>
              </a:rPr>
              <a:t>Duan</a:t>
            </a:r>
            <a:r>
              <a:rPr lang="en-US" dirty="0" smtClean="0">
                <a:latin typeface="Arial Rounded MT Bold" pitchFamily="34" charset="0"/>
              </a:rPr>
              <a:t>, </a:t>
            </a:r>
            <a:r>
              <a:rPr lang="en-US" dirty="0" err="1" smtClean="0">
                <a:latin typeface="Arial Rounded MT Bold" pitchFamily="34" charset="0"/>
              </a:rPr>
              <a:t>Changshui</a:t>
            </a:r>
            <a:r>
              <a:rPr lang="en-US" dirty="0" smtClean="0">
                <a:latin typeface="Arial Rounded MT Bold" pitchFamily="34" charset="0"/>
              </a:rPr>
              <a:t> Zhang</a:t>
            </a:r>
          </a:p>
          <a:p>
            <a:r>
              <a:rPr lang="en-US" dirty="0" smtClean="0">
                <a:latin typeface="Arial Rounded MT Bold" pitchFamily="34" charset="0"/>
              </a:rPr>
              <a:t>Department of Automation </a:t>
            </a:r>
          </a:p>
          <a:p>
            <a:r>
              <a:rPr lang="en-US" dirty="0" err="1" smtClean="0">
                <a:latin typeface="Arial Rounded MT Bold" pitchFamily="34" charset="0"/>
              </a:rPr>
              <a:t>Tsinghua</a:t>
            </a:r>
            <a:r>
              <a:rPr lang="en-US" dirty="0" smtClean="0">
                <a:latin typeface="Arial Rounded MT Bold" pitchFamily="34" charset="0"/>
              </a:rPr>
              <a:t> University, China</a:t>
            </a:r>
          </a:p>
          <a:p>
            <a:r>
              <a:rPr lang="en-US" dirty="0" smtClean="0">
                <a:latin typeface="Arial Rounded MT Bold" pitchFamily="34" charset="0"/>
                <a:hlinkClick r:id="rId3"/>
              </a:rPr>
              <a:t>duanzhiyao00@mails.tsinghua.edu.cn</a:t>
            </a:r>
            <a:endParaRPr lang="en-US" dirty="0" smtClean="0">
              <a:latin typeface="Arial Rounded MT Bold" pitchFamily="34" charset="0"/>
            </a:endParaRPr>
          </a:p>
          <a:p>
            <a:endParaRPr lang="en-US" dirty="0" smtClean="0">
              <a:latin typeface="Arial Rounded MT Bold" pitchFamily="34" charset="0"/>
            </a:endParaRPr>
          </a:p>
          <a:p>
            <a:r>
              <a:rPr lang="en-US" dirty="0" smtClean="0">
                <a:latin typeface="Arial Rounded MT Bold" pitchFamily="34" charset="0"/>
              </a:rPr>
              <a:t>Music, Mind and Cognition workshop of NIPS07</a:t>
            </a:r>
          </a:p>
          <a:p>
            <a:r>
              <a:rPr lang="en-US" dirty="0" smtClean="0">
                <a:latin typeface="Arial Rounded MT Bold" pitchFamily="34" charset="0"/>
              </a:rPr>
              <a:t>Whistler, Canada, Dec. 7, 2007</a:t>
            </a:r>
          </a:p>
          <a:p>
            <a:endParaRPr lang="en-US" dirty="0">
              <a:latin typeface="Arial Rounded MT Bold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49634" y="5143512"/>
            <a:ext cx="1451324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(1)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Acoustic materials: 1500 note samples from Iowa music database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18 wind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arco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-string instruments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Pitch range: C2 (65Hz) – B6 (1976Hz)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Dynamic: mf, ff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Training data: 500 notes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Testing data: </a:t>
            </a:r>
            <a:r>
              <a:rPr lang="en-US" smtClean="0">
                <a:latin typeface="Arial" pitchFamily="34" charset="0"/>
                <a:cs typeface="Arial" pitchFamily="34" charset="0"/>
              </a:rPr>
              <a:t>generated using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other 1000 notes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Mixed with equal mean square level and no duplication in pitch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1000 mixtures each for polyphony 1, 2, 3 and 4.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(2)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Frequency estimation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Polyphony estimation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28662" y="2428868"/>
            <a:ext cx="2639721" cy="235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445123"/>
            <a:ext cx="2857520" cy="2269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5286388"/>
            <a:ext cx="35528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52988" y="5286388"/>
            <a:ext cx="3562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9388" y="1814933"/>
            <a:ext cx="2500330" cy="2257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357438"/>
            <a:ext cx="8229600" cy="13573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Thank you!</a:t>
            </a:r>
            <a:br>
              <a:rPr lang="en-US" dirty="0" smtClean="0"/>
            </a:br>
            <a:r>
              <a:rPr lang="en-US" dirty="0" smtClean="0"/>
              <a:t>Welcome to my poster!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Formulation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Parameters to be estimated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Number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F0s (polyphony):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F0s: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Observation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f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requencies and amplitudes of the peaks in the amplitude spectrum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857496"/>
            <a:ext cx="1357322" cy="38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786322"/>
            <a:ext cx="4071965" cy="155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 descr="G:\MusicResearch\My Papers\Submitted\WNIPS2007\Presentation\peak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4324" y="4500570"/>
            <a:ext cx="3855394" cy="230195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 Function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>
            <a:norm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peak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”:              	: generated by a harmonic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False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”: 	           : caused by detection errors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4786322"/>
            <a:ext cx="928694" cy="481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5286388"/>
            <a:ext cx="928694" cy="37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85918" y="3605421"/>
            <a:ext cx="3643338" cy="82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圆角矩形 9"/>
          <p:cNvSpPr/>
          <p:nvPr/>
        </p:nvSpPr>
        <p:spPr>
          <a:xfrm>
            <a:off x="2786050" y="3714752"/>
            <a:ext cx="2571768" cy="642942"/>
          </a:xfrm>
          <a:prstGeom prst="roundRect">
            <a:avLst/>
          </a:prstGeom>
          <a:solidFill>
            <a:schemeClr val="accent5">
              <a:alpha val="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57224" y="1933568"/>
            <a:ext cx="6306771" cy="995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71604" y="2875321"/>
            <a:ext cx="4071966" cy="76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Likelihood Function (a peak)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Learn the parameters from the training data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Training data: the monophonic note samples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Easy to know whether a peak is “true” or “false”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= 0.964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5" y="1928802"/>
            <a:ext cx="3034001" cy="774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706904"/>
            <a:ext cx="7286677" cy="5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2714620"/>
            <a:ext cx="676781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左大括号 8"/>
          <p:cNvSpPr/>
          <p:nvPr/>
        </p:nvSpPr>
        <p:spPr>
          <a:xfrm rot="16200000">
            <a:off x="2571736" y="1714489"/>
            <a:ext cx="285752" cy="3143272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左大括号 9"/>
          <p:cNvSpPr/>
          <p:nvPr/>
        </p:nvSpPr>
        <p:spPr>
          <a:xfrm rot="16200000">
            <a:off x="6322231" y="2536026"/>
            <a:ext cx="285752" cy="1500198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714480" y="342900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“true” peak part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0694" y="342900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“false” peak part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5214950"/>
            <a:ext cx="1428760" cy="37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Peak Part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Assume that each “true” peak is generated by </a:t>
            </a:r>
            <a:r>
              <a:rPr lang="en-US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only one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F0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50dB + 30dB = 50.8dB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3" y="2957452"/>
            <a:ext cx="7063203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左大括号 5"/>
          <p:cNvSpPr/>
          <p:nvPr/>
        </p:nvSpPr>
        <p:spPr>
          <a:xfrm rot="16200000">
            <a:off x="5750727" y="3493238"/>
            <a:ext cx="285752" cy="1357322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左大括号 6"/>
          <p:cNvSpPr/>
          <p:nvPr/>
        </p:nvSpPr>
        <p:spPr>
          <a:xfrm rot="16200000">
            <a:off x="7108049" y="3636113"/>
            <a:ext cx="285752" cy="107157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214942" y="431477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amplitude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43702" y="4314774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frequency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1" y="1928802"/>
            <a:ext cx="7286677" cy="5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左大括号 11"/>
          <p:cNvSpPr/>
          <p:nvPr/>
        </p:nvSpPr>
        <p:spPr>
          <a:xfrm rot="16200000">
            <a:off x="2357421" y="936387"/>
            <a:ext cx="285752" cy="3143272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/>
      <p:bldP spid="10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Peak Part (amplitude)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65354"/>
          </a:xfrm>
        </p:spPr>
        <p:txBody>
          <a:bodyPr>
            <a:norm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Replace F0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with hi: harmonic number of the peak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i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Estimate                        from the training data</a:t>
            </a:r>
          </a:p>
          <a:p>
            <a:pPr lvl="2"/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Parzen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window (11*11*5)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999290"/>
            <a:ext cx="4857784" cy="1858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1857364"/>
            <a:ext cx="44196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5000636"/>
            <a:ext cx="2009037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椭圆 8"/>
          <p:cNvSpPr/>
          <p:nvPr/>
        </p:nvSpPr>
        <p:spPr>
          <a:xfrm>
            <a:off x="4000496" y="3357562"/>
            <a:ext cx="714380" cy="285752"/>
          </a:xfrm>
          <a:prstGeom prst="ellipse">
            <a:avLst/>
          </a:prstGeom>
          <a:solidFill>
            <a:schemeClr val="accent5">
              <a:alpha val="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椭圆 9"/>
          <p:cNvSpPr/>
          <p:nvPr/>
        </p:nvSpPr>
        <p:spPr>
          <a:xfrm>
            <a:off x="3214678" y="3357562"/>
            <a:ext cx="714380" cy="285752"/>
          </a:xfrm>
          <a:prstGeom prst="ellipse">
            <a:avLst/>
          </a:prstGeom>
          <a:solidFill>
            <a:schemeClr val="accent5">
              <a:alpha val="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Peak Part (frequency)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208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Convert the peak frequency into the </a:t>
            </a:r>
            <a:r>
              <a:rPr lang="en-US" dirty="0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frequency deviation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the peak from the nearest harmonic position of F0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726" y="2786058"/>
            <a:ext cx="3643306" cy="3288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内容占位符 2"/>
          <p:cNvSpPr txBox="1">
            <a:spLocks/>
          </p:cNvSpPr>
          <p:nvPr/>
        </p:nvSpPr>
        <p:spPr>
          <a:xfrm>
            <a:off x="571472" y="4714884"/>
            <a:ext cx="5357850" cy="192882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Estimated from training data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Symmetric, long tailed,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not spiky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sz="2600" baseline="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600" dirty="0" smtClean="0">
                <a:latin typeface="Arial" pitchFamily="34" charset="0"/>
                <a:cs typeface="Arial" pitchFamily="34" charset="0"/>
              </a:rPr>
              <a:t>Gaussian Mixture Model (4 kernels)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15140" y="6072206"/>
            <a:ext cx="1857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MIDI number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5" y="3143248"/>
            <a:ext cx="4000529" cy="108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4214818"/>
            <a:ext cx="32099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False Peak Part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4186238" cy="438912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Estimated from training data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Gaussian distribution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Mean 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covariance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5143512"/>
            <a:ext cx="1643074" cy="47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5572139"/>
            <a:ext cx="2714644" cy="81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48296" y="2714620"/>
            <a:ext cx="453854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071538" y="1928802"/>
            <a:ext cx="7286677" cy="50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左大括号 12"/>
          <p:cNvSpPr/>
          <p:nvPr/>
        </p:nvSpPr>
        <p:spPr>
          <a:xfrm rot="16200000">
            <a:off x="6250793" y="1757924"/>
            <a:ext cx="285752" cy="1500198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Estimating the Polyphony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08230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likelihood will increase with the number of F0s (</a:t>
            </a:r>
            <a:r>
              <a:rPr lang="en-US" dirty="0" err="1" smtClean="0">
                <a:solidFill>
                  <a:schemeClr val="accent5"/>
                </a:solidFill>
                <a:latin typeface="Arial" pitchFamily="34" charset="0"/>
                <a:cs typeface="Arial" pitchFamily="34" charset="0"/>
              </a:rPr>
              <a:t>overfitting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weighted Bayesian Information Criteria (BIC)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K: number of peaks; N: polyphony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Search the F0s and the polyphony to maximize BIC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 combinational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explosion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problem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Greedy search: Start from N=1; add F0 one by one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62325"/>
            <a:ext cx="74485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左大括号 5"/>
          <p:cNvSpPr/>
          <p:nvPr/>
        </p:nvSpPr>
        <p:spPr>
          <a:xfrm rot="16200000">
            <a:off x="7465239" y="3850427"/>
            <a:ext cx="285752" cy="1357322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左大括号 6"/>
          <p:cNvSpPr/>
          <p:nvPr/>
        </p:nvSpPr>
        <p:spPr>
          <a:xfrm rot="16200000">
            <a:off x="6286512" y="4171898"/>
            <a:ext cx="285752" cy="71438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左大括号 7"/>
          <p:cNvSpPr/>
          <p:nvPr/>
        </p:nvSpPr>
        <p:spPr>
          <a:xfrm rot="16200000">
            <a:off x="3607587" y="2564543"/>
            <a:ext cx="285752" cy="3929090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57488" y="4814840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Log likelihood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00760" y="4814840"/>
            <a:ext cx="928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weight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00892" y="4814840"/>
            <a:ext cx="15001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BIC penalty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4|8.5|16.4|8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5|8.6|21|18.5|24.5|8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2|19.5|16.4|22.1|9.9|3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11.8|40.6|34.1|64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3.6|21.7|54.7|49.8|6.5|27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3|67.2|1.6|2.3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3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|0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1825</TotalTime>
  <Words>373</Words>
  <Application>Microsoft Office PowerPoint</Application>
  <PresentationFormat>全屏显示(4:3)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流畅</vt:lpstr>
      <vt:lpstr>A Maximum Likelihood Approach to Multiple F0 Estimation  From the Amplitude Spectrum Peaks</vt:lpstr>
      <vt:lpstr>Problem Formulation</vt:lpstr>
      <vt:lpstr>Likelihood Function</vt:lpstr>
      <vt:lpstr>Likelihood Function (a peak)</vt:lpstr>
      <vt:lpstr>True Peak Part</vt:lpstr>
      <vt:lpstr>True Peak Part (amplitude)</vt:lpstr>
      <vt:lpstr>True Peak Part (frequency)</vt:lpstr>
      <vt:lpstr>False Peak Part</vt:lpstr>
      <vt:lpstr>Estimating the Polyphony</vt:lpstr>
      <vt:lpstr>Experiments (1)</vt:lpstr>
      <vt:lpstr>Experiments (2)</vt:lpstr>
      <vt:lpstr>Thank you! Welcome to my poster!</vt:lpstr>
    </vt:vector>
  </TitlesOfParts>
  <Company>Tsinghua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Maximum Likelihood Approach to Multiple F0 Estimation  From the Amplitude Spectrum Peaks</dc:title>
  <dc:creator>DuanZhiyao</dc:creator>
  <cp:lastModifiedBy>DuanZhiyao</cp:lastModifiedBy>
  <cp:revision>81</cp:revision>
  <dcterms:created xsi:type="dcterms:W3CDTF">2007-12-01T13:24:46Z</dcterms:created>
  <dcterms:modified xsi:type="dcterms:W3CDTF">2007-12-07T23:23:45Z</dcterms:modified>
</cp:coreProperties>
</file>