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4"/>
  </p:handoutMasterIdLst>
  <p:sldIdLst>
    <p:sldId id="256" r:id="rId2"/>
    <p:sldId id="258" r:id="rId3"/>
    <p:sldId id="259" r:id="rId4"/>
    <p:sldId id="279" r:id="rId5"/>
    <p:sldId id="260" r:id="rId6"/>
    <p:sldId id="262" r:id="rId7"/>
    <p:sldId id="261" r:id="rId8"/>
    <p:sldId id="263" r:id="rId9"/>
    <p:sldId id="267" r:id="rId10"/>
    <p:sldId id="266" r:id="rId11"/>
    <p:sldId id="268" r:id="rId12"/>
    <p:sldId id="264" r:id="rId13"/>
    <p:sldId id="271" r:id="rId14"/>
    <p:sldId id="269" r:id="rId15"/>
    <p:sldId id="272" r:id="rId16"/>
    <p:sldId id="273" r:id="rId17"/>
    <p:sldId id="274" r:id="rId18"/>
    <p:sldId id="275" r:id="rId19"/>
    <p:sldId id="276" r:id="rId20"/>
    <p:sldId id="257" r:id="rId21"/>
    <p:sldId id="277" r:id="rId22"/>
    <p:sldId id="278" r:id="rId23"/>
  </p:sldIdLst>
  <p:sldSz cx="9144000" cy="6858000" type="screen4x3"/>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rez sloga, mreža tabel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1892" autoAdjust="0"/>
  </p:normalViewPr>
  <p:slideViewPr>
    <p:cSldViewPr>
      <p:cViewPr varScale="1">
        <p:scale>
          <a:sx n="80" d="100"/>
          <a:sy n="80" d="100"/>
        </p:scale>
        <p:origin x="152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C7AA55B-EF16-4D36-97B8-E561B285CDDD}" type="datetimeFigureOut">
              <a:rPr lang="sl-SI" smtClean="0"/>
              <a:t>8. 07. 2021</a:t>
            </a:fld>
            <a:endParaRPr lang="sl-SI"/>
          </a:p>
        </p:txBody>
      </p:sp>
      <p:sp>
        <p:nvSpPr>
          <p:cNvPr id="4" name="Označba mesta no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CD5D0C8-417B-43AE-89F0-060584DA9762}" type="slidenum">
              <a:rPr lang="sl-SI" smtClean="0"/>
              <a:t>‹#›</a:t>
            </a:fld>
            <a:endParaRPr lang="sl-SI"/>
          </a:p>
        </p:txBody>
      </p:sp>
    </p:spTree>
    <p:extLst>
      <p:ext uri="{BB962C8B-B14F-4D97-AF65-F5344CB8AC3E}">
        <p14:creationId xmlns:p14="http://schemas.microsoft.com/office/powerpoint/2010/main" val="12770130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8" name="Naslov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sl-SI" smtClean="0"/>
              <a:t>Kliknite, če želite urediti slog naslova matrice</a:t>
            </a:r>
            <a:endParaRPr kumimoji="0" lang="en-US"/>
          </a:p>
        </p:txBody>
      </p:sp>
      <p:sp>
        <p:nvSpPr>
          <p:cNvPr id="28" name="Ograda datuma 27"/>
          <p:cNvSpPr>
            <a:spLocks noGrp="1"/>
          </p:cNvSpPr>
          <p:nvPr>
            <p:ph type="dt" sz="half" idx="10"/>
          </p:nvPr>
        </p:nvSpPr>
        <p:spPr/>
        <p:txBody>
          <a:bodyPr/>
          <a:lstStyle/>
          <a:p>
            <a:fld id="{C750E674-D74C-4D64-AA46-97F9B8FC0928}" type="datetimeFigureOut">
              <a:rPr lang="sl-SI" smtClean="0"/>
              <a:pPr/>
              <a:t>8. 07. 2021</a:t>
            </a:fld>
            <a:endParaRPr lang="sl-SI"/>
          </a:p>
        </p:txBody>
      </p:sp>
      <p:sp>
        <p:nvSpPr>
          <p:cNvPr id="17" name="Ograda noge 16"/>
          <p:cNvSpPr>
            <a:spLocks noGrp="1"/>
          </p:cNvSpPr>
          <p:nvPr>
            <p:ph type="ftr" sz="quarter" idx="11"/>
          </p:nvPr>
        </p:nvSpPr>
        <p:spPr/>
        <p:txBody>
          <a:bodyPr/>
          <a:lstStyle/>
          <a:p>
            <a:endParaRPr lang="sl-SI"/>
          </a:p>
        </p:txBody>
      </p:sp>
      <p:sp>
        <p:nvSpPr>
          <p:cNvPr id="29" name="Ograda številke diapozitiva 28"/>
          <p:cNvSpPr>
            <a:spLocks noGrp="1"/>
          </p:cNvSpPr>
          <p:nvPr>
            <p:ph type="sldNum" sz="quarter" idx="12"/>
          </p:nvPr>
        </p:nvSpPr>
        <p:spPr/>
        <p:txBody>
          <a:bodyPr/>
          <a:lstStyle/>
          <a:p>
            <a:fld id="{5D5E6E1F-EA62-44DF-9430-94127D7B089E}" type="slidenum">
              <a:rPr lang="sl-SI" smtClean="0"/>
              <a:pPr/>
              <a:t>‹#›</a:t>
            </a:fld>
            <a:endParaRPr lang="sl-SI"/>
          </a:p>
        </p:txBody>
      </p:sp>
      <p:sp>
        <p:nvSpPr>
          <p:cNvPr id="9" name="Podnaslov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C750E674-D74C-4D64-AA46-97F9B8FC0928}" type="datetimeFigureOut">
              <a:rPr lang="sl-SI" smtClean="0"/>
              <a:pPr/>
              <a:t>8. 07. 2021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D5E6E1F-EA62-44DF-9430-94127D7B089E}"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C750E674-D74C-4D64-AA46-97F9B8FC0928}" type="datetimeFigureOut">
              <a:rPr lang="sl-SI" smtClean="0"/>
              <a:pPr/>
              <a:t>8. 07. 2021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D5E6E1F-EA62-44DF-9430-94127D7B089E}"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C750E674-D74C-4D64-AA46-97F9B8FC0928}" type="datetimeFigureOut">
              <a:rPr lang="sl-SI" smtClean="0"/>
              <a:pPr/>
              <a:t>8. 07. 2021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D5E6E1F-EA62-44DF-9430-94127D7B089E}"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3">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fld id="{C750E674-D74C-4D64-AA46-97F9B8FC0928}" type="datetimeFigureOut">
              <a:rPr lang="sl-SI" smtClean="0"/>
              <a:pPr/>
              <a:t>8. 07. 2021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a:xfrm>
            <a:off x="7924800" y="6416675"/>
            <a:ext cx="762000" cy="365125"/>
          </a:xfrm>
        </p:spPr>
        <p:txBody>
          <a:bodyPr/>
          <a:lstStyle/>
          <a:p>
            <a:fld id="{5D5E6E1F-EA62-44DF-9430-94127D7B089E}"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C750E674-D74C-4D64-AA46-97F9B8FC0928}" type="datetimeFigureOut">
              <a:rPr lang="sl-SI" smtClean="0"/>
              <a:pPr/>
              <a:t>8. 07. 2021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5D5E6E1F-EA62-44DF-9430-94127D7B089E}"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C750E674-D74C-4D64-AA46-97F9B8FC0928}" type="datetimeFigureOut">
              <a:rPr lang="sl-SI" smtClean="0"/>
              <a:pPr/>
              <a:t>8. 07. 2021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5D5E6E1F-EA62-44DF-9430-94127D7B089E}"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datuma 2"/>
          <p:cNvSpPr>
            <a:spLocks noGrp="1"/>
          </p:cNvSpPr>
          <p:nvPr>
            <p:ph type="dt" sz="half" idx="10"/>
          </p:nvPr>
        </p:nvSpPr>
        <p:spPr/>
        <p:txBody>
          <a:bodyPr/>
          <a:lstStyle/>
          <a:p>
            <a:fld id="{C750E674-D74C-4D64-AA46-97F9B8FC0928}" type="datetimeFigureOut">
              <a:rPr lang="sl-SI" smtClean="0"/>
              <a:pPr/>
              <a:t>8. 07. 2021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5D5E6E1F-EA62-44DF-9430-94127D7B089E}"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C750E674-D74C-4D64-AA46-97F9B8FC0928}" type="datetimeFigureOut">
              <a:rPr lang="sl-SI" smtClean="0"/>
              <a:pPr/>
              <a:t>8. 07. 2021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5D5E6E1F-EA62-44DF-9430-94127D7B089E}"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C750E674-D74C-4D64-AA46-97F9B8FC0928}" type="datetimeFigureOut">
              <a:rPr lang="sl-SI" smtClean="0"/>
              <a:pPr/>
              <a:t>8. 07. 2021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5D5E6E1F-EA62-44DF-9430-94127D7B089E}"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sl-SI" smtClean="0">
                <a:solidFill>
                  <a:schemeClr val="lt1"/>
                </a:solidFill>
                <a:latin typeface="+mn-lt"/>
                <a:ea typeface="+mn-ea"/>
                <a:cs typeface="+mn-cs"/>
              </a:rPr>
              <a:t>Kliknite ikono, če želite dodati sliko</a:t>
            </a:r>
            <a:endParaRPr kumimoji="0" lang="en-US" dirty="0">
              <a:solidFill>
                <a:schemeClr val="lt1"/>
              </a:solidFill>
              <a:latin typeface="+mn-lt"/>
              <a:ea typeface="+mn-ea"/>
              <a:cs typeface="+mn-cs"/>
            </a:endParaRPr>
          </a:p>
        </p:txBody>
      </p:sp>
      <p:sp>
        <p:nvSpPr>
          <p:cNvPr id="4" name="Ograda besedila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p:txBody>
          <a:bodyPr/>
          <a:lstStyle/>
          <a:p>
            <a:fld id="{C750E674-D74C-4D64-AA46-97F9B8FC0928}" type="datetimeFigureOut">
              <a:rPr lang="sl-SI" smtClean="0"/>
              <a:pPr/>
              <a:t>8. 07. 2021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5D5E6E1F-EA62-44DF-9430-94127D7B089E}"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grada naslova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sl-SI" smtClean="0"/>
              <a:t>Kliknite, če želite urediti slog naslova matrice</a:t>
            </a:r>
            <a:endParaRPr kumimoji="0" lang="en-US"/>
          </a:p>
        </p:txBody>
      </p:sp>
      <p:sp>
        <p:nvSpPr>
          <p:cNvPr id="13" name="Ograda besedila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4" name="Ograda datum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750E674-D74C-4D64-AA46-97F9B8FC0928}" type="datetimeFigureOut">
              <a:rPr lang="sl-SI" smtClean="0"/>
              <a:pPr/>
              <a:t>8. 07. 2021</a:t>
            </a:fld>
            <a:endParaRPr lang="sl-SI"/>
          </a:p>
        </p:txBody>
      </p:sp>
      <p:sp>
        <p:nvSpPr>
          <p:cNvPr id="3" name="Ograda no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sl-SI"/>
          </a:p>
        </p:txBody>
      </p:sp>
      <p:sp>
        <p:nvSpPr>
          <p:cNvPr id="23" name="Ograda številke diapoz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D5E6E1F-EA62-44DF-9430-94127D7B089E}" type="slidenum">
              <a:rPr lang="sl-SI" smtClean="0"/>
              <a:pPr/>
              <a:t>‹#›</a:t>
            </a:fld>
            <a:endParaRPr lang="sl-SI"/>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l.wikipedia.org/wiki/%C5%BDivos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dlib.s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l.wikisource.org/wiki/I._bri%C5%BEinski_spomeni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714348" y="500042"/>
            <a:ext cx="7962108" cy="3361006"/>
          </a:xfrm>
        </p:spPr>
        <p:txBody>
          <a:bodyPr>
            <a:normAutofit/>
          </a:bodyPr>
          <a:lstStyle/>
          <a:p>
            <a:r>
              <a:rPr lang="sl-SI" dirty="0" smtClean="0"/>
              <a:t>Raba ženskih slovničnih oblik v slovenskem knjižnem jeziku</a:t>
            </a:r>
            <a:endParaRPr lang="sl-SI" dirty="0"/>
          </a:p>
        </p:txBody>
      </p:sp>
      <p:sp>
        <p:nvSpPr>
          <p:cNvPr id="3" name="Podnaslov 2"/>
          <p:cNvSpPr>
            <a:spLocks noGrp="1"/>
          </p:cNvSpPr>
          <p:nvPr>
            <p:ph type="subTitle" idx="1"/>
          </p:nvPr>
        </p:nvSpPr>
        <p:spPr>
          <a:xfrm>
            <a:off x="2627784" y="4653136"/>
            <a:ext cx="4104456" cy="2016224"/>
          </a:xfrm>
        </p:spPr>
        <p:txBody>
          <a:bodyPr>
            <a:normAutofit/>
          </a:bodyPr>
          <a:lstStyle/>
          <a:p>
            <a:endParaRPr lang="sl-SI" sz="1400" dirty="0" smtClean="0"/>
          </a:p>
          <a:p>
            <a:r>
              <a:rPr lang="sl-SI" sz="1400" dirty="0" smtClean="0"/>
              <a:t>Saška Štumberger</a:t>
            </a:r>
          </a:p>
          <a:p>
            <a:r>
              <a:rPr lang="sl-SI" sz="1400" dirty="0" smtClean="0"/>
              <a:t>Filozofska fakulteta</a:t>
            </a:r>
          </a:p>
          <a:p>
            <a:endParaRPr lang="sl-SI" sz="1400" dirty="0" smtClean="0"/>
          </a:p>
          <a:p>
            <a:r>
              <a:rPr lang="sl-SI" sz="1400" dirty="0" smtClean="0"/>
              <a:t>Ustvarjalke v slovenskem jeziku, literaturi in kulturi</a:t>
            </a:r>
          </a:p>
          <a:p>
            <a:r>
              <a:rPr lang="sl-SI" sz="1400" dirty="0" smtClean="0"/>
              <a:t>8. </a:t>
            </a:r>
            <a:r>
              <a:rPr lang="sl-SI" sz="1400" dirty="0"/>
              <a:t>7</a:t>
            </a:r>
            <a:r>
              <a:rPr lang="sl-SI" sz="1400" dirty="0" smtClean="0"/>
              <a:t>. 2021</a:t>
            </a:r>
            <a:endParaRPr lang="sl-SI" sz="1400" dirty="0"/>
          </a:p>
          <a:p>
            <a:endParaRPr lang="sl-SI" sz="1400" dirty="0" smtClean="0">
              <a:solidFill>
                <a:schemeClr val="tx1"/>
              </a:solidFill>
            </a:endParaRPr>
          </a:p>
          <a:p>
            <a:endParaRPr lang="sl-SI" sz="1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4400" dirty="0"/>
              <a:t>3 Pomen zakonske žene</a:t>
            </a:r>
          </a:p>
        </p:txBody>
      </p:sp>
      <p:sp>
        <p:nvSpPr>
          <p:cNvPr id="3" name="Označba mesta vsebine 2"/>
          <p:cNvSpPr>
            <a:spLocks noGrp="1"/>
          </p:cNvSpPr>
          <p:nvPr>
            <p:ph idx="1"/>
          </p:nvPr>
        </p:nvSpPr>
        <p:spPr/>
        <p:txBody>
          <a:bodyPr/>
          <a:lstStyle/>
          <a:p>
            <a:pPr marL="137160" indent="0">
              <a:buNone/>
            </a:pPr>
            <a:endParaRPr lang="sl-SI" dirty="0" smtClean="0"/>
          </a:p>
          <a:p>
            <a:endParaRPr lang="sl-SI" dirty="0"/>
          </a:p>
        </p:txBody>
      </p:sp>
      <p:sp>
        <p:nvSpPr>
          <p:cNvPr id="5" name="Pravokotnik 4"/>
          <p:cNvSpPr/>
          <p:nvPr/>
        </p:nvSpPr>
        <p:spPr>
          <a:xfrm>
            <a:off x="179512" y="1268760"/>
            <a:ext cx="8712968" cy="5078313"/>
          </a:xfrm>
          <a:prstGeom prst="rect">
            <a:avLst/>
          </a:prstGeom>
        </p:spPr>
        <p:txBody>
          <a:bodyPr wrap="square">
            <a:spAutoFit/>
          </a:bodyPr>
          <a:lstStyle/>
          <a:p>
            <a:r>
              <a:rPr lang="sl-SI" dirty="0" smtClean="0"/>
              <a:t>SSKJ (1970–1991): 75 gesel. </a:t>
            </a:r>
          </a:p>
          <a:p>
            <a:endParaRPr lang="sl-SI" dirty="0"/>
          </a:p>
          <a:p>
            <a:r>
              <a:rPr lang="sl-SI" dirty="0" smtClean="0"/>
              <a:t>1. starinsko (arhaično): stotnica</a:t>
            </a:r>
            <a:r>
              <a:rPr lang="sl-SI" dirty="0"/>
              <a:t>, svetnica, županja, </a:t>
            </a:r>
            <a:r>
              <a:rPr lang="sl-SI" dirty="0" smtClean="0"/>
              <a:t>polkovnica</a:t>
            </a:r>
            <a:r>
              <a:rPr lang="sl-SI" dirty="0"/>
              <a:t>, </a:t>
            </a:r>
            <a:r>
              <a:rPr lang="sl-SI" dirty="0" err="1" smtClean="0"/>
              <a:t>dacarka</a:t>
            </a:r>
            <a:r>
              <a:rPr lang="sl-SI" dirty="0"/>
              <a:t>, davkarica, </a:t>
            </a:r>
            <a:r>
              <a:rPr lang="sl-SI" dirty="0" smtClean="0"/>
              <a:t>doktorica</a:t>
            </a:r>
            <a:r>
              <a:rPr lang="sl-SI" dirty="0"/>
              <a:t>, </a:t>
            </a:r>
            <a:r>
              <a:rPr lang="sl-SI" dirty="0" smtClean="0"/>
              <a:t>hišnica</a:t>
            </a:r>
            <a:r>
              <a:rPr lang="sl-SI" dirty="0"/>
              <a:t>, </a:t>
            </a:r>
            <a:r>
              <a:rPr lang="sl-SI" dirty="0" smtClean="0"/>
              <a:t>hotelirka; </a:t>
            </a:r>
          </a:p>
          <a:p>
            <a:endParaRPr lang="sl-SI" dirty="0"/>
          </a:p>
          <a:p>
            <a:r>
              <a:rPr lang="sl-SI" dirty="0"/>
              <a:t>2. </a:t>
            </a:r>
            <a:r>
              <a:rPr lang="sl-SI" dirty="0" smtClean="0"/>
              <a:t>zastarelo (mrtva beseda): sodnica</a:t>
            </a:r>
            <a:r>
              <a:rPr lang="sl-SI" dirty="0"/>
              <a:t>, sodnikovka, generalica, generalka, </a:t>
            </a:r>
            <a:r>
              <a:rPr lang="sl-SI" dirty="0" err="1"/>
              <a:t>kapetanica</a:t>
            </a:r>
            <a:r>
              <a:rPr lang="sl-SI" dirty="0" smtClean="0"/>
              <a:t>;</a:t>
            </a:r>
          </a:p>
          <a:p>
            <a:endParaRPr lang="sl-SI" dirty="0"/>
          </a:p>
          <a:p>
            <a:r>
              <a:rPr lang="sl-SI" dirty="0"/>
              <a:t>3. </a:t>
            </a:r>
            <a:r>
              <a:rPr lang="sl-SI" dirty="0" smtClean="0"/>
              <a:t>redko</a:t>
            </a:r>
            <a:r>
              <a:rPr lang="sl-SI" dirty="0"/>
              <a:t>: </a:t>
            </a:r>
            <a:r>
              <a:rPr lang="sl-SI" dirty="0" smtClean="0"/>
              <a:t>prestolonaslednica</a:t>
            </a:r>
            <a:r>
              <a:rPr lang="sl-SI" dirty="0"/>
              <a:t>, </a:t>
            </a:r>
            <a:r>
              <a:rPr lang="sl-SI" dirty="0" smtClean="0"/>
              <a:t>cerkovnica; </a:t>
            </a:r>
          </a:p>
          <a:p>
            <a:r>
              <a:rPr lang="sl-SI" dirty="0" smtClean="0"/>
              <a:t> </a:t>
            </a:r>
            <a:endParaRPr lang="sl-SI" dirty="0"/>
          </a:p>
          <a:p>
            <a:r>
              <a:rPr lang="sl-SI" dirty="0"/>
              <a:t>4. </a:t>
            </a:r>
            <a:r>
              <a:rPr lang="sl-SI" dirty="0" smtClean="0"/>
              <a:t>kvalifikatorsko pojasnilo: </a:t>
            </a:r>
            <a:r>
              <a:rPr lang="sl-SI" dirty="0"/>
              <a:t>vojvodinja </a:t>
            </a:r>
            <a:r>
              <a:rPr lang="sl-SI" u="sng" dirty="0"/>
              <a:t>v nekaterih deželah</a:t>
            </a:r>
            <a:r>
              <a:rPr lang="sl-SI" dirty="0"/>
              <a:t>, </a:t>
            </a:r>
            <a:r>
              <a:rPr lang="sl-SI" dirty="0" err="1"/>
              <a:t>šahinja</a:t>
            </a:r>
            <a:r>
              <a:rPr lang="sl-SI" dirty="0"/>
              <a:t> </a:t>
            </a:r>
            <a:r>
              <a:rPr lang="sl-SI" u="sng" dirty="0"/>
              <a:t>zlasti v iranskem okolju, nekdaj</a:t>
            </a:r>
            <a:r>
              <a:rPr lang="sl-SI" dirty="0"/>
              <a:t>, vikontésa </a:t>
            </a:r>
            <a:r>
              <a:rPr lang="sl-SI" u="sng" dirty="0"/>
              <a:t>v Franciji</a:t>
            </a:r>
            <a:r>
              <a:rPr lang="sl-SI" dirty="0"/>
              <a:t>, bankirka </a:t>
            </a:r>
            <a:r>
              <a:rPr lang="sl-SI" u="sng" dirty="0"/>
              <a:t>v nekaterih deželah</a:t>
            </a:r>
            <a:r>
              <a:rPr lang="sl-SI" dirty="0"/>
              <a:t>, </a:t>
            </a:r>
            <a:r>
              <a:rPr lang="sl-SI" dirty="0" err="1"/>
              <a:t>bazilisa</a:t>
            </a:r>
            <a:r>
              <a:rPr lang="sl-SI" dirty="0"/>
              <a:t> </a:t>
            </a:r>
            <a:r>
              <a:rPr lang="sl-SI" u="sng" dirty="0"/>
              <a:t>v bizantinski državi</a:t>
            </a:r>
            <a:r>
              <a:rPr lang="sl-SI" dirty="0"/>
              <a:t>, begovica </a:t>
            </a:r>
            <a:r>
              <a:rPr lang="sl-SI" u="sng" dirty="0"/>
              <a:t>v fevdalni Turčiji</a:t>
            </a:r>
            <a:r>
              <a:rPr lang="sl-SI" dirty="0" smtClean="0"/>
              <a:t>,</a:t>
            </a:r>
          </a:p>
          <a:p>
            <a:endParaRPr lang="sl-SI" dirty="0"/>
          </a:p>
          <a:p>
            <a:r>
              <a:rPr lang="sl-SI" dirty="0"/>
              <a:t>5. brez časovnega kvalifikatorja: viničarka, žagarica, graščakinja, grofica, grofinja, banica, bajtarica, baronica.</a:t>
            </a:r>
          </a:p>
          <a:p>
            <a:endParaRPr lang="sl-SI" dirty="0"/>
          </a:p>
          <a:p>
            <a:r>
              <a:rPr lang="sl-SI" dirty="0" smtClean="0"/>
              <a:t>Slovar </a:t>
            </a:r>
            <a:r>
              <a:rPr lang="sl-SI" dirty="0"/>
              <a:t>novejšega besedja slovenskega </a:t>
            </a:r>
            <a:r>
              <a:rPr lang="sl-SI" dirty="0" smtClean="0"/>
              <a:t>jezika (2012): zakonska žena </a:t>
            </a:r>
            <a:r>
              <a:rPr lang="sl-SI" dirty="0" smtClean="0">
                <a:sym typeface="Wingdings" panose="05000000000000000000" pitchFamily="2" charset="2"/>
              </a:rPr>
              <a:t> </a:t>
            </a:r>
            <a:r>
              <a:rPr lang="sl-SI" dirty="0" smtClean="0"/>
              <a:t>ženska, </a:t>
            </a:r>
            <a:r>
              <a:rPr lang="sl-SI" dirty="0"/>
              <a:t>ki opravlja določen poklic ali je nosilka </a:t>
            </a:r>
            <a:r>
              <a:rPr lang="sl-SI" dirty="0" smtClean="0"/>
              <a:t>čina</a:t>
            </a:r>
            <a:r>
              <a:rPr lang="sl-SI" dirty="0"/>
              <a:t>.</a:t>
            </a:r>
          </a:p>
        </p:txBody>
      </p:sp>
    </p:spTree>
    <p:extLst>
      <p:ext uri="{BB962C8B-B14F-4D97-AF65-F5344CB8AC3E}">
        <p14:creationId xmlns:p14="http://schemas.microsoft.com/office/powerpoint/2010/main" val="3615231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4400" dirty="0"/>
              <a:t>3 Pomen zakonske žene</a:t>
            </a:r>
          </a:p>
        </p:txBody>
      </p:sp>
      <p:sp>
        <p:nvSpPr>
          <p:cNvPr id="3" name="Označba mesta vsebine 2"/>
          <p:cNvSpPr>
            <a:spLocks noGrp="1"/>
          </p:cNvSpPr>
          <p:nvPr>
            <p:ph idx="1"/>
          </p:nvPr>
        </p:nvSpPr>
        <p:spPr/>
        <p:txBody>
          <a:bodyPr/>
          <a:lstStyle/>
          <a:p>
            <a:pPr marL="137160" indent="0">
              <a:buNone/>
            </a:pPr>
            <a:endParaRPr lang="sl-SI" dirty="0" smtClean="0"/>
          </a:p>
          <a:p>
            <a:endParaRPr lang="sl-SI" dirty="0"/>
          </a:p>
        </p:txBody>
      </p:sp>
      <p:pic>
        <p:nvPicPr>
          <p:cNvPr id="4" name="Slika 3"/>
          <p:cNvPicPr>
            <a:picLocks noChangeAspect="1"/>
          </p:cNvPicPr>
          <p:nvPr/>
        </p:nvPicPr>
        <p:blipFill>
          <a:blip r:embed="rId2"/>
          <a:stretch>
            <a:fillRect/>
          </a:stretch>
        </p:blipFill>
        <p:spPr>
          <a:xfrm>
            <a:off x="107504" y="3789040"/>
            <a:ext cx="8858250" cy="1447800"/>
          </a:xfrm>
          <a:prstGeom prst="rect">
            <a:avLst/>
          </a:prstGeom>
        </p:spPr>
      </p:pic>
      <p:pic>
        <p:nvPicPr>
          <p:cNvPr id="6" name="Slika 5"/>
          <p:cNvPicPr>
            <a:picLocks noChangeAspect="1"/>
          </p:cNvPicPr>
          <p:nvPr/>
        </p:nvPicPr>
        <p:blipFill>
          <a:blip r:embed="rId3"/>
          <a:stretch>
            <a:fillRect/>
          </a:stretch>
        </p:blipFill>
        <p:spPr>
          <a:xfrm>
            <a:off x="107504" y="1340768"/>
            <a:ext cx="8820150" cy="495300"/>
          </a:xfrm>
          <a:prstGeom prst="rect">
            <a:avLst/>
          </a:prstGeom>
        </p:spPr>
      </p:pic>
      <p:pic>
        <p:nvPicPr>
          <p:cNvPr id="7" name="Slika 6"/>
          <p:cNvPicPr>
            <a:picLocks noChangeAspect="1"/>
          </p:cNvPicPr>
          <p:nvPr/>
        </p:nvPicPr>
        <p:blipFill>
          <a:blip r:embed="rId4"/>
          <a:stretch>
            <a:fillRect/>
          </a:stretch>
        </p:blipFill>
        <p:spPr>
          <a:xfrm>
            <a:off x="107504" y="2204864"/>
            <a:ext cx="8856984" cy="1185872"/>
          </a:xfrm>
          <a:prstGeom prst="rect">
            <a:avLst/>
          </a:prstGeom>
        </p:spPr>
      </p:pic>
    </p:spTree>
    <p:extLst>
      <p:ext uri="{BB962C8B-B14F-4D97-AF65-F5344CB8AC3E}">
        <p14:creationId xmlns:p14="http://schemas.microsoft.com/office/powerpoint/2010/main" val="1629610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4400" dirty="0"/>
              <a:t>4 Poimenovanje ženskih oseb po dejavnosti, poklicu, funkciji</a:t>
            </a:r>
          </a:p>
        </p:txBody>
      </p:sp>
      <p:sp>
        <p:nvSpPr>
          <p:cNvPr id="5" name="PoljeZBesedilom 4"/>
          <p:cNvSpPr txBox="1"/>
          <p:nvPr/>
        </p:nvSpPr>
        <p:spPr>
          <a:xfrm>
            <a:off x="971600" y="1196752"/>
            <a:ext cx="7128792" cy="369332"/>
          </a:xfrm>
          <a:prstGeom prst="rect">
            <a:avLst/>
          </a:prstGeom>
          <a:noFill/>
        </p:spPr>
        <p:txBody>
          <a:bodyPr wrap="square" rtlCol="0">
            <a:spAutoFit/>
          </a:bodyPr>
          <a:lstStyle/>
          <a:p>
            <a:r>
              <a:rPr lang="sl-SI" dirty="0" smtClean="0"/>
              <a:t> </a:t>
            </a:r>
            <a:endParaRPr lang="sl-SI" dirty="0"/>
          </a:p>
        </p:txBody>
      </p:sp>
      <p:sp>
        <p:nvSpPr>
          <p:cNvPr id="7" name="Pravokotnik 6"/>
          <p:cNvSpPr/>
          <p:nvPr/>
        </p:nvSpPr>
        <p:spPr>
          <a:xfrm>
            <a:off x="539552" y="1772816"/>
            <a:ext cx="8280920" cy="5078313"/>
          </a:xfrm>
          <a:prstGeom prst="rect">
            <a:avLst/>
          </a:prstGeom>
        </p:spPr>
        <p:txBody>
          <a:bodyPr wrap="square">
            <a:spAutoFit/>
          </a:bodyPr>
          <a:lstStyle/>
          <a:p>
            <a:r>
              <a:rPr lang="sl-SI" dirty="0" smtClean="0">
                <a:sym typeface="Wingdings" panose="05000000000000000000" pitchFamily="2" charset="2"/>
              </a:rPr>
              <a:t> </a:t>
            </a:r>
            <a:r>
              <a:rPr lang="sl-SI" dirty="0" smtClean="0"/>
              <a:t>13. 7. 2021: Tone Smolej: Prvih </a:t>
            </a:r>
            <a:r>
              <a:rPr lang="sl-SI" dirty="0"/>
              <a:t>deset slovenskih doktoric </a:t>
            </a:r>
            <a:r>
              <a:rPr lang="sl-SI" dirty="0" smtClean="0"/>
              <a:t>filozofije.</a:t>
            </a:r>
          </a:p>
          <a:p>
            <a:endParaRPr lang="sl-SI" dirty="0"/>
          </a:p>
          <a:p>
            <a:endParaRPr lang="sl-SI" dirty="0" smtClean="0"/>
          </a:p>
          <a:p>
            <a:r>
              <a:rPr lang="sl-SI" dirty="0"/>
              <a:t>Slovenski narod, 15. 7. </a:t>
            </a:r>
            <a:r>
              <a:rPr lang="sl-SI" dirty="0" smtClean="0"/>
              <a:t>1920:</a:t>
            </a:r>
            <a:endParaRPr lang="sl-SI" dirty="0"/>
          </a:p>
          <a:p>
            <a:endParaRPr lang="sl-SI" dirty="0"/>
          </a:p>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smtClean="0"/>
          </a:p>
          <a:p>
            <a:endParaRPr lang="sl-SI" dirty="0"/>
          </a:p>
          <a:p>
            <a:endParaRPr lang="sl-SI" dirty="0" smtClean="0"/>
          </a:p>
          <a:p>
            <a:endParaRPr lang="sl-SI" dirty="0" smtClean="0"/>
          </a:p>
          <a:p>
            <a:endParaRPr lang="sl-SI" dirty="0"/>
          </a:p>
          <a:p>
            <a:endParaRPr lang="sl-SI" dirty="0"/>
          </a:p>
        </p:txBody>
      </p:sp>
      <p:pic>
        <p:nvPicPr>
          <p:cNvPr id="8" name="Slika 7"/>
          <p:cNvPicPr>
            <a:picLocks noChangeAspect="1"/>
          </p:cNvPicPr>
          <p:nvPr/>
        </p:nvPicPr>
        <p:blipFill>
          <a:blip r:embed="rId2"/>
          <a:stretch>
            <a:fillRect/>
          </a:stretch>
        </p:blipFill>
        <p:spPr>
          <a:xfrm>
            <a:off x="539552" y="3068960"/>
            <a:ext cx="6048672" cy="3099943"/>
          </a:xfrm>
          <a:prstGeom prst="rect">
            <a:avLst/>
          </a:prstGeom>
        </p:spPr>
      </p:pic>
    </p:spTree>
    <p:extLst>
      <p:ext uri="{BB962C8B-B14F-4D97-AF65-F5344CB8AC3E}">
        <p14:creationId xmlns:p14="http://schemas.microsoft.com/office/powerpoint/2010/main" val="114939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4 Poimenovanje ženskih oseb po dejavnosti, poklicu, funkciji</a:t>
            </a:r>
          </a:p>
        </p:txBody>
      </p:sp>
      <p:pic>
        <p:nvPicPr>
          <p:cNvPr id="3" name="Slika 2"/>
          <p:cNvPicPr>
            <a:picLocks noChangeAspect="1"/>
          </p:cNvPicPr>
          <p:nvPr/>
        </p:nvPicPr>
        <p:blipFill>
          <a:blip r:embed="rId2"/>
          <a:stretch>
            <a:fillRect/>
          </a:stretch>
        </p:blipFill>
        <p:spPr>
          <a:xfrm>
            <a:off x="611560" y="2276872"/>
            <a:ext cx="4170025" cy="1798476"/>
          </a:xfrm>
          <a:prstGeom prst="rect">
            <a:avLst/>
          </a:prstGeom>
        </p:spPr>
      </p:pic>
      <p:sp>
        <p:nvSpPr>
          <p:cNvPr id="5" name="Pravokotnik 4"/>
          <p:cNvSpPr/>
          <p:nvPr/>
        </p:nvSpPr>
        <p:spPr>
          <a:xfrm>
            <a:off x="683568" y="1772816"/>
            <a:ext cx="2300630" cy="369332"/>
          </a:xfrm>
          <a:prstGeom prst="rect">
            <a:avLst/>
          </a:prstGeom>
        </p:spPr>
        <p:txBody>
          <a:bodyPr wrap="none">
            <a:spAutoFit/>
          </a:bodyPr>
          <a:lstStyle/>
          <a:p>
            <a:r>
              <a:rPr lang="sl-SI" dirty="0"/>
              <a:t>Slovenec, 14. 7. 1920:</a:t>
            </a:r>
          </a:p>
        </p:txBody>
      </p:sp>
      <p:pic>
        <p:nvPicPr>
          <p:cNvPr id="6" name="Slika 5"/>
          <p:cNvPicPr>
            <a:picLocks noChangeAspect="1"/>
          </p:cNvPicPr>
          <p:nvPr/>
        </p:nvPicPr>
        <p:blipFill>
          <a:blip r:embed="rId3"/>
          <a:stretch>
            <a:fillRect/>
          </a:stretch>
        </p:blipFill>
        <p:spPr>
          <a:xfrm>
            <a:off x="4788024" y="4221088"/>
            <a:ext cx="4151736" cy="2523963"/>
          </a:xfrm>
          <a:prstGeom prst="rect">
            <a:avLst/>
          </a:prstGeom>
        </p:spPr>
      </p:pic>
      <p:sp>
        <p:nvSpPr>
          <p:cNvPr id="7" name="Pravokotnik 6"/>
          <p:cNvSpPr/>
          <p:nvPr/>
        </p:nvSpPr>
        <p:spPr>
          <a:xfrm>
            <a:off x="4932040" y="3717032"/>
            <a:ext cx="2300630" cy="369332"/>
          </a:xfrm>
          <a:prstGeom prst="rect">
            <a:avLst/>
          </a:prstGeom>
        </p:spPr>
        <p:txBody>
          <a:bodyPr wrap="none">
            <a:spAutoFit/>
          </a:bodyPr>
          <a:lstStyle/>
          <a:p>
            <a:r>
              <a:rPr lang="sl-SI" dirty="0" smtClean="0"/>
              <a:t>Slovenec, </a:t>
            </a:r>
            <a:r>
              <a:rPr lang="sl-SI" dirty="0"/>
              <a:t>15. 7. </a:t>
            </a:r>
            <a:r>
              <a:rPr lang="sl-SI" dirty="0" smtClean="0"/>
              <a:t>1920:</a:t>
            </a:r>
            <a:endParaRPr lang="sl-SI" dirty="0"/>
          </a:p>
        </p:txBody>
      </p:sp>
    </p:spTree>
    <p:extLst>
      <p:ext uri="{BB962C8B-B14F-4D97-AF65-F5344CB8AC3E}">
        <p14:creationId xmlns:p14="http://schemas.microsoft.com/office/powerpoint/2010/main" val="281757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4400" dirty="0"/>
              <a:t>4 Poimenovanje ženskih oseb po dejavnosti, poklicu, funkciji</a:t>
            </a:r>
          </a:p>
        </p:txBody>
      </p:sp>
      <p:sp>
        <p:nvSpPr>
          <p:cNvPr id="5" name="PoljeZBesedilom 4"/>
          <p:cNvSpPr txBox="1"/>
          <p:nvPr/>
        </p:nvSpPr>
        <p:spPr>
          <a:xfrm>
            <a:off x="971600" y="1196752"/>
            <a:ext cx="7128792" cy="369332"/>
          </a:xfrm>
          <a:prstGeom prst="rect">
            <a:avLst/>
          </a:prstGeom>
          <a:noFill/>
        </p:spPr>
        <p:txBody>
          <a:bodyPr wrap="square" rtlCol="0">
            <a:spAutoFit/>
          </a:bodyPr>
          <a:lstStyle/>
          <a:p>
            <a:r>
              <a:rPr lang="sl-SI" dirty="0" smtClean="0"/>
              <a:t> </a:t>
            </a:r>
            <a:endParaRPr lang="sl-SI" dirty="0"/>
          </a:p>
        </p:txBody>
      </p:sp>
      <p:sp>
        <p:nvSpPr>
          <p:cNvPr id="7" name="Pravokotnik 6"/>
          <p:cNvSpPr/>
          <p:nvPr/>
        </p:nvSpPr>
        <p:spPr>
          <a:xfrm>
            <a:off x="539552" y="1772816"/>
            <a:ext cx="8280920" cy="1477328"/>
          </a:xfrm>
          <a:prstGeom prst="rect">
            <a:avLst/>
          </a:prstGeom>
        </p:spPr>
        <p:txBody>
          <a:bodyPr wrap="square">
            <a:spAutoFit/>
          </a:bodyPr>
          <a:lstStyle/>
          <a:p>
            <a:endParaRPr lang="sl-SI" dirty="0"/>
          </a:p>
          <a:p>
            <a:endParaRPr lang="sl-SI" dirty="0" smtClean="0"/>
          </a:p>
          <a:p>
            <a:endParaRPr lang="sl-SI" dirty="0" smtClean="0"/>
          </a:p>
          <a:p>
            <a:endParaRPr lang="sl-SI" dirty="0"/>
          </a:p>
          <a:p>
            <a:endParaRPr lang="sl-SI" dirty="0"/>
          </a:p>
        </p:txBody>
      </p:sp>
      <p:sp>
        <p:nvSpPr>
          <p:cNvPr id="4" name="Pravokotnik 3"/>
          <p:cNvSpPr/>
          <p:nvPr/>
        </p:nvSpPr>
        <p:spPr>
          <a:xfrm>
            <a:off x="611560" y="1556792"/>
            <a:ext cx="7704856" cy="3970318"/>
          </a:xfrm>
          <a:prstGeom prst="rect">
            <a:avLst/>
          </a:prstGeom>
        </p:spPr>
        <p:txBody>
          <a:bodyPr wrap="square">
            <a:spAutoFit/>
          </a:bodyPr>
          <a:lstStyle/>
          <a:p>
            <a:r>
              <a:rPr lang="sl-SI" dirty="0" smtClean="0"/>
              <a:t>Slovenski narod, </a:t>
            </a:r>
            <a:r>
              <a:rPr lang="sl-SI" dirty="0"/>
              <a:t>9. 7. </a:t>
            </a:r>
            <a:r>
              <a:rPr lang="sl-SI" dirty="0" smtClean="0"/>
              <a:t>1920: </a:t>
            </a:r>
            <a:endParaRPr lang="sl-SI" dirty="0"/>
          </a:p>
          <a:p>
            <a:endParaRPr lang="sl-SI" dirty="0"/>
          </a:p>
          <a:p>
            <a:r>
              <a:rPr lang="sl-SI" dirty="0"/>
              <a:t>Društvo hrvatskih srednješolskih profesorjev je imelo v nedeljo dne 4. julija svojo glavno skupščino, ki ji je predsedoval predsednik dr. P. </a:t>
            </a:r>
            <a:r>
              <a:rPr lang="sl-SI" dirty="0" err="1"/>
              <a:t>Karlič</a:t>
            </a:r>
            <a:r>
              <a:rPr lang="sl-SI" dirty="0"/>
              <a:t>. Ljubljansko profesorsko društvo je zastopal njega predsednik dr. Koran, </a:t>
            </a:r>
            <a:r>
              <a:rPr lang="sl-SI" dirty="0" err="1"/>
              <a:t>beogradsko</a:t>
            </a:r>
            <a:r>
              <a:rPr lang="sl-SI" dirty="0"/>
              <a:t> pa </a:t>
            </a:r>
            <a:r>
              <a:rPr lang="sl-SI" u="sng" dirty="0"/>
              <a:t>profesorica Milena Petrović </a:t>
            </a:r>
            <a:r>
              <a:rPr lang="sl-SI" dirty="0"/>
              <a:t>in prof. Miodrag </a:t>
            </a:r>
            <a:r>
              <a:rPr lang="sl-SI" dirty="0" smtClean="0"/>
              <a:t>Ristić. </a:t>
            </a:r>
            <a:r>
              <a:rPr lang="sl-SI" dirty="0"/>
              <a:t>Najvažnejša točka dnevnega reda je bila razprava o pravilih centralnega profesorskega društva za vso Jugoslavijo. Profesor Ristič je v svojem pozdravnem govoru naglašal, da je pripravljalni odbor ona pravila sprejel enoglasno, dasi so v njem sicer člani jako različnih naziranj in da pravila puščajo pokrajinskim organizacijam popolno samostalnost dela in imetka. </a:t>
            </a:r>
            <a:r>
              <a:rPr lang="sl-SI" u="sng" dirty="0"/>
              <a:t>Profesorica Petrovič </a:t>
            </a:r>
            <a:r>
              <a:rPr lang="sl-SI" dirty="0"/>
              <a:t>je v umno zasnovanem govoru </a:t>
            </a:r>
            <a:r>
              <a:rPr lang="sl-SI" dirty="0" err="1"/>
              <a:t>povdarjala</a:t>
            </a:r>
            <a:r>
              <a:rPr lang="sl-SI" dirty="0"/>
              <a:t>, da mora naša šola vzgajati enoten tip. t. j., naj bi se vsak Srb čutil enako Hrvata in Slovenca in obratno.</a:t>
            </a:r>
          </a:p>
        </p:txBody>
      </p:sp>
    </p:spTree>
    <p:extLst>
      <p:ext uri="{BB962C8B-B14F-4D97-AF65-F5344CB8AC3E}">
        <p14:creationId xmlns:p14="http://schemas.microsoft.com/office/powerpoint/2010/main" val="1868918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4400" dirty="0"/>
              <a:t>4 Poimenovanje ženskih oseb po dejavnosti, poklicu, funkciji</a:t>
            </a:r>
          </a:p>
        </p:txBody>
      </p:sp>
      <p:sp>
        <p:nvSpPr>
          <p:cNvPr id="5" name="PoljeZBesedilom 4"/>
          <p:cNvSpPr txBox="1"/>
          <p:nvPr/>
        </p:nvSpPr>
        <p:spPr>
          <a:xfrm>
            <a:off x="971600" y="1196752"/>
            <a:ext cx="7128792" cy="369332"/>
          </a:xfrm>
          <a:prstGeom prst="rect">
            <a:avLst/>
          </a:prstGeom>
          <a:noFill/>
        </p:spPr>
        <p:txBody>
          <a:bodyPr wrap="square" rtlCol="0">
            <a:spAutoFit/>
          </a:bodyPr>
          <a:lstStyle/>
          <a:p>
            <a:r>
              <a:rPr lang="sl-SI" dirty="0" smtClean="0"/>
              <a:t> </a:t>
            </a:r>
            <a:endParaRPr lang="sl-SI" dirty="0"/>
          </a:p>
        </p:txBody>
      </p:sp>
      <p:sp>
        <p:nvSpPr>
          <p:cNvPr id="7" name="Pravokotnik 6"/>
          <p:cNvSpPr/>
          <p:nvPr/>
        </p:nvSpPr>
        <p:spPr>
          <a:xfrm>
            <a:off x="539552" y="1772816"/>
            <a:ext cx="8280920" cy="1477328"/>
          </a:xfrm>
          <a:prstGeom prst="rect">
            <a:avLst/>
          </a:prstGeom>
        </p:spPr>
        <p:txBody>
          <a:bodyPr wrap="square">
            <a:spAutoFit/>
          </a:bodyPr>
          <a:lstStyle/>
          <a:p>
            <a:endParaRPr lang="sl-SI" smtClean="0"/>
          </a:p>
          <a:p>
            <a:endParaRPr lang="sl-SI" smtClean="0"/>
          </a:p>
          <a:p>
            <a:endParaRPr lang="sl-SI" smtClean="0"/>
          </a:p>
          <a:p>
            <a:endParaRPr lang="sl-SI" smtClean="0"/>
          </a:p>
          <a:p>
            <a:endParaRPr lang="sl-SI" dirty="0"/>
          </a:p>
        </p:txBody>
      </p:sp>
      <p:pic>
        <p:nvPicPr>
          <p:cNvPr id="8" name="Slika 7"/>
          <p:cNvPicPr>
            <a:picLocks noChangeAspect="1"/>
          </p:cNvPicPr>
          <p:nvPr/>
        </p:nvPicPr>
        <p:blipFill>
          <a:blip r:embed="rId2"/>
          <a:stretch>
            <a:fillRect/>
          </a:stretch>
        </p:blipFill>
        <p:spPr>
          <a:xfrm>
            <a:off x="755576" y="2132856"/>
            <a:ext cx="2880320" cy="4676438"/>
          </a:xfrm>
          <a:prstGeom prst="rect">
            <a:avLst/>
          </a:prstGeom>
        </p:spPr>
      </p:pic>
      <p:sp>
        <p:nvSpPr>
          <p:cNvPr id="9" name="Pravokotnik 8"/>
          <p:cNvSpPr/>
          <p:nvPr/>
        </p:nvSpPr>
        <p:spPr>
          <a:xfrm>
            <a:off x="611560" y="1700808"/>
            <a:ext cx="2300630" cy="369332"/>
          </a:xfrm>
          <a:prstGeom prst="rect">
            <a:avLst/>
          </a:prstGeom>
        </p:spPr>
        <p:txBody>
          <a:bodyPr wrap="none">
            <a:spAutoFit/>
          </a:bodyPr>
          <a:lstStyle/>
          <a:p>
            <a:r>
              <a:rPr lang="sl-SI" dirty="0" smtClean="0"/>
              <a:t>Slovenec, </a:t>
            </a:r>
            <a:r>
              <a:rPr lang="sl-SI" dirty="0"/>
              <a:t>31. 7. 1920:</a:t>
            </a:r>
          </a:p>
        </p:txBody>
      </p:sp>
      <p:pic>
        <p:nvPicPr>
          <p:cNvPr id="10" name="Slika 9"/>
          <p:cNvPicPr>
            <a:picLocks noChangeAspect="1"/>
          </p:cNvPicPr>
          <p:nvPr/>
        </p:nvPicPr>
        <p:blipFill>
          <a:blip r:embed="rId3"/>
          <a:stretch>
            <a:fillRect/>
          </a:stretch>
        </p:blipFill>
        <p:spPr>
          <a:xfrm>
            <a:off x="4644008" y="2132856"/>
            <a:ext cx="3493311" cy="2011854"/>
          </a:xfrm>
          <a:prstGeom prst="rect">
            <a:avLst/>
          </a:prstGeom>
        </p:spPr>
      </p:pic>
      <p:sp>
        <p:nvSpPr>
          <p:cNvPr id="11" name="Pravokotnik 10"/>
          <p:cNvSpPr/>
          <p:nvPr/>
        </p:nvSpPr>
        <p:spPr>
          <a:xfrm>
            <a:off x="4644008" y="1700808"/>
            <a:ext cx="3050282" cy="369332"/>
          </a:xfrm>
          <a:prstGeom prst="rect">
            <a:avLst/>
          </a:prstGeom>
        </p:spPr>
        <p:txBody>
          <a:bodyPr wrap="square">
            <a:spAutoFit/>
          </a:bodyPr>
          <a:lstStyle/>
          <a:p>
            <a:r>
              <a:rPr lang="sl-SI" dirty="0"/>
              <a:t>Slovenski </a:t>
            </a:r>
            <a:r>
              <a:rPr lang="sl-SI" dirty="0" smtClean="0"/>
              <a:t>narod, </a:t>
            </a:r>
            <a:r>
              <a:rPr lang="sl-SI" dirty="0"/>
              <a:t>19. 6. </a:t>
            </a:r>
            <a:r>
              <a:rPr lang="sl-SI" dirty="0" smtClean="0"/>
              <a:t>1906:</a:t>
            </a:r>
            <a:endParaRPr lang="sl-SI" dirty="0"/>
          </a:p>
        </p:txBody>
      </p:sp>
    </p:spTree>
    <p:extLst>
      <p:ext uri="{BB962C8B-B14F-4D97-AF65-F5344CB8AC3E}">
        <p14:creationId xmlns:p14="http://schemas.microsoft.com/office/powerpoint/2010/main" val="2437129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4400" dirty="0"/>
              <a:t>4 Poimenovanje ženskih oseb po dejavnosti, poklicu, funkciji</a:t>
            </a:r>
          </a:p>
        </p:txBody>
      </p:sp>
      <p:sp>
        <p:nvSpPr>
          <p:cNvPr id="5" name="PoljeZBesedilom 4"/>
          <p:cNvSpPr txBox="1"/>
          <p:nvPr/>
        </p:nvSpPr>
        <p:spPr>
          <a:xfrm>
            <a:off x="971600" y="1196752"/>
            <a:ext cx="7128792" cy="369332"/>
          </a:xfrm>
          <a:prstGeom prst="rect">
            <a:avLst/>
          </a:prstGeom>
          <a:noFill/>
        </p:spPr>
        <p:txBody>
          <a:bodyPr wrap="square" rtlCol="0">
            <a:spAutoFit/>
          </a:bodyPr>
          <a:lstStyle/>
          <a:p>
            <a:r>
              <a:rPr lang="sl-SI" dirty="0" smtClean="0"/>
              <a:t> </a:t>
            </a:r>
            <a:endParaRPr lang="sl-SI" dirty="0"/>
          </a:p>
        </p:txBody>
      </p:sp>
      <p:sp>
        <p:nvSpPr>
          <p:cNvPr id="7" name="Pravokotnik 6"/>
          <p:cNvSpPr/>
          <p:nvPr/>
        </p:nvSpPr>
        <p:spPr>
          <a:xfrm>
            <a:off x="539552" y="1772816"/>
            <a:ext cx="8280920" cy="1477328"/>
          </a:xfrm>
          <a:prstGeom prst="rect">
            <a:avLst/>
          </a:prstGeom>
        </p:spPr>
        <p:txBody>
          <a:bodyPr wrap="square">
            <a:spAutoFit/>
          </a:bodyPr>
          <a:lstStyle/>
          <a:p>
            <a:endParaRPr lang="sl-SI" smtClean="0"/>
          </a:p>
          <a:p>
            <a:endParaRPr lang="sl-SI" smtClean="0"/>
          </a:p>
          <a:p>
            <a:endParaRPr lang="sl-SI" smtClean="0"/>
          </a:p>
          <a:p>
            <a:endParaRPr lang="sl-SI" smtClean="0"/>
          </a:p>
          <a:p>
            <a:endParaRPr lang="sl-SI" dirty="0"/>
          </a:p>
        </p:txBody>
      </p:sp>
      <p:pic>
        <p:nvPicPr>
          <p:cNvPr id="4" name="Slika 3"/>
          <p:cNvPicPr>
            <a:picLocks noChangeAspect="1"/>
          </p:cNvPicPr>
          <p:nvPr/>
        </p:nvPicPr>
        <p:blipFill>
          <a:blip r:embed="rId2"/>
          <a:stretch>
            <a:fillRect/>
          </a:stretch>
        </p:blipFill>
        <p:spPr>
          <a:xfrm>
            <a:off x="467544" y="2420888"/>
            <a:ext cx="3744416" cy="3830824"/>
          </a:xfrm>
          <a:prstGeom prst="rect">
            <a:avLst/>
          </a:prstGeom>
        </p:spPr>
      </p:pic>
      <p:sp>
        <p:nvSpPr>
          <p:cNvPr id="6" name="Pravokotnik 5"/>
          <p:cNvSpPr/>
          <p:nvPr/>
        </p:nvSpPr>
        <p:spPr>
          <a:xfrm>
            <a:off x="395536" y="1916832"/>
            <a:ext cx="3047629" cy="369332"/>
          </a:xfrm>
          <a:prstGeom prst="rect">
            <a:avLst/>
          </a:prstGeom>
        </p:spPr>
        <p:txBody>
          <a:bodyPr wrap="none">
            <a:spAutoFit/>
          </a:bodyPr>
          <a:lstStyle/>
          <a:p>
            <a:r>
              <a:rPr lang="sl-SI" dirty="0"/>
              <a:t>Slovenski narod, 18. 7. </a:t>
            </a:r>
            <a:r>
              <a:rPr lang="sl-SI" dirty="0" smtClean="0"/>
              <a:t>1920:</a:t>
            </a:r>
            <a:endParaRPr lang="sl-SI" dirty="0"/>
          </a:p>
        </p:txBody>
      </p:sp>
      <p:sp>
        <p:nvSpPr>
          <p:cNvPr id="12" name="Pravokotnik 11"/>
          <p:cNvSpPr/>
          <p:nvPr/>
        </p:nvSpPr>
        <p:spPr>
          <a:xfrm>
            <a:off x="4788024" y="1916832"/>
            <a:ext cx="2932213" cy="369332"/>
          </a:xfrm>
          <a:prstGeom prst="rect">
            <a:avLst/>
          </a:prstGeom>
        </p:spPr>
        <p:txBody>
          <a:bodyPr wrap="none">
            <a:spAutoFit/>
          </a:bodyPr>
          <a:lstStyle/>
          <a:p>
            <a:r>
              <a:rPr lang="sl-SI" dirty="0"/>
              <a:t>Slovenski narod, 1. 1. </a:t>
            </a:r>
            <a:r>
              <a:rPr lang="sl-SI" dirty="0" smtClean="0"/>
              <a:t>1920:</a:t>
            </a:r>
            <a:endParaRPr lang="sl-SI" dirty="0"/>
          </a:p>
        </p:txBody>
      </p:sp>
      <p:pic>
        <p:nvPicPr>
          <p:cNvPr id="13" name="Slika 12"/>
          <p:cNvPicPr>
            <a:picLocks noChangeAspect="1"/>
          </p:cNvPicPr>
          <p:nvPr/>
        </p:nvPicPr>
        <p:blipFill>
          <a:blip r:embed="rId3"/>
          <a:stretch>
            <a:fillRect/>
          </a:stretch>
        </p:blipFill>
        <p:spPr>
          <a:xfrm>
            <a:off x="4788024" y="2420888"/>
            <a:ext cx="3736218" cy="2376264"/>
          </a:xfrm>
          <a:prstGeom prst="rect">
            <a:avLst/>
          </a:prstGeom>
        </p:spPr>
      </p:pic>
    </p:spTree>
    <p:extLst>
      <p:ext uri="{BB962C8B-B14F-4D97-AF65-F5344CB8AC3E}">
        <p14:creationId xmlns:p14="http://schemas.microsoft.com/office/powerpoint/2010/main" val="1247307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4400" dirty="0"/>
              <a:t>4 Poimenovanje ženskih oseb po dejavnosti, poklicu, funkciji</a:t>
            </a:r>
          </a:p>
        </p:txBody>
      </p:sp>
      <p:sp>
        <p:nvSpPr>
          <p:cNvPr id="5" name="PoljeZBesedilom 4"/>
          <p:cNvSpPr txBox="1"/>
          <p:nvPr/>
        </p:nvSpPr>
        <p:spPr>
          <a:xfrm>
            <a:off x="971600" y="1196752"/>
            <a:ext cx="7128792" cy="369332"/>
          </a:xfrm>
          <a:prstGeom prst="rect">
            <a:avLst/>
          </a:prstGeom>
          <a:noFill/>
        </p:spPr>
        <p:txBody>
          <a:bodyPr wrap="square" rtlCol="0">
            <a:spAutoFit/>
          </a:bodyPr>
          <a:lstStyle/>
          <a:p>
            <a:r>
              <a:rPr lang="sl-SI" dirty="0" smtClean="0"/>
              <a:t> </a:t>
            </a:r>
            <a:endParaRPr lang="sl-SI" dirty="0"/>
          </a:p>
        </p:txBody>
      </p:sp>
      <p:sp>
        <p:nvSpPr>
          <p:cNvPr id="7" name="Pravokotnik 6"/>
          <p:cNvSpPr/>
          <p:nvPr/>
        </p:nvSpPr>
        <p:spPr>
          <a:xfrm>
            <a:off x="539552" y="1772816"/>
            <a:ext cx="8280920" cy="1477328"/>
          </a:xfrm>
          <a:prstGeom prst="rect">
            <a:avLst/>
          </a:prstGeom>
        </p:spPr>
        <p:txBody>
          <a:bodyPr wrap="square">
            <a:spAutoFit/>
          </a:bodyPr>
          <a:lstStyle/>
          <a:p>
            <a:endParaRPr lang="sl-SI" smtClean="0"/>
          </a:p>
          <a:p>
            <a:endParaRPr lang="sl-SI" smtClean="0"/>
          </a:p>
          <a:p>
            <a:endParaRPr lang="sl-SI" smtClean="0"/>
          </a:p>
          <a:p>
            <a:endParaRPr lang="sl-SI" smtClean="0"/>
          </a:p>
          <a:p>
            <a:endParaRPr lang="sl-SI" dirty="0"/>
          </a:p>
        </p:txBody>
      </p:sp>
      <p:sp>
        <p:nvSpPr>
          <p:cNvPr id="3" name="Pravokotnik 2"/>
          <p:cNvSpPr/>
          <p:nvPr/>
        </p:nvSpPr>
        <p:spPr>
          <a:xfrm>
            <a:off x="683568" y="1844824"/>
            <a:ext cx="8208912" cy="3077766"/>
          </a:xfrm>
          <a:prstGeom prst="rect">
            <a:avLst/>
          </a:prstGeom>
        </p:spPr>
        <p:txBody>
          <a:bodyPr wrap="square">
            <a:spAutoFit/>
          </a:bodyPr>
          <a:lstStyle/>
          <a:p>
            <a:r>
              <a:rPr lang="sl-SI" dirty="0" smtClean="0"/>
              <a:t>B. Pogorelec, </a:t>
            </a:r>
            <a:r>
              <a:rPr lang="sl-SI" dirty="0"/>
              <a:t>1997: Slovenska skladnja in poimenovanja ženskih oseb. </a:t>
            </a:r>
            <a:r>
              <a:rPr lang="sl-SI" dirty="0" smtClean="0"/>
              <a:t>Dodatek </a:t>
            </a:r>
            <a:r>
              <a:rPr lang="sl-SI" dirty="0"/>
              <a:t>k 33. Seminarju slovenskega jezika, literature in kulture. </a:t>
            </a:r>
            <a:endParaRPr lang="sl-SI" dirty="0" smtClean="0"/>
          </a:p>
          <a:p>
            <a:endParaRPr lang="sl-SI" dirty="0"/>
          </a:p>
          <a:p>
            <a:r>
              <a:rPr lang="sl-SI" sz="2000" dirty="0"/>
              <a:t>»</a:t>
            </a:r>
            <a:r>
              <a:rPr lang="sl-SI" sz="2000" dirty="0" smtClean="0"/>
              <a:t>Dosledno </a:t>
            </a:r>
            <a:r>
              <a:rPr lang="sl-SI" sz="2000" dirty="0"/>
              <a:t>rabo nadspolne moške oblike v nomenklaturi poklicev in funkcij so v prvih dveh povojnih desetletjih uveljavljale tudi ženske funkcionarke in ženske organizacije. Drugačna raba v medijih je bila v določenem smislu znak neodobravanja ne le jezikovne oblike, ki je bila v dveh stopnjah prenesena iz tujih jezikovnih vzorcev in tujih ideoloških podstav, sovjetske ruske in od tam srbohrvaške, od koder so jo prevzeli v uradno slovenščino, ampak tudi tuje </a:t>
            </a:r>
            <a:r>
              <a:rPr lang="sl-SI" sz="2000" dirty="0" smtClean="0"/>
              <a:t>ideologije.«</a:t>
            </a:r>
            <a:endParaRPr lang="sl-SI" sz="2000" dirty="0"/>
          </a:p>
        </p:txBody>
      </p:sp>
    </p:spTree>
    <p:extLst>
      <p:ext uri="{BB962C8B-B14F-4D97-AF65-F5344CB8AC3E}">
        <p14:creationId xmlns:p14="http://schemas.microsoft.com/office/powerpoint/2010/main" val="2773880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4400" dirty="0"/>
              <a:t>4 Poimenovanje ženskih oseb po dejavnosti, poklicu, funkciji</a:t>
            </a:r>
          </a:p>
        </p:txBody>
      </p:sp>
      <p:sp>
        <p:nvSpPr>
          <p:cNvPr id="5" name="PoljeZBesedilom 4"/>
          <p:cNvSpPr txBox="1"/>
          <p:nvPr/>
        </p:nvSpPr>
        <p:spPr>
          <a:xfrm>
            <a:off x="971600" y="1196752"/>
            <a:ext cx="7128792" cy="369332"/>
          </a:xfrm>
          <a:prstGeom prst="rect">
            <a:avLst/>
          </a:prstGeom>
          <a:noFill/>
        </p:spPr>
        <p:txBody>
          <a:bodyPr wrap="square" rtlCol="0">
            <a:spAutoFit/>
          </a:bodyPr>
          <a:lstStyle/>
          <a:p>
            <a:r>
              <a:rPr lang="sl-SI" dirty="0" smtClean="0"/>
              <a:t> </a:t>
            </a:r>
            <a:endParaRPr lang="sl-SI" dirty="0"/>
          </a:p>
        </p:txBody>
      </p:sp>
      <p:sp>
        <p:nvSpPr>
          <p:cNvPr id="7" name="Pravokotnik 6"/>
          <p:cNvSpPr/>
          <p:nvPr/>
        </p:nvSpPr>
        <p:spPr>
          <a:xfrm>
            <a:off x="539552" y="1772816"/>
            <a:ext cx="8280920" cy="369332"/>
          </a:xfrm>
          <a:prstGeom prst="rect">
            <a:avLst/>
          </a:prstGeom>
        </p:spPr>
        <p:txBody>
          <a:bodyPr wrap="square">
            <a:spAutoFit/>
          </a:bodyPr>
          <a:lstStyle/>
          <a:p>
            <a:r>
              <a:rPr lang="nn-NO" dirty="0"/>
              <a:t>Slovenski </a:t>
            </a:r>
            <a:r>
              <a:rPr lang="nn-NO" dirty="0" smtClean="0"/>
              <a:t>poročevalec</a:t>
            </a:r>
            <a:r>
              <a:rPr lang="sl-SI" dirty="0" smtClean="0"/>
              <a:t>,</a:t>
            </a:r>
            <a:r>
              <a:rPr lang="nn-NO" dirty="0" smtClean="0"/>
              <a:t> </a:t>
            </a:r>
            <a:r>
              <a:rPr lang="nn-NO" dirty="0"/>
              <a:t>8. 5. </a:t>
            </a:r>
            <a:r>
              <a:rPr lang="nn-NO" dirty="0" smtClean="0"/>
              <a:t>1945</a:t>
            </a:r>
            <a:r>
              <a:rPr lang="sl-SI" dirty="0" smtClean="0"/>
              <a:t>:</a:t>
            </a:r>
            <a:endParaRPr lang="sl-SI" dirty="0"/>
          </a:p>
        </p:txBody>
      </p:sp>
      <p:pic>
        <p:nvPicPr>
          <p:cNvPr id="4" name="Slika 3"/>
          <p:cNvPicPr>
            <a:picLocks noChangeAspect="1"/>
          </p:cNvPicPr>
          <p:nvPr/>
        </p:nvPicPr>
        <p:blipFill>
          <a:blip r:embed="rId2"/>
          <a:stretch>
            <a:fillRect/>
          </a:stretch>
        </p:blipFill>
        <p:spPr>
          <a:xfrm>
            <a:off x="611560" y="2276872"/>
            <a:ext cx="4267570" cy="4066384"/>
          </a:xfrm>
          <a:prstGeom prst="rect">
            <a:avLst/>
          </a:prstGeom>
        </p:spPr>
      </p:pic>
      <p:pic>
        <p:nvPicPr>
          <p:cNvPr id="6" name="Slika 5"/>
          <p:cNvPicPr>
            <a:picLocks noChangeAspect="1"/>
          </p:cNvPicPr>
          <p:nvPr/>
        </p:nvPicPr>
        <p:blipFill>
          <a:blip r:embed="rId3"/>
          <a:stretch>
            <a:fillRect/>
          </a:stretch>
        </p:blipFill>
        <p:spPr>
          <a:xfrm>
            <a:off x="5076055" y="2276872"/>
            <a:ext cx="3828247" cy="3744416"/>
          </a:xfrm>
          <a:prstGeom prst="rect">
            <a:avLst/>
          </a:prstGeom>
        </p:spPr>
      </p:pic>
      <p:sp>
        <p:nvSpPr>
          <p:cNvPr id="8" name="Pravokotnik 7"/>
          <p:cNvSpPr/>
          <p:nvPr/>
        </p:nvSpPr>
        <p:spPr>
          <a:xfrm>
            <a:off x="5004048" y="1772816"/>
            <a:ext cx="3661580" cy="369332"/>
          </a:xfrm>
          <a:prstGeom prst="rect">
            <a:avLst/>
          </a:prstGeom>
        </p:spPr>
        <p:txBody>
          <a:bodyPr wrap="none">
            <a:spAutoFit/>
          </a:bodyPr>
          <a:lstStyle/>
          <a:p>
            <a:r>
              <a:rPr lang="nn-NO" dirty="0"/>
              <a:t>Slovenski </a:t>
            </a:r>
            <a:r>
              <a:rPr lang="nn-NO" dirty="0" smtClean="0"/>
              <a:t>poročevalec</a:t>
            </a:r>
            <a:r>
              <a:rPr lang="sl-SI" dirty="0" smtClean="0"/>
              <a:t>,</a:t>
            </a:r>
            <a:r>
              <a:rPr lang="nn-NO" dirty="0" smtClean="0"/>
              <a:t> </a:t>
            </a:r>
            <a:r>
              <a:rPr lang="nn-NO" dirty="0"/>
              <a:t>20. 5. </a:t>
            </a:r>
            <a:r>
              <a:rPr lang="nn-NO" dirty="0" smtClean="0"/>
              <a:t>1945</a:t>
            </a:r>
            <a:r>
              <a:rPr lang="sl-SI" dirty="0" smtClean="0"/>
              <a:t>:</a:t>
            </a:r>
            <a:endParaRPr lang="sl-SI" dirty="0"/>
          </a:p>
        </p:txBody>
      </p:sp>
    </p:spTree>
    <p:extLst>
      <p:ext uri="{BB962C8B-B14F-4D97-AF65-F5344CB8AC3E}">
        <p14:creationId xmlns:p14="http://schemas.microsoft.com/office/powerpoint/2010/main" val="87833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4400" dirty="0"/>
              <a:t>4 Poimenovanje ženskih oseb po dejavnosti, poklicu, funkciji</a:t>
            </a:r>
          </a:p>
        </p:txBody>
      </p:sp>
      <p:sp>
        <p:nvSpPr>
          <p:cNvPr id="5" name="PoljeZBesedilom 4"/>
          <p:cNvSpPr txBox="1"/>
          <p:nvPr/>
        </p:nvSpPr>
        <p:spPr>
          <a:xfrm>
            <a:off x="971600" y="1196752"/>
            <a:ext cx="7128792" cy="369332"/>
          </a:xfrm>
          <a:prstGeom prst="rect">
            <a:avLst/>
          </a:prstGeom>
          <a:noFill/>
        </p:spPr>
        <p:txBody>
          <a:bodyPr wrap="square" rtlCol="0">
            <a:spAutoFit/>
          </a:bodyPr>
          <a:lstStyle/>
          <a:p>
            <a:r>
              <a:rPr lang="sl-SI" dirty="0" smtClean="0"/>
              <a:t> </a:t>
            </a:r>
            <a:endParaRPr lang="sl-SI" dirty="0"/>
          </a:p>
        </p:txBody>
      </p:sp>
      <p:pic>
        <p:nvPicPr>
          <p:cNvPr id="9" name="Slika 8"/>
          <p:cNvPicPr>
            <a:picLocks noChangeAspect="1"/>
          </p:cNvPicPr>
          <p:nvPr/>
        </p:nvPicPr>
        <p:blipFill>
          <a:blip r:embed="rId2"/>
          <a:stretch>
            <a:fillRect/>
          </a:stretch>
        </p:blipFill>
        <p:spPr>
          <a:xfrm>
            <a:off x="395536" y="2276872"/>
            <a:ext cx="5377538" cy="4176464"/>
          </a:xfrm>
          <a:prstGeom prst="rect">
            <a:avLst/>
          </a:prstGeom>
        </p:spPr>
      </p:pic>
      <p:sp>
        <p:nvSpPr>
          <p:cNvPr id="10" name="Pravokotnik 9"/>
          <p:cNvSpPr/>
          <p:nvPr/>
        </p:nvSpPr>
        <p:spPr>
          <a:xfrm>
            <a:off x="323528" y="1700808"/>
            <a:ext cx="3719288" cy="369332"/>
          </a:xfrm>
          <a:prstGeom prst="rect">
            <a:avLst/>
          </a:prstGeom>
        </p:spPr>
        <p:txBody>
          <a:bodyPr wrap="none">
            <a:spAutoFit/>
          </a:bodyPr>
          <a:lstStyle/>
          <a:p>
            <a:r>
              <a:rPr lang="nn-NO" dirty="0"/>
              <a:t>Slovenski </a:t>
            </a:r>
            <a:r>
              <a:rPr lang="nn-NO" dirty="0" smtClean="0"/>
              <a:t>poročevalec</a:t>
            </a:r>
            <a:r>
              <a:rPr lang="sl-SI" dirty="0" smtClean="0"/>
              <a:t>,</a:t>
            </a:r>
            <a:r>
              <a:rPr lang="nn-NO" dirty="0" smtClean="0"/>
              <a:t> </a:t>
            </a:r>
            <a:r>
              <a:rPr lang="nn-NO" dirty="0"/>
              <a:t>22. 5. </a:t>
            </a:r>
            <a:r>
              <a:rPr lang="nn-NO" dirty="0" smtClean="0"/>
              <a:t>1945</a:t>
            </a:r>
            <a:r>
              <a:rPr lang="sl-SI" dirty="0" smtClean="0"/>
              <a:t>: </a:t>
            </a:r>
            <a:endParaRPr lang="sl-SI" dirty="0"/>
          </a:p>
        </p:txBody>
      </p:sp>
    </p:spTree>
    <p:extLst>
      <p:ext uri="{BB962C8B-B14F-4D97-AF65-F5344CB8AC3E}">
        <p14:creationId xmlns:p14="http://schemas.microsoft.com/office/powerpoint/2010/main" val="4068213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Poglavja</a:t>
            </a:r>
            <a:endParaRPr lang="sl-SI" dirty="0"/>
          </a:p>
        </p:txBody>
      </p:sp>
      <p:sp>
        <p:nvSpPr>
          <p:cNvPr id="3" name="Ograda vsebine 2"/>
          <p:cNvSpPr>
            <a:spLocks noGrp="1"/>
          </p:cNvSpPr>
          <p:nvPr>
            <p:ph idx="1"/>
          </p:nvPr>
        </p:nvSpPr>
        <p:spPr>
          <a:xfrm>
            <a:off x="457200" y="1600200"/>
            <a:ext cx="8219256" cy="3196952"/>
          </a:xfrm>
        </p:spPr>
        <p:txBody>
          <a:bodyPr>
            <a:normAutofit/>
          </a:bodyPr>
          <a:lstStyle/>
          <a:p>
            <a:pPr marL="137160" indent="0">
              <a:buNone/>
            </a:pPr>
            <a:r>
              <a:rPr lang="sl-SI" sz="3200" dirty="0" smtClean="0"/>
              <a:t>1 Slovenski jezikovni sistem</a:t>
            </a:r>
          </a:p>
          <a:p>
            <a:pPr marL="137160" indent="0">
              <a:buNone/>
            </a:pPr>
            <a:r>
              <a:rPr lang="sl-SI" sz="3200" dirty="0" smtClean="0"/>
              <a:t>2 Raba v besedilih nekoč in danes</a:t>
            </a:r>
          </a:p>
          <a:p>
            <a:pPr marL="137160" indent="0">
              <a:buNone/>
            </a:pPr>
            <a:r>
              <a:rPr lang="sl-SI" sz="3200" dirty="0" smtClean="0"/>
              <a:t>3 </a:t>
            </a:r>
            <a:r>
              <a:rPr lang="sl-SI" sz="3200" dirty="0"/>
              <a:t>Pomen </a:t>
            </a:r>
            <a:r>
              <a:rPr lang="sl-SI" sz="3200" dirty="0" smtClean="0"/>
              <a:t>zakonske žene</a:t>
            </a:r>
            <a:endParaRPr lang="sl-SI" sz="3200" dirty="0"/>
          </a:p>
          <a:p>
            <a:pPr marL="137160" indent="0">
              <a:buNone/>
            </a:pPr>
            <a:r>
              <a:rPr lang="sl-SI" sz="3200" dirty="0" smtClean="0"/>
              <a:t>4 </a:t>
            </a:r>
            <a:r>
              <a:rPr lang="sl-SI" sz="3200" dirty="0"/>
              <a:t>Poimenovanje ženskih oseb po dejavnosti, poklicu, funkciji</a:t>
            </a:r>
          </a:p>
          <a:p>
            <a:pPr marL="137160" indent="0">
              <a:buNone/>
            </a:pPr>
            <a:endParaRPr lang="sl-SI" sz="3200" dirty="0" smtClean="0"/>
          </a:p>
          <a:p>
            <a:pPr>
              <a:buFont typeface="Wingdings" panose="05000000000000000000" pitchFamily="2" charset="2"/>
              <a:buChar char="§"/>
            </a:pPr>
            <a:endParaRPr lang="sl-SI" dirty="0" smtClean="0"/>
          </a:p>
          <a:p>
            <a:pPr lvl="1">
              <a:buFont typeface="Wingdings" panose="05000000000000000000" pitchFamily="2" charset="2"/>
              <a:buChar char="§"/>
            </a:pPr>
            <a:endParaRPr lang="sl-SI" dirty="0"/>
          </a:p>
          <a:p>
            <a:pPr marL="585216" lvl="1" indent="0">
              <a:buNone/>
            </a:pPr>
            <a:endParaRPr lang="sl-SI" dirty="0"/>
          </a:p>
          <a:p>
            <a:pPr marL="585216" lvl="1" indent="0">
              <a:buNone/>
            </a:pPr>
            <a:endParaRPr lang="sl-SI" dirty="0" smtClean="0"/>
          </a:p>
          <a:p>
            <a:pPr>
              <a:buFont typeface="Wingdings" panose="05000000000000000000" pitchFamily="2" charset="2"/>
              <a:buChar char="§"/>
            </a:pPr>
            <a:endParaRPr lang="sl-SI" sz="3200" dirty="0" smtClean="0"/>
          </a:p>
          <a:p>
            <a:pPr marL="137160" indent="0">
              <a:buNone/>
            </a:pPr>
            <a:endParaRPr lang="sl-SI" sz="3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4 Poimenovanje ženskih oseb po dejavnosti, poklicu, funkciji</a:t>
            </a:r>
          </a:p>
        </p:txBody>
      </p:sp>
      <p:pic>
        <p:nvPicPr>
          <p:cNvPr id="4" name="Označba mesta vsebine 3"/>
          <p:cNvPicPr>
            <a:picLocks noGrp="1" noChangeAspect="1"/>
          </p:cNvPicPr>
          <p:nvPr>
            <p:ph idx="1"/>
          </p:nvPr>
        </p:nvPicPr>
        <p:blipFill>
          <a:blip r:embed="rId2"/>
          <a:stretch>
            <a:fillRect/>
          </a:stretch>
        </p:blipFill>
        <p:spPr>
          <a:xfrm>
            <a:off x="683568" y="1844824"/>
            <a:ext cx="2933979" cy="1800200"/>
          </a:xfrm>
          <a:prstGeom prst="rect">
            <a:avLst/>
          </a:prstGeom>
        </p:spPr>
      </p:pic>
      <p:sp>
        <p:nvSpPr>
          <p:cNvPr id="5" name="Pravokotnik 4"/>
          <p:cNvSpPr/>
          <p:nvPr/>
        </p:nvSpPr>
        <p:spPr>
          <a:xfrm>
            <a:off x="683568" y="1412776"/>
            <a:ext cx="3731598" cy="369332"/>
          </a:xfrm>
          <a:prstGeom prst="rect">
            <a:avLst/>
          </a:prstGeom>
        </p:spPr>
        <p:txBody>
          <a:bodyPr wrap="square">
            <a:spAutoFit/>
          </a:bodyPr>
          <a:lstStyle/>
          <a:p>
            <a:r>
              <a:rPr lang="nn-NO" dirty="0"/>
              <a:t>Slovenski </a:t>
            </a:r>
            <a:r>
              <a:rPr lang="nn-NO" dirty="0" smtClean="0"/>
              <a:t>poročevalec</a:t>
            </a:r>
            <a:r>
              <a:rPr lang="sl-SI" dirty="0" smtClean="0"/>
              <a:t>,</a:t>
            </a:r>
            <a:r>
              <a:rPr lang="nn-NO" dirty="0" smtClean="0"/>
              <a:t> </a:t>
            </a:r>
            <a:r>
              <a:rPr lang="nn-NO" dirty="0"/>
              <a:t>6. 6. </a:t>
            </a:r>
            <a:r>
              <a:rPr lang="nn-NO" dirty="0" smtClean="0"/>
              <a:t>1945</a:t>
            </a:r>
            <a:r>
              <a:rPr lang="sl-SI" dirty="0" smtClean="0"/>
              <a:t>:</a:t>
            </a:r>
            <a:endParaRPr lang="sl-SI" dirty="0"/>
          </a:p>
        </p:txBody>
      </p:sp>
      <p:pic>
        <p:nvPicPr>
          <p:cNvPr id="6" name="Slika 5"/>
          <p:cNvPicPr>
            <a:picLocks noChangeAspect="1"/>
          </p:cNvPicPr>
          <p:nvPr/>
        </p:nvPicPr>
        <p:blipFill>
          <a:blip r:embed="rId3"/>
          <a:stretch>
            <a:fillRect/>
          </a:stretch>
        </p:blipFill>
        <p:spPr>
          <a:xfrm>
            <a:off x="4572000" y="1988840"/>
            <a:ext cx="3987130" cy="2743438"/>
          </a:xfrm>
          <a:prstGeom prst="rect">
            <a:avLst/>
          </a:prstGeom>
        </p:spPr>
      </p:pic>
      <p:pic>
        <p:nvPicPr>
          <p:cNvPr id="7" name="Slika 6"/>
          <p:cNvPicPr>
            <a:picLocks noChangeAspect="1"/>
          </p:cNvPicPr>
          <p:nvPr/>
        </p:nvPicPr>
        <p:blipFill>
          <a:blip r:embed="rId4"/>
          <a:stretch>
            <a:fillRect/>
          </a:stretch>
        </p:blipFill>
        <p:spPr>
          <a:xfrm>
            <a:off x="899592" y="3861048"/>
            <a:ext cx="2376264" cy="279602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4 Poimenovanje ženskih oseb po dejavnosti, poklicu, funkciji</a:t>
            </a:r>
          </a:p>
        </p:txBody>
      </p:sp>
      <p:sp>
        <p:nvSpPr>
          <p:cNvPr id="8" name="Pravokotnik 7"/>
          <p:cNvSpPr/>
          <p:nvPr/>
        </p:nvSpPr>
        <p:spPr>
          <a:xfrm>
            <a:off x="107504" y="1628800"/>
            <a:ext cx="8856984" cy="4524315"/>
          </a:xfrm>
          <a:prstGeom prst="rect">
            <a:avLst/>
          </a:prstGeom>
        </p:spPr>
        <p:txBody>
          <a:bodyPr wrap="square">
            <a:spAutoFit/>
          </a:bodyPr>
          <a:lstStyle/>
          <a:p>
            <a:r>
              <a:rPr lang="sl-SI" dirty="0" smtClean="0"/>
              <a:t>B. Pogorelec, 1997: »Pri </a:t>
            </a:r>
            <a:r>
              <a:rPr lang="sl-SI" dirty="0"/>
              <a:t>poročanju o konkretnih ženskih osebah so </a:t>
            </a:r>
            <a:r>
              <a:rPr lang="sl-SI" b="1" u="sng" dirty="0" smtClean="0"/>
              <a:t>že</a:t>
            </a:r>
            <a:r>
              <a:rPr lang="sl-SI" dirty="0" smtClean="0"/>
              <a:t> v </a:t>
            </a:r>
            <a:r>
              <a:rPr lang="sl-SI" dirty="0"/>
              <a:t>petdesetih in šestdesetih letih zlasti na radiu, kasneje tudi na televiziji </a:t>
            </a:r>
            <a:r>
              <a:rPr lang="sl-SI" dirty="0" smtClean="0"/>
              <a:t>dosledno </a:t>
            </a:r>
            <a:r>
              <a:rPr lang="sl-SI" dirty="0"/>
              <a:t>uveljavili žensko obliko naziva, torej </a:t>
            </a:r>
            <a:r>
              <a:rPr lang="sl-SI" u="sng" dirty="0"/>
              <a:t>profesorica</a:t>
            </a:r>
            <a:r>
              <a:rPr lang="sl-SI" dirty="0"/>
              <a:t>, </a:t>
            </a:r>
            <a:r>
              <a:rPr lang="sl-SI" dirty="0" smtClean="0"/>
              <a:t>direktorica.«</a:t>
            </a:r>
          </a:p>
          <a:p>
            <a:endParaRPr lang="sl-SI" dirty="0" smtClean="0"/>
          </a:p>
          <a:p>
            <a:r>
              <a:rPr lang="sl-SI" dirty="0" smtClean="0"/>
              <a:t>Tone Smolej, 2021:</a:t>
            </a:r>
            <a:endParaRPr lang="sl-SI" dirty="0"/>
          </a:p>
          <a:p>
            <a:endParaRPr lang="sl-SI" dirty="0"/>
          </a:p>
          <a:p>
            <a:endParaRPr lang="sl-SI" dirty="0" smtClean="0"/>
          </a:p>
          <a:p>
            <a:endParaRPr lang="sl-SI" dirty="0"/>
          </a:p>
          <a:p>
            <a:r>
              <a:rPr lang="sl-SI" dirty="0"/>
              <a:t> </a:t>
            </a:r>
            <a:endParaRPr lang="sl-SI" dirty="0" smtClean="0"/>
          </a:p>
          <a:p>
            <a:r>
              <a:rPr lang="sl-SI" dirty="0" err="1" smtClean="0"/>
              <a:t>Maca</a:t>
            </a:r>
            <a:r>
              <a:rPr lang="sl-SI" dirty="0" smtClean="0"/>
              <a:t> Jogan, </a:t>
            </a:r>
            <a:r>
              <a:rPr lang="sl-SI" dirty="0"/>
              <a:t>2019: </a:t>
            </a:r>
            <a:endParaRPr lang="sl-SI" dirty="0" smtClean="0"/>
          </a:p>
          <a:p>
            <a:r>
              <a:rPr lang="sl-SI" dirty="0" smtClean="0"/>
              <a:t>»Ko </a:t>
            </a:r>
            <a:r>
              <a:rPr lang="sl-SI" dirty="0"/>
              <a:t>je doktorica Štumberger rekla, da so se po drugi svetovni vojni začeli ... se je začel uporabljati moški generični spol za ženske, ki so delale. Ja, seveda, saj so šele po drugi svetovni vojni imele pravico, da so se prej že došolale in da so lahko vstopale, ker so bile ustavno izenačene, recimo v tem prostoru, lahko vstopale v vloge, ki so prej imele samo moško oznako</a:t>
            </a:r>
            <a:r>
              <a:rPr lang="sl-SI" dirty="0" smtClean="0"/>
              <a:t>.«</a:t>
            </a:r>
            <a:endParaRPr lang="sl-SI" dirty="0"/>
          </a:p>
          <a:p>
            <a:endParaRPr lang="sl-SI" dirty="0"/>
          </a:p>
        </p:txBody>
      </p:sp>
      <p:pic>
        <p:nvPicPr>
          <p:cNvPr id="9" name="Slika 8"/>
          <p:cNvPicPr>
            <a:picLocks noChangeAspect="1"/>
          </p:cNvPicPr>
          <p:nvPr/>
        </p:nvPicPr>
        <p:blipFill>
          <a:blip r:embed="rId2"/>
          <a:stretch>
            <a:fillRect/>
          </a:stretch>
        </p:blipFill>
        <p:spPr>
          <a:xfrm>
            <a:off x="179512" y="3140968"/>
            <a:ext cx="8230313" cy="786452"/>
          </a:xfrm>
          <a:prstGeom prst="rect">
            <a:avLst/>
          </a:prstGeom>
        </p:spPr>
      </p:pic>
    </p:spTree>
    <p:extLst>
      <p:ext uri="{BB962C8B-B14F-4D97-AF65-F5344CB8AC3E}">
        <p14:creationId xmlns:p14="http://schemas.microsoft.com/office/powerpoint/2010/main" val="3153830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Zaključek</a:t>
            </a:r>
            <a:endParaRPr lang="sl-SI" dirty="0"/>
          </a:p>
        </p:txBody>
      </p:sp>
      <p:sp>
        <p:nvSpPr>
          <p:cNvPr id="3" name="Pravokotnik 2"/>
          <p:cNvSpPr/>
          <p:nvPr/>
        </p:nvSpPr>
        <p:spPr>
          <a:xfrm>
            <a:off x="611560" y="1556792"/>
            <a:ext cx="8136904" cy="2585323"/>
          </a:xfrm>
          <a:prstGeom prst="rect">
            <a:avLst/>
          </a:prstGeom>
        </p:spPr>
        <p:txBody>
          <a:bodyPr wrap="square">
            <a:spAutoFit/>
          </a:bodyPr>
          <a:lstStyle/>
          <a:p>
            <a:r>
              <a:rPr lang="sl-SI" dirty="0" smtClean="0"/>
              <a:t>Rektor Igor Papič </a:t>
            </a:r>
            <a:r>
              <a:rPr lang="sl-SI" dirty="0"/>
              <a:t>2019: </a:t>
            </a:r>
            <a:r>
              <a:rPr lang="sl-SI" dirty="0" smtClean="0"/>
              <a:t>13: </a:t>
            </a:r>
            <a:endParaRPr lang="sl-SI" dirty="0"/>
          </a:p>
          <a:p>
            <a:endParaRPr lang="sl-SI" dirty="0"/>
          </a:p>
          <a:p>
            <a:r>
              <a:rPr lang="sl-SI" dirty="0"/>
              <a:t>»V </a:t>
            </a:r>
            <a:r>
              <a:rPr lang="sl-SI" dirty="0"/>
              <a:t>prvem študijskem letu 1919/1920 je bilo na univerzo vpisanih </a:t>
            </a:r>
            <a:r>
              <a:rPr lang="sl-SI" u="sng" dirty="0"/>
              <a:t>942 študentov</a:t>
            </a:r>
            <a:r>
              <a:rPr lang="sl-SI" dirty="0"/>
              <a:t>, od tega 28 žensk in 914 moških. </a:t>
            </a:r>
            <a:r>
              <a:rPr lang="sl-SI" dirty="0" smtClean="0"/>
              <a:t>Kljub </a:t>
            </a:r>
            <a:r>
              <a:rPr lang="sl-SI" dirty="0"/>
              <a:t>temu da so močno prevladovali moški, pa je bil prvi doktorski naziv podeljen ženski, kar je bila redkost tudi v evropskem merilu. Leta 1920 ga je prejela Ana </a:t>
            </a:r>
            <a:r>
              <a:rPr lang="sl-SI" dirty="0" err="1"/>
              <a:t>Mayer</a:t>
            </a:r>
            <a:r>
              <a:rPr lang="sl-SI" dirty="0"/>
              <a:t> za disertacijo z naslovom O učinkovanju formalina na škrob. « </a:t>
            </a:r>
            <a:endParaRPr lang="sl-SI" dirty="0" smtClean="0"/>
          </a:p>
          <a:p>
            <a:endParaRPr lang="sl-SI" dirty="0"/>
          </a:p>
          <a:p>
            <a:endParaRPr lang="sl-SI" dirty="0"/>
          </a:p>
        </p:txBody>
      </p:sp>
    </p:spTree>
    <p:extLst>
      <p:ext uri="{BB962C8B-B14F-4D97-AF65-F5344CB8AC3E}">
        <p14:creationId xmlns:p14="http://schemas.microsoft.com/office/powerpoint/2010/main" val="3640876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a:t>1 Slovenski jezikovni sistem</a:t>
            </a:r>
          </a:p>
        </p:txBody>
      </p:sp>
      <p:sp>
        <p:nvSpPr>
          <p:cNvPr id="6" name="Označba mesta vsebine 5"/>
          <p:cNvSpPr>
            <a:spLocks noGrp="1"/>
          </p:cNvSpPr>
          <p:nvPr>
            <p:ph idx="1"/>
          </p:nvPr>
        </p:nvSpPr>
        <p:spPr>
          <a:xfrm>
            <a:off x="457200" y="1600200"/>
            <a:ext cx="8435280" cy="5141168"/>
          </a:xfrm>
        </p:spPr>
        <p:txBody>
          <a:bodyPr>
            <a:normAutofit/>
          </a:bodyPr>
          <a:lstStyle/>
          <a:p>
            <a:pPr marL="137160" indent="0">
              <a:buNone/>
            </a:pPr>
            <a:r>
              <a:rPr lang="sl-SI" sz="2000" dirty="0" smtClean="0"/>
              <a:t>Trije slovnični spoli: moški, ženski in srednji; ločimo tudi </a:t>
            </a:r>
            <a:r>
              <a:rPr lang="sl-SI" sz="2000" dirty="0" err="1" smtClean="0"/>
              <a:t>podspola</a:t>
            </a:r>
            <a:r>
              <a:rPr lang="sl-SI" sz="2000" dirty="0" smtClean="0"/>
              <a:t>: živost in človeškost.</a:t>
            </a:r>
          </a:p>
          <a:p>
            <a:pPr marL="137160" indent="0">
              <a:buNone/>
            </a:pPr>
            <a:r>
              <a:rPr lang="sl-SI" sz="2000" dirty="0">
                <a:sym typeface="Wingdings" panose="05000000000000000000" pitchFamily="2" charset="2"/>
              </a:rPr>
              <a:t> </a:t>
            </a:r>
            <a:r>
              <a:rPr lang="sl-SI" sz="2000" dirty="0">
                <a:sym typeface="Wingdings" panose="05000000000000000000" pitchFamily="2" charset="2"/>
                <a:hlinkClick r:id="rId2"/>
              </a:rPr>
              <a:t>https://sl.wikipedia.org/wiki/%</a:t>
            </a:r>
            <a:r>
              <a:rPr lang="sl-SI" sz="2000" dirty="0" smtClean="0">
                <a:sym typeface="Wingdings" panose="05000000000000000000" pitchFamily="2" charset="2"/>
                <a:hlinkClick r:id="rId2"/>
              </a:rPr>
              <a:t>C5%BDivost</a:t>
            </a:r>
            <a:r>
              <a:rPr lang="sl-SI" sz="2000" dirty="0" smtClean="0">
                <a:sym typeface="Wingdings" panose="05000000000000000000" pitchFamily="2" charset="2"/>
              </a:rPr>
              <a:t> </a:t>
            </a:r>
            <a:endParaRPr lang="sl-SI" sz="2000" dirty="0" smtClean="0"/>
          </a:p>
          <a:p>
            <a:pPr marL="137160" indent="0">
              <a:buNone/>
            </a:pPr>
            <a:r>
              <a:rPr lang="sl-SI" sz="2000" dirty="0" smtClean="0"/>
              <a:t>Vsi </a:t>
            </a:r>
            <a:r>
              <a:rPr lang="sl-SI" sz="2000" dirty="0"/>
              <a:t>samostalniki </a:t>
            </a:r>
            <a:r>
              <a:rPr lang="sl-SI" sz="2000" dirty="0" smtClean="0"/>
              <a:t>imajo določen </a:t>
            </a:r>
            <a:r>
              <a:rPr lang="sl-SI" sz="2000" dirty="0"/>
              <a:t>slovnični spol; to velja tudi za tiste, ki poimenujejo neživo, npr. miza (ženski spol), oblak (moški spol) ali sonce (srednji spol). </a:t>
            </a:r>
            <a:endParaRPr lang="sl-SI" sz="2000" dirty="0" smtClean="0"/>
          </a:p>
          <a:p>
            <a:pPr marL="137160" indent="0">
              <a:buNone/>
            </a:pPr>
            <a:endParaRPr lang="sl-SI" dirty="0" smtClean="0"/>
          </a:p>
          <a:p>
            <a:pPr marL="137160" indent="0">
              <a:buNone/>
            </a:pPr>
            <a:endParaRPr lang="sl-SI" dirty="0" smtClean="0"/>
          </a:p>
          <a:p>
            <a:pPr marL="137160" indent="0">
              <a:buNone/>
            </a:pPr>
            <a:endParaRPr lang="sl-SI" dirty="0"/>
          </a:p>
        </p:txBody>
      </p:sp>
      <p:pic>
        <p:nvPicPr>
          <p:cNvPr id="3" name="Slika 2"/>
          <p:cNvPicPr>
            <a:picLocks noChangeAspect="1"/>
          </p:cNvPicPr>
          <p:nvPr/>
        </p:nvPicPr>
        <p:blipFill>
          <a:blip r:embed="rId3"/>
          <a:stretch>
            <a:fillRect/>
          </a:stretch>
        </p:blipFill>
        <p:spPr>
          <a:xfrm>
            <a:off x="179512" y="3717032"/>
            <a:ext cx="8839200" cy="742950"/>
          </a:xfrm>
          <a:prstGeom prst="rect">
            <a:avLst/>
          </a:prstGeom>
        </p:spPr>
      </p:pic>
      <p:pic>
        <p:nvPicPr>
          <p:cNvPr id="4" name="Slika 3"/>
          <p:cNvPicPr>
            <a:picLocks noChangeAspect="1"/>
          </p:cNvPicPr>
          <p:nvPr/>
        </p:nvPicPr>
        <p:blipFill>
          <a:blip r:embed="rId4"/>
          <a:stretch>
            <a:fillRect/>
          </a:stretch>
        </p:blipFill>
        <p:spPr>
          <a:xfrm>
            <a:off x="251520" y="4581128"/>
            <a:ext cx="8791575" cy="18669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a:t>1 Slovenski jezikovni sistem</a:t>
            </a:r>
          </a:p>
        </p:txBody>
      </p:sp>
      <p:pic>
        <p:nvPicPr>
          <p:cNvPr id="7" name="Slika 6"/>
          <p:cNvPicPr>
            <a:picLocks noChangeAspect="1"/>
          </p:cNvPicPr>
          <p:nvPr/>
        </p:nvPicPr>
        <p:blipFill>
          <a:blip r:embed="rId2"/>
          <a:stretch>
            <a:fillRect/>
          </a:stretch>
        </p:blipFill>
        <p:spPr>
          <a:xfrm>
            <a:off x="539552" y="1340768"/>
            <a:ext cx="7632848" cy="1897897"/>
          </a:xfrm>
          <a:prstGeom prst="rect">
            <a:avLst/>
          </a:prstGeom>
        </p:spPr>
      </p:pic>
      <p:pic>
        <p:nvPicPr>
          <p:cNvPr id="8" name="Slika 7"/>
          <p:cNvPicPr>
            <a:picLocks noChangeAspect="1"/>
          </p:cNvPicPr>
          <p:nvPr/>
        </p:nvPicPr>
        <p:blipFill>
          <a:blip r:embed="rId3"/>
          <a:stretch>
            <a:fillRect/>
          </a:stretch>
        </p:blipFill>
        <p:spPr>
          <a:xfrm>
            <a:off x="539552" y="3501008"/>
            <a:ext cx="7560840" cy="3164819"/>
          </a:xfrm>
          <a:prstGeom prst="rect">
            <a:avLst/>
          </a:prstGeom>
        </p:spPr>
      </p:pic>
    </p:spTree>
    <p:extLst>
      <p:ext uri="{BB962C8B-B14F-4D97-AF65-F5344CB8AC3E}">
        <p14:creationId xmlns:p14="http://schemas.microsoft.com/office/powerpoint/2010/main" val="127121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19256" cy="1714202"/>
          </a:xfrm>
        </p:spPr>
        <p:txBody>
          <a:bodyPr>
            <a:normAutofit/>
          </a:bodyPr>
          <a:lstStyle/>
          <a:p>
            <a:r>
              <a:rPr lang="sl-SI" dirty="0"/>
              <a:t>1 Slovenski jezikovni sistem</a:t>
            </a:r>
          </a:p>
        </p:txBody>
      </p:sp>
      <p:sp>
        <p:nvSpPr>
          <p:cNvPr id="3" name="Označba mesta vsebine 2"/>
          <p:cNvSpPr>
            <a:spLocks noGrp="1"/>
          </p:cNvSpPr>
          <p:nvPr>
            <p:ph idx="1"/>
          </p:nvPr>
        </p:nvSpPr>
        <p:spPr/>
        <p:txBody>
          <a:bodyPr>
            <a:normAutofit/>
          </a:bodyPr>
          <a:lstStyle/>
          <a:p>
            <a:pPr marL="137160" indent="0">
              <a:buNone/>
            </a:pPr>
            <a:r>
              <a:rPr lang="sl-SI" dirty="0" smtClean="0"/>
              <a:t>Poimenovanje oseb</a:t>
            </a:r>
          </a:p>
          <a:p>
            <a:pPr>
              <a:buFontTx/>
              <a:buChar char="-"/>
            </a:pPr>
            <a:r>
              <a:rPr lang="sl-SI" dirty="0" smtClean="0"/>
              <a:t>biološka funkcija, rodovna, družinska vezanost </a:t>
            </a:r>
            <a:r>
              <a:rPr lang="sl-SI" dirty="0"/>
              <a:t>(Vidovič Muha 1997: 70</a:t>
            </a:r>
            <a:r>
              <a:rPr lang="sl-SI" dirty="0" smtClean="0"/>
              <a:t>): </a:t>
            </a:r>
            <a:r>
              <a:rPr lang="sl-SI" i="1" dirty="0" smtClean="0"/>
              <a:t>ženska</a:t>
            </a:r>
            <a:r>
              <a:rPr lang="sl-SI" dirty="0" smtClean="0"/>
              <a:t> </a:t>
            </a:r>
            <a:r>
              <a:rPr lang="sl-SI" dirty="0"/>
              <a:t>– </a:t>
            </a:r>
            <a:r>
              <a:rPr lang="sl-SI" i="1" dirty="0"/>
              <a:t>moški</a:t>
            </a:r>
            <a:r>
              <a:rPr lang="sl-SI" dirty="0"/>
              <a:t>, </a:t>
            </a:r>
            <a:r>
              <a:rPr lang="sl-SI" i="1" dirty="0"/>
              <a:t>žena</a:t>
            </a:r>
            <a:r>
              <a:rPr lang="sl-SI" dirty="0"/>
              <a:t> – </a:t>
            </a:r>
            <a:r>
              <a:rPr lang="sl-SI" i="1" dirty="0"/>
              <a:t>mož</a:t>
            </a:r>
            <a:r>
              <a:rPr lang="sl-SI" dirty="0"/>
              <a:t>, </a:t>
            </a:r>
            <a:r>
              <a:rPr lang="sl-SI" i="1" dirty="0"/>
              <a:t>deklica</a:t>
            </a:r>
            <a:r>
              <a:rPr lang="sl-SI" dirty="0"/>
              <a:t> – </a:t>
            </a:r>
            <a:r>
              <a:rPr lang="sl-SI" i="1" dirty="0"/>
              <a:t>deček</a:t>
            </a:r>
            <a:r>
              <a:rPr lang="sl-SI" dirty="0"/>
              <a:t>, </a:t>
            </a:r>
            <a:r>
              <a:rPr lang="sl-SI" i="1" dirty="0"/>
              <a:t>mati</a:t>
            </a:r>
            <a:r>
              <a:rPr lang="sl-SI" dirty="0"/>
              <a:t> – </a:t>
            </a:r>
            <a:r>
              <a:rPr lang="sl-SI" i="1" dirty="0" smtClean="0"/>
              <a:t>oče</a:t>
            </a:r>
            <a:r>
              <a:rPr lang="sl-SI" dirty="0" smtClean="0"/>
              <a:t>. Nadpomenke:  </a:t>
            </a:r>
            <a:r>
              <a:rPr lang="sl-SI" i="1" dirty="0" smtClean="0"/>
              <a:t>oseba</a:t>
            </a:r>
            <a:r>
              <a:rPr lang="sl-SI" dirty="0" smtClean="0"/>
              <a:t>, </a:t>
            </a:r>
            <a:r>
              <a:rPr lang="sl-SI" i="1" dirty="0" smtClean="0"/>
              <a:t>zakonec</a:t>
            </a:r>
            <a:r>
              <a:rPr lang="sl-SI" dirty="0"/>
              <a:t>,</a:t>
            </a:r>
            <a:r>
              <a:rPr lang="sl-SI" dirty="0" smtClean="0"/>
              <a:t> </a:t>
            </a:r>
            <a:r>
              <a:rPr lang="sl-SI" i="1" dirty="0" smtClean="0"/>
              <a:t>otrok</a:t>
            </a:r>
            <a:r>
              <a:rPr lang="sl-SI" dirty="0" smtClean="0"/>
              <a:t>, </a:t>
            </a:r>
            <a:r>
              <a:rPr lang="sl-SI" i="1" dirty="0" smtClean="0"/>
              <a:t>starši</a:t>
            </a:r>
            <a:r>
              <a:rPr lang="sl-SI" dirty="0" smtClean="0"/>
              <a:t>. </a:t>
            </a:r>
          </a:p>
          <a:p>
            <a:pPr>
              <a:buFontTx/>
              <a:buChar char="-"/>
            </a:pPr>
            <a:r>
              <a:rPr lang="sl-SI" dirty="0" smtClean="0"/>
              <a:t>družbena funkcija, poklic:  </a:t>
            </a:r>
          </a:p>
          <a:p>
            <a:pPr marL="137160" indent="0">
              <a:buNone/>
            </a:pPr>
            <a:endParaRPr lang="sl-SI" dirty="0"/>
          </a:p>
          <a:p>
            <a:pPr marL="137160" indent="0">
              <a:buNone/>
            </a:pPr>
            <a:endParaRPr lang="sl-SI" dirty="0" smtClean="0"/>
          </a:p>
          <a:p>
            <a:endParaRPr lang="sl-SI" dirty="0"/>
          </a:p>
        </p:txBody>
      </p:sp>
      <p:pic>
        <p:nvPicPr>
          <p:cNvPr id="5" name="Slika 4"/>
          <p:cNvPicPr>
            <a:picLocks noChangeAspect="1"/>
          </p:cNvPicPr>
          <p:nvPr/>
        </p:nvPicPr>
        <p:blipFill>
          <a:blip r:embed="rId2"/>
          <a:stretch>
            <a:fillRect/>
          </a:stretch>
        </p:blipFill>
        <p:spPr>
          <a:xfrm>
            <a:off x="107505" y="4653136"/>
            <a:ext cx="8859360" cy="864096"/>
          </a:xfrm>
          <a:prstGeom prst="rect">
            <a:avLst/>
          </a:prstGeom>
        </p:spPr>
      </p:pic>
      <p:pic>
        <p:nvPicPr>
          <p:cNvPr id="6" name="Slika 5"/>
          <p:cNvPicPr>
            <a:picLocks noChangeAspect="1"/>
          </p:cNvPicPr>
          <p:nvPr/>
        </p:nvPicPr>
        <p:blipFill>
          <a:blip r:embed="rId3"/>
          <a:stretch>
            <a:fillRect/>
          </a:stretch>
        </p:blipFill>
        <p:spPr>
          <a:xfrm>
            <a:off x="179512" y="5733256"/>
            <a:ext cx="8858250" cy="571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2 Raba v besedilih</a:t>
            </a:r>
          </a:p>
        </p:txBody>
      </p:sp>
      <p:pic>
        <p:nvPicPr>
          <p:cNvPr id="5" name="Označba mesta vsebine 4"/>
          <p:cNvPicPr>
            <a:picLocks noGrp="1" noChangeAspect="1"/>
          </p:cNvPicPr>
          <p:nvPr>
            <p:ph idx="1"/>
          </p:nvPr>
        </p:nvPicPr>
        <p:blipFill>
          <a:blip r:embed="rId2"/>
          <a:stretch>
            <a:fillRect/>
          </a:stretch>
        </p:blipFill>
        <p:spPr>
          <a:xfrm>
            <a:off x="1187624" y="1325398"/>
            <a:ext cx="6840760" cy="531406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2 Raba v besedilih</a:t>
            </a:r>
            <a:endParaRPr lang="sl-SI" dirty="0"/>
          </a:p>
        </p:txBody>
      </p:sp>
      <p:sp>
        <p:nvSpPr>
          <p:cNvPr id="3" name="Ograda vsebine 2"/>
          <p:cNvSpPr>
            <a:spLocks noGrp="1"/>
          </p:cNvSpPr>
          <p:nvPr>
            <p:ph idx="1"/>
          </p:nvPr>
        </p:nvSpPr>
        <p:spPr/>
        <p:txBody>
          <a:bodyPr>
            <a:normAutofit/>
          </a:bodyPr>
          <a:lstStyle/>
          <a:p>
            <a:pPr marL="137160" indent="0">
              <a:buNone/>
            </a:pPr>
            <a:r>
              <a:rPr lang="sl-SI" dirty="0" smtClean="0"/>
              <a:t>»V </a:t>
            </a:r>
            <a:r>
              <a:rPr lang="sl-SI" dirty="0"/>
              <a:t>besedilih lahko torej »slovnični moški spol prevzame vlogo </a:t>
            </a:r>
            <a:r>
              <a:rPr lang="sl-SI" dirty="0" smtClean="0"/>
              <a:t>nadpomenke«.  </a:t>
            </a:r>
          </a:p>
          <a:p>
            <a:pPr marL="137160" indent="0">
              <a:buNone/>
            </a:pPr>
            <a:endParaRPr lang="sl-SI" dirty="0"/>
          </a:p>
          <a:p>
            <a:pPr marL="137160" indent="0">
              <a:buNone/>
            </a:pPr>
            <a:r>
              <a:rPr lang="sl-SI" dirty="0" smtClean="0"/>
              <a:t>Vir</a:t>
            </a:r>
            <a:r>
              <a:rPr lang="sl-SI" dirty="0"/>
              <a:t>: </a:t>
            </a:r>
            <a:r>
              <a:rPr lang="sl-SI" dirty="0" smtClean="0"/>
              <a:t>Olga Kunst Gnamuš</a:t>
            </a:r>
            <a:r>
              <a:rPr lang="sl-SI" dirty="0"/>
              <a:t>, </a:t>
            </a:r>
            <a:r>
              <a:rPr lang="sl-SI" dirty="0" smtClean="0"/>
              <a:t>1994/95</a:t>
            </a:r>
            <a:r>
              <a:rPr lang="sl-SI" dirty="0"/>
              <a:t>: Razmerje med spolom kot potezo reference in spolom kot slovnično kategorijo. Jezik in slovstvo 40/7. 255–262. </a:t>
            </a:r>
            <a:endParaRPr lang="sl-SI" dirty="0" smtClean="0"/>
          </a:p>
          <a:p>
            <a:pPr marL="137160" indent="0">
              <a:buNone/>
            </a:pPr>
            <a:r>
              <a:rPr lang="sl-SI" dirty="0" smtClean="0"/>
              <a:t>Dostopno na: </a:t>
            </a:r>
            <a:r>
              <a:rPr lang="sl-SI" dirty="0" smtClean="0">
                <a:hlinkClick r:id="rId2"/>
              </a:rPr>
              <a:t>http</a:t>
            </a:r>
            <a:r>
              <a:rPr lang="sl-SI" dirty="0">
                <a:hlinkClick r:id="rId2"/>
              </a:rPr>
              <a:t>://</a:t>
            </a:r>
            <a:r>
              <a:rPr lang="sl-SI" dirty="0" smtClean="0">
                <a:hlinkClick r:id="rId2"/>
              </a:rPr>
              <a:t>www.dlib.si</a:t>
            </a:r>
            <a:r>
              <a:rPr lang="sl-SI" dirty="0" smtClean="0"/>
              <a:t>.</a:t>
            </a:r>
            <a:endParaRPr lang="sl-SI"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a:t>2 Raba v besedilih</a:t>
            </a:r>
          </a:p>
        </p:txBody>
      </p:sp>
      <p:sp>
        <p:nvSpPr>
          <p:cNvPr id="3" name="Označba mesta vsebine 2"/>
          <p:cNvSpPr>
            <a:spLocks noGrp="1"/>
          </p:cNvSpPr>
          <p:nvPr>
            <p:ph idx="1"/>
          </p:nvPr>
        </p:nvSpPr>
        <p:spPr/>
        <p:txBody>
          <a:bodyPr/>
          <a:lstStyle/>
          <a:p>
            <a:pPr marL="137160" indent="0">
              <a:buNone/>
            </a:pPr>
            <a:endParaRPr lang="sl-SI" dirty="0" smtClean="0"/>
          </a:p>
          <a:p>
            <a:endParaRPr lang="sl-SI" dirty="0"/>
          </a:p>
        </p:txBody>
      </p:sp>
      <p:sp>
        <p:nvSpPr>
          <p:cNvPr id="4" name="Pravokotnik 3"/>
          <p:cNvSpPr/>
          <p:nvPr/>
        </p:nvSpPr>
        <p:spPr>
          <a:xfrm>
            <a:off x="107504" y="1268761"/>
            <a:ext cx="8928992" cy="5632311"/>
          </a:xfrm>
          <a:prstGeom prst="rect">
            <a:avLst/>
          </a:prstGeom>
        </p:spPr>
        <p:txBody>
          <a:bodyPr wrap="square">
            <a:spAutoFit/>
          </a:bodyPr>
          <a:lstStyle/>
          <a:p>
            <a:r>
              <a:rPr lang="sl-SI" dirty="0"/>
              <a:t>Brižinski spomeniki </a:t>
            </a:r>
            <a:r>
              <a:rPr lang="sl-SI" dirty="0" smtClean="0"/>
              <a:t>(malo pred letom 1000)</a:t>
            </a:r>
          </a:p>
          <a:p>
            <a:r>
              <a:rPr lang="sl-SI" dirty="0" smtClean="0"/>
              <a:t>Vir</a:t>
            </a:r>
            <a:r>
              <a:rPr lang="sl-SI" dirty="0"/>
              <a:t>: </a:t>
            </a:r>
            <a:r>
              <a:rPr lang="sl-SI" dirty="0">
                <a:hlinkClick r:id="rId2"/>
              </a:rPr>
              <a:t>https://sl.wikisource.org/wiki/I._</a:t>
            </a:r>
            <a:r>
              <a:rPr lang="sl-SI" dirty="0" smtClean="0">
                <a:hlinkClick r:id="rId2"/>
              </a:rPr>
              <a:t>bri%C5%BEinski_spomenik</a:t>
            </a:r>
            <a:r>
              <a:rPr lang="sl-SI" dirty="0"/>
              <a:t>.</a:t>
            </a:r>
            <a:endParaRPr lang="sl-SI" dirty="0" smtClean="0"/>
          </a:p>
          <a:p>
            <a:endParaRPr lang="sl-SI" dirty="0"/>
          </a:p>
          <a:p>
            <a:r>
              <a:rPr lang="sl-SI" dirty="0" smtClean="0"/>
              <a:t>sveta </a:t>
            </a:r>
            <a:r>
              <a:rPr lang="sl-SI" dirty="0"/>
              <a:t>mati </a:t>
            </a:r>
            <a:r>
              <a:rPr lang="sl-SI" dirty="0" smtClean="0"/>
              <a:t>Marija</a:t>
            </a:r>
          </a:p>
          <a:p>
            <a:r>
              <a:rPr lang="sl-SI" dirty="0" smtClean="0"/>
              <a:t>deve </a:t>
            </a:r>
            <a:r>
              <a:rPr lang="sl-SI" dirty="0"/>
              <a:t>pravdne = pravične device v prvem in device v tretjem </a:t>
            </a:r>
            <a:r>
              <a:rPr lang="sl-SI" dirty="0" smtClean="0"/>
              <a:t>spomeniku</a:t>
            </a:r>
          </a:p>
          <a:p>
            <a:endParaRPr lang="sl-SI" dirty="0"/>
          </a:p>
          <a:p>
            <a:r>
              <a:rPr lang="sl-SI" dirty="0" smtClean="0"/>
              <a:t>Stiški rokopis </a:t>
            </a:r>
            <a:r>
              <a:rPr lang="sl-SI" dirty="0"/>
              <a:t>(1428–1444) </a:t>
            </a:r>
            <a:endParaRPr lang="sl-SI" dirty="0" smtClean="0"/>
          </a:p>
          <a:p>
            <a:r>
              <a:rPr lang="sl-SI" dirty="0" smtClean="0"/>
              <a:t>razlikovali »med </a:t>
            </a:r>
            <a:r>
              <a:rPr lang="sl-SI" dirty="0" err="1"/>
              <a:t>svetiki</a:t>
            </a:r>
            <a:r>
              <a:rPr lang="sl-SI" dirty="0"/>
              <a:t> in </a:t>
            </a:r>
            <a:r>
              <a:rPr lang="sl-SI" dirty="0" err="1"/>
              <a:t>sveticami</a:t>
            </a:r>
            <a:r>
              <a:rPr lang="sl-SI" dirty="0"/>
              <a:t>, starejšo obliko današnje dvojnice svetniki, </a:t>
            </a:r>
            <a:r>
              <a:rPr lang="sl-SI" dirty="0" smtClean="0"/>
              <a:t>svetnice«</a:t>
            </a:r>
          </a:p>
          <a:p>
            <a:endParaRPr lang="sl-SI" dirty="0" smtClean="0"/>
          </a:p>
          <a:p>
            <a:r>
              <a:rPr lang="sl-SI" dirty="0" smtClean="0"/>
              <a:t>Černjejski rokopis (konec </a:t>
            </a:r>
            <a:r>
              <a:rPr lang="sl-SI" dirty="0"/>
              <a:t>15. </a:t>
            </a:r>
            <a:r>
              <a:rPr lang="sl-SI" dirty="0" smtClean="0"/>
              <a:t>stoletja)</a:t>
            </a:r>
          </a:p>
          <a:p>
            <a:r>
              <a:rPr lang="sl-SI" dirty="0" smtClean="0"/>
              <a:t>»</a:t>
            </a:r>
            <a:r>
              <a:rPr lang="sl-SI" dirty="0"/>
              <a:t>izraz gospodinji (= starejša oblika za gospodinja) ob moškem gospodar</a:t>
            </a:r>
            <a:r>
              <a:rPr lang="sl-SI" dirty="0" smtClean="0"/>
              <a:t>«</a:t>
            </a:r>
          </a:p>
          <a:p>
            <a:endParaRPr lang="sl-SI" dirty="0"/>
          </a:p>
          <a:p>
            <a:r>
              <a:rPr lang="sl-SI" dirty="0" smtClean="0"/>
              <a:t>Primož Trubar: Hišna postila (1595)</a:t>
            </a:r>
          </a:p>
          <a:p>
            <a:r>
              <a:rPr lang="sl-SI" dirty="0" err="1" smtClean="0"/>
              <a:t>Doctorza</a:t>
            </a:r>
            <a:r>
              <a:rPr lang="sl-SI" dirty="0" smtClean="0"/>
              <a:t> &lt; </a:t>
            </a:r>
            <a:r>
              <a:rPr lang="sl-SI" dirty="0" err="1" smtClean="0"/>
              <a:t>Doctorin</a:t>
            </a:r>
            <a:endParaRPr lang="sl-SI" dirty="0" smtClean="0"/>
          </a:p>
          <a:p>
            <a:endParaRPr lang="sl-SI" dirty="0"/>
          </a:p>
          <a:p>
            <a:endParaRPr lang="sl-SI" dirty="0" smtClean="0"/>
          </a:p>
          <a:p>
            <a:endParaRPr lang="sl-SI" dirty="0"/>
          </a:p>
          <a:p>
            <a:r>
              <a:rPr lang="sl-SI" dirty="0" smtClean="0"/>
              <a:t>Citat: Majda MERŠE, </a:t>
            </a:r>
            <a:r>
              <a:rPr lang="sl-SI" dirty="0"/>
              <a:t>2013: Slovenski knjižni jezik 16. stoletja: razprave o jezikovnem sistemu, besedju in prevodni problematiki. Ljubljana: Založba ZRC,  ZRC  SAZU. </a:t>
            </a:r>
          </a:p>
        </p:txBody>
      </p:sp>
      <p:pic>
        <p:nvPicPr>
          <p:cNvPr id="5" name="Slika 4"/>
          <p:cNvPicPr>
            <a:picLocks noChangeAspect="1"/>
          </p:cNvPicPr>
          <p:nvPr/>
        </p:nvPicPr>
        <p:blipFill rotWithShape="1">
          <a:blip r:embed="rId3"/>
          <a:srcRect t="5580" r="2087" b="18306"/>
          <a:stretch/>
        </p:blipFill>
        <p:spPr>
          <a:xfrm>
            <a:off x="3059832" y="5229200"/>
            <a:ext cx="5641031" cy="904875"/>
          </a:xfrm>
          <a:prstGeom prst="rect">
            <a:avLst/>
          </a:prstGeom>
        </p:spPr>
      </p:pic>
    </p:spTree>
    <p:extLst>
      <p:ext uri="{BB962C8B-B14F-4D97-AF65-F5344CB8AC3E}">
        <p14:creationId xmlns:p14="http://schemas.microsoft.com/office/powerpoint/2010/main" val="245359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a:t>2 Raba v besedilih</a:t>
            </a:r>
          </a:p>
        </p:txBody>
      </p:sp>
      <p:sp>
        <p:nvSpPr>
          <p:cNvPr id="3" name="Označba mesta vsebine 2"/>
          <p:cNvSpPr>
            <a:spLocks noGrp="1"/>
          </p:cNvSpPr>
          <p:nvPr>
            <p:ph idx="1"/>
          </p:nvPr>
        </p:nvSpPr>
        <p:spPr/>
        <p:txBody>
          <a:bodyPr/>
          <a:lstStyle/>
          <a:p>
            <a:pPr marL="137160" indent="0">
              <a:buNone/>
            </a:pPr>
            <a:endParaRPr lang="sl-SI" dirty="0" smtClean="0"/>
          </a:p>
          <a:p>
            <a:endParaRPr lang="sl-SI" dirty="0"/>
          </a:p>
        </p:txBody>
      </p:sp>
      <p:sp>
        <p:nvSpPr>
          <p:cNvPr id="4" name="Pravokotnik 3"/>
          <p:cNvSpPr/>
          <p:nvPr/>
        </p:nvSpPr>
        <p:spPr>
          <a:xfrm>
            <a:off x="611560" y="1628800"/>
            <a:ext cx="8064896" cy="4801314"/>
          </a:xfrm>
          <a:prstGeom prst="rect">
            <a:avLst/>
          </a:prstGeom>
        </p:spPr>
        <p:txBody>
          <a:bodyPr wrap="square">
            <a:spAutoFit/>
          </a:bodyPr>
          <a:lstStyle/>
          <a:p>
            <a:r>
              <a:rPr lang="sl-SI" dirty="0"/>
              <a:t>Rabo ženskih poimenovanj B. Pogorelec (1997) povezuje s spolnim zaznamovanjem konkretne osebe. Tudi pri priimkih: oporoka Barbare pl. </a:t>
            </a:r>
            <a:r>
              <a:rPr lang="sl-SI" dirty="0" err="1"/>
              <a:t>Kazianar</a:t>
            </a:r>
            <a:r>
              <a:rPr lang="sl-SI" dirty="0"/>
              <a:t> iz 17. stoletja, ki se je podpisovala kot »Barbara </a:t>
            </a:r>
            <a:r>
              <a:rPr lang="sl-SI" dirty="0" err="1"/>
              <a:t>Kazianerica</a:t>
            </a:r>
            <a:r>
              <a:rPr lang="sl-SI" dirty="0"/>
              <a:t> vdova </a:t>
            </a:r>
            <a:r>
              <a:rPr lang="sl-SI" dirty="0" err="1"/>
              <a:t>frai</a:t>
            </a:r>
            <a:r>
              <a:rPr lang="sl-SI" dirty="0"/>
              <a:t>(n) oziroma </a:t>
            </a:r>
            <a:r>
              <a:rPr lang="sl-SI" dirty="0" err="1"/>
              <a:t>Kazianarica</a:t>
            </a:r>
            <a:r>
              <a:rPr lang="sl-SI" dirty="0"/>
              <a:t>«. </a:t>
            </a:r>
          </a:p>
          <a:p>
            <a:endParaRPr lang="sl-SI" dirty="0" smtClean="0"/>
          </a:p>
          <a:p>
            <a:r>
              <a:rPr lang="sl-SI" dirty="0" smtClean="0"/>
              <a:t>Pri </a:t>
            </a:r>
            <a:r>
              <a:rPr lang="sl-SI" dirty="0"/>
              <a:t>tvorjenkah gre za »izpeljanke iz svojilnega (</a:t>
            </a:r>
            <a:r>
              <a:rPr lang="sl-SI" dirty="0" err="1"/>
              <a:t>pripadnostnega</a:t>
            </a:r>
            <a:r>
              <a:rPr lang="sl-SI" dirty="0"/>
              <a:t>) pridevnika, kar pa nakazuje še dodatno semantično prvino ženskih poimenovanj, pripadnost k nekomu, k družini, rodu, </a:t>
            </a:r>
            <a:r>
              <a:rPr lang="sl-SI" dirty="0" smtClean="0"/>
              <a:t>možu«.</a:t>
            </a:r>
          </a:p>
          <a:p>
            <a:endParaRPr lang="sl-SI" dirty="0"/>
          </a:p>
          <a:p>
            <a:r>
              <a:rPr lang="sl-SI" dirty="0" smtClean="0"/>
              <a:t> </a:t>
            </a:r>
            <a:endParaRPr lang="sl-SI" dirty="0"/>
          </a:p>
          <a:p>
            <a:endParaRPr lang="sl-SI" dirty="0"/>
          </a:p>
          <a:p>
            <a:endParaRPr lang="sl-SI" dirty="0" smtClean="0"/>
          </a:p>
          <a:p>
            <a:endParaRPr lang="sl-SI" dirty="0"/>
          </a:p>
          <a:p>
            <a:r>
              <a:rPr lang="sl-SI" dirty="0" smtClean="0"/>
              <a:t>Pri </a:t>
            </a:r>
            <a:r>
              <a:rPr lang="sl-SI" dirty="0"/>
              <a:t>ženskih poimenovanjih imamo za priimke v slovenščini »poleg moške oblike priimka, ki je veljala po matičnih knjigah od 17. stoletja za osebe obeh </a:t>
            </a:r>
            <a:r>
              <a:rPr lang="sl-SI" dirty="0" smtClean="0"/>
              <a:t>spolov«, </a:t>
            </a:r>
            <a:r>
              <a:rPr lang="sl-SI" dirty="0"/>
              <a:t>za ženske v splošni pogovorni rabi iz priimka tvorjene svojilne </a:t>
            </a:r>
            <a:r>
              <a:rPr lang="sl-SI" dirty="0" smtClean="0"/>
              <a:t>pridevnike. </a:t>
            </a:r>
            <a:endParaRPr lang="sl-SI" dirty="0"/>
          </a:p>
        </p:txBody>
      </p:sp>
      <p:pic>
        <p:nvPicPr>
          <p:cNvPr id="5" name="Slika 4"/>
          <p:cNvPicPr>
            <a:picLocks noChangeAspect="1"/>
          </p:cNvPicPr>
          <p:nvPr/>
        </p:nvPicPr>
        <p:blipFill>
          <a:blip r:embed="rId2"/>
          <a:stretch>
            <a:fillRect/>
          </a:stretch>
        </p:blipFill>
        <p:spPr>
          <a:xfrm>
            <a:off x="395536" y="4149080"/>
            <a:ext cx="8541643" cy="903000"/>
          </a:xfrm>
          <a:prstGeom prst="rect">
            <a:avLst/>
          </a:prstGeom>
        </p:spPr>
      </p:pic>
    </p:spTree>
    <p:extLst>
      <p:ext uri="{BB962C8B-B14F-4D97-AF65-F5344CB8AC3E}">
        <p14:creationId xmlns:p14="http://schemas.microsoft.com/office/powerpoint/2010/main" val="35685149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rh">
  <a:themeElements>
    <a:clrScheme name="Vrh">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rh">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rh">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2581</TotalTime>
  <Words>1286</Words>
  <Application>Microsoft Office PowerPoint</Application>
  <PresentationFormat>Diaprojekcija na zaslonu (4:3)</PresentationFormat>
  <Paragraphs>152</Paragraphs>
  <Slides>22</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22</vt:i4>
      </vt:variant>
    </vt:vector>
  </HeadingPairs>
  <TitlesOfParts>
    <vt:vector size="29" baseType="lpstr">
      <vt:lpstr>Book Antiqua</vt:lpstr>
      <vt:lpstr>Calibri</vt:lpstr>
      <vt:lpstr>Lucida Sans</vt:lpstr>
      <vt:lpstr>Wingdings</vt:lpstr>
      <vt:lpstr>Wingdings 2</vt:lpstr>
      <vt:lpstr>Wingdings 3</vt:lpstr>
      <vt:lpstr>Vrh</vt:lpstr>
      <vt:lpstr>Raba ženskih slovničnih oblik v slovenskem knjižnem jeziku</vt:lpstr>
      <vt:lpstr>Poglavja</vt:lpstr>
      <vt:lpstr>1 Slovenski jezikovni sistem</vt:lpstr>
      <vt:lpstr>1 Slovenski jezikovni sistem</vt:lpstr>
      <vt:lpstr>1 Slovenski jezikovni sistem</vt:lpstr>
      <vt:lpstr>2 Raba v besedilih</vt:lpstr>
      <vt:lpstr>2 Raba v besedilih</vt:lpstr>
      <vt:lpstr>2 Raba v besedilih</vt:lpstr>
      <vt:lpstr>2 Raba v besedilih</vt:lpstr>
      <vt:lpstr>3 Pomen zakonske žene</vt:lpstr>
      <vt:lpstr>3 Pomen zakonske žene</vt:lpstr>
      <vt:lpstr>4 Poimenovanje ženskih oseb po dejavnosti, poklicu, funkciji</vt:lpstr>
      <vt:lpstr>4 Poimenovanje ženskih oseb po dejavnosti, poklicu, funkciji</vt:lpstr>
      <vt:lpstr>4 Poimenovanje ženskih oseb po dejavnosti, poklicu, funkciji</vt:lpstr>
      <vt:lpstr>4 Poimenovanje ženskih oseb po dejavnosti, poklicu, funkciji</vt:lpstr>
      <vt:lpstr>4 Poimenovanje ženskih oseb po dejavnosti, poklicu, funkciji</vt:lpstr>
      <vt:lpstr>4 Poimenovanje ženskih oseb po dejavnosti, poklicu, funkciji</vt:lpstr>
      <vt:lpstr>4 Poimenovanje ženskih oseb po dejavnosti, poklicu, funkciji</vt:lpstr>
      <vt:lpstr>4 Poimenovanje ženskih oseb po dejavnosti, poklicu, funkciji</vt:lpstr>
      <vt:lpstr>4 Poimenovanje ženskih oseb po dejavnosti, poklicu, funkciji</vt:lpstr>
      <vt:lpstr>4 Poimenovanje ženskih oseb po dejavnosti, poklicu, funkciji</vt:lpstr>
      <vt:lpstr>Zaključek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Richard August Carl Emil Erlenmeyer</dc:title>
  <dc:creator>Gašper Pavlin</dc:creator>
  <cp:lastModifiedBy>Uporabnik sistema Windows</cp:lastModifiedBy>
  <cp:revision>178</cp:revision>
  <cp:lastPrinted>2021-07-07T22:39:07Z</cp:lastPrinted>
  <dcterms:created xsi:type="dcterms:W3CDTF">2019-10-10T17:37:09Z</dcterms:created>
  <dcterms:modified xsi:type="dcterms:W3CDTF">2021-07-07T22:39:39Z</dcterms:modified>
</cp:coreProperties>
</file>