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70" r:id="rId9"/>
    <p:sldId id="261" r:id="rId10"/>
    <p:sldId id="262" r:id="rId11"/>
    <p:sldId id="263" r:id="rId12"/>
    <p:sldId id="264" r:id="rId13"/>
    <p:sldId id="265" r:id="rId14"/>
    <p:sldId id="267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1B799BCB-994A-493B-8659-36046D7ED1CC}">
          <p14:sldIdLst>
            <p14:sldId id="256"/>
            <p14:sldId id="257"/>
          </p14:sldIdLst>
        </p14:section>
        <p14:section name="Odsek povzetka" id="{91BC2ECC-AC47-400B-A982-401E80DF6DC9}">
          <p14:sldIdLst>
            <p14:sldId id="269"/>
          </p14:sldIdLst>
        </p14:section>
        <p14:section name="Ljubljanske ulice" id="{03E5D3B7-852E-49F0-93C7-0832F0CDAE68}">
          <p14:sldIdLst>
            <p14:sldId id="258"/>
          </p14:sldIdLst>
        </p14:section>
        <p14:section name="O ljubljanskih ulicah" id="{71F9A40A-A2D4-4A91-AC3E-A8E3332554A2}">
          <p14:sldIdLst>
            <p14:sldId id="259"/>
          </p14:sldIdLst>
        </p14:section>
        <p14:section name="O ljubljanskih ulicah" id="{8D8EB425-348F-4A7E-A0F6-D4F07E17C696}">
          <p14:sldIdLst>
            <p14:sldId id="260"/>
          </p14:sldIdLst>
        </p14:section>
        <p14:section name="O ljubljanskih ulicah" id="{C390A17D-417F-43C3-B281-360685AB64E8}">
          <p14:sldIdLst>
            <p14:sldId id="268"/>
          </p14:sldIdLst>
        </p14:section>
        <p14:section name="Odsek povzetka" id="{E469FA5C-FA29-47CD-B489-0353E78CA70F}">
          <p14:sldIdLst>
            <p14:sldId id="270"/>
          </p14:sldIdLst>
        </p14:section>
        <p14:section name="Prostorska umestitev ulic" id="{B6503238-A7B4-462D-B217-4A7A50882CE3}">
          <p14:sldIdLst>
            <p14:sldId id="261"/>
          </p14:sldIdLst>
        </p14:section>
        <p14:section name="Odsek 2" id="{01E496CC-11D5-4EF6-88A9-11AA0ED6CBBF}">
          <p14:sldIdLst>
            <p14:sldId id="262"/>
          </p14:sldIdLst>
        </p14:section>
        <p14:section name="Odsek 3" id="{3CD0F633-9C22-4B32-B5D9-8FF73E17A32D}">
          <p14:sldIdLst>
            <p14:sldId id="263"/>
          </p14:sldIdLst>
        </p14:section>
        <p14:section name="Odsek 4" id="{057E681F-435A-4FC9-AAFF-40D8E5C16E02}">
          <p14:sldIdLst>
            <p14:sldId id="264"/>
          </p14:sldIdLst>
        </p14:section>
        <p14:section name="Odsek 5" id="{F3C9189F-1B77-4338-8D59-F403D295B79A}">
          <p14:sldIdLst>
            <p14:sldId id="265"/>
          </p14:sldIdLst>
        </p14:section>
        <p14:section name="Zaključek" id="{1CAD7F8D-3436-4334-907B-DB19D3912E05}">
          <p14:sldIdLst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4A0E4-4F19-4A5A-BF11-51490E606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6D7960-04C3-424E-A60D-9B10B4AC0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7FFB70-E8D2-4BE0-A91C-7DFF14A8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130543-3034-4D2B-87C0-84999FD5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F34A6-108B-4589-9552-DC28FBF0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44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F2A53-5B53-4523-B162-3423115A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720ABA0-8DFD-4DAC-B195-0328CE4F5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371F64-3675-4CF9-B1AB-64A4535E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33AD49-F12E-4B9B-8E1D-E0D3DBB9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B8D135-ECBF-4776-BB36-914488D2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7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C8F2E2F-68CD-4E8D-A218-898364304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A298870-A45D-4B86-8CE2-90C15693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9AE748-759D-47F7-A30E-64293C3E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0F94BC-5433-4FA5-8CA4-67DF17C5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140C41-D1B0-4464-AA4E-7D1263B8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3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4D293-2BF8-45BB-B4C6-C0CFB63C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894277-87D4-484A-BAD6-2E64661B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5803FF7-0218-4C50-9BC5-84CE823D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BBFC59-B173-4501-941B-EF488B2B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61C67E-5387-4F46-8475-38F71ACA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08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79447-BAEB-453F-A2D9-89BEEE96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FD7A3C-5885-465B-B3A1-DEF5EBC7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1B0648-6862-44CB-94B9-16B80B90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272D3E-701B-4459-83C6-DBB9EB29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CDF9B2-398A-49B2-B61E-3AB244B4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59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B697E-2E44-4B96-9BED-F3486247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C5F035-5B03-49D4-84C6-09EB022E5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D28EDB9-B7D8-444D-A736-2CE0D20AA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70D6D9E-2DF0-4E63-AE6B-F51E86D4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6DD24B-67AC-46AF-BC15-30D5580D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FC690DF-2BC3-4137-97E8-2E0636BF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06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2ADD5-B4E5-4EF4-A789-3B969CF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DEB921E-B60C-4557-8FE6-C1CFB34A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53991BA-AC9F-4A55-B478-7E01D271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DA3238A-D8DF-449C-9634-57CBFD437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AF34989-262D-4E25-A0FD-97A9280DA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D6AC134-4345-4C59-BC54-0BE77C59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24DC8BC-A40B-4A46-921E-C6CE30ED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FAA107D-FC38-4763-8C52-7BB443E5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764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ABE33-3253-4A20-ADD1-932B5077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6DF345F-164A-4910-83D8-ADDE1BCA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7AED130-1212-424B-BEC0-08294E16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6A1992A-7C76-4BB8-8FF0-26A78088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4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57EB146-56C8-4353-9825-B3852A74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607D446-7D26-4125-9794-BB282567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B0D207-C921-40AB-9474-C1534026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54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BDBF9-3660-4755-992F-042A8A97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37773C-61F8-495A-AA06-37253060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FCDCEEF-FE63-4F7B-9CC4-64791371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56EE99-48BA-4E60-A213-80B6DF4B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0CD85E-11C6-4CE3-BF99-E277BB5E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088F89D-7690-4458-82D2-80BD9EB8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0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6974B-0485-4ECC-9D3F-F6F6575C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BA8951C-CF8D-409E-A009-8F4F3D32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24658D-002D-4F9B-94F7-EA27B9B7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3D139B2-3C6F-4803-82CF-8D6A6899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3340592-474B-4EEB-8193-B7D9088D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0E5402-9C3F-4156-B0BE-3A6AB320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0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28000" t="2000" r="36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F5A7C26-A160-4966-8A71-05EDB147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501C87-38D2-48CE-806E-4A6779CA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5326F7-24F5-4236-92C9-481458842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A2D1-D778-427A-82F6-77C137C7C334}" type="datetimeFigureOut">
              <a:rPr lang="sl-SI" smtClean="0"/>
              <a:t>28. 06. 2021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2717A3-E087-400C-BF07-6EC5A1D63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4290F1-F22A-4DE4-9D06-6AFA0A05F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2264-99C6-4804-9387-2972FAB6C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t="-14000" r="-14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A39537-49E0-4022-922B-18725827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956" y="801520"/>
            <a:ext cx="9625262" cy="1139574"/>
          </a:xfrm>
        </p:spPr>
        <p:txBody>
          <a:bodyPr>
            <a:noAutofit/>
          </a:bodyPr>
          <a:lstStyle/>
          <a:p>
            <a:r>
              <a:rPr lang="sl-SI" sz="4400" b="1" dirty="0"/>
              <a:t>Ustvarjalke</a:t>
            </a:r>
            <a:r>
              <a:rPr lang="sl-SI" sz="4400" dirty="0"/>
              <a:t> </a:t>
            </a:r>
            <a:r>
              <a:rPr lang="sl-SI" sz="4400" b="1" dirty="0"/>
              <a:t> v slovenskem jeziku, literaturi in kulturi skozi ulična poimenovanja</a:t>
            </a:r>
            <a:endParaRPr lang="sl-SI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CE033F-7EF9-4C7E-817A-A84F43927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sl-SI" dirty="0"/>
              <a:t>57. Seminar slovenskega jezika, literature in kulture</a:t>
            </a:r>
          </a:p>
          <a:p>
            <a:r>
              <a:rPr lang="sl-SI" dirty="0"/>
              <a:t>Neža M. Slosar</a:t>
            </a:r>
          </a:p>
          <a:p>
            <a:r>
              <a:rPr lang="sl-SI" dirty="0"/>
              <a:t>15. 7. 2021</a:t>
            </a:r>
          </a:p>
        </p:txBody>
      </p:sp>
    </p:spTree>
    <p:extLst>
      <p:ext uri="{BB962C8B-B14F-4D97-AF65-F5344CB8AC3E}">
        <p14:creationId xmlns:p14="http://schemas.microsoft.com/office/powerpoint/2010/main" val="81230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5D3D0-F2C4-4787-9471-9A4EA1E1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7DBBFE-F64B-4DCD-90AA-EB7FA6B5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D9D0DA-05B4-4FAF-8662-95A92FE7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9" name="Slika 2">
            <a:extLst>
              <a:ext uri="{FF2B5EF4-FFF2-40B4-BE49-F238E27FC236}">
                <a16:creationId xmlns:a16="http://schemas.microsoft.com/office/drawing/2014/main" id="{C7712121-35AA-4D3C-ACF2-88F122C1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5" y="914657"/>
            <a:ext cx="9572989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5015270-E64E-44BD-BB8D-C2C591EA8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451" y="5192969"/>
            <a:ext cx="3771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2: Ulica Jospine </a:t>
            </a:r>
            <a:r>
              <a:rPr kumimoji="0" lang="sl-SI" altLang="sl-SI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Turnograjske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5E12FC-F495-449B-B280-A816EB25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9E8344-CC55-4E52-A9C1-FB27F553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6D98C5-4E26-45A3-87FE-2638D623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3" name="Slika 3">
            <a:extLst>
              <a:ext uri="{FF2B5EF4-FFF2-40B4-BE49-F238E27FC236}">
                <a16:creationId xmlns:a16="http://schemas.microsoft.com/office/drawing/2014/main" id="{182FE30D-277E-47F4-9C08-AC8B4476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996950"/>
            <a:ext cx="82393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DBB1764-868F-417B-A7C6-A4063720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106" y="5447784"/>
            <a:ext cx="3185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3: Ulica Mire Miheličeve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F7E2D-CDB3-4DDB-A69C-E937957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FE38630F-02BA-4D46-8D5E-6859B312BA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8400"/>
            <a:ext cx="4411941" cy="43513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617F9DA-F99A-44F0-9116-AE89A17558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0219" y="1027906"/>
            <a:ext cx="5869305" cy="375364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9B9A2F8F-39ED-4CF1-8963-FB640B5ABEF1}"/>
              </a:ext>
            </a:extLst>
          </p:cNvPr>
          <p:cNvSpPr/>
          <p:nvPr/>
        </p:nvSpPr>
        <p:spPr>
          <a:xfrm>
            <a:off x="1861795" y="56896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>
                <a:latin typeface="Times New Roman" panose="02020603050405020304" pitchFamily="18" charset="0"/>
                <a:ea typeface="Calibri" panose="020F0502020204030204" pitchFamily="34" charset="0"/>
              </a:rPr>
              <a:t>Slika 4: ulica Lili Novy</a:t>
            </a:r>
            <a:endParaRPr lang="sl-SI" i="1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221ACC38-D6CD-45A5-81FF-30ED23DA509D}"/>
              </a:ext>
            </a:extLst>
          </p:cNvPr>
          <p:cNvSpPr/>
          <p:nvPr/>
        </p:nvSpPr>
        <p:spPr>
          <a:xfrm>
            <a:off x="6941861" y="4911209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>
                <a:latin typeface="Times New Roman" panose="02020603050405020304" pitchFamily="18" charset="0"/>
                <a:ea typeface="Calibri" panose="020F0502020204030204" pitchFamily="34" charset="0"/>
              </a:rPr>
              <a:t>Slika 5: ulica Manice Komanove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66643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C0AA0-CFD4-4153-BDEA-5F9C694D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32C14178-8DB7-4CD1-BA88-A3A1683264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779" y="365125"/>
            <a:ext cx="4349096" cy="50609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DEA26EC3-7715-48D1-8E85-2BAC743AB427}"/>
              </a:ext>
            </a:extLst>
          </p:cNvPr>
          <p:cNvSpPr/>
          <p:nvPr/>
        </p:nvSpPr>
        <p:spPr>
          <a:xfrm>
            <a:off x="3580132" y="5597009"/>
            <a:ext cx="3374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sl-SI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Slika 6: Zofke Kvedrove ulica</a:t>
            </a:r>
          </a:p>
        </p:txBody>
      </p:sp>
    </p:spTree>
    <p:extLst>
      <p:ext uri="{BB962C8B-B14F-4D97-AF65-F5344CB8AC3E}">
        <p14:creationId xmlns:p14="http://schemas.microsoft.com/office/powerpoint/2010/main" val="338140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59DB0-8298-42B4-8530-DC54E551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Povzetek in zanimivosti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5113EE-3CCD-4328-861C-3A3A8890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ženskah so poimenovani zgolj 3 % vseh ulic v Ljubljani</a:t>
            </a:r>
          </a:p>
          <a:p>
            <a:r>
              <a:rPr lang="sl-SI" dirty="0"/>
              <a:t>po intelektualkah nosi ime 23 % ulic</a:t>
            </a:r>
          </a:p>
          <a:p>
            <a:r>
              <a:rPr lang="sl-SI" dirty="0"/>
              <a:t>po ustvarjalkah v slovenskem jeziku 0,4 % vseh ulic</a:t>
            </a:r>
          </a:p>
          <a:p>
            <a:r>
              <a:rPr lang="sl-SI" dirty="0"/>
              <a:t>od čitalniške dejavnosti do podpredsednice mednarodnega kluba PEN</a:t>
            </a:r>
          </a:p>
          <a:p>
            <a:r>
              <a:rPr lang="sl-SI" dirty="0"/>
              <a:t>od rojstva »najstarejše« ustvarjalke (</a:t>
            </a:r>
            <a:r>
              <a:rPr lang="sl-SI" dirty="0" err="1"/>
              <a:t>Luize</a:t>
            </a:r>
            <a:r>
              <a:rPr lang="sl-SI" dirty="0"/>
              <a:t> Pesjak, 1828) do smrti »najmlajše« (Mira Miheličeva, 1985) mine 157 let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103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FF9F0-448D-4CB4-86F2-1AE0ACEA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F8BC81-4C70-4568-A2F6-A7FBD952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825624"/>
            <a:ext cx="11258549" cy="4556125"/>
          </a:xfrm>
        </p:spPr>
        <p:txBody>
          <a:bodyPr numCol="2">
            <a:normAutofit fontScale="62500" lnSpcReduction="20000"/>
          </a:bodyPr>
          <a:lstStyle/>
          <a:p>
            <a:r>
              <a:rPr lang="sl-SI" dirty="0"/>
              <a:t>AZARYAHU, </a:t>
            </a:r>
            <a:r>
              <a:rPr lang="sl-SI" dirty="0" err="1"/>
              <a:t>Maoz</a:t>
            </a:r>
            <a:r>
              <a:rPr lang="sl-SI" dirty="0"/>
              <a:t>, 1996: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Power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Commemorative</a:t>
            </a:r>
            <a:r>
              <a:rPr lang="sl-SI" dirty="0"/>
              <a:t> </a:t>
            </a:r>
            <a:r>
              <a:rPr lang="sl-SI" dirty="0" err="1"/>
              <a:t>Street</a:t>
            </a:r>
            <a:r>
              <a:rPr lang="sl-SI" dirty="0"/>
              <a:t> </a:t>
            </a:r>
            <a:r>
              <a:rPr lang="sl-SI" dirty="0" err="1"/>
              <a:t>Names</a:t>
            </a:r>
            <a:r>
              <a:rPr lang="sl-SI" dirty="0"/>
              <a:t>. </a:t>
            </a:r>
            <a:r>
              <a:rPr lang="sl-SI" dirty="0" err="1"/>
              <a:t>Environment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D; </a:t>
            </a:r>
            <a:r>
              <a:rPr lang="sl-SI" dirty="0" err="1"/>
              <a:t>Society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Space</a:t>
            </a:r>
            <a:r>
              <a:rPr lang="sl-SI" dirty="0"/>
              <a:t> XIV/3. 311–330. </a:t>
            </a:r>
          </a:p>
          <a:p>
            <a:r>
              <a:rPr lang="sl-SI" dirty="0"/>
              <a:t>BERNIK, Stane idr., 1980: Ljubljanske ulice. Ljubljana: Geodetska uprava Skupščine mesta Ljubljane.</a:t>
            </a:r>
          </a:p>
          <a:p>
            <a:r>
              <a:rPr lang="sl-SI" dirty="0"/>
              <a:t>BILLIG, Michael, 1995: </a:t>
            </a:r>
            <a:r>
              <a:rPr lang="sl-SI" dirty="0" err="1"/>
              <a:t>Banal</a:t>
            </a:r>
            <a:r>
              <a:rPr lang="sl-SI" dirty="0"/>
              <a:t> </a:t>
            </a:r>
            <a:r>
              <a:rPr lang="sl-SI" dirty="0" err="1"/>
              <a:t>Nationalism</a:t>
            </a:r>
            <a:r>
              <a:rPr lang="sl-SI" dirty="0"/>
              <a:t>. London: Sage </a:t>
            </a:r>
            <a:r>
              <a:rPr lang="sl-SI" dirty="0" err="1"/>
              <a:t>Publications</a:t>
            </a:r>
            <a:r>
              <a:rPr lang="sl-SI" dirty="0"/>
              <a:t>.</a:t>
            </a:r>
          </a:p>
          <a:p>
            <a:r>
              <a:rPr lang="sl-SI" dirty="0"/>
              <a:t>ČIŽMAN, Marko, 2006: Ljubljana: Ulice, ceste in trgi po župnijah. Ljubljana: Nadškofija Ljubljana. </a:t>
            </a:r>
          </a:p>
          <a:p>
            <a:r>
              <a:rPr lang="sl-SI" dirty="0"/>
              <a:t>DOVIĆ, Marijan, 2012: Model kanonizacije evropskih kulturnih svetnikov. Primerjalna književnost XXXV/3. 71–85. </a:t>
            </a:r>
          </a:p>
          <a:p>
            <a:r>
              <a:rPr lang="sl-SI" dirty="0"/>
              <a:t>DOVIĆ, Marijan, 2016: Kanonizacija kulturnih svetnikov: analitični model. Marijan Dović (ur.): Kulturni svetniki in kanonizacija. Ljubljana: Založba ZRC, ZRC SAZU. 23–44. </a:t>
            </a:r>
          </a:p>
          <a:p>
            <a:r>
              <a:rPr lang="sl-SI" dirty="0"/>
              <a:t>Geni: Ljubljanske ulice z ženskimi imeni. </a:t>
            </a:r>
          </a:p>
          <a:p>
            <a:r>
              <a:rPr lang="sl-SI" dirty="0" err="1"/>
              <a:t>Gis</a:t>
            </a:r>
            <a:r>
              <a:rPr lang="sl-SI" dirty="0"/>
              <a:t>: Ulice v Mestni občini Ljubljana.</a:t>
            </a:r>
          </a:p>
          <a:p>
            <a:r>
              <a:rPr lang="sl-SI" dirty="0" err="1"/>
              <a:t>Issuu</a:t>
            </a:r>
            <a:r>
              <a:rPr lang="sl-SI" dirty="0"/>
              <a:t>: Ljubljanske ulice in ceste, imenovane po ženskah. </a:t>
            </a:r>
          </a:p>
          <a:p>
            <a:r>
              <a:rPr lang="sl-SI" dirty="0"/>
              <a:t>PERENIČ, Urška, 2014: </a:t>
            </a:r>
            <a:r>
              <a:rPr lang="sl-SI" dirty="0" err="1"/>
              <a:t>Writers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Streets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Ljubljana: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Onomastica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Street</a:t>
            </a:r>
            <a:r>
              <a:rPr lang="sl-SI" dirty="0"/>
              <a:t> </a:t>
            </a:r>
            <a:r>
              <a:rPr lang="sl-SI" dirty="0" err="1"/>
              <a:t>Names</a:t>
            </a:r>
            <a:r>
              <a:rPr lang="sl-SI" dirty="0"/>
              <a:t>. </a:t>
            </a:r>
            <a:r>
              <a:rPr lang="sl-SI" dirty="0" err="1"/>
              <a:t>Slovene</a:t>
            </a:r>
            <a:r>
              <a:rPr lang="sl-SI" dirty="0"/>
              <a:t> </a:t>
            </a:r>
            <a:r>
              <a:rPr lang="sl-SI" dirty="0" err="1"/>
              <a:t>Studies</a:t>
            </a:r>
            <a:r>
              <a:rPr lang="sl-SI" dirty="0"/>
              <a:t> XXXVI/2. 111–129. </a:t>
            </a:r>
          </a:p>
          <a:p>
            <a:r>
              <a:rPr lang="sl-SI" dirty="0"/>
              <a:t>PERENIČ, Urška, 2016: Toponomastika uličnih imen, nacionalna identiteta in pripadanje: literarne ulice v ožjem središču Ljubljane. Marijan Dović (ur.): Kulturni svetniki in kanonizacija. Ljubljana: Založba ZRC, ZRC SAZU. 325–348. </a:t>
            </a:r>
          </a:p>
          <a:p>
            <a:r>
              <a:rPr lang="sl-SI" dirty="0" err="1"/>
              <a:t>Sistory</a:t>
            </a:r>
            <a:r>
              <a:rPr lang="sl-SI" dirty="0"/>
              <a:t> zgodovina Slovenije. </a:t>
            </a:r>
          </a:p>
          <a:p>
            <a:r>
              <a:rPr lang="sl-SI" dirty="0"/>
              <a:t>SLANA, Anže, 2014: Sledi slovenskih literatov v Kamniku: Ulična poimenovanja. Diplomsko delo. Ljubljana: Filozofska fakulteta.</a:t>
            </a:r>
          </a:p>
          <a:p>
            <a:r>
              <a:rPr lang="sl-SI" dirty="0"/>
              <a:t>SLANA, Anže, 2017: Spominska obeležja slovenskih književnikov: Ulice, ustanove in spomeniki v Kamniku. Magistrsko delo. Ljubljana: Filozofska fakulteta.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5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7E744-03D8-4717-8B20-B33D1DCA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sl-SI" b="1" dirty="0"/>
              <a:t>Teoretska izhodišča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9410F8-8223-4D8E-B097-7BCED86DF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banalni nacionalizem, vendar močne ideologije (Michael </a:t>
            </a:r>
            <a:r>
              <a:rPr lang="sl-SI" dirty="0" err="1"/>
              <a:t>Billig</a:t>
            </a:r>
            <a:r>
              <a:rPr lang="sl-SI" dirty="0"/>
              <a:t>)</a:t>
            </a:r>
          </a:p>
          <a:p>
            <a:r>
              <a:rPr lang="sl-SI" dirty="0"/>
              <a:t>kolektivni oziroma kulturni spomin (Urška Perenič)</a:t>
            </a:r>
          </a:p>
          <a:p>
            <a:r>
              <a:rPr lang="sl-SI" dirty="0"/>
              <a:t>poimenovanja ulic kot politično dejanje in toponomastika v kontekstu političnih simbolov (</a:t>
            </a:r>
            <a:r>
              <a:rPr lang="sl-SI" dirty="0" err="1"/>
              <a:t>Maoz</a:t>
            </a:r>
            <a:r>
              <a:rPr lang="sl-SI" dirty="0"/>
              <a:t> </a:t>
            </a:r>
            <a:r>
              <a:rPr lang="sl-SI" dirty="0" err="1"/>
              <a:t>Azaryahu</a:t>
            </a:r>
            <a:r>
              <a:rPr lang="sl-SI" dirty="0"/>
              <a:t>)</a:t>
            </a:r>
          </a:p>
          <a:p>
            <a:r>
              <a:rPr lang="sl-SI" dirty="0"/>
              <a:t>projekt Prostor slovenske literarne kulture (Marijan Dović)</a:t>
            </a:r>
          </a:p>
          <a:p>
            <a:r>
              <a:rPr lang="sl-SI" dirty="0"/>
              <a:t>kulturno svetništvo in funkcija – biti izbran (Marijan Dović)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371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79B3B-EA00-420A-87D5-E2E64293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Ljubljanske ulice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Povečava povzetka 4">
                <a:extLst>
                  <a:ext uri="{FF2B5EF4-FFF2-40B4-BE49-F238E27FC236}">
                    <a16:creationId xmlns:a16="http://schemas.microsoft.com/office/drawing/2014/main" id="{681EC211-C0A6-4298-93F4-0E3F3080C3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9955896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03E5D3B7-852E-49F0-93C7-0832F0CDAE68}">
                    <psuz:zmPr id="{939EEB68-E517-4D9B-B637-0B27AD2625D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11460" y="152297"/>
                          <a:ext cx="3481070" cy="1958102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71F9A40A-A2D4-4A91-AC3E-A8E3332554A2}">
                    <psuz:zmPr id="{1A14E7D4-AF27-467F-9F6C-807EDE8EAC39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3070" y="152297"/>
                          <a:ext cx="3481070" cy="1958102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8D8EB425-348F-4A7E-A0F6-D4F07E17C696}">
                    <psuz:zmPr id="{5619E141-812A-4A2E-995F-F1C3483A0FD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11460" y="2240939"/>
                          <a:ext cx="3481070" cy="1958102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C390A17D-417F-43C3-B281-360685AB64E8}">
                    <psuz:zmPr id="{F03B6913-E12A-4E7D-A118-15C5199FE41B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3070" y="2240939"/>
                          <a:ext cx="3481070" cy="1958102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Povečava povzetka 4">
                <a:extLst>
                  <a:ext uri="{FF2B5EF4-FFF2-40B4-BE49-F238E27FC236}">
                    <a16:creationId xmlns:a16="http://schemas.microsoft.com/office/drawing/2014/main" id="{681EC211-C0A6-4298-93F4-0E3F3080C302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6" name="Slika 6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49660" y="1977922"/>
                  <a:ext cx="3481070" cy="1958102"/>
                </a:xfrm>
                <a:prstGeom prst="rect">
                  <a:avLst/>
                </a:prstGeom>
              </p:spPr>
            </p:pic>
            <p:pic>
              <p:nvPicPr>
                <p:cNvPr id="7" name="Slika 7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270" y="1977922"/>
                  <a:ext cx="3481070" cy="1958102"/>
                </a:xfrm>
                <a:prstGeom prst="rect">
                  <a:avLst/>
                </a:prstGeom>
              </p:spPr>
            </p:pic>
            <p:pic>
              <p:nvPicPr>
                <p:cNvPr id="8" name="Slika 8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49660" y="4066564"/>
                  <a:ext cx="3481070" cy="1958102"/>
                </a:xfrm>
                <a:prstGeom prst="rect">
                  <a:avLst/>
                </a:prstGeom>
              </p:spPr>
            </p:pic>
            <p:pic>
              <p:nvPicPr>
                <p:cNvPr id="9" name="Slika 9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61270" y="4066564"/>
                  <a:ext cx="3481070" cy="1958102"/>
                </a:xfrm>
                <a:prstGeom prst="rect">
                  <a:avLst/>
                </a:prstGeom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652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297C4-0AA6-47B2-9E9A-52A9C954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ljubljanskih ulicah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9327CB-7935-4111-AF2D-05157DE9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osebnost (ženska poimenovanja)</a:t>
            </a:r>
          </a:p>
          <a:p>
            <a:pPr lvl="1"/>
            <a:r>
              <a:rPr lang="sl-SI" dirty="0"/>
              <a:t>intelektualke</a:t>
            </a:r>
          </a:p>
          <a:p>
            <a:pPr lvl="2"/>
            <a:r>
              <a:rPr lang="sl-SI" dirty="0"/>
              <a:t>ustvarjalke (8 ulic)</a:t>
            </a:r>
          </a:p>
          <a:p>
            <a:pPr lvl="2"/>
            <a:r>
              <a:rPr lang="sl-SI" dirty="0"/>
              <a:t>naravoslovke (0 ulic)</a:t>
            </a:r>
          </a:p>
          <a:p>
            <a:pPr lvl="2"/>
            <a:r>
              <a:rPr lang="sl-SI" dirty="0"/>
              <a:t>družboslovke in humanistke (3 ulice)</a:t>
            </a:r>
          </a:p>
          <a:p>
            <a:pPr lvl="1"/>
            <a:r>
              <a:rPr lang="sl-SI" dirty="0"/>
              <a:t>povezane z vojno (35 ulic)</a:t>
            </a:r>
          </a:p>
          <a:p>
            <a:pPr lvl="1"/>
            <a:r>
              <a:rPr lang="sl-SI" dirty="0" err="1"/>
              <a:t>vladarke</a:t>
            </a:r>
            <a:r>
              <a:rPr lang="sl-SI" dirty="0"/>
              <a:t> (2 ulici)</a:t>
            </a:r>
          </a:p>
          <a:p>
            <a:pPr lvl="1"/>
            <a:r>
              <a:rPr lang="sl-SI" dirty="0"/>
              <a:t>skupna imena in drugo (7 ulic)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179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8F27F-1382-4BCA-B7E7-3043B6CD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ljubljanskih ulicah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94B5B5-A386-4FCD-9B4F-FB710DB19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leta 1876 je bilo izvedeno splošno ulično imenovanje in oštevilčenje hiš po ulicah</a:t>
            </a:r>
          </a:p>
          <a:p>
            <a:r>
              <a:rPr lang="sl-SI" dirty="0"/>
              <a:t>trenutno je 1623 uveljavljenih imen za ulice od tega je 48 ulic v 17 četrtnih skupnostih poimenovanih po ženskah</a:t>
            </a:r>
          </a:p>
          <a:p>
            <a:r>
              <a:rPr lang="sl-SI" dirty="0"/>
              <a:t>največ ulic (39) je poimenovanih po osebah, ki so povezane z vojno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738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BADCD-1F38-4BF8-82B5-1AA7E81F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ljubljanskih ulicah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3192EA-20E7-4642-AB23-DB0260F0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večina poimenovanj je izhajala iz obdobja med letoma 1952 in 1991</a:t>
            </a:r>
          </a:p>
          <a:p>
            <a:r>
              <a:rPr lang="sl-SI" dirty="0"/>
              <a:t>od leta 1991 pa so se začela uveljavljati imena intelektualk</a:t>
            </a:r>
          </a:p>
          <a:p>
            <a:r>
              <a:rPr lang="sl-SI" dirty="0"/>
              <a:t>6 ulice je poimenovanih po ustvarjalkah v slovenskem jeziku</a:t>
            </a:r>
          </a:p>
          <a:p>
            <a:endParaRPr lang="sl-SI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Povečava diapozitiva 8">
                <a:extLst>
                  <a:ext uri="{FF2B5EF4-FFF2-40B4-BE49-F238E27FC236}">
                    <a16:creationId xmlns:a16="http://schemas.microsoft.com/office/drawing/2014/main" id="{8D190C8E-AB20-402B-B64A-0FD03F3A8E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4689763"/>
                  </p:ext>
                </p:extLst>
              </p:nvPr>
            </p:nvGraphicFramePr>
            <p:xfrm>
              <a:off x="8305800" y="3429000"/>
              <a:ext cx="3048000" cy="1714500"/>
            </p:xfrm>
            <a:graphic>
              <a:graphicData uri="http://schemas.microsoft.com/office/powerpoint/2016/slidezoom">
                <pslz:sldZm>
                  <pslz:sldZmObj sldId="268" cId="1813188194">
                    <pslz:zmPr id="{9D47BC32-CE49-46B7-B173-47E996A74DF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Povečava diapozitiva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D190C8E-AB20-402B-B64A-0FD03F3A8E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5800" y="3429000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51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BADCD-1F38-4BF8-82B5-1AA7E81F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ljubljanskih ulicah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3192EA-20E7-4642-AB23-DB0260F0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BA69F89-0192-4EF0-8981-2BA0BDE0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6518"/>
              </p:ext>
            </p:extLst>
          </p:nvPr>
        </p:nvGraphicFramePr>
        <p:xfrm>
          <a:off x="838200" y="1825625"/>
          <a:ext cx="10648950" cy="3062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9650">
                  <a:extLst>
                    <a:ext uri="{9D8B030D-6E8A-4147-A177-3AD203B41FA5}">
                      <a16:colId xmlns:a16="http://schemas.microsoft.com/office/drawing/2014/main" val="2289245915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1432678582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1416335627"/>
                    </a:ext>
                  </a:extLst>
                </a:gridCol>
              </a:tblGrid>
              <a:tr h="429601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Obdobje poimenovanja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Število ulic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Prevladujoče področje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060915"/>
                  </a:ext>
                </a:extLst>
              </a:tr>
              <a:tr h="429601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1876–1952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splošno, vladarice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578923"/>
                  </a:ext>
                </a:extLst>
              </a:tr>
              <a:tr h="429601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1952–1968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vojna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575"/>
                  </a:ext>
                </a:extLst>
              </a:tr>
              <a:tr h="429601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1968–1975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vojna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162717"/>
                  </a:ext>
                </a:extLst>
              </a:tr>
              <a:tr h="429601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1975–1991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vojna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617291"/>
                  </a:ext>
                </a:extLst>
              </a:tr>
              <a:tr h="80781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1991–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intelektualke (ustvarjalke, naravoslovke, družboslovke, humanistke)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151503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825D605-4509-4801-B6DB-93A5C3CDEBDC}"/>
              </a:ext>
            </a:extLst>
          </p:cNvPr>
          <p:cNvSpPr txBox="1"/>
          <p:nvPr/>
        </p:nvSpPr>
        <p:spPr>
          <a:xfrm>
            <a:off x="3467460" y="5029317"/>
            <a:ext cx="525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Obdobje poimenovanja ulice in prevladujoče področje</a:t>
            </a:r>
          </a:p>
        </p:txBody>
      </p:sp>
    </p:spTree>
    <p:extLst>
      <p:ext uri="{BB962C8B-B14F-4D97-AF65-F5344CB8AC3E}">
        <p14:creationId xmlns:p14="http://schemas.microsoft.com/office/powerpoint/2010/main" val="181318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F919B-8611-40D7-A325-D0EDCC68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Prostorska umestitev ulic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Povečava povzetka 4">
                <a:extLst>
                  <a:ext uri="{FF2B5EF4-FFF2-40B4-BE49-F238E27FC236}">
                    <a16:creationId xmlns:a16="http://schemas.microsoft.com/office/drawing/2014/main" id="{8FFCF9EE-C022-4847-9200-A86ED5340C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2447844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B6503238-A7B4-462D-B217-4A7A50882CE3}">
                    <psuz:zmPr id="{2DDECDB5-5185-4545-97C6-507360E3077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01E496CC-11D5-4EF6-88A9-11AA0ED6CBBF}">
                    <psuz:zmPr id="{912CCF35-537D-428E-B261-DB4F8438FA1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3CD0F633-9C22-4B32-B5D9-8FF73E17A32D}">
                    <psuz:zmPr id="{EB700649-3648-4A24-9EF1-F4EF88D2F81D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057E681F-435A-4FC9-AAFF-40D8E5C16E02}">
                    <psuz:zmPr id="{BDBE8FD7-9DFE-4A33-8DBB-2FEE2C0681E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F3C9189F-1B77-4338-8D59-F403D295B79A}">
                    <psuz:zmPr id="{40BCA8A7-41FE-4E11-BDCB-0F43E135E244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Povečava povzetka 4">
                <a:extLst>
                  <a:ext uri="{FF2B5EF4-FFF2-40B4-BE49-F238E27FC236}">
                    <a16:creationId xmlns:a16="http://schemas.microsoft.com/office/drawing/2014/main" id="{8FFCF9EE-C022-4847-9200-A86ED5340C7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6" name="Slika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</p:spPr>
            </p:pic>
            <p:pic>
              <p:nvPicPr>
                <p:cNvPr id="7" name="Slika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</p:spPr>
            </p:pic>
            <p:pic>
              <p:nvPicPr>
                <p:cNvPr id="8" name="Slika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</p:spPr>
            </p:pic>
            <p:pic>
              <p:nvPicPr>
                <p:cNvPr id="9" name="Slika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</p:spPr>
            </p:pic>
            <p:pic>
              <p:nvPicPr>
                <p:cNvPr id="10" name="Slika 10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88356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3BBEB-7E3C-4CF7-8743-DC879763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0CBCEB-BA0B-4B38-968F-74C5DACF3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46" y="1264266"/>
            <a:ext cx="10978842" cy="567252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7ABFF-2B7F-47D1-B4DD-E99CBC31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1233488"/>
            <a:ext cx="12729093" cy="5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Slika 1">
            <a:extLst>
              <a:ext uri="{FF2B5EF4-FFF2-40B4-BE49-F238E27FC236}">
                <a16:creationId xmlns:a16="http://schemas.microsoft.com/office/drawing/2014/main" id="{56AB59A4-3FFD-418B-A0F9-B19C98EB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6" y="1537052"/>
            <a:ext cx="9560662" cy="33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5C9BC14-6C5E-44B0-9C96-B05B5C0B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5380" y="5000695"/>
            <a:ext cx="12729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1: </a:t>
            </a:r>
            <a:r>
              <a:rPr kumimoji="0" lang="sl-SI" altLang="sl-SI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Luize</a:t>
            </a:r>
            <a:r>
              <a:rPr kumimoji="0" lang="sl-SI" altLang="sl-SI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Pesjakove ulica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9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646</Words>
  <Application>Microsoft Office PowerPoint</Application>
  <PresentationFormat>Širokozaslonsko</PresentationFormat>
  <Paragraphs>77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Officeova tema</vt:lpstr>
      <vt:lpstr>Ustvarjalke  v slovenskem jeziku, literaturi in kulturi skozi ulična poimenovanja</vt:lpstr>
      <vt:lpstr>Teoretska izhodišča</vt:lpstr>
      <vt:lpstr>Ljubljanske ulice</vt:lpstr>
      <vt:lpstr>O ljubljanskih ulicah</vt:lpstr>
      <vt:lpstr>O ljubljanskih ulicah</vt:lpstr>
      <vt:lpstr>O ljubljanskih ulicah</vt:lpstr>
      <vt:lpstr>O ljubljanskih ulicah</vt:lpstr>
      <vt:lpstr>Prostorska umestitev ulic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Povzetek in zanimivosti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Ustvarjalke  v slovenskem jeziku, literaturi in kulturi skozi ulična poimenovanja</dc:title>
  <dc:creator>Neža Slosar</dc:creator>
  <cp:lastModifiedBy>Neža M. Slosar</cp:lastModifiedBy>
  <cp:revision>22</cp:revision>
  <dcterms:created xsi:type="dcterms:W3CDTF">2020-05-13T11:11:17Z</dcterms:created>
  <dcterms:modified xsi:type="dcterms:W3CDTF">2021-06-28T19:13:45Z</dcterms:modified>
</cp:coreProperties>
</file>