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4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359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783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602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24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919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400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74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60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731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062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5363-5E8F-495F-A4EC-C21092D76E93}" type="datetimeFigureOut">
              <a:rPr lang="sl-SI" smtClean="0"/>
              <a:t>8.7.2021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6C4-CC94-4682-BD65-CF7C0F41E5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296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jagolob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2000" dirty="0" smtClean="0"/>
              <a:t>Irena Novak Popov</a:t>
            </a: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2400" b="1" dirty="0" smtClean="0"/>
              <a:t>Nove </a:t>
            </a:r>
            <a:r>
              <a:rPr lang="sl-SI" sz="2400" b="1" dirty="0"/>
              <a:t>poetike sodobnih slovenskih </a:t>
            </a:r>
            <a:r>
              <a:rPr lang="sl-SI" sz="2400" b="1" dirty="0" smtClean="0"/>
              <a:t>pesnic </a:t>
            </a:r>
            <a:br>
              <a:rPr lang="sl-SI" sz="2400" b="1" dirty="0" smtClean="0"/>
            </a:br>
            <a:r>
              <a:rPr lang="sl-SI" sz="1600" b="1" dirty="0" smtClean="0"/>
              <a:t/>
            </a:r>
            <a:br>
              <a:rPr lang="sl-SI" sz="1600" b="1" dirty="0" smtClean="0"/>
            </a:br>
            <a:r>
              <a:rPr lang="sl-SI" sz="2200" dirty="0" smtClean="0"/>
              <a:t>Anja Golob (1976)</a:t>
            </a:r>
            <a:br>
              <a:rPr lang="sl-SI" sz="2200" dirty="0" smtClean="0"/>
            </a:br>
            <a:r>
              <a:rPr lang="sl-SI" sz="2200" dirty="0" smtClean="0"/>
              <a:t>Nina Dragičević (1984)</a:t>
            </a:r>
            <a:br>
              <a:rPr lang="sl-SI" sz="2200" dirty="0" smtClean="0"/>
            </a:br>
            <a:r>
              <a:rPr lang="sl-SI" sz="2200" dirty="0" smtClean="0"/>
              <a:t>Kaja Teržan (1986)</a:t>
            </a: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b="1" dirty="0"/>
              <a:t/>
            </a:r>
            <a:br>
              <a:rPr lang="sl-SI" sz="1600" b="1" dirty="0"/>
            </a:br>
            <a:r>
              <a:rPr lang="sl-SI" sz="1600" b="1" dirty="0" smtClean="0"/>
              <a:t> </a:t>
            </a:r>
            <a:r>
              <a:rPr lang="sl-SI" sz="1600" b="1" dirty="0"/>
              <a:t/>
            </a:r>
            <a:br>
              <a:rPr lang="sl-SI" sz="1600" b="1" dirty="0"/>
            </a:br>
            <a:endParaRPr lang="sl-SI" sz="1600" dirty="0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l-SI" sz="1800" dirty="0" smtClean="0"/>
              <a:t>- intimno in družbeno</a:t>
            </a:r>
          </a:p>
          <a:p>
            <a:pPr algn="l"/>
            <a:r>
              <a:rPr lang="sl-SI" sz="1800" dirty="0" smtClean="0"/>
              <a:t>- </a:t>
            </a:r>
            <a:r>
              <a:rPr lang="sl-SI" sz="1800" dirty="0" err="1" smtClean="0"/>
              <a:t>urbanost</a:t>
            </a:r>
            <a:r>
              <a:rPr lang="sl-SI" sz="1800" dirty="0" smtClean="0"/>
              <a:t> in narava</a:t>
            </a:r>
          </a:p>
          <a:p>
            <a:pPr algn="l"/>
            <a:r>
              <a:rPr lang="sl-SI" sz="1800" dirty="0" smtClean="0"/>
              <a:t>- telesnost in refleksija</a:t>
            </a:r>
          </a:p>
          <a:p>
            <a:pPr algn="l"/>
            <a:r>
              <a:rPr lang="sl-SI" sz="1800" dirty="0" smtClean="0"/>
              <a:t>- subjektnost, večglasje, več perspektiv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2114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49481" y="381655"/>
            <a:ext cx="9985663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Govor LS kaže tudi </a:t>
            </a:r>
            <a:r>
              <a:rPr lang="sl-SI" b="1" dirty="0" smtClean="0">
                <a:ea typeface="Times New Roman" panose="02020603050405020304" pitchFamily="18" charset="0"/>
              </a:rPr>
              <a:t>neenakovrednost </a:t>
            </a:r>
            <a:r>
              <a:rPr lang="sl-SI" b="1" dirty="0">
                <a:ea typeface="Times New Roman" panose="02020603050405020304" pitchFamily="18" charset="0"/>
              </a:rPr>
              <a:t>govorcev </a:t>
            </a:r>
            <a:r>
              <a:rPr lang="sl-SI" dirty="0">
                <a:ea typeface="Times New Roman" panose="02020603050405020304" pitchFamily="18" charset="0"/>
              </a:rPr>
              <a:t>v uradni </a:t>
            </a:r>
            <a:r>
              <a:rPr lang="sl-SI" dirty="0" smtClean="0">
                <a:ea typeface="Times New Roman" panose="02020603050405020304" pitchFamily="18" charset="0"/>
              </a:rPr>
              <a:t>komunikaciji = </a:t>
            </a:r>
            <a:r>
              <a:rPr lang="sl-SI" b="1" dirty="0" smtClean="0">
                <a:ea typeface="Times New Roman" panose="02020603050405020304" pitchFamily="18" charset="0"/>
              </a:rPr>
              <a:t>dialogi </a:t>
            </a:r>
            <a:r>
              <a:rPr lang="sl-SI" b="1" dirty="0">
                <a:ea typeface="Times New Roman" panose="02020603050405020304" pitchFamily="18" charset="0"/>
              </a:rPr>
              <a:t>niso možni</a:t>
            </a:r>
            <a:r>
              <a:rPr lang="sl-SI" dirty="0">
                <a:ea typeface="Times New Roman" panose="02020603050405020304" pitchFamily="18" charset="0"/>
              </a:rPr>
              <a:t> </a:t>
            </a:r>
            <a:r>
              <a:rPr lang="sl-SI" dirty="0" smtClean="0">
                <a:ea typeface="Times New Roman" panose="02020603050405020304" pitchFamily="18" charset="0"/>
              </a:rPr>
              <a:t>zaradi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nerazumevanja </a:t>
            </a:r>
            <a:r>
              <a:rPr lang="sl-SI" dirty="0">
                <a:ea typeface="Times New Roman" panose="02020603050405020304" pitchFamily="18" charset="0"/>
              </a:rPr>
              <a:t>položaja drugega,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nepripravljenosti </a:t>
            </a:r>
            <a:r>
              <a:rPr lang="sl-SI" dirty="0">
                <a:ea typeface="Times New Roman" panose="02020603050405020304" pitchFamily="18" charset="0"/>
              </a:rPr>
              <a:t>reševanja </a:t>
            </a:r>
            <a:r>
              <a:rPr lang="sl-SI" dirty="0" smtClean="0">
                <a:ea typeface="Times New Roman" panose="02020603050405020304" pitchFamily="18" charset="0"/>
              </a:rPr>
              <a:t>problemov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oviranja z nemogočimi zahtevami. </a:t>
            </a:r>
          </a:p>
          <a:p>
            <a:pPr>
              <a:spcAft>
                <a:spcPts val="0"/>
              </a:spcAft>
            </a:pPr>
            <a:endParaRPr lang="sl-SI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</a:rPr>
              <a:t>Stranka</a:t>
            </a:r>
            <a:r>
              <a:rPr lang="sl-SI" dirty="0" smtClean="0">
                <a:ea typeface="Times New Roman" panose="02020603050405020304" pitchFamily="18" charset="0"/>
              </a:rPr>
              <a:t> </a:t>
            </a:r>
            <a:r>
              <a:rPr lang="sl-SI" dirty="0">
                <a:ea typeface="Times New Roman" panose="02020603050405020304" pitchFamily="18" charset="0"/>
              </a:rPr>
              <a:t>javne uprave, medicinske ustanove, nevladne organizacije je </a:t>
            </a:r>
            <a:r>
              <a:rPr lang="sl-SI" b="1" dirty="0" smtClean="0">
                <a:ea typeface="Times New Roman" panose="02020603050405020304" pitchFamily="18" charset="0"/>
              </a:rPr>
              <a:t>prestrašeni=ustrahovani </a:t>
            </a:r>
            <a:r>
              <a:rPr lang="sl-SI" b="1" dirty="0">
                <a:ea typeface="Times New Roman" panose="02020603050405020304" pitchFamily="18" charset="0"/>
              </a:rPr>
              <a:t>objekt manipulacije</a:t>
            </a:r>
            <a:r>
              <a:rPr lang="sl-SI" dirty="0">
                <a:ea typeface="Times New Roman" panose="02020603050405020304" pitchFamily="18" charset="0"/>
              </a:rPr>
              <a:t> in</a:t>
            </a:r>
            <a:r>
              <a:rPr lang="sl-SI" b="1" dirty="0">
                <a:ea typeface="Times New Roman" panose="02020603050405020304" pitchFamily="18" charset="0"/>
              </a:rPr>
              <a:t> </a:t>
            </a:r>
            <a:r>
              <a:rPr lang="sl-SI" b="1" dirty="0" smtClean="0">
                <a:ea typeface="Times New Roman" panose="02020603050405020304" pitchFamily="18" charset="0"/>
              </a:rPr>
              <a:t>izkoriščanja.</a:t>
            </a:r>
            <a:endParaRPr lang="sl-SI" b="1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</a:rPr>
              <a:t>Prošnje</a:t>
            </a:r>
            <a:r>
              <a:rPr lang="sl-SI" dirty="0" smtClean="0">
                <a:ea typeface="Times New Roman" panose="02020603050405020304" pitchFamily="18" charset="0"/>
              </a:rPr>
              <a:t> </a:t>
            </a:r>
            <a:r>
              <a:rPr lang="sl-SI" dirty="0">
                <a:ea typeface="Times New Roman" panose="02020603050405020304" pitchFamily="18" charset="0"/>
              </a:rPr>
              <a:t>za pomoč, </a:t>
            </a:r>
            <a:r>
              <a:rPr lang="sl-SI" b="1" dirty="0">
                <a:ea typeface="Times New Roman" panose="02020603050405020304" pitchFamily="18" charset="0"/>
              </a:rPr>
              <a:t>predlogi</a:t>
            </a:r>
            <a:r>
              <a:rPr lang="sl-SI" dirty="0">
                <a:ea typeface="Times New Roman" panose="02020603050405020304" pitchFamily="18" charset="0"/>
              </a:rPr>
              <a:t> in </a:t>
            </a:r>
            <a:r>
              <a:rPr lang="sl-SI" b="1" dirty="0">
                <a:ea typeface="Times New Roman" panose="02020603050405020304" pitchFamily="18" charset="0"/>
              </a:rPr>
              <a:t>ponudbe</a:t>
            </a:r>
            <a:r>
              <a:rPr lang="sl-SI" dirty="0">
                <a:ea typeface="Times New Roman" panose="02020603050405020304" pitchFamily="18" charset="0"/>
              </a:rPr>
              <a:t> </a:t>
            </a:r>
            <a:r>
              <a:rPr lang="sl-SI" dirty="0" smtClean="0">
                <a:ea typeface="Times New Roman" panose="02020603050405020304" pitchFamily="18" charset="0"/>
              </a:rPr>
              <a:t>se </a:t>
            </a:r>
            <a:r>
              <a:rPr lang="sl-SI" dirty="0">
                <a:ea typeface="Times New Roman" panose="02020603050405020304" pitchFamily="18" charset="0"/>
              </a:rPr>
              <a:t>končujejo z začudenjem, razočaranjem, odhodom,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obupom </a:t>
            </a:r>
            <a:r>
              <a:rPr lang="sl-SI" dirty="0">
                <a:ea typeface="Times New Roman" panose="02020603050405020304" pitchFamily="18" charset="0"/>
              </a:rPr>
              <a:t>in novim zagonom: </a:t>
            </a:r>
            <a:r>
              <a:rPr lang="sl-SI" dirty="0" smtClean="0">
                <a:ea typeface="Times New Roman" panose="02020603050405020304" pitchFamily="18" charset="0"/>
              </a:rPr>
              <a:t>„</a:t>
            </a:r>
            <a:r>
              <a:rPr lang="sl-SI" b="1" i="1" dirty="0" err="1" smtClean="0">
                <a:ea typeface="Times New Roman" panose="02020603050405020304" pitchFamily="18" charset="0"/>
              </a:rPr>
              <a:t>mor'š</a:t>
            </a:r>
            <a:r>
              <a:rPr lang="sl-SI" b="1" i="1" dirty="0" smtClean="0">
                <a:ea typeface="Times New Roman" panose="02020603050405020304" pitchFamily="18" charset="0"/>
              </a:rPr>
              <a:t> zdržat</a:t>
            </a:r>
            <a:r>
              <a:rPr lang="sl-SI" i="1" dirty="0" smtClean="0">
                <a:ea typeface="Times New Roman" panose="02020603050405020304" pitchFamily="18" charset="0"/>
              </a:rPr>
              <a:t>“</a:t>
            </a:r>
            <a:r>
              <a:rPr lang="sl-SI" dirty="0" smtClean="0"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endParaRPr lang="sl-SI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Registriranje</a:t>
            </a:r>
            <a:r>
              <a:rPr lang="sl-SI" dirty="0">
                <a:ea typeface="Times New Roman" panose="02020603050405020304" pitchFamily="18" charset="0"/>
              </a:rPr>
              <a:t>, analiza in interpretacija zvočnosti </a:t>
            </a:r>
            <a:r>
              <a:rPr lang="sl-SI" dirty="0" err="1">
                <a:ea typeface="Times New Roman" panose="02020603050405020304" pitchFamily="18" charset="0"/>
              </a:rPr>
              <a:t>kulminira</a:t>
            </a:r>
            <a:r>
              <a:rPr lang="sl-SI" dirty="0">
                <a:ea typeface="Times New Roman" panose="02020603050405020304" pitchFamily="18" charset="0"/>
              </a:rPr>
              <a:t> v oznaki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</a:rPr>
              <a:t>bobneči </a:t>
            </a:r>
            <a:r>
              <a:rPr lang="sl-SI" b="1" dirty="0">
                <a:ea typeface="Times New Roman" panose="02020603050405020304" pitchFamily="18" charset="0"/>
              </a:rPr>
              <a:t>urbani </a:t>
            </a:r>
            <a:r>
              <a:rPr lang="sl-SI" b="1" dirty="0" smtClean="0">
                <a:ea typeface="Times New Roman" panose="02020603050405020304" pitchFamily="18" charset="0"/>
              </a:rPr>
              <a:t>blodnjak</a:t>
            </a:r>
            <a:r>
              <a:rPr lang="sl-SI" dirty="0" smtClean="0">
                <a:ea typeface="Times New Roman" panose="02020603050405020304" pitchFamily="18" charset="0"/>
              </a:rPr>
              <a:t>, telesa v njem so </a:t>
            </a:r>
            <a:r>
              <a:rPr lang="sl-SI" b="1" dirty="0" smtClean="0">
                <a:ea typeface="Times New Roman" panose="02020603050405020304" pitchFamily="18" charset="0"/>
              </a:rPr>
              <a:t>detonirane mine</a:t>
            </a:r>
            <a:r>
              <a:rPr lang="sl-SI" dirty="0" smtClean="0"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V blodnjaku je mnogo </a:t>
            </a:r>
            <a:r>
              <a:rPr lang="sl-SI" dirty="0">
                <a:ea typeface="Times New Roman" panose="02020603050405020304" pitchFamily="18" charset="0"/>
              </a:rPr>
              <a:t>oblik </a:t>
            </a:r>
            <a:r>
              <a:rPr lang="sl-SI" dirty="0" smtClean="0">
                <a:ea typeface="Times New Roman" panose="02020603050405020304" pitchFamily="18" charset="0"/>
              </a:rPr>
              <a:t>(nevidnega) </a:t>
            </a:r>
            <a:r>
              <a:rPr lang="sl-SI" b="1" dirty="0" smtClean="0">
                <a:ea typeface="Times New Roman" panose="02020603050405020304" pitchFamily="18" charset="0"/>
              </a:rPr>
              <a:t>nasilja</a:t>
            </a:r>
            <a:r>
              <a:rPr lang="sl-SI" dirty="0" smtClean="0">
                <a:ea typeface="Times New Roman" panose="02020603050405020304" pitchFamily="18" charset="0"/>
              </a:rPr>
              <a:t>: </a:t>
            </a:r>
            <a:r>
              <a:rPr lang="sl-SI" dirty="0">
                <a:ea typeface="Times New Roman" panose="02020603050405020304" pitchFamily="18" charset="0"/>
              </a:rPr>
              <a:t>polaščanje, kraja intelektualne lastnine, izkoriščanje, izločanje, udrihanje, prostaško zmerjanje, </a:t>
            </a:r>
            <a:r>
              <a:rPr lang="sl-SI" dirty="0" smtClean="0">
                <a:ea typeface="Times New Roman" panose="02020603050405020304" pitchFamily="18" charset="0"/>
              </a:rPr>
              <a:t>slabo plačano delo (</a:t>
            </a:r>
            <a:r>
              <a:rPr lang="sl-SI" dirty="0" err="1" smtClean="0">
                <a:ea typeface="Times New Roman" panose="02020603050405020304" pitchFamily="18" charset="0"/>
              </a:rPr>
              <a:t>prekariat</a:t>
            </a:r>
            <a:r>
              <a:rPr lang="sl-SI" dirty="0" smtClean="0">
                <a:ea typeface="Times New Roman" panose="02020603050405020304" pitchFamily="18" charset="0"/>
              </a:rPr>
              <a:t>).</a:t>
            </a:r>
            <a:endParaRPr lang="sl-SI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l-SI" dirty="0">
                <a:ea typeface="Times New Roman" panose="02020603050405020304" pitchFamily="18" charset="0"/>
              </a:rPr>
              <a:t>Urbani blodnjak je </a:t>
            </a:r>
            <a:r>
              <a:rPr lang="sl-SI" b="1" dirty="0">
                <a:ea typeface="Times New Roman" panose="02020603050405020304" pitchFamily="18" charset="0"/>
              </a:rPr>
              <a:t>brez središč</a:t>
            </a:r>
            <a:r>
              <a:rPr lang="sl-SI" dirty="0">
                <a:ea typeface="Times New Roman" panose="02020603050405020304" pitchFamily="18" charset="0"/>
              </a:rPr>
              <a:t>a in </a:t>
            </a:r>
            <a:r>
              <a:rPr lang="sl-SI" b="1" dirty="0">
                <a:ea typeface="Times New Roman" panose="02020603050405020304" pitchFamily="18" charset="0"/>
              </a:rPr>
              <a:t>brez izhoda</a:t>
            </a:r>
            <a:r>
              <a:rPr lang="sl-SI" dirty="0">
                <a:ea typeface="Times New Roman" panose="02020603050405020304" pitchFamily="18" charset="0"/>
              </a:rPr>
              <a:t>: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nikamor </a:t>
            </a:r>
            <a:r>
              <a:rPr lang="sl-SI" dirty="0">
                <a:ea typeface="Times New Roman" panose="02020603050405020304" pitchFamily="18" charset="0"/>
              </a:rPr>
              <a:t>ni mogoče pobegniti,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nič </a:t>
            </a:r>
            <a:r>
              <a:rPr lang="sl-SI" dirty="0">
                <a:ea typeface="Times New Roman" panose="02020603050405020304" pitchFamily="18" charset="0"/>
              </a:rPr>
              <a:t>se ne bo spremenilo,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nihče </a:t>
            </a:r>
            <a:r>
              <a:rPr lang="sl-SI" dirty="0">
                <a:ea typeface="Times New Roman" panose="02020603050405020304" pitchFamily="18" charset="0"/>
              </a:rPr>
              <a:t>ne more odrešiti bolne družbe,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ničesar </a:t>
            </a:r>
            <a:r>
              <a:rPr lang="sl-SI" dirty="0">
                <a:ea typeface="Times New Roman" panose="02020603050405020304" pitchFamily="18" charset="0"/>
              </a:rPr>
              <a:t>ne morem doseči.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l-SI" sz="1000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Ljudje </a:t>
            </a:r>
            <a:r>
              <a:rPr lang="sl-SI" dirty="0">
                <a:ea typeface="Times New Roman" panose="02020603050405020304" pitchFamily="18" charset="0"/>
              </a:rPr>
              <a:t>so izgubili smisel za solidarnost in empatijo, vizijo drugačnih odnosov, moč za politično akcijo.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l-SI" sz="1600" b="1" dirty="0" smtClean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endParaRPr lang="sl-SI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0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8700" y="1076040"/>
            <a:ext cx="1050520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dirty="0" err="1" smtClean="0">
                <a:ea typeface="Times New Roman" panose="02020603050405020304" pitchFamily="18" charset="0"/>
              </a:rPr>
              <a:t>Protipol</a:t>
            </a:r>
            <a:r>
              <a:rPr lang="sl-SI" dirty="0" smtClean="0">
                <a:ea typeface="Times New Roman" panose="02020603050405020304" pitchFamily="18" charset="0"/>
              </a:rPr>
              <a:t> nasilni družbi je ljubezenska intima.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l-SI" sz="10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i="1" dirty="0" smtClean="0">
                <a:ea typeface="Times New Roman" panose="02020603050405020304" pitchFamily="18" charset="0"/>
              </a:rPr>
              <a:t>Ljubav</a:t>
            </a:r>
            <a:r>
              <a:rPr lang="sl-SI" dirty="0" smtClean="0">
                <a:ea typeface="Times New Roman" panose="02020603050405020304" pitchFamily="18" charset="0"/>
              </a:rPr>
              <a:t> (ljubkovalno hrvaško poimenovanje) je </a:t>
            </a:r>
            <a:r>
              <a:rPr lang="sl-SI" dirty="0">
                <a:ea typeface="Times New Roman" panose="02020603050405020304" pitchFamily="18" charset="0"/>
              </a:rPr>
              <a:t>pisateljica, aktivistka, mojstrica preživetja,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ea typeface="Times New Roman" panose="02020603050405020304" pitchFamily="18" charset="0"/>
              </a:rPr>
              <a:t>zaradi </a:t>
            </a:r>
            <a:r>
              <a:rPr lang="sl-SI" dirty="0" smtClean="0">
                <a:ea typeface="Times New Roman" panose="02020603050405020304" pitchFamily="18" charset="0"/>
              </a:rPr>
              <a:t>nepopustljive kritičnosti </a:t>
            </a:r>
            <a:r>
              <a:rPr lang="sl-SI" dirty="0">
                <a:ea typeface="Times New Roman" panose="02020603050405020304" pitchFamily="18" charset="0"/>
              </a:rPr>
              <a:t>je </a:t>
            </a:r>
            <a:r>
              <a:rPr lang="sl-SI" b="1" dirty="0">
                <a:ea typeface="Times New Roman" panose="02020603050405020304" pitchFamily="18" charset="0"/>
              </a:rPr>
              <a:t>žrtev onemogočanja </a:t>
            </a:r>
            <a:r>
              <a:rPr lang="sl-SI" dirty="0">
                <a:ea typeface="Times New Roman" panose="02020603050405020304" pitchFamily="18" charset="0"/>
              </a:rPr>
              <a:t>in </a:t>
            </a:r>
            <a:r>
              <a:rPr lang="sl-SI" b="1" dirty="0">
                <a:ea typeface="Times New Roman" panose="02020603050405020304" pitchFamily="18" charset="0"/>
              </a:rPr>
              <a:t>šikaniranja</a:t>
            </a:r>
            <a:r>
              <a:rPr lang="sl-SI" dirty="0">
                <a:ea typeface="Times New Roman" panose="02020603050405020304" pitchFamily="18" charset="0"/>
              </a:rPr>
              <a:t>, </a:t>
            </a:r>
            <a:r>
              <a:rPr lang="sl-SI" b="1" dirty="0">
                <a:ea typeface="Times New Roman" panose="02020603050405020304" pitchFamily="18" charset="0"/>
              </a:rPr>
              <a:t>brez dela </a:t>
            </a:r>
            <a:r>
              <a:rPr lang="sl-SI" dirty="0">
                <a:ea typeface="Times New Roman" panose="02020603050405020304" pitchFamily="18" charset="0"/>
              </a:rPr>
              <a:t>in </a:t>
            </a:r>
            <a:r>
              <a:rPr lang="sl-SI" b="1" dirty="0" smtClean="0">
                <a:ea typeface="Times New Roman" panose="02020603050405020304" pitchFamily="18" charset="0"/>
              </a:rPr>
              <a:t>honorarjev.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Njena modrost (vztrajno spodbujanje) prihaja iz </a:t>
            </a:r>
            <a:r>
              <a:rPr lang="sl-SI" dirty="0">
                <a:ea typeface="Times New Roman" panose="02020603050405020304" pitchFamily="18" charset="0"/>
              </a:rPr>
              <a:t>vednosti o </a:t>
            </a:r>
            <a:r>
              <a:rPr lang="sl-SI" dirty="0" smtClean="0">
                <a:ea typeface="Times New Roman" panose="02020603050405020304" pitchFamily="18" charset="0"/>
              </a:rPr>
              <a:t>zgodovini mnogih uničenih žensk (kar je zločin),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</a:rPr>
              <a:t>Skupaj</a:t>
            </a:r>
            <a:r>
              <a:rPr lang="sl-SI" dirty="0" smtClean="0">
                <a:ea typeface="Times New Roman" panose="02020603050405020304" pitchFamily="18" charset="0"/>
              </a:rPr>
              <a:t> sta močnejši, laže vztrajata, se podpirata, druga drugo osrečujeta,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toda zavedata se, da tudi v izolirani zasebni prostor vdira družbeno nasilje.</a:t>
            </a:r>
            <a:endParaRPr lang="sl-SI" dirty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l-SI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/>
              <a:t>Rezultat izvirne zvočne dimenzije je jezikovna inovativnost </a:t>
            </a:r>
            <a:r>
              <a:rPr lang="sl-SI" dirty="0"/>
              <a:t> </a:t>
            </a:r>
            <a:r>
              <a:rPr lang="sl-SI" dirty="0" smtClean="0"/>
              <a:t>besedila:</a:t>
            </a:r>
          </a:p>
          <a:p>
            <a:pPr>
              <a:spcAft>
                <a:spcPts val="0"/>
              </a:spcAft>
            </a:pPr>
            <a:r>
              <a:rPr lang="sl-SI" b="1" dirty="0" smtClean="0"/>
              <a:t>Polifonija</a:t>
            </a:r>
            <a:r>
              <a:rPr lang="sl-SI" dirty="0" smtClean="0"/>
              <a:t> iz </a:t>
            </a:r>
            <a:r>
              <a:rPr lang="sl-SI" b="1" dirty="0"/>
              <a:t>birokratskih fraz</a:t>
            </a:r>
            <a:r>
              <a:rPr lang="sl-SI" dirty="0"/>
              <a:t>, </a:t>
            </a:r>
            <a:r>
              <a:rPr lang="sl-SI" b="1" dirty="0"/>
              <a:t>vulgarizmov</a:t>
            </a:r>
            <a:r>
              <a:rPr lang="sl-SI" dirty="0"/>
              <a:t>, </a:t>
            </a:r>
            <a:r>
              <a:rPr lang="sl-SI" b="1" dirty="0"/>
              <a:t>socioloških terminov</a:t>
            </a:r>
            <a:r>
              <a:rPr lang="sl-SI" dirty="0"/>
              <a:t> in </a:t>
            </a:r>
            <a:r>
              <a:rPr lang="sl-SI" b="1" dirty="0"/>
              <a:t>ekspresivnih oznak</a:t>
            </a:r>
            <a:r>
              <a:rPr lang="sl-SI" dirty="0"/>
              <a:t>. </a:t>
            </a:r>
            <a:endParaRPr lang="sl-SI" dirty="0" smtClean="0"/>
          </a:p>
          <a:p>
            <a:pPr>
              <a:spcAft>
                <a:spcPts val="0"/>
              </a:spcAft>
            </a:pPr>
            <a:endParaRPr lang="sl-SI" dirty="0" smtClean="0"/>
          </a:p>
          <a:p>
            <a:pPr>
              <a:spcAft>
                <a:spcPts val="0"/>
              </a:spcAft>
            </a:pPr>
            <a:r>
              <a:rPr lang="sl-SI" dirty="0" smtClean="0"/>
              <a:t>Kompozicija se </a:t>
            </a:r>
            <a:r>
              <a:rPr lang="sl-SI" b="1" dirty="0" smtClean="0"/>
              <a:t>razvija</a:t>
            </a:r>
            <a:r>
              <a:rPr lang="sl-SI" dirty="0" smtClean="0"/>
              <a:t> s </a:t>
            </a:r>
            <a:r>
              <a:rPr lang="sl-SI" b="1" dirty="0" smtClean="0"/>
              <a:t>ponavljanjem</a:t>
            </a:r>
            <a:r>
              <a:rPr lang="sl-SI" dirty="0" smtClean="0"/>
              <a:t> (glasov</a:t>
            </a:r>
            <a:r>
              <a:rPr lang="sl-SI" dirty="0"/>
              <a:t>, besed, </a:t>
            </a:r>
            <a:r>
              <a:rPr lang="sl-SI" dirty="0" smtClean="0"/>
              <a:t>besednih zvez</a:t>
            </a:r>
            <a:r>
              <a:rPr lang="sl-SI" dirty="0"/>
              <a:t>, stavkov, </a:t>
            </a:r>
            <a:r>
              <a:rPr lang="sl-SI" b="1" dirty="0" err="1"/>
              <a:t>onomatopoej</a:t>
            </a:r>
            <a:r>
              <a:rPr lang="sl-SI" dirty="0"/>
              <a:t> </a:t>
            </a:r>
            <a:r>
              <a:rPr lang="sl-SI" dirty="0" smtClean="0"/>
              <a:t>)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Ponovitve </a:t>
            </a:r>
            <a:r>
              <a:rPr lang="sl-SI" dirty="0"/>
              <a:t>so način </a:t>
            </a:r>
            <a:r>
              <a:rPr lang="sl-SI" b="1" dirty="0"/>
              <a:t>ritmičnega </a:t>
            </a:r>
            <a:r>
              <a:rPr lang="sl-SI" b="1" dirty="0" smtClean="0"/>
              <a:t>urejanja:</a:t>
            </a:r>
            <a:r>
              <a:rPr lang="sl-SI" dirty="0" smtClean="0"/>
              <a:t> razčlenitev in povezovanje elementov.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Ustvarjajo</a:t>
            </a:r>
            <a:r>
              <a:rPr lang="sl-SI" b="1" dirty="0" smtClean="0"/>
              <a:t> dodatni pomen: monotonost, neizbežnost </a:t>
            </a:r>
            <a:r>
              <a:rPr lang="sl-SI" dirty="0" smtClean="0"/>
              <a:t>okoliščin</a:t>
            </a:r>
            <a:r>
              <a:rPr lang="sl-SI" b="1" dirty="0" smtClean="0"/>
              <a:t> </a:t>
            </a:r>
            <a:r>
              <a:rPr lang="sl-SI" dirty="0" smtClean="0"/>
              <a:t>ter </a:t>
            </a:r>
            <a:r>
              <a:rPr lang="sl-SI" b="1" dirty="0" smtClean="0"/>
              <a:t>vztrajanje</a:t>
            </a:r>
            <a:r>
              <a:rPr lang="sl-SI" dirty="0" smtClean="0"/>
              <a:t>, </a:t>
            </a:r>
            <a:r>
              <a:rPr lang="sl-SI" b="1" dirty="0" smtClean="0"/>
              <a:t>obvladovanje</a:t>
            </a:r>
            <a:r>
              <a:rPr lang="sl-SI" dirty="0" smtClean="0"/>
              <a:t>, </a:t>
            </a:r>
            <a:r>
              <a:rPr lang="sl-SI" b="1" dirty="0" smtClean="0"/>
              <a:t>osvobajanje.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dirty="0" smtClean="0"/>
              <a:t>Zvočno-ritmično </a:t>
            </a:r>
            <a:r>
              <a:rPr lang="sl-SI" dirty="0"/>
              <a:t>razsežnost </a:t>
            </a:r>
            <a:r>
              <a:rPr lang="sl-SI" dirty="0" smtClean="0"/>
              <a:t>avtorica poudarja na živih govornih izvedbah pesnitve (Poslušajte!)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0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33944" y="792218"/>
            <a:ext cx="96531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  <a:ea typeface="Calibri" panose="020F0502020204030204" pitchFamily="34" charset="0"/>
              </a:rPr>
              <a:t>Kaja Teržan</a:t>
            </a:r>
            <a:r>
              <a:rPr lang="sl-SI" dirty="0">
                <a:ea typeface="Calibri" panose="020F0502020204030204" pitchFamily="34" charset="0"/>
              </a:rPr>
              <a:t> </a:t>
            </a:r>
            <a:r>
              <a:rPr lang="sl-SI" dirty="0" smtClean="0">
                <a:ea typeface="Calibri" panose="020F0502020204030204" pitchFamily="34" charset="0"/>
              </a:rPr>
              <a:t>(1986)</a:t>
            </a:r>
          </a:p>
          <a:p>
            <a:endParaRPr lang="sl-SI" dirty="0" smtClean="0">
              <a:ea typeface="Calibri" panose="020F0502020204030204" pitchFamily="34" charset="0"/>
            </a:endParaRPr>
          </a:p>
          <a:p>
            <a:r>
              <a:rPr lang="sl-SI" dirty="0" smtClean="0">
                <a:ea typeface="Calibri" panose="020F0502020204030204" pitchFamily="34" charset="0"/>
              </a:rPr>
              <a:t>Otroštvo v </a:t>
            </a:r>
            <a:r>
              <a:rPr lang="sl-SI" dirty="0">
                <a:ea typeface="Calibri" panose="020F0502020204030204" pitchFamily="34" charset="0"/>
              </a:rPr>
              <a:t>Škofji </a:t>
            </a:r>
            <a:r>
              <a:rPr lang="sl-SI" dirty="0" smtClean="0">
                <a:ea typeface="Calibri" panose="020F0502020204030204" pitchFamily="34" charset="0"/>
              </a:rPr>
              <a:t>Loki, </a:t>
            </a:r>
            <a:r>
              <a:rPr lang="sl-SI" dirty="0">
                <a:ea typeface="Calibri" panose="020F0502020204030204" pitchFamily="34" charset="0"/>
              </a:rPr>
              <a:t>na </a:t>
            </a:r>
            <a:r>
              <a:rPr lang="sl-SI" dirty="0" smtClean="0">
                <a:ea typeface="Calibri" panose="020F0502020204030204" pitchFamily="34" charset="0"/>
              </a:rPr>
              <a:t>Švedskem.</a:t>
            </a:r>
          </a:p>
          <a:p>
            <a:r>
              <a:rPr lang="sl-SI" dirty="0" smtClean="0">
                <a:ea typeface="Calibri" panose="020F0502020204030204" pitchFamily="34" charset="0"/>
              </a:rPr>
              <a:t>Študirala umetnostno zgodovino </a:t>
            </a:r>
            <a:r>
              <a:rPr lang="sl-SI" dirty="0">
                <a:ea typeface="Calibri" panose="020F0502020204030204" pitchFamily="34" charset="0"/>
              </a:rPr>
              <a:t>in </a:t>
            </a:r>
            <a:r>
              <a:rPr lang="sl-SI" dirty="0" smtClean="0">
                <a:ea typeface="Calibri" panose="020F0502020204030204" pitchFamily="34" charset="0"/>
              </a:rPr>
              <a:t>sociologijo na FF v Ljubljani,</a:t>
            </a:r>
          </a:p>
          <a:p>
            <a:r>
              <a:rPr lang="sl-SI" dirty="0" smtClean="0">
                <a:ea typeface="Calibri" panose="020F0502020204030204" pitchFamily="34" charset="0"/>
              </a:rPr>
              <a:t>plesalka sodobnega plesa, pozneje preusmeritev v poezijo. </a:t>
            </a:r>
          </a:p>
          <a:p>
            <a:r>
              <a:rPr lang="sl-SI" dirty="0" smtClean="0">
                <a:ea typeface="Calibri" panose="020F0502020204030204" pitchFamily="34" charset="0"/>
              </a:rPr>
              <a:t>Danes </a:t>
            </a:r>
            <a:r>
              <a:rPr lang="sl-SI" b="1" dirty="0" smtClean="0">
                <a:ea typeface="Calibri" panose="020F0502020204030204" pitchFamily="34" charset="0"/>
              </a:rPr>
              <a:t>pomočnica </a:t>
            </a:r>
            <a:r>
              <a:rPr lang="sl-SI" b="1" dirty="0">
                <a:ea typeface="Calibri" panose="020F0502020204030204" pitchFamily="34" charset="0"/>
              </a:rPr>
              <a:t>vzgojiteljice v vrtcu</a:t>
            </a:r>
            <a:r>
              <a:rPr lang="sl-SI" dirty="0" smtClean="0">
                <a:ea typeface="Calibri" panose="020F0502020204030204" pitchFamily="34" charset="0"/>
              </a:rPr>
              <a:t>.</a:t>
            </a:r>
          </a:p>
          <a:p>
            <a:endParaRPr lang="sl-SI" dirty="0"/>
          </a:p>
          <a:p>
            <a:r>
              <a:rPr lang="sl-SI" i="1" dirty="0"/>
              <a:t>Delta</a:t>
            </a:r>
            <a:r>
              <a:rPr lang="sl-SI" dirty="0"/>
              <a:t> (2015) </a:t>
            </a:r>
            <a:r>
              <a:rPr lang="sl-SI" dirty="0" smtClean="0"/>
              <a:t>nominacija </a:t>
            </a:r>
            <a:r>
              <a:rPr lang="sl-SI" dirty="0"/>
              <a:t>za Veronikino nagrado, </a:t>
            </a:r>
            <a:endParaRPr lang="sl-SI" dirty="0" smtClean="0"/>
          </a:p>
          <a:p>
            <a:r>
              <a:rPr lang="sl-SI" i="1" dirty="0" smtClean="0"/>
              <a:t>Krog</a:t>
            </a:r>
            <a:r>
              <a:rPr lang="sl-SI" dirty="0" smtClean="0"/>
              <a:t> </a:t>
            </a:r>
            <a:r>
              <a:rPr lang="sl-SI" dirty="0"/>
              <a:t>(2018) </a:t>
            </a:r>
            <a:r>
              <a:rPr lang="sl-SI" dirty="0" smtClean="0">
                <a:solidFill>
                  <a:srgbClr val="C00000"/>
                </a:solidFill>
              </a:rPr>
              <a:t>Jenkova nagrada</a:t>
            </a:r>
          </a:p>
          <a:p>
            <a:endParaRPr lang="sl-SI" dirty="0"/>
          </a:p>
          <a:p>
            <a:r>
              <a:rPr lang="sl-SI" dirty="0" smtClean="0"/>
              <a:t>Nastopi v </a:t>
            </a:r>
            <a:r>
              <a:rPr lang="sl-SI" dirty="0"/>
              <a:t>Sloveniji </a:t>
            </a:r>
            <a:r>
              <a:rPr lang="sl-SI" dirty="0" smtClean="0"/>
              <a:t>(z živo glasbo: kontrabasista Jošta Drašlerja ali pianistke Mance </a:t>
            </a:r>
            <a:r>
              <a:rPr lang="sl-SI" dirty="0"/>
              <a:t>Udovič</a:t>
            </a:r>
            <a:r>
              <a:rPr lang="sl-SI" dirty="0" smtClean="0"/>
              <a:t>)</a:t>
            </a:r>
          </a:p>
          <a:p>
            <a:r>
              <a:rPr lang="sl-SI" dirty="0"/>
              <a:t>i</a:t>
            </a:r>
            <a:r>
              <a:rPr lang="sl-SI" dirty="0" smtClean="0"/>
              <a:t>n v tujini; prevodi.</a:t>
            </a:r>
          </a:p>
          <a:p>
            <a:endParaRPr lang="sl-SI" dirty="0"/>
          </a:p>
          <a:p>
            <a:r>
              <a:rPr lang="sl-SI" dirty="0" smtClean="0"/>
              <a:t>Zapletena, nakazovalna poezija simbolov in metafor; zelo osebnih uvidov</a:t>
            </a:r>
          </a:p>
        </p:txBody>
      </p:sp>
    </p:spTree>
    <p:extLst>
      <p:ext uri="{BB962C8B-B14F-4D97-AF65-F5344CB8AC3E}">
        <p14:creationId xmlns:p14="http://schemas.microsoft.com/office/powerpoint/2010/main" val="182042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278082" y="324903"/>
            <a:ext cx="931025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Delta</a:t>
            </a:r>
            <a:r>
              <a:rPr lang="sl-SI" dirty="0">
                <a:ea typeface="Times New Roman" panose="02020603050405020304" pitchFamily="18" charset="0"/>
              </a:rPr>
              <a:t> </a:t>
            </a:r>
            <a:endParaRPr lang="sl-SI" dirty="0" smtClean="0">
              <a:ea typeface="Times New Roman" panose="02020603050405020304" pitchFamily="18" charset="0"/>
            </a:endParaRPr>
          </a:p>
          <a:p>
            <a:r>
              <a:rPr lang="sl-SI" dirty="0" smtClean="0">
                <a:ea typeface="Times New Roman" panose="02020603050405020304" pitchFamily="18" charset="0"/>
              </a:rPr>
              <a:t>„prelivanje </a:t>
            </a:r>
            <a:r>
              <a:rPr lang="sl-SI" dirty="0">
                <a:ea typeface="Times New Roman" panose="02020603050405020304" pitchFamily="18" charset="0"/>
              </a:rPr>
              <a:t>med omejeno strugo reke in brezmejnim </a:t>
            </a:r>
            <a:r>
              <a:rPr lang="sl-SI" dirty="0" smtClean="0">
                <a:ea typeface="Times New Roman" panose="02020603050405020304" pitchFamily="18" charset="0"/>
              </a:rPr>
              <a:t>morjem“ je metafora za </a:t>
            </a:r>
            <a:r>
              <a:rPr lang="sl-SI" b="1" dirty="0">
                <a:ea typeface="Times New Roman" panose="02020603050405020304" pitchFamily="18" charset="0"/>
              </a:rPr>
              <a:t>proces oblikovanja </a:t>
            </a:r>
            <a:r>
              <a:rPr lang="sl-SI" dirty="0">
                <a:ea typeface="Times New Roman" panose="02020603050405020304" pitchFamily="18" charset="0"/>
              </a:rPr>
              <a:t>posamezničine</a:t>
            </a:r>
            <a:r>
              <a:rPr lang="sl-SI" b="1" dirty="0">
                <a:ea typeface="Times New Roman" panose="02020603050405020304" pitchFamily="18" charset="0"/>
              </a:rPr>
              <a:t> </a:t>
            </a:r>
            <a:r>
              <a:rPr lang="sl-SI" b="1" dirty="0" smtClean="0">
                <a:ea typeface="Times New Roman" panose="02020603050405020304" pitchFamily="18" charset="0"/>
              </a:rPr>
              <a:t>identitete </a:t>
            </a:r>
            <a:r>
              <a:rPr lang="sl-SI" dirty="0" smtClean="0">
                <a:ea typeface="Times New Roman" panose="02020603050405020304" pitchFamily="18" charset="0"/>
              </a:rPr>
              <a:t>(odraščanje)</a:t>
            </a:r>
            <a:r>
              <a:rPr lang="sl-SI" b="1" dirty="0" smtClean="0">
                <a:ea typeface="Times New Roman" panose="02020603050405020304" pitchFamily="18" charset="0"/>
              </a:rPr>
              <a:t>:</a:t>
            </a:r>
          </a:p>
          <a:p>
            <a:r>
              <a:rPr lang="sl-SI" dirty="0" smtClean="0">
                <a:ea typeface="Times New Roman" panose="02020603050405020304" pitchFamily="18" charset="0"/>
              </a:rPr>
              <a:t>pravica </a:t>
            </a:r>
            <a:r>
              <a:rPr lang="sl-SI" dirty="0">
                <a:ea typeface="Times New Roman" panose="02020603050405020304" pitchFamily="18" charset="0"/>
              </a:rPr>
              <a:t>do </a:t>
            </a:r>
            <a:r>
              <a:rPr lang="sl-SI" b="1" dirty="0">
                <a:ea typeface="Times New Roman" panose="02020603050405020304" pitchFamily="18" charset="0"/>
              </a:rPr>
              <a:t>lastnih načel, dejanj, resnic</a:t>
            </a:r>
            <a:r>
              <a:rPr lang="sl-SI" dirty="0">
                <a:ea typeface="Times New Roman" panose="02020603050405020304" pitchFamily="18" charset="0"/>
              </a:rPr>
              <a:t>e</a:t>
            </a:r>
            <a:endParaRPr lang="sl-SI" b="1" dirty="0" smtClean="0">
              <a:ea typeface="Times New Roman" panose="02020603050405020304" pitchFamily="18" charset="0"/>
            </a:endParaRPr>
          </a:p>
          <a:p>
            <a:r>
              <a:rPr lang="sl-SI" b="1" dirty="0" smtClean="0">
                <a:ea typeface="Times New Roman" panose="02020603050405020304" pitchFamily="18" charset="0"/>
              </a:rPr>
              <a:t>pristno, </a:t>
            </a:r>
            <a:r>
              <a:rPr lang="sl-SI" b="1" dirty="0">
                <a:ea typeface="Times New Roman" panose="02020603050405020304" pitchFamily="18" charset="0"/>
              </a:rPr>
              <a:t>dosledno ravnanje</a:t>
            </a:r>
            <a:r>
              <a:rPr lang="sl-SI" dirty="0">
                <a:ea typeface="Times New Roman" panose="02020603050405020304" pitchFamily="18" charset="0"/>
              </a:rPr>
              <a:t>, čeprav v nasprotju s </a:t>
            </a:r>
            <a:r>
              <a:rPr lang="sl-SI" dirty="0" smtClean="0">
                <a:ea typeface="Times New Roman" panose="02020603050405020304" pitchFamily="18" charset="0"/>
              </a:rPr>
              <a:t>pričakovanji/normami. </a:t>
            </a:r>
          </a:p>
          <a:p>
            <a:endParaRPr lang="sl-SI" dirty="0" smtClean="0">
              <a:ea typeface="Times New Roman" panose="02020603050405020304" pitchFamily="18" charset="0"/>
            </a:endParaRPr>
          </a:p>
          <a:p>
            <a:r>
              <a:rPr lang="sl-SI" dirty="0" smtClean="0">
                <a:ea typeface="Times New Roman" panose="02020603050405020304" pitchFamily="18" charset="0"/>
              </a:rPr>
              <a:t>Visoka cena osebne svobode: </a:t>
            </a:r>
            <a:r>
              <a:rPr lang="sl-SI" b="1" dirty="0" smtClean="0">
                <a:ea typeface="Times New Roman" panose="02020603050405020304" pitchFamily="18" charset="0"/>
              </a:rPr>
              <a:t>p</a:t>
            </a:r>
            <a:r>
              <a:rPr lang="sl-SI" b="1" dirty="0" smtClean="0"/>
              <a:t>retrgane </a:t>
            </a:r>
            <a:r>
              <a:rPr lang="sl-SI" b="1" dirty="0"/>
              <a:t>vezi s straši, prijatelji, sostanovalci in </a:t>
            </a:r>
            <a:r>
              <a:rPr lang="sl-SI" b="1" dirty="0" smtClean="0"/>
              <a:t>partnerjem</a:t>
            </a:r>
            <a:r>
              <a:rPr lang="sl-SI" dirty="0" smtClean="0"/>
              <a:t>, </a:t>
            </a:r>
          </a:p>
          <a:p>
            <a:r>
              <a:rPr lang="sl-SI" b="1" dirty="0" smtClean="0"/>
              <a:t>izguba</a:t>
            </a:r>
            <a:r>
              <a:rPr lang="sl-SI" dirty="0" smtClean="0"/>
              <a:t> otroških </a:t>
            </a:r>
            <a:r>
              <a:rPr lang="sl-SI" b="1" dirty="0"/>
              <a:t>iluzij</a:t>
            </a:r>
            <a:r>
              <a:rPr lang="sl-SI" dirty="0"/>
              <a:t> o srečni družini in ljubezni</a:t>
            </a:r>
            <a:r>
              <a:rPr lang="sl-SI" dirty="0" smtClean="0"/>
              <a:t>.</a:t>
            </a:r>
            <a:endParaRPr lang="sl-SI" dirty="0" smtClean="0">
              <a:ea typeface="Times New Roman" panose="02020603050405020304" pitchFamily="18" charset="0"/>
            </a:endParaRPr>
          </a:p>
          <a:p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dirty="0" smtClean="0"/>
              <a:t>Notranje razčiščevanje vključuje </a:t>
            </a:r>
          </a:p>
          <a:p>
            <a:r>
              <a:rPr lang="sl-SI" b="1" dirty="0" smtClean="0"/>
              <a:t>spomine </a:t>
            </a:r>
            <a:r>
              <a:rPr lang="sl-SI" dirty="0" smtClean="0"/>
              <a:t>in </a:t>
            </a:r>
            <a:r>
              <a:rPr lang="sl-SI" b="1" dirty="0" smtClean="0"/>
              <a:t>čustvene odnose</a:t>
            </a:r>
            <a:r>
              <a:rPr lang="sl-SI" dirty="0" smtClean="0"/>
              <a:t> v </a:t>
            </a:r>
            <a:r>
              <a:rPr lang="sl-SI" b="1" dirty="0" smtClean="0"/>
              <a:t>disfunkcionalni </a:t>
            </a:r>
            <a:r>
              <a:rPr lang="sl-SI" b="1" dirty="0" smtClean="0"/>
              <a:t>družini:</a:t>
            </a:r>
            <a:endParaRPr lang="sl-SI" dirty="0" smtClean="0"/>
          </a:p>
          <a:p>
            <a:r>
              <a:rPr lang="sl-SI" dirty="0" smtClean="0"/>
              <a:t>socializacija </a:t>
            </a:r>
            <a:r>
              <a:rPr lang="sl-SI" dirty="0"/>
              <a:t>je </a:t>
            </a:r>
            <a:r>
              <a:rPr lang="sl-SI" b="1" dirty="0"/>
              <a:t>posiljevanje </a:t>
            </a:r>
            <a:r>
              <a:rPr lang="sl-SI" dirty="0"/>
              <a:t>in </a:t>
            </a:r>
            <a:r>
              <a:rPr lang="sl-SI" b="1" dirty="0"/>
              <a:t>utišanje </a:t>
            </a:r>
            <a:r>
              <a:rPr lang="sl-SI" b="1" dirty="0" smtClean="0"/>
              <a:t>otroka</a:t>
            </a:r>
            <a:r>
              <a:rPr lang="sl-SI" dirty="0" smtClean="0"/>
              <a:t>,</a:t>
            </a:r>
            <a:r>
              <a:rPr lang="sl-SI" b="1" dirty="0" smtClean="0"/>
              <a:t> </a:t>
            </a:r>
            <a:r>
              <a:rPr lang="sl-SI" dirty="0" smtClean="0"/>
              <a:t>odvračanje od </a:t>
            </a:r>
            <a:r>
              <a:rPr lang="sl-SI" b="1" dirty="0" smtClean="0"/>
              <a:t>samostojnosti, </a:t>
            </a:r>
            <a:r>
              <a:rPr lang="sl-SI" dirty="0" smtClean="0"/>
              <a:t>norčevanje </a:t>
            </a:r>
            <a:r>
              <a:rPr lang="sl-SI" b="1" dirty="0" smtClean="0"/>
              <a:t>iz </a:t>
            </a:r>
            <a:r>
              <a:rPr lang="sl-SI" dirty="0" smtClean="0"/>
              <a:t>njegovih</a:t>
            </a:r>
            <a:r>
              <a:rPr lang="sl-SI" b="1" dirty="0" smtClean="0"/>
              <a:t> strahov</a:t>
            </a:r>
            <a:r>
              <a:rPr lang="sl-SI" b="1" dirty="0" smtClean="0"/>
              <a:t>.</a:t>
            </a:r>
          </a:p>
          <a:p>
            <a:endParaRPr lang="sl-SI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dirty="0" smtClean="0">
                <a:ea typeface="Times New Roman" panose="02020603050405020304" pitchFamily="18" charset="0"/>
              </a:rPr>
              <a:t>Sprejeta in sproščena je lahko šele v alternativnih skupnostih mladih odraslih ljudi.</a:t>
            </a:r>
            <a:r>
              <a:rPr lang="sl-S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Jaz se konstituira z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uporniškimi kretnjami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l-SI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jasno zamislijo svoje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prihodnosti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l-SI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 bolečo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odpovedjo – materinstvom</a:t>
            </a:r>
          </a:p>
          <a:p>
            <a:endParaRPr lang="sl-SI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 smtClean="0"/>
              <a:t>Soobstoj več </a:t>
            </a:r>
            <a:r>
              <a:rPr lang="sl-SI" dirty="0"/>
              <a:t>perspektiv: </a:t>
            </a:r>
            <a:r>
              <a:rPr lang="sl-SI" dirty="0" smtClean="0"/>
              <a:t>odzivi </a:t>
            </a:r>
            <a:r>
              <a:rPr lang="sl-SI" dirty="0"/>
              <a:t>drugega na jaz</a:t>
            </a:r>
            <a:r>
              <a:rPr lang="sl-SI" dirty="0" smtClean="0"/>
              <a:t>, govor </a:t>
            </a:r>
            <a:r>
              <a:rPr lang="sl-SI" dirty="0"/>
              <a:t>v imenu drugega, </a:t>
            </a:r>
          </a:p>
          <a:p>
            <a:r>
              <a:rPr lang="sl-SI" dirty="0"/>
              <a:t>izpoved v tretji osebi, </a:t>
            </a:r>
            <a:r>
              <a:rPr lang="sl-SI" dirty="0" smtClean="0"/>
              <a:t>presoja </a:t>
            </a:r>
            <a:r>
              <a:rPr lang="sl-SI" dirty="0"/>
              <a:t>preteklosti s sedanjimi spoznanji.</a:t>
            </a:r>
          </a:p>
          <a:p>
            <a:endParaRPr lang="sl-SI" dirty="0">
              <a:ea typeface="Times New Roman" panose="02020603050405020304" pitchFamily="18" charset="0"/>
            </a:endParaRPr>
          </a:p>
          <a:p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89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59872" y="546875"/>
            <a:ext cx="94972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Materinstvo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je eksistencialna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zareza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z njo se 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podre 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tudi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ljubezensko 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razmerje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moški 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ni pripravljen na očetovstvo in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pobegne, ženska ostane sama z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otrokom (patriarhat). </a:t>
            </a:r>
            <a:endParaRPr lang="sl-SI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l-SI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Pesnica izpostavlja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fizično telo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„Telo je moj dom“ (</a:t>
            </a:r>
            <a:r>
              <a:rPr lang="sl-SI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Vse najboljše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sl-SI" b="1" dirty="0"/>
              <a:t>začetek osebe, </a:t>
            </a:r>
            <a:r>
              <a:rPr lang="sl-SI" b="1" dirty="0" smtClean="0"/>
              <a:t>izvor svobode</a:t>
            </a:r>
            <a:r>
              <a:rPr lang="sl-SI" b="1" dirty="0"/>
              <a:t>, </a:t>
            </a:r>
            <a:endParaRPr lang="sl-SI" b="1" dirty="0" smtClean="0"/>
          </a:p>
          <a:p>
            <a:pPr>
              <a:spcAft>
                <a:spcPts val="0"/>
              </a:spcAft>
            </a:pPr>
            <a:r>
              <a:rPr lang="sl-SI" dirty="0"/>
              <a:t>središče </a:t>
            </a:r>
            <a:r>
              <a:rPr lang="sl-SI" b="1" dirty="0"/>
              <a:t>zaznavanja, </a:t>
            </a:r>
            <a:r>
              <a:rPr lang="sl-SI" b="1" dirty="0" smtClean="0"/>
              <a:t>zavedanja</a:t>
            </a:r>
          </a:p>
          <a:p>
            <a:pPr>
              <a:spcAft>
                <a:spcPts val="0"/>
              </a:spcAft>
            </a:pPr>
            <a:r>
              <a:rPr lang="sl-SI" b="1" dirty="0" smtClean="0"/>
              <a:t>ustvarjalno izražanje</a:t>
            </a:r>
            <a:r>
              <a:rPr lang="sl-SI" dirty="0" smtClean="0"/>
              <a:t> </a:t>
            </a:r>
            <a:r>
              <a:rPr lang="sl-SI" dirty="0"/>
              <a:t>s plesnimi </a:t>
            </a:r>
            <a:r>
              <a:rPr lang="sl-SI" dirty="0" smtClean="0"/>
              <a:t>gibi (užitek) </a:t>
            </a:r>
            <a:endParaRPr lang="sl-SI" dirty="0" smtClean="0"/>
          </a:p>
          <a:p>
            <a:pPr>
              <a:spcAft>
                <a:spcPts val="0"/>
              </a:spcAft>
            </a:pPr>
            <a:endParaRPr lang="sl-SI" b="1" dirty="0"/>
          </a:p>
          <a:p>
            <a:pPr>
              <a:spcAft>
                <a:spcPts val="0"/>
              </a:spcAft>
            </a:pPr>
            <a:r>
              <a:rPr lang="sl-SI" dirty="0" smtClean="0"/>
              <a:t>Za sproščeno gibanje telo potrebuje </a:t>
            </a:r>
            <a:r>
              <a:rPr lang="sl-SI" b="1" dirty="0" smtClean="0"/>
              <a:t>prostor</a:t>
            </a:r>
            <a:r>
              <a:rPr lang="sl-SI" dirty="0" smtClean="0"/>
              <a:t>: odprt, neizoblikovan, prazen, 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jaz pa ima na voljo le nekaj kvadratnih metrov stanovanja, statiko predmetov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ali javni prostor (lokali, ulice, železniška postaja, avtobus) z množico opazujočih neznancev.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Vznesenost občuti le v gozdni naravi.</a:t>
            </a:r>
          </a:p>
          <a:p>
            <a:pPr>
              <a:spcAft>
                <a:spcPts val="0"/>
              </a:spcAft>
            </a:pPr>
            <a:endParaRPr lang="sl-SI" dirty="0" smtClean="0"/>
          </a:p>
          <a:p>
            <a:pPr>
              <a:spcAft>
                <a:spcPts val="0"/>
              </a:spcAft>
            </a:pPr>
            <a:r>
              <a:rPr lang="sl-SI" dirty="0" smtClean="0"/>
              <a:t>Družba (množica): površno vrednoti posameznika,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človeka reducira na </a:t>
            </a:r>
            <a:r>
              <a:rPr lang="sl-SI" b="1" dirty="0" smtClean="0"/>
              <a:t>funkcijo</a:t>
            </a:r>
            <a:r>
              <a:rPr lang="sl-SI" dirty="0" smtClean="0"/>
              <a:t>, </a:t>
            </a:r>
            <a:r>
              <a:rPr lang="sl-SI" b="1" dirty="0" smtClean="0"/>
              <a:t>status</a:t>
            </a:r>
            <a:r>
              <a:rPr lang="sl-SI" dirty="0" smtClean="0"/>
              <a:t>, </a:t>
            </a:r>
            <a:r>
              <a:rPr lang="sl-SI" b="1" dirty="0" smtClean="0"/>
              <a:t>vlogo</a:t>
            </a:r>
            <a:r>
              <a:rPr lang="sl-SI" dirty="0" smtClean="0"/>
              <a:t>, </a:t>
            </a:r>
          </a:p>
          <a:p>
            <a:pPr>
              <a:spcAft>
                <a:spcPts val="0"/>
              </a:spcAft>
            </a:pPr>
            <a:r>
              <a:rPr lang="sl-SI" dirty="0" smtClean="0"/>
              <a:t>zahteva konformizem = nepristno/konvencionalno ravnanje (v skladu z generacijo, spolom = nebogljena ženska)</a:t>
            </a:r>
          </a:p>
          <a:p>
            <a:pPr>
              <a:spcAft>
                <a:spcPts val="0"/>
              </a:spcAft>
            </a:pPr>
            <a:endParaRPr lang="sl-SI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Vsi konflikti in projekcije so navzoči v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bizarnih sanjah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= nadrealistične transformacije jaza in okolja.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 nezavednem so naseljeni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strah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sram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krivda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tesnoba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nemoč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norost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23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620982" y="1027653"/>
            <a:ext cx="88322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Krog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(2018) odpiranje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prostorov svobode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postane 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</a:rPr>
              <a:t>boj </a:t>
            </a:r>
            <a:r>
              <a:rPr lang="sl-SI" b="1" dirty="0">
                <a:latin typeface="Calibri" panose="020F0502020204030204" pitchFamily="34" charset="0"/>
                <a:ea typeface="Times New Roman" panose="02020603050405020304" pitchFamily="18" charset="0"/>
              </a:rPr>
              <a:t>za preživetje matere z </a:t>
            </a:r>
            <a:r>
              <a:rPr lang="sl-SI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otrokom</a:t>
            </a:r>
            <a:r>
              <a:rPr lang="sl-SI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r>
              <a:rPr lang="sl-SI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živi v </a:t>
            </a:r>
            <a:r>
              <a:rPr lang="sl-SI" b="1" dirty="0" smtClean="0"/>
              <a:t>pomanjkanju</a:t>
            </a:r>
            <a:r>
              <a:rPr lang="sl-SI" dirty="0" smtClean="0"/>
              <a:t>,</a:t>
            </a:r>
            <a:r>
              <a:rPr lang="sl-SI" b="1" dirty="0" smtClean="0"/>
              <a:t> brezdomka </a:t>
            </a:r>
            <a:r>
              <a:rPr lang="sl-SI" dirty="0" smtClean="0"/>
              <a:t>(v </a:t>
            </a:r>
            <a:r>
              <a:rPr lang="sl-SI" dirty="0" err="1" smtClean="0"/>
              <a:t>materinsem</a:t>
            </a:r>
            <a:r>
              <a:rPr lang="sl-SI" dirty="0" smtClean="0"/>
              <a:t> domu, provizoričnih bivališčih). </a:t>
            </a:r>
          </a:p>
          <a:p>
            <a:r>
              <a:rPr lang="sl-SI" b="1" dirty="0" smtClean="0"/>
              <a:t>V </a:t>
            </a:r>
            <a:r>
              <a:rPr lang="sl-SI" b="1" dirty="0"/>
              <a:t>negotovih situacijah</a:t>
            </a:r>
            <a:r>
              <a:rPr lang="sl-SI" dirty="0"/>
              <a:t> doživlja </a:t>
            </a:r>
            <a:r>
              <a:rPr lang="sl-SI" b="1" dirty="0"/>
              <a:t>nemoč </a:t>
            </a:r>
            <a:r>
              <a:rPr lang="sl-SI" dirty="0"/>
              <a:t>in</a:t>
            </a:r>
            <a:r>
              <a:rPr lang="sl-SI" b="1" dirty="0"/>
              <a:t> odpo</a:t>
            </a:r>
            <a:r>
              <a:rPr lang="sl-SI" dirty="0"/>
              <a:t>r, bojuje se s </a:t>
            </a:r>
            <a:r>
              <a:rPr lang="sl-SI" b="1" dirty="0"/>
              <a:t>strahovi</a:t>
            </a:r>
            <a:r>
              <a:rPr lang="sl-SI" dirty="0"/>
              <a:t> in </a:t>
            </a:r>
            <a:r>
              <a:rPr lang="sl-SI" b="1" dirty="0"/>
              <a:t>travmami</a:t>
            </a:r>
            <a:r>
              <a:rPr lang="sl-SI" dirty="0" smtClean="0"/>
              <a:t>.</a:t>
            </a:r>
            <a:endParaRPr lang="sl-SI" dirty="0">
              <a:latin typeface="Calibri" panose="020F0502020204030204" pitchFamily="34" charset="0"/>
            </a:endParaRPr>
          </a:p>
          <a:p>
            <a:endParaRPr lang="sl-SI" dirty="0" smtClean="0">
              <a:latin typeface="Calibri" panose="020F0502020204030204" pitchFamily="34" charset="0"/>
            </a:endParaRPr>
          </a:p>
          <a:p>
            <a:r>
              <a:rPr lang="sl-SI" dirty="0" smtClean="0">
                <a:latin typeface="Calibri" panose="020F0502020204030204" pitchFamily="34" charset="0"/>
              </a:rPr>
              <a:t>Revščina v potrošniški, materialistični družbi pomeni krivdo, podrejenost, ponižanje, molk, 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pesnica  pa vztraja pri </a:t>
            </a:r>
            <a:r>
              <a:rPr lang="sl-SI" b="1" dirty="0" smtClean="0">
                <a:latin typeface="Calibri" panose="020F0502020204030204" pitchFamily="34" charset="0"/>
              </a:rPr>
              <a:t>osebnem dostojanstvu</a:t>
            </a:r>
            <a:r>
              <a:rPr lang="sl-SI" dirty="0" smtClean="0">
                <a:latin typeface="Calibri" panose="020F0502020204030204" pitchFamily="34" charset="0"/>
              </a:rPr>
              <a:t>, v praksi preskuša delovanje vrednot: 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varnost, občutljivost, ljubezen. (doživlja jih skozi </a:t>
            </a:r>
            <a:r>
              <a:rPr lang="sl-SI" dirty="0" smtClean="0">
                <a:latin typeface="Calibri" panose="020F0502020204030204" pitchFamily="34" charset="0"/>
              </a:rPr>
              <a:t>nasprotja= </a:t>
            </a:r>
            <a:r>
              <a:rPr lang="sl-SI" dirty="0" smtClean="0">
                <a:latin typeface="Calibri" panose="020F0502020204030204" pitchFamily="34" charset="0"/>
              </a:rPr>
              <a:t>te vrednote ne obstajajo) </a:t>
            </a:r>
          </a:p>
          <a:p>
            <a:endParaRPr lang="sl-SI" dirty="0">
              <a:latin typeface="Calibri" panose="020F0502020204030204" pitchFamily="34" charset="0"/>
            </a:endParaRPr>
          </a:p>
          <a:p>
            <a:r>
              <a:rPr lang="sl-SI" dirty="0" smtClean="0">
                <a:latin typeface="Calibri" panose="020F0502020204030204" pitchFamily="34" charset="0"/>
              </a:rPr>
              <a:t>Reševanje iz stiske: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1. </a:t>
            </a:r>
            <a:r>
              <a:rPr lang="sl-SI" b="1" dirty="0" smtClean="0">
                <a:latin typeface="Calibri" panose="020F0502020204030204" pitchFamily="34" charset="0"/>
              </a:rPr>
              <a:t>Zapisovanje</a:t>
            </a:r>
            <a:r>
              <a:rPr lang="sl-SI" dirty="0" smtClean="0">
                <a:latin typeface="Calibri" panose="020F0502020204030204" pitchFamily="34" charset="0"/>
              </a:rPr>
              <a:t> bolečih obsesij (krute vizije in scenariji, ogroženost, razkroj ustvarjalnosti v sebi). Toda: obstaja lina upanja, sij ustvarjalne svetlobe.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2. </a:t>
            </a:r>
            <a:r>
              <a:rPr lang="sl-SI" b="1" dirty="0" err="1" smtClean="0">
                <a:latin typeface="Calibri" panose="020F0502020204030204" pitchFamily="34" charset="0"/>
              </a:rPr>
              <a:t>Heraklitska</a:t>
            </a:r>
            <a:r>
              <a:rPr lang="sl-SI" b="1" dirty="0" smtClean="0">
                <a:latin typeface="Calibri" panose="020F0502020204030204" pitchFamily="34" charset="0"/>
              </a:rPr>
              <a:t> filozofija</a:t>
            </a:r>
            <a:r>
              <a:rPr lang="sl-SI" dirty="0" smtClean="0">
                <a:latin typeface="Calibri" panose="020F0502020204030204" pitchFamily="34" charset="0"/>
              </a:rPr>
              <a:t> o nenehnem spreminjanju stanj, drugih možnostih, preoblikovanje preteklosti in sedanjosti.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3. </a:t>
            </a:r>
            <a:r>
              <a:rPr lang="sl-SI" b="1" dirty="0" smtClean="0">
                <a:latin typeface="Calibri" panose="020F0502020204030204" pitchFamily="34" charset="0"/>
              </a:rPr>
              <a:t>Manjšanje in razpršitev subjektivitete</a:t>
            </a:r>
            <a:r>
              <a:rPr lang="sl-SI" dirty="0" smtClean="0">
                <a:latin typeface="Calibri" panose="020F0502020204030204" pitchFamily="34" charset="0"/>
              </a:rPr>
              <a:t>: sprejema razbitost, izgubljenost, breztežnost, 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v stiku z delci vesolja.</a:t>
            </a:r>
          </a:p>
          <a:p>
            <a:r>
              <a:rPr lang="sl-SI" dirty="0" smtClean="0">
                <a:latin typeface="Calibri" panose="020F0502020204030204" pitchFamily="34" charset="0"/>
              </a:rPr>
              <a:t>4. </a:t>
            </a:r>
            <a:r>
              <a:rPr lang="sl-SI" b="1" dirty="0" smtClean="0">
                <a:latin typeface="Calibri" panose="020F0502020204030204" pitchFamily="34" charset="0"/>
              </a:rPr>
              <a:t>Pomiritev, celjenje, uživanje v naravi</a:t>
            </a:r>
            <a:r>
              <a:rPr lang="sl-SI" dirty="0" smtClean="0">
                <a:latin typeface="Calibri" panose="020F0502020204030204" pitchFamily="34" charset="0"/>
              </a:rPr>
              <a:t>: prestopanje sebe, zlivanje, občudovanje lepote, pokončne drže in rasti (dreves), volje do življenja (ptic).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724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70262" y="56138"/>
            <a:ext cx="1031817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Izvirno, dinamično predstavljena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erotika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(ni zgodba, ampak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 prizori in situacije)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spcAft>
                <a:spcPts val="0"/>
              </a:spcAft>
            </a:pPr>
            <a:endParaRPr lang="sl-SI" sz="1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trenutek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popolnega stika,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raztaplja se trdota/oklep,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prostor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čudežno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odpira v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neskončnost;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trajanje razmerja jo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usmeri v spoznavanje,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besedovanje,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namere,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pričakovanja;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ledi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navajenost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usihanje, ljubljeno telo spremeni v balzamirano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truplo brez spola;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ženska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vrti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lastnem krogu, streznjena opusti iluzije, </a:t>
            </a:r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zadržuje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izraze čustev, se umika nevarni bližini, želje po nežnosti preseli v sanje. </a:t>
            </a:r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sl-SI" sz="1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Kljub izkušnji samote in ranjenosti si zamišlja dejavno izkazovanje ljubezni (</a:t>
            </a:r>
            <a:r>
              <a:rPr lang="sl-SI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Sanjarije </a:t>
            </a:r>
            <a:r>
              <a:rPr lang="sl-SI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agnostika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Približano nebo, zlitje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groze in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radosti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epifanija; vendar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bolj človeško življenje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l-SI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Tema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pesniške ustvarjalnosti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fantastično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preoblikovani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nastopi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pesnikov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trpinčena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, zaprta 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</a:rPr>
              <a:t>ženska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 ali 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</a:rPr>
              <a:t>delavka v vrtcu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si ne smeta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</a:rPr>
              <a:t>privoščiti razkošja umetnosti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Telesni izrazi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 pripenjajo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pisanje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na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realno življenje: </a:t>
            </a:r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poezija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je 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</a:rPr>
              <a:t>ogrodje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proces </a:t>
            </a:r>
            <a:r>
              <a:rPr lang="sl-SI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samoustvarjanja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</a:rPr>
              <a:t>žarenje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</a:rPr>
              <a:t>v temi,</a:t>
            </a:r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subjekt se z njo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giblje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 naprej, se v njej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reflektira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obvladuje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 strahove in bolečine;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nadomešča glasni govor, socialno prikrajšanost spreminja v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simbolno moč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endParaRPr lang="sl-SI" dirty="0" smtClean="0"/>
          </a:p>
          <a:p>
            <a:pPr>
              <a:spcAft>
                <a:spcPts val="0"/>
              </a:spcAft>
            </a:pPr>
            <a:r>
              <a:rPr lang="sl-SI" dirty="0" smtClean="0"/>
              <a:t>Prozne </a:t>
            </a:r>
            <a:r>
              <a:rPr lang="sl-SI" dirty="0"/>
              <a:t>in kitične pesmi iz prostih </a:t>
            </a:r>
            <a:r>
              <a:rPr lang="sl-SI" dirty="0" smtClean="0"/>
              <a:t>verzov, sinkopiran ritem, prelomi, asociativni preskoki, zamolki</a:t>
            </a:r>
          </a:p>
          <a:p>
            <a:pPr>
              <a:spcAft>
                <a:spcPts val="0"/>
              </a:spcAft>
            </a:pPr>
            <a:endParaRPr lang="sl-SI" dirty="0" smtClean="0"/>
          </a:p>
          <a:p>
            <a:pPr>
              <a:spcAft>
                <a:spcPts val="0"/>
              </a:spcAft>
            </a:pPr>
            <a:r>
              <a:rPr lang="sl-SI" dirty="0" smtClean="0"/>
              <a:t>Spoj individualnih </a:t>
            </a:r>
            <a:r>
              <a:rPr lang="sl-SI" dirty="0"/>
              <a:t>izkušenj z abstraktnimi, univerzalnimi </a:t>
            </a:r>
            <a:r>
              <a:rPr lang="sl-SI" dirty="0" smtClean="0"/>
              <a:t>spoznanji za ubeseditev procesov, </a:t>
            </a:r>
            <a:r>
              <a:rPr lang="sl-SI" dirty="0"/>
              <a:t>ki se izmikajo </a:t>
            </a:r>
            <a:r>
              <a:rPr lang="sl-SI" dirty="0" smtClean="0"/>
              <a:t>običajnim </a:t>
            </a:r>
            <a:r>
              <a:rPr lang="sl-SI" dirty="0"/>
              <a:t>shemam.</a:t>
            </a:r>
            <a:endParaRPr lang="sl-SI" dirty="0" smtClean="0"/>
          </a:p>
          <a:p>
            <a:pPr>
              <a:spcAft>
                <a:spcPts val="0"/>
              </a:spcAft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8558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35182" y="58847"/>
            <a:ext cx="8208818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Sklep: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  Poezija konstruira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družbeni spol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iz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situacij, položajev, izkušenj, intimnih odnosov ter iz pojmovanja 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subjekta.</a:t>
            </a:r>
          </a:p>
          <a:p>
            <a:endParaRPr lang="sl-SI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 Travmatizirana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ustrahovana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ženska, 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v podrejenem položaju kljubuje družbenim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normam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vztraja pri </a:t>
            </a:r>
            <a:r>
              <a:rPr lang="sl-SI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svobodi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samostojnosti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, bori se za </a:t>
            </a:r>
            <a:r>
              <a:rPr lang="sl-SI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preživetje na družbenem robu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brani pred vdorom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nasilja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v zasebni prostor in duševnost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endParaRPr lang="sl-S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Subjejktiviteta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je pomanjšana, razpršena, nastaja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 komunikaciji in čustvenih odnosih.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sl-SI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Pesnice 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živijo od umetnosti in za </a:t>
            </a: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umetnost in so jezikovno </a:t>
            </a:r>
            <a:r>
              <a:rPr lang="sl-SI" dirty="0">
                <a:ea typeface="Times New Roman" panose="02020603050405020304" pitchFamily="18" charset="0"/>
                <a:cs typeface="Times New Roman" panose="02020603050405020304" pitchFamily="18" charset="0"/>
              </a:rPr>
              <a:t>in oblikovno inovativne. </a:t>
            </a:r>
            <a:endParaRPr lang="sl-SI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sl-SI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Linearnost zgodb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zamenjujejo z združevanjem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fragmentov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, v opise vnašajo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čutne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čustvene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 vidike in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ritem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sl-S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monološki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govor dinamizirajo z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več perspektivami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glasovi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l-S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   Namesto 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vertikalnih razmerij moči poudarjajo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horizontalne vezi med </a:t>
            </a:r>
            <a:r>
              <a:rPr lang="sl-S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enakovrednim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, namesto konformizma (maske, videza, vloge, funkcije) stavijo na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občutljivo in gibljivo telo</a:t>
            </a: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1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KONTEKST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Številčnost odličnih avtoric (&lt;40)</a:t>
            </a:r>
          </a:p>
          <a:p>
            <a:r>
              <a:rPr lang="sl-SI" sz="2000" dirty="0" smtClean="0"/>
              <a:t>Množica objavljenih zbirk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l-SI" sz="2000" dirty="0" smtClean="0"/>
              <a:t>Prestižne nagrade za poezijo: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l-SI" sz="2000" dirty="0" smtClean="0"/>
              <a:t>Jenkova, Veronikina, Prešernov sklad, Kritiško sito (festival </a:t>
            </a:r>
            <a:r>
              <a:rPr lang="sl-SI" sz="2000" dirty="0" err="1" smtClean="0"/>
              <a:t>Pranger</a:t>
            </a:r>
            <a:r>
              <a:rPr lang="sl-SI" sz="2000" dirty="0" smtClean="0"/>
              <a:t>) </a:t>
            </a:r>
          </a:p>
          <a:p>
            <a:r>
              <a:rPr lang="sl-SI" sz="2000" dirty="0" smtClean="0"/>
              <a:t>Poklicne literarne kariere (svobodne umetnice)</a:t>
            </a:r>
          </a:p>
          <a:p>
            <a:r>
              <a:rPr lang="sl-SI" sz="2000" dirty="0" smtClean="0"/>
              <a:t>Mnoge </a:t>
            </a:r>
            <a:r>
              <a:rPr lang="sl-SI" sz="2000" dirty="0" err="1" smtClean="0"/>
              <a:t>obliterarne</a:t>
            </a:r>
            <a:r>
              <a:rPr lang="sl-SI" sz="2000" dirty="0" smtClean="0"/>
              <a:t> dejavnosti</a:t>
            </a:r>
          </a:p>
          <a:p>
            <a:r>
              <a:rPr lang="sl-SI" sz="2000" dirty="0" smtClean="0"/>
              <a:t>Univerzitetno izobražene </a:t>
            </a:r>
            <a:r>
              <a:rPr lang="sl-SI" sz="2000" dirty="0"/>
              <a:t>in </a:t>
            </a:r>
            <a:r>
              <a:rPr lang="sl-SI" sz="2000" dirty="0" smtClean="0"/>
              <a:t>literarno razgledane</a:t>
            </a:r>
            <a:endParaRPr lang="sl-SI" sz="2000" dirty="0"/>
          </a:p>
          <a:p>
            <a:r>
              <a:rPr lang="sl-SI" sz="2000" dirty="0" smtClean="0"/>
              <a:t>V poeziji filozofska, sociološka, antropološka, zgodovinska, umetnostna erudicija</a:t>
            </a:r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l-SI" sz="2000" dirty="0" smtClean="0"/>
              <a:t>Neobvladljiva hiperprodukcija</a:t>
            </a:r>
          </a:p>
          <a:p>
            <a:r>
              <a:rPr lang="sl-SI" sz="2000" dirty="0" smtClean="0"/>
              <a:t>Neprofitnost literarnega založništva</a:t>
            </a:r>
          </a:p>
          <a:p>
            <a:r>
              <a:rPr lang="sl-SI" sz="2000" dirty="0" smtClean="0"/>
              <a:t>Poezijo objavljajo alternativne založbe</a:t>
            </a:r>
          </a:p>
          <a:p>
            <a:r>
              <a:rPr lang="sl-SI" sz="2000" dirty="0" smtClean="0"/>
              <a:t>Majhne naklade (200 izvodov)</a:t>
            </a:r>
          </a:p>
          <a:p>
            <a:r>
              <a:rPr lang="sl-SI" sz="2000" dirty="0" smtClean="0"/>
              <a:t>Nizki </a:t>
            </a:r>
            <a:r>
              <a:rPr lang="sl-SI" sz="2000" dirty="0" smtClean="0"/>
              <a:t>honorarji avtorjem</a:t>
            </a:r>
            <a:endParaRPr lang="sl-SI" sz="2000" dirty="0" smtClean="0"/>
          </a:p>
          <a:p>
            <a:r>
              <a:rPr lang="sl-SI" sz="2000" dirty="0" smtClean="0"/>
              <a:t>Odsotnost kritike v javnih medijih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24151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620983" y="947943"/>
            <a:ext cx="7543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Anja Golob</a:t>
            </a:r>
          </a:p>
          <a:p>
            <a:endParaRPr lang="sl-SI" dirty="0" smtClean="0"/>
          </a:p>
          <a:p>
            <a:r>
              <a:rPr lang="sl-SI" dirty="0" smtClean="0"/>
              <a:t>Pesnica, kritičarka, kolumnistka, urednica, založnica </a:t>
            </a:r>
            <a:r>
              <a:rPr lang="sl-SI" dirty="0" err="1" smtClean="0"/>
              <a:t>Vigevage</a:t>
            </a:r>
            <a:r>
              <a:rPr lang="sl-SI" dirty="0" smtClean="0"/>
              <a:t> knjige</a:t>
            </a:r>
          </a:p>
          <a:p>
            <a:r>
              <a:rPr lang="sl-SI" dirty="0" smtClean="0"/>
              <a:t>Javno izpostavlja ključno vlogo umetnika in kulture za zdravo družbo</a:t>
            </a:r>
          </a:p>
          <a:p>
            <a:endParaRPr lang="sl-SI" b="1" i="1" dirty="0" smtClean="0"/>
          </a:p>
          <a:p>
            <a:r>
              <a:rPr lang="sl-SI" b="1" i="1" dirty="0" smtClean="0"/>
              <a:t>V </a:t>
            </a:r>
            <a:r>
              <a:rPr lang="sl-SI" b="1" i="1" dirty="0"/>
              <a:t>roki</a:t>
            </a:r>
            <a:r>
              <a:rPr lang="sl-SI" b="1" dirty="0"/>
              <a:t> </a:t>
            </a:r>
            <a:r>
              <a:rPr lang="sl-SI" dirty="0"/>
              <a:t>(2010</a:t>
            </a:r>
            <a:r>
              <a:rPr lang="sl-SI" dirty="0" smtClean="0"/>
              <a:t>) Maribor: </a:t>
            </a:r>
            <a:r>
              <a:rPr lang="sl-SI" dirty="0" err="1" smtClean="0"/>
              <a:t>Litera</a:t>
            </a:r>
            <a:endParaRPr lang="sl-SI" dirty="0" smtClean="0"/>
          </a:p>
          <a:p>
            <a:r>
              <a:rPr lang="sl-SI" b="1" i="1" dirty="0"/>
              <a:t>Vesa v zgibi</a:t>
            </a:r>
            <a:r>
              <a:rPr lang="sl-SI" b="1" dirty="0"/>
              <a:t> </a:t>
            </a:r>
            <a:r>
              <a:rPr lang="sl-SI" dirty="0"/>
              <a:t>(2013</a:t>
            </a:r>
            <a:r>
              <a:rPr lang="sl-SI" dirty="0" smtClean="0"/>
              <a:t>) Ljubljana: Mladinska knjiga; </a:t>
            </a:r>
            <a:r>
              <a:rPr lang="sl-SI" dirty="0">
                <a:solidFill>
                  <a:srgbClr val="FF0000"/>
                </a:solidFill>
              </a:rPr>
              <a:t>Jenkova nagrada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b="1" i="1" dirty="0"/>
              <a:t>Didaskalije k dihanju</a:t>
            </a:r>
            <a:r>
              <a:rPr lang="sl-SI" b="1" dirty="0"/>
              <a:t> </a:t>
            </a:r>
            <a:r>
              <a:rPr lang="sl-SI" dirty="0"/>
              <a:t>(2016</a:t>
            </a:r>
            <a:r>
              <a:rPr lang="sl-SI" dirty="0" smtClean="0"/>
              <a:t>) samozaložba; </a:t>
            </a:r>
            <a:r>
              <a:rPr lang="sl-SI" dirty="0" smtClean="0">
                <a:solidFill>
                  <a:srgbClr val="FF0000"/>
                </a:solidFill>
              </a:rPr>
              <a:t>Jenkova nagrada</a:t>
            </a:r>
            <a:endParaRPr lang="sl-SI" dirty="0" smtClean="0"/>
          </a:p>
          <a:p>
            <a:r>
              <a:rPr lang="sl-SI" b="1" i="1" dirty="0"/>
              <a:t>da ne da ne bo več prišla da ne bo da me žge da se odganjam</a:t>
            </a:r>
            <a:r>
              <a:rPr lang="sl-SI" i="1" dirty="0"/>
              <a:t> /</a:t>
            </a:r>
            <a:r>
              <a:rPr lang="sl-SI" dirty="0"/>
              <a:t>.../ (2019</a:t>
            </a:r>
            <a:r>
              <a:rPr lang="sl-SI" dirty="0" smtClean="0"/>
              <a:t>)</a:t>
            </a:r>
          </a:p>
          <a:p>
            <a:r>
              <a:rPr lang="sl-SI" dirty="0" smtClean="0"/>
              <a:t>[naslov je cela uvodna pesem z naslovom </a:t>
            </a:r>
            <a:r>
              <a:rPr lang="sl-SI" i="1" dirty="0" smtClean="0"/>
              <a:t>da ne</a:t>
            </a:r>
            <a:r>
              <a:rPr lang="sl-SI" dirty="0" smtClean="0"/>
              <a:t>] Ljubljana: samozaložba; </a:t>
            </a:r>
            <a:r>
              <a:rPr lang="sl-SI" dirty="0" smtClean="0">
                <a:solidFill>
                  <a:srgbClr val="FF0000"/>
                </a:solidFill>
              </a:rPr>
              <a:t>Nagrada Kritiško sito</a:t>
            </a:r>
          </a:p>
          <a:p>
            <a:r>
              <a:rPr lang="sl-SI" dirty="0" smtClean="0"/>
              <a:t>Prebrana v celoti v 4 slovenskih krajih: Maribor, Ljubljana, Škofja Loka, Ravne</a:t>
            </a:r>
            <a:endParaRPr lang="sl-SI" dirty="0"/>
          </a:p>
          <a:p>
            <a:endParaRPr lang="sl-SI" dirty="0" smtClean="0"/>
          </a:p>
          <a:p>
            <a:r>
              <a:rPr lang="sl-SI" dirty="0" smtClean="0"/>
              <a:t>Prevod dela druge in celotne tretje zbirke v nemščino</a:t>
            </a:r>
          </a:p>
          <a:p>
            <a:endParaRPr lang="sl-SI" dirty="0"/>
          </a:p>
          <a:p>
            <a:r>
              <a:rPr lang="sl-SI" dirty="0" smtClean="0"/>
              <a:t>Zelo priporočam, da jo berete in prevajate, ker vas bo etično čista, brezkompromisna drža spremenila!</a:t>
            </a:r>
          </a:p>
          <a:p>
            <a:endParaRPr lang="sl-SI" dirty="0"/>
          </a:p>
          <a:p>
            <a:r>
              <a:rPr lang="sl-SI" dirty="0" smtClean="0"/>
              <a:t>Odlična spletna stran</a:t>
            </a:r>
            <a:r>
              <a:rPr lang="sl-SI" b="1" dirty="0" smtClean="0"/>
              <a:t>: </a:t>
            </a:r>
            <a:r>
              <a:rPr lang="sl-SI" b="1" dirty="0" smtClean="0">
                <a:hlinkClick r:id="rId2"/>
              </a:rPr>
              <a:t>www.anjagolob.org</a:t>
            </a:r>
            <a:r>
              <a:rPr lang="sl-SI" dirty="0" smtClean="0"/>
              <a:t>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224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07918" y="106278"/>
            <a:ext cx="933103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*V roki    </a:t>
            </a:r>
            <a:r>
              <a:rPr lang="sl-SI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razdelki, naslovljeni s prislovi	</a:t>
            </a:r>
            <a:r>
              <a:rPr lang="sl-SI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„bolje vrabec v roki kot golob na strehi=bolje </a:t>
            </a:r>
          </a:p>
          <a:p>
            <a:r>
              <a:rPr lang="sl-SI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			drži ga kot lovi ga“ (</a:t>
            </a:r>
            <a:r>
              <a:rPr lang="sl-SI" sz="14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ziheraški</a:t>
            </a:r>
            <a:r>
              <a:rPr lang="sl-SI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ljudski pregovor)</a:t>
            </a:r>
            <a:r>
              <a:rPr lang="sl-SI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342900" indent="-342900">
              <a:buAutoNum type="arabicPeriod"/>
            </a:pPr>
            <a:r>
              <a:rPr lang="sl-SI" sz="1600" b="1" i="1" dirty="0" smtClean="0"/>
              <a:t>Znotraj: </a:t>
            </a:r>
            <a:r>
              <a:rPr lang="sl-SI" sz="1600" dirty="0" smtClean="0"/>
              <a:t>subjektova identiteta</a:t>
            </a:r>
          </a:p>
          <a:p>
            <a:pPr marL="342900" indent="-342900">
              <a:buAutoNum type="arabicPeriod"/>
            </a:pPr>
            <a:r>
              <a:rPr lang="sl-SI" sz="1600" b="1" i="1" dirty="0" smtClean="0"/>
              <a:t>Med: </a:t>
            </a:r>
            <a:r>
              <a:rPr lang="sl-SI" sz="1600" dirty="0" smtClean="0"/>
              <a:t>odnosi </a:t>
            </a:r>
          </a:p>
          <a:p>
            <a:pPr marL="342900" indent="-342900">
              <a:buAutoNum type="arabicPeriod"/>
            </a:pPr>
            <a:r>
              <a:rPr lang="sl-SI" sz="1600" b="1" i="1" dirty="0" smtClean="0"/>
              <a:t>Zunaj </a:t>
            </a:r>
            <a:r>
              <a:rPr lang="sl-SI" sz="1600" dirty="0" smtClean="0"/>
              <a:t>(samo ena pesem): vstop v </a:t>
            </a:r>
            <a:r>
              <a:rPr lang="sl-SI" sz="1600" dirty="0" smtClean="0"/>
              <a:t>javnost=objava pesmi</a:t>
            </a:r>
            <a:endParaRPr lang="sl-SI" sz="1600" dirty="0"/>
          </a:p>
          <a:p>
            <a:endParaRPr lang="sl-SI" b="1" i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sl-SI" sz="1600" dirty="0" smtClean="0"/>
              <a:t>Znotraj:</a:t>
            </a:r>
          </a:p>
          <a:p>
            <a:r>
              <a:rPr lang="sl-SI" sz="1600" dirty="0" smtClean="0"/>
              <a:t>Nujni pogoj bivanja in ustvarjanja je svoboda;</a:t>
            </a:r>
          </a:p>
          <a:p>
            <a:r>
              <a:rPr lang="sl-SI" sz="1600" dirty="0" smtClean="0"/>
              <a:t>avtobiografski drobci; osebnost nastaja v stiku z realnostjo, drugačnimi običaji, govoricami </a:t>
            </a:r>
            <a:r>
              <a:rPr lang="sl-SI" sz="1600" dirty="0"/>
              <a:t>in </a:t>
            </a:r>
            <a:r>
              <a:rPr lang="sl-SI" sz="1600" dirty="0" smtClean="0"/>
              <a:t>zgodbami.</a:t>
            </a:r>
            <a:r>
              <a:rPr lang="sl-SI" sz="1600" b="1" dirty="0" smtClean="0"/>
              <a:t> </a:t>
            </a:r>
          </a:p>
          <a:p>
            <a:r>
              <a:rPr lang="sl-SI" sz="1600" dirty="0"/>
              <a:t>Duhovite, nenavadne zgodbe. </a:t>
            </a:r>
          </a:p>
          <a:p>
            <a:r>
              <a:rPr lang="sl-SI" sz="1600" dirty="0"/>
              <a:t>Temeljno vprašanje: ali je posameznikovo življenje rezultat naključij, izbir ali je vnaprej določeno? </a:t>
            </a:r>
          </a:p>
          <a:p>
            <a:r>
              <a:rPr lang="sl-SI" sz="1600" i="1" dirty="0" err="1"/>
              <a:t>Nomen</a:t>
            </a:r>
            <a:r>
              <a:rPr lang="sl-SI" sz="1600" i="1" dirty="0"/>
              <a:t> </a:t>
            </a:r>
            <a:r>
              <a:rPr lang="sl-SI" sz="1600" i="1" dirty="0" err="1"/>
              <a:t>est</a:t>
            </a:r>
            <a:r>
              <a:rPr lang="sl-SI" sz="1600" i="1" dirty="0"/>
              <a:t> kamen: </a:t>
            </a:r>
            <a:r>
              <a:rPr lang="sl-SI" sz="1600" dirty="0"/>
              <a:t>Anja je očarana, obsedena z gledališčem, </a:t>
            </a:r>
            <a:r>
              <a:rPr lang="sl-SI" sz="1600" u="sng" dirty="0"/>
              <a:t>ker</a:t>
            </a:r>
            <a:r>
              <a:rPr lang="sl-SI" sz="1600" dirty="0"/>
              <a:t> je dobila ime po junakinji iz drame Striček Vanja A. P. Čehova. </a:t>
            </a:r>
          </a:p>
          <a:p>
            <a:endParaRPr lang="sl-SI" sz="1600" b="1" dirty="0"/>
          </a:p>
          <a:p>
            <a:r>
              <a:rPr lang="sl-SI" sz="1600" dirty="0" smtClean="0"/>
              <a:t>2. Med:</a:t>
            </a:r>
          </a:p>
          <a:p>
            <a:r>
              <a:rPr lang="sl-SI" sz="1600" dirty="0" smtClean="0"/>
              <a:t>Odnosi </a:t>
            </a:r>
            <a:r>
              <a:rPr lang="sl-SI" sz="1600" dirty="0" smtClean="0"/>
              <a:t>z ljubljeno osebo: strah, nesproščenost, paranoične sanje; družbeno stigmatizirana lezbična ljubezen. </a:t>
            </a:r>
          </a:p>
          <a:p>
            <a:r>
              <a:rPr lang="sl-SI" sz="1600" dirty="0" smtClean="0"/>
              <a:t>Ljubljeni kraji (Berlin), prostori (knjigarne), časi (počitnice v otroštvu), dejavnosti (poletna potovanja z vlaki), pesniki (</a:t>
            </a:r>
            <a:r>
              <a:rPr lang="sl-SI" sz="1600" dirty="0" err="1" smtClean="0"/>
              <a:t>Sapfo</a:t>
            </a:r>
            <a:r>
              <a:rPr lang="sl-SI" sz="1600" dirty="0" smtClean="0"/>
              <a:t>: osebna, vitalistična interpretacija fragmenta „</a:t>
            </a:r>
            <a:r>
              <a:rPr lang="sl-SI" sz="1600" b="1" dirty="0" smtClean="0"/>
              <a:t>vse je treba tvegati</a:t>
            </a:r>
            <a:r>
              <a:rPr lang="sl-SI" sz="1600" dirty="0" smtClean="0"/>
              <a:t>, kajti…“ (razen nepremišljenega tveganja življenja). </a:t>
            </a:r>
            <a:endParaRPr lang="sl-SI" sz="1600" dirty="0"/>
          </a:p>
          <a:p>
            <a:endParaRPr lang="sl-SI" sz="1600" dirty="0" smtClean="0"/>
          </a:p>
          <a:p>
            <a:r>
              <a:rPr lang="sl-SI" sz="1600" dirty="0" smtClean="0"/>
              <a:t>3. Zunaj: pesem </a:t>
            </a:r>
            <a:r>
              <a:rPr lang="sl-SI" sz="1600" i="1" dirty="0" smtClean="0"/>
              <a:t>Izdajalka </a:t>
            </a:r>
          </a:p>
          <a:p>
            <a:r>
              <a:rPr lang="sl-SI" sz="1600" dirty="0" smtClean="0"/>
              <a:t>»izdati se moram / če naj se ne izdam.« Pesmi mora objaviti, ker </a:t>
            </a:r>
            <a:r>
              <a:rPr lang="sl-SI" sz="1600" dirty="0" smtClean="0"/>
              <a:t>bi </a:t>
            </a:r>
            <a:r>
              <a:rPr lang="sl-SI" sz="1600" dirty="0" smtClean="0"/>
              <a:t>brez bralca njena notranja vsebina odmrla. Bistvo pesniškega dejanja je komunikacija.</a:t>
            </a:r>
          </a:p>
          <a:p>
            <a:endParaRPr lang="sl-SI" sz="1600" b="1" dirty="0" smtClean="0"/>
          </a:p>
          <a:p>
            <a:r>
              <a:rPr lang="sl-SI" sz="1600" b="1" dirty="0" smtClean="0"/>
              <a:t>Svoboda/sproščenost/</a:t>
            </a:r>
            <a:r>
              <a:rPr lang="sl-SI" sz="1600" b="1" dirty="0" err="1" smtClean="0"/>
              <a:t>igrivost+tveganje+komunikacija</a:t>
            </a:r>
            <a:endParaRPr lang="sl-SI" sz="1600" b="1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b="1" dirty="0" smtClean="0"/>
              <a:t>, 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66312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340427" y="656998"/>
            <a:ext cx="94349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2. Vesa v zgibi</a:t>
            </a:r>
            <a:r>
              <a:rPr lang="sl-SI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l-SI" b="1" i="1" dirty="0" smtClean="0">
                <a:effectLst/>
                <a:latin typeface="+mj-lt"/>
                <a:ea typeface="Times New Roman" panose="02020603050405020304" pitchFamily="18" charset="0"/>
              </a:rPr>
              <a:t>„</a:t>
            </a:r>
            <a:r>
              <a:rPr lang="sl-SI" dirty="0" smtClean="0">
                <a:effectLst/>
                <a:ea typeface="Times New Roman" panose="02020603050405020304" pitchFamily="18" charset="0"/>
              </a:rPr>
              <a:t>prisilna drža na drogu, test telesne vzdržljivosti</a:t>
            </a:r>
            <a:r>
              <a:rPr lang="sl-SI" dirty="0" smtClean="0">
                <a:effectLst/>
                <a:latin typeface="+mj-lt"/>
                <a:ea typeface="Times New Roman" panose="02020603050405020304" pitchFamily="18" charset="0"/>
              </a:rPr>
              <a:t>“ </a:t>
            </a:r>
            <a:r>
              <a:rPr lang="sl-SI" dirty="0" smtClean="0">
                <a:effectLst/>
                <a:ea typeface="Times New Roman" panose="02020603050405020304" pitchFamily="18" charset="0"/>
              </a:rPr>
              <a:t>je metafora za življenje</a:t>
            </a:r>
            <a:r>
              <a:rPr lang="sl-SI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r>
              <a:rPr lang="sl-SI" dirty="0" smtClean="0"/>
              <a:t>napor, protislovja, različnosti, iskanje ravnotežja</a:t>
            </a:r>
            <a:r>
              <a:rPr lang="sl-SI" dirty="0"/>
              <a:t>, </a:t>
            </a:r>
            <a:r>
              <a:rPr lang="sl-SI" dirty="0" smtClean="0"/>
              <a:t>pripadnosti;</a:t>
            </a:r>
          </a:p>
          <a:p>
            <a:endParaRPr lang="sl-SI" dirty="0" smtClean="0"/>
          </a:p>
          <a:p>
            <a:r>
              <a:rPr lang="sl-SI" dirty="0" smtClean="0"/>
              <a:t>Omejitev na osebno izkušnjo: relativno, </a:t>
            </a:r>
            <a:r>
              <a:rPr lang="sl-SI" dirty="0" err="1" smtClean="0"/>
              <a:t>kontingenčno</a:t>
            </a:r>
            <a:r>
              <a:rPr lang="sl-SI" dirty="0" smtClean="0"/>
              <a:t>, začasno, zavezujočo sebi in svetu.</a:t>
            </a:r>
          </a:p>
          <a:p>
            <a:endParaRPr lang="sl-SI" dirty="0"/>
          </a:p>
          <a:p>
            <a:r>
              <a:rPr lang="sl-SI" dirty="0" smtClean="0"/>
              <a:t>Relativizacija racionalnosti in subjektivizma: pripoved vodi v paradoksno ali nepričakovano poanto, npr. tekmovalnost med ženskami je posledica ponotranjenih patriarhalnih pojmov (</a:t>
            </a:r>
            <a:r>
              <a:rPr lang="sl-SI" i="1" dirty="0" smtClean="0"/>
              <a:t>Prvi spol* </a:t>
            </a:r>
            <a:r>
              <a:rPr lang="sl-SI" dirty="0" smtClean="0"/>
              <a:t>reminiscenca na S. De </a:t>
            </a:r>
            <a:r>
              <a:rPr lang="sl-SI" dirty="0" err="1" smtClean="0"/>
              <a:t>Beauvoir</a:t>
            </a:r>
            <a:r>
              <a:rPr lang="sl-SI" dirty="0" smtClean="0"/>
              <a:t>); sreča je odsotnost potencialnih nezgod (</a:t>
            </a:r>
            <a:r>
              <a:rPr lang="sl-SI" i="1" dirty="0" smtClean="0"/>
              <a:t>Kaj je sreča</a:t>
            </a:r>
            <a:r>
              <a:rPr lang="sl-SI" dirty="0" smtClean="0"/>
              <a:t>). </a:t>
            </a:r>
          </a:p>
          <a:p>
            <a:endParaRPr lang="sl-SI" dirty="0" smtClean="0"/>
          </a:p>
          <a:p>
            <a:r>
              <a:rPr lang="sl-SI" dirty="0" smtClean="0"/>
              <a:t>Mnogoglasje: množinski govor v imenu neimenovane skupine (npr. pisateljev, ki si želijo bralca, zaljubljencev, mladih iskalcev smisla), dvojinski govor za ljubezenske izjave, prvoosebni govor za izpoved stisk, strahov, poželenj, neukročene notranjosti (</a:t>
            </a:r>
            <a:r>
              <a:rPr lang="sl-SI" i="1" dirty="0" smtClean="0"/>
              <a:t>Kar me žre</a:t>
            </a:r>
            <a:r>
              <a:rPr lang="sl-SI" dirty="0" smtClean="0"/>
              <a:t>, </a:t>
            </a:r>
            <a:r>
              <a:rPr lang="sl-SI" i="1" dirty="0" smtClean="0"/>
              <a:t>Moje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r>
              <a:rPr lang="sl-SI" dirty="0" smtClean="0"/>
              <a:t>Erotika: problematičen, napet odnos; neuresničljiva želja, pričakovanja, brez vrhunca užitka. Toda čustva dokazujejo živost, </a:t>
            </a:r>
            <a:r>
              <a:rPr lang="sl-SI" dirty="0" smtClean="0"/>
              <a:t>so bistvena razsežnost, </a:t>
            </a:r>
            <a:r>
              <a:rPr lang="sl-SI" dirty="0" smtClean="0"/>
              <a:t>dajejo smisel življenju, odmikajo samost in negibnost </a:t>
            </a:r>
          </a:p>
          <a:p>
            <a:endParaRPr lang="sl-SI" dirty="0" smtClean="0"/>
          </a:p>
          <a:p>
            <a:r>
              <a:rPr lang="sl-SI" dirty="0" err="1" smtClean="0"/>
              <a:t>duhovitost+filozofska</a:t>
            </a:r>
            <a:r>
              <a:rPr lang="sl-SI" dirty="0" smtClean="0"/>
              <a:t> </a:t>
            </a:r>
            <a:r>
              <a:rPr lang="sl-SI" dirty="0" err="1" smtClean="0"/>
              <a:t>globina+psihološka</a:t>
            </a:r>
            <a:r>
              <a:rPr lang="sl-SI" dirty="0" smtClean="0"/>
              <a:t> </a:t>
            </a:r>
            <a:r>
              <a:rPr lang="sl-SI" dirty="0" err="1" smtClean="0"/>
              <a:t>pristost</a:t>
            </a:r>
            <a:r>
              <a:rPr lang="sl-SI" dirty="0" smtClean="0"/>
              <a:t> brez strahu pred cenzuro nezavednega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0072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33845" y="75107"/>
            <a:ext cx="1019348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Didaskalije k dihanju </a:t>
            </a:r>
            <a:r>
              <a:rPr lang="sl-SI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(obrobje  družbene in zasebne drame, navodila + temeljna eksistencialna vprašanja)</a:t>
            </a:r>
          </a:p>
          <a:p>
            <a:endParaRPr lang="sl-SI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Moto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 popolnost ni bistvena za življenje = subjektova drža: samoomejevanje, človeška mera, predanost, tveganje. Čustvena, telesna in miselna navzočnost, pristnost kot alternativa zapovedanemu perfekcionizmu, obilju, uspehu (potrošniški mentaliteti).</a:t>
            </a:r>
          </a:p>
          <a:p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Bivanjska tema: premislek o sreči, smislu, osebnih idealih, v prizorih brezčasne harmonije v lepi naravi.</a:t>
            </a: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Pesniška tema: pisanje poezije je resno profesionalno delo ne hobi amaterjev (</a:t>
            </a:r>
            <a:r>
              <a:rPr lang="sl-SI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Hobi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), s komunikacijo in empatijo se zoperstavljamo brezbrižnemu narcisizmu in mrtvosti.</a:t>
            </a: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Družbena kritika: zoper dehumanizacijo ljudi v stroje, </a:t>
            </a:r>
            <a:r>
              <a:rPr lang="sl-SI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nezavedanje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posledic pohlepa, nerazumevanje protestnikov</a:t>
            </a: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Erotika: navezanost, pogrešanje, zaskrbljenost, strastna želja, strah pred izgubo, dvom o možni ljubezni.</a:t>
            </a:r>
          </a:p>
          <a:p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Vizualne, taktilne, dinamične podobe (vode, svetlobe, zvoka) ponazarjajo naravne in antropološke zakone, </a:t>
            </a: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Hiperbole, ponavljanja, naštevanja stopnjujejo čustveni naboj.</a:t>
            </a:r>
          </a:p>
          <a:p>
            <a:endParaRPr lang="sl-SI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Nasprotje 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diskurzu poezije 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je popularna kultura: puhla besedila popevk, </a:t>
            </a:r>
            <a:r>
              <a:rPr lang="sl-SI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mačizem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v filmskih detektivkah; </a:t>
            </a: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svetovni rekordi (resnični 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dosežki v športu) 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razveljavljajo </a:t>
            </a:r>
            <a:r>
              <a:rPr lang="sl-SI" dirty="0">
                <a:latin typeface="Calibri" panose="020F0502020204030204" pitchFamily="34" charset="0"/>
                <a:cs typeface="Times New Roman" panose="02020603050405020304" pitchFamily="18" charset="0"/>
              </a:rPr>
              <a:t>ošabno 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napihovanje.</a:t>
            </a:r>
          </a:p>
          <a:p>
            <a:endParaRPr lang="sl-SI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Dvom o dominantni vizualni kulturi, obsedenosti s fotografijo, ker ne zajame bistvenih zaznav, čustev, procesov samospoznavanja: zakaj potujemo, kako se spreminjamo, kaj smo dosegli (</a:t>
            </a:r>
            <a:r>
              <a:rPr lang="sl-SI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Niso potovanja</a:t>
            </a:r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sl-SI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Nekonvencilnalnost</a:t>
            </a:r>
            <a:r>
              <a:rPr lang="sl-SI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odpor do bedastih klišejskih, varljivih predstav, pojmov, scenarijev</a:t>
            </a:r>
            <a:endParaRPr lang="sl-SI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622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67246" y="778272"/>
            <a:ext cx="1037705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i="1" dirty="0" smtClean="0">
                <a:solidFill>
                  <a:srgbClr val="FF0000"/>
                </a:solidFill>
              </a:rPr>
              <a:t>4. da </a:t>
            </a:r>
            <a:r>
              <a:rPr lang="sl-SI" i="1" dirty="0">
                <a:solidFill>
                  <a:srgbClr val="FF0000"/>
                </a:solidFill>
              </a:rPr>
              <a:t>ne da ne bo več prišla da ne bo da me žge da se odganjam </a:t>
            </a:r>
            <a:r>
              <a:rPr lang="sl-SI" dirty="0" smtClean="0">
                <a:solidFill>
                  <a:srgbClr val="FF0000"/>
                </a:solidFill>
              </a:rPr>
              <a:t>...</a:t>
            </a:r>
          </a:p>
          <a:p>
            <a:endParaRPr lang="sl-SI" sz="1000" dirty="0">
              <a:solidFill>
                <a:srgbClr val="FF0000"/>
              </a:solidFill>
            </a:endParaRPr>
          </a:p>
          <a:p>
            <a:r>
              <a:rPr lang="sl-SI" b="1" dirty="0" smtClean="0"/>
              <a:t>Radikalni jezikovni eksperiment</a:t>
            </a:r>
            <a:r>
              <a:rPr lang="sl-SI" dirty="0" smtClean="0"/>
              <a:t> (pravopis, skladnja, verzna delitev) oblikuje zasoplo govorico </a:t>
            </a:r>
            <a:r>
              <a:rPr lang="sl-SI" dirty="0" err="1" smtClean="0"/>
              <a:t>jazove</a:t>
            </a:r>
            <a:r>
              <a:rPr lang="sl-SI" dirty="0" smtClean="0"/>
              <a:t> pretresene </a:t>
            </a:r>
            <a:r>
              <a:rPr lang="sl-SI" dirty="0" smtClean="0"/>
              <a:t>duševnosti →. </a:t>
            </a:r>
            <a:r>
              <a:rPr lang="sl-SI" dirty="0" smtClean="0"/>
              <a:t>Enkratna oblika knjige: bele platnice, prazna naslovnica, vezava z razkritim hrbtom z vidnimi šivi (kot razgaljena krhkost)</a:t>
            </a:r>
          </a:p>
          <a:p>
            <a:endParaRPr lang="sl-SI" sz="1000" dirty="0" smtClean="0"/>
          </a:p>
          <a:p>
            <a:r>
              <a:rPr lang="sl-SI" b="1" dirty="0" err="1" smtClean="0"/>
              <a:t>Monotematskost</a:t>
            </a:r>
            <a:r>
              <a:rPr lang="sl-SI" dirty="0" smtClean="0"/>
              <a:t> in </a:t>
            </a:r>
            <a:r>
              <a:rPr lang="sl-SI" b="1" dirty="0" smtClean="0"/>
              <a:t>dramatična zgradba</a:t>
            </a:r>
            <a:r>
              <a:rPr lang="sl-SI" dirty="0" smtClean="0"/>
              <a:t> celote: destruktivna občutja, kaos asociacij/spominov, rob nesmisla po razdejanju ljubezenske dvojice.</a:t>
            </a:r>
          </a:p>
          <a:p>
            <a:endParaRPr lang="sl-SI" sz="1000" dirty="0"/>
          </a:p>
          <a:p>
            <a:r>
              <a:rPr lang="sl-SI" b="1" dirty="0" smtClean="0"/>
              <a:t>1. </a:t>
            </a:r>
            <a:r>
              <a:rPr lang="sl-SI" dirty="0" smtClean="0"/>
              <a:t>Konec prihodnosti (ne bo več prišla), odpoved, pošastna zamisel uničenja lastnih čutil (oko, uho, nos, jezik, prsti) = </a:t>
            </a:r>
            <a:r>
              <a:rPr lang="sl-SI" dirty="0" smtClean="0"/>
              <a:t>ukiniti čutenje </a:t>
            </a:r>
            <a:r>
              <a:rPr lang="sl-SI" dirty="0" smtClean="0"/>
              <a:t>ljubljene osebe, nato počasno tlenje organov pod nasuto zemljo. Postopek destilacije lesa v oglje je podoba sublimacije (Cikel </a:t>
            </a:r>
            <a:r>
              <a:rPr lang="sl-SI" b="1" i="1" dirty="0" smtClean="0"/>
              <a:t>šesti čut</a:t>
            </a:r>
            <a:r>
              <a:rPr lang="sl-SI" dirty="0" smtClean="0"/>
              <a:t>).</a:t>
            </a:r>
          </a:p>
          <a:p>
            <a:r>
              <a:rPr lang="sl-SI" b="1" dirty="0" smtClean="0"/>
              <a:t>2.</a:t>
            </a:r>
            <a:r>
              <a:rPr lang="sl-SI" dirty="0" smtClean="0"/>
              <a:t> Sledi praznina, mrak, sence, hlad, tišina, apatija.</a:t>
            </a:r>
          </a:p>
          <a:p>
            <a:r>
              <a:rPr lang="sl-SI" b="1" dirty="0" smtClean="0"/>
              <a:t>3.</a:t>
            </a:r>
            <a:r>
              <a:rPr lang="sl-SI" dirty="0" smtClean="0"/>
              <a:t> Počasno, skoraj nezaznavno popuščanje krča (tiktakanje, sev, iskrenje svetlobe, zgoščanje kosmov, nihaj lista, trzanje) do utripa življenja; še vedno se pojavljajo maščevalne zamisli ali </a:t>
            </a:r>
            <a:r>
              <a:rPr lang="sl-SI" dirty="0"/>
              <a:t>občutje </a:t>
            </a:r>
            <a:r>
              <a:rPr lang="sl-SI" dirty="0" smtClean="0"/>
              <a:t>ničnosti.</a:t>
            </a:r>
            <a:endParaRPr lang="sl-SI" dirty="0" smtClean="0"/>
          </a:p>
          <a:p>
            <a:endParaRPr lang="sl-SI" sz="1000" dirty="0"/>
          </a:p>
          <a:p>
            <a:r>
              <a:rPr lang="sl-SI" dirty="0" smtClean="0"/>
              <a:t>Telesna, </a:t>
            </a:r>
            <a:r>
              <a:rPr lang="sl-SI" dirty="0" err="1" smtClean="0"/>
              <a:t>predrazumska</a:t>
            </a:r>
            <a:r>
              <a:rPr lang="sl-SI" dirty="0" smtClean="0"/>
              <a:t> raven užitka in bolečine; šele naknadno racionalizacija, spoznanja: </a:t>
            </a:r>
          </a:p>
          <a:p>
            <a:r>
              <a:rPr lang="sl-SI" dirty="0" smtClean="0"/>
              <a:t>ljubezni se ne da izsiliti, ne traja večno, dvoje se le na videz stika, zliva v eno; ljubezen pomeni drugemu dopustiti svobodo</a:t>
            </a:r>
          </a:p>
          <a:p>
            <a:endParaRPr lang="sl-SI" sz="1000" dirty="0"/>
          </a:p>
          <a:p>
            <a:r>
              <a:rPr lang="sl-SI" dirty="0" smtClean="0"/>
              <a:t>Razširitev v refleksijo o humanosti (ljubiti odsotnost), o jeziku (onesnažen, površen, nepristen, a nujen za mišljenje ), o poeziji: pomirja, oživlja = je </a:t>
            </a:r>
            <a:r>
              <a:rPr lang="sl-SI" dirty="0" err="1" smtClean="0"/>
              <a:t>eksitencialna</a:t>
            </a:r>
            <a:r>
              <a:rPr lang="sl-SI" dirty="0" smtClean="0"/>
              <a:t> kategorija </a:t>
            </a:r>
          </a:p>
          <a:p>
            <a:endParaRPr lang="sl-SI" sz="1000" dirty="0" smtClean="0"/>
          </a:p>
          <a:p>
            <a:r>
              <a:rPr lang="sl-SI" b="1" dirty="0" smtClean="0"/>
              <a:t>Učinek pristnega čustvovanja sproža empatijo, besedilna organizacija/razdruževanje upočasnitev, pozornost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57721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63781" y="1582341"/>
            <a:ext cx="96427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Nina Dragičević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(1984)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didžejka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radijska </a:t>
            </a:r>
            <a:r>
              <a:rPr lang="sl-SI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spikerka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performerka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predavateljica o zgodovini glasbe žensk</a:t>
            </a:r>
          </a:p>
          <a:p>
            <a:endParaRPr lang="sl-SI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sociologinja, svobodna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umetnica, pisateljica in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pesnica, </a:t>
            </a:r>
          </a:p>
          <a:p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violinistka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raziskovalka zvoka (iz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posnetih realnih zvokov ustvarja instalacije in elektroakustične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kompozicije) </a:t>
            </a:r>
          </a:p>
          <a:p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Spletna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 </a:t>
            </a:r>
            <a:r>
              <a:rPr lang="sl-SI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nina.dragicevic.com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(tudi posnetek žive izvedbe </a:t>
            </a:r>
            <a:r>
              <a:rPr lang="sl-SI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Ljubav reče greva)</a:t>
            </a:r>
          </a:p>
          <a:p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Zvočnost pojmuje kot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vseprisotno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preslišano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pojavnost</a:t>
            </a:r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sl-SI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odmeva dominacijo, hegemonijo, normativnost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nadzorovanje.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799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66353" y="494920"/>
            <a:ext cx="93206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i="1" dirty="0">
                <a:solidFill>
                  <a:srgbClr val="FF0000"/>
                </a:solidFill>
                <a:ea typeface="Times New Roman" panose="02020603050405020304" pitchFamily="18" charset="0"/>
              </a:rPr>
              <a:t>Ljubav reče greva</a:t>
            </a:r>
            <a:r>
              <a:rPr lang="sl-SI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sl-SI" dirty="0">
                <a:ea typeface="Times New Roman" panose="02020603050405020304" pitchFamily="18" charset="0"/>
              </a:rPr>
              <a:t>(2019) je ritmično organizirana </a:t>
            </a:r>
            <a:r>
              <a:rPr lang="sl-SI" b="1" dirty="0" smtClean="0">
                <a:ea typeface="Times New Roman" panose="02020603050405020304" pitchFamily="18" charset="0"/>
              </a:rPr>
              <a:t>poema/pesnitev.</a:t>
            </a:r>
            <a:r>
              <a:rPr lang="sl-SI" dirty="0" smtClean="0"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sl-SI" b="1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</a:rPr>
              <a:t>Fragmente </a:t>
            </a:r>
            <a:r>
              <a:rPr lang="sl-SI" b="1" dirty="0">
                <a:ea typeface="Times New Roman" panose="02020603050405020304" pitchFamily="18" charset="0"/>
              </a:rPr>
              <a:t>urbane resničnosti</a:t>
            </a:r>
            <a:r>
              <a:rPr lang="sl-SI" dirty="0">
                <a:ea typeface="Times New Roman" panose="02020603050405020304" pitchFamily="18" charset="0"/>
              </a:rPr>
              <a:t> povezuje </a:t>
            </a:r>
            <a:r>
              <a:rPr lang="sl-SI" b="1" dirty="0">
                <a:ea typeface="Times New Roman" panose="02020603050405020304" pitchFamily="18" charset="0"/>
              </a:rPr>
              <a:t>prvoosebni ženski </a:t>
            </a:r>
            <a:r>
              <a:rPr lang="sl-SI" b="1" dirty="0" smtClean="0">
                <a:ea typeface="Times New Roman" panose="02020603050405020304" pitchFamily="18" charset="0"/>
              </a:rPr>
              <a:t>subjekt</a:t>
            </a:r>
          </a:p>
          <a:p>
            <a:pPr>
              <a:spcAft>
                <a:spcPts val="0"/>
              </a:spcAft>
            </a:pPr>
            <a:r>
              <a:rPr lang="sl-SI" b="1" dirty="0" smtClean="0">
                <a:ea typeface="Times New Roman" panose="02020603050405020304" pitchFamily="18" charset="0"/>
              </a:rPr>
              <a:t>hodi</a:t>
            </a:r>
            <a:r>
              <a:rPr lang="sl-SI" b="1" dirty="0">
                <a:ea typeface="Times New Roman" panose="02020603050405020304" pitchFamily="18" charset="0"/>
              </a:rPr>
              <a:t>, posluša, </a:t>
            </a:r>
            <a:r>
              <a:rPr lang="sl-SI" b="1" dirty="0" smtClean="0">
                <a:ea typeface="Times New Roman" panose="02020603050405020304" pitchFamily="18" charset="0"/>
              </a:rPr>
              <a:t>govori, misli</a:t>
            </a:r>
            <a:r>
              <a:rPr lang="sl-SI" dirty="0" smtClean="0">
                <a:ea typeface="Times New Roman" panose="02020603050405020304" pitchFamily="18" charset="0"/>
              </a:rPr>
              <a:t>,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se</a:t>
            </a:r>
            <a:r>
              <a:rPr lang="sl-SI" b="1" dirty="0" smtClean="0">
                <a:ea typeface="Times New Roman" panose="02020603050405020304" pitchFamily="18" charset="0"/>
              </a:rPr>
              <a:t> aktivno </a:t>
            </a:r>
            <a:r>
              <a:rPr lang="sl-SI" b="1" dirty="0">
                <a:ea typeface="Times New Roman" panose="02020603050405020304" pitchFamily="18" charset="0"/>
              </a:rPr>
              <a:t>upira uničenju </a:t>
            </a:r>
            <a:r>
              <a:rPr lang="sl-SI" b="1" dirty="0" smtClean="0">
                <a:ea typeface="Times New Roman" panose="02020603050405020304" pitchFamily="18" charset="0"/>
              </a:rPr>
              <a:t>posebne </a:t>
            </a:r>
            <a:r>
              <a:rPr lang="sl-SI" b="1" dirty="0" smtClean="0">
                <a:ea typeface="Times New Roman" panose="02020603050405020304" pitchFamily="18" charset="0"/>
              </a:rPr>
              <a:t>(ženske, lezbične) identitete </a:t>
            </a:r>
            <a:r>
              <a:rPr lang="sl-SI" dirty="0" smtClean="0">
                <a:ea typeface="Times New Roman" panose="02020603050405020304" pitchFamily="18" charset="0"/>
              </a:rPr>
              <a:t>in</a:t>
            </a:r>
            <a:r>
              <a:rPr lang="sl-SI" b="1" dirty="0" smtClean="0">
                <a:ea typeface="Times New Roman" panose="02020603050405020304" pitchFamily="18" charset="0"/>
              </a:rPr>
              <a:t> </a:t>
            </a:r>
            <a:r>
              <a:rPr lang="sl-SI" b="1" dirty="0">
                <a:ea typeface="Times New Roman" panose="02020603050405020304" pitchFamily="18" charset="0"/>
              </a:rPr>
              <a:t>telesne eksistence</a:t>
            </a:r>
            <a:r>
              <a:rPr lang="sl-SI" dirty="0">
                <a:ea typeface="Times New Roman" panose="02020603050405020304" pitchFamily="18" charset="0"/>
              </a:rPr>
              <a:t>.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Bistveno je gibanje v </a:t>
            </a:r>
            <a:r>
              <a:rPr lang="sl-SI" b="1" dirty="0" smtClean="0">
                <a:ea typeface="Times New Roman" panose="02020603050405020304" pitchFamily="18" charset="0"/>
              </a:rPr>
              <a:t>prostoru</a:t>
            </a:r>
            <a:r>
              <a:rPr lang="sl-SI" dirty="0" smtClean="0">
                <a:ea typeface="Times New Roman" panose="02020603050405020304" pitchFamily="18" charset="0"/>
              </a:rPr>
              <a:t>: ni fizična, </a:t>
            </a:r>
            <a:r>
              <a:rPr lang="sl-SI" dirty="0">
                <a:ea typeface="Times New Roman" panose="02020603050405020304" pitchFamily="18" charset="0"/>
              </a:rPr>
              <a:t>ampak </a:t>
            </a:r>
            <a:r>
              <a:rPr lang="sl-SI" b="1" dirty="0">
                <a:ea typeface="Times New Roman" panose="02020603050405020304" pitchFamily="18" charset="0"/>
              </a:rPr>
              <a:t>družbeno-jezikovna </a:t>
            </a:r>
            <a:r>
              <a:rPr lang="sl-SI" b="1" dirty="0" smtClean="0">
                <a:ea typeface="Times New Roman" panose="02020603050405020304" pitchFamily="18" charset="0"/>
              </a:rPr>
              <a:t>struktura.</a:t>
            </a:r>
            <a:r>
              <a:rPr lang="sl-SI" dirty="0" smtClean="0"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O</a:t>
            </a:r>
            <a:r>
              <a:rPr lang="sl-SI" b="1" dirty="0" smtClean="0">
                <a:ea typeface="Times New Roman" panose="02020603050405020304" pitchFamily="18" charset="0"/>
              </a:rPr>
              <a:t>blastni sistem</a:t>
            </a:r>
            <a:r>
              <a:rPr lang="sl-SI" dirty="0" smtClean="0">
                <a:ea typeface="Times New Roman" panose="02020603050405020304" pitchFamily="18" charset="0"/>
              </a:rPr>
              <a:t> </a:t>
            </a:r>
            <a:r>
              <a:rPr lang="sl-SI" dirty="0" smtClean="0">
                <a:ea typeface="Times New Roman" panose="02020603050405020304" pitchFamily="18" charset="0"/>
              </a:rPr>
              <a:t>z </a:t>
            </a:r>
            <a:r>
              <a:rPr lang="sl-SI" b="1" dirty="0">
                <a:ea typeface="Times New Roman" panose="02020603050405020304" pitchFamily="18" charset="0"/>
              </a:rPr>
              <a:t>birokratsko </a:t>
            </a:r>
            <a:r>
              <a:rPr lang="sl-SI" b="1" dirty="0" smtClean="0">
                <a:ea typeface="Times New Roman" panose="02020603050405020304" pitchFamily="18" charset="0"/>
              </a:rPr>
              <a:t>govorico</a:t>
            </a:r>
            <a:r>
              <a:rPr lang="sl-SI" dirty="0" smtClean="0">
                <a:ea typeface="Times New Roman" panose="02020603050405020304" pitchFamily="18" charset="0"/>
              </a:rPr>
              <a:t> institucij</a:t>
            </a:r>
            <a:r>
              <a:rPr lang="sl-SI" b="1" dirty="0" smtClean="0">
                <a:ea typeface="Times New Roman" panose="02020603050405020304" pitchFamily="18" charset="0"/>
              </a:rPr>
              <a:t> </a:t>
            </a:r>
            <a:r>
              <a:rPr lang="sl-SI" dirty="0" smtClean="0">
                <a:ea typeface="Times New Roman" panose="02020603050405020304" pitchFamily="18" charset="0"/>
              </a:rPr>
              <a:t>odloča o </a:t>
            </a:r>
            <a:r>
              <a:rPr lang="sl-SI" dirty="0">
                <a:ea typeface="Times New Roman" panose="02020603050405020304" pitchFamily="18" charset="0"/>
              </a:rPr>
              <a:t>posamezničini usodi: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a typeface="Times New Roman" panose="02020603050405020304" pitchFamily="18" charset="0"/>
              </a:rPr>
              <a:t>o potrdilih</a:t>
            </a:r>
            <a:r>
              <a:rPr lang="sl-SI" dirty="0">
                <a:ea typeface="Times New Roman" panose="02020603050405020304" pitchFamily="18" charset="0"/>
              </a:rPr>
              <a:t>, prispevkih, objavah in gostovanjih, pogodbenem delu, celo o zdravljenju. </a:t>
            </a:r>
            <a:endParaRPr lang="sl-SI" dirty="0" smtClean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l-SI" dirty="0" smtClean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ffectLst/>
                <a:ea typeface="Times New Roman" panose="02020603050405020304" pitchFamily="18" charset="0"/>
              </a:rPr>
              <a:t>Govor lirskega subjekta razkriva socialno ozadje: hči priseljenih delavcev, s plastjo hrvaške identitete, zato mora dokazati slovensko jezikovno/fonetično zmožnost (Č : Ć) [prikrit slovenski nacionalizem]. </a:t>
            </a:r>
          </a:p>
          <a:p>
            <a:pPr>
              <a:spcAft>
                <a:spcPts val="0"/>
              </a:spcAft>
            </a:pPr>
            <a:endParaRPr lang="sl-SI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effectLst/>
                <a:ea typeface="Times New Roman" panose="02020603050405020304" pitchFamily="18" charset="0"/>
              </a:rPr>
              <a:t>Govor drugih vsebuje </a:t>
            </a:r>
          </a:p>
          <a:p>
            <a:pPr>
              <a:spcAft>
                <a:spcPts val="0"/>
              </a:spcAft>
            </a:pPr>
            <a:r>
              <a:rPr lang="sl-SI" b="1" dirty="0" smtClean="0"/>
              <a:t>družbene </a:t>
            </a:r>
            <a:r>
              <a:rPr lang="sl-SI" b="1" dirty="0"/>
              <a:t>norme</a:t>
            </a:r>
            <a:r>
              <a:rPr lang="sl-SI" dirty="0"/>
              <a:t> (kaj je koristno, učinkovito, donosno, pravilno, čisto, zdravo), </a:t>
            </a:r>
            <a:endParaRPr lang="sl-SI" dirty="0" smtClean="0"/>
          </a:p>
          <a:p>
            <a:pPr>
              <a:spcAft>
                <a:spcPts val="0"/>
              </a:spcAft>
            </a:pPr>
            <a:r>
              <a:rPr lang="sl-SI" b="1" dirty="0" smtClean="0"/>
              <a:t>odnos </a:t>
            </a:r>
            <a:r>
              <a:rPr lang="sl-SI" b="1" dirty="0"/>
              <a:t>do drugačnih</a:t>
            </a:r>
            <a:r>
              <a:rPr lang="sl-SI" dirty="0"/>
              <a:t> (</a:t>
            </a:r>
            <a:r>
              <a:rPr lang="sl-SI" dirty="0" err="1"/>
              <a:t>homofobija</a:t>
            </a:r>
            <a:r>
              <a:rPr lang="sl-SI" dirty="0"/>
              <a:t>, ksenofobija, mizoginija, toleranca nasilja) </a:t>
            </a:r>
            <a:endParaRPr lang="sl-SI" dirty="0" smtClean="0"/>
          </a:p>
          <a:p>
            <a:pPr>
              <a:spcAft>
                <a:spcPts val="0"/>
              </a:spcAft>
            </a:pPr>
            <a:r>
              <a:rPr lang="sl-SI" b="1" dirty="0" smtClean="0"/>
              <a:t>občutja</a:t>
            </a:r>
            <a:r>
              <a:rPr lang="sl-SI" dirty="0" smtClean="0"/>
              <a:t> </a:t>
            </a:r>
            <a:r>
              <a:rPr lang="sl-SI" dirty="0"/>
              <a:t>(sovraštvo, strah, prezir, ponižnost, gnev). </a:t>
            </a:r>
            <a:endParaRPr lang="sl-SI" b="1" dirty="0"/>
          </a:p>
          <a:p>
            <a:pPr>
              <a:spcAft>
                <a:spcPts val="0"/>
              </a:spcAft>
            </a:pPr>
            <a:r>
              <a:rPr lang="sl-SI" b="1" dirty="0" smtClean="0"/>
              <a:t>razredni </a:t>
            </a:r>
            <a:r>
              <a:rPr lang="sl-SI" b="1" dirty="0"/>
              <a:t>prepad</a:t>
            </a:r>
            <a:r>
              <a:rPr lang="sl-SI" dirty="0"/>
              <a:t>: </a:t>
            </a:r>
            <a:r>
              <a:rPr lang="sl-SI" b="1" dirty="0"/>
              <a:t>privilegirani zaposleni</a:t>
            </a:r>
            <a:r>
              <a:rPr lang="sl-SI" dirty="0"/>
              <a:t> </a:t>
            </a:r>
            <a:r>
              <a:rPr lang="sl-SI" dirty="0" smtClean="0"/>
              <a:t>(zabava, </a:t>
            </a:r>
            <a:r>
              <a:rPr lang="sl-SI" dirty="0"/>
              <a:t>negovanje telesa, </a:t>
            </a:r>
            <a:r>
              <a:rPr lang="sl-SI" dirty="0" smtClean="0"/>
              <a:t>zdrava hrana, počitek)</a:t>
            </a:r>
          </a:p>
          <a:p>
            <a:pPr>
              <a:spcAft>
                <a:spcPts val="0"/>
              </a:spcAft>
            </a:pPr>
            <a:r>
              <a:rPr lang="sl-SI" b="1" dirty="0" smtClean="0"/>
              <a:t>Prikrajšani</a:t>
            </a:r>
            <a:r>
              <a:rPr lang="sl-SI" dirty="0" smtClean="0"/>
              <a:t> </a:t>
            </a:r>
            <a:r>
              <a:rPr lang="sl-SI" dirty="0" err="1" smtClean="0"/>
              <a:t>prekarni</a:t>
            </a:r>
            <a:r>
              <a:rPr lang="sl-SI" dirty="0" smtClean="0"/>
              <a:t> </a:t>
            </a:r>
            <a:r>
              <a:rPr lang="sl-SI" dirty="0"/>
              <a:t>pogodbeni delavci, brezposelni, </a:t>
            </a:r>
            <a:r>
              <a:rPr lang="sl-SI" dirty="0" smtClean="0"/>
              <a:t>umetniki (boj za preživetje, dokazovanje zmožnosti, prošnje za socialno pomoč, očitki o brezdelnosti)</a:t>
            </a:r>
            <a:r>
              <a:rPr lang="sl-SI" dirty="0" smtClean="0">
                <a:effectLst/>
                <a:ea typeface="Times New Roman" panose="02020603050405020304" pitchFamily="18" charset="0"/>
              </a:rPr>
              <a:t> </a:t>
            </a:r>
            <a:endParaRPr lang="sl-SI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2462</Words>
  <Application>Microsoft Office PowerPoint</Application>
  <PresentationFormat>Širokozaslonsko</PresentationFormat>
  <Paragraphs>279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Officeova tema</vt:lpstr>
      <vt:lpstr>Irena Novak Popov  Nove poetike sodobnih slovenskih pesnic   Anja Golob (1976) Nina Dragičević (1984) Kaja Teržan (1986)    </vt:lpstr>
      <vt:lpstr>KONTEKST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Irena Novak Popov  Nove poetike sodobnih slovenskih pesnic:   Anja Golob (1976) Nina Dragičević (1984) Kaja Teržan (1986)  n</dc:title>
  <dc:creator>Irena</dc:creator>
  <cp:lastModifiedBy>Irena</cp:lastModifiedBy>
  <cp:revision>64</cp:revision>
  <dcterms:created xsi:type="dcterms:W3CDTF">2021-07-06T21:31:46Z</dcterms:created>
  <dcterms:modified xsi:type="dcterms:W3CDTF">2021-07-08T08:42:19Z</dcterms:modified>
</cp:coreProperties>
</file>