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5" r:id="rId7"/>
    <p:sldId id="261" r:id="rId8"/>
    <p:sldId id="260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856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931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842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940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6438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9231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752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256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1498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1627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173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6AB80-1916-4CBC-AD92-67C35AD854F8}" type="datetimeFigureOut">
              <a:rPr lang="sl-SI" smtClean="0"/>
              <a:t>13. 07. 2021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4D56-C6D4-49BE-941B-15273CD2820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002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>
                <a:latin typeface="NimbusSanPCE-BlacCond"/>
              </a:rPr>
              <a:t>Stereotipna podoba ženske v slovenskih folklornih obrazcih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86785"/>
          </a:xfrm>
        </p:spPr>
        <p:txBody>
          <a:bodyPr/>
          <a:lstStyle/>
          <a:p>
            <a:r>
              <a:rPr lang="sl-SI" dirty="0" smtClean="0"/>
              <a:t>Saša Babič, ZRC SAZU, Inštitut za slovensko narodopisje</a:t>
            </a:r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2207472" y="4497755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200" dirty="0" smtClean="0"/>
              <a:t>57. seminar slovenskega jezika, literature in kulture, 5.–16. 7. 2021: </a:t>
            </a:r>
            <a:r>
              <a:rPr lang="sl-SI" sz="1200" b="1" dirty="0" smtClean="0"/>
              <a:t>USTVARJALKE V SLOVENSKEM JEZIKU, LITERATURI IN KULTURI</a:t>
            </a:r>
            <a:endParaRPr lang="sl-SI" sz="1200" dirty="0" smtClean="0"/>
          </a:p>
          <a:p>
            <a:endParaRPr lang="sl-SI" sz="1200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75" y="6293439"/>
            <a:ext cx="1245025" cy="5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/>
              <a:t>Zakaj imajo ženske 469 kosti več kot moški? – Ker jim možgani delujejo še mehansko!</a:t>
            </a:r>
          </a:p>
          <a:p>
            <a:r>
              <a:rPr lang="sl-SI" dirty="0"/>
              <a:t>Kako blondinka dobi marmelado? – Tako da olupi krof.</a:t>
            </a:r>
          </a:p>
          <a:p>
            <a:r>
              <a:rPr lang="sl-SI" dirty="0"/>
              <a:t>Zakaj ženske v povprečju živijo 8 let dlje? – Ker jim je bog povrnil čas, ki so ga porabile za parkiranje avta</a:t>
            </a:r>
            <a:r>
              <a:rPr lang="sl-SI" dirty="0" smtClean="0"/>
              <a:t>.</a:t>
            </a:r>
          </a:p>
          <a:p>
            <a:r>
              <a:rPr lang="sl-SI" dirty="0"/>
              <a:t>Kaj je to, če se blondinka ustreli v glavo? – Strel v prazno.</a:t>
            </a:r>
          </a:p>
          <a:p>
            <a:r>
              <a:rPr lang="sl-SI" dirty="0"/>
              <a:t>Zakaj blondinka tako hitro pokadi cigareto? – Ker ima vakuum v glavi.</a:t>
            </a:r>
          </a:p>
          <a:p>
            <a:r>
              <a:rPr lang="sl-SI" dirty="0"/>
              <a:t>Zakaj snežak nima votle glave? – Ker ni ženska</a:t>
            </a:r>
            <a:r>
              <a:rPr lang="sl-SI" dirty="0" smtClean="0"/>
              <a:t>.</a:t>
            </a:r>
          </a:p>
          <a:p>
            <a:r>
              <a:rPr lang="sl-SI" dirty="0"/>
              <a:t>Kakšna je razlika med telefonom in ženo? – V telefon vržeš kovanec in lahko govoriš, ženi pa daš </a:t>
            </a:r>
            <a:r>
              <a:rPr lang="sl-SI" dirty="0" smtClean="0"/>
              <a:t>celo plačo</a:t>
            </a:r>
            <a:r>
              <a:rPr lang="sl-SI" dirty="0"/>
              <a:t>, pa moraš biti še vedno tiho</a:t>
            </a:r>
            <a:r>
              <a:rPr lang="sl-SI" dirty="0" smtClean="0"/>
              <a:t>.</a:t>
            </a:r>
          </a:p>
          <a:p>
            <a:r>
              <a:rPr lang="sl-SI" dirty="0"/>
              <a:t>Zakaj imajo ženske menstruacijo? – Ker cel mesec pijejo kri moškim, zato mora nekje udariti ven!</a:t>
            </a:r>
          </a:p>
          <a:p>
            <a:r>
              <a:rPr lang="sl-SI" dirty="0"/>
              <a:t>Kakšna je razlika med žensko in tumorjem? – Za tumor ni nujno, da je smrtno nevaren</a:t>
            </a:r>
            <a:r>
              <a:rPr lang="sl-SI" dirty="0" smtClean="0"/>
              <a:t>.</a:t>
            </a:r>
            <a:endParaRPr lang="sl-SI" dirty="0" smtClean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75" y="6293439"/>
            <a:ext cx="1245025" cy="5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8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 smtClean="0"/>
              <a:t>Hvala!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9913" y="1764981"/>
            <a:ext cx="4663999" cy="3852048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6975" y="6293439"/>
            <a:ext cx="1245025" cy="5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17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Raziskovanje kulture skozi jezik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Lingvistična antropologija in </a:t>
            </a:r>
            <a:r>
              <a:rPr lang="sl-SI" dirty="0" err="1" smtClean="0"/>
              <a:t>etnolingvistika</a:t>
            </a:r>
            <a:r>
              <a:rPr lang="sl-SI" dirty="0" smtClean="0"/>
              <a:t>: raziskovanje kulture skozi jezik</a:t>
            </a:r>
          </a:p>
          <a:p>
            <a:pPr lvl="1"/>
            <a:r>
              <a:rPr lang="sl-SI" dirty="0" smtClean="0"/>
              <a:t>jezik in kultura pri interpretaciji ne moreta biti ločena (</a:t>
            </a:r>
            <a:r>
              <a:rPr lang="sl-SI" dirty="0" err="1" smtClean="0"/>
              <a:t>Forrester</a:t>
            </a:r>
            <a:r>
              <a:rPr lang="sl-SI" dirty="0" smtClean="0"/>
              <a:t> 1996)</a:t>
            </a:r>
          </a:p>
          <a:p>
            <a:pPr lvl="1"/>
            <a:r>
              <a:rPr lang="nn-NO" dirty="0" smtClean="0"/>
              <a:t>jezik</a:t>
            </a:r>
            <a:r>
              <a:rPr lang="nn-NO" dirty="0"/>
              <a:t>, kultura in misel ogledalo </a:t>
            </a:r>
            <a:r>
              <a:rPr lang="nn-NO" dirty="0" smtClean="0"/>
              <a:t>drug</a:t>
            </a:r>
            <a:r>
              <a:rPr lang="sl-SI" dirty="0" smtClean="0"/>
              <a:t> drugemu (</a:t>
            </a:r>
            <a:r>
              <a:rPr lang="sl-SI" dirty="0" err="1" smtClean="0"/>
              <a:t>Frawley</a:t>
            </a:r>
            <a:r>
              <a:rPr lang="sl-SI" dirty="0" smtClean="0"/>
              <a:t> 1992)</a:t>
            </a:r>
          </a:p>
          <a:p>
            <a:pPr lvl="1"/>
            <a:r>
              <a:rPr lang="sl-SI" dirty="0" smtClean="0"/>
              <a:t>Jezik kot eden od kulturnih kodov v slovstveni folklori: jezik je ena </a:t>
            </a:r>
            <a:r>
              <a:rPr lang="sl-SI" dirty="0"/>
              <a:t>od </a:t>
            </a:r>
            <a:r>
              <a:rPr lang="sl-SI" dirty="0" smtClean="0"/>
              <a:t>oblik </a:t>
            </a:r>
            <a:r>
              <a:rPr lang="sl-SI" dirty="0"/>
              <a:t>izražanja </a:t>
            </a:r>
            <a:r>
              <a:rPr lang="sl-SI" dirty="0" smtClean="0"/>
              <a:t>kulturne tradicije </a:t>
            </a:r>
            <a:r>
              <a:rPr lang="sl-SI" dirty="0"/>
              <a:t>ter eden od virov raziskovanja kulture in rekonstrukcije njegovih zgodnjih </a:t>
            </a:r>
            <a:r>
              <a:rPr lang="sl-SI" dirty="0" smtClean="0"/>
              <a:t>stanj; povezava </a:t>
            </a:r>
            <a:r>
              <a:rPr lang="sl-SI" dirty="0"/>
              <a:t>jezika s folklornimi in drugimi vrstami kulture je vzajemna (</a:t>
            </a:r>
            <a:r>
              <a:rPr lang="sl-SI" dirty="0" err="1"/>
              <a:t>Tolstaja</a:t>
            </a:r>
            <a:r>
              <a:rPr lang="sl-SI" dirty="0"/>
              <a:t> </a:t>
            </a:r>
            <a:r>
              <a:rPr lang="sl-SI" dirty="0" smtClean="0"/>
              <a:t>2006)</a:t>
            </a:r>
          </a:p>
          <a:p>
            <a:pPr lvl="1"/>
            <a:r>
              <a:rPr lang="sl-SI" dirty="0" smtClean="0"/>
              <a:t>Jezikovni </a:t>
            </a:r>
            <a:r>
              <a:rPr lang="sl-SI" dirty="0"/>
              <a:t>vzorci prek metafor izražajo koncepte</a:t>
            </a:r>
            <a:r>
              <a:rPr lang="sl-SI" dirty="0" smtClean="0"/>
              <a:t>, ti </a:t>
            </a:r>
            <a:r>
              <a:rPr lang="sl-SI" dirty="0"/>
              <a:t>pa zopet kažejo na naše razumevanje zunanjega sveta (</a:t>
            </a:r>
            <a:r>
              <a:rPr lang="sl-SI" dirty="0" err="1"/>
              <a:t>Lakoff</a:t>
            </a:r>
            <a:r>
              <a:rPr lang="sl-SI" dirty="0"/>
              <a:t>, Johnson </a:t>
            </a:r>
            <a:r>
              <a:rPr lang="sl-SI" dirty="0" smtClean="0"/>
              <a:t>1980)</a:t>
            </a:r>
          </a:p>
          <a:p>
            <a:r>
              <a:rPr lang="sl-SI" b="1" dirty="0" smtClean="0"/>
              <a:t>Jezikovni stereotip</a:t>
            </a:r>
            <a:r>
              <a:rPr lang="sl-SI" dirty="0" smtClean="0"/>
              <a:t> = posplošena predstava </a:t>
            </a:r>
            <a:r>
              <a:rPr lang="sl-SI" dirty="0"/>
              <a:t>v jeziku, ki je </a:t>
            </a:r>
            <a:r>
              <a:rPr lang="sl-SI" dirty="0" smtClean="0"/>
              <a:t>dostopna skozi </a:t>
            </a:r>
            <a:r>
              <a:rPr lang="sl-SI" dirty="0"/>
              <a:t>jezik in pripada kolektivnemu znanju o svetu (</a:t>
            </a:r>
            <a:r>
              <a:rPr lang="sl-SI" dirty="0" err="1"/>
              <a:t>Bartminski</a:t>
            </a:r>
            <a:r>
              <a:rPr lang="sl-SI" dirty="0"/>
              <a:t> </a:t>
            </a:r>
            <a:r>
              <a:rPr lang="sl-SI" dirty="0" smtClean="0"/>
              <a:t>2005)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75" y="6293439"/>
            <a:ext cx="1245025" cy="5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80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Folklorni obrazci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Folklorni obrazci: pozdrav, kletvica, pregovor, uganka, zagovor itd.</a:t>
            </a:r>
          </a:p>
          <a:p>
            <a:r>
              <a:rPr lang="sl-SI" dirty="0" smtClean="0"/>
              <a:t>Relativno stalne jezikovne oblike</a:t>
            </a:r>
          </a:p>
          <a:p>
            <a:r>
              <a:rPr lang="sl-SI" dirty="0" smtClean="0"/>
              <a:t>Pogoste retorične figure: metafora, metonimija, personifikacija/poosebitev</a:t>
            </a:r>
          </a:p>
          <a:p>
            <a:r>
              <a:rPr lang="sl-SI" dirty="0" smtClean="0"/>
              <a:t>Nosilci kulturne slike sveta</a:t>
            </a:r>
          </a:p>
          <a:p>
            <a:pPr marL="457200" lvl="1" indent="0">
              <a:buNone/>
            </a:pPr>
            <a:r>
              <a:rPr lang="sl-SI" dirty="0" smtClean="0"/>
              <a:t>&gt; Podoba </a:t>
            </a:r>
            <a:r>
              <a:rPr lang="sl-SI" dirty="0" smtClean="0"/>
              <a:t>ženske v folklornih obrazcih</a:t>
            </a:r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75" y="6293439"/>
            <a:ext cx="1245025" cy="5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9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3 slovnični spoli: ženski, moški, srednji (&gt; dekle)</a:t>
            </a:r>
          </a:p>
          <a:p>
            <a:endParaRPr lang="sl-SI" dirty="0" smtClean="0"/>
          </a:p>
          <a:p>
            <a:pPr lvl="1"/>
            <a:r>
              <a:rPr lang="sl-SI" smtClean="0"/>
              <a:t>Punčka/punca</a:t>
            </a:r>
            <a:r>
              <a:rPr lang="sl-SI" dirty="0" smtClean="0"/>
              <a:t>				Fantek</a:t>
            </a:r>
          </a:p>
          <a:p>
            <a:pPr lvl="1"/>
            <a:r>
              <a:rPr lang="sl-SI" dirty="0" smtClean="0"/>
              <a:t>Dekle					Fant</a:t>
            </a:r>
          </a:p>
          <a:p>
            <a:pPr lvl="1"/>
            <a:r>
              <a:rPr lang="sl-SI" dirty="0" smtClean="0"/>
              <a:t>Ženska					Moški</a:t>
            </a:r>
          </a:p>
          <a:p>
            <a:pPr marL="457200" lvl="1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942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Pregovori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/>
              <a:t>Dekle je angel, žena je dar božji, a baba je </a:t>
            </a:r>
            <a:r>
              <a:rPr lang="sl-SI" dirty="0" smtClean="0"/>
              <a:t>hudič.</a:t>
            </a:r>
          </a:p>
          <a:p>
            <a:r>
              <a:rPr lang="sl-SI" dirty="0"/>
              <a:t>Pred zakonom golobica, </a:t>
            </a:r>
            <a:r>
              <a:rPr lang="sl-SI" dirty="0" smtClean="0"/>
              <a:t>po zakonu orlica.</a:t>
            </a:r>
          </a:p>
          <a:p>
            <a:r>
              <a:rPr lang="sl-SI" dirty="0" smtClean="0"/>
              <a:t>Nevesta </a:t>
            </a:r>
            <a:r>
              <a:rPr lang="it-IT" dirty="0" err="1" smtClean="0"/>
              <a:t>prinese</a:t>
            </a:r>
            <a:r>
              <a:rPr lang="it-IT" dirty="0" smtClean="0"/>
              <a:t> </a:t>
            </a:r>
            <a:r>
              <a:rPr lang="it-IT" dirty="0"/>
              <a:t>k </a:t>
            </a:r>
            <a:r>
              <a:rPr lang="it-IT" dirty="0" err="1"/>
              <a:t>hiši</a:t>
            </a:r>
            <a:r>
              <a:rPr lang="it-IT" dirty="0"/>
              <a:t> doto </a:t>
            </a:r>
            <a:r>
              <a:rPr lang="it-IT" dirty="0" err="1"/>
              <a:t>pa</a:t>
            </a:r>
            <a:r>
              <a:rPr lang="it-IT" dirty="0"/>
              <a:t> </a:t>
            </a:r>
            <a:r>
              <a:rPr lang="it-IT" dirty="0" err="1"/>
              <a:t>zibel</a:t>
            </a:r>
            <a:r>
              <a:rPr lang="it-IT" dirty="0" smtClean="0"/>
              <a:t>.</a:t>
            </a:r>
            <a:endParaRPr lang="sl-SI" dirty="0" smtClean="0"/>
          </a:p>
          <a:p>
            <a:r>
              <a:rPr lang="sl-SI" dirty="0"/>
              <a:t>Tista, ki </a:t>
            </a:r>
            <a:r>
              <a:rPr lang="sl-SI" dirty="0" smtClean="0"/>
              <a:t>hlače zaflikat </a:t>
            </a:r>
            <a:r>
              <a:rPr lang="sl-SI" dirty="0"/>
              <a:t>ne zna, naj si ne išče moža; Ko ima žena perilo v čebru in kruh v peči, ni jej treba </a:t>
            </a:r>
            <a:r>
              <a:rPr lang="sl-SI" dirty="0" smtClean="0"/>
              <a:t>veliko </a:t>
            </a:r>
            <a:r>
              <a:rPr lang="pl-PL" dirty="0" smtClean="0"/>
              <a:t>reči</a:t>
            </a:r>
            <a:r>
              <a:rPr lang="pl-PL" dirty="0"/>
              <a:t>; Je pridna žena, je stava dobljena</a:t>
            </a:r>
            <a:r>
              <a:rPr lang="pl-PL" dirty="0" smtClean="0"/>
              <a:t>.</a:t>
            </a:r>
          </a:p>
          <a:p>
            <a:r>
              <a:rPr lang="sl-SI" dirty="0"/>
              <a:t>Bel konj in </a:t>
            </a:r>
            <a:r>
              <a:rPr lang="sl-SI" dirty="0" smtClean="0"/>
              <a:t>velika ženska </a:t>
            </a:r>
            <a:r>
              <a:rPr lang="sl-SI" dirty="0"/>
              <a:t>sta dve nesreči pri hiši; Kadar je ženska trlja, je nora; Lišpana deklica, umazana ženica</a:t>
            </a:r>
            <a:r>
              <a:rPr lang="sl-SI" dirty="0" smtClean="0"/>
              <a:t>.</a:t>
            </a:r>
          </a:p>
          <a:p>
            <a:r>
              <a:rPr lang="sl-SI" dirty="0"/>
              <a:t>Dve ženski – trg, tri – semenj; Dve babi pa sraka – cel </a:t>
            </a:r>
            <a:r>
              <a:rPr lang="sl-SI" dirty="0" smtClean="0"/>
              <a:t>sejem.</a:t>
            </a:r>
          </a:p>
          <a:p>
            <a:r>
              <a:rPr lang="sl-SI" dirty="0"/>
              <a:t>Ženska zamolči, kar v glavi nič ni; Samo bedaki prosijo ženske naj o tem, o čemer so govorili</a:t>
            </a:r>
            <a:r>
              <a:rPr lang="sl-SI" dirty="0" smtClean="0"/>
              <a:t>, molče.</a:t>
            </a:r>
          </a:p>
          <a:p>
            <a:r>
              <a:rPr lang="nl-NL" dirty="0"/>
              <a:t>Bog je ženski iztrgal jezik ter ga usadil </a:t>
            </a:r>
            <a:r>
              <a:rPr lang="nl-NL" dirty="0" smtClean="0"/>
              <a:t>in</a:t>
            </a:r>
            <a:r>
              <a:rPr lang="sl-SI" dirty="0" smtClean="0"/>
              <a:t> </a:t>
            </a:r>
            <a:r>
              <a:rPr lang="sl-SI" dirty="0" err="1"/>
              <a:t>uzrasel</a:t>
            </a:r>
            <a:r>
              <a:rPr lang="sl-SI" dirty="0"/>
              <a:t> je hren</a:t>
            </a:r>
            <a:r>
              <a:rPr lang="sl-SI" dirty="0" smtClean="0"/>
              <a:t>.</a:t>
            </a:r>
          </a:p>
          <a:p>
            <a:r>
              <a:rPr lang="sl-SI" dirty="0"/>
              <a:t>Dve ženski v kuhinji je huje ko </a:t>
            </a:r>
            <a:r>
              <a:rPr lang="sl-SI" dirty="0" err="1"/>
              <a:t>sodnji</a:t>
            </a:r>
            <a:r>
              <a:rPr lang="sl-SI" dirty="0"/>
              <a:t> dan; Skoraj ni prepira, ki od žene ne izvira</a:t>
            </a:r>
            <a:r>
              <a:rPr lang="sl-SI" dirty="0" smtClean="0"/>
              <a:t>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75" y="6293439"/>
            <a:ext cx="1245025" cy="5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89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l-SI" dirty="0" smtClean="0"/>
              <a:t>Žena </a:t>
            </a:r>
            <a:r>
              <a:rPr lang="sl-SI" dirty="0" err="1" smtClean="0"/>
              <a:t>derži</a:t>
            </a:r>
            <a:r>
              <a:rPr lang="sl-SI" dirty="0" smtClean="0"/>
              <a:t> hiši tri vogale, mož le enega; Žena drží hiši tri ogle in še </a:t>
            </a:r>
            <a:r>
              <a:rPr lang="pl-PL" dirty="0" smtClean="0"/>
              <a:t>četrtega možu pomaga; Hiša ne stoji na zemlji, nego na ženi.</a:t>
            </a:r>
          </a:p>
          <a:p>
            <a:r>
              <a:rPr lang="sl-SI" dirty="0" smtClean="0"/>
              <a:t>Mož je glava, žena vrat, ki obrača glavo, kamor hoče; Mož pleše, kakor mu žena žvižga.</a:t>
            </a:r>
          </a:p>
          <a:p>
            <a:r>
              <a:rPr lang="sl-SI" dirty="0" smtClean="0"/>
              <a:t>Žena je možu dom; Ko mati </a:t>
            </a:r>
            <a:r>
              <a:rPr lang="sl-SI" dirty="0" err="1" smtClean="0"/>
              <a:t>umerje</a:t>
            </a:r>
            <a:r>
              <a:rPr lang="sl-SI" dirty="0" smtClean="0"/>
              <a:t>, oče </a:t>
            </a:r>
            <a:r>
              <a:rPr lang="sl-SI" dirty="0" err="1" smtClean="0"/>
              <a:t>cerkne</a:t>
            </a:r>
            <a:r>
              <a:rPr lang="sl-SI" dirty="0" smtClean="0"/>
              <a:t>.</a:t>
            </a:r>
          </a:p>
          <a:p>
            <a:r>
              <a:rPr lang="sl-SI" dirty="0" smtClean="0"/>
              <a:t>Če je mati spaka, </a:t>
            </a:r>
            <a:r>
              <a:rPr lang="pl-PL" dirty="0" smtClean="0"/>
              <a:t>rada je hči tudi taka; Kakršna matka, taka Katka.</a:t>
            </a:r>
          </a:p>
          <a:p>
            <a:r>
              <a:rPr lang="pl-PL" dirty="0" smtClean="0"/>
              <a:t>Mama je ena sama; Mati ne pozna slabih otrok.</a:t>
            </a:r>
          </a:p>
          <a:p>
            <a:r>
              <a:rPr lang="sl-SI" dirty="0" smtClean="0"/>
              <a:t>Gorje možu, ki mu je žena slekla hlače; </a:t>
            </a:r>
            <a:r>
              <a:rPr lang="sl-SI" dirty="0" err="1" smtClean="0"/>
              <a:t>Kder</a:t>
            </a:r>
            <a:r>
              <a:rPr lang="sl-SI" dirty="0" smtClean="0"/>
              <a:t> žena klobuk nosi, mož slabo kosi; Kjer žena hlače </a:t>
            </a:r>
            <a:r>
              <a:rPr lang="it-IT" dirty="0" err="1" smtClean="0"/>
              <a:t>nosi</a:t>
            </a:r>
            <a:r>
              <a:rPr lang="it-IT" dirty="0" smtClean="0"/>
              <a:t>, si </a:t>
            </a:r>
            <a:r>
              <a:rPr lang="it-IT" dirty="0" err="1" smtClean="0"/>
              <a:t>mož</a:t>
            </a:r>
            <a:r>
              <a:rPr lang="it-IT" dirty="0" smtClean="0"/>
              <a:t> </a:t>
            </a:r>
            <a:r>
              <a:rPr lang="it-IT" dirty="0" err="1" smtClean="0"/>
              <a:t>kruha</a:t>
            </a:r>
            <a:r>
              <a:rPr lang="it-IT" dirty="0" smtClean="0"/>
              <a:t> prosi.</a:t>
            </a:r>
            <a:endParaRPr lang="sl-SI" dirty="0" smtClean="0"/>
          </a:p>
          <a:p>
            <a:r>
              <a:rPr lang="sl-SI" dirty="0" smtClean="0"/>
              <a:t>Mož ljubi zdravo ženo, brat bogato sestro.</a:t>
            </a:r>
          </a:p>
          <a:p>
            <a:r>
              <a:rPr lang="sl-SI" dirty="0" smtClean="0"/>
              <a:t>Dolgi lasje – kratka pamet.</a:t>
            </a:r>
          </a:p>
          <a:p>
            <a:r>
              <a:rPr lang="sl-SI" dirty="0" smtClean="0"/>
              <a:t>Kamor si hudič ne upa, pošlje babo; Kateri vzame ženo radi blaga, nameri se na vraga.</a:t>
            </a:r>
          </a:p>
          <a:p>
            <a:r>
              <a:rPr lang="sv-SE" dirty="0" smtClean="0"/>
              <a:t>Mož mora imeti denar v rokah; Kjer je baba gospodar, je volk mesar.</a:t>
            </a:r>
            <a:endParaRPr lang="sl-SI" dirty="0" smtClean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75" y="6293439"/>
            <a:ext cx="1245025" cy="5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1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Če ima </a:t>
            </a:r>
            <a:r>
              <a:rPr lang="sl-SI" dirty="0" smtClean="0"/>
              <a:t>žena moža</a:t>
            </a:r>
            <a:r>
              <a:rPr lang="sl-SI" dirty="0"/>
              <a:t>, ki ve, kaj dela in zakaj to dela, naj trdo molči in ve, da ji bo tako dobro; Mož en sam </a:t>
            </a:r>
            <a:r>
              <a:rPr lang="sl-SI" dirty="0" smtClean="0"/>
              <a:t>vogel podpira</a:t>
            </a:r>
            <a:r>
              <a:rPr lang="sl-SI" dirty="0"/>
              <a:t>, če tistega spusti, vsi štiri padejo</a:t>
            </a:r>
            <a:r>
              <a:rPr lang="sl-SI" dirty="0" smtClean="0"/>
              <a:t>.</a:t>
            </a:r>
          </a:p>
          <a:p>
            <a:r>
              <a:rPr lang="sl-SI" dirty="0"/>
              <a:t>Ljubi svojo ženo kot svojo dušo, stresaj jo kot hruško in </a:t>
            </a:r>
            <a:r>
              <a:rPr lang="sl-SI" dirty="0" smtClean="0"/>
              <a:t>stepaj jo </a:t>
            </a:r>
            <a:r>
              <a:rPr lang="sl-SI" dirty="0"/>
              <a:t>kot svoj kožuh</a:t>
            </a:r>
            <a:r>
              <a:rPr lang="sl-SI" dirty="0" smtClean="0"/>
              <a:t>.</a:t>
            </a:r>
          </a:p>
          <a:p>
            <a:r>
              <a:rPr lang="sv-SE" dirty="0"/>
              <a:t>Smreka ni hrast (ženska ni moški</a:t>
            </a:r>
            <a:r>
              <a:rPr lang="sv-SE" dirty="0" smtClean="0"/>
              <a:t>)</a:t>
            </a:r>
            <a:r>
              <a:rPr lang="sl-SI" dirty="0" smtClean="0"/>
              <a:t>.</a:t>
            </a:r>
          </a:p>
          <a:p>
            <a:r>
              <a:rPr lang="sl-SI" dirty="0"/>
              <a:t>Stari babi štrik (vrv) za vrat, mladi Micki prstan zlat</a:t>
            </a:r>
            <a:r>
              <a:rPr lang="sl-SI" dirty="0" smtClean="0"/>
              <a:t>.</a:t>
            </a:r>
          </a:p>
          <a:p>
            <a:r>
              <a:rPr lang="sl-SI" dirty="0" err="1"/>
              <a:t>Kedar</a:t>
            </a:r>
            <a:r>
              <a:rPr lang="sl-SI" dirty="0"/>
              <a:t> se oženiš, bodi ti prva skrb, da spodiš taščo iz hiše.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75" y="6293439"/>
            <a:ext cx="1245025" cy="5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81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Tradicionalne uganke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Suh pod vodo. Kaj je to? 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/>
              <a:t>	</a:t>
            </a:r>
            <a:r>
              <a:rPr lang="pl-PL" dirty="0" smtClean="0"/>
              <a:t>Žena </a:t>
            </a:r>
            <a:r>
              <a:rPr lang="pl-PL" dirty="0"/>
              <a:t>pod škafom.</a:t>
            </a:r>
          </a:p>
          <a:p>
            <a:r>
              <a:rPr lang="sl-SI" dirty="0" smtClean="0"/>
              <a:t>Kateri </a:t>
            </a:r>
            <a:r>
              <a:rPr lang="sl-SI" dirty="0"/>
              <a:t>jezik se ne giblje in ne govori? </a:t>
            </a:r>
            <a:endParaRPr lang="sl-SI" dirty="0"/>
          </a:p>
          <a:p>
            <a:pPr marL="457200" lvl="1" indent="0">
              <a:buNone/>
            </a:pPr>
            <a:r>
              <a:rPr lang="sl-SI" dirty="0" smtClean="0"/>
              <a:t>	</a:t>
            </a:r>
            <a:r>
              <a:rPr lang="sl-SI" sz="2800" dirty="0" smtClean="0"/>
              <a:t>Jezik </a:t>
            </a:r>
            <a:r>
              <a:rPr lang="sl-SI" sz="2800" dirty="0"/>
              <a:t>pri ženskih </a:t>
            </a:r>
            <a:r>
              <a:rPr lang="sl-SI" sz="2800" dirty="0" err="1"/>
              <a:t>čižmah</a:t>
            </a:r>
            <a:r>
              <a:rPr lang="sl-SI" sz="2800" dirty="0"/>
              <a:t> [čevljih].</a:t>
            </a:r>
          </a:p>
          <a:p>
            <a:r>
              <a:rPr lang="sl-SI" dirty="0" smtClean="0"/>
              <a:t>Kdo </a:t>
            </a:r>
            <a:r>
              <a:rPr lang="sl-SI" dirty="0"/>
              <a:t>ni mož beseda? </a:t>
            </a:r>
            <a:endParaRPr lang="sl-SI" dirty="0"/>
          </a:p>
          <a:p>
            <a:pPr marL="914400" lvl="2" indent="0">
              <a:buNone/>
            </a:pPr>
            <a:r>
              <a:rPr lang="sl-SI" sz="2800" dirty="0" smtClean="0"/>
              <a:t>Ženska.</a:t>
            </a:r>
          </a:p>
          <a:p>
            <a:r>
              <a:rPr lang="pl-PL" dirty="0" smtClean="0"/>
              <a:t>Kaj </a:t>
            </a:r>
            <a:r>
              <a:rPr lang="pl-PL" dirty="0"/>
              <a:t>je to? Ponoči plava, podnevi laja. </a:t>
            </a:r>
            <a:endParaRPr lang="pl-PL" dirty="0" smtClean="0"/>
          </a:p>
          <a:p>
            <a:pPr marL="457200" lvl="1" indent="0">
              <a:buNone/>
            </a:pPr>
            <a:r>
              <a:rPr lang="pl-PL" sz="3200" dirty="0" smtClean="0"/>
              <a:t>	</a:t>
            </a:r>
            <a:r>
              <a:rPr lang="pl-PL" sz="2800" dirty="0" smtClean="0"/>
              <a:t>Proteza </a:t>
            </a:r>
            <a:r>
              <a:rPr lang="pl-PL" sz="2800" dirty="0"/>
              <a:t>od tašče.</a:t>
            </a:r>
            <a:endParaRPr lang="sl-SI" sz="2800" dirty="0"/>
          </a:p>
          <a:p>
            <a:pPr marL="914400" lvl="2" indent="0">
              <a:buNone/>
            </a:pPr>
            <a:endParaRPr lang="sl-SI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75" y="6293439"/>
            <a:ext cx="1245025" cy="5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76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Šaljiva vprašanja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/>
              <a:t>Kaj imata skupnega tašča in krompir? – Oba sodita v zemljo.</a:t>
            </a:r>
          </a:p>
          <a:p>
            <a:r>
              <a:rPr lang="sl-SI" dirty="0"/>
              <a:t>Kakšna je razlika med žensko in tumorjem? – Za tumor ni nujno, da je smrtno nevaren.</a:t>
            </a:r>
          </a:p>
          <a:p>
            <a:r>
              <a:rPr lang="sl-SI" dirty="0"/>
              <a:t>Kakšna je razlika med ženo in psom? – Ko ženo spustiš v hišo, še naprej laja, pes pa utihne</a:t>
            </a:r>
            <a:r>
              <a:rPr lang="sl-SI" dirty="0" smtClean="0"/>
              <a:t>.</a:t>
            </a:r>
          </a:p>
          <a:p>
            <a:r>
              <a:rPr lang="sl-SI" dirty="0"/>
              <a:t>Zakaj je na svetu več žensk kot moških? – Ker je po svetu več za čistit kot za mislit!</a:t>
            </a:r>
          </a:p>
          <a:p>
            <a:r>
              <a:rPr lang="sl-SI" dirty="0"/>
              <a:t>Zakaj imajo ženske manjša stopala od moških? – Pač ena »evolucijskih zadevic«, ki jim omogoča, </a:t>
            </a:r>
            <a:r>
              <a:rPr lang="sl-SI" dirty="0" smtClean="0"/>
              <a:t>da lahko </a:t>
            </a:r>
            <a:r>
              <a:rPr lang="sl-SI" dirty="0"/>
              <a:t>stojijo bliže pomivalnemu koritu.</a:t>
            </a:r>
          </a:p>
          <a:p>
            <a:r>
              <a:rPr lang="sl-SI" dirty="0"/>
              <a:t>Zakaj je uporaben ženski spolni organ? – Za nadaljevanje generacij žensk za čistit po hiši.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46975" y="6293439"/>
            <a:ext cx="1245025" cy="5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50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956</Words>
  <Application>Microsoft Office PowerPoint</Application>
  <PresentationFormat>Širokozaslonsko</PresentationFormat>
  <Paragraphs>72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NimbusSanPCE-BlacCond</vt:lpstr>
      <vt:lpstr>Officeova tema</vt:lpstr>
      <vt:lpstr>Stereotipna podoba ženske v slovenskih folklornih obrazcih</vt:lpstr>
      <vt:lpstr>Raziskovanje kulture skozi jezik</vt:lpstr>
      <vt:lpstr>Folklorni obrazci</vt:lpstr>
      <vt:lpstr>PowerPointova predstavitev</vt:lpstr>
      <vt:lpstr>Pregovori</vt:lpstr>
      <vt:lpstr>PowerPointova predstavitev</vt:lpstr>
      <vt:lpstr>PowerPointova predstavitev</vt:lpstr>
      <vt:lpstr>Tradicionalne uganke</vt:lpstr>
      <vt:lpstr>Šaljiva vprašanja</vt:lpstr>
      <vt:lpstr>PowerPointova predstavitev</vt:lpstr>
      <vt:lpstr>Hvala!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Stereotipna podoba ženske v slovenskih folklornih obrazcih</dc:title>
  <dc:creator>Recenzent</dc:creator>
  <cp:lastModifiedBy>Reviewer</cp:lastModifiedBy>
  <cp:revision>19</cp:revision>
  <dcterms:created xsi:type="dcterms:W3CDTF">2021-07-12T06:31:01Z</dcterms:created>
  <dcterms:modified xsi:type="dcterms:W3CDTF">2021-07-13T11:08:30Z</dcterms:modified>
</cp:coreProperties>
</file>