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85" d="100"/>
          <a:sy n="185" d="100"/>
        </p:scale>
        <p:origin x="-279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l-SI"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Click to edit Master subtitle style</a:t>
            </a:r>
            <a:endParaRPr lang="en-US"/>
          </a:p>
        </p:txBody>
      </p:sp>
      <p:sp>
        <p:nvSpPr>
          <p:cNvPr id="4" name="Date Placeholder 3"/>
          <p:cNvSpPr>
            <a:spLocks noGrp="1"/>
          </p:cNvSpPr>
          <p:nvPr>
            <p:ph type="dt" sz="half" idx="10"/>
          </p:nvPr>
        </p:nvSpPr>
        <p:spPr/>
        <p:txBody>
          <a:bodyPr/>
          <a:lstStyle/>
          <a:p>
            <a:fld id="{3616D5C0-C1A0-F844-AAF3-7367E4FEA244}" type="datetimeFigureOut">
              <a:rPr lang="en-US" smtClean="0"/>
              <a:t>16/07/21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2942825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10"/>
          </p:nvPr>
        </p:nvSpPr>
        <p:spPr/>
        <p:txBody>
          <a:bodyPr/>
          <a:lstStyle/>
          <a:p>
            <a:fld id="{3616D5C0-C1A0-F844-AAF3-7367E4FEA244}" type="datetimeFigureOut">
              <a:rPr lang="en-US" smtClean="0"/>
              <a:t>16/07/21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1408934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l-SI"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10"/>
          </p:nvPr>
        </p:nvSpPr>
        <p:spPr/>
        <p:txBody>
          <a:bodyPr/>
          <a:lstStyle/>
          <a:p>
            <a:fld id="{3616D5C0-C1A0-F844-AAF3-7367E4FEA244}" type="datetimeFigureOut">
              <a:rPr lang="en-US" smtClean="0"/>
              <a:t>16/07/21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162283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Content Placeholder 2"/>
          <p:cNvSpPr>
            <a:spLocks noGrp="1"/>
          </p:cNvSpPr>
          <p:nvPr>
            <p:ph idx="1"/>
          </p:nvPr>
        </p:nvSpPr>
        <p:spPr/>
        <p:txBody>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10"/>
          </p:nvPr>
        </p:nvSpPr>
        <p:spPr/>
        <p:txBody>
          <a:bodyPr/>
          <a:lstStyle/>
          <a:p>
            <a:fld id="{3616D5C0-C1A0-F844-AAF3-7367E4FEA244}" type="datetimeFigureOut">
              <a:rPr lang="en-US" smtClean="0"/>
              <a:t>16/07/21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410773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l-SI"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Click to edit Master text styles</a:t>
            </a:r>
          </a:p>
        </p:txBody>
      </p:sp>
      <p:sp>
        <p:nvSpPr>
          <p:cNvPr id="4" name="Date Placeholder 3"/>
          <p:cNvSpPr>
            <a:spLocks noGrp="1"/>
          </p:cNvSpPr>
          <p:nvPr>
            <p:ph type="dt" sz="half" idx="10"/>
          </p:nvPr>
        </p:nvSpPr>
        <p:spPr/>
        <p:txBody>
          <a:bodyPr/>
          <a:lstStyle/>
          <a:p>
            <a:fld id="{3616D5C0-C1A0-F844-AAF3-7367E4FEA244}" type="datetimeFigureOut">
              <a:rPr lang="en-US" smtClean="0"/>
              <a:t>16/07/21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372269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5" name="Date Placeholder 4"/>
          <p:cNvSpPr>
            <a:spLocks noGrp="1"/>
          </p:cNvSpPr>
          <p:nvPr>
            <p:ph type="dt" sz="half" idx="10"/>
          </p:nvPr>
        </p:nvSpPr>
        <p:spPr/>
        <p:txBody>
          <a:bodyPr/>
          <a:lstStyle/>
          <a:p>
            <a:fld id="{3616D5C0-C1A0-F844-AAF3-7367E4FEA244}" type="datetimeFigureOut">
              <a:rPr lang="en-US" smtClean="0"/>
              <a:t>16/07/21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875171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7" name="Date Placeholder 6"/>
          <p:cNvSpPr>
            <a:spLocks noGrp="1"/>
          </p:cNvSpPr>
          <p:nvPr>
            <p:ph type="dt" sz="half" idx="10"/>
          </p:nvPr>
        </p:nvSpPr>
        <p:spPr/>
        <p:txBody>
          <a:bodyPr/>
          <a:lstStyle/>
          <a:p>
            <a:fld id="{3616D5C0-C1A0-F844-AAF3-7367E4FEA244}" type="datetimeFigureOut">
              <a:rPr lang="en-US" smtClean="0"/>
              <a:t>16/07/21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381605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Date Placeholder 2"/>
          <p:cNvSpPr>
            <a:spLocks noGrp="1"/>
          </p:cNvSpPr>
          <p:nvPr>
            <p:ph type="dt" sz="half" idx="10"/>
          </p:nvPr>
        </p:nvSpPr>
        <p:spPr/>
        <p:txBody>
          <a:bodyPr/>
          <a:lstStyle/>
          <a:p>
            <a:fld id="{3616D5C0-C1A0-F844-AAF3-7367E4FEA244}" type="datetimeFigureOut">
              <a:rPr lang="en-US" smtClean="0"/>
              <a:t>16/07/21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323026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6D5C0-C1A0-F844-AAF3-7367E4FEA244}" type="datetimeFigureOut">
              <a:rPr lang="en-US" smtClean="0"/>
              <a:t>16/07/21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1676861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l-SI"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Click to edit Master text styles</a:t>
            </a:r>
          </a:p>
        </p:txBody>
      </p:sp>
      <p:sp>
        <p:nvSpPr>
          <p:cNvPr id="5" name="Date Placeholder 4"/>
          <p:cNvSpPr>
            <a:spLocks noGrp="1"/>
          </p:cNvSpPr>
          <p:nvPr>
            <p:ph type="dt" sz="half" idx="10"/>
          </p:nvPr>
        </p:nvSpPr>
        <p:spPr/>
        <p:txBody>
          <a:bodyPr/>
          <a:lstStyle/>
          <a:p>
            <a:fld id="{3616D5C0-C1A0-F844-AAF3-7367E4FEA244}" type="datetimeFigureOut">
              <a:rPr lang="en-US" smtClean="0"/>
              <a:t>16/07/21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401778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l-SI"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Click to edit Master text styles</a:t>
            </a:r>
          </a:p>
        </p:txBody>
      </p:sp>
      <p:sp>
        <p:nvSpPr>
          <p:cNvPr id="5" name="Date Placeholder 4"/>
          <p:cNvSpPr>
            <a:spLocks noGrp="1"/>
          </p:cNvSpPr>
          <p:nvPr>
            <p:ph type="dt" sz="half" idx="10"/>
          </p:nvPr>
        </p:nvSpPr>
        <p:spPr/>
        <p:txBody>
          <a:bodyPr/>
          <a:lstStyle/>
          <a:p>
            <a:fld id="{3616D5C0-C1A0-F844-AAF3-7367E4FEA244}" type="datetimeFigureOut">
              <a:rPr lang="en-US" smtClean="0"/>
              <a:t>16/07/21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13757-30BF-3547-B09E-A0BD890C55E9}" type="slidenum">
              <a:rPr lang="en-US" smtClean="0"/>
              <a:t>‹#›</a:t>
            </a:fld>
            <a:endParaRPr lang="en-US"/>
          </a:p>
        </p:txBody>
      </p:sp>
    </p:spTree>
    <p:extLst>
      <p:ext uri="{BB962C8B-B14F-4D97-AF65-F5344CB8AC3E}">
        <p14:creationId xmlns:p14="http://schemas.microsoft.com/office/powerpoint/2010/main" val="4708455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6D5C0-C1A0-F844-AAF3-7367E4FEA244}" type="datetimeFigureOut">
              <a:rPr lang="en-US" smtClean="0"/>
              <a:t>16/07/21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13757-30BF-3547-B09E-A0BD890C55E9}" type="slidenum">
              <a:rPr lang="en-US" smtClean="0"/>
              <a:t>‹#›</a:t>
            </a:fld>
            <a:endParaRPr lang="en-US"/>
          </a:p>
        </p:txBody>
      </p:sp>
    </p:spTree>
    <p:extLst>
      <p:ext uri="{BB962C8B-B14F-4D97-AF65-F5344CB8AC3E}">
        <p14:creationId xmlns:p14="http://schemas.microsoft.com/office/powerpoint/2010/main" val="3873587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l.wikiversity.org/wiki/Luiza_Pesjakova:_186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4683" y="20530"/>
            <a:ext cx="7772400" cy="1470025"/>
          </a:xfrm>
        </p:spPr>
        <p:txBody>
          <a:bodyPr/>
          <a:lstStyle/>
          <a:p>
            <a:r>
              <a:rPr lang="en-US" b="1" dirty="0" err="1" smtClean="0">
                <a:solidFill>
                  <a:schemeClr val="accent4"/>
                </a:solidFill>
              </a:rPr>
              <a:t>Lujiza</a:t>
            </a:r>
            <a:r>
              <a:rPr lang="en-US" b="1" dirty="0" smtClean="0">
                <a:solidFill>
                  <a:schemeClr val="accent4"/>
                </a:solidFill>
              </a:rPr>
              <a:t> </a:t>
            </a:r>
            <a:r>
              <a:rPr lang="en-US" b="1" dirty="0" err="1" smtClean="0">
                <a:solidFill>
                  <a:schemeClr val="accent4"/>
                </a:solidFill>
              </a:rPr>
              <a:t>Pesjakova</a:t>
            </a:r>
            <a:r>
              <a:rPr lang="en-US" b="1" dirty="0" smtClean="0">
                <a:solidFill>
                  <a:schemeClr val="accent4"/>
                </a:solidFill>
              </a:rPr>
              <a:t> (1828</a:t>
            </a:r>
            <a:r>
              <a:rPr lang="mr-IN" b="1" dirty="0" smtClean="0">
                <a:solidFill>
                  <a:schemeClr val="accent4"/>
                </a:solidFill>
              </a:rPr>
              <a:t>–</a:t>
            </a:r>
            <a:r>
              <a:rPr lang="sl-SI" b="1" dirty="0" smtClean="0">
                <a:solidFill>
                  <a:schemeClr val="accent4"/>
                </a:solidFill>
              </a:rPr>
              <a:t>1898)</a:t>
            </a:r>
            <a:endParaRPr lang="en-US" b="1" dirty="0">
              <a:solidFill>
                <a:schemeClr val="accent4"/>
              </a:solidFill>
            </a:endParaRPr>
          </a:p>
        </p:txBody>
      </p:sp>
      <p:pic>
        <p:nvPicPr>
          <p:cNvPr id="4" name="Picture 3" descr="Screen Shot 2021-07-05 at 17.30.54.png"/>
          <p:cNvPicPr>
            <a:picLocks noChangeAspect="1"/>
          </p:cNvPicPr>
          <p:nvPr/>
        </p:nvPicPr>
        <p:blipFill rotWithShape="1">
          <a:blip r:embed="rId2">
            <a:extLst>
              <a:ext uri="{28A0092B-C50C-407E-A947-70E740481C1C}">
                <a14:useLocalDpi xmlns:a14="http://schemas.microsoft.com/office/drawing/2010/main" val="0"/>
              </a:ext>
            </a:extLst>
          </a:blip>
          <a:srcRect l="33952" t="8539" r="35477" b="10334"/>
          <a:stretch/>
        </p:blipFill>
        <p:spPr>
          <a:xfrm>
            <a:off x="3413927" y="1115045"/>
            <a:ext cx="2147480" cy="3205538"/>
          </a:xfrm>
          <a:prstGeom prst="rect">
            <a:avLst/>
          </a:prstGeom>
        </p:spPr>
      </p:pic>
      <p:pic>
        <p:nvPicPr>
          <p:cNvPr id="5" name="Picture 4" descr="Screen Shot 2021-07-05 at 17.32.15.png"/>
          <p:cNvPicPr>
            <a:picLocks noChangeAspect="1"/>
          </p:cNvPicPr>
          <p:nvPr/>
        </p:nvPicPr>
        <p:blipFill rotWithShape="1">
          <a:blip r:embed="rId3">
            <a:extLst>
              <a:ext uri="{28A0092B-C50C-407E-A947-70E740481C1C}">
                <a14:useLocalDpi xmlns:a14="http://schemas.microsoft.com/office/drawing/2010/main" val="0"/>
              </a:ext>
            </a:extLst>
          </a:blip>
          <a:srcRect l="34834" t="10499" r="35256" b="10334"/>
          <a:stretch/>
        </p:blipFill>
        <p:spPr>
          <a:xfrm>
            <a:off x="5564180" y="1115045"/>
            <a:ext cx="2153026" cy="3205538"/>
          </a:xfrm>
          <a:prstGeom prst="rect">
            <a:avLst/>
          </a:prstGeom>
        </p:spPr>
      </p:pic>
      <p:pic>
        <p:nvPicPr>
          <p:cNvPr id="6" name="Picture 5" descr="Screen Shot 2021-07-05 at 17.33.03.png"/>
          <p:cNvPicPr>
            <a:picLocks noChangeAspect="1"/>
          </p:cNvPicPr>
          <p:nvPr/>
        </p:nvPicPr>
        <p:blipFill rotWithShape="1">
          <a:blip r:embed="rId4">
            <a:extLst>
              <a:ext uri="{28A0092B-C50C-407E-A947-70E740481C1C}">
                <a14:useLocalDpi xmlns:a14="http://schemas.microsoft.com/office/drawing/2010/main" val="0"/>
              </a:ext>
            </a:extLst>
          </a:blip>
          <a:srcRect l="41374" t="29703" r="43047" b="31889"/>
          <a:stretch/>
        </p:blipFill>
        <p:spPr>
          <a:xfrm>
            <a:off x="1102308" y="1115045"/>
            <a:ext cx="2311619" cy="3205538"/>
          </a:xfrm>
          <a:prstGeom prst="rect">
            <a:avLst/>
          </a:prstGeom>
        </p:spPr>
      </p:pic>
    </p:spTree>
    <p:extLst>
      <p:ext uri="{BB962C8B-B14F-4D97-AF65-F5344CB8AC3E}">
        <p14:creationId xmlns:p14="http://schemas.microsoft.com/office/powerpoint/2010/main" val="9494835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21-07-05 at 17.48.0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1396" t="29979" r="43008" b="31701"/>
          <a:stretch/>
        </p:blipFill>
        <p:spPr>
          <a:xfrm>
            <a:off x="457200" y="274638"/>
            <a:ext cx="2197382" cy="3037032"/>
          </a:xfrm>
        </p:spPr>
      </p:pic>
      <p:pic>
        <p:nvPicPr>
          <p:cNvPr id="7" name="Picture 6" descr="Screen Shot 2021-07-05 at 17.50.45.png"/>
          <p:cNvPicPr>
            <a:picLocks noChangeAspect="1"/>
          </p:cNvPicPr>
          <p:nvPr/>
        </p:nvPicPr>
        <p:blipFill rotWithShape="1">
          <a:blip r:embed="rId3">
            <a:extLst>
              <a:ext uri="{28A0092B-C50C-407E-A947-70E740481C1C}">
                <a14:useLocalDpi xmlns:a14="http://schemas.microsoft.com/office/drawing/2010/main" val="0"/>
              </a:ext>
            </a:extLst>
          </a:blip>
          <a:srcRect l="35715" t="11018" r="37608" b="16604"/>
          <a:stretch/>
        </p:blipFill>
        <p:spPr>
          <a:xfrm>
            <a:off x="2654582" y="274638"/>
            <a:ext cx="1990006" cy="3037032"/>
          </a:xfrm>
          <a:prstGeom prst="rect">
            <a:avLst/>
          </a:prstGeom>
        </p:spPr>
      </p:pic>
      <p:pic>
        <p:nvPicPr>
          <p:cNvPr id="8" name="Picture 7" descr="Screen Shot 2021-07-05 at 17.57.21.png"/>
          <p:cNvPicPr>
            <a:picLocks noChangeAspect="1"/>
          </p:cNvPicPr>
          <p:nvPr/>
        </p:nvPicPr>
        <p:blipFill rotWithShape="1">
          <a:blip r:embed="rId4">
            <a:extLst>
              <a:ext uri="{28A0092B-C50C-407E-A947-70E740481C1C}">
                <a14:useLocalDpi xmlns:a14="http://schemas.microsoft.com/office/drawing/2010/main" val="0"/>
              </a:ext>
            </a:extLst>
          </a:blip>
          <a:srcRect l="68785" t="16639" r="11520" b="29015"/>
          <a:stretch/>
        </p:blipFill>
        <p:spPr>
          <a:xfrm>
            <a:off x="4644588" y="274638"/>
            <a:ext cx="1956670" cy="3037032"/>
          </a:xfrm>
          <a:prstGeom prst="rect">
            <a:avLst/>
          </a:prstGeom>
        </p:spPr>
      </p:pic>
      <p:pic>
        <p:nvPicPr>
          <p:cNvPr id="9" name="Picture 8" descr="Screen Shot 2021-07-05 at 17.58.06.png"/>
          <p:cNvPicPr>
            <a:picLocks noChangeAspect="1"/>
          </p:cNvPicPr>
          <p:nvPr/>
        </p:nvPicPr>
        <p:blipFill rotWithShape="1">
          <a:blip r:embed="rId5">
            <a:extLst>
              <a:ext uri="{28A0092B-C50C-407E-A947-70E740481C1C}">
                <a14:useLocalDpi xmlns:a14="http://schemas.microsoft.com/office/drawing/2010/main" val="0"/>
              </a:ext>
            </a:extLst>
          </a:blip>
          <a:srcRect l="65846" t="16639" r="11372" b="22222"/>
          <a:stretch/>
        </p:blipFill>
        <p:spPr>
          <a:xfrm>
            <a:off x="6674969" y="274638"/>
            <a:ext cx="2011831" cy="3037032"/>
          </a:xfrm>
          <a:prstGeom prst="rect">
            <a:avLst/>
          </a:prstGeom>
        </p:spPr>
      </p:pic>
      <p:sp>
        <p:nvSpPr>
          <p:cNvPr id="12" name="Rectangle 11"/>
          <p:cNvSpPr/>
          <p:nvPr/>
        </p:nvSpPr>
        <p:spPr>
          <a:xfrm>
            <a:off x="221755" y="6010208"/>
            <a:ext cx="3209135" cy="400110"/>
          </a:xfrm>
          <a:prstGeom prst="rect">
            <a:avLst/>
          </a:prstGeom>
        </p:spPr>
        <p:txBody>
          <a:bodyPr wrap="square">
            <a:spAutoFit/>
          </a:bodyPr>
          <a:lstStyle/>
          <a:p>
            <a:r>
              <a:rPr lang="hr-HR" sz="1000" dirty="0" smtClean="0"/>
              <a:t>https://www.delo.si/kultura/vizualna-umetnost/morala-sem-biti-zelo-lepa/</a:t>
            </a:r>
            <a:endParaRPr lang="en-US" sz="1000" dirty="0"/>
          </a:p>
        </p:txBody>
      </p:sp>
      <p:pic>
        <p:nvPicPr>
          <p:cNvPr id="13" name="Picture 12" descr="Screen Shot 2021-07-05 at 18.00.10.png"/>
          <p:cNvPicPr>
            <a:picLocks noChangeAspect="1"/>
          </p:cNvPicPr>
          <p:nvPr/>
        </p:nvPicPr>
        <p:blipFill rotWithShape="1">
          <a:blip r:embed="rId6">
            <a:extLst>
              <a:ext uri="{28A0092B-C50C-407E-A947-70E740481C1C}">
                <a14:useLocalDpi xmlns:a14="http://schemas.microsoft.com/office/drawing/2010/main" val="0"/>
              </a:ext>
            </a:extLst>
          </a:blip>
          <a:srcRect l="26383" t="19905" r="28422" b="26402"/>
          <a:stretch/>
        </p:blipFill>
        <p:spPr>
          <a:xfrm>
            <a:off x="0" y="3239777"/>
            <a:ext cx="3772202" cy="2520780"/>
          </a:xfrm>
          <a:prstGeom prst="rect">
            <a:avLst/>
          </a:prstGeom>
        </p:spPr>
      </p:pic>
      <p:pic>
        <p:nvPicPr>
          <p:cNvPr id="14" name="Picture 13" descr="Screen Shot 2021-07-05 at 18.06.37.png"/>
          <p:cNvPicPr>
            <a:picLocks noChangeAspect="1"/>
          </p:cNvPicPr>
          <p:nvPr/>
        </p:nvPicPr>
        <p:blipFill rotWithShape="1">
          <a:blip r:embed="rId7">
            <a:extLst>
              <a:ext uri="{28A0092B-C50C-407E-A947-70E740481C1C}">
                <a14:useLocalDpi xmlns:a14="http://schemas.microsoft.com/office/drawing/2010/main" val="0"/>
              </a:ext>
            </a:extLst>
          </a:blip>
          <a:srcRect l="21164" t="8932" r="22910" b="16605"/>
          <a:stretch/>
        </p:blipFill>
        <p:spPr>
          <a:xfrm>
            <a:off x="3023920" y="3239777"/>
            <a:ext cx="3915977" cy="2932944"/>
          </a:xfrm>
          <a:prstGeom prst="rect">
            <a:avLst/>
          </a:prstGeom>
        </p:spPr>
      </p:pic>
      <p:pic>
        <p:nvPicPr>
          <p:cNvPr id="15" name="Picture 14" descr="Screen Shot 2021-07-05 at 18.08.44.png"/>
          <p:cNvPicPr>
            <a:picLocks noChangeAspect="1"/>
          </p:cNvPicPr>
          <p:nvPr/>
        </p:nvPicPr>
        <p:blipFill rotWithShape="1">
          <a:blip r:embed="rId8">
            <a:extLst>
              <a:ext uri="{28A0092B-C50C-407E-A947-70E740481C1C}">
                <a14:useLocalDpi xmlns:a14="http://schemas.microsoft.com/office/drawing/2010/main" val="0"/>
              </a:ext>
            </a:extLst>
          </a:blip>
          <a:srcRect l="17785" t="35190" r="51203" b="28362"/>
          <a:stretch/>
        </p:blipFill>
        <p:spPr>
          <a:xfrm>
            <a:off x="5940446" y="3601606"/>
            <a:ext cx="3265711" cy="2158952"/>
          </a:xfrm>
          <a:prstGeom prst="rect">
            <a:avLst/>
          </a:prstGeom>
        </p:spPr>
      </p:pic>
    </p:spTree>
    <p:extLst>
      <p:ext uri="{BB962C8B-B14F-4D97-AF65-F5344CB8AC3E}">
        <p14:creationId xmlns:p14="http://schemas.microsoft.com/office/powerpoint/2010/main" val="33937608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err="1" smtClean="0">
                <a:solidFill>
                  <a:srgbClr val="8064A2"/>
                </a:solidFill>
              </a:rPr>
              <a:t>Lujiza</a:t>
            </a:r>
            <a:r>
              <a:rPr lang="en-US" sz="3000" b="1" dirty="0" smtClean="0">
                <a:solidFill>
                  <a:srgbClr val="8064A2"/>
                </a:solidFill>
              </a:rPr>
              <a:t> </a:t>
            </a:r>
            <a:r>
              <a:rPr lang="en-US" sz="3000" b="1" dirty="0" err="1" smtClean="0">
                <a:solidFill>
                  <a:srgbClr val="8064A2"/>
                </a:solidFill>
              </a:rPr>
              <a:t>Pesjakova</a:t>
            </a:r>
            <a:r>
              <a:rPr lang="en-US" sz="3000" b="1" dirty="0" smtClean="0">
                <a:solidFill>
                  <a:srgbClr val="8064A2"/>
                </a:solidFill>
              </a:rPr>
              <a:t> in </a:t>
            </a:r>
            <a:r>
              <a:rPr lang="en-US" sz="3000" b="1" dirty="0" err="1" smtClean="0">
                <a:solidFill>
                  <a:srgbClr val="8064A2"/>
                </a:solidFill>
              </a:rPr>
              <a:t>leto</a:t>
            </a:r>
            <a:r>
              <a:rPr lang="en-US" sz="3000" b="1" dirty="0" smtClean="0">
                <a:solidFill>
                  <a:srgbClr val="8064A2"/>
                </a:solidFill>
              </a:rPr>
              <a:t> 1864</a:t>
            </a:r>
            <a:endParaRPr lang="en-US" sz="3000" b="1" dirty="0">
              <a:solidFill>
                <a:srgbClr val="8064A2"/>
              </a:solidFill>
            </a:endParaRPr>
          </a:p>
        </p:txBody>
      </p:sp>
      <p:sp>
        <p:nvSpPr>
          <p:cNvPr id="3" name="Content Placeholder 2"/>
          <p:cNvSpPr>
            <a:spLocks noGrp="1"/>
          </p:cNvSpPr>
          <p:nvPr>
            <p:ph idx="1"/>
          </p:nvPr>
        </p:nvSpPr>
        <p:spPr/>
        <p:txBody>
          <a:bodyPr>
            <a:normAutofit/>
          </a:bodyPr>
          <a:lstStyle/>
          <a:p>
            <a:r>
              <a:rPr lang="en-US" sz="1600" dirty="0" err="1" smtClean="0"/>
              <a:t>Programski</a:t>
            </a:r>
            <a:r>
              <a:rPr lang="en-US" sz="1600" dirty="0" smtClean="0"/>
              <a:t> </a:t>
            </a:r>
            <a:r>
              <a:rPr lang="en-US" sz="1600" dirty="0" err="1" smtClean="0"/>
              <a:t>vstop</a:t>
            </a:r>
            <a:r>
              <a:rPr lang="en-US" sz="1600" dirty="0" smtClean="0"/>
              <a:t> v </a:t>
            </a:r>
            <a:r>
              <a:rPr lang="en-US" sz="1600" dirty="0" err="1" smtClean="0"/>
              <a:t>slovensko</a:t>
            </a:r>
            <a:r>
              <a:rPr lang="en-US" sz="1600" dirty="0" smtClean="0"/>
              <a:t> </a:t>
            </a:r>
            <a:r>
              <a:rPr lang="en-US" sz="1600" dirty="0" err="1" smtClean="0"/>
              <a:t>književnost</a:t>
            </a:r>
            <a:r>
              <a:rPr lang="en-US" sz="1600" dirty="0" smtClean="0"/>
              <a:t>: </a:t>
            </a:r>
          </a:p>
          <a:p>
            <a:pPr marL="0" indent="0">
              <a:buNone/>
            </a:pPr>
            <a:r>
              <a:rPr lang="en-US" sz="1600" dirty="0" smtClean="0"/>
              <a:t>25</a:t>
            </a:r>
            <a:r>
              <a:rPr lang="en-US" sz="1600" dirty="0"/>
              <a:t>. </a:t>
            </a:r>
            <a:r>
              <a:rPr lang="en-US" sz="1600" dirty="0" err="1"/>
              <a:t>maja</a:t>
            </a:r>
            <a:r>
              <a:rPr lang="en-US" sz="1600" dirty="0"/>
              <a:t> </a:t>
            </a:r>
            <a:r>
              <a:rPr lang="en-US" sz="1600" dirty="0" smtClean="0"/>
              <a:t>1864, </a:t>
            </a:r>
            <a:r>
              <a:rPr lang="en-US" sz="1600" i="1" dirty="0" err="1" smtClean="0"/>
              <a:t>Kmetijske</a:t>
            </a:r>
            <a:r>
              <a:rPr lang="en-US" sz="1600" i="1" dirty="0" smtClean="0"/>
              <a:t> in </a:t>
            </a:r>
            <a:r>
              <a:rPr lang="en-US" sz="1600" i="1" dirty="0" err="1" smtClean="0"/>
              <a:t>rokodelske</a:t>
            </a:r>
            <a:r>
              <a:rPr lang="en-US" sz="1600" i="1" dirty="0" smtClean="0"/>
              <a:t> novice,</a:t>
            </a:r>
            <a:r>
              <a:rPr lang="en-US" sz="1600" dirty="0" smtClean="0"/>
              <a:t> </a:t>
            </a:r>
            <a:r>
              <a:rPr lang="en-US" sz="1600" dirty="0" err="1" smtClean="0"/>
              <a:t>Prva</a:t>
            </a:r>
            <a:r>
              <a:rPr lang="en-US" sz="1600" dirty="0" smtClean="0"/>
              <a:t> </a:t>
            </a:r>
            <a:r>
              <a:rPr lang="en-US" sz="1600" dirty="0" err="1" smtClean="0"/>
              <a:t>moja</a:t>
            </a:r>
            <a:r>
              <a:rPr lang="en-US" sz="1600" dirty="0" smtClean="0"/>
              <a:t> </a:t>
            </a:r>
            <a:r>
              <a:rPr lang="en-US" sz="1600" dirty="0" err="1" smtClean="0"/>
              <a:t>pesmica</a:t>
            </a:r>
            <a:r>
              <a:rPr lang="en-US" sz="1600" dirty="0" smtClean="0"/>
              <a:t> </a:t>
            </a:r>
            <a:r>
              <a:rPr lang="en-US" sz="1600" dirty="0" err="1" smtClean="0"/>
              <a:t>slovenska</a:t>
            </a:r>
            <a:r>
              <a:rPr lang="en-US" sz="1600" dirty="0" smtClean="0"/>
              <a:t>: </a:t>
            </a:r>
            <a:r>
              <a:rPr lang="en-US" sz="1600" dirty="0" err="1" smtClean="0"/>
              <a:t>Kar</a:t>
            </a:r>
            <a:r>
              <a:rPr lang="en-US" sz="1600" dirty="0" smtClean="0"/>
              <a:t> </a:t>
            </a:r>
            <a:r>
              <a:rPr lang="en-US" sz="1600" dirty="0" err="1" smtClean="0"/>
              <a:t>ljubim</a:t>
            </a:r>
            <a:r>
              <a:rPr lang="en-US" sz="1600" dirty="0" smtClean="0"/>
              <a:t> </a:t>
            </a:r>
            <a:endParaRPr lang="en-US" sz="1600" i="1" dirty="0"/>
          </a:p>
          <a:p>
            <a:pPr marL="0" indent="0" algn="ctr">
              <a:buNone/>
            </a:pPr>
            <a:r>
              <a:rPr lang="en-US" sz="1600" i="1" dirty="0" err="1" smtClean="0"/>
              <a:t>Ljubim</a:t>
            </a:r>
            <a:r>
              <a:rPr lang="en-US" sz="1600" i="1" dirty="0" smtClean="0"/>
              <a:t> </a:t>
            </a:r>
            <a:r>
              <a:rPr lang="en-US" sz="1600" i="1" dirty="0" err="1"/>
              <a:t>Sloven’jo</a:t>
            </a:r>
            <a:r>
              <a:rPr lang="en-US" sz="1600" i="1" dirty="0"/>
              <a:t>, </a:t>
            </a:r>
            <a:r>
              <a:rPr lang="en-US" sz="1600" i="1" dirty="0" err="1"/>
              <a:t>ji</a:t>
            </a:r>
            <a:r>
              <a:rPr lang="en-US" sz="1600" i="1" dirty="0"/>
              <a:t> </a:t>
            </a:r>
            <a:r>
              <a:rPr lang="en-US" sz="1600" i="1" dirty="0" err="1"/>
              <a:t>roko</a:t>
            </a:r>
            <a:r>
              <a:rPr lang="en-US" sz="1600" i="1" dirty="0"/>
              <a:t> </a:t>
            </a:r>
            <a:r>
              <a:rPr lang="en-US" sz="1600" i="1" dirty="0" err="1"/>
              <a:t>podam</a:t>
            </a:r>
            <a:r>
              <a:rPr lang="en-US" sz="1600" i="1" dirty="0" smtClean="0"/>
              <a:t>, / Bog </a:t>
            </a:r>
            <a:r>
              <a:rPr lang="en-US" sz="1600" i="1" dirty="0" err="1"/>
              <a:t>jo</a:t>
            </a:r>
            <a:r>
              <a:rPr lang="en-US" sz="1600" i="1" dirty="0"/>
              <a:t> </a:t>
            </a:r>
            <a:r>
              <a:rPr lang="en-US" sz="1600" i="1" dirty="0" err="1"/>
              <a:t>potrdi</a:t>
            </a:r>
            <a:r>
              <a:rPr lang="en-US" sz="1600" i="1" dirty="0"/>
              <a:t>, in </a:t>
            </a:r>
            <a:r>
              <a:rPr lang="en-US" sz="1600" i="1" dirty="0" err="1"/>
              <a:t>živi</a:t>
            </a:r>
            <a:r>
              <a:rPr lang="en-US" sz="1600" i="1" dirty="0"/>
              <a:t> </a:t>
            </a:r>
            <a:r>
              <a:rPr lang="en-US" sz="1600" i="1" dirty="0" err="1"/>
              <a:t>jo</a:t>
            </a:r>
            <a:r>
              <a:rPr lang="en-US" sz="1600" i="1" dirty="0"/>
              <a:t> </a:t>
            </a:r>
            <a:r>
              <a:rPr lang="en-US" sz="1600" i="1" dirty="0" err="1"/>
              <a:t>nam</a:t>
            </a:r>
            <a:r>
              <a:rPr lang="en-US" sz="1600" i="1" dirty="0" smtClean="0"/>
              <a:t>!</a:t>
            </a:r>
          </a:p>
          <a:p>
            <a:pPr marL="0" indent="0" algn="ctr">
              <a:buNone/>
            </a:pPr>
            <a:endParaRPr lang="en-US" sz="1600" i="1" dirty="0" smtClean="0"/>
          </a:p>
          <a:p>
            <a:r>
              <a:rPr lang="en-US" sz="1600" dirty="0" err="1" smtClean="0"/>
              <a:t>Izjemen</a:t>
            </a:r>
            <a:r>
              <a:rPr lang="en-US" sz="1600" dirty="0" smtClean="0"/>
              <a:t> </a:t>
            </a:r>
            <a:r>
              <a:rPr lang="en-US" sz="1600" dirty="0" err="1" smtClean="0"/>
              <a:t>kreativni</a:t>
            </a:r>
            <a:r>
              <a:rPr lang="en-US" sz="1600" dirty="0" smtClean="0"/>
              <a:t> </a:t>
            </a:r>
            <a:r>
              <a:rPr lang="en-US" sz="1600" dirty="0" err="1" smtClean="0"/>
              <a:t>angažma</a:t>
            </a:r>
            <a:r>
              <a:rPr lang="en-US" sz="1600" dirty="0" smtClean="0"/>
              <a:t> v 1. </a:t>
            </a:r>
            <a:r>
              <a:rPr lang="en-US" sz="1600" dirty="0" err="1" smtClean="0"/>
              <a:t>polovici</a:t>
            </a:r>
            <a:r>
              <a:rPr lang="en-US" sz="1600" dirty="0" smtClean="0"/>
              <a:t> 60. let 19. </a:t>
            </a:r>
            <a:r>
              <a:rPr lang="en-US" sz="1600" dirty="0" err="1" smtClean="0"/>
              <a:t>stoletja</a:t>
            </a:r>
            <a:r>
              <a:rPr lang="en-US" sz="1600" dirty="0" smtClean="0"/>
              <a:t>; </a:t>
            </a:r>
            <a:r>
              <a:rPr lang="en-US" sz="1600" dirty="0" err="1" smtClean="0"/>
              <a:t>prek</a:t>
            </a:r>
            <a:r>
              <a:rPr lang="en-US" sz="1600" dirty="0" smtClean="0"/>
              <a:t> 30 (</a:t>
            </a:r>
            <a:r>
              <a:rPr lang="en-US" sz="1600" dirty="0" err="1" smtClean="0"/>
              <a:t>pesniških</a:t>
            </a:r>
            <a:r>
              <a:rPr lang="en-US" sz="1600" dirty="0" smtClean="0"/>
              <a:t>) </a:t>
            </a:r>
            <a:r>
              <a:rPr lang="en-US" sz="1600" dirty="0" err="1" smtClean="0"/>
              <a:t>objav</a:t>
            </a:r>
            <a:r>
              <a:rPr lang="en-US" sz="1600" dirty="0" smtClean="0"/>
              <a:t> v </a:t>
            </a:r>
            <a:r>
              <a:rPr lang="en-US" sz="1600" dirty="0" err="1" smtClean="0"/>
              <a:t>sočasni</a:t>
            </a:r>
            <a:r>
              <a:rPr lang="en-US" sz="1600" dirty="0" smtClean="0"/>
              <a:t> </a:t>
            </a:r>
            <a:r>
              <a:rPr lang="en-US" sz="1600" dirty="0" err="1" smtClean="0"/>
              <a:t>slovenski</a:t>
            </a:r>
            <a:r>
              <a:rPr lang="en-US" sz="1600" dirty="0" smtClean="0"/>
              <a:t> </a:t>
            </a:r>
            <a:r>
              <a:rPr lang="en-US" sz="1600" dirty="0" err="1" smtClean="0"/>
              <a:t>periodiki</a:t>
            </a:r>
            <a:r>
              <a:rPr lang="en-US" sz="1600" dirty="0" smtClean="0"/>
              <a:t>. </a:t>
            </a:r>
          </a:p>
          <a:p>
            <a:pPr marL="0" indent="0">
              <a:buNone/>
            </a:pPr>
            <a:r>
              <a:rPr lang="en-US" sz="1600" dirty="0" err="1" smtClean="0"/>
              <a:t>Za</a:t>
            </a:r>
            <a:r>
              <a:rPr lang="en-US" sz="1600" dirty="0" smtClean="0"/>
              <a:t> </a:t>
            </a:r>
            <a:r>
              <a:rPr lang="en-US" sz="1600" dirty="0" err="1" smtClean="0"/>
              <a:t>več</a:t>
            </a:r>
            <a:r>
              <a:rPr lang="en-US" sz="1600" dirty="0" smtClean="0"/>
              <a:t> gl. U. </a:t>
            </a:r>
            <a:r>
              <a:rPr lang="en-US" sz="1600" dirty="0" err="1" smtClean="0"/>
              <a:t>Perenič</a:t>
            </a:r>
            <a:r>
              <a:rPr lang="en-US" sz="1600" dirty="0" smtClean="0"/>
              <a:t>: </a:t>
            </a:r>
            <a:r>
              <a:rPr lang="hr-HR" sz="1600" dirty="0" smtClean="0">
                <a:hlinkClick r:id="rId2"/>
              </a:rPr>
              <a:t>https://sl.wikiversity.org/wiki/Luiza_Pesjakova:_1864</a:t>
            </a:r>
            <a:endParaRPr lang="hr-HR" sz="1600" dirty="0" smtClean="0"/>
          </a:p>
          <a:p>
            <a:pPr marL="0" indent="0">
              <a:buNone/>
            </a:pPr>
            <a:endParaRPr lang="hr-HR" sz="1600" dirty="0"/>
          </a:p>
          <a:p>
            <a:r>
              <a:rPr lang="en-US" sz="1600" dirty="0" smtClean="0"/>
              <a:t>V 60</a:t>
            </a:r>
            <a:r>
              <a:rPr lang="en-US" sz="1600" dirty="0"/>
              <a:t>. </a:t>
            </a:r>
            <a:r>
              <a:rPr lang="en-US" sz="1600" dirty="0" err="1" smtClean="0"/>
              <a:t>letih</a:t>
            </a:r>
            <a:r>
              <a:rPr lang="en-US" sz="1600" dirty="0" smtClean="0"/>
              <a:t> so </a:t>
            </a:r>
            <a:r>
              <a:rPr lang="en-US" sz="1600" dirty="0" err="1"/>
              <a:t>kumulirali</a:t>
            </a:r>
            <a:r>
              <a:rPr lang="en-US" sz="1600" dirty="0"/>
              <a:t> </a:t>
            </a:r>
            <a:r>
              <a:rPr lang="en-US" sz="1600" dirty="0" err="1"/>
              <a:t>različni</a:t>
            </a:r>
            <a:r>
              <a:rPr lang="en-US" sz="1600" dirty="0"/>
              <a:t> </a:t>
            </a:r>
            <a:r>
              <a:rPr lang="en-US" sz="1600" dirty="0" err="1"/>
              <a:t>dejavniki</a:t>
            </a:r>
            <a:r>
              <a:rPr lang="en-US" sz="1600" dirty="0"/>
              <a:t>, </a:t>
            </a:r>
            <a:r>
              <a:rPr lang="en-US" sz="1600" dirty="0" err="1"/>
              <a:t>ki</a:t>
            </a:r>
            <a:r>
              <a:rPr lang="en-US" sz="1600" dirty="0"/>
              <a:t> so </a:t>
            </a:r>
            <a:r>
              <a:rPr lang="en-US" sz="1600" dirty="0" smtClean="0"/>
              <a:t>se </a:t>
            </a:r>
            <a:r>
              <a:rPr lang="en-US" sz="1600" dirty="0" err="1" smtClean="0"/>
              <a:t>ob</a:t>
            </a:r>
            <a:r>
              <a:rPr lang="en-US" sz="1600" dirty="0" smtClean="0"/>
              <a:t> </a:t>
            </a:r>
            <a:r>
              <a:rPr lang="en-US" sz="1600" dirty="0" err="1" smtClean="0"/>
              <a:t>figuri</a:t>
            </a:r>
            <a:r>
              <a:rPr lang="en-US" sz="1600" dirty="0" smtClean="0"/>
              <a:t> </a:t>
            </a:r>
            <a:r>
              <a:rPr lang="en-US" sz="1600" dirty="0" err="1" smtClean="0"/>
              <a:t>Lujize</a:t>
            </a:r>
            <a:r>
              <a:rPr lang="en-US" sz="1600" dirty="0" smtClean="0"/>
              <a:t> </a:t>
            </a:r>
            <a:r>
              <a:rPr lang="en-US" sz="1600" dirty="0" err="1" smtClean="0"/>
              <a:t>Pesjakove</a:t>
            </a:r>
            <a:r>
              <a:rPr lang="en-US" sz="1600" dirty="0" smtClean="0"/>
              <a:t> </a:t>
            </a:r>
            <a:r>
              <a:rPr lang="en-US" sz="1600" dirty="0" err="1" smtClean="0"/>
              <a:t>tvorno</a:t>
            </a:r>
            <a:r>
              <a:rPr lang="en-US" sz="1600" dirty="0" smtClean="0"/>
              <a:t> </a:t>
            </a:r>
            <a:r>
              <a:rPr lang="en-US" sz="1600" dirty="0" err="1" smtClean="0"/>
              <a:t>povezali</a:t>
            </a:r>
            <a:r>
              <a:rPr lang="en-US" sz="1600" dirty="0" smtClean="0"/>
              <a:t>. </a:t>
            </a:r>
            <a:r>
              <a:rPr lang="en-US" sz="1600" dirty="0" err="1" smtClean="0"/>
              <a:t>Segajo</a:t>
            </a:r>
            <a:r>
              <a:rPr lang="en-US" sz="1600" dirty="0" smtClean="0"/>
              <a:t> od </a:t>
            </a:r>
            <a:r>
              <a:rPr lang="en-US" sz="1600" dirty="0" err="1"/>
              <a:t>čisto</a:t>
            </a:r>
            <a:r>
              <a:rPr lang="en-US" sz="1600" dirty="0"/>
              <a:t> </a:t>
            </a:r>
            <a:r>
              <a:rPr lang="en-US" sz="1600" dirty="0" err="1"/>
              <a:t>individualnih</a:t>
            </a:r>
            <a:r>
              <a:rPr lang="en-US" sz="1600" dirty="0"/>
              <a:t> </a:t>
            </a:r>
            <a:r>
              <a:rPr lang="en-US" sz="1600" dirty="0" err="1" smtClean="0"/>
              <a:t>pobud</a:t>
            </a:r>
            <a:r>
              <a:rPr lang="en-US" sz="1600" dirty="0" smtClean="0"/>
              <a:t> (</a:t>
            </a:r>
            <a:r>
              <a:rPr lang="en-US" sz="1600" dirty="0" err="1" smtClean="0"/>
              <a:t>npr</a:t>
            </a:r>
            <a:r>
              <a:rPr lang="en-US" sz="1600" dirty="0" smtClean="0"/>
              <a:t>. </a:t>
            </a:r>
            <a:r>
              <a:rPr lang="en-US" sz="1600" dirty="0" err="1" smtClean="0"/>
              <a:t>učenje</a:t>
            </a:r>
            <a:r>
              <a:rPr lang="en-US" sz="1600" dirty="0" smtClean="0"/>
              <a:t> </a:t>
            </a:r>
            <a:r>
              <a:rPr lang="en-US" sz="1600" dirty="0" err="1" smtClean="0"/>
              <a:t>slovenščine</a:t>
            </a:r>
            <a:r>
              <a:rPr lang="en-US" sz="1600" dirty="0" smtClean="0"/>
              <a:t>, </a:t>
            </a:r>
            <a:r>
              <a:rPr lang="en-US" sz="1600" dirty="0" err="1" smtClean="0"/>
              <a:t>pisemsko</a:t>
            </a:r>
            <a:r>
              <a:rPr lang="en-US" sz="1600" dirty="0" smtClean="0"/>
              <a:t> </a:t>
            </a:r>
            <a:r>
              <a:rPr lang="en-US" sz="1600" dirty="0" err="1" smtClean="0"/>
              <a:t>tkanje</a:t>
            </a:r>
            <a:r>
              <a:rPr lang="en-US" sz="1600" dirty="0" smtClean="0"/>
              <a:t> </a:t>
            </a:r>
            <a:r>
              <a:rPr lang="en-US" sz="1600" dirty="0" err="1" smtClean="0"/>
              <a:t>vezi</a:t>
            </a:r>
            <a:r>
              <a:rPr lang="en-US" sz="1600" dirty="0" smtClean="0"/>
              <a:t> s </a:t>
            </a:r>
            <a:r>
              <a:rPr lang="en-US" sz="1600" dirty="0" err="1" smtClean="0"/>
              <a:t>slovenskimi</a:t>
            </a:r>
            <a:r>
              <a:rPr lang="en-US" sz="1600" dirty="0" smtClean="0"/>
              <a:t> </a:t>
            </a:r>
            <a:r>
              <a:rPr lang="en-US" sz="1600" dirty="0" err="1" smtClean="0"/>
              <a:t>kulturniki</a:t>
            </a:r>
            <a:r>
              <a:rPr lang="en-US" sz="1600" dirty="0" smtClean="0"/>
              <a:t>) </a:t>
            </a:r>
            <a:r>
              <a:rPr lang="en-US" sz="1600" dirty="0" err="1"/>
              <a:t>prek</a:t>
            </a:r>
            <a:r>
              <a:rPr lang="en-US" sz="1600" dirty="0"/>
              <a:t> </a:t>
            </a:r>
            <a:r>
              <a:rPr lang="en-US" sz="1600" dirty="0" err="1" smtClean="0"/>
              <a:t>dobre</a:t>
            </a:r>
            <a:r>
              <a:rPr lang="en-US" sz="1600" dirty="0" smtClean="0"/>
              <a:t> </a:t>
            </a:r>
            <a:r>
              <a:rPr lang="en-US" sz="1600" dirty="0" err="1"/>
              <a:t>razvitosti</a:t>
            </a:r>
            <a:r>
              <a:rPr lang="en-US" sz="1600" dirty="0"/>
              <a:t> </a:t>
            </a:r>
            <a:r>
              <a:rPr lang="en-US" sz="1600" dirty="0" err="1" smtClean="0"/>
              <a:t>kulturne</a:t>
            </a:r>
            <a:r>
              <a:rPr lang="en-US" sz="1600" dirty="0" smtClean="0"/>
              <a:t> </a:t>
            </a:r>
            <a:r>
              <a:rPr lang="en-US" sz="1600" dirty="0" err="1" smtClean="0"/>
              <a:t>infrastrukture</a:t>
            </a:r>
            <a:r>
              <a:rPr lang="en-US" sz="1600" dirty="0" smtClean="0"/>
              <a:t> (</a:t>
            </a:r>
            <a:r>
              <a:rPr lang="en-US" sz="1600" dirty="0" err="1" smtClean="0"/>
              <a:t>založništvo</a:t>
            </a:r>
            <a:r>
              <a:rPr lang="en-US" sz="1600" dirty="0" smtClean="0"/>
              <a:t>) do </a:t>
            </a:r>
            <a:r>
              <a:rPr lang="en-US" sz="1600" dirty="0" err="1" smtClean="0"/>
              <a:t>razmaha</a:t>
            </a:r>
            <a:r>
              <a:rPr lang="en-US" sz="1600" dirty="0" smtClean="0"/>
              <a:t> </a:t>
            </a:r>
            <a:r>
              <a:rPr lang="en-US" sz="1600" dirty="0" err="1" smtClean="0"/>
              <a:t>periodičnega</a:t>
            </a:r>
            <a:r>
              <a:rPr lang="en-US" sz="1600" dirty="0" smtClean="0"/>
              <a:t> </a:t>
            </a:r>
            <a:r>
              <a:rPr lang="en-US" sz="1600" dirty="0" err="1"/>
              <a:t>tiska</a:t>
            </a:r>
            <a:r>
              <a:rPr lang="en-US" sz="1600" dirty="0"/>
              <a:t> v </a:t>
            </a:r>
            <a:r>
              <a:rPr lang="en-US" sz="1600" dirty="0" err="1"/>
              <a:t>slovenščini</a:t>
            </a:r>
            <a:r>
              <a:rPr lang="en-US" sz="1600" dirty="0"/>
              <a:t>, </a:t>
            </a:r>
            <a:r>
              <a:rPr lang="en-US" sz="1600" dirty="0" err="1"/>
              <a:t>institucionalizacije</a:t>
            </a:r>
            <a:r>
              <a:rPr lang="en-US" sz="1600" dirty="0"/>
              <a:t> </a:t>
            </a:r>
            <a:r>
              <a:rPr lang="en-US" sz="1600" dirty="0" err="1"/>
              <a:t>narodnokulturnega</a:t>
            </a:r>
            <a:r>
              <a:rPr lang="en-US" sz="1600" dirty="0"/>
              <a:t> </a:t>
            </a:r>
            <a:r>
              <a:rPr lang="en-US" sz="1600" dirty="0" err="1"/>
              <a:t>življenja</a:t>
            </a:r>
            <a:r>
              <a:rPr lang="en-US" sz="1600" dirty="0"/>
              <a:t> </a:t>
            </a:r>
            <a:r>
              <a:rPr lang="en-US" sz="1600" dirty="0" err="1"/>
              <a:t>na</a:t>
            </a:r>
            <a:r>
              <a:rPr lang="en-US" sz="1600" dirty="0"/>
              <a:t> </a:t>
            </a:r>
            <a:r>
              <a:rPr lang="en-US" sz="1600" dirty="0" err="1" smtClean="0"/>
              <a:t>društveni</a:t>
            </a:r>
            <a:r>
              <a:rPr lang="en-US" sz="1600" dirty="0" smtClean="0"/>
              <a:t> </a:t>
            </a:r>
            <a:r>
              <a:rPr lang="en-US" sz="1600" dirty="0" err="1" smtClean="0"/>
              <a:t>osnovi</a:t>
            </a:r>
            <a:r>
              <a:rPr lang="en-US" sz="1600" dirty="0" smtClean="0"/>
              <a:t> (</a:t>
            </a:r>
            <a:r>
              <a:rPr lang="en-US" sz="1600" dirty="0" err="1" smtClean="0"/>
              <a:t>čitalnice</a:t>
            </a:r>
            <a:r>
              <a:rPr lang="en-US" sz="1600" dirty="0" smtClean="0"/>
              <a:t>, </a:t>
            </a:r>
            <a:r>
              <a:rPr lang="en-US" sz="1600" dirty="0" err="1" smtClean="0"/>
              <a:t>Dramatično</a:t>
            </a:r>
            <a:r>
              <a:rPr lang="en-US" sz="1600" dirty="0" smtClean="0"/>
              <a:t> </a:t>
            </a:r>
            <a:r>
              <a:rPr lang="en-US" sz="1600" dirty="0" err="1" smtClean="0"/>
              <a:t>društvo</a:t>
            </a:r>
            <a:r>
              <a:rPr lang="en-US" sz="1600" dirty="0" smtClean="0"/>
              <a:t>) </a:t>
            </a:r>
            <a:r>
              <a:rPr lang="en-US" sz="1600" dirty="0"/>
              <a:t>in </a:t>
            </a:r>
            <a:r>
              <a:rPr lang="en-US" sz="1600" dirty="0" err="1"/>
              <a:t>razvoja</a:t>
            </a:r>
            <a:r>
              <a:rPr lang="en-US" sz="1600" dirty="0"/>
              <a:t> </a:t>
            </a:r>
            <a:r>
              <a:rPr lang="en-US" sz="1600" dirty="0" err="1"/>
              <a:t>meščanske</a:t>
            </a:r>
            <a:r>
              <a:rPr lang="en-US" sz="1600" dirty="0"/>
              <a:t> </a:t>
            </a:r>
            <a:r>
              <a:rPr lang="en-US" sz="1600" dirty="0" err="1"/>
              <a:t>javnosti</a:t>
            </a:r>
            <a:r>
              <a:rPr lang="en-US" sz="1600" dirty="0"/>
              <a:t>. </a:t>
            </a:r>
            <a:endParaRPr lang="hr-HR" sz="1600" dirty="0" smtClean="0"/>
          </a:p>
          <a:p>
            <a:endParaRPr lang="en-US" sz="1600" i="1" dirty="0" smtClean="0"/>
          </a:p>
          <a:p>
            <a:pPr marL="0" indent="0" algn="ctr">
              <a:buNone/>
            </a:pPr>
            <a:endParaRPr lang="en-US" sz="1600" i="1" dirty="0" smtClean="0"/>
          </a:p>
          <a:p>
            <a:pPr marL="457200" lvl="1" indent="0">
              <a:buNone/>
            </a:pPr>
            <a:endParaRPr lang="en-US" sz="1600" dirty="0"/>
          </a:p>
        </p:txBody>
      </p:sp>
    </p:spTree>
    <p:extLst>
      <p:ext uri="{BB962C8B-B14F-4D97-AF65-F5344CB8AC3E}">
        <p14:creationId xmlns:p14="http://schemas.microsoft.com/office/powerpoint/2010/main" val="32975796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403" y="32739"/>
            <a:ext cx="8229600" cy="1143000"/>
          </a:xfrm>
        </p:spPr>
        <p:txBody>
          <a:bodyPr>
            <a:normAutofit/>
          </a:bodyPr>
          <a:lstStyle/>
          <a:p>
            <a:r>
              <a:rPr lang="en-US" sz="3000" b="1" dirty="0" err="1" smtClean="0">
                <a:solidFill>
                  <a:srgbClr val="8064A2"/>
                </a:solidFill>
              </a:rPr>
              <a:t>Dragotin</a:t>
            </a:r>
            <a:r>
              <a:rPr lang="en-US" sz="3000" b="1" dirty="0" smtClean="0">
                <a:solidFill>
                  <a:srgbClr val="8064A2"/>
                </a:solidFill>
              </a:rPr>
              <a:t>; </a:t>
            </a:r>
            <a:br>
              <a:rPr lang="en-US" sz="3000" b="1" dirty="0" smtClean="0">
                <a:solidFill>
                  <a:srgbClr val="8064A2"/>
                </a:solidFill>
              </a:rPr>
            </a:br>
            <a:r>
              <a:rPr lang="en-US" sz="3000" b="1" dirty="0" err="1" smtClean="0">
                <a:solidFill>
                  <a:srgbClr val="8064A2"/>
                </a:solidFill>
              </a:rPr>
              <a:t>Očetova</a:t>
            </a:r>
            <a:r>
              <a:rPr lang="en-US" sz="3000" b="1" dirty="0" smtClean="0">
                <a:solidFill>
                  <a:srgbClr val="8064A2"/>
                </a:solidFill>
              </a:rPr>
              <a:t> </a:t>
            </a:r>
            <a:r>
              <a:rPr lang="en-US" sz="3000" b="1" dirty="0" err="1" smtClean="0">
                <a:solidFill>
                  <a:srgbClr val="8064A2"/>
                </a:solidFill>
              </a:rPr>
              <a:t>ljubezen</a:t>
            </a:r>
            <a:endParaRPr lang="en-US" sz="3000" b="1" dirty="0">
              <a:solidFill>
                <a:srgbClr val="8064A2"/>
              </a:solidFill>
            </a:endParaRPr>
          </a:p>
        </p:txBody>
      </p:sp>
      <p:sp>
        <p:nvSpPr>
          <p:cNvPr id="3" name="Content Placeholder 2"/>
          <p:cNvSpPr>
            <a:spLocks noGrp="1"/>
          </p:cNvSpPr>
          <p:nvPr>
            <p:ph idx="1"/>
          </p:nvPr>
        </p:nvSpPr>
        <p:spPr>
          <a:xfrm>
            <a:off x="0" y="2903588"/>
            <a:ext cx="8229600" cy="4525963"/>
          </a:xfrm>
        </p:spPr>
        <p:txBody>
          <a:bodyPr>
            <a:normAutofit/>
          </a:bodyPr>
          <a:lstStyle/>
          <a:p>
            <a:r>
              <a:rPr lang="en-US" sz="1600" dirty="0" err="1" smtClean="0"/>
              <a:t>Vključenost</a:t>
            </a:r>
            <a:r>
              <a:rPr lang="en-US" sz="1600" dirty="0" smtClean="0"/>
              <a:t> v </a:t>
            </a:r>
            <a:r>
              <a:rPr lang="en-US" sz="1600" dirty="0" err="1" smtClean="0"/>
              <a:t>proces</a:t>
            </a:r>
            <a:r>
              <a:rPr lang="en-US" sz="1600" dirty="0" smtClean="0"/>
              <a:t> </a:t>
            </a:r>
            <a:r>
              <a:rPr lang="en-US" sz="1600" dirty="0" err="1" smtClean="0"/>
              <a:t>narodne</a:t>
            </a:r>
            <a:r>
              <a:rPr lang="en-US" sz="1600" dirty="0" smtClean="0"/>
              <a:t> </a:t>
            </a:r>
            <a:r>
              <a:rPr lang="en-US" sz="1600" dirty="0" err="1" smtClean="0"/>
              <a:t>emancipacije</a:t>
            </a:r>
            <a:r>
              <a:rPr lang="en-US" sz="1600" dirty="0" smtClean="0"/>
              <a:t>.</a:t>
            </a:r>
          </a:p>
          <a:p>
            <a:r>
              <a:rPr lang="en-US" sz="1600" dirty="0" err="1" smtClean="0"/>
              <a:t>Slovenska</a:t>
            </a:r>
            <a:r>
              <a:rPr lang="en-US" sz="1600" dirty="0" smtClean="0"/>
              <a:t> </a:t>
            </a:r>
            <a:r>
              <a:rPr lang="en-US" sz="1600" dirty="0" err="1" smtClean="0"/>
              <a:t>tradicija</a:t>
            </a:r>
            <a:r>
              <a:rPr lang="en-US" sz="1600" dirty="0" smtClean="0"/>
              <a:t> in </a:t>
            </a:r>
            <a:r>
              <a:rPr lang="en-US" sz="1600" dirty="0" err="1" smtClean="0"/>
              <a:t>kultura</a:t>
            </a:r>
            <a:r>
              <a:rPr lang="en-US" sz="1600" dirty="0" smtClean="0"/>
              <a:t> </a:t>
            </a:r>
            <a:r>
              <a:rPr lang="en-US" sz="1600" dirty="0" err="1" smtClean="0"/>
              <a:t>kot</a:t>
            </a:r>
            <a:r>
              <a:rPr lang="en-US" sz="1600" dirty="0" smtClean="0"/>
              <a:t> </a:t>
            </a:r>
            <a:r>
              <a:rPr lang="en-US" sz="1600" dirty="0" err="1" smtClean="0"/>
              <a:t>arzenal</a:t>
            </a:r>
            <a:r>
              <a:rPr lang="en-US" sz="1600" dirty="0" smtClean="0"/>
              <a:t> </a:t>
            </a:r>
            <a:r>
              <a:rPr lang="en-US" sz="1600" dirty="0" err="1" smtClean="0"/>
              <a:t>motivov</a:t>
            </a:r>
            <a:r>
              <a:rPr lang="en-US" sz="1600" dirty="0" smtClean="0"/>
              <a:t>, tem, </a:t>
            </a:r>
            <a:r>
              <a:rPr lang="en-US" sz="1600" dirty="0" err="1" smtClean="0"/>
              <a:t>podob</a:t>
            </a:r>
            <a:r>
              <a:rPr lang="en-US" sz="1600" dirty="0" smtClean="0"/>
              <a:t>.</a:t>
            </a:r>
          </a:p>
          <a:p>
            <a:pPr lvl="1"/>
            <a:r>
              <a:rPr lang="en-US" sz="1200" dirty="0" err="1" smtClean="0"/>
              <a:t>Umeščanje</a:t>
            </a:r>
            <a:r>
              <a:rPr lang="en-US" sz="1200" dirty="0" smtClean="0"/>
              <a:t> </a:t>
            </a:r>
            <a:r>
              <a:rPr lang="en-US" sz="1200" dirty="0" err="1" smtClean="0"/>
              <a:t>dogajanja</a:t>
            </a:r>
            <a:r>
              <a:rPr lang="en-US" sz="1200" dirty="0" smtClean="0"/>
              <a:t> v </a:t>
            </a:r>
            <a:r>
              <a:rPr lang="en-US" sz="1200" dirty="0" err="1" smtClean="0"/>
              <a:t>prepoznaven</a:t>
            </a:r>
            <a:r>
              <a:rPr lang="en-US" sz="1200" dirty="0" smtClean="0"/>
              <a:t> </a:t>
            </a:r>
            <a:r>
              <a:rPr lang="en-US" sz="1200" dirty="0" err="1" smtClean="0"/>
              <a:t>domači</a:t>
            </a:r>
            <a:r>
              <a:rPr lang="en-US" sz="1200" dirty="0" smtClean="0"/>
              <a:t> </a:t>
            </a:r>
            <a:r>
              <a:rPr lang="en-US" sz="1200" dirty="0" err="1" smtClean="0"/>
              <a:t>geografski</a:t>
            </a:r>
            <a:r>
              <a:rPr lang="en-US" sz="1200" dirty="0" smtClean="0"/>
              <a:t> </a:t>
            </a:r>
            <a:r>
              <a:rPr lang="en-US" sz="1200" dirty="0" err="1" smtClean="0"/>
              <a:t>prostor</a:t>
            </a:r>
            <a:r>
              <a:rPr lang="en-US" sz="1200" dirty="0" smtClean="0"/>
              <a:t>.</a:t>
            </a:r>
          </a:p>
          <a:p>
            <a:pPr lvl="1"/>
            <a:r>
              <a:rPr lang="en-US" sz="1200" dirty="0" err="1" smtClean="0"/>
              <a:t>Narodna</a:t>
            </a:r>
            <a:r>
              <a:rPr lang="en-US" sz="1200" dirty="0" smtClean="0"/>
              <a:t> </a:t>
            </a:r>
            <a:r>
              <a:rPr lang="en-US" sz="1200" dirty="0" err="1" smtClean="0"/>
              <a:t>motivika</a:t>
            </a:r>
            <a:r>
              <a:rPr lang="en-US" sz="1200" dirty="0" smtClean="0"/>
              <a:t>: </a:t>
            </a:r>
            <a:r>
              <a:rPr lang="en-US" sz="1200" dirty="0" err="1" smtClean="0"/>
              <a:t>naravna</a:t>
            </a:r>
            <a:r>
              <a:rPr lang="en-US" sz="1200" dirty="0" smtClean="0"/>
              <a:t>, </a:t>
            </a:r>
            <a:r>
              <a:rPr lang="en-US" sz="1200" dirty="0" err="1" smtClean="0"/>
              <a:t>kulturna</a:t>
            </a:r>
            <a:r>
              <a:rPr lang="en-US" sz="1200" dirty="0" smtClean="0"/>
              <a:t>, </a:t>
            </a:r>
            <a:r>
              <a:rPr lang="en-US" sz="1200" dirty="0" err="1" smtClean="0"/>
              <a:t>tehnična</a:t>
            </a:r>
            <a:r>
              <a:rPr lang="en-US" sz="1200" dirty="0" smtClean="0"/>
              <a:t> </a:t>
            </a:r>
            <a:r>
              <a:rPr lang="en-US" sz="1200" dirty="0" err="1" smtClean="0"/>
              <a:t>dediščina</a:t>
            </a:r>
            <a:r>
              <a:rPr lang="en-US" sz="1200" dirty="0" smtClean="0"/>
              <a:t>.</a:t>
            </a:r>
          </a:p>
          <a:p>
            <a:pPr lvl="1"/>
            <a:endParaRPr lang="en-US" sz="1200" dirty="0" smtClean="0"/>
          </a:p>
          <a:p>
            <a:pPr lvl="1"/>
            <a:endParaRPr lang="en-US" sz="1200" dirty="0" smtClean="0"/>
          </a:p>
          <a:p>
            <a:r>
              <a:rPr lang="en-US" sz="1600" dirty="0" err="1" smtClean="0">
                <a:solidFill>
                  <a:srgbClr val="8064A2"/>
                </a:solidFill>
              </a:rPr>
              <a:t>Očetova</a:t>
            </a:r>
            <a:r>
              <a:rPr lang="en-US" sz="1600" dirty="0" smtClean="0">
                <a:solidFill>
                  <a:srgbClr val="8064A2"/>
                </a:solidFill>
              </a:rPr>
              <a:t> </a:t>
            </a:r>
            <a:r>
              <a:rPr lang="en-US" sz="1600" dirty="0" err="1" smtClean="0">
                <a:solidFill>
                  <a:srgbClr val="8064A2"/>
                </a:solidFill>
              </a:rPr>
              <a:t>ljubezen</a:t>
            </a:r>
            <a:r>
              <a:rPr lang="en-US" sz="1600" dirty="0" smtClean="0">
                <a:solidFill>
                  <a:srgbClr val="8064A2"/>
                </a:solidFill>
              </a:rPr>
              <a:t>: </a:t>
            </a:r>
            <a:r>
              <a:rPr lang="en-US" sz="1600" dirty="0" err="1" smtClean="0"/>
              <a:t>motivi</a:t>
            </a:r>
            <a:r>
              <a:rPr lang="en-US" sz="1600" dirty="0" smtClean="0"/>
              <a:t> </a:t>
            </a:r>
            <a:r>
              <a:rPr lang="en-US" sz="1600" dirty="0" err="1" smtClean="0"/>
              <a:t>Blejskega</a:t>
            </a:r>
            <a:r>
              <a:rPr lang="en-US" sz="1600" dirty="0" smtClean="0"/>
              <a:t> </a:t>
            </a:r>
            <a:r>
              <a:rPr lang="en-US" sz="1600" dirty="0" err="1" smtClean="0"/>
              <a:t>jezera</a:t>
            </a:r>
            <a:r>
              <a:rPr lang="en-US" sz="1600" dirty="0" smtClean="0"/>
              <a:t>, </a:t>
            </a:r>
            <a:r>
              <a:rPr lang="en-US" sz="1600" dirty="0" err="1" smtClean="0"/>
              <a:t>Blejskega</a:t>
            </a:r>
            <a:r>
              <a:rPr lang="en-US" sz="1600" dirty="0" smtClean="0"/>
              <a:t> </a:t>
            </a:r>
            <a:r>
              <a:rPr lang="en-US" sz="1600" dirty="0" err="1" smtClean="0"/>
              <a:t>otoka</a:t>
            </a:r>
            <a:r>
              <a:rPr lang="en-US" sz="1600" dirty="0" smtClean="0"/>
              <a:t> s </a:t>
            </a:r>
            <a:r>
              <a:rPr lang="en-US" sz="1600" dirty="0" err="1" smtClean="0"/>
              <a:t>cerkvico</a:t>
            </a:r>
            <a:r>
              <a:rPr lang="en-US" sz="1600" dirty="0" smtClean="0"/>
              <a:t>, “</a:t>
            </a:r>
            <a:r>
              <a:rPr lang="en-US" sz="1600" dirty="0" err="1" smtClean="0"/>
              <a:t>orjaškega</a:t>
            </a:r>
            <a:r>
              <a:rPr lang="en-US" sz="1600" dirty="0" smtClean="0"/>
              <a:t>” </a:t>
            </a:r>
            <a:r>
              <a:rPr lang="en-US" sz="1600" dirty="0" err="1" smtClean="0"/>
              <a:t>Triglava</a:t>
            </a:r>
            <a:r>
              <a:rPr lang="en-US" sz="1600" dirty="0" smtClean="0"/>
              <a:t> </a:t>
            </a:r>
            <a:r>
              <a:rPr lang="en-US" sz="1600" dirty="0" err="1" smtClean="0"/>
              <a:t>kot</a:t>
            </a:r>
            <a:r>
              <a:rPr lang="en-US" sz="1600" dirty="0" smtClean="0"/>
              <a:t>  </a:t>
            </a:r>
            <a:r>
              <a:rPr lang="en-US" sz="1600" dirty="0" err="1" smtClean="0"/>
              <a:t>značilne</a:t>
            </a:r>
            <a:r>
              <a:rPr lang="en-US" sz="1600" dirty="0" smtClean="0"/>
              <a:t> </a:t>
            </a:r>
            <a:r>
              <a:rPr lang="en-US" sz="1600" dirty="0" err="1" smtClean="0"/>
              <a:t>sestavine</a:t>
            </a:r>
            <a:r>
              <a:rPr lang="en-US" sz="1600" dirty="0" smtClean="0"/>
              <a:t> </a:t>
            </a:r>
            <a:r>
              <a:rPr lang="en-US" sz="1600" dirty="0" err="1" smtClean="0"/>
              <a:t>literarne</a:t>
            </a:r>
            <a:r>
              <a:rPr lang="en-US" sz="1600" dirty="0" smtClean="0"/>
              <a:t> </a:t>
            </a:r>
            <a:r>
              <a:rPr lang="en-US" sz="1600" dirty="0" err="1" smtClean="0"/>
              <a:t>tradicije</a:t>
            </a:r>
            <a:r>
              <a:rPr lang="en-US" sz="1600" dirty="0" smtClean="0"/>
              <a:t> 19. </a:t>
            </a:r>
            <a:r>
              <a:rPr lang="en-US" sz="1600" dirty="0" err="1" smtClean="0"/>
              <a:t>stoletja</a:t>
            </a:r>
            <a:r>
              <a:rPr lang="en-US" sz="1600" dirty="0" smtClean="0"/>
              <a:t> (Bled in </a:t>
            </a:r>
            <a:r>
              <a:rPr lang="en-US" sz="1600" dirty="0" err="1" smtClean="0"/>
              <a:t>Triglav</a:t>
            </a:r>
            <a:r>
              <a:rPr lang="en-US" sz="1600" dirty="0" smtClean="0"/>
              <a:t> </a:t>
            </a:r>
            <a:r>
              <a:rPr lang="en-US" sz="1600" dirty="0" err="1" smtClean="0"/>
              <a:t>kot</a:t>
            </a:r>
            <a:r>
              <a:rPr lang="en-US" sz="1600" dirty="0" smtClean="0"/>
              <a:t> </a:t>
            </a:r>
            <a:r>
              <a:rPr lang="en-US" sz="1600" dirty="0" err="1" smtClean="0"/>
              <a:t>prepoznavna</a:t>
            </a:r>
            <a:r>
              <a:rPr lang="en-US" sz="1600" dirty="0" smtClean="0"/>
              <a:t> </a:t>
            </a:r>
            <a:r>
              <a:rPr lang="en-US" sz="1600" dirty="0" err="1" smtClean="0"/>
              <a:t>simbola</a:t>
            </a:r>
            <a:r>
              <a:rPr lang="en-US" sz="1600" dirty="0" smtClean="0"/>
              <a:t> </a:t>
            </a:r>
            <a:r>
              <a:rPr lang="en-US" sz="1600" dirty="0" err="1" smtClean="0"/>
              <a:t>slovenstva</a:t>
            </a:r>
            <a:r>
              <a:rPr lang="en-US" sz="1600" dirty="0" smtClean="0"/>
              <a:t>); </a:t>
            </a:r>
            <a:r>
              <a:rPr lang="en-US" sz="1600" dirty="0" err="1" smtClean="0"/>
              <a:t>vznesena</a:t>
            </a:r>
            <a:r>
              <a:rPr lang="en-US" sz="1600" dirty="0" smtClean="0"/>
              <a:t> </a:t>
            </a:r>
            <a:r>
              <a:rPr lang="en-US" sz="1600" dirty="0" err="1" smtClean="0"/>
              <a:t>podoba</a:t>
            </a:r>
            <a:r>
              <a:rPr lang="en-US" sz="1600" dirty="0" smtClean="0"/>
              <a:t> </a:t>
            </a:r>
            <a:r>
              <a:rPr lang="en-US" sz="1600" dirty="0" err="1" smtClean="0"/>
              <a:t>Gorenjske</a:t>
            </a:r>
            <a:r>
              <a:rPr lang="en-US" sz="1600" dirty="0" smtClean="0"/>
              <a:t> z </a:t>
            </a:r>
            <a:r>
              <a:rPr lang="en-US" sz="1600" dirty="0" err="1" smtClean="0"/>
              <a:t>domoljubnim</a:t>
            </a:r>
            <a:r>
              <a:rPr lang="en-US" sz="1600" dirty="0" smtClean="0"/>
              <a:t> </a:t>
            </a:r>
            <a:r>
              <a:rPr lang="en-US" sz="1600" dirty="0" err="1" smtClean="0"/>
              <a:t>sporočilom</a:t>
            </a:r>
            <a:r>
              <a:rPr lang="en-US" sz="1600" dirty="0" smtClean="0"/>
              <a:t>.</a:t>
            </a:r>
          </a:p>
          <a:p>
            <a:pPr marL="0" indent="0">
              <a:buNone/>
            </a:pPr>
            <a:r>
              <a:rPr lang="en-US" sz="1600" dirty="0" smtClean="0"/>
              <a:t> </a:t>
            </a:r>
            <a:r>
              <a:rPr lang="hr-HR" sz="1000" dirty="0" smtClean="0">
                <a:latin typeface="+mj-lt"/>
              </a:rPr>
              <a:t>Bleško jezero! ti prežlahtni kamen v dragotinah stvarstva, preslavni kinč lepe naše domovine – čisto ko zrcalo se sprostiraš med cvetličnimi obrežji, in kakor veščasta marnja se vzdiga iz tvojih valov mični otok s cerkvico, v katero nas vabi milostljiva podoba nebeške device. Očitna slika vzvišanosti, ktera se lepoti</a:t>
            </a:r>
          </a:p>
          <a:p>
            <a:pPr marL="0" indent="0">
              <a:buNone/>
            </a:pPr>
            <a:r>
              <a:rPr lang="hr-HR" sz="1000" dirty="0" smtClean="0">
                <a:latin typeface="+mj-lt"/>
              </a:rPr>
              <a:t>nasmehljuje, je orjaški Triglav, ki te prijazno pozdravlja z vrtoglavno svojo višavo. Srce se segreje ogledovaje tebe, svetlo jezero, in v tvoji bližavi se čuti brezkončna ljubezen Božja, ktera se tukaj čudapolna razodeva, tukaj, kjer cela narava le sope ljubeznost in prijaznost. (Pesjak 1864a: 217)</a:t>
            </a:r>
            <a:endParaRPr lang="en-US" sz="1000" dirty="0" smtClean="0">
              <a:latin typeface="+mj-lt"/>
            </a:endParaRPr>
          </a:p>
          <a:p>
            <a:pPr marL="0" indent="0">
              <a:buNone/>
            </a:pPr>
            <a:r>
              <a:rPr lang="en-US" sz="1600" dirty="0" err="1" smtClean="0"/>
              <a:t>Opozicija</a:t>
            </a:r>
            <a:r>
              <a:rPr lang="en-US" sz="1600" dirty="0" smtClean="0"/>
              <a:t> med </a:t>
            </a:r>
            <a:r>
              <a:rPr lang="en-US" sz="1600" dirty="0" err="1" smtClean="0"/>
              <a:t>domačim</a:t>
            </a:r>
            <a:r>
              <a:rPr lang="en-US" sz="1600" dirty="0" smtClean="0"/>
              <a:t> in </a:t>
            </a:r>
            <a:r>
              <a:rPr lang="en-US" sz="1600" dirty="0" err="1" smtClean="0"/>
              <a:t>tujim</a:t>
            </a:r>
            <a:r>
              <a:rPr lang="en-US" sz="1600" dirty="0" smtClean="0"/>
              <a:t>/</a:t>
            </a:r>
            <a:r>
              <a:rPr lang="en-US" sz="1600" dirty="0" err="1" smtClean="0"/>
              <a:t>drugim</a:t>
            </a:r>
            <a:r>
              <a:rPr lang="en-US" sz="1600" dirty="0" smtClean="0"/>
              <a:t> (z </a:t>
            </a:r>
            <a:r>
              <a:rPr lang="en-US" sz="1600" dirty="0" err="1" smtClean="0"/>
              <a:t>domoljubno</a:t>
            </a:r>
            <a:r>
              <a:rPr lang="en-US" sz="1600" dirty="0" smtClean="0"/>
              <a:t> </a:t>
            </a:r>
            <a:r>
              <a:rPr lang="en-US" sz="1600" dirty="0" err="1" smtClean="0"/>
              <a:t>motivacijo</a:t>
            </a:r>
            <a:r>
              <a:rPr lang="en-US" sz="1600" dirty="0" smtClean="0"/>
              <a:t>).</a:t>
            </a:r>
          </a:p>
          <a:p>
            <a:pPr marL="0" indent="0">
              <a:buNone/>
            </a:pPr>
            <a:r>
              <a:rPr lang="en-US" sz="1600" dirty="0" err="1" smtClean="0"/>
              <a:t>Motiv</a:t>
            </a:r>
            <a:r>
              <a:rPr lang="en-US" sz="1600" dirty="0" smtClean="0"/>
              <a:t> in </a:t>
            </a:r>
            <a:r>
              <a:rPr lang="en-US" sz="1600" dirty="0" err="1" smtClean="0"/>
              <a:t>tema</a:t>
            </a:r>
            <a:r>
              <a:rPr lang="en-US" sz="1600" dirty="0" smtClean="0"/>
              <a:t> </a:t>
            </a:r>
            <a:r>
              <a:rPr lang="en-US" sz="1600" dirty="0" err="1" smtClean="0"/>
              <a:t>starševske</a:t>
            </a:r>
            <a:r>
              <a:rPr lang="en-US" sz="1600" dirty="0" smtClean="0"/>
              <a:t> </a:t>
            </a:r>
            <a:r>
              <a:rPr lang="en-US" sz="1600" dirty="0" err="1" smtClean="0"/>
              <a:t>ljubezni</a:t>
            </a:r>
            <a:r>
              <a:rPr lang="en-US" sz="1600" dirty="0" smtClean="0"/>
              <a:t> (</a:t>
            </a:r>
            <a:r>
              <a:rPr lang="en-US" sz="1600" dirty="0" err="1" smtClean="0"/>
              <a:t>oče-hči</a:t>
            </a:r>
            <a:r>
              <a:rPr lang="en-US" sz="1600" dirty="0" smtClean="0"/>
              <a:t>).</a:t>
            </a:r>
            <a:endParaRPr lang="en-US" sz="1600" dirty="0" smtClean="0"/>
          </a:p>
          <a:p>
            <a:pPr marL="0" indent="0">
              <a:buNone/>
            </a:pPr>
            <a:endParaRPr lang="en-US" sz="1600" dirty="0" smtClean="0"/>
          </a:p>
          <a:p>
            <a:endParaRPr lang="en-US" sz="1600" dirty="0" smtClean="0"/>
          </a:p>
          <a:p>
            <a:endParaRPr lang="en-US" sz="1600" dirty="0" smtClean="0"/>
          </a:p>
          <a:p>
            <a:endParaRPr lang="en-US" sz="1600" dirty="0"/>
          </a:p>
          <a:p>
            <a:endParaRPr lang="en-US" sz="1600" dirty="0"/>
          </a:p>
        </p:txBody>
      </p:sp>
      <p:pic>
        <p:nvPicPr>
          <p:cNvPr id="4" name="Picture 3" descr="Screen Shot 2021-07-05 at 20.50.23.png"/>
          <p:cNvPicPr>
            <a:picLocks noChangeAspect="1"/>
          </p:cNvPicPr>
          <p:nvPr/>
        </p:nvPicPr>
        <p:blipFill rotWithShape="1">
          <a:blip r:embed="rId2">
            <a:extLst>
              <a:ext uri="{28A0092B-C50C-407E-A947-70E740481C1C}">
                <a14:useLocalDpi xmlns:a14="http://schemas.microsoft.com/office/drawing/2010/main" val="0"/>
              </a:ext>
            </a:extLst>
          </a:blip>
          <a:srcRect l="20724" t="8279" r="17325" b="10072"/>
          <a:stretch/>
        </p:blipFill>
        <p:spPr>
          <a:xfrm>
            <a:off x="4952511" y="0"/>
            <a:ext cx="4245249" cy="3147233"/>
          </a:xfrm>
          <a:prstGeom prst="rect">
            <a:avLst/>
          </a:prstGeom>
        </p:spPr>
      </p:pic>
    </p:spTree>
    <p:extLst>
      <p:ext uri="{BB962C8B-B14F-4D97-AF65-F5344CB8AC3E}">
        <p14:creationId xmlns:p14="http://schemas.microsoft.com/office/powerpoint/2010/main" val="1022211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1600" dirty="0" err="1" smtClean="0">
                <a:solidFill>
                  <a:schemeClr val="accent4"/>
                </a:solidFill>
              </a:rPr>
              <a:t>Dragotin</a:t>
            </a:r>
            <a:r>
              <a:rPr lang="en-US" sz="1600" dirty="0" smtClean="0">
                <a:solidFill>
                  <a:schemeClr val="accent4"/>
                </a:solidFill>
              </a:rPr>
              <a:t>: </a:t>
            </a:r>
            <a:r>
              <a:rPr lang="en-US" sz="1600" dirty="0" err="1" smtClean="0"/>
              <a:t>umeščanje</a:t>
            </a:r>
            <a:r>
              <a:rPr lang="en-US" sz="1600" dirty="0" smtClean="0"/>
              <a:t> </a:t>
            </a:r>
            <a:r>
              <a:rPr lang="en-US" sz="1600" dirty="0" err="1" smtClean="0"/>
              <a:t>dogajanja</a:t>
            </a:r>
            <a:r>
              <a:rPr lang="en-US" sz="1600" dirty="0" smtClean="0"/>
              <a:t> v </a:t>
            </a:r>
            <a:r>
              <a:rPr lang="en-US" sz="1600" dirty="0" err="1" smtClean="0"/>
              <a:t>Selško</a:t>
            </a:r>
            <a:r>
              <a:rPr lang="en-US" sz="1600" dirty="0" smtClean="0"/>
              <a:t> </a:t>
            </a:r>
            <a:r>
              <a:rPr lang="en-US" sz="1600" dirty="0" err="1" smtClean="0"/>
              <a:t>dolino</a:t>
            </a:r>
            <a:r>
              <a:rPr lang="en-US" sz="1600" dirty="0" smtClean="0"/>
              <a:t>; </a:t>
            </a:r>
            <a:r>
              <a:rPr lang="en-US" sz="1600" dirty="0" err="1" smtClean="0"/>
              <a:t>Škofja</a:t>
            </a:r>
            <a:r>
              <a:rPr lang="en-US" sz="1600" dirty="0" smtClean="0"/>
              <a:t> </a:t>
            </a:r>
            <a:r>
              <a:rPr lang="en-US" sz="1600" dirty="0" err="1" smtClean="0"/>
              <a:t>Loka</a:t>
            </a:r>
            <a:r>
              <a:rPr lang="en-US" sz="1600" dirty="0" smtClean="0"/>
              <a:t>, </a:t>
            </a:r>
            <a:r>
              <a:rPr lang="en-US" sz="1600" dirty="0" err="1" smtClean="0"/>
              <a:t>Železniki</a:t>
            </a:r>
            <a:r>
              <a:rPr lang="en-US" sz="1600" dirty="0" smtClean="0"/>
              <a:t> (</a:t>
            </a:r>
            <a:r>
              <a:rPr lang="en-US" sz="1600" dirty="0" err="1" smtClean="0"/>
              <a:t>rojstni</a:t>
            </a:r>
            <a:r>
              <a:rPr lang="en-US" sz="1600" dirty="0" smtClean="0"/>
              <a:t> </a:t>
            </a:r>
            <a:r>
              <a:rPr lang="en-US" sz="1600" dirty="0" err="1" smtClean="0"/>
              <a:t>kraj</a:t>
            </a:r>
            <a:r>
              <a:rPr lang="en-US" sz="1600" dirty="0" smtClean="0"/>
              <a:t> </a:t>
            </a:r>
            <a:r>
              <a:rPr lang="en-US" sz="1600" dirty="0" err="1" smtClean="0"/>
              <a:t>pisateljičinega</a:t>
            </a:r>
            <a:r>
              <a:rPr lang="en-US" sz="1600" dirty="0" smtClean="0"/>
              <a:t> </a:t>
            </a:r>
            <a:r>
              <a:rPr lang="en-US" sz="1600" dirty="0" err="1" smtClean="0"/>
              <a:t>očeta</a:t>
            </a:r>
            <a:r>
              <a:rPr lang="en-US" sz="1600" dirty="0" smtClean="0"/>
              <a:t>); </a:t>
            </a:r>
            <a:r>
              <a:rPr lang="en-US" sz="1600" dirty="0" err="1" smtClean="0"/>
              <a:t>motiv</a:t>
            </a:r>
            <a:r>
              <a:rPr lang="en-US" sz="1600" dirty="0" smtClean="0"/>
              <a:t> </a:t>
            </a:r>
            <a:r>
              <a:rPr lang="en-US" sz="1600" dirty="0" err="1" smtClean="0"/>
              <a:t>iz</a:t>
            </a:r>
            <a:r>
              <a:rPr lang="en-US" sz="1600" dirty="0" smtClean="0"/>
              <a:t> </a:t>
            </a:r>
            <a:r>
              <a:rPr lang="en-US" sz="1600" dirty="0" err="1" smtClean="0"/>
              <a:t>tehnične</a:t>
            </a:r>
            <a:r>
              <a:rPr lang="en-US" sz="1600" dirty="0" smtClean="0"/>
              <a:t> </a:t>
            </a:r>
            <a:r>
              <a:rPr lang="en-US" sz="1600" dirty="0" err="1" smtClean="0"/>
              <a:t>zgodovine</a:t>
            </a:r>
            <a:r>
              <a:rPr lang="en-US" sz="1600" dirty="0" smtClean="0"/>
              <a:t> (</a:t>
            </a:r>
            <a:r>
              <a:rPr lang="en-US" sz="1600" dirty="0" err="1" smtClean="0"/>
              <a:t>najstarejši</a:t>
            </a:r>
            <a:r>
              <a:rPr lang="en-US" sz="1600" dirty="0" smtClean="0"/>
              <a:t> </a:t>
            </a:r>
            <a:r>
              <a:rPr lang="en-US" sz="1600" dirty="0" err="1" smtClean="0"/>
              <a:t>slovenski</a:t>
            </a:r>
            <a:r>
              <a:rPr lang="en-US" sz="1600" dirty="0" smtClean="0"/>
              <a:t> </a:t>
            </a:r>
            <a:r>
              <a:rPr lang="en-US" sz="1600" dirty="0" err="1" smtClean="0"/>
              <a:t>plavž</a:t>
            </a:r>
            <a:r>
              <a:rPr lang="en-US" sz="1600" dirty="0" smtClean="0"/>
              <a:t>, </a:t>
            </a:r>
            <a:r>
              <a:rPr lang="en-US" sz="1600" dirty="0" err="1" smtClean="0"/>
              <a:t>ki</a:t>
            </a:r>
            <a:r>
              <a:rPr lang="en-US" sz="1600" dirty="0" smtClean="0"/>
              <a:t> so </a:t>
            </a:r>
            <a:r>
              <a:rPr lang="en-US" sz="1600" dirty="0" err="1" smtClean="0"/>
              <a:t>ga</a:t>
            </a:r>
            <a:r>
              <a:rPr lang="en-US" sz="1600" dirty="0" smtClean="0"/>
              <a:t> v </a:t>
            </a:r>
            <a:r>
              <a:rPr lang="en-US" sz="1600" dirty="0" err="1" smtClean="0"/>
              <a:t>Železnikih</a:t>
            </a:r>
            <a:r>
              <a:rPr lang="en-US" sz="1600" dirty="0" smtClean="0"/>
              <a:t> </a:t>
            </a:r>
            <a:r>
              <a:rPr lang="en-US" sz="1600" dirty="0" err="1" smtClean="0"/>
              <a:t>zgradili</a:t>
            </a:r>
            <a:r>
              <a:rPr lang="en-US" sz="1600" dirty="0" smtClean="0"/>
              <a:t> 1860); </a:t>
            </a:r>
            <a:r>
              <a:rPr lang="en-US" sz="1600" dirty="0" err="1" smtClean="0"/>
              <a:t>motiv</a:t>
            </a:r>
            <a:r>
              <a:rPr lang="en-US" sz="1600" dirty="0" smtClean="0"/>
              <a:t> </a:t>
            </a:r>
            <a:r>
              <a:rPr lang="en-US" sz="1600" dirty="0" err="1" smtClean="0"/>
              <a:t>domačih</a:t>
            </a:r>
            <a:r>
              <a:rPr lang="en-US" sz="1600" dirty="0" smtClean="0"/>
              <a:t> </a:t>
            </a:r>
            <a:r>
              <a:rPr lang="en-US" sz="1600" dirty="0" err="1" smtClean="0"/>
              <a:t>gora</a:t>
            </a:r>
            <a:r>
              <a:rPr lang="en-US" sz="1600" dirty="0"/>
              <a:t> </a:t>
            </a:r>
            <a:r>
              <a:rPr lang="en-US" sz="1600" dirty="0" smtClean="0"/>
              <a:t>(</a:t>
            </a:r>
            <a:r>
              <a:rPr lang="en-US" sz="1600" dirty="0" err="1" smtClean="0"/>
              <a:t>prostor</a:t>
            </a:r>
            <a:r>
              <a:rPr lang="en-US" sz="1600" dirty="0" smtClean="0"/>
              <a:t> </a:t>
            </a:r>
            <a:r>
              <a:rPr lang="en-US" sz="1600" dirty="0" err="1" smtClean="0"/>
              <a:t>svobode</a:t>
            </a:r>
            <a:r>
              <a:rPr lang="en-US" sz="1600" dirty="0" smtClean="0"/>
              <a:t>).</a:t>
            </a:r>
          </a:p>
          <a:p>
            <a:pPr marL="0" indent="0">
              <a:buNone/>
            </a:pPr>
            <a:r>
              <a:rPr lang="hr-HR" sz="1000" dirty="0" smtClean="0"/>
              <a:t>S stricem se usedeta na voz, potem pa ju pot pelje skoz Česnico, Studeno in Selce do Loke, zmiraj Sori na bregu, in malo po malo se je razširjala dolina, razširjalo obnebje, al zmiraj bolj tesno je bilo pri srcu mlademu popotniku. Molčé je sedel zraven strica, poljubovaje sem ter tje gomiline cvetice in ves zamišljen v materno besedo – ktera mu je bila od nekdaj zapoved – da je za njuno srečo potrebno ločiti se. Stric je vedel ceniti žalost milosrčnega dečka in z mehkimi besedami je včasi skušal bolečine utolažiti mu. Od Loke sta se peljala po gorenskih krajih na Goratansko, in od tod po pustriški dolini do mestica N...., kamor sta bila namenjena. (Pesjak 1864b)</a:t>
            </a:r>
            <a:endParaRPr lang="en-US" sz="1000" dirty="0" smtClean="0"/>
          </a:p>
          <a:p>
            <a:r>
              <a:rPr lang="en-US" sz="1600" dirty="0" err="1" smtClean="0">
                <a:solidFill>
                  <a:srgbClr val="000000"/>
                </a:solidFill>
              </a:rPr>
              <a:t>Motiv</a:t>
            </a:r>
            <a:r>
              <a:rPr lang="en-US" sz="1600" dirty="0" smtClean="0">
                <a:solidFill>
                  <a:srgbClr val="000000"/>
                </a:solidFill>
              </a:rPr>
              <a:t> in </a:t>
            </a:r>
            <a:r>
              <a:rPr lang="en-US" sz="1600" dirty="0" err="1" smtClean="0">
                <a:solidFill>
                  <a:srgbClr val="000000"/>
                </a:solidFill>
              </a:rPr>
              <a:t>tema</a:t>
            </a:r>
            <a:r>
              <a:rPr lang="en-US" sz="1600" dirty="0" smtClean="0">
                <a:solidFill>
                  <a:srgbClr val="000000"/>
                </a:solidFill>
              </a:rPr>
              <a:t> </a:t>
            </a:r>
            <a:r>
              <a:rPr lang="en-US" sz="1600" dirty="0" err="1" smtClean="0">
                <a:solidFill>
                  <a:srgbClr val="000000"/>
                </a:solidFill>
              </a:rPr>
              <a:t>starševske</a:t>
            </a:r>
            <a:r>
              <a:rPr lang="en-US" sz="1600" dirty="0" smtClean="0">
                <a:solidFill>
                  <a:srgbClr val="000000"/>
                </a:solidFill>
              </a:rPr>
              <a:t> </a:t>
            </a:r>
            <a:r>
              <a:rPr lang="en-US" sz="1600" dirty="0" err="1" smtClean="0">
                <a:solidFill>
                  <a:srgbClr val="000000"/>
                </a:solidFill>
              </a:rPr>
              <a:t>ljubezni</a:t>
            </a:r>
            <a:r>
              <a:rPr lang="en-US" sz="1600" dirty="0" smtClean="0">
                <a:solidFill>
                  <a:srgbClr val="000000"/>
                </a:solidFill>
              </a:rPr>
              <a:t> (</a:t>
            </a:r>
            <a:r>
              <a:rPr lang="en-US" sz="1600" dirty="0" err="1" smtClean="0">
                <a:solidFill>
                  <a:srgbClr val="000000"/>
                </a:solidFill>
              </a:rPr>
              <a:t>mati</a:t>
            </a:r>
            <a:r>
              <a:rPr lang="en-US" sz="1600" dirty="0" smtClean="0">
                <a:solidFill>
                  <a:srgbClr val="000000"/>
                </a:solidFill>
              </a:rPr>
              <a:t>-sin).</a:t>
            </a:r>
          </a:p>
          <a:p>
            <a:endParaRPr lang="en-US" sz="1600" dirty="0">
              <a:solidFill>
                <a:srgbClr val="000000"/>
              </a:solidFill>
            </a:endParaRPr>
          </a:p>
          <a:p>
            <a:pPr marL="0" indent="0">
              <a:buNone/>
            </a:pPr>
            <a:endParaRPr lang="en-US" sz="1600" dirty="0">
              <a:solidFill>
                <a:srgbClr val="000000"/>
              </a:solidFill>
            </a:endParaRPr>
          </a:p>
        </p:txBody>
      </p:sp>
    </p:spTree>
    <p:extLst>
      <p:ext uri="{BB962C8B-B14F-4D97-AF65-F5344CB8AC3E}">
        <p14:creationId xmlns:p14="http://schemas.microsoft.com/office/powerpoint/2010/main" val="19427271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err="1" smtClean="0">
                <a:solidFill>
                  <a:schemeClr val="accent4"/>
                </a:solidFill>
              </a:rPr>
              <a:t>Prvi</a:t>
            </a:r>
            <a:r>
              <a:rPr lang="en-US" sz="3000" b="1" dirty="0" smtClean="0">
                <a:solidFill>
                  <a:schemeClr val="accent4"/>
                </a:solidFill>
              </a:rPr>
              <a:t> </a:t>
            </a:r>
            <a:r>
              <a:rPr lang="en-US" sz="3000" b="1" smtClean="0">
                <a:solidFill>
                  <a:schemeClr val="accent4"/>
                </a:solidFill>
              </a:rPr>
              <a:t>slovenski </a:t>
            </a:r>
            <a:r>
              <a:rPr lang="en-US" sz="3000" b="1" dirty="0" err="1" smtClean="0">
                <a:solidFill>
                  <a:schemeClr val="accent4"/>
                </a:solidFill>
              </a:rPr>
              <a:t>dnevniški</a:t>
            </a:r>
            <a:r>
              <a:rPr lang="en-US" sz="3000" b="1" dirty="0" smtClean="0">
                <a:solidFill>
                  <a:schemeClr val="accent4"/>
                </a:solidFill>
              </a:rPr>
              <a:t> roman: </a:t>
            </a:r>
            <a:br>
              <a:rPr lang="en-US" sz="3000" b="1" dirty="0" smtClean="0">
                <a:solidFill>
                  <a:schemeClr val="accent4"/>
                </a:solidFill>
              </a:rPr>
            </a:br>
            <a:r>
              <a:rPr lang="en-US" sz="3000" b="1" dirty="0" smtClean="0">
                <a:solidFill>
                  <a:schemeClr val="accent4"/>
                </a:solidFill>
              </a:rPr>
              <a:t>Krona </a:t>
            </a:r>
            <a:r>
              <a:rPr lang="en-US" sz="3000" b="1" dirty="0" err="1" smtClean="0">
                <a:solidFill>
                  <a:schemeClr val="accent4"/>
                </a:solidFill>
              </a:rPr>
              <a:t>pisateljičine</a:t>
            </a:r>
            <a:r>
              <a:rPr lang="en-US" sz="3000" b="1" dirty="0" smtClean="0">
                <a:solidFill>
                  <a:schemeClr val="accent4"/>
                </a:solidFill>
              </a:rPr>
              <a:t> </a:t>
            </a:r>
            <a:r>
              <a:rPr lang="en-US" sz="3000" b="1" dirty="0" err="1" smtClean="0">
                <a:solidFill>
                  <a:schemeClr val="accent4"/>
                </a:solidFill>
              </a:rPr>
              <a:t>ustvarjalnosti</a:t>
            </a:r>
            <a:endParaRPr lang="en-US" sz="3000" b="1" dirty="0">
              <a:solidFill>
                <a:schemeClr val="accent4"/>
              </a:solidFill>
            </a:endParaRPr>
          </a:p>
        </p:txBody>
      </p:sp>
      <p:pic>
        <p:nvPicPr>
          <p:cNvPr id="4" name="Content Placeholder 3" descr="Screen Shot 2021-07-05 at 21.05.5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988" t="12997" r="31005" b="15008"/>
          <a:stretch/>
        </p:blipFill>
        <p:spPr>
          <a:xfrm>
            <a:off x="335991" y="1417638"/>
            <a:ext cx="3400231" cy="4916647"/>
          </a:xfrm>
        </p:spPr>
      </p:pic>
      <p:pic>
        <p:nvPicPr>
          <p:cNvPr id="5" name="Picture 4" descr="Screen Shot 2021-07-05 at 21.07.03.png"/>
          <p:cNvPicPr>
            <a:picLocks noChangeAspect="1"/>
          </p:cNvPicPr>
          <p:nvPr/>
        </p:nvPicPr>
        <p:blipFill rotWithShape="1">
          <a:blip r:embed="rId3">
            <a:extLst>
              <a:ext uri="{28A0092B-C50C-407E-A947-70E740481C1C}">
                <a14:useLocalDpi xmlns:a14="http://schemas.microsoft.com/office/drawing/2010/main" val="0"/>
              </a:ext>
            </a:extLst>
          </a:blip>
          <a:srcRect l="26235" t="22779" r="58112" b="39336"/>
          <a:stretch/>
        </p:blipFill>
        <p:spPr>
          <a:xfrm>
            <a:off x="4246928" y="1558902"/>
            <a:ext cx="3763101" cy="5123163"/>
          </a:xfrm>
          <a:prstGeom prst="rect">
            <a:avLst/>
          </a:prstGeom>
        </p:spPr>
      </p:pic>
    </p:spTree>
    <p:extLst>
      <p:ext uri="{BB962C8B-B14F-4D97-AF65-F5344CB8AC3E}">
        <p14:creationId xmlns:p14="http://schemas.microsoft.com/office/powerpoint/2010/main" val="13357563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929</TotalTime>
  <Words>601</Words>
  <Application>Microsoft Macintosh PowerPoint</Application>
  <PresentationFormat>On-screen Show (4:3)</PresentationFormat>
  <Paragraphs>31</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Lujiza Pesjakova (1828–1898)</vt:lpstr>
      <vt:lpstr>PowerPoint Presentation</vt:lpstr>
      <vt:lpstr>Lujiza Pesjakova in leto 1864</vt:lpstr>
      <vt:lpstr>Dragotin;  Očetova ljubezen</vt:lpstr>
      <vt:lpstr>PowerPoint Presentation</vt:lpstr>
      <vt:lpstr>Prvi slovenski dnevniški roman:  Krona pisateljičine ustvarjalnosti</vt:lpstr>
    </vt:vector>
  </TitlesOfParts>
  <Company>PPJ4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urska perenic</dc:creator>
  <cp:lastModifiedBy>urska perenic</cp:lastModifiedBy>
  <cp:revision>35</cp:revision>
  <dcterms:created xsi:type="dcterms:W3CDTF">2021-07-05T15:27:16Z</dcterms:created>
  <dcterms:modified xsi:type="dcterms:W3CDTF">2021-07-16T06:44:10Z</dcterms:modified>
</cp:coreProperties>
</file>