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7" r:id="rId3"/>
    <p:sldId id="257" r:id="rId4"/>
    <p:sldId id="258" r:id="rId5"/>
    <p:sldId id="273" r:id="rId6"/>
    <p:sldId id="260" r:id="rId7"/>
    <p:sldId id="261" r:id="rId8"/>
    <p:sldId id="274" r:id="rId9"/>
    <p:sldId id="275" r:id="rId10"/>
    <p:sldId id="263" r:id="rId11"/>
    <p:sldId id="268" r:id="rId12"/>
    <p:sldId id="270" r:id="rId13"/>
    <p:sldId id="276" r:id="rId14"/>
    <p:sldId id="271" r:id="rId15"/>
    <p:sldId id="272" r:id="rId16"/>
    <p:sldId id="265" r:id="rId17"/>
    <p:sldId id="266" r:id="rId18"/>
    <p:sldId id="277"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02"/>
    <p:restoredTop sz="94717"/>
  </p:normalViewPr>
  <p:slideViewPr>
    <p:cSldViewPr snapToGrid="0" snapToObjects="1">
      <p:cViewPr varScale="1">
        <p:scale>
          <a:sx n="107" d="100"/>
          <a:sy n="107" d="100"/>
        </p:scale>
        <p:origin x="56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A2894-5EA2-8745-B3A9-531982A17DD2}" type="datetimeFigureOut">
              <a:t>07/07/2021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F5606-EDF6-8C41-9A1E-D07A296EAC93}" type="slidenum">
              <a:t>‹#›</a:t>
            </a:fld>
            <a:endParaRPr lang="en-GB"/>
          </a:p>
        </p:txBody>
      </p:sp>
    </p:spTree>
    <p:extLst>
      <p:ext uri="{BB962C8B-B14F-4D97-AF65-F5344CB8AC3E}">
        <p14:creationId xmlns:p14="http://schemas.microsoft.com/office/powerpoint/2010/main" val="406971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ACE43-E4AF-8843-9AF9-6D0B2729290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B776FE0-FACF-C346-871E-CB85FA5817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54D9937-B9A6-7741-B4F9-0CAA83BD699F}"/>
              </a:ext>
            </a:extLst>
          </p:cNvPr>
          <p:cNvSpPr>
            <a:spLocks noGrp="1"/>
          </p:cNvSpPr>
          <p:nvPr>
            <p:ph type="dt" sz="half" idx="10"/>
          </p:nvPr>
        </p:nvSpPr>
        <p:spPr/>
        <p:txBody>
          <a:bodyPr/>
          <a:lstStyle/>
          <a:p>
            <a:fld id="{0229D37F-F253-EA4B-B53A-CEAEEB813370}" type="datetime1">
              <a:t>07/07/2021</a:t>
            </a:fld>
            <a:endParaRPr lang="en-GB"/>
          </a:p>
        </p:txBody>
      </p:sp>
      <p:sp>
        <p:nvSpPr>
          <p:cNvPr id="5" name="Footer Placeholder 4">
            <a:extLst>
              <a:ext uri="{FF2B5EF4-FFF2-40B4-BE49-F238E27FC236}">
                <a16:creationId xmlns:a16="http://schemas.microsoft.com/office/drawing/2014/main" id="{02606B0E-1DDF-4E48-802D-F3A0F1CF44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2A667B-4AEF-9D45-B3BA-09AF6FC095E3}"/>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222436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9574-A453-3F4C-A152-CC0CF58EE96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28A4A68-4E20-7E4D-99BC-B45EB036E32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F0A91B1-D34E-1941-9673-30A8DE7E4C9C}"/>
              </a:ext>
            </a:extLst>
          </p:cNvPr>
          <p:cNvSpPr>
            <a:spLocks noGrp="1"/>
          </p:cNvSpPr>
          <p:nvPr>
            <p:ph type="dt" sz="half" idx="10"/>
          </p:nvPr>
        </p:nvSpPr>
        <p:spPr/>
        <p:txBody>
          <a:bodyPr/>
          <a:lstStyle/>
          <a:p>
            <a:fld id="{8504438E-7E60-1448-8F86-88055EC0BD2D}" type="datetime1">
              <a:t>07/07/2021</a:t>
            </a:fld>
            <a:endParaRPr lang="en-GB"/>
          </a:p>
        </p:txBody>
      </p:sp>
      <p:sp>
        <p:nvSpPr>
          <p:cNvPr id="5" name="Footer Placeholder 4">
            <a:extLst>
              <a:ext uri="{FF2B5EF4-FFF2-40B4-BE49-F238E27FC236}">
                <a16:creationId xmlns:a16="http://schemas.microsoft.com/office/drawing/2014/main" id="{09D9185E-632D-CB46-9E38-D454B7190F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9A71EC-57C7-3B40-BE6D-982FDC31E117}"/>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172466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EF18B7-71E7-EE43-9443-50CBA436346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2DEA28F-A94F-C544-8715-EDDB1F17358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1C9AA48-583D-8B40-9572-01D130D4EA4A}"/>
              </a:ext>
            </a:extLst>
          </p:cNvPr>
          <p:cNvSpPr>
            <a:spLocks noGrp="1"/>
          </p:cNvSpPr>
          <p:nvPr>
            <p:ph type="dt" sz="half" idx="10"/>
          </p:nvPr>
        </p:nvSpPr>
        <p:spPr/>
        <p:txBody>
          <a:bodyPr/>
          <a:lstStyle/>
          <a:p>
            <a:fld id="{4E83E44E-A51A-D443-B944-3722869281A6}" type="datetime1">
              <a:t>07/07/2021</a:t>
            </a:fld>
            <a:endParaRPr lang="en-GB"/>
          </a:p>
        </p:txBody>
      </p:sp>
      <p:sp>
        <p:nvSpPr>
          <p:cNvPr id="5" name="Footer Placeholder 4">
            <a:extLst>
              <a:ext uri="{FF2B5EF4-FFF2-40B4-BE49-F238E27FC236}">
                <a16:creationId xmlns:a16="http://schemas.microsoft.com/office/drawing/2014/main" id="{FAE40FAF-8BE8-A94A-A4DD-FBA93BC2EC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6A4CC8-4B66-6940-8C47-B52BC6E9EB29}"/>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112045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B455-7330-2C41-94C4-00D3B45CC11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476FEBD-E78D-BC4F-A59E-054AE90BAB9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7C1CF59-63D9-A241-8DAF-D701DF0F5774}"/>
              </a:ext>
            </a:extLst>
          </p:cNvPr>
          <p:cNvSpPr>
            <a:spLocks noGrp="1"/>
          </p:cNvSpPr>
          <p:nvPr>
            <p:ph type="dt" sz="half" idx="10"/>
          </p:nvPr>
        </p:nvSpPr>
        <p:spPr/>
        <p:txBody>
          <a:bodyPr/>
          <a:lstStyle/>
          <a:p>
            <a:fld id="{64FB4D91-FE4B-4843-8075-06FE29885FBA}" type="datetime1">
              <a:t>07/07/2021</a:t>
            </a:fld>
            <a:endParaRPr lang="en-GB"/>
          </a:p>
        </p:txBody>
      </p:sp>
      <p:sp>
        <p:nvSpPr>
          <p:cNvPr id="5" name="Footer Placeholder 4">
            <a:extLst>
              <a:ext uri="{FF2B5EF4-FFF2-40B4-BE49-F238E27FC236}">
                <a16:creationId xmlns:a16="http://schemas.microsoft.com/office/drawing/2014/main" id="{4F340A85-E388-6744-9430-A329E0EC68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3F1DB0-1EE6-8245-BCD2-22214E7D9D03}"/>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12587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4918-9B94-B04C-836D-7CF695FBCDC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D32D09E-B09A-864A-9C91-63018D96AE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543B400-1034-694A-8168-BA724EB666B9}"/>
              </a:ext>
            </a:extLst>
          </p:cNvPr>
          <p:cNvSpPr>
            <a:spLocks noGrp="1"/>
          </p:cNvSpPr>
          <p:nvPr>
            <p:ph type="dt" sz="half" idx="10"/>
          </p:nvPr>
        </p:nvSpPr>
        <p:spPr/>
        <p:txBody>
          <a:bodyPr/>
          <a:lstStyle/>
          <a:p>
            <a:fld id="{6F24698D-DAD0-1E49-908A-8B17DB079649}" type="datetime1">
              <a:t>07/07/2021</a:t>
            </a:fld>
            <a:endParaRPr lang="en-GB"/>
          </a:p>
        </p:txBody>
      </p:sp>
      <p:sp>
        <p:nvSpPr>
          <p:cNvPr id="5" name="Footer Placeholder 4">
            <a:extLst>
              <a:ext uri="{FF2B5EF4-FFF2-40B4-BE49-F238E27FC236}">
                <a16:creationId xmlns:a16="http://schemas.microsoft.com/office/drawing/2014/main" id="{A9A4F1BD-135A-D541-B7CB-DB50C17990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DC4CF2-1B08-5E42-AC3A-A5F1D108C51A}"/>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47992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FB02F-0EF1-4948-8541-34F0A84BB93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D902969-3C41-4749-AE5A-501409E8455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9916C59-23A2-FB47-AC30-F09795B851F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AC130E4-3C65-9E4C-AF1F-27680BD811A5}"/>
              </a:ext>
            </a:extLst>
          </p:cNvPr>
          <p:cNvSpPr>
            <a:spLocks noGrp="1"/>
          </p:cNvSpPr>
          <p:nvPr>
            <p:ph type="dt" sz="half" idx="10"/>
          </p:nvPr>
        </p:nvSpPr>
        <p:spPr/>
        <p:txBody>
          <a:bodyPr/>
          <a:lstStyle/>
          <a:p>
            <a:fld id="{DCF984DE-216D-3840-9709-D2CAD941C2F9}" type="datetime1">
              <a:t>07/07/2021</a:t>
            </a:fld>
            <a:endParaRPr lang="en-GB"/>
          </a:p>
        </p:txBody>
      </p:sp>
      <p:sp>
        <p:nvSpPr>
          <p:cNvPr id="6" name="Footer Placeholder 5">
            <a:extLst>
              <a:ext uri="{FF2B5EF4-FFF2-40B4-BE49-F238E27FC236}">
                <a16:creationId xmlns:a16="http://schemas.microsoft.com/office/drawing/2014/main" id="{AC33C4BA-15E0-594A-B8E6-C38B81082F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AE659E-6C7B-DF4F-94BB-7AC51FD74813}"/>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245421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5E5C-DD19-0545-A0AF-8A535CAA287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DF6E37F0-504D-0347-A464-1EF90AE1CD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649403F-5BC3-1844-B3EC-5074B0576C0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8EBF210-428D-D74B-9CFD-160F213765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29D2A1-2543-C64D-A90F-1AAED67AE64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6587DF4-CB56-FA4D-97A4-2D7DE7DFC62F}"/>
              </a:ext>
            </a:extLst>
          </p:cNvPr>
          <p:cNvSpPr>
            <a:spLocks noGrp="1"/>
          </p:cNvSpPr>
          <p:nvPr>
            <p:ph type="dt" sz="half" idx="10"/>
          </p:nvPr>
        </p:nvSpPr>
        <p:spPr/>
        <p:txBody>
          <a:bodyPr/>
          <a:lstStyle/>
          <a:p>
            <a:fld id="{6B6756BB-DA47-1B41-B1B5-819B4CB292AB}" type="datetime1">
              <a:t>07/07/2021</a:t>
            </a:fld>
            <a:endParaRPr lang="en-GB"/>
          </a:p>
        </p:txBody>
      </p:sp>
      <p:sp>
        <p:nvSpPr>
          <p:cNvPr id="8" name="Footer Placeholder 7">
            <a:extLst>
              <a:ext uri="{FF2B5EF4-FFF2-40B4-BE49-F238E27FC236}">
                <a16:creationId xmlns:a16="http://schemas.microsoft.com/office/drawing/2014/main" id="{ACFD5640-16D0-644B-AB9D-A189BA27FF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EAB66BD-4C72-BE42-9B96-B2C7C8024750}"/>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4507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DF89-4AE2-4042-9F9E-F4BB07BF2EC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BFEE3B4-D975-4744-9195-2CA1D7940EAC}"/>
              </a:ext>
            </a:extLst>
          </p:cNvPr>
          <p:cNvSpPr>
            <a:spLocks noGrp="1"/>
          </p:cNvSpPr>
          <p:nvPr>
            <p:ph type="dt" sz="half" idx="10"/>
          </p:nvPr>
        </p:nvSpPr>
        <p:spPr/>
        <p:txBody>
          <a:bodyPr/>
          <a:lstStyle/>
          <a:p>
            <a:fld id="{896D2612-EA9C-E440-904F-ACCA09812899}" type="datetime1">
              <a:t>07/07/2021</a:t>
            </a:fld>
            <a:endParaRPr lang="en-GB"/>
          </a:p>
        </p:txBody>
      </p:sp>
      <p:sp>
        <p:nvSpPr>
          <p:cNvPr id="4" name="Footer Placeholder 3">
            <a:extLst>
              <a:ext uri="{FF2B5EF4-FFF2-40B4-BE49-F238E27FC236}">
                <a16:creationId xmlns:a16="http://schemas.microsoft.com/office/drawing/2014/main" id="{B74927C5-826A-0E48-A966-A38C4E8F96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F1CED1-5551-2D48-BFC8-488C74524DC7}"/>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343931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A3875-AEA9-494D-9DBB-4423BF167530}"/>
              </a:ext>
            </a:extLst>
          </p:cNvPr>
          <p:cNvSpPr>
            <a:spLocks noGrp="1"/>
          </p:cNvSpPr>
          <p:nvPr>
            <p:ph type="dt" sz="half" idx="10"/>
          </p:nvPr>
        </p:nvSpPr>
        <p:spPr/>
        <p:txBody>
          <a:bodyPr/>
          <a:lstStyle/>
          <a:p>
            <a:fld id="{7DBF8794-BECD-9649-BED8-D870D6BB739E}" type="datetime1">
              <a:t>07/07/2021</a:t>
            </a:fld>
            <a:endParaRPr lang="en-GB"/>
          </a:p>
        </p:txBody>
      </p:sp>
      <p:sp>
        <p:nvSpPr>
          <p:cNvPr id="3" name="Footer Placeholder 2">
            <a:extLst>
              <a:ext uri="{FF2B5EF4-FFF2-40B4-BE49-F238E27FC236}">
                <a16:creationId xmlns:a16="http://schemas.microsoft.com/office/drawing/2014/main" id="{93EEAA72-88CC-D849-A164-9105A963CD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AD21FE-1947-8248-BFAA-342BEA1D974B}"/>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497423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47E8-A205-1C45-8B12-0D9E2111AE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5D0F58D-13E5-CB4B-89B8-7D6A1741A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B39D96C-1F64-794D-9C02-70D24A224F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E6CCB8E-7284-204F-94A7-6A3E6A5E87E2}"/>
              </a:ext>
            </a:extLst>
          </p:cNvPr>
          <p:cNvSpPr>
            <a:spLocks noGrp="1"/>
          </p:cNvSpPr>
          <p:nvPr>
            <p:ph type="dt" sz="half" idx="10"/>
          </p:nvPr>
        </p:nvSpPr>
        <p:spPr/>
        <p:txBody>
          <a:bodyPr/>
          <a:lstStyle/>
          <a:p>
            <a:fld id="{D4EA3CF3-D4B4-0A43-8335-15F0E622C414}" type="datetime1">
              <a:t>07/07/2021</a:t>
            </a:fld>
            <a:endParaRPr lang="en-GB"/>
          </a:p>
        </p:txBody>
      </p:sp>
      <p:sp>
        <p:nvSpPr>
          <p:cNvPr id="6" name="Footer Placeholder 5">
            <a:extLst>
              <a:ext uri="{FF2B5EF4-FFF2-40B4-BE49-F238E27FC236}">
                <a16:creationId xmlns:a16="http://schemas.microsoft.com/office/drawing/2014/main" id="{FBCE95E5-864F-1B4E-92DA-610F74801C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7D751E-7A27-F040-9B9A-743D99053533}"/>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61742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C6D16-4A49-A741-BA6B-501E3662ED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79BB9FB-CDA9-C045-8344-E169E7272B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B3798A-1D49-3D42-A814-08CEDB1F3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11B262-F71E-2E45-BEAE-F1D0BA5AF2F8}"/>
              </a:ext>
            </a:extLst>
          </p:cNvPr>
          <p:cNvSpPr>
            <a:spLocks noGrp="1"/>
          </p:cNvSpPr>
          <p:nvPr>
            <p:ph type="dt" sz="half" idx="10"/>
          </p:nvPr>
        </p:nvSpPr>
        <p:spPr/>
        <p:txBody>
          <a:bodyPr/>
          <a:lstStyle/>
          <a:p>
            <a:fld id="{AB3E2E42-54DD-0243-B8BA-6ED0D519117E}" type="datetime1">
              <a:t>07/07/2021</a:t>
            </a:fld>
            <a:endParaRPr lang="en-GB"/>
          </a:p>
        </p:txBody>
      </p:sp>
      <p:sp>
        <p:nvSpPr>
          <p:cNvPr id="6" name="Footer Placeholder 5">
            <a:extLst>
              <a:ext uri="{FF2B5EF4-FFF2-40B4-BE49-F238E27FC236}">
                <a16:creationId xmlns:a16="http://schemas.microsoft.com/office/drawing/2014/main" id="{96654E2D-E762-0D40-B19B-98179809C8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DA4D14-E1B0-2D44-ACC2-4519BEF3A4D7}"/>
              </a:ext>
            </a:extLst>
          </p:cNvPr>
          <p:cNvSpPr>
            <a:spLocks noGrp="1"/>
          </p:cNvSpPr>
          <p:nvPr>
            <p:ph type="sldNum" sz="quarter" idx="12"/>
          </p:nvPr>
        </p:nvSpPr>
        <p:spPr/>
        <p:txBody>
          <a:bodyPr/>
          <a:lstStyle/>
          <a:p>
            <a:fld id="{5D6D3405-C1B2-2548-8F94-0C475B4F8A86}" type="slidenum">
              <a:t>‹#›</a:t>
            </a:fld>
            <a:endParaRPr lang="en-GB"/>
          </a:p>
        </p:txBody>
      </p:sp>
    </p:spTree>
    <p:extLst>
      <p:ext uri="{BB962C8B-B14F-4D97-AF65-F5344CB8AC3E}">
        <p14:creationId xmlns:p14="http://schemas.microsoft.com/office/powerpoint/2010/main" val="3499908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44BD4-9A99-F84E-BDFA-F57AA059D5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CB67DAF-BA9E-6140-8EA3-96A76B955F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8FA4832-06E6-594A-919F-2CDF3E12E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C2BE5-B670-D841-8E61-5AAB547DC7CF}" type="datetime1">
              <a:t>07/07/2021</a:t>
            </a:fld>
            <a:endParaRPr lang="en-GB"/>
          </a:p>
        </p:txBody>
      </p:sp>
      <p:sp>
        <p:nvSpPr>
          <p:cNvPr id="5" name="Footer Placeholder 4">
            <a:extLst>
              <a:ext uri="{FF2B5EF4-FFF2-40B4-BE49-F238E27FC236}">
                <a16:creationId xmlns:a16="http://schemas.microsoft.com/office/drawing/2014/main" id="{D436B957-04B0-304D-B712-E046D1999C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ED16DF-68C5-9F41-B02D-FEBD3E8F9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D3405-C1B2-2548-8F94-0C475B4F8A86}" type="slidenum">
              <a:t>‹#›</a:t>
            </a:fld>
            <a:endParaRPr lang="en-GB"/>
          </a:p>
        </p:txBody>
      </p:sp>
    </p:spTree>
    <p:extLst>
      <p:ext uri="{BB962C8B-B14F-4D97-AF65-F5344CB8AC3E}">
        <p14:creationId xmlns:p14="http://schemas.microsoft.com/office/powerpoint/2010/main" val="2907050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alenkasottler.com/index.php/svetlan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24">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6">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28">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30" name="Freeform: Shape 29">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Freeform: Shape 30">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31">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32">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Freeform: Shape 33">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50" name="Freeform: Shape 34">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87E6821E-968B-9241-B0A3-79E8089B1D9D}"/>
              </a:ext>
            </a:extLst>
          </p:cNvPr>
          <p:cNvSpPr>
            <a:spLocks noGrp="1"/>
          </p:cNvSpPr>
          <p:nvPr>
            <p:ph type="ctrTitle"/>
          </p:nvPr>
        </p:nvSpPr>
        <p:spPr>
          <a:xfrm>
            <a:off x="3215729" y="1764407"/>
            <a:ext cx="5760846" cy="2310312"/>
          </a:xfrm>
        </p:spPr>
        <p:txBody>
          <a:bodyPr>
            <a:normAutofit/>
          </a:bodyPr>
          <a:lstStyle/>
          <a:p>
            <a:r>
              <a:rPr lang="en-GB" sz="4000">
                <a:solidFill>
                  <a:schemeClr val="tx2"/>
                </a:solidFill>
              </a:rPr>
              <a:t>57. SSJLK, 2021</a:t>
            </a:r>
            <a:br>
              <a:rPr lang="en-GB" sz="4000">
                <a:solidFill>
                  <a:schemeClr val="tx2"/>
                </a:solidFill>
              </a:rPr>
            </a:br>
            <a:r>
              <a:rPr lang="en-GB" sz="4000">
                <a:solidFill>
                  <a:schemeClr val="tx2"/>
                </a:solidFill>
              </a:rPr>
              <a:t>Ustvarjalke</a:t>
            </a:r>
            <a:br>
              <a:rPr lang="en-GB" sz="4000">
                <a:solidFill>
                  <a:schemeClr val="tx2"/>
                </a:solidFill>
              </a:rPr>
            </a:br>
            <a:br>
              <a:rPr lang="en-GB" sz="4000">
                <a:solidFill>
                  <a:schemeClr val="tx2"/>
                </a:solidFill>
              </a:rPr>
            </a:br>
            <a:r>
              <a:rPr lang="en-GB" sz="4000">
                <a:solidFill>
                  <a:schemeClr val="tx2"/>
                </a:solidFill>
              </a:rPr>
              <a:t>Slovenske pravljičarke</a:t>
            </a:r>
          </a:p>
        </p:txBody>
      </p:sp>
      <p:sp>
        <p:nvSpPr>
          <p:cNvPr id="3" name="Subtitle 2">
            <a:extLst>
              <a:ext uri="{FF2B5EF4-FFF2-40B4-BE49-F238E27FC236}">
                <a16:creationId xmlns:a16="http://schemas.microsoft.com/office/drawing/2014/main" id="{27819139-301A-C14F-B160-EB31CA9BC5FE}"/>
              </a:ext>
            </a:extLst>
          </p:cNvPr>
          <p:cNvSpPr>
            <a:spLocks noGrp="1"/>
          </p:cNvSpPr>
          <p:nvPr>
            <p:ph type="subTitle" idx="1"/>
          </p:nvPr>
        </p:nvSpPr>
        <p:spPr>
          <a:xfrm>
            <a:off x="2921876" y="4165152"/>
            <a:ext cx="6747641" cy="960640"/>
          </a:xfrm>
        </p:spPr>
        <p:txBody>
          <a:bodyPr>
            <a:normAutofit/>
          </a:bodyPr>
          <a:lstStyle/>
          <a:p>
            <a:r>
              <a:rPr lang="en-GB" sz="1800" dirty="0">
                <a:solidFill>
                  <a:schemeClr val="tx2"/>
                </a:solidFill>
              </a:rPr>
              <a:t>Milena </a:t>
            </a:r>
            <a:r>
              <a:rPr lang="en-GB" sz="1800" dirty="0" err="1">
                <a:solidFill>
                  <a:schemeClr val="tx2"/>
                </a:solidFill>
              </a:rPr>
              <a:t>Mileva</a:t>
            </a:r>
            <a:r>
              <a:rPr lang="en-GB" sz="1800" dirty="0">
                <a:solidFill>
                  <a:schemeClr val="tx2"/>
                </a:solidFill>
              </a:rPr>
              <a:t> </a:t>
            </a:r>
            <a:r>
              <a:rPr lang="en-GB" sz="1800" dirty="0" err="1">
                <a:solidFill>
                  <a:schemeClr val="tx2"/>
                </a:solidFill>
              </a:rPr>
              <a:t>Blažić</a:t>
            </a:r>
            <a:r>
              <a:rPr lang="en-GB" sz="1800" dirty="0">
                <a:solidFill>
                  <a:schemeClr val="tx2"/>
                </a:solidFill>
              </a:rPr>
              <a:t>*  </a:t>
            </a:r>
            <a:r>
              <a:rPr lang="en-GB" sz="1800" dirty="0" err="1">
                <a:solidFill>
                  <a:schemeClr val="tx2"/>
                </a:solidFill>
              </a:rPr>
              <a:t>Kasilda</a:t>
            </a:r>
            <a:r>
              <a:rPr lang="en-GB" sz="1800" dirty="0">
                <a:solidFill>
                  <a:schemeClr val="tx2"/>
                </a:solidFill>
              </a:rPr>
              <a:t> </a:t>
            </a:r>
            <a:r>
              <a:rPr lang="en-GB" sz="1800" dirty="0" err="1">
                <a:solidFill>
                  <a:schemeClr val="tx2"/>
                </a:solidFill>
              </a:rPr>
              <a:t>Bedenk</a:t>
            </a:r>
            <a:r>
              <a:rPr lang="en-GB" sz="1800" dirty="0">
                <a:solidFill>
                  <a:schemeClr val="tx2"/>
                </a:solidFill>
              </a:rPr>
              <a:t>**</a:t>
            </a:r>
          </a:p>
          <a:p>
            <a:r>
              <a:rPr lang="en-GB" sz="1800" dirty="0">
                <a:solidFill>
                  <a:schemeClr val="tx2"/>
                </a:solidFill>
              </a:rPr>
              <a:t>*</a:t>
            </a:r>
            <a:r>
              <a:rPr lang="en-GB" sz="1800" dirty="0" err="1">
                <a:solidFill>
                  <a:schemeClr val="tx2"/>
                </a:solidFill>
              </a:rPr>
              <a:t>Pedagoška</a:t>
            </a:r>
            <a:r>
              <a:rPr lang="en-GB" sz="1800" dirty="0">
                <a:solidFill>
                  <a:schemeClr val="tx2"/>
                </a:solidFill>
              </a:rPr>
              <a:t> </a:t>
            </a:r>
            <a:r>
              <a:rPr lang="en-GB" sz="1800" dirty="0" err="1">
                <a:solidFill>
                  <a:schemeClr val="tx2"/>
                </a:solidFill>
              </a:rPr>
              <a:t>fakulteta</a:t>
            </a:r>
            <a:r>
              <a:rPr lang="en-GB" sz="1800" dirty="0">
                <a:solidFill>
                  <a:schemeClr val="tx2"/>
                </a:solidFill>
              </a:rPr>
              <a:t>, Ljubljana  **</a:t>
            </a:r>
            <a:r>
              <a:rPr lang="en-GB" sz="1800" dirty="0" err="1">
                <a:solidFill>
                  <a:schemeClr val="tx2"/>
                </a:solidFill>
              </a:rPr>
              <a:t>Humanistična</a:t>
            </a:r>
            <a:r>
              <a:rPr lang="en-GB" sz="1800" dirty="0">
                <a:solidFill>
                  <a:schemeClr val="tx2"/>
                </a:solidFill>
              </a:rPr>
              <a:t> </a:t>
            </a:r>
            <a:r>
              <a:rPr lang="en-GB" sz="1800" dirty="0" err="1">
                <a:solidFill>
                  <a:schemeClr val="tx2"/>
                </a:solidFill>
              </a:rPr>
              <a:t>fakulteta</a:t>
            </a:r>
            <a:r>
              <a:rPr lang="en-GB" sz="1800" dirty="0">
                <a:solidFill>
                  <a:schemeClr val="tx2"/>
                </a:solidFill>
              </a:rPr>
              <a:t>, </a:t>
            </a:r>
            <a:r>
              <a:rPr lang="en-GB" sz="1800" dirty="0" err="1">
                <a:solidFill>
                  <a:schemeClr val="tx2"/>
                </a:solidFill>
              </a:rPr>
              <a:t>Gradec</a:t>
            </a:r>
            <a:endParaRPr lang="en-GB" sz="1800" dirty="0">
              <a:solidFill>
                <a:schemeClr val="tx2"/>
              </a:solidFill>
            </a:endParaRPr>
          </a:p>
        </p:txBody>
      </p:sp>
      <p:sp>
        <p:nvSpPr>
          <p:cNvPr id="4" name="Slide Number Placeholder 3">
            <a:extLst>
              <a:ext uri="{FF2B5EF4-FFF2-40B4-BE49-F238E27FC236}">
                <a16:creationId xmlns:a16="http://schemas.microsoft.com/office/drawing/2014/main" id="{CE99E251-BF9B-5D4C-93A7-C7E1D97A354B}"/>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1</a:t>
            </a:fld>
            <a:endParaRPr lang="en-GB"/>
          </a:p>
        </p:txBody>
      </p:sp>
    </p:spTree>
    <p:extLst>
      <p:ext uri="{BB962C8B-B14F-4D97-AF65-F5344CB8AC3E}">
        <p14:creationId xmlns:p14="http://schemas.microsoft.com/office/powerpoint/2010/main" val="304427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7BDD930-0E65-490A-9CE5-554C357C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A912C67-99A1-4956-8F68-1846C2177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F8C748-721E-CD41-B1F0-E73491D88325}"/>
              </a:ext>
            </a:extLst>
          </p:cNvPr>
          <p:cNvSpPr>
            <a:spLocks noGrp="1"/>
          </p:cNvSpPr>
          <p:nvPr>
            <p:ph type="title"/>
          </p:nvPr>
        </p:nvSpPr>
        <p:spPr>
          <a:xfrm>
            <a:off x="804672" y="457200"/>
            <a:ext cx="10579398" cy="1299411"/>
          </a:xfrm>
        </p:spPr>
        <p:txBody>
          <a:bodyPr>
            <a:normAutofit/>
          </a:bodyPr>
          <a:lstStyle/>
          <a:p>
            <a:r>
              <a:rPr lang="en-GB" sz="3600" b="1" dirty="0" err="1">
                <a:solidFill>
                  <a:schemeClr val="tx2"/>
                </a:solidFill>
              </a:rPr>
              <a:t>Tretje</a:t>
            </a:r>
            <a:r>
              <a:rPr lang="en-GB" sz="3600" b="1" dirty="0">
                <a:solidFill>
                  <a:schemeClr val="tx2"/>
                </a:solidFill>
              </a:rPr>
              <a:t> </a:t>
            </a:r>
            <a:r>
              <a:rPr lang="en-GB" sz="3600" b="1" dirty="0" err="1">
                <a:solidFill>
                  <a:schemeClr val="tx2"/>
                </a:solidFill>
              </a:rPr>
              <a:t>obdobje</a:t>
            </a:r>
            <a:r>
              <a:rPr lang="en-GB" sz="3600" b="1" dirty="0">
                <a:solidFill>
                  <a:schemeClr val="tx2"/>
                </a:solidFill>
              </a:rPr>
              <a:t> 1945–1991:</a:t>
            </a:r>
            <a:br>
              <a:rPr lang="en-GB" sz="3600" b="1" dirty="0">
                <a:solidFill>
                  <a:schemeClr val="tx2"/>
                </a:solidFill>
              </a:rPr>
            </a:br>
            <a:r>
              <a:rPr lang="en-GB" sz="3600" b="1" dirty="0" err="1">
                <a:solidFill>
                  <a:srgbClr val="C00000"/>
                </a:solidFill>
              </a:rPr>
              <a:t>Tïna</a:t>
            </a:r>
            <a:r>
              <a:rPr lang="en-GB" sz="3600" b="1" dirty="0">
                <a:solidFill>
                  <a:srgbClr val="C00000"/>
                </a:solidFill>
              </a:rPr>
              <a:t> </a:t>
            </a:r>
            <a:r>
              <a:rPr lang="en-GB" sz="3600" b="1" dirty="0" err="1">
                <a:solidFill>
                  <a:srgbClr val="C00000"/>
                </a:solidFill>
              </a:rPr>
              <a:t>Wajtawa</a:t>
            </a:r>
            <a:r>
              <a:rPr lang="en-GB" sz="3600" b="1" dirty="0">
                <a:solidFill>
                  <a:srgbClr val="C00000"/>
                </a:solidFill>
              </a:rPr>
              <a:t> </a:t>
            </a:r>
            <a:r>
              <a:rPr lang="en-GB" sz="3600" b="1" dirty="0">
                <a:solidFill>
                  <a:schemeClr val="tx2"/>
                </a:solidFill>
              </a:rPr>
              <a:t>(1900-1984)</a:t>
            </a:r>
          </a:p>
        </p:txBody>
      </p:sp>
      <p:sp>
        <p:nvSpPr>
          <p:cNvPr id="4" name="Content Placeholder 3">
            <a:extLst>
              <a:ext uri="{FF2B5EF4-FFF2-40B4-BE49-F238E27FC236}">
                <a16:creationId xmlns:a16="http://schemas.microsoft.com/office/drawing/2014/main" id="{2E9C152F-DA69-BE43-9AE5-3E07321538DD}"/>
              </a:ext>
            </a:extLst>
          </p:cNvPr>
          <p:cNvSpPr>
            <a:spLocks noGrp="1"/>
          </p:cNvSpPr>
          <p:nvPr>
            <p:ph idx="1"/>
          </p:nvPr>
        </p:nvSpPr>
        <p:spPr>
          <a:xfrm>
            <a:off x="6354871" y="2827419"/>
            <a:ext cx="5029200" cy="3227626"/>
          </a:xfrm>
        </p:spPr>
        <p:txBody>
          <a:bodyPr anchor="ctr">
            <a:normAutofit/>
          </a:bodyPr>
          <a:lstStyle/>
          <a:p>
            <a:pPr marL="514350" indent="-514350">
              <a:buFont typeface="+mj-lt"/>
              <a:buAutoNum type="arabicPeriod"/>
            </a:pPr>
            <a:r>
              <a:rPr lang="en-GB" sz="2400" dirty="0" err="1">
                <a:solidFill>
                  <a:srgbClr val="C00000"/>
                </a:solidFill>
              </a:rPr>
              <a:t>Rezijanski</a:t>
            </a:r>
            <a:r>
              <a:rPr lang="en-GB" sz="2400" dirty="0">
                <a:solidFill>
                  <a:srgbClr val="C00000"/>
                </a:solidFill>
              </a:rPr>
              <a:t> </a:t>
            </a:r>
            <a:r>
              <a:rPr lang="en-GB" sz="2400" dirty="0" err="1">
                <a:solidFill>
                  <a:srgbClr val="C00000"/>
                </a:solidFill>
              </a:rPr>
              <a:t>jezik</a:t>
            </a:r>
            <a:r>
              <a:rPr lang="en-GB" sz="2400" dirty="0">
                <a:solidFill>
                  <a:schemeClr val="tx2"/>
                </a:solidFill>
              </a:rPr>
              <a:t>, literature in </a:t>
            </a:r>
            <a:r>
              <a:rPr lang="en-GB" sz="2400" dirty="0" err="1">
                <a:solidFill>
                  <a:schemeClr val="tx2"/>
                </a:solidFill>
              </a:rPr>
              <a:t>kultura</a:t>
            </a:r>
            <a:endParaRPr lang="en-GB" sz="2400" dirty="0">
              <a:solidFill>
                <a:schemeClr val="tx2"/>
              </a:solidFill>
            </a:endParaRPr>
          </a:p>
          <a:p>
            <a:pPr marL="514350" indent="-514350">
              <a:buFont typeface="+mj-lt"/>
              <a:buAutoNum type="arabicPeriod"/>
            </a:pPr>
            <a:r>
              <a:rPr lang="en-GB" sz="2400" dirty="0" err="1">
                <a:solidFill>
                  <a:schemeClr val="tx2"/>
                </a:solidFill>
              </a:rPr>
              <a:t>Življenje</a:t>
            </a:r>
            <a:r>
              <a:rPr lang="en-GB" sz="2400" dirty="0">
                <a:solidFill>
                  <a:schemeClr val="tx2"/>
                </a:solidFill>
              </a:rPr>
              <a:t> in </a:t>
            </a:r>
            <a:r>
              <a:rPr lang="en-GB" sz="2400" dirty="0" err="1">
                <a:solidFill>
                  <a:schemeClr val="tx2"/>
                </a:solidFill>
              </a:rPr>
              <a:t>delo</a:t>
            </a:r>
            <a:r>
              <a:rPr lang="en-GB" sz="2400" dirty="0">
                <a:solidFill>
                  <a:schemeClr val="tx2"/>
                </a:solidFill>
              </a:rPr>
              <a:t> </a:t>
            </a:r>
            <a:r>
              <a:rPr lang="en-GB" sz="2400" b="1" dirty="0">
                <a:solidFill>
                  <a:srgbClr val="C00000"/>
                </a:solidFill>
              </a:rPr>
              <a:t>Tine </a:t>
            </a:r>
            <a:r>
              <a:rPr lang="en-GB" sz="2400" b="1" dirty="0" err="1">
                <a:solidFill>
                  <a:srgbClr val="C00000"/>
                </a:solidFill>
              </a:rPr>
              <a:t>Wajtawe</a:t>
            </a:r>
            <a:r>
              <a:rPr lang="en-GB" sz="2400" b="1" dirty="0">
                <a:solidFill>
                  <a:srgbClr val="C00000"/>
                </a:solidFill>
              </a:rPr>
              <a:t> / Valentine </a:t>
            </a:r>
            <a:r>
              <a:rPr lang="en-GB" sz="2400" b="1" dirty="0" err="1">
                <a:solidFill>
                  <a:srgbClr val="C00000"/>
                </a:solidFill>
              </a:rPr>
              <a:t>Pielich</a:t>
            </a:r>
            <a:endParaRPr lang="en-GB" sz="2400" b="1" dirty="0">
              <a:solidFill>
                <a:srgbClr val="C00000"/>
              </a:solidFill>
            </a:endParaRPr>
          </a:p>
          <a:p>
            <a:endParaRPr lang="en-GB" sz="1800" dirty="0">
              <a:solidFill>
                <a:schemeClr val="tx2"/>
              </a:solidFill>
            </a:endParaRPr>
          </a:p>
        </p:txBody>
      </p:sp>
      <p:grpSp>
        <p:nvGrpSpPr>
          <p:cNvPr id="25" name="Group 24">
            <a:extLst>
              <a:ext uri="{FF2B5EF4-FFF2-40B4-BE49-F238E27FC236}">
                <a16:creationId xmlns:a16="http://schemas.microsoft.com/office/drawing/2014/main" id="{569E5994-073E-4708-B3E6-43BFED0CE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381784" y="4178643"/>
            <a:ext cx="3061444" cy="2297267"/>
            <a:chOff x="-305" y="-1"/>
            <a:chExt cx="3832880" cy="2876136"/>
          </a:xfrm>
        </p:grpSpPr>
        <p:sp>
          <p:nvSpPr>
            <p:cNvPr id="26" name="Freeform: Shape 25">
              <a:extLst>
                <a:ext uri="{FF2B5EF4-FFF2-40B4-BE49-F238E27FC236}">
                  <a16:creationId xmlns:a16="http://schemas.microsoft.com/office/drawing/2014/main" id="{532F818D-9087-4691-AABA-465619A0C2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8B7668A-5C96-4FB9-BFA9-38094EB87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BF4F95BD-8661-4C45-94E3-CF3159BF4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E85BBF8A-E2FB-47F6-A60F-4FB855D50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Grafik 5">
            <a:extLst>
              <a:ext uri="{FF2B5EF4-FFF2-40B4-BE49-F238E27FC236}">
                <a16:creationId xmlns:a16="http://schemas.microsoft.com/office/drawing/2014/main" id="{0D662B92-3676-7D4A-9BA5-48B02982F08D}"/>
              </a:ext>
            </a:extLst>
          </p:cNvPr>
          <p:cNvPicPr>
            <a:picLocks noChangeAspect="1"/>
          </p:cNvPicPr>
          <p:nvPr/>
        </p:nvPicPr>
        <p:blipFill>
          <a:blip r:embed="rId2"/>
          <a:stretch>
            <a:fillRect/>
          </a:stretch>
        </p:blipFill>
        <p:spPr>
          <a:xfrm>
            <a:off x="1030310" y="1614944"/>
            <a:ext cx="4540104" cy="4440102"/>
          </a:xfrm>
          <a:prstGeom prst="rect">
            <a:avLst/>
          </a:prstGeom>
        </p:spPr>
      </p:pic>
      <p:grpSp>
        <p:nvGrpSpPr>
          <p:cNvPr id="31" name="Group 30">
            <a:extLst>
              <a:ext uri="{FF2B5EF4-FFF2-40B4-BE49-F238E27FC236}">
                <a16:creationId xmlns:a16="http://schemas.microsoft.com/office/drawing/2014/main" id="{DD81D498-EAA8-40F3-8230-AE4DEDA383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906190" y="0"/>
            <a:ext cx="3282247" cy="2837712"/>
            <a:chOff x="-305" y="-4155"/>
            <a:chExt cx="2514948" cy="2174333"/>
          </a:xfrm>
        </p:grpSpPr>
        <p:sp>
          <p:nvSpPr>
            <p:cNvPr id="32" name="Freeform: Shape 31">
              <a:extLst>
                <a:ext uri="{FF2B5EF4-FFF2-40B4-BE49-F238E27FC236}">
                  <a16:creationId xmlns:a16="http://schemas.microsoft.com/office/drawing/2014/main" id="{262F2402-5879-41A3-ACEC-6D2811BA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BBD41895-A230-4959-97BA-80F516383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670BD54-10A6-4092-9E32-647B2F870D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5" name="Freeform: Shape 34">
              <a:extLst>
                <a:ext uri="{FF2B5EF4-FFF2-40B4-BE49-F238E27FC236}">
                  <a16:creationId xmlns:a16="http://schemas.microsoft.com/office/drawing/2014/main" id="{1C2B9A82-4826-4BF4-A16E-0B005FE76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lide Number Placeholder 2">
            <a:extLst>
              <a:ext uri="{FF2B5EF4-FFF2-40B4-BE49-F238E27FC236}">
                <a16:creationId xmlns:a16="http://schemas.microsoft.com/office/drawing/2014/main" id="{257D1CCD-7795-9046-AFF0-5DD34937479B}"/>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10</a:t>
            </a:fld>
            <a:endParaRPr lang="en-GB"/>
          </a:p>
        </p:txBody>
      </p:sp>
    </p:spTree>
    <p:extLst>
      <p:ext uri="{BB962C8B-B14F-4D97-AF65-F5344CB8AC3E}">
        <p14:creationId xmlns:p14="http://schemas.microsoft.com/office/powerpoint/2010/main" val="2889855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F8C748-721E-CD41-B1F0-E73491D88325}"/>
              </a:ext>
            </a:extLst>
          </p:cNvPr>
          <p:cNvSpPr>
            <a:spLocks noGrp="1"/>
          </p:cNvSpPr>
          <p:nvPr>
            <p:ph type="title"/>
          </p:nvPr>
        </p:nvSpPr>
        <p:spPr>
          <a:xfrm>
            <a:off x="1179576" y="1163848"/>
            <a:ext cx="9829800" cy="1325880"/>
          </a:xfrm>
        </p:spPr>
        <p:txBody>
          <a:bodyPr anchor="b">
            <a:normAutofit/>
          </a:bodyPr>
          <a:lstStyle/>
          <a:p>
            <a:pPr algn="ctr"/>
            <a:r>
              <a:rPr lang="en-GB" sz="3600" b="1" dirty="0" err="1">
                <a:solidFill>
                  <a:schemeClr val="tx2"/>
                </a:solidFill>
              </a:rPr>
              <a:t>Tretje</a:t>
            </a:r>
            <a:r>
              <a:rPr lang="en-GB" sz="3600" b="1" dirty="0">
                <a:solidFill>
                  <a:schemeClr val="tx2"/>
                </a:solidFill>
              </a:rPr>
              <a:t> </a:t>
            </a:r>
            <a:r>
              <a:rPr lang="en-GB" sz="3600" b="1" dirty="0" err="1">
                <a:solidFill>
                  <a:schemeClr val="tx2"/>
                </a:solidFill>
              </a:rPr>
              <a:t>obdobje</a:t>
            </a:r>
            <a:r>
              <a:rPr lang="en-GB" sz="3600" b="1" dirty="0">
                <a:solidFill>
                  <a:schemeClr val="tx2"/>
                </a:solidFill>
              </a:rPr>
              <a:t> 1945–1991:</a:t>
            </a:r>
            <a:br>
              <a:rPr lang="en-GB" sz="3600" b="1" dirty="0">
                <a:solidFill>
                  <a:schemeClr val="tx2"/>
                </a:solidFill>
              </a:rPr>
            </a:br>
            <a:r>
              <a:rPr lang="en-GB" sz="3600" b="1" dirty="0" err="1">
                <a:solidFill>
                  <a:srgbClr val="C00000"/>
                </a:solidFill>
              </a:rPr>
              <a:t>Tïna</a:t>
            </a:r>
            <a:r>
              <a:rPr lang="en-GB" sz="3600" b="1" dirty="0">
                <a:solidFill>
                  <a:srgbClr val="C00000"/>
                </a:solidFill>
              </a:rPr>
              <a:t> </a:t>
            </a:r>
            <a:r>
              <a:rPr lang="en-GB" sz="3600" b="1" dirty="0" err="1">
                <a:solidFill>
                  <a:srgbClr val="C00000"/>
                </a:solidFill>
              </a:rPr>
              <a:t>Wajtawa</a:t>
            </a:r>
            <a:r>
              <a:rPr lang="en-GB" sz="3600" b="1" dirty="0">
                <a:solidFill>
                  <a:srgbClr val="C00000"/>
                </a:solidFill>
              </a:rPr>
              <a:t> </a:t>
            </a:r>
            <a:r>
              <a:rPr lang="en-GB" sz="3600" b="1" dirty="0">
                <a:solidFill>
                  <a:schemeClr val="tx2"/>
                </a:solidFill>
              </a:rPr>
              <a:t>(1900-1984)</a:t>
            </a:r>
          </a:p>
        </p:txBody>
      </p:sp>
      <p:grpSp>
        <p:nvGrpSpPr>
          <p:cNvPr id="32" name="Group 31">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33" name="Freeform: Shape 32">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Grafik 5" descr="Ein Bild, das Text, drinnen, schmutzig enthält.&#10;&#10;Automatisch generierte Beschreibung">
            <a:extLst>
              <a:ext uri="{FF2B5EF4-FFF2-40B4-BE49-F238E27FC236}">
                <a16:creationId xmlns:a16="http://schemas.microsoft.com/office/drawing/2014/main" id="{66F6C4BC-A7EF-7746-93B1-0BD76F2D41D5}"/>
              </a:ext>
            </a:extLst>
          </p:cNvPr>
          <p:cNvPicPr>
            <a:picLocks noChangeAspect="1"/>
          </p:cNvPicPr>
          <p:nvPr/>
        </p:nvPicPr>
        <p:blipFill>
          <a:blip r:embed="rId2"/>
          <a:stretch>
            <a:fillRect/>
          </a:stretch>
        </p:blipFill>
        <p:spPr>
          <a:xfrm>
            <a:off x="1708784" y="2837712"/>
            <a:ext cx="3146466" cy="3217333"/>
          </a:xfrm>
          <a:prstGeom prst="rect">
            <a:avLst/>
          </a:prstGeom>
        </p:spPr>
      </p:pic>
      <p:sp>
        <p:nvSpPr>
          <p:cNvPr id="4" name="Content Placeholder 3">
            <a:extLst>
              <a:ext uri="{FF2B5EF4-FFF2-40B4-BE49-F238E27FC236}">
                <a16:creationId xmlns:a16="http://schemas.microsoft.com/office/drawing/2014/main" id="{2E9C152F-DA69-BE43-9AE5-3E07321538DD}"/>
              </a:ext>
            </a:extLst>
          </p:cNvPr>
          <p:cNvSpPr>
            <a:spLocks noGrp="1"/>
          </p:cNvSpPr>
          <p:nvPr>
            <p:ph idx="1"/>
          </p:nvPr>
        </p:nvSpPr>
        <p:spPr>
          <a:xfrm>
            <a:off x="6354871" y="2827419"/>
            <a:ext cx="5029200" cy="3227626"/>
          </a:xfrm>
        </p:spPr>
        <p:txBody>
          <a:bodyPr anchor="ctr">
            <a:normAutofit/>
          </a:bodyPr>
          <a:lstStyle/>
          <a:p>
            <a:pPr marL="514350" indent="-514350">
              <a:buFont typeface="+mj-lt"/>
              <a:buAutoNum type="arabicPeriod"/>
            </a:pPr>
            <a:r>
              <a:rPr lang="en-GB" sz="1800" b="1" dirty="0">
                <a:solidFill>
                  <a:srgbClr val="C00000"/>
                </a:solidFill>
              </a:rPr>
              <a:t>Dekle, </a:t>
            </a:r>
            <a:r>
              <a:rPr lang="en-GB" sz="1800" b="1" dirty="0" err="1">
                <a:solidFill>
                  <a:srgbClr val="C00000"/>
                </a:solidFill>
              </a:rPr>
              <a:t>ki</a:t>
            </a:r>
            <a:r>
              <a:rPr lang="en-GB" sz="1800" b="1" dirty="0">
                <a:solidFill>
                  <a:srgbClr val="C00000"/>
                </a:solidFill>
              </a:rPr>
              <a:t> je </a:t>
            </a:r>
            <a:r>
              <a:rPr lang="en-GB" sz="1800" b="1" dirty="0" err="1">
                <a:solidFill>
                  <a:srgbClr val="C00000"/>
                </a:solidFill>
              </a:rPr>
              <a:t>hotela</a:t>
            </a:r>
            <a:r>
              <a:rPr lang="en-GB" sz="1800" b="1" dirty="0">
                <a:solidFill>
                  <a:srgbClr val="C00000"/>
                </a:solidFill>
              </a:rPr>
              <a:t> </a:t>
            </a:r>
            <a:r>
              <a:rPr lang="en-GB" sz="1800" b="1" dirty="0" err="1">
                <a:solidFill>
                  <a:srgbClr val="C00000"/>
                </a:solidFill>
              </a:rPr>
              <a:t>rožico</a:t>
            </a:r>
            <a:r>
              <a:rPr lang="en-GB" sz="1800" dirty="0">
                <a:solidFill>
                  <a:srgbClr val="C00000"/>
                </a:solidFill>
              </a:rPr>
              <a:t>, </a:t>
            </a:r>
            <a:r>
              <a:rPr lang="en-GB" sz="1800" dirty="0">
                <a:solidFill>
                  <a:schemeClr val="tx2"/>
                </a:solidFill>
              </a:rPr>
              <a:t>ATU 425</a:t>
            </a:r>
          </a:p>
          <a:p>
            <a:pPr marL="514350" indent="-514350">
              <a:buFont typeface="+mj-lt"/>
              <a:buAutoNum type="arabicPeriod"/>
            </a:pPr>
            <a:r>
              <a:rPr lang="en-GB" sz="1800" b="1" dirty="0">
                <a:solidFill>
                  <a:srgbClr val="C00000"/>
                </a:solidFill>
              </a:rPr>
              <a:t>Dekle, </a:t>
            </a:r>
            <a:r>
              <a:rPr lang="en-GB" sz="1800" b="1" dirty="0" err="1">
                <a:solidFill>
                  <a:srgbClr val="C00000"/>
                </a:solidFill>
              </a:rPr>
              <a:t>ki</a:t>
            </a:r>
            <a:r>
              <a:rPr lang="en-GB" sz="1800" b="1" dirty="0">
                <a:solidFill>
                  <a:srgbClr val="C00000"/>
                </a:solidFill>
              </a:rPr>
              <a:t> je </a:t>
            </a:r>
            <a:r>
              <a:rPr lang="en-GB" sz="1800" b="1" dirty="0" err="1">
                <a:solidFill>
                  <a:srgbClr val="C00000"/>
                </a:solidFill>
              </a:rPr>
              <a:t>hotelo</a:t>
            </a:r>
            <a:r>
              <a:rPr lang="en-GB" sz="1800" b="1" dirty="0">
                <a:solidFill>
                  <a:srgbClr val="C00000"/>
                </a:solidFill>
              </a:rPr>
              <a:t> </a:t>
            </a:r>
            <a:r>
              <a:rPr lang="en-GB" sz="1800" b="1" dirty="0" err="1">
                <a:solidFill>
                  <a:srgbClr val="C00000"/>
                </a:solidFill>
              </a:rPr>
              <a:t>ubiti</a:t>
            </a:r>
            <a:r>
              <a:rPr lang="en-GB" sz="1800" b="1" dirty="0">
                <a:solidFill>
                  <a:srgbClr val="C00000"/>
                </a:solidFill>
              </a:rPr>
              <a:t> </a:t>
            </a:r>
            <a:r>
              <a:rPr lang="en-GB" sz="1800" b="1" dirty="0" err="1">
                <a:solidFill>
                  <a:srgbClr val="C00000"/>
                </a:solidFill>
              </a:rPr>
              <a:t>svojega</a:t>
            </a:r>
            <a:r>
              <a:rPr lang="en-GB" sz="1800" b="1" dirty="0">
                <a:solidFill>
                  <a:srgbClr val="C00000"/>
                </a:solidFill>
              </a:rPr>
              <a:t> </a:t>
            </a:r>
            <a:r>
              <a:rPr lang="en-GB" sz="1800" b="1" dirty="0" err="1">
                <a:solidFill>
                  <a:srgbClr val="C00000"/>
                </a:solidFill>
              </a:rPr>
              <a:t>otroka -</a:t>
            </a:r>
            <a:endParaRPr lang="en-GB" sz="1800" b="1" dirty="0">
              <a:solidFill>
                <a:srgbClr val="C00000"/>
              </a:solidFill>
            </a:endParaRPr>
          </a:p>
          <a:p>
            <a:pPr marL="514350" indent="-514350">
              <a:buFont typeface="+mj-lt"/>
              <a:buAutoNum type="arabicPeriod"/>
            </a:pPr>
            <a:r>
              <a:rPr lang="en-GB" sz="1800" b="1" i="1" dirty="0">
                <a:solidFill>
                  <a:srgbClr val="C00000"/>
                </a:solidFill>
              </a:rPr>
              <a:t>Lenora</a:t>
            </a:r>
            <a:r>
              <a:rPr lang="en-GB" sz="1800" i="1" dirty="0">
                <a:solidFill>
                  <a:schemeClr val="tx2"/>
                </a:solidFill>
              </a:rPr>
              <a:t>, ATU  365</a:t>
            </a:r>
          </a:p>
          <a:p>
            <a:pPr marL="514350" indent="-514350">
              <a:buFont typeface="+mj-lt"/>
              <a:buAutoNum type="arabicPeriod"/>
            </a:pPr>
            <a:r>
              <a:rPr lang="en-GB" sz="1800" b="1" dirty="0" err="1">
                <a:solidFill>
                  <a:srgbClr val="C00000"/>
                </a:solidFill>
              </a:rPr>
              <a:t>Njan</a:t>
            </a:r>
            <a:r>
              <a:rPr lang="en-GB" sz="1800" b="1" dirty="0">
                <a:solidFill>
                  <a:srgbClr val="C00000"/>
                </a:solidFill>
              </a:rPr>
              <a:t> je </a:t>
            </a:r>
            <a:r>
              <a:rPr lang="en-GB" sz="1800" b="1" dirty="0" err="1">
                <a:solidFill>
                  <a:srgbClr val="C00000"/>
                </a:solidFill>
              </a:rPr>
              <a:t>bil</a:t>
            </a:r>
            <a:r>
              <a:rPr lang="en-GB" sz="1800" b="1" dirty="0">
                <a:solidFill>
                  <a:srgbClr val="C00000"/>
                </a:solidFill>
              </a:rPr>
              <a:t> </a:t>
            </a:r>
            <a:r>
              <a:rPr lang="en-GB" sz="1800" b="1" dirty="0" err="1">
                <a:solidFill>
                  <a:srgbClr val="C00000"/>
                </a:solidFill>
              </a:rPr>
              <a:t>hudič</a:t>
            </a:r>
            <a:r>
              <a:rPr lang="en-GB" sz="1800" dirty="0">
                <a:solidFill>
                  <a:schemeClr val="tx2"/>
                </a:solidFill>
              </a:rPr>
              <a:t>, ATU 311</a:t>
            </a:r>
          </a:p>
          <a:p>
            <a:pPr marL="514350" indent="-514350">
              <a:buFont typeface="+mj-lt"/>
              <a:buAutoNum type="arabicPeriod"/>
            </a:pPr>
            <a:r>
              <a:rPr lang="en-GB" sz="1800" b="1" dirty="0">
                <a:solidFill>
                  <a:srgbClr val="C00000"/>
                </a:solidFill>
              </a:rPr>
              <a:t>Ta, </a:t>
            </a:r>
            <a:r>
              <a:rPr lang="en-GB" sz="1800" b="1" dirty="0" err="1">
                <a:solidFill>
                  <a:srgbClr val="C00000"/>
                </a:solidFill>
              </a:rPr>
              <a:t>ki</a:t>
            </a:r>
            <a:r>
              <a:rPr lang="en-GB" sz="1800" b="1" dirty="0">
                <a:solidFill>
                  <a:srgbClr val="C00000"/>
                </a:solidFill>
              </a:rPr>
              <a:t> </a:t>
            </a:r>
            <a:r>
              <a:rPr lang="en-GB" sz="1800" b="1" dirty="0" err="1">
                <a:solidFill>
                  <a:srgbClr val="C00000"/>
                </a:solidFill>
              </a:rPr>
              <a:t>spala</a:t>
            </a:r>
            <a:r>
              <a:rPr lang="en-GB" sz="1800" b="1" dirty="0">
                <a:solidFill>
                  <a:srgbClr val="C00000"/>
                </a:solidFill>
              </a:rPr>
              <a:t> </a:t>
            </a:r>
            <a:r>
              <a:rPr lang="en-GB" sz="1800" b="1" dirty="0" err="1">
                <a:solidFill>
                  <a:srgbClr val="C00000"/>
                </a:solidFill>
              </a:rPr>
              <a:t>sto</a:t>
            </a:r>
            <a:r>
              <a:rPr lang="en-GB" sz="1800" b="1" dirty="0">
                <a:solidFill>
                  <a:srgbClr val="C00000"/>
                </a:solidFill>
              </a:rPr>
              <a:t> let</a:t>
            </a:r>
            <a:r>
              <a:rPr lang="en-GB" sz="1800" dirty="0">
                <a:solidFill>
                  <a:schemeClr val="tx2"/>
                </a:solidFill>
              </a:rPr>
              <a:t>, ATU 410</a:t>
            </a:r>
          </a:p>
          <a:p>
            <a:pPr marL="514350" indent="-514350">
              <a:buFont typeface="+mj-lt"/>
              <a:buAutoNum type="arabicPeriod"/>
            </a:pPr>
            <a:r>
              <a:rPr lang="en-GB" sz="1800" b="1" dirty="0" err="1">
                <a:solidFill>
                  <a:srgbClr val="C00000"/>
                </a:solidFill>
              </a:rPr>
              <a:t>Smrt</a:t>
            </a:r>
            <a:r>
              <a:rPr lang="en-GB" sz="1800" dirty="0">
                <a:solidFill>
                  <a:schemeClr val="tx2"/>
                </a:solidFill>
              </a:rPr>
              <a:t>, ATU 332</a:t>
            </a:r>
          </a:p>
          <a:p>
            <a:pPr marL="514350" indent="-514350">
              <a:buFont typeface="+mj-lt"/>
              <a:buAutoNum type="arabicPeriod"/>
            </a:pPr>
            <a:r>
              <a:rPr lang="en-GB" sz="1800" b="1" dirty="0" err="1">
                <a:solidFill>
                  <a:srgbClr val="C00000"/>
                </a:solidFill>
              </a:rPr>
              <a:t>Žabica</a:t>
            </a:r>
            <a:r>
              <a:rPr lang="en-GB" sz="1800" dirty="0">
                <a:solidFill>
                  <a:srgbClr val="C00000"/>
                </a:solidFill>
              </a:rPr>
              <a:t>, </a:t>
            </a:r>
            <a:r>
              <a:rPr lang="en-GB" sz="1800" dirty="0">
                <a:solidFill>
                  <a:schemeClr val="tx2"/>
                </a:solidFill>
              </a:rPr>
              <a:t>ATU 402</a:t>
            </a:r>
          </a:p>
          <a:p>
            <a:endParaRPr lang="en-GB" sz="1800" dirty="0">
              <a:solidFill>
                <a:schemeClr val="tx2"/>
              </a:solidFill>
            </a:endParaRPr>
          </a:p>
        </p:txBody>
      </p:sp>
      <p:sp>
        <p:nvSpPr>
          <p:cNvPr id="3" name="Slide Number Placeholder 2">
            <a:extLst>
              <a:ext uri="{FF2B5EF4-FFF2-40B4-BE49-F238E27FC236}">
                <a16:creationId xmlns:a16="http://schemas.microsoft.com/office/drawing/2014/main" id="{2E12F52E-04A9-CF42-8263-DA901541BFB5}"/>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11</a:t>
            </a:fld>
            <a:endParaRPr lang="en-GB"/>
          </a:p>
        </p:txBody>
      </p:sp>
      <p:grpSp>
        <p:nvGrpSpPr>
          <p:cNvPr id="38" name="Group 37">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39" name="Freeform: Shape 38">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2" name="Freeform: Shape 41">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27615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48091F6-C101-7E4B-9AAB-E4509F8BB496}"/>
              </a:ext>
            </a:extLst>
          </p:cNvPr>
          <p:cNvSpPr>
            <a:spLocks noGrp="1"/>
          </p:cNvSpPr>
          <p:nvPr>
            <p:ph type="title"/>
          </p:nvPr>
        </p:nvSpPr>
        <p:spPr>
          <a:xfrm>
            <a:off x="640080" y="1243013"/>
            <a:ext cx="3855720" cy="4371974"/>
          </a:xfrm>
        </p:spPr>
        <p:txBody>
          <a:bodyPr>
            <a:normAutofit/>
          </a:bodyPr>
          <a:lstStyle/>
          <a:p>
            <a:r>
              <a:rPr lang="en-GB" sz="3600" b="1" dirty="0" err="1">
                <a:solidFill>
                  <a:schemeClr val="tx2"/>
                </a:solidFill>
              </a:rPr>
              <a:t>Četrto</a:t>
            </a:r>
            <a:r>
              <a:rPr lang="en-GB" sz="3600" b="1" dirty="0">
                <a:solidFill>
                  <a:schemeClr val="tx2"/>
                </a:solidFill>
              </a:rPr>
              <a:t> </a:t>
            </a:r>
            <a:r>
              <a:rPr lang="en-GB" sz="3600" b="1" dirty="0" err="1">
                <a:solidFill>
                  <a:schemeClr val="tx2"/>
                </a:solidFill>
              </a:rPr>
              <a:t>obdobje</a:t>
            </a:r>
            <a:r>
              <a:rPr lang="en-GB" sz="3600" b="1" dirty="0">
                <a:solidFill>
                  <a:schemeClr val="tx2"/>
                </a:solidFill>
              </a:rPr>
              <a:t> (1991 - )</a:t>
            </a:r>
          </a:p>
        </p:txBody>
      </p:sp>
      <p:sp>
        <p:nvSpPr>
          <p:cNvPr id="3" name="Content Placeholder 2">
            <a:extLst>
              <a:ext uri="{FF2B5EF4-FFF2-40B4-BE49-F238E27FC236}">
                <a16:creationId xmlns:a16="http://schemas.microsoft.com/office/drawing/2014/main" id="{25EBD125-A9B1-D543-B7A2-48E7958B8824}"/>
              </a:ext>
            </a:extLst>
          </p:cNvPr>
          <p:cNvSpPr>
            <a:spLocks noGrp="1"/>
          </p:cNvSpPr>
          <p:nvPr>
            <p:ph idx="1"/>
          </p:nvPr>
        </p:nvSpPr>
        <p:spPr>
          <a:xfrm>
            <a:off x="5805110" y="804672"/>
            <a:ext cx="5588314" cy="5230368"/>
          </a:xfrm>
        </p:spPr>
        <p:txBody>
          <a:bodyPr anchor="ctr">
            <a:normAutofit/>
          </a:bodyPr>
          <a:lstStyle/>
          <a:p>
            <a:pPr marL="514350" indent="-514350">
              <a:buFont typeface="+mj-lt"/>
              <a:buAutoNum type="arabicPeriod"/>
            </a:pPr>
            <a:r>
              <a:rPr lang="en-GB" b="1" dirty="0">
                <a:solidFill>
                  <a:srgbClr val="C00000"/>
                </a:solidFill>
              </a:rPr>
              <a:t>Svetlana </a:t>
            </a:r>
            <a:r>
              <a:rPr lang="en-GB" b="1" dirty="0" err="1">
                <a:solidFill>
                  <a:srgbClr val="C00000"/>
                </a:solidFill>
              </a:rPr>
              <a:t>Makarovič</a:t>
            </a:r>
            <a:r>
              <a:rPr lang="en-GB" b="1" dirty="0">
                <a:solidFill>
                  <a:srgbClr val="C00000"/>
                </a:solidFill>
              </a:rPr>
              <a:t> </a:t>
            </a:r>
            <a:r>
              <a:rPr lang="en-GB" dirty="0">
                <a:solidFill>
                  <a:schemeClr val="tx2"/>
                </a:solidFill>
              </a:rPr>
              <a:t>(1939-)</a:t>
            </a:r>
          </a:p>
          <a:p>
            <a:pPr lvl="1">
              <a:buFont typeface="Courier New" panose="02070309020205020404" pitchFamily="49" charset="0"/>
              <a:buChar char="o"/>
            </a:pPr>
            <a:r>
              <a:rPr lang="en-GB" sz="2800" dirty="0" err="1">
                <a:solidFill>
                  <a:schemeClr val="tx2"/>
                </a:solidFill>
              </a:rPr>
              <a:t>Svetlanine</a:t>
            </a:r>
            <a:r>
              <a:rPr lang="en-GB" sz="2800" dirty="0">
                <a:solidFill>
                  <a:schemeClr val="tx2"/>
                </a:solidFill>
              </a:rPr>
              <a:t> </a:t>
            </a:r>
            <a:r>
              <a:rPr lang="en-GB" sz="2800" dirty="0" err="1">
                <a:solidFill>
                  <a:schemeClr val="tx2"/>
                </a:solidFill>
              </a:rPr>
              <a:t>pravljice</a:t>
            </a:r>
            <a:r>
              <a:rPr lang="en-GB" sz="2800" dirty="0">
                <a:solidFill>
                  <a:schemeClr val="tx2"/>
                </a:solidFill>
              </a:rPr>
              <a:t> / Svetlana’s </a:t>
            </a:r>
            <a:r>
              <a:rPr lang="en-GB" sz="2800" dirty="0" err="1">
                <a:solidFill>
                  <a:schemeClr val="tx2"/>
                </a:solidFill>
              </a:rPr>
              <a:t>FairyTales</a:t>
            </a:r>
            <a:r>
              <a:rPr lang="en-GB" sz="2800" dirty="0">
                <a:solidFill>
                  <a:schemeClr val="tx2"/>
                </a:solidFill>
              </a:rPr>
              <a:t>, 2008</a:t>
            </a:r>
          </a:p>
          <a:p>
            <a:pPr lvl="1">
              <a:buFont typeface="Courier New" panose="02070309020205020404" pitchFamily="49" charset="0"/>
              <a:buChar char="o"/>
            </a:pPr>
            <a:r>
              <a:rPr lang="en-GB" sz="2800" dirty="0" err="1">
                <a:solidFill>
                  <a:schemeClr val="tx2"/>
                </a:solidFill>
              </a:rPr>
              <a:t>Zlata</a:t>
            </a:r>
            <a:r>
              <a:rPr lang="en-GB" sz="2800" dirty="0">
                <a:solidFill>
                  <a:schemeClr val="tx2"/>
                </a:solidFill>
              </a:rPr>
              <a:t> </a:t>
            </a:r>
            <a:r>
              <a:rPr lang="en-GB" sz="2800" dirty="0" err="1">
                <a:solidFill>
                  <a:schemeClr val="tx2"/>
                </a:solidFill>
              </a:rPr>
              <a:t>mačja</a:t>
            </a:r>
            <a:r>
              <a:rPr lang="en-GB" sz="2800" dirty="0">
                <a:solidFill>
                  <a:schemeClr val="tx2"/>
                </a:solidFill>
              </a:rPr>
              <a:t> </a:t>
            </a:r>
            <a:r>
              <a:rPr lang="en-GB" sz="2800" dirty="0" err="1">
                <a:solidFill>
                  <a:schemeClr val="tx2"/>
                </a:solidFill>
              </a:rPr>
              <a:t>preja</a:t>
            </a:r>
            <a:r>
              <a:rPr lang="en-GB" sz="2800" dirty="0">
                <a:solidFill>
                  <a:schemeClr val="tx2"/>
                </a:solidFill>
              </a:rPr>
              <a:t> (2014)</a:t>
            </a:r>
          </a:p>
          <a:p>
            <a:pPr lvl="1">
              <a:buFont typeface="Courier New" panose="02070309020205020404" pitchFamily="49" charset="0"/>
              <a:buChar char="o"/>
            </a:pPr>
            <a:r>
              <a:rPr lang="en-GB" sz="2800" dirty="0" err="1">
                <a:solidFill>
                  <a:schemeClr val="tx2"/>
                </a:solidFill>
              </a:rPr>
              <a:t>Pesmi</a:t>
            </a:r>
            <a:r>
              <a:rPr lang="en-GB" sz="2800" dirty="0">
                <a:solidFill>
                  <a:schemeClr val="tx2"/>
                </a:solidFill>
              </a:rPr>
              <a:t> </a:t>
            </a:r>
            <a:r>
              <a:rPr lang="en-GB" sz="2800" dirty="0" err="1">
                <a:solidFill>
                  <a:schemeClr val="tx2"/>
                </a:solidFill>
              </a:rPr>
              <a:t>muce</a:t>
            </a:r>
            <a:r>
              <a:rPr lang="en-GB" sz="2800" dirty="0">
                <a:solidFill>
                  <a:schemeClr val="tx2"/>
                </a:solidFill>
              </a:rPr>
              <a:t> </a:t>
            </a:r>
            <a:r>
              <a:rPr lang="en-GB" sz="2800" dirty="0" err="1">
                <a:solidFill>
                  <a:schemeClr val="tx2"/>
                </a:solidFill>
              </a:rPr>
              <a:t>potovke</a:t>
            </a:r>
            <a:r>
              <a:rPr lang="en-GB" sz="2800" dirty="0">
                <a:solidFill>
                  <a:schemeClr val="tx2"/>
                </a:solidFill>
              </a:rPr>
              <a:t> (2019)</a:t>
            </a:r>
          </a:p>
          <a:p>
            <a:pPr marL="514350" indent="-514350">
              <a:buFont typeface="+mj-lt"/>
              <a:buAutoNum type="arabicPeriod"/>
            </a:pPr>
            <a:r>
              <a:rPr lang="en-GB" b="1" dirty="0">
                <a:solidFill>
                  <a:srgbClr val="C00000"/>
                </a:solidFill>
              </a:rPr>
              <a:t>Anja </a:t>
            </a:r>
            <a:r>
              <a:rPr lang="en-GB" b="1" dirty="0" err="1">
                <a:solidFill>
                  <a:srgbClr val="C00000"/>
                </a:solidFill>
              </a:rPr>
              <a:t>Štefan</a:t>
            </a:r>
            <a:r>
              <a:rPr lang="en-GB" b="1" dirty="0">
                <a:solidFill>
                  <a:srgbClr val="C00000"/>
                </a:solidFill>
              </a:rPr>
              <a:t> </a:t>
            </a:r>
            <a:r>
              <a:rPr lang="en-GB" dirty="0">
                <a:solidFill>
                  <a:schemeClr val="tx2"/>
                </a:solidFill>
              </a:rPr>
              <a:t>(1969-)</a:t>
            </a:r>
          </a:p>
          <a:p>
            <a:pPr marL="514350" indent="-514350">
              <a:buFont typeface="+mj-lt"/>
              <a:buAutoNum type="arabicPeriod"/>
            </a:pPr>
            <a:r>
              <a:rPr lang="en-GB" b="1" dirty="0" err="1">
                <a:solidFill>
                  <a:srgbClr val="C00000"/>
                </a:solidFill>
              </a:rPr>
              <a:t>Pripovedovalski</a:t>
            </a:r>
            <a:r>
              <a:rPr lang="en-GB" b="1" dirty="0">
                <a:solidFill>
                  <a:srgbClr val="C00000"/>
                </a:solidFill>
              </a:rPr>
              <a:t> festival </a:t>
            </a:r>
            <a:r>
              <a:rPr lang="en-GB" dirty="0">
                <a:solidFill>
                  <a:schemeClr val="tx2"/>
                </a:solidFill>
              </a:rPr>
              <a:t>(od 1997)</a:t>
            </a:r>
          </a:p>
        </p:txBody>
      </p:sp>
      <p:sp>
        <p:nvSpPr>
          <p:cNvPr id="4" name="Slide Number Placeholder 3">
            <a:extLst>
              <a:ext uri="{FF2B5EF4-FFF2-40B4-BE49-F238E27FC236}">
                <a16:creationId xmlns:a16="http://schemas.microsoft.com/office/drawing/2014/main" id="{C9AD2283-C5B4-3647-BBB3-16C8FF340D6A}"/>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12</a:t>
            </a:fld>
            <a:endParaRPr lang="en-GB"/>
          </a:p>
        </p:txBody>
      </p:sp>
    </p:spTree>
    <p:extLst>
      <p:ext uri="{BB962C8B-B14F-4D97-AF65-F5344CB8AC3E}">
        <p14:creationId xmlns:p14="http://schemas.microsoft.com/office/powerpoint/2010/main" val="227979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48091F6-C101-7E4B-9AAB-E4509F8BB496}"/>
              </a:ext>
            </a:extLst>
          </p:cNvPr>
          <p:cNvSpPr>
            <a:spLocks noGrp="1"/>
          </p:cNvSpPr>
          <p:nvPr>
            <p:ph type="title"/>
          </p:nvPr>
        </p:nvSpPr>
        <p:spPr>
          <a:xfrm>
            <a:off x="640080" y="1243013"/>
            <a:ext cx="2943948" cy="4085732"/>
          </a:xfrm>
        </p:spPr>
        <p:txBody>
          <a:bodyPr>
            <a:normAutofit/>
          </a:bodyPr>
          <a:lstStyle/>
          <a:p>
            <a:r>
              <a:rPr lang="en-GB" sz="3600" b="1" dirty="0" err="1"/>
              <a:t>Pravljične</a:t>
            </a:r>
            <a:r>
              <a:rPr lang="en-GB" sz="3600" b="1" dirty="0"/>
              <a:t> </a:t>
            </a:r>
            <a:r>
              <a:rPr lang="en-GB" sz="3600" b="1" dirty="0" err="1"/>
              <a:t>ilustratorke</a:t>
            </a:r>
            <a:r>
              <a:rPr lang="en-GB" sz="3600" b="1" dirty="0"/>
              <a:t>:</a:t>
            </a:r>
            <a:br>
              <a:rPr lang="en-GB" sz="3600" b="1" dirty="0"/>
            </a:br>
            <a:r>
              <a:rPr lang="en-GB" sz="2800" dirty="0"/>
              <a:t>1945 - 1991 - 2021</a:t>
            </a:r>
            <a:br>
              <a:rPr lang="en-GB" sz="3600" dirty="0"/>
            </a:br>
            <a:endParaRPr lang="en-GB" sz="3600" b="1" dirty="0">
              <a:solidFill>
                <a:schemeClr val="tx2"/>
              </a:solidFill>
            </a:endParaRPr>
          </a:p>
        </p:txBody>
      </p:sp>
      <p:sp>
        <p:nvSpPr>
          <p:cNvPr id="3" name="Content Placeholder 2">
            <a:extLst>
              <a:ext uri="{FF2B5EF4-FFF2-40B4-BE49-F238E27FC236}">
                <a16:creationId xmlns:a16="http://schemas.microsoft.com/office/drawing/2014/main" id="{25EBD125-A9B1-D543-B7A2-48E7958B8824}"/>
              </a:ext>
            </a:extLst>
          </p:cNvPr>
          <p:cNvSpPr>
            <a:spLocks noGrp="1"/>
          </p:cNvSpPr>
          <p:nvPr>
            <p:ph idx="1"/>
          </p:nvPr>
        </p:nvSpPr>
        <p:spPr>
          <a:xfrm>
            <a:off x="5805110" y="283779"/>
            <a:ext cx="5588314" cy="6378703"/>
          </a:xfrm>
        </p:spPr>
        <p:txBody>
          <a:bodyPr anchor="ctr">
            <a:normAutofit/>
          </a:bodyPr>
          <a:lstStyle/>
          <a:p>
            <a:pPr>
              <a:buFont typeface="Courier New" panose="02070309020205020404" pitchFamily="49" charset="0"/>
              <a:buChar char="o"/>
            </a:pPr>
            <a:r>
              <a:rPr lang="en-GB" sz="2400" b="1" dirty="0" err="1">
                <a:solidFill>
                  <a:srgbClr val="C00000"/>
                </a:solidFill>
              </a:rPr>
              <a:t>Marlenka</a:t>
            </a:r>
            <a:r>
              <a:rPr lang="en-GB" sz="2400" b="1" dirty="0">
                <a:solidFill>
                  <a:srgbClr val="C00000"/>
                </a:solidFill>
              </a:rPr>
              <a:t> </a:t>
            </a:r>
            <a:r>
              <a:rPr lang="en-GB" sz="2400" b="1" dirty="0" err="1">
                <a:solidFill>
                  <a:srgbClr val="C00000"/>
                </a:solidFill>
              </a:rPr>
              <a:t>Stupica</a:t>
            </a:r>
            <a:r>
              <a:rPr lang="en-GB" sz="2400" b="1" dirty="0">
                <a:solidFill>
                  <a:srgbClr val="C00000"/>
                </a:solidFill>
              </a:rPr>
              <a:t>, </a:t>
            </a:r>
            <a:r>
              <a:rPr lang="en-GB" sz="2400" b="1" dirty="0" err="1">
                <a:solidFill>
                  <a:srgbClr val="C00000"/>
                </a:solidFill>
              </a:rPr>
              <a:t>Ančka</a:t>
            </a:r>
            <a:r>
              <a:rPr lang="en-GB" sz="2400" b="1" dirty="0">
                <a:solidFill>
                  <a:srgbClr val="C00000"/>
                </a:solidFill>
              </a:rPr>
              <a:t> </a:t>
            </a:r>
            <a:r>
              <a:rPr lang="en-GB" sz="2400" b="1" dirty="0" err="1">
                <a:solidFill>
                  <a:srgbClr val="C00000"/>
                </a:solidFill>
              </a:rPr>
              <a:t>Gošnik</a:t>
            </a:r>
            <a:r>
              <a:rPr lang="en-GB" sz="2400" b="1" dirty="0">
                <a:solidFill>
                  <a:srgbClr val="C00000"/>
                </a:solidFill>
              </a:rPr>
              <a:t> </a:t>
            </a:r>
            <a:r>
              <a:rPr lang="en-GB" sz="2400" b="1" dirty="0" err="1">
                <a:solidFill>
                  <a:srgbClr val="C00000"/>
                </a:solidFill>
              </a:rPr>
              <a:t>Godec</a:t>
            </a:r>
            <a:r>
              <a:rPr lang="en-GB" sz="2400" b="1" dirty="0">
                <a:solidFill>
                  <a:srgbClr val="C00000"/>
                </a:solidFill>
              </a:rPr>
              <a:t>, </a:t>
            </a:r>
            <a:r>
              <a:rPr lang="en-GB" sz="2400" b="1" dirty="0" err="1">
                <a:solidFill>
                  <a:srgbClr val="C00000"/>
                </a:solidFill>
              </a:rPr>
              <a:t>Marjanca</a:t>
            </a:r>
            <a:r>
              <a:rPr lang="en-GB" sz="2400" b="1" dirty="0">
                <a:solidFill>
                  <a:srgbClr val="C00000"/>
                </a:solidFill>
              </a:rPr>
              <a:t> </a:t>
            </a:r>
            <a:r>
              <a:rPr lang="en-GB" sz="2400" b="1" dirty="0" err="1">
                <a:solidFill>
                  <a:srgbClr val="C00000"/>
                </a:solidFill>
              </a:rPr>
              <a:t>Jemec</a:t>
            </a:r>
            <a:r>
              <a:rPr lang="en-GB" sz="2400" b="1" dirty="0">
                <a:solidFill>
                  <a:srgbClr val="C00000"/>
                </a:solidFill>
              </a:rPr>
              <a:t> </a:t>
            </a:r>
            <a:r>
              <a:rPr lang="en-GB" sz="2400" b="1" dirty="0" err="1">
                <a:solidFill>
                  <a:srgbClr val="C00000"/>
                </a:solidFill>
              </a:rPr>
              <a:t>Božič</a:t>
            </a:r>
            <a:r>
              <a:rPr lang="en-GB" sz="2400" b="1" dirty="0">
                <a:solidFill>
                  <a:srgbClr val="C00000"/>
                </a:solidFill>
              </a:rPr>
              <a:t>, </a:t>
            </a:r>
            <a:r>
              <a:rPr lang="en-GB" sz="2400" b="1" dirty="0" err="1">
                <a:solidFill>
                  <a:srgbClr val="C00000"/>
                </a:solidFill>
              </a:rPr>
              <a:t>Jelka</a:t>
            </a:r>
            <a:r>
              <a:rPr lang="en-GB" sz="2400" b="1" dirty="0">
                <a:solidFill>
                  <a:srgbClr val="C00000"/>
                </a:solidFill>
              </a:rPr>
              <a:t> Reichman</a:t>
            </a:r>
          </a:p>
          <a:p>
            <a:pPr>
              <a:buFont typeface="Courier New" panose="02070309020205020404" pitchFamily="49" charset="0"/>
              <a:buChar char="o"/>
            </a:pPr>
            <a:r>
              <a:rPr lang="en-GB" sz="2400" b="1" dirty="0" err="1">
                <a:solidFill>
                  <a:srgbClr val="C00000"/>
                </a:solidFill>
              </a:rPr>
              <a:t>Marija</a:t>
            </a:r>
            <a:r>
              <a:rPr lang="en-GB" sz="2400" b="1" dirty="0">
                <a:solidFill>
                  <a:srgbClr val="C00000"/>
                </a:solidFill>
              </a:rPr>
              <a:t> </a:t>
            </a:r>
            <a:r>
              <a:rPr lang="en-GB" sz="2400" b="1" dirty="0" err="1">
                <a:solidFill>
                  <a:srgbClr val="C00000"/>
                </a:solidFill>
              </a:rPr>
              <a:t>Lucija</a:t>
            </a:r>
            <a:r>
              <a:rPr lang="en-GB" sz="2400" b="1" dirty="0">
                <a:solidFill>
                  <a:srgbClr val="C00000"/>
                </a:solidFill>
              </a:rPr>
              <a:t> </a:t>
            </a:r>
            <a:r>
              <a:rPr lang="en-GB" sz="2400" b="1" dirty="0" err="1">
                <a:solidFill>
                  <a:srgbClr val="C00000"/>
                </a:solidFill>
              </a:rPr>
              <a:t>Stupica</a:t>
            </a:r>
            <a:r>
              <a:rPr lang="en-GB" sz="2400" b="1" dirty="0">
                <a:solidFill>
                  <a:srgbClr val="C00000"/>
                </a:solidFill>
              </a:rPr>
              <a:t>, </a:t>
            </a:r>
            <a:r>
              <a:rPr lang="en-GB" sz="2400" b="1" dirty="0" err="1">
                <a:solidFill>
                  <a:srgbClr val="C00000"/>
                </a:solidFill>
              </a:rPr>
              <a:t>Alenka</a:t>
            </a:r>
            <a:r>
              <a:rPr lang="en-GB" sz="2400" b="1" dirty="0">
                <a:solidFill>
                  <a:srgbClr val="C00000"/>
                </a:solidFill>
              </a:rPr>
              <a:t> </a:t>
            </a:r>
            <a:r>
              <a:rPr lang="en-GB" sz="2400" b="1" dirty="0" err="1">
                <a:solidFill>
                  <a:srgbClr val="C00000"/>
                </a:solidFill>
              </a:rPr>
              <a:t>Sottler</a:t>
            </a:r>
            <a:endParaRPr lang="en-GB" sz="2400" b="1" dirty="0">
              <a:solidFill>
                <a:srgbClr val="C00000"/>
              </a:solidFill>
            </a:endParaRPr>
          </a:p>
          <a:p>
            <a:pPr lvl="1">
              <a:buFont typeface="Courier New" panose="02070309020205020404" pitchFamily="49" charset="0"/>
              <a:buChar char="o"/>
            </a:pPr>
            <a:r>
              <a:rPr lang="en-GB" sz="2200" dirty="0" err="1"/>
              <a:t>Alenka</a:t>
            </a:r>
            <a:r>
              <a:rPr lang="en-GB" sz="2200" dirty="0"/>
              <a:t> </a:t>
            </a:r>
            <a:r>
              <a:rPr lang="en-GB" sz="2200" dirty="0" err="1"/>
              <a:t>Sottler</a:t>
            </a:r>
            <a:r>
              <a:rPr lang="en-GB" sz="2200" dirty="0"/>
              <a:t>: </a:t>
            </a:r>
            <a:r>
              <a:rPr lang="en-GB" sz="2200" dirty="0" err="1"/>
              <a:t>Svetlanine</a:t>
            </a:r>
            <a:r>
              <a:rPr lang="en-GB" sz="2200" dirty="0"/>
              <a:t> </a:t>
            </a:r>
            <a:r>
              <a:rPr lang="en-GB" sz="2200" dirty="0" err="1"/>
              <a:t>pravljice</a:t>
            </a:r>
            <a:r>
              <a:rPr lang="en-GB" sz="2200" dirty="0"/>
              <a:t> / Svetlana’s </a:t>
            </a:r>
            <a:r>
              <a:rPr lang="en-GB" sz="2200" dirty="0" err="1"/>
              <a:t>Fairytales</a:t>
            </a:r>
            <a:r>
              <a:rPr lang="en-GB" sz="2200" dirty="0"/>
              <a:t>, 2008: </a:t>
            </a:r>
            <a:r>
              <a:rPr lang="en-GB" sz="2200" dirty="0">
                <a:hlinkClick r:id="rId2"/>
              </a:rPr>
              <a:t>https://www.alenkasottler.com/index.php/svetlana</a:t>
            </a:r>
            <a:r>
              <a:rPr lang="en-GB" sz="2200" dirty="0"/>
              <a:t> </a:t>
            </a:r>
          </a:p>
          <a:p>
            <a:pPr marL="514350" indent="-514350">
              <a:buFont typeface="+mj-lt"/>
              <a:buAutoNum type="arabicPeriod"/>
            </a:pPr>
            <a:endParaRPr lang="en-GB" dirty="0">
              <a:solidFill>
                <a:schemeClr val="tx2"/>
              </a:solidFill>
            </a:endParaRPr>
          </a:p>
        </p:txBody>
      </p:sp>
      <p:sp>
        <p:nvSpPr>
          <p:cNvPr id="4" name="Slide Number Placeholder 3">
            <a:extLst>
              <a:ext uri="{FF2B5EF4-FFF2-40B4-BE49-F238E27FC236}">
                <a16:creationId xmlns:a16="http://schemas.microsoft.com/office/drawing/2014/main" id="{C9AD2283-C5B4-3647-BBB3-16C8FF340D6A}"/>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13</a:t>
            </a:fld>
            <a:endParaRPr lang="en-GB"/>
          </a:p>
        </p:txBody>
      </p:sp>
      <p:pic>
        <p:nvPicPr>
          <p:cNvPr id="12" name="Picture 2">
            <a:extLst>
              <a:ext uri="{FF2B5EF4-FFF2-40B4-BE49-F238E27FC236}">
                <a16:creationId xmlns:a16="http://schemas.microsoft.com/office/drawing/2014/main" id="{D5CB4277-9EDF-6943-890C-0FA5A01D353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83281" y="4121687"/>
            <a:ext cx="2416935" cy="2626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670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5DF17068-C7AD-DC4F-B0CB-3D9B9D4C386D}"/>
              </a:ext>
            </a:extLst>
          </p:cNvPr>
          <p:cNvSpPr>
            <a:spLocks noGrp="1"/>
          </p:cNvSpPr>
          <p:nvPr>
            <p:ph type="title"/>
          </p:nvPr>
        </p:nvSpPr>
        <p:spPr>
          <a:xfrm>
            <a:off x="804672" y="1243013"/>
            <a:ext cx="2814291" cy="3882779"/>
          </a:xfrm>
        </p:spPr>
        <p:txBody>
          <a:bodyPr>
            <a:normAutofit/>
          </a:bodyPr>
          <a:lstStyle/>
          <a:p>
            <a:r>
              <a:rPr lang="en-GB" sz="3600" b="1" dirty="0" err="1">
                <a:solidFill>
                  <a:schemeClr val="tx2"/>
                </a:solidFill>
              </a:rPr>
              <a:t>Ugotovitve</a:t>
            </a:r>
            <a:endParaRPr lang="en-GB" sz="3600" b="1" dirty="0">
              <a:solidFill>
                <a:schemeClr val="tx2"/>
              </a:solidFill>
            </a:endParaRPr>
          </a:p>
        </p:txBody>
      </p:sp>
      <p:grpSp>
        <p:nvGrpSpPr>
          <p:cNvPr id="13" name="Group 1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4" name="Freeform: Shape 1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0BC4F98E-5565-D547-B372-4BE90E9A1796}"/>
              </a:ext>
            </a:extLst>
          </p:cNvPr>
          <p:cNvSpPr>
            <a:spLocks noGrp="1"/>
          </p:cNvSpPr>
          <p:nvPr>
            <p:ph idx="1"/>
          </p:nvPr>
        </p:nvSpPr>
        <p:spPr>
          <a:xfrm>
            <a:off x="4700789" y="309093"/>
            <a:ext cx="6851131" cy="6181859"/>
          </a:xfrm>
        </p:spPr>
        <p:txBody>
          <a:bodyPr anchor="ctr">
            <a:normAutofit lnSpcReduction="10000"/>
          </a:bodyPr>
          <a:lstStyle/>
          <a:p>
            <a:pPr marL="514350" indent="-514350">
              <a:buFont typeface="+mj-lt"/>
              <a:buAutoNum type="arabicPeriod"/>
            </a:pPr>
            <a:endParaRPr lang="en-GB" sz="1600" dirty="0">
              <a:solidFill>
                <a:schemeClr val="tx2"/>
              </a:solidFill>
            </a:endParaRPr>
          </a:p>
          <a:p>
            <a:pPr marL="514350" indent="-514350">
              <a:buFont typeface="+mj-lt"/>
              <a:buAutoNum type="arabicPeriod"/>
            </a:pPr>
            <a:endParaRPr lang="en-GB" sz="1600" dirty="0">
              <a:solidFill>
                <a:schemeClr val="tx2"/>
              </a:solidFill>
            </a:endParaRPr>
          </a:p>
          <a:p>
            <a:pPr marL="514350" indent="-514350">
              <a:buFont typeface="+mj-lt"/>
              <a:buAutoNum type="arabicPeriod"/>
            </a:pPr>
            <a:endParaRPr lang="en-GB" sz="1600" dirty="0">
              <a:solidFill>
                <a:schemeClr val="tx2"/>
              </a:solidFill>
            </a:endParaRPr>
          </a:p>
          <a:p>
            <a:pPr marL="514350" indent="-514350">
              <a:buFont typeface="+mj-lt"/>
              <a:buAutoNum type="arabicPeriod"/>
            </a:pPr>
            <a:r>
              <a:rPr lang="en-GB" sz="1600" b="1" dirty="0" err="1">
                <a:solidFill>
                  <a:srgbClr val="C00000"/>
                </a:solidFill>
              </a:rPr>
              <a:t>Literarna</a:t>
            </a:r>
            <a:r>
              <a:rPr lang="en-GB" sz="1600" b="1" dirty="0">
                <a:solidFill>
                  <a:srgbClr val="C00000"/>
                </a:solidFill>
              </a:rPr>
              <a:t> </a:t>
            </a:r>
            <a:r>
              <a:rPr lang="en-GB" sz="1600" b="1" dirty="0" err="1">
                <a:solidFill>
                  <a:srgbClr val="C00000"/>
                </a:solidFill>
              </a:rPr>
              <a:t>večjezičnost</a:t>
            </a:r>
            <a:r>
              <a:rPr lang="en-GB" sz="1600" b="1" dirty="0">
                <a:solidFill>
                  <a:srgbClr val="C00000"/>
                </a:solidFill>
              </a:rPr>
              <a:t> (</a:t>
            </a:r>
            <a:r>
              <a:rPr lang="en-GB" sz="1600" b="1" dirty="0" err="1">
                <a:solidFill>
                  <a:srgbClr val="C00000"/>
                </a:solidFill>
              </a:rPr>
              <a:t>jezik</a:t>
            </a:r>
            <a:r>
              <a:rPr lang="en-GB" sz="1600" b="1" dirty="0">
                <a:solidFill>
                  <a:srgbClr val="C00000"/>
                </a:solidFill>
              </a:rPr>
              <a:t>, </a:t>
            </a:r>
            <a:r>
              <a:rPr lang="en-GB" sz="1600" b="1" dirty="0" err="1">
                <a:solidFill>
                  <a:srgbClr val="C00000"/>
                </a:solidFill>
              </a:rPr>
              <a:t>literatura</a:t>
            </a:r>
            <a:r>
              <a:rPr lang="en-GB" sz="1600" b="1" dirty="0">
                <a:solidFill>
                  <a:srgbClr val="C00000"/>
                </a:solidFill>
              </a:rPr>
              <a:t>, </a:t>
            </a:r>
            <a:r>
              <a:rPr lang="en-GB" sz="1600" b="1" dirty="0" err="1">
                <a:solidFill>
                  <a:srgbClr val="C00000"/>
                </a:solidFill>
              </a:rPr>
              <a:t>kultura</a:t>
            </a:r>
            <a:r>
              <a:rPr lang="en-GB" sz="1600" b="1" dirty="0">
                <a:solidFill>
                  <a:srgbClr val="C00000"/>
                </a:solidFill>
              </a:rPr>
              <a:t>)</a:t>
            </a:r>
          </a:p>
          <a:p>
            <a:pPr marL="1371600" lvl="2" indent="-457200">
              <a:buFont typeface="+mj-lt"/>
              <a:buAutoNum type="arabicPeriod"/>
            </a:pPr>
            <a:r>
              <a:rPr lang="en-GB" sz="1600" b="1" dirty="0">
                <a:solidFill>
                  <a:srgbClr val="C00000"/>
                </a:solidFill>
              </a:rPr>
              <a:t>Luiza </a:t>
            </a:r>
            <a:r>
              <a:rPr lang="en-GB" sz="1600" b="1" dirty="0" err="1">
                <a:solidFill>
                  <a:srgbClr val="C00000"/>
                </a:solidFill>
              </a:rPr>
              <a:t>Pesjak</a:t>
            </a:r>
            <a:r>
              <a:rPr lang="en-GB" sz="1600" b="1" dirty="0">
                <a:solidFill>
                  <a:srgbClr val="C00000"/>
                </a:solidFill>
              </a:rPr>
              <a:t> </a:t>
            </a:r>
            <a:r>
              <a:rPr lang="en-GB" sz="1600" dirty="0">
                <a:solidFill>
                  <a:schemeClr val="tx2"/>
                </a:solidFill>
              </a:rPr>
              <a:t>(</a:t>
            </a:r>
            <a:r>
              <a:rPr lang="en-GB" sz="1600" dirty="0" err="1">
                <a:solidFill>
                  <a:schemeClr val="tx2"/>
                </a:solidFill>
              </a:rPr>
              <a:t>vsestranska</a:t>
            </a:r>
            <a:r>
              <a:rPr lang="en-GB" sz="1600" dirty="0">
                <a:solidFill>
                  <a:schemeClr val="tx2"/>
                </a:solidFill>
              </a:rPr>
              <a:t> </a:t>
            </a:r>
            <a:r>
              <a:rPr lang="en-GB" sz="1600" dirty="0" err="1">
                <a:solidFill>
                  <a:schemeClr val="tx2"/>
                </a:solidFill>
              </a:rPr>
              <a:t>ustvarjalka</a:t>
            </a:r>
            <a:r>
              <a:rPr lang="en-GB" sz="1600" dirty="0">
                <a:solidFill>
                  <a:schemeClr val="tx2"/>
                </a:solidFill>
              </a:rPr>
              <a:t>, </a:t>
            </a:r>
            <a:r>
              <a:rPr lang="en-GB" sz="1600" dirty="0" err="1">
                <a:solidFill>
                  <a:schemeClr val="tx2"/>
                </a:solidFill>
              </a:rPr>
              <a:t>večjezičnost</a:t>
            </a:r>
            <a:r>
              <a:rPr lang="en-GB" sz="1600" dirty="0">
                <a:solidFill>
                  <a:schemeClr val="tx2"/>
                </a:solidFill>
              </a:rPr>
              <a:t>, </a:t>
            </a:r>
            <a:r>
              <a:rPr lang="en-GB" sz="1600" dirty="0" err="1">
                <a:solidFill>
                  <a:schemeClr val="tx2"/>
                </a:solidFill>
              </a:rPr>
              <a:t>večkulturnost</a:t>
            </a:r>
            <a:r>
              <a:rPr lang="en-GB" sz="1600" dirty="0">
                <a:solidFill>
                  <a:schemeClr val="tx2"/>
                </a:solidFill>
              </a:rPr>
              <a:t>, </a:t>
            </a:r>
            <a:r>
              <a:rPr lang="en-GB" sz="1600" dirty="0" err="1">
                <a:solidFill>
                  <a:schemeClr val="tx2"/>
                </a:solidFill>
              </a:rPr>
              <a:t>pisateljica</a:t>
            </a:r>
            <a:r>
              <a:rPr lang="en-GB" sz="1600" dirty="0">
                <a:solidFill>
                  <a:schemeClr val="tx2"/>
                </a:solidFill>
              </a:rPr>
              <a:t>, </a:t>
            </a:r>
            <a:r>
              <a:rPr lang="en-GB" sz="1600" dirty="0" err="1">
                <a:solidFill>
                  <a:schemeClr val="tx2"/>
                </a:solidFill>
              </a:rPr>
              <a:t>pesnica</a:t>
            </a:r>
            <a:r>
              <a:rPr lang="en-GB" sz="1600" dirty="0">
                <a:solidFill>
                  <a:schemeClr val="tx2"/>
                </a:solidFill>
              </a:rPr>
              <a:t>, </a:t>
            </a:r>
            <a:r>
              <a:rPr lang="en-GB" sz="1600" dirty="0" err="1">
                <a:solidFill>
                  <a:schemeClr val="tx2"/>
                </a:solidFill>
              </a:rPr>
              <a:t>prevajalka</a:t>
            </a:r>
            <a:r>
              <a:rPr lang="en-GB" sz="1600" dirty="0">
                <a:solidFill>
                  <a:schemeClr val="tx2"/>
                </a:solidFill>
              </a:rPr>
              <a:t>, </a:t>
            </a:r>
            <a:r>
              <a:rPr lang="en-GB" sz="1600" dirty="0" err="1">
                <a:solidFill>
                  <a:schemeClr val="tx2"/>
                </a:solidFill>
              </a:rPr>
              <a:t>libreto</a:t>
            </a:r>
            <a:r>
              <a:rPr lang="en-GB" sz="1600" dirty="0">
                <a:solidFill>
                  <a:schemeClr val="tx2"/>
                </a:solidFill>
              </a:rPr>
              <a:t> </a:t>
            </a:r>
            <a:r>
              <a:rPr lang="en-GB" sz="1600" i="1" dirty="0" err="1">
                <a:solidFill>
                  <a:schemeClr val="tx2"/>
                </a:solidFill>
              </a:rPr>
              <a:t>Gorenjski</a:t>
            </a:r>
            <a:r>
              <a:rPr lang="en-GB" sz="1600" i="1" dirty="0">
                <a:solidFill>
                  <a:schemeClr val="tx2"/>
                </a:solidFill>
              </a:rPr>
              <a:t> </a:t>
            </a:r>
            <a:r>
              <a:rPr lang="en-GB" sz="1600" i="1" dirty="0" err="1">
                <a:solidFill>
                  <a:schemeClr val="tx2"/>
                </a:solidFill>
              </a:rPr>
              <a:t>slavček</a:t>
            </a:r>
            <a:r>
              <a:rPr lang="en-GB" sz="1600" i="1" dirty="0">
                <a:solidFill>
                  <a:schemeClr val="tx2"/>
                </a:solidFill>
              </a:rPr>
              <a:t> </a:t>
            </a:r>
            <a:r>
              <a:rPr lang="en-GB" sz="1600" dirty="0">
                <a:solidFill>
                  <a:schemeClr val="tx2"/>
                </a:solidFill>
              </a:rPr>
              <a:t>…)</a:t>
            </a:r>
          </a:p>
          <a:p>
            <a:pPr marL="1371600" lvl="2" indent="-457200">
              <a:buFont typeface="+mj-lt"/>
              <a:buAutoNum type="arabicPeriod"/>
            </a:pPr>
            <a:r>
              <a:rPr lang="en-GB" sz="1600" b="1" dirty="0">
                <a:solidFill>
                  <a:srgbClr val="C00000"/>
                </a:solidFill>
              </a:rPr>
              <a:t>Tina </a:t>
            </a:r>
            <a:r>
              <a:rPr lang="en-GB" sz="1600" b="1" dirty="0" err="1">
                <a:solidFill>
                  <a:srgbClr val="C00000"/>
                </a:solidFill>
              </a:rPr>
              <a:t>Wajtawa</a:t>
            </a:r>
            <a:r>
              <a:rPr lang="en-GB" sz="1600" b="1" dirty="0">
                <a:solidFill>
                  <a:srgbClr val="C00000"/>
                </a:solidFill>
              </a:rPr>
              <a:t> </a:t>
            </a:r>
            <a:r>
              <a:rPr lang="en-GB" sz="1600" dirty="0">
                <a:solidFill>
                  <a:schemeClr val="tx2"/>
                </a:solidFill>
              </a:rPr>
              <a:t>(</a:t>
            </a:r>
            <a:r>
              <a:rPr lang="en-GB" sz="1600" dirty="0" err="1">
                <a:solidFill>
                  <a:schemeClr val="tx2"/>
                </a:solidFill>
              </a:rPr>
              <a:t>večjezičnost</a:t>
            </a:r>
            <a:r>
              <a:rPr lang="en-GB" sz="1600" dirty="0">
                <a:solidFill>
                  <a:schemeClr val="tx2"/>
                </a:solidFill>
              </a:rPr>
              <a:t>, </a:t>
            </a:r>
            <a:r>
              <a:rPr lang="en-GB" sz="1600" dirty="0" err="1">
                <a:solidFill>
                  <a:schemeClr val="tx2"/>
                </a:solidFill>
              </a:rPr>
              <a:t>večkulturnost</a:t>
            </a:r>
            <a:r>
              <a:rPr lang="en-GB" sz="1600" dirty="0">
                <a:solidFill>
                  <a:schemeClr val="tx2"/>
                </a:solidFill>
              </a:rPr>
              <a:t>, </a:t>
            </a:r>
            <a:r>
              <a:rPr lang="en-GB" sz="1600" dirty="0" err="1">
                <a:solidFill>
                  <a:schemeClr val="tx2"/>
                </a:solidFill>
              </a:rPr>
              <a:t>arhaičnost</a:t>
            </a:r>
            <a:r>
              <a:rPr lang="en-GB" sz="1600" dirty="0">
                <a:solidFill>
                  <a:schemeClr val="tx2"/>
                </a:solidFill>
              </a:rPr>
              <a:t>, </a:t>
            </a:r>
            <a:r>
              <a:rPr lang="en-GB" sz="1600" dirty="0" err="1">
                <a:solidFill>
                  <a:schemeClr val="tx2"/>
                </a:solidFill>
              </a:rPr>
              <a:t>literarizacija</a:t>
            </a:r>
            <a:r>
              <a:rPr lang="en-GB" sz="1600" dirty="0">
                <a:solidFill>
                  <a:schemeClr val="tx2"/>
                </a:solidFill>
              </a:rPr>
              <a:t>, homo </a:t>
            </a:r>
            <a:r>
              <a:rPr lang="en-GB" sz="1600" dirty="0" err="1">
                <a:solidFill>
                  <a:schemeClr val="tx2"/>
                </a:solidFill>
              </a:rPr>
              <a:t>narrans</a:t>
            </a:r>
            <a:r>
              <a:rPr lang="en-GB" sz="1600" dirty="0">
                <a:solidFill>
                  <a:schemeClr val="tx2"/>
                </a:solidFill>
              </a:rPr>
              <a:t>, </a:t>
            </a:r>
            <a:r>
              <a:rPr lang="en-GB" sz="1600" dirty="0" err="1">
                <a:solidFill>
                  <a:schemeClr val="tx2"/>
                </a:solidFill>
              </a:rPr>
              <a:t>esenca</a:t>
            </a:r>
            <a:r>
              <a:rPr lang="en-GB" sz="1600" dirty="0">
                <a:solidFill>
                  <a:schemeClr val="tx2"/>
                </a:solidFill>
              </a:rPr>
              <a:t>)</a:t>
            </a:r>
          </a:p>
          <a:p>
            <a:pPr marL="1371600" lvl="2" indent="-457200">
              <a:buFont typeface="+mj-lt"/>
              <a:buAutoNum type="arabicPeriod"/>
            </a:pPr>
            <a:r>
              <a:rPr lang="en-GB" sz="1600" b="1" dirty="0">
                <a:solidFill>
                  <a:srgbClr val="C00000"/>
                </a:solidFill>
              </a:rPr>
              <a:t>Svetlana </a:t>
            </a:r>
            <a:r>
              <a:rPr lang="en-GB" sz="1600" b="1" dirty="0" err="1">
                <a:solidFill>
                  <a:srgbClr val="C00000"/>
                </a:solidFill>
              </a:rPr>
              <a:t>Makarovič</a:t>
            </a:r>
            <a:r>
              <a:rPr lang="en-GB" sz="1600" b="1" dirty="0">
                <a:solidFill>
                  <a:srgbClr val="C00000"/>
                </a:solidFill>
              </a:rPr>
              <a:t> </a:t>
            </a:r>
            <a:r>
              <a:rPr lang="en-GB" sz="1600" dirty="0">
                <a:solidFill>
                  <a:schemeClr val="tx2"/>
                </a:solidFill>
              </a:rPr>
              <a:t>(</a:t>
            </a:r>
            <a:r>
              <a:rPr lang="en-GB" sz="1600" dirty="0" err="1">
                <a:solidFill>
                  <a:schemeClr val="tx2"/>
                </a:solidFill>
              </a:rPr>
              <a:t>vsestranska</a:t>
            </a:r>
            <a:r>
              <a:rPr lang="en-GB" sz="1600" dirty="0">
                <a:solidFill>
                  <a:schemeClr val="tx2"/>
                </a:solidFill>
              </a:rPr>
              <a:t> </a:t>
            </a:r>
            <a:r>
              <a:rPr lang="en-GB" sz="1600" dirty="0" err="1">
                <a:solidFill>
                  <a:schemeClr val="tx2"/>
                </a:solidFill>
              </a:rPr>
              <a:t>ustvarjalka</a:t>
            </a:r>
            <a:r>
              <a:rPr lang="en-GB" sz="1600" dirty="0">
                <a:solidFill>
                  <a:schemeClr val="tx2"/>
                </a:solidFill>
              </a:rPr>
              <a:t>: </a:t>
            </a:r>
            <a:r>
              <a:rPr lang="en-GB" sz="1600" dirty="0" err="1">
                <a:solidFill>
                  <a:schemeClr val="tx2"/>
                </a:solidFill>
              </a:rPr>
              <a:t>igralka</a:t>
            </a:r>
            <a:r>
              <a:rPr lang="en-GB" sz="1600" dirty="0">
                <a:solidFill>
                  <a:schemeClr val="tx2"/>
                </a:solidFill>
              </a:rPr>
              <a:t>, </a:t>
            </a:r>
            <a:r>
              <a:rPr lang="en-GB" sz="1600" dirty="0" err="1">
                <a:solidFill>
                  <a:schemeClr val="tx2"/>
                </a:solidFill>
              </a:rPr>
              <a:t>glasbenica</a:t>
            </a:r>
            <a:r>
              <a:rPr lang="en-GB" sz="1600" dirty="0">
                <a:solidFill>
                  <a:schemeClr val="tx2"/>
                </a:solidFill>
              </a:rPr>
              <a:t>, </a:t>
            </a:r>
            <a:r>
              <a:rPr lang="en-GB" sz="1600" dirty="0" err="1">
                <a:solidFill>
                  <a:schemeClr val="tx2"/>
                </a:solidFill>
              </a:rPr>
              <a:t>ilustratorka</a:t>
            </a:r>
            <a:r>
              <a:rPr lang="en-GB" sz="1600" dirty="0">
                <a:solidFill>
                  <a:schemeClr val="tx2"/>
                </a:solidFill>
              </a:rPr>
              <a:t>, </a:t>
            </a:r>
            <a:r>
              <a:rPr lang="en-GB" sz="1600" dirty="0" err="1">
                <a:solidFill>
                  <a:schemeClr val="tx2"/>
                </a:solidFill>
              </a:rPr>
              <a:t>prevajalka</a:t>
            </a:r>
            <a:r>
              <a:rPr lang="en-GB" sz="1600" dirty="0">
                <a:solidFill>
                  <a:schemeClr val="tx2"/>
                </a:solidFill>
              </a:rPr>
              <a:t> (</a:t>
            </a:r>
            <a:r>
              <a:rPr lang="en-GB" sz="1600" dirty="0" err="1">
                <a:solidFill>
                  <a:schemeClr val="tx2"/>
                </a:solidFill>
              </a:rPr>
              <a:t>iz</a:t>
            </a:r>
            <a:r>
              <a:rPr lang="en-GB" sz="1600" dirty="0">
                <a:solidFill>
                  <a:schemeClr val="tx2"/>
                </a:solidFill>
              </a:rPr>
              <a:t> </a:t>
            </a:r>
            <a:r>
              <a:rPr lang="en-GB" sz="1600" dirty="0" err="1">
                <a:solidFill>
                  <a:schemeClr val="tx2"/>
                </a:solidFill>
              </a:rPr>
              <a:t>nem</a:t>
            </a:r>
            <a:r>
              <a:rPr lang="en-GB" sz="1600" dirty="0">
                <a:solidFill>
                  <a:schemeClr val="tx2"/>
                </a:solidFill>
              </a:rPr>
              <a:t>., island.), </a:t>
            </a:r>
            <a:r>
              <a:rPr lang="en-GB" sz="1600" dirty="0" err="1">
                <a:solidFill>
                  <a:schemeClr val="tx2"/>
                </a:solidFill>
              </a:rPr>
              <a:t>režiserka</a:t>
            </a:r>
            <a:r>
              <a:rPr lang="en-GB" sz="1600" dirty="0">
                <a:solidFill>
                  <a:schemeClr val="tx2"/>
                </a:solidFill>
              </a:rPr>
              <a:t>, </a:t>
            </a:r>
            <a:r>
              <a:rPr lang="en-GB" sz="1600" dirty="0" err="1">
                <a:solidFill>
                  <a:schemeClr val="tx2"/>
                </a:solidFill>
              </a:rPr>
              <a:t>šansonjerka</a:t>
            </a:r>
            <a:r>
              <a:rPr lang="en-GB" sz="1600" dirty="0">
                <a:solidFill>
                  <a:schemeClr val="tx2"/>
                </a:solidFill>
              </a:rPr>
              <a:t>)</a:t>
            </a:r>
          </a:p>
          <a:p>
            <a:pPr marL="514350" indent="-514350">
              <a:buFont typeface="+mj-lt"/>
              <a:buAutoNum type="arabicPeriod"/>
            </a:pPr>
            <a:r>
              <a:rPr lang="en-GB" sz="1600" b="1" dirty="0" err="1">
                <a:solidFill>
                  <a:srgbClr val="C00000"/>
                </a:solidFill>
              </a:rPr>
              <a:t>Dva</a:t>
            </a:r>
            <a:r>
              <a:rPr lang="en-GB" sz="1600" b="1" dirty="0">
                <a:solidFill>
                  <a:srgbClr val="C00000"/>
                </a:solidFill>
              </a:rPr>
              <a:t> </a:t>
            </a:r>
            <a:r>
              <a:rPr lang="en-GB" sz="1600" b="1" dirty="0" err="1">
                <a:solidFill>
                  <a:srgbClr val="C00000"/>
                </a:solidFill>
              </a:rPr>
              <a:t>modela</a:t>
            </a:r>
            <a:r>
              <a:rPr lang="en-GB" sz="1600" b="1" dirty="0">
                <a:solidFill>
                  <a:srgbClr val="C00000"/>
                </a:solidFill>
              </a:rPr>
              <a:t> </a:t>
            </a:r>
            <a:r>
              <a:rPr lang="en-GB" sz="1600" b="1" dirty="0" err="1">
                <a:solidFill>
                  <a:srgbClr val="C00000"/>
                </a:solidFill>
              </a:rPr>
              <a:t>pravljičark</a:t>
            </a:r>
            <a:r>
              <a:rPr lang="en-GB" sz="1600" b="1" dirty="0">
                <a:solidFill>
                  <a:srgbClr val="C00000"/>
                </a:solidFill>
              </a:rPr>
              <a:t> </a:t>
            </a:r>
            <a:r>
              <a:rPr lang="en-GB" sz="1600" dirty="0">
                <a:solidFill>
                  <a:schemeClr val="tx2"/>
                </a:solidFill>
              </a:rPr>
              <a:t>(</a:t>
            </a:r>
            <a:r>
              <a:rPr lang="en-GB" sz="1600" dirty="0" err="1">
                <a:solidFill>
                  <a:schemeClr val="tx2"/>
                </a:solidFill>
              </a:rPr>
              <a:t>socialni</a:t>
            </a:r>
            <a:r>
              <a:rPr lang="en-GB" sz="1600" dirty="0">
                <a:solidFill>
                  <a:schemeClr val="tx2"/>
                </a:solidFill>
              </a:rPr>
              <a:t> in </a:t>
            </a:r>
            <a:r>
              <a:rPr lang="en-GB" sz="1600" dirty="0" err="1">
                <a:solidFill>
                  <a:schemeClr val="tx2"/>
                </a:solidFill>
              </a:rPr>
              <a:t>ekonomski</a:t>
            </a:r>
            <a:r>
              <a:rPr lang="en-GB" sz="1600" dirty="0">
                <a:solidFill>
                  <a:schemeClr val="tx2"/>
                </a:solidFill>
              </a:rPr>
              <a:t> status)</a:t>
            </a:r>
          </a:p>
          <a:p>
            <a:pPr marL="1371600" lvl="2" indent="-457200">
              <a:buFont typeface="+mj-lt"/>
              <a:buAutoNum type="arabicPeriod"/>
            </a:pPr>
            <a:r>
              <a:rPr lang="en-GB" sz="1600" b="1" dirty="0" err="1">
                <a:solidFill>
                  <a:schemeClr val="tx2"/>
                </a:solidFill>
              </a:rPr>
              <a:t>Pisateljice</a:t>
            </a:r>
            <a:r>
              <a:rPr lang="en-GB" sz="1600" b="1" dirty="0">
                <a:solidFill>
                  <a:schemeClr val="tx2"/>
                </a:solidFill>
              </a:rPr>
              <a:t> </a:t>
            </a:r>
            <a:r>
              <a:rPr lang="en-GB" sz="1600" dirty="0">
                <a:solidFill>
                  <a:schemeClr val="tx2"/>
                </a:solidFill>
              </a:rPr>
              <a:t>(Luiza </a:t>
            </a:r>
            <a:r>
              <a:rPr lang="en-GB" sz="1600" dirty="0" err="1">
                <a:solidFill>
                  <a:schemeClr val="tx2"/>
                </a:solidFill>
              </a:rPr>
              <a:t>Pesjak</a:t>
            </a:r>
            <a:r>
              <a:rPr lang="en-GB" sz="1600" dirty="0">
                <a:solidFill>
                  <a:schemeClr val="tx2"/>
                </a:solidFill>
              </a:rPr>
              <a:t>, </a:t>
            </a:r>
            <a:r>
              <a:rPr lang="en-GB" sz="1600" dirty="0" err="1">
                <a:solidFill>
                  <a:schemeClr val="tx2"/>
                </a:solidFill>
              </a:rPr>
              <a:t>Ljudmila</a:t>
            </a:r>
            <a:r>
              <a:rPr lang="en-GB" sz="1600" dirty="0">
                <a:solidFill>
                  <a:schemeClr val="tx2"/>
                </a:solidFill>
              </a:rPr>
              <a:t> </a:t>
            </a:r>
            <a:r>
              <a:rPr lang="en-GB" sz="1600" dirty="0" err="1">
                <a:solidFill>
                  <a:schemeClr val="tx2"/>
                </a:solidFill>
              </a:rPr>
              <a:t>Prunk</a:t>
            </a:r>
            <a:r>
              <a:rPr lang="en-GB" sz="1600" dirty="0">
                <a:solidFill>
                  <a:schemeClr val="tx2"/>
                </a:solidFill>
              </a:rPr>
              <a:t> …)</a:t>
            </a:r>
          </a:p>
          <a:p>
            <a:pPr marL="1828800" lvl="3" indent="-457200">
              <a:buFont typeface="+mj-lt"/>
              <a:buAutoNum type="arabicPeriod"/>
            </a:pPr>
            <a:r>
              <a:rPr lang="en-GB" sz="1600" dirty="0">
                <a:solidFill>
                  <a:schemeClr val="tx2"/>
                </a:solidFill>
              </a:rPr>
              <a:t>Ali </a:t>
            </a:r>
            <a:r>
              <a:rPr lang="en-GB" sz="1600" dirty="0" err="1">
                <a:solidFill>
                  <a:schemeClr val="tx2"/>
                </a:solidFill>
              </a:rPr>
              <a:t>subalterni</a:t>
            </a:r>
            <a:r>
              <a:rPr lang="en-GB" sz="1600" dirty="0">
                <a:solidFill>
                  <a:schemeClr val="tx2"/>
                </a:solidFill>
              </a:rPr>
              <a:t> </a:t>
            </a:r>
            <a:r>
              <a:rPr lang="en-GB" sz="1600" dirty="0" err="1">
                <a:solidFill>
                  <a:schemeClr val="tx2"/>
                </a:solidFill>
              </a:rPr>
              <a:t>lahko</a:t>
            </a:r>
            <a:r>
              <a:rPr lang="en-GB" sz="1600" dirty="0">
                <a:solidFill>
                  <a:schemeClr val="tx2"/>
                </a:solidFill>
              </a:rPr>
              <a:t> </a:t>
            </a:r>
            <a:r>
              <a:rPr lang="en-GB" sz="1600" dirty="0" err="1">
                <a:solidFill>
                  <a:schemeClr val="tx2"/>
                </a:solidFill>
              </a:rPr>
              <a:t>govorijo</a:t>
            </a:r>
            <a:r>
              <a:rPr lang="en-GB" sz="1600" dirty="0">
                <a:solidFill>
                  <a:schemeClr val="tx2"/>
                </a:solidFill>
              </a:rPr>
              <a:t>?</a:t>
            </a:r>
          </a:p>
          <a:p>
            <a:pPr marL="1828800" lvl="3" indent="-457200">
              <a:buFont typeface="+mj-lt"/>
              <a:buAutoNum type="arabicPeriod"/>
            </a:pPr>
            <a:r>
              <a:rPr lang="en-GB" sz="1600" dirty="0">
                <a:solidFill>
                  <a:schemeClr val="tx2"/>
                </a:solidFill>
              </a:rPr>
              <a:t>Ernestina JELOVŠEK …</a:t>
            </a:r>
          </a:p>
          <a:p>
            <a:pPr marL="1371600" lvl="2" indent="-457200">
              <a:buFont typeface="+mj-lt"/>
              <a:buAutoNum type="arabicPeriod"/>
            </a:pPr>
            <a:r>
              <a:rPr lang="en-GB" sz="1600" b="1" dirty="0" err="1">
                <a:solidFill>
                  <a:schemeClr val="tx2"/>
                </a:solidFill>
              </a:rPr>
              <a:t>Pripovedovalke</a:t>
            </a:r>
            <a:r>
              <a:rPr lang="en-GB" sz="1600" b="1" dirty="0">
                <a:solidFill>
                  <a:schemeClr val="tx2"/>
                </a:solidFill>
              </a:rPr>
              <a:t> </a:t>
            </a:r>
            <a:r>
              <a:rPr lang="en-GB" sz="1600" dirty="0">
                <a:solidFill>
                  <a:schemeClr val="tx2"/>
                </a:solidFill>
              </a:rPr>
              <a:t> (</a:t>
            </a:r>
            <a:r>
              <a:rPr lang="en-GB" sz="1600" dirty="0" err="1">
                <a:solidFill>
                  <a:schemeClr val="tx2"/>
                </a:solidFill>
              </a:rPr>
              <a:t>Slovenska</a:t>
            </a:r>
            <a:r>
              <a:rPr lang="en-GB" sz="1600" dirty="0">
                <a:solidFill>
                  <a:schemeClr val="tx2"/>
                </a:solidFill>
              </a:rPr>
              <a:t> </a:t>
            </a:r>
            <a:r>
              <a:rPr lang="en-GB" sz="1600" dirty="0" err="1">
                <a:solidFill>
                  <a:schemeClr val="tx2"/>
                </a:solidFill>
              </a:rPr>
              <a:t>pisateljica</a:t>
            </a:r>
            <a:r>
              <a:rPr lang="en-GB" sz="1600" dirty="0">
                <a:solidFill>
                  <a:schemeClr val="tx2"/>
                </a:solidFill>
              </a:rPr>
              <a:t> </a:t>
            </a:r>
            <a:r>
              <a:rPr lang="en-GB" sz="1600" dirty="0" err="1">
                <a:solidFill>
                  <a:schemeClr val="tx2"/>
                </a:solidFill>
              </a:rPr>
              <a:t>pripoveduje</a:t>
            </a:r>
            <a:r>
              <a:rPr lang="en-GB" sz="1600" dirty="0">
                <a:solidFill>
                  <a:schemeClr val="tx2"/>
                </a:solidFill>
              </a:rPr>
              <a:t>, Tina </a:t>
            </a:r>
            <a:r>
              <a:rPr lang="en-GB" sz="1600" dirty="0" err="1">
                <a:solidFill>
                  <a:schemeClr val="tx2"/>
                </a:solidFill>
              </a:rPr>
              <a:t>Wajtawa</a:t>
            </a:r>
            <a:r>
              <a:rPr lang="en-GB" sz="1600" dirty="0">
                <a:solidFill>
                  <a:schemeClr val="tx2"/>
                </a:solidFill>
              </a:rPr>
              <a:t>, Svetlana </a:t>
            </a:r>
            <a:r>
              <a:rPr lang="en-GB" sz="1600" dirty="0" err="1">
                <a:solidFill>
                  <a:schemeClr val="tx2"/>
                </a:solidFill>
              </a:rPr>
              <a:t>Makarovič</a:t>
            </a:r>
            <a:r>
              <a:rPr lang="en-GB" sz="1600" dirty="0">
                <a:solidFill>
                  <a:schemeClr val="tx2"/>
                </a:solidFill>
              </a:rPr>
              <a:t>, Anja </a:t>
            </a:r>
            <a:r>
              <a:rPr lang="en-GB" sz="1600" dirty="0" err="1">
                <a:solidFill>
                  <a:schemeClr val="tx2"/>
                </a:solidFill>
              </a:rPr>
              <a:t>Štefan</a:t>
            </a:r>
            <a:r>
              <a:rPr lang="en-GB" sz="1600" dirty="0">
                <a:solidFill>
                  <a:schemeClr val="tx2"/>
                </a:solidFill>
              </a:rPr>
              <a:t> …) </a:t>
            </a:r>
          </a:p>
          <a:p>
            <a:pPr marL="1828800" lvl="3" indent="-457200">
              <a:buFont typeface="+mj-lt"/>
              <a:buAutoNum type="arabicPeriod"/>
            </a:pPr>
            <a:r>
              <a:rPr lang="en-GB" sz="1600" dirty="0">
                <a:solidFill>
                  <a:schemeClr val="tx2"/>
                </a:solidFill>
              </a:rPr>
              <a:t>Ali </a:t>
            </a:r>
            <a:r>
              <a:rPr lang="en-GB" sz="1600" dirty="0" err="1">
                <a:solidFill>
                  <a:schemeClr val="tx2"/>
                </a:solidFill>
              </a:rPr>
              <a:t>subalterni</a:t>
            </a:r>
            <a:r>
              <a:rPr lang="en-GB" sz="1600" dirty="0">
                <a:solidFill>
                  <a:schemeClr val="tx2"/>
                </a:solidFill>
              </a:rPr>
              <a:t> </a:t>
            </a:r>
            <a:r>
              <a:rPr lang="en-GB" sz="1600" dirty="0" err="1">
                <a:solidFill>
                  <a:schemeClr val="tx2"/>
                </a:solidFill>
              </a:rPr>
              <a:t>lahko</a:t>
            </a:r>
            <a:r>
              <a:rPr lang="en-GB" sz="1600" dirty="0">
                <a:solidFill>
                  <a:schemeClr val="tx2"/>
                </a:solidFill>
              </a:rPr>
              <a:t> </a:t>
            </a:r>
            <a:r>
              <a:rPr lang="en-GB" sz="1600" dirty="0" err="1">
                <a:solidFill>
                  <a:schemeClr val="tx2"/>
                </a:solidFill>
              </a:rPr>
              <a:t>govorijo</a:t>
            </a:r>
            <a:r>
              <a:rPr lang="en-GB" sz="1600" dirty="0">
                <a:solidFill>
                  <a:schemeClr val="tx2"/>
                </a:solidFill>
              </a:rPr>
              <a:t>? </a:t>
            </a:r>
          </a:p>
          <a:p>
            <a:pPr marL="1828800" lvl="3" indent="-457200">
              <a:buFont typeface="+mj-lt"/>
              <a:buAutoNum type="arabicPeriod"/>
            </a:pPr>
            <a:r>
              <a:rPr lang="en-GB" sz="1600" dirty="0" err="1">
                <a:solidFill>
                  <a:schemeClr val="tx2"/>
                </a:solidFill>
              </a:rPr>
              <a:t>Štrekljeve</a:t>
            </a:r>
            <a:r>
              <a:rPr lang="en-GB" sz="1600" dirty="0">
                <a:solidFill>
                  <a:schemeClr val="tx2"/>
                </a:solidFill>
              </a:rPr>
              <a:t> </a:t>
            </a:r>
            <a:r>
              <a:rPr lang="en-GB" sz="1600" dirty="0" err="1">
                <a:solidFill>
                  <a:schemeClr val="tx2"/>
                </a:solidFill>
              </a:rPr>
              <a:t>pravljičarke</a:t>
            </a:r>
            <a:r>
              <a:rPr lang="en-GB" sz="1600" dirty="0">
                <a:solidFill>
                  <a:schemeClr val="tx2"/>
                </a:solidFill>
              </a:rPr>
              <a:t> [5], Tina </a:t>
            </a:r>
            <a:r>
              <a:rPr lang="en-GB" sz="1600" dirty="0" err="1">
                <a:solidFill>
                  <a:schemeClr val="tx2"/>
                </a:solidFill>
              </a:rPr>
              <a:t>Wajtawa</a:t>
            </a:r>
            <a:r>
              <a:rPr lang="en-GB" sz="1600" dirty="0">
                <a:solidFill>
                  <a:schemeClr val="tx2"/>
                </a:solidFill>
              </a:rPr>
              <a:t> …</a:t>
            </a:r>
          </a:p>
          <a:p>
            <a:pPr marL="457200" indent="-457200">
              <a:buFont typeface="+mj-lt"/>
              <a:buAutoNum type="arabicPeriod"/>
            </a:pPr>
            <a:r>
              <a:rPr lang="en-GB" sz="1600" b="1" dirty="0" err="1">
                <a:solidFill>
                  <a:srgbClr val="C00000"/>
                </a:solidFill>
              </a:rPr>
              <a:t>Način</a:t>
            </a:r>
            <a:r>
              <a:rPr lang="en-GB" sz="1600" b="1" dirty="0">
                <a:solidFill>
                  <a:srgbClr val="C00000"/>
                </a:solidFill>
              </a:rPr>
              <a:t> </a:t>
            </a:r>
            <a:r>
              <a:rPr lang="en-GB" sz="1600" b="1" dirty="0" err="1">
                <a:solidFill>
                  <a:srgbClr val="C00000"/>
                </a:solidFill>
              </a:rPr>
              <a:t>pravljičarstva</a:t>
            </a:r>
            <a:r>
              <a:rPr lang="en-GB" sz="1600" b="1" dirty="0">
                <a:solidFill>
                  <a:srgbClr val="C00000"/>
                </a:solidFill>
              </a:rPr>
              <a:t> </a:t>
            </a:r>
          </a:p>
          <a:p>
            <a:pPr marL="1371600" lvl="2" indent="-457200">
              <a:buFont typeface="+mj-lt"/>
              <a:buAutoNum type="arabicPeriod"/>
            </a:pPr>
            <a:r>
              <a:rPr lang="en-GB" sz="1600" dirty="0" err="1">
                <a:solidFill>
                  <a:schemeClr val="tx2"/>
                </a:solidFill>
              </a:rPr>
              <a:t>kombinirano</a:t>
            </a:r>
            <a:r>
              <a:rPr lang="en-GB" sz="1600" dirty="0">
                <a:solidFill>
                  <a:schemeClr val="tx2"/>
                </a:solidFill>
              </a:rPr>
              <a:t> (</a:t>
            </a:r>
            <a:r>
              <a:rPr lang="en-GB" sz="1600" dirty="0" err="1">
                <a:solidFill>
                  <a:schemeClr val="tx2"/>
                </a:solidFill>
              </a:rPr>
              <a:t>pisateljica</a:t>
            </a:r>
            <a:r>
              <a:rPr lang="en-GB" sz="1600" dirty="0">
                <a:solidFill>
                  <a:schemeClr val="tx2"/>
                </a:solidFill>
              </a:rPr>
              <a:t> in </a:t>
            </a:r>
            <a:r>
              <a:rPr lang="en-GB" sz="1600" dirty="0" err="1">
                <a:solidFill>
                  <a:schemeClr val="tx2"/>
                </a:solidFill>
              </a:rPr>
              <a:t>pripovedovalka</a:t>
            </a:r>
            <a:r>
              <a:rPr lang="en-GB" sz="1600" dirty="0">
                <a:solidFill>
                  <a:schemeClr val="tx2"/>
                </a:solidFill>
              </a:rPr>
              <a:t>)</a:t>
            </a:r>
          </a:p>
          <a:p>
            <a:pPr marL="1371600" lvl="2" indent="-457200">
              <a:buFont typeface="+mj-lt"/>
              <a:buAutoNum type="arabicPeriod"/>
            </a:pPr>
            <a:r>
              <a:rPr lang="en-GB" sz="1600" dirty="0" err="1">
                <a:solidFill>
                  <a:schemeClr val="tx2"/>
                </a:solidFill>
              </a:rPr>
              <a:t>hibridno</a:t>
            </a:r>
            <a:r>
              <a:rPr lang="en-GB" sz="1600" dirty="0">
                <a:solidFill>
                  <a:schemeClr val="tx2"/>
                </a:solidFill>
              </a:rPr>
              <a:t> (v </a:t>
            </a:r>
            <a:r>
              <a:rPr lang="en-GB" sz="1600" dirty="0" err="1">
                <a:solidFill>
                  <a:schemeClr val="tx2"/>
                </a:solidFill>
              </a:rPr>
              <a:t>živo</a:t>
            </a:r>
            <a:r>
              <a:rPr lang="en-GB" sz="1600" dirty="0">
                <a:solidFill>
                  <a:schemeClr val="tx2"/>
                </a:solidFill>
              </a:rPr>
              <a:t> in </a:t>
            </a:r>
            <a:r>
              <a:rPr lang="en-GB" sz="1600" dirty="0" err="1">
                <a:solidFill>
                  <a:schemeClr val="tx2"/>
                </a:solidFill>
              </a:rPr>
              <a:t>spletno</a:t>
            </a:r>
            <a:r>
              <a:rPr lang="en-GB" sz="1600" dirty="0">
                <a:solidFill>
                  <a:schemeClr val="tx2"/>
                </a:solidFill>
              </a:rPr>
              <a:t>)</a:t>
            </a:r>
          </a:p>
          <a:p>
            <a:pPr marL="1828800" lvl="3" indent="-457200">
              <a:buFont typeface="+mj-lt"/>
              <a:buAutoNum type="arabicPeriod"/>
            </a:pPr>
            <a:endParaRPr lang="en-GB" sz="1300" dirty="0">
              <a:solidFill>
                <a:schemeClr val="tx2"/>
              </a:solidFill>
            </a:endParaRPr>
          </a:p>
          <a:p>
            <a:pPr marL="1371600" lvl="2" indent="-457200">
              <a:buFont typeface="+mj-lt"/>
              <a:buAutoNum type="arabicPeriod"/>
            </a:pPr>
            <a:endParaRPr lang="en-GB" sz="1300" dirty="0">
              <a:solidFill>
                <a:schemeClr val="tx2"/>
              </a:solidFill>
            </a:endParaRPr>
          </a:p>
          <a:p>
            <a:pPr marL="1371600" lvl="2" indent="-457200">
              <a:buFont typeface="+mj-lt"/>
              <a:buAutoNum type="arabicPeriod"/>
            </a:pPr>
            <a:endParaRPr lang="en-GB" sz="1300" dirty="0">
              <a:solidFill>
                <a:schemeClr val="tx2"/>
              </a:solidFill>
            </a:endParaRPr>
          </a:p>
          <a:p>
            <a:pPr marL="914400" lvl="1" indent="-457200">
              <a:buFont typeface="+mj-lt"/>
              <a:buAutoNum type="arabicPeriod"/>
            </a:pPr>
            <a:endParaRPr lang="en-GB" sz="1300" dirty="0">
              <a:solidFill>
                <a:schemeClr val="tx2"/>
              </a:solidFill>
            </a:endParaRPr>
          </a:p>
          <a:p>
            <a:pPr marL="914400" lvl="1" indent="-457200">
              <a:buFont typeface="+mj-lt"/>
              <a:buAutoNum type="arabicPeriod"/>
            </a:pPr>
            <a:endParaRPr lang="en-GB" sz="1300" dirty="0">
              <a:solidFill>
                <a:schemeClr val="tx2"/>
              </a:solidFill>
            </a:endParaRPr>
          </a:p>
          <a:p>
            <a:pPr marL="0" indent="0">
              <a:buNone/>
            </a:pPr>
            <a:endParaRPr lang="en-GB" sz="1300" dirty="0">
              <a:solidFill>
                <a:schemeClr val="tx2"/>
              </a:solidFill>
            </a:endParaRPr>
          </a:p>
        </p:txBody>
      </p:sp>
      <p:sp>
        <p:nvSpPr>
          <p:cNvPr id="4" name="Slide Number Placeholder 3">
            <a:extLst>
              <a:ext uri="{FF2B5EF4-FFF2-40B4-BE49-F238E27FC236}">
                <a16:creationId xmlns:a16="http://schemas.microsoft.com/office/drawing/2014/main" id="{DB761AA7-7F6F-3E4F-B331-4C22EEE18034}"/>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14</a:t>
            </a:fld>
            <a:endParaRPr lang="en-GB"/>
          </a:p>
        </p:txBody>
      </p:sp>
    </p:spTree>
    <p:extLst>
      <p:ext uri="{BB962C8B-B14F-4D97-AF65-F5344CB8AC3E}">
        <p14:creationId xmlns:p14="http://schemas.microsoft.com/office/powerpoint/2010/main" val="3931466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F2CD2-1665-EB4A-94FE-EFE5FF9A48C2}"/>
              </a:ext>
            </a:extLst>
          </p:cNvPr>
          <p:cNvSpPr>
            <a:spLocks noGrp="1"/>
          </p:cNvSpPr>
          <p:nvPr>
            <p:ph type="title"/>
          </p:nvPr>
        </p:nvSpPr>
        <p:spPr>
          <a:xfrm>
            <a:off x="995855" y="320674"/>
            <a:ext cx="10515600" cy="1325563"/>
          </a:xfrm>
        </p:spPr>
        <p:txBody>
          <a:bodyPr>
            <a:normAutofit/>
          </a:bodyPr>
          <a:lstStyle/>
          <a:p>
            <a:r>
              <a:rPr lang="en-GB" sz="4000" b="1" dirty="0">
                <a:solidFill>
                  <a:srgbClr val="C00000"/>
                </a:solidFill>
              </a:rPr>
              <a:t>Le[o]</a:t>
            </a:r>
            <a:r>
              <a:rPr lang="en-GB" sz="4000" b="1" dirty="0" err="1">
                <a:solidFill>
                  <a:srgbClr val="C00000"/>
                </a:solidFill>
              </a:rPr>
              <a:t>nora</a:t>
            </a:r>
            <a:r>
              <a:rPr lang="en-GB" sz="4000" dirty="0"/>
              <a:t>, ATU 365 [</a:t>
            </a:r>
            <a:r>
              <a:rPr lang="en-GB" sz="4000" dirty="0" err="1"/>
              <a:t>angl.</a:t>
            </a:r>
            <a:r>
              <a:rPr lang="en-GB" sz="4000" dirty="0"/>
              <a:t> The </a:t>
            </a:r>
            <a:r>
              <a:rPr lang="en-GB" sz="4000" dirty="0" err="1"/>
              <a:t>deadbride</a:t>
            </a:r>
            <a:r>
              <a:rPr lang="en-GB" sz="4000" dirty="0"/>
              <a:t> groom]</a:t>
            </a:r>
          </a:p>
        </p:txBody>
      </p:sp>
      <p:sp>
        <p:nvSpPr>
          <p:cNvPr id="3" name="Content Placeholder 2">
            <a:extLst>
              <a:ext uri="{FF2B5EF4-FFF2-40B4-BE49-F238E27FC236}">
                <a16:creationId xmlns:a16="http://schemas.microsoft.com/office/drawing/2014/main" id="{E477519E-3EDA-D740-8916-1F7FB37EF492}"/>
              </a:ext>
            </a:extLst>
          </p:cNvPr>
          <p:cNvSpPr>
            <a:spLocks noGrp="1"/>
          </p:cNvSpPr>
          <p:nvPr>
            <p:ph sz="half" idx="1"/>
          </p:nvPr>
        </p:nvSpPr>
        <p:spPr>
          <a:xfrm>
            <a:off x="572294" y="1825624"/>
            <a:ext cx="5181600" cy="4351338"/>
          </a:xfrm>
        </p:spPr>
        <p:txBody>
          <a:bodyPr>
            <a:normAutofit/>
          </a:bodyPr>
          <a:lstStyle/>
          <a:p>
            <a:pPr marL="514350" indent="-514350">
              <a:buFont typeface="+mj-lt"/>
              <a:buAutoNum type="arabicPeriod"/>
            </a:pPr>
            <a:r>
              <a:rPr lang="en-GB" dirty="0">
                <a:solidFill>
                  <a:srgbClr val="C00000"/>
                </a:solidFill>
              </a:rPr>
              <a:t>Gottfried August Burger</a:t>
            </a:r>
            <a:r>
              <a:rPr lang="en-GB" dirty="0"/>
              <a:t>, 1773</a:t>
            </a:r>
          </a:p>
          <a:p>
            <a:pPr marL="514350" indent="-514350">
              <a:buFont typeface="+mj-lt"/>
              <a:buAutoNum type="arabicPeriod"/>
            </a:pPr>
            <a:r>
              <a:rPr lang="en-GB" dirty="0">
                <a:solidFill>
                  <a:srgbClr val="C00000"/>
                </a:solidFill>
              </a:rPr>
              <a:t>France </a:t>
            </a:r>
            <a:r>
              <a:rPr lang="en-GB" dirty="0" err="1">
                <a:solidFill>
                  <a:srgbClr val="C00000"/>
                </a:solidFill>
              </a:rPr>
              <a:t>Prešeren</a:t>
            </a:r>
            <a:r>
              <a:rPr lang="en-GB" dirty="0"/>
              <a:t>, 1847</a:t>
            </a:r>
          </a:p>
          <a:p>
            <a:pPr marL="514350" indent="-514350">
              <a:buFont typeface="+mj-lt"/>
              <a:buAutoNum type="arabicPeriod"/>
            </a:pPr>
            <a:r>
              <a:rPr lang="en-GB" b="1" dirty="0">
                <a:solidFill>
                  <a:srgbClr val="C00000"/>
                </a:solidFill>
              </a:rPr>
              <a:t>Tina </a:t>
            </a:r>
            <a:r>
              <a:rPr lang="en-GB" b="1" dirty="0" err="1">
                <a:solidFill>
                  <a:srgbClr val="C00000"/>
                </a:solidFill>
              </a:rPr>
              <a:t>Wajtawa</a:t>
            </a:r>
            <a:r>
              <a:rPr lang="en-GB" b="1" dirty="0"/>
              <a:t>: Lenora, 1966</a:t>
            </a:r>
          </a:p>
          <a:p>
            <a:pPr marL="514350" indent="-514350">
              <a:buFont typeface="+mj-lt"/>
              <a:buAutoNum type="arabicPeriod"/>
            </a:pPr>
            <a:r>
              <a:rPr lang="en-GB" dirty="0">
                <a:solidFill>
                  <a:srgbClr val="C00000"/>
                </a:solidFill>
              </a:rPr>
              <a:t>Svetlana </a:t>
            </a:r>
            <a:r>
              <a:rPr lang="en-GB" dirty="0" err="1">
                <a:solidFill>
                  <a:srgbClr val="C00000"/>
                </a:solidFill>
              </a:rPr>
              <a:t>Makarovič</a:t>
            </a:r>
            <a:r>
              <a:rPr lang="en-GB" dirty="0"/>
              <a:t>: </a:t>
            </a:r>
            <a:r>
              <a:rPr lang="en-GB" i="1" dirty="0" err="1"/>
              <a:t>Mrtvec</a:t>
            </a:r>
            <a:r>
              <a:rPr lang="en-GB" i="1" dirty="0"/>
              <a:t> pride po </a:t>
            </a:r>
            <a:r>
              <a:rPr lang="en-GB" i="1" dirty="0" err="1"/>
              <a:t>ljubico</a:t>
            </a:r>
            <a:r>
              <a:rPr lang="en-GB" dirty="0"/>
              <a:t>, 1986</a:t>
            </a:r>
          </a:p>
          <a:p>
            <a:pPr marL="514350" indent="-514350">
              <a:buFont typeface="+mj-lt"/>
              <a:buAutoNum type="arabicPeriod"/>
            </a:pPr>
            <a:r>
              <a:rPr lang="en-GB" dirty="0" err="1">
                <a:solidFill>
                  <a:srgbClr val="C00000"/>
                </a:solidFill>
              </a:rPr>
              <a:t>Marija</a:t>
            </a:r>
            <a:r>
              <a:rPr lang="en-GB" dirty="0">
                <a:solidFill>
                  <a:srgbClr val="C00000"/>
                </a:solidFill>
              </a:rPr>
              <a:t> </a:t>
            </a:r>
            <a:r>
              <a:rPr lang="en-GB" dirty="0" err="1">
                <a:solidFill>
                  <a:srgbClr val="C00000"/>
                </a:solidFill>
              </a:rPr>
              <a:t>Lucija</a:t>
            </a:r>
            <a:r>
              <a:rPr lang="en-GB" dirty="0">
                <a:solidFill>
                  <a:srgbClr val="C00000"/>
                </a:solidFill>
              </a:rPr>
              <a:t> </a:t>
            </a:r>
            <a:r>
              <a:rPr lang="en-GB" dirty="0" err="1">
                <a:solidFill>
                  <a:srgbClr val="C00000"/>
                </a:solidFill>
              </a:rPr>
              <a:t>Stupica</a:t>
            </a:r>
            <a:r>
              <a:rPr lang="en-GB" dirty="0">
                <a:solidFill>
                  <a:srgbClr val="C00000"/>
                </a:solidFill>
              </a:rPr>
              <a:t> </a:t>
            </a:r>
            <a:r>
              <a:rPr lang="en-GB" dirty="0"/>
              <a:t>(il.): Lenora, 1991</a:t>
            </a:r>
          </a:p>
          <a:p>
            <a:pPr marL="0" indent="0">
              <a:buNone/>
            </a:pPr>
            <a:endParaRPr lang="en-GB" dirty="0"/>
          </a:p>
          <a:p>
            <a:pPr marL="0" indent="0">
              <a:buNone/>
            </a:pPr>
            <a:endParaRPr lang="en-GB" dirty="0"/>
          </a:p>
        </p:txBody>
      </p:sp>
      <p:pic>
        <p:nvPicPr>
          <p:cNvPr id="1026" name="Picture 2" descr="Marija Lucija Stupica | Koridor - križišča umetnosti">
            <a:extLst>
              <a:ext uri="{FF2B5EF4-FFF2-40B4-BE49-F238E27FC236}">
                <a16:creationId xmlns:a16="http://schemas.microsoft.com/office/drawing/2014/main" id="{0309B3B5-AC49-1C4C-89A5-2C058017C3C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622491" y="1855757"/>
            <a:ext cx="5655109" cy="378829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53C80833-216E-EB4D-ABCF-E29D7FA0C676}"/>
              </a:ext>
            </a:extLst>
          </p:cNvPr>
          <p:cNvSpPr>
            <a:spLocks noGrp="1"/>
          </p:cNvSpPr>
          <p:nvPr>
            <p:ph type="sldNum" sz="quarter" idx="12"/>
          </p:nvPr>
        </p:nvSpPr>
        <p:spPr/>
        <p:txBody>
          <a:bodyPr/>
          <a:lstStyle/>
          <a:p>
            <a:fld id="{5D6D3405-C1B2-2548-8F94-0C475B4F8A86}" type="slidenum">
              <a:rPr lang="en-GB"/>
              <a:t>15</a:t>
            </a:fld>
            <a:endParaRPr lang="en-GB"/>
          </a:p>
        </p:txBody>
      </p:sp>
    </p:spTree>
    <p:extLst>
      <p:ext uri="{BB962C8B-B14F-4D97-AF65-F5344CB8AC3E}">
        <p14:creationId xmlns:p14="http://schemas.microsoft.com/office/powerpoint/2010/main" val="1023620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530F97-FE01-274C-8CCC-00A3A6E10FCC}"/>
              </a:ext>
            </a:extLst>
          </p:cNvPr>
          <p:cNvSpPr>
            <a:spLocks noGrp="1"/>
          </p:cNvSpPr>
          <p:nvPr>
            <p:ph type="sldNum" sz="quarter" idx="12"/>
          </p:nvPr>
        </p:nvSpPr>
        <p:spPr/>
        <p:txBody>
          <a:bodyPr/>
          <a:lstStyle/>
          <a:p>
            <a:fld id="{5D6D3405-C1B2-2548-8F94-0C475B4F8A86}" type="slidenum">
              <a:rPr lang="en-GB"/>
              <a:t>16</a:t>
            </a:fld>
            <a:endParaRPr lang="en-GB"/>
          </a:p>
        </p:txBody>
      </p:sp>
      <p:sp>
        <p:nvSpPr>
          <p:cNvPr id="9" name="Content Placeholder 8">
            <a:extLst>
              <a:ext uri="{FF2B5EF4-FFF2-40B4-BE49-F238E27FC236}">
                <a16:creationId xmlns:a16="http://schemas.microsoft.com/office/drawing/2014/main" id="{3EC2AF68-658D-EC46-AEF2-6859558D06FB}"/>
              </a:ext>
            </a:extLst>
          </p:cNvPr>
          <p:cNvSpPr>
            <a:spLocks noGrp="1"/>
          </p:cNvSpPr>
          <p:nvPr>
            <p:ph sz="quarter" idx="4294967295"/>
          </p:nvPr>
        </p:nvSpPr>
        <p:spPr>
          <a:xfrm>
            <a:off x="7008813" y="2420938"/>
            <a:ext cx="5183187" cy="3851275"/>
          </a:xfrm>
        </p:spPr>
        <p:txBody>
          <a:bodyPr>
            <a:normAutofit fontScale="62500" lnSpcReduction="20000"/>
          </a:bodyPr>
          <a:lstStyle/>
          <a:p>
            <a:r>
              <a:rPr lang="sl-SI" dirty="0"/>
              <a:t>Mlada ženska žaluje za svojim ženinom, ki se ni vrnil iz vojne (s čarovnijo ga oživi). </a:t>
            </a:r>
          </a:p>
          <a:p>
            <a:r>
              <a:rPr lang="sl-SI" dirty="0"/>
              <a:t>Neke noči se pojavi, povabi jo, da odide z njim, in jo odpelje na svojem konju. </a:t>
            </a:r>
          </a:p>
          <a:p>
            <a:r>
              <a:rPr lang="sl-SI" dirty="0"/>
              <a:t>Dvakrat jo vpraša, ali se boji. Pravi, da ne, ker je z njo njen ljubi. </a:t>
            </a:r>
          </a:p>
          <a:p>
            <a:r>
              <a:rPr lang="sl-SI" dirty="0"/>
              <a:t>Nato prideta na pokopališče. Ko jo ženin želi zvabiti v odprti grob, ugotovi, da je mrtev. Zagrabi jo in strga njena oblačila. </a:t>
            </a:r>
          </a:p>
          <a:p>
            <a:r>
              <a:rPr lang="sl-SI" dirty="0"/>
              <a:t>Nevesta pobegne (potegne jo v grob [E 215 Dragi jezdec (Lenora)], plešejo do smrti ali jo raztrga na koščke). </a:t>
            </a:r>
          </a:p>
          <a:p>
            <a:r>
              <a:rPr lang="sl-SI" dirty="0"/>
              <a:t>Kombinacije: 363 [Jedec trupel], 407 [Deklica roža] in 1199 A [Priprava kruha] (Uther 2011: 223</a:t>
            </a:r>
            <a:endParaRPr lang="en-GB" dirty="0"/>
          </a:p>
        </p:txBody>
      </p:sp>
      <p:sp>
        <p:nvSpPr>
          <p:cNvPr id="8" name="Text Placeholder 7">
            <a:extLst>
              <a:ext uri="{FF2B5EF4-FFF2-40B4-BE49-F238E27FC236}">
                <a16:creationId xmlns:a16="http://schemas.microsoft.com/office/drawing/2014/main" id="{DC50AB48-7116-2E4B-A286-EC5E1C4B10B2}"/>
              </a:ext>
            </a:extLst>
          </p:cNvPr>
          <p:cNvSpPr>
            <a:spLocks noGrp="1"/>
          </p:cNvSpPr>
          <p:nvPr>
            <p:ph type="body" idx="4294967295"/>
          </p:nvPr>
        </p:nvSpPr>
        <p:spPr>
          <a:xfrm>
            <a:off x="7008813" y="1681163"/>
            <a:ext cx="5183187" cy="823912"/>
          </a:xfrm>
        </p:spPr>
        <p:txBody>
          <a:bodyPr>
            <a:normAutofit lnSpcReduction="10000"/>
          </a:bodyPr>
          <a:lstStyle/>
          <a:p>
            <a:r>
              <a:rPr lang="en-GB" dirty="0">
                <a:solidFill>
                  <a:srgbClr val="0070C0"/>
                </a:solidFill>
              </a:rPr>
              <a:t>ATU 365: </a:t>
            </a:r>
            <a:r>
              <a:rPr lang="en-GB" dirty="0" err="1">
                <a:solidFill>
                  <a:srgbClr val="0070C0"/>
                </a:solidFill>
              </a:rPr>
              <a:t>Mrtvec</a:t>
            </a:r>
            <a:r>
              <a:rPr lang="en-GB" dirty="0">
                <a:solidFill>
                  <a:srgbClr val="0070C0"/>
                </a:solidFill>
              </a:rPr>
              <a:t> pride po </a:t>
            </a:r>
            <a:r>
              <a:rPr lang="en-GB" dirty="0" err="1">
                <a:solidFill>
                  <a:srgbClr val="0070C0"/>
                </a:solidFill>
              </a:rPr>
              <a:t>ljubico</a:t>
            </a:r>
            <a:r>
              <a:rPr lang="en-GB" dirty="0">
                <a:solidFill>
                  <a:srgbClr val="0070C0"/>
                </a:solidFill>
              </a:rPr>
              <a:t> (Lenora)</a:t>
            </a:r>
          </a:p>
        </p:txBody>
      </p:sp>
      <p:sp>
        <p:nvSpPr>
          <p:cNvPr id="7" name="Content Placeholder 6">
            <a:extLst>
              <a:ext uri="{FF2B5EF4-FFF2-40B4-BE49-F238E27FC236}">
                <a16:creationId xmlns:a16="http://schemas.microsoft.com/office/drawing/2014/main" id="{039BDF6D-460C-6545-899C-B7954D257282}"/>
              </a:ext>
            </a:extLst>
          </p:cNvPr>
          <p:cNvSpPr>
            <a:spLocks noGrp="1"/>
          </p:cNvSpPr>
          <p:nvPr>
            <p:ph sz="half" idx="4294967295"/>
          </p:nvPr>
        </p:nvSpPr>
        <p:spPr>
          <a:xfrm>
            <a:off x="746234" y="2510632"/>
            <a:ext cx="4621213" cy="3684588"/>
          </a:xfrm>
        </p:spPr>
        <p:txBody>
          <a:bodyPr>
            <a:normAutofit fontScale="55000" lnSpcReduction="20000"/>
          </a:bodyPr>
          <a:lstStyle/>
          <a:p>
            <a:pPr marL="0" indent="0">
              <a:buNone/>
            </a:pPr>
            <a:r>
              <a:rPr lang="en-GB" dirty="0"/>
              <a:t>A young woman mourns for her bridegroom who did not return from war (brings him back to life by magic).</a:t>
            </a:r>
          </a:p>
          <a:p>
            <a:pPr marL="0" indent="0">
              <a:buNone/>
            </a:pPr>
            <a:r>
              <a:rPr lang="en-GB" dirty="0"/>
              <a:t>One night he </a:t>
            </a:r>
            <a:r>
              <a:rPr lang="en-GB" dirty="0" err="1"/>
              <a:t>appers</a:t>
            </a:r>
            <a:r>
              <a:rPr lang="en-GB" dirty="0"/>
              <a:t>, invites her to ride with him, and carries her behind on his horse.</a:t>
            </a:r>
          </a:p>
          <a:p>
            <a:pPr marL="0" indent="0">
              <a:buNone/>
            </a:pPr>
            <a:r>
              <a:rPr lang="en-GB" dirty="0"/>
              <a:t>Two times he asks her whether she is afraid. She says no because her lover is with her.</a:t>
            </a:r>
          </a:p>
          <a:p>
            <a:pPr marL="0" indent="0">
              <a:buNone/>
            </a:pPr>
            <a:r>
              <a:rPr lang="en-GB" dirty="0"/>
              <a:t>The third time they arrive at a graveyard. When the bridegroom wants to entice her into an open grave, she realizes that he is dead. He grasps at </a:t>
            </a:r>
            <a:r>
              <a:rPr lang="en-GB" dirty="0" err="1"/>
              <a:t>ther</a:t>
            </a:r>
            <a:r>
              <a:rPr lang="en-GB" dirty="0"/>
              <a:t> and tears her clothing</a:t>
            </a:r>
          </a:p>
          <a:p>
            <a:pPr marL="0" indent="0">
              <a:buNone/>
            </a:pPr>
            <a:r>
              <a:rPr lang="en-GB" dirty="0"/>
              <a:t>The bride escapes (is pulled into the grave [E 215 </a:t>
            </a:r>
            <a:r>
              <a:rPr lang="en-GB" baseline="30000" dirty="0">
                <a:solidFill>
                  <a:srgbClr val="C00000"/>
                </a:solidFill>
              </a:rPr>
              <a:t>The Dear Rider (Lenore)</a:t>
            </a:r>
            <a:r>
              <a:rPr lang="en-GB" dirty="0"/>
              <a:t>], dance to death by the dancing dead, or torn to pieces).</a:t>
            </a:r>
          </a:p>
          <a:p>
            <a:pPr marL="0" indent="0">
              <a:buNone/>
            </a:pPr>
            <a:r>
              <a:rPr lang="en-GB" dirty="0"/>
              <a:t>Combinations: 363 </a:t>
            </a:r>
            <a:r>
              <a:rPr lang="en-GB" baseline="30000" dirty="0">
                <a:solidFill>
                  <a:srgbClr val="C00000"/>
                </a:solidFill>
              </a:rPr>
              <a:t>[The Corpse-Eater], </a:t>
            </a:r>
            <a:r>
              <a:rPr lang="en-GB" dirty="0"/>
              <a:t>407 [</a:t>
            </a:r>
            <a:r>
              <a:rPr lang="en-GB" baseline="30000" dirty="0">
                <a:solidFill>
                  <a:srgbClr val="C00000"/>
                </a:solidFill>
              </a:rPr>
              <a:t>The Girl as a Flower</a:t>
            </a:r>
            <a:r>
              <a:rPr lang="en-GB" dirty="0"/>
              <a:t>], and 1199 A </a:t>
            </a:r>
            <a:r>
              <a:rPr lang="en-GB" baseline="30000" dirty="0">
                <a:solidFill>
                  <a:srgbClr val="C00000"/>
                </a:solidFill>
              </a:rPr>
              <a:t>[Preparation of Bread]</a:t>
            </a:r>
            <a:r>
              <a:rPr lang="en-GB" dirty="0"/>
              <a:t> (Uther 2011: 223)</a:t>
            </a:r>
          </a:p>
        </p:txBody>
      </p:sp>
      <p:sp>
        <p:nvSpPr>
          <p:cNvPr id="6" name="Text Placeholder 5">
            <a:extLst>
              <a:ext uri="{FF2B5EF4-FFF2-40B4-BE49-F238E27FC236}">
                <a16:creationId xmlns:a16="http://schemas.microsoft.com/office/drawing/2014/main" id="{58581DC8-8AB5-FD4F-AAE2-F359730827DC}"/>
              </a:ext>
            </a:extLst>
          </p:cNvPr>
          <p:cNvSpPr>
            <a:spLocks noGrp="1"/>
          </p:cNvSpPr>
          <p:nvPr>
            <p:ph type="body" sz="quarter" idx="4294967295"/>
          </p:nvPr>
        </p:nvSpPr>
        <p:spPr>
          <a:xfrm>
            <a:off x="641131" y="1681163"/>
            <a:ext cx="5157788" cy="823912"/>
          </a:xfrm>
        </p:spPr>
        <p:txBody>
          <a:bodyPr>
            <a:normAutofit lnSpcReduction="10000"/>
          </a:bodyPr>
          <a:lstStyle/>
          <a:p>
            <a:r>
              <a:rPr lang="en-GB" dirty="0">
                <a:solidFill>
                  <a:srgbClr val="0070C0"/>
                </a:solidFill>
              </a:rPr>
              <a:t>ATU 365 The Dead Bridegroom Carries off His Bride (Lenore)</a:t>
            </a:r>
          </a:p>
        </p:txBody>
      </p:sp>
      <p:sp>
        <p:nvSpPr>
          <p:cNvPr id="2" name="Title 1">
            <a:extLst>
              <a:ext uri="{FF2B5EF4-FFF2-40B4-BE49-F238E27FC236}">
                <a16:creationId xmlns:a16="http://schemas.microsoft.com/office/drawing/2014/main" id="{CABA605C-716E-A648-803A-34082517623A}"/>
              </a:ext>
            </a:extLst>
          </p:cNvPr>
          <p:cNvSpPr>
            <a:spLocks noGrp="1"/>
          </p:cNvSpPr>
          <p:nvPr>
            <p:ph type="title" idx="4294967295"/>
          </p:nvPr>
        </p:nvSpPr>
        <p:spPr>
          <a:xfrm>
            <a:off x="0" y="188913"/>
            <a:ext cx="10515600" cy="1325562"/>
          </a:xfrm>
        </p:spPr>
        <p:txBody>
          <a:bodyPr/>
          <a:lstStyle/>
          <a:p>
            <a:pPr algn="ctr"/>
            <a:r>
              <a:rPr lang="en-GB" b="1" dirty="0" err="1">
                <a:solidFill>
                  <a:srgbClr val="C00000"/>
                </a:solidFill>
              </a:rPr>
              <a:t>Motiv</a:t>
            </a:r>
            <a:r>
              <a:rPr lang="en-GB" b="1" dirty="0">
                <a:solidFill>
                  <a:srgbClr val="C00000"/>
                </a:solidFill>
              </a:rPr>
              <a:t> Lenore (ATU 365)</a:t>
            </a:r>
          </a:p>
        </p:txBody>
      </p:sp>
    </p:spTree>
    <p:extLst>
      <p:ext uri="{BB962C8B-B14F-4D97-AF65-F5344CB8AC3E}">
        <p14:creationId xmlns:p14="http://schemas.microsoft.com/office/powerpoint/2010/main" val="3995623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 name="Titel 4">
            <a:extLst>
              <a:ext uri="{FF2B5EF4-FFF2-40B4-BE49-F238E27FC236}">
                <a16:creationId xmlns:a16="http://schemas.microsoft.com/office/drawing/2014/main" id="{D49FA4C6-135F-E74D-80D0-531F17F11286}"/>
              </a:ext>
            </a:extLst>
          </p:cNvPr>
          <p:cNvSpPr>
            <a:spLocks noGrp="1"/>
          </p:cNvSpPr>
          <p:nvPr>
            <p:ph type="title"/>
          </p:nvPr>
        </p:nvSpPr>
        <p:spPr>
          <a:xfrm>
            <a:off x="804672" y="1243013"/>
            <a:ext cx="3855720" cy="4371974"/>
          </a:xfrm>
        </p:spPr>
        <p:txBody>
          <a:bodyPr>
            <a:normAutofit/>
          </a:bodyPr>
          <a:lstStyle/>
          <a:p>
            <a:r>
              <a:rPr lang="de-DE" sz="3600" b="1" dirty="0" err="1">
                <a:solidFill>
                  <a:schemeClr val="tx2"/>
                </a:solidFill>
              </a:rPr>
              <a:t>Pripovedovanje</a:t>
            </a:r>
            <a:r>
              <a:rPr lang="de-DE" sz="3600" b="1" dirty="0">
                <a:solidFill>
                  <a:schemeClr val="tx2"/>
                </a:solidFill>
              </a:rPr>
              <a:t> v </a:t>
            </a:r>
            <a:r>
              <a:rPr lang="de-DE" sz="3600" b="1" dirty="0" err="1">
                <a:solidFill>
                  <a:schemeClr val="tx2"/>
                </a:solidFill>
              </a:rPr>
              <a:t>živo</a:t>
            </a:r>
            <a:r>
              <a:rPr lang="de-DE" sz="3600" b="1" dirty="0">
                <a:solidFill>
                  <a:schemeClr val="tx2"/>
                </a:solidFill>
              </a:rPr>
              <a:t> – v </a:t>
            </a:r>
            <a:r>
              <a:rPr lang="de-DE" sz="3600" b="1" dirty="0" err="1">
                <a:solidFill>
                  <a:schemeClr val="tx2"/>
                </a:solidFill>
              </a:rPr>
              <a:t>rezijanščini</a:t>
            </a:r>
            <a:endParaRPr lang="de-DE" sz="3600" b="1" dirty="0">
              <a:solidFill>
                <a:schemeClr val="tx2"/>
              </a:solidFill>
            </a:endParaRPr>
          </a:p>
        </p:txBody>
      </p:sp>
      <p:grpSp>
        <p:nvGrpSpPr>
          <p:cNvPr id="14" name="Group 13">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5" name="Freeform: Shape 14">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838FAE06-C980-B44D-B9DD-6F25B54EC4CF}"/>
              </a:ext>
            </a:extLst>
          </p:cNvPr>
          <p:cNvSpPr>
            <a:spLocks noGrp="1"/>
          </p:cNvSpPr>
          <p:nvPr>
            <p:ph idx="1"/>
          </p:nvPr>
        </p:nvSpPr>
        <p:spPr>
          <a:xfrm>
            <a:off x="5571266" y="1032986"/>
            <a:ext cx="6063685" cy="4792027"/>
          </a:xfrm>
        </p:spPr>
        <p:txBody>
          <a:bodyPr anchor="ctr">
            <a:normAutofit/>
          </a:bodyPr>
          <a:lstStyle/>
          <a:p>
            <a:r>
              <a:rPr lang="en-GB" sz="3200" dirty="0" err="1">
                <a:solidFill>
                  <a:schemeClr val="tx2"/>
                </a:solidFill>
              </a:rPr>
              <a:t>Pripovedovalka</a:t>
            </a:r>
            <a:r>
              <a:rPr lang="en-GB" sz="3200" dirty="0">
                <a:solidFill>
                  <a:schemeClr val="tx2"/>
                </a:solidFill>
              </a:rPr>
              <a:t>: </a:t>
            </a:r>
            <a:r>
              <a:rPr lang="en-GB" sz="3200" b="1" dirty="0" err="1">
                <a:solidFill>
                  <a:srgbClr val="C00000"/>
                </a:solidFill>
              </a:rPr>
              <a:t>Luigia</a:t>
            </a:r>
            <a:r>
              <a:rPr lang="en-GB" sz="3200" b="1" dirty="0">
                <a:solidFill>
                  <a:srgbClr val="C00000"/>
                </a:solidFill>
              </a:rPr>
              <a:t> Negro </a:t>
            </a:r>
            <a:r>
              <a:rPr lang="en-GB" sz="3200" dirty="0">
                <a:solidFill>
                  <a:schemeClr val="tx2"/>
                </a:solidFill>
              </a:rPr>
              <a:t>– </a:t>
            </a:r>
            <a:r>
              <a:rPr lang="en-GB" sz="3200" dirty="0" err="1">
                <a:solidFill>
                  <a:schemeClr val="tx2"/>
                </a:solidFill>
              </a:rPr>
              <a:t>pozdrav</a:t>
            </a:r>
            <a:r>
              <a:rPr lang="en-GB" sz="3200" dirty="0">
                <a:solidFill>
                  <a:schemeClr val="tx2"/>
                </a:solidFill>
              </a:rPr>
              <a:t> v </a:t>
            </a:r>
            <a:r>
              <a:rPr lang="en-GB" sz="3200" dirty="0" err="1">
                <a:solidFill>
                  <a:schemeClr val="tx2"/>
                </a:solidFill>
              </a:rPr>
              <a:t>rezijanščini</a:t>
            </a:r>
            <a:endParaRPr lang="en-GB" sz="3200" dirty="0">
              <a:solidFill>
                <a:schemeClr val="tx2"/>
              </a:solidFill>
            </a:endParaRPr>
          </a:p>
          <a:p>
            <a:r>
              <a:rPr lang="en-GB" sz="3200" dirty="0" err="1">
                <a:solidFill>
                  <a:schemeClr val="tx2"/>
                </a:solidFill>
              </a:rPr>
              <a:t>Pripovedovalec</a:t>
            </a:r>
            <a:r>
              <a:rPr lang="en-GB" sz="3200" dirty="0">
                <a:solidFill>
                  <a:schemeClr val="tx2"/>
                </a:solidFill>
              </a:rPr>
              <a:t>: </a:t>
            </a:r>
            <a:r>
              <a:rPr lang="en-GB" sz="3200" b="1" dirty="0">
                <a:solidFill>
                  <a:srgbClr val="C00000"/>
                </a:solidFill>
              </a:rPr>
              <a:t>Sandro </a:t>
            </a:r>
            <a:r>
              <a:rPr lang="en-GB" sz="3200" b="1" dirty="0" err="1">
                <a:solidFill>
                  <a:srgbClr val="C00000"/>
                </a:solidFill>
              </a:rPr>
              <a:t>Quaglia</a:t>
            </a:r>
            <a:r>
              <a:rPr lang="en-GB" sz="3200" dirty="0">
                <a:solidFill>
                  <a:schemeClr val="tx2"/>
                </a:solidFill>
              </a:rPr>
              <a:t>: Lenora</a:t>
            </a:r>
          </a:p>
        </p:txBody>
      </p:sp>
      <p:sp>
        <p:nvSpPr>
          <p:cNvPr id="4" name="Slide Number Placeholder 3">
            <a:extLst>
              <a:ext uri="{FF2B5EF4-FFF2-40B4-BE49-F238E27FC236}">
                <a16:creationId xmlns:a16="http://schemas.microsoft.com/office/drawing/2014/main" id="{078D933A-CA01-624B-A9A6-08A2EDB8F4F0}"/>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17</a:t>
            </a:fld>
            <a:endParaRPr lang="en-GB"/>
          </a:p>
        </p:txBody>
      </p:sp>
    </p:spTree>
    <p:extLst>
      <p:ext uri="{BB962C8B-B14F-4D97-AF65-F5344CB8AC3E}">
        <p14:creationId xmlns:p14="http://schemas.microsoft.com/office/powerpoint/2010/main" val="1715714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2A0B0-53C2-E241-9BB8-E042D0BBBF1E}"/>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50A892DA-45B1-8A4C-B3EC-9084CA08BAD0}"/>
              </a:ext>
            </a:extLst>
          </p:cNvPr>
          <p:cNvSpPr>
            <a:spLocks noGrp="1"/>
          </p:cNvSpPr>
          <p:nvPr>
            <p:ph idx="1"/>
          </p:nvPr>
        </p:nvSpPr>
        <p:spPr/>
        <p:txBody>
          <a:bodyPr>
            <a:normAutofit/>
          </a:bodyPr>
          <a:lstStyle/>
          <a:p>
            <a:pPr marL="0" indent="0" algn="ctr">
              <a:buNone/>
            </a:pPr>
            <a:r>
              <a:rPr lang="de-DE" sz="6600" dirty="0" err="1">
                <a:solidFill>
                  <a:srgbClr val="C00000"/>
                </a:solidFill>
                <a:latin typeface="Apple Chancery" panose="03020702040506060504" pitchFamily="66" charset="-79"/>
                <a:cs typeface="Apple Chancery" panose="03020702040506060504" pitchFamily="66" charset="-79"/>
              </a:rPr>
              <a:t>Hvala</a:t>
            </a:r>
            <a:r>
              <a:rPr lang="de-DE" sz="6600" dirty="0">
                <a:solidFill>
                  <a:srgbClr val="C00000"/>
                </a:solidFill>
                <a:latin typeface="Apple Chancery" panose="03020702040506060504" pitchFamily="66" charset="-79"/>
                <a:cs typeface="Apple Chancery" panose="03020702040506060504" pitchFamily="66" charset="-79"/>
              </a:rPr>
              <a:t> </a:t>
            </a:r>
            <a:r>
              <a:rPr lang="de-DE" sz="6600" dirty="0" err="1">
                <a:solidFill>
                  <a:srgbClr val="C00000"/>
                </a:solidFill>
                <a:latin typeface="Apple Chancery" panose="03020702040506060504" pitchFamily="66" charset="-79"/>
                <a:cs typeface="Apple Chancery" panose="03020702040506060504" pitchFamily="66" charset="-79"/>
              </a:rPr>
              <a:t>za</a:t>
            </a:r>
            <a:r>
              <a:rPr lang="de-DE" sz="6600" dirty="0">
                <a:solidFill>
                  <a:srgbClr val="C00000"/>
                </a:solidFill>
                <a:latin typeface="Apple Chancery" panose="03020702040506060504" pitchFamily="66" charset="-79"/>
                <a:cs typeface="Apple Chancery" panose="03020702040506060504" pitchFamily="66" charset="-79"/>
              </a:rPr>
              <a:t> </a:t>
            </a:r>
            <a:r>
              <a:rPr lang="de-DE" sz="6600" dirty="0" err="1">
                <a:solidFill>
                  <a:srgbClr val="C00000"/>
                </a:solidFill>
                <a:latin typeface="Apple Chancery" panose="03020702040506060504" pitchFamily="66" charset="-79"/>
                <a:cs typeface="Apple Chancery" panose="03020702040506060504" pitchFamily="66" charset="-79"/>
              </a:rPr>
              <a:t>pozornost</a:t>
            </a:r>
            <a:r>
              <a:rPr lang="de-DE" sz="6600" dirty="0">
                <a:solidFill>
                  <a:srgbClr val="C00000"/>
                </a:solidFill>
                <a:latin typeface="Apple Chancery" panose="03020702040506060504" pitchFamily="66" charset="-79"/>
                <a:cs typeface="Apple Chancery" panose="03020702040506060504" pitchFamily="66" charset="-79"/>
              </a:rPr>
              <a:t>!</a:t>
            </a:r>
          </a:p>
        </p:txBody>
      </p:sp>
      <p:sp>
        <p:nvSpPr>
          <p:cNvPr id="4" name="Foliennummernplatzhalter 3">
            <a:extLst>
              <a:ext uri="{FF2B5EF4-FFF2-40B4-BE49-F238E27FC236}">
                <a16:creationId xmlns:a16="http://schemas.microsoft.com/office/drawing/2014/main" id="{D94CB525-A5CA-5145-B9A8-2F128773F9BF}"/>
              </a:ext>
            </a:extLst>
          </p:cNvPr>
          <p:cNvSpPr>
            <a:spLocks noGrp="1"/>
          </p:cNvSpPr>
          <p:nvPr>
            <p:ph type="sldNum" sz="quarter" idx="12"/>
          </p:nvPr>
        </p:nvSpPr>
        <p:spPr/>
        <p:txBody>
          <a:bodyPr/>
          <a:lstStyle/>
          <a:p>
            <a:fld id="{5D6D3405-C1B2-2548-8F94-0C475B4F8A86}" type="slidenum">
              <a:rPr lang="de-AT" smtClean="0"/>
              <a:t>18</a:t>
            </a:fld>
            <a:endParaRPr lang="de-AT"/>
          </a:p>
        </p:txBody>
      </p:sp>
    </p:spTree>
    <p:extLst>
      <p:ext uri="{BB962C8B-B14F-4D97-AF65-F5344CB8AC3E}">
        <p14:creationId xmlns:p14="http://schemas.microsoft.com/office/powerpoint/2010/main" val="402694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E4CF81-43C4-0245-B234-D33EFCC9450B}"/>
              </a:ext>
            </a:extLst>
          </p:cNvPr>
          <p:cNvSpPr>
            <a:spLocks noGrp="1"/>
          </p:cNvSpPr>
          <p:nvPr>
            <p:ph type="title"/>
          </p:nvPr>
        </p:nvSpPr>
        <p:spPr/>
        <p:txBody>
          <a:bodyPr/>
          <a:lstStyle/>
          <a:p>
            <a:pPr algn="ctr" hangingPunct="0"/>
            <a:r>
              <a:rPr lang="sl-SI" b="1" dirty="0">
                <a:solidFill>
                  <a:srgbClr val="C00000"/>
                </a:solidFill>
              </a:rPr>
              <a:t>205/B 8 (Lenora)</a:t>
            </a:r>
            <a:endParaRPr lang="de-AT" dirty="0">
              <a:solidFill>
                <a:srgbClr val="C00000"/>
              </a:solidFill>
            </a:endParaRPr>
          </a:p>
        </p:txBody>
      </p:sp>
      <p:sp>
        <p:nvSpPr>
          <p:cNvPr id="3" name="Inhaltsplatzhalter 2">
            <a:extLst>
              <a:ext uri="{FF2B5EF4-FFF2-40B4-BE49-F238E27FC236}">
                <a16:creationId xmlns:a16="http://schemas.microsoft.com/office/drawing/2014/main" id="{90C38585-BD4E-9745-8D8C-CB1A43997BCD}"/>
              </a:ext>
            </a:extLst>
          </p:cNvPr>
          <p:cNvSpPr>
            <a:spLocks noGrp="1"/>
          </p:cNvSpPr>
          <p:nvPr>
            <p:ph idx="1"/>
          </p:nvPr>
        </p:nvSpPr>
        <p:spPr>
          <a:xfrm>
            <a:off x="838200" y="1545020"/>
            <a:ext cx="10515600" cy="4811329"/>
          </a:xfrm>
        </p:spPr>
        <p:txBody>
          <a:bodyPr>
            <a:normAutofit fontScale="40000" lnSpcReduction="20000"/>
          </a:bodyPr>
          <a:lstStyle/>
          <a:p>
            <a:pPr hangingPunct="0"/>
            <a:r>
              <a:rPr lang="sl-SI" dirty="0"/>
              <a:t> </a:t>
            </a:r>
            <a:r>
              <a:rPr lang="sl-SI" sz="4000" dirty="0"/>
              <a:t>Nekoč sta živela hči in sin, ki sta se rada videla. Oba sta bila mlada. A oče ni bil vesel, da sta se imela rada, niti njena mati in drugi niso bili veseli, ampak onadva sta se imela rada za umreti. Tedaj sta se odločila, da bosta fant in dekle in prisegla sta, da nikdar ne bosta drug drugega zapustila. On je rekel: »Zdaj se bo začela vojna in jaz moram v vojsko.«</a:t>
            </a:r>
            <a:endParaRPr lang="de-AT" sz="4000" dirty="0"/>
          </a:p>
          <a:p>
            <a:pPr hangingPunct="0"/>
            <a:r>
              <a:rPr lang="sl-SI" sz="4000" dirty="0"/>
              <a:t>»Be,« je rekla, »ni pomembno. Če prideš živ nazaj, se bova poročila, če ne prideš živ nazaj, pridi tudi mrtev, se bova vseeno poročila.« Sta si dala grdo obljubo, ne.</a:t>
            </a:r>
            <a:endParaRPr lang="de-AT" sz="4000" dirty="0"/>
          </a:p>
          <a:p>
            <a:pPr hangingPunct="0"/>
            <a:r>
              <a:rPr lang="sl-SI" sz="4000" dirty="0"/>
              <a:t>Tedaj je fant šel v vojsko, a odkar je odšel, ni nikoli pisal. Ko se je vojna končala, so vsi ljudje prišli nazaj, le on ni prišel. Hči, ki je prej žvižgala in pela, je sedaj, ko je videla, da ga ni, postajala vedno bolj žalostna. Nekega dne je šla po vodo in srečala staro ženo.</a:t>
            </a:r>
            <a:endParaRPr lang="de-AT" sz="4000" dirty="0"/>
          </a:p>
          <a:p>
            <a:pPr hangingPunct="0"/>
            <a:r>
              <a:rPr lang="sl-SI" sz="4000" dirty="0"/>
              <a:t>»Čuj,« je rekla, »prej si pela in žvižgala, zdaj pa molčiš.«</a:t>
            </a:r>
            <a:endParaRPr lang="de-AT" sz="4000" dirty="0"/>
          </a:p>
          <a:p>
            <a:pPr hangingPunct="0"/>
            <a:r>
              <a:rPr lang="sl-SI" sz="4000" dirty="0"/>
              <a:t>»Jojme,« je rekla, »kaj naj vam rečem, ne morem vam povedati, ker me vi ne morete razumeti.«</a:t>
            </a:r>
            <a:endParaRPr lang="de-AT" sz="4000" dirty="0"/>
          </a:p>
          <a:p>
            <a:pPr hangingPunct="0"/>
            <a:r>
              <a:rPr lang="sl-SI" sz="4000" dirty="0"/>
              <a:t>»Be,« pravi starka, »reci mi, lahko te bom razumela.«</a:t>
            </a:r>
            <a:endParaRPr lang="de-AT" sz="4000" dirty="0"/>
          </a:p>
          <a:p>
            <a:pPr hangingPunct="0"/>
            <a:r>
              <a:rPr lang="sl-SI" sz="4000" dirty="0"/>
              <a:t>»Be,« pravi dekle, »tako in tako je bilo, šel je v vojno, sedem let je od tedaj, sedem let in nikoli mi ni pisal, ne vem, ali je živ ali je umrl. Rada bi vedela, ali je mrtev ali živ, a jaz ne vem ničesar.«</a:t>
            </a:r>
            <a:endParaRPr lang="de-AT" sz="4000" dirty="0"/>
          </a:p>
          <a:p>
            <a:pPr hangingPunct="0"/>
            <a:r>
              <a:rPr lang="sl-SI" sz="4000" dirty="0"/>
              <a:t>Ooo, če je samo to, naj gre na pokopališče po eno kost in naj kupi nov lonec in nov pokrov in jo v njem kuha tri dni, tri dni in tri noči: »Boš videla, tretjo noč pride. Ampak moraš si pripraviti vse to, kar je tvoje.«</a:t>
            </a:r>
            <a:endParaRPr lang="de-AT" sz="4000" dirty="0"/>
          </a:p>
          <a:p>
            <a:pPr hangingPunct="0"/>
            <a:r>
              <a:rPr lang="sl-SI" sz="4000" dirty="0"/>
              <a:t>Tedaj si je hči pripravila vso svojo balo, vse, kar je imela. In nazadnje je vzela klobke, vse polno klobčičev, volno. Veste, kaj je klobčič volne? - V neko ruto povezano.</a:t>
            </a:r>
            <a:endParaRPr lang="de-AT" sz="4000" dirty="0"/>
          </a:p>
        </p:txBody>
      </p:sp>
      <p:sp>
        <p:nvSpPr>
          <p:cNvPr id="4" name="Foliennummernplatzhalter 3">
            <a:extLst>
              <a:ext uri="{FF2B5EF4-FFF2-40B4-BE49-F238E27FC236}">
                <a16:creationId xmlns:a16="http://schemas.microsoft.com/office/drawing/2014/main" id="{4B056F49-A57B-D841-8D00-F81D7A7C41BF}"/>
              </a:ext>
            </a:extLst>
          </p:cNvPr>
          <p:cNvSpPr>
            <a:spLocks noGrp="1"/>
          </p:cNvSpPr>
          <p:nvPr>
            <p:ph type="sldNum" sz="quarter" idx="12"/>
          </p:nvPr>
        </p:nvSpPr>
        <p:spPr/>
        <p:txBody>
          <a:bodyPr/>
          <a:lstStyle/>
          <a:p>
            <a:fld id="{5D6D3405-C1B2-2548-8F94-0C475B4F8A86}" type="slidenum">
              <a:rPr lang="de-AT" smtClean="0"/>
              <a:t>19</a:t>
            </a:fld>
            <a:endParaRPr lang="de-AT"/>
          </a:p>
        </p:txBody>
      </p:sp>
    </p:spTree>
    <p:extLst>
      <p:ext uri="{BB962C8B-B14F-4D97-AF65-F5344CB8AC3E}">
        <p14:creationId xmlns:p14="http://schemas.microsoft.com/office/powerpoint/2010/main" val="166593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1"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2"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822896A-B157-BF43-A738-AC73975E1E5C}"/>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Uvod – literarna večjezičnost pravljičark</a:t>
            </a:r>
          </a:p>
        </p:txBody>
      </p:sp>
      <p:sp>
        <p:nvSpPr>
          <p:cNvPr id="3" name="Content Placeholder 2">
            <a:extLst>
              <a:ext uri="{FF2B5EF4-FFF2-40B4-BE49-F238E27FC236}">
                <a16:creationId xmlns:a16="http://schemas.microsoft.com/office/drawing/2014/main" id="{1AB940E1-B3F2-4641-90C4-261218A2C18D}"/>
              </a:ext>
            </a:extLst>
          </p:cNvPr>
          <p:cNvSpPr>
            <a:spLocks noGrp="1"/>
          </p:cNvSpPr>
          <p:nvPr>
            <p:ph idx="1"/>
          </p:nvPr>
        </p:nvSpPr>
        <p:spPr>
          <a:xfrm>
            <a:off x="5962918" y="309093"/>
            <a:ext cx="5589002" cy="6353389"/>
          </a:xfrm>
        </p:spPr>
        <p:txBody>
          <a:bodyPr anchor="ctr">
            <a:normAutofit/>
          </a:bodyPr>
          <a:lstStyle/>
          <a:p>
            <a:pPr marL="0" indent="0">
              <a:buNone/>
            </a:pPr>
            <a:r>
              <a:rPr lang="en-GB" sz="2000" dirty="0" err="1">
                <a:solidFill>
                  <a:schemeClr val="tx2"/>
                </a:solidFill>
              </a:rPr>
              <a:t>Prispevek</a:t>
            </a:r>
            <a:r>
              <a:rPr lang="en-GB" sz="2000" dirty="0">
                <a:solidFill>
                  <a:schemeClr val="tx2"/>
                </a:solidFill>
              </a:rPr>
              <a:t> </a:t>
            </a:r>
            <a:r>
              <a:rPr lang="en-GB" sz="2000" dirty="0" err="1">
                <a:solidFill>
                  <a:schemeClr val="tx2"/>
                </a:solidFill>
              </a:rPr>
              <a:t>predstavlja</a:t>
            </a:r>
            <a:r>
              <a:rPr lang="en-GB" sz="2000" dirty="0">
                <a:solidFill>
                  <a:schemeClr val="tx2"/>
                </a:solidFill>
              </a:rPr>
              <a:t> </a:t>
            </a:r>
            <a:r>
              <a:rPr lang="en-GB" sz="2000" dirty="0" err="1">
                <a:solidFill>
                  <a:schemeClr val="tx2"/>
                </a:solidFill>
              </a:rPr>
              <a:t>slovenske</a:t>
            </a:r>
            <a:r>
              <a:rPr lang="en-GB" sz="2000" dirty="0">
                <a:solidFill>
                  <a:schemeClr val="tx2"/>
                </a:solidFill>
              </a:rPr>
              <a:t> </a:t>
            </a:r>
            <a:r>
              <a:rPr lang="en-GB" sz="2000" dirty="0" err="1">
                <a:solidFill>
                  <a:schemeClr val="tx2"/>
                </a:solidFill>
              </a:rPr>
              <a:t>pravljičarke</a:t>
            </a:r>
            <a:r>
              <a:rPr lang="en-GB" sz="2000" dirty="0">
                <a:solidFill>
                  <a:schemeClr val="tx2"/>
                </a:solidFill>
              </a:rPr>
              <a:t> v </a:t>
            </a:r>
            <a:r>
              <a:rPr lang="en-GB" sz="2000" dirty="0" err="1">
                <a:solidFill>
                  <a:schemeClr val="tx2"/>
                </a:solidFill>
              </a:rPr>
              <a:t>različnih</a:t>
            </a:r>
            <a:r>
              <a:rPr lang="en-GB" sz="2000" dirty="0">
                <a:solidFill>
                  <a:schemeClr val="tx2"/>
                </a:solidFill>
              </a:rPr>
              <a:t> </a:t>
            </a:r>
            <a:r>
              <a:rPr lang="en-GB" sz="2000" dirty="0" err="1">
                <a:solidFill>
                  <a:schemeClr val="tx2"/>
                </a:solidFill>
              </a:rPr>
              <a:t>obdobjih</a:t>
            </a:r>
            <a:r>
              <a:rPr lang="en-GB" sz="2000" dirty="0">
                <a:solidFill>
                  <a:schemeClr val="tx2"/>
                </a:solidFill>
              </a:rPr>
              <a:t> in </a:t>
            </a:r>
            <a:r>
              <a:rPr lang="en-GB" sz="2000" dirty="0" err="1">
                <a:solidFill>
                  <a:schemeClr val="tx2"/>
                </a:solidFill>
              </a:rPr>
              <a:t>družbenih</a:t>
            </a:r>
            <a:r>
              <a:rPr lang="en-GB" sz="2000" dirty="0">
                <a:solidFill>
                  <a:schemeClr val="tx2"/>
                </a:solidFill>
              </a:rPr>
              <a:t> </a:t>
            </a:r>
            <a:r>
              <a:rPr lang="en-GB" sz="2000" dirty="0" err="1">
                <a:solidFill>
                  <a:schemeClr val="tx2"/>
                </a:solidFill>
              </a:rPr>
              <a:t>sistemih</a:t>
            </a:r>
            <a:r>
              <a:rPr lang="en-GB" sz="2000" dirty="0">
                <a:solidFill>
                  <a:schemeClr val="tx2"/>
                </a:solidFill>
              </a:rPr>
              <a:t>. </a:t>
            </a:r>
            <a:r>
              <a:rPr lang="en-GB" sz="2000" dirty="0" err="1">
                <a:solidFill>
                  <a:schemeClr val="tx2"/>
                </a:solidFill>
              </a:rPr>
              <a:t>Poudarek</a:t>
            </a:r>
            <a:r>
              <a:rPr lang="en-GB" sz="2000" dirty="0">
                <a:solidFill>
                  <a:schemeClr val="tx2"/>
                </a:solidFill>
              </a:rPr>
              <a:t> je </a:t>
            </a:r>
            <a:r>
              <a:rPr lang="en-GB" sz="2000" dirty="0" err="1">
                <a:solidFill>
                  <a:schemeClr val="tx2"/>
                </a:solidFill>
              </a:rPr>
              <a:t>na</a:t>
            </a:r>
            <a:r>
              <a:rPr lang="en-GB" sz="2000" dirty="0">
                <a:solidFill>
                  <a:schemeClr val="tx2"/>
                </a:solidFill>
              </a:rPr>
              <a:t> </a:t>
            </a:r>
            <a:r>
              <a:rPr lang="en-GB" sz="2000" dirty="0" err="1">
                <a:solidFill>
                  <a:schemeClr val="tx2"/>
                </a:solidFill>
              </a:rPr>
              <a:t>treh</a:t>
            </a:r>
            <a:r>
              <a:rPr lang="en-GB" sz="2000" dirty="0">
                <a:solidFill>
                  <a:schemeClr val="tx2"/>
                </a:solidFill>
              </a:rPr>
              <a:t> </a:t>
            </a:r>
            <a:r>
              <a:rPr lang="en-GB" sz="2000" dirty="0" err="1">
                <a:solidFill>
                  <a:schemeClr val="tx2"/>
                </a:solidFill>
              </a:rPr>
              <a:t>izstopajočih</a:t>
            </a:r>
            <a:r>
              <a:rPr lang="en-GB" sz="2000" dirty="0">
                <a:solidFill>
                  <a:schemeClr val="tx2"/>
                </a:solidFill>
              </a:rPr>
              <a:t> </a:t>
            </a:r>
            <a:r>
              <a:rPr lang="en-GB" sz="2000" dirty="0" err="1">
                <a:solidFill>
                  <a:schemeClr val="tx2"/>
                </a:solidFill>
              </a:rPr>
              <a:t>posameznicah</a:t>
            </a:r>
            <a:r>
              <a:rPr lang="en-GB" sz="2000" dirty="0">
                <a:solidFill>
                  <a:schemeClr val="tx2"/>
                </a:solidFill>
              </a:rPr>
              <a:t>: </a:t>
            </a:r>
          </a:p>
          <a:p>
            <a:pPr marL="514350" indent="-514350">
              <a:buFont typeface="+mj-lt"/>
              <a:buAutoNum type="arabicPeriod"/>
            </a:pPr>
            <a:r>
              <a:rPr lang="en-GB" sz="2000" dirty="0">
                <a:solidFill>
                  <a:schemeClr val="tx2"/>
                </a:solidFill>
              </a:rPr>
              <a:t>Prva je </a:t>
            </a:r>
            <a:r>
              <a:rPr lang="en-GB" sz="2000" dirty="0" err="1">
                <a:solidFill>
                  <a:schemeClr val="tx2"/>
                </a:solidFill>
              </a:rPr>
              <a:t>bila</a:t>
            </a:r>
            <a:r>
              <a:rPr lang="en-GB" sz="2000" dirty="0">
                <a:solidFill>
                  <a:schemeClr val="tx2"/>
                </a:solidFill>
              </a:rPr>
              <a:t> </a:t>
            </a:r>
            <a:r>
              <a:rPr lang="en-GB" sz="2000" b="1" dirty="0">
                <a:solidFill>
                  <a:srgbClr val="C00000"/>
                </a:solidFill>
              </a:rPr>
              <a:t>Luiza </a:t>
            </a:r>
            <a:r>
              <a:rPr lang="en-GB" sz="2000" b="1" dirty="0" err="1">
                <a:solidFill>
                  <a:srgbClr val="C00000"/>
                </a:solidFill>
              </a:rPr>
              <a:t>Pesjak</a:t>
            </a:r>
            <a:r>
              <a:rPr lang="en-GB" sz="2000" b="1" dirty="0">
                <a:solidFill>
                  <a:srgbClr val="C00000"/>
                </a:solidFill>
              </a:rPr>
              <a:t>, </a:t>
            </a:r>
            <a:r>
              <a:rPr lang="en-GB" sz="2000" dirty="0">
                <a:solidFill>
                  <a:schemeClr val="tx2"/>
                </a:solidFill>
              </a:rPr>
              <a:t>za </a:t>
            </a:r>
            <a:r>
              <a:rPr lang="en-GB" sz="2000" dirty="0" err="1">
                <a:solidFill>
                  <a:schemeClr val="tx2"/>
                </a:solidFill>
              </a:rPr>
              <a:t>katero</a:t>
            </a:r>
            <a:r>
              <a:rPr lang="en-GB" sz="2000" dirty="0">
                <a:solidFill>
                  <a:schemeClr val="tx2"/>
                </a:solidFill>
              </a:rPr>
              <a:t> je </a:t>
            </a:r>
            <a:r>
              <a:rPr lang="en-GB" sz="2000" dirty="0" err="1">
                <a:solidFill>
                  <a:schemeClr val="tx2"/>
                </a:solidFill>
              </a:rPr>
              <a:t>značilna</a:t>
            </a:r>
            <a:r>
              <a:rPr lang="en-GB" sz="2000" dirty="0">
                <a:solidFill>
                  <a:schemeClr val="tx2"/>
                </a:solidFill>
              </a:rPr>
              <a:t> </a:t>
            </a:r>
            <a:r>
              <a:rPr lang="en-GB" sz="2000" dirty="0" err="1">
                <a:solidFill>
                  <a:schemeClr val="tx2"/>
                </a:solidFill>
              </a:rPr>
              <a:t>literarna</a:t>
            </a:r>
            <a:r>
              <a:rPr lang="en-GB" sz="2000" dirty="0">
                <a:solidFill>
                  <a:schemeClr val="tx2"/>
                </a:solidFill>
              </a:rPr>
              <a:t> </a:t>
            </a:r>
            <a:r>
              <a:rPr lang="en-GB" sz="2000" dirty="0" err="1">
                <a:solidFill>
                  <a:schemeClr val="tx2"/>
                </a:solidFill>
              </a:rPr>
              <a:t>večjezičnost</a:t>
            </a:r>
            <a:r>
              <a:rPr lang="en-GB" sz="2000" dirty="0">
                <a:solidFill>
                  <a:schemeClr val="tx2"/>
                </a:solidFill>
              </a:rPr>
              <a:t> in </a:t>
            </a:r>
            <a:r>
              <a:rPr lang="en-GB" sz="2000" dirty="0" err="1">
                <a:solidFill>
                  <a:schemeClr val="tx2"/>
                </a:solidFill>
              </a:rPr>
              <a:t>vsestranskost</a:t>
            </a:r>
            <a:r>
              <a:rPr lang="en-GB" sz="2000" dirty="0">
                <a:solidFill>
                  <a:schemeClr val="tx2"/>
                </a:solidFill>
              </a:rPr>
              <a:t> (</a:t>
            </a:r>
            <a:r>
              <a:rPr lang="en-GB" sz="2000" dirty="0" err="1">
                <a:solidFill>
                  <a:schemeClr val="tx2"/>
                </a:solidFill>
              </a:rPr>
              <a:t>avtorica</a:t>
            </a:r>
            <a:r>
              <a:rPr lang="en-GB" sz="2000" dirty="0">
                <a:solidFill>
                  <a:schemeClr val="tx2"/>
                </a:solidFill>
              </a:rPr>
              <a:t> </a:t>
            </a:r>
            <a:r>
              <a:rPr lang="en-GB" sz="2000" dirty="0" err="1">
                <a:solidFill>
                  <a:schemeClr val="tx2"/>
                </a:solidFill>
              </a:rPr>
              <a:t>pesmi</a:t>
            </a:r>
            <a:r>
              <a:rPr lang="en-GB" sz="2000" dirty="0">
                <a:solidFill>
                  <a:schemeClr val="tx2"/>
                </a:solidFill>
              </a:rPr>
              <a:t>, </a:t>
            </a:r>
            <a:r>
              <a:rPr lang="en-GB" sz="2000" dirty="0" err="1">
                <a:solidFill>
                  <a:schemeClr val="tx2"/>
                </a:solidFill>
              </a:rPr>
              <a:t>pravljic</a:t>
            </a:r>
            <a:r>
              <a:rPr lang="en-GB" sz="2000" dirty="0">
                <a:solidFill>
                  <a:schemeClr val="tx2"/>
                </a:solidFill>
              </a:rPr>
              <a:t>, </a:t>
            </a:r>
            <a:r>
              <a:rPr lang="en-GB" sz="2000" dirty="0" err="1">
                <a:solidFill>
                  <a:schemeClr val="tx2"/>
                </a:solidFill>
              </a:rPr>
              <a:t>pripovedi</a:t>
            </a:r>
            <a:r>
              <a:rPr lang="en-GB" sz="2000" dirty="0">
                <a:solidFill>
                  <a:schemeClr val="tx2"/>
                </a:solidFill>
              </a:rPr>
              <a:t>, </a:t>
            </a:r>
            <a:r>
              <a:rPr lang="en-GB" sz="2000" dirty="0" err="1">
                <a:solidFill>
                  <a:schemeClr val="tx2"/>
                </a:solidFill>
              </a:rPr>
              <a:t>libreta</a:t>
            </a:r>
            <a:r>
              <a:rPr lang="en-GB" sz="2000" dirty="0">
                <a:solidFill>
                  <a:schemeClr val="tx2"/>
                </a:solidFill>
              </a:rPr>
              <a:t>, </a:t>
            </a:r>
            <a:r>
              <a:rPr lang="en-GB" sz="2000" dirty="0" err="1">
                <a:solidFill>
                  <a:schemeClr val="tx2"/>
                </a:solidFill>
              </a:rPr>
              <a:t>prevodov</a:t>
            </a:r>
            <a:r>
              <a:rPr lang="en-GB" sz="2000" dirty="0">
                <a:solidFill>
                  <a:schemeClr val="tx2"/>
                </a:solidFill>
              </a:rPr>
              <a:t> in/</a:t>
            </a:r>
            <a:r>
              <a:rPr lang="en-GB" sz="2000" dirty="0" err="1">
                <a:solidFill>
                  <a:schemeClr val="tx2"/>
                </a:solidFill>
              </a:rPr>
              <a:t>ali</a:t>
            </a:r>
            <a:r>
              <a:rPr lang="en-GB" sz="2000" dirty="0">
                <a:solidFill>
                  <a:schemeClr val="tx2"/>
                </a:solidFill>
              </a:rPr>
              <a:t> </a:t>
            </a:r>
            <a:r>
              <a:rPr lang="en-GB" sz="2000" dirty="0" err="1">
                <a:solidFill>
                  <a:schemeClr val="tx2"/>
                </a:solidFill>
              </a:rPr>
              <a:t>priredb</a:t>
            </a:r>
            <a:r>
              <a:rPr lang="en-GB" sz="2000" dirty="0">
                <a:solidFill>
                  <a:schemeClr val="tx2"/>
                </a:solidFill>
              </a:rPr>
              <a:t> </a:t>
            </a:r>
            <a:r>
              <a:rPr lang="en-GB" sz="2000" dirty="0" err="1">
                <a:solidFill>
                  <a:schemeClr val="tx2"/>
                </a:solidFill>
              </a:rPr>
              <a:t>ipd</a:t>
            </a:r>
            <a:r>
              <a:rPr lang="en-GB" sz="2000" dirty="0">
                <a:solidFill>
                  <a:schemeClr val="tx2"/>
                </a:solidFill>
              </a:rPr>
              <a:t>.) </a:t>
            </a:r>
          </a:p>
          <a:p>
            <a:pPr marL="514350" indent="-514350">
              <a:buFont typeface="+mj-lt"/>
              <a:buAutoNum type="arabicPeriod"/>
            </a:pPr>
            <a:r>
              <a:rPr lang="en-GB" sz="2000" dirty="0">
                <a:solidFill>
                  <a:schemeClr val="tx2"/>
                </a:solidFill>
              </a:rPr>
              <a:t>V </a:t>
            </a:r>
            <a:r>
              <a:rPr lang="en-GB" sz="2000" dirty="0" err="1">
                <a:solidFill>
                  <a:schemeClr val="tx2"/>
                </a:solidFill>
              </a:rPr>
              <a:t>obdobju</a:t>
            </a:r>
            <a:r>
              <a:rPr lang="en-GB" sz="2000" dirty="0">
                <a:solidFill>
                  <a:schemeClr val="tx2"/>
                </a:solidFill>
              </a:rPr>
              <a:t> po </a:t>
            </a:r>
            <a:r>
              <a:rPr lang="en-GB" sz="2000" dirty="0" err="1">
                <a:solidFill>
                  <a:schemeClr val="tx2"/>
                </a:solidFill>
              </a:rPr>
              <a:t>drugi</a:t>
            </a:r>
            <a:r>
              <a:rPr lang="en-GB" sz="2000" dirty="0">
                <a:solidFill>
                  <a:schemeClr val="tx2"/>
                </a:solidFill>
              </a:rPr>
              <a:t> </a:t>
            </a:r>
            <a:r>
              <a:rPr lang="en-GB" sz="2000" dirty="0" err="1">
                <a:solidFill>
                  <a:schemeClr val="tx2"/>
                </a:solidFill>
              </a:rPr>
              <a:t>svetovni</a:t>
            </a:r>
            <a:r>
              <a:rPr lang="en-GB" sz="2000" dirty="0">
                <a:solidFill>
                  <a:schemeClr val="tx2"/>
                </a:solidFill>
              </a:rPr>
              <a:t> </a:t>
            </a:r>
            <a:r>
              <a:rPr lang="en-GB" sz="2000" dirty="0" err="1">
                <a:solidFill>
                  <a:schemeClr val="tx2"/>
                </a:solidFill>
              </a:rPr>
              <a:t>vojni</a:t>
            </a:r>
            <a:r>
              <a:rPr lang="en-GB" sz="2000" dirty="0">
                <a:solidFill>
                  <a:schemeClr val="tx2"/>
                </a:solidFill>
              </a:rPr>
              <a:t> je </a:t>
            </a:r>
            <a:r>
              <a:rPr lang="en-GB" sz="2000" dirty="0" err="1">
                <a:solidFill>
                  <a:schemeClr val="tx2"/>
                </a:solidFill>
              </a:rPr>
              <a:t>pomembna</a:t>
            </a:r>
            <a:r>
              <a:rPr lang="en-GB" sz="2000" dirty="0">
                <a:solidFill>
                  <a:schemeClr val="tx2"/>
                </a:solidFill>
              </a:rPr>
              <a:t>, </a:t>
            </a:r>
            <a:r>
              <a:rPr lang="en-GB" sz="2000" dirty="0" err="1">
                <a:solidFill>
                  <a:schemeClr val="tx2"/>
                </a:solidFill>
              </a:rPr>
              <a:t>čeprav</a:t>
            </a:r>
            <a:r>
              <a:rPr lang="en-GB" sz="2000" dirty="0">
                <a:solidFill>
                  <a:schemeClr val="tx2"/>
                </a:solidFill>
              </a:rPr>
              <a:t> </a:t>
            </a:r>
            <a:r>
              <a:rPr lang="en-GB" sz="2000" dirty="0" err="1">
                <a:solidFill>
                  <a:schemeClr val="tx2"/>
                </a:solidFill>
              </a:rPr>
              <a:t>manj</a:t>
            </a:r>
            <a:r>
              <a:rPr lang="en-GB" sz="2000" dirty="0">
                <a:solidFill>
                  <a:schemeClr val="tx2"/>
                </a:solidFill>
              </a:rPr>
              <a:t> </a:t>
            </a:r>
            <a:r>
              <a:rPr lang="en-GB" sz="2000" dirty="0" err="1">
                <a:solidFill>
                  <a:schemeClr val="tx2"/>
                </a:solidFill>
              </a:rPr>
              <a:t>znana</a:t>
            </a:r>
            <a:r>
              <a:rPr lang="en-GB" sz="2000" dirty="0">
                <a:solidFill>
                  <a:schemeClr val="tx2"/>
                </a:solidFill>
              </a:rPr>
              <a:t>, </a:t>
            </a:r>
            <a:r>
              <a:rPr lang="en-GB" sz="2000" dirty="0" err="1">
                <a:solidFill>
                  <a:schemeClr val="tx2"/>
                </a:solidFill>
              </a:rPr>
              <a:t>rezijanska</a:t>
            </a:r>
            <a:r>
              <a:rPr lang="en-GB" sz="2000" dirty="0">
                <a:solidFill>
                  <a:schemeClr val="tx2"/>
                </a:solidFill>
              </a:rPr>
              <a:t> </a:t>
            </a:r>
            <a:r>
              <a:rPr lang="en-GB" sz="2000" dirty="0" err="1">
                <a:solidFill>
                  <a:schemeClr val="tx2"/>
                </a:solidFill>
              </a:rPr>
              <a:t>pravljičarka</a:t>
            </a:r>
            <a:r>
              <a:rPr lang="en-GB" sz="2000" dirty="0">
                <a:solidFill>
                  <a:schemeClr val="tx2"/>
                </a:solidFill>
              </a:rPr>
              <a:t> </a:t>
            </a:r>
            <a:r>
              <a:rPr lang="en-GB" sz="2000" b="1" dirty="0" err="1">
                <a:solidFill>
                  <a:srgbClr val="C00000"/>
                </a:solidFill>
              </a:rPr>
              <a:t>Tïna</a:t>
            </a:r>
            <a:r>
              <a:rPr lang="en-GB" sz="2000" b="1" dirty="0">
                <a:solidFill>
                  <a:srgbClr val="C00000"/>
                </a:solidFill>
              </a:rPr>
              <a:t> </a:t>
            </a:r>
            <a:r>
              <a:rPr lang="en-GB" sz="2000" b="1" dirty="0" err="1">
                <a:solidFill>
                  <a:srgbClr val="C00000"/>
                </a:solidFill>
              </a:rPr>
              <a:t>Wajtawa</a:t>
            </a:r>
            <a:r>
              <a:rPr lang="en-GB" sz="2000" b="1" dirty="0">
                <a:solidFill>
                  <a:srgbClr val="C00000"/>
                </a:solidFill>
              </a:rPr>
              <a:t>. </a:t>
            </a:r>
            <a:r>
              <a:rPr lang="en-GB" sz="2000" dirty="0">
                <a:solidFill>
                  <a:schemeClr val="tx2"/>
                </a:solidFill>
              </a:rPr>
              <a:t>Tudi </a:t>
            </a:r>
            <a:r>
              <a:rPr lang="en-GB" sz="2000" dirty="0" err="1">
                <a:solidFill>
                  <a:schemeClr val="tx2"/>
                </a:solidFill>
              </a:rPr>
              <a:t>zanjo</a:t>
            </a:r>
            <a:r>
              <a:rPr lang="en-GB" sz="2000" dirty="0">
                <a:solidFill>
                  <a:schemeClr val="tx2"/>
                </a:solidFill>
              </a:rPr>
              <a:t> je </a:t>
            </a:r>
            <a:r>
              <a:rPr lang="en-GB" sz="2000" dirty="0" err="1">
                <a:solidFill>
                  <a:schemeClr val="tx2"/>
                </a:solidFill>
              </a:rPr>
              <a:t>značilna</a:t>
            </a:r>
            <a:r>
              <a:rPr lang="en-GB" sz="2000" dirty="0">
                <a:solidFill>
                  <a:schemeClr val="tx2"/>
                </a:solidFill>
              </a:rPr>
              <a:t> </a:t>
            </a:r>
            <a:r>
              <a:rPr lang="en-GB" sz="2000" dirty="0" err="1">
                <a:solidFill>
                  <a:schemeClr val="tx2"/>
                </a:solidFill>
              </a:rPr>
              <a:t>literarna</a:t>
            </a:r>
            <a:r>
              <a:rPr lang="en-GB" sz="2000" dirty="0">
                <a:solidFill>
                  <a:schemeClr val="tx2"/>
                </a:solidFill>
              </a:rPr>
              <a:t> </a:t>
            </a:r>
            <a:r>
              <a:rPr lang="en-GB" sz="2000" dirty="0" err="1">
                <a:solidFill>
                  <a:schemeClr val="tx2"/>
                </a:solidFill>
              </a:rPr>
              <a:t>večjezičnost</a:t>
            </a:r>
            <a:r>
              <a:rPr lang="en-GB" sz="2000" dirty="0">
                <a:solidFill>
                  <a:schemeClr val="tx2"/>
                </a:solidFill>
              </a:rPr>
              <a:t>, </a:t>
            </a:r>
            <a:r>
              <a:rPr lang="en-GB" sz="2000" dirty="0" err="1">
                <a:solidFill>
                  <a:schemeClr val="tx2"/>
                </a:solidFill>
              </a:rPr>
              <a:t>poleg</a:t>
            </a:r>
            <a:r>
              <a:rPr lang="en-GB" sz="2000" dirty="0">
                <a:solidFill>
                  <a:schemeClr val="tx2"/>
                </a:solidFill>
              </a:rPr>
              <a:t> </a:t>
            </a:r>
            <a:r>
              <a:rPr lang="en-GB" sz="2000" dirty="0" err="1">
                <a:solidFill>
                  <a:schemeClr val="tx2"/>
                </a:solidFill>
              </a:rPr>
              <a:t>tega</a:t>
            </a:r>
            <a:r>
              <a:rPr lang="en-GB" sz="2000" dirty="0">
                <a:solidFill>
                  <a:schemeClr val="tx2"/>
                </a:solidFill>
              </a:rPr>
              <a:t> </a:t>
            </a:r>
            <a:r>
              <a:rPr lang="en-GB" sz="2000" dirty="0" err="1">
                <a:solidFill>
                  <a:schemeClr val="tx2"/>
                </a:solidFill>
              </a:rPr>
              <a:t>še</a:t>
            </a:r>
            <a:r>
              <a:rPr lang="en-GB" sz="2000" dirty="0">
                <a:solidFill>
                  <a:schemeClr val="tx2"/>
                </a:solidFill>
              </a:rPr>
              <a:t> </a:t>
            </a:r>
            <a:r>
              <a:rPr lang="en-GB" sz="2000" dirty="0" err="1">
                <a:solidFill>
                  <a:schemeClr val="tx2"/>
                </a:solidFill>
              </a:rPr>
              <a:t>indoevropski</a:t>
            </a:r>
            <a:r>
              <a:rPr lang="en-GB" sz="2000" dirty="0">
                <a:solidFill>
                  <a:schemeClr val="tx2"/>
                </a:solidFill>
              </a:rPr>
              <a:t> </a:t>
            </a:r>
            <a:r>
              <a:rPr lang="en-GB" sz="2000" dirty="0" err="1">
                <a:solidFill>
                  <a:schemeClr val="tx2"/>
                </a:solidFill>
              </a:rPr>
              <a:t>motivi</a:t>
            </a:r>
            <a:r>
              <a:rPr lang="en-GB" sz="2000" dirty="0">
                <a:solidFill>
                  <a:schemeClr val="tx2"/>
                </a:solidFill>
              </a:rPr>
              <a:t>. </a:t>
            </a:r>
          </a:p>
          <a:p>
            <a:pPr marL="514350" indent="-514350">
              <a:buFont typeface="+mj-lt"/>
              <a:buAutoNum type="arabicPeriod"/>
            </a:pPr>
            <a:r>
              <a:rPr lang="en-GB" sz="2000" dirty="0" err="1">
                <a:solidFill>
                  <a:schemeClr val="tx2"/>
                </a:solidFill>
              </a:rPr>
              <a:t>Najbolj</a:t>
            </a:r>
            <a:r>
              <a:rPr lang="en-GB" sz="2000" dirty="0">
                <a:solidFill>
                  <a:schemeClr val="tx2"/>
                </a:solidFill>
              </a:rPr>
              <a:t> </a:t>
            </a:r>
            <a:r>
              <a:rPr lang="en-GB" sz="2000" dirty="0" err="1">
                <a:solidFill>
                  <a:schemeClr val="tx2"/>
                </a:solidFill>
              </a:rPr>
              <a:t>reprezentativna</a:t>
            </a:r>
            <a:r>
              <a:rPr lang="en-GB" sz="2000" dirty="0">
                <a:solidFill>
                  <a:schemeClr val="tx2"/>
                </a:solidFill>
              </a:rPr>
              <a:t> </a:t>
            </a:r>
            <a:r>
              <a:rPr lang="en-GB" sz="2000" dirty="0" err="1">
                <a:solidFill>
                  <a:schemeClr val="tx2"/>
                </a:solidFill>
              </a:rPr>
              <a:t>sodobna</a:t>
            </a:r>
            <a:r>
              <a:rPr lang="en-GB" sz="2000" dirty="0">
                <a:solidFill>
                  <a:schemeClr val="tx2"/>
                </a:solidFill>
              </a:rPr>
              <a:t> </a:t>
            </a:r>
            <a:r>
              <a:rPr lang="en-GB" sz="2000" dirty="0" err="1">
                <a:solidFill>
                  <a:schemeClr val="tx2"/>
                </a:solidFill>
              </a:rPr>
              <a:t>pravljičarka</a:t>
            </a:r>
            <a:r>
              <a:rPr lang="en-GB" sz="2000" dirty="0">
                <a:solidFill>
                  <a:schemeClr val="tx2"/>
                </a:solidFill>
              </a:rPr>
              <a:t> pa je </a:t>
            </a:r>
            <a:r>
              <a:rPr lang="en-GB" sz="2000" b="1" dirty="0">
                <a:solidFill>
                  <a:srgbClr val="C00000"/>
                </a:solidFill>
              </a:rPr>
              <a:t>Svetlana </a:t>
            </a:r>
            <a:r>
              <a:rPr lang="en-GB" sz="2000" b="1" dirty="0" err="1">
                <a:solidFill>
                  <a:srgbClr val="C00000"/>
                </a:solidFill>
              </a:rPr>
              <a:t>Makarovič</a:t>
            </a:r>
            <a:r>
              <a:rPr lang="en-GB" sz="2000" dirty="0">
                <a:solidFill>
                  <a:schemeClr val="tx2"/>
                </a:solidFill>
              </a:rPr>
              <a:t>, za </a:t>
            </a:r>
            <a:r>
              <a:rPr lang="en-GB" sz="2000" dirty="0" err="1">
                <a:solidFill>
                  <a:schemeClr val="tx2"/>
                </a:solidFill>
              </a:rPr>
              <a:t>katero</a:t>
            </a:r>
            <a:r>
              <a:rPr lang="en-GB" sz="2000" dirty="0">
                <a:solidFill>
                  <a:schemeClr val="tx2"/>
                </a:solidFill>
              </a:rPr>
              <a:t> </a:t>
            </a:r>
            <a:r>
              <a:rPr lang="en-GB" sz="2000" dirty="0" err="1">
                <a:solidFill>
                  <a:schemeClr val="tx2"/>
                </a:solidFill>
              </a:rPr>
              <a:t>ni</a:t>
            </a:r>
            <a:r>
              <a:rPr lang="en-GB" sz="2000" dirty="0">
                <a:solidFill>
                  <a:schemeClr val="tx2"/>
                </a:solidFill>
              </a:rPr>
              <a:t> </a:t>
            </a:r>
            <a:r>
              <a:rPr lang="en-GB" sz="2000" dirty="0" err="1">
                <a:solidFill>
                  <a:schemeClr val="tx2"/>
                </a:solidFill>
              </a:rPr>
              <a:t>značilna</a:t>
            </a:r>
            <a:r>
              <a:rPr lang="en-GB" sz="2000" dirty="0">
                <a:solidFill>
                  <a:schemeClr val="tx2"/>
                </a:solidFill>
              </a:rPr>
              <a:t> le </a:t>
            </a:r>
            <a:r>
              <a:rPr lang="en-GB" sz="2000" dirty="0" err="1">
                <a:solidFill>
                  <a:schemeClr val="tx2"/>
                </a:solidFill>
              </a:rPr>
              <a:t>literarna</a:t>
            </a:r>
            <a:r>
              <a:rPr lang="en-GB" sz="2000" dirty="0">
                <a:solidFill>
                  <a:schemeClr val="tx2"/>
                </a:solidFill>
              </a:rPr>
              <a:t> </a:t>
            </a:r>
            <a:r>
              <a:rPr lang="en-GB" sz="2000" dirty="0" err="1">
                <a:solidFill>
                  <a:schemeClr val="tx2"/>
                </a:solidFill>
              </a:rPr>
              <a:t>intertekstualnost</a:t>
            </a:r>
            <a:r>
              <a:rPr lang="en-GB" sz="2000" dirty="0">
                <a:solidFill>
                  <a:schemeClr val="tx2"/>
                </a:solidFill>
              </a:rPr>
              <a:t>, </a:t>
            </a:r>
            <a:r>
              <a:rPr lang="en-GB" sz="2000" dirty="0" err="1">
                <a:solidFill>
                  <a:schemeClr val="tx2"/>
                </a:solidFill>
              </a:rPr>
              <a:t>ampak</a:t>
            </a:r>
            <a:r>
              <a:rPr lang="en-GB" sz="2000" dirty="0">
                <a:solidFill>
                  <a:schemeClr val="tx2"/>
                </a:solidFill>
              </a:rPr>
              <a:t> </a:t>
            </a:r>
            <a:r>
              <a:rPr lang="en-GB" sz="2000" dirty="0" err="1">
                <a:solidFill>
                  <a:schemeClr val="tx2"/>
                </a:solidFill>
              </a:rPr>
              <a:t>tudi</a:t>
            </a:r>
            <a:r>
              <a:rPr lang="en-GB" sz="2000" dirty="0">
                <a:solidFill>
                  <a:schemeClr val="tx2"/>
                </a:solidFill>
              </a:rPr>
              <a:t> </a:t>
            </a:r>
            <a:r>
              <a:rPr lang="en-GB" sz="2000" dirty="0" err="1">
                <a:solidFill>
                  <a:schemeClr val="tx2"/>
                </a:solidFill>
              </a:rPr>
              <a:t>vsestranskost</a:t>
            </a:r>
            <a:r>
              <a:rPr lang="en-GB" sz="2000" dirty="0">
                <a:solidFill>
                  <a:schemeClr val="tx2"/>
                </a:solidFill>
              </a:rPr>
              <a:t>, </a:t>
            </a:r>
            <a:r>
              <a:rPr lang="en-GB" sz="2000" dirty="0" err="1">
                <a:solidFill>
                  <a:schemeClr val="tx2"/>
                </a:solidFill>
              </a:rPr>
              <a:t>saj</a:t>
            </a:r>
            <a:r>
              <a:rPr lang="en-GB" sz="2000" dirty="0">
                <a:solidFill>
                  <a:schemeClr val="tx2"/>
                </a:solidFill>
              </a:rPr>
              <a:t> je </a:t>
            </a:r>
            <a:r>
              <a:rPr lang="en-GB" sz="2000" dirty="0" err="1">
                <a:solidFill>
                  <a:schemeClr val="tx2"/>
                </a:solidFill>
              </a:rPr>
              <a:t>literarno</a:t>
            </a:r>
            <a:r>
              <a:rPr lang="en-GB" sz="2000" dirty="0">
                <a:solidFill>
                  <a:schemeClr val="tx2"/>
                </a:solidFill>
              </a:rPr>
              <a:t> </a:t>
            </a:r>
            <a:r>
              <a:rPr lang="en-GB" sz="2000" dirty="0" err="1">
                <a:solidFill>
                  <a:schemeClr val="tx2"/>
                </a:solidFill>
              </a:rPr>
              <a:t>črpala</a:t>
            </a:r>
            <a:r>
              <a:rPr lang="en-GB" sz="2000" dirty="0">
                <a:solidFill>
                  <a:schemeClr val="tx2"/>
                </a:solidFill>
              </a:rPr>
              <a:t> </a:t>
            </a:r>
            <a:r>
              <a:rPr lang="en-GB" sz="2000" dirty="0" err="1">
                <a:solidFill>
                  <a:schemeClr val="tx2"/>
                </a:solidFill>
              </a:rPr>
              <a:t>iz</a:t>
            </a:r>
            <a:r>
              <a:rPr lang="en-GB" sz="2000" dirty="0">
                <a:solidFill>
                  <a:schemeClr val="tx2"/>
                </a:solidFill>
              </a:rPr>
              <a:t> </a:t>
            </a:r>
            <a:r>
              <a:rPr lang="en-GB" sz="2000" dirty="0" err="1">
                <a:solidFill>
                  <a:schemeClr val="tx2"/>
                </a:solidFill>
              </a:rPr>
              <a:t>več</a:t>
            </a:r>
            <a:r>
              <a:rPr lang="en-GB" sz="2000" dirty="0">
                <a:solidFill>
                  <a:schemeClr val="tx2"/>
                </a:solidFill>
              </a:rPr>
              <a:t> </a:t>
            </a:r>
            <a:r>
              <a:rPr lang="en-GB" sz="2000" dirty="0" err="1">
                <a:solidFill>
                  <a:schemeClr val="tx2"/>
                </a:solidFill>
              </a:rPr>
              <a:t>jezikov</a:t>
            </a:r>
            <a:r>
              <a:rPr lang="en-GB" sz="2000" dirty="0">
                <a:solidFill>
                  <a:schemeClr val="tx2"/>
                </a:solidFill>
              </a:rPr>
              <a:t>, </a:t>
            </a:r>
            <a:r>
              <a:rPr lang="en-GB" sz="2000" dirty="0" err="1">
                <a:solidFill>
                  <a:schemeClr val="tx2"/>
                </a:solidFill>
              </a:rPr>
              <a:t>literatur</a:t>
            </a:r>
            <a:r>
              <a:rPr lang="en-GB" sz="2000" dirty="0">
                <a:solidFill>
                  <a:schemeClr val="tx2"/>
                </a:solidFill>
              </a:rPr>
              <a:t> in kultur. </a:t>
            </a:r>
          </a:p>
        </p:txBody>
      </p:sp>
      <p:sp>
        <p:nvSpPr>
          <p:cNvPr id="4" name="Slide Number Placeholder 3">
            <a:extLst>
              <a:ext uri="{FF2B5EF4-FFF2-40B4-BE49-F238E27FC236}">
                <a16:creationId xmlns:a16="http://schemas.microsoft.com/office/drawing/2014/main" id="{FCCE2833-69F7-CE47-8146-82F5A6D38612}"/>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smtClean="0"/>
              <a:pPr>
                <a:spcAft>
                  <a:spcPts val="600"/>
                </a:spcAft>
              </a:pPr>
              <a:t>2</a:t>
            </a:fld>
            <a:endParaRPr lang="en-GB"/>
          </a:p>
        </p:txBody>
      </p:sp>
    </p:spTree>
    <p:extLst>
      <p:ext uri="{BB962C8B-B14F-4D97-AF65-F5344CB8AC3E}">
        <p14:creationId xmlns:p14="http://schemas.microsoft.com/office/powerpoint/2010/main" val="1103084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7D3C0F-7D09-1447-B809-860A3B120FD8}"/>
              </a:ext>
            </a:extLst>
          </p:cNvPr>
          <p:cNvSpPr>
            <a:spLocks noGrp="1"/>
          </p:cNvSpPr>
          <p:nvPr>
            <p:ph type="title"/>
          </p:nvPr>
        </p:nvSpPr>
        <p:spPr/>
        <p:txBody>
          <a:bodyPr/>
          <a:lstStyle/>
          <a:p>
            <a:pPr algn="ctr"/>
            <a:r>
              <a:rPr lang="sl-SI" b="1" dirty="0">
                <a:solidFill>
                  <a:srgbClr val="C00000"/>
                </a:solidFill>
              </a:rPr>
              <a:t>205/B 8 (Lenora) -2</a:t>
            </a:r>
            <a:endParaRPr lang="de-DE" dirty="0"/>
          </a:p>
        </p:txBody>
      </p:sp>
      <p:sp>
        <p:nvSpPr>
          <p:cNvPr id="3" name="Inhaltsplatzhalter 2">
            <a:extLst>
              <a:ext uri="{FF2B5EF4-FFF2-40B4-BE49-F238E27FC236}">
                <a16:creationId xmlns:a16="http://schemas.microsoft.com/office/drawing/2014/main" id="{EE28D378-56FB-9C45-97B1-4A890AFA1D33}"/>
              </a:ext>
            </a:extLst>
          </p:cNvPr>
          <p:cNvSpPr>
            <a:spLocks noGrp="1"/>
          </p:cNvSpPr>
          <p:nvPr>
            <p:ph idx="1"/>
          </p:nvPr>
        </p:nvSpPr>
        <p:spPr>
          <a:xfrm>
            <a:off x="838200" y="1825624"/>
            <a:ext cx="10515600" cy="4530725"/>
          </a:xfrm>
        </p:spPr>
        <p:txBody>
          <a:bodyPr>
            <a:normAutofit fontScale="55000" lnSpcReduction="20000"/>
          </a:bodyPr>
          <a:lstStyle/>
          <a:p>
            <a:pPr hangingPunct="0"/>
            <a:r>
              <a:rPr lang="sl-SI" sz="2900" dirty="0"/>
              <a:t>Tretjo noč, prvo ne, drugo ne, tretjo sliši, da nekdo gre s konjem. In pride do okna, potrka, ona pa: »Naprej!« </a:t>
            </a:r>
            <a:endParaRPr lang="de-AT" sz="2900" dirty="0"/>
          </a:p>
          <a:p>
            <a:pPr hangingPunct="0"/>
            <a:r>
              <a:rPr lang="sl-SI" sz="2900" dirty="0"/>
              <a:t>On pravi: »Nimam te časa čakati, hitro vstani in pojdi za menoj!«</a:t>
            </a:r>
            <a:endParaRPr lang="de-AT" sz="2900" dirty="0"/>
          </a:p>
          <a:p>
            <a:pPr hangingPunct="0"/>
            <a:r>
              <a:rPr lang="sl-SI" sz="2900" dirty="0"/>
              <a:t>»Be,« pravi ona, »kam me boš peljal?«</a:t>
            </a:r>
            <a:endParaRPr lang="de-AT" sz="2900" dirty="0"/>
          </a:p>
          <a:p>
            <a:pPr hangingPunct="0"/>
            <a:r>
              <a:rPr lang="sl-SI" sz="2900" dirty="0"/>
              <a:t>On pravi: »Peljal te bom tja, kamor hočem, ti pa moraš iti z menoj. Ti mi nisi dala miru tam, kjer sem bil.« Pravi: »Klicala si me, dokler me nisi priklicala. In zdaj moraš z menoj.«</a:t>
            </a:r>
            <a:endParaRPr lang="de-AT" sz="2900" dirty="0"/>
          </a:p>
          <a:p>
            <a:pPr hangingPunct="0"/>
            <a:r>
              <a:rPr lang="sl-SI" sz="2900" dirty="0"/>
              <a:t>Tedaj je hitro vzela to, kar je imela, sveženj, ga dala gor na konja, tudi klobčič volne, in sedla za njim.</a:t>
            </a:r>
            <a:endParaRPr lang="de-AT" sz="2900" dirty="0"/>
          </a:p>
          <a:p>
            <a:pPr hangingPunct="0"/>
            <a:r>
              <a:rPr lang="sl-SI" sz="2900" dirty="0"/>
              <a:t>»Jojme,« je rekla, »kako močan vonj imaš.«</a:t>
            </a:r>
            <a:endParaRPr lang="de-AT" sz="2900" dirty="0"/>
          </a:p>
          <a:p>
            <a:pPr hangingPunct="0"/>
            <a:r>
              <a:rPr lang="sl-SI" sz="2900" dirty="0"/>
              <a:t>»Eee,« je rekel, »to je moj pot, ker šel sem prehitro in sem se spotil.«</a:t>
            </a:r>
            <a:endParaRPr lang="de-AT" sz="2900" dirty="0"/>
          </a:p>
          <a:p>
            <a:pPr hangingPunct="0"/>
            <a:r>
              <a:rPr lang="sl-SI" sz="2900" dirty="0"/>
              <a:t>Tedaj jo je odpeljal in jo peljal v Turčijo. V Turčiji je bilo veliko pokopališče, veliko pokopališče. Veste, kaj je sitmićeri (pokopališče)? Tedaj je rekel:</a:t>
            </a:r>
            <a:endParaRPr lang="de-AT" sz="2900" dirty="0"/>
          </a:p>
          <a:p>
            <a:pPr hangingPunct="0"/>
            <a:r>
              <a:rPr lang="sl-SI" sz="2900" dirty="0"/>
              <a:t>»Turška zemlja je tu. Sedem let sem počival tu v tej zemlji, a ti mi sedem let nisi dala miru, si me klicala in me priklicala, ker se morava poročiti in zdaj se bova poročila. Skoči v jamo!«</a:t>
            </a:r>
            <a:endParaRPr lang="de-AT" sz="2900" dirty="0"/>
          </a:p>
          <a:p>
            <a:pPr hangingPunct="0"/>
            <a:r>
              <a:rPr lang="sl-SI" sz="2900" dirty="0"/>
              <a:t>A ona ni hotela skočiti.</a:t>
            </a:r>
            <a:endParaRPr lang="de-AT" sz="2900" dirty="0"/>
          </a:p>
          <a:p>
            <a:pPr hangingPunct="0"/>
            <a:r>
              <a:rPr lang="sl-SI" sz="2900" dirty="0"/>
              <a:t>»Jaz,« pravi ona, »ne skočim noter. Skoči najprej ti!« In on pravi, naj skoči ona. Ona ni hotela skočiti. »Skoči najprej ti!«</a:t>
            </a:r>
            <a:endParaRPr lang="de-AT" sz="2900" dirty="0"/>
          </a:p>
          <a:p>
            <a:pPr hangingPunct="0"/>
            <a:r>
              <a:rPr lang="sl-SI" sz="2900" dirty="0"/>
              <a:t>Tedaj je on skočil noter, ona je vrgla vse cule za njim, vse, kar je imela, noter, in vse pokrila. Na koncu je dodala volno, ki jo je imela zvito v klobčiče, in se je zamotal vanjo in se vdrl, ni mogel ven, cele tri ure. Ko je zakikirikal petelin, se je jama zaprla in ona je bila rešena. Ampak tri leta je potrebovala, da je spet prišla domov.</a:t>
            </a:r>
            <a:endParaRPr lang="de-AT" sz="2900" dirty="0"/>
          </a:p>
          <a:p>
            <a:endParaRPr lang="de-DE" dirty="0"/>
          </a:p>
        </p:txBody>
      </p:sp>
      <p:sp>
        <p:nvSpPr>
          <p:cNvPr id="4" name="Foliennummernplatzhalter 3">
            <a:extLst>
              <a:ext uri="{FF2B5EF4-FFF2-40B4-BE49-F238E27FC236}">
                <a16:creationId xmlns:a16="http://schemas.microsoft.com/office/drawing/2014/main" id="{FF1B3918-90F1-E443-8130-90C71E9312B0}"/>
              </a:ext>
            </a:extLst>
          </p:cNvPr>
          <p:cNvSpPr>
            <a:spLocks noGrp="1"/>
          </p:cNvSpPr>
          <p:nvPr>
            <p:ph type="sldNum" sz="quarter" idx="12"/>
          </p:nvPr>
        </p:nvSpPr>
        <p:spPr/>
        <p:txBody>
          <a:bodyPr/>
          <a:lstStyle/>
          <a:p>
            <a:fld id="{5D6D3405-C1B2-2548-8F94-0C475B4F8A86}" type="slidenum">
              <a:rPr lang="de-AT" smtClean="0"/>
              <a:t>20</a:t>
            </a:fld>
            <a:endParaRPr lang="de-AT"/>
          </a:p>
        </p:txBody>
      </p:sp>
    </p:spTree>
    <p:extLst>
      <p:ext uri="{BB962C8B-B14F-4D97-AF65-F5344CB8AC3E}">
        <p14:creationId xmlns:p14="http://schemas.microsoft.com/office/powerpoint/2010/main" val="16261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28DA98F9-8389-BB49-BEF5-6CB49623C521}"/>
              </a:ext>
            </a:extLst>
          </p:cNvPr>
          <p:cNvSpPr>
            <a:spLocks noGrp="1"/>
          </p:cNvSpPr>
          <p:nvPr>
            <p:ph type="title"/>
          </p:nvPr>
        </p:nvSpPr>
        <p:spPr>
          <a:xfrm>
            <a:off x="804672" y="1243013"/>
            <a:ext cx="3855720" cy="4371974"/>
          </a:xfrm>
        </p:spPr>
        <p:txBody>
          <a:bodyPr>
            <a:normAutofit/>
          </a:bodyPr>
          <a:lstStyle/>
          <a:p>
            <a:r>
              <a:rPr lang="en-GB" sz="3600" dirty="0" err="1">
                <a:solidFill>
                  <a:schemeClr val="tx2"/>
                </a:solidFill>
              </a:rPr>
              <a:t>Pravljičarke</a:t>
            </a:r>
            <a:r>
              <a:rPr lang="en-GB" sz="3600" dirty="0">
                <a:solidFill>
                  <a:schemeClr val="tx2"/>
                </a:solidFill>
              </a:rPr>
              <a:t> </a:t>
            </a:r>
            <a:r>
              <a:rPr lang="en-GB" sz="3600" dirty="0" err="1">
                <a:solidFill>
                  <a:schemeClr val="tx2"/>
                </a:solidFill>
              </a:rPr>
              <a:t>kot</a:t>
            </a:r>
            <a:r>
              <a:rPr lang="en-GB" sz="3600" dirty="0">
                <a:solidFill>
                  <a:schemeClr val="tx2"/>
                </a:solidFill>
              </a:rPr>
              <a:t> </a:t>
            </a:r>
            <a:r>
              <a:rPr lang="en-GB" sz="3600" dirty="0" err="1">
                <a:solidFill>
                  <a:schemeClr val="tx2"/>
                </a:solidFill>
              </a:rPr>
              <a:t>ustvarjalke</a:t>
            </a:r>
            <a:r>
              <a:rPr lang="en-GB" sz="3600" dirty="0">
                <a:solidFill>
                  <a:schemeClr val="tx2"/>
                </a:solidFill>
              </a:rPr>
              <a:t>: </a:t>
            </a:r>
            <a:r>
              <a:rPr lang="en-GB" sz="3600" dirty="0" err="1">
                <a:solidFill>
                  <a:schemeClr val="tx2"/>
                </a:solidFill>
              </a:rPr>
              <a:t>družbeno-politična</a:t>
            </a:r>
            <a:r>
              <a:rPr lang="en-GB" sz="3600" dirty="0">
                <a:solidFill>
                  <a:schemeClr val="tx2"/>
                </a:solidFill>
              </a:rPr>
              <a:t> </a:t>
            </a:r>
            <a:r>
              <a:rPr lang="en-GB" sz="3600" dirty="0" err="1">
                <a:solidFill>
                  <a:schemeClr val="tx2"/>
                </a:solidFill>
              </a:rPr>
              <a:t>obdobja</a:t>
            </a:r>
            <a:endParaRPr lang="en-GB" sz="3600" dirty="0">
              <a:solidFill>
                <a:schemeClr val="tx2"/>
              </a:solidFill>
            </a:endParaRPr>
          </a:p>
        </p:txBody>
      </p:sp>
      <p:grpSp>
        <p:nvGrpSpPr>
          <p:cNvPr id="13" name="Group 1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4" name="Freeform: Shape 1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36DCECB5-E4F3-C544-8C40-AF8A5EE206FF}"/>
              </a:ext>
            </a:extLst>
          </p:cNvPr>
          <p:cNvSpPr>
            <a:spLocks noGrp="1"/>
          </p:cNvSpPr>
          <p:nvPr>
            <p:ph idx="1"/>
          </p:nvPr>
        </p:nvSpPr>
        <p:spPr>
          <a:xfrm>
            <a:off x="6632812" y="1032987"/>
            <a:ext cx="5408934" cy="5318078"/>
          </a:xfrm>
        </p:spPr>
        <p:txBody>
          <a:bodyPr anchor="ctr">
            <a:normAutofit/>
          </a:bodyPr>
          <a:lstStyle/>
          <a:p>
            <a:pPr marL="514350" indent="-514350">
              <a:buFont typeface="+mj-lt"/>
              <a:buAutoNum type="arabicPeriod"/>
            </a:pPr>
            <a:r>
              <a:rPr lang="en-GB" sz="2400" b="1" dirty="0">
                <a:solidFill>
                  <a:srgbClr val="C00000"/>
                </a:solidFill>
              </a:rPr>
              <a:t>1848-1918:</a:t>
            </a:r>
            <a:r>
              <a:rPr lang="en-GB" sz="2400" dirty="0">
                <a:solidFill>
                  <a:schemeClr val="tx2"/>
                </a:solidFill>
              </a:rPr>
              <a:t> </a:t>
            </a:r>
            <a:r>
              <a:rPr lang="en-GB" sz="2400" dirty="0" err="1">
                <a:solidFill>
                  <a:schemeClr val="tx2"/>
                </a:solidFill>
              </a:rPr>
              <a:t>obdobje</a:t>
            </a:r>
            <a:r>
              <a:rPr lang="en-GB" sz="2400" dirty="0">
                <a:solidFill>
                  <a:schemeClr val="tx2"/>
                </a:solidFill>
              </a:rPr>
              <a:t> </a:t>
            </a:r>
            <a:r>
              <a:rPr lang="en-GB" sz="2400" dirty="0" err="1">
                <a:solidFill>
                  <a:schemeClr val="tx2"/>
                </a:solidFill>
              </a:rPr>
              <a:t>narodnega</a:t>
            </a:r>
            <a:r>
              <a:rPr lang="en-GB" sz="2400" dirty="0">
                <a:solidFill>
                  <a:schemeClr val="tx2"/>
                </a:solidFill>
              </a:rPr>
              <a:t> </a:t>
            </a:r>
            <a:r>
              <a:rPr lang="en-GB" sz="2400" dirty="0" err="1">
                <a:solidFill>
                  <a:schemeClr val="tx2"/>
                </a:solidFill>
              </a:rPr>
              <a:t>prebujanja</a:t>
            </a:r>
            <a:r>
              <a:rPr lang="en-GB" sz="2400" dirty="0">
                <a:solidFill>
                  <a:schemeClr val="tx2"/>
                </a:solidFill>
              </a:rPr>
              <a:t> in </a:t>
            </a:r>
            <a:r>
              <a:rPr lang="en-GB" sz="2400" dirty="0" err="1">
                <a:solidFill>
                  <a:schemeClr val="tx2"/>
                </a:solidFill>
              </a:rPr>
              <a:t>kulturnega</a:t>
            </a:r>
            <a:r>
              <a:rPr lang="en-GB" sz="2400" dirty="0">
                <a:solidFill>
                  <a:schemeClr val="tx2"/>
                </a:solidFill>
              </a:rPr>
              <a:t> </a:t>
            </a:r>
            <a:r>
              <a:rPr lang="en-GB" sz="2400" dirty="0" err="1">
                <a:solidFill>
                  <a:schemeClr val="tx2"/>
                </a:solidFill>
              </a:rPr>
              <a:t>ozaveščanja</a:t>
            </a:r>
            <a:r>
              <a:rPr lang="en-GB" sz="2400" dirty="0">
                <a:solidFill>
                  <a:schemeClr val="tx2"/>
                </a:solidFill>
              </a:rPr>
              <a:t> </a:t>
            </a:r>
            <a:r>
              <a:rPr lang="en-GB" sz="2400" dirty="0" err="1">
                <a:solidFill>
                  <a:schemeClr val="tx2"/>
                </a:solidFill>
              </a:rPr>
              <a:t>Slovencev</a:t>
            </a:r>
            <a:r>
              <a:rPr lang="en-GB" sz="2400" dirty="0">
                <a:solidFill>
                  <a:schemeClr val="tx2"/>
                </a:solidFill>
              </a:rPr>
              <a:t>: od </a:t>
            </a:r>
            <a:r>
              <a:rPr lang="en-GB" sz="2400" dirty="0" err="1">
                <a:solidFill>
                  <a:schemeClr val="tx2"/>
                </a:solidFill>
              </a:rPr>
              <a:t>marčne</a:t>
            </a:r>
            <a:r>
              <a:rPr lang="en-GB" sz="2400" dirty="0">
                <a:solidFill>
                  <a:schemeClr val="tx2"/>
                </a:solidFill>
              </a:rPr>
              <a:t> </a:t>
            </a:r>
            <a:r>
              <a:rPr lang="en-GB" sz="2400" dirty="0" err="1">
                <a:solidFill>
                  <a:schemeClr val="tx2"/>
                </a:solidFill>
              </a:rPr>
              <a:t>revolucije</a:t>
            </a:r>
            <a:r>
              <a:rPr lang="en-GB" sz="2400" dirty="0">
                <a:solidFill>
                  <a:schemeClr val="tx2"/>
                </a:solidFill>
              </a:rPr>
              <a:t> </a:t>
            </a:r>
            <a:r>
              <a:rPr lang="en-GB" sz="2400" dirty="0" err="1">
                <a:solidFill>
                  <a:schemeClr val="tx2"/>
                </a:solidFill>
              </a:rPr>
              <a:t>leta</a:t>
            </a:r>
            <a:r>
              <a:rPr lang="en-GB" sz="2400" dirty="0">
                <a:solidFill>
                  <a:schemeClr val="tx2"/>
                </a:solidFill>
              </a:rPr>
              <a:t> 1848 do </a:t>
            </a:r>
            <a:r>
              <a:rPr lang="en-GB" sz="2400" dirty="0" err="1">
                <a:solidFill>
                  <a:schemeClr val="tx2"/>
                </a:solidFill>
              </a:rPr>
              <a:t>propada</a:t>
            </a:r>
            <a:r>
              <a:rPr lang="en-GB" sz="2400" dirty="0">
                <a:solidFill>
                  <a:schemeClr val="tx2"/>
                </a:solidFill>
              </a:rPr>
              <a:t> </a:t>
            </a:r>
            <a:r>
              <a:rPr lang="en-GB" sz="2400" dirty="0" err="1">
                <a:solidFill>
                  <a:schemeClr val="tx2"/>
                </a:solidFill>
              </a:rPr>
              <a:t>Avstro-Ogrske</a:t>
            </a:r>
            <a:r>
              <a:rPr lang="en-GB" sz="2400" dirty="0">
                <a:solidFill>
                  <a:schemeClr val="tx2"/>
                </a:solidFill>
              </a:rPr>
              <a:t> in </a:t>
            </a:r>
            <a:r>
              <a:rPr lang="en-GB" sz="2400" dirty="0" err="1">
                <a:solidFill>
                  <a:schemeClr val="tx2"/>
                </a:solidFill>
              </a:rPr>
              <a:t>nastanka</a:t>
            </a:r>
            <a:r>
              <a:rPr lang="en-GB" sz="2400" dirty="0">
                <a:solidFill>
                  <a:schemeClr val="tx2"/>
                </a:solidFill>
              </a:rPr>
              <a:t> </a:t>
            </a:r>
            <a:r>
              <a:rPr lang="en-GB" sz="2400" dirty="0" err="1">
                <a:solidFill>
                  <a:schemeClr val="tx2"/>
                </a:solidFill>
              </a:rPr>
              <a:t>Kraljevine</a:t>
            </a:r>
            <a:r>
              <a:rPr lang="en-GB" sz="2400" dirty="0">
                <a:solidFill>
                  <a:schemeClr val="tx2"/>
                </a:solidFill>
              </a:rPr>
              <a:t> </a:t>
            </a:r>
            <a:r>
              <a:rPr lang="en-GB" sz="2400" dirty="0" err="1">
                <a:solidFill>
                  <a:schemeClr val="tx2"/>
                </a:solidFill>
              </a:rPr>
              <a:t>Jugoslavije</a:t>
            </a:r>
            <a:r>
              <a:rPr lang="en-GB" sz="2400" dirty="0">
                <a:solidFill>
                  <a:schemeClr val="tx2"/>
                </a:solidFill>
              </a:rPr>
              <a:t> po 1. </a:t>
            </a:r>
            <a:r>
              <a:rPr lang="en-GB" sz="2400" dirty="0" err="1">
                <a:solidFill>
                  <a:schemeClr val="tx2"/>
                </a:solidFill>
              </a:rPr>
              <a:t>sv</a:t>
            </a:r>
            <a:r>
              <a:rPr lang="en-GB" sz="2400" dirty="0">
                <a:solidFill>
                  <a:schemeClr val="tx2"/>
                </a:solidFill>
              </a:rPr>
              <a:t>. </a:t>
            </a:r>
            <a:r>
              <a:rPr lang="en-GB" sz="2400" dirty="0" err="1">
                <a:solidFill>
                  <a:schemeClr val="tx2"/>
                </a:solidFill>
              </a:rPr>
              <a:t>vojni</a:t>
            </a:r>
            <a:endParaRPr lang="en-GB" sz="2400" dirty="0">
              <a:solidFill>
                <a:schemeClr val="tx2"/>
              </a:solidFill>
            </a:endParaRPr>
          </a:p>
          <a:p>
            <a:pPr marL="514350" indent="-514350">
              <a:buFont typeface="+mj-lt"/>
              <a:buAutoNum type="arabicPeriod"/>
            </a:pPr>
            <a:r>
              <a:rPr lang="en-GB" sz="2400" b="1" dirty="0">
                <a:solidFill>
                  <a:srgbClr val="C00000"/>
                </a:solidFill>
              </a:rPr>
              <a:t>1918-1941:</a:t>
            </a:r>
            <a:r>
              <a:rPr lang="en-GB" sz="2400" dirty="0">
                <a:solidFill>
                  <a:schemeClr val="tx2"/>
                </a:solidFill>
              </a:rPr>
              <a:t> </a:t>
            </a:r>
            <a:r>
              <a:rPr lang="en-GB" sz="2400" dirty="0" err="1">
                <a:solidFill>
                  <a:schemeClr val="tx2"/>
                </a:solidFill>
              </a:rPr>
              <a:t>obdobje</a:t>
            </a:r>
            <a:r>
              <a:rPr lang="en-GB" sz="2400" dirty="0">
                <a:solidFill>
                  <a:schemeClr val="tx2"/>
                </a:solidFill>
              </a:rPr>
              <a:t> med </a:t>
            </a:r>
            <a:r>
              <a:rPr lang="en-GB" sz="2400" dirty="0" err="1">
                <a:solidFill>
                  <a:schemeClr val="tx2"/>
                </a:solidFill>
              </a:rPr>
              <a:t>svetovnima</a:t>
            </a:r>
            <a:r>
              <a:rPr lang="en-GB" sz="2400" dirty="0">
                <a:solidFill>
                  <a:schemeClr val="tx2"/>
                </a:solidFill>
              </a:rPr>
              <a:t> </a:t>
            </a:r>
            <a:r>
              <a:rPr lang="en-GB" sz="2400" dirty="0" err="1">
                <a:solidFill>
                  <a:schemeClr val="tx2"/>
                </a:solidFill>
              </a:rPr>
              <a:t>vojnama</a:t>
            </a:r>
            <a:endParaRPr lang="en-GB" sz="2400" dirty="0">
              <a:solidFill>
                <a:schemeClr val="tx2"/>
              </a:solidFill>
            </a:endParaRPr>
          </a:p>
          <a:p>
            <a:pPr marL="514350" indent="-514350">
              <a:buFont typeface="+mj-lt"/>
              <a:buAutoNum type="arabicPeriod"/>
            </a:pPr>
            <a:r>
              <a:rPr lang="en-GB" sz="2400" b="1" dirty="0">
                <a:solidFill>
                  <a:srgbClr val="C00000"/>
                </a:solidFill>
              </a:rPr>
              <a:t>1945-1991:</a:t>
            </a:r>
            <a:r>
              <a:rPr lang="en-GB" sz="2400" dirty="0">
                <a:solidFill>
                  <a:schemeClr val="tx2"/>
                </a:solidFill>
              </a:rPr>
              <a:t> </a:t>
            </a:r>
            <a:r>
              <a:rPr lang="en-GB" sz="2400" dirty="0" err="1">
                <a:solidFill>
                  <a:schemeClr val="tx2"/>
                </a:solidFill>
              </a:rPr>
              <a:t>ustvarjanje</a:t>
            </a:r>
            <a:r>
              <a:rPr lang="en-GB" sz="2400" dirty="0">
                <a:solidFill>
                  <a:schemeClr val="tx2"/>
                </a:solidFill>
              </a:rPr>
              <a:t> v </a:t>
            </a:r>
            <a:r>
              <a:rPr lang="en-GB" sz="2400" dirty="0" err="1">
                <a:solidFill>
                  <a:schemeClr val="tx2"/>
                </a:solidFill>
              </a:rPr>
              <a:t>obdobju</a:t>
            </a:r>
            <a:r>
              <a:rPr lang="en-GB" sz="2400" dirty="0">
                <a:solidFill>
                  <a:schemeClr val="tx2"/>
                </a:solidFill>
              </a:rPr>
              <a:t> </a:t>
            </a:r>
            <a:r>
              <a:rPr lang="en-GB" sz="2400" dirty="0" err="1">
                <a:solidFill>
                  <a:schemeClr val="tx2"/>
                </a:solidFill>
              </a:rPr>
              <a:t>socialistične</a:t>
            </a:r>
            <a:r>
              <a:rPr lang="en-GB" sz="2400" dirty="0">
                <a:solidFill>
                  <a:schemeClr val="tx2"/>
                </a:solidFill>
              </a:rPr>
              <a:t> </a:t>
            </a:r>
            <a:r>
              <a:rPr lang="en-GB" sz="2400" dirty="0" err="1">
                <a:solidFill>
                  <a:schemeClr val="tx2"/>
                </a:solidFill>
              </a:rPr>
              <a:t>republike</a:t>
            </a:r>
            <a:r>
              <a:rPr lang="en-GB" sz="2400" dirty="0">
                <a:solidFill>
                  <a:schemeClr val="tx2"/>
                </a:solidFill>
              </a:rPr>
              <a:t> </a:t>
            </a:r>
            <a:r>
              <a:rPr lang="en-GB" sz="2400" dirty="0" err="1">
                <a:solidFill>
                  <a:schemeClr val="tx2"/>
                </a:solidFill>
              </a:rPr>
              <a:t>Jugoslavije</a:t>
            </a:r>
            <a:r>
              <a:rPr lang="en-GB" sz="2400" dirty="0">
                <a:solidFill>
                  <a:schemeClr val="tx2"/>
                </a:solidFill>
              </a:rPr>
              <a:t> do </a:t>
            </a:r>
            <a:r>
              <a:rPr lang="en-GB" sz="2400" dirty="0" err="1">
                <a:solidFill>
                  <a:schemeClr val="tx2"/>
                </a:solidFill>
              </a:rPr>
              <a:t>osamosvojitve</a:t>
            </a:r>
            <a:r>
              <a:rPr lang="en-GB" sz="2400" dirty="0">
                <a:solidFill>
                  <a:schemeClr val="tx2"/>
                </a:solidFill>
              </a:rPr>
              <a:t> </a:t>
            </a:r>
            <a:r>
              <a:rPr lang="en-GB" sz="2400" dirty="0" err="1">
                <a:solidFill>
                  <a:schemeClr val="tx2"/>
                </a:solidFill>
              </a:rPr>
              <a:t>Slovenije</a:t>
            </a:r>
            <a:endParaRPr lang="en-GB" sz="2400" dirty="0">
              <a:solidFill>
                <a:schemeClr val="tx2"/>
              </a:solidFill>
            </a:endParaRPr>
          </a:p>
          <a:p>
            <a:pPr marL="514350" indent="-514350">
              <a:buFont typeface="+mj-lt"/>
              <a:buAutoNum type="arabicPeriod"/>
            </a:pPr>
            <a:r>
              <a:rPr lang="en-GB" sz="2400" b="1" dirty="0">
                <a:solidFill>
                  <a:srgbClr val="C00000"/>
                </a:solidFill>
              </a:rPr>
              <a:t>1991-2021:</a:t>
            </a:r>
            <a:r>
              <a:rPr lang="en-GB" sz="2400" dirty="0">
                <a:solidFill>
                  <a:schemeClr val="tx2"/>
                </a:solidFill>
              </a:rPr>
              <a:t> </a:t>
            </a:r>
            <a:r>
              <a:rPr lang="en-GB" sz="2400" dirty="0" err="1">
                <a:solidFill>
                  <a:schemeClr val="tx2"/>
                </a:solidFill>
              </a:rPr>
              <a:t>obdobje</a:t>
            </a:r>
            <a:r>
              <a:rPr lang="en-GB" sz="2400" dirty="0">
                <a:solidFill>
                  <a:schemeClr val="tx2"/>
                </a:solidFill>
              </a:rPr>
              <a:t> </a:t>
            </a:r>
            <a:r>
              <a:rPr lang="en-GB" sz="2400" dirty="0" err="1">
                <a:solidFill>
                  <a:schemeClr val="tx2"/>
                </a:solidFill>
              </a:rPr>
              <a:t>samostojne</a:t>
            </a:r>
            <a:r>
              <a:rPr lang="en-GB" sz="2400" dirty="0">
                <a:solidFill>
                  <a:schemeClr val="tx2"/>
                </a:solidFill>
              </a:rPr>
              <a:t> </a:t>
            </a:r>
            <a:r>
              <a:rPr lang="en-GB" sz="2400" dirty="0" err="1">
                <a:solidFill>
                  <a:schemeClr val="tx2"/>
                </a:solidFill>
              </a:rPr>
              <a:t>Slovenije</a:t>
            </a:r>
            <a:r>
              <a:rPr lang="en-GB" sz="2400" dirty="0">
                <a:solidFill>
                  <a:schemeClr val="tx2"/>
                </a:solidFill>
              </a:rPr>
              <a:t> in </a:t>
            </a:r>
            <a:r>
              <a:rPr lang="en-GB" sz="2400" dirty="0" err="1">
                <a:solidFill>
                  <a:schemeClr val="tx2"/>
                </a:solidFill>
              </a:rPr>
              <a:t>članstva</a:t>
            </a:r>
            <a:r>
              <a:rPr lang="en-GB" sz="2400" dirty="0">
                <a:solidFill>
                  <a:schemeClr val="tx2"/>
                </a:solidFill>
              </a:rPr>
              <a:t> v EU</a:t>
            </a:r>
          </a:p>
        </p:txBody>
      </p:sp>
      <p:sp>
        <p:nvSpPr>
          <p:cNvPr id="4" name="Slide Number Placeholder 3">
            <a:extLst>
              <a:ext uri="{FF2B5EF4-FFF2-40B4-BE49-F238E27FC236}">
                <a16:creationId xmlns:a16="http://schemas.microsoft.com/office/drawing/2014/main" id="{4802B8D3-63F3-3145-952B-FA9756DCECBC}"/>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3</a:t>
            </a:fld>
            <a:endParaRPr lang="en-GB"/>
          </a:p>
        </p:txBody>
      </p:sp>
    </p:spTree>
    <p:extLst>
      <p:ext uri="{BB962C8B-B14F-4D97-AF65-F5344CB8AC3E}">
        <p14:creationId xmlns:p14="http://schemas.microsoft.com/office/powerpoint/2010/main" val="267287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7BDD930-0E65-490A-9CE5-554C357C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A912C67-99A1-4956-8F68-1846C2177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18408C-E47D-C74E-9B96-28C9A224C387}"/>
              </a:ext>
            </a:extLst>
          </p:cNvPr>
          <p:cNvSpPr>
            <a:spLocks noGrp="1"/>
          </p:cNvSpPr>
          <p:nvPr>
            <p:ph type="title"/>
          </p:nvPr>
        </p:nvSpPr>
        <p:spPr>
          <a:xfrm>
            <a:off x="804672" y="457200"/>
            <a:ext cx="10579398" cy="1299411"/>
          </a:xfrm>
        </p:spPr>
        <p:txBody>
          <a:bodyPr>
            <a:normAutofit/>
          </a:bodyPr>
          <a:lstStyle/>
          <a:p>
            <a:r>
              <a:rPr lang="en-GB" sz="3600" b="1" dirty="0" err="1">
                <a:solidFill>
                  <a:schemeClr val="tx2"/>
                </a:solidFill>
              </a:rPr>
              <a:t>Prvo</a:t>
            </a:r>
            <a:r>
              <a:rPr lang="en-GB" sz="3600" b="1" dirty="0">
                <a:solidFill>
                  <a:schemeClr val="tx2"/>
                </a:solidFill>
              </a:rPr>
              <a:t> </a:t>
            </a:r>
            <a:r>
              <a:rPr lang="en-GB" sz="3600" b="1" dirty="0" err="1">
                <a:solidFill>
                  <a:schemeClr val="tx2"/>
                </a:solidFill>
              </a:rPr>
              <a:t>obdobje</a:t>
            </a:r>
            <a:r>
              <a:rPr lang="en-GB" sz="3600" b="1" dirty="0">
                <a:solidFill>
                  <a:schemeClr val="tx2"/>
                </a:solidFill>
              </a:rPr>
              <a:t> (1848-1918): </a:t>
            </a:r>
            <a:br>
              <a:rPr lang="en-GB" sz="3600" b="1" dirty="0">
                <a:solidFill>
                  <a:schemeClr val="tx2"/>
                </a:solidFill>
              </a:rPr>
            </a:br>
            <a:r>
              <a:rPr lang="en-GB" sz="3600" b="1" dirty="0">
                <a:solidFill>
                  <a:srgbClr val="C00000"/>
                </a:solidFill>
              </a:rPr>
              <a:t>Luiza </a:t>
            </a:r>
            <a:r>
              <a:rPr lang="en-GB" sz="3600" b="1" dirty="0" err="1">
                <a:solidFill>
                  <a:srgbClr val="C00000"/>
                </a:solidFill>
              </a:rPr>
              <a:t>Pesjak</a:t>
            </a:r>
            <a:r>
              <a:rPr lang="en-GB" sz="3600" b="1" dirty="0">
                <a:solidFill>
                  <a:srgbClr val="C00000"/>
                </a:solidFill>
              </a:rPr>
              <a:t> </a:t>
            </a:r>
            <a:r>
              <a:rPr lang="en-GB" sz="3600" b="1" dirty="0">
                <a:solidFill>
                  <a:schemeClr val="tx2"/>
                </a:solidFill>
              </a:rPr>
              <a:t>(1828-1898)</a:t>
            </a:r>
          </a:p>
        </p:txBody>
      </p:sp>
      <p:sp>
        <p:nvSpPr>
          <p:cNvPr id="3" name="Content Placeholder 2">
            <a:extLst>
              <a:ext uri="{FF2B5EF4-FFF2-40B4-BE49-F238E27FC236}">
                <a16:creationId xmlns:a16="http://schemas.microsoft.com/office/drawing/2014/main" id="{809F753B-62A1-0A4C-A914-4B8538589A70}"/>
              </a:ext>
            </a:extLst>
          </p:cNvPr>
          <p:cNvSpPr>
            <a:spLocks noGrp="1"/>
          </p:cNvSpPr>
          <p:nvPr>
            <p:ph idx="1"/>
          </p:nvPr>
        </p:nvSpPr>
        <p:spPr>
          <a:xfrm>
            <a:off x="5885645" y="457200"/>
            <a:ext cx="5498426" cy="5943600"/>
          </a:xfrm>
        </p:spPr>
        <p:txBody>
          <a:bodyPr anchor="ctr">
            <a:normAutofit lnSpcReduction="10000"/>
          </a:bodyPr>
          <a:lstStyle/>
          <a:p>
            <a:pPr marL="514350" lvl="0" indent="-514350">
              <a:buFont typeface="+mj-lt"/>
              <a:buAutoNum type="arabicPeriod"/>
            </a:pPr>
            <a:r>
              <a:rPr lang="en-GB" sz="1400" b="1" dirty="0" err="1">
                <a:solidFill>
                  <a:srgbClr val="C00000"/>
                </a:solidFill>
              </a:rPr>
              <a:t>Zvonček</a:t>
            </a:r>
            <a:r>
              <a:rPr lang="en-GB" sz="1400" dirty="0">
                <a:solidFill>
                  <a:schemeClr val="tx2"/>
                </a:solidFill>
              </a:rPr>
              <a:t> (1864), ATU 709*</a:t>
            </a:r>
          </a:p>
          <a:p>
            <a:pPr lvl="1">
              <a:buFont typeface="Wingdings" pitchFamily="2" charset="2"/>
              <a:buChar char="Ø"/>
            </a:pPr>
            <a:r>
              <a:rPr lang="en-GB" sz="1400" dirty="0">
                <a:solidFill>
                  <a:schemeClr val="tx2"/>
                </a:solidFill>
              </a:rPr>
              <a:t>Svetlana </a:t>
            </a:r>
            <a:r>
              <a:rPr lang="en-GB" sz="1400" dirty="0" err="1">
                <a:solidFill>
                  <a:schemeClr val="tx2"/>
                </a:solidFill>
              </a:rPr>
              <a:t>Makarovič</a:t>
            </a:r>
            <a:r>
              <a:rPr lang="en-GB" sz="1400" dirty="0">
                <a:solidFill>
                  <a:schemeClr val="tx2"/>
                </a:solidFill>
              </a:rPr>
              <a:t>: </a:t>
            </a:r>
            <a:r>
              <a:rPr lang="en-GB" sz="1400" dirty="0" err="1">
                <a:solidFill>
                  <a:schemeClr val="tx2"/>
                </a:solidFill>
              </a:rPr>
              <a:t>Sneguročka</a:t>
            </a:r>
            <a:r>
              <a:rPr lang="en-GB" sz="1400" dirty="0">
                <a:solidFill>
                  <a:schemeClr val="tx2"/>
                </a:solidFill>
              </a:rPr>
              <a:t> (2014)</a:t>
            </a:r>
          </a:p>
          <a:p>
            <a:pPr lvl="1">
              <a:buFont typeface="Wingdings" pitchFamily="2" charset="2"/>
              <a:buChar char="Ø"/>
            </a:pPr>
            <a:r>
              <a:rPr lang="en-GB" sz="1400" dirty="0">
                <a:solidFill>
                  <a:schemeClr val="tx2"/>
                </a:solidFill>
              </a:rPr>
              <a:t>Kristina </a:t>
            </a:r>
            <a:r>
              <a:rPr lang="en-GB" sz="1400" dirty="0" err="1">
                <a:solidFill>
                  <a:schemeClr val="tx2"/>
                </a:solidFill>
              </a:rPr>
              <a:t>Vrhovec</a:t>
            </a:r>
            <a:r>
              <a:rPr lang="en-GB" sz="1400" dirty="0">
                <a:solidFill>
                  <a:schemeClr val="tx2"/>
                </a:solidFill>
              </a:rPr>
              <a:t> </a:t>
            </a:r>
            <a:r>
              <a:rPr lang="en-GB" sz="1400" dirty="0" err="1">
                <a:solidFill>
                  <a:schemeClr val="tx2"/>
                </a:solidFill>
              </a:rPr>
              <a:t>Brenk</a:t>
            </a:r>
            <a:r>
              <a:rPr lang="en-GB" sz="1400" dirty="0">
                <a:solidFill>
                  <a:schemeClr val="tx2"/>
                </a:solidFill>
              </a:rPr>
              <a:t>: </a:t>
            </a:r>
            <a:r>
              <a:rPr lang="en-GB" sz="1400" dirty="0" err="1">
                <a:solidFill>
                  <a:schemeClr val="tx2"/>
                </a:solidFill>
              </a:rPr>
              <a:t>Deklica</a:t>
            </a:r>
            <a:r>
              <a:rPr lang="en-GB" sz="1400" dirty="0">
                <a:solidFill>
                  <a:schemeClr val="tx2"/>
                </a:solidFill>
              </a:rPr>
              <a:t> z </a:t>
            </a:r>
            <a:r>
              <a:rPr lang="en-GB" sz="1400" dirty="0" err="1">
                <a:solidFill>
                  <a:schemeClr val="tx2"/>
                </a:solidFill>
              </a:rPr>
              <a:t>vresja</a:t>
            </a:r>
            <a:r>
              <a:rPr lang="en-GB" sz="1400" dirty="0">
                <a:solidFill>
                  <a:schemeClr val="tx2"/>
                </a:solidFill>
              </a:rPr>
              <a:t> (1932), </a:t>
            </a:r>
            <a:r>
              <a:rPr lang="en-GB" sz="1400" dirty="0" err="1">
                <a:solidFill>
                  <a:schemeClr val="tx2"/>
                </a:solidFill>
              </a:rPr>
              <a:t>Ivje</a:t>
            </a:r>
            <a:r>
              <a:rPr lang="en-GB" sz="1400" dirty="0">
                <a:solidFill>
                  <a:schemeClr val="tx2"/>
                </a:solidFill>
              </a:rPr>
              <a:t> (1936)</a:t>
            </a:r>
          </a:p>
          <a:p>
            <a:pPr marL="514350" lvl="0" indent="-514350">
              <a:buFont typeface="+mj-lt"/>
              <a:buAutoNum type="arabicPeriod"/>
            </a:pPr>
            <a:r>
              <a:rPr lang="it-IT" sz="1400" b="1" dirty="0">
                <a:solidFill>
                  <a:srgbClr val="C00000"/>
                </a:solidFill>
              </a:rPr>
              <a:t>Moja </a:t>
            </a:r>
            <a:r>
              <a:rPr lang="it-IT" sz="1400" b="1" dirty="0" err="1">
                <a:solidFill>
                  <a:srgbClr val="C00000"/>
                </a:solidFill>
              </a:rPr>
              <a:t>zvezdica</a:t>
            </a:r>
            <a:r>
              <a:rPr lang="it-IT" sz="1400" b="1" dirty="0">
                <a:solidFill>
                  <a:srgbClr val="C00000"/>
                </a:solidFill>
              </a:rPr>
              <a:t> </a:t>
            </a:r>
            <a:r>
              <a:rPr lang="it-IT" sz="1400" dirty="0">
                <a:solidFill>
                  <a:schemeClr val="tx2"/>
                </a:solidFill>
              </a:rPr>
              <a:t>(1872)</a:t>
            </a:r>
            <a:endParaRPr lang="en-GB" sz="1400" dirty="0">
              <a:solidFill>
                <a:schemeClr val="tx2"/>
              </a:solidFill>
            </a:endParaRPr>
          </a:p>
          <a:p>
            <a:pPr marL="514350" lvl="0" indent="-514350">
              <a:buFont typeface="+mj-lt"/>
              <a:buAutoNum type="arabicPeriod"/>
            </a:pPr>
            <a:r>
              <a:rPr lang="it-IT" sz="1400" b="1" dirty="0">
                <a:solidFill>
                  <a:srgbClr val="C00000"/>
                </a:solidFill>
              </a:rPr>
              <a:t>Stara </a:t>
            </a:r>
            <a:r>
              <a:rPr lang="it-IT" sz="1400" b="1" dirty="0" err="1">
                <a:solidFill>
                  <a:srgbClr val="C00000"/>
                </a:solidFill>
              </a:rPr>
              <a:t>pravljica</a:t>
            </a:r>
            <a:r>
              <a:rPr lang="it-IT" sz="1400" b="1" dirty="0">
                <a:solidFill>
                  <a:srgbClr val="C00000"/>
                </a:solidFill>
              </a:rPr>
              <a:t> v </a:t>
            </a:r>
            <a:r>
              <a:rPr lang="it-IT" sz="1400" b="1" dirty="0" err="1">
                <a:solidFill>
                  <a:srgbClr val="C00000"/>
                </a:solidFill>
              </a:rPr>
              <a:t>novej</a:t>
            </a:r>
            <a:r>
              <a:rPr lang="it-IT" sz="1400" b="1" dirty="0">
                <a:solidFill>
                  <a:srgbClr val="C00000"/>
                </a:solidFill>
              </a:rPr>
              <a:t> </a:t>
            </a:r>
            <a:r>
              <a:rPr lang="it-IT" sz="1400" b="1" dirty="0" err="1">
                <a:solidFill>
                  <a:srgbClr val="C00000"/>
                </a:solidFill>
              </a:rPr>
              <a:t>obliki</a:t>
            </a:r>
            <a:r>
              <a:rPr lang="it-IT" sz="1400" b="1" dirty="0">
                <a:solidFill>
                  <a:srgbClr val="C00000"/>
                </a:solidFill>
              </a:rPr>
              <a:t> </a:t>
            </a:r>
            <a:r>
              <a:rPr lang="it-IT" sz="1400" dirty="0">
                <a:solidFill>
                  <a:schemeClr val="tx2"/>
                </a:solidFill>
              </a:rPr>
              <a:t>(1872), ATU 480 (</a:t>
            </a:r>
            <a:r>
              <a:rPr lang="it-IT" sz="1400" dirty="0" err="1">
                <a:solidFill>
                  <a:schemeClr val="tx2"/>
                </a:solidFill>
              </a:rPr>
              <a:t>ang</a:t>
            </a:r>
            <a:r>
              <a:rPr lang="it-IT" sz="1400" dirty="0">
                <a:solidFill>
                  <a:schemeClr val="tx2"/>
                </a:solidFill>
              </a:rPr>
              <a:t>. </a:t>
            </a:r>
            <a:r>
              <a:rPr lang="it-IT" sz="1400" dirty="0" err="1">
                <a:solidFill>
                  <a:schemeClr val="tx2"/>
                </a:solidFill>
              </a:rPr>
              <a:t>kind</a:t>
            </a:r>
            <a:r>
              <a:rPr lang="it-IT" sz="1400" dirty="0">
                <a:solidFill>
                  <a:schemeClr val="tx2"/>
                </a:solidFill>
              </a:rPr>
              <a:t> and </a:t>
            </a:r>
            <a:r>
              <a:rPr lang="it-IT" sz="1400" dirty="0" err="1">
                <a:solidFill>
                  <a:schemeClr val="tx2"/>
                </a:solidFill>
              </a:rPr>
              <a:t>unkind</a:t>
            </a:r>
            <a:r>
              <a:rPr lang="it-IT" sz="1400" dirty="0">
                <a:solidFill>
                  <a:schemeClr val="tx2"/>
                </a:solidFill>
              </a:rPr>
              <a:t> </a:t>
            </a:r>
            <a:r>
              <a:rPr lang="it-IT" sz="1400" dirty="0" err="1">
                <a:solidFill>
                  <a:schemeClr val="tx2"/>
                </a:solidFill>
              </a:rPr>
              <a:t>girls</a:t>
            </a:r>
            <a:r>
              <a:rPr lang="it-IT" sz="1400" dirty="0">
                <a:solidFill>
                  <a:schemeClr val="tx2"/>
                </a:solidFill>
              </a:rPr>
              <a:t> ali </a:t>
            </a:r>
            <a:r>
              <a:rPr lang="it-IT" sz="1400" dirty="0" err="1">
                <a:solidFill>
                  <a:schemeClr val="tx2"/>
                </a:solidFill>
              </a:rPr>
              <a:t>mačeha</a:t>
            </a:r>
            <a:r>
              <a:rPr lang="it-IT" sz="1400" dirty="0">
                <a:solidFill>
                  <a:schemeClr val="tx2"/>
                </a:solidFill>
              </a:rPr>
              <a:t> in </a:t>
            </a:r>
            <a:r>
              <a:rPr lang="it-IT" sz="1400" dirty="0" err="1">
                <a:solidFill>
                  <a:schemeClr val="tx2"/>
                </a:solidFill>
              </a:rPr>
              <a:t>pastorka</a:t>
            </a:r>
            <a:r>
              <a:rPr lang="it-IT" sz="1400" dirty="0">
                <a:solidFill>
                  <a:schemeClr val="tx2"/>
                </a:solidFill>
              </a:rPr>
              <a:t>)</a:t>
            </a:r>
            <a:endParaRPr lang="en-GB" sz="1400" dirty="0">
              <a:solidFill>
                <a:schemeClr val="tx2"/>
              </a:solidFill>
            </a:endParaRPr>
          </a:p>
          <a:p>
            <a:pPr marL="514350" lvl="0" indent="-514350">
              <a:buFont typeface="+mj-lt"/>
              <a:buAutoNum type="arabicPeriod"/>
            </a:pPr>
            <a:r>
              <a:rPr lang="it-IT" sz="1400" b="1" dirty="0">
                <a:solidFill>
                  <a:srgbClr val="C00000"/>
                </a:solidFill>
              </a:rPr>
              <a:t>Mala predica </a:t>
            </a:r>
            <a:r>
              <a:rPr lang="it-IT" sz="1400" dirty="0">
                <a:solidFill>
                  <a:schemeClr val="tx2"/>
                </a:solidFill>
              </a:rPr>
              <a:t>(1875), </a:t>
            </a:r>
            <a:r>
              <a:rPr lang="it-IT" sz="1400" dirty="0" err="1">
                <a:solidFill>
                  <a:schemeClr val="tx2"/>
                </a:solidFill>
              </a:rPr>
              <a:t>motiv</a:t>
            </a:r>
            <a:r>
              <a:rPr lang="it-IT" sz="1400" dirty="0">
                <a:solidFill>
                  <a:schemeClr val="tx2"/>
                </a:solidFill>
              </a:rPr>
              <a:t> predice je </a:t>
            </a:r>
            <a:r>
              <a:rPr lang="it-IT" sz="1400" dirty="0" err="1">
                <a:solidFill>
                  <a:schemeClr val="tx2"/>
                </a:solidFill>
              </a:rPr>
              <a:t>motivni</a:t>
            </a:r>
            <a:r>
              <a:rPr lang="it-IT" sz="1400" dirty="0">
                <a:solidFill>
                  <a:schemeClr val="tx2"/>
                </a:solidFill>
              </a:rPr>
              <a:t> </a:t>
            </a:r>
            <a:r>
              <a:rPr lang="it-IT" sz="1400" dirty="0" err="1">
                <a:solidFill>
                  <a:schemeClr val="tx2"/>
                </a:solidFill>
              </a:rPr>
              <a:t>drobec</a:t>
            </a:r>
            <a:r>
              <a:rPr lang="it-IT" sz="1400" dirty="0">
                <a:solidFill>
                  <a:schemeClr val="tx2"/>
                </a:solidFill>
              </a:rPr>
              <a:t> ATU 410 (</a:t>
            </a:r>
            <a:r>
              <a:rPr lang="it-IT" sz="1400" dirty="0" err="1">
                <a:solidFill>
                  <a:schemeClr val="tx2"/>
                </a:solidFill>
              </a:rPr>
              <a:t>ang</a:t>
            </a:r>
            <a:r>
              <a:rPr lang="it-IT" sz="1400" dirty="0">
                <a:solidFill>
                  <a:schemeClr val="tx2"/>
                </a:solidFill>
              </a:rPr>
              <a:t>. sleeping beauty)</a:t>
            </a:r>
          </a:p>
          <a:p>
            <a:pPr lvl="1">
              <a:buFont typeface="Wingdings" pitchFamily="2" charset="2"/>
              <a:buChar char="Ø"/>
            </a:pPr>
            <a:r>
              <a:rPr lang="it-IT" sz="1400" dirty="0" err="1">
                <a:solidFill>
                  <a:schemeClr val="tx2"/>
                </a:solidFill>
              </a:rPr>
              <a:t>J</a:t>
            </a:r>
            <a:r>
              <a:rPr lang="it-IT" sz="1400" dirty="0">
                <a:solidFill>
                  <a:schemeClr val="tx2"/>
                </a:solidFill>
              </a:rPr>
              <a:t>. in </a:t>
            </a:r>
            <a:r>
              <a:rPr lang="it-IT" sz="1400" dirty="0" err="1">
                <a:solidFill>
                  <a:schemeClr val="tx2"/>
                </a:solidFill>
              </a:rPr>
              <a:t>W</a:t>
            </a:r>
            <a:r>
              <a:rPr lang="it-IT" sz="1400" dirty="0">
                <a:solidFill>
                  <a:schemeClr val="tx2"/>
                </a:solidFill>
              </a:rPr>
              <a:t>. Grimm: </a:t>
            </a:r>
            <a:r>
              <a:rPr lang="it-IT" sz="1400" dirty="0" err="1">
                <a:solidFill>
                  <a:schemeClr val="tx2"/>
                </a:solidFill>
              </a:rPr>
              <a:t>Trnuljčica</a:t>
            </a:r>
            <a:r>
              <a:rPr lang="it-IT" sz="1400" dirty="0">
                <a:solidFill>
                  <a:schemeClr val="tx2"/>
                </a:solidFill>
              </a:rPr>
              <a:t> (1812)</a:t>
            </a:r>
          </a:p>
          <a:p>
            <a:pPr lvl="1">
              <a:buFont typeface="Wingdings" pitchFamily="2" charset="2"/>
              <a:buChar char="Ø"/>
            </a:pPr>
            <a:r>
              <a:rPr lang="en-GB" sz="1400" dirty="0">
                <a:solidFill>
                  <a:schemeClr val="tx2"/>
                </a:solidFill>
              </a:rPr>
              <a:t>Tina </a:t>
            </a:r>
            <a:r>
              <a:rPr lang="en-GB" sz="1400" dirty="0" err="1">
                <a:solidFill>
                  <a:schemeClr val="tx2"/>
                </a:solidFill>
              </a:rPr>
              <a:t>Wajtawa</a:t>
            </a:r>
            <a:r>
              <a:rPr lang="en-GB" sz="1400" dirty="0">
                <a:solidFill>
                  <a:schemeClr val="tx2"/>
                </a:solidFill>
              </a:rPr>
              <a:t>: Ta, </a:t>
            </a:r>
            <a:r>
              <a:rPr lang="en-GB" sz="1400" dirty="0" err="1">
                <a:solidFill>
                  <a:schemeClr val="tx2"/>
                </a:solidFill>
              </a:rPr>
              <a:t>ki</a:t>
            </a:r>
            <a:r>
              <a:rPr lang="en-GB" sz="1400" dirty="0">
                <a:solidFill>
                  <a:schemeClr val="tx2"/>
                </a:solidFill>
              </a:rPr>
              <a:t> </a:t>
            </a:r>
            <a:r>
              <a:rPr lang="en-GB" sz="1400" dirty="0" err="1">
                <a:solidFill>
                  <a:schemeClr val="tx2"/>
                </a:solidFill>
              </a:rPr>
              <a:t>spala</a:t>
            </a:r>
            <a:r>
              <a:rPr lang="en-GB" sz="1400" dirty="0">
                <a:solidFill>
                  <a:schemeClr val="tx2"/>
                </a:solidFill>
              </a:rPr>
              <a:t> </a:t>
            </a:r>
            <a:r>
              <a:rPr lang="en-GB" sz="1400" dirty="0" err="1">
                <a:solidFill>
                  <a:schemeClr val="tx2"/>
                </a:solidFill>
              </a:rPr>
              <a:t>sto</a:t>
            </a:r>
            <a:r>
              <a:rPr lang="en-GB" sz="1400" dirty="0">
                <a:solidFill>
                  <a:schemeClr val="tx2"/>
                </a:solidFill>
              </a:rPr>
              <a:t> let (1966)</a:t>
            </a:r>
          </a:p>
          <a:p>
            <a:pPr marL="514350" lvl="0" indent="-514350">
              <a:buFont typeface="+mj-lt"/>
              <a:buAutoNum type="arabicPeriod"/>
            </a:pPr>
            <a:r>
              <a:rPr lang="it-IT" sz="1400" b="1" dirty="0" err="1">
                <a:solidFill>
                  <a:srgbClr val="C00000"/>
                </a:solidFill>
              </a:rPr>
              <a:t>Pet</a:t>
            </a:r>
            <a:r>
              <a:rPr lang="it-IT" sz="1400" b="1" dirty="0">
                <a:solidFill>
                  <a:srgbClr val="C00000"/>
                </a:solidFill>
              </a:rPr>
              <a:t> </a:t>
            </a:r>
            <a:r>
              <a:rPr lang="it-IT" sz="1400" b="1" dirty="0" err="1">
                <a:solidFill>
                  <a:srgbClr val="C00000"/>
                </a:solidFill>
              </a:rPr>
              <a:t>Andersenovih</a:t>
            </a:r>
            <a:r>
              <a:rPr lang="it-IT" sz="1400" b="1" dirty="0">
                <a:solidFill>
                  <a:srgbClr val="C00000"/>
                </a:solidFill>
              </a:rPr>
              <a:t> </a:t>
            </a:r>
            <a:r>
              <a:rPr lang="it-IT" sz="1400" b="1" dirty="0" err="1">
                <a:solidFill>
                  <a:srgbClr val="C00000"/>
                </a:solidFill>
              </a:rPr>
              <a:t>pravljic</a:t>
            </a:r>
            <a:r>
              <a:rPr lang="it-IT" sz="1400" b="1" dirty="0">
                <a:solidFill>
                  <a:srgbClr val="C00000"/>
                </a:solidFill>
              </a:rPr>
              <a:t>, </a:t>
            </a:r>
            <a:r>
              <a:rPr lang="it-IT" sz="1400" b="1" dirty="0" err="1">
                <a:solidFill>
                  <a:srgbClr val="C00000"/>
                </a:solidFill>
              </a:rPr>
              <a:t>ki</a:t>
            </a:r>
            <a:r>
              <a:rPr lang="it-IT" sz="1400" b="1" dirty="0">
                <a:solidFill>
                  <a:srgbClr val="C00000"/>
                </a:solidFill>
              </a:rPr>
              <a:t> </a:t>
            </a:r>
            <a:r>
              <a:rPr lang="it-IT" sz="1400" b="1" dirty="0" err="1">
                <a:solidFill>
                  <a:srgbClr val="C00000"/>
                </a:solidFill>
              </a:rPr>
              <a:t>jih</a:t>
            </a:r>
            <a:r>
              <a:rPr lang="it-IT" sz="1400" b="1" dirty="0">
                <a:solidFill>
                  <a:srgbClr val="C00000"/>
                </a:solidFill>
              </a:rPr>
              <a:t> luna </a:t>
            </a:r>
            <a:r>
              <a:rPr lang="it-IT" sz="1400" b="1" dirty="0" err="1">
                <a:solidFill>
                  <a:srgbClr val="C00000"/>
                </a:solidFill>
              </a:rPr>
              <a:t>pripoveduje</a:t>
            </a:r>
            <a:r>
              <a:rPr lang="it-IT" sz="1400" b="1" dirty="0">
                <a:solidFill>
                  <a:srgbClr val="C00000"/>
                </a:solidFill>
              </a:rPr>
              <a:t> </a:t>
            </a:r>
            <a:r>
              <a:rPr lang="it-IT" sz="1400" dirty="0">
                <a:solidFill>
                  <a:schemeClr val="tx2"/>
                </a:solidFill>
              </a:rPr>
              <a:t>(1873), ATU 875B* (</a:t>
            </a:r>
            <a:r>
              <a:rPr lang="it-IT" sz="1400" dirty="0" err="1">
                <a:solidFill>
                  <a:schemeClr val="tx2"/>
                </a:solidFill>
              </a:rPr>
              <a:t>angl</a:t>
            </a:r>
            <a:r>
              <a:rPr lang="it-IT" sz="1400" dirty="0">
                <a:solidFill>
                  <a:schemeClr val="tx2"/>
                </a:solidFill>
              </a:rPr>
              <a:t>. </a:t>
            </a:r>
            <a:r>
              <a:rPr lang="it-IT" sz="1400" dirty="0" err="1">
                <a:solidFill>
                  <a:schemeClr val="tx2"/>
                </a:solidFill>
              </a:rPr>
              <a:t>storytelling</a:t>
            </a:r>
            <a:r>
              <a:rPr lang="it-IT" sz="1400" dirty="0">
                <a:solidFill>
                  <a:schemeClr val="tx2"/>
                </a:solidFill>
              </a:rPr>
              <a:t> </a:t>
            </a:r>
            <a:r>
              <a:rPr lang="it-IT" sz="1400" dirty="0" err="1">
                <a:solidFill>
                  <a:schemeClr val="tx2"/>
                </a:solidFill>
              </a:rPr>
              <a:t>saves</a:t>
            </a:r>
            <a:r>
              <a:rPr lang="it-IT" sz="1400" dirty="0">
                <a:solidFill>
                  <a:schemeClr val="tx2"/>
                </a:solidFill>
              </a:rPr>
              <a:t> a </a:t>
            </a:r>
            <a:r>
              <a:rPr lang="it-IT" sz="1400" dirty="0" err="1">
                <a:solidFill>
                  <a:schemeClr val="tx2"/>
                </a:solidFill>
              </a:rPr>
              <a:t>wife</a:t>
            </a:r>
            <a:r>
              <a:rPr lang="it-IT" sz="1400" dirty="0">
                <a:solidFill>
                  <a:schemeClr val="tx2"/>
                </a:solidFill>
              </a:rPr>
              <a:t> from </a:t>
            </a:r>
            <a:r>
              <a:rPr lang="it-IT" sz="1400" dirty="0" err="1">
                <a:solidFill>
                  <a:schemeClr val="tx2"/>
                </a:solidFill>
              </a:rPr>
              <a:t>death</a:t>
            </a:r>
            <a:r>
              <a:rPr lang="it-IT" sz="1400" dirty="0">
                <a:solidFill>
                  <a:schemeClr val="tx2"/>
                </a:solidFill>
              </a:rPr>
              <a:t>, </a:t>
            </a:r>
            <a:r>
              <a:rPr lang="it-IT" sz="1400" dirty="0" err="1">
                <a:solidFill>
                  <a:schemeClr val="tx2"/>
                </a:solidFill>
              </a:rPr>
              <a:t>znan</a:t>
            </a:r>
            <a:r>
              <a:rPr lang="it-IT" sz="1400" dirty="0">
                <a:solidFill>
                  <a:schemeClr val="tx2"/>
                </a:solidFill>
              </a:rPr>
              <a:t> </a:t>
            </a:r>
            <a:r>
              <a:rPr lang="it-IT" sz="1400" dirty="0" err="1">
                <a:solidFill>
                  <a:schemeClr val="tx2"/>
                </a:solidFill>
              </a:rPr>
              <a:t>kot</a:t>
            </a:r>
            <a:r>
              <a:rPr lang="it-IT" sz="1400" dirty="0">
                <a:solidFill>
                  <a:schemeClr val="tx2"/>
                </a:solidFill>
              </a:rPr>
              <a:t> </a:t>
            </a:r>
            <a:r>
              <a:rPr lang="it-IT" sz="1400" dirty="0" err="1">
                <a:solidFill>
                  <a:schemeClr val="tx2"/>
                </a:solidFill>
              </a:rPr>
              <a:t>Šeherezadin</a:t>
            </a:r>
            <a:r>
              <a:rPr lang="it-IT" sz="1400" dirty="0">
                <a:solidFill>
                  <a:schemeClr val="tx2"/>
                </a:solidFill>
              </a:rPr>
              <a:t> </a:t>
            </a:r>
            <a:r>
              <a:rPr lang="it-IT" sz="1400" dirty="0" err="1">
                <a:solidFill>
                  <a:schemeClr val="tx2"/>
                </a:solidFill>
              </a:rPr>
              <a:t>motiv</a:t>
            </a:r>
            <a:r>
              <a:rPr lang="it-IT" sz="1400" dirty="0">
                <a:solidFill>
                  <a:schemeClr val="tx2"/>
                </a:solidFill>
              </a:rPr>
              <a:t>)</a:t>
            </a:r>
          </a:p>
          <a:p>
            <a:pPr marL="514350" lvl="0" indent="-514350">
              <a:buFont typeface="+mj-lt"/>
              <a:buAutoNum type="arabicPeriod"/>
            </a:pPr>
            <a:r>
              <a:rPr lang="en-GB" sz="1400" b="1" dirty="0" err="1">
                <a:solidFill>
                  <a:srgbClr val="C00000"/>
                </a:solidFill>
              </a:rPr>
              <a:t>Palček</a:t>
            </a:r>
            <a:r>
              <a:rPr lang="en-GB" sz="1400" dirty="0">
                <a:solidFill>
                  <a:schemeClr val="tx2"/>
                </a:solidFill>
              </a:rPr>
              <a:t> (1875),ATU 700: (</a:t>
            </a:r>
            <a:r>
              <a:rPr lang="en-GB" sz="1400" dirty="0" err="1">
                <a:solidFill>
                  <a:schemeClr val="tx2"/>
                </a:solidFill>
              </a:rPr>
              <a:t>angl.</a:t>
            </a:r>
            <a:r>
              <a:rPr lang="en-GB" sz="1400" dirty="0">
                <a:solidFill>
                  <a:schemeClr val="tx2"/>
                </a:solidFill>
              </a:rPr>
              <a:t> Thumbling)</a:t>
            </a:r>
          </a:p>
          <a:p>
            <a:pPr marL="514350" lvl="0" indent="-514350">
              <a:buFont typeface="+mj-lt"/>
              <a:buAutoNum type="arabicPeriod"/>
            </a:pPr>
            <a:r>
              <a:rPr lang="en-GB" sz="1400" b="1" dirty="0" err="1">
                <a:solidFill>
                  <a:srgbClr val="C00000"/>
                </a:solidFill>
              </a:rPr>
              <a:t>Rudeča</a:t>
            </a:r>
            <a:r>
              <a:rPr lang="en-GB" sz="1400" b="1" dirty="0">
                <a:solidFill>
                  <a:srgbClr val="C00000"/>
                </a:solidFill>
              </a:rPr>
              <a:t> </a:t>
            </a:r>
            <a:r>
              <a:rPr lang="en-GB" sz="1400" b="1" dirty="0" err="1">
                <a:solidFill>
                  <a:srgbClr val="C00000"/>
                </a:solidFill>
              </a:rPr>
              <a:t>kapica</a:t>
            </a:r>
            <a:r>
              <a:rPr lang="en-GB" sz="1400" b="1" dirty="0">
                <a:solidFill>
                  <a:srgbClr val="C00000"/>
                </a:solidFill>
              </a:rPr>
              <a:t> </a:t>
            </a:r>
            <a:r>
              <a:rPr lang="en-GB" sz="1400" dirty="0">
                <a:solidFill>
                  <a:schemeClr val="tx2"/>
                </a:solidFill>
              </a:rPr>
              <a:t>(1875), ATU 333 (</a:t>
            </a:r>
            <a:r>
              <a:rPr lang="en-GB" sz="1400" dirty="0" err="1">
                <a:solidFill>
                  <a:schemeClr val="tx2"/>
                </a:solidFill>
              </a:rPr>
              <a:t>Rdeča</a:t>
            </a:r>
            <a:r>
              <a:rPr lang="en-GB" sz="1400" dirty="0">
                <a:solidFill>
                  <a:schemeClr val="tx2"/>
                </a:solidFill>
              </a:rPr>
              <a:t> </a:t>
            </a:r>
            <a:r>
              <a:rPr lang="en-GB" sz="1400" dirty="0" err="1">
                <a:solidFill>
                  <a:schemeClr val="tx2"/>
                </a:solidFill>
              </a:rPr>
              <a:t>kapica</a:t>
            </a:r>
            <a:r>
              <a:rPr lang="en-GB" sz="1400" dirty="0">
                <a:solidFill>
                  <a:schemeClr val="tx2"/>
                </a:solidFill>
              </a:rPr>
              <a:t>)</a:t>
            </a:r>
          </a:p>
          <a:p>
            <a:pPr lvl="1">
              <a:buFont typeface="Wingdings" pitchFamily="2" charset="2"/>
              <a:buChar char="Ø"/>
            </a:pPr>
            <a:r>
              <a:rPr lang="en-GB" sz="1400" dirty="0">
                <a:solidFill>
                  <a:schemeClr val="tx2"/>
                </a:solidFill>
              </a:rPr>
              <a:t>J. in W. Grimm: </a:t>
            </a:r>
            <a:r>
              <a:rPr lang="en-GB" sz="1400" dirty="0" err="1">
                <a:solidFill>
                  <a:schemeClr val="tx2"/>
                </a:solidFill>
              </a:rPr>
              <a:t>Rdeča</a:t>
            </a:r>
            <a:r>
              <a:rPr lang="en-GB" sz="1400" dirty="0">
                <a:solidFill>
                  <a:schemeClr val="tx2"/>
                </a:solidFill>
              </a:rPr>
              <a:t> </a:t>
            </a:r>
            <a:r>
              <a:rPr lang="en-GB" sz="1400" dirty="0" err="1">
                <a:solidFill>
                  <a:schemeClr val="tx2"/>
                </a:solidFill>
              </a:rPr>
              <a:t>kapica</a:t>
            </a:r>
            <a:r>
              <a:rPr lang="en-GB" sz="1400" dirty="0">
                <a:solidFill>
                  <a:schemeClr val="tx2"/>
                </a:solidFill>
              </a:rPr>
              <a:t> (1812)</a:t>
            </a:r>
          </a:p>
          <a:p>
            <a:pPr lvl="1">
              <a:buFont typeface="Wingdings" pitchFamily="2" charset="2"/>
              <a:buChar char="Ø"/>
            </a:pPr>
            <a:r>
              <a:rPr lang="en-GB" sz="1400" dirty="0">
                <a:solidFill>
                  <a:schemeClr val="tx2"/>
                </a:solidFill>
              </a:rPr>
              <a:t>Svetlana </a:t>
            </a:r>
            <a:r>
              <a:rPr lang="en-GB" sz="1400" dirty="0" err="1">
                <a:solidFill>
                  <a:schemeClr val="tx2"/>
                </a:solidFill>
              </a:rPr>
              <a:t>Makarovič</a:t>
            </a:r>
            <a:r>
              <a:rPr lang="en-GB" sz="1400" dirty="0">
                <a:solidFill>
                  <a:schemeClr val="tx2"/>
                </a:solidFill>
              </a:rPr>
              <a:t>: </a:t>
            </a:r>
            <a:r>
              <a:rPr lang="en-GB" sz="1400" dirty="0" err="1">
                <a:solidFill>
                  <a:schemeClr val="tx2"/>
                </a:solidFill>
              </a:rPr>
              <a:t>Rdeče</a:t>
            </a:r>
            <a:r>
              <a:rPr lang="en-GB" sz="1400" dirty="0">
                <a:solidFill>
                  <a:schemeClr val="tx2"/>
                </a:solidFill>
              </a:rPr>
              <a:t> </a:t>
            </a:r>
            <a:r>
              <a:rPr lang="en-GB" sz="1400" dirty="0" err="1">
                <a:solidFill>
                  <a:schemeClr val="tx2"/>
                </a:solidFill>
              </a:rPr>
              <a:t>jabolko</a:t>
            </a:r>
            <a:r>
              <a:rPr lang="en-GB" sz="1400" dirty="0">
                <a:solidFill>
                  <a:schemeClr val="tx2"/>
                </a:solidFill>
              </a:rPr>
              <a:t> (2008)</a:t>
            </a:r>
          </a:p>
          <a:p>
            <a:pPr marL="514350" lvl="0" indent="-514350">
              <a:buFont typeface="+mj-lt"/>
              <a:buAutoNum type="arabicPeriod"/>
            </a:pPr>
            <a:r>
              <a:rPr lang="en-GB" sz="1400" b="1" dirty="0">
                <a:solidFill>
                  <a:srgbClr val="C00000"/>
                </a:solidFill>
              </a:rPr>
              <a:t>Sirota</a:t>
            </a:r>
            <a:r>
              <a:rPr lang="en-GB" sz="1400" dirty="0">
                <a:solidFill>
                  <a:schemeClr val="tx2"/>
                </a:solidFill>
              </a:rPr>
              <a:t> (1875), ATU 779 (</a:t>
            </a:r>
            <a:r>
              <a:rPr lang="en-GB" sz="1400" dirty="0" err="1">
                <a:solidFill>
                  <a:schemeClr val="tx2"/>
                </a:solidFill>
              </a:rPr>
              <a:t>angl.</a:t>
            </a:r>
            <a:r>
              <a:rPr lang="en-GB" sz="1400" dirty="0">
                <a:solidFill>
                  <a:schemeClr val="tx2"/>
                </a:solidFill>
              </a:rPr>
              <a:t> divine rewards and punishments)</a:t>
            </a:r>
          </a:p>
          <a:p>
            <a:pPr lvl="1">
              <a:buFont typeface="Wingdings" pitchFamily="2" charset="2"/>
              <a:buChar char="Ø"/>
            </a:pPr>
            <a:r>
              <a:rPr lang="en-GB" sz="1400" dirty="0">
                <a:solidFill>
                  <a:schemeClr val="tx2"/>
                </a:solidFill>
              </a:rPr>
              <a:t>J. in W. Grimm: </a:t>
            </a:r>
            <a:r>
              <a:rPr lang="en-GB" sz="1400" dirty="0" err="1">
                <a:solidFill>
                  <a:schemeClr val="tx2"/>
                </a:solidFill>
              </a:rPr>
              <a:t>Zvezdni</a:t>
            </a:r>
            <a:r>
              <a:rPr lang="en-GB" sz="1400" dirty="0">
                <a:solidFill>
                  <a:schemeClr val="tx2"/>
                </a:solidFill>
              </a:rPr>
              <a:t> </a:t>
            </a:r>
            <a:r>
              <a:rPr lang="en-GB" sz="1400" dirty="0" err="1">
                <a:solidFill>
                  <a:schemeClr val="tx2"/>
                </a:solidFill>
              </a:rPr>
              <a:t>tolarji</a:t>
            </a:r>
            <a:endParaRPr lang="en-GB" sz="1400" dirty="0">
              <a:solidFill>
                <a:schemeClr val="tx2"/>
              </a:solidFill>
            </a:endParaRPr>
          </a:p>
          <a:p>
            <a:pPr marL="514350" lvl="0" indent="-514350">
              <a:buFont typeface="+mj-lt"/>
              <a:buAutoNum type="arabicPeriod"/>
            </a:pPr>
            <a:r>
              <a:rPr lang="it-IT" sz="1400" b="1" dirty="0" err="1">
                <a:solidFill>
                  <a:srgbClr val="C00000"/>
                </a:solidFill>
              </a:rPr>
              <a:t>Dva</a:t>
            </a:r>
            <a:r>
              <a:rPr lang="it-IT" sz="1400" b="1" dirty="0">
                <a:solidFill>
                  <a:srgbClr val="C00000"/>
                </a:solidFill>
              </a:rPr>
              <a:t> </a:t>
            </a:r>
            <a:r>
              <a:rPr lang="it-IT" sz="1400" b="1" dirty="0" err="1">
                <a:solidFill>
                  <a:srgbClr val="C00000"/>
                </a:solidFill>
              </a:rPr>
              <a:t>slavca</a:t>
            </a:r>
            <a:r>
              <a:rPr lang="it-IT" sz="1400" b="1" dirty="0">
                <a:solidFill>
                  <a:srgbClr val="C00000"/>
                </a:solidFill>
              </a:rPr>
              <a:t>  </a:t>
            </a:r>
            <a:r>
              <a:rPr lang="it-IT" sz="1400" dirty="0">
                <a:solidFill>
                  <a:schemeClr val="tx2"/>
                </a:solidFill>
              </a:rPr>
              <a:t>(1877), ATU 405 (</a:t>
            </a:r>
            <a:r>
              <a:rPr lang="it-IT" sz="1400" dirty="0" err="1">
                <a:solidFill>
                  <a:schemeClr val="tx2"/>
                </a:solidFill>
              </a:rPr>
              <a:t>Jorinda</a:t>
            </a:r>
            <a:r>
              <a:rPr lang="it-IT" sz="1400" dirty="0">
                <a:solidFill>
                  <a:schemeClr val="tx2"/>
                </a:solidFill>
              </a:rPr>
              <a:t> and </a:t>
            </a:r>
            <a:r>
              <a:rPr lang="it-IT" sz="1400" dirty="0" err="1">
                <a:solidFill>
                  <a:schemeClr val="tx2"/>
                </a:solidFill>
              </a:rPr>
              <a:t>Joringel</a:t>
            </a:r>
            <a:r>
              <a:rPr lang="it-IT" sz="1400" dirty="0">
                <a:solidFill>
                  <a:schemeClr val="tx2"/>
                </a:solidFill>
              </a:rPr>
              <a:t>) + </a:t>
            </a:r>
            <a:r>
              <a:rPr lang="it-IT" sz="1400" dirty="0" err="1">
                <a:solidFill>
                  <a:schemeClr val="tx2"/>
                </a:solidFill>
              </a:rPr>
              <a:t>slepi</a:t>
            </a:r>
            <a:r>
              <a:rPr lang="it-IT" sz="1400" dirty="0">
                <a:solidFill>
                  <a:schemeClr val="tx2"/>
                </a:solidFill>
              </a:rPr>
              <a:t>  motivi (</a:t>
            </a:r>
            <a:r>
              <a:rPr lang="it-IT" sz="1400" dirty="0" err="1">
                <a:solidFill>
                  <a:schemeClr val="tx2"/>
                </a:solidFill>
              </a:rPr>
              <a:t>mit</a:t>
            </a:r>
            <a:r>
              <a:rPr lang="it-IT" sz="1400" dirty="0">
                <a:solidFill>
                  <a:schemeClr val="tx2"/>
                </a:solidFill>
              </a:rPr>
              <a:t> o </a:t>
            </a:r>
            <a:r>
              <a:rPr lang="it-IT" sz="1400" dirty="0" err="1">
                <a:solidFill>
                  <a:schemeClr val="tx2"/>
                </a:solidFill>
              </a:rPr>
              <a:t>Filomeni</a:t>
            </a:r>
            <a:r>
              <a:rPr lang="it-IT" sz="1400" dirty="0">
                <a:solidFill>
                  <a:schemeClr val="tx2"/>
                </a:solidFill>
              </a:rPr>
              <a:t>)</a:t>
            </a:r>
          </a:p>
          <a:p>
            <a:pPr lvl="1">
              <a:buFont typeface="Wingdings" pitchFamily="2" charset="2"/>
              <a:buChar char="Ø"/>
            </a:pPr>
            <a:r>
              <a:rPr lang="it-IT" sz="1400" dirty="0">
                <a:solidFill>
                  <a:schemeClr val="tx2"/>
                </a:solidFill>
              </a:rPr>
              <a:t>H. C. Andersen: </a:t>
            </a:r>
            <a:r>
              <a:rPr lang="it-IT" sz="1400" dirty="0" err="1">
                <a:solidFill>
                  <a:schemeClr val="tx2"/>
                </a:solidFill>
              </a:rPr>
              <a:t>Cesarjev</a:t>
            </a:r>
            <a:r>
              <a:rPr lang="it-IT" sz="1400" dirty="0">
                <a:solidFill>
                  <a:schemeClr val="tx2"/>
                </a:solidFill>
              </a:rPr>
              <a:t> </a:t>
            </a:r>
            <a:r>
              <a:rPr lang="it-IT" sz="1400" dirty="0" err="1">
                <a:solidFill>
                  <a:schemeClr val="tx2"/>
                </a:solidFill>
              </a:rPr>
              <a:t>slavec</a:t>
            </a:r>
            <a:r>
              <a:rPr lang="it-IT" sz="1400" dirty="0">
                <a:solidFill>
                  <a:schemeClr val="tx2"/>
                </a:solidFill>
              </a:rPr>
              <a:t> (1844)</a:t>
            </a:r>
          </a:p>
          <a:p>
            <a:pPr lvl="1">
              <a:buFont typeface="Wingdings" pitchFamily="2" charset="2"/>
              <a:buChar char="Ø"/>
            </a:pPr>
            <a:r>
              <a:rPr lang="it-IT" sz="1400" dirty="0">
                <a:solidFill>
                  <a:schemeClr val="tx2"/>
                </a:solidFill>
              </a:rPr>
              <a:t>Ernestina </a:t>
            </a:r>
            <a:r>
              <a:rPr lang="it-IT" sz="1400" dirty="0" err="1">
                <a:solidFill>
                  <a:schemeClr val="tx2"/>
                </a:solidFill>
              </a:rPr>
              <a:t>Jelovšek</a:t>
            </a:r>
            <a:r>
              <a:rPr lang="it-IT" sz="1400" dirty="0">
                <a:solidFill>
                  <a:schemeClr val="tx2"/>
                </a:solidFill>
              </a:rPr>
              <a:t>: </a:t>
            </a:r>
            <a:r>
              <a:rPr lang="it-IT" sz="1400" dirty="0" err="1">
                <a:solidFill>
                  <a:schemeClr val="tx2"/>
                </a:solidFill>
              </a:rPr>
              <a:t>Slavec</a:t>
            </a:r>
            <a:r>
              <a:rPr lang="it-IT" sz="1400" dirty="0">
                <a:solidFill>
                  <a:schemeClr val="tx2"/>
                </a:solidFill>
              </a:rPr>
              <a:t> (1903)</a:t>
            </a:r>
            <a:endParaRPr lang="en-GB" sz="1400" dirty="0">
              <a:solidFill>
                <a:schemeClr val="tx2"/>
              </a:solidFill>
            </a:endParaRPr>
          </a:p>
          <a:p>
            <a:pPr marL="514350" lvl="0" indent="-514350">
              <a:buFont typeface="+mj-lt"/>
              <a:buAutoNum type="arabicPeriod"/>
            </a:pPr>
            <a:r>
              <a:rPr lang="it-IT" sz="1400" b="1" dirty="0">
                <a:solidFill>
                  <a:srgbClr val="C00000"/>
                </a:solidFill>
              </a:rPr>
              <a:t>Pri </a:t>
            </a:r>
            <a:r>
              <a:rPr lang="it-IT" sz="1400" b="1" dirty="0" err="1">
                <a:solidFill>
                  <a:srgbClr val="C00000"/>
                </a:solidFill>
              </a:rPr>
              <a:t>zibeli</a:t>
            </a:r>
            <a:r>
              <a:rPr lang="it-IT" sz="1400" b="1" dirty="0">
                <a:solidFill>
                  <a:srgbClr val="C00000"/>
                </a:solidFill>
              </a:rPr>
              <a:t>: </a:t>
            </a:r>
            <a:r>
              <a:rPr lang="it-IT" sz="1400" b="1" dirty="0" err="1">
                <a:solidFill>
                  <a:srgbClr val="C00000"/>
                </a:solidFill>
              </a:rPr>
              <a:t>pesem</a:t>
            </a:r>
            <a:r>
              <a:rPr lang="it-IT" sz="1400" b="1" dirty="0">
                <a:solidFill>
                  <a:srgbClr val="C00000"/>
                </a:solidFill>
              </a:rPr>
              <a:t> </a:t>
            </a:r>
            <a:r>
              <a:rPr lang="it-IT" sz="1400" b="1" dirty="0" err="1">
                <a:solidFill>
                  <a:srgbClr val="C00000"/>
                </a:solidFill>
              </a:rPr>
              <a:t>kraljice</a:t>
            </a:r>
            <a:r>
              <a:rPr lang="it-IT" sz="1400" b="1" dirty="0">
                <a:solidFill>
                  <a:srgbClr val="C00000"/>
                </a:solidFill>
              </a:rPr>
              <a:t> </a:t>
            </a:r>
            <a:r>
              <a:rPr lang="it-IT" sz="1400" b="1" dirty="0" err="1">
                <a:solidFill>
                  <a:srgbClr val="C00000"/>
                </a:solidFill>
              </a:rPr>
              <a:t>Viktorije</a:t>
            </a:r>
            <a:r>
              <a:rPr lang="it-IT" sz="1400" b="1" dirty="0">
                <a:solidFill>
                  <a:srgbClr val="C00000"/>
                </a:solidFill>
              </a:rPr>
              <a:t> </a:t>
            </a:r>
            <a:r>
              <a:rPr lang="it-IT" sz="1400" dirty="0">
                <a:solidFill>
                  <a:schemeClr val="tx2"/>
                </a:solidFill>
              </a:rPr>
              <a:t>(1872)</a:t>
            </a:r>
            <a:endParaRPr lang="en-GB" sz="1400" dirty="0">
              <a:solidFill>
                <a:schemeClr val="tx2"/>
              </a:solidFill>
            </a:endParaRPr>
          </a:p>
        </p:txBody>
      </p:sp>
      <p:grpSp>
        <p:nvGrpSpPr>
          <p:cNvPr id="32" name="Group 31">
            <a:extLst>
              <a:ext uri="{FF2B5EF4-FFF2-40B4-BE49-F238E27FC236}">
                <a16:creationId xmlns:a16="http://schemas.microsoft.com/office/drawing/2014/main" id="{569E5994-073E-4708-B3E6-43BFED0CE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381784" y="4178643"/>
            <a:ext cx="3061444" cy="2297267"/>
            <a:chOff x="-305" y="-1"/>
            <a:chExt cx="3832880" cy="2876136"/>
          </a:xfrm>
        </p:grpSpPr>
        <p:sp>
          <p:nvSpPr>
            <p:cNvPr id="33" name="Freeform: Shape 32">
              <a:extLst>
                <a:ext uri="{FF2B5EF4-FFF2-40B4-BE49-F238E27FC236}">
                  <a16:creationId xmlns:a16="http://schemas.microsoft.com/office/drawing/2014/main" id="{532F818D-9087-4691-AABA-465619A0C2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8B7668A-5C96-4FB9-BFA9-38094EB87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F4F95BD-8661-4C45-94E3-CF3159BF4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E85BBF8A-E2FB-47F6-A60F-4FB855D50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Grafik 5" descr="Ein Bild, das Hochzeit enthält.&#10;&#10;Automatisch generierte Beschreibung">
            <a:extLst>
              <a:ext uri="{FF2B5EF4-FFF2-40B4-BE49-F238E27FC236}">
                <a16:creationId xmlns:a16="http://schemas.microsoft.com/office/drawing/2014/main" id="{04AFDB68-5274-7342-A0B5-3761C7D12D03}"/>
              </a:ext>
            </a:extLst>
          </p:cNvPr>
          <p:cNvPicPr>
            <a:picLocks noChangeAspect="1"/>
          </p:cNvPicPr>
          <p:nvPr/>
        </p:nvPicPr>
        <p:blipFill>
          <a:blip r:embed="rId2"/>
          <a:stretch>
            <a:fillRect/>
          </a:stretch>
        </p:blipFill>
        <p:spPr>
          <a:xfrm>
            <a:off x="2070008" y="2837712"/>
            <a:ext cx="2424018" cy="3217333"/>
          </a:xfrm>
          <a:prstGeom prst="rect">
            <a:avLst/>
          </a:prstGeom>
        </p:spPr>
      </p:pic>
      <p:grpSp>
        <p:nvGrpSpPr>
          <p:cNvPr id="38" name="Group 37">
            <a:extLst>
              <a:ext uri="{FF2B5EF4-FFF2-40B4-BE49-F238E27FC236}">
                <a16:creationId xmlns:a16="http://schemas.microsoft.com/office/drawing/2014/main" id="{DD81D498-EAA8-40F3-8230-AE4DEDA383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906190" y="0"/>
            <a:ext cx="3282247" cy="2837712"/>
            <a:chOff x="-305" y="-4155"/>
            <a:chExt cx="2514948" cy="2174333"/>
          </a:xfrm>
        </p:grpSpPr>
        <p:sp>
          <p:nvSpPr>
            <p:cNvPr id="39" name="Freeform: Shape 38">
              <a:extLst>
                <a:ext uri="{FF2B5EF4-FFF2-40B4-BE49-F238E27FC236}">
                  <a16:creationId xmlns:a16="http://schemas.microsoft.com/office/drawing/2014/main" id="{262F2402-5879-41A3-ACEC-6D2811BA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BBD41895-A230-4959-97BA-80F516383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E670BD54-10A6-4092-9E32-647B2F870D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2" name="Freeform: Shape 41">
              <a:extLst>
                <a:ext uri="{FF2B5EF4-FFF2-40B4-BE49-F238E27FC236}">
                  <a16:creationId xmlns:a16="http://schemas.microsoft.com/office/drawing/2014/main" id="{1C2B9A82-4826-4BF4-A16E-0B005FE76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Slide Number Placeholder 3">
            <a:extLst>
              <a:ext uri="{FF2B5EF4-FFF2-40B4-BE49-F238E27FC236}">
                <a16:creationId xmlns:a16="http://schemas.microsoft.com/office/drawing/2014/main" id="{7A853D8A-4DE1-FB41-9916-053B3B6D4381}"/>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4</a:t>
            </a:fld>
            <a:endParaRPr lang="en-GB"/>
          </a:p>
        </p:txBody>
      </p:sp>
    </p:spTree>
    <p:extLst>
      <p:ext uri="{BB962C8B-B14F-4D97-AF65-F5344CB8AC3E}">
        <p14:creationId xmlns:p14="http://schemas.microsoft.com/office/powerpoint/2010/main" val="305906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7BDD930-0E65-490A-9CE5-554C357C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A912C67-99A1-4956-8F68-1846C2177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18408C-E47D-C74E-9B96-28C9A224C387}"/>
              </a:ext>
            </a:extLst>
          </p:cNvPr>
          <p:cNvSpPr>
            <a:spLocks noGrp="1"/>
          </p:cNvSpPr>
          <p:nvPr>
            <p:ph type="title"/>
          </p:nvPr>
        </p:nvSpPr>
        <p:spPr>
          <a:xfrm>
            <a:off x="804672" y="457200"/>
            <a:ext cx="10579398" cy="1299411"/>
          </a:xfrm>
        </p:spPr>
        <p:txBody>
          <a:bodyPr>
            <a:normAutofit/>
          </a:bodyPr>
          <a:lstStyle/>
          <a:p>
            <a:r>
              <a:rPr lang="en-GB" sz="2800" b="1" dirty="0" err="1">
                <a:solidFill>
                  <a:schemeClr val="tx2"/>
                </a:solidFill>
              </a:rPr>
              <a:t>Prvo</a:t>
            </a:r>
            <a:r>
              <a:rPr lang="en-GB" sz="2800" b="1" dirty="0">
                <a:solidFill>
                  <a:schemeClr val="tx2"/>
                </a:solidFill>
              </a:rPr>
              <a:t> </a:t>
            </a:r>
            <a:r>
              <a:rPr lang="en-GB" sz="2800" b="1" dirty="0" err="1">
                <a:solidFill>
                  <a:schemeClr val="tx2"/>
                </a:solidFill>
              </a:rPr>
              <a:t>obdobje</a:t>
            </a:r>
            <a:r>
              <a:rPr lang="en-GB" sz="2800" b="1" dirty="0">
                <a:solidFill>
                  <a:schemeClr val="tx2"/>
                </a:solidFill>
              </a:rPr>
              <a:t> (1848-1918): </a:t>
            </a:r>
            <a:r>
              <a:rPr lang="en-GB" sz="2800" b="1" dirty="0">
                <a:solidFill>
                  <a:srgbClr val="C00000"/>
                </a:solidFill>
              </a:rPr>
              <a:t>Ernestina </a:t>
            </a:r>
            <a:r>
              <a:rPr lang="en-GB" sz="2800" b="1" dirty="0" err="1">
                <a:solidFill>
                  <a:srgbClr val="C00000"/>
                </a:solidFill>
              </a:rPr>
              <a:t>Jelovšek</a:t>
            </a:r>
            <a:r>
              <a:rPr lang="en-GB" sz="2800" b="1" dirty="0">
                <a:solidFill>
                  <a:srgbClr val="C00000"/>
                </a:solidFill>
              </a:rPr>
              <a:t> </a:t>
            </a:r>
            <a:r>
              <a:rPr lang="en-GB" sz="2800" b="1" dirty="0">
                <a:solidFill>
                  <a:schemeClr val="tx2"/>
                </a:solidFill>
              </a:rPr>
              <a:t>(1842-1917)</a:t>
            </a:r>
          </a:p>
        </p:txBody>
      </p:sp>
      <p:sp>
        <p:nvSpPr>
          <p:cNvPr id="3" name="Content Placeholder 2">
            <a:extLst>
              <a:ext uri="{FF2B5EF4-FFF2-40B4-BE49-F238E27FC236}">
                <a16:creationId xmlns:a16="http://schemas.microsoft.com/office/drawing/2014/main" id="{809F753B-62A1-0A4C-A914-4B8538589A70}"/>
              </a:ext>
            </a:extLst>
          </p:cNvPr>
          <p:cNvSpPr>
            <a:spLocks noGrp="1"/>
          </p:cNvSpPr>
          <p:nvPr>
            <p:ph idx="1"/>
          </p:nvPr>
        </p:nvSpPr>
        <p:spPr>
          <a:xfrm>
            <a:off x="5756856" y="1689308"/>
            <a:ext cx="5627215" cy="4801643"/>
          </a:xfrm>
        </p:spPr>
        <p:txBody>
          <a:bodyPr anchor="ctr">
            <a:normAutofit/>
          </a:bodyPr>
          <a:lstStyle/>
          <a:p>
            <a:pPr marL="0" indent="0">
              <a:buNone/>
            </a:pPr>
            <a:endParaRPr lang="en-GB" sz="1600" dirty="0">
              <a:solidFill>
                <a:schemeClr val="tx2"/>
              </a:solidFill>
            </a:endParaRPr>
          </a:p>
          <a:p>
            <a:pPr marL="0" indent="0">
              <a:buNone/>
            </a:pPr>
            <a:r>
              <a:rPr lang="en-GB" sz="1600" b="1" dirty="0">
                <a:solidFill>
                  <a:schemeClr val="tx2"/>
                </a:solidFill>
              </a:rPr>
              <a:t>1. </a:t>
            </a:r>
            <a:r>
              <a:rPr lang="en-GB" sz="1600" b="1" dirty="0" err="1">
                <a:solidFill>
                  <a:srgbClr val="C00000"/>
                </a:solidFill>
              </a:rPr>
              <a:t>Spomini</a:t>
            </a:r>
            <a:r>
              <a:rPr lang="en-GB" sz="1600" b="1" dirty="0">
                <a:solidFill>
                  <a:srgbClr val="C00000"/>
                </a:solidFill>
              </a:rPr>
              <a:t> </a:t>
            </a:r>
            <a:r>
              <a:rPr lang="en-GB" sz="1600" b="1" dirty="0" err="1">
                <a:solidFill>
                  <a:srgbClr val="C00000"/>
                </a:solidFill>
              </a:rPr>
              <a:t>na</a:t>
            </a:r>
            <a:r>
              <a:rPr lang="en-GB" sz="1600" b="1" dirty="0">
                <a:solidFill>
                  <a:srgbClr val="C00000"/>
                </a:solidFill>
              </a:rPr>
              <a:t> </a:t>
            </a:r>
            <a:r>
              <a:rPr lang="en-GB" sz="1600" b="1" dirty="0" err="1">
                <a:solidFill>
                  <a:srgbClr val="C00000"/>
                </a:solidFill>
              </a:rPr>
              <a:t>Prešerna</a:t>
            </a:r>
            <a:r>
              <a:rPr lang="en-GB" sz="1600" b="1" dirty="0">
                <a:solidFill>
                  <a:srgbClr val="C00000"/>
                </a:solidFill>
              </a:rPr>
              <a:t>  </a:t>
            </a:r>
            <a:r>
              <a:rPr lang="en-GB" sz="1600" dirty="0">
                <a:solidFill>
                  <a:schemeClr val="tx2"/>
                </a:solidFill>
              </a:rPr>
              <a:t>(1875, 1876; 1903)</a:t>
            </a:r>
          </a:p>
          <a:p>
            <a:pPr marL="0" indent="0">
              <a:buNone/>
            </a:pPr>
            <a:r>
              <a:rPr lang="en-GB" sz="1600" dirty="0">
                <a:solidFill>
                  <a:schemeClr val="tx2"/>
                </a:solidFill>
              </a:rPr>
              <a:t>2. </a:t>
            </a:r>
            <a:r>
              <a:rPr lang="en-GB" sz="1600" b="1" dirty="0" err="1">
                <a:solidFill>
                  <a:srgbClr val="C00000"/>
                </a:solidFill>
              </a:rPr>
              <a:t>Črtice</a:t>
            </a:r>
            <a:endParaRPr lang="en-GB" sz="1600" b="1" dirty="0">
              <a:solidFill>
                <a:srgbClr val="C00000"/>
              </a:solidFill>
            </a:endParaRPr>
          </a:p>
          <a:p>
            <a:pPr lvl="2">
              <a:buFont typeface="Wingdings" pitchFamily="2" charset="2"/>
              <a:buChar char="§"/>
            </a:pPr>
            <a:r>
              <a:rPr lang="en-GB" sz="1600" dirty="0">
                <a:solidFill>
                  <a:schemeClr val="tx2"/>
                </a:solidFill>
              </a:rPr>
              <a:t>V </a:t>
            </a:r>
            <a:r>
              <a:rPr lang="en-GB" sz="1600" dirty="0" err="1">
                <a:solidFill>
                  <a:schemeClr val="tx2"/>
                </a:solidFill>
              </a:rPr>
              <a:t>samotni</a:t>
            </a:r>
            <a:r>
              <a:rPr lang="en-GB" sz="1600" dirty="0">
                <a:solidFill>
                  <a:schemeClr val="tx2"/>
                </a:solidFill>
              </a:rPr>
              <a:t> </a:t>
            </a:r>
            <a:r>
              <a:rPr lang="en-GB" sz="1600" dirty="0" err="1">
                <a:solidFill>
                  <a:schemeClr val="tx2"/>
                </a:solidFill>
              </a:rPr>
              <a:t>uri</a:t>
            </a:r>
            <a:r>
              <a:rPr lang="en-GB" sz="1600" dirty="0">
                <a:solidFill>
                  <a:schemeClr val="tx2"/>
                </a:solidFill>
              </a:rPr>
              <a:t>, 1900, Dan v </a:t>
            </a:r>
            <a:r>
              <a:rPr lang="en-GB" sz="1600" dirty="0" err="1">
                <a:solidFill>
                  <a:schemeClr val="tx2"/>
                </a:solidFill>
              </a:rPr>
              <a:t>Vrbi</a:t>
            </a:r>
            <a:r>
              <a:rPr lang="en-GB" sz="1600" dirty="0">
                <a:solidFill>
                  <a:schemeClr val="tx2"/>
                </a:solidFill>
              </a:rPr>
              <a:t>, 1902 (obj.)</a:t>
            </a:r>
          </a:p>
          <a:p>
            <a:pPr lvl="2">
              <a:buFont typeface="Wingdings" pitchFamily="2" charset="2"/>
              <a:buChar char="§"/>
            </a:pPr>
            <a:r>
              <a:rPr lang="en-GB" sz="1600" dirty="0" err="1">
                <a:solidFill>
                  <a:schemeClr val="tx2"/>
                </a:solidFill>
              </a:rPr>
              <a:t>Dr.</a:t>
            </a:r>
            <a:r>
              <a:rPr lang="en-GB" sz="1600" dirty="0">
                <a:solidFill>
                  <a:schemeClr val="tx2"/>
                </a:solidFill>
              </a:rPr>
              <a:t> France </a:t>
            </a:r>
            <a:r>
              <a:rPr lang="en-GB" sz="1600" dirty="0" err="1">
                <a:solidFill>
                  <a:schemeClr val="tx2"/>
                </a:solidFill>
              </a:rPr>
              <a:t>Prešeren</a:t>
            </a:r>
            <a:r>
              <a:rPr lang="en-GB" sz="1600" dirty="0">
                <a:solidFill>
                  <a:schemeClr val="tx2"/>
                </a:solidFill>
              </a:rPr>
              <a:t> v </a:t>
            </a:r>
            <a:r>
              <a:rPr lang="en-GB" sz="1600" dirty="0" err="1">
                <a:solidFill>
                  <a:schemeClr val="tx2"/>
                </a:solidFill>
              </a:rPr>
              <a:t>spominih</a:t>
            </a:r>
            <a:r>
              <a:rPr lang="en-GB" sz="1600" dirty="0">
                <a:solidFill>
                  <a:schemeClr val="tx2"/>
                </a:solidFill>
              </a:rPr>
              <a:t> </a:t>
            </a:r>
            <a:r>
              <a:rPr lang="en-GB" sz="1600" dirty="0" err="1">
                <a:solidFill>
                  <a:schemeClr val="tx2"/>
                </a:solidFill>
              </a:rPr>
              <a:t>svojih</a:t>
            </a:r>
            <a:r>
              <a:rPr lang="en-GB" sz="1600" dirty="0">
                <a:solidFill>
                  <a:schemeClr val="tx2"/>
                </a:solidFill>
              </a:rPr>
              <a:t> </a:t>
            </a:r>
            <a:r>
              <a:rPr lang="en-GB" sz="1600" dirty="0" err="1">
                <a:solidFill>
                  <a:schemeClr val="tx2"/>
                </a:solidFill>
              </a:rPr>
              <a:t>sodobnikov</a:t>
            </a:r>
            <a:endParaRPr lang="en-GB" sz="1600" dirty="0">
              <a:solidFill>
                <a:schemeClr val="tx2"/>
              </a:solidFill>
            </a:endParaRPr>
          </a:p>
          <a:p>
            <a:pPr lvl="2">
              <a:buFont typeface="Wingdings" pitchFamily="2" charset="2"/>
              <a:buChar char="§"/>
            </a:pPr>
            <a:r>
              <a:rPr lang="en-GB" sz="1600" dirty="0">
                <a:solidFill>
                  <a:schemeClr val="tx2"/>
                </a:solidFill>
              </a:rPr>
              <a:t>Bilo je</a:t>
            </a:r>
          </a:p>
          <a:p>
            <a:pPr lvl="2">
              <a:buFont typeface="Wingdings" pitchFamily="2" charset="2"/>
              <a:buChar char="§"/>
            </a:pPr>
            <a:r>
              <a:rPr lang="en-GB" sz="1600" dirty="0" err="1">
                <a:solidFill>
                  <a:schemeClr val="tx2"/>
                </a:solidFill>
              </a:rPr>
              <a:t>Nezakonska</a:t>
            </a:r>
            <a:r>
              <a:rPr lang="en-GB" sz="1600" dirty="0">
                <a:solidFill>
                  <a:schemeClr val="tx2"/>
                </a:solidFill>
              </a:rPr>
              <a:t> </a:t>
            </a:r>
            <a:r>
              <a:rPr lang="en-GB" sz="1600" dirty="0" err="1">
                <a:solidFill>
                  <a:schemeClr val="tx2"/>
                </a:solidFill>
              </a:rPr>
              <a:t>mati</a:t>
            </a:r>
            <a:endParaRPr lang="en-GB" sz="1600" dirty="0">
              <a:solidFill>
                <a:schemeClr val="tx2"/>
              </a:solidFill>
            </a:endParaRPr>
          </a:p>
          <a:p>
            <a:pPr lvl="2">
              <a:buFont typeface="Wingdings" pitchFamily="2" charset="2"/>
              <a:buChar char="§"/>
            </a:pPr>
            <a:r>
              <a:rPr lang="en-GB" sz="1600" dirty="0">
                <a:solidFill>
                  <a:schemeClr val="tx2"/>
                </a:solidFill>
              </a:rPr>
              <a:t>V </a:t>
            </a:r>
            <a:r>
              <a:rPr lang="en-GB" sz="1600" dirty="0" err="1">
                <a:solidFill>
                  <a:schemeClr val="tx2"/>
                </a:solidFill>
              </a:rPr>
              <a:t>temačnih</a:t>
            </a:r>
            <a:r>
              <a:rPr lang="en-GB" sz="1600" dirty="0">
                <a:solidFill>
                  <a:schemeClr val="tx2"/>
                </a:solidFill>
              </a:rPr>
              <a:t> </a:t>
            </a:r>
            <a:r>
              <a:rPr lang="en-GB" sz="1600" dirty="0" err="1">
                <a:solidFill>
                  <a:schemeClr val="tx2"/>
                </a:solidFill>
              </a:rPr>
              <a:t>urah</a:t>
            </a:r>
            <a:endParaRPr lang="en-GB" sz="1600" dirty="0">
              <a:solidFill>
                <a:schemeClr val="tx2"/>
              </a:solidFill>
            </a:endParaRPr>
          </a:p>
          <a:p>
            <a:pPr lvl="3">
              <a:buFont typeface="Courier New" panose="02070309020205020404" pitchFamily="49" charset="0"/>
              <a:buChar char="o"/>
            </a:pPr>
            <a:r>
              <a:rPr lang="en-GB" sz="1600" i="1" dirty="0" err="1">
                <a:solidFill>
                  <a:schemeClr val="tx2"/>
                </a:solidFill>
              </a:rPr>
              <a:t>Sočutje</a:t>
            </a:r>
            <a:endParaRPr lang="en-GB" sz="1600" i="1" dirty="0">
              <a:solidFill>
                <a:schemeClr val="tx2"/>
              </a:solidFill>
            </a:endParaRPr>
          </a:p>
          <a:p>
            <a:pPr lvl="3">
              <a:buFont typeface="Courier New" panose="02070309020205020404" pitchFamily="49" charset="0"/>
              <a:buChar char="o"/>
            </a:pPr>
            <a:r>
              <a:rPr lang="en-GB" sz="1600" i="1" dirty="0" err="1">
                <a:solidFill>
                  <a:schemeClr val="tx2"/>
                </a:solidFill>
              </a:rPr>
              <a:t>Slavec</a:t>
            </a:r>
            <a:endParaRPr lang="en-GB" sz="1600" i="1" dirty="0">
              <a:solidFill>
                <a:schemeClr val="tx2"/>
              </a:solidFill>
            </a:endParaRPr>
          </a:p>
          <a:p>
            <a:pPr lvl="3">
              <a:buFont typeface="Courier New" panose="02070309020205020404" pitchFamily="49" charset="0"/>
              <a:buChar char="o"/>
            </a:pPr>
            <a:r>
              <a:rPr lang="en-GB" sz="1600" i="1" dirty="0" err="1">
                <a:solidFill>
                  <a:schemeClr val="tx2"/>
                </a:solidFill>
              </a:rPr>
              <a:t>Ujeti</a:t>
            </a:r>
            <a:r>
              <a:rPr lang="en-GB" sz="1600" i="1" dirty="0">
                <a:solidFill>
                  <a:schemeClr val="tx2"/>
                </a:solidFill>
              </a:rPr>
              <a:t> </a:t>
            </a:r>
            <a:r>
              <a:rPr lang="en-GB" sz="1600" i="1" dirty="0" err="1">
                <a:solidFill>
                  <a:schemeClr val="tx2"/>
                </a:solidFill>
              </a:rPr>
              <a:t>slavec</a:t>
            </a:r>
            <a:endParaRPr lang="en-GB" sz="1600" i="1" dirty="0">
              <a:solidFill>
                <a:schemeClr val="tx2"/>
              </a:solidFill>
            </a:endParaRPr>
          </a:p>
          <a:p>
            <a:pPr lvl="3">
              <a:buFont typeface="Courier New" panose="02070309020205020404" pitchFamily="49" charset="0"/>
              <a:buChar char="o"/>
            </a:pPr>
            <a:endParaRPr lang="en-GB" sz="1600" i="1" dirty="0">
              <a:solidFill>
                <a:schemeClr val="tx2"/>
              </a:solidFill>
            </a:endParaRPr>
          </a:p>
          <a:p>
            <a:pPr marL="0" indent="0">
              <a:buNone/>
            </a:pPr>
            <a:r>
              <a:rPr lang="en-GB" sz="1600" dirty="0">
                <a:solidFill>
                  <a:schemeClr val="tx2"/>
                </a:solidFill>
              </a:rPr>
              <a:t>“</a:t>
            </a:r>
            <a:r>
              <a:rPr lang="en-GB" sz="1600" dirty="0">
                <a:solidFill>
                  <a:srgbClr val="0070C0"/>
                </a:solidFill>
              </a:rPr>
              <a:t>Ne </a:t>
            </a:r>
            <a:r>
              <a:rPr lang="en-GB" sz="1600" dirty="0" err="1">
                <a:solidFill>
                  <a:srgbClr val="0070C0"/>
                </a:solidFill>
              </a:rPr>
              <a:t>vem</a:t>
            </a:r>
            <a:r>
              <a:rPr lang="en-GB" sz="1600" dirty="0">
                <a:solidFill>
                  <a:srgbClr val="0070C0"/>
                </a:solidFill>
              </a:rPr>
              <a:t>, </a:t>
            </a:r>
            <a:r>
              <a:rPr lang="en-GB" sz="1600" dirty="0" err="1">
                <a:solidFill>
                  <a:srgbClr val="0070C0"/>
                </a:solidFill>
              </a:rPr>
              <a:t>kako</a:t>
            </a:r>
            <a:r>
              <a:rPr lang="en-GB" sz="1600" dirty="0">
                <a:solidFill>
                  <a:srgbClr val="0070C0"/>
                </a:solidFill>
              </a:rPr>
              <a:t> </a:t>
            </a:r>
            <a:r>
              <a:rPr lang="en-GB" sz="1600" dirty="0" err="1">
                <a:solidFill>
                  <a:srgbClr val="0070C0"/>
                </a:solidFill>
              </a:rPr>
              <a:t>dolgo</a:t>
            </a:r>
            <a:r>
              <a:rPr lang="en-GB" sz="1600" dirty="0">
                <a:solidFill>
                  <a:srgbClr val="0070C0"/>
                </a:solidFill>
              </a:rPr>
              <a:t> </a:t>
            </a:r>
            <a:r>
              <a:rPr lang="en-GB" sz="1600" dirty="0" err="1">
                <a:solidFill>
                  <a:srgbClr val="0070C0"/>
                </a:solidFill>
              </a:rPr>
              <a:t>sem</a:t>
            </a:r>
            <a:r>
              <a:rPr lang="en-GB" sz="1600" dirty="0">
                <a:solidFill>
                  <a:srgbClr val="0070C0"/>
                </a:solidFill>
              </a:rPr>
              <a:t> </a:t>
            </a:r>
            <a:r>
              <a:rPr lang="en-GB" sz="1600" dirty="0" err="1">
                <a:solidFill>
                  <a:srgbClr val="0070C0"/>
                </a:solidFill>
              </a:rPr>
              <a:t>poslušala</a:t>
            </a:r>
            <a:r>
              <a:rPr lang="en-GB" sz="1600" dirty="0">
                <a:solidFill>
                  <a:srgbClr val="0070C0"/>
                </a:solidFill>
              </a:rPr>
              <a:t> </a:t>
            </a:r>
            <a:r>
              <a:rPr lang="en-GB" sz="1600" dirty="0" err="1">
                <a:solidFill>
                  <a:srgbClr val="0070C0"/>
                </a:solidFill>
              </a:rPr>
              <a:t>slavčevo</a:t>
            </a:r>
            <a:r>
              <a:rPr lang="en-GB" sz="1600" dirty="0">
                <a:solidFill>
                  <a:srgbClr val="0070C0"/>
                </a:solidFill>
              </a:rPr>
              <a:t> </a:t>
            </a:r>
            <a:r>
              <a:rPr lang="en-GB" sz="1600" dirty="0" err="1">
                <a:solidFill>
                  <a:srgbClr val="0070C0"/>
                </a:solidFill>
              </a:rPr>
              <a:t>pesem</a:t>
            </a:r>
            <a:r>
              <a:rPr lang="en-GB" sz="1600" dirty="0">
                <a:solidFill>
                  <a:srgbClr val="0070C0"/>
                </a:solidFill>
              </a:rPr>
              <a:t>, ko je </a:t>
            </a:r>
            <a:r>
              <a:rPr lang="en-GB" sz="1600" dirty="0" err="1">
                <a:solidFill>
                  <a:srgbClr val="0070C0"/>
                </a:solidFill>
              </a:rPr>
              <a:t>stopilo</a:t>
            </a:r>
            <a:r>
              <a:rPr lang="en-GB" sz="1600" dirty="0">
                <a:solidFill>
                  <a:srgbClr val="0070C0"/>
                </a:solidFill>
              </a:rPr>
              <a:t> </a:t>
            </a:r>
            <a:r>
              <a:rPr lang="en-GB" sz="1600" dirty="0" err="1">
                <a:solidFill>
                  <a:srgbClr val="0070C0"/>
                </a:solidFill>
              </a:rPr>
              <a:t>pred</a:t>
            </a:r>
            <a:r>
              <a:rPr lang="en-GB" sz="1600" dirty="0">
                <a:solidFill>
                  <a:srgbClr val="0070C0"/>
                </a:solidFill>
              </a:rPr>
              <a:t> </a:t>
            </a:r>
            <a:r>
              <a:rPr lang="en-GB" sz="1600" dirty="0" err="1">
                <a:solidFill>
                  <a:srgbClr val="0070C0"/>
                </a:solidFill>
              </a:rPr>
              <a:t>moje</a:t>
            </a:r>
            <a:r>
              <a:rPr lang="en-GB" sz="1600" dirty="0">
                <a:solidFill>
                  <a:srgbClr val="0070C0"/>
                </a:solidFill>
              </a:rPr>
              <a:t> </a:t>
            </a:r>
            <a:r>
              <a:rPr lang="en-GB" sz="1600" dirty="0" err="1">
                <a:solidFill>
                  <a:srgbClr val="0070C0"/>
                </a:solidFill>
              </a:rPr>
              <a:t>duševno</a:t>
            </a:r>
            <a:r>
              <a:rPr lang="en-GB" sz="1600" dirty="0">
                <a:solidFill>
                  <a:srgbClr val="0070C0"/>
                </a:solidFill>
              </a:rPr>
              <a:t> </a:t>
            </a:r>
            <a:r>
              <a:rPr lang="en-GB" sz="1600" dirty="0" err="1">
                <a:solidFill>
                  <a:srgbClr val="0070C0"/>
                </a:solidFill>
              </a:rPr>
              <a:t>oko</a:t>
            </a:r>
            <a:r>
              <a:rPr lang="en-GB" sz="1600" dirty="0">
                <a:solidFill>
                  <a:srgbClr val="0070C0"/>
                </a:solidFill>
              </a:rPr>
              <a:t> </a:t>
            </a:r>
            <a:r>
              <a:rPr lang="en-GB" sz="1600" dirty="0" err="1">
                <a:solidFill>
                  <a:srgbClr val="0070C0"/>
                </a:solidFill>
              </a:rPr>
              <a:t>bitje</a:t>
            </a:r>
            <a:r>
              <a:rPr lang="en-GB" sz="1600" dirty="0">
                <a:solidFill>
                  <a:srgbClr val="0070C0"/>
                </a:solidFill>
              </a:rPr>
              <a:t>, </a:t>
            </a:r>
            <a:r>
              <a:rPr lang="en-GB" sz="1600" dirty="0" err="1">
                <a:solidFill>
                  <a:srgbClr val="0070C0"/>
                </a:solidFill>
              </a:rPr>
              <a:t>svetlo</a:t>
            </a:r>
            <a:r>
              <a:rPr lang="en-GB" sz="1600" dirty="0">
                <a:solidFill>
                  <a:srgbClr val="0070C0"/>
                </a:solidFill>
              </a:rPr>
              <a:t> </a:t>
            </a:r>
            <a:r>
              <a:rPr lang="en-GB" sz="1600" dirty="0" err="1">
                <a:solidFill>
                  <a:srgbClr val="0070C0"/>
                </a:solidFill>
              </a:rPr>
              <a:t>kot</a:t>
            </a:r>
            <a:r>
              <a:rPr lang="en-GB" sz="1600" dirty="0">
                <a:solidFill>
                  <a:srgbClr val="0070C0"/>
                </a:solidFill>
              </a:rPr>
              <a:t> </a:t>
            </a:r>
            <a:r>
              <a:rPr lang="en-GB" sz="1600" dirty="0" err="1">
                <a:solidFill>
                  <a:srgbClr val="0070C0"/>
                </a:solidFill>
              </a:rPr>
              <a:t>luč</a:t>
            </a:r>
            <a:r>
              <a:rPr lang="en-GB" sz="1600" dirty="0">
                <a:solidFill>
                  <a:srgbClr val="0070C0"/>
                </a:solidFill>
              </a:rPr>
              <a:t> </a:t>
            </a:r>
            <a:r>
              <a:rPr lang="en-GB" sz="1600" dirty="0" err="1">
                <a:solidFill>
                  <a:srgbClr val="0070C0"/>
                </a:solidFill>
              </a:rPr>
              <a:t>sonca</a:t>
            </a:r>
            <a:r>
              <a:rPr lang="en-GB" sz="1600" dirty="0">
                <a:solidFill>
                  <a:srgbClr val="0070C0"/>
                </a:solidFill>
              </a:rPr>
              <a:t>, </a:t>
            </a:r>
            <a:r>
              <a:rPr lang="en-GB" sz="1600" dirty="0" err="1">
                <a:solidFill>
                  <a:srgbClr val="0070C0"/>
                </a:solidFill>
              </a:rPr>
              <a:t>čudovito</a:t>
            </a:r>
            <a:r>
              <a:rPr lang="en-GB" sz="1600" dirty="0">
                <a:solidFill>
                  <a:srgbClr val="0070C0"/>
                </a:solidFill>
              </a:rPr>
              <a:t> </a:t>
            </a:r>
            <a:r>
              <a:rPr lang="en-GB" sz="1600" dirty="0" err="1">
                <a:solidFill>
                  <a:srgbClr val="0070C0"/>
                </a:solidFill>
              </a:rPr>
              <a:t>kot</a:t>
            </a:r>
            <a:r>
              <a:rPr lang="en-GB" sz="1600" dirty="0">
                <a:solidFill>
                  <a:srgbClr val="0070C0"/>
                </a:solidFill>
              </a:rPr>
              <a:t> </a:t>
            </a:r>
            <a:r>
              <a:rPr lang="en-GB" sz="1600" dirty="0" err="1">
                <a:solidFill>
                  <a:srgbClr val="0070C0"/>
                </a:solidFill>
              </a:rPr>
              <a:t>odsev</a:t>
            </a:r>
            <a:r>
              <a:rPr lang="en-GB" sz="1600" dirty="0">
                <a:solidFill>
                  <a:srgbClr val="0070C0"/>
                </a:solidFill>
              </a:rPr>
              <a:t> </a:t>
            </a:r>
            <a:r>
              <a:rPr lang="en-GB" sz="1600" dirty="0" err="1">
                <a:solidFill>
                  <a:srgbClr val="0070C0"/>
                </a:solidFill>
              </a:rPr>
              <a:t>neba</a:t>
            </a:r>
            <a:r>
              <a:rPr lang="en-GB" sz="1600" dirty="0">
                <a:solidFill>
                  <a:srgbClr val="0070C0"/>
                </a:solidFill>
              </a:rPr>
              <a:t>, </a:t>
            </a:r>
            <a:r>
              <a:rPr lang="en-GB" sz="1600" dirty="0" err="1">
                <a:solidFill>
                  <a:srgbClr val="0070C0"/>
                </a:solidFill>
              </a:rPr>
              <a:t>čarobno</a:t>
            </a:r>
            <a:r>
              <a:rPr lang="en-GB" sz="1600" dirty="0">
                <a:solidFill>
                  <a:srgbClr val="0070C0"/>
                </a:solidFill>
              </a:rPr>
              <a:t> </a:t>
            </a:r>
            <a:r>
              <a:rPr lang="en-GB" sz="1600" dirty="0" err="1">
                <a:solidFill>
                  <a:srgbClr val="0070C0"/>
                </a:solidFill>
              </a:rPr>
              <a:t>kot</a:t>
            </a:r>
            <a:r>
              <a:rPr lang="en-GB" sz="1600" dirty="0">
                <a:solidFill>
                  <a:srgbClr val="0070C0"/>
                </a:solidFill>
              </a:rPr>
              <a:t> </a:t>
            </a:r>
            <a:r>
              <a:rPr lang="en-GB" sz="1600" dirty="0" err="1">
                <a:solidFill>
                  <a:srgbClr val="0070C0"/>
                </a:solidFill>
              </a:rPr>
              <a:t>sijaj</a:t>
            </a:r>
            <a:r>
              <a:rPr lang="en-GB" sz="1600" dirty="0">
                <a:solidFill>
                  <a:srgbClr val="0070C0"/>
                </a:solidFill>
              </a:rPr>
              <a:t> </a:t>
            </a:r>
            <a:r>
              <a:rPr lang="en-GB" sz="1600" dirty="0" err="1">
                <a:solidFill>
                  <a:srgbClr val="0070C0"/>
                </a:solidFill>
              </a:rPr>
              <a:t>pomladi</a:t>
            </a:r>
            <a:r>
              <a:rPr lang="en-GB" sz="1600" dirty="0">
                <a:solidFill>
                  <a:srgbClr val="0070C0"/>
                </a:solidFill>
              </a:rPr>
              <a:t>. </a:t>
            </a:r>
            <a:r>
              <a:rPr lang="en-GB" sz="1600" u="sng" dirty="0" err="1">
                <a:solidFill>
                  <a:srgbClr val="0070C0"/>
                </a:solidFill>
              </a:rPr>
              <a:t>Dejalo</a:t>
            </a:r>
            <a:r>
              <a:rPr lang="en-GB" sz="1600" u="sng" dirty="0">
                <a:solidFill>
                  <a:srgbClr val="0070C0"/>
                </a:solidFill>
              </a:rPr>
              <a:t> mi je z </a:t>
            </a:r>
            <a:r>
              <a:rPr lang="en-GB" sz="1600" u="sng" dirty="0" err="1">
                <a:solidFill>
                  <a:srgbClr val="0070C0"/>
                </a:solidFill>
              </a:rPr>
              <a:t>glasom</a:t>
            </a:r>
            <a:r>
              <a:rPr lang="en-GB" sz="1600" u="sng" dirty="0">
                <a:solidFill>
                  <a:srgbClr val="0070C0"/>
                </a:solidFill>
              </a:rPr>
              <a:t> </a:t>
            </a:r>
            <a:r>
              <a:rPr lang="en-GB" sz="1600" u="sng" dirty="0" err="1">
                <a:solidFill>
                  <a:srgbClr val="0070C0"/>
                </a:solidFill>
              </a:rPr>
              <a:t>slavca</a:t>
            </a:r>
            <a:r>
              <a:rPr lang="en-GB" sz="1600" dirty="0">
                <a:solidFill>
                  <a:srgbClr val="0070C0"/>
                </a:solidFill>
              </a:rPr>
              <a:t>: Jaz </a:t>
            </a:r>
            <a:r>
              <a:rPr lang="en-GB" sz="1600" dirty="0" err="1">
                <a:solidFill>
                  <a:srgbClr val="0070C0"/>
                </a:solidFill>
              </a:rPr>
              <a:t>sem</a:t>
            </a:r>
            <a:r>
              <a:rPr lang="en-GB" sz="1600" dirty="0">
                <a:solidFill>
                  <a:srgbClr val="0070C0"/>
                </a:solidFill>
              </a:rPr>
              <a:t> </a:t>
            </a:r>
            <a:r>
              <a:rPr lang="en-GB" sz="1600" dirty="0" err="1">
                <a:solidFill>
                  <a:srgbClr val="0070C0"/>
                </a:solidFill>
              </a:rPr>
              <a:t>ljubezen</a:t>
            </a:r>
            <a:r>
              <a:rPr lang="en-GB" sz="1600" dirty="0">
                <a:solidFill>
                  <a:srgbClr val="0070C0"/>
                </a:solidFill>
              </a:rPr>
              <a:t>! Sem </a:t>
            </a:r>
            <a:r>
              <a:rPr lang="en-GB" sz="1600" dirty="0" err="1">
                <a:solidFill>
                  <a:srgbClr val="0070C0"/>
                </a:solidFill>
              </a:rPr>
              <a:t>čista</a:t>
            </a:r>
            <a:r>
              <a:rPr lang="en-GB" sz="1600" dirty="0">
                <a:solidFill>
                  <a:srgbClr val="0070C0"/>
                </a:solidFill>
              </a:rPr>
              <a:t>, </a:t>
            </a:r>
            <a:r>
              <a:rPr lang="en-GB" sz="1600" dirty="0" err="1">
                <a:solidFill>
                  <a:srgbClr val="0070C0"/>
                </a:solidFill>
              </a:rPr>
              <a:t>večna</a:t>
            </a:r>
            <a:r>
              <a:rPr lang="en-GB" sz="1600" dirty="0">
                <a:solidFill>
                  <a:srgbClr val="0070C0"/>
                </a:solidFill>
              </a:rPr>
              <a:t>, </a:t>
            </a:r>
            <a:r>
              <a:rPr lang="en-GB" sz="1600" dirty="0" err="1">
                <a:solidFill>
                  <a:srgbClr val="0070C0"/>
                </a:solidFill>
              </a:rPr>
              <a:t>mogočna</a:t>
            </a:r>
            <a:r>
              <a:rPr lang="en-GB" sz="1600" dirty="0">
                <a:solidFill>
                  <a:srgbClr val="0070C0"/>
                </a:solidFill>
              </a:rPr>
              <a:t> in </a:t>
            </a:r>
            <a:r>
              <a:rPr lang="en-GB" sz="1600" dirty="0" err="1">
                <a:solidFill>
                  <a:srgbClr val="0070C0"/>
                </a:solidFill>
              </a:rPr>
              <a:t>globoka</a:t>
            </a:r>
            <a:r>
              <a:rPr lang="en-GB" sz="1600" dirty="0">
                <a:solidFill>
                  <a:srgbClr val="0070C0"/>
                </a:solidFill>
              </a:rPr>
              <a:t>, v </a:t>
            </a:r>
            <a:r>
              <a:rPr lang="en-GB" sz="1600" dirty="0" err="1">
                <a:solidFill>
                  <a:srgbClr val="0070C0"/>
                </a:solidFill>
              </a:rPr>
              <a:t>žrtvah</a:t>
            </a:r>
            <a:r>
              <a:rPr lang="en-GB" sz="1600" dirty="0">
                <a:solidFill>
                  <a:srgbClr val="0070C0"/>
                </a:solidFill>
              </a:rPr>
              <a:t> </a:t>
            </a:r>
            <a:r>
              <a:rPr lang="en-GB" sz="1600" dirty="0" err="1">
                <a:solidFill>
                  <a:srgbClr val="0070C0"/>
                </a:solidFill>
              </a:rPr>
              <a:t>neizčrpna</a:t>
            </a:r>
            <a:r>
              <a:rPr lang="en-GB" sz="1600" dirty="0">
                <a:solidFill>
                  <a:srgbClr val="0070C0"/>
                </a:solidFill>
              </a:rPr>
              <a:t>, v </a:t>
            </a:r>
            <a:r>
              <a:rPr lang="en-GB" sz="1600" dirty="0" err="1">
                <a:solidFill>
                  <a:srgbClr val="0070C0"/>
                </a:solidFill>
              </a:rPr>
              <a:t>odpovedi</a:t>
            </a:r>
            <a:r>
              <a:rPr lang="en-GB" sz="1600" dirty="0">
                <a:solidFill>
                  <a:srgbClr val="0070C0"/>
                </a:solidFill>
              </a:rPr>
              <a:t> </a:t>
            </a:r>
            <a:r>
              <a:rPr lang="en-GB" sz="1600" dirty="0" err="1">
                <a:solidFill>
                  <a:srgbClr val="0070C0"/>
                </a:solidFill>
              </a:rPr>
              <a:t>velika</a:t>
            </a:r>
            <a:r>
              <a:rPr lang="en-GB" sz="1600" dirty="0">
                <a:solidFill>
                  <a:srgbClr val="0070C0"/>
                </a:solidFill>
              </a:rPr>
              <a:t>.” (</a:t>
            </a:r>
            <a:r>
              <a:rPr lang="en-GB" sz="1600" dirty="0" err="1">
                <a:solidFill>
                  <a:srgbClr val="0070C0"/>
                </a:solidFill>
              </a:rPr>
              <a:t>Mušič</a:t>
            </a:r>
            <a:r>
              <a:rPr lang="en-GB" sz="1600" dirty="0">
                <a:solidFill>
                  <a:srgbClr val="0070C0"/>
                </a:solidFill>
              </a:rPr>
              <a:t> 1986: 260)</a:t>
            </a:r>
          </a:p>
          <a:p>
            <a:pPr lvl="3">
              <a:buFont typeface="Courier New" panose="02070309020205020404" pitchFamily="49" charset="0"/>
              <a:buChar char="o"/>
            </a:pPr>
            <a:endParaRPr lang="en-GB" sz="1100" i="1" dirty="0">
              <a:solidFill>
                <a:schemeClr val="tx2"/>
              </a:solidFill>
            </a:endParaRPr>
          </a:p>
          <a:p>
            <a:pPr marL="514350" lvl="0" indent="-514350">
              <a:buFont typeface="+mj-lt"/>
              <a:buAutoNum type="arabicPeriod"/>
            </a:pPr>
            <a:endParaRPr lang="en-GB" sz="1100" dirty="0">
              <a:solidFill>
                <a:schemeClr val="tx2"/>
              </a:solidFill>
            </a:endParaRPr>
          </a:p>
        </p:txBody>
      </p:sp>
      <p:grpSp>
        <p:nvGrpSpPr>
          <p:cNvPr id="32" name="Group 31">
            <a:extLst>
              <a:ext uri="{FF2B5EF4-FFF2-40B4-BE49-F238E27FC236}">
                <a16:creationId xmlns:a16="http://schemas.microsoft.com/office/drawing/2014/main" id="{569E5994-073E-4708-B3E6-43BFED0CE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381784" y="4178643"/>
            <a:ext cx="3061444" cy="2297267"/>
            <a:chOff x="-305" y="-1"/>
            <a:chExt cx="3832880" cy="2876136"/>
          </a:xfrm>
        </p:grpSpPr>
        <p:sp>
          <p:nvSpPr>
            <p:cNvPr id="33" name="Freeform: Shape 32">
              <a:extLst>
                <a:ext uri="{FF2B5EF4-FFF2-40B4-BE49-F238E27FC236}">
                  <a16:creationId xmlns:a16="http://schemas.microsoft.com/office/drawing/2014/main" id="{532F818D-9087-4691-AABA-465619A0C2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8B7668A-5C96-4FB9-BFA9-38094EB87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F4F95BD-8661-4C45-94E3-CF3159BF4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E85BBF8A-E2FB-47F6-A60F-4FB855D50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Grafik 5" descr="Ein Bild, das Text, Person, alt, schwarz enthält.&#10;&#10;Automatisch generierte Beschreibung">
            <a:extLst>
              <a:ext uri="{FF2B5EF4-FFF2-40B4-BE49-F238E27FC236}">
                <a16:creationId xmlns:a16="http://schemas.microsoft.com/office/drawing/2014/main" id="{101DC595-3C0E-B140-A2C0-5D04C1FC3C8C}"/>
              </a:ext>
            </a:extLst>
          </p:cNvPr>
          <p:cNvPicPr>
            <a:picLocks noChangeAspect="1"/>
          </p:cNvPicPr>
          <p:nvPr/>
        </p:nvPicPr>
        <p:blipFill>
          <a:blip r:embed="rId2"/>
          <a:stretch>
            <a:fillRect/>
          </a:stretch>
        </p:blipFill>
        <p:spPr>
          <a:xfrm>
            <a:off x="1071342" y="1838833"/>
            <a:ext cx="3037535" cy="4801644"/>
          </a:xfrm>
          <a:prstGeom prst="rect">
            <a:avLst/>
          </a:prstGeom>
        </p:spPr>
      </p:pic>
      <p:grpSp>
        <p:nvGrpSpPr>
          <p:cNvPr id="38" name="Group 37">
            <a:extLst>
              <a:ext uri="{FF2B5EF4-FFF2-40B4-BE49-F238E27FC236}">
                <a16:creationId xmlns:a16="http://schemas.microsoft.com/office/drawing/2014/main" id="{DD81D498-EAA8-40F3-8230-AE4DEDA383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906190" y="0"/>
            <a:ext cx="3282247" cy="2837712"/>
            <a:chOff x="-305" y="-4155"/>
            <a:chExt cx="2514948" cy="2174333"/>
          </a:xfrm>
        </p:grpSpPr>
        <p:sp>
          <p:nvSpPr>
            <p:cNvPr id="39" name="Freeform: Shape 38">
              <a:extLst>
                <a:ext uri="{FF2B5EF4-FFF2-40B4-BE49-F238E27FC236}">
                  <a16:creationId xmlns:a16="http://schemas.microsoft.com/office/drawing/2014/main" id="{262F2402-5879-41A3-ACEC-6D2811BA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BBD41895-A230-4959-97BA-80F516383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E670BD54-10A6-4092-9E32-647B2F870D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2" name="Freeform: Shape 41">
              <a:extLst>
                <a:ext uri="{FF2B5EF4-FFF2-40B4-BE49-F238E27FC236}">
                  <a16:creationId xmlns:a16="http://schemas.microsoft.com/office/drawing/2014/main" id="{1C2B9A82-4826-4BF4-A16E-0B005FE76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Slide Number Placeholder 3">
            <a:extLst>
              <a:ext uri="{FF2B5EF4-FFF2-40B4-BE49-F238E27FC236}">
                <a16:creationId xmlns:a16="http://schemas.microsoft.com/office/drawing/2014/main" id="{7A853D8A-4DE1-FB41-9916-053B3B6D4381}"/>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5</a:t>
            </a:fld>
            <a:endParaRPr lang="en-GB"/>
          </a:p>
        </p:txBody>
      </p:sp>
    </p:spTree>
    <p:extLst>
      <p:ext uri="{BB962C8B-B14F-4D97-AF65-F5344CB8AC3E}">
        <p14:creationId xmlns:p14="http://schemas.microsoft.com/office/powerpoint/2010/main" val="74956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CCAF0B5B-D65C-844B-8D5F-60D7D8BA46F8}"/>
              </a:ext>
            </a:extLst>
          </p:cNvPr>
          <p:cNvSpPr>
            <a:spLocks noGrp="1"/>
          </p:cNvSpPr>
          <p:nvPr>
            <p:ph type="title"/>
          </p:nvPr>
        </p:nvSpPr>
        <p:spPr>
          <a:xfrm>
            <a:off x="804672" y="1401859"/>
            <a:ext cx="4130185" cy="4054282"/>
          </a:xfrm>
        </p:spPr>
        <p:txBody>
          <a:bodyPr>
            <a:normAutofit/>
          </a:bodyPr>
          <a:lstStyle/>
          <a:p>
            <a:r>
              <a:rPr lang="en-GB" sz="3600" b="1" dirty="0" err="1">
                <a:solidFill>
                  <a:schemeClr val="tx2"/>
                </a:solidFill>
              </a:rPr>
              <a:t>Drugo</a:t>
            </a:r>
            <a:r>
              <a:rPr lang="en-GB" sz="3600" b="1" dirty="0">
                <a:solidFill>
                  <a:schemeClr val="tx2"/>
                </a:solidFill>
              </a:rPr>
              <a:t> </a:t>
            </a:r>
            <a:r>
              <a:rPr lang="en-GB" sz="3600" b="1" dirty="0" err="1">
                <a:solidFill>
                  <a:schemeClr val="tx2"/>
                </a:solidFill>
              </a:rPr>
              <a:t>obdobje</a:t>
            </a:r>
            <a:r>
              <a:rPr lang="en-GB" sz="3600" b="1" dirty="0">
                <a:solidFill>
                  <a:schemeClr val="tx2"/>
                </a:solidFill>
              </a:rPr>
              <a:t> (1918–1941)</a:t>
            </a:r>
          </a:p>
        </p:txBody>
      </p:sp>
      <p:grpSp>
        <p:nvGrpSpPr>
          <p:cNvPr id="32" name="Group 31">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839" y="0"/>
            <a:ext cx="4324865" cy="2641149"/>
            <a:chOff x="6867015" y="-1"/>
            <a:chExt cx="5324985" cy="3251912"/>
          </a:xfrm>
          <a:solidFill>
            <a:schemeClr val="accent5">
              <a:alpha val="10000"/>
            </a:schemeClr>
          </a:solidFill>
        </p:grpSpPr>
        <p:sp>
          <p:nvSpPr>
            <p:cNvPr id="33" name="Freeform: Shape 32">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D6A75A2-3933-6B4A-B16E-FEB054CD3309}"/>
              </a:ext>
            </a:extLst>
          </p:cNvPr>
          <p:cNvSpPr>
            <a:spLocks noGrp="1"/>
          </p:cNvSpPr>
          <p:nvPr>
            <p:ph idx="1"/>
          </p:nvPr>
        </p:nvSpPr>
        <p:spPr>
          <a:xfrm>
            <a:off x="5129538" y="861849"/>
            <a:ext cx="6224262" cy="5255172"/>
          </a:xfrm>
        </p:spPr>
        <p:txBody>
          <a:bodyPr anchor="ctr">
            <a:normAutofit/>
          </a:bodyPr>
          <a:lstStyle/>
          <a:p>
            <a:pPr marL="0" indent="0">
              <a:buNone/>
            </a:pPr>
            <a:r>
              <a:rPr lang="en-GB" sz="2400" b="1" dirty="0" err="1">
                <a:solidFill>
                  <a:srgbClr val="C00000"/>
                </a:solidFill>
              </a:rPr>
              <a:t>Ljudmila</a:t>
            </a:r>
            <a:r>
              <a:rPr lang="en-GB" sz="2400" b="1" dirty="0">
                <a:solidFill>
                  <a:srgbClr val="C00000"/>
                </a:solidFill>
              </a:rPr>
              <a:t> </a:t>
            </a:r>
            <a:r>
              <a:rPr lang="en-GB" sz="2400" b="1" dirty="0" err="1">
                <a:solidFill>
                  <a:srgbClr val="C00000"/>
                </a:solidFill>
              </a:rPr>
              <a:t>Prunk</a:t>
            </a:r>
            <a:r>
              <a:rPr lang="en-GB" sz="2400" b="1" dirty="0">
                <a:solidFill>
                  <a:srgbClr val="C00000"/>
                </a:solidFill>
              </a:rPr>
              <a:t> </a:t>
            </a:r>
            <a:r>
              <a:rPr lang="en-GB" sz="2400" dirty="0"/>
              <a:t>(1878–1947) in </a:t>
            </a:r>
            <a:r>
              <a:rPr lang="en-GB" sz="2400" b="1" dirty="0">
                <a:solidFill>
                  <a:srgbClr val="C00000"/>
                </a:solidFill>
              </a:rPr>
              <a:t>Marica </a:t>
            </a:r>
            <a:r>
              <a:rPr lang="en-GB" sz="2400" b="1" dirty="0" err="1">
                <a:solidFill>
                  <a:srgbClr val="C00000"/>
                </a:solidFill>
              </a:rPr>
              <a:t>Gregorič</a:t>
            </a:r>
            <a:r>
              <a:rPr lang="en-GB" sz="2400" dirty="0"/>
              <a:t> (1874–1954) / </a:t>
            </a:r>
            <a:r>
              <a:rPr lang="en-GB" sz="2400" dirty="0">
                <a:solidFill>
                  <a:srgbClr val="C00000"/>
                </a:solidFill>
              </a:rPr>
              <a:t>Mira </a:t>
            </a:r>
            <a:r>
              <a:rPr lang="en-GB" sz="2400" dirty="0" err="1">
                <a:solidFill>
                  <a:srgbClr val="C00000"/>
                </a:solidFill>
              </a:rPr>
              <a:t>Mokriška</a:t>
            </a:r>
            <a:r>
              <a:rPr lang="en-GB" sz="2400" dirty="0">
                <a:solidFill>
                  <a:srgbClr val="C00000"/>
                </a:solidFill>
              </a:rPr>
              <a:t> </a:t>
            </a:r>
          </a:p>
          <a:p>
            <a:pPr marL="514350" indent="-514350">
              <a:buFont typeface="+mj-lt"/>
              <a:buAutoNum type="arabicPeriod"/>
            </a:pPr>
            <a:r>
              <a:rPr lang="en-GB" sz="2400" b="1" dirty="0" err="1">
                <a:solidFill>
                  <a:srgbClr val="C00000"/>
                </a:solidFill>
              </a:rPr>
              <a:t>Pravljice</a:t>
            </a:r>
            <a:r>
              <a:rPr lang="en-GB" sz="2400" b="1" dirty="0">
                <a:solidFill>
                  <a:srgbClr val="C00000"/>
                </a:solidFill>
              </a:rPr>
              <a:t> </a:t>
            </a:r>
            <a:r>
              <a:rPr lang="en-GB" sz="2400" dirty="0"/>
              <a:t>(1913): </a:t>
            </a:r>
            <a:r>
              <a:rPr lang="en-GB" sz="2400" dirty="0" err="1"/>
              <a:t>cvetlična</a:t>
            </a:r>
            <a:r>
              <a:rPr lang="en-GB" sz="2400" dirty="0"/>
              <a:t>, </a:t>
            </a:r>
            <a:r>
              <a:rPr lang="en-GB" sz="2400" dirty="0" err="1"/>
              <a:t>gozdna</a:t>
            </a:r>
            <a:r>
              <a:rPr lang="en-GB" sz="2400" dirty="0"/>
              <a:t>, </a:t>
            </a:r>
            <a:r>
              <a:rPr lang="en-GB" sz="2400" dirty="0" err="1"/>
              <a:t>jesenska</a:t>
            </a:r>
            <a:r>
              <a:rPr lang="en-GB" sz="2400" dirty="0"/>
              <a:t>, </a:t>
            </a:r>
            <a:r>
              <a:rPr lang="en-GB" sz="2400" dirty="0" err="1"/>
              <a:t>narodna</a:t>
            </a:r>
            <a:r>
              <a:rPr lang="en-GB" sz="2400" dirty="0"/>
              <a:t>, </a:t>
            </a:r>
            <a:r>
              <a:rPr lang="en-GB" sz="2400" dirty="0" err="1"/>
              <a:t>pomladna</a:t>
            </a:r>
            <a:r>
              <a:rPr lang="en-GB" sz="2400" dirty="0"/>
              <a:t>, </a:t>
            </a:r>
            <a:r>
              <a:rPr lang="en-GB" sz="2400" dirty="0" err="1"/>
              <a:t>ptičja</a:t>
            </a:r>
            <a:r>
              <a:rPr lang="en-GB" sz="2400" dirty="0"/>
              <a:t>, </a:t>
            </a:r>
            <a:r>
              <a:rPr lang="en-GB" sz="2400" dirty="0" err="1"/>
              <a:t>zimska</a:t>
            </a:r>
            <a:r>
              <a:rPr lang="en-GB" sz="2400" dirty="0"/>
              <a:t>, </a:t>
            </a:r>
            <a:r>
              <a:rPr lang="en-GB" sz="2400" dirty="0" err="1"/>
              <a:t>živalska</a:t>
            </a:r>
            <a:endParaRPr lang="en-GB" sz="2400" dirty="0"/>
          </a:p>
          <a:p>
            <a:pPr marL="514350" indent="-514350">
              <a:buFont typeface="+mj-lt"/>
              <a:buAutoNum type="arabicPeriod"/>
            </a:pPr>
            <a:r>
              <a:rPr lang="en-GB" sz="2400" b="1" dirty="0" err="1">
                <a:solidFill>
                  <a:srgbClr val="C00000"/>
                </a:solidFill>
              </a:rPr>
              <a:t>Andersenove</a:t>
            </a:r>
            <a:r>
              <a:rPr lang="en-GB" sz="2400" b="1" dirty="0">
                <a:solidFill>
                  <a:srgbClr val="C00000"/>
                </a:solidFill>
              </a:rPr>
              <a:t> </a:t>
            </a:r>
            <a:r>
              <a:rPr lang="en-GB" sz="2400" b="1" dirty="0" err="1">
                <a:solidFill>
                  <a:srgbClr val="C00000"/>
                </a:solidFill>
              </a:rPr>
              <a:t>pripovedke</a:t>
            </a:r>
            <a:r>
              <a:rPr lang="en-GB" sz="2400" b="1" dirty="0">
                <a:solidFill>
                  <a:srgbClr val="C00000"/>
                </a:solidFill>
              </a:rPr>
              <a:t>: za </a:t>
            </a:r>
            <a:r>
              <a:rPr lang="en-GB" sz="2400" b="1" dirty="0" err="1">
                <a:solidFill>
                  <a:srgbClr val="C00000"/>
                </a:solidFill>
              </a:rPr>
              <a:t>slovensko</a:t>
            </a:r>
            <a:r>
              <a:rPr lang="en-GB" sz="2400" b="1" dirty="0">
                <a:solidFill>
                  <a:srgbClr val="C00000"/>
                </a:solidFill>
              </a:rPr>
              <a:t> </a:t>
            </a:r>
            <a:r>
              <a:rPr lang="en-GB" sz="2400" b="1" dirty="0" err="1">
                <a:solidFill>
                  <a:srgbClr val="C00000"/>
                </a:solidFill>
              </a:rPr>
              <a:t>mladino</a:t>
            </a:r>
            <a:r>
              <a:rPr lang="en-GB" sz="2400" b="1" dirty="0">
                <a:solidFill>
                  <a:srgbClr val="C00000"/>
                </a:solidFill>
              </a:rPr>
              <a:t> </a:t>
            </a:r>
            <a:r>
              <a:rPr lang="en-GB" sz="2400" b="1" dirty="0" err="1">
                <a:solidFill>
                  <a:srgbClr val="C00000"/>
                </a:solidFill>
              </a:rPr>
              <a:t>priredila</a:t>
            </a:r>
            <a:r>
              <a:rPr lang="en-GB" sz="2400" b="1" dirty="0">
                <a:solidFill>
                  <a:srgbClr val="C00000"/>
                </a:solidFill>
              </a:rPr>
              <a:t> </a:t>
            </a:r>
            <a:r>
              <a:rPr lang="en-GB" sz="2400" b="1" dirty="0" err="1">
                <a:solidFill>
                  <a:srgbClr val="C00000"/>
                </a:solidFill>
              </a:rPr>
              <a:t>Utva</a:t>
            </a:r>
            <a:r>
              <a:rPr lang="en-GB" sz="2400" b="1" dirty="0">
                <a:solidFill>
                  <a:srgbClr val="C00000"/>
                </a:solidFill>
              </a:rPr>
              <a:t> (</a:t>
            </a:r>
            <a:r>
              <a:rPr lang="en-GB" sz="2400" dirty="0"/>
              <a:t>1923): </a:t>
            </a:r>
            <a:r>
              <a:rPr lang="en-GB" sz="2400" dirty="0" err="1"/>
              <a:t>Budalo</a:t>
            </a:r>
            <a:r>
              <a:rPr lang="en-GB" sz="2400" dirty="0"/>
              <a:t>, Ingrida, </a:t>
            </a:r>
            <a:r>
              <a:rPr lang="en-GB" sz="2400" dirty="0" err="1"/>
              <a:t>Kraljična</a:t>
            </a:r>
            <a:r>
              <a:rPr lang="en-GB" sz="2400" dirty="0"/>
              <a:t> </a:t>
            </a:r>
            <a:r>
              <a:rPr lang="en-GB" sz="2400" dirty="0" err="1"/>
              <a:t>na</a:t>
            </a:r>
            <a:r>
              <a:rPr lang="en-GB" sz="2400" dirty="0"/>
              <a:t> </a:t>
            </a:r>
            <a:r>
              <a:rPr lang="en-GB" sz="2400" dirty="0" err="1"/>
              <a:t>grahu</a:t>
            </a:r>
            <a:r>
              <a:rPr lang="en-GB" sz="2400" dirty="0"/>
              <a:t>, </a:t>
            </a:r>
            <a:r>
              <a:rPr lang="en-GB" sz="2400" dirty="0" err="1"/>
              <a:t>Kresilnik</a:t>
            </a:r>
            <a:r>
              <a:rPr lang="en-GB" sz="2400" dirty="0"/>
              <a:t>, </a:t>
            </a:r>
            <a:r>
              <a:rPr lang="en-GB" sz="2400" dirty="0" err="1"/>
              <a:t>Leteči</a:t>
            </a:r>
            <a:r>
              <a:rPr lang="en-GB" sz="2400" dirty="0"/>
              <a:t> </a:t>
            </a:r>
            <a:r>
              <a:rPr lang="en-GB" sz="2400" dirty="0" err="1"/>
              <a:t>kovčeg</a:t>
            </a:r>
            <a:r>
              <a:rPr lang="en-GB" sz="2400" dirty="0"/>
              <a:t>, Marko in </a:t>
            </a:r>
            <a:r>
              <a:rPr lang="en-GB" sz="2400" dirty="0" err="1"/>
              <a:t>njegov</a:t>
            </a:r>
            <a:r>
              <a:rPr lang="en-GB" sz="2400" dirty="0"/>
              <a:t> </a:t>
            </a:r>
            <a:r>
              <a:rPr lang="en-GB" sz="2400" dirty="0" err="1"/>
              <a:t>sopotnik</a:t>
            </a:r>
            <a:r>
              <a:rPr lang="en-GB" sz="2400" dirty="0"/>
              <a:t>, </a:t>
            </a:r>
            <a:r>
              <a:rPr lang="en-GB" sz="2400" dirty="0" err="1"/>
              <a:t>Miklavž</a:t>
            </a:r>
            <a:r>
              <a:rPr lang="en-GB" sz="2400" dirty="0"/>
              <a:t> in </a:t>
            </a:r>
            <a:r>
              <a:rPr lang="en-GB" sz="2400" dirty="0" err="1"/>
              <a:t>Miklavžek</a:t>
            </a:r>
            <a:r>
              <a:rPr lang="en-GB" sz="2400" dirty="0"/>
              <a:t>, Nova </a:t>
            </a:r>
            <a:r>
              <a:rPr lang="en-GB" sz="2400" dirty="0" err="1"/>
              <a:t>carjeva</a:t>
            </a:r>
            <a:r>
              <a:rPr lang="en-GB" sz="2400" dirty="0"/>
              <a:t> </a:t>
            </a:r>
            <a:r>
              <a:rPr lang="en-GB" sz="2400" dirty="0" err="1"/>
              <a:t>obleka</a:t>
            </a:r>
            <a:r>
              <a:rPr lang="en-GB" sz="2400" dirty="0"/>
              <a:t>, </a:t>
            </a:r>
            <a:r>
              <a:rPr lang="en-GB" sz="2400" dirty="0" err="1"/>
              <a:t>Paradiš</a:t>
            </a:r>
            <a:r>
              <a:rPr lang="en-GB" sz="2400" dirty="0"/>
              <a:t>, </a:t>
            </a:r>
            <a:r>
              <a:rPr lang="en-GB" sz="2400" dirty="0" err="1"/>
              <a:t>Svinjski</a:t>
            </a:r>
            <a:r>
              <a:rPr lang="en-GB" sz="2400" dirty="0"/>
              <a:t> </a:t>
            </a:r>
            <a:r>
              <a:rPr lang="en-GB" sz="2400" dirty="0" err="1"/>
              <a:t>pastir</a:t>
            </a:r>
            <a:endParaRPr lang="en-GB" sz="2400" dirty="0"/>
          </a:p>
          <a:p>
            <a:pPr marL="514350" indent="-514350">
              <a:buFont typeface="+mj-lt"/>
              <a:buAutoNum type="arabicPeriod"/>
            </a:pPr>
            <a:endParaRPr lang="en-GB" sz="1800" dirty="0">
              <a:solidFill>
                <a:schemeClr val="tx2"/>
              </a:solidFill>
            </a:endParaRPr>
          </a:p>
        </p:txBody>
      </p:sp>
      <p:sp>
        <p:nvSpPr>
          <p:cNvPr id="4" name="Slide Number Placeholder 3">
            <a:extLst>
              <a:ext uri="{FF2B5EF4-FFF2-40B4-BE49-F238E27FC236}">
                <a16:creationId xmlns:a16="http://schemas.microsoft.com/office/drawing/2014/main" id="{0E09238F-FC62-E44E-840D-E13EFC4A3A7C}"/>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6</a:t>
            </a:fld>
            <a:endParaRPr lang="en-GB"/>
          </a:p>
        </p:txBody>
      </p:sp>
      <p:grpSp>
        <p:nvGrpSpPr>
          <p:cNvPr id="38" name="Group 37">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535970" y="4114799"/>
            <a:ext cx="3655725" cy="2743201"/>
            <a:chOff x="-305" y="-1"/>
            <a:chExt cx="3832880" cy="2876136"/>
          </a:xfrm>
        </p:grpSpPr>
        <p:sp>
          <p:nvSpPr>
            <p:cNvPr id="39" name="Freeform: Shape 38">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5226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276E216D-4838-7E4A-AEA9-2C67745C302C}"/>
              </a:ext>
            </a:extLst>
          </p:cNvPr>
          <p:cNvSpPr>
            <a:spLocks noGrp="1"/>
          </p:cNvSpPr>
          <p:nvPr>
            <p:ph type="title"/>
          </p:nvPr>
        </p:nvSpPr>
        <p:spPr>
          <a:xfrm>
            <a:off x="804672" y="1243013"/>
            <a:ext cx="3855720" cy="4371974"/>
          </a:xfrm>
        </p:spPr>
        <p:txBody>
          <a:bodyPr>
            <a:normAutofit/>
          </a:bodyPr>
          <a:lstStyle/>
          <a:p>
            <a:r>
              <a:rPr lang="en-GB" sz="3600" b="1" dirty="0" err="1">
                <a:solidFill>
                  <a:schemeClr val="tx2"/>
                </a:solidFill>
              </a:rPr>
              <a:t>Drugo</a:t>
            </a:r>
            <a:r>
              <a:rPr lang="en-GB" sz="3600" b="1" dirty="0">
                <a:solidFill>
                  <a:schemeClr val="tx2"/>
                </a:solidFill>
              </a:rPr>
              <a:t> </a:t>
            </a:r>
            <a:r>
              <a:rPr lang="en-GB" sz="3600" b="1" dirty="0" err="1">
                <a:solidFill>
                  <a:schemeClr val="tx2"/>
                </a:solidFill>
              </a:rPr>
              <a:t>obdobje</a:t>
            </a:r>
            <a:r>
              <a:rPr lang="en-GB" sz="3600" b="1" dirty="0">
                <a:solidFill>
                  <a:schemeClr val="tx2"/>
                </a:solidFill>
              </a:rPr>
              <a:t> (1918–1941)</a:t>
            </a:r>
          </a:p>
        </p:txBody>
      </p:sp>
      <p:grpSp>
        <p:nvGrpSpPr>
          <p:cNvPr id="13" name="Group 1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4" name="Freeform: Shape 1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0ADFCAF4-0498-F646-AE48-FA48A2D58E75}"/>
              </a:ext>
            </a:extLst>
          </p:cNvPr>
          <p:cNvSpPr>
            <a:spLocks noGrp="1"/>
          </p:cNvSpPr>
          <p:nvPr>
            <p:ph idx="1"/>
          </p:nvPr>
        </p:nvSpPr>
        <p:spPr>
          <a:xfrm>
            <a:off x="4922894" y="540913"/>
            <a:ext cx="6629026" cy="5911402"/>
          </a:xfrm>
        </p:spPr>
        <p:txBody>
          <a:bodyPr anchor="ctr">
            <a:normAutofit/>
          </a:bodyPr>
          <a:lstStyle/>
          <a:p>
            <a:pPr marL="514350" indent="-514350">
              <a:buFont typeface="+mj-lt"/>
              <a:buAutoNum type="arabicPeriod"/>
            </a:pPr>
            <a:r>
              <a:rPr lang="en-GB" sz="2400" b="1" dirty="0">
                <a:solidFill>
                  <a:srgbClr val="C00000"/>
                </a:solidFill>
              </a:rPr>
              <a:t>Belo-</a:t>
            </a:r>
            <a:r>
              <a:rPr lang="en-GB" sz="2400" b="1" dirty="0" err="1">
                <a:solidFill>
                  <a:srgbClr val="C00000"/>
                </a:solidFill>
              </a:rPr>
              <a:t>modra</a:t>
            </a:r>
            <a:r>
              <a:rPr lang="en-GB" sz="2400" b="1" dirty="0">
                <a:solidFill>
                  <a:srgbClr val="C00000"/>
                </a:solidFill>
              </a:rPr>
              <a:t> </a:t>
            </a:r>
            <a:r>
              <a:rPr lang="en-GB" sz="2400" b="1" dirty="0" err="1">
                <a:solidFill>
                  <a:srgbClr val="C00000"/>
                </a:solidFill>
              </a:rPr>
              <a:t>knjižnica</a:t>
            </a:r>
            <a:r>
              <a:rPr lang="en-GB" sz="2400" b="1" dirty="0">
                <a:solidFill>
                  <a:srgbClr val="C00000"/>
                </a:solidFill>
              </a:rPr>
              <a:t> </a:t>
            </a:r>
            <a:r>
              <a:rPr lang="en-GB" sz="2400" dirty="0">
                <a:solidFill>
                  <a:schemeClr val="tx2"/>
                </a:solidFill>
              </a:rPr>
              <a:t>(1927-1941) </a:t>
            </a:r>
          </a:p>
          <a:p>
            <a:pPr lvl="1"/>
            <a:r>
              <a:rPr lang="en-GB" dirty="0" err="1">
                <a:solidFill>
                  <a:schemeClr val="tx2"/>
                </a:solidFill>
              </a:rPr>
              <a:t>Marijana</a:t>
            </a:r>
            <a:r>
              <a:rPr lang="en-GB" dirty="0">
                <a:solidFill>
                  <a:schemeClr val="tx2"/>
                </a:solidFill>
              </a:rPr>
              <a:t> </a:t>
            </a:r>
            <a:r>
              <a:rPr lang="en-GB" dirty="0" err="1">
                <a:solidFill>
                  <a:schemeClr val="tx2"/>
                </a:solidFill>
              </a:rPr>
              <a:t>Kokalj</a:t>
            </a:r>
            <a:r>
              <a:rPr lang="en-GB" dirty="0">
                <a:solidFill>
                  <a:schemeClr val="tx2"/>
                </a:solidFill>
              </a:rPr>
              <a:t> </a:t>
            </a:r>
            <a:r>
              <a:rPr lang="en-GB" dirty="0" err="1">
                <a:solidFill>
                  <a:schemeClr val="tx2"/>
                </a:solidFill>
              </a:rPr>
              <a:t>Željeznov</a:t>
            </a:r>
            <a:r>
              <a:rPr lang="en-GB" dirty="0">
                <a:solidFill>
                  <a:schemeClr val="tx2"/>
                </a:solidFill>
              </a:rPr>
              <a:t>, Vida </a:t>
            </a:r>
            <a:r>
              <a:rPr lang="en-GB" dirty="0" err="1">
                <a:solidFill>
                  <a:schemeClr val="tx2"/>
                </a:solidFill>
              </a:rPr>
              <a:t>Jeraj</a:t>
            </a:r>
            <a:r>
              <a:rPr lang="en-GB" dirty="0">
                <a:solidFill>
                  <a:schemeClr val="tx2"/>
                </a:solidFill>
              </a:rPr>
              <a:t>, </a:t>
            </a:r>
            <a:r>
              <a:rPr lang="en-GB" dirty="0" err="1">
                <a:solidFill>
                  <a:schemeClr val="tx2"/>
                </a:solidFill>
              </a:rPr>
              <a:t>Zofka</a:t>
            </a:r>
            <a:r>
              <a:rPr lang="en-GB" dirty="0">
                <a:solidFill>
                  <a:schemeClr val="tx2"/>
                </a:solidFill>
              </a:rPr>
              <a:t> </a:t>
            </a:r>
            <a:r>
              <a:rPr lang="en-GB" dirty="0" err="1">
                <a:solidFill>
                  <a:schemeClr val="tx2"/>
                </a:solidFill>
              </a:rPr>
              <a:t>Kveder</a:t>
            </a:r>
            <a:r>
              <a:rPr lang="en-GB" dirty="0">
                <a:solidFill>
                  <a:schemeClr val="tx2"/>
                </a:solidFill>
              </a:rPr>
              <a:t>, </a:t>
            </a:r>
            <a:r>
              <a:rPr lang="en-GB" dirty="0" err="1">
                <a:solidFill>
                  <a:schemeClr val="tx2"/>
                </a:solidFill>
              </a:rPr>
              <a:t>Ljuba</a:t>
            </a:r>
            <a:r>
              <a:rPr lang="en-GB" dirty="0">
                <a:solidFill>
                  <a:schemeClr val="tx2"/>
                </a:solidFill>
              </a:rPr>
              <a:t> </a:t>
            </a:r>
            <a:r>
              <a:rPr lang="en-GB" dirty="0" err="1">
                <a:solidFill>
                  <a:schemeClr val="tx2"/>
                </a:solidFill>
              </a:rPr>
              <a:t>Prenner</a:t>
            </a:r>
            <a:endParaRPr lang="en-GB" dirty="0">
              <a:solidFill>
                <a:schemeClr val="tx2"/>
              </a:solidFill>
            </a:endParaRPr>
          </a:p>
          <a:p>
            <a:pPr lvl="1"/>
            <a:r>
              <a:rPr lang="en-GB" dirty="0" err="1">
                <a:solidFill>
                  <a:schemeClr val="tx2"/>
                </a:solidFill>
              </a:rPr>
              <a:t>Marja</a:t>
            </a:r>
            <a:r>
              <a:rPr lang="en-GB" dirty="0">
                <a:solidFill>
                  <a:schemeClr val="tx2"/>
                </a:solidFill>
              </a:rPr>
              <a:t> </a:t>
            </a:r>
            <a:r>
              <a:rPr lang="en-GB" dirty="0" err="1">
                <a:solidFill>
                  <a:schemeClr val="tx2"/>
                </a:solidFill>
              </a:rPr>
              <a:t>Boršnik</a:t>
            </a:r>
            <a:r>
              <a:rPr lang="en-GB" dirty="0">
                <a:solidFill>
                  <a:schemeClr val="tx2"/>
                </a:solidFill>
              </a:rPr>
              <a:t>: </a:t>
            </a:r>
            <a:r>
              <a:rPr lang="en-GB" dirty="0" err="1">
                <a:solidFill>
                  <a:schemeClr val="tx2"/>
                </a:solidFill>
              </a:rPr>
              <a:t>mladinska</a:t>
            </a:r>
            <a:r>
              <a:rPr lang="en-GB" dirty="0">
                <a:solidFill>
                  <a:schemeClr val="tx2"/>
                </a:solidFill>
              </a:rPr>
              <a:t> </a:t>
            </a:r>
            <a:r>
              <a:rPr lang="en-GB" dirty="0" err="1">
                <a:solidFill>
                  <a:schemeClr val="tx2"/>
                </a:solidFill>
              </a:rPr>
              <a:t>literarna</a:t>
            </a:r>
            <a:r>
              <a:rPr lang="en-GB" dirty="0">
                <a:solidFill>
                  <a:schemeClr val="tx2"/>
                </a:solidFill>
              </a:rPr>
              <a:t> </a:t>
            </a:r>
            <a:r>
              <a:rPr lang="en-GB" dirty="0" err="1">
                <a:solidFill>
                  <a:schemeClr val="tx2"/>
                </a:solidFill>
              </a:rPr>
              <a:t>veda</a:t>
            </a:r>
            <a:endParaRPr lang="en-GB" dirty="0">
              <a:solidFill>
                <a:schemeClr val="tx2"/>
              </a:solidFill>
            </a:endParaRPr>
          </a:p>
          <a:p>
            <a:pPr marL="514350" indent="-514350">
              <a:buFont typeface="+mj-lt"/>
              <a:buAutoNum type="arabicPeriod"/>
            </a:pPr>
            <a:r>
              <a:rPr lang="en-GB" sz="2400" b="1" dirty="0" err="1">
                <a:solidFill>
                  <a:srgbClr val="C00000"/>
                </a:solidFill>
              </a:rPr>
              <a:t>Pravljične</a:t>
            </a:r>
            <a:r>
              <a:rPr lang="en-GB" sz="2400" b="1" dirty="0">
                <a:solidFill>
                  <a:srgbClr val="C00000"/>
                </a:solidFill>
              </a:rPr>
              <a:t> </a:t>
            </a:r>
            <a:r>
              <a:rPr lang="en-GB" sz="2400" b="1" dirty="0" err="1">
                <a:solidFill>
                  <a:srgbClr val="C00000"/>
                </a:solidFill>
              </a:rPr>
              <a:t>ure</a:t>
            </a:r>
            <a:r>
              <a:rPr lang="en-GB" sz="2400" b="1" dirty="0">
                <a:solidFill>
                  <a:srgbClr val="C00000"/>
                </a:solidFill>
              </a:rPr>
              <a:t> </a:t>
            </a:r>
            <a:r>
              <a:rPr lang="en-GB" sz="2400" dirty="0">
                <a:solidFill>
                  <a:schemeClr val="tx2"/>
                </a:solidFill>
              </a:rPr>
              <a:t>(17. 12. 1931 – </a:t>
            </a:r>
            <a:r>
              <a:rPr lang="en-GB" sz="2400" dirty="0" err="1">
                <a:solidFill>
                  <a:schemeClr val="tx2"/>
                </a:solidFill>
              </a:rPr>
              <a:t>rojstni</a:t>
            </a:r>
            <a:r>
              <a:rPr lang="en-GB" sz="2400" dirty="0">
                <a:solidFill>
                  <a:schemeClr val="tx2"/>
                </a:solidFill>
              </a:rPr>
              <a:t> dan </a:t>
            </a:r>
            <a:r>
              <a:rPr lang="en-GB" sz="2400" dirty="0" err="1">
                <a:solidFill>
                  <a:schemeClr val="tx2"/>
                </a:solidFill>
              </a:rPr>
              <a:t>kralja</a:t>
            </a:r>
            <a:r>
              <a:rPr lang="en-GB" sz="2400" dirty="0">
                <a:solidFill>
                  <a:schemeClr val="tx2"/>
                </a:solidFill>
              </a:rPr>
              <a:t> Aleksandra)</a:t>
            </a:r>
          </a:p>
          <a:p>
            <a:pPr lvl="1"/>
            <a:r>
              <a:rPr lang="en-GB" dirty="0" err="1">
                <a:solidFill>
                  <a:schemeClr val="tx2"/>
                </a:solidFill>
              </a:rPr>
              <a:t>Ustanoviteljica</a:t>
            </a:r>
            <a:r>
              <a:rPr lang="en-GB" dirty="0">
                <a:solidFill>
                  <a:schemeClr val="tx2"/>
                </a:solidFill>
              </a:rPr>
              <a:t>: </a:t>
            </a:r>
            <a:r>
              <a:rPr lang="en-GB" b="1" dirty="0">
                <a:solidFill>
                  <a:srgbClr val="C00000"/>
                </a:solidFill>
              </a:rPr>
              <a:t>Minka </a:t>
            </a:r>
            <a:r>
              <a:rPr lang="en-GB" b="1" dirty="0" err="1">
                <a:solidFill>
                  <a:srgbClr val="C00000"/>
                </a:solidFill>
              </a:rPr>
              <a:t>Krofta</a:t>
            </a:r>
            <a:r>
              <a:rPr lang="en-GB" b="1" dirty="0">
                <a:solidFill>
                  <a:srgbClr val="C00000"/>
                </a:solidFill>
              </a:rPr>
              <a:t> </a:t>
            </a:r>
            <a:r>
              <a:rPr lang="en-GB" dirty="0">
                <a:solidFill>
                  <a:schemeClr val="tx2"/>
                </a:solidFill>
              </a:rPr>
              <a:t>(</a:t>
            </a:r>
            <a:r>
              <a:rPr lang="en-GB" i="1" dirty="0" err="1">
                <a:solidFill>
                  <a:schemeClr val="tx2"/>
                </a:solidFill>
              </a:rPr>
              <a:t>préciosité</a:t>
            </a:r>
            <a:r>
              <a:rPr lang="en-GB" i="1" dirty="0">
                <a:solidFill>
                  <a:schemeClr val="tx2"/>
                </a:solidFill>
              </a:rPr>
              <a:t>, </a:t>
            </a:r>
            <a:r>
              <a:rPr lang="en-GB" i="1" dirty="0" err="1">
                <a:solidFill>
                  <a:schemeClr val="tx2"/>
                </a:solidFill>
              </a:rPr>
              <a:t>Kaffeezirkel</a:t>
            </a:r>
            <a:r>
              <a:rPr lang="en-GB" dirty="0">
                <a:solidFill>
                  <a:schemeClr val="tx2"/>
                </a:solidFill>
              </a:rPr>
              <a:t>)</a:t>
            </a:r>
          </a:p>
          <a:p>
            <a:pPr marL="514350" indent="-514350">
              <a:buFont typeface="+mj-lt"/>
              <a:buAutoNum type="arabicPeriod"/>
            </a:pPr>
            <a:r>
              <a:rPr lang="en-GB" sz="2400" b="1" dirty="0" err="1">
                <a:solidFill>
                  <a:srgbClr val="C00000"/>
                </a:solidFill>
              </a:rPr>
              <a:t>Slovenska</a:t>
            </a:r>
            <a:r>
              <a:rPr lang="en-GB" sz="2400" b="1" dirty="0">
                <a:solidFill>
                  <a:srgbClr val="C00000"/>
                </a:solidFill>
              </a:rPr>
              <a:t> </a:t>
            </a:r>
            <a:r>
              <a:rPr lang="en-GB" sz="2400" b="1" dirty="0" err="1">
                <a:solidFill>
                  <a:srgbClr val="C00000"/>
                </a:solidFill>
              </a:rPr>
              <a:t>pisateljica</a:t>
            </a:r>
            <a:r>
              <a:rPr lang="en-GB" sz="2400" b="1" dirty="0">
                <a:solidFill>
                  <a:srgbClr val="C00000"/>
                </a:solidFill>
              </a:rPr>
              <a:t> </a:t>
            </a:r>
            <a:r>
              <a:rPr lang="en-GB" sz="2400" b="1" dirty="0" err="1">
                <a:solidFill>
                  <a:srgbClr val="C00000"/>
                </a:solidFill>
              </a:rPr>
              <a:t>pripoveduje</a:t>
            </a:r>
            <a:r>
              <a:rPr lang="en-GB" sz="2400" b="1" dirty="0">
                <a:solidFill>
                  <a:srgbClr val="C00000"/>
                </a:solidFill>
              </a:rPr>
              <a:t> </a:t>
            </a:r>
            <a:r>
              <a:rPr lang="en-GB" sz="2400" dirty="0"/>
              <a:t>(</a:t>
            </a:r>
            <a:r>
              <a:rPr lang="en-GB" sz="2400" dirty="0">
                <a:solidFill>
                  <a:schemeClr val="tx2"/>
                </a:solidFill>
              </a:rPr>
              <a:t>12. 5. 1932)</a:t>
            </a:r>
          </a:p>
          <a:p>
            <a:pPr lvl="1"/>
            <a:r>
              <a:rPr lang="en-GB" dirty="0">
                <a:solidFill>
                  <a:schemeClr val="tx2"/>
                </a:solidFill>
              </a:rPr>
              <a:t>Dora Gruden, </a:t>
            </a:r>
            <a:r>
              <a:rPr lang="en-GB" dirty="0" err="1">
                <a:solidFill>
                  <a:schemeClr val="tx2"/>
                </a:solidFill>
              </a:rPr>
              <a:t>Marija</a:t>
            </a:r>
            <a:r>
              <a:rPr lang="en-GB" dirty="0">
                <a:solidFill>
                  <a:schemeClr val="tx2"/>
                </a:solidFill>
              </a:rPr>
              <a:t> </a:t>
            </a:r>
            <a:r>
              <a:rPr lang="en-GB" dirty="0" err="1">
                <a:solidFill>
                  <a:schemeClr val="tx2"/>
                </a:solidFill>
              </a:rPr>
              <a:t>Jezernik</a:t>
            </a:r>
            <a:r>
              <a:rPr lang="en-GB" dirty="0">
                <a:solidFill>
                  <a:schemeClr val="tx2"/>
                </a:solidFill>
              </a:rPr>
              <a:t>, </a:t>
            </a:r>
            <a:r>
              <a:rPr lang="en-GB" dirty="0" err="1">
                <a:solidFill>
                  <a:schemeClr val="tx2"/>
                </a:solidFill>
              </a:rPr>
              <a:t>Manica</a:t>
            </a:r>
            <a:r>
              <a:rPr lang="en-GB" dirty="0">
                <a:solidFill>
                  <a:schemeClr val="tx2"/>
                </a:solidFill>
              </a:rPr>
              <a:t> </a:t>
            </a:r>
            <a:r>
              <a:rPr lang="en-GB" dirty="0" err="1">
                <a:solidFill>
                  <a:schemeClr val="tx2"/>
                </a:solidFill>
              </a:rPr>
              <a:t>Koman</a:t>
            </a:r>
            <a:r>
              <a:rPr lang="en-GB" dirty="0">
                <a:solidFill>
                  <a:schemeClr val="tx2"/>
                </a:solidFill>
              </a:rPr>
              <a:t>, </a:t>
            </a:r>
            <a:r>
              <a:rPr lang="en-GB" dirty="0" err="1">
                <a:solidFill>
                  <a:schemeClr val="tx2"/>
                </a:solidFill>
              </a:rPr>
              <a:t>Marijana</a:t>
            </a:r>
            <a:r>
              <a:rPr lang="en-GB" dirty="0">
                <a:solidFill>
                  <a:schemeClr val="tx2"/>
                </a:solidFill>
              </a:rPr>
              <a:t> </a:t>
            </a:r>
            <a:r>
              <a:rPr lang="en-GB" dirty="0" err="1">
                <a:solidFill>
                  <a:schemeClr val="tx2"/>
                </a:solidFill>
              </a:rPr>
              <a:t>Kokalj</a:t>
            </a:r>
            <a:r>
              <a:rPr lang="en-GB" dirty="0">
                <a:solidFill>
                  <a:schemeClr val="tx2"/>
                </a:solidFill>
              </a:rPr>
              <a:t> </a:t>
            </a:r>
            <a:r>
              <a:rPr lang="en-GB" dirty="0" err="1">
                <a:solidFill>
                  <a:schemeClr val="tx2"/>
                </a:solidFill>
              </a:rPr>
              <a:t>Željeznov</a:t>
            </a:r>
            <a:r>
              <a:rPr lang="en-GB" dirty="0">
                <a:solidFill>
                  <a:schemeClr val="tx2"/>
                </a:solidFill>
              </a:rPr>
              <a:t>, </a:t>
            </a:r>
            <a:r>
              <a:rPr lang="en-GB" dirty="0" err="1">
                <a:solidFill>
                  <a:schemeClr val="tx2"/>
                </a:solidFill>
              </a:rPr>
              <a:t>Marija</a:t>
            </a:r>
            <a:r>
              <a:rPr lang="en-GB" dirty="0">
                <a:solidFill>
                  <a:schemeClr val="tx2"/>
                </a:solidFill>
              </a:rPr>
              <a:t> </a:t>
            </a:r>
            <a:r>
              <a:rPr lang="en-GB" dirty="0" err="1">
                <a:solidFill>
                  <a:schemeClr val="tx2"/>
                </a:solidFill>
              </a:rPr>
              <a:t>Grošelj</a:t>
            </a:r>
            <a:r>
              <a:rPr lang="en-GB" dirty="0">
                <a:solidFill>
                  <a:schemeClr val="tx2"/>
                </a:solidFill>
              </a:rPr>
              <a:t> in </a:t>
            </a:r>
            <a:r>
              <a:rPr lang="en-GB" dirty="0" err="1">
                <a:solidFill>
                  <a:schemeClr val="tx2"/>
                </a:solidFill>
              </a:rPr>
              <a:t>Ruža</a:t>
            </a:r>
            <a:r>
              <a:rPr lang="en-GB" dirty="0">
                <a:solidFill>
                  <a:schemeClr val="tx2"/>
                </a:solidFill>
              </a:rPr>
              <a:t> </a:t>
            </a:r>
            <a:r>
              <a:rPr lang="en-GB" dirty="0" err="1">
                <a:solidFill>
                  <a:schemeClr val="tx2"/>
                </a:solidFill>
              </a:rPr>
              <a:t>Lucija</a:t>
            </a:r>
            <a:r>
              <a:rPr lang="en-GB" dirty="0">
                <a:solidFill>
                  <a:schemeClr val="tx2"/>
                </a:solidFill>
              </a:rPr>
              <a:t> </a:t>
            </a:r>
            <a:r>
              <a:rPr lang="en-GB" dirty="0" err="1">
                <a:solidFill>
                  <a:schemeClr val="tx2"/>
                </a:solidFill>
              </a:rPr>
              <a:t>Petelin</a:t>
            </a:r>
            <a:r>
              <a:rPr lang="en-GB" dirty="0">
                <a:solidFill>
                  <a:schemeClr val="tx2"/>
                </a:solidFill>
              </a:rPr>
              <a:t> …</a:t>
            </a:r>
          </a:p>
        </p:txBody>
      </p:sp>
      <p:sp>
        <p:nvSpPr>
          <p:cNvPr id="4" name="Slide Number Placeholder 3">
            <a:extLst>
              <a:ext uri="{FF2B5EF4-FFF2-40B4-BE49-F238E27FC236}">
                <a16:creationId xmlns:a16="http://schemas.microsoft.com/office/drawing/2014/main" id="{1227D008-F7AA-8C4B-BF2E-23393EDE4674}"/>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7</a:t>
            </a:fld>
            <a:endParaRPr lang="en-GB"/>
          </a:p>
        </p:txBody>
      </p:sp>
    </p:spTree>
    <p:extLst>
      <p:ext uri="{BB962C8B-B14F-4D97-AF65-F5344CB8AC3E}">
        <p14:creationId xmlns:p14="http://schemas.microsoft.com/office/powerpoint/2010/main" val="428454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276E216D-4838-7E4A-AEA9-2C67745C302C}"/>
              </a:ext>
            </a:extLst>
          </p:cNvPr>
          <p:cNvSpPr>
            <a:spLocks noGrp="1"/>
          </p:cNvSpPr>
          <p:nvPr>
            <p:ph type="title"/>
          </p:nvPr>
        </p:nvSpPr>
        <p:spPr>
          <a:xfrm>
            <a:off x="804672" y="1243013"/>
            <a:ext cx="3855720" cy="4371974"/>
          </a:xfrm>
        </p:spPr>
        <p:txBody>
          <a:bodyPr>
            <a:normAutofit/>
          </a:bodyPr>
          <a:lstStyle/>
          <a:p>
            <a:r>
              <a:rPr lang="en-GB" sz="3600" b="1" dirty="0" err="1">
                <a:solidFill>
                  <a:schemeClr val="tx2"/>
                </a:solidFill>
              </a:rPr>
              <a:t>Drugo</a:t>
            </a:r>
            <a:r>
              <a:rPr lang="en-GB" sz="3600" b="1" dirty="0">
                <a:solidFill>
                  <a:schemeClr val="tx2"/>
                </a:solidFill>
              </a:rPr>
              <a:t> </a:t>
            </a:r>
            <a:r>
              <a:rPr lang="en-GB" sz="3600" b="1" dirty="0" err="1">
                <a:solidFill>
                  <a:schemeClr val="tx2"/>
                </a:solidFill>
              </a:rPr>
              <a:t>obdobje</a:t>
            </a:r>
            <a:r>
              <a:rPr lang="en-GB" sz="3600" b="1" dirty="0">
                <a:solidFill>
                  <a:schemeClr val="tx2"/>
                </a:solidFill>
              </a:rPr>
              <a:t> (1918–1941):</a:t>
            </a:r>
            <a:br>
              <a:rPr lang="en-GB" sz="3600" b="1" dirty="0">
                <a:solidFill>
                  <a:schemeClr val="tx2"/>
                </a:solidFill>
              </a:rPr>
            </a:br>
            <a:r>
              <a:rPr lang="en-GB" sz="2800" b="1" dirty="0" err="1">
                <a:solidFill>
                  <a:srgbClr val="0070C0"/>
                </a:solidFill>
              </a:rPr>
              <a:t>p</a:t>
            </a:r>
            <a:r>
              <a:rPr lang="en-GB" sz="2800" dirty="0" err="1">
                <a:solidFill>
                  <a:srgbClr val="0070C0"/>
                </a:solidFill>
              </a:rPr>
              <a:t>rimarna</a:t>
            </a:r>
            <a:r>
              <a:rPr lang="en-GB" sz="2800" dirty="0">
                <a:solidFill>
                  <a:srgbClr val="0070C0"/>
                </a:solidFill>
              </a:rPr>
              <a:t> </a:t>
            </a:r>
            <a:r>
              <a:rPr lang="en-GB" sz="2800" dirty="0" err="1">
                <a:solidFill>
                  <a:srgbClr val="0070C0"/>
                </a:solidFill>
              </a:rPr>
              <a:t>literatura</a:t>
            </a:r>
            <a:br>
              <a:rPr lang="en-GB" sz="3600" dirty="0"/>
            </a:br>
            <a:endParaRPr lang="en-GB" sz="3600" b="1" dirty="0">
              <a:solidFill>
                <a:schemeClr val="tx2"/>
              </a:solidFill>
            </a:endParaRPr>
          </a:p>
        </p:txBody>
      </p:sp>
      <p:grpSp>
        <p:nvGrpSpPr>
          <p:cNvPr id="13" name="Group 1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4" name="Freeform: Shape 1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0ADFCAF4-0498-F646-AE48-FA48A2D58E75}"/>
              </a:ext>
            </a:extLst>
          </p:cNvPr>
          <p:cNvSpPr>
            <a:spLocks noGrp="1"/>
          </p:cNvSpPr>
          <p:nvPr>
            <p:ph idx="1"/>
          </p:nvPr>
        </p:nvSpPr>
        <p:spPr>
          <a:xfrm>
            <a:off x="4204138" y="850006"/>
            <a:ext cx="7605789" cy="5871469"/>
          </a:xfrm>
        </p:spPr>
        <p:txBody>
          <a:bodyPr anchor="ctr">
            <a:normAutofit fontScale="92500" lnSpcReduction="10000"/>
          </a:bodyPr>
          <a:lstStyle/>
          <a:p>
            <a:endParaRPr lang="en-GB" sz="2400" b="1" dirty="0">
              <a:solidFill>
                <a:srgbClr val="C00000"/>
              </a:solidFill>
            </a:endParaRPr>
          </a:p>
          <a:p>
            <a:endParaRPr lang="en-GB" sz="2400" b="1" dirty="0">
              <a:solidFill>
                <a:srgbClr val="C00000"/>
              </a:solidFill>
            </a:endParaRPr>
          </a:p>
          <a:p>
            <a:r>
              <a:rPr lang="en-GB" sz="2400" b="1" dirty="0" err="1">
                <a:solidFill>
                  <a:srgbClr val="C00000"/>
                </a:solidFill>
              </a:rPr>
              <a:t>Ljudmila</a:t>
            </a:r>
            <a:r>
              <a:rPr lang="en-GB" sz="2400" b="1" dirty="0">
                <a:solidFill>
                  <a:srgbClr val="C00000"/>
                </a:solidFill>
              </a:rPr>
              <a:t> </a:t>
            </a:r>
            <a:r>
              <a:rPr lang="en-GB" sz="2400" b="1" dirty="0" err="1">
                <a:solidFill>
                  <a:srgbClr val="C00000"/>
                </a:solidFill>
              </a:rPr>
              <a:t>Prunk</a:t>
            </a:r>
            <a:r>
              <a:rPr lang="en-GB" sz="2400" b="1" dirty="0">
                <a:solidFill>
                  <a:srgbClr val="C00000"/>
                </a:solidFill>
              </a:rPr>
              <a:t> in Marica </a:t>
            </a:r>
            <a:r>
              <a:rPr lang="en-GB" sz="2400" b="1" dirty="0" err="1">
                <a:solidFill>
                  <a:srgbClr val="C00000"/>
                </a:solidFill>
              </a:rPr>
              <a:t>Gregorič</a:t>
            </a:r>
            <a:r>
              <a:rPr lang="en-GB" sz="2400" b="1" dirty="0">
                <a:solidFill>
                  <a:srgbClr val="C00000"/>
                </a:solidFill>
              </a:rPr>
              <a:t> </a:t>
            </a:r>
            <a:r>
              <a:rPr lang="en-GB" sz="2400" b="1" dirty="0" err="1">
                <a:solidFill>
                  <a:srgbClr val="C00000"/>
                </a:solidFill>
              </a:rPr>
              <a:t>Stepančič</a:t>
            </a:r>
            <a:r>
              <a:rPr lang="en-GB" sz="2400" b="1" dirty="0">
                <a:solidFill>
                  <a:srgbClr val="C00000"/>
                </a:solidFill>
              </a:rPr>
              <a:t> </a:t>
            </a:r>
            <a:r>
              <a:rPr lang="en-GB" sz="2400" dirty="0"/>
              <a:t>(</a:t>
            </a:r>
            <a:r>
              <a:rPr lang="en-GB" sz="2400" dirty="0" err="1"/>
              <a:t>Pravljice</a:t>
            </a:r>
            <a:r>
              <a:rPr lang="en-GB" sz="2400" dirty="0"/>
              <a:t>, 1913)</a:t>
            </a:r>
          </a:p>
          <a:p>
            <a:r>
              <a:rPr lang="en-GB" sz="2400" b="1" dirty="0" err="1">
                <a:solidFill>
                  <a:srgbClr val="C00000"/>
                </a:solidFill>
              </a:rPr>
              <a:t>Manica</a:t>
            </a:r>
            <a:r>
              <a:rPr lang="en-GB" sz="2400" b="1" dirty="0">
                <a:solidFill>
                  <a:srgbClr val="C00000"/>
                </a:solidFill>
              </a:rPr>
              <a:t> </a:t>
            </a:r>
            <a:r>
              <a:rPr lang="en-GB" sz="2400" b="1" dirty="0" err="1">
                <a:solidFill>
                  <a:srgbClr val="C00000"/>
                </a:solidFill>
              </a:rPr>
              <a:t>Komac</a:t>
            </a:r>
            <a:r>
              <a:rPr lang="en-GB" sz="2400" b="1" dirty="0">
                <a:solidFill>
                  <a:srgbClr val="C00000"/>
                </a:solidFill>
              </a:rPr>
              <a:t> </a:t>
            </a:r>
            <a:r>
              <a:rPr lang="en-GB" sz="2400" dirty="0"/>
              <a:t>(</a:t>
            </a:r>
            <a:r>
              <a:rPr lang="en-GB" sz="2400" dirty="0" err="1"/>
              <a:t>Narodne</a:t>
            </a:r>
            <a:r>
              <a:rPr lang="en-GB" sz="2400" dirty="0"/>
              <a:t> </a:t>
            </a:r>
            <a:r>
              <a:rPr lang="en-GB" sz="2400" dirty="0" err="1"/>
              <a:t>pravljice</a:t>
            </a:r>
            <a:r>
              <a:rPr lang="en-GB" sz="2400" dirty="0"/>
              <a:t> in </a:t>
            </a:r>
            <a:r>
              <a:rPr lang="en-GB" sz="2400" dirty="0" err="1"/>
              <a:t>legende</a:t>
            </a:r>
            <a:r>
              <a:rPr lang="en-GB" sz="2400" dirty="0"/>
              <a:t>, 1923)</a:t>
            </a:r>
          </a:p>
          <a:p>
            <a:r>
              <a:rPr lang="en-GB" sz="2400" b="1" dirty="0" err="1">
                <a:solidFill>
                  <a:srgbClr val="C00000"/>
                </a:solidFill>
              </a:rPr>
              <a:t>Elza</a:t>
            </a:r>
            <a:r>
              <a:rPr lang="en-GB" sz="2400" b="1" dirty="0">
                <a:solidFill>
                  <a:srgbClr val="C00000"/>
                </a:solidFill>
              </a:rPr>
              <a:t> </a:t>
            </a:r>
            <a:r>
              <a:rPr lang="en-GB" sz="2400" b="1" dirty="0" err="1">
                <a:solidFill>
                  <a:srgbClr val="C00000"/>
                </a:solidFill>
              </a:rPr>
              <a:t>Lešnik</a:t>
            </a:r>
            <a:r>
              <a:rPr lang="en-GB" sz="2400" b="1" dirty="0">
                <a:solidFill>
                  <a:srgbClr val="C00000"/>
                </a:solidFill>
              </a:rPr>
              <a:t> </a:t>
            </a:r>
            <a:r>
              <a:rPr lang="en-GB" sz="2400" dirty="0"/>
              <a:t>(</a:t>
            </a:r>
            <a:r>
              <a:rPr lang="en-GB" sz="2400" dirty="0" err="1"/>
              <a:t>Šumi</a:t>
            </a:r>
            <a:r>
              <a:rPr lang="en-GB" sz="2400" dirty="0"/>
              <a:t>, </a:t>
            </a:r>
            <a:r>
              <a:rPr lang="en-GB" sz="2400" dirty="0" err="1"/>
              <a:t>šumi</a:t>
            </a:r>
            <a:r>
              <a:rPr lang="en-GB" sz="2400" dirty="0"/>
              <a:t> Drava, 1925)</a:t>
            </a:r>
          </a:p>
          <a:p>
            <a:r>
              <a:rPr lang="en-GB" sz="2400" b="1" dirty="0" err="1">
                <a:solidFill>
                  <a:srgbClr val="C00000"/>
                </a:solidFill>
              </a:rPr>
              <a:t>Marija</a:t>
            </a:r>
            <a:r>
              <a:rPr lang="en-GB" sz="2400" b="1" dirty="0">
                <a:solidFill>
                  <a:srgbClr val="C00000"/>
                </a:solidFill>
              </a:rPr>
              <a:t> </a:t>
            </a:r>
            <a:r>
              <a:rPr lang="en-GB" sz="2400" b="1" dirty="0" err="1">
                <a:solidFill>
                  <a:srgbClr val="C00000"/>
                </a:solidFill>
              </a:rPr>
              <a:t>Wirgler</a:t>
            </a:r>
            <a:r>
              <a:rPr lang="en-GB" sz="2400" b="1" dirty="0">
                <a:solidFill>
                  <a:srgbClr val="C00000"/>
                </a:solidFill>
              </a:rPr>
              <a:t> </a:t>
            </a:r>
            <a:r>
              <a:rPr lang="en-GB" sz="2400" b="1" dirty="0" err="1">
                <a:solidFill>
                  <a:srgbClr val="C00000"/>
                </a:solidFill>
              </a:rPr>
              <a:t>Jezernik</a:t>
            </a:r>
            <a:r>
              <a:rPr lang="en-GB" sz="2400" b="1" dirty="0">
                <a:solidFill>
                  <a:srgbClr val="C00000"/>
                </a:solidFill>
              </a:rPr>
              <a:t> </a:t>
            </a:r>
            <a:r>
              <a:rPr lang="en-GB" sz="2400" dirty="0"/>
              <a:t>(Tri </a:t>
            </a:r>
            <a:r>
              <a:rPr lang="en-GB" sz="2400" dirty="0" err="1"/>
              <a:t>pravljice</a:t>
            </a:r>
            <a:r>
              <a:rPr lang="en-GB" sz="2400" dirty="0"/>
              <a:t>, 1927)</a:t>
            </a:r>
          </a:p>
          <a:p>
            <a:r>
              <a:rPr lang="en-GB" sz="2400" b="1" dirty="0">
                <a:solidFill>
                  <a:srgbClr val="C00000"/>
                </a:solidFill>
              </a:rPr>
              <a:t>Kristina </a:t>
            </a:r>
            <a:r>
              <a:rPr lang="en-GB" sz="2400" b="1" dirty="0" err="1">
                <a:solidFill>
                  <a:srgbClr val="C00000"/>
                </a:solidFill>
              </a:rPr>
              <a:t>Brenk</a:t>
            </a:r>
            <a:r>
              <a:rPr lang="en-GB" sz="2400" b="1" dirty="0">
                <a:solidFill>
                  <a:srgbClr val="C00000"/>
                </a:solidFill>
              </a:rPr>
              <a:t>, </a:t>
            </a:r>
            <a:r>
              <a:rPr lang="en-GB" sz="2400" b="1" dirty="0" err="1">
                <a:solidFill>
                  <a:srgbClr val="C00000"/>
                </a:solidFill>
              </a:rPr>
              <a:t>roj</a:t>
            </a:r>
            <a:r>
              <a:rPr lang="en-GB" sz="2400" b="1" dirty="0">
                <a:solidFill>
                  <a:srgbClr val="C00000"/>
                </a:solidFill>
              </a:rPr>
              <a:t>. </a:t>
            </a:r>
            <a:r>
              <a:rPr lang="en-GB" sz="2400" b="1" dirty="0" err="1">
                <a:solidFill>
                  <a:srgbClr val="C00000"/>
                </a:solidFill>
              </a:rPr>
              <a:t>Vrhovec</a:t>
            </a:r>
            <a:r>
              <a:rPr lang="en-GB" sz="2400" b="1" dirty="0">
                <a:solidFill>
                  <a:srgbClr val="C00000"/>
                </a:solidFill>
              </a:rPr>
              <a:t> </a:t>
            </a:r>
            <a:r>
              <a:rPr lang="en-GB" sz="2400" dirty="0"/>
              <a:t>(</a:t>
            </a:r>
            <a:r>
              <a:rPr lang="en-GB" sz="2400" dirty="0" err="1"/>
              <a:t>Deklica</a:t>
            </a:r>
            <a:r>
              <a:rPr lang="en-GB" sz="2400" dirty="0"/>
              <a:t> </a:t>
            </a:r>
            <a:r>
              <a:rPr lang="en-GB" sz="2400" dirty="0" err="1"/>
              <a:t>iz</a:t>
            </a:r>
            <a:r>
              <a:rPr lang="en-GB" sz="2400" dirty="0"/>
              <a:t> </a:t>
            </a:r>
            <a:r>
              <a:rPr lang="en-GB" sz="2400" dirty="0" err="1"/>
              <a:t>vresja</a:t>
            </a:r>
            <a:r>
              <a:rPr lang="en-GB" sz="2400" dirty="0"/>
              <a:t>, 1932/33, </a:t>
            </a:r>
            <a:r>
              <a:rPr lang="en-GB" sz="2400" dirty="0" err="1"/>
              <a:t>Ivje</a:t>
            </a:r>
            <a:r>
              <a:rPr lang="en-GB" sz="2400" dirty="0"/>
              <a:t>, 1936/37)</a:t>
            </a:r>
          </a:p>
          <a:p>
            <a:r>
              <a:rPr lang="en-GB" sz="2400" b="1" dirty="0">
                <a:solidFill>
                  <a:srgbClr val="C00000"/>
                </a:solidFill>
              </a:rPr>
              <a:t>Lea </a:t>
            </a:r>
            <a:r>
              <a:rPr lang="en-GB" sz="2400" b="1" dirty="0" err="1">
                <a:solidFill>
                  <a:srgbClr val="C00000"/>
                </a:solidFill>
              </a:rPr>
              <a:t>Fatur</a:t>
            </a:r>
            <a:r>
              <a:rPr lang="en-GB" sz="2400" b="1" dirty="0">
                <a:solidFill>
                  <a:srgbClr val="C00000"/>
                </a:solidFill>
              </a:rPr>
              <a:t> </a:t>
            </a:r>
            <a:r>
              <a:rPr lang="en-GB" sz="2400" dirty="0"/>
              <a:t>(</a:t>
            </a:r>
            <a:r>
              <a:rPr lang="en-GB" sz="2400" dirty="0" err="1"/>
              <a:t>Razne</a:t>
            </a:r>
            <a:r>
              <a:rPr lang="en-GB" sz="2400" dirty="0"/>
              <a:t> </a:t>
            </a:r>
            <a:r>
              <a:rPr lang="en-GB" sz="2400" dirty="0" err="1"/>
              <a:t>povesti</a:t>
            </a:r>
            <a:r>
              <a:rPr lang="en-GB" sz="2400" dirty="0"/>
              <a:t>, 1912, </a:t>
            </a:r>
            <a:r>
              <a:rPr lang="en-GB" sz="2400" dirty="0" err="1"/>
              <a:t>Pravljice</a:t>
            </a:r>
            <a:r>
              <a:rPr lang="en-GB" sz="2400" dirty="0"/>
              <a:t> in </a:t>
            </a:r>
            <a:r>
              <a:rPr lang="en-GB" sz="2400" dirty="0" err="1"/>
              <a:t>pripovedke</a:t>
            </a:r>
            <a:r>
              <a:rPr lang="en-GB" sz="2400" dirty="0"/>
              <a:t>, 1941)</a:t>
            </a:r>
          </a:p>
          <a:p>
            <a:r>
              <a:rPr lang="en-GB" sz="2400" b="1" dirty="0">
                <a:solidFill>
                  <a:srgbClr val="C00000"/>
                </a:solidFill>
              </a:rPr>
              <a:t>Angela </a:t>
            </a:r>
            <a:r>
              <a:rPr lang="en-GB" sz="2400" b="1" dirty="0" err="1">
                <a:solidFill>
                  <a:srgbClr val="C00000"/>
                </a:solidFill>
              </a:rPr>
              <a:t>Golobič</a:t>
            </a:r>
            <a:r>
              <a:rPr lang="en-GB" sz="2400" b="1" dirty="0">
                <a:solidFill>
                  <a:srgbClr val="C00000"/>
                </a:solidFill>
              </a:rPr>
              <a:t> </a:t>
            </a:r>
            <a:r>
              <a:rPr lang="en-GB" sz="2400" dirty="0"/>
              <a:t>(</a:t>
            </a:r>
            <a:r>
              <a:rPr lang="en-GB" sz="2400" dirty="0" err="1"/>
              <a:t>Zvonček</a:t>
            </a:r>
            <a:r>
              <a:rPr lang="en-GB" sz="2400" dirty="0"/>
              <a:t> </a:t>
            </a:r>
            <a:r>
              <a:rPr lang="en-GB" sz="2400" dirty="0" err="1"/>
              <a:t>sreče</a:t>
            </a:r>
            <a:r>
              <a:rPr lang="en-GB" sz="2400" dirty="0"/>
              <a:t>, 1941)</a:t>
            </a:r>
          </a:p>
          <a:p>
            <a:pPr lvl="1"/>
            <a:r>
              <a:rPr lang="en-GB" sz="2000" b="1" dirty="0" err="1">
                <a:solidFill>
                  <a:srgbClr val="C00000"/>
                </a:solidFill>
              </a:rPr>
              <a:t>Manica</a:t>
            </a:r>
            <a:r>
              <a:rPr lang="en-GB" sz="2000" b="1" dirty="0">
                <a:solidFill>
                  <a:srgbClr val="C00000"/>
                </a:solidFill>
              </a:rPr>
              <a:t> </a:t>
            </a:r>
            <a:r>
              <a:rPr lang="en-GB" sz="2000" b="1" dirty="0" err="1">
                <a:solidFill>
                  <a:srgbClr val="C00000"/>
                </a:solidFill>
              </a:rPr>
              <a:t>Koman</a:t>
            </a:r>
            <a:r>
              <a:rPr lang="en-GB" sz="2000" b="1" dirty="0">
                <a:solidFill>
                  <a:srgbClr val="C00000"/>
                </a:solidFill>
              </a:rPr>
              <a:t> </a:t>
            </a:r>
            <a:r>
              <a:rPr lang="en-GB" sz="2000" dirty="0"/>
              <a:t>(</a:t>
            </a:r>
            <a:r>
              <a:rPr lang="en-GB" sz="2000" dirty="0" err="1"/>
              <a:t>Narodne</a:t>
            </a:r>
            <a:r>
              <a:rPr lang="en-GB" sz="2000" dirty="0"/>
              <a:t> </a:t>
            </a:r>
            <a:r>
              <a:rPr lang="en-GB" sz="2000" dirty="0" err="1"/>
              <a:t>pravljice</a:t>
            </a:r>
            <a:r>
              <a:rPr lang="en-GB" sz="2000" dirty="0"/>
              <a:t> in </a:t>
            </a:r>
            <a:r>
              <a:rPr lang="en-GB" sz="2000" dirty="0" err="1"/>
              <a:t>legende</a:t>
            </a:r>
            <a:r>
              <a:rPr lang="en-GB" sz="2000" dirty="0"/>
              <a:t>, 1923, </a:t>
            </a:r>
            <a:r>
              <a:rPr lang="en-GB" sz="2000" dirty="0" err="1"/>
              <a:t>Teta</a:t>
            </a:r>
            <a:r>
              <a:rPr lang="en-GB" sz="2000" dirty="0"/>
              <a:t> s </a:t>
            </a:r>
            <a:r>
              <a:rPr lang="en-GB" sz="2000" dirty="0" err="1"/>
              <a:t>cekarjem</a:t>
            </a:r>
            <a:r>
              <a:rPr lang="en-GB" sz="2000" dirty="0"/>
              <a:t>, 1938)</a:t>
            </a:r>
          </a:p>
          <a:p>
            <a:r>
              <a:rPr lang="en-GB" sz="2400" b="1" dirty="0" err="1">
                <a:solidFill>
                  <a:srgbClr val="C00000"/>
                </a:solidFill>
              </a:rPr>
              <a:t>Marjana</a:t>
            </a:r>
            <a:r>
              <a:rPr lang="en-GB" sz="2400" b="1" dirty="0">
                <a:solidFill>
                  <a:srgbClr val="C00000"/>
                </a:solidFill>
              </a:rPr>
              <a:t> </a:t>
            </a:r>
            <a:r>
              <a:rPr lang="en-GB" sz="2400" b="1" dirty="0" err="1">
                <a:solidFill>
                  <a:srgbClr val="C00000"/>
                </a:solidFill>
              </a:rPr>
              <a:t>Grasselli</a:t>
            </a:r>
            <a:r>
              <a:rPr lang="en-GB" sz="2400" b="1" dirty="0">
                <a:solidFill>
                  <a:srgbClr val="C00000"/>
                </a:solidFill>
              </a:rPr>
              <a:t> </a:t>
            </a:r>
            <a:r>
              <a:rPr lang="en-GB" sz="2400" b="1" dirty="0" err="1">
                <a:solidFill>
                  <a:srgbClr val="C00000"/>
                </a:solidFill>
              </a:rPr>
              <a:t>Prosenc</a:t>
            </a:r>
            <a:r>
              <a:rPr lang="en-GB" sz="2400" b="1" dirty="0">
                <a:solidFill>
                  <a:srgbClr val="C00000"/>
                </a:solidFill>
              </a:rPr>
              <a:t>,</a:t>
            </a:r>
            <a:r>
              <a:rPr lang="en-GB" sz="2400" dirty="0"/>
              <a:t> </a:t>
            </a:r>
            <a:r>
              <a:rPr lang="en-GB" sz="2400" dirty="0" err="1"/>
              <a:t>psevd</a:t>
            </a:r>
            <a:r>
              <a:rPr lang="en-GB" sz="2400" dirty="0"/>
              <a:t>. </a:t>
            </a:r>
            <a:r>
              <a:rPr lang="en-GB" sz="2400" dirty="0" err="1"/>
              <a:t>Anka</a:t>
            </a:r>
            <a:r>
              <a:rPr lang="en-GB" sz="2400" dirty="0"/>
              <a:t> </a:t>
            </a:r>
            <a:r>
              <a:rPr lang="en-GB" sz="2400" dirty="0" err="1"/>
              <a:t>Nikolič</a:t>
            </a:r>
            <a:r>
              <a:rPr lang="en-GB" sz="2400" dirty="0"/>
              <a:t> (</a:t>
            </a:r>
            <a:r>
              <a:rPr lang="en-GB" sz="2400" dirty="0" err="1"/>
              <a:t>Pravljice</a:t>
            </a:r>
            <a:r>
              <a:rPr lang="en-GB" sz="2400" dirty="0"/>
              <a:t> o </a:t>
            </a:r>
            <a:r>
              <a:rPr lang="en-GB" sz="2400" dirty="0" err="1"/>
              <a:t>Gralu</a:t>
            </a:r>
            <a:r>
              <a:rPr lang="en-GB" sz="2400" dirty="0"/>
              <a:t>, 1927)</a:t>
            </a:r>
          </a:p>
          <a:p>
            <a:r>
              <a:rPr lang="en-GB" sz="2400" b="1" dirty="0">
                <a:solidFill>
                  <a:srgbClr val="C00000"/>
                </a:solidFill>
              </a:rPr>
              <a:t>Sonja Sever </a:t>
            </a:r>
            <a:r>
              <a:rPr lang="en-GB" sz="2400" dirty="0"/>
              <a:t>(</a:t>
            </a:r>
            <a:r>
              <a:rPr lang="en-GB" sz="2400" dirty="0" err="1"/>
              <a:t>Čevljarček</a:t>
            </a:r>
            <a:r>
              <a:rPr lang="en-GB" sz="2400" dirty="0"/>
              <a:t> </a:t>
            </a:r>
            <a:r>
              <a:rPr lang="en-GB" sz="2400" dirty="0" err="1"/>
              <a:t>Palček</a:t>
            </a:r>
            <a:r>
              <a:rPr lang="en-GB" sz="2400" dirty="0"/>
              <a:t> in </a:t>
            </a:r>
            <a:r>
              <a:rPr lang="en-GB" sz="2400" dirty="0" err="1"/>
              <a:t>druge</a:t>
            </a:r>
            <a:r>
              <a:rPr lang="en-GB" sz="2400" dirty="0"/>
              <a:t> </a:t>
            </a:r>
            <a:r>
              <a:rPr lang="en-GB" sz="2400" dirty="0" err="1"/>
              <a:t>pravljice</a:t>
            </a:r>
            <a:r>
              <a:rPr lang="en-GB" sz="2400" dirty="0"/>
              <a:t>, 1938) </a:t>
            </a:r>
          </a:p>
          <a:p>
            <a:r>
              <a:rPr lang="en-GB" sz="2400" b="1" dirty="0">
                <a:solidFill>
                  <a:srgbClr val="C00000"/>
                </a:solidFill>
              </a:rPr>
              <a:t>Ilka </a:t>
            </a:r>
            <a:r>
              <a:rPr lang="en-GB" sz="2400" b="1" dirty="0" err="1">
                <a:solidFill>
                  <a:srgbClr val="C00000"/>
                </a:solidFill>
              </a:rPr>
              <a:t>Vašte</a:t>
            </a:r>
            <a:r>
              <a:rPr lang="en-GB" sz="2400" b="1" dirty="0">
                <a:solidFill>
                  <a:srgbClr val="C00000"/>
                </a:solidFill>
              </a:rPr>
              <a:t> </a:t>
            </a:r>
            <a:r>
              <a:rPr lang="en-GB" sz="2400" dirty="0"/>
              <a:t>(</a:t>
            </a:r>
            <a:r>
              <a:rPr lang="en-GB" sz="2400" dirty="0" err="1"/>
              <a:t>Pravljice</a:t>
            </a:r>
            <a:r>
              <a:rPr lang="en-GB" sz="2400" dirty="0"/>
              <a:t>, 1921)</a:t>
            </a:r>
          </a:p>
          <a:p>
            <a:pPr marL="514350" indent="-514350">
              <a:buFont typeface="+mj-lt"/>
              <a:buAutoNum type="arabicPeriod"/>
            </a:pPr>
            <a:endParaRPr lang="en-GB" dirty="0"/>
          </a:p>
          <a:p>
            <a:pPr marL="514350" indent="-514350">
              <a:buFont typeface="+mj-lt"/>
              <a:buAutoNum type="arabicPeriod"/>
            </a:pPr>
            <a:endParaRPr lang="en-GB" dirty="0">
              <a:solidFill>
                <a:schemeClr val="tx2"/>
              </a:solidFill>
            </a:endParaRPr>
          </a:p>
        </p:txBody>
      </p:sp>
      <p:sp>
        <p:nvSpPr>
          <p:cNvPr id="4" name="Slide Number Placeholder 3">
            <a:extLst>
              <a:ext uri="{FF2B5EF4-FFF2-40B4-BE49-F238E27FC236}">
                <a16:creationId xmlns:a16="http://schemas.microsoft.com/office/drawing/2014/main" id="{1227D008-F7AA-8C4B-BF2E-23393EDE4674}"/>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8</a:t>
            </a:fld>
            <a:endParaRPr lang="en-GB"/>
          </a:p>
        </p:txBody>
      </p:sp>
    </p:spTree>
    <p:extLst>
      <p:ext uri="{BB962C8B-B14F-4D97-AF65-F5344CB8AC3E}">
        <p14:creationId xmlns:p14="http://schemas.microsoft.com/office/powerpoint/2010/main" val="53430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276E216D-4838-7E4A-AEA9-2C67745C302C}"/>
              </a:ext>
            </a:extLst>
          </p:cNvPr>
          <p:cNvSpPr>
            <a:spLocks noGrp="1"/>
          </p:cNvSpPr>
          <p:nvPr>
            <p:ph type="title"/>
          </p:nvPr>
        </p:nvSpPr>
        <p:spPr>
          <a:xfrm>
            <a:off x="804672" y="1243013"/>
            <a:ext cx="3855720" cy="4371974"/>
          </a:xfrm>
        </p:spPr>
        <p:txBody>
          <a:bodyPr>
            <a:normAutofit/>
          </a:bodyPr>
          <a:lstStyle/>
          <a:p>
            <a:r>
              <a:rPr lang="en-GB" sz="3600" b="1" dirty="0" err="1">
                <a:solidFill>
                  <a:schemeClr val="tx2"/>
                </a:solidFill>
              </a:rPr>
              <a:t>Drugo</a:t>
            </a:r>
            <a:r>
              <a:rPr lang="en-GB" sz="3600" b="1" dirty="0">
                <a:solidFill>
                  <a:schemeClr val="tx2"/>
                </a:solidFill>
              </a:rPr>
              <a:t> </a:t>
            </a:r>
            <a:r>
              <a:rPr lang="en-GB" sz="3600" b="1" dirty="0" err="1">
                <a:solidFill>
                  <a:schemeClr val="tx2"/>
                </a:solidFill>
              </a:rPr>
              <a:t>obdobje</a:t>
            </a:r>
            <a:r>
              <a:rPr lang="en-GB" sz="3600" b="1" dirty="0">
                <a:solidFill>
                  <a:schemeClr val="tx2"/>
                </a:solidFill>
              </a:rPr>
              <a:t> (1918–1941): </a:t>
            </a:r>
            <a:br>
              <a:rPr lang="en-GB" sz="3600" b="1" dirty="0">
                <a:solidFill>
                  <a:schemeClr val="tx2"/>
                </a:solidFill>
              </a:rPr>
            </a:br>
            <a:r>
              <a:rPr lang="en-GB" sz="3200" b="1" dirty="0" err="1">
                <a:solidFill>
                  <a:srgbClr val="0070C0"/>
                </a:solidFill>
              </a:rPr>
              <a:t>sekundarna</a:t>
            </a:r>
            <a:r>
              <a:rPr lang="en-GB" sz="3200" b="1" dirty="0">
                <a:solidFill>
                  <a:srgbClr val="0070C0"/>
                </a:solidFill>
              </a:rPr>
              <a:t> </a:t>
            </a:r>
            <a:r>
              <a:rPr lang="en-GB" sz="3200" b="1" dirty="0" err="1">
                <a:solidFill>
                  <a:srgbClr val="0070C0"/>
                </a:solidFill>
              </a:rPr>
              <a:t>literatura</a:t>
            </a:r>
            <a:endParaRPr lang="en-GB" sz="3600" b="1" dirty="0">
              <a:solidFill>
                <a:srgbClr val="0070C0"/>
              </a:solidFill>
            </a:endParaRPr>
          </a:p>
        </p:txBody>
      </p:sp>
      <p:grpSp>
        <p:nvGrpSpPr>
          <p:cNvPr id="13" name="Group 1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4" name="Freeform: Shape 1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0ADFCAF4-0498-F646-AE48-FA48A2D58E75}"/>
              </a:ext>
            </a:extLst>
          </p:cNvPr>
          <p:cNvSpPr>
            <a:spLocks noGrp="1"/>
          </p:cNvSpPr>
          <p:nvPr>
            <p:ph idx="1"/>
          </p:nvPr>
        </p:nvSpPr>
        <p:spPr>
          <a:xfrm>
            <a:off x="4682636" y="540913"/>
            <a:ext cx="7114412" cy="5911402"/>
          </a:xfrm>
        </p:spPr>
        <p:txBody>
          <a:bodyPr anchor="ctr">
            <a:normAutofit/>
          </a:bodyPr>
          <a:lstStyle/>
          <a:p>
            <a:pPr marL="514350" indent="-514350">
              <a:buFont typeface="+mj-lt"/>
              <a:buAutoNum type="arabicPeriod"/>
            </a:pPr>
            <a:r>
              <a:rPr lang="en-GB" sz="2400" b="1" dirty="0" err="1">
                <a:solidFill>
                  <a:srgbClr val="C00000"/>
                </a:solidFill>
              </a:rPr>
              <a:t>Marja</a:t>
            </a:r>
            <a:r>
              <a:rPr lang="en-GB" sz="2400" b="1" dirty="0">
                <a:solidFill>
                  <a:srgbClr val="C00000"/>
                </a:solidFill>
              </a:rPr>
              <a:t> </a:t>
            </a:r>
            <a:r>
              <a:rPr lang="en-GB" sz="2400" b="1" dirty="0" err="1">
                <a:solidFill>
                  <a:srgbClr val="C00000"/>
                </a:solidFill>
              </a:rPr>
              <a:t>Boršnik</a:t>
            </a:r>
            <a:r>
              <a:rPr lang="en-GB" sz="2400" dirty="0"/>
              <a:t>: </a:t>
            </a:r>
            <a:r>
              <a:rPr lang="en-GB" sz="2400" dirty="0" err="1"/>
              <a:t>Pravljice</a:t>
            </a:r>
            <a:r>
              <a:rPr lang="en-GB" sz="2400" dirty="0"/>
              <a:t> (1932)</a:t>
            </a:r>
          </a:p>
          <a:p>
            <a:pPr marL="514350" indent="-514350">
              <a:buFont typeface="+mj-lt"/>
              <a:buAutoNum type="arabicPeriod"/>
            </a:pPr>
            <a:r>
              <a:rPr lang="en-GB" sz="2400" b="1" dirty="0" err="1">
                <a:solidFill>
                  <a:srgbClr val="C00000"/>
                </a:solidFill>
              </a:rPr>
              <a:t>Zlata</a:t>
            </a:r>
            <a:r>
              <a:rPr lang="en-GB" sz="2400" b="1" dirty="0">
                <a:solidFill>
                  <a:srgbClr val="C00000"/>
                </a:solidFill>
              </a:rPr>
              <a:t> </a:t>
            </a:r>
            <a:r>
              <a:rPr lang="en-GB" sz="2400" b="1" dirty="0" err="1">
                <a:solidFill>
                  <a:srgbClr val="C00000"/>
                </a:solidFill>
              </a:rPr>
              <a:t>Pirnat</a:t>
            </a:r>
            <a:r>
              <a:rPr lang="en-GB" sz="2400" b="1" dirty="0">
                <a:solidFill>
                  <a:srgbClr val="C00000"/>
                </a:solidFill>
              </a:rPr>
              <a:t> </a:t>
            </a:r>
            <a:r>
              <a:rPr lang="en-GB" sz="2400" b="1" dirty="0" err="1">
                <a:solidFill>
                  <a:srgbClr val="C00000"/>
                </a:solidFill>
              </a:rPr>
              <a:t>Cognard</a:t>
            </a:r>
            <a:r>
              <a:rPr lang="en-GB" sz="2400" dirty="0"/>
              <a:t>: </a:t>
            </a:r>
            <a:r>
              <a:rPr lang="en-GB" sz="2400" dirty="0" err="1"/>
              <a:t>Bibliografija</a:t>
            </a:r>
            <a:r>
              <a:rPr lang="en-GB" sz="2400" dirty="0"/>
              <a:t> del </a:t>
            </a:r>
            <a:r>
              <a:rPr lang="en-GB" sz="2400" dirty="0" err="1"/>
              <a:t>slovenskih</a:t>
            </a:r>
            <a:r>
              <a:rPr lang="en-GB" sz="2400" dirty="0"/>
              <a:t> </a:t>
            </a:r>
            <a:r>
              <a:rPr lang="en-GB" sz="2400" dirty="0" err="1"/>
              <a:t>pisateljic</a:t>
            </a:r>
            <a:r>
              <a:rPr lang="en-GB" sz="2400" dirty="0"/>
              <a:t> do </a:t>
            </a:r>
            <a:r>
              <a:rPr lang="en-GB" sz="2400" dirty="0" err="1"/>
              <a:t>konca</a:t>
            </a:r>
            <a:r>
              <a:rPr lang="en-GB" sz="2400" dirty="0"/>
              <a:t> </a:t>
            </a:r>
            <a:r>
              <a:rPr lang="en-GB" sz="2400" dirty="0" err="1"/>
              <a:t>leta</a:t>
            </a:r>
            <a:r>
              <a:rPr lang="en-GB" sz="2400" dirty="0"/>
              <a:t> 1935 s </a:t>
            </a:r>
            <a:r>
              <a:rPr lang="en-GB" sz="2400" dirty="0" err="1"/>
              <a:t>posebnim</a:t>
            </a:r>
            <a:r>
              <a:rPr lang="en-GB" sz="2400" dirty="0"/>
              <a:t> </a:t>
            </a:r>
            <a:r>
              <a:rPr lang="en-GB" sz="2400" dirty="0" err="1"/>
              <a:t>poudarkom</a:t>
            </a:r>
            <a:r>
              <a:rPr lang="en-GB" sz="2400" dirty="0"/>
              <a:t> </a:t>
            </a:r>
            <a:r>
              <a:rPr lang="en-GB" sz="2400" dirty="0" err="1"/>
              <a:t>na</a:t>
            </a:r>
            <a:r>
              <a:rPr lang="en-GB" sz="2400" dirty="0"/>
              <a:t> </a:t>
            </a:r>
            <a:r>
              <a:rPr lang="en-GB" sz="2400" dirty="0" err="1"/>
              <a:t>pravljicah</a:t>
            </a:r>
            <a:r>
              <a:rPr lang="en-GB" sz="2400" dirty="0"/>
              <a:t> (1935) </a:t>
            </a:r>
          </a:p>
          <a:p>
            <a:pPr marL="514350" indent="-514350">
              <a:buFont typeface="+mj-lt"/>
              <a:buAutoNum type="arabicPeriod"/>
            </a:pPr>
            <a:r>
              <a:rPr lang="en-GB" sz="2400" b="1" dirty="0">
                <a:solidFill>
                  <a:srgbClr val="C00000"/>
                </a:solidFill>
              </a:rPr>
              <a:t>Eda Stadler</a:t>
            </a:r>
            <a:r>
              <a:rPr lang="en-GB" sz="2400" dirty="0"/>
              <a:t>: </a:t>
            </a:r>
            <a:r>
              <a:rPr lang="en-GB" sz="2400" dirty="0" err="1"/>
              <a:t>Pravljica</a:t>
            </a:r>
            <a:r>
              <a:rPr lang="en-GB" sz="2400" dirty="0"/>
              <a:t>. </a:t>
            </a:r>
            <a:r>
              <a:rPr lang="en-GB" sz="2400" dirty="0" err="1"/>
              <a:t>Primerjalna</a:t>
            </a:r>
            <a:r>
              <a:rPr lang="en-GB" sz="2400" dirty="0"/>
              <a:t> </a:t>
            </a:r>
            <a:r>
              <a:rPr lang="en-GB" sz="2400" dirty="0" err="1"/>
              <a:t>študija</a:t>
            </a:r>
            <a:r>
              <a:rPr lang="en-GB" sz="2400" dirty="0"/>
              <a:t> (1939)</a:t>
            </a:r>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solidFill>
                <a:schemeClr val="tx2"/>
              </a:solidFill>
            </a:endParaRPr>
          </a:p>
        </p:txBody>
      </p:sp>
      <p:sp>
        <p:nvSpPr>
          <p:cNvPr id="4" name="Slide Number Placeholder 3">
            <a:extLst>
              <a:ext uri="{FF2B5EF4-FFF2-40B4-BE49-F238E27FC236}">
                <a16:creationId xmlns:a16="http://schemas.microsoft.com/office/drawing/2014/main" id="{1227D008-F7AA-8C4B-BF2E-23393EDE4674}"/>
              </a:ext>
            </a:extLst>
          </p:cNvPr>
          <p:cNvSpPr>
            <a:spLocks noGrp="1"/>
          </p:cNvSpPr>
          <p:nvPr>
            <p:ph type="sldNum" sz="quarter" idx="12"/>
          </p:nvPr>
        </p:nvSpPr>
        <p:spPr>
          <a:xfrm>
            <a:off x="8610600" y="6356350"/>
            <a:ext cx="2743200" cy="365125"/>
          </a:xfrm>
        </p:spPr>
        <p:txBody>
          <a:bodyPr>
            <a:normAutofit/>
          </a:bodyPr>
          <a:lstStyle/>
          <a:p>
            <a:pPr>
              <a:spcAft>
                <a:spcPts val="600"/>
              </a:spcAft>
            </a:pPr>
            <a:fld id="{5D6D3405-C1B2-2548-8F94-0C475B4F8A86}" type="slidenum">
              <a:rPr lang="en-GB"/>
              <a:pPr>
                <a:spcAft>
                  <a:spcPts val="600"/>
                </a:spcAft>
              </a:pPr>
              <a:t>9</a:t>
            </a:fld>
            <a:endParaRPr lang="en-GB"/>
          </a:p>
        </p:txBody>
      </p:sp>
    </p:spTree>
    <p:extLst>
      <p:ext uri="{BB962C8B-B14F-4D97-AF65-F5344CB8AC3E}">
        <p14:creationId xmlns:p14="http://schemas.microsoft.com/office/powerpoint/2010/main" val="1518252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TotalTime>
  <Words>2437</Words>
  <Application>Microsoft Macintosh PowerPoint</Application>
  <PresentationFormat>Widescreen</PresentationFormat>
  <Paragraphs>190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Apple Chancery</vt:lpstr>
      <vt:lpstr>Arial</vt:lpstr>
      <vt:lpstr>Calibri</vt:lpstr>
      <vt:lpstr>Calibri Light</vt:lpstr>
      <vt:lpstr>Courier New</vt:lpstr>
      <vt:lpstr>Wingdings</vt:lpstr>
      <vt:lpstr>Office Theme</vt:lpstr>
      <vt:lpstr>57. SSJLK, 2021 Ustvarjalke  Slovenske pravljičarke</vt:lpstr>
      <vt:lpstr>Uvod – literarna večjezičnost pravljičark</vt:lpstr>
      <vt:lpstr>Pravljičarke kot ustvarjalke: družbeno-politična obdobja</vt:lpstr>
      <vt:lpstr>Prvo obdobje (1848-1918):  Luiza Pesjak (1828-1898)</vt:lpstr>
      <vt:lpstr>Prvo obdobje (1848-1918): Ernestina Jelovšek (1842-1917)</vt:lpstr>
      <vt:lpstr>Drugo obdobje (1918–1941)</vt:lpstr>
      <vt:lpstr>Drugo obdobje (1918–1941)</vt:lpstr>
      <vt:lpstr>Drugo obdobje (1918–1941): primarna literatura </vt:lpstr>
      <vt:lpstr>Drugo obdobje (1918–1941):  sekundarna literatura</vt:lpstr>
      <vt:lpstr>Tretje obdobje 1945–1991: Tïna Wajtawa (1900-1984)</vt:lpstr>
      <vt:lpstr>Tretje obdobje 1945–1991: Tïna Wajtawa (1900-1984)</vt:lpstr>
      <vt:lpstr>Četrto obdobje (1991 - )</vt:lpstr>
      <vt:lpstr>Pravljične ilustratorke: 1945 - 1991 - 2021 </vt:lpstr>
      <vt:lpstr>Ugotovitve</vt:lpstr>
      <vt:lpstr>Le[o]nora, ATU 365 [angl. The deadbride groom]</vt:lpstr>
      <vt:lpstr>Motiv Lenore (ATU 365)</vt:lpstr>
      <vt:lpstr>Pripovedovanje v živo – v rezijanščini</vt:lpstr>
      <vt:lpstr>PowerPoint Presentation</vt:lpstr>
      <vt:lpstr>205/B 8 (Lenora)</vt:lpstr>
      <vt:lpstr>205/B 8 (Lenora)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57. SSJLK, 2021 Ustvarjalke  Slovenske pravljičarke</dc:title>
  <dc:creator>Blažić, Milena Mileva</dc:creator>
  <cp:lastModifiedBy>Blažić, Milena Mileva</cp:lastModifiedBy>
  <cp:revision>49</cp:revision>
  <dcterms:created xsi:type="dcterms:W3CDTF">2021-07-02T07:33:04Z</dcterms:created>
  <dcterms:modified xsi:type="dcterms:W3CDTF">2021-07-07T11:44:15Z</dcterms:modified>
</cp:coreProperties>
</file>