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Uredite slog podnaslova matrice</a:t>
            </a:r>
            <a:endParaRPr lang="sl-SI"/>
          </a:p>
        </p:txBody>
      </p:sp>
      <p:sp>
        <p:nvSpPr>
          <p:cNvPr id="4" name="Označba mesta datuma 3"/>
          <p:cNvSpPr>
            <a:spLocks noGrp="1"/>
          </p:cNvSpPr>
          <p:nvPr>
            <p:ph type="dt" sz="half" idx="10"/>
          </p:nvPr>
        </p:nvSpPr>
        <p:spPr/>
        <p:txBody>
          <a:bodyPr/>
          <a:lstStyle/>
          <a:p>
            <a:fld id="{B02E39A0-AE56-4926-A623-9169730E281D}" type="datetimeFigureOut">
              <a:rPr lang="sl-SI" smtClean="0"/>
              <a:t>6.7.2021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335330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B02E39A0-AE56-4926-A623-9169730E281D}" type="datetimeFigureOut">
              <a:rPr lang="sl-SI" smtClean="0"/>
              <a:t>6.7.2021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2529401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B02E39A0-AE56-4926-A623-9169730E281D}" type="datetimeFigureOut">
              <a:rPr lang="sl-SI" smtClean="0"/>
              <a:t>6.7.2021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345878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B02E39A0-AE56-4926-A623-9169730E281D}" type="datetimeFigureOut">
              <a:rPr lang="sl-SI" smtClean="0"/>
              <a:t>6.7.2021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307125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B02E39A0-AE56-4926-A623-9169730E281D}" type="datetimeFigureOut">
              <a:rPr lang="sl-SI" smtClean="0"/>
              <a:t>6.7.2021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19384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B02E39A0-AE56-4926-A623-9169730E281D}" type="datetimeFigureOut">
              <a:rPr lang="sl-SI" smtClean="0"/>
              <a:t>6.7.2021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200596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B02E39A0-AE56-4926-A623-9169730E281D}" type="datetimeFigureOut">
              <a:rPr lang="sl-SI" smtClean="0"/>
              <a:t>6.7.2021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3261539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B02E39A0-AE56-4926-A623-9169730E281D}" type="datetimeFigureOut">
              <a:rPr lang="sl-SI" smtClean="0"/>
              <a:t>6.7.2021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229627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B02E39A0-AE56-4926-A623-9169730E281D}" type="datetimeFigureOut">
              <a:rPr lang="sl-SI" smtClean="0"/>
              <a:t>6.7.2021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337130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B02E39A0-AE56-4926-A623-9169730E281D}" type="datetimeFigureOut">
              <a:rPr lang="sl-SI" smtClean="0"/>
              <a:t>6.7.2021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2966911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B02E39A0-AE56-4926-A623-9169730E281D}" type="datetimeFigureOut">
              <a:rPr lang="sl-SI" smtClean="0"/>
              <a:t>6.7.2021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AEC73521-9CA8-4544-A8B5-D990A56660AC}" type="slidenum">
              <a:rPr lang="sl-SI" smtClean="0"/>
              <a:t>‹#›</a:t>
            </a:fld>
            <a:endParaRPr lang="sl-SI"/>
          </a:p>
        </p:txBody>
      </p:sp>
    </p:spTree>
    <p:extLst>
      <p:ext uri="{BB962C8B-B14F-4D97-AF65-F5344CB8AC3E}">
        <p14:creationId xmlns:p14="http://schemas.microsoft.com/office/powerpoint/2010/main" val="250738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E39A0-AE56-4926-A623-9169730E281D}" type="datetimeFigureOut">
              <a:rPr lang="sl-SI" smtClean="0"/>
              <a:t>6.7.2021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73521-9CA8-4544-A8B5-D990A56660AC}" type="slidenum">
              <a:rPr lang="sl-SI" smtClean="0"/>
              <a:t>‹#›</a:t>
            </a:fld>
            <a:endParaRPr lang="sl-SI"/>
          </a:p>
        </p:txBody>
      </p:sp>
    </p:spTree>
    <p:extLst>
      <p:ext uri="{BB962C8B-B14F-4D97-AF65-F5344CB8AC3E}">
        <p14:creationId xmlns:p14="http://schemas.microsoft.com/office/powerpoint/2010/main" val="2813389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ran.si/133/sskj2-slovar-slovenskega-knjiznega-jezika-2/3706746/tajnik?View=1&amp;Query=tajnik" TargetMode="External"/><Relationship Id="rId2" Type="http://schemas.openxmlformats.org/officeDocument/2006/relationships/hyperlink" Target="https://fran.si/133/sskj2-slovar-slovenskega-knjiznega-jezika-2/3706745/tajnica?View=1&amp;Query=tajni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sl-SI" sz="7200" b="1" dirty="0" err="1" smtClean="0">
                <a:solidFill>
                  <a:srgbClr val="0070C0"/>
                </a:solidFill>
              </a:rPr>
              <a:t>Spolski</a:t>
            </a:r>
            <a:r>
              <a:rPr lang="sl-SI" sz="7200" b="1" dirty="0" smtClean="0">
                <a:solidFill>
                  <a:srgbClr val="0070C0"/>
                </a:solidFill>
              </a:rPr>
              <a:t> vidiki slovenskega jezika</a:t>
            </a:r>
            <a:endParaRPr lang="sl-SI" sz="7200" b="1" dirty="0">
              <a:solidFill>
                <a:srgbClr val="0070C0"/>
              </a:solidFill>
            </a:endParaRPr>
          </a:p>
        </p:txBody>
      </p:sp>
      <p:sp>
        <p:nvSpPr>
          <p:cNvPr id="3" name="Podnaslov 2"/>
          <p:cNvSpPr>
            <a:spLocks noGrp="1"/>
          </p:cNvSpPr>
          <p:nvPr>
            <p:ph type="subTitle" idx="1"/>
          </p:nvPr>
        </p:nvSpPr>
        <p:spPr/>
        <p:txBody>
          <a:bodyPr>
            <a:normAutofit lnSpcReduction="10000"/>
          </a:bodyPr>
          <a:lstStyle/>
          <a:p>
            <a:pPr algn="l"/>
            <a:endParaRPr lang="sl-SI" dirty="0" smtClean="0"/>
          </a:p>
          <a:p>
            <a:pPr algn="l"/>
            <a:endParaRPr lang="sl-SI" dirty="0"/>
          </a:p>
          <a:p>
            <a:pPr algn="l"/>
            <a:endParaRPr lang="sl-SI" dirty="0" smtClean="0"/>
          </a:p>
          <a:p>
            <a:pPr algn="l"/>
            <a:r>
              <a:rPr lang="sl-SI" dirty="0" smtClean="0"/>
              <a:t>Mojca Smolej</a:t>
            </a:r>
            <a:endParaRPr lang="sl-SI" dirty="0"/>
          </a:p>
        </p:txBody>
      </p:sp>
    </p:spTree>
    <p:extLst>
      <p:ext uri="{BB962C8B-B14F-4D97-AF65-F5344CB8AC3E}">
        <p14:creationId xmlns:p14="http://schemas.microsoft.com/office/powerpoint/2010/main" val="451608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INKLUZIVNA SLOVNICA</a:t>
            </a:r>
            <a:endParaRPr lang="sl-SI" b="1" dirty="0">
              <a:solidFill>
                <a:srgbClr val="0070C0"/>
              </a:solidFill>
            </a:endParaRPr>
          </a:p>
        </p:txBody>
      </p:sp>
      <p:sp>
        <p:nvSpPr>
          <p:cNvPr id="3" name="Označba mesta vsebine 2"/>
          <p:cNvSpPr>
            <a:spLocks noGrp="1"/>
          </p:cNvSpPr>
          <p:nvPr>
            <p:ph idx="1"/>
          </p:nvPr>
        </p:nvSpPr>
        <p:spPr/>
        <p:txBody>
          <a:bodyPr/>
          <a:lstStyle/>
          <a:p>
            <a:r>
              <a:rPr lang="sl-SI" b="1" u="sng" dirty="0" smtClean="0">
                <a:solidFill>
                  <a:srgbClr val="0070C0"/>
                </a:solidFill>
              </a:rPr>
              <a:t>Leksikalna feminizacija</a:t>
            </a:r>
            <a:r>
              <a:rPr lang="sl-SI" dirty="0" smtClean="0"/>
              <a:t>: : (1) raba historične oblike, (2) raba  sodobnih besedotvornih zakonitosti slovenskega jezika, (3) ozir na splošno oz. ljudsko rabo, (4) zamenjava samostalnikov, (5) raba tujk ali prevzetih besed, feminiziranih po besedotvornih postopkih izvornega jezika, (6) raba neologizmov in nove grafije, (7) radikalna feminizacijo.</a:t>
            </a:r>
          </a:p>
          <a:p>
            <a:pPr marL="0" indent="0">
              <a:buNone/>
            </a:pPr>
            <a:endParaRPr lang="sl-SI" dirty="0" smtClean="0"/>
          </a:p>
          <a:p>
            <a:r>
              <a:rPr lang="sl-SI" b="1" u="sng" dirty="0" smtClean="0">
                <a:solidFill>
                  <a:srgbClr val="0070C0"/>
                </a:solidFill>
              </a:rPr>
              <a:t>Skladenjska feminizacija</a:t>
            </a:r>
            <a:r>
              <a:rPr lang="sl-SI" dirty="0" smtClean="0"/>
              <a:t>: (1) ujemanje po bližini, (2) alternacija spolov, (3) dvojnica, (4) ženski spol kot generični, (5) raba večinskega spola, (6) vezana grafija, (7) </a:t>
            </a:r>
            <a:r>
              <a:rPr lang="sl-SI" dirty="0" err="1" smtClean="0"/>
              <a:t>skupnospolna</a:t>
            </a:r>
            <a:r>
              <a:rPr lang="sl-SI" dirty="0" smtClean="0"/>
              <a:t> raba</a:t>
            </a:r>
            <a:endParaRPr lang="sl-SI" dirty="0"/>
          </a:p>
        </p:txBody>
      </p:sp>
    </p:spTree>
    <p:extLst>
      <p:ext uri="{BB962C8B-B14F-4D97-AF65-F5344CB8AC3E}">
        <p14:creationId xmlns:p14="http://schemas.microsoft.com/office/powerpoint/2010/main" val="2456260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i="1" dirty="0">
                <a:solidFill>
                  <a:srgbClr val="0070C0"/>
                </a:solidFill>
              </a:rPr>
              <a:t>Raba sodobnih besedotvornih zakonitosti slovenskega jezika</a:t>
            </a:r>
            <a:r>
              <a:rPr lang="sl-SI" b="1" dirty="0">
                <a:solidFill>
                  <a:srgbClr val="0070C0"/>
                </a:solidFill>
              </a:rPr>
              <a:t> </a:t>
            </a:r>
          </a:p>
        </p:txBody>
      </p:sp>
      <p:sp>
        <p:nvSpPr>
          <p:cNvPr id="3" name="Označba mesta vsebine 2"/>
          <p:cNvSpPr>
            <a:spLocks noGrp="1"/>
          </p:cNvSpPr>
          <p:nvPr>
            <p:ph idx="1"/>
          </p:nvPr>
        </p:nvSpPr>
        <p:spPr/>
        <p:txBody>
          <a:bodyPr>
            <a:normAutofit/>
          </a:bodyPr>
          <a:lstStyle/>
          <a:p>
            <a:r>
              <a:rPr lang="sl-SI" sz="4400" dirty="0"/>
              <a:t>zidar → zidarka (SSKJ2), </a:t>
            </a:r>
            <a:endParaRPr lang="sl-SI" sz="4400" dirty="0" smtClean="0"/>
          </a:p>
          <a:p>
            <a:r>
              <a:rPr lang="sl-SI" sz="4400" dirty="0" smtClean="0"/>
              <a:t>rudar </a:t>
            </a:r>
            <a:r>
              <a:rPr lang="sl-SI" sz="4400" dirty="0"/>
              <a:t>→ rudarka*, </a:t>
            </a:r>
            <a:endParaRPr lang="sl-SI" sz="4400" dirty="0" smtClean="0"/>
          </a:p>
          <a:p>
            <a:r>
              <a:rPr lang="sl-SI" sz="4400" dirty="0" smtClean="0"/>
              <a:t>gozdar </a:t>
            </a:r>
            <a:r>
              <a:rPr lang="sl-SI" sz="4400" dirty="0"/>
              <a:t>→ gozdarka (SSKJ2), </a:t>
            </a:r>
            <a:endParaRPr lang="sl-SI" sz="4400" dirty="0" smtClean="0"/>
          </a:p>
          <a:p>
            <a:r>
              <a:rPr lang="sl-SI" sz="4400" dirty="0" smtClean="0"/>
              <a:t>dekan </a:t>
            </a:r>
            <a:r>
              <a:rPr lang="sl-SI" sz="4400" dirty="0"/>
              <a:t>→ </a:t>
            </a:r>
            <a:r>
              <a:rPr lang="sl-SI" sz="4400" dirty="0" err="1"/>
              <a:t>dekanja</a:t>
            </a:r>
            <a:r>
              <a:rPr lang="sl-SI" sz="4400" dirty="0"/>
              <a:t>, dekanka, dekanica (SSKJ2). </a:t>
            </a:r>
          </a:p>
        </p:txBody>
      </p:sp>
    </p:spTree>
    <p:extLst>
      <p:ext uri="{BB962C8B-B14F-4D97-AF65-F5344CB8AC3E}">
        <p14:creationId xmlns:p14="http://schemas.microsoft.com/office/powerpoint/2010/main" val="2797994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i="1" dirty="0">
                <a:solidFill>
                  <a:srgbClr val="0070C0"/>
                </a:solidFill>
              </a:rPr>
              <a:t>Raba neologizmov in nove grafije</a:t>
            </a:r>
            <a:r>
              <a:rPr lang="sl-SI" b="1" dirty="0">
                <a:solidFill>
                  <a:srgbClr val="0070C0"/>
                </a:solidFill>
              </a:rPr>
              <a:t> </a:t>
            </a:r>
          </a:p>
        </p:txBody>
      </p:sp>
      <p:sp>
        <p:nvSpPr>
          <p:cNvPr id="3" name="Označba mesta vsebine 2"/>
          <p:cNvSpPr>
            <a:spLocks noGrp="1"/>
          </p:cNvSpPr>
          <p:nvPr>
            <p:ph idx="1"/>
          </p:nvPr>
        </p:nvSpPr>
        <p:spPr/>
        <p:txBody>
          <a:bodyPr>
            <a:normAutofit fontScale="92500" lnSpcReduction="20000"/>
          </a:bodyPr>
          <a:lstStyle/>
          <a:p>
            <a:pPr marL="0" indent="0">
              <a:buNone/>
            </a:pPr>
            <a:r>
              <a:rPr lang="sl-SI" dirty="0"/>
              <a:t>a) </a:t>
            </a:r>
            <a:r>
              <a:rPr lang="sl-SI" b="1" dirty="0" smtClean="0">
                <a:solidFill>
                  <a:srgbClr val="0070C0"/>
                </a:solidFill>
              </a:rPr>
              <a:t>„tvorjenje“ </a:t>
            </a:r>
            <a:r>
              <a:rPr lang="sl-SI" b="1" dirty="0">
                <a:solidFill>
                  <a:srgbClr val="0070C0"/>
                </a:solidFill>
              </a:rPr>
              <a:t>obojespolne </a:t>
            </a:r>
            <a:r>
              <a:rPr lang="sl-SI" b="1" dirty="0" smtClean="0">
                <a:solidFill>
                  <a:srgbClr val="0070C0"/>
                </a:solidFill>
              </a:rPr>
              <a:t>besede </a:t>
            </a:r>
            <a:r>
              <a:rPr lang="sl-SI" b="1" dirty="0">
                <a:solidFill>
                  <a:srgbClr val="0070C0"/>
                </a:solidFill>
              </a:rPr>
              <a:t>z izrabo že </a:t>
            </a:r>
            <a:r>
              <a:rPr lang="sl-SI" b="1" dirty="0" smtClean="0">
                <a:solidFill>
                  <a:srgbClr val="0070C0"/>
                </a:solidFill>
              </a:rPr>
              <a:t>obstoječe: </a:t>
            </a:r>
          </a:p>
          <a:p>
            <a:pPr marL="0" indent="0">
              <a:buNone/>
            </a:pPr>
            <a:r>
              <a:rPr lang="sl-SI" dirty="0" smtClean="0"/>
              <a:t>- študentje </a:t>
            </a:r>
            <a:r>
              <a:rPr lang="sl-SI" dirty="0"/>
              <a:t>+ študentke → </a:t>
            </a:r>
            <a:r>
              <a:rPr lang="sl-SI" dirty="0" err="1"/>
              <a:t>študentstvo</a:t>
            </a:r>
            <a:r>
              <a:rPr lang="sl-SI" dirty="0"/>
              <a:t>; </a:t>
            </a:r>
            <a:endParaRPr lang="sl-SI" dirty="0" smtClean="0"/>
          </a:p>
          <a:p>
            <a:pPr>
              <a:buFontTx/>
              <a:buChar char="-"/>
            </a:pPr>
            <a:r>
              <a:rPr lang="sl-SI" dirty="0" smtClean="0"/>
              <a:t>profesorji </a:t>
            </a:r>
            <a:r>
              <a:rPr lang="sl-SI" dirty="0"/>
              <a:t>+ profesorice → </a:t>
            </a:r>
            <a:r>
              <a:rPr lang="sl-SI" dirty="0" err="1" smtClean="0"/>
              <a:t>profesorstvo</a:t>
            </a:r>
            <a:endParaRPr lang="sl-SI" dirty="0" smtClean="0"/>
          </a:p>
          <a:p>
            <a:pPr>
              <a:buFontTx/>
              <a:buChar char="-"/>
            </a:pPr>
            <a:endParaRPr lang="sl-SI" dirty="0"/>
          </a:p>
          <a:p>
            <a:pPr marL="0" indent="0">
              <a:buNone/>
            </a:pPr>
            <a:r>
              <a:rPr lang="sl-SI" dirty="0" smtClean="0"/>
              <a:t>b) </a:t>
            </a:r>
            <a:r>
              <a:rPr lang="sl-SI" b="1" dirty="0">
                <a:solidFill>
                  <a:srgbClr val="0070C0"/>
                </a:solidFill>
              </a:rPr>
              <a:t>tvorjenje obojespolne besede z združitvijo morfemov obeh </a:t>
            </a:r>
            <a:r>
              <a:rPr lang="sl-SI" b="1" dirty="0" smtClean="0">
                <a:solidFill>
                  <a:srgbClr val="0070C0"/>
                </a:solidFill>
              </a:rPr>
              <a:t>besed</a:t>
            </a:r>
            <a:r>
              <a:rPr lang="sl-SI" dirty="0" smtClean="0"/>
              <a:t>: </a:t>
            </a:r>
          </a:p>
          <a:p>
            <a:pPr>
              <a:buFontTx/>
              <a:buChar char="-"/>
            </a:pPr>
            <a:r>
              <a:rPr lang="sl-SI" dirty="0" smtClean="0"/>
              <a:t>brat </a:t>
            </a:r>
            <a:r>
              <a:rPr lang="sl-SI" dirty="0"/>
              <a:t>+ sestra → </a:t>
            </a:r>
            <a:r>
              <a:rPr lang="sl-SI" dirty="0" err="1" smtClean="0"/>
              <a:t>brastra</a:t>
            </a:r>
            <a:r>
              <a:rPr lang="sl-SI" dirty="0" smtClean="0"/>
              <a:t>; </a:t>
            </a:r>
          </a:p>
          <a:p>
            <a:pPr>
              <a:buFontTx/>
              <a:buChar char="-"/>
            </a:pPr>
            <a:r>
              <a:rPr lang="sl-SI" dirty="0" smtClean="0"/>
              <a:t>hči </a:t>
            </a:r>
            <a:r>
              <a:rPr lang="sl-SI" dirty="0"/>
              <a:t>+ sin → </a:t>
            </a:r>
            <a:r>
              <a:rPr lang="sl-SI" dirty="0" err="1" smtClean="0"/>
              <a:t>hčin</a:t>
            </a:r>
            <a:endParaRPr lang="sl-SI" dirty="0" smtClean="0"/>
          </a:p>
          <a:p>
            <a:pPr>
              <a:buFontTx/>
              <a:buChar char="-"/>
            </a:pPr>
            <a:endParaRPr lang="sl-SI" dirty="0"/>
          </a:p>
          <a:p>
            <a:pPr marL="0" indent="0">
              <a:buNone/>
            </a:pPr>
            <a:r>
              <a:rPr lang="sl-SI" dirty="0" smtClean="0"/>
              <a:t>c) </a:t>
            </a:r>
            <a:r>
              <a:rPr lang="sl-SI" b="1" dirty="0">
                <a:solidFill>
                  <a:srgbClr val="0070C0"/>
                </a:solidFill>
              </a:rPr>
              <a:t>raba posebnih grafičnih znamenj, npr. </a:t>
            </a:r>
            <a:r>
              <a:rPr lang="sl-SI" b="1" dirty="0" smtClean="0">
                <a:solidFill>
                  <a:srgbClr val="0070C0"/>
                </a:solidFill>
              </a:rPr>
              <a:t>podčrtaja: </a:t>
            </a:r>
          </a:p>
          <a:p>
            <a:pPr marL="0" indent="0">
              <a:buNone/>
            </a:pPr>
            <a:r>
              <a:rPr lang="sl-SI" dirty="0" err="1" smtClean="0"/>
              <a:t>študent_ka</a:t>
            </a:r>
            <a:r>
              <a:rPr lang="sl-SI" dirty="0" smtClean="0"/>
              <a:t>, </a:t>
            </a:r>
            <a:r>
              <a:rPr lang="sl-SI" dirty="0" err="1" smtClean="0"/>
              <a:t>predsednik_ca</a:t>
            </a:r>
            <a:r>
              <a:rPr lang="sl-SI" dirty="0" smtClean="0"/>
              <a:t> </a:t>
            </a:r>
            <a:endParaRPr lang="sl-SI" dirty="0"/>
          </a:p>
        </p:txBody>
      </p:sp>
    </p:spTree>
    <p:extLst>
      <p:ext uri="{BB962C8B-B14F-4D97-AF65-F5344CB8AC3E}">
        <p14:creationId xmlns:p14="http://schemas.microsoft.com/office/powerpoint/2010/main" val="3683936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i="1" dirty="0">
                <a:solidFill>
                  <a:srgbClr val="0070C0"/>
                </a:solidFill>
              </a:rPr>
              <a:t>Radikalna feminizacija</a:t>
            </a:r>
            <a:r>
              <a:rPr lang="sl-SI" b="1" dirty="0">
                <a:solidFill>
                  <a:srgbClr val="0070C0"/>
                </a:solidFill>
              </a:rPr>
              <a:t> </a:t>
            </a:r>
          </a:p>
        </p:txBody>
      </p:sp>
      <p:sp>
        <p:nvSpPr>
          <p:cNvPr id="3" name="Označba mesta vsebine 2"/>
          <p:cNvSpPr>
            <a:spLocks noGrp="1"/>
          </p:cNvSpPr>
          <p:nvPr>
            <p:ph idx="1"/>
          </p:nvPr>
        </p:nvSpPr>
        <p:spPr/>
        <p:txBody>
          <a:bodyPr>
            <a:normAutofit/>
          </a:bodyPr>
          <a:lstStyle/>
          <a:p>
            <a:r>
              <a:rPr lang="sl-SI" sz="5400" dirty="0"/>
              <a:t>Študentke morajo za vpis v višji letnik doseči najmanj 60 </a:t>
            </a:r>
            <a:r>
              <a:rPr lang="sl-SI" sz="5400" dirty="0" smtClean="0"/>
              <a:t>KT.</a:t>
            </a:r>
            <a:endParaRPr lang="sl-SI" sz="5400" dirty="0"/>
          </a:p>
        </p:txBody>
      </p:sp>
    </p:spTree>
    <p:extLst>
      <p:ext uri="{BB962C8B-B14F-4D97-AF65-F5344CB8AC3E}">
        <p14:creationId xmlns:p14="http://schemas.microsoft.com/office/powerpoint/2010/main" val="2866031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Dosledna raba vseh spolov</a:t>
            </a:r>
            <a:endParaRPr lang="sl-SI" b="1" dirty="0">
              <a:solidFill>
                <a:srgbClr val="0070C0"/>
              </a:solidFill>
            </a:endParaRPr>
          </a:p>
        </p:txBody>
      </p:sp>
      <p:sp>
        <p:nvSpPr>
          <p:cNvPr id="3" name="Označba mesta vsebine 2"/>
          <p:cNvSpPr>
            <a:spLocks noGrp="1"/>
          </p:cNvSpPr>
          <p:nvPr>
            <p:ph idx="1"/>
          </p:nvPr>
        </p:nvSpPr>
        <p:spPr/>
        <p:txBody>
          <a:bodyPr>
            <a:normAutofit/>
          </a:bodyPr>
          <a:lstStyle/>
          <a:p>
            <a:r>
              <a:rPr lang="sl-SI" sz="4000" i="1" dirty="0"/>
              <a:t>sklep o zaposlitvi vršilca dolžnosti ravnatelja/vršilca dolžnosti ravnateljice/vršilke dolžnosti ravnateljice/vršilke dolžnosti ravnatelja</a:t>
            </a:r>
            <a:endParaRPr lang="sl-SI" sz="4000" dirty="0"/>
          </a:p>
        </p:txBody>
      </p:sp>
    </p:spTree>
    <p:extLst>
      <p:ext uri="{BB962C8B-B14F-4D97-AF65-F5344CB8AC3E}">
        <p14:creationId xmlns:p14="http://schemas.microsoft.com/office/powerpoint/2010/main" val="2018642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4800" b="1" dirty="0">
                <a:solidFill>
                  <a:srgbClr val="0070C0"/>
                </a:solidFill>
              </a:rPr>
              <a:t>Skladenjska feminizacija</a:t>
            </a:r>
            <a:br>
              <a:rPr lang="sl-SI" sz="4800" b="1" dirty="0">
                <a:solidFill>
                  <a:srgbClr val="0070C0"/>
                </a:solidFill>
              </a:rPr>
            </a:br>
            <a:endParaRPr lang="sl-SI" sz="4800" b="1" dirty="0">
              <a:solidFill>
                <a:srgbClr val="0070C0"/>
              </a:solidFill>
            </a:endParaRP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2090995115"/>
              </p:ext>
            </p:extLst>
          </p:nvPr>
        </p:nvGraphicFramePr>
        <p:xfrm>
          <a:off x="1344706" y="1398494"/>
          <a:ext cx="7495129" cy="5226296"/>
        </p:xfrm>
        <a:graphic>
          <a:graphicData uri="http://schemas.openxmlformats.org/drawingml/2006/table">
            <a:tbl>
              <a:tblPr firstRow="1" firstCol="1" bandRow="1"/>
              <a:tblGrid>
                <a:gridCol w="3929696"/>
                <a:gridCol w="3565433"/>
              </a:tblGrid>
              <a:tr h="370370">
                <a:tc>
                  <a:txBody>
                    <a:bodyPr/>
                    <a:lstStyle/>
                    <a:p>
                      <a:pPr algn="just">
                        <a:lnSpc>
                          <a:spcPct val="150000"/>
                        </a:lnSpc>
                        <a:spcAft>
                          <a:spcPts val="0"/>
                        </a:spcAft>
                      </a:pPr>
                      <a:r>
                        <a:rPr lang="sl-SI" sz="1200" b="1" dirty="0">
                          <a:effectLst/>
                          <a:latin typeface="Times New Roman" panose="02020603050405020304" pitchFamily="18" charset="0"/>
                          <a:ea typeface="Calibri" panose="020F0502020204030204" pitchFamily="34" charset="0"/>
                          <a:cs typeface="Times New Roman" panose="02020603050405020304" pitchFamily="18" charset="0"/>
                        </a:rPr>
                        <a:t>Vrsta</a:t>
                      </a:r>
                      <a:r>
                        <a:rPr lang="sl-SI"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sl-SI" sz="1200" b="1" dirty="0">
                          <a:effectLst/>
                          <a:latin typeface="Times New Roman" panose="02020603050405020304" pitchFamily="18" charset="0"/>
                          <a:ea typeface="Calibri" panose="020F0502020204030204" pitchFamily="34" charset="0"/>
                          <a:cs typeface="Times New Roman" panose="02020603050405020304" pitchFamily="18" charset="0"/>
                        </a:rPr>
                        <a:t>skladenjske</a:t>
                      </a:r>
                      <a:r>
                        <a:rPr lang="sl-SI"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sl-SI" sz="1200" b="1" dirty="0">
                          <a:effectLst/>
                          <a:latin typeface="Times New Roman" panose="02020603050405020304" pitchFamily="18" charset="0"/>
                          <a:ea typeface="Calibri" panose="020F0502020204030204" pitchFamily="34" charset="0"/>
                          <a:cs typeface="Times New Roman" panose="02020603050405020304" pitchFamily="18" charset="0"/>
                        </a:rPr>
                        <a:t>feminizacije</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sl-SI" sz="1200" b="1">
                          <a:effectLst/>
                          <a:latin typeface="Times New Roman" panose="02020603050405020304" pitchFamily="18" charset="0"/>
                          <a:ea typeface="Calibri" panose="020F0502020204030204" pitchFamily="34" charset="0"/>
                          <a:cs typeface="Times New Roman" panose="02020603050405020304" pitchFamily="18" charset="0"/>
                        </a:rPr>
                        <a:t>Primer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1482">
                <a:tc>
                  <a:txBody>
                    <a:bodyPr/>
                    <a:lstStyle/>
                    <a:p>
                      <a:pPr algn="just">
                        <a:lnSpc>
                          <a:spcPct val="150000"/>
                        </a:lnSpc>
                        <a:spcAft>
                          <a:spcPts val="0"/>
                        </a:spcAft>
                      </a:pPr>
                      <a:r>
                        <a:rPr lang="sl-SI" sz="16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Ujemanje po bližini</a:t>
                      </a:r>
                      <a:endParaRPr lang="sl-SI"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0"/>
                        </a:spcAft>
                        <a:buFont typeface="Times New Roman" panose="02020603050405020304" pitchFamily="18" charset="0"/>
                        <a:buChar char="-"/>
                      </a:pPr>
                      <a:r>
                        <a:rPr lang="sl-SI" sz="1600" dirty="0">
                          <a:effectLst/>
                          <a:latin typeface="Times New Roman" panose="02020603050405020304" pitchFamily="18" charset="0"/>
                          <a:ea typeface="Calibri" panose="020F0502020204030204" pitchFamily="34" charset="0"/>
                          <a:cs typeface="Times New Roman" panose="02020603050405020304" pitchFamily="18" charset="0"/>
                        </a:rPr>
                        <a:t>Dijaki in dijakinje so končale s poukom.</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sl-SI" sz="1600" dirty="0">
                          <a:effectLst/>
                          <a:latin typeface="Times New Roman" panose="02020603050405020304" pitchFamily="18" charset="0"/>
                          <a:ea typeface="Calibri" panose="020F0502020204030204" pitchFamily="34" charset="0"/>
                          <a:cs typeface="Times New Roman" panose="02020603050405020304" pitchFamily="18" charset="0"/>
                        </a:rPr>
                        <a:t>Dijakinje in dijaki so končali s poukom.</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1482">
                <a:tc>
                  <a:txBody>
                    <a:bodyPr/>
                    <a:lstStyle/>
                    <a:p>
                      <a:pPr algn="just">
                        <a:lnSpc>
                          <a:spcPct val="150000"/>
                        </a:lnSpc>
                        <a:spcAft>
                          <a:spcPts val="0"/>
                        </a:spcAft>
                      </a:pPr>
                      <a:r>
                        <a:rPr lang="sl-SI"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Alternacija spolov</a:t>
                      </a:r>
                      <a:endParaRPr lang="sl-SI"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sl-SI" sz="1400" dirty="0">
                          <a:effectLst/>
                          <a:latin typeface="Times New Roman" panose="02020603050405020304" pitchFamily="18" charset="0"/>
                          <a:ea typeface="Calibri" panose="020F0502020204030204" pitchFamily="34" charset="0"/>
                          <a:cs typeface="Times New Roman" panose="02020603050405020304" pitchFamily="18" charset="0"/>
                        </a:rPr>
                        <a:t>Dijaki so bili veseli konca pouka, saj se bodo lahko med prazniki končno odpočile in vsaj za nekaj časa pozabili na šolske obveznosti.</a:t>
                      </a:r>
                      <a:endParaRPr lang="sl-S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741">
                <a:tc>
                  <a:txBody>
                    <a:bodyPr/>
                    <a:lstStyle/>
                    <a:p>
                      <a:pPr algn="just">
                        <a:lnSpc>
                          <a:spcPct val="150000"/>
                        </a:lnSpc>
                        <a:spcAft>
                          <a:spcPts val="0"/>
                        </a:spcAft>
                      </a:pPr>
                      <a:r>
                        <a:rPr lang="sl-SI"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Dvojnica</a:t>
                      </a:r>
                      <a:endParaRPr lang="sl-SI"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sl-SI" sz="1600" b="0" dirty="0">
                          <a:effectLst/>
                          <a:latin typeface="Times New Roman" panose="02020603050405020304" pitchFamily="18" charset="0"/>
                          <a:ea typeface="Calibri" panose="020F0502020204030204" pitchFamily="34" charset="0"/>
                          <a:cs typeface="Times New Roman" panose="02020603050405020304" pitchFamily="18" charset="0"/>
                        </a:rPr>
                        <a:t>Dijaki/dijakinje so končali/končale s poukom.</a:t>
                      </a:r>
                      <a:endParaRPr lang="sl-SI"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70">
                <a:tc>
                  <a:txBody>
                    <a:bodyPr/>
                    <a:lstStyle/>
                    <a:p>
                      <a:pPr algn="just">
                        <a:lnSpc>
                          <a:spcPct val="150000"/>
                        </a:lnSpc>
                        <a:spcAft>
                          <a:spcPts val="0"/>
                        </a:spcAft>
                      </a:pPr>
                      <a:r>
                        <a:rPr lang="sl-SI"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Ženski spol kot generični</a:t>
                      </a:r>
                      <a:endParaRPr lang="sl-SI"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sl-SI" sz="1600" dirty="0">
                          <a:effectLst/>
                          <a:latin typeface="Times New Roman" panose="02020603050405020304" pitchFamily="18" charset="0"/>
                          <a:ea typeface="Calibri" panose="020F0502020204030204" pitchFamily="34" charset="0"/>
                          <a:cs typeface="Times New Roman" panose="02020603050405020304" pitchFamily="18" charset="0"/>
                        </a:rPr>
                        <a:t>Dijakinje so končale s poukom.</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741">
                <a:tc>
                  <a:txBody>
                    <a:bodyPr/>
                    <a:lstStyle/>
                    <a:p>
                      <a:pPr algn="just">
                        <a:lnSpc>
                          <a:spcPct val="150000"/>
                        </a:lnSpc>
                        <a:spcAft>
                          <a:spcPts val="0"/>
                        </a:spcAft>
                      </a:pPr>
                      <a:r>
                        <a:rPr lang="sl-SI"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Raba večinskega spola</a:t>
                      </a:r>
                      <a:endParaRPr lang="sl-SI"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sl-SI" sz="1600" dirty="0">
                          <a:effectLst/>
                          <a:latin typeface="Times New Roman" panose="02020603050405020304" pitchFamily="18" charset="0"/>
                          <a:ea typeface="Calibri" panose="020F0502020204030204" pitchFamily="34" charset="0"/>
                          <a:cs typeface="Times New Roman" panose="02020603050405020304" pitchFamily="18" charset="0"/>
                        </a:rPr>
                        <a:t>Se ravna glede na število predstavnikov posameznega spola.</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4459988" y="90100"/>
            <a:ext cx="166519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sl-SI" altLang="sl-SI"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Tabela 1: Skladenjska feminizacija</a:t>
            </a:r>
            <a:endParaRPr kumimoji="0" lang="sl-SI" altLang="sl-SI"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1904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3936980504"/>
              </p:ext>
            </p:extLst>
          </p:nvPr>
        </p:nvGraphicFramePr>
        <p:xfrm>
          <a:off x="1463040" y="1086522"/>
          <a:ext cx="7376795" cy="4894730"/>
        </p:xfrm>
        <a:graphic>
          <a:graphicData uri="http://schemas.openxmlformats.org/drawingml/2006/table">
            <a:tbl>
              <a:tblPr firstRow="1" firstCol="1" bandRow="1"/>
              <a:tblGrid>
                <a:gridCol w="3895671"/>
                <a:gridCol w="3481124"/>
              </a:tblGrid>
              <a:tr h="4282888">
                <a:tc>
                  <a:txBody>
                    <a:bodyPr/>
                    <a:lstStyle/>
                    <a:p>
                      <a:pPr algn="just">
                        <a:lnSpc>
                          <a:spcPct val="150000"/>
                        </a:lnSpc>
                        <a:spcAft>
                          <a:spcPts val="0"/>
                        </a:spcAft>
                      </a:pPr>
                      <a:r>
                        <a:rPr lang="sl-SI"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Vezana grafija</a:t>
                      </a:r>
                      <a:endParaRPr lang="sl-SI"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sl-SI" sz="1200" dirty="0">
                          <a:effectLst/>
                          <a:latin typeface="Times New Roman" panose="02020603050405020304" pitchFamily="18" charset="0"/>
                          <a:ea typeface="Calibri" panose="020F0502020204030204" pitchFamily="34" charset="0"/>
                          <a:cs typeface="Times New Roman" panose="02020603050405020304" pitchFamily="18" charset="0"/>
                        </a:rPr>
                        <a:t> Možnih je veliko različnih grafij, npr.:</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sl-SI" sz="1800" dirty="0" err="1">
                          <a:effectLst/>
                          <a:latin typeface="Times New Roman" panose="02020603050405020304" pitchFamily="18" charset="0"/>
                          <a:ea typeface="Calibri" panose="020F0502020204030204" pitchFamily="34" charset="0"/>
                          <a:cs typeface="Times New Roman" panose="02020603050405020304" pitchFamily="18" charset="0"/>
                        </a:rPr>
                        <a:t>Dijaki_nje</a:t>
                      </a:r>
                      <a:r>
                        <a:rPr lang="sl-SI" sz="1800" dirty="0">
                          <a:effectLst/>
                          <a:latin typeface="Times New Roman" panose="02020603050405020304" pitchFamily="18" charset="0"/>
                          <a:ea typeface="Calibri" panose="020F0502020204030204" pitchFamily="34" charset="0"/>
                          <a:cs typeface="Times New Roman" panose="02020603050405020304" pitchFamily="18" charset="0"/>
                        </a:rPr>
                        <a:t> so </a:t>
                      </a:r>
                      <a:r>
                        <a:rPr lang="sl-SI" sz="1800" dirty="0" err="1">
                          <a:effectLst/>
                          <a:latin typeface="Times New Roman" panose="02020603050405020304" pitchFamily="18" charset="0"/>
                          <a:ea typeface="Calibri" panose="020F0502020204030204" pitchFamily="34" charset="0"/>
                          <a:cs typeface="Times New Roman" panose="02020603050405020304" pitchFamily="18" charset="0"/>
                        </a:rPr>
                        <a:t>končali_e</a:t>
                      </a:r>
                      <a:r>
                        <a:rPr lang="sl-SI" sz="1800" dirty="0">
                          <a:effectLst/>
                          <a:latin typeface="Times New Roman" panose="02020603050405020304" pitchFamily="18" charset="0"/>
                          <a:ea typeface="Calibri" panose="020F0502020204030204" pitchFamily="34" charset="0"/>
                          <a:cs typeface="Times New Roman" panose="02020603050405020304" pitchFamily="18" charset="0"/>
                        </a:rPr>
                        <a:t> s poukom.</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sl-SI" sz="1800" dirty="0" err="1">
                          <a:effectLst/>
                          <a:latin typeface="Times New Roman" panose="02020603050405020304" pitchFamily="18" charset="0"/>
                          <a:ea typeface="Calibri" panose="020F0502020204030204" pitchFamily="34" charset="0"/>
                          <a:cs typeface="Times New Roman" panose="02020603050405020304" pitchFamily="18" charset="0"/>
                        </a:rPr>
                        <a:t>DijakiNJE</a:t>
                      </a:r>
                      <a:r>
                        <a:rPr lang="sl-SI" sz="1800" dirty="0">
                          <a:effectLst/>
                          <a:latin typeface="Times New Roman" panose="02020603050405020304" pitchFamily="18" charset="0"/>
                          <a:ea typeface="Calibri" panose="020F0502020204030204" pitchFamily="34" charset="0"/>
                          <a:cs typeface="Times New Roman" panose="02020603050405020304" pitchFamily="18" charset="0"/>
                        </a:rPr>
                        <a:t> so </a:t>
                      </a:r>
                      <a:r>
                        <a:rPr lang="sl-SI" sz="1800" dirty="0" err="1">
                          <a:effectLst/>
                          <a:latin typeface="Times New Roman" panose="02020603050405020304" pitchFamily="18" charset="0"/>
                          <a:ea typeface="Calibri" panose="020F0502020204030204" pitchFamily="34" charset="0"/>
                          <a:cs typeface="Times New Roman" panose="02020603050405020304" pitchFamily="18" charset="0"/>
                        </a:rPr>
                        <a:t>končaliE</a:t>
                      </a:r>
                      <a:r>
                        <a:rPr lang="sl-SI" sz="1800" dirty="0">
                          <a:effectLst/>
                          <a:latin typeface="Times New Roman" panose="02020603050405020304" pitchFamily="18" charset="0"/>
                          <a:ea typeface="Calibri" panose="020F0502020204030204" pitchFamily="34" charset="0"/>
                          <a:cs typeface="Times New Roman" panose="02020603050405020304" pitchFamily="18" charset="0"/>
                        </a:rPr>
                        <a:t> s poukom.</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sl-SI" sz="1800" dirty="0">
                          <a:effectLst/>
                          <a:latin typeface="Times New Roman" panose="02020603050405020304" pitchFamily="18" charset="0"/>
                          <a:ea typeface="Calibri" panose="020F0502020204030204" pitchFamily="34" charset="0"/>
                          <a:cs typeface="Times New Roman" panose="02020603050405020304" pitchFamily="18" charset="0"/>
                        </a:rPr>
                        <a:t>Dijaki+ so končali+ s poukom.</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sl-SI" sz="1800" dirty="0">
                          <a:effectLst/>
                          <a:latin typeface="Times New Roman" panose="02020603050405020304" pitchFamily="18" charset="0"/>
                          <a:ea typeface="Calibri" panose="020F0502020204030204" pitchFamily="34" charset="0"/>
                          <a:cs typeface="Times New Roman" panose="02020603050405020304" pitchFamily="18" charset="0"/>
                        </a:rPr>
                        <a:t>Dijakinje‒ so končale‒ s poukom.</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sl-SI" sz="1800" dirty="0">
                          <a:effectLst/>
                          <a:latin typeface="Times New Roman" panose="02020603050405020304" pitchFamily="18" charset="0"/>
                          <a:ea typeface="Calibri" panose="020F0502020204030204" pitchFamily="34" charset="0"/>
                          <a:cs typeface="Times New Roman" panose="02020603050405020304" pitchFamily="18" charset="0"/>
                        </a:rPr>
                        <a:t>Dijaki^ so končali^ s poukom itd.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1842">
                <a:tc>
                  <a:txBody>
                    <a:bodyPr/>
                    <a:lstStyle/>
                    <a:p>
                      <a:pPr algn="just">
                        <a:lnSpc>
                          <a:spcPct val="150000"/>
                        </a:lnSpc>
                        <a:spcAft>
                          <a:spcPts val="0"/>
                        </a:spcAft>
                      </a:pPr>
                      <a:r>
                        <a:rPr lang="sl-SI"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Enospolna (</a:t>
                      </a:r>
                      <a:r>
                        <a:rPr lang="sl-SI" sz="18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skupnospolna</a:t>
                      </a:r>
                      <a:r>
                        <a:rPr lang="sl-SI"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raba</a:t>
                      </a:r>
                      <a:endParaRPr lang="sl-SI"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sl-SI" sz="2000" dirty="0">
                          <a:effectLst/>
                          <a:latin typeface="Times New Roman" panose="02020603050405020304" pitchFamily="18" charset="0"/>
                          <a:ea typeface="Calibri" panose="020F0502020204030204" pitchFamily="34" charset="0"/>
                          <a:cs typeface="Times New Roman" panose="02020603050405020304" pitchFamily="18" charset="0"/>
                        </a:rPr>
                        <a:t>Dijaštvo je končalo s poukom. </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8840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solidFill>
                  <a:srgbClr val="0070C0"/>
                </a:solidFill>
              </a:rPr>
              <a:t>Ujemanje med osebkom in povedkom</a:t>
            </a:r>
            <a:endParaRPr lang="sl-SI" dirty="0">
              <a:solidFill>
                <a:srgbClr val="0070C0"/>
              </a:solidFill>
            </a:endParaRPr>
          </a:p>
        </p:txBody>
      </p:sp>
      <p:sp>
        <p:nvSpPr>
          <p:cNvPr id="3" name="Označba mesta vsebine 2"/>
          <p:cNvSpPr>
            <a:spLocks noGrp="1"/>
          </p:cNvSpPr>
          <p:nvPr>
            <p:ph idx="1"/>
          </p:nvPr>
        </p:nvSpPr>
        <p:spPr/>
        <p:txBody>
          <a:bodyPr>
            <a:normAutofit fontScale="92500" lnSpcReduction="10000"/>
          </a:bodyPr>
          <a:lstStyle/>
          <a:p>
            <a:r>
              <a:rPr lang="sl-SI" dirty="0"/>
              <a:t>Preden se podrobneje pomudimo ob povedku, poglejmo definicijo osebka s stališča sklona. Rekli smo, da je osebek tisti stavčni člen, ki je v imenovalniku kakor tudi povedkovo določilo., kot npr. v stavku Tomaž je otrok. Kateri imenovalnik je tu osebek in kateri določilo povedka? Na to vprašanje dobimo odgovor tako, da zamenjujemo bodisi prvi bodisi drugi samostalnik s samostalnikom katerega drugega spola. Če se pri tem  mora spremeniti spol glagola, imamo opravka z osebkovim samostalnikom, sicer s povedkovim. Prim.: Tomaž je bil otrok proti Ivanka je bila otrok. /…/ V primerih kot Tomaž je bil otrok ali Tomaž je bil sirota ali Tomaž je bil strašilo nam nespremenjena </a:t>
            </a:r>
            <a:r>
              <a:rPr lang="sl-SI" dirty="0" err="1"/>
              <a:t>spolska</a:t>
            </a:r>
            <a:r>
              <a:rPr lang="sl-SI" dirty="0"/>
              <a:t> značilnost glagola pove, da so imenovalniki otrok, sirota in strašilo povedkovi. Spol povedkovega samostalnika namreč ne more vplivati na spol povedkovega glagola. (Toporišič 1982: 158) </a:t>
            </a:r>
          </a:p>
          <a:p>
            <a:endParaRPr lang="sl-SI" dirty="0"/>
          </a:p>
        </p:txBody>
      </p:sp>
    </p:spTree>
    <p:extLst>
      <p:ext uri="{BB962C8B-B14F-4D97-AF65-F5344CB8AC3E}">
        <p14:creationId xmlns:p14="http://schemas.microsoft.com/office/powerpoint/2010/main" val="1951032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sz="3600" dirty="0" smtClean="0"/>
              <a:t>Janja Ribič</a:t>
            </a:r>
            <a:r>
              <a:rPr lang="sl-SI" sz="3600" i="1" dirty="0" smtClean="0"/>
              <a:t>: </a:t>
            </a:r>
            <a:r>
              <a:rPr lang="sl-SI" sz="3600" i="1" dirty="0" smtClean="0">
                <a:solidFill>
                  <a:srgbClr val="0070C0"/>
                </a:solidFill>
              </a:rPr>
              <a:t>Ujemanje </a:t>
            </a:r>
            <a:r>
              <a:rPr lang="sl-SI" sz="3600" i="1" dirty="0">
                <a:solidFill>
                  <a:srgbClr val="0070C0"/>
                </a:solidFill>
              </a:rPr>
              <a:t>med povedkom in osebkom v kopulativnih stavkih</a:t>
            </a:r>
            <a:r>
              <a:rPr lang="sl-SI" sz="3600" dirty="0">
                <a:solidFill>
                  <a:srgbClr val="0070C0"/>
                </a:solidFill>
              </a:rPr>
              <a:t> </a:t>
            </a:r>
            <a:r>
              <a:rPr lang="sl-SI" sz="3600" dirty="0" smtClean="0"/>
              <a:t>(mentorici: Polona </a:t>
            </a:r>
            <a:r>
              <a:rPr lang="sl-SI" sz="3600" dirty="0"/>
              <a:t>Gantar </a:t>
            </a:r>
            <a:r>
              <a:rPr lang="sl-SI" sz="3600" dirty="0" smtClean="0"/>
              <a:t>in Mojca Smolej; 2015</a:t>
            </a:r>
            <a:r>
              <a:rPr lang="sl-SI" sz="3600" dirty="0"/>
              <a:t>, FF, Oddelek za slovenistiko).</a:t>
            </a:r>
          </a:p>
          <a:p>
            <a:endParaRPr lang="sl-SI" dirty="0"/>
          </a:p>
        </p:txBody>
      </p:sp>
    </p:spTree>
    <p:extLst>
      <p:ext uri="{BB962C8B-B14F-4D97-AF65-F5344CB8AC3E}">
        <p14:creationId xmlns:p14="http://schemas.microsoft.com/office/powerpoint/2010/main" val="1532163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b="1" dirty="0">
                <a:solidFill>
                  <a:srgbClr val="0070C0"/>
                </a:solidFill>
              </a:rPr>
              <a:t>Zveza edninskega samostalnika (ali edninske samostalniške besedne zveze) v vlogi osebka z edninskim samostalnikom (ali edninsko besedno zvezo) v vlogi povedkovega določila z izraženo kategorijo neživosti</a:t>
            </a:r>
            <a:endParaRPr lang="sl-SI" sz="2800" dirty="0">
              <a:solidFill>
                <a:srgbClr val="0070C0"/>
              </a:solidFill>
            </a:endParaRPr>
          </a:p>
        </p:txBody>
      </p:sp>
      <p:sp>
        <p:nvSpPr>
          <p:cNvPr id="3" name="Označba mesta vsebine 2"/>
          <p:cNvSpPr>
            <a:spLocks noGrp="1"/>
          </p:cNvSpPr>
          <p:nvPr>
            <p:ph idx="1"/>
          </p:nvPr>
        </p:nvSpPr>
        <p:spPr/>
        <p:txBody>
          <a:bodyPr>
            <a:normAutofit fontScale="92500" lnSpcReduction="10000"/>
          </a:bodyPr>
          <a:lstStyle/>
          <a:p>
            <a:r>
              <a:rPr lang="sl-SI" sz="3200" i="1" u="sng" dirty="0"/>
              <a:t>Problem</a:t>
            </a:r>
            <a:r>
              <a:rPr lang="sl-SI" sz="3200" i="1" dirty="0"/>
              <a:t> je </a:t>
            </a:r>
            <a:r>
              <a:rPr lang="sl-SI" sz="3200" i="1" u="sng" dirty="0"/>
              <a:t>bil</a:t>
            </a:r>
            <a:r>
              <a:rPr lang="sl-SI" sz="3200" i="1" dirty="0"/>
              <a:t> slabša </a:t>
            </a:r>
            <a:r>
              <a:rPr lang="sl-SI" sz="3200" i="1" u="sng" dirty="0"/>
              <a:t>prodaja</a:t>
            </a:r>
            <a:r>
              <a:rPr lang="sl-SI" sz="3200" i="1" dirty="0"/>
              <a:t> telefonov</a:t>
            </a:r>
            <a:r>
              <a:rPr lang="sl-SI" sz="3200" dirty="0"/>
              <a:t>. </a:t>
            </a:r>
            <a:r>
              <a:rPr lang="sl-SI" sz="3200" b="1" dirty="0">
                <a:solidFill>
                  <a:srgbClr val="0070C0"/>
                </a:solidFill>
              </a:rPr>
              <a:t>VS</a:t>
            </a:r>
            <a:r>
              <a:rPr lang="sl-SI" sz="3200" dirty="0"/>
              <a:t> </a:t>
            </a:r>
            <a:r>
              <a:rPr lang="sl-SI" sz="3200" i="1" dirty="0"/>
              <a:t>Velik </a:t>
            </a:r>
            <a:r>
              <a:rPr lang="sl-SI" sz="3200" i="1" u="sng" dirty="0"/>
              <a:t>problem</a:t>
            </a:r>
            <a:r>
              <a:rPr lang="sl-SI" sz="3200" i="1" dirty="0"/>
              <a:t> je </a:t>
            </a:r>
            <a:r>
              <a:rPr lang="sl-SI" sz="3200" i="1" u="sng" dirty="0"/>
              <a:t>bila</a:t>
            </a:r>
            <a:r>
              <a:rPr lang="sl-SI" sz="3200" i="1" dirty="0"/>
              <a:t> smučarska </a:t>
            </a:r>
            <a:r>
              <a:rPr lang="sl-SI" sz="3200" i="1" u="sng" dirty="0"/>
              <a:t>oprema</a:t>
            </a:r>
            <a:r>
              <a:rPr lang="sl-SI" sz="3200" i="1" dirty="0"/>
              <a:t>.</a:t>
            </a:r>
            <a:endParaRPr lang="sl-SI" sz="3200" dirty="0"/>
          </a:p>
          <a:p>
            <a:r>
              <a:rPr lang="sl-SI" sz="3200" i="1" dirty="0" smtClean="0"/>
              <a:t>Pogoj </a:t>
            </a:r>
            <a:r>
              <a:rPr lang="sl-SI" sz="3200" i="1" dirty="0"/>
              <a:t>je bil znanje angleškega jezika</a:t>
            </a:r>
            <a:r>
              <a:rPr lang="sl-SI" sz="3200" dirty="0"/>
              <a:t>. </a:t>
            </a:r>
            <a:r>
              <a:rPr lang="sl-SI" sz="3200" b="1" dirty="0">
                <a:solidFill>
                  <a:srgbClr val="0070C0"/>
                </a:solidFill>
              </a:rPr>
              <a:t>VS</a:t>
            </a:r>
            <a:r>
              <a:rPr lang="sl-SI" sz="3200" dirty="0"/>
              <a:t> </a:t>
            </a:r>
            <a:r>
              <a:rPr lang="sl-SI" sz="3200" i="1" dirty="0"/>
              <a:t>Osnovni pogoj je bilo znanje kitajščine</a:t>
            </a:r>
            <a:r>
              <a:rPr lang="sl-SI" sz="3200" dirty="0"/>
              <a:t>.</a:t>
            </a:r>
          </a:p>
          <a:p>
            <a:r>
              <a:rPr lang="sl-SI" sz="3200" i="1" dirty="0" smtClean="0"/>
              <a:t>Moje </a:t>
            </a:r>
            <a:r>
              <a:rPr lang="sl-SI" sz="3200" i="1" dirty="0"/>
              <a:t>vodilo je bilo kakovost</a:t>
            </a:r>
            <a:r>
              <a:rPr lang="sl-SI" sz="3200" dirty="0"/>
              <a:t>. </a:t>
            </a:r>
            <a:r>
              <a:rPr lang="sl-SI" sz="3200" b="1" dirty="0">
                <a:solidFill>
                  <a:srgbClr val="0070C0"/>
                </a:solidFill>
              </a:rPr>
              <a:t>VS</a:t>
            </a:r>
            <a:r>
              <a:rPr lang="sl-SI" sz="3200" dirty="0"/>
              <a:t> </a:t>
            </a:r>
            <a:r>
              <a:rPr lang="sl-SI" sz="3200" i="1" dirty="0"/>
              <a:t>Moje vodilo je bila vedno iskrenost.</a:t>
            </a:r>
            <a:r>
              <a:rPr lang="sl-SI" sz="3200" dirty="0"/>
              <a:t> </a:t>
            </a:r>
          </a:p>
          <a:p>
            <a:r>
              <a:rPr lang="sl-SI" sz="3200" i="1" dirty="0" smtClean="0"/>
              <a:t>Njena </a:t>
            </a:r>
            <a:r>
              <a:rPr lang="sl-SI" sz="3200" i="1" dirty="0"/>
              <a:t>prva ljubezen je bila klavir</a:t>
            </a:r>
            <a:r>
              <a:rPr lang="sl-SI" sz="3200" dirty="0"/>
              <a:t>. </a:t>
            </a:r>
            <a:r>
              <a:rPr lang="sl-SI" sz="3200" b="1" dirty="0">
                <a:solidFill>
                  <a:srgbClr val="0070C0"/>
                </a:solidFill>
              </a:rPr>
              <a:t>VS</a:t>
            </a:r>
            <a:r>
              <a:rPr lang="sl-SI" sz="3200" dirty="0"/>
              <a:t> </a:t>
            </a:r>
            <a:r>
              <a:rPr lang="sl-SI" sz="3200" i="1" dirty="0"/>
              <a:t>Njena prva ljubezen je bil klavir</a:t>
            </a:r>
            <a:r>
              <a:rPr lang="sl-SI" sz="3200" dirty="0"/>
              <a:t>. </a:t>
            </a:r>
          </a:p>
          <a:p>
            <a:r>
              <a:rPr lang="sl-SI" sz="3200" i="1" dirty="0" smtClean="0"/>
              <a:t>Največja </a:t>
            </a:r>
            <a:r>
              <a:rPr lang="sl-SI" sz="3200" i="1" dirty="0"/>
              <a:t>težava je bila pomanjkanje motivacije</a:t>
            </a:r>
            <a:r>
              <a:rPr lang="sl-SI" sz="3200" dirty="0"/>
              <a:t>. </a:t>
            </a:r>
            <a:r>
              <a:rPr lang="sl-SI" sz="3200" b="1" dirty="0">
                <a:solidFill>
                  <a:srgbClr val="0070C0"/>
                </a:solidFill>
              </a:rPr>
              <a:t>VS</a:t>
            </a:r>
            <a:r>
              <a:rPr lang="sl-SI" sz="3200" dirty="0"/>
              <a:t> </a:t>
            </a:r>
            <a:r>
              <a:rPr lang="sl-SI" sz="3200" i="1" dirty="0"/>
              <a:t>Največja težava je bilo finančno stanje</a:t>
            </a:r>
            <a:r>
              <a:rPr lang="sl-SI" sz="3200" dirty="0"/>
              <a:t>.</a:t>
            </a:r>
          </a:p>
          <a:p>
            <a:endParaRPr lang="sl-SI" dirty="0"/>
          </a:p>
        </p:txBody>
      </p:sp>
    </p:spTree>
    <p:extLst>
      <p:ext uri="{BB962C8B-B14F-4D97-AF65-F5344CB8AC3E}">
        <p14:creationId xmlns:p14="http://schemas.microsoft.com/office/powerpoint/2010/main" val="1050397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b="1" dirty="0" smtClean="0">
                <a:solidFill>
                  <a:srgbClr val="0070C0"/>
                </a:solidFill>
              </a:rPr>
              <a:t>V. Gorjanc 2007: 179</a:t>
            </a:r>
            <a:endParaRPr lang="sl-SI" sz="3600" b="1" dirty="0">
              <a:solidFill>
                <a:srgbClr val="0070C0"/>
              </a:solidFill>
            </a:endParaRPr>
          </a:p>
        </p:txBody>
      </p:sp>
      <p:sp>
        <p:nvSpPr>
          <p:cNvPr id="3" name="Označba mesta vsebine 2"/>
          <p:cNvSpPr>
            <a:spLocks noGrp="1"/>
          </p:cNvSpPr>
          <p:nvPr>
            <p:ph idx="1"/>
          </p:nvPr>
        </p:nvSpPr>
        <p:spPr>
          <a:xfrm>
            <a:off x="838200" y="1825624"/>
            <a:ext cx="10515600" cy="4639721"/>
          </a:xfrm>
        </p:spPr>
        <p:txBody>
          <a:bodyPr>
            <a:noAutofit/>
          </a:bodyPr>
          <a:lstStyle/>
          <a:p>
            <a:r>
              <a:rPr lang="sl-SI" sz="3600" dirty="0" smtClean="0"/>
              <a:t>Veliko bolj zanimiva je analiza pojavljanja besed fant in dekle ter kontekstov, v katerih se v slovarju pojavljata. /…/ Glede  pripisovanja negativnih lastnosti lahko opazimo, da se dekletom pripisujejo večkrat glede na fizične lastnosti /…/, fantom glede na njihove vedenjske lastnosti /…/, ko pa gre za pripisovanje fizičnih lastnosti, te večkrat izpostavljajo fizično moč oz. pozitivne karakteristike. /…/ Pri fantih tudi nikoli ne najdemo negativnih seksualnih karakteristik. </a:t>
            </a:r>
            <a:endParaRPr lang="sl-SI" sz="3600" dirty="0"/>
          </a:p>
        </p:txBody>
      </p:sp>
    </p:spTree>
    <p:extLst>
      <p:ext uri="{BB962C8B-B14F-4D97-AF65-F5344CB8AC3E}">
        <p14:creationId xmlns:p14="http://schemas.microsoft.com/office/powerpoint/2010/main" val="1003884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3100" b="1" dirty="0">
                <a:solidFill>
                  <a:srgbClr val="0070C0"/>
                </a:solidFill>
              </a:rPr>
              <a:t>Zveza edninskega samostalnika (ali edninske samostalniške besedne zveze) v vlogi osebka z edninskim samostalnikom (ali edninsko besedno zvezo) v vlogi povedkovega določila z izraženo kategorijo živosti oz. človeškosti</a:t>
            </a:r>
            <a:r>
              <a:rPr lang="sl-SI" dirty="0"/>
              <a:t/>
            </a:r>
            <a:br>
              <a:rPr lang="sl-SI" dirty="0"/>
            </a:br>
            <a:endParaRPr lang="sl-SI" dirty="0"/>
          </a:p>
        </p:txBody>
      </p:sp>
      <p:sp>
        <p:nvSpPr>
          <p:cNvPr id="3" name="Označba mesta vsebine 2"/>
          <p:cNvSpPr>
            <a:spLocks noGrp="1"/>
          </p:cNvSpPr>
          <p:nvPr>
            <p:ph idx="1"/>
          </p:nvPr>
        </p:nvSpPr>
        <p:spPr/>
        <p:txBody>
          <a:bodyPr>
            <a:normAutofit/>
          </a:bodyPr>
          <a:lstStyle/>
          <a:p>
            <a:r>
              <a:rPr lang="sl-SI" sz="2000" dirty="0"/>
              <a:t>Vsaka četrta smrtna žrtev je bila pešec. </a:t>
            </a:r>
            <a:r>
              <a:rPr lang="sl-SI" sz="2000" dirty="0" smtClean="0"/>
              <a:t>  </a:t>
            </a:r>
            <a:r>
              <a:rPr lang="sl-SI" sz="2000" b="1" dirty="0" smtClean="0">
                <a:solidFill>
                  <a:srgbClr val="0070C0"/>
                </a:solidFill>
              </a:rPr>
              <a:t>VS </a:t>
            </a:r>
            <a:r>
              <a:rPr lang="sl-SI" sz="2000" dirty="0" smtClean="0"/>
              <a:t>  </a:t>
            </a:r>
            <a:r>
              <a:rPr lang="sl-SI" sz="2000" dirty="0"/>
              <a:t>Druga žrtev je bil njen soprog, ki se je obesil. </a:t>
            </a:r>
            <a:endParaRPr lang="sl-SI" sz="2000" dirty="0" smtClean="0"/>
          </a:p>
          <a:p>
            <a:pPr marL="0" indent="0">
              <a:buNone/>
            </a:pPr>
            <a:endParaRPr lang="sl-SI" sz="2000" dirty="0"/>
          </a:p>
          <a:p>
            <a:r>
              <a:rPr lang="sl-SI" sz="2000" dirty="0"/>
              <a:t>                                  /                                        </a:t>
            </a:r>
            <a:r>
              <a:rPr lang="sl-SI" sz="2000" dirty="0" smtClean="0"/>
              <a:t>    </a:t>
            </a:r>
            <a:r>
              <a:rPr lang="sl-SI" sz="2000" dirty="0"/>
              <a:t>Vsaka stota žrtev je bil otrok. </a:t>
            </a:r>
            <a:endParaRPr lang="sl-SI" sz="2000" dirty="0" smtClean="0"/>
          </a:p>
          <a:p>
            <a:pPr marL="0" indent="0">
              <a:buNone/>
            </a:pPr>
            <a:endParaRPr lang="sl-SI" sz="2000" dirty="0"/>
          </a:p>
          <a:p>
            <a:r>
              <a:rPr lang="sl-SI" sz="2000" dirty="0"/>
              <a:t>                                   /                                        </a:t>
            </a:r>
            <a:r>
              <a:rPr lang="sl-SI" sz="2000" dirty="0" smtClean="0"/>
              <a:t>   </a:t>
            </a:r>
            <a:r>
              <a:rPr lang="sl-SI" sz="2000" dirty="0"/>
              <a:t>Nerešljiva uganka je bil Luka Modrić</a:t>
            </a:r>
            <a:r>
              <a:rPr lang="sl-SI" sz="2000" dirty="0" smtClean="0"/>
              <a:t>.</a:t>
            </a:r>
          </a:p>
          <a:p>
            <a:pPr marL="0" indent="0">
              <a:buNone/>
            </a:pPr>
            <a:endParaRPr lang="sl-SI" sz="2000" dirty="0"/>
          </a:p>
          <a:p>
            <a:r>
              <a:rPr lang="sl-SI" sz="2000" dirty="0"/>
              <a:t>                                   /                                        </a:t>
            </a:r>
            <a:r>
              <a:rPr lang="sl-SI" sz="2000" dirty="0" smtClean="0"/>
              <a:t>  Njihova </a:t>
            </a:r>
            <a:r>
              <a:rPr lang="sl-SI" sz="2000" dirty="0"/>
              <a:t>prva misel je bil arhitekt R. </a:t>
            </a:r>
            <a:r>
              <a:rPr lang="sl-SI" sz="2000" dirty="0" err="1"/>
              <a:t>Vasquez</a:t>
            </a:r>
            <a:r>
              <a:rPr lang="sl-SI" sz="2000" dirty="0" smtClean="0"/>
              <a:t>.</a:t>
            </a:r>
          </a:p>
          <a:p>
            <a:pPr marL="0" indent="0">
              <a:buNone/>
            </a:pPr>
            <a:endParaRPr lang="sl-SI" sz="2000" dirty="0"/>
          </a:p>
          <a:p>
            <a:r>
              <a:rPr lang="sl-SI" sz="2000" dirty="0"/>
              <a:t>                                    /                                </a:t>
            </a:r>
            <a:r>
              <a:rPr lang="sl-SI" sz="2000" dirty="0" smtClean="0"/>
              <a:t>         </a:t>
            </a:r>
            <a:r>
              <a:rPr lang="sl-SI" sz="2000" dirty="0"/>
              <a:t>Največja zvezda je bil pianist Bojan Gorišek.</a:t>
            </a:r>
          </a:p>
          <a:p>
            <a:pPr marL="0" indent="0">
              <a:buNone/>
            </a:pPr>
            <a:endParaRPr lang="sl-SI" dirty="0"/>
          </a:p>
        </p:txBody>
      </p:sp>
    </p:spTree>
    <p:extLst>
      <p:ext uri="{BB962C8B-B14F-4D97-AF65-F5344CB8AC3E}">
        <p14:creationId xmlns:p14="http://schemas.microsoft.com/office/powerpoint/2010/main" val="3867055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b="1" dirty="0">
                <a:solidFill>
                  <a:srgbClr val="0070C0"/>
                </a:solidFill>
              </a:rPr>
              <a:t>Zveza edninske samostalniške besedne zveze oziroma edninskega samostalnika z </a:t>
            </a:r>
            <a:r>
              <a:rPr lang="sl-SI" sz="2800" b="1" dirty="0" err="1">
                <a:solidFill>
                  <a:srgbClr val="0070C0"/>
                </a:solidFill>
              </a:rPr>
              <a:t>needninsko</a:t>
            </a:r>
            <a:r>
              <a:rPr lang="sl-SI" sz="2800" b="1" dirty="0">
                <a:solidFill>
                  <a:srgbClr val="0070C0"/>
                </a:solidFill>
              </a:rPr>
              <a:t> samostalniško besedno zvezo oziroma z </a:t>
            </a:r>
            <a:r>
              <a:rPr lang="sl-SI" sz="2800" b="1" dirty="0" err="1">
                <a:solidFill>
                  <a:srgbClr val="0070C0"/>
                </a:solidFill>
              </a:rPr>
              <a:t>needninskim</a:t>
            </a:r>
            <a:r>
              <a:rPr lang="sl-SI" sz="2800" b="1" dirty="0">
                <a:solidFill>
                  <a:srgbClr val="0070C0"/>
                </a:solidFill>
              </a:rPr>
              <a:t> samostalnikom v vlogi povedkovega določila</a:t>
            </a:r>
            <a:endParaRPr lang="sl-SI" sz="2800" dirty="0">
              <a:solidFill>
                <a:srgbClr val="0070C0"/>
              </a:solidFill>
            </a:endParaRPr>
          </a:p>
        </p:txBody>
      </p:sp>
      <p:sp>
        <p:nvSpPr>
          <p:cNvPr id="3" name="Označba mesta vsebine 2"/>
          <p:cNvSpPr>
            <a:spLocks noGrp="1"/>
          </p:cNvSpPr>
          <p:nvPr>
            <p:ph idx="1"/>
          </p:nvPr>
        </p:nvSpPr>
        <p:spPr/>
        <p:txBody>
          <a:bodyPr/>
          <a:lstStyle/>
          <a:p>
            <a:r>
              <a:rPr lang="sl-SI" sz="4000" dirty="0"/>
              <a:t>Navadno je osebek tisti, ki ujema ves povedek, če pa je povedek zložen in povedkovo določilo v drugem številu kakor osebek, se vez ujema s povedkovim določilom: To mesto so Brežice /…/ (Toporišič 1992: 338)</a:t>
            </a:r>
          </a:p>
          <a:p>
            <a:endParaRPr lang="sl-SI" dirty="0"/>
          </a:p>
        </p:txBody>
      </p:sp>
    </p:spTree>
    <p:extLst>
      <p:ext uri="{BB962C8B-B14F-4D97-AF65-F5344CB8AC3E}">
        <p14:creationId xmlns:p14="http://schemas.microsoft.com/office/powerpoint/2010/main" val="245940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fontScale="92500"/>
          </a:bodyPr>
          <a:lstStyle/>
          <a:p>
            <a:pPr lvl="0"/>
            <a:r>
              <a:rPr lang="sl-SI" b="1" dirty="0">
                <a:solidFill>
                  <a:srgbClr val="0070C0"/>
                </a:solidFill>
              </a:rPr>
              <a:t>Tema je bila morski motivi. </a:t>
            </a:r>
          </a:p>
          <a:p>
            <a:pPr lvl="0"/>
            <a:r>
              <a:rPr lang="sl-SI" dirty="0"/>
              <a:t>Moje osnovno vodilo je bilo nespremenjena harmonija in melodija narodnih pesmi.</a:t>
            </a:r>
          </a:p>
          <a:p>
            <a:pPr lvl="0"/>
            <a:r>
              <a:rPr lang="sl-SI" dirty="0"/>
              <a:t>Rezultat je bil manjše razlivanje in ostrejše tiskanje na navaden papir.</a:t>
            </a:r>
          </a:p>
          <a:p>
            <a:pPr lvl="0"/>
            <a:r>
              <a:rPr lang="sl-SI" dirty="0"/>
              <a:t>Rezultat so bili veliki premiki cen na nepremičninskem trgu.</a:t>
            </a:r>
          </a:p>
          <a:p>
            <a:pPr lvl="0"/>
            <a:r>
              <a:rPr lang="sl-SI" dirty="0"/>
              <a:t>Predmet pogovora so tudi zahteve avtoprevoznikov iz junija letos.</a:t>
            </a:r>
          </a:p>
          <a:p>
            <a:pPr lvl="0"/>
            <a:r>
              <a:rPr lang="sl-SI" dirty="0"/>
              <a:t>Moja prva ljubezen so bili </a:t>
            </a:r>
            <a:r>
              <a:rPr lang="sl-SI" dirty="0" err="1"/>
              <a:t>Beatli</a:t>
            </a:r>
            <a:r>
              <a:rPr lang="sl-SI" dirty="0"/>
              <a:t>.</a:t>
            </a:r>
          </a:p>
          <a:p>
            <a:pPr lvl="0"/>
            <a:r>
              <a:rPr lang="sl-SI" dirty="0"/>
              <a:t>Velika uganka so Avstralci.</a:t>
            </a:r>
          </a:p>
          <a:p>
            <a:pPr lvl="0"/>
            <a:r>
              <a:rPr lang="sl-SI" dirty="0"/>
              <a:t>Rdeča nit pogovora sta seveda Michael Schumacher in </a:t>
            </a:r>
            <a:r>
              <a:rPr lang="sl-SI" dirty="0" err="1"/>
              <a:t>Fernando</a:t>
            </a:r>
            <a:r>
              <a:rPr lang="sl-SI" dirty="0"/>
              <a:t> </a:t>
            </a:r>
            <a:r>
              <a:rPr lang="sl-SI" dirty="0" err="1"/>
              <a:t>Alonso</a:t>
            </a:r>
            <a:r>
              <a:rPr lang="sl-SI" dirty="0"/>
              <a:t>.</a:t>
            </a:r>
          </a:p>
          <a:p>
            <a:endParaRPr lang="sl-SI" dirty="0"/>
          </a:p>
        </p:txBody>
      </p:sp>
    </p:spTree>
    <p:extLst>
      <p:ext uri="{BB962C8B-B14F-4D97-AF65-F5344CB8AC3E}">
        <p14:creationId xmlns:p14="http://schemas.microsoft.com/office/powerpoint/2010/main" val="2417801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100" b="1" dirty="0"/>
              <a:t>KRANJC, Simona</a:t>
            </a:r>
            <a:r>
              <a:rPr lang="sl-SI" sz="3100" b="1"/>
              <a:t>, </a:t>
            </a:r>
            <a:r>
              <a:rPr lang="sl-SI" sz="3100" b="1" smtClean="0"/>
              <a:t>OŽBOT, </a:t>
            </a:r>
            <a:r>
              <a:rPr lang="sl-SI" sz="3100" b="1" dirty="0"/>
              <a:t>Martina, 2013:</a:t>
            </a:r>
            <a:r>
              <a:rPr lang="sl-SI" sz="3100" b="1" dirty="0">
                <a:solidFill>
                  <a:srgbClr val="0070C0"/>
                </a:solidFill>
              </a:rPr>
              <a:t> </a:t>
            </a:r>
            <a:r>
              <a:rPr lang="sl-SI" sz="3100" b="1" i="1" dirty="0">
                <a:solidFill>
                  <a:srgbClr val="0070C0"/>
                </a:solidFill>
              </a:rPr>
              <a:t>Vloga spolno občutljivega jezika v slovenščini, angleščini in </a:t>
            </a:r>
            <a:r>
              <a:rPr lang="sl-SI" sz="3100" b="1" i="1" dirty="0" smtClean="0">
                <a:solidFill>
                  <a:srgbClr val="0070C0"/>
                </a:solidFill>
              </a:rPr>
              <a:t>italijanščini</a:t>
            </a:r>
            <a:endParaRPr lang="sl-SI" dirty="0"/>
          </a:p>
        </p:txBody>
      </p:sp>
      <p:sp>
        <p:nvSpPr>
          <p:cNvPr id="3" name="Označba mesta vsebine 2"/>
          <p:cNvSpPr>
            <a:spLocks noGrp="1"/>
          </p:cNvSpPr>
          <p:nvPr>
            <p:ph idx="1"/>
          </p:nvPr>
        </p:nvSpPr>
        <p:spPr/>
        <p:txBody>
          <a:bodyPr>
            <a:normAutofit/>
          </a:bodyPr>
          <a:lstStyle/>
          <a:p>
            <a:r>
              <a:rPr lang="sl-SI" sz="4400" i="1" dirty="0" smtClean="0"/>
              <a:t>Študije </a:t>
            </a:r>
            <a:r>
              <a:rPr lang="sl-SI" sz="4400" i="1" dirty="0"/>
              <a:t>jezika in </a:t>
            </a:r>
            <a:r>
              <a:rPr lang="sl-SI" sz="4400" i="1" dirty="0" smtClean="0"/>
              <a:t>spola so </a:t>
            </a:r>
            <a:r>
              <a:rPr lang="sl-SI" sz="4400" i="1" dirty="0"/>
              <a:t>tema, ki je po eni strani izjemno kompleksna, zato se prepleta skozi različna znanstvena področja, od jezikoslovja do psihologije in sociologije, po drugi pa posega na izredno občutljivo področje </a:t>
            </a:r>
            <a:r>
              <a:rPr lang="sl-SI" sz="4400" i="1" dirty="0" smtClean="0"/>
              <a:t>družbeno-kulturnih </a:t>
            </a:r>
            <a:r>
              <a:rPr lang="sl-SI" sz="4400" i="1" dirty="0"/>
              <a:t>in etičnih </a:t>
            </a:r>
            <a:r>
              <a:rPr lang="sl-SI" sz="4400" i="1" dirty="0" smtClean="0"/>
              <a:t>norm.</a:t>
            </a:r>
            <a:endParaRPr lang="sl-SI" sz="4400" i="1" dirty="0"/>
          </a:p>
        </p:txBody>
      </p:sp>
    </p:spTree>
    <p:extLst>
      <p:ext uri="{BB962C8B-B14F-4D97-AF65-F5344CB8AC3E}">
        <p14:creationId xmlns:p14="http://schemas.microsoft.com/office/powerpoint/2010/main" val="3323545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SSKJ2</a:t>
            </a:r>
            <a:endParaRPr lang="sl-SI" b="1" dirty="0">
              <a:solidFill>
                <a:srgbClr val="0070C0"/>
              </a:solidFill>
            </a:endParaRPr>
          </a:p>
        </p:txBody>
      </p:sp>
      <p:sp>
        <p:nvSpPr>
          <p:cNvPr id="3" name="Označba mesta vsebine 2"/>
          <p:cNvSpPr>
            <a:spLocks noGrp="1"/>
          </p:cNvSpPr>
          <p:nvPr>
            <p:ph idx="1"/>
          </p:nvPr>
        </p:nvSpPr>
        <p:spPr/>
        <p:txBody>
          <a:bodyPr>
            <a:normAutofit/>
          </a:bodyPr>
          <a:lstStyle/>
          <a:p>
            <a:r>
              <a:rPr lang="sl-SI" sz="5400" dirty="0" smtClean="0"/>
              <a:t> </a:t>
            </a:r>
            <a:r>
              <a:rPr lang="sl-SI" sz="5400" dirty="0" smtClean="0">
                <a:solidFill>
                  <a:srgbClr val="0070C0"/>
                </a:solidFill>
              </a:rPr>
              <a:t>dekle</a:t>
            </a:r>
            <a:r>
              <a:rPr lang="sl-SI" sz="5400" dirty="0" smtClean="0"/>
              <a:t>: 1443 zgledov</a:t>
            </a:r>
          </a:p>
          <a:p>
            <a:r>
              <a:rPr lang="sl-SI" sz="5400" dirty="0"/>
              <a:t> </a:t>
            </a:r>
            <a:r>
              <a:rPr lang="sl-SI" sz="5400" dirty="0" smtClean="0">
                <a:solidFill>
                  <a:srgbClr val="0070C0"/>
                </a:solidFill>
              </a:rPr>
              <a:t>ženska</a:t>
            </a:r>
            <a:r>
              <a:rPr lang="sl-SI" sz="5400" dirty="0" smtClean="0"/>
              <a:t>: 1486 zgledov</a:t>
            </a:r>
          </a:p>
          <a:p>
            <a:r>
              <a:rPr lang="sl-SI" sz="5400" dirty="0" smtClean="0"/>
              <a:t> </a:t>
            </a:r>
            <a:r>
              <a:rPr lang="sl-SI" sz="5400" dirty="0" smtClean="0">
                <a:solidFill>
                  <a:srgbClr val="0070C0"/>
                </a:solidFill>
              </a:rPr>
              <a:t>fant</a:t>
            </a:r>
            <a:r>
              <a:rPr lang="sl-SI" sz="5400" dirty="0" smtClean="0"/>
              <a:t>: 1637 zgledov</a:t>
            </a:r>
          </a:p>
          <a:p>
            <a:r>
              <a:rPr lang="sl-SI" sz="5400" dirty="0" smtClean="0"/>
              <a:t> </a:t>
            </a:r>
            <a:r>
              <a:rPr lang="sl-SI" sz="5400" dirty="0" smtClean="0">
                <a:solidFill>
                  <a:srgbClr val="0070C0"/>
                </a:solidFill>
              </a:rPr>
              <a:t>moški</a:t>
            </a:r>
            <a:r>
              <a:rPr lang="sl-SI" sz="5400" dirty="0" smtClean="0"/>
              <a:t>: 1267 zgledov</a:t>
            </a:r>
            <a:endParaRPr lang="sl-SI" sz="5400" dirty="0"/>
          </a:p>
        </p:txBody>
      </p:sp>
    </p:spTree>
    <p:extLst>
      <p:ext uri="{BB962C8B-B14F-4D97-AF65-F5344CB8AC3E}">
        <p14:creationId xmlns:p14="http://schemas.microsoft.com/office/powerpoint/2010/main" val="2086388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DEKLE </a:t>
            </a:r>
            <a:endParaRPr lang="sl-SI" b="1" dirty="0">
              <a:solidFill>
                <a:srgbClr val="0070C0"/>
              </a:solidFill>
            </a:endParaRPr>
          </a:p>
        </p:txBody>
      </p:sp>
      <p:sp>
        <p:nvSpPr>
          <p:cNvPr id="3" name="Označba mesta vsebine 2"/>
          <p:cNvSpPr>
            <a:spLocks noGrp="1"/>
          </p:cNvSpPr>
          <p:nvPr>
            <p:ph idx="1"/>
          </p:nvPr>
        </p:nvSpPr>
        <p:spPr>
          <a:xfrm>
            <a:off x="838200" y="1516828"/>
            <a:ext cx="10515600" cy="4862457"/>
          </a:xfrm>
        </p:spPr>
        <p:txBody>
          <a:bodyPr numCol="2">
            <a:normAutofit fontScale="92500" lnSpcReduction="10000"/>
          </a:bodyPr>
          <a:lstStyle/>
          <a:p>
            <a:pPr lvl="0"/>
            <a:r>
              <a:rPr lang="sl-SI" dirty="0"/>
              <a:t>dekle nežnih in bledikastih lic (bledikast)</a:t>
            </a:r>
          </a:p>
          <a:p>
            <a:pPr lvl="0"/>
            <a:r>
              <a:rPr lang="sl-SI" dirty="0"/>
              <a:t>dekle ga mami s svojo bohotnostjo (bohotnost)</a:t>
            </a:r>
          </a:p>
          <a:p>
            <a:pPr lvl="0"/>
            <a:r>
              <a:rPr lang="sl-SI" dirty="0"/>
              <a:t>to dekle je kot </a:t>
            </a:r>
            <a:r>
              <a:rPr lang="sl-SI" dirty="0" err="1"/>
              <a:t>bonbonček</a:t>
            </a:r>
            <a:r>
              <a:rPr lang="sl-SI" dirty="0"/>
              <a:t> (</a:t>
            </a:r>
            <a:r>
              <a:rPr lang="sl-SI" dirty="0" err="1"/>
              <a:t>bonbonček</a:t>
            </a:r>
            <a:r>
              <a:rPr lang="sl-SI" dirty="0"/>
              <a:t>)</a:t>
            </a:r>
          </a:p>
          <a:p>
            <a:pPr lvl="0"/>
            <a:r>
              <a:rPr lang="sl-SI" dirty="0"/>
              <a:t>dekle se oblači dostojno (dostojen)</a:t>
            </a:r>
          </a:p>
          <a:p>
            <a:pPr lvl="0"/>
            <a:r>
              <a:rPr lang="sl-SI" dirty="0"/>
              <a:t>dekle je prava </a:t>
            </a:r>
            <a:r>
              <a:rPr lang="sl-SI" dirty="0" err="1"/>
              <a:t>dobroživka</a:t>
            </a:r>
            <a:r>
              <a:rPr lang="sl-SI" dirty="0"/>
              <a:t> (</a:t>
            </a:r>
            <a:r>
              <a:rPr lang="sl-SI" dirty="0" err="1"/>
              <a:t>dobroživka</a:t>
            </a:r>
            <a:r>
              <a:rPr lang="sl-SI" dirty="0"/>
              <a:t>)</a:t>
            </a:r>
          </a:p>
          <a:p>
            <a:pPr lvl="0"/>
            <a:r>
              <a:rPr lang="sl-SI" dirty="0"/>
              <a:t>dekle je domišljavo (domišljav)</a:t>
            </a:r>
          </a:p>
          <a:p>
            <a:pPr lvl="0"/>
            <a:r>
              <a:rPr lang="sl-SI" dirty="0"/>
              <a:t>njegovo dekle je res </a:t>
            </a:r>
            <a:r>
              <a:rPr lang="sl-SI" dirty="0" err="1"/>
              <a:t>kebrček</a:t>
            </a:r>
            <a:r>
              <a:rPr lang="sl-SI" dirty="0"/>
              <a:t> (</a:t>
            </a:r>
            <a:r>
              <a:rPr lang="sl-SI" dirty="0" err="1"/>
              <a:t>kebrček</a:t>
            </a:r>
            <a:r>
              <a:rPr lang="sl-SI" dirty="0"/>
              <a:t>)</a:t>
            </a:r>
          </a:p>
          <a:p>
            <a:pPr lvl="0"/>
            <a:r>
              <a:rPr lang="sl-SI" dirty="0"/>
              <a:t>lišpavo dekle (lišpav)</a:t>
            </a:r>
          </a:p>
          <a:p>
            <a:pPr lvl="0"/>
            <a:r>
              <a:rPr lang="sl-SI" dirty="0"/>
              <a:t>nedolžno dekle (nedolžen)</a:t>
            </a:r>
          </a:p>
          <a:p>
            <a:pPr lvl="0"/>
            <a:r>
              <a:rPr lang="sl-SI" dirty="0"/>
              <a:t>nevedno dekle (neveden)</a:t>
            </a:r>
          </a:p>
          <a:p>
            <a:pPr lvl="0"/>
            <a:r>
              <a:rPr lang="sl-SI" dirty="0"/>
              <a:t>dekle se ne pritakne knjige niti metle (pritakniti se)</a:t>
            </a:r>
          </a:p>
          <a:p>
            <a:pPr lvl="0"/>
            <a:r>
              <a:rPr lang="sl-SI" dirty="0"/>
              <a:t>seksi dekle (seksi)</a:t>
            </a:r>
          </a:p>
          <a:p>
            <a:pPr lvl="0"/>
            <a:r>
              <a:rPr lang="sl-SI" dirty="0"/>
              <a:t>dekle se je skurbalo (skurbati se)</a:t>
            </a:r>
          </a:p>
          <a:p>
            <a:pPr lvl="0"/>
            <a:r>
              <a:rPr lang="sl-SI" dirty="0"/>
              <a:t>dekle ga je uročilo (uročiti)</a:t>
            </a:r>
          </a:p>
          <a:p>
            <a:pPr lvl="0"/>
            <a:r>
              <a:rPr lang="sl-SI" dirty="0"/>
              <a:t>dekle živahnega vedenja (živahen)</a:t>
            </a:r>
          </a:p>
          <a:p>
            <a:r>
              <a:rPr lang="sl-SI" dirty="0"/>
              <a:t>V oklepaju so zapisane iztočnice.</a:t>
            </a:r>
          </a:p>
          <a:p>
            <a:endParaRPr lang="sl-SI" dirty="0"/>
          </a:p>
        </p:txBody>
      </p:sp>
    </p:spTree>
    <p:extLst>
      <p:ext uri="{BB962C8B-B14F-4D97-AF65-F5344CB8AC3E}">
        <p14:creationId xmlns:p14="http://schemas.microsoft.com/office/powerpoint/2010/main" val="267215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FANT</a:t>
            </a:r>
            <a:endParaRPr lang="sl-SI" b="1" dirty="0">
              <a:solidFill>
                <a:srgbClr val="0070C0"/>
              </a:solidFill>
            </a:endParaRPr>
          </a:p>
        </p:txBody>
      </p:sp>
      <p:sp>
        <p:nvSpPr>
          <p:cNvPr id="3" name="Označba mesta vsebine 2"/>
          <p:cNvSpPr>
            <a:spLocks noGrp="1"/>
          </p:cNvSpPr>
          <p:nvPr>
            <p:ph idx="1"/>
          </p:nvPr>
        </p:nvSpPr>
        <p:spPr/>
        <p:txBody>
          <a:bodyPr numCol="2">
            <a:normAutofit fontScale="92500" lnSpcReduction="10000"/>
          </a:bodyPr>
          <a:lstStyle/>
          <a:p>
            <a:pPr lvl="0"/>
            <a:r>
              <a:rPr lang="sl-SI" dirty="0"/>
              <a:t>do abotnosti naiven fant (abotnost)</a:t>
            </a:r>
          </a:p>
          <a:p>
            <a:pPr lvl="0"/>
            <a:r>
              <a:rPr lang="sl-SI" dirty="0"/>
              <a:t>fant se boji samo očeta (bati se)</a:t>
            </a:r>
          </a:p>
          <a:p>
            <a:pPr lvl="0"/>
            <a:r>
              <a:rPr lang="sl-SI" dirty="0"/>
              <a:t>fant je čisto butast (butast)</a:t>
            </a:r>
          </a:p>
          <a:p>
            <a:pPr lvl="0"/>
            <a:r>
              <a:rPr lang="sl-SI" dirty="0"/>
              <a:t>fant je obdarjen z izredno dojemljivostjo (dojemljivost)</a:t>
            </a:r>
          </a:p>
          <a:p>
            <a:pPr lvl="0"/>
            <a:r>
              <a:rPr lang="sl-SI" dirty="0"/>
              <a:t>postaven fant (fant)</a:t>
            </a:r>
          </a:p>
          <a:p>
            <a:pPr lvl="0"/>
            <a:r>
              <a:rPr lang="sl-SI" dirty="0"/>
              <a:t>ta fant je pravo govedo (govedo)</a:t>
            </a:r>
          </a:p>
          <a:p>
            <a:pPr lvl="0"/>
            <a:r>
              <a:rPr lang="sl-SI" dirty="0"/>
              <a:t>hecen fant (hecen)</a:t>
            </a:r>
          </a:p>
          <a:p>
            <a:pPr lvl="0"/>
            <a:r>
              <a:rPr lang="sl-SI" dirty="0"/>
              <a:t>fant je </a:t>
            </a:r>
            <a:r>
              <a:rPr lang="sl-SI" dirty="0" err="1"/>
              <a:t>izpridenec</a:t>
            </a:r>
            <a:r>
              <a:rPr lang="sl-SI" dirty="0"/>
              <a:t> (</a:t>
            </a:r>
            <a:r>
              <a:rPr lang="sl-SI" dirty="0" err="1"/>
              <a:t>izpridenec</a:t>
            </a:r>
            <a:r>
              <a:rPr lang="sl-SI" dirty="0"/>
              <a:t>)</a:t>
            </a:r>
          </a:p>
          <a:p>
            <a:pPr lvl="0"/>
            <a:r>
              <a:rPr lang="sl-SI" dirty="0"/>
              <a:t>preprost fant (preprost)</a:t>
            </a:r>
          </a:p>
          <a:p>
            <a:pPr lvl="0"/>
            <a:r>
              <a:rPr lang="sl-SI" dirty="0"/>
              <a:t>mišičav in plečat fant (mišičav)</a:t>
            </a:r>
          </a:p>
          <a:p>
            <a:pPr lvl="0"/>
            <a:r>
              <a:rPr lang="sl-SI" dirty="0"/>
              <a:t>fant ga je spet natolkel (natolči)</a:t>
            </a:r>
          </a:p>
          <a:p>
            <a:pPr lvl="0"/>
            <a:r>
              <a:rPr lang="sl-SI" dirty="0"/>
              <a:t>živahen, neobvladljiv fant (neobvladljiv)</a:t>
            </a:r>
          </a:p>
          <a:p>
            <a:pPr lvl="0"/>
            <a:r>
              <a:rPr lang="sl-SI" dirty="0"/>
              <a:t>bil je prikupen fant (prikupen)</a:t>
            </a:r>
          </a:p>
          <a:p>
            <a:pPr lvl="0"/>
            <a:r>
              <a:rPr lang="sl-SI" dirty="0"/>
              <a:t>prevzeten fant (prevzeten)</a:t>
            </a:r>
          </a:p>
          <a:p>
            <a:pPr lvl="0"/>
            <a:r>
              <a:rPr lang="sl-SI" dirty="0"/>
              <a:t>tih, sramežljiv fant (sramežljiv)</a:t>
            </a:r>
          </a:p>
          <a:p>
            <a:pPr lvl="0"/>
            <a:r>
              <a:rPr lang="sl-SI" dirty="0"/>
              <a:t>ta fant je prava tutka (tutka</a:t>
            </a:r>
            <a:r>
              <a:rPr lang="sl-SI" dirty="0" smtClean="0"/>
              <a:t>)</a:t>
            </a:r>
            <a:r>
              <a:rPr lang="sl-SI" dirty="0"/>
              <a:t/>
            </a:r>
            <a:br>
              <a:rPr lang="sl-SI" dirty="0"/>
            </a:br>
            <a:endParaRPr lang="sl-SI" dirty="0"/>
          </a:p>
        </p:txBody>
      </p:sp>
    </p:spTree>
    <p:extLst>
      <p:ext uri="{BB962C8B-B14F-4D97-AF65-F5344CB8AC3E}">
        <p14:creationId xmlns:p14="http://schemas.microsoft.com/office/powerpoint/2010/main" val="249778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ŽENSKA</a:t>
            </a:r>
            <a:endParaRPr lang="sl-SI" b="1" dirty="0">
              <a:solidFill>
                <a:srgbClr val="0070C0"/>
              </a:solidFill>
            </a:endParaRPr>
          </a:p>
        </p:txBody>
      </p:sp>
      <p:sp>
        <p:nvSpPr>
          <p:cNvPr id="3" name="Označba mesta vsebine 2"/>
          <p:cNvSpPr>
            <a:spLocks noGrp="1"/>
          </p:cNvSpPr>
          <p:nvPr>
            <p:ph idx="1"/>
          </p:nvPr>
        </p:nvSpPr>
        <p:spPr/>
        <p:txBody>
          <a:bodyPr numCol="2">
            <a:normAutofit fontScale="85000" lnSpcReduction="20000"/>
          </a:bodyPr>
          <a:lstStyle/>
          <a:p>
            <a:pPr lvl="0"/>
            <a:r>
              <a:rPr lang="sl-SI" dirty="0"/>
              <a:t>aseksualna ženska (aseksualen)</a:t>
            </a:r>
          </a:p>
          <a:p>
            <a:pPr lvl="0"/>
            <a:r>
              <a:rPr lang="sl-SI" dirty="0"/>
              <a:t>brezsramna ženska (brezsramen)</a:t>
            </a:r>
          </a:p>
          <a:p>
            <a:pPr lvl="0"/>
            <a:r>
              <a:rPr lang="sl-SI" dirty="0"/>
              <a:t>čvekasta ženska (čvekast)</a:t>
            </a:r>
          </a:p>
          <a:p>
            <a:pPr lvl="0"/>
            <a:r>
              <a:rPr lang="sl-SI" dirty="0"/>
              <a:t>fatalna ženska (fatalen)</a:t>
            </a:r>
          </a:p>
          <a:p>
            <a:pPr lvl="0"/>
            <a:r>
              <a:rPr lang="sl-SI" dirty="0"/>
              <a:t>jalova ženska (jalov)</a:t>
            </a:r>
          </a:p>
          <a:p>
            <a:pPr lvl="0"/>
            <a:r>
              <a:rPr lang="sl-SI" dirty="0"/>
              <a:t>izredno duhovita in lucidna ženska (luciden)</a:t>
            </a:r>
          </a:p>
          <a:p>
            <a:pPr lvl="0"/>
            <a:r>
              <a:rPr lang="sl-SI" dirty="0"/>
              <a:t>noseča ženska (nositi, noseč)</a:t>
            </a:r>
          </a:p>
          <a:p>
            <a:pPr lvl="0"/>
            <a:r>
              <a:rPr lang="sl-SI" dirty="0"/>
              <a:t>pocestna ženska (pocesten)</a:t>
            </a:r>
          </a:p>
          <a:p>
            <a:pPr lvl="0"/>
            <a:r>
              <a:rPr lang="sl-SI" dirty="0" err="1"/>
              <a:t>polnoprsa</a:t>
            </a:r>
            <a:r>
              <a:rPr lang="sl-SI" dirty="0"/>
              <a:t> ženska (</a:t>
            </a:r>
            <a:r>
              <a:rPr lang="sl-SI" dirty="0" err="1"/>
              <a:t>polnoprs</a:t>
            </a:r>
            <a:r>
              <a:rPr lang="sl-SI" dirty="0"/>
              <a:t>)</a:t>
            </a:r>
          </a:p>
          <a:p>
            <a:pPr lvl="0"/>
            <a:r>
              <a:rPr lang="sl-SI" dirty="0"/>
              <a:t>med moškimi je bil rekorder tisti, ki mu je </a:t>
            </a:r>
            <a:r>
              <a:rPr lang="sl-SI" dirty="0" err="1"/>
              <a:t>promilomat</a:t>
            </a:r>
            <a:r>
              <a:rPr lang="sl-SI" dirty="0"/>
              <a:t> pokazal 3,79 promila alkohola v krvi, ženska rekorderka pa je napihala 2,22 promila. (</a:t>
            </a:r>
            <a:r>
              <a:rPr lang="sl-SI" dirty="0" err="1"/>
              <a:t>promilomat</a:t>
            </a:r>
            <a:r>
              <a:rPr lang="sl-SI" dirty="0"/>
              <a:t>)</a:t>
            </a:r>
          </a:p>
          <a:p>
            <a:pPr lvl="0"/>
            <a:r>
              <a:rPr lang="sl-SI" dirty="0"/>
              <a:t>ženska je ponekod še vedno sužnja moža (sužnja)</a:t>
            </a:r>
          </a:p>
          <a:p>
            <a:pPr lvl="0"/>
            <a:r>
              <a:rPr lang="sl-SI" dirty="0"/>
              <a:t>trmasta in sitna ženska (trmast)</a:t>
            </a:r>
          </a:p>
          <a:p>
            <a:pPr lvl="0"/>
            <a:r>
              <a:rPr lang="sl-SI" dirty="0"/>
              <a:t>ženska se vlačuga (vlačugati se)</a:t>
            </a:r>
          </a:p>
          <a:p>
            <a:pPr lvl="0"/>
            <a:r>
              <a:rPr lang="sl-SI" dirty="0"/>
              <a:t>z njim ne vzdrži nobena ženska (vzdržati)</a:t>
            </a:r>
          </a:p>
          <a:p>
            <a:pPr lvl="0"/>
            <a:r>
              <a:rPr lang="sl-SI" dirty="0"/>
              <a:t>nobena ženska ga ni zadovoljila (zadovoljiti)</a:t>
            </a:r>
          </a:p>
          <a:p>
            <a:endParaRPr lang="sl-SI" dirty="0"/>
          </a:p>
        </p:txBody>
      </p:sp>
    </p:spTree>
    <p:extLst>
      <p:ext uri="{BB962C8B-B14F-4D97-AF65-F5344CB8AC3E}">
        <p14:creationId xmlns:p14="http://schemas.microsoft.com/office/powerpoint/2010/main" val="3056046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MOŠKI</a:t>
            </a:r>
            <a:endParaRPr lang="sl-SI" b="1" dirty="0">
              <a:solidFill>
                <a:srgbClr val="0070C0"/>
              </a:solidFill>
            </a:endParaRPr>
          </a:p>
        </p:txBody>
      </p:sp>
      <p:sp>
        <p:nvSpPr>
          <p:cNvPr id="3" name="Označba mesta vsebine 2"/>
          <p:cNvSpPr>
            <a:spLocks noGrp="1"/>
          </p:cNvSpPr>
          <p:nvPr>
            <p:ph idx="1"/>
          </p:nvPr>
        </p:nvSpPr>
        <p:spPr/>
        <p:txBody>
          <a:bodyPr numCol="2">
            <a:normAutofit fontScale="85000" lnSpcReduction="20000"/>
          </a:bodyPr>
          <a:lstStyle/>
          <a:p>
            <a:pPr lvl="0"/>
            <a:r>
              <a:rPr lang="sl-SI" dirty="0"/>
              <a:t>biseksualen moški (biseksualen)</a:t>
            </a:r>
          </a:p>
          <a:p>
            <a:pPr lvl="0"/>
            <a:r>
              <a:rPr lang="sl-SI" dirty="0"/>
              <a:t>feminilen moški (feminilen)</a:t>
            </a:r>
          </a:p>
          <a:p>
            <a:pPr lvl="0"/>
            <a:r>
              <a:rPr lang="sl-SI" dirty="0"/>
              <a:t>kakšen moški pa si, da si tega ne upaš? (kakšen)</a:t>
            </a:r>
          </a:p>
          <a:p>
            <a:pPr lvl="0"/>
            <a:r>
              <a:rPr lang="sl-SI" dirty="0"/>
              <a:t>ženske se pri delu bolj koncentrirajo kot moški (koncentrirati se)</a:t>
            </a:r>
          </a:p>
          <a:p>
            <a:pPr lvl="0"/>
            <a:r>
              <a:rPr lang="sl-SI" dirty="0"/>
              <a:t>moški radi gledajo za dekleti v minicah (minica)</a:t>
            </a:r>
          </a:p>
          <a:p>
            <a:pPr lvl="0"/>
            <a:r>
              <a:rPr lang="sl-SI" dirty="0"/>
              <a:t>okradel ga je mlajši moški (mlajši)</a:t>
            </a:r>
          </a:p>
          <a:p>
            <a:pPr lvl="0"/>
            <a:r>
              <a:rPr lang="sl-SI" dirty="0"/>
              <a:t>bradat, lep, mlad moški (moški)</a:t>
            </a:r>
          </a:p>
          <a:p>
            <a:pPr lvl="0"/>
            <a:r>
              <a:rPr lang="sl-SI" dirty="0"/>
              <a:t>nesimpatičen moški (nesimpatičen)</a:t>
            </a:r>
          </a:p>
          <a:p>
            <a:pPr lvl="0"/>
            <a:r>
              <a:rPr lang="sl-SI" dirty="0"/>
              <a:t>v lokal se je opotekel pijan moški (opoteči se)</a:t>
            </a:r>
          </a:p>
          <a:p>
            <a:pPr lvl="0"/>
            <a:r>
              <a:rPr lang="sl-SI" dirty="0"/>
              <a:t>prepotentni in impotentni moški (prepotenten)</a:t>
            </a:r>
          </a:p>
          <a:p>
            <a:pPr lvl="0"/>
            <a:r>
              <a:rPr lang="sl-SI" dirty="0"/>
              <a:t>v takih razmerah se moški poženščijo (poženščiti se)</a:t>
            </a:r>
          </a:p>
          <a:p>
            <a:pPr lvl="0"/>
            <a:r>
              <a:rPr lang="sl-SI" dirty="0"/>
              <a:t>moški so gledali televizijo in </a:t>
            </a:r>
            <a:r>
              <a:rPr lang="sl-SI" dirty="0" err="1"/>
              <a:t>srebljali</a:t>
            </a:r>
            <a:r>
              <a:rPr lang="sl-SI" dirty="0"/>
              <a:t> pivo (</a:t>
            </a:r>
            <a:r>
              <a:rPr lang="sl-SI" dirty="0" err="1"/>
              <a:t>srebljati</a:t>
            </a:r>
            <a:r>
              <a:rPr lang="sl-SI" dirty="0"/>
              <a:t>)</a:t>
            </a:r>
          </a:p>
          <a:p>
            <a:pPr lvl="0"/>
            <a:r>
              <a:rPr lang="sl-SI" dirty="0"/>
              <a:t>nekateri moški radi svinjajo (svinjati)</a:t>
            </a:r>
          </a:p>
          <a:p>
            <a:pPr lvl="0"/>
            <a:r>
              <a:rPr lang="sl-SI" dirty="0"/>
              <a:t>morda bi si moški drznili več, če ne bi bili </a:t>
            </a:r>
            <a:r>
              <a:rPr lang="sl-SI" dirty="0" err="1"/>
              <a:t>stajlingi</a:t>
            </a:r>
            <a:r>
              <a:rPr lang="sl-SI" dirty="0"/>
              <a:t> v modnih revijah tako očitno gejevsko obarvani (</a:t>
            </a:r>
            <a:r>
              <a:rPr lang="sl-SI" dirty="0" err="1"/>
              <a:t>styling</a:t>
            </a:r>
            <a:r>
              <a:rPr lang="sl-SI" dirty="0"/>
              <a:t>, SNB)</a:t>
            </a:r>
          </a:p>
          <a:p>
            <a:pPr lvl="0"/>
            <a:r>
              <a:rPr lang="sl-SI" dirty="0"/>
              <a:t>ugrabil ga je zakrinkan moški (ugrabiti)</a:t>
            </a:r>
          </a:p>
          <a:p>
            <a:endParaRPr lang="sl-SI" dirty="0"/>
          </a:p>
        </p:txBody>
      </p:sp>
    </p:spTree>
    <p:extLst>
      <p:ext uri="{BB962C8B-B14F-4D97-AF65-F5344CB8AC3E}">
        <p14:creationId xmlns:p14="http://schemas.microsoft.com/office/powerpoint/2010/main" val="2947029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TAJNIK ali TAJNICA</a:t>
            </a:r>
            <a:endParaRPr lang="sl-SI" b="1" dirty="0">
              <a:solidFill>
                <a:srgbClr val="0070C0"/>
              </a:solidFill>
            </a:endParaRPr>
          </a:p>
        </p:txBody>
      </p:sp>
      <p:sp>
        <p:nvSpPr>
          <p:cNvPr id="3" name="Označba mesta vsebine 2"/>
          <p:cNvSpPr>
            <a:spLocks noGrp="1"/>
          </p:cNvSpPr>
          <p:nvPr>
            <p:ph idx="1"/>
          </p:nvPr>
        </p:nvSpPr>
        <p:spPr/>
        <p:txBody>
          <a:bodyPr>
            <a:normAutofit fontScale="77500" lnSpcReduction="20000"/>
          </a:bodyPr>
          <a:lstStyle/>
          <a:p>
            <a:pPr lvl="0"/>
            <a:r>
              <a:rPr lang="sl-SI" u="sng" dirty="0">
                <a:hlinkClick r:id="rId2"/>
              </a:rPr>
              <a:t>tájnica</a:t>
            </a:r>
            <a:r>
              <a:rPr lang="sl-SI" dirty="0"/>
              <a:t> -e ž (ȃ)</a:t>
            </a:r>
            <a:r>
              <a:rPr lang="sl-SI" b="1" dirty="0"/>
              <a:t/>
            </a:r>
            <a:br>
              <a:rPr lang="sl-SI" b="1" dirty="0"/>
            </a:br>
            <a:r>
              <a:rPr lang="sl-SI" b="1" dirty="0"/>
              <a:t>1. </a:t>
            </a:r>
            <a:r>
              <a:rPr lang="sl-SI" i="1" dirty="0"/>
              <a:t>ženska, ki opravlja administrativne, organizacijske, tehnične posle:</a:t>
            </a:r>
            <a:r>
              <a:rPr lang="sl-SI" dirty="0"/>
              <a:t> narekovati pismo tajnici; zaposlena je kot tajnica; tajnica direktorja / tajnica režije </a:t>
            </a:r>
            <a:r>
              <a:rPr lang="sl-SI" i="1" dirty="0"/>
              <a:t>ki med snemanjem zapisuje tehnične, organizacijske podatke, režiserjeve opombe</a:t>
            </a:r>
            <a:r>
              <a:rPr lang="sl-SI" dirty="0"/>
              <a:t/>
            </a:r>
            <a:br>
              <a:rPr lang="sl-SI" dirty="0"/>
            </a:br>
            <a:r>
              <a:rPr lang="sl-SI" b="1" dirty="0"/>
              <a:t>2. </a:t>
            </a:r>
            <a:r>
              <a:rPr lang="sl-SI" i="1" dirty="0"/>
              <a:t>naprava, storitev, ki ob telefonskem klicu predvaja posneto sporočilo in shranjuje sporočila klicateljev:</a:t>
            </a:r>
            <a:r>
              <a:rPr lang="sl-SI" dirty="0"/>
              <a:t> oglasila se je avtomatska tajnica / telefonska </a:t>
            </a:r>
            <a:r>
              <a:rPr lang="sl-SI" dirty="0" smtClean="0"/>
              <a:t>tajnica</a:t>
            </a:r>
          </a:p>
          <a:p>
            <a:pPr marL="0" lvl="0" indent="0">
              <a:buNone/>
            </a:pPr>
            <a:endParaRPr lang="sl-SI" dirty="0"/>
          </a:p>
          <a:p>
            <a:pPr lvl="0"/>
            <a:r>
              <a:rPr lang="sl-SI" u="sng" dirty="0">
                <a:hlinkClick r:id="rId3"/>
              </a:rPr>
              <a:t>tájnik</a:t>
            </a:r>
            <a:r>
              <a:rPr lang="sl-SI" dirty="0"/>
              <a:t> -a m (ȃ)</a:t>
            </a:r>
            <a:r>
              <a:rPr lang="sl-SI" b="1" dirty="0"/>
              <a:t/>
            </a:r>
            <a:br>
              <a:rPr lang="sl-SI" b="1" dirty="0"/>
            </a:br>
            <a:r>
              <a:rPr lang="sl-SI" b="1" dirty="0"/>
              <a:t>1. </a:t>
            </a:r>
            <a:r>
              <a:rPr lang="sl-SI" i="1" dirty="0"/>
              <a:t>kdor opravlja administrativne, organizacijske, tehnične posle:</a:t>
            </a:r>
            <a:r>
              <a:rPr lang="sl-SI" dirty="0"/>
              <a:t> dati navodila tajniku; tajnik šole; dela in naloge tajnika / osebni tajnik / občinski tajnik nekdaj </a:t>
            </a:r>
            <a:r>
              <a:rPr lang="sl-SI" i="1" dirty="0"/>
              <a:t>kdor opravlja pisarniške posle na občini</a:t>
            </a:r>
            <a:r>
              <a:rPr lang="sl-SI" dirty="0"/>
              <a:t>; tajnik režije </a:t>
            </a:r>
            <a:r>
              <a:rPr lang="sl-SI" i="1" dirty="0"/>
              <a:t>ki med snemanjem zapisuje tehnične in organizacijske podatke, režiserjeve opombe</a:t>
            </a:r>
            <a:r>
              <a:rPr lang="sl-SI" dirty="0"/>
              <a:t/>
            </a:r>
            <a:br>
              <a:rPr lang="sl-SI" dirty="0"/>
            </a:br>
            <a:r>
              <a:rPr lang="sl-SI" b="1" dirty="0"/>
              <a:t>2. </a:t>
            </a:r>
            <a:r>
              <a:rPr lang="sl-SI" i="1" dirty="0"/>
              <a:t>visok funkcionar kake organizacije, telesa:</a:t>
            </a:r>
            <a:r>
              <a:rPr lang="sl-SI" dirty="0"/>
              <a:t> izvoliti tajnika; glavni tajnik; predsednik in tajnik</a:t>
            </a:r>
            <a:br>
              <a:rPr lang="sl-SI" dirty="0"/>
            </a:br>
            <a:endParaRPr lang="sl-SI" dirty="0"/>
          </a:p>
          <a:p>
            <a:endParaRPr lang="sl-SI" dirty="0"/>
          </a:p>
        </p:txBody>
      </p:sp>
    </p:spTree>
    <p:extLst>
      <p:ext uri="{BB962C8B-B14F-4D97-AF65-F5344CB8AC3E}">
        <p14:creationId xmlns:p14="http://schemas.microsoft.com/office/powerpoint/2010/main" val="800861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smtClean="0"/>
              <a:t>XY </a:t>
            </a:r>
            <a:r>
              <a:rPr lang="sl-SI" dirty="0"/>
              <a:t>je univerzitetna diplomirana </a:t>
            </a:r>
            <a:r>
              <a:rPr lang="sl-SI" u="sng" dirty="0"/>
              <a:t>ekonomistka</a:t>
            </a:r>
            <a:r>
              <a:rPr lang="sl-SI" dirty="0"/>
              <a:t>. Svojo poslovno pot je začela leta 1986 v gospodarstvu, in sicer kot </a:t>
            </a:r>
            <a:r>
              <a:rPr lang="sl-SI" u="sng" dirty="0"/>
              <a:t>svetovalka</a:t>
            </a:r>
            <a:r>
              <a:rPr lang="sl-SI" dirty="0"/>
              <a:t> za finance in računovodstvo. Deset let kasneje je pot nadaljevala v javnem sektorju. Na takratnem ministrstvu za šolstvo je kot </a:t>
            </a:r>
            <a:r>
              <a:rPr lang="sl-SI" u="sng" dirty="0"/>
              <a:t>svetovalka</a:t>
            </a:r>
            <a:r>
              <a:rPr lang="sl-SI" dirty="0"/>
              <a:t> ministra sedem let skrbela za načrtovanje in izvajanje proračuna ter financiranje javnih zavodov. Na Univerzi v Ljubljani se je več let ukvarjala z notranjo revizijo in večjimi investicijskimi projekti, bila je tudi </a:t>
            </a:r>
            <a:r>
              <a:rPr lang="sl-SI" u="sng" dirty="0"/>
              <a:t>pomočnica</a:t>
            </a:r>
            <a:r>
              <a:rPr lang="sl-SI" dirty="0"/>
              <a:t>  rektorja  za finančno področje. Na mesto </a:t>
            </a:r>
            <a:r>
              <a:rPr lang="sl-SI" u="sng" dirty="0"/>
              <a:t>glavnega tajnika</a:t>
            </a:r>
            <a:r>
              <a:rPr lang="sl-SI" dirty="0"/>
              <a:t> Univerze je bila s 1. 7. 2014 imenovana za šest let. </a:t>
            </a:r>
            <a:endParaRPr lang="sl-SI" dirty="0" smtClean="0"/>
          </a:p>
          <a:p>
            <a:pPr marL="0" indent="0">
              <a:buNone/>
            </a:pPr>
            <a:r>
              <a:rPr lang="sl-SI" sz="1800" dirty="0" smtClean="0"/>
              <a:t>(</a:t>
            </a:r>
            <a:r>
              <a:rPr lang="sl-SI" sz="1800" dirty="0"/>
              <a:t>https://www.uni-lj.si/o_univerzi_v_ljubljani/organizacija)</a:t>
            </a:r>
          </a:p>
          <a:p>
            <a:endParaRPr lang="sl-SI" sz="1800" dirty="0"/>
          </a:p>
        </p:txBody>
      </p:sp>
    </p:spTree>
    <p:extLst>
      <p:ext uri="{BB962C8B-B14F-4D97-AF65-F5344CB8AC3E}">
        <p14:creationId xmlns:p14="http://schemas.microsoft.com/office/powerpoint/2010/main" val="596185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1683</Words>
  <Application>Microsoft Office PowerPoint</Application>
  <PresentationFormat>Širokozaslonsko</PresentationFormat>
  <Paragraphs>163</Paragraphs>
  <Slides>23</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23</vt:i4>
      </vt:variant>
    </vt:vector>
  </HeadingPairs>
  <TitlesOfParts>
    <vt:vector size="28" baseType="lpstr">
      <vt:lpstr>Arial</vt:lpstr>
      <vt:lpstr>Calibri</vt:lpstr>
      <vt:lpstr>Calibri Light</vt:lpstr>
      <vt:lpstr>Times New Roman</vt:lpstr>
      <vt:lpstr>Officeova tema</vt:lpstr>
      <vt:lpstr>Spolski vidiki slovenskega jezika</vt:lpstr>
      <vt:lpstr>V. Gorjanc 2007: 179</vt:lpstr>
      <vt:lpstr>SSKJ2</vt:lpstr>
      <vt:lpstr>DEKLE </vt:lpstr>
      <vt:lpstr>FANT</vt:lpstr>
      <vt:lpstr>ŽENSKA</vt:lpstr>
      <vt:lpstr>MOŠKI</vt:lpstr>
      <vt:lpstr>TAJNIK ali TAJNICA</vt:lpstr>
      <vt:lpstr>PowerPointova predstavitev</vt:lpstr>
      <vt:lpstr>INKLUZIVNA SLOVNICA</vt:lpstr>
      <vt:lpstr>Raba sodobnih besedotvornih zakonitosti slovenskega jezika </vt:lpstr>
      <vt:lpstr>Raba neologizmov in nove grafije </vt:lpstr>
      <vt:lpstr>Radikalna feminizacija </vt:lpstr>
      <vt:lpstr>Dosledna raba vseh spolov</vt:lpstr>
      <vt:lpstr>Skladenjska feminizacija </vt:lpstr>
      <vt:lpstr>PowerPointova predstavitev</vt:lpstr>
      <vt:lpstr>Ujemanje med osebkom in povedkom</vt:lpstr>
      <vt:lpstr>PowerPointova predstavitev</vt:lpstr>
      <vt:lpstr>Zveza edninskega samostalnika (ali edninske samostalniške besedne zveze) v vlogi osebka z edninskim samostalnikom (ali edninsko besedno zvezo) v vlogi povedkovega določila z izraženo kategorijo neživosti</vt:lpstr>
      <vt:lpstr>Zveza edninskega samostalnika (ali edninske samostalniške besedne zveze) v vlogi osebka z edninskim samostalnikom (ali edninsko besedno zvezo) v vlogi povedkovega določila z izraženo kategorijo živosti oz. človeškosti </vt:lpstr>
      <vt:lpstr>Zveza edninske samostalniške besedne zveze oziroma edninskega samostalnika z needninsko samostalniško besedno zvezo oziroma z needninskim samostalnikom v vlogi povedkovega določila</vt:lpstr>
      <vt:lpstr>PowerPointova predstavitev</vt:lpstr>
      <vt:lpstr>KRANJC, Simona, OŽBOT, Martina, 2013: Vloga spolno občutljivega jezika v slovenščini, angleščini in italijanščini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Spolski vidiki slovenskega jezika</dc:title>
  <dc:creator>Smolej, Mojca</dc:creator>
  <cp:lastModifiedBy>Smolej, Mojca</cp:lastModifiedBy>
  <cp:revision>7</cp:revision>
  <dcterms:created xsi:type="dcterms:W3CDTF">2021-07-01T11:26:19Z</dcterms:created>
  <dcterms:modified xsi:type="dcterms:W3CDTF">2021-07-06T12:09:59Z</dcterms:modified>
</cp:coreProperties>
</file>