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3" r:id="rId5"/>
    <p:sldId id="273" r:id="rId6"/>
    <p:sldId id="260" r:id="rId7"/>
    <p:sldId id="261" r:id="rId8"/>
    <p:sldId id="262" r:id="rId9"/>
    <p:sldId id="274" r:id="rId10"/>
    <p:sldId id="265" r:id="rId11"/>
    <p:sldId id="266" r:id="rId12"/>
    <p:sldId id="268" r:id="rId13"/>
    <p:sldId id="264" r:id="rId14"/>
    <p:sldId id="281" r:id="rId15"/>
    <p:sldId id="270" r:id="rId16"/>
    <p:sldId id="271" r:id="rId17"/>
    <p:sldId id="275" r:id="rId18"/>
    <p:sldId id="276" r:id="rId19"/>
    <p:sldId id="269" r:id="rId20"/>
    <p:sldId id="278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342DF-93D0-4895-A7F0-24D277AAD92B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92B26-EC19-4BAA-877E-C2F1CA0E0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&gt;&gt; x=[.3, .2, .1, .05, .02, .01, 0, 0, 0, 0]</a:t>
            </a:r>
          </a:p>
          <a:p>
            <a:endParaRPr lang="en-GB" dirty="0" smtClean="0"/>
          </a:p>
          <a:p>
            <a:r>
              <a:rPr lang="en-GB" dirty="0" smtClean="0"/>
              <a:t>x =</a:t>
            </a:r>
          </a:p>
          <a:p>
            <a:endParaRPr lang="en-GB" dirty="0" smtClean="0"/>
          </a:p>
          <a:p>
            <a:r>
              <a:rPr lang="en-GB" dirty="0" smtClean="0"/>
              <a:t>    0.3000    0.2000    0.1000    0.0500    0.0200    0.0100         0         0         0         0</a:t>
            </a:r>
          </a:p>
          <a:p>
            <a:endParaRPr lang="en-GB" dirty="0" smtClean="0"/>
          </a:p>
          <a:p>
            <a:r>
              <a:rPr lang="en-GB" dirty="0" smtClean="0"/>
              <a:t>&gt;&gt; bar(x)</a:t>
            </a:r>
          </a:p>
          <a:p>
            <a:r>
              <a:rPr lang="en-GB" dirty="0" smtClean="0"/>
              <a:t>&gt;&gt; </a:t>
            </a:r>
            <a:r>
              <a:rPr lang="en-GB" dirty="0" err="1" smtClean="0"/>
              <a:t>ylabel</a:t>
            </a:r>
            <a:r>
              <a:rPr lang="en-GB" dirty="0" smtClean="0"/>
              <a:t>('</a:t>
            </a:r>
            <a:r>
              <a:rPr lang="en-GB" dirty="0" err="1" smtClean="0"/>
              <a:t>b_i</a:t>
            </a:r>
            <a:r>
              <a:rPr lang="en-GB" dirty="0" smtClean="0"/>
              <a:t>')</a:t>
            </a:r>
          </a:p>
          <a:p>
            <a:r>
              <a:rPr lang="en-GB" dirty="0" smtClean="0"/>
              <a:t>&gt;&gt; </a:t>
            </a:r>
            <a:r>
              <a:rPr lang="en-GB" dirty="0" err="1" smtClean="0"/>
              <a:t>xlabel</a:t>
            </a:r>
            <a:r>
              <a:rPr lang="en-GB" dirty="0" smtClean="0"/>
              <a:t>('</a:t>
            </a:r>
            <a:r>
              <a:rPr lang="en-GB" dirty="0" err="1" smtClean="0"/>
              <a:t>i</a:t>
            </a:r>
            <a:r>
              <a:rPr lang="en-GB" dirty="0" smtClean="0"/>
              <a:t>')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92B26-EC19-4BAA-877E-C2F1CA0E0BF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91956-1B2D-4DA6-B7FD-1F6B5DBA7FF4}" type="datetimeFigureOut">
              <a:rPr lang="en-US" smtClean="0"/>
              <a:pPr/>
              <a:t>2/15/2008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A6B8-E4A3-4FB8-B87E-6B2284C153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/>
          <a:lstStyle/>
          <a:p>
            <a:r>
              <a:rPr lang="en-GB" dirty="0" smtClean="0"/>
              <a:t>An Experimental Comparison</a:t>
            </a:r>
            <a:br>
              <a:rPr lang="en-GB" dirty="0" smtClean="0"/>
            </a:br>
            <a:r>
              <a:rPr lang="en-GB" dirty="0" smtClean="0"/>
              <a:t>of Click Position-Bias Models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45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Nick </a:t>
            </a:r>
            <a:r>
              <a:rPr lang="en-GB" dirty="0" smtClean="0"/>
              <a:t>Craswell     Onno Zoeter</a:t>
            </a:r>
            <a:endParaRPr lang="en-GB" dirty="0"/>
          </a:p>
          <a:p>
            <a:r>
              <a:rPr lang="en-GB" dirty="0"/>
              <a:t>Michael </a:t>
            </a:r>
            <a:r>
              <a:rPr lang="en-GB" dirty="0" smtClean="0"/>
              <a:t>Taylor     Bill Ramsey</a:t>
            </a:r>
          </a:p>
          <a:p>
            <a:endParaRPr lang="en-GB" dirty="0" smtClean="0"/>
          </a:p>
          <a:p>
            <a:r>
              <a:rPr lang="en-GB" dirty="0" smtClean="0"/>
              <a:t>Microsoft Research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593" y="3548069"/>
            <a:ext cx="695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0593" y="4643446"/>
            <a:ext cx="695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77137" y="3548069"/>
            <a:ext cx="695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5964630"/>
            <a:ext cx="1714512" cy="52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7358082" y="4643446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B. Data collection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Flipping Adjacent Results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Do adjacent flips in the top 10</a:t>
            </a:r>
          </a:p>
          <a:p>
            <a:pPr lvl="1"/>
            <a:r>
              <a:rPr lang="en-GB" dirty="0" smtClean="0"/>
              <a:t>9 types of flip: 1-2, 2-3, ... , 9-10.</a:t>
            </a:r>
          </a:p>
          <a:p>
            <a:r>
              <a:rPr lang="en-GB" dirty="0" smtClean="0"/>
              <a:t>An “experiment”: query, URL A, URL B, rank m</a:t>
            </a:r>
          </a:p>
          <a:p>
            <a:pPr marL="742950" lvl="2" indent="-342900"/>
            <a:r>
              <a:rPr lang="en-GB" dirty="0" smtClean="0"/>
              <a:t>A&amp;B originate from m&amp;m+1, though maybe not that order</a:t>
            </a:r>
          </a:p>
          <a:p>
            <a:pPr marL="742950" lvl="2" indent="-342900"/>
            <a:r>
              <a:rPr lang="en-GB" dirty="0" smtClean="0"/>
              <a:t>Equally likely to show AB and BA</a:t>
            </a:r>
          </a:p>
          <a:p>
            <a:pPr marL="742950" lvl="2" indent="-342900"/>
            <a:r>
              <a:rPr lang="en-GB" dirty="0" smtClean="0"/>
              <a:t>Controlled experiment: We only vary the position</a:t>
            </a:r>
          </a:p>
          <a:p>
            <a:r>
              <a:rPr lang="en-GB" dirty="0" smtClean="0"/>
              <a:t>108 thousand experiments with real users</a:t>
            </a:r>
          </a:p>
          <a:p>
            <a:pPr lvl="1"/>
            <a:r>
              <a:rPr lang="en-GB" dirty="0" smtClean="0"/>
              <a:t>Because it’s real users, adjacent flips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5763300"/>
            <a:ext cx="789594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800" dirty="0" smtClean="0"/>
              <a:t>Our experiment requires flips, but our models do not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Dataset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0358" y="1600200"/>
            <a:ext cx="608328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929322" y="-24"/>
            <a:ext cx="321471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logodds</a:t>
            </a:r>
            <a:r>
              <a:rPr lang="en-GB" sz="2400" dirty="0" smtClean="0"/>
              <a:t>(p)=log(p/(1-p))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Blind-Click &amp; Examination Hypotheses Are “Broken”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Blind-Click: Rank 1 might have 0 clicks</a:t>
            </a:r>
          </a:p>
          <a:p>
            <a:r>
              <a:rPr lang="en-GB" dirty="0" smtClean="0"/>
              <a:t>Examination: Rank 2 might have 100% clicks</a:t>
            </a:r>
          </a:p>
          <a:p>
            <a:r>
              <a:rPr lang="en-GB" dirty="0" smtClean="0"/>
              <a:t>Learn our parameters to stay within bounds:</a:t>
            </a:r>
          </a:p>
          <a:p>
            <a:pPr lvl="1"/>
            <a:r>
              <a:rPr lang="en-GB" dirty="0" smtClean="0"/>
              <a:t>Blind-Click: makes no adjustment</a:t>
            </a:r>
          </a:p>
          <a:p>
            <a:pPr lvl="1"/>
            <a:r>
              <a:rPr lang="en-GB" dirty="0" smtClean="0"/>
              <a:t>Examination: 2</a:t>
            </a:r>
            <a:r>
              <a:rPr lang="en-GB" dirty="0" smtClean="0">
                <a:sym typeface="Wingdings" pitchFamily="2" charset="2"/>
              </a:rPr>
              <a:t>1 is 3.5%, while 43 is 9.0%.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Something in rank 2 had </a:t>
            </a:r>
            <a:r>
              <a:rPr lang="en-GB" i="1" dirty="0" smtClean="0">
                <a:sym typeface="Wingdings" pitchFamily="2" charset="2"/>
              </a:rPr>
              <a:t>c</a:t>
            </a:r>
            <a:r>
              <a:rPr lang="en-GB" i="1" baseline="-25000" dirty="0" smtClean="0">
                <a:sym typeface="Wingdings" pitchFamily="2" charset="2"/>
              </a:rPr>
              <a:t>d2</a:t>
            </a:r>
            <a:r>
              <a:rPr lang="en-GB" dirty="0" smtClean="0">
                <a:sym typeface="Wingdings" pitchFamily="2" charset="2"/>
              </a:rPr>
              <a:t>=0.966</a:t>
            </a: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 Need some other way to stay within bounds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Non-Hypothesis: “Logistic”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shape of the data suggests a </a:t>
            </a:r>
            <a:r>
              <a:rPr lang="en-GB" b="1" dirty="0" smtClean="0"/>
              <a:t>Logistic </a:t>
            </a:r>
            <a:r>
              <a:rPr lang="en-GB" dirty="0" smtClean="0"/>
              <a:t>model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related to logistic regression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6" y="2880136"/>
            <a:ext cx="7643834" cy="126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646" y="5232841"/>
            <a:ext cx="2184386" cy="162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Given click information for AB, predict clicks in order BA:</a:t>
            </a:r>
          </a:p>
          <a:p>
            <a:pPr lvl="1"/>
            <a:r>
              <a:rPr lang="en-GB" dirty="0" smtClean="0"/>
              <a:t>4 events    : Click B, Click A, click both, click neither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10-fold cross validation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25" y="3529020"/>
            <a:ext cx="63817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7925" y="2811603"/>
            <a:ext cx="238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C. RESULTS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Results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98527" y="1428736"/>
            <a:ext cx="6946946" cy="386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5786454"/>
            <a:ext cx="850655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800" dirty="0" smtClean="0"/>
              <a:t>Best possible: Given the true click counts for ordering BA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GB" dirty="0" smtClean="0"/>
              <a:t>Results by Rank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61" y="1071546"/>
            <a:ext cx="7715278" cy="558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Position Bias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Top-ranked search results get more clicks</a:t>
            </a:r>
          </a:p>
          <a:p>
            <a:r>
              <a:rPr lang="en-GB" dirty="0" smtClean="0"/>
              <a:t>This </a:t>
            </a:r>
            <a:r>
              <a:rPr lang="en-GB" b="1" dirty="0" smtClean="0"/>
              <a:t>position bias</a:t>
            </a:r>
            <a:r>
              <a:rPr lang="en-GB" dirty="0" smtClean="0"/>
              <a:t> occurs because:</a:t>
            </a:r>
          </a:p>
          <a:p>
            <a:pPr lvl="1"/>
            <a:r>
              <a:rPr lang="en-GB" dirty="0" smtClean="0"/>
              <a:t>...users sometimes blindly click on early results?</a:t>
            </a:r>
          </a:p>
          <a:p>
            <a:pPr lvl="1"/>
            <a:r>
              <a:rPr lang="en-GB" dirty="0" smtClean="0"/>
              <a:t>...users are less likely to view lower ranks?</a:t>
            </a:r>
          </a:p>
          <a:p>
            <a:pPr lvl="1"/>
            <a:r>
              <a:rPr lang="en-GB" dirty="0" smtClean="0"/>
              <a:t>...users click the first relevant thing they see?</a:t>
            </a:r>
          </a:p>
          <a:p>
            <a:r>
              <a:rPr lang="en-GB" dirty="0" smtClean="0"/>
              <a:t>A model for position bias allows:</a:t>
            </a:r>
          </a:p>
          <a:p>
            <a:pPr lvl="1"/>
            <a:r>
              <a:rPr lang="en-GB" b="1" dirty="0" smtClean="0"/>
              <a:t>List</a:t>
            </a:r>
            <a:r>
              <a:rPr lang="en-GB" dirty="0" smtClean="0"/>
              <a:t> data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Debiased</a:t>
            </a:r>
            <a:r>
              <a:rPr lang="en-GB" dirty="0" smtClean="0">
                <a:sym typeface="Wingdings" pitchFamily="2" charset="2"/>
              </a:rPr>
              <a:t> evaluation of a </a:t>
            </a:r>
            <a:r>
              <a:rPr lang="en-GB" b="1" dirty="0" smtClean="0">
                <a:sym typeface="Wingdings" pitchFamily="2" charset="2"/>
              </a:rPr>
              <a:t>result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Per-</a:t>
            </a:r>
            <a:r>
              <a:rPr lang="en-GB" b="1" dirty="0" smtClean="0">
                <a:sym typeface="Wingdings" pitchFamily="2" charset="2"/>
              </a:rPr>
              <a:t>result</a:t>
            </a:r>
            <a:r>
              <a:rPr lang="en-GB" dirty="0" smtClean="0">
                <a:sym typeface="Wingdings" pitchFamily="2" charset="2"/>
              </a:rPr>
              <a:t> data  Evaluate a </a:t>
            </a:r>
            <a:r>
              <a:rPr lang="en-GB" b="1" dirty="0" smtClean="0">
                <a:sym typeface="Wingdings" pitchFamily="2" charset="2"/>
              </a:rPr>
              <a:t>list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Cascade Errors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43050"/>
            <a:ext cx="4038600" cy="301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52099"/>
            <a:ext cx="4038600" cy="299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113258" y="5214950"/>
            <a:ext cx="6481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Predictions are closer to diagonal, with less spread</a:t>
            </a:r>
          </a:p>
          <a:p>
            <a:r>
              <a:rPr lang="en-GB" sz="2400" dirty="0" smtClean="0"/>
              <a:t>Not perfect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D. Conclusions + 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Surprisingly, we reject the simple AND/OR </a:t>
            </a:r>
          </a:p>
          <a:p>
            <a:pPr lvl="1"/>
            <a:r>
              <a:rPr lang="en-GB" dirty="0" smtClean="0"/>
              <a:t>Users do not click randomly on rank 1</a:t>
            </a:r>
          </a:p>
          <a:p>
            <a:pPr lvl="1"/>
            <a:r>
              <a:rPr lang="en-GB" dirty="0" smtClean="0"/>
              <a:t>Users do not have a fixed examination curve</a:t>
            </a:r>
          </a:p>
          <a:p>
            <a:r>
              <a:rPr lang="en-GB" dirty="0" smtClean="0"/>
              <a:t>Cascade model works well</a:t>
            </a:r>
          </a:p>
          <a:p>
            <a:pPr lvl="1"/>
            <a:r>
              <a:rPr lang="en-GB" dirty="0" smtClean="0"/>
              <a:t>Particularly for 1-2 and 2-3 flips</a:t>
            </a:r>
          </a:p>
          <a:p>
            <a:r>
              <a:rPr lang="en-GB" dirty="0" smtClean="0"/>
              <a:t>Cascade model is basic. In future could model:</a:t>
            </a:r>
          </a:p>
          <a:p>
            <a:pPr lvl="1"/>
            <a:r>
              <a:rPr lang="en-GB" dirty="0" smtClean="0"/>
              <a:t>Users who click multiple results</a:t>
            </a:r>
          </a:p>
          <a:p>
            <a:pPr lvl="1"/>
            <a:r>
              <a:rPr lang="en-GB" dirty="0" smtClean="0"/>
              <a:t>Users who abandon their search</a:t>
            </a:r>
          </a:p>
          <a:p>
            <a:pPr lvl="1"/>
            <a:r>
              <a:rPr lang="en-GB" dirty="0" smtClean="0"/>
              <a:t>Different types of user or search?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Four alternate </a:t>
            </a:r>
            <a:r>
              <a:rPr lang="en-GB" b="1" dirty="0" smtClean="0"/>
              <a:t>hypotheses </a:t>
            </a:r>
            <a:r>
              <a:rPr lang="en-GB" dirty="0" smtClean="0"/>
              <a:t>for explaining position bias</a:t>
            </a:r>
          </a:p>
          <a:p>
            <a:pPr marL="971550" lvl="1" indent="-514350"/>
            <a:r>
              <a:rPr lang="en-GB" dirty="0" smtClean="0"/>
              <a:t>Including a `cascade’ model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 large-scale </a:t>
            </a:r>
            <a:r>
              <a:rPr lang="en-GB" b="1" dirty="0" smtClean="0"/>
              <a:t>data gathering</a:t>
            </a:r>
            <a:r>
              <a:rPr lang="en-GB" dirty="0" smtClean="0"/>
              <a:t> effort</a:t>
            </a:r>
          </a:p>
          <a:p>
            <a:pPr marL="514350" indent="-514350">
              <a:buFont typeface="+mj-lt"/>
              <a:buAutoNum type="alphaUcPeriod"/>
            </a:pPr>
            <a:r>
              <a:rPr lang="en-GB" b="1" dirty="0" smtClean="0"/>
              <a:t>Evaluation: </a:t>
            </a:r>
            <a:r>
              <a:rPr lang="en-GB" dirty="0" smtClean="0"/>
              <a:t>Which model best explains data?</a:t>
            </a:r>
          </a:p>
          <a:p>
            <a:pPr marL="971550" lvl="1" indent="-514350"/>
            <a:r>
              <a:rPr lang="en-GB" dirty="0" smtClean="0"/>
              <a:t>Which models fail and how</a:t>
            </a:r>
          </a:p>
          <a:p>
            <a:pPr marL="971550" lvl="1" indent="-514350"/>
            <a:r>
              <a:rPr lang="en-GB" dirty="0" smtClean="0"/>
              <a:t>Cascade model succeeds, at early ranks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Conclusions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A. Hypotheses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 1: No Bias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Our baseline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 lvl="1"/>
            <a:r>
              <a:rPr lang="en-GB" sz="3100" i="1" dirty="0" err="1" smtClean="0"/>
              <a:t>c</a:t>
            </a:r>
            <a:r>
              <a:rPr lang="en-GB" sz="3100" i="1" baseline="-25000" dirty="0" err="1" smtClean="0"/>
              <a:t>di</a:t>
            </a:r>
            <a:r>
              <a:rPr lang="en-GB" sz="3100" dirty="0" smtClean="0"/>
              <a:t> is </a:t>
            </a:r>
            <a:r>
              <a:rPr lang="en-GB" sz="3100" i="1" dirty="0" smtClean="0"/>
              <a:t>P( Click=True | Document=d, Position=</a:t>
            </a:r>
            <a:r>
              <a:rPr lang="en-GB" sz="3100" i="1" dirty="0" err="1" smtClean="0"/>
              <a:t>i</a:t>
            </a:r>
            <a:r>
              <a:rPr lang="en-GB" sz="3100" i="1" dirty="0" smtClean="0"/>
              <a:t> )</a:t>
            </a:r>
          </a:p>
          <a:p>
            <a:pPr lvl="1"/>
            <a:r>
              <a:rPr lang="en-GB" sz="3100" i="1" dirty="0" smtClean="0"/>
              <a:t>r</a:t>
            </a:r>
            <a:r>
              <a:rPr lang="en-GB" sz="3100" i="1" baseline="-25000" dirty="0" smtClean="0"/>
              <a:t>d</a:t>
            </a:r>
            <a:r>
              <a:rPr lang="en-GB" sz="3100" dirty="0" smtClean="0"/>
              <a:t> is </a:t>
            </a:r>
            <a:r>
              <a:rPr lang="en-GB" sz="3100" i="1" dirty="0" smtClean="0"/>
              <a:t>P( Click=True | Document=d )</a:t>
            </a:r>
          </a:p>
          <a:p>
            <a:r>
              <a:rPr lang="en-GB" dirty="0" smtClean="0"/>
              <a:t>Why this baseline?</a:t>
            </a:r>
          </a:p>
          <a:p>
            <a:pPr lvl="1"/>
            <a:r>
              <a:rPr lang="en-GB" dirty="0" smtClean="0"/>
              <a:t>We know that r</a:t>
            </a:r>
            <a:r>
              <a:rPr lang="en-GB" baseline="-25000" dirty="0" smtClean="0"/>
              <a:t>d</a:t>
            </a:r>
            <a:r>
              <a:rPr lang="en-GB" dirty="0" smtClean="0"/>
              <a:t> is part of the explanation</a:t>
            </a:r>
          </a:p>
          <a:p>
            <a:pPr lvl="1"/>
            <a:r>
              <a:rPr lang="en-GB" dirty="0" smtClean="0"/>
              <a:t>Perhaps, for ranks 9 </a:t>
            </a:r>
            <a:r>
              <a:rPr lang="en-GB" dirty="0" err="1" smtClean="0"/>
              <a:t>vs</a:t>
            </a:r>
            <a:r>
              <a:rPr lang="en-GB" dirty="0" smtClean="0"/>
              <a:t> 10, it’s the main explanation</a:t>
            </a:r>
          </a:p>
          <a:p>
            <a:pPr lvl="1"/>
            <a:r>
              <a:rPr lang="en-GB" dirty="0" smtClean="0"/>
              <a:t>It is a bad explanation at rank 1 e.g. Eye tracking</a:t>
            </a:r>
          </a:p>
          <a:p>
            <a:pPr lvl="1"/>
            <a:endParaRPr lang="en-GB" dirty="0" smtClean="0"/>
          </a:p>
          <a:p>
            <a:pPr lvl="1"/>
            <a:endParaRPr lang="en-GB" baseline="-25000" dirty="0" smtClean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3552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737334" y="6000768"/>
            <a:ext cx="63352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Attractiveness of summary ~= Relevance of result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 2: Blind Clicks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two types of user/interaction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Click based on relevance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Click based on rank (blindly)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A.k.a. the </a:t>
            </a:r>
            <a:r>
              <a:rPr lang="en-GB" b="1" dirty="0" smtClean="0"/>
              <a:t>OR</a:t>
            </a:r>
            <a:r>
              <a:rPr lang="en-GB" dirty="0" smtClean="0"/>
              <a:t> model:</a:t>
            </a:r>
          </a:p>
          <a:p>
            <a:pPr lvl="1"/>
            <a:r>
              <a:rPr lang="en-GB" dirty="0" smtClean="0"/>
              <a:t>Clicks arise from </a:t>
            </a:r>
            <a:br>
              <a:rPr lang="en-GB" dirty="0" smtClean="0"/>
            </a:br>
            <a:r>
              <a:rPr lang="en-GB" dirty="0" smtClean="0"/>
              <a:t>relevance OR position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481392"/>
            <a:ext cx="5181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257675"/>
            <a:ext cx="42672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 3: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Users are less likely to look at lower ranks, therefore less likely to click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is the </a:t>
            </a:r>
            <a:r>
              <a:rPr lang="en-GB" b="1" dirty="0" smtClean="0"/>
              <a:t>AND</a:t>
            </a:r>
            <a:r>
              <a:rPr lang="en-GB" dirty="0" smtClean="0"/>
              <a:t> model</a:t>
            </a:r>
          </a:p>
          <a:p>
            <a:pPr lvl="1"/>
            <a:r>
              <a:rPr lang="en-GB" dirty="0" smtClean="0"/>
              <a:t>Clicks arise from </a:t>
            </a:r>
            <a:br>
              <a:rPr lang="en-GB" dirty="0" smtClean="0"/>
            </a:br>
            <a:r>
              <a:rPr lang="en-GB" dirty="0" smtClean="0"/>
              <a:t>relevance AND examination</a:t>
            </a:r>
          </a:p>
          <a:p>
            <a:pPr lvl="1"/>
            <a:r>
              <a:rPr lang="en-GB" dirty="0" smtClean="0"/>
              <a:t>Probability of examination       does not depend on what else is in the list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14621"/>
            <a:ext cx="3214710" cy="68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072074"/>
            <a:ext cx="45174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32" y="2471749"/>
            <a:ext cx="42672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 4: Cascade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Users examine the results in rank order</a:t>
            </a:r>
          </a:p>
          <a:p>
            <a:r>
              <a:rPr lang="en-GB" dirty="0" smtClean="0"/>
              <a:t>At each document d</a:t>
            </a:r>
          </a:p>
          <a:p>
            <a:pPr lvl="1"/>
            <a:r>
              <a:rPr lang="en-GB" dirty="0" smtClean="0"/>
              <a:t>Click with probability r</a:t>
            </a:r>
            <a:r>
              <a:rPr lang="en-GB" baseline="-25000" dirty="0" smtClean="0"/>
              <a:t>d</a:t>
            </a:r>
          </a:p>
          <a:p>
            <a:pPr lvl="1"/>
            <a:r>
              <a:rPr lang="en-GB" dirty="0" smtClean="0"/>
              <a:t>Or continue with probability (1-r</a:t>
            </a:r>
            <a:r>
              <a:rPr lang="en-GB" baseline="-25000" dirty="0" smtClean="0"/>
              <a:t>d</a:t>
            </a:r>
            <a:r>
              <a:rPr lang="en-GB" dirty="0" smtClean="0"/>
              <a:t>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10041"/>
            <a:ext cx="68199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Cascade Model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500 users typed a query</a:t>
            </a:r>
          </a:p>
          <a:p>
            <a:r>
              <a:rPr lang="en-GB" dirty="0" smtClean="0"/>
              <a:t>0 click on result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GB" dirty="0" smtClean="0"/>
              <a:t> in rank 1</a:t>
            </a:r>
          </a:p>
          <a:p>
            <a:r>
              <a:rPr lang="en-GB" dirty="0" smtClean="0"/>
              <a:t>100 click on result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GB" dirty="0" smtClean="0"/>
              <a:t> in rank 2</a:t>
            </a:r>
          </a:p>
          <a:p>
            <a:r>
              <a:rPr lang="en-GB" dirty="0" smtClean="0"/>
              <a:t>100 click on result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GB" dirty="0" smtClean="0"/>
              <a:t> in rank 3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Cascade (with no smoothing) says:</a:t>
            </a:r>
          </a:p>
          <a:p>
            <a:r>
              <a:rPr lang="en-GB" dirty="0" smtClean="0"/>
              <a:t>0 of 500 clicked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 </a:t>
            </a:r>
            <a:r>
              <a:rPr lang="en-GB" dirty="0" err="1" smtClean="0">
                <a:sym typeface="Wingdings" pitchFamily="2" charset="2"/>
              </a:rPr>
              <a:t>r</a:t>
            </a:r>
            <a:r>
              <a:rPr lang="en-GB" baseline="-25000" dirty="0" err="1" smtClean="0">
                <a:sym typeface="Wingdings" pitchFamily="2" charset="2"/>
              </a:rPr>
              <a:t>A</a:t>
            </a:r>
            <a:r>
              <a:rPr lang="en-GB" dirty="0" smtClean="0">
                <a:sym typeface="Wingdings" pitchFamily="2" charset="2"/>
              </a:rPr>
              <a:t> = 0</a:t>
            </a:r>
          </a:p>
          <a:p>
            <a:r>
              <a:rPr lang="en-GB" dirty="0" smtClean="0">
                <a:sym typeface="Wingdings" pitchFamily="2" charset="2"/>
              </a:rPr>
              <a:t>100 of 500 clicked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B</a:t>
            </a:r>
            <a:r>
              <a:rPr lang="en-GB" dirty="0" smtClean="0">
                <a:sym typeface="Wingdings" pitchFamily="2" charset="2"/>
              </a:rPr>
              <a:t>  </a:t>
            </a:r>
            <a:r>
              <a:rPr lang="en-GB" dirty="0" err="1" smtClean="0">
                <a:sym typeface="Wingdings" pitchFamily="2" charset="2"/>
              </a:rPr>
              <a:t>r</a:t>
            </a:r>
            <a:r>
              <a:rPr lang="en-GB" baseline="-25000" dirty="0" err="1" smtClean="0">
                <a:sym typeface="Wingdings" pitchFamily="2" charset="2"/>
              </a:rPr>
              <a:t>B</a:t>
            </a:r>
            <a:r>
              <a:rPr lang="en-GB" dirty="0" smtClean="0">
                <a:sym typeface="Wingdings" pitchFamily="2" charset="2"/>
              </a:rPr>
              <a:t> = 0.2</a:t>
            </a:r>
          </a:p>
          <a:p>
            <a:r>
              <a:rPr lang="en-GB" dirty="0" smtClean="0">
                <a:sym typeface="Wingdings" pitchFamily="2" charset="2"/>
              </a:rPr>
              <a:t>100 of remaining 400 clicked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C</a:t>
            </a:r>
            <a:r>
              <a:rPr lang="en-GB" dirty="0" smtClean="0">
                <a:sym typeface="Wingdings" pitchFamily="2" charset="2"/>
              </a:rPr>
              <a:t>  </a:t>
            </a:r>
            <a:r>
              <a:rPr lang="en-GB" dirty="0" err="1" smtClean="0">
                <a:sym typeface="Wingdings" pitchFamily="2" charset="2"/>
              </a:rPr>
              <a:t>r</a:t>
            </a:r>
            <a:r>
              <a:rPr lang="en-GB" baseline="-25000" dirty="0" err="1" smtClean="0">
                <a:sym typeface="Wingdings" pitchFamily="2" charset="2"/>
              </a:rPr>
              <a:t>C</a:t>
            </a:r>
            <a:r>
              <a:rPr lang="en-GB" dirty="0" smtClean="0">
                <a:sym typeface="Wingdings" pitchFamily="2" charset="2"/>
              </a:rPr>
              <a:t> = 0.25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0760" y="1428736"/>
            <a:ext cx="2857521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This may seem different from the formulation on the previous slide, but is precisely 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727</Words>
  <Application>Microsoft Office PowerPoint</Application>
  <PresentationFormat>On-screen Show (4:3)</PresentationFormat>
  <Paragraphs>128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An Experimental Comparison of Click Position-Bias Models</vt:lpstr>
      <vt:lpstr>Position Bias</vt:lpstr>
      <vt:lpstr>Summary</vt:lpstr>
      <vt:lpstr>A. Hypotheses</vt:lpstr>
      <vt:lpstr>Hypothesis 1: No Bias</vt:lpstr>
      <vt:lpstr>Hypothesis 2: Blind Clicks</vt:lpstr>
      <vt:lpstr>Hypothesis 3: Examination</vt:lpstr>
      <vt:lpstr>Hypothesis 4: Cascade</vt:lpstr>
      <vt:lpstr>Cascade Model Example</vt:lpstr>
      <vt:lpstr>B. Data collection</vt:lpstr>
      <vt:lpstr>Flipping Adjacent Results</vt:lpstr>
      <vt:lpstr>Our Dataset</vt:lpstr>
      <vt:lpstr>Blind-Click &amp; Examination Hypotheses Are “Broken”</vt:lpstr>
      <vt:lpstr>Non-Hypothesis: “Logistic”</vt:lpstr>
      <vt:lpstr>Measurement</vt:lpstr>
      <vt:lpstr>C. RESULTS</vt:lpstr>
      <vt:lpstr>Main Results</vt:lpstr>
      <vt:lpstr>Results by Rank</vt:lpstr>
      <vt:lpstr>Slide 19</vt:lpstr>
      <vt:lpstr>Cascade Errors</vt:lpstr>
      <vt:lpstr>D. Conclusions + Future Work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Experimental Comparison of Click Position-Bias Models</dc:title>
  <dc:creator>Nick Craswell</dc:creator>
  <cp:lastModifiedBy>Nick Craswell</cp:lastModifiedBy>
  <cp:revision>21</cp:revision>
  <dcterms:created xsi:type="dcterms:W3CDTF">2008-02-08T18:02:21Z</dcterms:created>
  <dcterms:modified xsi:type="dcterms:W3CDTF">2008-02-16T02:25:43Z</dcterms:modified>
</cp:coreProperties>
</file>