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8" r:id="rId3"/>
    <p:sldId id="260" r:id="rId4"/>
    <p:sldId id="261" r:id="rId5"/>
    <p:sldId id="262" r:id="rId6"/>
    <p:sldId id="30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8" r:id="rId24"/>
    <p:sldId id="314" r:id="rId25"/>
    <p:sldId id="313" r:id="rId26"/>
    <p:sldId id="315" r:id="rId27"/>
    <p:sldId id="290" r:id="rId28"/>
    <p:sldId id="316" r:id="rId29"/>
    <p:sldId id="258" r:id="rId30"/>
    <p:sldId id="311" r:id="rId31"/>
    <p:sldId id="312" r:id="rId32"/>
    <p:sldId id="296" r:id="rId33"/>
    <p:sldId id="294" r:id="rId34"/>
    <p:sldId id="291" r:id="rId35"/>
    <p:sldId id="298" r:id="rId36"/>
    <p:sldId id="31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32" autoAdjust="0"/>
    <p:restoredTop sz="94600" autoAdjust="0"/>
  </p:normalViewPr>
  <p:slideViewPr>
    <p:cSldViewPr>
      <p:cViewPr varScale="1">
        <p:scale>
          <a:sx n="99" d="100"/>
          <a:sy n="99" d="100"/>
        </p:scale>
        <p:origin x="-102" y="-16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5BA97-1D8C-426B-A156-B640C41E9C2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704AA-66E2-4469-A47B-65434609B90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Find Patterns</a:t>
          </a:r>
          <a:endParaRPr lang="en-US" dirty="0"/>
        </a:p>
      </dgm:t>
    </dgm:pt>
    <dgm:pt modelId="{82E9FF2F-9916-46F9-8184-B2F5693C52FB}" type="parTrans" cxnId="{1B72CA94-42F7-45E5-B1A8-C4184C100624}">
      <dgm:prSet/>
      <dgm:spPr/>
      <dgm:t>
        <a:bodyPr/>
        <a:lstStyle/>
        <a:p>
          <a:endParaRPr lang="en-US"/>
        </a:p>
      </dgm:t>
    </dgm:pt>
    <dgm:pt modelId="{8AB4555D-E595-4F5E-8DB5-BF717D82CA35}" type="sibTrans" cxnId="{1B72CA94-42F7-45E5-B1A8-C4184C100624}">
      <dgm:prSet/>
      <dgm:spPr>
        <a:ln w="254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300CEEC-F4BF-480F-99E1-21FBE53CA50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Remove Patterns</a:t>
          </a:r>
          <a:endParaRPr lang="en-US" dirty="0"/>
        </a:p>
      </dgm:t>
    </dgm:pt>
    <dgm:pt modelId="{F94EEF1D-B02F-48BF-819E-5B7583EC3AA0}" type="parTrans" cxnId="{A8E77B82-14CC-44D7-B1F7-EE612E9F0CFC}">
      <dgm:prSet/>
      <dgm:spPr/>
      <dgm:t>
        <a:bodyPr/>
        <a:lstStyle/>
        <a:p>
          <a:endParaRPr lang="en-US"/>
        </a:p>
      </dgm:t>
    </dgm:pt>
    <dgm:pt modelId="{27A3A28C-957C-42FF-BA33-92B49D49F40F}" type="sibTrans" cxnId="{A8E77B82-14CC-44D7-B1F7-EE612E9F0CFC}">
      <dgm:prSet/>
      <dgm:spPr>
        <a:ln w="254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2D9B6B2-FB6E-4239-A575-BC7FDA3A680A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Add Virtual Node</a:t>
          </a:r>
          <a:endParaRPr lang="en-US" dirty="0"/>
        </a:p>
      </dgm:t>
    </dgm:pt>
    <dgm:pt modelId="{7FB56D68-1D07-4343-903D-58A3E4E14572}" type="parTrans" cxnId="{EFF37391-E84F-4965-BFB0-5256056344BC}">
      <dgm:prSet/>
      <dgm:spPr/>
      <dgm:t>
        <a:bodyPr/>
        <a:lstStyle/>
        <a:p>
          <a:endParaRPr lang="en-US"/>
        </a:p>
      </dgm:t>
    </dgm:pt>
    <dgm:pt modelId="{F7BB594F-1798-4204-B8E9-10D14A5FB8F4}" type="sibTrans" cxnId="{EFF37391-E84F-4965-BFB0-5256056344BC}">
      <dgm:prSet/>
      <dgm:spPr>
        <a:ln w="254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500E5CA-0D22-4032-B948-41C1B765C2A6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Cluster</a:t>
          </a:r>
          <a:endParaRPr lang="en-US" dirty="0"/>
        </a:p>
      </dgm:t>
    </dgm:pt>
    <dgm:pt modelId="{48382309-873E-4295-B065-8A21F531A38A}" type="parTrans" cxnId="{D7B161A9-CBEF-40B4-8894-F905B118FC3D}">
      <dgm:prSet/>
      <dgm:spPr/>
      <dgm:t>
        <a:bodyPr/>
        <a:lstStyle/>
        <a:p>
          <a:endParaRPr lang="en-US"/>
        </a:p>
      </dgm:t>
    </dgm:pt>
    <dgm:pt modelId="{18E80057-4BF4-483A-B1B5-63450F07B994}" type="sibTrans" cxnId="{D7B161A9-CBEF-40B4-8894-F905B118FC3D}">
      <dgm:prSet/>
      <dgm:spPr>
        <a:ln w="254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57C0526-0F9E-4B3E-B959-DA54D3407A1F}" type="pres">
      <dgm:prSet presAssocID="{9A25BA97-1D8C-426B-A156-B640C41E9C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0DCC7-8E28-4117-9822-B303F90BDFBB}" type="pres">
      <dgm:prSet presAssocID="{75E704AA-66E2-4469-A47B-65434609B9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EC100-6640-40AB-AC63-4FA6BAA59DEE}" type="pres">
      <dgm:prSet presAssocID="{75E704AA-66E2-4469-A47B-65434609B90F}" presName="spNode" presStyleCnt="0"/>
      <dgm:spPr/>
    </dgm:pt>
    <dgm:pt modelId="{F630C55B-CFC1-4523-9642-61A18CAA3FCD}" type="pres">
      <dgm:prSet presAssocID="{8AB4555D-E595-4F5E-8DB5-BF717D82CA3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C2DDFDF-1450-4223-A316-B8C3DD594178}" type="pres">
      <dgm:prSet presAssocID="{F300CEEC-F4BF-480F-99E1-21FBE53CA5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AC201-76F1-448E-A35F-EF49F0942D40}" type="pres">
      <dgm:prSet presAssocID="{F300CEEC-F4BF-480F-99E1-21FBE53CA503}" presName="spNode" presStyleCnt="0"/>
      <dgm:spPr/>
    </dgm:pt>
    <dgm:pt modelId="{B797F752-F7FD-46BC-B444-1485FA48BB41}" type="pres">
      <dgm:prSet presAssocID="{27A3A28C-957C-42FF-BA33-92B49D49F40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EA51AAA-2C6A-4F28-BD42-8F3E96118279}" type="pres">
      <dgm:prSet presAssocID="{02D9B6B2-FB6E-4239-A575-BC7FDA3A68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7739E-5FE6-4013-86E3-8AD421E34477}" type="pres">
      <dgm:prSet presAssocID="{02D9B6B2-FB6E-4239-A575-BC7FDA3A680A}" presName="spNode" presStyleCnt="0"/>
      <dgm:spPr/>
    </dgm:pt>
    <dgm:pt modelId="{88BC7C58-E0A0-4842-963E-1FDADAE57D26}" type="pres">
      <dgm:prSet presAssocID="{F7BB594F-1798-4204-B8E9-10D14A5FB8F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4F3A695-5BF2-40C3-94DB-2D511548134F}" type="pres">
      <dgm:prSet presAssocID="{3500E5CA-0D22-4032-B948-41C1B765C2A6}" presName="node" presStyleLbl="node1" presStyleIdx="3" presStyleCnt="4" custRadScaleRad="104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4B971-779F-4BDF-A582-C452946284A4}" type="pres">
      <dgm:prSet presAssocID="{3500E5CA-0D22-4032-B948-41C1B765C2A6}" presName="spNode" presStyleCnt="0"/>
      <dgm:spPr/>
    </dgm:pt>
    <dgm:pt modelId="{E82BC255-1529-4219-87CD-2C00DFC428C2}" type="pres">
      <dgm:prSet presAssocID="{18E80057-4BF4-483A-B1B5-63450F07B99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21AD752-5379-4296-B6DE-2ED753D68B3B}" type="presOf" srcId="{75E704AA-66E2-4469-A47B-65434609B90F}" destId="{55B0DCC7-8E28-4117-9822-B303F90BDFBB}" srcOrd="0" destOrd="0" presId="urn:microsoft.com/office/officeart/2005/8/layout/cycle5"/>
    <dgm:cxn modelId="{42F884D9-7948-4CEB-B1EB-E6F1F0CFB5CA}" type="presOf" srcId="{27A3A28C-957C-42FF-BA33-92B49D49F40F}" destId="{B797F752-F7FD-46BC-B444-1485FA48BB41}" srcOrd="0" destOrd="0" presId="urn:microsoft.com/office/officeart/2005/8/layout/cycle5"/>
    <dgm:cxn modelId="{A8E77B82-14CC-44D7-B1F7-EE612E9F0CFC}" srcId="{9A25BA97-1D8C-426B-A156-B640C41E9C2B}" destId="{F300CEEC-F4BF-480F-99E1-21FBE53CA503}" srcOrd="1" destOrd="0" parTransId="{F94EEF1D-B02F-48BF-819E-5B7583EC3AA0}" sibTransId="{27A3A28C-957C-42FF-BA33-92B49D49F40F}"/>
    <dgm:cxn modelId="{3BAC52E7-BC72-40AD-A954-A7465DC90117}" type="presOf" srcId="{18E80057-4BF4-483A-B1B5-63450F07B994}" destId="{E82BC255-1529-4219-87CD-2C00DFC428C2}" srcOrd="0" destOrd="0" presId="urn:microsoft.com/office/officeart/2005/8/layout/cycle5"/>
    <dgm:cxn modelId="{6F0C9C45-010F-4CB2-A331-A5A10DE10BE0}" type="presOf" srcId="{8AB4555D-E595-4F5E-8DB5-BF717D82CA35}" destId="{F630C55B-CFC1-4523-9642-61A18CAA3FCD}" srcOrd="0" destOrd="0" presId="urn:microsoft.com/office/officeart/2005/8/layout/cycle5"/>
    <dgm:cxn modelId="{D7B161A9-CBEF-40B4-8894-F905B118FC3D}" srcId="{9A25BA97-1D8C-426B-A156-B640C41E9C2B}" destId="{3500E5CA-0D22-4032-B948-41C1B765C2A6}" srcOrd="3" destOrd="0" parTransId="{48382309-873E-4295-B065-8A21F531A38A}" sibTransId="{18E80057-4BF4-483A-B1B5-63450F07B994}"/>
    <dgm:cxn modelId="{E98CE531-135C-43D0-8D90-A0A4557AD888}" type="presOf" srcId="{F7BB594F-1798-4204-B8E9-10D14A5FB8F4}" destId="{88BC7C58-E0A0-4842-963E-1FDADAE57D26}" srcOrd="0" destOrd="0" presId="urn:microsoft.com/office/officeart/2005/8/layout/cycle5"/>
    <dgm:cxn modelId="{8792FB3B-D1EB-4AD9-B2DF-C44B9020D61B}" type="presOf" srcId="{9A25BA97-1D8C-426B-A156-B640C41E9C2B}" destId="{D57C0526-0F9E-4B3E-B959-DA54D3407A1F}" srcOrd="0" destOrd="0" presId="urn:microsoft.com/office/officeart/2005/8/layout/cycle5"/>
    <dgm:cxn modelId="{1B72CA94-42F7-45E5-B1A8-C4184C100624}" srcId="{9A25BA97-1D8C-426B-A156-B640C41E9C2B}" destId="{75E704AA-66E2-4469-A47B-65434609B90F}" srcOrd="0" destOrd="0" parTransId="{82E9FF2F-9916-46F9-8184-B2F5693C52FB}" sibTransId="{8AB4555D-E595-4F5E-8DB5-BF717D82CA35}"/>
    <dgm:cxn modelId="{EFF37391-E84F-4965-BFB0-5256056344BC}" srcId="{9A25BA97-1D8C-426B-A156-B640C41E9C2B}" destId="{02D9B6B2-FB6E-4239-A575-BC7FDA3A680A}" srcOrd="2" destOrd="0" parTransId="{7FB56D68-1D07-4343-903D-58A3E4E14572}" sibTransId="{F7BB594F-1798-4204-B8E9-10D14A5FB8F4}"/>
    <dgm:cxn modelId="{F499CF23-AC92-4CA2-867A-E04697BF853D}" type="presOf" srcId="{02D9B6B2-FB6E-4239-A575-BC7FDA3A680A}" destId="{5EA51AAA-2C6A-4F28-BD42-8F3E96118279}" srcOrd="0" destOrd="0" presId="urn:microsoft.com/office/officeart/2005/8/layout/cycle5"/>
    <dgm:cxn modelId="{8E529FE4-9A04-453C-A0DD-FEB59D286A0B}" type="presOf" srcId="{3500E5CA-0D22-4032-B948-41C1B765C2A6}" destId="{94F3A695-5BF2-40C3-94DB-2D511548134F}" srcOrd="0" destOrd="0" presId="urn:microsoft.com/office/officeart/2005/8/layout/cycle5"/>
    <dgm:cxn modelId="{D1A0C0B0-35D2-4BDF-8EAE-0BDE45689C5C}" type="presOf" srcId="{F300CEEC-F4BF-480F-99E1-21FBE53CA503}" destId="{CC2DDFDF-1450-4223-A316-B8C3DD594178}" srcOrd="0" destOrd="0" presId="urn:microsoft.com/office/officeart/2005/8/layout/cycle5"/>
    <dgm:cxn modelId="{93BD2BF7-F891-4F08-A49D-C26ECEB7BA8B}" type="presParOf" srcId="{D57C0526-0F9E-4B3E-B959-DA54D3407A1F}" destId="{55B0DCC7-8E28-4117-9822-B303F90BDFBB}" srcOrd="0" destOrd="0" presId="urn:microsoft.com/office/officeart/2005/8/layout/cycle5"/>
    <dgm:cxn modelId="{509A82B7-324A-49EC-875B-5ED2045B21E4}" type="presParOf" srcId="{D57C0526-0F9E-4B3E-B959-DA54D3407A1F}" destId="{13AEC100-6640-40AB-AC63-4FA6BAA59DEE}" srcOrd="1" destOrd="0" presId="urn:microsoft.com/office/officeart/2005/8/layout/cycle5"/>
    <dgm:cxn modelId="{D2579A52-72A4-45E7-9B5D-FDFBE306EB95}" type="presParOf" srcId="{D57C0526-0F9E-4B3E-B959-DA54D3407A1F}" destId="{F630C55B-CFC1-4523-9642-61A18CAA3FCD}" srcOrd="2" destOrd="0" presId="urn:microsoft.com/office/officeart/2005/8/layout/cycle5"/>
    <dgm:cxn modelId="{B45AEF97-B635-48BA-AFB6-8E66594DBBEE}" type="presParOf" srcId="{D57C0526-0F9E-4B3E-B959-DA54D3407A1F}" destId="{CC2DDFDF-1450-4223-A316-B8C3DD594178}" srcOrd="3" destOrd="0" presId="urn:microsoft.com/office/officeart/2005/8/layout/cycle5"/>
    <dgm:cxn modelId="{108ED9BE-12D3-42A8-BFBA-C13F96C0C500}" type="presParOf" srcId="{D57C0526-0F9E-4B3E-B959-DA54D3407A1F}" destId="{C41AC201-76F1-448E-A35F-EF49F0942D40}" srcOrd="4" destOrd="0" presId="urn:microsoft.com/office/officeart/2005/8/layout/cycle5"/>
    <dgm:cxn modelId="{B1BFA408-A559-48CB-B969-BDEAEF7EB2B1}" type="presParOf" srcId="{D57C0526-0F9E-4B3E-B959-DA54D3407A1F}" destId="{B797F752-F7FD-46BC-B444-1485FA48BB41}" srcOrd="5" destOrd="0" presId="urn:microsoft.com/office/officeart/2005/8/layout/cycle5"/>
    <dgm:cxn modelId="{8A5CCBC6-F150-4337-9322-1D4DF020BD2D}" type="presParOf" srcId="{D57C0526-0F9E-4B3E-B959-DA54D3407A1F}" destId="{5EA51AAA-2C6A-4F28-BD42-8F3E96118279}" srcOrd="6" destOrd="0" presId="urn:microsoft.com/office/officeart/2005/8/layout/cycle5"/>
    <dgm:cxn modelId="{CF30B894-D25A-4C3E-B1D0-BC28E355295F}" type="presParOf" srcId="{D57C0526-0F9E-4B3E-B959-DA54D3407A1F}" destId="{75B7739E-5FE6-4013-86E3-8AD421E34477}" srcOrd="7" destOrd="0" presId="urn:microsoft.com/office/officeart/2005/8/layout/cycle5"/>
    <dgm:cxn modelId="{0532174E-A282-4FD9-BEDA-DB57373F3C48}" type="presParOf" srcId="{D57C0526-0F9E-4B3E-B959-DA54D3407A1F}" destId="{88BC7C58-E0A0-4842-963E-1FDADAE57D26}" srcOrd="8" destOrd="0" presId="urn:microsoft.com/office/officeart/2005/8/layout/cycle5"/>
    <dgm:cxn modelId="{69EE3D5C-171E-48C9-8843-73171E388E4B}" type="presParOf" srcId="{D57C0526-0F9E-4B3E-B959-DA54D3407A1F}" destId="{94F3A695-5BF2-40C3-94DB-2D511548134F}" srcOrd="9" destOrd="0" presId="urn:microsoft.com/office/officeart/2005/8/layout/cycle5"/>
    <dgm:cxn modelId="{BB5317C8-B650-4AB4-8488-2585FDEEDA5A}" type="presParOf" srcId="{D57C0526-0F9E-4B3E-B959-DA54D3407A1F}" destId="{7704B971-779F-4BDF-A582-C452946284A4}" srcOrd="10" destOrd="0" presId="urn:microsoft.com/office/officeart/2005/8/layout/cycle5"/>
    <dgm:cxn modelId="{3AE1E486-09BD-4AF3-881B-EE9EB13802D4}" type="presParOf" srcId="{D57C0526-0F9E-4B3E-B959-DA54D3407A1F}" destId="{E82BC255-1529-4219-87CD-2C00DFC428C2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B2C7-1DF8-4969-B845-58D660EC22C1}" type="datetimeFigureOut">
              <a:rPr lang="en-US" smtClean="0"/>
              <a:pPr/>
              <a:t>2/14/2008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E8AF-FA81-491C-A5AE-71313FF6E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oan69.co.u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 Scalable Pattern Mining Approach to </a:t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Web Graph Compression with Communities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Greg </a:t>
            </a:r>
            <a:r>
              <a:rPr lang="en-US" sz="2800" dirty="0" err="1" smtClean="0">
                <a:solidFill>
                  <a:schemeClr val="tx1"/>
                </a:solidFill>
              </a:rPr>
              <a:t>Buehrer</a:t>
            </a:r>
            <a:r>
              <a:rPr lang="en-US" sz="2800" dirty="0" smtClean="0">
                <a:solidFill>
                  <a:schemeClr val="tx1"/>
                </a:solidFill>
              </a:rPr>
              <a:t> and Kumar </a:t>
            </a:r>
            <a:r>
              <a:rPr lang="en-US" sz="2800" dirty="0" err="1" smtClean="0">
                <a:solidFill>
                  <a:schemeClr val="tx1"/>
                </a:solidFill>
              </a:rPr>
              <a:t>Chellapilla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Microsoft Live Labs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www.fotosearch.com/thumb/ART/ART192/SNS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1449"/>
            <a:ext cx="1143000" cy="97155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-2553097" y="3923903"/>
            <a:ext cx="5410200" cy="794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152400" y="6629398"/>
            <a:ext cx="8839200" cy="1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Clustering (cont)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3735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Traverse the columns lexicographically, grouping nodes with the same hash value</a:t>
            </a:r>
          </a:p>
          <a:p>
            <a:pPr marL="822960" lvl="1" indent="-457200">
              <a:buNone/>
            </a:pPr>
            <a:r>
              <a:rPr lang="en-US" dirty="0" smtClean="0"/>
              <a:t>	If we reach K or have a small set, mine it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3657600"/>
          <a:ext cx="4953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94"/>
                <a:gridCol w="905649"/>
                <a:gridCol w="818428"/>
                <a:gridCol w="989320"/>
                <a:gridCol w="876781"/>
                <a:gridCol w="818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14600" y="4038600"/>
            <a:ext cx="685800" cy="14478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038600"/>
            <a:ext cx="1828800" cy="6858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4724400"/>
            <a:ext cx="990600" cy="3810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Step 2 - </a:t>
            </a:r>
            <a:r>
              <a:rPr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Scan all node </a:t>
            </a:r>
            <a:r>
              <a:rPr lang="en-US" dirty="0" err="1" smtClean="0"/>
              <a:t>outlinks</a:t>
            </a:r>
            <a:r>
              <a:rPr lang="en-US" dirty="0" smtClean="0"/>
              <a:t> and record a histogram of </a:t>
            </a:r>
            <a:r>
              <a:rPr lang="en-US" dirty="0" err="1" smtClean="0"/>
              <a:t>outlink</a:t>
            </a:r>
            <a:r>
              <a:rPr lang="en-US" dirty="0" smtClean="0"/>
              <a:t> ID frequencies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graphicFrame>
        <p:nvGraphicFramePr>
          <p:cNvPr id="4" name="Content Placeholder 76"/>
          <p:cNvGraphicFramePr>
            <a:graphicFrameLocks/>
          </p:cNvGraphicFramePr>
          <p:nvPr/>
        </p:nvGraphicFramePr>
        <p:xfrm>
          <a:off x="2514600" y="2362200"/>
          <a:ext cx="401112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4"/>
                <a:gridCol w="2759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Outlinks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6,10,5,12,15, 1,2,3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2,3, 10,12,1,5,6,15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1,7,8,9,3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1,2,5,10,22,31,8,23,36,6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1,2,5,10,21,31,67,8,23,36,6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5791200"/>
          <a:ext cx="8141952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99224"/>
                <a:gridCol w="362268"/>
                <a:gridCol w="351155"/>
                <a:gridCol w="351155"/>
                <a:gridCol w="347980"/>
                <a:gridCol w="363855"/>
                <a:gridCol w="435293"/>
                <a:gridCol w="409425"/>
                <a:gridCol w="467043"/>
                <a:gridCol w="416052"/>
                <a:gridCol w="452565"/>
                <a:gridCol w="467043"/>
                <a:gridCol w="440781"/>
                <a:gridCol w="330287"/>
                <a:gridCol w="252467"/>
                <a:gridCol w="446754"/>
                <a:gridCol w="467043"/>
                <a:gridCol w="434808"/>
                <a:gridCol w="4467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76"/>
          <p:cNvGraphicFramePr>
            <a:graphicFrameLocks/>
          </p:cNvGraphicFramePr>
          <p:nvPr/>
        </p:nvGraphicFramePr>
        <p:xfrm>
          <a:off x="4343400" y="2209800"/>
          <a:ext cx="401112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4"/>
                <a:gridCol w="2759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Outlinks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6,10,5,12,15, 1,2,3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2,3,1,5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1,7,8,9,3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1,2,5,10,22,31,8,23,36,6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1,2,5,10,21,31,67,8,23,36,6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Mining (cont)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0386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Reorder each node’s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outlink</a:t>
            </a:r>
            <a:r>
              <a:rPr lang="en-US" dirty="0" smtClean="0"/>
              <a:t> list based </a:t>
            </a:r>
          </a:p>
          <a:p>
            <a:pPr marL="514350" indent="-514350">
              <a:buNone/>
            </a:pPr>
            <a:r>
              <a:rPr lang="en-US" dirty="0" smtClean="0"/>
              <a:t>	on the histogram </a:t>
            </a:r>
          </a:p>
          <a:p>
            <a:pPr marL="514350" indent="-514350">
              <a:buNone/>
            </a:pPr>
            <a:r>
              <a:rPr lang="en-US" dirty="0" smtClean="0"/>
              <a:t>	(delete those </a:t>
            </a:r>
          </a:p>
          <a:p>
            <a:pPr marL="514350" indent="-514350">
              <a:buNone/>
            </a:pPr>
            <a:r>
              <a:rPr lang="en-US" dirty="0" smtClean="0"/>
              <a:t>	with count=1)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5715000"/>
          <a:ext cx="8141952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99224"/>
                <a:gridCol w="362268"/>
                <a:gridCol w="351155"/>
                <a:gridCol w="351155"/>
                <a:gridCol w="347980"/>
                <a:gridCol w="363855"/>
                <a:gridCol w="435293"/>
                <a:gridCol w="409425"/>
                <a:gridCol w="467043"/>
                <a:gridCol w="416052"/>
                <a:gridCol w="452565"/>
                <a:gridCol w="467043"/>
                <a:gridCol w="440781"/>
                <a:gridCol w="330287"/>
                <a:gridCol w="252467"/>
                <a:gridCol w="446754"/>
                <a:gridCol w="467043"/>
                <a:gridCol w="434808"/>
                <a:gridCol w="4467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t-grebu.REDMOND\AppData\Local\Microsoft\Windows\Temporary Internet Files\Content.IE5\NUPW512J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222146" cy="222146"/>
          </a:xfrm>
          <a:prstGeom prst="rect">
            <a:avLst/>
          </a:prstGeom>
          <a:noFill/>
        </p:spPr>
      </p:pic>
      <p:pic>
        <p:nvPicPr>
          <p:cNvPr id="9" name="Picture 2" descr="C:\Users\t-grebu.REDMOND\AppData\Local\Microsoft\Windows\Temporary Internet Files\Content.IE5\NUPW512J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0"/>
            <a:ext cx="222146" cy="222146"/>
          </a:xfrm>
          <a:prstGeom prst="rect">
            <a:avLst/>
          </a:prstGeom>
          <a:noFill/>
        </p:spPr>
      </p:pic>
      <p:pic>
        <p:nvPicPr>
          <p:cNvPr id="10" name="Picture 2" descr="C:\Users\t-grebu.REDMOND\AppData\Local\Microsoft\Windows\Temporary Internet Files\Content.IE5\NUPW512J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257800"/>
            <a:ext cx="222146" cy="222146"/>
          </a:xfrm>
          <a:prstGeom prst="rect">
            <a:avLst/>
          </a:prstGeom>
          <a:noFill/>
        </p:spPr>
      </p:pic>
      <p:pic>
        <p:nvPicPr>
          <p:cNvPr id="11" name="Picture 2" descr="C:\Users\t-grebu.REDMOND\AppData\Local\Microsoft\Windows\Temporary Internet Files\Content.IE5\NUPW512J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76800"/>
            <a:ext cx="222146" cy="222146"/>
          </a:xfrm>
          <a:prstGeom prst="rect">
            <a:avLst/>
          </a:prstGeom>
          <a:noFill/>
        </p:spPr>
      </p:pic>
      <p:pic>
        <p:nvPicPr>
          <p:cNvPr id="12" name="Picture 2" descr="C:\Users\t-grebu.REDMOND\AppData\Local\Microsoft\Windows\Temporary Internet Files\Content.IE5\NUPW512J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0"/>
            <a:ext cx="222146" cy="222146"/>
          </a:xfrm>
          <a:prstGeom prst="rect">
            <a:avLst/>
          </a:prstGeom>
          <a:noFill/>
        </p:spPr>
      </p:pic>
      <p:pic>
        <p:nvPicPr>
          <p:cNvPr id="13" name="Picture 2" descr="C:\Users\t-grebu.REDMOND\AppData\Local\Microsoft\Windows\Temporary Internet Files\Content.IE5\NUPW512J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257800"/>
            <a:ext cx="222146" cy="222146"/>
          </a:xfrm>
          <a:prstGeom prst="rect">
            <a:avLst/>
          </a:prstGeom>
          <a:noFill/>
        </p:spPr>
      </p:pic>
      <p:graphicFrame>
        <p:nvGraphicFramePr>
          <p:cNvPr id="7" name="Content Placeholder 76"/>
          <p:cNvGraphicFramePr>
            <a:graphicFrameLocks/>
          </p:cNvGraphicFramePr>
          <p:nvPr/>
        </p:nvGraphicFramePr>
        <p:xfrm>
          <a:off x="4343400" y="2209800"/>
          <a:ext cx="403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515"/>
                <a:gridCol w="2776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Outlinks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1,2,3,5,6,10, 12,15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1,2,5,6,10,8,23,31,36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1,2,5,6,10,8,23,31,36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/>
              <a:t>Mining </a:t>
            </a:r>
            <a:r>
              <a:rPr lang="en-US" dirty="0" smtClean="0"/>
              <a:t>(cont)</a:t>
            </a:r>
            <a:endParaRPr lang="en-US" dirty="0"/>
          </a:p>
        </p:txBody>
      </p:sp>
      <p:graphicFrame>
        <p:nvGraphicFramePr>
          <p:cNvPr id="4" name="Content Placeholder 76"/>
          <p:cNvGraphicFramePr>
            <a:graphicFrameLocks/>
          </p:cNvGraphicFramePr>
          <p:nvPr/>
        </p:nvGraphicFramePr>
        <p:xfrm>
          <a:off x="304800" y="2362200"/>
          <a:ext cx="3200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Outlinks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1,2,3,5,6,10, 12,15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1,2,5,6,10,8,23,31,36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1,2,5,6,10,8,23,31,36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" name="Rounded Rectangle 104"/>
          <p:cNvSpPr/>
          <p:nvPr/>
        </p:nvSpPr>
        <p:spPr>
          <a:xfrm>
            <a:off x="7924800" y="1676400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{204}</a:t>
            </a:r>
            <a:endParaRPr lang="en-US" sz="1600" dirty="0"/>
          </a:p>
        </p:txBody>
      </p:sp>
      <p:cxnSp>
        <p:nvCxnSpPr>
          <p:cNvPr id="106" name="Straight Arrow Connector 105"/>
          <p:cNvCxnSpPr>
            <a:stCxn id="90" idx="2"/>
            <a:endCxn id="105" idx="0"/>
          </p:cNvCxnSpPr>
          <p:nvPr/>
        </p:nvCxnSpPr>
        <p:spPr>
          <a:xfrm rot="16200000" flipH="1">
            <a:off x="7353300" y="609600"/>
            <a:ext cx="152400" cy="1981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7924800" y="2895600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8: {13}</a:t>
            </a:r>
            <a:endParaRPr lang="en-US" sz="1600" dirty="0"/>
          </a:p>
        </p:txBody>
      </p:sp>
      <p:cxnSp>
        <p:nvCxnSpPr>
          <p:cNvPr id="108" name="Straight Arrow Connector 107"/>
          <p:cNvCxnSpPr>
            <a:stCxn id="93" idx="2"/>
            <a:endCxn id="107" idx="0"/>
          </p:cNvCxnSpPr>
          <p:nvPr/>
        </p:nvCxnSpPr>
        <p:spPr>
          <a:xfrm rot="16200000" flipH="1">
            <a:off x="7334250" y="1809750"/>
            <a:ext cx="152400" cy="2019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810000" y="4724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23: {43,431}</a:t>
            </a:r>
            <a:endParaRPr lang="en-US" sz="1600" dirty="0"/>
          </a:p>
        </p:txBody>
      </p:sp>
      <p:sp>
        <p:nvSpPr>
          <p:cNvPr id="111" name="Rectangle 110"/>
          <p:cNvSpPr/>
          <p:nvPr/>
        </p:nvSpPr>
        <p:spPr>
          <a:xfrm>
            <a:off x="304800" y="2743200"/>
            <a:ext cx="3124200" cy="381000"/>
          </a:xfrm>
          <a:prstGeom prst="rect">
            <a:avLst/>
          </a:prstGeom>
          <a:solidFill>
            <a:schemeClr val="tx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3124200"/>
            <a:ext cx="3124200" cy="381000"/>
          </a:xfrm>
          <a:prstGeom prst="rect">
            <a:avLst/>
          </a:prstGeom>
          <a:solidFill>
            <a:schemeClr val="tx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3810000" y="5334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31: {43,431}</a:t>
            </a:r>
            <a:endParaRPr lang="en-US" sz="1600" dirty="0"/>
          </a:p>
        </p:txBody>
      </p:sp>
      <p:sp>
        <p:nvSpPr>
          <p:cNvPr id="63" name="Rounded Rectangle 62"/>
          <p:cNvSpPr/>
          <p:nvPr/>
        </p:nvSpPr>
        <p:spPr>
          <a:xfrm>
            <a:off x="3810000" y="5943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36: {43,431}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3810000" y="3505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10: {43,431}</a:t>
            </a:r>
            <a:endParaRPr lang="en-US" sz="1600" dirty="0"/>
          </a:p>
        </p:txBody>
      </p:sp>
      <p:sp>
        <p:nvSpPr>
          <p:cNvPr id="73" name="Rounded Rectangle 72"/>
          <p:cNvSpPr/>
          <p:nvPr/>
        </p:nvSpPr>
        <p:spPr>
          <a:xfrm>
            <a:off x="3810000" y="4114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8: {43,431}</a:t>
            </a:r>
            <a:endParaRPr lang="en-US" sz="1600" dirty="0"/>
          </a:p>
        </p:txBody>
      </p:sp>
      <p:sp>
        <p:nvSpPr>
          <p:cNvPr id="113" name="Rounded Rectangle 112"/>
          <p:cNvSpPr/>
          <p:nvPr/>
        </p:nvSpPr>
        <p:spPr>
          <a:xfrm>
            <a:off x="7924800" y="2286000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8: {204}</a:t>
            </a:r>
            <a:endParaRPr lang="en-US" sz="1600" dirty="0"/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8382794" y="22090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496594" y="38854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4496594" y="44950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4496594" y="51046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4496594" y="57142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715000" y="1066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1: {23}</a:t>
            </a:r>
            <a:endParaRPr lang="en-US" sz="1600" dirty="0"/>
          </a:p>
        </p:txBody>
      </p:sp>
      <p:sp>
        <p:nvSpPr>
          <p:cNvPr id="242" name="Rounded Rectangle 241"/>
          <p:cNvSpPr/>
          <p:nvPr/>
        </p:nvSpPr>
        <p:spPr>
          <a:xfrm>
            <a:off x="5715000" y="1676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2: {23}</a:t>
            </a:r>
            <a:endParaRPr lang="en-US" sz="1600" dirty="0"/>
          </a:p>
        </p:txBody>
      </p:sp>
      <p:sp>
        <p:nvSpPr>
          <p:cNvPr id="243" name="Rounded Rectangle 242"/>
          <p:cNvSpPr/>
          <p:nvPr/>
        </p:nvSpPr>
        <p:spPr>
          <a:xfrm>
            <a:off x="5715000" y="2286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{23}</a:t>
            </a:r>
            <a:endParaRPr lang="en-US" sz="1600" dirty="0"/>
          </a:p>
        </p:txBody>
      </p:sp>
      <p:sp>
        <p:nvSpPr>
          <p:cNvPr id="244" name="Rounded Rectangle 243"/>
          <p:cNvSpPr/>
          <p:nvPr/>
        </p:nvSpPr>
        <p:spPr>
          <a:xfrm>
            <a:off x="5715000" y="2895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{23}</a:t>
            </a:r>
            <a:endParaRPr lang="en-US" sz="1600" dirty="0"/>
          </a:p>
        </p:txBody>
      </p:sp>
      <p:sp>
        <p:nvSpPr>
          <p:cNvPr id="245" name="Rounded Rectangle 244"/>
          <p:cNvSpPr/>
          <p:nvPr/>
        </p:nvSpPr>
        <p:spPr>
          <a:xfrm>
            <a:off x="5715000" y="3505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6: {23}</a:t>
            </a:r>
            <a:endParaRPr lang="en-US" sz="1600" dirty="0"/>
          </a:p>
        </p:txBody>
      </p:sp>
      <p:sp>
        <p:nvSpPr>
          <p:cNvPr id="246" name="Rounded Rectangle 245"/>
          <p:cNvSpPr/>
          <p:nvPr/>
        </p:nvSpPr>
        <p:spPr>
          <a:xfrm>
            <a:off x="5715000" y="4114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10: {23}</a:t>
            </a:r>
            <a:endParaRPr lang="en-US" sz="1600" dirty="0"/>
          </a:p>
        </p:txBody>
      </p:sp>
      <p:sp>
        <p:nvSpPr>
          <p:cNvPr id="247" name="Rounded Rectangle 246"/>
          <p:cNvSpPr/>
          <p:nvPr/>
        </p:nvSpPr>
        <p:spPr>
          <a:xfrm>
            <a:off x="5715000" y="4724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12: {23}</a:t>
            </a:r>
            <a:endParaRPr lang="en-US" sz="1600" dirty="0"/>
          </a:p>
        </p:txBody>
      </p:sp>
      <p:sp>
        <p:nvSpPr>
          <p:cNvPr id="248" name="Rounded Rectangle 247"/>
          <p:cNvSpPr/>
          <p:nvPr/>
        </p:nvSpPr>
        <p:spPr>
          <a:xfrm>
            <a:off x="5715000" y="5334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15: {23}</a:t>
            </a:r>
            <a:endParaRPr lang="en-US" sz="1600" dirty="0"/>
          </a:p>
        </p:txBody>
      </p:sp>
      <p:sp>
        <p:nvSpPr>
          <p:cNvPr id="249" name="Rounded Rectangle 248"/>
          <p:cNvSpPr/>
          <p:nvPr/>
        </p:nvSpPr>
        <p:spPr>
          <a:xfrm>
            <a:off x="5715000" y="1066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1: {23,102}</a:t>
            </a:r>
            <a:endParaRPr lang="en-US" sz="1600" dirty="0"/>
          </a:p>
        </p:txBody>
      </p:sp>
      <p:sp>
        <p:nvSpPr>
          <p:cNvPr id="250" name="Rounded Rectangle 249"/>
          <p:cNvSpPr/>
          <p:nvPr/>
        </p:nvSpPr>
        <p:spPr>
          <a:xfrm>
            <a:off x="5715000" y="1676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2: {23,102}</a:t>
            </a:r>
            <a:endParaRPr lang="en-US" sz="1600" dirty="0"/>
          </a:p>
        </p:txBody>
      </p:sp>
      <p:sp>
        <p:nvSpPr>
          <p:cNvPr id="251" name="Rounded Rectangle 250"/>
          <p:cNvSpPr/>
          <p:nvPr/>
        </p:nvSpPr>
        <p:spPr>
          <a:xfrm>
            <a:off x="5715000" y="2286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{23,102}</a:t>
            </a:r>
            <a:endParaRPr lang="en-US" sz="1600" dirty="0"/>
          </a:p>
        </p:txBody>
      </p:sp>
      <p:sp>
        <p:nvSpPr>
          <p:cNvPr id="252" name="Rounded Rectangle 251"/>
          <p:cNvSpPr/>
          <p:nvPr/>
        </p:nvSpPr>
        <p:spPr>
          <a:xfrm>
            <a:off x="5715000" y="2895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{23}</a:t>
            </a:r>
            <a:endParaRPr lang="en-US" sz="1600" dirty="0"/>
          </a:p>
        </p:txBody>
      </p:sp>
      <p:sp>
        <p:nvSpPr>
          <p:cNvPr id="103" name="Rounded Rectangle 102"/>
          <p:cNvSpPr/>
          <p:nvPr/>
        </p:nvSpPr>
        <p:spPr>
          <a:xfrm>
            <a:off x="5638800" y="53340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15: {23,55,64}</a:t>
            </a:r>
            <a:endParaRPr lang="en-US" sz="1600" dirty="0"/>
          </a:p>
        </p:txBody>
      </p:sp>
      <p:sp>
        <p:nvSpPr>
          <p:cNvPr id="101" name="Rounded Rectangle 100"/>
          <p:cNvSpPr/>
          <p:nvPr/>
        </p:nvSpPr>
        <p:spPr>
          <a:xfrm>
            <a:off x="5638800" y="4724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12: {23,55,64}</a:t>
            </a:r>
            <a:endParaRPr lang="en-US" sz="1600" dirty="0"/>
          </a:p>
        </p:txBody>
      </p:sp>
      <p:sp>
        <p:nvSpPr>
          <p:cNvPr id="93" name="Rounded Rectangle 92"/>
          <p:cNvSpPr/>
          <p:nvPr/>
        </p:nvSpPr>
        <p:spPr>
          <a:xfrm>
            <a:off x="5334000" y="22860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{13,23,55,64,102}</a:t>
            </a:r>
            <a:endParaRPr lang="en-US" sz="1600" dirty="0"/>
          </a:p>
        </p:txBody>
      </p:sp>
      <p:sp>
        <p:nvSpPr>
          <p:cNvPr id="95" name="Rounded Rectangle 94"/>
          <p:cNvSpPr/>
          <p:nvPr/>
        </p:nvSpPr>
        <p:spPr>
          <a:xfrm>
            <a:off x="5410200" y="28956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{23,55,64}</a:t>
            </a:r>
            <a:endParaRPr lang="en-US" sz="1600" dirty="0"/>
          </a:p>
        </p:txBody>
      </p:sp>
      <p:sp>
        <p:nvSpPr>
          <p:cNvPr id="90" name="Rounded Rectangle 89"/>
          <p:cNvSpPr/>
          <p:nvPr/>
        </p:nvSpPr>
        <p:spPr>
          <a:xfrm>
            <a:off x="4876800" y="1066800"/>
            <a:ext cx="3124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1: {13,23,43,55,64,102,204,431}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4953000" y="1676400"/>
            <a:ext cx="2895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2: {13,23,43,55,64,102,431}</a:t>
            </a:r>
            <a:endParaRPr lang="en-US" sz="1600" dirty="0"/>
          </a:p>
        </p:txBody>
      </p:sp>
      <p:cxnSp>
        <p:nvCxnSpPr>
          <p:cNvPr id="96" name="Straight Arrow Connector 95"/>
          <p:cNvCxnSpPr>
            <a:stCxn id="93" idx="2"/>
            <a:endCxn id="95" idx="0"/>
          </p:cNvCxnSpPr>
          <p:nvPr/>
        </p:nvCxnSpPr>
        <p:spPr>
          <a:xfrm rot="5400000">
            <a:off x="6324600" y="28194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5" idx="2"/>
            <a:endCxn id="97" idx="0"/>
          </p:cNvCxnSpPr>
          <p:nvPr/>
        </p:nvCxnSpPr>
        <p:spPr>
          <a:xfrm rot="5400000">
            <a:off x="6324600" y="34290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7" idx="2"/>
            <a:endCxn id="99" idx="0"/>
          </p:cNvCxnSpPr>
          <p:nvPr/>
        </p:nvCxnSpPr>
        <p:spPr>
          <a:xfrm rot="5400000">
            <a:off x="6324600" y="40386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9" idx="2"/>
            <a:endCxn id="101" idx="0"/>
          </p:cNvCxnSpPr>
          <p:nvPr/>
        </p:nvCxnSpPr>
        <p:spPr>
          <a:xfrm rot="5400000">
            <a:off x="6324600" y="46482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1" idx="2"/>
            <a:endCxn id="103" idx="0"/>
          </p:cNvCxnSpPr>
          <p:nvPr/>
        </p:nvCxnSpPr>
        <p:spPr>
          <a:xfrm rot="5400000">
            <a:off x="6324600" y="52578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323806" y="16002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2"/>
            <a:endCxn id="93" idx="0"/>
          </p:cNvCxnSpPr>
          <p:nvPr/>
        </p:nvCxnSpPr>
        <p:spPr>
          <a:xfrm rot="5400000">
            <a:off x="6324600" y="22098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Content Placeholder 1"/>
          <p:cNvSpPr txBox="1">
            <a:spLocks/>
          </p:cNvSpPr>
          <p:nvPr/>
        </p:nvSpPr>
        <p:spPr>
          <a:xfrm>
            <a:off x="381000" y="1143000"/>
            <a:ext cx="38100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AutoNum type="arabicPeriod" startAt="3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node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600" dirty="0" smtClean="0"/>
              <a:t>	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outlink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lists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AutoNum type="arabicPeriod" startAt="3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638800" y="35052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6: {23,55,64}</a:t>
            </a:r>
            <a:endParaRPr lang="en-US" sz="1600" dirty="0"/>
          </a:p>
        </p:txBody>
      </p:sp>
      <p:sp>
        <p:nvSpPr>
          <p:cNvPr id="99" name="Rounded Rectangle 98"/>
          <p:cNvSpPr/>
          <p:nvPr/>
        </p:nvSpPr>
        <p:spPr>
          <a:xfrm>
            <a:off x="5638800" y="41148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10: {23,55,64}</a:t>
            </a:r>
            <a:endParaRPr lang="en-US" sz="1600" dirty="0"/>
          </a:p>
        </p:txBody>
      </p:sp>
      <p:sp>
        <p:nvSpPr>
          <p:cNvPr id="370" name="Rounded Rectangle 369"/>
          <p:cNvSpPr/>
          <p:nvPr/>
        </p:nvSpPr>
        <p:spPr>
          <a:xfrm>
            <a:off x="3810000" y="2286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{43,431}</a:t>
            </a:r>
            <a:endParaRPr lang="en-US" sz="1600" dirty="0"/>
          </a:p>
        </p:txBody>
      </p:sp>
      <p:sp>
        <p:nvSpPr>
          <p:cNvPr id="371" name="Rounded Rectangle 370"/>
          <p:cNvSpPr/>
          <p:nvPr/>
        </p:nvSpPr>
        <p:spPr>
          <a:xfrm>
            <a:off x="3810000" y="2895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6: {43,431}</a:t>
            </a:r>
            <a:endParaRPr lang="en-US" sz="1600" dirty="0"/>
          </a:p>
        </p:txBody>
      </p:sp>
      <p:cxnSp>
        <p:nvCxnSpPr>
          <p:cNvPr id="372" name="Straight Arrow Connector 371"/>
          <p:cNvCxnSpPr/>
          <p:nvPr/>
        </p:nvCxnSpPr>
        <p:spPr>
          <a:xfrm rot="5400000">
            <a:off x="4496594" y="26662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rot="5400000">
            <a:off x="4496594" y="32758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1" idx="2"/>
            <a:endCxn id="370" idx="0"/>
          </p:cNvCxnSpPr>
          <p:nvPr/>
        </p:nvCxnSpPr>
        <p:spPr>
          <a:xfrm rot="5400000">
            <a:off x="5372100" y="1257300"/>
            <a:ext cx="152400" cy="1905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420394" y="58666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420394" y="52570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420394" y="46474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4420394" y="40378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4420394" y="34282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420394" y="28186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9" grpId="0" animBg="1"/>
      <p:bldP spid="111" grpId="0" animBg="1"/>
      <p:bldP spid="111" grpId="1" animBg="1"/>
      <p:bldP spid="112" grpId="0" animBg="1"/>
      <p:bldP spid="112" grpId="1" animBg="1"/>
      <p:bldP spid="62" grpId="0" animBg="1"/>
      <p:bldP spid="63" grpId="0" animBg="1"/>
      <p:bldP spid="72" grpId="0" animBg="1"/>
      <p:bldP spid="73" grpId="0" animBg="1"/>
      <p:bldP spid="113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103" grpId="0" animBg="1"/>
      <p:bldP spid="101" grpId="0" animBg="1"/>
      <p:bldP spid="93" grpId="0" animBg="1"/>
      <p:bldP spid="95" grpId="0" animBg="1"/>
      <p:bldP spid="90" grpId="0" animBg="1"/>
      <p:bldP spid="91" grpId="0" animBg="1"/>
      <p:bldP spid="97" grpId="0" animBg="1"/>
      <p:bldP spid="99" grpId="0" animBg="1"/>
      <p:bldP spid="370" grpId="0" animBg="1"/>
      <p:bldP spid="3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smtClean="0"/>
              <a:t>Mining </a:t>
            </a:r>
            <a:r>
              <a:rPr lang="en-US" dirty="0" smtClean="0"/>
              <a:t>(cont)</a:t>
            </a:r>
            <a:r>
              <a:rPr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27432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2400" dirty="0" smtClean="0"/>
              <a:t>Walk the </a:t>
            </a:r>
            <a:r>
              <a:rPr lang="en-US" sz="2400" dirty="0" err="1" smtClean="0"/>
              <a:t>trie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</a:p>
          <a:p>
            <a:pPr marL="514350" indent="-514350">
              <a:buNone/>
            </a:pPr>
            <a:r>
              <a:rPr lang="en-US" sz="2400" dirty="0" smtClean="0"/>
              <a:t>	add candidate </a:t>
            </a:r>
          </a:p>
          <a:p>
            <a:pPr marL="514350" indent="-514350">
              <a:buNone/>
            </a:pPr>
            <a:r>
              <a:rPr lang="en-US" sz="2400" dirty="0" smtClean="0"/>
              <a:t>	nodes to a list</a:t>
            </a:r>
          </a:p>
          <a:p>
            <a:pPr marL="514350" indent="-514350">
              <a:buNone/>
            </a:pPr>
            <a:r>
              <a:rPr lang="en-US" sz="2400" dirty="0" smtClean="0"/>
              <a:t>	$ = (L-1)*(F-1)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228600" y="4267200"/>
          <a:ext cx="3657600" cy="83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36"/>
                <a:gridCol w="2396364"/>
                <a:gridCol w="609600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/>
        </p:nvGraphicFramePr>
        <p:xfrm>
          <a:off x="228600" y="4267200"/>
          <a:ext cx="3657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90"/>
                <a:gridCol w="2479509"/>
                <a:gridCol w="609601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13,23,43,55,64,102,431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/>
        </p:nvGraphicFramePr>
        <p:xfrm>
          <a:off x="228600" y="4277360"/>
          <a:ext cx="3657599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99"/>
                <a:gridCol w="2466116"/>
                <a:gridCol w="602184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13,23,43,55,64,102,431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23,55,64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6" name="Rounded Rectangle 135"/>
          <p:cNvSpPr/>
          <p:nvPr/>
        </p:nvSpPr>
        <p:spPr>
          <a:xfrm>
            <a:off x="8077200" y="1752600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{204}</a:t>
            </a:r>
            <a:endParaRPr lang="en-US" sz="1600" dirty="0"/>
          </a:p>
        </p:txBody>
      </p:sp>
      <p:cxnSp>
        <p:nvCxnSpPr>
          <p:cNvPr id="137" name="Straight Arrow Connector 136"/>
          <p:cNvCxnSpPr>
            <a:stCxn id="167" idx="2"/>
            <a:endCxn id="136" idx="0"/>
          </p:cNvCxnSpPr>
          <p:nvPr/>
        </p:nvCxnSpPr>
        <p:spPr>
          <a:xfrm rot="16200000" flipH="1">
            <a:off x="7505700" y="685800"/>
            <a:ext cx="152400" cy="1981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8077200" y="2971800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8: {13}</a:t>
            </a:r>
            <a:endParaRPr lang="en-US" sz="1600" dirty="0"/>
          </a:p>
        </p:txBody>
      </p:sp>
      <p:cxnSp>
        <p:nvCxnSpPr>
          <p:cNvPr id="139" name="Straight Arrow Connector 138"/>
          <p:cNvCxnSpPr>
            <a:stCxn id="165" idx="2"/>
            <a:endCxn id="138" idx="0"/>
          </p:cNvCxnSpPr>
          <p:nvPr/>
        </p:nvCxnSpPr>
        <p:spPr>
          <a:xfrm rot="16200000" flipH="1">
            <a:off x="7486650" y="1885950"/>
            <a:ext cx="152400" cy="2019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3962400" y="4800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23: {43,431}</a:t>
            </a:r>
            <a:endParaRPr lang="en-US" sz="1600" dirty="0"/>
          </a:p>
        </p:txBody>
      </p:sp>
      <p:sp>
        <p:nvSpPr>
          <p:cNvPr id="141" name="Rounded Rectangle 140"/>
          <p:cNvSpPr/>
          <p:nvPr/>
        </p:nvSpPr>
        <p:spPr>
          <a:xfrm>
            <a:off x="3962400" y="5410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31: {43,431}</a:t>
            </a:r>
            <a:endParaRPr lang="en-US" sz="1600" dirty="0"/>
          </a:p>
        </p:txBody>
      </p:sp>
      <p:sp>
        <p:nvSpPr>
          <p:cNvPr id="142" name="Rounded Rectangle 141"/>
          <p:cNvSpPr/>
          <p:nvPr/>
        </p:nvSpPr>
        <p:spPr>
          <a:xfrm>
            <a:off x="3962400" y="6019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36: {43,431}</a:t>
            </a:r>
            <a:endParaRPr lang="en-US" sz="1600" dirty="0"/>
          </a:p>
        </p:txBody>
      </p:sp>
      <p:sp>
        <p:nvSpPr>
          <p:cNvPr id="143" name="Rounded Rectangle 142"/>
          <p:cNvSpPr/>
          <p:nvPr/>
        </p:nvSpPr>
        <p:spPr>
          <a:xfrm>
            <a:off x="3962400" y="3581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10: {43,431}</a:t>
            </a:r>
            <a:endParaRPr lang="en-US" sz="1600" dirty="0"/>
          </a:p>
        </p:txBody>
      </p:sp>
      <p:sp>
        <p:nvSpPr>
          <p:cNvPr id="144" name="Rounded Rectangle 143"/>
          <p:cNvSpPr/>
          <p:nvPr/>
        </p:nvSpPr>
        <p:spPr>
          <a:xfrm>
            <a:off x="3962400" y="4191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8: {43,431}</a:t>
            </a:r>
            <a:endParaRPr lang="en-US" sz="1600" dirty="0"/>
          </a:p>
        </p:txBody>
      </p:sp>
      <p:sp>
        <p:nvSpPr>
          <p:cNvPr id="145" name="Rounded Rectangle 144"/>
          <p:cNvSpPr/>
          <p:nvPr/>
        </p:nvSpPr>
        <p:spPr>
          <a:xfrm>
            <a:off x="8077200" y="2362200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8: {204}</a:t>
            </a:r>
            <a:endParaRPr lang="en-US" sz="1600" dirty="0"/>
          </a:p>
        </p:txBody>
      </p:sp>
      <p:cxnSp>
        <p:nvCxnSpPr>
          <p:cNvPr id="146" name="Straight Arrow Connector 145"/>
          <p:cNvCxnSpPr/>
          <p:nvPr/>
        </p:nvCxnSpPr>
        <p:spPr>
          <a:xfrm rot="5400000">
            <a:off x="8535194" y="22852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>
            <a:off x="4648994" y="39616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5400000">
            <a:off x="4648994" y="45712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5400000">
            <a:off x="4648994" y="51808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4648994" y="57904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/>
          <p:cNvSpPr/>
          <p:nvPr/>
        </p:nvSpPr>
        <p:spPr>
          <a:xfrm>
            <a:off x="5867400" y="1143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1: {23}</a:t>
            </a:r>
            <a:endParaRPr lang="en-US" sz="1600" dirty="0"/>
          </a:p>
        </p:txBody>
      </p:sp>
      <p:sp>
        <p:nvSpPr>
          <p:cNvPr id="152" name="Rounded Rectangle 151"/>
          <p:cNvSpPr/>
          <p:nvPr/>
        </p:nvSpPr>
        <p:spPr>
          <a:xfrm>
            <a:off x="5867400" y="1752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2: {23}</a:t>
            </a:r>
            <a:endParaRPr lang="en-US" sz="1600" dirty="0"/>
          </a:p>
        </p:txBody>
      </p:sp>
      <p:sp>
        <p:nvSpPr>
          <p:cNvPr id="153" name="Rounded Rectangle 152"/>
          <p:cNvSpPr/>
          <p:nvPr/>
        </p:nvSpPr>
        <p:spPr>
          <a:xfrm>
            <a:off x="5867400" y="2362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{23}</a:t>
            </a:r>
            <a:endParaRPr lang="en-US" sz="1600" dirty="0"/>
          </a:p>
        </p:txBody>
      </p:sp>
      <p:sp>
        <p:nvSpPr>
          <p:cNvPr id="154" name="Rounded Rectangle 153"/>
          <p:cNvSpPr/>
          <p:nvPr/>
        </p:nvSpPr>
        <p:spPr>
          <a:xfrm>
            <a:off x="5867400" y="2971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{23}</a:t>
            </a:r>
            <a:endParaRPr lang="en-US" sz="1600" dirty="0"/>
          </a:p>
        </p:txBody>
      </p:sp>
      <p:sp>
        <p:nvSpPr>
          <p:cNvPr id="155" name="Rounded Rectangle 154"/>
          <p:cNvSpPr/>
          <p:nvPr/>
        </p:nvSpPr>
        <p:spPr>
          <a:xfrm>
            <a:off x="5867400" y="35814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6: {23}</a:t>
            </a:r>
            <a:endParaRPr lang="en-US" sz="1600" dirty="0"/>
          </a:p>
        </p:txBody>
      </p:sp>
      <p:sp>
        <p:nvSpPr>
          <p:cNvPr id="156" name="Rounded Rectangle 155"/>
          <p:cNvSpPr/>
          <p:nvPr/>
        </p:nvSpPr>
        <p:spPr>
          <a:xfrm>
            <a:off x="5867400" y="4191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10: {23}</a:t>
            </a:r>
            <a:endParaRPr lang="en-US" sz="1600" dirty="0"/>
          </a:p>
        </p:txBody>
      </p:sp>
      <p:sp>
        <p:nvSpPr>
          <p:cNvPr id="157" name="Rounded Rectangle 156"/>
          <p:cNvSpPr/>
          <p:nvPr/>
        </p:nvSpPr>
        <p:spPr>
          <a:xfrm>
            <a:off x="5867400" y="4800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12: {23}</a:t>
            </a:r>
            <a:endParaRPr lang="en-US" sz="1600" dirty="0"/>
          </a:p>
        </p:txBody>
      </p:sp>
      <p:sp>
        <p:nvSpPr>
          <p:cNvPr id="158" name="Rounded Rectangle 157"/>
          <p:cNvSpPr/>
          <p:nvPr/>
        </p:nvSpPr>
        <p:spPr>
          <a:xfrm>
            <a:off x="5867400" y="5410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15: {23}</a:t>
            </a:r>
            <a:endParaRPr lang="en-US" sz="1600" dirty="0"/>
          </a:p>
        </p:txBody>
      </p:sp>
      <p:sp>
        <p:nvSpPr>
          <p:cNvPr id="159" name="Rounded Rectangle 158"/>
          <p:cNvSpPr/>
          <p:nvPr/>
        </p:nvSpPr>
        <p:spPr>
          <a:xfrm>
            <a:off x="5867400" y="1143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1: {23,102}</a:t>
            </a:r>
            <a:endParaRPr lang="en-US" sz="1600" dirty="0"/>
          </a:p>
        </p:txBody>
      </p:sp>
      <p:sp>
        <p:nvSpPr>
          <p:cNvPr id="160" name="Rounded Rectangle 159"/>
          <p:cNvSpPr/>
          <p:nvPr/>
        </p:nvSpPr>
        <p:spPr>
          <a:xfrm>
            <a:off x="5867400" y="1752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2: {23,102}</a:t>
            </a:r>
            <a:endParaRPr lang="en-US" sz="1600" dirty="0"/>
          </a:p>
        </p:txBody>
      </p:sp>
      <p:sp>
        <p:nvSpPr>
          <p:cNvPr id="161" name="Rounded Rectangle 160"/>
          <p:cNvSpPr/>
          <p:nvPr/>
        </p:nvSpPr>
        <p:spPr>
          <a:xfrm>
            <a:off x="5867400" y="2362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{23,102}</a:t>
            </a:r>
            <a:endParaRPr lang="en-US" sz="16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867400" y="2971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{23}</a:t>
            </a:r>
            <a:endParaRPr lang="en-US" sz="1600" dirty="0"/>
          </a:p>
        </p:txBody>
      </p:sp>
      <p:sp>
        <p:nvSpPr>
          <p:cNvPr id="163" name="Rounded Rectangle 162"/>
          <p:cNvSpPr/>
          <p:nvPr/>
        </p:nvSpPr>
        <p:spPr>
          <a:xfrm>
            <a:off x="5791200" y="54102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15: {23,55,64}</a:t>
            </a:r>
            <a:endParaRPr lang="en-US" sz="1600" dirty="0"/>
          </a:p>
        </p:txBody>
      </p:sp>
      <p:sp>
        <p:nvSpPr>
          <p:cNvPr id="164" name="Rounded Rectangle 163"/>
          <p:cNvSpPr/>
          <p:nvPr/>
        </p:nvSpPr>
        <p:spPr>
          <a:xfrm>
            <a:off x="5791200" y="48006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12: {23,55,64}</a:t>
            </a:r>
            <a:endParaRPr lang="en-US" sz="1600" dirty="0"/>
          </a:p>
        </p:txBody>
      </p:sp>
      <p:sp>
        <p:nvSpPr>
          <p:cNvPr id="165" name="Rounded Rectangle 164"/>
          <p:cNvSpPr/>
          <p:nvPr/>
        </p:nvSpPr>
        <p:spPr>
          <a:xfrm>
            <a:off x="5486400" y="23622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3: {13,23,55,64,102}</a:t>
            </a:r>
            <a:endParaRPr lang="en-US" sz="1600" dirty="0"/>
          </a:p>
        </p:txBody>
      </p:sp>
      <p:sp>
        <p:nvSpPr>
          <p:cNvPr id="166" name="Rounded Rectangle 165"/>
          <p:cNvSpPr/>
          <p:nvPr/>
        </p:nvSpPr>
        <p:spPr>
          <a:xfrm>
            <a:off x="5562600" y="29718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{23,55,64}</a:t>
            </a:r>
            <a:endParaRPr lang="en-US" sz="1600" dirty="0"/>
          </a:p>
        </p:txBody>
      </p:sp>
      <p:sp>
        <p:nvSpPr>
          <p:cNvPr id="167" name="Rounded Rectangle 166"/>
          <p:cNvSpPr/>
          <p:nvPr/>
        </p:nvSpPr>
        <p:spPr>
          <a:xfrm>
            <a:off x="5029200" y="1143000"/>
            <a:ext cx="3124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1: {13,23,43,55,64,102,204,431}</a:t>
            </a:r>
            <a:endParaRPr lang="en-US" sz="1600" dirty="0"/>
          </a:p>
        </p:txBody>
      </p:sp>
      <p:sp>
        <p:nvSpPr>
          <p:cNvPr id="168" name="Rounded Rectangle 167"/>
          <p:cNvSpPr/>
          <p:nvPr/>
        </p:nvSpPr>
        <p:spPr>
          <a:xfrm>
            <a:off x="5105400" y="1752600"/>
            <a:ext cx="2895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2: {13,23,43,55,64,102,431}</a:t>
            </a:r>
            <a:endParaRPr lang="en-US" sz="1600" dirty="0"/>
          </a:p>
        </p:txBody>
      </p:sp>
      <p:cxnSp>
        <p:nvCxnSpPr>
          <p:cNvPr id="169" name="Straight Arrow Connector 168"/>
          <p:cNvCxnSpPr>
            <a:stCxn id="165" idx="2"/>
            <a:endCxn id="166" idx="0"/>
          </p:cNvCxnSpPr>
          <p:nvPr/>
        </p:nvCxnSpPr>
        <p:spPr>
          <a:xfrm rot="5400000">
            <a:off x="6477000" y="28956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66" idx="2"/>
            <a:endCxn id="176" idx="0"/>
          </p:cNvCxnSpPr>
          <p:nvPr/>
        </p:nvCxnSpPr>
        <p:spPr>
          <a:xfrm rot="5400000">
            <a:off x="6477000" y="35052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76" idx="2"/>
            <a:endCxn id="177" idx="0"/>
          </p:cNvCxnSpPr>
          <p:nvPr/>
        </p:nvCxnSpPr>
        <p:spPr>
          <a:xfrm rot="5400000">
            <a:off x="6477000" y="41148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77" idx="2"/>
            <a:endCxn id="164" idx="0"/>
          </p:cNvCxnSpPr>
          <p:nvPr/>
        </p:nvCxnSpPr>
        <p:spPr>
          <a:xfrm rot="5400000">
            <a:off x="6477000" y="47244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4" idx="2"/>
            <a:endCxn id="163" idx="0"/>
          </p:cNvCxnSpPr>
          <p:nvPr/>
        </p:nvCxnSpPr>
        <p:spPr>
          <a:xfrm rot="5400000">
            <a:off x="6477000" y="53340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>
            <a:off x="6476206" y="16764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8" idx="2"/>
            <a:endCxn id="165" idx="0"/>
          </p:cNvCxnSpPr>
          <p:nvPr/>
        </p:nvCxnSpPr>
        <p:spPr>
          <a:xfrm rot="5400000">
            <a:off x="6477000" y="2286000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ounded Rectangle 175"/>
          <p:cNvSpPr/>
          <p:nvPr/>
        </p:nvSpPr>
        <p:spPr>
          <a:xfrm>
            <a:off x="5791200" y="3581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6: {23,55,64}</a:t>
            </a:r>
            <a:endParaRPr lang="en-US" sz="1600" dirty="0"/>
          </a:p>
        </p:txBody>
      </p:sp>
      <p:sp>
        <p:nvSpPr>
          <p:cNvPr id="177" name="Rounded Rectangle 176"/>
          <p:cNvSpPr/>
          <p:nvPr/>
        </p:nvSpPr>
        <p:spPr>
          <a:xfrm>
            <a:off x="5791200" y="41910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10: {23,55,64}</a:t>
            </a:r>
            <a:endParaRPr lang="en-US" sz="1600" dirty="0"/>
          </a:p>
        </p:txBody>
      </p:sp>
      <p:sp>
        <p:nvSpPr>
          <p:cNvPr id="178" name="Rounded Rectangle 177"/>
          <p:cNvSpPr/>
          <p:nvPr/>
        </p:nvSpPr>
        <p:spPr>
          <a:xfrm>
            <a:off x="3962400" y="2362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5: {43,431}</a:t>
            </a:r>
            <a:endParaRPr lang="en-US" sz="1600" dirty="0"/>
          </a:p>
        </p:txBody>
      </p:sp>
      <p:sp>
        <p:nvSpPr>
          <p:cNvPr id="179" name="Rounded Rectangle 178"/>
          <p:cNvSpPr/>
          <p:nvPr/>
        </p:nvSpPr>
        <p:spPr>
          <a:xfrm>
            <a:off x="3962400" y="2971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6: {43,431}</a:t>
            </a:r>
            <a:endParaRPr lang="en-US" sz="1600" dirty="0"/>
          </a:p>
        </p:txBody>
      </p:sp>
      <p:cxnSp>
        <p:nvCxnSpPr>
          <p:cNvPr id="180" name="Straight Arrow Connector 179"/>
          <p:cNvCxnSpPr/>
          <p:nvPr/>
        </p:nvCxnSpPr>
        <p:spPr>
          <a:xfrm rot="5400000">
            <a:off x="4648994" y="27424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rot="5400000">
            <a:off x="4648994" y="33520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8" idx="2"/>
            <a:endCxn id="178" idx="0"/>
          </p:cNvCxnSpPr>
          <p:nvPr/>
        </p:nvCxnSpPr>
        <p:spPr>
          <a:xfrm rot="5400000">
            <a:off x="5524500" y="1333500"/>
            <a:ext cx="152400" cy="1905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715000" y="5334000"/>
            <a:ext cx="1676400" cy="609600"/>
          </a:xfrm>
          <a:prstGeom prst="roundRect">
            <a:avLst/>
          </a:prstGeom>
          <a:solidFill>
            <a:schemeClr val="tx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0" name="Rounded Rectangle 129"/>
          <p:cNvSpPr/>
          <p:nvPr/>
        </p:nvSpPr>
        <p:spPr>
          <a:xfrm>
            <a:off x="3886200" y="5943600"/>
            <a:ext cx="1524000" cy="609600"/>
          </a:xfrm>
          <a:prstGeom prst="roundRect">
            <a:avLst/>
          </a:prstGeom>
          <a:solidFill>
            <a:schemeClr val="tx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410200" y="2286000"/>
            <a:ext cx="2286000" cy="609600"/>
          </a:xfrm>
          <a:prstGeom prst="roundRect">
            <a:avLst/>
          </a:prstGeom>
          <a:solidFill>
            <a:schemeClr val="tx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3" name="Rounded Rectangle 182"/>
          <p:cNvSpPr/>
          <p:nvPr/>
        </p:nvSpPr>
        <p:spPr>
          <a:xfrm>
            <a:off x="5029200" y="1676400"/>
            <a:ext cx="3048000" cy="609600"/>
          </a:xfrm>
          <a:prstGeom prst="roundRect">
            <a:avLst/>
          </a:prstGeom>
          <a:solidFill>
            <a:schemeClr val="tx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aphicFrame>
        <p:nvGraphicFramePr>
          <p:cNvPr id="184" name="Table 183"/>
          <p:cNvGraphicFramePr>
            <a:graphicFrameLocks noGrp="1"/>
          </p:cNvGraphicFramePr>
          <p:nvPr/>
        </p:nvGraphicFramePr>
        <p:xfrm>
          <a:off x="228600" y="4267200"/>
          <a:ext cx="368521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05"/>
                <a:gridCol w="2432368"/>
                <a:gridCol w="679439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13,23,43,55,64,102,431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23,55,64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13,23,55,64,102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9" name="Straight Arrow Connector 58"/>
          <p:cNvCxnSpPr/>
          <p:nvPr/>
        </p:nvCxnSpPr>
        <p:spPr>
          <a:xfrm rot="5400000">
            <a:off x="4572794" y="28948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4572794" y="35044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572794" y="41140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572794" y="47236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4572794" y="53332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4572794" y="5942806"/>
            <a:ext cx="152400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0" grpId="0" animBg="1"/>
      <p:bldP spid="130" grpId="1" animBg="1"/>
      <p:bldP spid="133" grpId="0" animBg="1"/>
      <p:bldP spid="133" grpId="1" animBg="1"/>
      <p:bldP spid="183" grpId="0" animBg="1"/>
      <p:bldP spid="18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Mining Stage (cont)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/>
              <a:t>Sort the list based on their $</a:t>
            </a:r>
          </a:p>
          <a:p>
            <a:pPr lvl="1"/>
            <a:r>
              <a:rPr lang="en-US" dirty="0" smtClean="0"/>
              <a:t>Including a Virtual Node for a pattern may rule out another pattern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67000" y="3708400"/>
          <a:ext cx="368521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05"/>
                <a:gridCol w="2432368"/>
                <a:gridCol w="679439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23,55,64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13,23,55,64,102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13,23,43,55,64,102,431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67000" y="3708400"/>
          <a:ext cx="368521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05"/>
                <a:gridCol w="2432368"/>
                <a:gridCol w="679439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23,55,64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13,23,55,64,102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13,23,43,55,64,102,431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6"/>
          <p:cNvGraphicFramePr>
            <a:graphicFrameLocks/>
          </p:cNvGraphicFramePr>
          <p:nvPr/>
        </p:nvGraphicFramePr>
        <p:xfrm>
          <a:off x="4572000" y="1600200"/>
          <a:ext cx="401112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4"/>
                <a:gridCol w="2759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Outlinks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6,10,5,12,15, 1,2,3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2,3, 10,12,1,5,6,15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1,7,8,9,3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1,2,5,10,22,31,8,23,36,6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1,2,5,10,21,31,67,8,23,36,6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Mining (cont)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2400" dirty="0" smtClean="0"/>
              <a:t>Remove the top item in the list and make a virtual node of it (replacing </a:t>
            </a:r>
            <a:r>
              <a:rPr lang="en-US" sz="2400" dirty="0" err="1" smtClean="0"/>
              <a:t>outlink</a:t>
            </a:r>
            <a:r>
              <a:rPr lang="en-US" sz="2400" dirty="0" smtClean="0"/>
              <a:t> IDs along the way)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 startAt="6"/>
            </a:pP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3733800"/>
          <a:ext cx="368521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05"/>
                <a:gridCol w="2432368"/>
                <a:gridCol w="679439"/>
              </a:tblGrid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|P|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Node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23,55,64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43,431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13,23,55,64,102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13,23,43,55,64,102,431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76"/>
          <p:cNvGraphicFramePr>
            <a:graphicFrameLocks/>
          </p:cNvGraphicFramePr>
          <p:nvPr/>
        </p:nvGraphicFramePr>
        <p:xfrm>
          <a:off x="4572000" y="1600200"/>
          <a:ext cx="40111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4"/>
                <a:gridCol w="2759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Outlinks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V3,20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1,7,8,9,3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V2,22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V2,21,67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1,2,5,6,10,8,23,31,36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1,2,3,5,6,10,12,15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762000" y="5562600"/>
            <a:ext cx="3048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Empirical Evaluation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17637"/>
            <a:ext cx="79248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Goal: Evaluate along 3 axes</a:t>
            </a:r>
          </a:p>
          <a:p>
            <a:pPr lvl="1"/>
            <a:r>
              <a:rPr lang="en-US" sz="2000" dirty="0" smtClean="0"/>
              <a:t> Compression, Scalability, Patterns Discovered</a:t>
            </a:r>
          </a:p>
          <a:p>
            <a:pPr lvl="1"/>
            <a:r>
              <a:rPr lang="en-US" sz="2000" dirty="0" smtClean="0"/>
              <a:t>Implementation in C++</a:t>
            </a:r>
          </a:p>
          <a:p>
            <a:pPr lvl="1"/>
            <a:r>
              <a:rPr lang="en-US" sz="2000" dirty="0" smtClean="0"/>
              <a:t>Windows Server 2003, 16GB RAM, 2.8GHz core</a:t>
            </a:r>
          </a:p>
          <a:p>
            <a:pPr lvl="1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Datasets from </a:t>
            </a:r>
            <a:r>
              <a:rPr lang="en-US" sz="2000" dirty="0" err="1" smtClean="0"/>
              <a:t>WebGraph</a:t>
            </a:r>
            <a:r>
              <a:rPr lang="en-US" sz="2000" dirty="0" smtClean="0"/>
              <a:t> data repository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6286500" cy="22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Compression Afforded by VNodes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6819900" cy="27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828800"/>
            <a:ext cx="55629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6781800" y="4267200"/>
            <a:ext cx="2209800" cy="1219200"/>
          </a:xfrm>
          <a:prstGeom prst="wedgeRoundRectCallout">
            <a:avLst>
              <a:gd name="adj1" fmla="val -111795"/>
              <a:gd name="adj2" fmla="val 218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Webbase2001 is old and only has 8 edges/node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Total Compression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819900" cy="27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626" y="1828800"/>
            <a:ext cx="57154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6130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 links to me?</a:t>
            </a:r>
          </a:p>
          <a:p>
            <a:r>
              <a:rPr lang="en-US" sz="2400" dirty="0" smtClean="0"/>
              <a:t>How many hops is it from me to Kevin Bacon?</a:t>
            </a:r>
          </a:p>
          <a:p>
            <a:r>
              <a:rPr lang="en-US" sz="2400" dirty="0" smtClean="0"/>
              <a:t>What is the growth/impact of social network X?</a:t>
            </a:r>
          </a:p>
          <a:p>
            <a:r>
              <a:rPr lang="en-US" sz="2400" dirty="0" smtClean="0"/>
              <a:t>Are these web pages part of a link farm?</a:t>
            </a:r>
          </a:p>
        </p:txBody>
      </p:sp>
      <p:pic>
        <p:nvPicPr>
          <p:cNvPr id="1029" name="Picture 5" descr="C:\Users\buehrer\AppData\Local\Microsoft\Windows\Temporary Internet Files\Content.IE5\WZQ1K8DN\MCj029913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1500188" cy="1782763"/>
          </a:xfrm>
          <a:prstGeom prst="rect">
            <a:avLst/>
          </a:prstGeom>
          <a:noFill/>
        </p:spPr>
      </p:pic>
      <p:pic>
        <p:nvPicPr>
          <p:cNvPr id="1030" name="Picture 6" descr="C:\Users\buehrer\AppData\Local\Microsoft\Windows\Temporary Internet Files\Content.IE5\E32AX43V\MCj037038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1304925" cy="1828800"/>
          </a:xfrm>
          <a:prstGeom prst="rect">
            <a:avLst/>
          </a:prstGeom>
          <a:noFill/>
        </p:spPr>
      </p:pic>
      <p:pic>
        <p:nvPicPr>
          <p:cNvPr id="1032" name="Picture 8" descr="cn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981200"/>
            <a:ext cx="24384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28194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895600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=&gt;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Compression Comparison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524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4800600"/>
            <a:ext cx="705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Bits per edge for Virtual Node Miner and </a:t>
            </a:r>
            <a:r>
              <a:rPr lang="en-US" sz="2400" dirty="0" err="1" smtClean="0"/>
              <a:t>WebGraph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Scalability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90800" y="1676400"/>
            <a:ext cx="941139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-3200400" y="838200"/>
            <a:ext cx="52578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Virtual Node Properties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038600" cy="40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03492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Communities are far apart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410200" cy="430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590800" y="2286000"/>
            <a:ext cx="3886200" cy="3124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915194" y="3885406"/>
            <a:ext cx="3352800" cy="158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4800600" y="2286000"/>
            <a:ext cx="2514600" cy="1600200"/>
          </a:xfrm>
          <a:prstGeom prst="wedgeRoundRectCallout">
            <a:avLst>
              <a:gd name="adj1" fmla="val -138024"/>
              <a:gd name="adj2" fmla="val 556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Reference schemes typically have a small window size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 Traditional Mining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133356" cy="202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3581400" cy="250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87768" y="1752600"/>
            <a:ext cx="620683" cy="161582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1100" b="1" dirty="0" smtClean="0"/>
              <a:t>σ=5000</a:t>
            </a:r>
          </a:p>
          <a:p>
            <a:r>
              <a:rPr lang="en-US" sz="1100" b="1" dirty="0" smtClean="0"/>
              <a:t>σ=1000</a:t>
            </a:r>
          </a:p>
          <a:p>
            <a:r>
              <a:rPr lang="en-US" sz="1100" b="1" dirty="0" smtClean="0"/>
              <a:t>σ=500</a:t>
            </a:r>
          </a:p>
          <a:p>
            <a:r>
              <a:rPr lang="en-US" sz="1100" b="1" dirty="0" smtClean="0"/>
              <a:t>σ=100</a:t>
            </a:r>
          </a:p>
          <a:p>
            <a:r>
              <a:rPr lang="en-US" sz="1100" b="1" dirty="0" smtClean="0"/>
              <a:t>σ=75</a:t>
            </a:r>
          </a:p>
          <a:p>
            <a:r>
              <a:rPr lang="en-US" sz="1100" b="1" dirty="0" smtClean="0"/>
              <a:t>σ=65</a:t>
            </a:r>
          </a:p>
          <a:p>
            <a:r>
              <a:rPr lang="en-US" sz="1100" b="1" dirty="0" smtClean="0"/>
              <a:t>σ=50</a:t>
            </a:r>
          </a:p>
          <a:p>
            <a:r>
              <a:rPr lang="en-US" sz="1100" b="1" dirty="0" smtClean="0"/>
              <a:t>VNM</a:t>
            </a:r>
          </a:p>
          <a:p>
            <a:endParaRPr 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2285999" y="3948342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399" y="4024542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399" y="4268382"/>
            <a:ext cx="609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VNM8core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261615" y="3930054"/>
            <a:ext cx="1189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Closed Sets Gen.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759" y="4039782"/>
            <a:ext cx="1189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Closed Sets Comp.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399" y="4158654"/>
            <a:ext cx="609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VNM</a:t>
            </a:r>
            <a:endParaRPr lang="en-US" sz="1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246" y="3810000"/>
            <a:ext cx="331372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348984" y="4005072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82384" y="4056888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0" y="4078224"/>
            <a:ext cx="990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VNM1Iteration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3977640"/>
            <a:ext cx="1189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Closed Sets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4197096"/>
            <a:ext cx="1066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/>
              <a:t>VNM5Iterations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6324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EU-2005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Graph Compression Contribution</a:t>
            </a:r>
          </a:p>
          <a:p>
            <a:pPr lvl="1"/>
            <a:r>
              <a:rPr lang="en-US" dirty="0" smtClean="0"/>
              <a:t>Supports any URL ordering, any labeling</a:t>
            </a:r>
          </a:p>
          <a:p>
            <a:pPr lvl="1"/>
            <a:r>
              <a:rPr lang="en-US" dirty="0" smtClean="0"/>
              <a:t>Supports any encoding scheme</a:t>
            </a:r>
          </a:p>
          <a:p>
            <a:pPr lvl="1"/>
            <a:r>
              <a:rPr lang="en-US" dirty="0" smtClean="0"/>
              <a:t>Seeds for community discovery</a:t>
            </a:r>
          </a:p>
          <a:p>
            <a:pPr lvl="1"/>
            <a:r>
              <a:rPr lang="en-US" dirty="0" smtClean="0"/>
              <a:t>High compression ratio</a:t>
            </a:r>
          </a:p>
          <a:p>
            <a:pPr lvl="1"/>
            <a:r>
              <a:rPr lang="en-US" dirty="0" smtClean="0"/>
              <a:t>Scales well</a:t>
            </a:r>
          </a:p>
          <a:p>
            <a:pPr lvl="1"/>
            <a:r>
              <a:rPr lang="en-US" dirty="0" smtClean="0"/>
              <a:t>Can be extended</a:t>
            </a:r>
          </a:p>
          <a:p>
            <a:r>
              <a:rPr lang="en-US" dirty="0" smtClean="0"/>
              <a:t>Data Mining </a:t>
            </a:r>
          </a:p>
          <a:p>
            <a:pPr lvl="1"/>
            <a:r>
              <a:rPr lang="en-US" dirty="0" smtClean="0"/>
              <a:t>Log-linear </a:t>
            </a:r>
            <a:r>
              <a:rPr lang="en-US" dirty="0" err="1" smtClean="0"/>
              <a:t>itemset</a:t>
            </a:r>
            <a:r>
              <a:rPr lang="en-US" dirty="0" smtClean="0"/>
              <a:t> miner</a:t>
            </a:r>
          </a:p>
          <a:p>
            <a:pPr lvl="1"/>
            <a:r>
              <a:rPr lang="en-US" dirty="0" smtClean="0"/>
              <a:t>Interesting data sets for pattern mining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Computations on the compressed graph</a:t>
            </a:r>
          </a:p>
          <a:p>
            <a:endParaRPr lang="en-US" dirty="0" smtClean="0"/>
          </a:p>
          <a:p>
            <a:r>
              <a:rPr lang="en-US" dirty="0" smtClean="0"/>
              <a:t>Ease of importing/updating data</a:t>
            </a:r>
          </a:p>
          <a:p>
            <a:endParaRPr lang="en-US" dirty="0" smtClean="0"/>
          </a:p>
          <a:p>
            <a:r>
              <a:rPr lang="en-US" dirty="0" smtClean="0"/>
              <a:t>Compression for the full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457200"/>
            <a:ext cx="20574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33600"/>
            <a:ext cx="8229600" cy="4038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[JCSS98] </a:t>
            </a:r>
            <a:r>
              <a:rPr lang="de-DE" sz="2000" dirty="0" smtClean="0"/>
              <a:t>A. Broder, M. </a:t>
            </a:r>
            <a:r>
              <a:rPr lang="de-DE" sz="2000" dirty="0" err="1" smtClean="0"/>
              <a:t>Charikar</a:t>
            </a:r>
            <a:r>
              <a:rPr lang="de-DE" sz="2000" dirty="0" smtClean="0"/>
              <a:t>, A. </a:t>
            </a:r>
            <a:r>
              <a:rPr lang="de-DE" sz="2000" dirty="0" err="1" smtClean="0"/>
              <a:t>Frieze</a:t>
            </a:r>
            <a:r>
              <a:rPr lang="de-DE" sz="2000" dirty="0" smtClean="0"/>
              <a:t>, M. </a:t>
            </a:r>
            <a:r>
              <a:rPr lang="de-DE" sz="2000" dirty="0" err="1" smtClean="0"/>
              <a:t>Mitzenmache</a:t>
            </a:r>
            <a:r>
              <a:rPr lang="de-DE" sz="2000" dirty="0" smtClean="0"/>
              <a:t>. Min-</a:t>
            </a:r>
            <a:r>
              <a:rPr lang="de-DE" sz="2000" dirty="0" err="1" smtClean="0"/>
              <a:t>wise</a:t>
            </a:r>
            <a:r>
              <a:rPr lang="de-DE" sz="2000" dirty="0" smtClean="0"/>
              <a:t> Independent </a:t>
            </a:r>
            <a:r>
              <a:rPr lang="de-DE" sz="2000" dirty="0" err="1" smtClean="0"/>
              <a:t>Permutations</a:t>
            </a:r>
            <a:r>
              <a:rPr lang="de-DE" sz="2000" dirty="0" smtClean="0"/>
              <a:t>. In </a:t>
            </a:r>
            <a:r>
              <a:rPr lang="en-US" sz="2000" dirty="0" smtClean="0"/>
              <a:t>Journal of Computer and System Sciences, 1998</a:t>
            </a:r>
            <a:r>
              <a:rPr lang="de-DE" sz="2000" dirty="0" smtClean="0"/>
              <a:t>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[CN99] R. Kumar, P. </a:t>
            </a:r>
            <a:r>
              <a:rPr lang="en-US" sz="2000" dirty="0" err="1" smtClean="0"/>
              <a:t>Raghavan</a:t>
            </a:r>
            <a:r>
              <a:rPr lang="en-US" sz="2000" dirty="0" smtClean="0"/>
              <a:t>, S. </a:t>
            </a:r>
            <a:r>
              <a:rPr lang="en-US" sz="2000" dirty="0" err="1" smtClean="0"/>
              <a:t>Rajagopalan</a:t>
            </a:r>
            <a:r>
              <a:rPr lang="en-US" sz="2000" dirty="0" smtClean="0"/>
              <a:t> and A. Tomkins. Trawling the Web for emerging cyber-communities. In CN 1999.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[KDD00] G. Flake, S. Lawrence and C. Giles. Efficient identification of web communities. In KDD 2000.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[SIG00] J. Han, J. Pei and Y. Yin. Mining frequent patterns without candidate generation. In SIGMOD 2000.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[DCC02] K. Randall, R. </a:t>
            </a:r>
            <a:r>
              <a:rPr lang="en-US" sz="2000" dirty="0" err="1" smtClean="0"/>
              <a:t>Stata</a:t>
            </a:r>
            <a:r>
              <a:rPr lang="en-US" sz="2000" dirty="0" smtClean="0"/>
              <a:t>, R. </a:t>
            </a:r>
            <a:r>
              <a:rPr lang="en-US" sz="2000" dirty="0" err="1" smtClean="0"/>
              <a:t>Wickremesinghe</a:t>
            </a:r>
            <a:r>
              <a:rPr lang="en-US" sz="2000" dirty="0" smtClean="0"/>
              <a:t>  and J. Wiener. The Link database: Fast access to graphs of the web. In DCC 2002.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[WWW04] P.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Vigna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webgraph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framework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Compression Techniques.  In WWW 2004.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[VLDB05] D. Gibson, R. Kumar and A. Tomkins. Discovering large dense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subgraphs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massive graphs.  In VLDB 2005.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5800" y="1600200"/>
            <a:ext cx="33528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References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for question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Graph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Goal: Reduce the memory footprint of the graph</a:t>
            </a:r>
          </a:p>
          <a:p>
            <a:endParaRPr lang="en-US" dirty="0" smtClean="0"/>
          </a:p>
          <a:p>
            <a:r>
              <a:rPr lang="en-US" dirty="0" smtClean="0"/>
              <a:t>Existing Approaches [WWW04, DCC02, SHS]</a:t>
            </a:r>
          </a:p>
          <a:p>
            <a:pPr lvl="1"/>
            <a:r>
              <a:rPr lang="en-US" dirty="0" smtClean="0"/>
              <a:t>Sort by URL to improve similarity between near nodes</a:t>
            </a:r>
          </a:p>
          <a:p>
            <a:pPr lvl="1"/>
            <a:r>
              <a:rPr lang="en-US" dirty="0" smtClean="0"/>
              <a:t>Encode Id lists using a  reference to a list in a near node, say within 5 nodes, called REFERENCE</a:t>
            </a:r>
          </a:p>
          <a:p>
            <a:pPr lvl="1"/>
            <a:r>
              <a:rPr lang="en-US" dirty="0" smtClean="0"/>
              <a:t>Sort </a:t>
            </a:r>
            <a:r>
              <a:rPr lang="en-US" dirty="0" err="1" smtClean="0"/>
              <a:t>outlinks</a:t>
            </a:r>
            <a:r>
              <a:rPr lang="en-US" dirty="0" smtClean="0"/>
              <a:t> to minimize gap, code gap instead of Id, using Huffman coding (or a similar flat code) – called GAP</a:t>
            </a:r>
          </a:p>
          <a:p>
            <a:pPr lvl="1"/>
            <a:r>
              <a:rPr lang="en-US" dirty="0" smtClean="0"/>
              <a:t>Zeta Codes – Flat codes to code the gap (no lookup table required) designed for power law distributions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04460" y="5334000"/>
          <a:ext cx="2000470" cy="95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63"/>
                <a:gridCol w="1331307"/>
              </a:tblGrid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Outlinks</a:t>
                      </a:r>
                      <a:endParaRPr lang="en-US" sz="1400" dirty="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2,10</a:t>
                      </a:r>
                      <a:r>
                        <a:rPr lang="en-US" sz="1400" baseline="0" dirty="0" smtClean="0"/>
                        <a:t>,12,14,18</a:t>
                      </a:r>
                      <a:endParaRPr lang="en-US" sz="1400" dirty="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5,10</a:t>
                      </a:r>
                      <a:r>
                        <a:rPr lang="en-US" sz="1400" baseline="0" dirty="0" smtClean="0"/>
                        <a:t>,12,14,18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19060" y="5334000"/>
          <a:ext cx="2000470" cy="95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63"/>
                <a:gridCol w="1331307"/>
              </a:tblGrid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Outlinks</a:t>
                      </a:r>
                      <a:endParaRPr lang="en-US" sz="1400" dirty="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2,10</a:t>
                      </a:r>
                      <a:r>
                        <a:rPr lang="en-US" sz="1400" baseline="0" dirty="0" smtClean="0"/>
                        <a:t>,12,14,18</a:t>
                      </a:r>
                      <a:endParaRPr lang="en-US" sz="1400" dirty="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(-1) +5,-2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52930" y="5334000"/>
          <a:ext cx="2000470" cy="95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63"/>
                <a:gridCol w="1331307"/>
              </a:tblGrid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Outlinks</a:t>
                      </a:r>
                      <a:endParaRPr lang="en-US" sz="1400" dirty="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8,2,2,2,4</a:t>
                      </a:r>
                      <a:endParaRPr lang="en-US" sz="1400" dirty="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(-1) +5,-2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078" y="1600200"/>
            <a:ext cx="4933122" cy="45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Length of Virtual Nodes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Compression  as  a </a:t>
            </a:r>
            <a:br>
              <a:rPr smtClean="0"/>
            </a:br>
            <a:r>
              <a:rPr smtClean="0"/>
              <a:t>Function  of  Pattern  Length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943599" cy="4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542506" y="5447506"/>
            <a:ext cx="533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5181600"/>
            <a:ext cx="1219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657600" y="5257800"/>
            <a:ext cx="914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4800600"/>
            <a:ext cx="1524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3581400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05200" y="4648200"/>
            <a:ext cx="2133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581400" y="4343400"/>
            <a:ext cx="2743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2971800"/>
            <a:ext cx="2362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Evaluation</a:t>
            </a:r>
            <a:br>
              <a:rPr lang="en-US" dirty="0" smtClean="0"/>
            </a:br>
            <a:r>
              <a:rPr lang="en-US" dirty="0" smtClean="0"/>
              <a:t>Scalability and Execution Time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935" y="2438400"/>
            <a:ext cx="41960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97357"/>
            <a:ext cx="4267200" cy="29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495652" cy="514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5105400" y="1143000"/>
            <a:ext cx="3429000" cy="1905000"/>
          </a:xfrm>
          <a:prstGeom prst="wedgeRoundRectCallout">
            <a:avLst>
              <a:gd name="adj1" fmla="val -89433"/>
              <a:gd name="adj2" fmla="val 27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Community 11:</a:t>
            </a:r>
          </a:p>
          <a:p>
            <a:pPr algn="ctr"/>
            <a:r>
              <a:rPr lang="en-US" sz="2400" dirty="0" smtClean="0"/>
              <a:t>A link farm for </a:t>
            </a:r>
          </a:p>
          <a:p>
            <a:pPr algn="ctr"/>
            <a:r>
              <a:rPr lang="en-US" sz="2400" dirty="0" smtClean="0">
                <a:hlinkClick r:id="rId3"/>
              </a:rPr>
              <a:t>http://loan69.co.uk/</a:t>
            </a:r>
            <a:endParaRPr lang="en-US" sz="2400" dirty="0" smtClean="0"/>
          </a:p>
          <a:p>
            <a:pPr algn="ctr"/>
            <a:r>
              <a:rPr lang="en-US" sz="2400" dirty="0" err="1" smtClean="0"/>
              <a:t>inlinks</a:t>
            </a:r>
            <a:r>
              <a:rPr lang="en-US" sz="2400" dirty="0" smtClean="0"/>
              <a:t> 1000+</a:t>
            </a:r>
          </a:p>
          <a:p>
            <a:pPr algn="ctr"/>
            <a:r>
              <a:rPr lang="en-US" sz="2400" dirty="0" smtClean="0"/>
              <a:t>pattern 1000+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3962400"/>
            <a:ext cx="3810000" cy="838200"/>
          </a:xfrm>
          <a:prstGeom prst="wedgeRoundRectCallout">
            <a:avLst>
              <a:gd name="adj1" fmla="val -88544"/>
              <a:gd name="adj2" fmla="val 207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Community 31:</a:t>
            </a:r>
          </a:p>
          <a:p>
            <a:pPr algn="ctr"/>
            <a:r>
              <a:rPr lang="en-US" sz="2400" dirty="0" smtClean="0"/>
              <a:t>ringtones.mobilefun.co.uk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1143000"/>
            <a:ext cx="3429000" cy="1905000"/>
          </a:xfrm>
          <a:prstGeom prst="wedgeRoundRectCallout">
            <a:avLst>
              <a:gd name="adj1" fmla="val 71202"/>
              <a:gd name="adj2" fmla="val 703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Community 16:</a:t>
            </a:r>
          </a:p>
          <a:p>
            <a:pPr algn="ctr"/>
            <a:endParaRPr lang="en-US" sz="2400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3657600"/>
            <a:ext cx="3429000" cy="1905000"/>
          </a:xfrm>
          <a:prstGeom prst="wedgeRoundRectCallout">
            <a:avLst>
              <a:gd name="adj1" fmla="val 123583"/>
              <a:gd name="adj2" fmla="val 76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Community 40:</a:t>
            </a:r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were given every </a:t>
            </a:r>
            <a:r>
              <a:rPr lang="en-US" dirty="0" err="1" smtClean="0"/>
              <a:t>itemset</a:t>
            </a:r>
            <a:r>
              <a:rPr lang="en-US" dirty="0" smtClean="0"/>
              <a:t> and its frequency for free?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3733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Optimality is intractable</a:t>
            </a:r>
          </a:p>
          <a:p>
            <a:endParaRPr lang="en-US" sz="3200" dirty="0" smtClean="0"/>
          </a:p>
          <a:p>
            <a:r>
              <a:rPr lang="en-US" sz="3200" dirty="0" smtClean="0"/>
              <a:t>An approximate solution may prove useful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287649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" pitchFamily="49" charset="0"/>
                <a:cs typeface="Arial" pitchFamily="34" charset="0"/>
              </a:rPr>
              <a:t>1,2,4,5,9,10,12,13,14,18,23,34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2895600"/>
            <a:ext cx="1219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38800" y="2895600"/>
            <a:ext cx="1600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4200" y="2895600"/>
            <a:ext cx="19050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0" y="2743200"/>
            <a:ext cx="3810000" cy="609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</a:t>
            </a:r>
            <a:r>
              <a:rPr lang="en-US" dirty="0" err="1" smtClean="0"/>
              <a:t>Itemset</a:t>
            </a:r>
            <a:r>
              <a:rPr lang="en-US" dirty="0" smtClean="0"/>
              <a:t> Mining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Existing solutions have worst case exponential runtimes [FIMI03]</a:t>
            </a:r>
          </a:p>
          <a:p>
            <a:pPr lvl="1"/>
            <a:r>
              <a:rPr lang="en-US" dirty="0" smtClean="0"/>
              <a:t>Our use case is worst case (support=2)</a:t>
            </a:r>
          </a:p>
          <a:p>
            <a:pPr lvl="1"/>
            <a:r>
              <a:rPr lang="en-US" dirty="0" smtClean="0"/>
              <a:t>Even streaming algorithms have worst case exponential runtime complexities</a:t>
            </a:r>
          </a:p>
          <a:p>
            <a:r>
              <a:rPr lang="en-US" dirty="0" smtClean="0"/>
              <a:t>Other patterns besides </a:t>
            </a:r>
            <a:r>
              <a:rPr lang="en-US" dirty="0" err="1" smtClean="0"/>
              <a:t>itemsets</a:t>
            </a:r>
            <a:r>
              <a:rPr lang="en-US" dirty="0" smtClean="0"/>
              <a:t>, such as closed sets, maximal sets, and top-K sets also have exponential runtimes</a:t>
            </a:r>
            <a:endParaRPr lang="en-US" dirty="0"/>
          </a:p>
        </p:txBody>
      </p:sp>
      <p:pic>
        <p:nvPicPr>
          <p:cNvPr id="27650" name="Picture 2" descr="http://fimi.cs.helsinki.fi/experiments/fimi04/time/closed/kosarak.dat.time.clos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2080" y="1676400"/>
            <a:ext cx="5608320" cy="4114800"/>
          </a:xfrm>
          <a:prstGeom prst="rect">
            <a:avLst/>
          </a:prstGeom>
          <a:noFill/>
        </p:spPr>
      </p:pic>
      <p:pic>
        <p:nvPicPr>
          <p:cNvPr id="27654" name="Picture 6" descr="http://fimi.cs.helsinki.fi/experiments/fimi03/maximal/maximal-kosar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608" y="1524000"/>
            <a:ext cx="6954592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Compression Components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265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2971800" y="5638800"/>
            <a:ext cx="4495800" cy="914399"/>
          </a:xfrm>
          <a:prstGeom prst="wedgeRoundRectCallout">
            <a:avLst>
              <a:gd name="adj1" fmla="val -78280"/>
              <a:gd name="adj2" fmla="val -165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Huffman coding degrades as </a:t>
            </a:r>
          </a:p>
          <a:p>
            <a:pPr algn="ctr"/>
            <a:r>
              <a:rPr lang="en-US" sz="2400" dirty="0" smtClean="0"/>
              <a:t>VN compression increases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</a:t>
            </a:r>
            <a:br>
              <a:rPr lang="en-US" dirty="0" smtClean="0"/>
            </a:br>
            <a:r>
              <a:rPr lang="en-US" dirty="0" smtClean="0"/>
              <a:t>Mine for Dense Bipartite Graphs 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438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867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724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6764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6675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4483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1910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9337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4"/>
            <a:endCxn id="11" idx="0"/>
          </p:cNvCxnSpPr>
          <p:nvPr/>
        </p:nvCxnSpPr>
        <p:spPr>
          <a:xfrm rot="5400000">
            <a:off x="1543050" y="3162300"/>
            <a:ext cx="1905000" cy="762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15" idx="0"/>
          </p:cNvCxnSpPr>
          <p:nvPr/>
        </p:nvCxnSpPr>
        <p:spPr>
          <a:xfrm rot="16200000" flipH="1">
            <a:off x="2171700" y="3295650"/>
            <a:ext cx="190500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4"/>
            <a:endCxn id="14" idx="0"/>
          </p:cNvCxnSpPr>
          <p:nvPr/>
        </p:nvCxnSpPr>
        <p:spPr>
          <a:xfrm rot="16200000" flipH="1">
            <a:off x="2800350" y="2667000"/>
            <a:ext cx="1905000" cy="1752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4"/>
            <a:endCxn id="13" idx="0"/>
          </p:cNvCxnSpPr>
          <p:nvPr/>
        </p:nvCxnSpPr>
        <p:spPr>
          <a:xfrm rot="16200000" flipH="1">
            <a:off x="3429000" y="2038350"/>
            <a:ext cx="1905000" cy="3009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"/>
            <a:endCxn id="12" idx="0"/>
          </p:cNvCxnSpPr>
          <p:nvPr/>
        </p:nvCxnSpPr>
        <p:spPr>
          <a:xfrm rot="16200000" flipH="1">
            <a:off x="4038600" y="1428750"/>
            <a:ext cx="1905000" cy="42291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11" idx="0"/>
          </p:cNvCxnSpPr>
          <p:nvPr/>
        </p:nvCxnSpPr>
        <p:spPr>
          <a:xfrm rot="5400000">
            <a:off x="2114550" y="2590800"/>
            <a:ext cx="1905000" cy="1905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4"/>
            <a:endCxn id="15" idx="0"/>
          </p:cNvCxnSpPr>
          <p:nvPr/>
        </p:nvCxnSpPr>
        <p:spPr>
          <a:xfrm rot="5400000">
            <a:off x="2743200" y="3219450"/>
            <a:ext cx="1905000" cy="647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4"/>
            <a:endCxn id="14" idx="0"/>
          </p:cNvCxnSpPr>
          <p:nvPr/>
        </p:nvCxnSpPr>
        <p:spPr>
          <a:xfrm rot="16200000" flipH="1">
            <a:off x="3371850" y="3238500"/>
            <a:ext cx="1905000" cy="609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4"/>
            <a:endCxn id="13" idx="0"/>
          </p:cNvCxnSpPr>
          <p:nvPr/>
        </p:nvCxnSpPr>
        <p:spPr>
          <a:xfrm rot="16200000" flipH="1">
            <a:off x="4000500" y="2609850"/>
            <a:ext cx="1905000" cy="1866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4"/>
            <a:endCxn id="12" idx="0"/>
          </p:cNvCxnSpPr>
          <p:nvPr/>
        </p:nvCxnSpPr>
        <p:spPr>
          <a:xfrm rot="16200000" flipH="1">
            <a:off x="4610100" y="2000250"/>
            <a:ext cx="1905000" cy="30861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4"/>
            <a:endCxn id="11" idx="0"/>
          </p:cNvCxnSpPr>
          <p:nvPr/>
        </p:nvCxnSpPr>
        <p:spPr>
          <a:xfrm rot="5400000">
            <a:off x="2686050" y="2019300"/>
            <a:ext cx="1905000" cy="3048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4"/>
            <a:endCxn id="15" idx="0"/>
          </p:cNvCxnSpPr>
          <p:nvPr/>
        </p:nvCxnSpPr>
        <p:spPr>
          <a:xfrm rot="5400000">
            <a:off x="3314700" y="2647950"/>
            <a:ext cx="1905000" cy="1790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4"/>
            <a:endCxn id="14" idx="0"/>
          </p:cNvCxnSpPr>
          <p:nvPr/>
        </p:nvCxnSpPr>
        <p:spPr>
          <a:xfrm rot="5400000">
            <a:off x="3943350" y="3276600"/>
            <a:ext cx="1905000" cy="5334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4"/>
            <a:endCxn id="13" idx="0"/>
          </p:cNvCxnSpPr>
          <p:nvPr/>
        </p:nvCxnSpPr>
        <p:spPr>
          <a:xfrm rot="16200000" flipH="1">
            <a:off x="4572000" y="3181350"/>
            <a:ext cx="1905000" cy="723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4"/>
            <a:endCxn id="12" idx="0"/>
          </p:cNvCxnSpPr>
          <p:nvPr/>
        </p:nvCxnSpPr>
        <p:spPr>
          <a:xfrm rot="16200000" flipH="1">
            <a:off x="5181600" y="2571750"/>
            <a:ext cx="1905000" cy="19431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" idx="4"/>
            <a:endCxn id="11" idx="0"/>
          </p:cNvCxnSpPr>
          <p:nvPr/>
        </p:nvCxnSpPr>
        <p:spPr>
          <a:xfrm rot="5400000">
            <a:off x="3257550" y="1447800"/>
            <a:ext cx="1905000" cy="4191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4"/>
            <a:endCxn id="15" idx="0"/>
          </p:cNvCxnSpPr>
          <p:nvPr/>
        </p:nvCxnSpPr>
        <p:spPr>
          <a:xfrm rot="5400000">
            <a:off x="3886200" y="2076450"/>
            <a:ext cx="1905000" cy="2933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" idx="4"/>
            <a:endCxn id="14" idx="0"/>
          </p:cNvCxnSpPr>
          <p:nvPr/>
        </p:nvCxnSpPr>
        <p:spPr>
          <a:xfrm rot="5400000">
            <a:off x="4514850" y="2705100"/>
            <a:ext cx="1905000" cy="16764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" idx="4"/>
            <a:endCxn id="13" idx="0"/>
          </p:cNvCxnSpPr>
          <p:nvPr/>
        </p:nvCxnSpPr>
        <p:spPr>
          <a:xfrm rot="5400000">
            <a:off x="5143500" y="3333750"/>
            <a:ext cx="1905000" cy="4191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" idx="4"/>
            <a:endCxn id="12" idx="0"/>
          </p:cNvCxnSpPr>
          <p:nvPr/>
        </p:nvCxnSpPr>
        <p:spPr>
          <a:xfrm rot="16200000" flipH="1">
            <a:off x="5753100" y="3143250"/>
            <a:ext cx="1905000" cy="8001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" idx="4"/>
          </p:cNvCxnSpPr>
          <p:nvPr/>
        </p:nvCxnSpPr>
        <p:spPr>
          <a:xfrm rot="5400000">
            <a:off x="2238375" y="2105025"/>
            <a:ext cx="152400" cy="11239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8" idx="4"/>
          </p:cNvCxnSpPr>
          <p:nvPr/>
        </p:nvCxnSpPr>
        <p:spPr>
          <a:xfrm rot="16200000" flipH="1">
            <a:off x="6790134" y="2106216"/>
            <a:ext cx="152400" cy="11215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3962400" y="5867400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 Links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1476375" y="4848225"/>
            <a:ext cx="152400" cy="11239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7647384" y="4849416"/>
            <a:ext cx="152400" cy="11215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15200" y="5943600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[CN99, KDD00]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Node Miner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438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867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724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17526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6764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6675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4483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1910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933700" y="4495800"/>
            <a:ext cx="876300" cy="838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>
            <a:stCxn id="6" idx="4"/>
          </p:cNvCxnSpPr>
          <p:nvPr/>
        </p:nvCxnSpPr>
        <p:spPr>
          <a:xfrm rot="5400000">
            <a:off x="2238375" y="2105025"/>
            <a:ext cx="152400" cy="11239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8" idx="4"/>
          </p:cNvCxnSpPr>
          <p:nvPr/>
        </p:nvCxnSpPr>
        <p:spPr>
          <a:xfrm rot="16200000" flipH="1">
            <a:off x="6790134" y="2106216"/>
            <a:ext cx="152400" cy="112156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4038600" y="2971800"/>
            <a:ext cx="1143000" cy="1143000"/>
          </a:xfrm>
          <a:prstGeom prst="flowChartConnector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0DD7F"/>
              </a:solidFill>
            </a:endParaRPr>
          </a:p>
        </p:txBody>
      </p:sp>
      <p:cxnSp>
        <p:nvCxnSpPr>
          <p:cNvPr id="36" name="Straight Arrow Connector 35"/>
          <p:cNvCxnSpPr>
            <a:stCxn id="6" idx="4"/>
            <a:endCxn id="34" idx="0"/>
          </p:cNvCxnSpPr>
          <p:nvPr/>
        </p:nvCxnSpPr>
        <p:spPr>
          <a:xfrm rot="16200000" flipH="1">
            <a:off x="3552825" y="1914525"/>
            <a:ext cx="381000" cy="1733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4"/>
            <a:endCxn id="34" idx="0"/>
          </p:cNvCxnSpPr>
          <p:nvPr/>
        </p:nvCxnSpPr>
        <p:spPr>
          <a:xfrm rot="16200000" flipH="1">
            <a:off x="4124325" y="2486025"/>
            <a:ext cx="381000" cy="590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4"/>
            <a:endCxn id="34" idx="0"/>
          </p:cNvCxnSpPr>
          <p:nvPr/>
        </p:nvCxnSpPr>
        <p:spPr>
          <a:xfrm rot="5400000">
            <a:off x="4695825" y="2505075"/>
            <a:ext cx="381000" cy="552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4"/>
            <a:endCxn id="34" idx="0"/>
          </p:cNvCxnSpPr>
          <p:nvPr/>
        </p:nvCxnSpPr>
        <p:spPr>
          <a:xfrm rot="5400000">
            <a:off x="5267325" y="1933575"/>
            <a:ext cx="381000" cy="169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4"/>
            <a:endCxn id="11" idx="0"/>
          </p:cNvCxnSpPr>
          <p:nvPr/>
        </p:nvCxnSpPr>
        <p:spPr>
          <a:xfrm rot="5400000">
            <a:off x="3171825" y="3057525"/>
            <a:ext cx="381000" cy="2495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4" idx="4"/>
            <a:endCxn id="15" idx="0"/>
          </p:cNvCxnSpPr>
          <p:nvPr/>
        </p:nvCxnSpPr>
        <p:spPr>
          <a:xfrm rot="5400000">
            <a:off x="3800475" y="3686175"/>
            <a:ext cx="381000" cy="12382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4" idx="4"/>
            <a:endCxn id="14" idx="0"/>
          </p:cNvCxnSpPr>
          <p:nvPr/>
        </p:nvCxnSpPr>
        <p:spPr>
          <a:xfrm rot="16200000" flipH="1">
            <a:off x="4429125" y="4295775"/>
            <a:ext cx="381000" cy="190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4" idx="4"/>
            <a:endCxn id="13" idx="0"/>
          </p:cNvCxnSpPr>
          <p:nvPr/>
        </p:nvCxnSpPr>
        <p:spPr>
          <a:xfrm rot="16200000" flipH="1">
            <a:off x="5057775" y="3667125"/>
            <a:ext cx="381000" cy="1276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4" idx="4"/>
            <a:endCxn id="12" idx="0"/>
          </p:cNvCxnSpPr>
          <p:nvPr/>
        </p:nvCxnSpPr>
        <p:spPr>
          <a:xfrm rot="16200000" flipH="1">
            <a:off x="5667375" y="3057525"/>
            <a:ext cx="381000" cy="2495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20221" y="3239869"/>
            <a:ext cx="88517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Virtual </a:t>
            </a:r>
          </a:p>
          <a:p>
            <a:r>
              <a:rPr lang="en-US" b="1" dirty="0" smtClean="0"/>
              <a:t> Node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476375" y="4848225"/>
            <a:ext cx="152400" cy="11239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7571184" y="4849416"/>
            <a:ext cx="152400" cy="112156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38400" y="57150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9 Links (20/9) = 2.2x compression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Bipartite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Cast adjacency list as a transactional data set</a:t>
            </a:r>
          </a:p>
          <a:p>
            <a:r>
              <a:rPr lang="en-US" dirty="0" smtClean="0"/>
              <a:t>Use pattern mining to find 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an approximate mining strategy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31242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Cust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1: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milk bread cereal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Cust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2: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milk bread eggs sugar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Cust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3: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milk bread butter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Cust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4: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eggs sugar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29200" y="312420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Node 1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Outlinks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12,13,14,17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Node 2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Outlinks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12,13,14,19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Node 3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Outlinks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12,13,14,33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Node 4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Outlinks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3,4,12,13,14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3505200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=&gt;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Webgraph C</a:t>
            </a:r>
            <a:r>
              <a:rPr lang="en-US" dirty="0" smtClean="0"/>
              <a:t>o</a:t>
            </a:r>
            <a:r>
              <a:rPr smtClean="0"/>
              <a:t>mpression </a:t>
            </a:r>
            <a:br>
              <a:rPr smtClean="0"/>
            </a:br>
            <a:r>
              <a:rPr smtClean="0"/>
              <a:t>via </a:t>
            </a:r>
            <a:r>
              <a:rPr lang="en-US" dirty="0" smtClean="0"/>
              <a:t>Probabilistic </a:t>
            </a:r>
            <a:r>
              <a:rPr lang="en-US" dirty="0" err="1" smtClean="0"/>
              <a:t>Itemset</a:t>
            </a:r>
            <a:r>
              <a:rPr lang="en-US" dirty="0" smtClean="0"/>
              <a:t>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Perform mining in several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Cluster/group similar nodes together using min-wise hashing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Finds patterns in the correlated group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virtual nodes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Substitute VN into graph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Iterate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48200" y="3886200"/>
          <a:ext cx="4648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72000" y="5257800"/>
            <a:ext cx="533400" cy="158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St</a:t>
            </a:r>
            <a:r>
              <a:rPr lang="en-US" dirty="0" err="1" smtClean="0"/>
              <a:t>ep</a:t>
            </a:r>
            <a:r>
              <a:rPr smtClean="0"/>
              <a:t> 1 </a:t>
            </a:r>
            <a:r>
              <a:rPr lang="en-US" dirty="0" smtClean="0"/>
              <a:t>–</a:t>
            </a:r>
            <a:r>
              <a:rPr smtClean="0"/>
              <a:t>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137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Use K min hashes to reduce each </a:t>
            </a:r>
            <a:r>
              <a:rPr lang="en-US" dirty="0" err="1" smtClean="0"/>
              <a:t>outlink</a:t>
            </a:r>
            <a:r>
              <a:rPr lang="en-US" dirty="0" smtClean="0"/>
              <a:t> list from variable length to length K, obtaining an n*K matrix</a:t>
            </a:r>
            <a:r>
              <a:rPr lang="en-US" sz="2600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05000" y="3352800"/>
          <a:ext cx="4953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94"/>
                <a:gridCol w="905649"/>
                <a:gridCol w="818428"/>
                <a:gridCol w="989320"/>
                <a:gridCol w="876781"/>
                <a:gridCol w="818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Clustering</a:t>
            </a:r>
            <a:r>
              <a:rPr lang="en-US" dirty="0" smtClean="0"/>
              <a:t> </a:t>
            </a:r>
            <a:r>
              <a:rPr smtClean="0"/>
              <a:t>(cont)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B. 	Sort the matrix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175000"/>
          <a:ext cx="4953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94"/>
                <a:gridCol w="905649"/>
                <a:gridCol w="818428"/>
                <a:gridCol w="989320"/>
                <a:gridCol w="876781"/>
                <a:gridCol w="818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3124200"/>
          <a:ext cx="4953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94"/>
                <a:gridCol w="905649"/>
                <a:gridCol w="818428"/>
                <a:gridCol w="989320"/>
                <a:gridCol w="876781"/>
                <a:gridCol w="818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hashG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0.4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|9.9|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1657</Words>
  <Application>Microsoft Office PowerPoint</Application>
  <PresentationFormat>On-screen Show (4:3)</PresentationFormat>
  <Paragraphs>653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 Scalable Pattern Mining Approach to  Web Graph Compression with Communities</vt:lpstr>
      <vt:lpstr>Motivation</vt:lpstr>
      <vt:lpstr>Web Graph Compression</vt:lpstr>
      <vt:lpstr>Our Approach Mine for Dense Bipartite Graphs  </vt:lpstr>
      <vt:lpstr>Virtual Node Miner</vt:lpstr>
      <vt:lpstr>Finding Bipartite Graphs</vt:lpstr>
      <vt:lpstr>Webgraph Compression  via Probabilistic Itemset Mining</vt:lpstr>
      <vt:lpstr>Step 1 – Clustering</vt:lpstr>
      <vt:lpstr>Clustering (cont) </vt:lpstr>
      <vt:lpstr>Clustering (cont)</vt:lpstr>
      <vt:lpstr>Step 2 - Mining</vt:lpstr>
      <vt:lpstr>Mining (cont)</vt:lpstr>
      <vt:lpstr>Mining (cont)</vt:lpstr>
      <vt:lpstr>Mining (cont) </vt:lpstr>
      <vt:lpstr>Mining Stage (cont)</vt:lpstr>
      <vt:lpstr>Mining (cont)</vt:lpstr>
      <vt:lpstr>Empirical Evaluation</vt:lpstr>
      <vt:lpstr>Compression Afforded by VNodes</vt:lpstr>
      <vt:lpstr>Total Compression</vt:lpstr>
      <vt:lpstr>Compression Comparison</vt:lpstr>
      <vt:lpstr>Scalability</vt:lpstr>
      <vt:lpstr>Virtual Node Properties</vt:lpstr>
      <vt:lpstr>Communities are far apart</vt:lpstr>
      <vt:lpstr>Vs Traditional Mining</vt:lpstr>
      <vt:lpstr>Take Home Message</vt:lpstr>
      <vt:lpstr>Ongoing Work</vt:lpstr>
      <vt:lpstr>Slide 27</vt:lpstr>
      <vt:lpstr>End of Talk</vt:lpstr>
      <vt:lpstr>Extra slides for question support</vt:lpstr>
      <vt:lpstr>Length of Virtual Nodes</vt:lpstr>
      <vt:lpstr>Compression  as  a  Function  of  Pattern  Length</vt:lpstr>
      <vt:lpstr>Empirical Evaluation Scalability and Execution Time</vt:lpstr>
      <vt:lpstr>Semantics</vt:lpstr>
      <vt:lpstr>Optimality</vt:lpstr>
      <vt:lpstr>Existing Itemset Mining Algorithms</vt:lpstr>
      <vt:lpstr>Compression Components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Greg Buehrer</dc:creator>
  <cp:lastModifiedBy>Greg Buehrer</cp:lastModifiedBy>
  <cp:revision>81</cp:revision>
  <dcterms:created xsi:type="dcterms:W3CDTF">2008-02-08T22:36:41Z</dcterms:created>
  <dcterms:modified xsi:type="dcterms:W3CDTF">2008-02-14T23:31:29Z</dcterms:modified>
</cp:coreProperties>
</file>