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4" r:id="rId3"/>
    <p:sldId id="316" r:id="rId4"/>
    <p:sldId id="314" r:id="rId5"/>
    <p:sldId id="330" r:id="rId6"/>
    <p:sldId id="315" r:id="rId7"/>
    <p:sldId id="332" r:id="rId8"/>
    <p:sldId id="333" r:id="rId9"/>
    <p:sldId id="336" r:id="rId10"/>
    <p:sldId id="321" r:id="rId11"/>
    <p:sldId id="320" r:id="rId12"/>
    <p:sldId id="322" r:id="rId13"/>
    <p:sldId id="323" r:id="rId14"/>
    <p:sldId id="324" r:id="rId15"/>
    <p:sldId id="326" r:id="rId16"/>
    <p:sldId id="327" r:id="rId17"/>
    <p:sldId id="328" r:id="rId18"/>
    <p:sldId id="339" r:id="rId19"/>
    <p:sldId id="329" r:id="rId20"/>
    <p:sldId id="337" r:id="rId21"/>
    <p:sldId id="338" r:id="rId22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D0CF4"/>
    <a:srgbClr val="382CD4"/>
    <a:srgbClr val="9999FF"/>
    <a:srgbClr val="FF99FF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9" autoAdjust="0"/>
    <p:restoredTop sz="99824" autoAdjust="0"/>
  </p:normalViewPr>
  <p:slideViewPr>
    <p:cSldViewPr>
      <p:cViewPr>
        <p:scale>
          <a:sx n="70" d="100"/>
          <a:sy n="70" d="100"/>
        </p:scale>
        <p:origin x="-4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A1F2ACA-FA02-4DAF-BF41-26662E51D5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D61701-2D84-4D1D-90B2-3A28FD5F94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9BD7D3-6286-4EC6-8330-17A47F545E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6CFF9-9829-413B-B986-C496A6FF86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29226-4F70-4CE0-9D2D-2B1C41EDD3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C74C9-B5F6-45D4-96E1-F3F1A85978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953E2-C580-4326-AAA2-E314CD1DE6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A2B10-435F-41C4-824C-795DD77084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1C210-7E94-4BC9-A5AA-BD68150860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6ADD-B368-408E-AB4C-7F79BE672F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FFEED-C626-4626-B826-13CC67A72B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817C5-2398-434A-A283-A5AB3557A3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4473-32CF-47D6-BCCD-2E6D24ECDF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E5ED-6C41-4AAF-94AA-3FB637E9ED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C5BE-7274-4BB2-B31C-023AFEA062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9B28249F-1A3A-4BDB-A3C4-E11869A902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aclk?sa=l&amp;ai=BAXika46rR6CPOJD4pgSm8ZioA4mljDe95P6UA9C-1RLAmgwQARgBKAIwATgBUPTXutH7_____wFgyfbEjfSk0BmgAZG88_4DyAEBgAIB2QNMD4QvGZxNZOADCA&amp;num=1&amp;q=http://www.scooterville.com/-c-25.html&amp;sig=AGiWqtxIgQtp0vKet-y-a3cFw-N-ZsCG2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zh-CN" smtClean="0">
                <a:ea typeface="宋体" pitchFamily="2" charset="-122"/>
              </a:rPr>
              <a:t>Personal Name Classification in Web queries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68580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Dou 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Shen*, Toby Walker*, Zijian Zheng*,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Qiang Yang**, Ying Li*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</a:rPr>
              <a:t>*Microsoft Corporation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dirty="0" smtClean="0">
                <a:latin typeface="Times New Roman" pitchFamily="18" charset="0"/>
                <a:ea typeface="宋体" pitchFamily="2" charset="-122"/>
              </a:rPr>
              <a:t>** Hong Kong University of Science and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Online Classifier (1)</a:t>
            </a:r>
            <a:endParaRPr lang="en-US" sz="4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43000" y="2093913"/>
            <a:ext cx="77724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Grammar matching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Geometric average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Tricks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p(title) = 1; p(suffix)=1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066800" y="2514600"/>
            <a:ext cx="6918325" cy="1447800"/>
            <a:chOff x="672" y="1776"/>
            <a:chExt cx="4358" cy="912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2" y="2457"/>
              <a:ext cx="43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[&lt;Title&gt;] &lt;First Name&gt;[&lt;Middle Name&gt;]&lt;Last Name&gt;[&lt;Suffix&gt;]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920" y="1776"/>
              <a:ext cx="17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q = [t</a:t>
              </a:r>
              <a:r>
                <a:rPr lang="en-US" sz="2400" baseline="-25000"/>
                <a:t>1</a:t>
              </a:r>
              <a:r>
                <a:rPr lang="en-US" sz="2400"/>
                <a:t>]</a:t>
              </a:r>
              <a:r>
                <a:rPr lang="en-US" sz="2400" baseline="-25000"/>
                <a:t> </a:t>
              </a:r>
              <a:r>
                <a:rPr lang="en-US" sz="2400"/>
                <a:t>t</a:t>
              </a:r>
              <a:r>
                <a:rPr lang="en-US" sz="2400" baseline="-25000"/>
                <a:t>2 </a:t>
              </a:r>
              <a:r>
                <a:rPr lang="en-US" sz="2400"/>
                <a:t>[t</a:t>
              </a:r>
              <a:r>
                <a:rPr lang="en-US" sz="2400" baseline="-25000"/>
                <a:t>3</a:t>
              </a:r>
              <a:r>
                <a:rPr lang="en-US" sz="2400"/>
                <a:t>]</a:t>
              </a:r>
              <a:r>
                <a:rPr lang="en-US" sz="2400" baseline="-25000"/>
                <a:t> </a:t>
              </a:r>
              <a:r>
                <a:rPr lang="en-US" sz="2400"/>
                <a:t>t</a:t>
              </a:r>
              <a:r>
                <a:rPr lang="en-US" sz="2400" baseline="-25000"/>
                <a:t>4 </a:t>
              </a:r>
              <a:r>
                <a:rPr lang="en-US" sz="2400"/>
                <a:t>[t</a:t>
              </a:r>
              <a:r>
                <a:rPr lang="en-US" sz="2400" baseline="-25000"/>
                <a:t>5</a:t>
              </a:r>
              <a:r>
                <a:rPr lang="en-US" sz="2400"/>
                <a:t>]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1008" y="2064"/>
              <a:ext cx="14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1920" y="2064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2976" y="206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216" y="2064"/>
              <a:ext cx="52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456" y="2064"/>
              <a:ext cx="115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400" y="20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640" y="20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928" y="20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3168" y="20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408" y="20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286000" y="4343400"/>
          <a:ext cx="4052277" cy="1162050"/>
        </p:xfrm>
        <a:graphic>
          <a:graphicData uri="http://schemas.openxmlformats.org/presentationml/2006/ole">
            <p:oleObj spid="_x0000_s10241" name="Equation" r:id="rId3" imgW="172692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Online Classifier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Name Grammars</a:t>
            </a:r>
          </a:p>
          <a:p>
            <a:pPr lvl="1" eaLnBrk="1" hangingPunct="1"/>
            <a:r>
              <a:rPr lang="en-US" sz="2000" dirty="0" smtClean="0"/>
              <a:t>&lt;Personal Name&gt; ::= [&lt;Title&gt;] &lt;First Name&gt;[&lt;Middle Name&gt;]&lt;Last Name&gt;[&lt;Suffix&gt;]</a:t>
            </a:r>
          </a:p>
          <a:p>
            <a:pPr lvl="1" eaLnBrk="1" hangingPunct="1"/>
            <a:r>
              <a:rPr lang="en-US" sz="2000" dirty="0" smtClean="0"/>
              <a:t>&lt;Title&gt; ::= </a:t>
            </a:r>
            <a:r>
              <a:rPr lang="en-US" sz="2000" dirty="0" err="1" smtClean="0"/>
              <a:t>dr</a:t>
            </a:r>
            <a:r>
              <a:rPr lang="en-US" sz="2000" dirty="0" smtClean="0"/>
              <a:t> | doctor | ms, …</a:t>
            </a:r>
          </a:p>
          <a:p>
            <a:pPr lvl="1" eaLnBrk="1" hangingPunct="1"/>
            <a:r>
              <a:rPr lang="en-US" sz="2000" dirty="0" smtClean="0"/>
              <a:t>&lt;Suffix&gt; ::= sr.| </a:t>
            </a:r>
            <a:r>
              <a:rPr lang="en-US" sz="2000" dirty="0" err="1" smtClean="0"/>
              <a:t>jr</a:t>
            </a:r>
            <a:r>
              <a:rPr lang="en-US" sz="2000" dirty="0" smtClean="0"/>
              <a:t>.| III …</a:t>
            </a:r>
          </a:p>
          <a:p>
            <a:pPr lvl="1" eaLnBrk="1" hangingPunct="1"/>
            <a:r>
              <a:rPr lang="en-US" sz="2000" dirty="0" smtClean="0"/>
              <a:t>&lt;First Name&gt; ::= &lt;first name term&gt;| </a:t>
            </a:r>
          </a:p>
          <a:p>
            <a:pPr lvl="1" eaLnBrk="1" hangingPunct="1">
              <a:buNone/>
            </a:pPr>
            <a:r>
              <a:rPr lang="en-US" sz="2000" dirty="0" smtClean="0"/>
              <a:t>			           &lt;first name term&gt;-&lt;first name term&gt;;</a:t>
            </a:r>
          </a:p>
          <a:p>
            <a:pPr lvl="1" eaLnBrk="1" hangingPunct="1"/>
            <a:r>
              <a:rPr lang="en-US" sz="2000" dirty="0" smtClean="0"/>
              <a:t>&lt;Middle Name&gt;::= &lt;First Name&gt; | &lt;Last Name&gt;;</a:t>
            </a:r>
          </a:p>
          <a:p>
            <a:pPr lvl="1" eaLnBrk="1" hangingPunct="1"/>
            <a:r>
              <a:rPr lang="en-US" sz="2000" dirty="0" smtClean="0"/>
              <a:t>&lt;Last Name&gt; ::= &lt;last name term&gt;| </a:t>
            </a:r>
          </a:p>
          <a:p>
            <a:pPr lvl="1" eaLnBrk="1" hangingPunct="1">
              <a:buNone/>
            </a:pPr>
            <a:r>
              <a:rPr lang="en-US" sz="2000" dirty="0" smtClean="0"/>
              <a:t>			           &lt;last name term&gt;-&lt;last name term&gt;;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Experiments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 Sets</a:t>
            </a:r>
          </a:p>
          <a:p>
            <a:pPr lvl="1"/>
            <a:r>
              <a:rPr lang="en-US" sz="2400" dirty="0" smtClean="0"/>
              <a:t>Dictionaries</a:t>
            </a:r>
          </a:p>
          <a:p>
            <a:pPr lvl="1"/>
            <a:r>
              <a:rPr lang="en-US" sz="2400" dirty="0" smtClean="0"/>
              <a:t>Name Context: </a:t>
            </a:r>
          </a:p>
          <a:p>
            <a:pPr lvl="2"/>
            <a:r>
              <a:rPr lang="en-US" sz="2000" dirty="0" smtClean="0"/>
              <a:t>Top 200, 000 personal names from WP</a:t>
            </a:r>
          </a:p>
          <a:p>
            <a:pPr lvl="2"/>
            <a:r>
              <a:rPr lang="en-US" sz="2000" dirty="0" smtClean="0"/>
              <a:t>10,000,000 name contexts</a:t>
            </a:r>
          </a:p>
          <a:p>
            <a:pPr lvl="1"/>
            <a:r>
              <a:rPr lang="en-US" sz="2400" dirty="0" smtClean="0"/>
              <a:t>Term Context</a:t>
            </a:r>
          </a:p>
          <a:p>
            <a:pPr lvl="2"/>
            <a:r>
              <a:rPr lang="en-US" sz="2000" dirty="0" smtClean="0"/>
              <a:t>2,000,000 candidate terms</a:t>
            </a:r>
          </a:p>
          <a:p>
            <a:pPr lvl="2"/>
            <a:r>
              <a:rPr lang="en-US" sz="2000" dirty="0" smtClean="0"/>
              <a:t>80,000,000 term contexts</a:t>
            </a:r>
          </a:p>
          <a:p>
            <a:pPr lvl="1"/>
            <a:r>
              <a:rPr lang="en-US" sz="2400" dirty="0" smtClean="0"/>
              <a:t>Testing Data Sets</a:t>
            </a:r>
          </a:p>
          <a:p>
            <a:pPr lvl="2"/>
            <a:r>
              <a:rPr lang="en-US" sz="2000" dirty="0" smtClean="0"/>
              <a:t>Validation dataset: </a:t>
            </a:r>
            <a:r>
              <a:rPr lang="en-US" sz="2000" dirty="0" smtClean="0"/>
              <a:t>2,000 </a:t>
            </a:r>
            <a:r>
              <a:rPr lang="en-US" sz="2000" dirty="0" smtClean="0"/>
              <a:t>queries, 81 names</a:t>
            </a:r>
          </a:p>
          <a:p>
            <a:pPr lvl="2"/>
            <a:r>
              <a:rPr lang="en-US" sz="2000" dirty="0" smtClean="0"/>
              <a:t>Test dataset: </a:t>
            </a:r>
            <a:r>
              <a:rPr lang="en-US" sz="2000" dirty="0" smtClean="0"/>
              <a:t>10,000 </a:t>
            </a:r>
            <a:r>
              <a:rPr lang="en-US" sz="2000" dirty="0" smtClean="0"/>
              <a:t>queries, 232 names</a:t>
            </a:r>
          </a:p>
        </p:txBody>
      </p:sp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933939"/>
            <a:ext cx="5486400" cy="9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Dictionary Look-up</a:t>
            </a:r>
          </a:p>
          <a:p>
            <a:r>
              <a:rPr lang="en-US" sz="2800" dirty="0" smtClean="0"/>
              <a:t>Supervised Methods</a:t>
            </a:r>
          </a:p>
          <a:p>
            <a:pPr lvl="1"/>
            <a:r>
              <a:rPr lang="en-US" dirty="0" smtClean="0"/>
              <a:t>Classifiers</a:t>
            </a:r>
          </a:p>
          <a:p>
            <a:pPr lvl="2"/>
            <a:r>
              <a:rPr lang="en-US" dirty="0" smtClean="0"/>
              <a:t>SVM, Logistic Regression</a:t>
            </a:r>
          </a:p>
          <a:p>
            <a:pPr lvl="1"/>
            <a:r>
              <a:rPr lang="en-US" dirty="0" smtClean="0"/>
              <a:t>Features</a:t>
            </a:r>
          </a:p>
          <a:p>
            <a:pPr lvl="2" eaLnBrk="1" hangingPunct="1">
              <a:defRPr/>
            </a:pPr>
            <a:r>
              <a:rPr lang="en-US" sz="1800" i="1" dirty="0" smtClean="0"/>
              <a:t>f</a:t>
            </a:r>
            <a:r>
              <a:rPr lang="en-US" sz="1800" i="1" baseline="-25000" dirty="0" smtClean="0"/>
              <a:t>1</a:t>
            </a:r>
            <a:r>
              <a:rPr lang="en-US" sz="1800" dirty="0" smtClean="0"/>
              <a:t>: the length of the query;</a:t>
            </a:r>
          </a:p>
          <a:p>
            <a:pPr lvl="2" eaLnBrk="1" hangingPunct="1">
              <a:defRPr/>
            </a:pPr>
            <a:r>
              <a:rPr lang="en-US" sz="1800" i="1" dirty="0" smtClean="0"/>
              <a:t>f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>: whether the query contains a title term;</a:t>
            </a:r>
          </a:p>
          <a:p>
            <a:pPr lvl="2" eaLnBrk="1" hangingPunct="1">
              <a:defRPr/>
            </a:pPr>
            <a:r>
              <a:rPr lang="en-US" sz="1800" i="1" dirty="0" smtClean="0"/>
              <a:t>f</a:t>
            </a:r>
            <a:r>
              <a:rPr lang="en-US" sz="1800" i="1" baseline="-25000" dirty="0" smtClean="0"/>
              <a:t>3</a:t>
            </a:r>
            <a:r>
              <a:rPr lang="en-US" sz="1800" dirty="0" smtClean="0"/>
              <a:t>: whether the query contains a suffix term;</a:t>
            </a:r>
          </a:p>
          <a:p>
            <a:pPr lvl="2" eaLnBrk="1" hangingPunct="1">
              <a:defRPr/>
            </a:pPr>
            <a:r>
              <a:rPr lang="en-US" sz="1800" i="1" dirty="0" smtClean="0"/>
              <a:t>f</a:t>
            </a:r>
            <a:r>
              <a:rPr lang="en-US" sz="1800" i="1" baseline="-25000" dirty="0" smtClean="0"/>
              <a:t>4</a:t>
            </a:r>
            <a:r>
              <a:rPr lang="en-US" sz="1800" dirty="0" smtClean="0"/>
              <a:t>: the probability of a term being a first name term</a:t>
            </a:r>
          </a:p>
          <a:p>
            <a:pPr lvl="2" eaLnBrk="1" hangingPunct="1">
              <a:defRPr/>
            </a:pPr>
            <a:r>
              <a:rPr lang="en-US" sz="1800" i="1" dirty="0" smtClean="0"/>
              <a:t>f</a:t>
            </a:r>
            <a:r>
              <a:rPr lang="en-US" sz="1800" i="1" baseline="-25000" dirty="0" smtClean="0"/>
              <a:t>5</a:t>
            </a:r>
            <a:r>
              <a:rPr lang="en-US" sz="1800" dirty="0" smtClean="0"/>
              <a:t>: the probability of a term being generated by a character level  bigram model trained on first-name terms;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Experiment Results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Comparison among our method and the baselines</a:t>
            </a:r>
            <a:endParaRPr lang="en-US" sz="2800" dirty="0"/>
          </a:p>
        </p:txBody>
      </p:sp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971800"/>
            <a:ext cx="6248400" cy="354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eft Brace 4"/>
          <p:cNvSpPr/>
          <p:nvPr/>
        </p:nvSpPr>
        <p:spPr bwMode="auto">
          <a:xfrm>
            <a:off x="1905000" y="3505200"/>
            <a:ext cx="228600" cy="990600"/>
          </a:xfrm>
          <a:prstGeom prst="leftBrace">
            <a:avLst>
              <a:gd name="adj1" fmla="val 58482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Methods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 bwMode="auto">
          <a:xfrm>
            <a:off x="1905000" y="4648200"/>
            <a:ext cx="228600" cy="990600"/>
          </a:xfrm>
          <a:prstGeom prst="leftBrace">
            <a:avLst>
              <a:gd name="adj1" fmla="val 58482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840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Dictionary Look-up</a:t>
            </a:r>
          </a:p>
        </p:txBody>
      </p:sp>
      <p:sp>
        <p:nvSpPr>
          <p:cNvPr id="9" name="Left Brace 8"/>
          <p:cNvSpPr/>
          <p:nvPr/>
        </p:nvSpPr>
        <p:spPr bwMode="auto">
          <a:xfrm>
            <a:off x="1905000" y="5791200"/>
            <a:ext cx="228600" cy="609600"/>
          </a:xfrm>
          <a:prstGeom prst="leftBrace">
            <a:avLst>
              <a:gd name="adj1" fmla="val 58482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7544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Supervised Methods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724400" y="3733800"/>
            <a:ext cx="1143000" cy="381000"/>
          </a:xfrm>
          <a:prstGeom prst="ellipse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239000" y="4114800"/>
            <a:ext cx="1143000" cy="381000"/>
          </a:xfrm>
          <a:prstGeom prst="ellipse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019800" y="5334000"/>
            <a:ext cx="1143000" cy="381000"/>
          </a:xfrm>
          <a:prstGeom prst="ellipse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Experiment Results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Comparison of different ways of constructing probabilistic dictionaries.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1000" dirty="0" smtClean="0"/>
          </a:p>
          <a:p>
            <a:pPr lvl="1"/>
            <a:r>
              <a:rPr lang="en-US" sz="2000" dirty="0" smtClean="0"/>
              <a:t>Candidate Dictionaries: WP</a:t>
            </a:r>
          </a:p>
          <a:p>
            <a:pPr lvl="1"/>
            <a:r>
              <a:rPr lang="en-US" sz="2000" dirty="0" smtClean="0"/>
              <a:t>Golden Dictionaries: CENSUS</a:t>
            </a:r>
          </a:p>
          <a:p>
            <a:endParaRPr lang="en-US" sz="2800" dirty="0"/>
          </a:p>
        </p:txBody>
      </p:sp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124200"/>
            <a:ext cx="65722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Experiment Results (3)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Effect of Golden Dictionaries and Candidate Dictionaries</a:t>
            </a:r>
            <a:endParaRPr lang="en-US" sz="2800" dirty="0"/>
          </a:p>
        </p:txBody>
      </p:sp>
      <p:pic>
        <p:nvPicPr>
          <p:cNvPr id="819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850" y="2895600"/>
            <a:ext cx="5619750" cy="3883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4114814" y="2895600"/>
            <a:ext cx="1676386" cy="685800"/>
            <a:chOff x="4114814" y="2895600"/>
            <a:chExt cx="1676386" cy="685800"/>
          </a:xfrm>
        </p:grpSpPr>
        <p:sp>
          <p:nvSpPr>
            <p:cNvPr id="5" name="Oval 4"/>
            <p:cNvSpPr/>
            <p:nvPr/>
          </p:nvSpPr>
          <p:spPr bwMode="auto">
            <a:xfrm>
              <a:off x="4267200" y="2895600"/>
              <a:ext cx="1524000" cy="2286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7" name="Straight Arrow Connector 6"/>
            <p:cNvCxnSpPr>
              <a:stCxn id="5" idx="3"/>
            </p:cNvCxnSpPr>
            <p:nvPr/>
          </p:nvCxnSpPr>
          <p:spPr bwMode="auto">
            <a:xfrm rot="5400000">
              <a:off x="4057260" y="3148275"/>
              <a:ext cx="490679" cy="37557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Experiment Results (4)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Effect of Enlarging Golden Dictionaries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1800" dirty="0" smtClean="0"/>
          </a:p>
          <a:p>
            <a:pPr lvl="1"/>
            <a:r>
              <a:rPr lang="en-US" sz="2400" dirty="0" smtClean="0"/>
              <a:t>Golden dictionaries: CENSUS and its expansions</a:t>
            </a:r>
          </a:p>
          <a:p>
            <a:pPr lvl="1"/>
            <a:r>
              <a:rPr lang="en-US" sz="2400" dirty="0" smtClean="0"/>
              <a:t>Candidate dictionaries: WP</a:t>
            </a:r>
          </a:p>
          <a:p>
            <a:pPr lvl="1"/>
            <a:r>
              <a:rPr lang="en-US" sz="2400" dirty="0" smtClean="0"/>
              <a:t>S-</a:t>
            </a:r>
            <a:r>
              <a:rPr lang="en-US" sz="2400" dirty="0" err="1" smtClean="0"/>
              <a:t>coOcc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562" y="2590800"/>
            <a:ext cx="83202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 bwMode="auto">
          <a:xfrm>
            <a:off x="6629400" y="3810000"/>
            <a:ext cx="1143000" cy="381000"/>
          </a:xfrm>
          <a:prstGeom prst="ellipse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Experiment Results </a:t>
            </a:r>
            <a:r>
              <a:rPr lang="en-US" sz="4000" dirty="0" smtClean="0"/>
              <a:t>(5)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Effect of Enlarging Candidate </a:t>
            </a:r>
            <a:r>
              <a:rPr lang="en-US" sz="2800" dirty="0" smtClean="0"/>
              <a:t>Dictionaries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r>
              <a:rPr lang="en-US" sz="2400" dirty="0" smtClean="0"/>
              <a:t>Gold dictionaries: CENSUS</a:t>
            </a:r>
          </a:p>
          <a:p>
            <a:pPr lvl="1"/>
            <a:r>
              <a:rPr lang="en-US" sz="2400" dirty="0" smtClean="0"/>
              <a:t>Candidate dictionaries: CENSUS and its expansions</a:t>
            </a:r>
          </a:p>
          <a:p>
            <a:pPr lvl="1"/>
            <a:r>
              <a:rPr lang="en-US" sz="2400" dirty="0" smtClean="0"/>
              <a:t>B-</a:t>
            </a:r>
            <a:r>
              <a:rPr lang="en-US" sz="2400" dirty="0" err="1" smtClean="0"/>
              <a:t>coOcc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743200"/>
            <a:ext cx="8305800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 bwMode="auto">
          <a:xfrm>
            <a:off x="3048000" y="3962400"/>
            <a:ext cx="1143000" cy="381000"/>
          </a:xfrm>
          <a:prstGeom prst="ellipse">
            <a:avLst/>
          </a:prstGeom>
          <a:solidFill>
            <a:srgbClr val="FF0000">
              <a:alpha val="1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Conclusion and Future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</a:p>
          <a:p>
            <a:pPr lvl="1"/>
            <a:r>
              <a:rPr lang="en-US" sz="2000" dirty="0" smtClean="0"/>
              <a:t>Put forward an </a:t>
            </a:r>
            <a:r>
              <a:rPr lang="en-US" sz="2000" dirty="0" smtClean="0"/>
              <a:t>easy but </a:t>
            </a:r>
            <a:r>
              <a:rPr lang="en-US" sz="2000" dirty="0" smtClean="0"/>
              <a:t>effective method for personal name </a:t>
            </a:r>
            <a:r>
              <a:rPr lang="en-US" sz="2000" dirty="0" smtClean="0"/>
              <a:t>classification in </a:t>
            </a:r>
            <a:r>
              <a:rPr lang="en-US" sz="2000" dirty="0" smtClean="0"/>
              <a:t>Web queries</a:t>
            </a:r>
          </a:p>
          <a:p>
            <a:pPr lvl="1"/>
            <a:r>
              <a:rPr lang="en-US" sz="2000" dirty="0" smtClean="0"/>
              <a:t>Exploit the methods of enlarging golden dictionaries and candidate dictionaries. </a:t>
            </a:r>
          </a:p>
          <a:p>
            <a:r>
              <a:rPr lang="en-US" sz="2800" dirty="0" smtClean="0"/>
              <a:t>Future work</a:t>
            </a:r>
          </a:p>
          <a:p>
            <a:pPr lvl="1"/>
            <a:r>
              <a:rPr lang="en-US" sz="2000" dirty="0" smtClean="0"/>
              <a:t>Instead of using rules, try to define name term contexts using existing named entity recognition algorithms</a:t>
            </a:r>
          </a:p>
          <a:p>
            <a:pPr lvl="1"/>
            <a:r>
              <a:rPr lang="en-US" sz="2000" dirty="0" smtClean="0"/>
              <a:t>Validate the contribution of personal </a:t>
            </a:r>
            <a:r>
              <a:rPr lang="en-US" sz="2000" smtClean="0"/>
              <a:t>name </a:t>
            </a:r>
            <a:r>
              <a:rPr lang="en-US" sz="2000" smtClean="0"/>
              <a:t>classification to </a:t>
            </a:r>
            <a:r>
              <a:rPr lang="en-US" sz="2000" dirty="0" smtClean="0"/>
              <a:t>Web Search and </a:t>
            </a:r>
            <a:r>
              <a:rPr lang="en-US" sz="2000" dirty="0" smtClean="0"/>
              <a:t>Advertising</a:t>
            </a:r>
            <a:endParaRPr lang="en-US" sz="2000" dirty="0" smtClean="0"/>
          </a:p>
          <a:p>
            <a:pPr lvl="1"/>
            <a:r>
              <a:rPr lang="en-US" sz="2000" dirty="0" smtClean="0"/>
              <a:t>Validate th</a:t>
            </a:r>
            <a:r>
              <a:rPr lang="en-US" sz="2000" dirty="0" smtClean="0"/>
              <a:t>e classifier in non-US names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Goal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To detect whether a Web query is a personal name, without referring to any other context information;</a:t>
            </a:r>
          </a:p>
          <a:p>
            <a:pPr lvl="1"/>
            <a:endParaRPr lang="en-US" sz="600" dirty="0" smtClean="0"/>
          </a:p>
          <a:p>
            <a:r>
              <a:rPr lang="en-US" sz="2000" dirty="0" smtClean="0"/>
              <a:t>Motivation</a:t>
            </a:r>
          </a:p>
          <a:p>
            <a:pPr lvl="1"/>
            <a:r>
              <a:rPr lang="en-US" sz="1800" dirty="0" smtClean="0"/>
              <a:t>2~4% of daily Web queries are personal names</a:t>
            </a:r>
          </a:p>
          <a:p>
            <a:pPr lvl="1"/>
            <a:r>
              <a:rPr lang="en-US" sz="1800" dirty="0" smtClean="0"/>
              <a:t>~6%  of jumping queries are personal names</a:t>
            </a:r>
          </a:p>
          <a:p>
            <a:pPr lvl="1"/>
            <a:r>
              <a:rPr lang="en-US" sz="1800" dirty="0" smtClean="0"/>
              <a:t>Users tend to test a search engine by their names</a:t>
            </a:r>
          </a:p>
          <a:p>
            <a:pPr lvl="1"/>
            <a:endParaRPr lang="en-US" sz="600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Applications</a:t>
            </a:r>
          </a:p>
          <a:p>
            <a:pPr lvl="1"/>
            <a:endParaRPr lang="en-US" sz="300" dirty="0" smtClean="0"/>
          </a:p>
          <a:p>
            <a:pPr lvl="1"/>
            <a:r>
              <a:rPr lang="en-US" sz="1800" dirty="0" smtClean="0"/>
              <a:t>Paid Search</a:t>
            </a:r>
          </a:p>
          <a:p>
            <a:pPr lvl="2"/>
            <a:r>
              <a:rPr lang="en-US" sz="1600" dirty="0" smtClean="0"/>
              <a:t>“</a:t>
            </a:r>
            <a:r>
              <a:rPr lang="en-US" sz="1600" dirty="0" err="1" smtClean="0"/>
              <a:t>toby</a:t>
            </a:r>
            <a:r>
              <a:rPr lang="en-US" sz="1600" dirty="0" smtClean="0"/>
              <a:t> walker” </a:t>
            </a:r>
            <a:r>
              <a:rPr lang="en-US" sz="1600" dirty="0" smtClean="0">
                <a:sym typeface="Wingdings" pitchFamily="2" charset="2"/>
              </a:rPr>
              <a:t>  “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hlinkClick r:id="rId2" action="ppaction://hlinkfile"/>
              </a:rPr>
              <a:t>Wheeled Walkers Sale $89.</a:t>
            </a:r>
            <a:r>
              <a:rPr lang="en-US" sz="1600" dirty="0" smtClean="0">
                <a:sym typeface="Wingdings" pitchFamily="2" charset="2"/>
              </a:rPr>
              <a:t>”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Query Suggestion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Show the profile-related information once a query is determined as a personal name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81400" y="5285601"/>
            <a:ext cx="838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[1] C. Dozier. Assigning belief scores to names in queries. </a:t>
            </a:r>
            <a:r>
              <a:rPr lang="en-US" sz="1800" i="1" dirty="0" smtClean="0"/>
              <a:t>HLT '01.</a:t>
            </a:r>
          </a:p>
          <a:p>
            <a:pPr>
              <a:buNone/>
            </a:pPr>
            <a:r>
              <a:rPr lang="en-US" sz="1800" dirty="0" smtClean="0"/>
              <a:t>[2]</a:t>
            </a:r>
            <a:r>
              <a:rPr lang="en-US" sz="1800" i="1" dirty="0" smtClean="0"/>
              <a:t> </a:t>
            </a:r>
            <a:r>
              <a:rPr lang="en-US" sz="1800" dirty="0" smtClean="0"/>
              <a:t>X. Wan, J. </a:t>
            </a:r>
            <a:r>
              <a:rPr lang="en-US" sz="1800" dirty="0" err="1" smtClean="0"/>
              <a:t>Gao</a:t>
            </a:r>
            <a:r>
              <a:rPr lang="en-US" sz="1800" dirty="0" smtClean="0"/>
              <a:t>, M. Li, and B. Ding. Person resolution in person search results: </a:t>
            </a:r>
            <a:r>
              <a:rPr lang="en-US" sz="1800" dirty="0" err="1" smtClean="0"/>
              <a:t>Webhawk</a:t>
            </a:r>
            <a:r>
              <a:rPr lang="en-US" sz="1800" dirty="0" smtClean="0"/>
              <a:t>. C</a:t>
            </a:r>
            <a:r>
              <a:rPr lang="en-US" sz="1800" i="1" dirty="0" smtClean="0"/>
              <a:t>IKM '05</a:t>
            </a:r>
          </a:p>
          <a:p>
            <a:pPr>
              <a:buNone/>
            </a:pPr>
            <a:r>
              <a:rPr lang="en-US" sz="1800" dirty="0" smtClean="0"/>
              <a:t>[3] Z. Chen, L. </a:t>
            </a:r>
            <a:r>
              <a:rPr lang="en-US" sz="1800" dirty="0" err="1" smtClean="0"/>
              <a:t>Wenyin</a:t>
            </a:r>
            <a:r>
              <a:rPr lang="en-US" sz="1800" dirty="0" smtClean="0"/>
              <a:t>, and F. Zhang. A new statistical approach to personal name extraction. </a:t>
            </a:r>
            <a:r>
              <a:rPr lang="en-US" sz="1800" i="1" dirty="0" smtClean="0"/>
              <a:t>ICML '02:</a:t>
            </a:r>
          </a:p>
          <a:p>
            <a:pPr>
              <a:buNone/>
            </a:pPr>
            <a:r>
              <a:rPr lang="en-US" sz="1800" dirty="0" smtClean="0"/>
              <a:t>[4] H. L. </a:t>
            </a:r>
            <a:r>
              <a:rPr lang="en-US" sz="1800" dirty="0" err="1" smtClean="0"/>
              <a:t>Chieu</a:t>
            </a:r>
            <a:r>
              <a:rPr lang="en-US" sz="1800" dirty="0" smtClean="0"/>
              <a:t> and H. T. Ng. Named entity recognition with a maximum entropy approach. HLT-NAACL ‘03</a:t>
            </a:r>
            <a:endParaRPr lang="en-US" sz="1800" i="1" dirty="0" smtClean="0"/>
          </a:p>
          <a:p>
            <a:pPr>
              <a:buNone/>
            </a:pPr>
            <a:r>
              <a:rPr lang="en-US" sz="1800" dirty="0" smtClean="0"/>
              <a:t>[5] V. Krishnan and C. D. Manning. An effective two-stage model for exploiting non-local dependencies in named entity recognition.  ACL-COLLING ’06</a:t>
            </a:r>
          </a:p>
          <a:p>
            <a:pPr>
              <a:buNone/>
            </a:pPr>
            <a:r>
              <a:rPr lang="en-US" sz="1800" dirty="0" smtClean="0"/>
              <a:t>[6]</a:t>
            </a:r>
            <a:r>
              <a:rPr lang="de-DE" sz="1800" dirty="0" smtClean="0"/>
              <a:t> J.-R. Wen, J.-Y. Nie, </a:t>
            </a:r>
            <a:r>
              <a:rPr lang="de-DE" sz="1800" dirty="0" err="1" smtClean="0"/>
              <a:t>and</a:t>
            </a:r>
            <a:r>
              <a:rPr lang="de-DE" sz="1800" dirty="0" smtClean="0"/>
              <a:t> H.-J. Zhang. Clustering </a:t>
            </a:r>
            <a:r>
              <a:rPr lang="de-DE" sz="1800" dirty="0" err="1" smtClean="0"/>
              <a:t>user</a:t>
            </a:r>
            <a:r>
              <a:rPr lang="de-DE" sz="1800" dirty="0" smtClean="0"/>
              <a:t> </a:t>
            </a:r>
            <a:r>
              <a:rPr lang="en-US" sz="1800" dirty="0" smtClean="0"/>
              <a:t>queries of a search engine. WWW ‘01</a:t>
            </a:r>
          </a:p>
          <a:p>
            <a:pPr>
              <a:buNone/>
            </a:pPr>
            <a:r>
              <a:rPr lang="en-US" sz="1800" dirty="0" smtClean="0"/>
              <a:t>[7] D. </a:t>
            </a:r>
            <a:r>
              <a:rPr lang="en-US" sz="1800" dirty="0" err="1" smtClean="0"/>
              <a:t>Shen</a:t>
            </a:r>
            <a:r>
              <a:rPr lang="en-US" sz="1800" dirty="0" smtClean="0"/>
              <a:t>, R. Pan, J.-T. Sun, J. J. Pan, K. Wu, J. Yin, and Q. Yang. Query enrichment for web-query classification. TOIS ‘06.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Thanks!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Related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Improve Personal Name Search</a:t>
            </a:r>
          </a:p>
          <a:p>
            <a:pPr lvl="1"/>
            <a:r>
              <a:rPr lang="en-US" sz="2000" dirty="0" smtClean="0"/>
              <a:t>Dozier studied some specific strategies for personal name search [1]</a:t>
            </a:r>
          </a:p>
          <a:p>
            <a:pPr lvl="1"/>
            <a:r>
              <a:rPr lang="en-US" sz="2000" dirty="0" smtClean="0"/>
              <a:t>Wan et al. studied a person resolution system to improve people search performance [2]</a:t>
            </a:r>
          </a:p>
          <a:p>
            <a:r>
              <a:rPr lang="en-US" sz="2400" dirty="0" smtClean="0"/>
              <a:t>Personal Name Extraction/Recognition</a:t>
            </a:r>
          </a:p>
          <a:p>
            <a:pPr lvl="1"/>
            <a:r>
              <a:rPr lang="en-US" sz="2000" dirty="0" smtClean="0"/>
              <a:t>As a special case of named entities, personal name extraction from document/webpage/emails has been widely studied recently [3, 4, 5]</a:t>
            </a:r>
          </a:p>
          <a:p>
            <a:r>
              <a:rPr lang="en-US" sz="2400" dirty="0" smtClean="0"/>
              <a:t>Web Query Enrichment</a:t>
            </a:r>
          </a:p>
          <a:p>
            <a:pPr lvl="1"/>
            <a:r>
              <a:rPr lang="en-US" sz="2000" dirty="0" smtClean="0"/>
              <a:t>Use click-trough data [6]</a:t>
            </a:r>
          </a:p>
          <a:p>
            <a:pPr lvl="1"/>
            <a:r>
              <a:rPr lang="en-US" sz="2000" dirty="0" smtClean="0"/>
              <a:t>User Web Search [7]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Our Solution</a:t>
            </a:r>
            <a:endParaRPr lang="en-US" sz="40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910591"/>
            <a:ext cx="5105400" cy="479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762000" y="2057400"/>
            <a:ext cx="3048000" cy="2438400"/>
            <a:chOff x="762000" y="2057400"/>
            <a:chExt cx="3048000" cy="2438400"/>
          </a:xfrm>
        </p:grpSpPr>
        <p:sp>
          <p:nvSpPr>
            <p:cNvPr id="6" name="Left Brace 5"/>
            <p:cNvSpPr/>
            <p:nvPr/>
          </p:nvSpPr>
          <p:spPr bwMode="auto">
            <a:xfrm>
              <a:off x="3276600" y="2057400"/>
              <a:ext cx="533400" cy="2438400"/>
            </a:xfrm>
            <a:prstGeom prst="leftBrace">
              <a:avLst>
                <a:gd name="adj1" fmla="val 29583"/>
                <a:gd name="adj2" fmla="val 51172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2971800"/>
              <a:ext cx="259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Offline Training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09600" y="4876800"/>
            <a:ext cx="3200400" cy="1752600"/>
            <a:chOff x="609600" y="4876800"/>
            <a:chExt cx="3200400" cy="1752600"/>
          </a:xfrm>
        </p:grpSpPr>
        <p:sp>
          <p:nvSpPr>
            <p:cNvPr id="7" name="Left Brace 6"/>
            <p:cNvSpPr/>
            <p:nvPr/>
          </p:nvSpPr>
          <p:spPr bwMode="auto">
            <a:xfrm>
              <a:off x="3276600" y="4876800"/>
              <a:ext cx="533400" cy="1752600"/>
            </a:xfrm>
            <a:prstGeom prst="leftBrace">
              <a:avLst>
                <a:gd name="adj1" fmla="val 49583"/>
                <a:gd name="adj2" fmla="val 50509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" y="5486400"/>
              <a:ext cx="281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Online Classifier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Offline Training</a:t>
            </a:r>
            <a:endParaRPr lang="en-US" sz="4000" dirty="0"/>
          </a:p>
        </p:txBody>
      </p:sp>
      <p:graphicFrame>
        <p:nvGraphicFramePr>
          <p:cNvPr id="49155" name="Object 8"/>
          <p:cNvGraphicFramePr>
            <a:graphicFrameLocks noChangeAspect="1"/>
          </p:cNvGraphicFramePr>
          <p:nvPr/>
        </p:nvGraphicFramePr>
        <p:xfrm>
          <a:off x="993130" y="2514600"/>
          <a:ext cx="7686422" cy="2590800"/>
        </p:xfrm>
        <a:graphic>
          <a:graphicData uri="http://schemas.openxmlformats.org/presentationml/2006/ole">
            <p:oleObj spid="_x0000_s49155" name="Visio" r:id="rId3" imgW="4942713" imgH="166705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Offline Training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</a:p>
          <a:p>
            <a:pPr lvl="1"/>
            <a:r>
              <a:rPr lang="en-US" sz="2000" dirty="0" smtClean="0"/>
              <a:t>Candidate Dictionaries</a:t>
            </a:r>
          </a:p>
          <a:p>
            <a:pPr lvl="1"/>
            <a:r>
              <a:rPr lang="en-US" sz="2000" dirty="0" smtClean="0"/>
              <a:t>Term Context: “</a:t>
            </a:r>
            <a:r>
              <a:rPr lang="en-US" sz="2000" dirty="0" smtClean="0">
                <a:solidFill>
                  <a:srgbClr val="FF0000"/>
                </a:solidFill>
              </a:rPr>
              <a:t>…</a:t>
            </a:r>
            <a:r>
              <a:rPr lang="en-US" sz="2000" dirty="0" err="1" smtClean="0">
                <a:solidFill>
                  <a:srgbClr val="FF0000"/>
                </a:solidFill>
              </a:rPr>
              <a:t>toby</a:t>
            </a:r>
            <a:r>
              <a:rPr lang="en-US" sz="2000" dirty="0" smtClean="0"/>
              <a:t> walker</a:t>
            </a:r>
            <a:r>
              <a:rPr lang="en-US" sz="2000" dirty="0" smtClean="0">
                <a:solidFill>
                  <a:srgbClr val="FF0000"/>
                </a:solidFill>
              </a:rPr>
              <a:t>…</a:t>
            </a:r>
            <a:r>
              <a:rPr lang="en-US" sz="2000" dirty="0" smtClean="0"/>
              <a:t>”; “</a:t>
            </a:r>
            <a:r>
              <a:rPr lang="en-US" sz="2000" dirty="0" smtClean="0">
                <a:solidFill>
                  <a:srgbClr val="FF0000"/>
                </a:solidFill>
              </a:rPr>
              <a:t>…city of </a:t>
            </a:r>
            <a:r>
              <a:rPr lang="en-US" sz="2000" dirty="0" smtClean="0"/>
              <a:t>walker…”</a:t>
            </a:r>
          </a:p>
          <a:p>
            <a:pPr lvl="1"/>
            <a:r>
              <a:rPr lang="en-US" sz="2000" dirty="0" smtClean="0"/>
              <a:t>Name Term Context: “</a:t>
            </a:r>
            <a:r>
              <a:rPr lang="en-US" sz="2000" dirty="0" smtClean="0">
                <a:solidFill>
                  <a:srgbClr val="FF0000"/>
                </a:solidFill>
              </a:rPr>
              <a:t>…</a:t>
            </a:r>
            <a:r>
              <a:rPr lang="en-US" sz="2000" dirty="0" err="1" smtClean="0">
                <a:solidFill>
                  <a:srgbClr val="FF0000"/>
                </a:solidFill>
              </a:rPr>
              <a:t>toby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walker</a:t>
            </a:r>
            <a:r>
              <a:rPr lang="en-US" sz="2000" dirty="0" smtClean="0">
                <a:solidFill>
                  <a:srgbClr val="FF0000"/>
                </a:solidFill>
              </a:rPr>
              <a:t>…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Name Context: “</a:t>
            </a:r>
            <a:r>
              <a:rPr lang="en-US" sz="2000" dirty="0" smtClean="0">
                <a:solidFill>
                  <a:srgbClr val="FF0000"/>
                </a:solidFill>
              </a:rPr>
              <a:t>…</a:t>
            </a:r>
            <a:r>
              <a:rPr lang="en-US" sz="2000" dirty="0" smtClean="0"/>
              <a:t>Dr. </a:t>
            </a:r>
            <a:r>
              <a:rPr lang="en-US" sz="2000" dirty="0" err="1" smtClean="0"/>
              <a:t>Qiang</a:t>
            </a:r>
            <a:r>
              <a:rPr lang="en-US" sz="2000" dirty="0" smtClean="0"/>
              <a:t> Yang</a:t>
            </a:r>
            <a:r>
              <a:rPr lang="en-US" sz="2000" dirty="0" smtClean="0">
                <a:solidFill>
                  <a:srgbClr val="FF0000"/>
                </a:solidFill>
              </a:rPr>
              <a:t>’s student…</a:t>
            </a:r>
            <a:r>
              <a:rPr lang="en-US" sz="2000" dirty="0" smtClean="0"/>
              <a:t>”</a:t>
            </a:r>
          </a:p>
          <a:p>
            <a:r>
              <a:rPr lang="en-US" dirty="0" smtClean="0"/>
              <a:t>Probability Estimation Methods</a:t>
            </a:r>
          </a:p>
          <a:p>
            <a:pPr lvl="1"/>
            <a:r>
              <a:rPr lang="en-US" sz="2000" dirty="0" smtClean="0"/>
              <a:t>Relative Frequency</a:t>
            </a:r>
          </a:p>
          <a:p>
            <a:pPr lvl="1"/>
            <a:r>
              <a:rPr lang="en-US" sz="2000" dirty="0" smtClean="0"/>
              <a:t>Context Probability</a:t>
            </a:r>
          </a:p>
          <a:p>
            <a:pPr lvl="1"/>
            <a:r>
              <a:rPr lang="en-US" sz="2000" dirty="0" smtClean="0"/>
              <a:t>Co-Occurrence in Search Snippets</a:t>
            </a:r>
          </a:p>
          <a:p>
            <a:pPr lvl="1"/>
            <a:r>
              <a:rPr lang="en-US" sz="2000" dirty="0" smtClean="0"/>
              <a:t>Co-Occurrence in Bigrams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993062" cy="1462087"/>
          </a:xfrm>
        </p:spPr>
        <p:txBody>
          <a:bodyPr/>
          <a:lstStyle/>
          <a:p>
            <a:r>
              <a:rPr lang="en-US" sz="4000" dirty="0" smtClean="0"/>
              <a:t>Probability Estimation Methods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Relative Frequency</a:t>
            </a:r>
          </a:p>
          <a:p>
            <a:pPr lvl="1"/>
            <a:r>
              <a:rPr lang="en-US" sz="2400" dirty="0" smtClean="0"/>
              <a:t>Get a set of names</a:t>
            </a:r>
          </a:p>
          <a:p>
            <a:pPr lvl="1"/>
            <a:r>
              <a:rPr lang="en-US" sz="2400" dirty="0" smtClean="0"/>
              <a:t>Get the relative frequency of each term</a:t>
            </a:r>
          </a:p>
          <a:p>
            <a:r>
              <a:rPr lang="en-US" sz="2800" dirty="0" smtClean="0"/>
              <a:t>Context Probability</a:t>
            </a:r>
          </a:p>
          <a:p>
            <a:pPr lvl="1"/>
            <a:r>
              <a:rPr lang="en-US" sz="2400" dirty="0" smtClean="0"/>
              <a:t>Assumption: if a term is name term, its term contexts should be name contexts</a:t>
            </a:r>
          </a:p>
          <a:p>
            <a:pPr lvl="1"/>
            <a:r>
              <a:rPr lang="en-US" sz="2400" dirty="0" smtClean="0"/>
              <a:t>Train a unigram model over some name contexts</a:t>
            </a:r>
          </a:p>
          <a:p>
            <a:pPr lvl="1"/>
            <a:r>
              <a:rPr lang="en-US" sz="2400" dirty="0" smtClean="0"/>
              <a:t>Given a term, get its term contexts through search engines and calculate the probability of term contexts using the trained model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993062" cy="1462087"/>
          </a:xfrm>
        </p:spPr>
        <p:txBody>
          <a:bodyPr/>
          <a:lstStyle/>
          <a:p>
            <a:r>
              <a:rPr lang="en-US" sz="4000" dirty="0" smtClean="0"/>
              <a:t>Probability Estimation Methods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Co-Occurrence in Search Snippets (S-</a:t>
            </a:r>
            <a:r>
              <a:rPr lang="en-US" sz="2800" dirty="0" err="1" smtClean="0"/>
              <a:t>CoOcc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Get term contexts through search engines</a:t>
            </a:r>
          </a:p>
          <a:p>
            <a:pPr lvl="1"/>
            <a:r>
              <a:rPr lang="en-US" sz="2400" dirty="0" smtClean="0"/>
              <a:t>Identify name term contexts using some rules</a:t>
            </a:r>
          </a:p>
          <a:p>
            <a:pPr lvl="2"/>
            <a:r>
              <a:rPr lang="en-US" sz="2000" dirty="0" smtClean="0"/>
              <a:t>followed by a last name term, such as “john smith”; </a:t>
            </a:r>
          </a:p>
          <a:p>
            <a:pPr lvl="2"/>
            <a:r>
              <a:rPr lang="en-US" sz="2000" dirty="0" smtClean="0"/>
              <a:t>followed by a first name term and then a last name term, such as “John Maynard Smith”; </a:t>
            </a:r>
          </a:p>
          <a:p>
            <a:pPr lvl="2"/>
            <a:r>
              <a:rPr lang="en-US" sz="2000" dirty="0" smtClean="0"/>
              <a:t>followed by a special kind of verbs such as “did, said, announced, claimed…” as in “John said”; </a:t>
            </a:r>
          </a:p>
          <a:p>
            <a:pPr lvl="2"/>
            <a:r>
              <a:rPr lang="en-US" sz="2000" dirty="0" smtClean="0"/>
              <a:t>……</a:t>
            </a:r>
          </a:p>
          <a:p>
            <a:pPr lvl="1"/>
            <a:r>
              <a:rPr lang="en-US" sz="2400" dirty="0" smtClean="0"/>
              <a:t>Estimate the term probability as the ratio between name term contexts and term contexts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Golden Dictionaries</a:t>
            </a:r>
          </a:p>
          <a:p>
            <a:pPr lvl="1"/>
            <a:endParaRPr lang="en-US" dirty="0" smtClean="0"/>
          </a:p>
        </p:txBody>
      </p:sp>
      <p:sp>
        <p:nvSpPr>
          <p:cNvPr id="10" name="Rectangle 9"/>
          <p:cNvSpPr/>
          <p:nvPr/>
        </p:nvSpPr>
        <p:spPr bwMode="auto">
          <a:xfrm>
            <a:off x="3962400" y="3429000"/>
            <a:ext cx="1752600" cy="304800"/>
          </a:xfrm>
          <a:prstGeom prst="rect">
            <a:avLst/>
          </a:prstGeom>
          <a:solidFill>
            <a:srgbClr val="FF00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62400" y="3810000"/>
            <a:ext cx="1828800" cy="304800"/>
          </a:xfrm>
          <a:prstGeom prst="rect">
            <a:avLst/>
          </a:prstGeom>
          <a:solidFill>
            <a:srgbClr val="FF00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010400" y="3810000"/>
            <a:ext cx="1752600" cy="304800"/>
          </a:xfrm>
          <a:prstGeom prst="rect">
            <a:avLst/>
          </a:prstGeom>
          <a:solidFill>
            <a:srgbClr val="FF0000">
              <a:alpha val="2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993062" cy="1462087"/>
          </a:xfrm>
        </p:spPr>
        <p:txBody>
          <a:bodyPr/>
          <a:lstStyle/>
          <a:p>
            <a:r>
              <a:rPr lang="en-US" sz="4000" dirty="0" smtClean="0"/>
              <a:t>Probability Estimation Methods (3)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Co-Occurrence in Bigrams (B-</a:t>
            </a:r>
            <a:r>
              <a:rPr lang="en-US" sz="2800" dirty="0" err="1" smtClean="0"/>
              <a:t>coOcc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Get term contexts from a bigram file</a:t>
            </a:r>
          </a:p>
          <a:p>
            <a:pPr lvl="1"/>
            <a:r>
              <a:rPr lang="en-US" sz="2400" dirty="0" smtClean="0"/>
              <a:t>Estimate the term probability as in S-</a:t>
            </a:r>
            <a:r>
              <a:rPr lang="en-US" sz="2400" dirty="0" err="1" smtClean="0"/>
              <a:t>coOcc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429000"/>
            <a:ext cx="34496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3|2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2|7.6|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1044</Words>
  <Application>Microsoft PowerPoint</Application>
  <PresentationFormat>On-screen Show 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Blends</vt:lpstr>
      <vt:lpstr>Visio</vt:lpstr>
      <vt:lpstr>Equation</vt:lpstr>
      <vt:lpstr>Personal Name Classification in Web queries</vt:lpstr>
      <vt:lpstr>Introduction</vt:lpstr>
      <vt:lpstr>Related Work</vt:lpstr>
      <vt:lpstr>Overview of Our Solution</vt:lpstr>
      <vt:lpstr>Offline Training</vt:lpstr>
      <vt:lpstr>Offline Training</vt:lpstr>
      <vt:lpstr>Probability Estimation Methods (1)</vt:lpstr>
      <vt:lpstr>Probability Estimation Methods (2)</vt:lpstr>
      <vt:lpstr>Probability Estimation Methods (3)</vt:lpstr>
      <vt:lpstr>Online Classifier (1)</vt:lpstr>
      <vt:lpstr>Online Classifier (2)</vt:lpstr>
      <vt:lpstr>Experiments</vt:lpstr>
      <vt:lpstr>Baselines</vt:lpstr>
      <vt:lpstr>Experiment Results (1)</vt:lpstr>
      <vt:lpstr>Experiment Results (2)</vt:lpstr>
      <vt:lpstr>Experiment Results (3)</vt:lpstr>
      <vt:lpstr>Experiment Results (4)</vt:lpstr>
      <vt:lpstr>Experiment Results (5)</vt:lpstr>
      <vt:lpstr>Conclusion and Future Work</vt:lpstr>
      <vt:lpstr>References</vt:lpstr>
      <vt:lpstr>Slide 21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Web-page Classification  through Summarization</dc:title>
  <dc:creator>v-dshen</dc:creator>
  <cp:lastModifiedBy>doushen</cp:lastModifiedBy>
  <cp:revision>599</cp:revision>
  <dcterms:created xsi:type="dcterms:W3CDTF">2004-07-19T06:23:21Z</dcterms:created>
  <dcterms:modified xsi:type="dcterms:W3CDTF">2008-02-12T18:00:33Z</dcterms:modified>
</cp:coreProperties>
</file>