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5" r:id="rId4"/>
    <p:sldId id="326" r:id="rId5"/>
    <p:sldId id="311" r:id="rId6"/>
    <p:sldId id="265" r:id="rId7"/>
    <p:sldId id="264" r:id="rId8"/>
    <p:sldId id="327" r:id="rId9"/>
    <p:sldId id="266" r:id="rId10"/>
    <p:sldId id="285" r:id="rId11"/>
    <p:sldId id="292" r:id="rId12"/>
    <p:sldId id="315" r:id="rId13"/>
    <p:sldId id="269" r:id="rId14"/>
    <p:sldId id="319" r:id="rId15"/>
    <p:sldId id="320" r:id="rId16"/>
    <p:sldId id="321" r:id="rId17"/>
    <p:sldId id="322" r:id="rId18"/>
    <p:sldId id="323" r:id="rId19"/>
    <p:sldId id="325" r:id="rId20"/>
    <p:sldId id="300" r:id="rId21"/>
    <p:sldId id="305" r:id="rId22"/>
    <p:sldId id="328" r:id="rId23"/>
    <p:sldId id="314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A38"/>
    <a:srgbClr val="F2DBDB"/>
    <a:srgbClr val="FFCC66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9055" autoAdjust="0"/>
  </p:normalViewPr>
  <p:slideViewPr>
    <p:cSldViewPr>
      <p:cViewPr varScale="1">
        <p:scale>
          <a:sx n="83" d="100"/>
          <a:sy n="83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D7ADF5-D7A1-43AF-AE97-17D5E46CBF9F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3E57AA-1F3F-48F6-A9D9-00D5610A1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5E7E4B-3F25-4BA1-9C0C-509294A593F8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4602C0-74AF-4C9E-B458-93C2B2787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086C86-AAA5-48A9-9E85-41ACB249E34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773D9A-1796-4826-9EF4-E060B51C619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Consider </a:t>
            </a:r>
            <a:r>
              <a:rPr lang="en-US" dirty="0" err="1" smtClean="0"/>
              <a:t>digg</a:t>
            </a:r>
            <a:r>
              <a:rPr lang="en-US" dirty="0" smtClean="0"/>
              <a:t> as large online user survey. </a:t>
            </a: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/>
            <a:fld id="{D40BC488-A900-49D1-B767-BB4F18EDF5F0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S1: 71/327 = .217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S2: 14/42=.33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S3: 8/131 = .061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S4: 7/35 = .2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535 blog posts were submitted on TUAW in Jan 2007 from 14 bloggers (3, 2, 2, 7)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/>
            <a:fld id="{4C83DE00-FDC3-40B4-9282-FECCA2EE580A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25C6D8-2449-4259-A254-8EF659EAB64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Lot of work in propagation of trust/distrust in friendship networks.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Assume initial trust/distrust values are given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How to evaluate trust in blogs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Subjective phenomenon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69911A-D3C1-4FBB-854F-DB24B0E186F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Or one way collective wisdom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How often do you consult with your friends and relatives?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Simply posting more blog posts doesn’t imply that the blogger is influential</a:t>
            </a:r>
          </a:p>
          <a:p>
            <a:endParaRPr lang="en-US" smtClean="0"/>
          </a:p>
          <a:p>
            <a:r>
              <a:rPr lang="en-US" smtClean="0"/>
              <a:t>A voluble person may not be influential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2EAA22-61E5-4A5C-976C-701D4532B9F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Strengthen the community using influential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50C53A-1DBB-4833-88DE-C22D9F9F7F5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experiments we observe outlinks is negatively correlated with the number of comments received on a blog post, which means more outlinks reduces people's interest/attention.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In experiments we observe blog post length is positively correlated with the number of comments received on a blog post, which means longer blog posts attracts people's interest/attention.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D294D7-0A98-4D38-B07A-8A66C497A80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 – information score which is normalized between 0 and 1, p – a blog post</a:t>
            </a:r>
          </a:p>
          <a:p>
            <a:endParaRPr lang="en-US" smtClean="0"/>
          </a:p>
          <a:p>
            <a:r>
              <a:rPr lang="en-US" smtClean="0"/>
              <a:t>Other models are possible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800" smtClean="0"/>
              <a:t>Can we tune the weights in the model to identify different types of bloggers?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9FC28F-E172-42B1-BBAA-C96A278FD8B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40DCD-64E0-4ADC-A981-6F54FF97DBAF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16365-6E39-49EE-B4AE-5FF854C6B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93D5-DD48-4993-A53C-686056260396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6F29-D42A-4D4A-AA08-DD05C778A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3B24-56FD-4C89-9E4C-87F4718A94A8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1333-A1B3-4E93-B7E1-3C863982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23C0FD-E691-4EE2-86E9-20E8EE55A7F4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918295-91B5-4825-B710-04B141C58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F737-27A7-48F0-9722-35934E3601C1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3A44-77A2-4202-BB17-0E8C91F70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F33D-4403-466F-8EC9-7FD98986767C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92E7-089E-4D03-9EE6-2C778455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9006-8747-41F7-9FE1-CDE5AF36EE5C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219B-84C9-4B28-8DAE-48E21E812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09FBAA-36A4-41A0-AB3E-82FD9C8F02CD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843F4A-9468-4051-ADC3-049BF025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AAD9-4FED-43F5-94C6-AE379BFDB4B0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3BD8-FA96-4FC5-8D08-95D7F218F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00031A-8DD0-4B74-BAFC-61F5039CC84E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DB187-72E3-42A9-B59D-A9A0D7B6E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4AE8B9-1330-4421-A3DD-BF6608EA8B27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C67B5B-180A-48F3-B6E7-99DEBD271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902180-2CC8-4071-9AAB-450B8C60DD17}" type="datetimeFigureOut">
              <a:rPr lang="en-US"/>
              <a:pPr>
                <a:defRPr/>
              </a:pPr>
              <a:t>2/15/2008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146853-7BD8-46F9-A699-ADB873D8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24" r:id="rId4"/>
    <p:sldLayoutId id="2147483925" r:id="rId5"/>
    <p:sldLayoutId id="2147483932" r:id="rId6"/>
    <p:sldLayoutId id="2147483926" r:id="rId7"/>
    <p:sldLayoutId id="2147483933" r:id="rId8"/>
    <p:sldLayoutId id="2147483934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30313"/>
            <a:ext cx="6172200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Identifying The Influential Bloggers in a Community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6172200" cy="23622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i="1" dirty="0" smtClean="0"/>
              <a:t>Nitin Agarwal, Huan Liu, Lei Tang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i="1" dirty="0" smtClean="0"/>
              <a:t>Computer Science &amp; Engineering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i="1" dirty="0" smtClean="0"/>
              <a:t>Arizona State University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Tempe, AZ 85287-8809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i="1" dirty="0" smtClean="0"/>
              <a:t>Philip S. Yu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i="1" dirty="0" smtClean="0"/>
              <a:t>University of Illinois at Chicago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i="1" dirty="0" smtClean="0"/>
              <a:t>Chicago, IL 60607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794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A Preliminary Model</a:t>
            </a:r>
          </a:p>
        </p:txBody>
      </p:sp>
      <p:sp>
        <p:nvSpPr>
          <p:cNvPr id="1028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425"/>
          </a:xfrm>
        </p:spPr>
        <p:txBody>
          <a:bodyPr/>
          <a:lstStyle/>
          <a:p>
            <a:pPr eaLnBrk="1" hangingPunct="1"/>
            <a:r>
              <a:rPr lang="en-US" sz="2000" smtClean="0"/>
              <a:t>Additive models are good to determine the combined value of each alternative [Fensterer, 2007]. It also supports preferential independence of all the parameters involved in the final decision. A weighted additive function can be used to evaluate trade-offs between different objectives [Keeney and Raiffa, 1993].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71700" y="3124200"/>
          <a:ext cx="4800600" cy="3119438"/>
        </p:xfrm>
        <a:graphic>
          <a:graphicData uri="http://schemas.openxmlformats.org/presentationml/2006/ole">
            <p:oleObj spid="_x0000_s1026" name="Equation" r:id="rId4" imgW="290808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6556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Understanding the Influentials</a:t>
            </a:r>
          </a:p>
        </p:txBody>
      </p:sp>
      <p:sp>
        <p:nvSpPr>
          <p:cNvPr id="18435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4873625"/>
          </a:xfrm>
        </p:spPr>
        <p:txBody>
          <a:bodyPr/>
          <a:lstStyle/>
          <a:p>
            <a:pPr eaLnBrk="1" hangingPunct="1"/>
            <a:r>
              <a:rPr lang="en-US" sz="2800" smtClean="0"/>
              <a:t>Are influential bloggers simply active bloggers? </a:t>
            </a:r>
          </a:p>
          <a:p>
            <a:pPr eaLnBrk="1" hangingPunct="1"/>
            <a:r>
              <a:rPr lang="en-US" sz="2800" smtClean="0"/>
              <a:t>If not, in what ways are they different? </a:t>
            </a:r>
          </a:p>
          <a:p>
            <a:pPr marL="742950" lvl="1" indent="-285750" eaLnBrk="1" hangingPunct="1"/>
            <a:r>
              <a:rPr lang="en-US" sz="2600" smtClean="0"/>
              <a:t>Can the model differentiate them? </a:t>
            </a:r>
          </a:p>
          <a:p>
            <a:pPr eaLnBrk="1" hangingPunct="1"/>
            <a:r>
              <a:rPr lang="en-US" sz="2800" smtClean="0"/>
              <a:t>Are there different types of influential bloggers?</a:t>
            </a:r>
          </a:p>
          <a:p>
            <a:pPr eaLnBrk="1" hangingPunct="1"/>
            <a:r>
              <a:rPr lang="en-US" sz="2800" smtClean="0"/>
              <a:t>What other parameters can we include to evolve the model?</a:t>
            </a:r>
          </a:p>
          <a:p>
            <a:pPr eaLnBrk="1" hangingPunct="1"/>
            <a:r>
              <a:rPr lang="en-US" sz="2800" smtClean="0"/>
              <a:t>Are there temporal patterns of the influential bloggers?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7921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How to Evaluate the Model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/>
              <a:t>Where to find the ground truth?</a:t>
            </a:r>
          </a:p>
          <a:p>
            <a:pPr lvl="1"/>
            <a:r>
              <a:rPr lang="en-US" sz="2400" dirty="0" smtClean="0"/>
              <a:t>Lack of Training and Test data</a:t>
            </a:r>
          </a:p>
          <a:p>
            <a:pPr lvl="1"/>
            <a:r>
              <a:rPr lang="en-US" sz="2400" dirty="0" smtClean="0"/>
              <a:t>Any alternative?</a:t>
            </a:r>
            <a:endParaRPr lang="en-US" sz="2500" dirty="0" smtClean="0"/>
          </a:p>
          <a:p>
            <a:pPr eaLnBrk="1" hangingPunct="1"/>
            <a:r>
              <a:rPr lang="en-US" sz="2800" dirty="0" smtClean="0"/>
              <a:t>About the parameters </a:t>
            </a:r>
          </a:p>
          <a:p>
            <a:pPr lvl="1" eaLnBrk="1" hangingPunct="1"/>
            <a:r>
              <a:rPr lang="en-US" sz="2500" dirty="0" smtClean="0"/>
              <a:t>How can they be determined</a:t>
            </a:r>
          </a:p>
          <a:p>
            <a:pPr lvl="1" eaLnBrk="1" hangingPunct="1"/>
            <a:r>
              <a:rPr lang="en-US" sz="2500" dirty="0" smtClean="0"/>
              <a:t>Are they all necessary?</a:t>
            </a:r>
            <a:endParaRPr lang="en-US" sz="2800" dirty="0" smtClean="0"/>
          </a:p>
          <a:p>
            <a:pPr lvl="2" eaLnBrk="1" hangingPunct="1"/>
            <a:r>
              <a:rPr lang="en-US" dirty="0" smtClean="0"/>
              <a:t>Are any of these correlated?</a:t>
            </a:r>
          </a:p>
          <a:p>
            <a:pPr eaLnBrk="1" hangingPunct="1"/>
            <a:r>
              <a:rPr lang="en-US" sz="2800" dirty="0" smtClean="0"/>
              <a:t>Data collection</a:t>
            </a:r>
          </a:p>
          <a:p>
            <a:pPr lvl="1" eaLnBrk="1" hangingPunct="1"/>
            <a:r>
              <a:rPr lang="en-US" sz="2500" dirty="0" smtClean="0"/>
              <a:t>A real-world blog site</a:t>
            </a:r>
          </a:p>
          <a:p>
            <a:pPr lvl="1" eaLnBrk="1" hangingPunct="1"/>
            <a:r>
              <a:rPr lang="en-US" sz="2500" dirty="0" smtClean="0"/>
              <a:t>“The Unofficial Apple Weblog”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Active &amp; Influential </a:t>
            </a:r>
            <a:r>
              <a:rPr lang="en-US" dirty="0" smtClean="0"/>
              <a:t>Bloggers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endParaRPr lang="en-US" sz="1900" smtClean="0"/>
          </a:p>
          <a:p>
            <a:pPr eaLnBrk="1" hangingPunct="1"/>
            <a:endParaRPr lang="en-US" sz="1900" smtClean="0"/>
          </a:p>
          <a:p>
            <a:pPr eaLnBrk="1" hangingPunct="1"/>
            <a:endParaRPr lang="en-US" sz="1900" smtClean="0"/>
          </a:p>
          <a:p>
            <a:pPr eaLnBrk="1" hangingPunct="1"/>
            <a:endParaRPr lang="en-US" sz="1900" smtClean="0"/>
          </a:p>
          <a:p>
            <a:pPr eaLnBrk="1" hangingPunct="1"/>
            <a:endParaRPr lang="en-US" sz="1900" smtClean="0"/>
          </a:p>
          <a:p>
            <a:pPr eaLnBrk="1" hangingPunct="1"/>
            <a:r>
              <a:rPr lang="en-US" sz="1900" smtClean="0"/>
              <a:t>Active and Influential Bloggers</a:t>
            </a:r>
          </a:p>
          <a:p>
            <a:pPr eaLnBrk="1" hangingPunct="1"/>
            <a:r>
              <a:rPr lang="en-US" sz="1900" smtClean="0"/>
              <a:t>Inactive but Influential Bloggers</a:t>
            </a:r>
          </a:p>
          <a:p>
            <a:pPr eaLnBrk="1" hangingPunct="1"/>
            <a:r>
              <a:rPr lang="en-US" sz="1900" smtClean="0"/>
              <a:t>Active but Non-influential Bloggers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900" smtClean="0"/>
          </a:p>
          <a:p>
            <a:pPr eaLnBrk="1" hangingPunct="1"/>
            <a:r>
              <a:rPr lang="en-US" sz="1900" smtClean="0"/>
              <a:t>We don’t consider “Inactive and Non-influential Bloggers”, because they seldom submit blog posts. Moreover, they do not influence others.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0763" y="1524000"/>
            <a:ext cx="4562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Lesion Study</a:t>
            </a:r>
            <a:endParaRPr lang="en-US" dirty="0"/>
          </a:p>
        </p:txBody>
      </p:sp>
      <p:sp>
        <p:nvSpPr>
          <p:cNvPr id="21507" name="Content Placeholder 1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observe if any parameter is irrelevant.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2209800"/>
            <a:ext cx="6667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Other Parameters</a:t>
            </a:r>
            <a:endParaRPr lang="en-US" dirty="0"/>
          </a:p>
        </p:txBody>
      </p:sp>
      <p:sp>
        <p:nvSpPr>
          <p:cNvPr id="22531" name="Content Placeholder 1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Rate of Comments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14600"/>
            <a:ext cx="3654425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600"/>
            <a:ext cx="36226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5486400"/>
            <a:ext cx="3200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“Spiky” comments reaction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5675" y="5486400"/>
            <a:ext cx="3048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“Flat” comments reaction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Temporal Patterns of Influential Bloggers</a:t>
            </a:r>
            <a:endParaRPr 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58896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32500" y="2133600"/>
            <a:ext cx="2806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Long term Influentials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Average term Influentials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Transient Influentials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Burgeoning Influentials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Verification of the Model</a:t>
            </a:r>
            <a:endParaRPr lang="en-US" dirty="0"/>
          </a:p>
        </p:txBody>
      </p:sp>
      <p:sp>
        <p:nvSpPr>
          <p:cNvPr id="24579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76200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Revisit the challenges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 training and testing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Absence of ground truth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Subjectivity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We use another Web 2.0 website, </a:t>
            </a:r>
            <a:r>
              <a:rPr lang="en-US" smtClean="0">
                <a:hlinkClick r:id="rId3"/>
              </a:rPr>
              <a:t>Digg</a:t>
            </a:r>
            <a:r>
              <a:rPr lang="en-US" smtClean="0"/>
              <a:t> as a reference point.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“Digg is all about user powered content. Everything is submitted and voted on by the Digg community. Share, discover, bookmark, and promote stuff that‘s important to you!</a:t>
            </a:r>
            <a:r>
              <a:rPr lang="en-US" b="1" smtClean="0"/>
              <a:t>”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 higher the digg score for a blog post is, the more it is liked.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 not-liked blog post will not be submitted thus will not appear in Digg.</a:t>
            </a:r>
          </a:p>
          <a:p>
            <a:pPr eaLnBrk="1" hangingPunct="1">
              <a:lnSpc>
                <a:spcPct val="80000"/>
              </a:lnSpc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Verification of the Model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Digg records top 100 blog posts.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Top 5 influential and top 5 active bloggers were picked to construct 4 categories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For each of the 4 categories of bloggers, we collect top 20 blog posts from our model and compare them with Digg top 100.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Distribution of Digg top 100 and TUAW’s 535 blog posts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3733800"/>
            <a:ext cx="419100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7725" y="4800600"/>
            <a:ext cx="3952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363" y="4800600"/>
            <a:ext cx="396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Verification of the Model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Observe how much our model aligns with Digg.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Compare top 20 blog posts from our model and Digg.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Considered last six months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Considered all configuration to study relative importance of each parameter.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Inlinks &gt; Comments &gt; Outlinks &gt; Blog post length</a:t>
            </a:r>
            <a:endParaRPr lang="en-US" b="1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9075" y="3200400"/>
            <a:ext cx="362585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Outline</a:t>
            </a:r>
            <a:endParaRPr lang="en-US" dirty="0"/>
          </a:p>
        </p:txBody>
      </p:sp>
      <p:sp>
        <p:nvSpPr>
          <p:cNvPr id="10243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en-US" dirty="0" smtClean="0"/>
              <a:t>Importance</a:t>
            </a:r>
          </a:p>
          <a:p>
            <a:pPr eaLnBrk="1" hangingPunct="1"/>
            <a:r>
              <a:rPr lang="en-US" dirty="0" smtClean="0"/>
              <a:t>A Preliminary Model</a:t>
            </a:r>
          </a:p>
          <a:p>
            <a:pPr eaLnBrk="1" hangingPunct="1"/>
            <a:r>
              <a:rPr lang="en-US" dirty="0" smtClean="0"/>
              <a:t>Challenges</a:t>
            </a:r>
          </a:p>
          <a:p>
            <a:pPr eaLnBrk="1" hangingPunct="1"/>
            <a:r>
              <a:rPr lang="en-US" dirty="0" smtClean="0"/>
              <a:t>Experiments and Results</a:t>
            </a:r>
          </a:p>
          <a:p>
            <a:pPr eaLnBrk="1" hangingPunct="1"/>
            <a:r>
              <a:rPr lang="en-US" smtClean="0"/>
              <a:t>Future 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Potential applications</a:t>
            </a:r>
            <a:endParaRPr lang="en-US" dirty="0"/>
          </a:p>
        </p:txBody>
      </p:sp>
      <p:sp>
        <p:nvSpPr>
          <p:cNvPr id="27651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Improving the preliminary model</a:t>
            </a:r>
          </a:p>
          <a:p>
            <a:pPr lvl="2" eaLnBrk="1" hangingPunct="1"/>
            <a:r>
              <a:rPr lang="en-US" sz="1800" smtClean="0"/>
              <a:t>Can we involve more parameters?</a:t>
            </a:r>
          </a:p>
          <a:p>
            <a:pPr lvl="2" eaLnBrk="1" hangingPunct="1"/>
            <a:r>
              <a:rPr lang="en-US" sz="1800" smtClean="0"/>
              <a:t>Quality vs. Quantity of comments</a:t>
            </a:r>
          </a:p>
          <a:p>
            <a:pPr lvl="2" eaLnBrk="1" hangingPunct="1"/>
            <a:r>
              <a:rPr lang="en-US" sz="1800" smtClean="0"/>
              <a:t>“Goodness” of blog post estimation techniques</a:t>
            </a:r>
          </a:p>
          <a:p>
            <a:pPr lvl="2" eaLnBrk="1" hangingPunct="1"/>
            <a:r>
              <a:rPr lang="en-US" sz="1800" smtClean="0"/>
              <a:t>Can we learn the model weights given various statistics</a:t>
            </a:r>
          </a:p>
          <a:p>
            <a:pPr marL="1600200" lvl="3" indent="-228600" eaLnBrk="1" hangingPunct="1"/>
            <a:r>
              <a:rPr lang="en-US" sz="1800" smtClean="0"/>
              <a:t>Each weight parameter likely follows its own distribution</a:t>
            </a:r>
          </a:p>
          <a:p>
            <a:pPr eaLnBrk="1" hangingPunct="1"/>
            <a:r>
              <a:rPr lang="en-US" smtClean="0"/>
              <a:t>Community evolution</a:t>
            </a:r>
          </a:p>
          <a:p>
            <a:pPr lvl="2" eaLnBrk="1" hangingPunct="1"/>
            <a:r>
              <a:rPr lang="en-US" sz="1800" smtClean="0"/>
              <a:t>How does a community evolve around the influentials?</a:t>
            </a:r>
          </a:p>
          <a:p>
            <a:pPr lvl="2" eaLnBrk="1" hangingPunct="1"/>
            <a:r>
              <a:rPr lang="en-US" sz="1800" smtClean="0"/>
              <a:t>Do the influentials cause topic drift and how?</a:t>
            </a:r>
          </a:p>
          <a:p>
            <a:pPr lvl="2" eaLnBrk="1" hangingPunct="1"/>
            <a:r>
              <a:rPr lang="en-US" sz="1800" smtClean="0"/>
              <a:t>Can we experimentally study the roles and impact of the influentials?</a:t>
            </a:r>
          </a:p>
          <a:p>
            <a:pPr marL="1600200" lvl="3" indent="-228600" eaLnBrk="1" hangingPunct="1"/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Potential applications</a:t>
            </a:r>
            <a:endParaRPr lang="en-US" dirty="0"/>
          </a:p>
        </p:txBody>
      </p:sp>
      <p:sp>
        <p:nvSpPr>
          <p:cNvPr id="28675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Trust and reputation</a:t>
            </a:r>
          </a:p>
          <a:p>
            <a:pPr lvl="2" eaLnBrk="1" hangingPunct="1"/>
            <a:r>
              <a:rPr lang="en-US" sz="1800" smtClean="0"/>
              <a:t>How can this work help in studying trust and reputation</a:t>
            </a:r>
          </a:p>
          <a:p>
            <a:pPr marL="1600200" lvl="3" indent="-228600" eaLnBrk="1" hangingPunct="1"/>
            <a:r>
              <a:rPr lang="en-US" sz="1600" smtClean="0"/>
              <a:t>Intuitively, an influential one is usually trustworthy </a:t>
            </a:r>
          </a:p>
          <a:p>
            <a:pPr lvl="2" eaLnBrk="1" hangingPunct="1"/>
            <a:r>
              <a:rPr lang="en-US" sz="1800" smtClean="0"/>
              <a:t>Trust initialization</a:t>
            </a:r>
          </a:p>
          <a:p>
            <a:pPr marL="1600200" lvl="3" indent="-228600" eaLnBrk="1" hangingPunct="1"/>
            <a:r>
              <a:rPr lang="en-US" sz="1600" smtClean="0"/>
              <a:t>Existing work focus on trust propagation </a:t>
            </a:r>
          </a:p>
          <a:p>
            <a:pPr lvl="2" eaLnBrk="1" hangingPunct="1"/>
            <a:r>
              <a:rPr lang="en-US" sz="1800" smtClean="0"/>
              <a:t>Is trust a serious issue on the blogosphere?</a:t>
            </a:r>
          </a:p>
          <a:p>
            <a:pPr marL="1600200" lvl="3" indent="-228600" eaLnBrk="1" hangingPunct="1"/>
            <a:r>
              <a:rPr lang="en-US" sz="1600" smtClean="0"/>
              <a:t>Splogs and collective wisdom</a:t>
            </a:r>
          </a:p>
          <a:p>
            <a:pPr marL="1600200" lvl="3" indent="-228600" eaLnBrk="1" hangingPunct="1"/>
            <a:r>
              <a:rPr lang="en-US" sz="1600" smtClean="0"/>
              <a:t>Important and sensitive in friendship networks</a:t>
            </a:r>
            <a:endParaRPr lang="en-US" smtClean="0"/>
          </a:p>
          <a:p>
            <a:pPr eaLnBrk="1" hangingPunct="1"/>
            <a:r>
              <a:rPr lang="en-US" smtClean="0"/>
              <a:t>Expert identification</a:t>
            </a:r>
          </a:p>
          <a:p>
            <a:pPr lvl="2" eaLnBrk="1" hangingPunct="1"/>
            <a:r>
              <a:rPr lang="en-US" sz="1800" smtClean="0"/>
              <a:t>Identifying the influentials on a set of blog sites of common topic theme: Experts</a:t>
            </a:r>
          </a:p>
          <a:p>
            <a:pPr lvl="2" eaLnBrk="1" hangingPunct="1"/>
            <a:r>
              <a:rPr lang="en-US" sz="1800" smtClean="0"/>
              <a:t>Comparing the influentials from different blog sites</a:t>
            </a:r>
          </a:p>
          <a:p>
            <a:pPr marL="1600200" lvl="3" indent="-228600" eaLnBrk="1" hangingPunct="1"/>
            <a:r>
              <a:rPr lang="en-US" sz="1600" smtClean="0"/>
              <a:t>Normalizing various collectable statistics across different blog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Ample opportunities for influential bloggers</a:t>
            </a:r>
          </a:p>
          <a:p>
            <a:r>
              <a:rPr lang="en-US" dirty="0" smtClean="0"/>
              <a:t>Influence: A subjective concept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Model development</a:t>
            </a:r>
          </a:p>
          <a:p>
            <a:pPr lvl="1"/>
            <a:r>
              <a:rPr lang="en-US" dirty="0" smtClean="0"/>
              <a:t>Evaluation &amp; Verification</a:t>
            </a:r>
          </a:p>
          <a:p>
            <a:pPr lvl="1"/>
            <a:r>
              <a:rPr lang="en-US" smtClean="0"/>
              <a:t>Data collection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85900" y="2481263"/>
            <a:ext cx="6172200" cy="1895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Thank You</a:t>
            </a:r>
            <a:br>
              <a:rPr lang="en-US" sz="3200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63550" y="1563687"/>
            <a:ext cx="7467600" cy="4873752"/>
          </a:xfrm>
        </p:spPr>
        <p:txBody>
          <a:bodyPr numCol="2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Past 15 years Computers and Internet have revolutionized the communication.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People can connect with each other beyond all geographical barriers, across different time zones.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Humongous mesh of social interactions: Social Network.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Web 2.0 has catalyzed this process with easy-to-use interface and desktop like experience.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grpSp>
        <p:nvGrpSpPr>
          <p:cNvPr id="9" name="Group 10"/>
          <p:cNvGrpSpPr/>
          <p:nvPr/>
        </p:nvGrpSpPr>
        <p:grpSpPr>
          <a:xfrm>
            <a:off x="3962400" y="1219200"/>
            <a:ext cx="4572000" cy="2819400"/>
            <a:chOff x="4191000" y="1219200"/>
            <a:chExt cx="4572000" cy="281940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11" name="Group 8"/>
            <p:cNvGrpSpPr/>
            <p:nvPr/>
          </p:nvGrpSpPr>
          <p:grpSpPr>
            <a:xfrm>
              <a:off x="4191000" y="1219200"/>
              <a:ext cx="4572000" cy="2819400"/>
              <a:chOff x="2971800" y="3810000"/>
              <a:chExt cx="3505200" cy="2057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971800" y="3810000"/>
                <a:ext cx="3505200" cy="2057400"/>
              </a:xfrm>
              <a:prstGeom prst="ellipse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198620" y="4032422"/>
                <a:ext cx="1071880" cy="24705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Blogosphere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124200" y="4606591"/>
                <a:ext cx="899160" cy="42672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Friendship Networks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483860" y="4588476"/>
                <a:ext cx="759460" cy="42672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Media Sharing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82820" y="5311346"/>
                <a:ext cx="1168400" cy="24705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Folksonomies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715000" y="2372380"/>
              <a:ext cx="1676400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/>
                <a:t>WEB 2.0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5473700" y="1447800"/>
            <a:ext cx="1524000" cy="53340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extBox 12"/>
          <p:cNvSpPr txBox="1">
            <a:spLocks noChangeArrowheads="1"/>
          </p:cNvSpPr>
          <p:nvPr/>
        </p:nvSpPr>
        <p:spPr bwMode="auto">
          <a:xfrm>
            <a:off x="5257800" y="3276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Wikis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Blog Sites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1524000"/>
            <a:ext cx="8229600" cy="1066800"/>
          </a:xfrm>
        </p:spPr>
        <p:txBody>
          <a:bodyPr/>
          <a:lstStyle/>
          <a:p>
            <a:r>
              <a:rPr lang="en-US" smtClean="0"/>
              <a:t>Individual blogs </a:t>
            </a:r>
          </a:p>
          <a:p>
            <a:r>
              <a:rPr lang="en-US" smtClean="0"/>
              <a:t>Community blogs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01625" y="2816225"/>
          <a:ext cx="8229600" cy="26141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Individual Blog Sites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Community Blog Sites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Owned and maintained by individual users.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Owned and maintained by a group of like-minded users.</a:t>
                      </a:r>
                      <a:endParaRPr lang="en-U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More like personal accounts, journals or diaries.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More like discussion forums and discussion boards.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No or almost negligible group interaction.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High degree of group discussion and collaboration.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No or almost negligible collective wisdom.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Enormous collective wisdom and open source intelligence.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Physical and Virtual World</a:t>
            </a:r>
            <a:endParaRPr lang="en-US" dirty="0"/>
          </a:p>
        </p:txBody>
      </p:sp>
      <p:pic>
        <p:nvPicPr>
          <p:cNvPr id="13315" name="Picture 3" descr="C:\Users\Nitin\AppData\Local\Microsoft\Windows\Temporary Internet Files\Content.IE5\BQPS4W70\MCj0433946000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3048000"/>
            <a:ext cx="1149350" cy="1143000"/>
          </a:xfrm>
        </p:spPr>
      </p:pic>
      <p:pic>
        <p:nvPicPr>
          <p:cNvPr id="13316" name="Picture 2" descr="C:\Users\Nitin\AppData\Local\Microsoft\Windows\Temporary Internet Files\Content.IE5\EOCFXLCS\MCj03968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0450" y="1524000"/>
            <a:ext cx="1606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Nitin\AppData\Local\Microsoft\Windows\Temporary Internet Files\Content.IE5\EOCFXLCS\MCj0433934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3048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C:\Users\Nitin\AppData\Local\Microsoft\Windows\Temporary Internet Files\Content.IE5\946GNQOC\MCj043262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64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5" descr="C:\Users\Nitin\AppData\Local\Microsoft\Windows\Temporary Internet Files\Content.IE5\EOCFXLCS\MCj0297149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2971800"/>
            <a:ext cx="2419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17"/>
          <p:cNvSpPr txBox="1">
            <a:spLocks noChangeArrowheads="1"/>
          </p:cNvSpPr>
          <p:nvPr/>
        </p:nvSpPr>
        <p:spPr bwMode="auto">
          <a:xfrm>
            <a:off x="1447800" y="60960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Physical World</a:t>
            </a:r>
          </a:p>
        </p:txBody>
      </p:sp>
      <p:pic>
        <p:nvPicPr>
          <p:cNvPr id="13321" name="Picture 7" descr="C:\Users\Nitin\AppData\Local\Microsoft\Windows\Temporary Internet Files\Content.IE5\946GNQOC\MCj043262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464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Box 19"/>
          <p:cNvSpPr txBox="1">
            <a:spLocks noChangeArrowheads="1"/>
          </p:cNvSpPr>
          <p:nvPr/>
        </p:nvSpPr>
        <p:spPr bwMode="auto">
          <a:xfrm>
            <a:off x="381000" y="2782888"/>
            <a:ext cx="106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Domain Expert</a:t>
            </a:r>
          </a:p>
        </p:txBody>
      </p:sp>
      <p:sp>
        <p:nvSpPr>
          <p:cNvPr id="13323" name="TextBox 20"/>
          <p:cNvSpPr txBox="1">
            <a:spLocks noChangeArrowheads="1"/>
          </p:cNvSpPr>
          <p:nvPr/>
        </p:nvSpPr>
        <p:spPr bwMode="auto">
          <a:xfrm>
            <a:off x="2438400" y="28162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Friends</a:t>
            </a:r>
          </a:p>
        </p:txBody>
      </p:sp>
      <p:sp>
        <p:nvSpPr>
          <p:cNvPr id="13324" name="TextBox 21"/>
          <p:cNvSpPr txBox="1">
            <a:spLocks noChangeArrowheads="1"/>
          </p:cNvSpPr>
          <p:nvPr/>
        </p:nvSpPr>
        <p:spPr bwMode="auto">
          <a:xfrm>
            <a:off x="5181600" y="6096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Virtual World</a:t>
            </a:r>
          </a:p>
        </p:txBody>
      </p:sp>
      <p:sp>
        <p:nvSpPr>
          <p:cNvPr id="24" name="Right Arrow 23"/>
          <p:cNvSpPr/>
          <p:nvPr/>
        </p:nvSpPr>
        <p:spPr>
          <a:xfrm rot="14654947">
            <a:off x="1571501" y="4106438"/>
            <a:ext cx="533400" cy="6096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7385390">
            <a:off x="2411058" y="4087831"/>
            <a:ext cx="533400" cy="6096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3197621">
            <a:off x="6610482" y="4367317"/>
            <a:ext cx="533400" cy="6096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4" name="TextBox 26"/>
          <p:cNvSpPr txBox="1">
            <a:spLocks noChangeArrowheads="1"/>
          </p:cNvSpPr>
          <p:nvPr/>
        </p:nvSpPr>
        <p:spPr bwMode="auto">
          <a:xfrm>
            <a:off x="7162800" y="28194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Online Community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780507" y="4610894"/>
            <a:ext cx="28194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Introduction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43200"/>
          </a:xfrm>
        </p:spPr>
        <p:txBody>
          <a:bodyPr/>
          <a:lstStyle/>
          <a:p>
            <a:pPr eaLnBrk="1" hangingPunct="1"/>
            <a:r>
              <a:rPr lang="en-US" smtClean="0"/>
              <a:t>Inspired by the analogy between real-world and blog communities, we answer: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Who are the influentials in Blogosphere?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Can we find </a:t>
            </a:r>
            <a:r>
              <a:rPr lang="en-US" i="1" smtClean="0"/>
              <a:t>them</a:t>
            </a:r>
            <a:r>
              <a:rPr lang="en-US" smtClean="0"/>
              <a:t>?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286000" y="3810000"/>
            <a:ext cx="4268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Active Bloggers   =   Influential Bloggers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962400" y="32766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?</a:t>
            </a:r>
            <a:endParaRPr lang="en-US" b="1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3400" y="45720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buFont typeface="Arial" charset="0"/>
              <a:buChar char="•"/>
            </a:pPr>
            <a:r>
              <a:rPr lang="en-US" sz="2400"/>
              <a:t>Active bloggers may not be influential</a:t>
            </a:r>
          </a:p>
          <a:p>
            <a:pPr marL="273050" indent="-273050">
              <a:buFont typeface="Arial" charset="0"/>
              <a:buChar char="•"/>
            </a:pPr>
            <a:r>
              <a:rPr lang="en-US" sz="2400"/>
              <a:t>Influential bloggers may not be 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are the influentials interesting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200" smtClean="0"/>
              <a:t>Market Movers: “</a:t>
            </a:r>
            <a:r>
              <a:rPr lang="en-US" sz="2200" i="1" smtClean="0"/>
              <a:t>word-of-mouth”, trust and reputation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Sway opinions: </a:t>
            </a:r>
            <a:r>
              <a:rPr lang="en-US" sz="2200" i="1" smtClean="0"/>
              <a:t>Government policies, campaign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Customer Support &amp; Troubleshooting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Market research surveys: “</a:t>
            </a:r>
            <a:r>
              <a:rPr lang="en-US" sz="2200" i="1" smtClean="0"/>
              <a:t>use-the-views</a:t>
            </a:r>
            <a:r>
              <a:rPr lang="en-US" sz="2200" smtClean="0"/>
              <a:t>”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Representative articles: </a:t>
            </a:r>
            <a:r>
              <a:rPr lang="en-US" sz="2200" i="1" smtClean="0"/>
              <a:t>18.6 new blog posts per sec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Searching The Influentials</a:t>
            </a:r>
            <a:endParaRPr lang="en-US" cap="none" dirty="0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Active bloggers</a:t>
            </a:r>
          </a:p>
          <a:p>
            <a:pPr lvl="1"/>
            <a:r>
              <a:rPr lang="en-US" sz="2500" smtClean="0"/>
              <a:t>Easy to define</a:t>
            </a:r>
          </a:p>
          <a:p>
            <a:pPr lvl="1"/>
            <a:r>
              <a:rPr lang="en-US" sz="2500" smtClean="0"/>
              <a:t>Often listed at a blog site</a:t>
            </a:r>
          </a:p>
          <a:p>
            <a:pPr lvl="1"/>
            <a:r>
              <a:rPr lang="en-US" sz="2500" smtClean="0"/>
              <a:t>Are they necessarily influential</a:t>
            </a:r>
          </a:p>
          <a:p>
            <a:r>
              <a:rPr lang="en-US" sz="2800" smtClean="0"/>
              <a:t>How to define an influential blogger?</a:t>
            </a:r>
          </a:p>
          <a:p>
            <a:pPr lvl="1"/>
            <a:r>
              <a:rPr lang="en-US" sz="2500" smtClean="0"/>
              <a:t>Influential bloggers have influential posts</a:t>
            </a:r>
          </a:p>
          <a:p>
            <a:pPr lvl="1"/>
            <a:r>
              <a:rPr lang="en-US" sz="2500" smtClean="0"/>
              <a:t>Subjective</a:t>
            </a:r>
          </a:p>
          <a:p>
            <a:pPr lvl="1"/>
            <a:r>
              <a:rPr lang="en-US" sz="2500" smtClean="0"/>
              <a:t>Collectable statistics</a:t>
            </a:r>
          </a:p>
          <a:p>
            <a:pPr lvl="1"/>
            <a:r>
              <a:rPr lang="en-US" sz="2500" smtClean="0"/>
              <a:t>How to use these statistics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Intuitive Properties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Social Gestures (</a:t>
            </a:r>
            <a:r>
              <a:rPr lang="en-US" sz="2200" i="1" smtClean="0"/>
              <a:t>statistics</a:t>
            </a:r>
            <a:r>
              <a:rPr lang="en-US" sz="22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u="sng" smtClean="0"/>
              <a:t>Recognition</a:t>
            </a:r>
            <a:r>
              <a:rPr lang="en-US" sz="1900" smtClean="0"/>
              <a:t>: Citations (incoming links)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smtClean="0"/>
              <a:t>An influential blog post is recognized by many. The more influential the referring posts are, the more influential the referred post becomes.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u="sng" smtClean="0"/>
              <a:t>Activity Generation</a:t>
            </a:r>
            <a:r>
              <a:rPr lang="en-US" sz="1900" smtClean="0"/>
              <a:t>: Volume of discussion (comments)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smtClean="0"/>
              <a:t>Amount of discussion initiated by a blog post can be measured by the comments it receives. Large number of comments indicates that the blog post affects many such that they care to write comments, hence influential.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u="sng" smtClean="0"/>
              <a:t>Novelty</a:t>
            </a:r>
            <a:r>
              <a:rPr lang="en-US" sz="1900" smtClean="0"/>
              <a:t>: Referring to (outgoing links)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smtClean="0"/>
              <a:t>Novel ideas exert more influence. Large number of outlinks suggests that the blog post refers to several other blog posts, hence less novel.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u="sng" smtClean="0"/>
              <a:t>Eloquence</a:t>
            </a:r>
            <a:r>
              <a:rPr lang="en-US" sz="1900" smtClean="0"/>
              <a:t>: “goodness” of a blog post (length)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smtClean="0"/>
              <a:t>An influential is often eloquent. Given the informal nature of Blogosphere, there is no incentive for a blogger to write a lengthy piece that bores the readers. Hence, a long post often suggests some necessity of doing so.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i="1" smtClean="0"/>
              <a:t>Influence Score = f(Social Gestures) </a:t>
            </a:r>
          </a:p>
          <a:p>
            <a:pPr lvl="1" eaLnBrk="1" hangingPunct="1">
              <a:lnSpc>
                <a:spcPct val="80000"/>
              </a:lnSpc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11632</TotalTime>
  <Words>1357</Words>
  <Application>Microsoft Office PowerPoint</Application>
  <PresentationFormat>On-screen Show (4:3)</PresentationFormat>
  <Paragraphs>245</Paragraphs>
  <Slides>23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Oriel</vt:lpstr>
      <vt:lpstr>Equation</vt:lpstr>
      <vt:lpstr>Identifying The Influential Bloggers in a Community </vt:lpstr>
      <vt:lpstr>Outline</vt:lpstr>
      <vt:lpstr>Introduction</vt:lpstr>
      <vt:lpstr>Blog Sites</vt:lpstr>
      <vt:lpstr>Physical and Virtual World</vt:lpstr>
      <vt:lpstr>Introduction</vt:lpstr>
      <vt:lpstr>Why are the influentials interesting</vt:lpstr>
      <vt:lpstr>Searching The Influentials</vt:lpstr>
      <vt:lpstr>Intuitive Properties</vt:lpstr>
      <vt:lpstr>A Preliminary Model</vt:lpstr>
      <vt:lpstr>Understanding the Influentials</vt:lpstr>
      <vt:lpstr>How to Evaluate the Model</vt:lpstr>
      <vt:lpstr>Active &amp; Influential Bloggers</vt:lpstr>
      <vt:lpstr>Lesion Study</vt:lpstr>
      <vt:lpstr>Other Parameters</vt:lpstr>
      <vt:lpstr>Temporal Patterns of Influential Bloggers</vt:lpstr>
      <vt:lpstr>Verification of the Model</vt:lpstr>
      <vt:lpstr>Verification of the Model</vt:lpstr>
      <vt:lpstr>Verification of the Model</vt:lpstr>
      <vt:lpstr>Potential applications</vt:lpstr>
      <vt:lpstr>Potential applications</vt:lpstr>
      <vt:lpstr>Concluding Remarks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Influential Bloggers</dc:title>
  <dc:creator>Nitin</dc:creator>
  <cp:lastModifiedBy>Nitin Agarwal</cp:lastModifiedBy>
  <cp:revision>662</cp:revision>
  <dcterms:created xsi:type="dcterms:W3CDTF">2007-02-02T19:55:28Z</dcterms:created>
  <dcterms:modified xsi:type="dcterms:W3CDTF">2008-02-15T19:58:06Z</dcterms:modified>
</cp:coreProperties>
</file>