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91" r:id="rId3"/>
    <p:sldId id="318" r:id="rId4"/>
    <p:sldId id="264" r:id="rId5"/>
    <p:sldId id="285" r:id="rId6"/>
    <p:sldId id="262" r:id="rId7"/>
    <p:sldId id="295" r:id="rId8"/>
    <p:sldId id="265" r:id="rId9"/>
    <p:sldId id="296" r:id="rId10"/>
    <p:sldId id="266" r:id="rId11"/>
    <p:sldId id="275" r:id="rId12"/>
    <p:sldId id="305" r:id="rId13"/>
    <p:sldId id="306" r:id="rId14"/>
    <p:sldId id="307" r:id="rId15"/>
    <p:sldId id="267" r:id="rId16"/>
    <p:sldId id="309" r:id="rId17"/>
    <p:sldId id="316" r:id="rId18"/>
    <p:sldId id="268" r:id="rId19"/>
    <p:sldId id="312" r:id="rId20"/>
    <p:sldId id="310" r:id="rId21"/>
    <p:sldId id="319" r:id="rId22"/>
    <p:sldId id="288" r:id="rId23"/>
    <p:sldId id="269" r:id="rId24"/>
    <p:sldId id="315" r:id="rId25"/>
    <p:sldId id="311" r:id="rId26"/>
    <p:sldId id="314" r:id="rId27"/>
    <p:sldId id="270" r:id="rId28"/>
    <p:sldId id="317" r:id="rId29"/>
    <p:sldId id="271" r:id="rId30"/>
    <p:sldId id="272" r:id="rId31"/>
    <p:sldId id="321" r:id="rId32"/>
    <p:sldId id="32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18" autoAdjust="0"/>
    <p:restoredTop sz="88350" autoAdjust="0"/>
  </p:normalViewPr>
  <p:slideViewPr>
    <p:cSldViewPr>
      <p:cViewPr varScale="1">
        <p:scale>
          <a:sx n="97" d="100"/>
          <a:sy n="97" d="100"/>
        </p:scale>
        <p:origin x="-39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5ECAD-586B-45D4-80EB-5D17496F205C}" type="doc">
      <dgm:prSet loTypeId="urn:microsoft.com/office/officeart/2005/8/layout/pList2" loCatId="list" qsTypeId="urn:microsoft.com/office/officeart/2005/8/quickstyle/simple1" qsCatId="simple" csTypeId="urn:microsoft.com/office/officeart/2005/8/colors/colorful2" csCatId="colorful" phldr="1"/>
      <dgm:spPr/>
    </dgm:pt>
    <dgm:pt modelId="{0A4454D9-9870-481B-AC59-FF5784BC8414}">
      <dgm:prSet phldrT="[Text]"/>
      <dgm:spPr/>
      <dgm:t>
        <a:bodyPr/>
        <a:lstStyle/>
        <a:p>
          <a:r>
            <a:rPr lang="en-US" dirty="0" smtClean="0"/>
            <a:t>Location and Purpose </a:t>
          </a:r>
          <a:endParaRPr lang="en-US" dirty="0"/>
        </a:p>
      </dgm:t>
    </dgm:pt>
    <dgm:pt modelId="{8B0AA73A-F6B5-4754-BBBF-40BE93C8CA1A}" type="parTrans" cxnId="{5A493BB5-AEAE-4240-8F83-70325F918A2D}">
      <dgm:prSet/>
      <dgm:spPr/>
      <dgm:t>
        <a:bodyPr/>
        <a:lstStyle/>
        <a:p>
          <a:endParaRPr lang="en-US"/>
        </a:p>
      </dgm:t>
    </dgm:pt>
    <dgm:pt modelId="{C7F415EA-E813-49BE-8880-1FE291F770B9}" type="sibTrans" cxnId="{5A493BB5-AEAE-4240-8F83-70325F918A2D}">
      <dgm:prSet/>
      <dgm:spPr/>
      <dgm:t>
        <a:bodyPr/>
        <a:lstStyle/>
        <a:p>
          <a:endParaRPr lang="en-US"/>
        </a:p>
      </dgm:t>
    </dgm:pt>
    <dgm:pt modelId="{2FD9EA6D-C0D5-46FE-BD74-26C688E92507}">
      <dgm:prSet/>
      <dgm:spPr/>
      <dgm:t>
        <a:bodyPr/>
        <a:lstStyle/>
        <a:p>
          <a:r>
            <a:rPr lang="en-US" dirty="0" smtClean="0"/>
            <a:t>Monitor Social Activity</a:t>
          </a:r>
          <a:endParaRPr lang="en-US" dirty="0"/>
        </a:p>
      </dgm:t>
    </dgm:pt>
    <dgm:pt modelId="{5FB08FC0-C12B-47C1-8C91-B9E318C8F6C2}" type="parTrans" cxnId="{CCA9C75E-9A89-45E9-BD1A-80C43049E9B1}">
      <dgm:prSet/>
      <dgm:spPr/>
      <dgm:t>
        <a:bodyPr/>
        <a:lstStyle/>
        <a:p>
          <a:endParaRPr lang="en-US"/>
        </a:p>
      </dgm:t>
    </dgm:pt>
    <dgm:pt modelId="{5E5A3598-3DFF-4728-B3E6-E51DF78B0D0F}" type="sibTrans" cxnId="{CCA9C75E-9A89-45E9-BD1A-80C43049E9B1}">
      <dgm:prSet/>
      <dgm:spPr/>
      <dgm:t>
        <a:bodyPr/>
        <a:lstStyle/>
        <a:p>
          <a:endParaRPr lang="en-US"/>
        </a:p>
      </dgm:t>
    </dgm:pt>
    <dgm:pt modelId="{1380AF8D-59FA-4354-89FF-4DE7A19258FF}">
      <dgm:prSet/>
      <dgm:spPr/>
      <dgm:t>
        <a:bodyPr/>
        <a:lstStyle/>
        <a:p>
          <a:r>
            <a:rPr lang="en-US" dirty="0" smtClean="0"/>
            <a:t>Provide Feedback</a:t>
          </a:r>
          <a:endParaRPr lang="en-US" dirty="0"/>
        </a:p>
      </dgm:t>
    </dgm:pt>
    <dgm:pt modelId="{42788868-D3EA-4AD9-AE8E-B3E08877110D}" type="parTrans" cxnId="{0562F642-1288-406B-A9BE-9FA180153019}">
      <dgm:prSet/>
      <dgm:spPr/>
      <dgm:t>
        <a:bodyPr/>
        <a:lstStyle/>
        <a:p>
          <a:endParaRPr lang="en-US"/>
        </a:p>
      </dgm:t>
    </dgm:pt>
    <dgm:pt modelId="{B48013BD-7128-4E61-99F5-03EDEB5A4FDF}" type="sibTrans" cxnId="{0562F642-1288-406B-A9BE-9FA180153019}">
      <dgm:prSet/>
      <dgm:spPr/>
      <dgm:t>
        <a:bodyPr/>
        <a:lstStyle/>
        <a:p>
          <a:endParaRPr lang="en-US"/>
        </a:p>
      </dgm:t>
    </dgm:pt>
    <dgm:pt modelId="{2939D135-F0E7-46C5-98F6-5DB1D980C628}">
      <dgm:prSet/>
      <dgm:spPr/>
      <dgm:t>
        <a:bodyPr/>
        <a:lstStyle/>
        <a:p>
          <a:r>
            <a:rPr lang="en-US" dirty="0" smtClean="0"/>
            <a:t>Organize and Maintain the Space </a:t>
          </a:r>
          <a:endParaRPr lang="en-US" dirty="0"/>
        </a:p>
      </dgm:t>
    </dgm:pt>
    <dgm:pt modelId="{0BF5C074-AB74-4041-B471-DC87B3E01C71}" type="parTrans" cxnId="{2BB72D7E-FCBD-474D-998D-280E04E15F46}">
      <dgm:prSet/>
      <dgm:spPr/>
      <dgm:t>
        <a:bodyPr/>
        <a:lstStyle/>
        <a:p>
          <a:endParaRPr lang="en-US"/>
        </a:p>
      </dgm:t>
    </dgm:pt>
    <dgm:pt modelId="{04C8B2A4-965F-47EB-AE02-63625038A9D9}" type="sibTrans" cxnId="{2BB72D7E-FCBD-474D-998D-280E04E15F46}">
      <dgm:prSet/>
      <dgm:spPr/>
      <dgm:t>
        <a:bodyPr/>
        <a:lstStyle/>
        <a:p>
          <a:endParaRPr lang="en-US"/>
        </a:p>
      </dgm:t>
    </dgm:pt>
    <dgm:pt modelId="{456E6454-AFF0-436B-A303-68F0907910C7}">
      <dgm:prSet phldrT="[Text]"/>
      <dgm:spPr/>
      <dgm:t>
        <a:bodyPr/>
        <a:lstStyle/>
        <a:p>
          <a:r>
            <a:rPr lang="en-US" dirty="0" smtClean="0"/>
            <a:t>Know the space’s purpose</a:t>
          </a:r>
          <a:endParaRPr lang="en-US" dirty="0"/>
        </a:p>
      </dgm:t>
    </dgm:pt>
    <dgm:pt modelId="{9F9B91C5-C3D7-495E-8493-96253046BCF4}" type="parTrans" cxnId="{73315D58-DB8F-4E01-8745-A2761BAEC5C8}">
      <dgm:prSet/>
      <dgm:spPr/>
    </dgm:pt>
    <dgm:pt modelId="{00F2FAD8-CC20-46DC-A84C-455395B9D124}" type="sibTrans" cxnId="{73315D58-DB8F-4E01-8745-A2761BAEC5C8}">
      <dgm:prSet/>
      <dgm:spPr/>
    </dgm:pt>
    <dgm:pt modelId="{08125156-A9D6-4E8C-8DBB-49EC4166E336}">
      <dgm:prSet/>
      <dgm:spPr/>
      <dgm:t>
        <a:bodyPr/>
        <a:lstStyle/>
        <a:p>
          <a:r>
            <a:rPr lang="en-US" dirty="0" smtClean="0"/>
            <a:t>Reward Users</a:t>
          </a:r>
          <a:endParaRPr lang="en-US" dirty="0"/>
        </a:p>
      </dgm:t>
    </dgm:pt>
    <dgm:pt modelId="{DCA51FFD-0374-4E27-9EFF-89067BC8E964}" type="parTrans" cxnId="{CC0C55A8-D60C-4047-87AF-9F0531509757}">
      <dgm:prSet/>
      <dgm:spPr/>
    </dgm:pt>
    <dgm:pt modelId="{624BA412-DBD1-42AE-8B46-1FDCE8BAC7C7}" type="sibTrans" cxnId="{CC0C55A8-D60C-4047-87AF-9F0531509757}">
      <dgm:prSet/>
      <dgm:spPr/>
    </dgm:pt>
    <dgm:pt modelId="{0F6176C8-445C-4688-9F60-6F657E55A3F8}">
      <dgm:prSet/>
      <dgm:spPr/>
      <dgm:t>
        <a:bodyPr/>
        <a:lstStyle/>
        <a:p>
          <a:r>
            <a:rPr lang="en-US" dirty="0" smtClean="0"/>
            <a:t>Encourage critical mass</a:t>
          </a:r>
          <a:endParaRPr lang="en-US" dirty="0"/>
        </a:p>
      </dgm:t>
    </dgm:pt>
    <dgm:pt modelId="{406BBFD8-2984-4225-A4EB-C687AB984D07}" type="parTrans" cxnId="{02865847-2CDF-4CFF-99FF-56096A6C6429}">
      <dgm:prSet/>
      <dgm:spPr/>
    </dgm:pt>
    <dgm:pt modelId="{A5F29D59-0490-4CFD-BD20-216A0F958E0D}" type="sibTrans" cxnId="{02865847-2CDF-4CFF-99FF-56096A6C6429}">
      <dgm:prSet/>
      <dgm:spPr/>
    </dgm:pt>
    <dgm:pt modelId="{1CBD1BCB-6338-49B5-AA4E-5EDC4170EEE5}">
      <dgm:prSet/>
      <dgm:spPr/>
      <dgm:t>
        <a:bodyPr/>
        <a:lstStyle/>
        <a:p>
          <a:r>
            <a:rPr lang="en-US" dirty="0" smtClean="0"/>
            <a:t>Know what the space is doing</a:t>
          </a:r>
          <a:endParaRPr lang="en-US" dirty="0"/>
        </a:p>
      </dgm:t>
    </dgm:pt>
    <dgm:pt modelId="{2F5C6482-7821-4AA5-B02B-94F9CF7757B4}" type="sibTrans" cxnId="{C621C2E5-295E-419C-90A9-03D994CF25D7}">
      <dgm:prSet/>
      <dgm:spPr/>
    </dgm:pt>
    <dgm:pt modelId="{6CA1BD17-E32F-433B-AE87-55D49F6CE153}" type="parTrans" cxnId="{C621C2E5-295E-419C-90A9-03D994CF25D7}">
      <dgm:prSet/>
      <dgm:spPr/>
    </dgm:pt>
    <dgm:pt modelId="{60471A5E-B3DF-48F9-9693-66BB12BD1D44}">
      <dgm:prSet/>
      <dgm:spPr/>
      <dgm:t>
        <a:bodyPr/>
        <a:lstStyle/>
        <a:p>
          <a:r>
            <a:rPr lang="en-US" dirty="0" smtClean="0"/>
            <a:t>Embrace leaders</a:t>
          </a:r>
          <a:endParaRPr lang="en-US" dirty="0"/>
        </a:p>
      </dgm:t>
    </dgm:pt>
    <dgm:pt modelId="{BE23BD10-21D9-41B1-A38B-33310C6CD57D}" type="parTrans" cxnId="{08BCD16E-E2D5-44A8-AC3C-691C9BA211F0}">
      <dgm:prSet/>
      <dgm:spPr/>
    </dgm:pt>
    <dgm:pt modelId="{0C61AFA9-2B80-40BE-8426-DC08A5BF0C3A}" type="sibTrans" cxnId="{08BCD16E-E2D5-44A8-AC3C-691C9BA211F0}">
      <dgm:prSet/>
      <dgm:spPr/>
    </dgm:pt>
    <dgm:pt modelId="{48679DEC-DF7B-4BF1-88EF-ED5913BE784E}">
      <dgm:prSet phldrT="[Text]"/>
      <dgm:spPr/>
      <dgm:t>
        <a:bodyPr/>
        <a:lstStyle/>
        <a:p>
          <a:r>
            <a:rPr lang="en-US" dirty="0" smtClean="0"/>
            <a:t>Build on existing community</a:t>
          </a:r>
          <a:endParaRPr lang="en-US" dirty="0"/>
        </a:p>
      </dgm:t>
    </dgm:pt>
    <dgm:pt modelId="{60E5E584-B5A4-4B0A-A13D-7F4DC297B667}" type="parTrans" cxnId="{05755831-8B9C-4704-BC34-4786C80C934E}">
      <dgm:prSet/>
      <dgm:spPr/>
    </dgm:pt>
    <dgm:pt modelId="{258B2BE9-26A3-411B-B5EE-F05F78DDEBD5}" type="sibTrans" cxnId="{05755831-8B9C-4704-BC34-4786C80C934E}">
      <dgm:prSet/>
      <dgm:spPr/>
    </dgm:pt>
    <dgm:pt modelId="{CB9C50E1-9CEF-4B9B-B4C9-4BB2D9C404C0}">
      <dgm:prSet/>
      <dgm:spPr/>
      <dgm:t>
        <a:bodyPr/>
        <a:lstStyle/>
        <a:p>
          <a:r>
            <a:rPr lang="en-US" dirty="0" smtClean="0"/>
            <a:t>Use positive reputation</a:t>
          </a:r>
          <a:endParaRPr lang="en-US" dirty="0"/>
        </a:p>
      </dgm:t>
    </dgm:pt>
    <dgm:pt modelId="{EC2EB2ED-AEEE-4645-AD59-342AD7B3E8C4}" type="parTrans" cxnId="{BFCF191E-E3D9-49E7-8669-4B206AEA7542}">
      <dgm:prSet/>
      <dgm:spPr/>
    </dgm:pt>
    <dgm:pt modelId="{99AFC1A3-0893-4782-A674-8062FBB866CB}" type="sibTrans" cxnId="{BFCF191E-E3D9-49E7-8669-4B206AEA7542}">
      <dgm:prSet/>
      <dgm:spPr/>
    </dgm:pt>
    <dgm:pt modelId="{D64306A7-55C2-4A35-9386-DEBE96551346}">
      <dgm:prSet/>
      <dgm:spPr/>
      <dgm:t>
        <a:bodyPr/>
        <a:lstStyle/>
        <a:p>
          <a:r>
            <a:rPr lang="en-US" dirty="0" smtClean="0"/>
            <a:t>Exert gentle control</a:t>
          </a:r>
          <a:endParaRPr lang="en-US" dirty="0"/>
        </a:p>
      </dgm:t>
    </dgm:pt>
    <dgm:pt modelId="{FE435282-1294-4BF8-A6C2-F3E74852EACC}" type="parTrans" cxnId="{E606A226-2F51-4E39-A349-79E4BC90240C}">
      <dgm:prSet/>
      <dgm:spPr/>
    </dgm:pt>
    <dgm:pt modelId="{D9C80617-ABCA-4FF5-8D9F-867E00532ACE}" type="sibTrans" cxnId="{E606A226-2F51-4E39-A349-79E4BC90240C}">
      <dgm:prSet/>
      <dgm:spPr/>
    </dgm:pt>
    <dgm:pt modelId="{58ADDA7C-318D-42E1-8DCA-79BC509DFB36}" type="pres">
      <dgm:prSet presAssocID="{0A35ECAD-586B-45D4-80EB-5D17496F205C}" presName="Name0" presStyleCnt="0">
        <dgm:presLayoutVars>
          <dgm:dir/>
          <dgm:resizeHandles val="exact"/>
        </dgm:presLayoutVars>
      </dgm:prSet>
      <dgm:spPr/>
    </dgm:pt>
    <dgm:pt modelId="{79861858-F4E0-44A1-8286-B112F1B9DADB}" type="pres">
      <dgm:prSet presAssocID="{0A35ECAD-586B-45D4-80EB-5D17496F205C}" presName="bkgdShp" presStyleLbl="alignAccFollowNode1" presStyleIdx="0" presStyleCnt="1"/>
      <dgm:spPr/>
    </dgm:pt>
    <dgm:pt modelId="{A74A03AF-80A2-4ADA-B529-1E29FD57E578}" type="pres">
      <dgm:prSet presAssocID="{0A35ECAD-586B-45D4-80EB-5D17496F205C}" presName="linComp" presStyleCnt="0"/>
      <dgm:spPr/>
    </dgm:pt>
    <dgm:pt modelId="{39FE5EE7-521A-43A9-91F1-9A6C50255E71}" type="pres">
      <dgm:prSet presAssocID="{0A4454D9-9870-481B-AC59-FF5784BC8414}" presName="compNode" presStyleCnt="0"/>
      <dgm:spPr/>
    </dgm:pt>
    <dgm:pt modelId="{A16DEB5F-C4F4-49CC-9172-32A03AC6F53D}" type="pres">
      <dgm:prSet presAssocID="{0A4454D9-9870-481B-AC59-FF5784BC8414}" presName="node" presStyleLbl="node1" presStyleIdx="0" presStyleCnt="4">
        <dgm:presLayoutVars>
          <dgm:bulletEnabled val="1"/>
        </dgm:presLayoutVars>
      </dgm:prSet>
      <dgm:spPr/>
      <dgm:t>
        <a:bodyPr/>
        <a:lstStyle/>
        <a:p>
          <a:endParaRPr lang="en-US"/>
        </a:p>
      </dgm:t>
    </dgm:pt>
    <dgm:pt modelId="{36DF072D-187A-4ED6-B786-711EC95AF3D2}" type="pres">
      <dgm:prSet presAssocID="{0A4454D9-9870-481B-AC59-FF5784BC8414}" presName="invisiNode" presStyleLbl="node1" presStyleIdx="0" presStyleCnt="4"/>
      <dgm:spPr/>
    </dgm:pt>
    <dgm:pt modelId="{E805058B-A669-459D-A4AB-77C0B9A0C120}" type="pres">
      <dgm:prSet presAssocID="{0A4454D9-9870-481B-AC59-FF5784BC8414}" presName="imagNode"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20EC2B83-D56F-40AD-BED3-ED9537965C0A}" type="pres">
      <dgm:prSet presAssocID="{C7F415EA-E813-49BE-8880-1FE291F770B9}" presName="sibTrans" presStyleLbl="sibTrans2D1" presStyleIdx="0" presStyleCnt="0"/>
      <dgm:spPr/>
      <dgm:t>
        <a:bodyPr/>
        <a:lstStyle/>
        <a:p>
          <a:endParaRPr lang="en-US"/>
        </a:p>
      </dgm:t>
    </dgm:pt>
    <dgm:pt modelId="{E30CC76C-F7EA-4881-B3B1-3F07BEBD4986}" type="pres">
      <dgm:prSet presAssocID="{2FD9EA6D-C0D5-46FE-BD74-26C688E92507}" presName="compNode" presStyleCnt="0"/>
      <dgm:spPr/>
    </dgm:pt>
    <dgm:pt modelId="{2E4AC3D5-8687-4FE5-AB0D-3A51D6606961}" type="pres">
      <dgm:prSet presAssocID="{2FD9EA6D-C0D5-46FE-BD74-26C688E92507}" presName="node" presStyleLbl="node1" presStyleIdx="1" presStyleCnt="4">
        <dgm:presLayoutVars>
          <dgm:bulletEnabled val="1"/>
        </dgm:presLayoutVars>
      </dgm:prSet>
      <dgm:spPr/>
      <dgm:t>
        <a:bodyPr/>
        <a:lstStyle/>
        <a:p>
          <a:endParaRPr lang="en-US"/>
        </a:p>
      </dgm:t>
    </dgm:pt>
    <dgm:pt modelId="{D10DA7A9-2CD1-4C34-92C4-AC007585CDFC}" type="pres">
      <dgm:prSet presAssocID="{2FD9EA6D-C0D5-46FE-BD74-26C688E92507}" presName="invisiNode" presStyleLbl="node1" presStyleIdx="1" presStyleCnt="4"/>
      <dgm:spPr/>
    </dgm:pt>
    <dgm:pt modelId="{83E90B76-A3BA-49C9-A57D-AD6C12A70277}" type="pres">
      <dgm:prSet presAssocID="{2FD9EA6D-C0D5-46FE-BD74-26C688E92507}" presName="imagNode"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B76015A3-DE17-488F-BA9E-9AACEBE6F833}" type="pres">
      <dgm:prSet presAssocID="{5E5A3598-3DFF-4728-B3E6-E51DF78B0D0F}" presName="sibTrans" presStyleLbl="sibTrans2D1" presStyleIdx="0" presStyleCnt="0"/>
      <dgm:spPr/>
      <dgm:t>
        <a:bodyPr/>
        <a:lstStyle/>
        <a:p>
          <a:endParaRPr lang="en-US"/>
        </a:p>
      </dgm:t>
    </dgm:pt>
    <dgm:pt modelId="{17B3123F-5BAD-4629-85D5-36064163843C}" type="pres">
      <dgm:prSet presAssocID="{1380AF8D-59FA-4354-89FF-4DE7A19258FF}" presName="compNode" presStyleCnt="0"/>
      <dgm:spPr/>
    </dgm:pt>
    <dgm:pt modelId="{89751911-1BA2-4C93-8913-08D305669E81}" type="pres">
      <dgm:prSet presAssocID="{1380AF8D-59FA-4354-89FF-4DE7A19258FF}" presName="node" presStyleLbl="node1" presStyleIdx="2" presStyleCnt="4">
        <dgm:presLayoutVars>
          <dgm:bulletEnabled val="1"/>
        </dgm:presLayoutVars>
      </dgm:prSet>
      <dgm:spPr/>
      <dgm:t>
        <a:bodyPr/>
        <a:lstStyle/>
        <a:p>
          <a:endParaRPr lang="en-US"/>
        </a:p>
      </dgm:t>
    </dgm:pt>
    <dgm:pt modelId="{B538BA17-FF8A-4D27-93EC-9E833B58E824}" type="pres">
      <dgm:prSet presAssocID="{1380AF8D-59FA-4354-89FF-4DE7A19258FF}" presName="invisiNode" presStyleLbl="node1" presStyleIdx="2" presStyleCnt="4"/>
      <dgm:spPr/>
    </dgm:pt>
    <dgm:pt modelId="{6FA07F9E-D29D-49E3-845D-C698039E7BCB}" type="pres">
      <dgm:prSet presAssocID="{1380AF8D-59FA-4354-89FF-4DE7A19258FF}" presName="imagNode" presStyleLbl="fgImgPlace1" presStyleIdx="2" presStyleCnt="4"/>
      <dgm:spPr>
        <a:blipFill rotWithShape="0">
          <a:blip xmlns:r="http://schemas.openxmlformats.org/officeDocument/2006/relationships" r:embed="rId3"/>
          <a:stretch>
            <a:fillRect/>
          </a:stretch>
        </a:blipFill>
      </dgm:spPr>
    </dgm:pt>
    <dgm:pt modelId="{D8EC02B5-D796-4E43-ABB9-8855CB4A442A}" type="pres">
      <dgm:prSet presAssocID="{B48013BD-7128-4E61-99F5-03EDEB5A4FDF}" presName="sibTrans" presStyleLbl="sibTrans2D1" presStyleIdx="0" presStyleCnt="0"/>
      <dgm:spPr/>
      <dgm:t>
        <a:bodyPr/>
        <a:lstStyle/>
        <a:p>
          <a:endParaRPr lang="en-US"/>
        </a:p>
      </dgm:t>
    </dgm:pt>
    <dgm:pt modelId="{F64EACD5-31C4-481A-B01D-A04FB9C8BC1A}" type="pres">
      <dgm:prSet presAssocID="{2939D135-F0E7-46C5-98F6-5DB1D980C628}" presName="compNode" presStyleCnt="0"/>
      <dgm:spPr/>
    </dgm:pt>
    <dgm:pt modelId="{A446774D-5801-4750-8B84-11DF2676AAD4}" type="pres">
      <dgm:prSet presAssocID="{2939D135-F0E7-46C5-98F6-5DB1D980C628}" presName="node" presStyleLbl="node1" presStyleIdx="3" presStyleCnt="4">
        <dgm:presLayoutVars>
          <dgm:bulletEnabled val="1"/>
        </dgm:presLayoutVars>
      </dgm:prSet>
      <dgm:spPr/>
      <dgm:t>
        <a:bodyPr/>
        <a:lstStyle/>
        <a:p>
          <a:endParaRPr lang="en-US"/>
        </a:p>
      </dgm:t>
    </dgm:pt>
    <dgm:pt modelId="{7570FA38-A303-4983-BB84-339AB51F2131}" type="pres">
      <dgm:prSet presAssocID="{2939D135-F0E7-46C5-98F6-5DB1D980C628}" presName="invisiNode" presStyleLbl="node1" presStyleIdx="3" presStyleCnt="4"/>
      <dgm:spPr/>
    </dgm:pt>
    <dgm:pt modelId="{1A1FA87A-1D2D-438C-AE19-DF45CE643D44}" type="pres">
      <dgm:prSet presAssocID="{2939D135-F0E7-46C5-98F6-5DB1D980C628}" presName="imagNode"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Lst>
  <dgm:cxnLst>
    <dgm:cxn modelId="{CC0C55A8-D60C-4047-87AF-9F0531509757}" srcId="{1380AF8D-59FA-4354-89FF-4DE7A19258FF}" destId="{08125156-A9D6-4E8C-8DBB-49EC4166E336}" srcOrd="0" destOrd="0" parTransId="{DCA51FFD-0374-4E27-9EFF-89067BC8E964}" sibTransId="{624BA412-DBD1-42AE-8B46-1FDCE8BAC7C7}"/>
    <dgm:cxn modelId="{08BCD16E-E2D5-44A8-AC3C-691C9BA211F0}" srcId="{2FD9EA6D-C0D5-46FE-BD74-26C688E92507}" destId="{60471A5E-B3DF-48F9-9693-66BB12BD1D44}" srcOrd="1" destOrd="0" parTransId="{BE23BD10-21D9-41B1-A38B-33310C6CD57D}" sibTransId="{0C61AFA9-2B80-40BE-8426-DC08A5BF0C3A}"/>
    <dgm:cxn modelId="{3E3905F8-520A-4F23-80EA-CB21188A3720}" type="presOf" srcId="{0A35ECAD-586B-45D4-80EB-5D17496F205C}" destId="{58ADDA7C-318D-42E1-8DCA-79BC509DFB36}" srcOrd="0" destOrd="0" presId="urn:microsoft.com/office/officeart/2005/8/layout/pList2"/>
    <dgm:cxn modelId="{7713FD00-2221-4665-BE95-EBC8660FADA5}" type="presOf" srcId="{0F6176C8-445C-4688-9F60-6F657E55A3F8}" destId="{A446774D-5801-4750-8B84-11DF2676AAD4}" srcOrd="0" destOrd="1" presId="urn:microsoft.com/office/officeart/2005/8/layout/pList2"/>
    <dgm:cxn modelId="{E07744CE-D115-4C0C-9655-1C2B1A82A323}" type="presOf" srcId="{456E6454-AFF0-436B-A303-68F0907910C7}" destId="{A16DEB5F-C4F4-49CC-9172-32A03AC6F53D}" srcOrd="0" destOrd="1" presId="urn:microsoft.com/office/officeart/2005/8/layout/pList2"/>
    <dgm:cxn modelId="{01A9400B-151E-4CD2-965E-FC0E2B87B035}" type="presOf" srcId="{2FD9EA6D-C0D5-46FE-BD74-26C688E92507}" destId="{2E4AC3D5-8687-4FE5-AB0D-3A51D6606961}" srcOrd="0" destOrd="0" presId="urn:microsoft.com/office/officeart/2005/8/layout/pList2"/>
    <dgm:cxn modelId="{6AC3CCBE-19CA-44A9-8F7E-0F844B5DE845}" type="presOf" srcId="{1380AF8D-59FA-4354-89FF-4DE7A19258FF}" destId="{89751911-1BA2-4C93-8913-08D305669E81}" srcOrd="0" destOrd="0" presId="urn:microsoft.com/office/officeart/2005/8/layout/pList2"/>
    <dgm:cxn modelId="{E0D883D4-179A-41C3-8AE3-FA0C7E550108}" type="presOf" srcId="{08125156-A9D6-4E8C-8DBB-49EC4166E336}" destId="{89751911-1BA2-4C93-8913-08D305669E81}" srcOrd="0" destOrd="1" presId="urn:microsoft.com/office/officeart/2005/8/layout/pList2"/>
    <dgm:cxn modelId="{10E5A6B1-CBBE-4C31-B5BC-5594F5C0A835}" type="presOf" srcId="{48679DEC-DF7B-4BF1-88EF-ED5913BE784E}" destId="{A16DEB5F-C4F4-49CC-9172-32A03AC6F53D}" srcOrd="0" destOrd="2" presId="urn:microsoft.com/office/officeart/2005/8/layout/pList2"/>
    <dgm:cxn modelId="{5A493BB5-AEAE-4240-8F83-70325F918A2D}" srcId="{0A35ECAD-586B-45D4-80EB-5D17496F205C}" destId="{0A4454D9-9870-481B-AC59-FF5784BC8414}" srcOrd="0" destOrd="0" parTransId="{8B0AA73A-F6B5-4754-BBBF-40BE93C8CA1A}" sibTransId="{C7F415EA-E813-49BE-8880-1FE291F770B9}"/>
    <dgm:cxn modelId="{73315D58-DB8F-4E01-8745-A2761BAEC5C8}" srcId="{0A4454D9-9870-481B-AC59-FF5784BC8414}" destId="{456E6454-AFF0-436B-A303-68F0907910C7}" srcOrd="0" destOrd="0" parTransId="{9F9B91C5-C3D7-495E-8493-96253046BCF4}" sibTransId="{00F2FAD8-CC20-46DC-A84C-455395B9D124}"/>
    <dgm:cxn modelId="{2122C7AD-393A-434B-A253-E66BB846DC80}" type="presOf" srcId="{CB9C50E1-9CEF-4B9B-B4C9-4BB2D9C404C0}" destId="{89751911-1BA2-4C93-8913-08D305669E81}" srcOrd="0" destOrd="2" presId="urn:microsoft.com/office/officeart/2005/8/layout/pList2"/>
    <dgm:cxn modelId="{6780A1B4-0D02-4C5A-9C34-CE2B143A3BAE}" type="presOf" srcId="{D64306A7-55C2-4A35-9386-DEBE96551346}" destId="{A446774D-5801-4750-8B84-11DF2676AAD4}" srcOrd="0" destOrd="2" presId="urn:microsoft.com/office/officeart/2005/8/layout/pList2"/>
    <dgm:cxn modelId="{2B3CFA1E-9463-4CBC-B2AF-E90925E17EAE}" type="presOf" srcId="{5E5A3598-3DFF-4728-B3E6-E51DF78B0D0F}" destId="{B76015A3-DE17-488F-BA9E-9AACEBE6F833}" srcOrd="0" destOrd="0" presId="urn:microsoft.com/office/officeart/2005/8/layout/pList2"/>
    <dgm:cxn modelId="{2BB72D7E-FCBD-474D-998D-280E04E15F46}" srcId="{0A35ECAD-586B-45D4-80EB-5D17496F205C}" destId="{2939D135-F0E7-46C5-98F6-5DB1D980C628}" srcOrd="3" destOrd="0" parTransId="{0BF5C074-AB74-4041-B471-DC87B3E01C71}" sibTransId="{04C8B2A4-965F-47EB-AE02-63625038A9D9}"/>
    <dgm:cxn modelId="{BFCF191E-E3D9-49E7-8669-4B206AEA7542}" srcId="{1380AF8D-59FA-4354-89FF-4DE7A19258FF}" destId="{CB9C50E1-9CEF-4B9B-B4C9-4BB2D9C404C0}" srcOrd="1" destOrd="0" parTransId="{EC2EB2ED-AEEE-4645-AD59-342AD7B3E8C4}" sibTransId="{99AFC1A3-0893-4782-A674-8062FBB866CB}"/>
    <dgm:cxn modelId="{E606A226-2F51-4E39-A349-79E4BC90240C}" srcId="{2939D135-F0E7-46C5-98F6-5DB1D980C628}" destId="{D64306A7-55C2-4A35-9386-DEBE96551346}" srcOrd="1" destOrd="0" parTransId="{FE435282-1294-4BF8-A6C2-F3E74852EACC}" sibTransId="{D9C80617-ABCA-4FF5-8D9F-867E00532ACE}"/>
    <dgm:cxn modelId="{5312CD72-94D3-4C50-BCA4-EE0C37973058}" type="presOf" srcId="{2939D135-F0E7-46C5-98F6-5DB1D980C628}" destId="{A446774D-5801-4750-8B84-11DF2676AAD4}" srcOrd="0" destOrd="0" presId="urn:microsoft.com/office/officeart/2005/8/layout/pList2"/>
    <dgm:cxn modelId="{02865847-2CDF-4CFF-99FF-56096A6C6429}" srcId="{2939D135-F0E7-46C5-98F6-5DB1D980C628}" destId="{0F6176C8-445C-4688-9F60-6F657E55A3F8}" srcOrd="0" destOrd="0" parTransId="{406BBFD8-2984-4225-A4EB-C687AB984D07}" sibTransId="{A5F29D59-0490-4CFD-BD20-216A0F958E0D}"/>
    <dgm:cxn modelId="{DB2F371D-B103-4BDB-8563-04C61CF44EB1}" type="presOf" srcId="{60471A5E-B3DF-48F9-9693-66BB12BD1D44}" destId="{2E4AC3D5-8687-4FE5-AB0D-3A51D6606961}" srcOrd="0" destOrd="2" presId="urn:microsoft.com/office/officeart/2005/8/layout/pList2"/>
    <dgm:cxn modelId="{FE80AF75-3527-4674-B9AA-EFA1F1871D7B}" type="presOf" srcId="{1CBD1BCB-6338-49B5-AA4E-5EDC4170EEE5}" destId="{2E4AC3D5-8687-4FE5-AB0D-3A51D6606961}" srcOrd="0" destOrd="1" presId="urn:microsoft.com/office/officeart/2005/8/layout/pList2"/>
    <dgm:cxn modelId="{C621C2E5-295E-419C-90A9-03D994CF25D7}" srcId="{2FD9EA6D-C0D5-46FE-BD74-26C688E92507}" destId="{1CBD1BCB-6338-49B5-AA4E-5EDC4170EEE5}" srcOrd="0" destOrd="0" parTransId="{6CA1BD17-E32F-433B-AE87-55D49F6CE153}" sibTransId="{2F5C6482-7821-4AA5-B02B-94F9CF7757B4}"/>
    <dgm:cxn modelId="{CCA9C75E-9A89-45E9-BD1A-80C43049E9B1}" srcId="{0A35ECAD-586B-45D4-80EB-5D17496F205C}" destId="{2FD9EA6D-C0D5-46FE-BD74-26C688E92507}" srcOrd="1" destOrd="0" parTransId="{5FB08FC0-C12B-47C1-8C91-B9E318C8F6C2}" sibTransId="{5E5A3598-3DFF-4728-B3E6-E51DF78B0D0F}"/>
    <dgm:cxn modelId="{A2C9515D-78AB-46D4-9F89-4B90A4F3F9B3}" type="presOf" srcId="{C7F415EA-E813-49BE-8880-1FE291F770B9}" destId="{20EC2B83-D56F-40AD-BED3-ED9537965C0A}" srcOrd="0" destOrd="0" presId="urn:microsoft.com/office/officeart/2005/8/layout/pList2"/>
    <dgm:cxn modelId="{05755831-8B9C-4704-BC34-4786C80C934E}" srcId="{0A4454D9-9870-481B-AC59-FF5784BC8414}" destId="{48679DEC-DF7B-4BF1-88EF-ED5913BE784E}" srcOrd="1" destOrd="0" parTransId="{60E5E584-B5A4-4B0A-A13D-7F4DC297B667}" sibTransId="{258B2BE9-26A3-411B-B5EE-F05F78DDEBD5}"/>
    <dgm:cxn modelId="{0562F642-1288-406B-A9BE-9FA180153019}" srcId="{0A35ECAD-586B-45D4-80EB-5D17496F205C}" destId="{1380AF8D-59FA-4354-89FF-4DE7A19258FF}" srcOrd="2" destOrd="0" parTransId="{42788868-D3EA-4AD9-AE8E-B3E08877110D}" sibTransId="{B48013BD-7128-4E61-99F5-03EDEB5A4FDF}"/>
    <dgm:cxn modelId="{22CACAA5-4012-4FD7-B23B-CE1CB8386108}" type="presOf" srcId="{0A4454D9-9870-481B-AC59-FF5784BC8414}" destId="{A16DEB5F-C4F4-49CC-9172-32A03AC6F53D}" srcOrd="0" destOrd="0" presId="urn:microsoft.com/office/officeart/2005/8/layout/pList2"/>
    <dgm:cxn modelId="{867D5121-1B92-4D74-889B-D3CEC7E3263F}" type="presOf" srcId="{B48013BD-7128-4E61-99F5-03EDEB5A4FDF}" destId="{D8EC02B5-D796-4E43-ABB9-8855CB4A442A}" srcOrd="0" destOrd="0" presId="urn:microsoft.com/office/officeart/2005/8/layout/pList2"/>
    <dgm:cxn modelId="{DAB45F57-83AB-428F-9E10-A96C330E9BD2}" type="presParOf" srcId="{58ADDA7C-318D-42E1-8DCA-79BC509DFB36}" destId="{79861858-F4E0-44A1-8286-B112F1B9DADB}" srcOrd="0" destOrd="0" presId="urn:microsoft.com/office/officeart/2005/8/layout/pList2"/>
    <dgm:cxn modelId="{1D91D550-6580-404E-8CE5-866F9F732DEB}" type="presParOf" srcId="{58ADDA7C-318D-42E1-8DCA-79BC509DFB36}" destId="{A74A03AF-80A2-4ADA-B529-1E29FD57E578}" srcOrd="1" destOrd="0" presId="urn:microsoft.com/office/officeart/2005/8/layout/pList2"/>
    <dgm:cxn modelId="{DD8C6726-D160-49E2-891C-286F9C1AEBA8}" type="presParOf" srcId="{A74A03AF-80A2-4ADA-B529-1E29FD57E578}" destId="{39FE5EE7-521A-43A9-91F1-9A6C50255E71}" srcOrd="0" destOrd="0" presId="urn:microsoft.com/office/officeart/2005/8/layout/pList2"/>
    <dgm:cxn modelId="{7AE08C48-7D3F-48A3-B4B8-3C349AE029FA}" type="presParOf" srcId="{39FE5EE7-521A-43A9-91F1-9A6C50255E71}" destId="{A16DEB5F-C4F4-49CC-9172-32A03AC6F53D}" srcOrd="0" destOrd="0" presId="urn:microsoft.com/office/officeart/2005/8/layout/pList2"/>
    <dgm:cxn modelId="{B14A0346-C7B2-4A64-9343-823EA568CAB7}" type="presParOf" srcId="{39FE5EE7-521A-43A9-91F1-9A6C50255E71}" destId="{36DF072D-187A-4ED6-B786-711EC95AF3D2}" srcOrd="1" destOrd="0" presId="urn:microsoft.com/office/officeart/2005/8/layout/pList2"/>
    <dgm:cxn modelId="{0A11DBE3-6C83-476C-954A-3C9C8B7EDB70}" type="presParOf" srcId="{39FE5EE7-521A-43A9-91F1-9A6C50255E71}" destId="{E805058B-A669-459D-A4AB-77C0B9A0C120}" srcOrd="2" destOrd="0" presId="urn:microsoft.com/office/officeart/2005/8/layout/pList2"/>
    <dgm:cxn modelId="{1B0A0FE8-112B-43B6-8960-0A522D227A62}" type="presParOf" srcId="{A74A03AF-80A2-4ADA-B529-1E29FD57E578}" destId="{20EC2B83-D56F-40AD-BED3-ED9537965C0A}" srcOrd="1" destOrd="0" presId="urn:microsoft.com/office/officeart/2005/8/layout/pList2"/>
    <dgm:cxn modelId="{A3E285F0-ED68-421B-A896-3E5EFB6B9189}" type="presParOf" srcId="{A74A03AF-80A2-4ADA-B529-1E29FD57E578}" destId="{E30CC76C-F7EA-4881-B3B1-3F07BEBD4986}" srcOrd="2" destOrd="0" presId="urn:microsoft.com/office/officeart/2005/8/layout/pList2"/>
    <dgm:cxn modelId="{670E1236-CD55-4F0B-B323-563A7DBBC86A}" type="presParOf" srcId="{E30CC76C-F7EA-4881-B3B1-3F07BEBD4986}" destId="{2E4AC3D5-8687-4FE5-AB0D-3A51D6606961}" srcOrd="0" destOrd="0" presId="urn:microsoft.com/office/officeart/2005/8/layout/pList2"/>
    <dgm:cxn modelId="{F9F01CBD-F9DC-44BD-A606-994384E30562}" type="presParOf" srcId="{E30CC76C-F7EA-4881-B3B1-3F07BEBD4986}" destId="{D10DA7A9-2CD1-4C34-92C4-AC007585CDFC}" srcOrd="1" destOrd="0" presId="urn:microsoft.com/office/officeart/2005/8/layout/pList2"/>
    <dgm:cxn modelId="{3EA2016A-AD92-4748-82BE-C13C1C71EFED}" type="presParOf" srcId="{E30CC76C-F7EA-4881-B3B1-3F07BEBD4986}" destId="{83E90B76-A3BA-49C9-A57D-AD6C12A70277}" srcOrd="2" destOrd="0" presId="urn:microsoft.com/office/officeart/2005/8/layout/pList2"/>
    <dgm:cxn modelId="{80B780D3-9987-476A-A548-DD5A8106255B}" type="presParOf" srcId="{A74A03AF-80A2-4ADA-B529-1E29FD57E578}" destId="{B76015A3-DE17-488F-BA9E-9AACEBE6F833}" srcOrd="3" destOrd="0" presId="urn:microsoft.com/office/officeart/2005/8/layout/pList2"/>
    <dgm:cxn modelId="{68EC18ED-3696-458F-ACBA-463C05EB95E7}" type="presParOf" srcId="{A74A03AF-80A2-4ADA-B529-1E29FD57E578}" destId="{17B3123F-5BAD-4629-85D5-36064163843C}" srcOrd="4" destOrd="0" presId="urn:microsoft.com/office/officeart/2005/8/layout/pList2"/>
    <dgm:cxn modelId="{86D1B6DB-7DC0-4281-88A0-F33874DBD7EB}" type="presParOf" srcId="{17B3123F-5BAD-4629-85D5-36064163843C}" destId="{89751911-1BA2-4C93-8913-08D305669E81}" srcOrd="0" destOrd="0" presId="urn:microsoft.com/office/officeart/2005/8/layout/pList2"/>
    <dgm:cxn modelId="{C427EF6A-0F3A-42CF-AFEE-D4E72F6A6416}" type="presParOf" srcId="{17B3123F-5BAD-4629-85D5-36064163843C}" destId="{B538BA17-FF8A-4D27-93EC-9E833B58E824}" srcOrd="1" destOrd="0" presId="urn:microsoft.com/office/officeart/2005/8/layout/pList2"/>
    <dgm:cxn modelId="{72E1FD90-AE82-4B45-BFE8-C50C25670106}" type="presParOf" srcId="{17B3123F-5BAD-4629-85D5-36064163843C}" destId="{6FA07F9E-D29D-49E3-845D-C698039E7BCB}" srcOrd="2" destOrd="0" presId="urn:microsoft.com/office/officeart/2005/8/layout/pList2"/>
    <dgm:cxn modelId="{243F10F0-5949-4C1F-988F-ED27EEB85B16}" type="presParOf" srcId="{A74A03AF-80A2-4ADA-B529-1E29FD57E578}" destId="{D8EC02B5-D796-4E43-ABB9-8855CB4A442A}" srcOrd="5" destOrd="0" presId="urn:microsoft.com/office/officeart/2005/8/layout/pList2"/>
    <dgm:cxn modelId="{E85A049A-FC7E-48CD-BC19-881D4502A64F}" type="presParOf" srcId="{A74A03AF-80A2-4ADA-B529-1E29FD57E578}" destId="{F64EACD5-31C4-481A-B01D-A04FB9C8BC1A}" srcOrd="6" destOrd="0" presId="urn:microsoft.com/office/officeart/2005/8/layout/pList2"/>
    <dgm:cxn modelId="{B70747EE-D820-4DFA-A6BC-7DC12D4912F2}" type="presParOf" srcId="{F64EACD5-31C4-481A-B01D-A04FB9C8BC1A}" destId="{A446774D-5801-4750-8B84-11DF2676AAD4}" srcOrd="0" destOrd="0" presId="urn:microsoft.com/office/officeart/2005/8/layout/pList2"/>
    <dgm:cxn modelId="{64A09358-CC42-4456-B8BA-69CE020FC1F4}" type="presParOf" srcId="{F64EACD5-31C4-481A-B01D-A04FB9C8BC1A}" destId="{7570FA38-A303-4983-BB84-339AB51F2131}" srcOrd="1" destOrd="0" presId="urn:microsoft.com/office/officeart/2005/8/layout/pList2"/>
    <dgm:cxn modelId="{8BC9CEF5-AE13-47C5-A20F-48EC83A12358}" type="presParOf" srcId="{F64EACD5-31C4-481A-B01D-A04FB9C8BC1A}" destId="{1A1FA87A-1D2D-438C-AE19-DF45CE643D44}" srcOrd="2" destOrd="0" presId="urn:microsoft.com/office/officeart/2005/8/layout/pList2"/>
  </dgm:cxnLst>
  <dgm:bg/>
  <dgm:whole/>
</dgm:dataModel>
</file>

<file path=ppt/diagrams/data2.xml><?xml version="1.0" encoding="utf-8"?>
<dgm:dataModel xmlns:dgm="http://schemas.openxmlformats.org/drawingml/2006/diagram" xmlns:a="http://schemas.openxmlformats.org/drawingml/2006/main">
  <dgm:ptLst>
    <dgm:pt modelId="{0A35ECAD-586B-45D4-80EB-5D17496F205C}" type="doc">
      <dgm:prSet loTypeId="urn:microsoft.com/office/officeart/2005/8/layout/pList2" loCatId="list" qsTypeId="urn:microsoft.com/office/officeart/2005/8/quickstyle/simple1" qsCatId="simple" csTypeId="urn:microsoft.com/office/officeart/2005/8/colors/colorful2" csCatId="colorful" phldr="1"/>
      <dgm:spPr/>
    </dgm:pt>
    <dgm:pt modelId="{0A4454D9-9870-481B-AC59-FF5784BC8414}">
      <dgm:prSet phldrT="[Text]"/>
      <dgm:spPr/>
      <dgm:t>
        <a:bodyPr/>
        <a:lstStyle/>
        <a:p>
          <a:r>
            <a:rPr lang="en-US" dirty="0" smtClean="0"/>
            <a:t>Location and Purpose </a:t>
          </a:r>
          <a:endParaRPr lang="en-US" dirty="0"/>
        </a:p>
      </dgm:t>
    </dgm:pt>
    <dgm:pt modelId="{8B0AA73A-F6B5-4754-BBBF-40BE93C8CA1A}" type="parTrans" cxnId="{5A493BB5-AEAE-4240-8F83-70325F918A2D}">
      <dgm:prSet/>
      <dgm:spPr/>
      <dgm:t>
        <a:bodyPr/>
        <a:lstStyle/>
        <a:p>
          <a:endParaRPr lang="en-US"/>
        </a:p>
      </dgm:t>
    </dgm:pt>
    <dgm:pt modelId="{C7F415EA-E813-49BE-8880-1FE291F770B9}" type="sibTrans" cxnId="{5A493BB5-AEAE-4240-8F83-70325F918A2D}">
      <dgm:prSet/>
      <dgm:spPr/>
      <dgm:t>
        <a:bodyPr/>
        <a:lstStyle/>
        <a:p>
          <a:endParaRPr lang="en-US"/>
        </a:p>
      </dgm:t>
    </dgm:pt>
    <dgm:pt modelId="{2FD9EA6D-C0D5-46FE-BD74-26C688E92507}">
      <dgm:prSet/>
      <dgm:spPr/>
      <dgm:t>
        <a:bodyPr/>
        <a:lstStyle/>
        <a:p>
          <a:r>
            <a:rPr lang="en-US" dirty="0" smtClean="0"/>
            <a:t>Monitor Social Activity</a:t>
          </a:r>
          <a:endParaRPr lang="en-US" dirty="0"/>
        </a:p>
      </dgm:t>
    </dgm:pt>
    <dgm:pt modelId="{5FB08FC0-C12B-47C1-8C91-B9E318C8F6C2}" type="parTrans" cxnId="{CCA9C75E-9A89-45E9-BD1A-80C43049E9B1}">
      <dgm:prSet/>
      <dgm:spPr/>
      <dgm:t>
        <a:bodyPr/>
        <a:lstStyle/>
        <a:p>
          <a:endParaRPr lang="en-US"/>
        </a:p>
      </dgm:t>
    </dgm:pt>
    <dgm:pt modelId="{5E5A3598-3DFF-4728-B3E6-E51DF78B0D0F}" type="sibTrans" cxnId="{CCA9C75E-9A89-45E9-BD1A-80C43049E9B1}">
      <dgm:prSet/>
      <dgm:spPr/>
      <dgm:t>
        <a:bodyPr/>
        <a:lstStyle/>
        <a:p>
          <a:endParaRPr lang="en-US"/>
        </a:p>
      </dgm:t>
    </dgm:pt>
    <dgm:pt modelId="{1380AF8D-59FA-4354-89FF-4DE7A19258FF}">
      <dgm:prSet/>
      <dgm:spPr/>
      <dgm:t>
        <a:bodyPr/>
        <a:lstStyle/>
        <a:p>
          <a:r>
            <a:rPr lang="en-US" dirty="0" smtClean="0"/>
            <a:t>Provide Feedback</a:t>
          </a:r>
          <a:endParaRPr lang="en-US" dirty="0"/>
        </a:p>
      </dgm:t>
    </dgm:pt>
    <dgm:pt modelId="{42788868-D3EA-4AD9-AE8E-B3E08877110D}" type="parTrans" cxnId="{0562F642-1288-406B-A9BE-9FA180153019}">
      <dgm:prSet/>
      <dgm:spPr/>
      <dgm:t>
        <a:bodyPr/>
        <a:lstStyle/>
        <a:p>
          <a:endParaRPr lang="en-US"/>
        </a:p>
      </dgm:t>
    </dgm:pt>
    <dgm:pt modelId="{B48013BD-7128-4E61-99F5-03EDEB5A4FDF}" type="sibTrans" cxnId="{0562F642-1288-406B-A9BE-9FA180153019}">
      <dgm:prSet/>
      <dgm:spPr/>
      <dgm:t>
        <a:bodyPr/>
        <a:lstStyle/>
        <a:p>
          <a:endParaRPr lang="en-US"/>
        </a:p>
      </dgm:t>
    </dgm:pt>
    <dgm:pt modelId="{2939D135-F0E7-46C5-98F6-5DB1D980C628}">
      <dgm:prSet/>
      <dgm:spPr/>
      <dgm:t>
        <a:bodyPr/>
        <a:lstStyle/>
        <a:p>
          <a:r>
            <a:rPr lang="en-US" dirty="0" smtClean="0"/>
            <a:t>Organize and Maintain the Space </a:t>
          </a:r>
          <a:endParaRPr lang="en-US" dirty="0"/>
        </a:p>
      </dgm:t>
    </dgm:pt>
    <dgm:pt modelId="{0BF5C074-AB74-4041-B471-DC87B3E01C71}" type="parTrans" cxnId="{2BB72D7E-FCBD-474D-998D-280E04E15F46}">
      <dgm:prSet/>
      <dgm:spPr/>
      <dgm:t>
        <a:bodyPr/>
        <a:lstStyle/>
        <a:p>
          <a:endParaRPr lang="en-US"/>
        </a:p>
      </dgm:t>
    </dgm:pt>
    <dgm:pt modelId="{04C8B2A4-965F-47EB-AE02-63625038A9D9}" type="sibTrans" cxnId="{2BB72D7E-FCBD-474D-998D-280E04E15F46}">
      <dgm:prSet/>
      <dgm:spPr/>
      <dgm:t>
        <a:bodyPr/>
        <a:lstStyle/>
        <a:p>
          <a:endParaRPr lang="en-US"/>
        </a:p>
      </dgm:t>
    </dgm:pt>
    <dgm:pt modelId="{456E6454-AFF0-436B-A303-68F0907910C7}">
      <dgm:prSet phldrT="[Text]"/>
      <dgm:spPr/>
      <dgm:t>
        <a:bodyPr/>
        <a:lstStyle/>
        <a:p>
          <a:r>
            <a:rPr lang="en-US" dirty="0" smtClean="0"/>
            <a:t>Know the space’s purpose</a:t>
          </a:r>
          <a:endParaRPr lang="en-US" dirty="0"/>
        </a:p>
      </dgm:t>
    </dgm:pt>
    <dgm:pt modelId="{9F9B91C5-C3D7-495E-8493-96253046BCF4}" type="parTrans" cxnId="{73315D58-DB8F-4E01-8745-A2761BAEC5C8}">
      <dgm:prSet/>
      <dgm:spPr/>
    </dgm:pt>
    <dgm:pt modelId="{00F2FAD8-CC20-46DC-A84C-455395B9D124}" type="sibTrans" cxnId="{73315D58-DB8F-4E01-8745-A2761BAEC5C8}">
      <dgm:prSet/>
      <dgm:spPr/>
    </dgm:pt>
    <dgm:pt modelId="{08125156-A9D6-4E8C-8DBB-49EC4166E336}">
      <dgm:prSet/>
      <dgm:spPr/>
      <dgm:t>
        <a:bodyPr/>
        <a:lstStyle/>
        <a:p>
          <a:r>
            <a:rPr lang="en-US" dirty="0" smtClean="0"/>
            <a:t>Reward Users</a:t>
          </a:r>
          <a:endParaRPr lang="en-US" dirty="0"/>
        </a:p>
      </dgm:t>
    </dgm:pt>
    <dgm:pt modelId="{DCA51FFD-0374-4E27-9EFF-89067BC8E964}" type="parTrans" cxnId="{CC0C55A8-D60C-4047-87AF-9F0531509757}">
      <dgm:prSet/>
      <dgm:spPr/>
    </dgm:pt>
    <dgm:pt modelId="{624BA412-DBD1-42AE-8B46-1FDCE8BAC7C7}" type="sibTrans" cxnId="{CC0C55A8-D60C-4047-87AF-9F0531509757}">
      <dgm:prSet/>
      <dgm:spPr/>
    </dgm:pt>
    <dgm:pt modelId="{0F6176C8-445C-4688-9F60-6F657E55A3F8}">
      <dgm:prSet/>
      <dgm:spPr/>
      <dgm:t>
        <a:bodyPr/>
        <a:lstStyle/>
        <a:p>
          <a:r>
            <a:rPr lang="en-US" dirty="0" smtClean="0"/>
            <a:t>Encourage critical mass</a:t>
          </a:r>
          <a:endParaRPr lang="en-US" dirty="0"/>
        </a:p>
      </dgm:t>
    </dgm:pt>
    <dgm:pt modelId="{406BBFD8-2984-4225-A4EB-C687AB984D07}" type="parTrans" cxnId="{02865847-2CDF-4CFF-99FF-56096A6C6429}">
      <dgm:prSet/>
      <dgm:spPr/>
    </dgm:pt>
    <dgm:pt modelId="{A5F29D59-0490-4CFD-BD20-216A0F958E0D}" type="sibTrans" cxnId="{02865847-2CDF-4CFF-99FF-56096A6C6429}">
      <dgm:prSet/>
      <dgm:spPr/>
    </dgm:pt>
    <dgm:pt modelId="{1CBD1BCB-6338-49B5-AA4E-5EDC4170EEE5}">
      <dgm:prSet/>
      <dgm:spPr/>
      <dgm:t>
        <a:bodyPr/>
        <a:lstStyle/>
        <a:p>
          <a:r>
            <a:rPr lang="en-US" dirty="0" smtClean="0"/>
            <a:t>Know what the space is doing</a:t>
          </a:r>
          <a:endParaRPr lang="en-US" dirty="0"/>
        </a:p>
      </dgm:t>
    </dgm:pt>
    <dgm:pt modelId="{2F5C6482-7821-4AA5-B02B-94F9CF7757B4}" type="sibTrans" cxnId="{C621C2E5-295E-419C-90A9-03D994CF25D7}">
      <dgm:prSet/>
      <dgm:spPr/>
    </dgm:pt>
    <dgm:pt modelId="{6CA1BD17-E32F-433B-AE87-55D49F6CE153}" type="parTrans" cxnId="{C621C2E5-295E-419C-90A9-03D994CF25D7}">
      <dgm:prSet/>
      <dgm:spPr/>
    </dgm:pt>
    <dgm:pt modelId="{60471A5E-B3DF-48F9-9693-66BB12BD1D44}">
      <dgm:prSet/>
      <dgm:spPr/>
      <dgm:t>
        <a:bodyPr/>
        <a:lstStyle/>
        <a:p>
          <a:r>
            <a:rPr lang="en-US" dirty="0" smtClean="0"/>
            <a:t>Embrace leaders</a:t>
          </a:r>
          <a:endParaRPr lang="en-US" dirty="0"/>
        </a:p>
      </dgm:t>
    </dgm:pt>
    <dgm:pt modelId="{BE23BD10-21D9-41B1-A38B-33310C6CD57D}" type="parTrans" cxnId="{08BCD16E-E2D5-44A8-AC3C-691C9BA211F0}">
      <dgm:prSet/>
      <dgm:spPr/>
    </dgm:pt>
    <dgm:pt modelId="{0C61AFA9-2B80-40BE-8426-DC08A5BF0C3A}" type="sibTrans" cxnId="{08BCD16E-E2D5-44A8-AC3C-691C9BA211F0}">
      <dgm:prSet/>
      <dgm:spPr/>
    </dgm:pt>
    <dgm:pt modelId="{48679DEC-DF7B-4BF1-88EF-ED5913BE784E}">
      <dgm:prSet phldrT="[Text]"/>
      <dgm:spPr/>
      <dgm:t>
        <a:bodyPr/>
        <a:lstStyle/>
        <a:p>
          <a:r>
            <a:rPr lang="en-US" dirty="0" smtClean="0"/>
            <a:t>Build on existing community</a:t>
          </a:r>
          <a:endParaRPr lang="en-US" dirty="0"/>
        </a:p>
      </dgm:t>
    </dgm:pt>
    <dgm:pt modelId="{60E5E584-B5A4-4B0A-A13D-7F4DC297B667}" type="parTrans" cxnId="{05755831-8B9C-4704-BC34-4786C80C934E}">
      <dgm:prSet/>
      <dgm:spPr/>
    </dgm:pt>
    <dgm:pt modelId="{258B2BE9-26A3-411B-B5EE-F05F78DDEBD5}" type="sibTrans" cxnId="{05755831-8B9C-4704-BC34-4786C80C934E}">
      <dgm:prSet/>
      <dgm:spPr/>
    </dgm:pt>
    <dgm:pt modelId="{CB9C50E1-9CEF-4B9B-B4C9-4BB2D9C404C0}">
      <dgm:prSet/>
      <dgm:spPr/>
      <dgm:t>
        <a:bodyPr/>
        <a:lstStyle/>
        <a:p>
          <a:r>
            <a:rPr lang="en-US" dirty="0" smtClean="0"/>
            <a:t>Use positive reputation</a:t>
          </a:r>
          <a:endParaRPr lang="en-US" dirty="0"/>
        </a:p>
      </dgm:t>
    </dgm:pt>
    <dgm:pt modelId="{EC2EB2ED-AEEE-4645-AD59-342AD7B3E8C4}" type="parTrans" cxnId="{BFCF191E-E3D9-49E7-8669-4B206AEA7542}">
      <dgm:prSet/>
      <dgm:spPr/>
    </dgm:pt>
    <dgm:pt modelId="{99AFC1A3-0893-4782-A674-8062FBB866CB}" type="sibTrans" cxnId="{BFCF191E-E3D9-49E7-8669-4B206AEA7542}">
      <dgm:prSet/>
      <dgm:spPr/>
    </dgm:pt>
    <dgm:pt modelId="{D64306A7-55C2-4A35-9386-DEBE96551346}">
      <dgm:prSet/>
      <dgm:spPr/>
      <dgm:t>
        <a:bodyPr/>
        <a:lstStyle/>
        <a:p>
          <a:r>
            <a:rPr lang="en-US" dirty="0" smtClean="0"/>
            <a:t>Exert gentle control</a:t>
          </a:r>
          <a:endParaRPr lang="en-US" dirty="0"/>
        </a:p>
      </dgm:t>
    </dgm:pt>
    <dgm:pt modelId="{FE435282-1294-4BF8-A6C2-F3E74852EACC}" type="parTrans" cxnId="{E606A226-2F51-4E39-A349-79E4BC90240C}">
      <dgm:prSet/>
      <dgm:spPr/>
    </dgm:pt>
    <dgm:pt modelId="{D9C80617-ABCA-4FF5-8D9F-867E00532ACE}" type="sibTrans" cxnId="{E606A226-2F51-4E39-A349-79E4BC90240C}">
      <dgm:prSet/>
      <dgm:spPr/>
    </dgm:pt>
    <dgm:pt modelId="{58ADDA7C-318D-42E1-8DCA-79BC509DFB36}" type="pres">
      <dgm:prSet presAssocID="{0A35ECAD-586B-45D4-80EB-5D17496F205C}" presName="Name0" presStyleCnt="0">
        <dgm:presLayoutVars>
          <dgm:dir/>
          <dgm:resizeHandles val="exact"/>
        </dgm:presLayoutVars>
      </dgm:prSet>
      <dgm:spPr/>
    </dgm:pt>
    <dgm:pt modelId="{79861858-F4E0-44A1-8286-B112F1B9DADB}" type="pres">
      <dgm:prSet presAssocID="{0A35ECAD-586B-45D4-80EB-5D17496F205C}" presName="bkgdShp" presStyleLbl="alignAccFollowNode1" presStyleIdx="0" presStyleCnt="1"/>
      <dgm:spPr/>
    </dgm:pt>
    <dgm:pt modelId="{A74A03AF-80A2-4ADA-B529-1E29FD57E578}" type="pres">
      <dgm:prSet presAssocID="{0A35ECAD-586B-45D4-80EB-5D17496F205C}" presName="linComp" presStyleCnt="0"/>
      <dgm:spPr/>
    </dgm:pt>
    <dgm:pt modelId="{39FE5EE7-521A-43A9-91F1-9A6C50255E71}" type="pres">
      <dgm:prSet presAssocID="{0A4454D9-9870-481B-AC59-FF5784BC8414}" presName="compNode" presStyleCnt="0"/>
      <dgm:spPr/>
    </dgm:pt>
    <dgm:pt modelId="{A16DEB5F-C4F4-49CC-9172-32A03AC6F53D}" type="pres">
      <dgm:prSet presAssocID="{0A4454D9-9870-481B-AC59-FF5784BC8414}" presName="node" presStyleLbl="node1" presStyleIdx="0" presStyleCnt="4">
        <dgm:presLayoutVars>
          <dgm:bulletEnabled val="1"/>
        </dgm:presLayoutVars>
      </dgm:prSet>
      <dgm:spPr/>
      <dgm:t>
        <a:bodyPr/>
        <a:lstStyle/>
        <a:p>
          <a:endParaRPr lang="en-US"/>
        </a:p>
      </dgm:t>
    </dgm:pt>
    <dgm:pt modelId="{36DF072D-187A-4ED6-B786-711EC95AF3D2}" type="pres">
      <dgm:prSet presAssocID="{0A4454D9-9870-481B-AC59-FF5784BC8414}" presName="invisiNode" presStyleLbl="node1" presStyleIdx="0" presStyleCnt="4"/>
      <dgm:spPr/>
    </dgm:pt>
    <dgm:pt modelId="{E805058B-A669-459D-A4AB-77C0B9A0C120}" type="pres">
      <dgm:prSet presAssocID="{0A4454D9-9870-481B-AC59-FF5784BC8414}" presName="imagNode"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20EC2B83-D56F-40AD-BED3-ED9537965C0A}" type="pres">
      <dgm:prSet presAssocID="{C7F415EA-E813-49BE-8880-1FE291F770B9}" presName="sibTrans" presStyleLbl="sibTrans2D1" presStyleIdx="0" presStyleCnt="0"/>
      <dgm:spPr/>
      <dgm:t>
        <a:bodyPr/>
        <a:lstStyle/>
        <a:p>
          <a:endParaRPr lang="en-US"/>
        </a:p>
      </dgm:t>
    </dgm:pt>
    <dgm:pt modelId="{E30CC76C-F7EA-4881-B3B1-3F07BEBD4986}" type="pres">
      <dgm:prSet presAssocID="{2FD9EA6D-C0D5-46FE-BD74-26C688E92507}" presName="compNode" presStyleCnt="0"/>
      <dgm:spPr/>
    </dgm:pt>
    <dgm:pt modelId="{2E4AC3D5-8687-4FE5-AB0D-3A51D6606961}" type="pres">
      <dgm:prSet presAssocID="{2FD9EA6D-C0D5-46FE-BD74-26C688E92507}" presName="node" presStyleLbl="node1" presStyleIdx="1" presStyleCnt="4">
        <dgm:presLayoutVars>
          <dgm:bulletEnabled val="1"/>
        </dgm:presLayoutVars>
      </dgm:prSet>
      <dgm:spPr/>
      <dgm:t>
        <a:bodyPr/>
        <a:lstStyle/>
        <a:p>
          <a:endParaRPr lang="en-US"/>
        </a:p>
      </dgm:t>
    </dgm:pt>
    <dgm:pt modelId="{D10DA7A9-2CD1-4C34-92C4-AC007585CDFC}" type="pres">
      <dgm:prSet presAssocID="{2FD9EA6D-C0D5-46FE-BD74-26C688E92507}" presName="invisiNode" presStyleLbl="node1" presStyleIdx="1" presStyleCnt="4"/>
      <dgm:spPr/>
    </dgm:pt>
    <dgm:pt modelId="{83E90B76-A3BA-49C9-A57D-AD6C12A70277}" type="pres">
      <dgm:prSet presAssocID="{2FD9EA6D-C0D5-46FE-BD74-26C688E92507}" presName="imagNode"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B76015A3-DE17-488F-BA9E-9AACEBE6F833}" type="pres">
      <dgm:prSet presAssocID="{5E5A3598-3DFF-4728-B3E6-E51DF78B0D0F}" presName="sibTrans" presStyleLbl="sibTrans2D1" presStyleIdx="0" presStyleCnt="0"/>
      <dgm:spPr/>
      <dgm:t>
        <a:bodyPr/>
        <a:lstStyle/>
        <a:p>
          <a:endParaRPr lang="en-US"/>
        </a:p>
      </dgm:t>
    </dgm:pt>
    <dgm:pt modelId="{17B3123F-5BAD-4629-85D5-36064163843C}" type="pres">
      <dgm:prSet presAssocID="{1380AF8D-59FA-4354-89FF-4DE7A19258FF}" presName="compNode" presStyleCnt="0"/>
      <dgm:spPr/>
    </dgm:pt>
    <dgm:pt modelId="{89751911-1BA2-4C93-8913-08D305669E81}" type="pres">
      <dgm:prSet presAssocID="{1380AF8D-59FA-4354-89FF-4DE7A19258FF}" presName="node" presStyleLbl="node1" presStyleIdx="2" presStyleCnt="4">
        <dgm:presLayoutVars>
          <dgm:bulletEnabled val="1"/>
        </dgm:presLayoutVars>
      </dgm:prSet>
      <dgm:spPr/>
      <dgm:t>
        <a:bodyPr/>
        <a:lstStyle/>
        <a:p>
          <a:endParaRPr lang="en-US"/>
        </a:p>
      </dgm:t>
    </dgm:pt>
    <dgm:pt modelId="{B538BA17-FF8A-4D27-93EC-9E833B58E824}" type="pres">
      <dgm:prSet presAssocID="{1380AF8D-59FA-4354-89FF-4DE7A19258FF}" presName="invisiNode" presStyleLbl="node1" presStyleIdx="2" presStyleCnt="4"/>
      <dgm:spPr/>
    </dgm:pt>
    <dgm:pt modelId="{6FA07F9E-D29D-49E3-845D-C698039E7BCB}" type="pres">
      <dgm:prSet presAssocID="{1380AF8D-59FA-4354-89FF-4DE7A19258FF}" presName="imagNode" presStyleLbl="fgImgPlace1" presStyleIdx="2" presStyleCnt="4"/>
      <dgm:spPr>
        <a:blipFill rotWithShape="0">
          <a:blip xmlns:r="http://schemas.openxmlformats.org/officeDocument/2006/relationships" r:embed="rId3"/>
          <a:stretch>
            <a:fillRect/>
          </a:stretch>
        </a:blipFill>
      </dgm:spPr>
    </dgm:pt>
    <dgm:pt modelId="{D8EC02B5-D796-4E43-ABB9-8855CB4A442A}" type="pres">
      <dgm:prSet presAssocID="{B48013BD-7128-4E61-99F5-03EDEB5A4FDF}" presName="sibTrans" presStyleLbl="sibTrans2D1" presStyleIdx="0" presStyleCnt="0"/>
      <dgm:spPr/>
      <dgm:t>
        <a:bodyPr/>
        <a:lstStyle/>
        <a:p>
          <a:endParaRPr lang="en-US"/>
        </a:p>
      </dgm:t>
    </dgm:pt>
    <dgm:pt modelId="{F64EACD5-31C4-481A-B01D-A04FB9C8BC1A}" type="pres">
      <dgm:prSet presAssocID="{2939D135-F0E7-46C5-98F6-5DB1D980C628}" presName="compNode" presStyleCnt="0"/>
      <dgm:spPr/>
    </dgm:pt>
    <dgm:pt modelId="{A446774D-5801-4750-8B84-11DF2676AAD4}" type="pres">
      <dgm:prSet presAssocID="{2939D135-F0E7-46C5-98F6-5DB1D980C628}" presName="node" presStyleLbl="node1" presStyleIdx="3" presStyleCnt="4">
        <dgm:presLayoutVars>
          <dgm:bulletEnabled val="1"/>
        </dgm:presLayoutVars>
      </dgm:prSet>
      <dgm:spPr/>
      <dgm:t>
        <a:bodyPr/>
        <a:lstStyle/>
        <a:p>
          <a:endParaRPr lang="en-US"/>
        </a:p>
      </dgm:t>
    </dgm:pt>
    <dgm:pt modelId="{7570FA38-A303-4983-BB84-339AB51F2131}" type="pres">
      <dgm:prSet presAssocID="{2939D135-F0E7-46C5-98F6-5DB1D980C628}" presName="invisiNode" presStyleLbl="node1" presStyleIdx="3" presStyleCnt="4"/>
      <dgm:spPr/>
    </dgm:pt>
    <dgm:pt modelId="{1A1FA87A-1D2D-438C-AE19-DF45CE643D44}" type="pres">
      <dgm:prSet presAssocID="{2939D135-F0E7-46C5-98F6-5DB1D980C628}" presName="imagNode"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Lst>
  <dgm:cxnLst>
    <dgm:cxn modelId="{28E9EC9C-B499-4A87-A8FA-A452E6E9F856}" type="presOf" srcId="{CB9C50E1-9CEF-4B9B-B4C9-4BB2D9C404C0}" destId="{89751911-1BA2-4C93-8913-08D305669E81}" srcOrd="0" destOrd="2" presId="urn:microsoft.com/office/officeart/2005/8/layout/pList2"/>
    <dgm:cxn modelId="{B98DF6EA-77C9-4E0E-9597-B2E685D6925E}" type="presOf" srcId="{D64306A7-55C2-4A35-9386-DEBE96551346}" destId="{A446774D-5801-4750-8B84-11DF2676AAD4}" srcOrd="0" destOrd="2" presId="urn:microsoft.com/office/officeart/2005/8/layout/pList2"/>
    <dgm:cxn modelId="{CC0C55A8-D60C-4047-87AF-9F0531509757}" srcId="{1380AF8D-59FA-4354-89FF-4DE7A19258FF}" destId="{08125156-A9D6-4E8C-8DBB-49EC4166E336}" srcOrd="0" destOrd="0" parTransId="{DCA51FFD-0374-4E27-9EFF-89067BC8E964}" sibTransId="{624BA412-DBD1-42AE-8B46-1FDCE8BAC7C7}"/>
    <dgm:cxn modelId="{08BCD16E-E2D5-44A8-AC3C-691C9BA211F0}" srcId="{2FD9EA6D-C0D5-46FE-BD74-26C688E92507}" destId="{60471A5E-B3DF-48F9-9693-66BB12BD1D44}" srcOrd="1" destOrd="0" parTransId="{BE23BD10-21D9-41B1-A38B-33310C6CD57D}" sibTransId="{0C61AFA9-2B80-40BE-8426-DC08A5BF0C3A}"/>
    <dgm:cxn modelId="{131FABD7-E3C3-4F77-ABEC-3B3FC9AA3CFB}" type="presOf" srcId="{60471A5E-B3DF-48F9-9693-66BB12BD1D44}" destId="{2E4AC3D5-8687-4FE5-AB0D-3A51D6606961}" srcOrd="0" destOrd="2" presId="urn:microsoft.com/office/officeart/2005/8/layout/pList2"/>
    <dgm:cxn modelId="{1D0B2955-9488-4025-9F94-E1423F68B32C}" type="presOf" srcId="{08125156-A9D6-4E8C-8DBB-49EC4166E336}" destId="{89751911-1BA2-4C93-8913-08D305669E81}" srcOrd="0" destOrd="1" presId="urn:microsoft.com/office/officeart/2005/8/layout/pList2"/>
    <dgm:cxn modelId="{131A4420-5969-4F2E-B622-7BD0741EE9A7}" type="presOf" srcId="{0A4454D9-9870-481B-AC59-FF5784BC8414}" destId="{A16DEB5F-C4F4-49CC-9172-32A03AC6F53D}" srcOrd="0" destOrd="0" presId="urn:microsoft.com/office/officeart/2005/8/layout/pList2"/>
    <dgm:cxn modelId="{7F6D85DF-9888-4916-AB5A-4DB2E97484B9}" type="presOf" srcId="{1CBD1BCB-6338-49B5-AA4E-5EDC4170EEE5}" destId="{2E4AC3D5-8687-4FE5-AB0D-3A51D6606961}" srcOrd="0" destOrd="1" presId="urn:microsoft.com/office/officeart/2005/8/layout/pList2"/>
    <dgm:cxn modelId="{D3E56125-4291-466D-9162-0BA3C64DBBBC}" type="presOf" srcId="{C7F415EA-E813-49BE-8880-1FE291F770B9}" destId="{20EC2B83-D56F-40AD-BED3-ED9537965C0A}" srcOrd="0" destOrd="0" presId="urn:microsoft.com/office/officeart/2005/8/layout/pList2"/>
    <dgm:cxn modelId="{35EEFFE7-AA4D-4079-A183-9888B2355C49}" type="presOf" srcId="{0F6176C8-445C-4688-9F60-6F657E55A3F8}" destId="{A446774D-5801-4750-8B84-11DF2676AAD4}" srcOrd="0" destOrd="1" presId="urn:microsoft.com/office/officeart/2005/8/layout/pList2"/>
    <dgm:cxn modelId="{5A493BB5-AEAE-4240-8F83-70325F918A2D}" srcId="{0A35ECAD-586B-45D4-80EB-5D17496F205C}" destId="{0A4454D9-9870-481B-AC59-FF5784BC8414}" srcOrd="0" destOrd="0" parTransId="{8B0AA73A-F6B5-4754-BBBF-40BE93C8CA1A}" sibTransId="{C7F415EA-E813-49BE-8880-1FE291F770B9}"/>
    <dgm:cxn modelId="{6296C7E3-15FE-4B7C-972C-EDEDD218ACFE}" type="presOf" srcId="{2FD9EA6D-C0D5-46FE-BD74-26C688E92507}" destId="{2E4AC3D5-8687-4FE5-AB0D-3A51D6606961}" srcOrd="0" destOrd="0" presId="urn:microsoft.com/office/officeart/2005/8/layout/pList2"/>
    <dgm:cxn modelId="{73315D58-DB8F-4E01-8745-A2761BAEC5C8}" srcId="{0A4454D9-9870-481B-AC59-FF5784BC8414}" destId="{456E6454-AFF0-436B-A303-68F0907910C7}" srcOrd="0" destOrd="0" parTransId="{9F9B91C5-C3D7-495E-8493-96253046BCF4}" sibTransId="{00F2FAD8-CC20-46DC-A84C-455395B9D124}"/>
    <dgm:cxn modelId="{0E47E19A-BDE0-4CC7-9EDB-57CDF37E2AEA}" type="presOf" srcId="{48679DEC-DF7B-4BF1-88EF-ED5913BE784E}" destId="{A16DEB5F-C4F4-49CC-9172-32A03AC6F53D}" srcOrd="0" destOrd="2" presId="urn:microsoft.com/office/officeart/2005/8/layout/pList2"/>
    <dgm:cxn modelId="{2BB72D7E-FCBD-474D-998D-280E04E15F46}" srcId="{0A35ECAD-586B-45D4-80EB-5D17496F205C}" destId="{2939D135-F0E7-46C5-98F6-5DB1D980C628}" srcOrd="3" destOrd="0" parTransId="{0BF5C074-AB74-4041-B471-DC87B3E01C71}" sibTransId="{04C8B2A4-965F-47EB-AE02-63625038A9D9}"/>
    <dgm:cxn modelId="{BFCF191E-E3D9-49E7-8669-4B206AEA7542}" srcId="{1380AF8D-59FA-4354-89FF-4DE7A19258FF}" destId="{CB9C50E1-9CEF-4B9B-B4C9-4BB2D9C404C0}" srcOrd="1" destOrd="0" parTransId="{EC2EB2ED-AEEE-4645-AD59-342AD7B3E8C4}" sibTransId="{99AFC1A3-0893-4782-A674-8062FBB866CB}"/>
    <dgm:cxn modelId="{E606A226-2F51-4E39-A349-79E4BC90240C}" srcId="{2939D135-F0E7-46C5-98F6-5DB1D980C628}" destId="{D64306A7-55C2-4A35-9386-DEBE96551346}" srcOrd="1" destOrd="0" parTransId="{FE435282-1294-4BF8-A6C2-F3E74852EACC}" sibTransId="{D9C80617-ABCA-4FF5-8D9F-867E00532ACE}"/>
    <dgm:cxn modelId="{02865847-2CDF-4CFF-99FF-56096A6C6429}" srcId="{2939D135-F0E7-46C5-98F6-5DB1D980C628}" destId="{0F6176C8-445C-4688-9F60-6F657E55A3F8}" srcOrd="0" destOrd="0" parTransId="{406BBFD8-2984-4225-A4EB-C687AB984D07}" sibTransId="{A5F29D59-0490-4CFD-BD20-216A0F958E0D}"/>
    <dgm:cxn modelId="{AFE68899-435F-4FCD-AA5C-B02F6D669544}" type="presOf" srcId="{B48013BD-7128-4E61-99F5-03EDEB5A4FDF}" destId="{D8EC02B5-D796-4E43-ABB9-8855CB4A442A}" srcOrd="0" destOrd="0" presId="urn:microsoft.com/office/officeart/2005/8/layout/pList2"/>
    <dgm:cxn modelId="{71743218-B7F0-4464-846A-C3C1A30E6AF9}" type="presOf" srcId="{1380AF8D-59FA-4354-89FF-4DE7A19258FF}" destId="{89751911-1BA2-4C93-8913-08D305669E81}" srcOrd="0" destOrd="0" presId="urn:microsoft.com/office/officeart/2005/8/layout/pList2"/>
    <dgm:cxn modelId="{C621C2E5-295E-419C-90A9-03D994CF25D7}" srcId="{2FD9EA6D-C0D5-46FE-BD74-26C688E92507}" destId="{1CBD1BCB-6338-49B5-AA4E-5EDC4170EEE5}" srcOrd="0" destOrd="0" parTransId="{6CA1BD17-E32F-433B-AE87-55D49F6CE153}" sibTransId="{2F5C6482-7821-4AA5-B02B-94F9CF7757B4}"/>
    <dgm:cxn modelId="{CCA9C75E-9A89-45E9-BD1A-80C43049E9B1}" srcId="{0A35ECAD-586B-45D4-80EB-5D17496F205C}" destId="{2FD9EA6D-C0D5-46FE-BD74-26C688E92507}" srcOrd="1" destOrd="0" parTransId="{5FB08FC0-C12B-47C1-8C91-B9E318C8F6C2}" sibTransId="{5E5A3598-3DFF-4728-B3E6-E51DF78B0D0F}"/>
    <dgm:cxn modelId="{9EA05297-1F57-4436-898A-6B970EC41759}" type="presOf" srcId="{0A35ECAD-586B-45D4-80EB-5D17496F205C}" destId="{58ADDA7C-318D-42E1-8DCA-79BC509DFB36}" srcOrd="0" destOrd="0" presId="urn:microsoft.com/office/officeart/2005/8/layout/pList2"/>
    <dgm:cxn modelId="{05755831-8B9C-4704-BC34-4786C80C934E}" srcId="{0A4454D9-9870-481B-AC59-FF5784BC8414}" destId="{48679DEC-DF7B-4BF1-88EF-ED5913BE784E}" srcOrd="1" destOrd="0" parTransId="{60E5E584-B5A4-4B0A-A13D-7F4DC297B667}" sibTransId="{258B2BE9-26A3-411B-B5EE-F05F78DDEBD5}"/>
    <dgm:cxn modelId="{E8E4CC89-14D9-4AE4-B1A5-D63E9E46B41B}" type="presOf" srcId="{5E5A3598-3DFF-4728-B3E6-E51DF78B0D0F}" destId="{B76015A3-DE17-488F-BA9E-9AACEBE6F833}" srcOrd="0" destOrd="0" presId="urn:microsoft.com/office/officeart/2005/8/layout/pList2"/>
    <dgm:cxn modelId="{0562F642-1288-406B-A9BE-9FA180153019}" srcId="{0A35ECAD-586B-45D4-80EB-5D17496F205C}" destId="{1380AF8D-59FA-4354-89FF-4DE7A19258FF}" srcOrd="2" destOrd="0" parTransId="{42788868-D3EA-4AD9-AE8E-B3E08877110D}" sibTransId="{B48013BD-7128-4E61-99F5-03EDEB5A4FDF}"/>
    <dgm:cxn modelId="{BF1D4A74-0825-4CC7-9E2E-CA8984989C35}" type="presOf" srcId="{2939D135-F0E7-46C5-98F6-5DB1D980C628}" destId="{A446774D-5801-4750-8B84-11DF2676AAD4}" srcOrd="0" destOrd="0" presId="urn:microsoft.com/office/officeart/2005/8/layout/pList2"/>
    <dgm:cxn modelId="{72EB0641-6D47-4E60-821F-DE3FFF239893}" type="presOf" srcId="{456E6454-AFF0-436B-A303-68F0907910C7}" destId="{A16DEB5F-C4F4-49CC-9172-32A03AC6F53D}" srcOrd="0" destOrd="1" presId="urn:microsoft.com/office/officeart/2005/8/layout/pList2"/>
    <dgm:cxn modelId="{9E0F4779-5FFF-408D-B6E7-64C187E66D0B}" type="presParOf" srcId="{58ADDA7C-318D-42E1-8DCA-79BC509DFB36}" destId="{79861858-F4E0-44A1-8286-B112F1B9DADB}" srcOrd="0" destOrd="0" presId="urn:microsoft.com/office/officeart/2005/8/layout/pList2"/>
    <dgm:cxn modelId="{3C4D43AA-6987-4479-BB6F-61C3614CBB5B}" type="presParOf" srcId="{58ADDA7C-318D-42E1-8DCA-79BC509DFB36}" destId="{A74A03AF-80A2-4ADA-B529-1E29FD57E578}" srcOrd="1" destOrd="0" presId="urn:microsoft.com/office/officeart/2005/8/layout/pList2"/>
    <dgm:cxn modelId="{6159FFEA-9AAE-4F84-9102-AFE4FFD877DD}" type="presParOf" srcId="{A74A03AF-80A2-4ADA-B529-1E29FD57E578}" destId="{39FE5EE7-521A-43A9-91F1-9A6C50255E71}" srcOrd="0" destOrd="0" presId="urn:microsoft.com/office/officeart/2005/8/layout/pList2"/>
    <dgm:cxn modelId="{952537D4-C6BD-4C9E-877E-F6DBD1058EF6}" type="presParOf" srcId="{39FE5EE7-521A-43A9-91F1-9A6C50255E71}" destId="{A16DEB5F-C4F4-49CC-9172-32A03AC6F53D}" srcOrd="0" destOrd="0" presId="urn:microsoft.com/office/officeart/2005/8/layout/pList2"/>
    <dgm:cxn modelId="{7F9D8F7E-CEA4-4906-A5A6-72014DDEFAF0}" type="presParOf" srcId="{39FE5EE7-521A-43A9-91F1-9A6C50255E71}" destId="{36DF072D-187A-4ED6-B786-711EC95AF3D2}" srcOrd="1" destOrd="0" presId="urn:microsoft.com/office/officeart/2005/8/layout/pList2"/>
    <dgm:cxn modelId="{C970154D-46AB-4993-86FA-6F5D0E662784}" type="presParOf" srcId="{39FE5EE7-521A-43A9-91F1-9A6C50255E71}" destId="{E805058B-A669-459D-A4AB-77C0B9A0C120}" srcOrd="2" destOrd="0" presId="urn:microsoft.com/office/officeart/2005/8/layout/pList2"/>
    <dgm:cxn modelId="{E212F9C1-D1FF-438B-ADC5-97C46764024A}" type="presParOf" srcId="{A74A03AF-80A2-4ADA-B529-1E29FD57E578}" destId="{20EC2B83-D56F-40AD-BED3-ED9537965C0A}" srcOrd="1" destOrd="0" presId="urn:microsoft.com/office/officeart/2005/8/layout/pList2"/>
    <dgm:cxn modelId="{B3B16A54-23FA-4D53-BD74-7763C58203D6}" type="presParOf" srcId="{A74A03AF-80A2-4ADA-B529-1E29FD57E578}" destId="{E30CC76C-F7EA-4881-B3B1-3F07BEBD4986}" srcOrd="2" destOrd="0" presId="urn:microsoft.com/office/officeart/2005/8/layout/pList2"/>
    <dgm:cxn modelId="{36CEE871-3016-421C-A9F9-22B267990DC1}" type="presParOf" srcId="{E30CC76C-F7EA-4881-B3B1-3F07BEBD4986}" destId="{2E4AC3D5-8687-4FE5-AB0D-3A51D6606961}" srcOrd="0" destOrd="0" presId="urn:microsoft.com/office/officeart/2005/8/layout/pList2"/>
    <dgm:cxn modelId="{3207D7F0-9DEC-4AEF-BFBC-39BD1E034B3B}" type="presParOf" srcId="{E30CC76C-F7EA-4881-B3B1-3F07BEBD4986}" destId="{D10DA7A9-2CD1-4C34-92C4-AC007585CDFC}" srcOrd="1" destOrd="0" presId="urn:microsoft.com/office/officeart/2005/8/layout/pList2"/>
    <dgm:cxn modelId="{13925A3D-BFA8-4241-9BB7-D08F2A188E2B}" type="presParOf" srcId="{E30CC76C-F7EA-4881-B3B1-3F07BEBD4986}" destId="{83E90B76-A3BA-49C9-A57D-AD6C12A70277}" srcOrd="2" destOrd="0" presId="urn:microsoft.com/office/officeart/2005/8/layout/pList2"/>
    <dgm:cxn modelId="{B104DFC3-8A4E-4FA1-A2D2-FB81A289D1B0}" type="presParOf" srcId="{A74A03AF-80A2-4ADA-B529-1E29FD57E578}" destId="{B76015A3-DE17-488F-BA9E-9AACEBE6F833}" srcOrd="3" destOrd="0" presId="urn:microsoft.com/office/officeart/2005/8/layout/pList2"/>
    <dgm:cxn modelId="{84EDBDFB-BD1F-4423-B0CE-39271679D999}" type="presParOf" srcId="{A74A03AF-80A2-4ADA-B529-1E29FD57E578}" destId="{17B3123F-5BAD-4629-85D5-36064163843C}" srcOrd="4" destOrd="0" presId="urn:microsoft.com/office/officeart/2005/8/layout/pList2"/>
    <dgm:cxn modelId="{9D8DF489-B096-4CEC-B112-B37979003A81}" type="presParOf" srcId="{17B3123F-5BAD-4629-85D5-36064163843C}" destId="{89751911-1BA2-4C93-8913-08D305669E81}" srcOrd="0" destOrd="0" presId="urn:microsoft.com/office/officeart/2005/8/layout/pList2"/>
    <dgm:cxn modelId="{06819704-E8BE-40A7-9E7D-E86F55048944}" type="presParOf" srcId="{17B3123F-5BAD-4629-85D5-36064163843C}" destId="{B538BA17-FF8A-4D27-93EC-9E833B58E824}" srcOrd="1" destOrd="0" presId="urn:microsoft.com/office/officeart/2005/8/layout/pList2"/>
    <dgm:cxn modelId="{B4E6DEC8-E165-4421-8F74-5880FF8502AB}" type="presParOf" srcId="{17B3123F-5BAD-4629-85D5-36064163843C}" destId="{6FA07F9E-D29D-49E3-845D-C698039E7BCB}" srcOrd="2" destOrd="0" presId="urn:microsoft.com/office/officeart/2005/8/layout/pList2"/>
    <dgm:cxn modelId="{5EC8AB15-675A-4685-A8F2-F052E2F14FA0}" type="presParOf" srcId="{A74A03AF-80A2-4ADA-B529-1E29FD57E578}" destId="{D8EC02B5-D796-4E43-ABB9-8855CB4A442A}" srcOrd="5" destOrd="0" presId="urn:microsoft.com/office/officeart/2005/8/layout/pList2"/>
    <dgm:cxn modelId="{3CEA4C87-8A1E-4709-9627-D6438B840862}" type="presParOf" srcId="{A74A03AF-80A2-4ADA-B529-1E29FD57E578}" destId="{F64EACD5-31C4-481A-B01D-A04FB9C8BC1A}" srcOrd="6" destOrd="0" presId="urn:microsoft.com/office/officeart/2005/8/layout/pList2"/>
    <dgm:cxn modelId="{B0D3E3EE-7BBC-4F91-AD31-2C3983D79A15}" type="presParOf" srcId="{F64EACD5-31C4-481A-B01D-A04FB9C8BC1A}" destId="{A446774D-5801-4750-8B84-11DF2676AAD4}" srcOrd="0" destOrd="0" presId="urn:microsoft.com/office/officeart/2005/8/layout/pList2"/>
    <dgm:cxn modelId="{F98C920C-F99E-4C9F-8E69-1C7BF120726A}" type="presParOf" srcId="{F64EACD5-31C4-481A-B01D-A04FB9C8BC1A}" destId="{7570FA38-A303-4983-BB84-339AB51F2131}" srcOrd="1" destOrd="0" presId="urn:microsoft.com/office/officeart/2005/8/layout/pList2"/>
    <dgm:cxn modelId="{9FABDCFC-07FE-40C0-A4A6-1823540A40A1}" type="presParOf" srcId="{F64EACD5-31C4-481A-B01D-A04FB9C8BC1A}" destId="{1A1FA87A-1D2D-438C-AE19-DF45CE643D44}" srcOrd="2" destOrd="0" presId="urn:microsoft.com/office/officeart/2005/8/layout/pList2"/>
  </dgm:cxnLst>
  <dgm:bg/>
  <dgm:whole/>
</dgm:dataModel>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498E3-0FAC-45BE-9F29-2348490222B0}" type="datetimeFigureOut">
              <a:rPr lang="en-US" smtClean="0"/>
              <a:pPr/>
              <a:t>4/1/2008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B4AB7-562E-4AA9-8F0B-B734A64E5A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ppaction://hlinkfile?ref=rId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Engaged as internal consultants on community</a:t>
            </a:r>
          </a:p>
          <a:p>
            <a:r>
              <a:rPr lang="en-US" dirty="0" smtClean="0"/>
              <a:t>Discussion about how communities are doing</a:t>
            </a:r>
          </a:p>
          <a:p>
            <a:r>
              <a:rPr lang="en-US" dirty="0" smtClean="0"/>
              <a:t>Lots of experience (good/bad/ugly)</a:t>
            </a:r>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ten lists</a:t>
            </a:r>
            <a:r>
              <a:rPr lang="en-US" baseline="0" dirty="0" smtClean="0"/>
              <a:t> invite gaming. Quantitative systems invite gaming. Slashdot has a karma system, and you run into this. </a:t>
            </a:r>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http://flickr.com/photos/ghoseb/502039190/sizes/l/</a:t>
            </a:r>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CSCW 2004 - Analyzing Social CMC</a:t>
            </a:r>
          </a:p>
        </p:txBody>
      </p:sp>
      <p:sp>
        <p:nvSpPr>
          <p:cNvPr id="8806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7204F-6C6D-41BB-8AC1-9E3898C517E7}" type="slidenum">
              <a:rPr lang="en-US" smtClean="0"/>
              <a:pPr fontAlgn="base">
                <a:spcBef>
                  <a:spcPct val="0"/>
                </a:spcBef>
                <a:spcAft>
                  <a:spcPct val="0"/>
                </a:spcAft>
                <a:defRPr/>
              </a:pPr>
              <a:t>22</a:t>
            </a:fld>
            <a:endParaRPr lang="en-US" smtClean="0"/>
          </a:p>
        </p:txBody>
      </p:sp>
      <p:sp>
        <p:nvSpPr>
          <p:cNvPr id="1198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http://flickr.com/photos/blmurch/260926511/sizes/l/</a:t>
            </a:r>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team had decided to consolidate several groups together in order to help make sure they kept critical mass. ―We‘ll put the fitness discussion groups—male and female—together, to help make sure they have lots to talk about.</a:t>
            </a:r>
          </a:p>
          <a:p>
            <a:endParaRPr lang="en-US" dirty="0" smtClean="0"/>
          </a:p>
          <a:p>
            <a:r>
              <a:rPr lang="en-US" dirty="0" smtClean="0"/>
              <a:t>They posted notes to the forums, saying that the forum would be merged in two months. The women‘s fitness group sent a petition: they wanted to talk about diets and post-pregnancy issues, and didn‘t think the men could contribute. The men‘s fitness group simply moved their conversation to a different provider, one who was purely dedicated to men‘s fitness issues. </a:t>
            </a:r>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Georgia" pitchFamily="18" charset="0"/>
              </a:rPr>
              <a:t> They just hang out in your living room.  If you change the music or the furniture, they might leave. If shut down the room but tell them to please go over to some other space, some of them will. And some of them will go over to another party entirely. "Hey, let's form a Google Group to discuss this!" They aren't "your" community; they are the community that contributes value to the online space that you work on.</a:t>
            </a:r>
            <a:endParaRPr lang="en-US" dirty="0" smtClean="0"/>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Windows</a:t>
            </a:r>
            <a:r>
              <a:rPr lang="en-US" baseline="0" dirty="0" smtClean="0"/>
              <a:t> Live Maps (3d)</a:t>
            </a:r>
          </a:p>
          <a:p>
            <a:r>
              <a:rPr lang="en-US" dirty="0" smtClean="0"/>
              <a:t>http://flickr.com/photos/steve-n-leona/242286201/</a:t>
            </a:r>
          </a:p>
          <a:p>
            <a:r>
              <a:rPr lang="en-US" dirty="0" smtClean="0"/>
              <a:t>http://flickr.com/photos/hopkinsii/163936283/</a:t>
            </a:r>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Engaged as internal consultants on community</a:t>
            </a:r>
          </a:p>
          <a:p>
            <a:r>
              <a:rPr lang="en-US" dirty="0" smtClean="0"/>
              <a:t>Discussion about how communities are doing</a:t>
            </a:r>
          </a:p>
          <a:p>
            <a:r>
              <a:rPr lang="en-US" dirty="0" smtClean="0"/>
              <a:t>Lots of experience (good/bad/ugly)</a:t>
            </a:r>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social issues in running and organizing online communities from the perspective of a corporate or institutional host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these points are illustrated with brief examples that represent interactions with managers of online communities and other business partners. </a:t>
            </a:r>
          </a:p>
          <a:p>
            <a:endParaRPr lang="en-US" dirty="0" smtClean="0"/>
          </a:p>
          <a:p>
            <a:r>
              <a:rPr lang="en-US" dirty="0" smtClean="0"/>
              <a:t>Build a product or service related community</a:t>
            </a:r>
          </a:p>
          <a:p>
            <a:r>
              <a:rPr lang="en-US" dirty="0" smtClean="0"/>
              <a:t>Maintain community products</a:t>
            </a:r>
          </a:p>
          <a:p>
            <a:r>
              <a:rPr lang="en-US" dirty="0" smtClean="0"/>
              <a:t>Manage conflict</a:t>
            </a:r>
          </a:p>
          <a:p>
            <a:endParaRPr lang="en-US" dirty="0" smtClean="0"/>
          </a:p>
          <a:p>
            <a:endParaRPr lang="en-US" dirty="0" smtClean="0"/>
          </a:p>
          <a:p>
            <a:r>
              <a:rPr lang="en-US" dirty="0" smtClean="0"/>
              <a:t>http://flickr.com/photos/funwithcameras/499980599/</a:t>
            </a:r>
          </a:p>
          <a:p>
            <a:r>
              <a:rPr lang="en-US" dirty="0" smtClean="0"/>
              <a:t>http://flickr.com/photos/seraphimc/300380965</a:t>
            </a:r>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Windows</a:t>
            </a:r>
            <a:r>
              <a:rPr lang="en-US" baseline="0" dirty="0" smtClean="0"/>
              <a:t> Live Maps (3d)</a:t>
            </a:r>
          </a:p>
          <a:p>
            <a:r>
              <a:rPr lang="en-US" dirty="0" smtClean="0"/>
              <a:t>http://flickr.com/photos/steve-n-leona/242286201/</a:t>
            </a:r>
          </a:p>
          <a:p>
            <a:r>
              <a:rPr lang="en-US" dirty="0" smtClean="0"/>
              <a:t>http://flickr.com/photos/hopkinsii/163936283/</a:t>
            </a:r>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mapping between existing research into online social spaces to the leading issues we have found in a large scale corporate online community environment. </a:t>
            </a:r>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http://flickr.com/photos/fotopakismo/1654421570/</a:t>
            </a:r>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don’t care about your internal divisions”</a:t>
            </a:r>
          </a:p>
          <a:p>
            <a:endParaRPr lang="en-US" dirty="0" smtClean="0"/>
          </a:p>
        </p:txBody>
      </p:sp>
      <p:sp>
        <p:nvSpPr>
          <p:cNvPr id="4" name="Slide Number Placeholder 3"/>
          <p:cNvSpPr>
            <a:spLocks noGrp="1"/>
          </p:cNvSpPr>
          <p:nvPr>
            <p:ph type="sldNum" sz="quarter" idx="10"/>
          </p:nvPr>
        </p:nvSpPr>
        <p:spPr/>
        <p:txBody>
          <a:bodyPr/>
          <a:lstStyle/>
          <a:p>
            <a:fld id="{92EB4AB7-562E-4AA9-8F0B-B734A64E5A7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smtClean="0"/>
              <a:t>What tools can I use to measure our return on investment in communities?</a:t>
            </a:r>
          </a:p>
          <a:p>
            <a:pPr algn="ctr"/>
            <a:r>
              <a:rPr lang="en-US" sz="1200" dirty="0" smtClean="0"/>
              <a:t>How can we gauge reach and impact to current and potential customers?</a:t>
            </a:r>
          </a:p>
          <a:p>
            <a:pPr algn="ctr"/>
            <a:r>
              <a:rPr lang="en-US" sz="1200" dirty="0" smtClean="0"/>
              <a:t> Is this community going to survive? Is it worth what we pay to maintain it?</a:t>
            </a:r>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a:t>
            </a:r>
          </a:p>
          <a:p>
            <a:r>
              <a:rPr lang="en-US" dirty="0" smtClean="0"/>
              <a:t>Readership logs</a:t>
            </a:r>
          </a:p>
          <a:p>
            <a:r>
              <a:rPr lang="en-US" dirty="0" smtClean="0"/>
              <a:t>Metadata reports</a:t>
            </a:r>
          </a:p>
          <a:p>
            <a:pPr lvl="1"/>
            <a:r>
              <a:rPr lang="en-US" dirty="0" smtClean="0"/>
              <a:t>Author and discussion profiles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EB4AB7-562E-4AA9-8F0B-B734A64E5A7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r>
              <a:rPr lang="en-US" dirty="0" smtClean="0"/>
              <a:t>These are images from Usenet Views (</a:t>
            </a:r>
            <a:r>
              <a:rPr lang="en-US" baseline="0" dirty="0" smtClean="0"/>
              <a:t> </a:t>
            </a:r>
            <a:r>
              <a:rPr lang="en-US" baseline="0" dirty="0" smtClean="0">
                <a:hlinkClick r:id="rId3"/>
              </a:rPr>
              <a:t>\\msr-halows</a:t>
            </a:r>
            <a:r>
              <a:rPr lang="en-US" baseline="0" dirty="0" smtClean="0"/>
              <a:t> ). Note that the most active (big bubbles) people have short (left) threads, are active many (top) days.</a:t>
            </a:r>
            <a:endParaRPr lang="en-US" i="0" dirty="0"/>
          </a:p>
        </p:txBody>
      </p:sp>
      <p:sp>
        <p:nvSpPr>
          <p:cNvPr id="4" name="Rectangle 4"/>
          <p:cNvSpPr>
            <a:spLocks noGrp="1"/>
          </p:cNvSpPr>
          <p:nvPr>
            <p:ph type="sldNum" sz="quarter" idx="10"/>
          </p:nvPr>
        </p:nvSpPr>
        <p:spPr/>
        <p:txBody>
          <a:bodyPr/>
          <a:lstStyle/>
          <a:p>
            <a:fld id="{21998E3B-11C2-4E78-9216-9C66BA8A720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515CA0-D4D8-4C93-BB28-B2EE880FD634}" type="datetimeFigureOut">
              <a:rPr lang="en-US" smtClean="0"/>
              <a:pPr/>
              <a:t>4/1/2008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15CA0-D4D8-4C93-BB28-B2EE880FD634}" type="datetimeFigureOut">
              <a:rPr lang="en-US" smtClean="0"/>
              <a:pPr/>
              <a:t>4/1/2008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15CA0-D4D8-4C93-BB28-B2EE880FD634}" type="datetimeFigureOut">
              <a:rPr lang="en-US" smtClean="0"/>
              <a:pPr/>
              <a:t>4/1/2008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dt" sz="half" idx="10"/>
          </p:nvPr>
        </p:nvSpPr>
        <p:spPr/>
        <p:txBody>
          <a:bodyPr/>
          <a:lstStyle/>
          <a:p>
            <a:fld id="{79C2C6AF-AF69-44A0-9000-BED01226A090}" type="datetimeFigureOut">
              <a:rPr lang="en-US" smtClean="0"/>
              <a:pPr/>
              <a:t>4/1/2008</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D97A9484-434C-4308-A11C-AF559E6EB8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15CA0-D4D8-4C93-BB28-B2EE880FD634}" type="datetimeFigureOut">
              <a:rPr lang="en-US" smtClean="0"/>
              <a:pPr/>
              <a:t>4/1/2008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15CA0-D4D8-4C93-BB28-B2EE880FD634}" type="datetimeFigureOut">
              <a:rPr lang="en-US" smtClean="0"/>
              <a:pPr/>
              <a:t>4/1/2008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15CA0-D4D8-4C93-BB28-B2EE880FD634}" type="datetimeFigureOut">
              <a:rPr lang="en-US" smtClean="0"/>
              <a:pPr/>
              <a:t>4/1/2008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515CA0-D4D8-4C93-BB28-B2EE880FD634}" type="datetimeFigureOut">
              <a:rPr lang="en-US" smtClean="0"/>
              <a:pPr/>
              <a:t>4/1/2008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515CA0-D4D8-4C93-BB28-B2EE880FD634}" type="datetimeFigureOut">
              <a:rPr lang="en-US" smtClean="0"/>
              <a:pPr/>
              <a:t>4/1/2008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15CA0-D4D8-4C93-BB28-B2EE880FD634}" type="datetimeFigureOut">
              <a:rPr lang="en-US" smtClean="0"/>
              <a:pPr/>
              <a:t>4/1/2008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15CA0-D4D8-4C93-BB28-B2EE880FD634}" type="datetimeFigureOut">
              <a:rPr lang="en-US" smtClean="0"/>
              <a:pPr/>
              <a:t>4/1/2008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15CA0-D4D8-4C93-BB28-B2EE880FD634}" type="datetimeFigureOut">
              <a:rPr lang="en-US" smtClean="0"/>
              <a:pPr/>
              <a:t>4/1/2008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93DC-9DFF-4CE9-85B0-815030F080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5CA0-D4D8-4C93-BB28-B2EE880FD634}" type="datetimeFigureOut">
              <a:rPr lang="en-US" smtClean="0"/>
              <a:pPr/>
              <a:t>4/1/2008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93DC-9DFF-4CE9-85B0-815030F080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defRPr/>
            </a:pPr>
            <a:r>
              <a:rPr lang="en-US" b="1" dirty="0"/>
              <a:t>Space Planning </a:t>
            </a:r>
            <a:r>
              <a:rPr lang="en-US" b="1" dirty="0" smtClean="0"/>
              <a:t/>
            </a:r>
            <a:br>
              <a:rPr lang="en-US" b="1" dirty="0" smtClean="0"/>
            </a:br>
            <a:r>
              <a:rPr lang="en-US" b="1" dirty="0" smtClean="0"/>
              <a:t>for </a:t>
            </a:r>
            <a:r>
              <a:rPr lang="en-US" b="1" dirty="0"/>
              <a:t>Online </a:t>
            </a:r>
            <a:r>
              <a:rPr lang="en-US" b="1" dirty="0" smtClean="0"/>
              <a:t>Community</a:t>
            </a:r>
            <a:endParaRPr lang="en-US" dirty="0"/>
          </a:p>
        </p:txBody>
      </p:sp>
      <p:sp>
        <p:nvSpPr>
          <p:cNvPr id="3" name="Subtitle 2"/>
          <p:cNvSpPr>
            <a:spLocks noGrp="1"/>
          </p:cNvSpPr>
          <p:nvPr>
            <p:ph type="subTitle" idx="1"/>
          </p:nvPr>
        </p:nvSpPr>
        <p:spPr>
          <a:xfrm>
            <a:off x="1447800" y="4876800"/>
            <a:ext cx="7429500" cy="1858963"/>
          </a:xfrm>
        </p:spPr>
        <p:txBody>
          <a:bodyPr>
            <a:normAutofit fontScale="54000" lnSpcReduction="20000"/>
          </a:bodyPr>
          <a:lstStyle/>
          <a:p>
            <a:pPr algn="r">
              <a:defRPr/>
            </a:pPr>
            <a:r>
              <a:rPr lang="en-US" b="1" dirty="0"/>
              <a:t>Danyel Fisher, </a:t>
            </a:r>
            <a:r>
              <a:rPr lang="en-US" b="1" dirty="0" smtClean="0"/>
              <a:t/>
            </a:r>
            <a:br>
              <a:rPr lang="en-US" b="1" dirty="0" smtClean="0"/>
            </a:br>
            <a:r>
              <a:rPr lang="en-US" b="1" dirty="0" smtClean="0"/>
              <a:t>Tammara </a:t>
            </a:r>
            <a:r>
              <a:rPr lang="en-US" b="1" dirty="0"/>
              <a:t>Combs Turner, </a:t>
            </a:r>
            <a:r>
              <a:rPr lang="en-US" b="1" dirty="0" smtClean="0"/>
              <a:t/>
            </a:r>
            <a:br>
              <a:rPr lang="en-US" b="1" dirty="0" smtClean="0"/>
            </a:br>
            <a:r>
              <a:rPr lang="en-US" b="1" dirty="0" smtClean="0"/>
              <a:t>and </a:t>
            </a:r>
            <a:r>
              <a:rPr lang="en-US" b="1" dirty="0"/>
              <a:t>Marc </a:t>
            </a:r>
            <a:r>
              <a:rPr lang="en-US" b="1" dirty="0" smtClean="0"/>
              <a:t>A. </a:t>
            </a:r>
            <a:r>
              <a:rPr lang="en-US" b="1" dirty="0"/>
              <a:t>Smith </a:t>
            </a:r>
            <a:r>
              <a:rPr lang="en-US" b="1" dirty="0" smtClean="0"/>
              <a:t/>
            </a:r>
            <a:br>
              <a:rPr lang="en-US" b="1" dirty="0" smtClean="0"/>
            </a:br>
            <a:endParaRPr lang="en-US" b="1" dirty="0" smtClean="0"/>
          </a:p>
          <a:p>
            <a:pPr algn="r">
              <a:defRPr/>
            </a:pPr>
            <a:r>
              <a:rPr lang="en-US" b="1" dirty="0" smtClean="0"/>
              <a:t>Microsoft </a:t>
            </a:r>
            <a:r>
              <a:rPr lang="en-US" b="1" dirty="0"/>
              <a:t>Research, Microsoft Live Labs, and </a:t>
            </a:r>
            <a:r>
              <a:rPr lang="en-US" b="1" dirty="0" smtClean="0"/>
              <a:t/>
            </a:r>
            <a:br>
              <a:rPr lang="en-US" b="1" dirty="0" smtClean="0"/>
            </a:br>
            <a:r>
              <a:rPr lang="en-US" b="1" dirty="0" smtClean="0"/>
              <a:t>Microsoft Internet Services </a:t>
            </a:r>
            <a:r>
              <a:rPr lang="en-US" b="1" dirty="0"/>
              <a:t>Research Center </a:t>
            </a:r>
            <a:r>
              <a:rPr lang="en-US" b="1" dirty="0" smtClean="0"/>
              <a:t/>
            </a:r>
            <a:br>
              <a:rPr lang="en-US" b="1" dirty="0" smtClean="0"/>
            </a:br>
            <a:r>
              <a:rPr lang="en-US" b="1" dirty="0" smtClean="0"/>
              <a:t>1 </a:t>
            </a:r>
            <a:r>
              <a:rPr lang="en-US" b="1" dirty="0"/>
              <a:t>Microsoft Way Redmond, Washington 98052 </a:t>
            </a:r>
            <a:r>
              <a:rPr lang="en-US" b="1" dirty="0" smtClean="0"/>
              <a:t/>
            </a:r>
            <a:br>
              <a:rPr lang="en-US" b="1" dirty="0" smtClean="0"/>
            </a:br>
            <a:r>
              <a:rPr lang="en-US" b="1" dirty="0" smtClean="0"/>
              <a:t>{</a:t>
            </a:r>
            <a:r>
              <a:rPr lang="en-US" b="1" dirty="0" err="1"/>
              <a:t>danyelf</a:t>
            </a:r>
            <a:r>
              <a:rPr lang="en-US" b="1" dirty="0"/>
              <a:t>, </a:t>
            </a:r>
            <a:r>
              <a:rPr lang="en-US" b="1" dirty="0" err="1"/>
              <a:t>tcombs</a:t>
            </a:r>
            <a:r>
              <a:rPr lang="en-US" b="1" dirty="0"/>
              <a:t>, </a:t>
            </a:r>
            <a:r>
              <a:rPr lang="en-US" b="1" dirty="0" err="1"/>
              <a:t>marc.smith</a:t>
            </a:r>
            <a:r>
              <a:rPr lang="en-US" b="1" dirty="0"/>
              <a:t>}@</a:t>
            </a:r>
            <a:r>
              <a:rPr lang="en-US" b="1" dirty="0" err="1"/>
              <a:t>microsoft.com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28600" y="1371600"/>
            <a:ext cx="6705600" cy="1219200"/>
          </a:xfrm>
          <a:prstGeom prst="wedgeEllipseCallout">
            <a:avLst>
              <a:gd name="adj1" fmla="val -30219"/>
              <a:gd name="adj2" fmla="val 86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Community ROI?</a:t>
            </a:r>
            <a:endParaRPr lang="en-US" sz="3600" dirty="0"/>
          </a:p>
        </p:txBody>
      </p:sp>
      <p:sp>
        <p:nvSpPr>
          <p:cNvPr id="6" name="Oval Callout 5"/>
          <p:cNvSpPr/>
          <p:nvPr/>
        </p:nvSpPr>
        <p:spPr>
          <a:xfrm>
            <a:off x="1295400" y="2971800"/>
            <a:ext cx="6705600" cy="1219200"/>
          </a:xfrm>
          <a:prstGeom prst="wedgeEllipseCallout">
            <a:avLst>
              <a:gd name="adj1" fmla="val -30219"/>
              <a:gd name="adj2" fmla="val 86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Reach and Impact?</a:t>
            </a:r>
            <a:endParaRPr lang="en-US" sz="3600" dirty="0"/>
          </a:p>
        </p:txBody>
      </p:sp>
      <p:sp>
        <p:nvSpPr>
          <p:cNvPr id="7" name="Oval Callout 6"/>
          <p:cNvSpPr/>
          <p:nvPr/>
        </p:nvSpPr>
        <p:spPr>
          <a:xfrm>
            <a:off x="1524000" y="4648200"/>
            <a:ext cx="6705600" cy="1219200"/>
          </a:xfrm>
          <a:prstGeom prst="wedgeEllipseCallout">
            <a:avLst>
              <a:gd name="adj1" fmla="val -30219"/>
              <a:gd name="adj2" fmla="val 86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Will the community survive?</a:t>
            </a:r>
            <a:endParaRPr lang="en-US" sz="3600" dirty="0"/>
          </a:p>
        </p:txBody>
      </p:sp>
      <p:sp>
        <p:nvSpPr>
          <p:cNvPr id="8" name="Title 7"/>
          <p:cNvSpPr>
            <a:spLocks noGrp="1"/>
          </p:cNvSpPr>
          <p:nvPr>
            <p:ph type="title"/>
          </p:nvPr>
        </p:nvSpPr>
        <p:spPr/>
        <p:txBody>
          <a:bodyPr/>
          <a:lstStyle/>
          <a:p>
            <a:endParaRPr lang="en-US"/>
          </a:p>
        </p:txBody>
      </p:sp>
      <p:sp>
        <p:nvSpPr>
          <p:cNvPr id="9" name="Oval 8"/>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3</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3. Know What the Space is Doing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2770" name="Picture 2" descr="http://farm1.static.flickr.com/81/242286201_cc4f93d107_b.jpg"/>
          <p:cNvPicPr>
            <a:picLocks noChangeAspect="1" noChangeArrowheads="1"/>
          </p:cNvPicPr>
          <p:nvPr/>
        </p:nvPicPr>
        <p:blipFill>
          <a:blip r:embed="rId3"/>
          <a:srcRect/>
          <a:stretch>
            <a:fillRect/>
          </a:stretch>
        </p:blipFill>
        <p:spPr bwMode="auto">
          <a:xfrm>
            <a:off x="3352800" y="1447800"/>
            <a:ext cx="4057649" cy="541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srcRect/>
          <a:stretch>
            <a:fillRect/>
          </a:stretch>
        </p:blipFill>
        <p:spPr bwMode="auto">
          <a:xfrm>
            <a:off x="1152525" y="0"/>
            <a:ext cx="6858000" cy="6858000"/>
          </a:xfrm>
          <a:prstGeom prst="rect">
            <a:avLst/>
          </a:prstGeom>
          <a:noFill/>
          <a:ln w="9525" cap="flat" cmpd="sng" algn="ctr">
            <a:noFill/>
            <a:prstDash val="solid"/>
            <a:miter lim="800000"/>
            <a:headEnd type="none" w="med" len="med"/>
            <a:tailEnd type="none" w="med" len="med"/>
          </a:ln>
          <a:effectLst/>
        </p:spPr>
      </p:pic>
      <p:sp>
        <p:nvSpPr>
          <p:cNvPr id="14" name="Rectangle 3"/>
          <p:cNvSpPr>
            <a:spLocks noChangeArrowheads="1"/>
          </p:cNvSpPr>
          <p:nvPr/>
        </p:nvSpPr>
        <p:spPr bwMode="auto">
          <a:xfrm>
            <a:off x="5105400" y="838200"/>
            <a:ext cx="2127250" cy="64135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altLang="x-none">
                <a:solidFill>
                  <a:schemeClr val="bg1">
                    <a:alpha val="100000"/>
                  </a:schemeClr>
                </a:solidFill>
                <a:latin typeface="Arial"/>
              </a:rPr>
              <a:t>microsoft.public.</a:t>
            </a:r>
            <a:br>
              <a:rPr lang="en-US" altLang="x-none">
                <a:solidFill>
                  <a:schemeClr val="bg1">
                    <a:alpha val="100000"/>
                  </a:schemeClr>
                </a:solidFill>
                <a:latin typeface="Arial"/>
              </a:rPr>
            </a:br>
            <a:r>
              <a:rPr lang="en-US" altLang="x-none">
                <a:solidFill>
                  <a:schemeClr val="bg1">
                    <a:alpha val="100000"/>
                  </a:schemeClr>
                </a:solidFill>
                <a:latin typeface="Arial"/>
              </a:rPr>
              <a:t>excel.programming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srcRect/>
          <a:stretch>
            <a:fillRect/>
          </a:stretch>
        </p:blipFill>
        <p:spPr bwMode="auto">
          <a:xfrm>
            <a:off x="0" y="609600"/>
            <a:ext cx="2857500" cy="2857500"/>
          </a:xfrm>
          <a:prstGeom prst="rect">
            <a:avLst/>
          </a:prstGeom>
          <a:noFill/>
          <a:ln w="9525" cap="flat" cmpd="sng" algn="ctr">
            <a:noFill/>
            <a:prstDash val="solid"/>
            <a:miter lim="800000"/>
            <a:headEnd type="none" w="med" len="med"/>
            <a:tailEnd type="none" w="med" len="med"/>
          </a:ln>
          <a:effectLst/>
        </p:spPr>
      </p:pic>
      <p:pic>
        <p:nvPicPr>
          <p:cNvPr id="16" name="Picture 3"/>
          <p:cNvPicPr>
            <a:picLocks noChangeAspect="1" noChangeArrowheads="1"/>
          </p:cNvPicPr>
          <p:nvPr/>
        </p:nvPicPr>
        <p:blipFill>
          <a:blip r:embed="rId3"/>
          <a:srcRect/>
          <a:stretch>
            <a:fillRect/>
          </a:stretch>
        </p:blipFill>
        <p:spPr bwMode="auto">
          <a:xfrm>
            <a:off x="0" y="3636963"/>
            <a:ext cx="2857500" cy="2857500"/>
          </a:xfrm>
          <a:prstGeom prst="rect">
            <a:avLst/>
          </a:prstGeom>
          <a:noFill/>
          <a:ln w="9525" cap="flat" cmpd="sng" algn="ctr">
            <a:noFill/>
            <a:prstDash val="solid"/>
            <a:miter lim="800000"/>
            <a:headEnd type="none" w="med" len="med"/>
            <a:tailEnd type="none" w="med" len="med"/>
          </a:ln>
          <a:effectLst/>
        </p:spPr>
      </p:pic>
      <p:pic>
        <p:nvPicPr>
          <p:cNvPr id="9" name="Picture 4"/>
          <p:cNvPicPr>
            <a:picLocks noChangeAspect="1" noChangeArrowheads="1"/>
          </p:cNvPicPr>
          <p:nvPr/>
        </p:nvPicPr>
        <p:blipFill>
          <a:blip r:embed="rId4"/>
          <a:srcRect/>
          <a:stretch>
            <a:fillRect/>
          </a:stretch>
        </p:blipFill>
        <p:spPr bwMode="auto">
          <a:xfrm>
            <a:off x="3200400" y="609600"/>
            <a:ext cx="2857500" cy="2857500"/>
          </a:xfrm>
          <a:prstGeom prst="rect">
            <a:avLst/>
          </a:prstGeom>
          <a:noFill/>
          <a:ln w="9525" cap="flat" cmpd="sng" algn="ctr">
            <a:noFill/>
            <a:prstDash val="solid"/>
            <a:miter lim="800000"/>
            <a:headEnd type="none" w="med" len="med"/>
            <a:tailEnd type="none" w="med" len="med"/>
          </a:ln>
          <a:effectLst/>
        </p:spPr>
      </p:pic>
      <p:pic>
        <p:nvPicPr>
          <p:cNvPr id="22" name="Picture 5"/>
          <p:cNvPicPr>
            <a:picLocks noChangeAspect="1" noChangeArrowheads="1"/>
          </p:cNvPicPr>
          <p:nvPr/>
        </p:nvPicPr>
        <p:blipFill>
          <a:blip r:embed="rId5"/>
          <a:srcRect/>
          <a:stretch>
            <a:fillRect/>
          </a:stretch>
        </p:blipFill>
        <p:spPr bwMode="auto">
          <a:xfrm>
            <a:off x="6283325" y="609600"/>
            <a:ext cx="2860675" cy="2860675"/>
          </a:xfrm>
          <a:prstGeom prst="rect">
            <a:avLst/>
          </a:prstGeom>
          <a:noFill/>
          <a:ln w="9525" cap="flat" cmpd="sng" algn="ctr">
            <a:noFill/>
            <a:prstDash val="solid"/>
            <a:miter lim="800000"/>
            <a:headEnd type="none" w="med" len="med"/>
            <a:tailEnd type="none" w="med" len="med"/>
          </a:ln>
          <a:effectLst/>
        </p:spPr>
      </p:pic>
      <p:sp>
        <p:nvSpPr>
          <p:cNvPr id="18" name="Rectangle 6"/>
          <p:cNvSpPr>
            <a:spLocks noChangeArrowheads="1"/>
          </p:cNvSpPr>
          <p:nvPr/>
        </p:nvSpPr>
        <p:spPr bwMode="auto">
          <a:xfrm>
            <a:off x="304800" y="7620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fontAlgn="base">
              <a:spcBef>
                <a:spcPct val="0"/>
              </a:spcBef>
              <a:spcAft>
                <a:spcPct val="0"/>
              </a:spcAft>
            </a:pPr>
            <a:r>
              <a:rPr lang="en-US" altLang="x-none">
                <a:solidFill>
                  <a:schemeClr val="bg1">
                    <a:alpha val="100000"/>
                  </a:schemeClr>
                </a:solidFill>
                <a:latin typeface="Arial"/>
              </a:rPr>
              <a:t>microsoft.public.</a:t>
            </a:r>
            <a:br>
              <a:rPr lang="en-US" altLang="x-none">
                <a:solidFill>
                  <a:schemeClr val="bg1">
                    <a:alpha val="100000"/>
                  </a:schemeClr>
                </a:solidFill>
                <a:latin typeface="Arial"/>
              </a:rPr>
            </a:br>
            <a:r>
              <a:rPr lang="en-US" altLang="x-none">
                <a:solidFill>
                  <a:schemeClr val="bg1">
                    <a:alpha val="100000"/>
                  </a:schemeClr>
                </a:solidFill>
                <a:latin typeface="Arial"/>
              </a:rPr>
              <a:t>cert.exam.mcse</a:t>
            </a:r>
          </a:p>
        </p:txBody>
      </p:sp>
      <p:sp>
        <p:nvSpPr>
          <p:cNvPr id="20" name="Rectangle 7"/>
          <p:cNvSpPr>
            <a:spLocks noChangeArrowheads="1"/>
          </p:cNvSpPr>
          <p:nvPr/>
        </p:nvSpPr>
        <p:spPr bwMode="auto">
          <a:xfrm>
            <a:off x="3581400" y="8382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fontAlgn="base">
              <a:spcBef>
                <a:spcPct val="0"/>
              </a:spcBef>
              <a:spcAft>
                <a:spcPct val="0"/>
              </a:spcAft>
            </a:pPr>
            <a:r>
              <a:rPr lang="en-US" altLang="x-none">
                <a:solidFill>
                  <a:schemeClr val="bg1">
                    <a:alpha val="100000"/>
                  </a:schemeClr>
                </a:solidFill>
                <a:latin typeface="Arial"/>
              </a:rPr>
              <a:t>microsoft.public.</a:t>
            </a:r>
            <a:br>
              <a:rPr lang="en-US" altLang="x-none">
                <a:solidFill>
                  <a:schemeClr val="bg1">
                    <a:alpha val="100000"/>
                  </a:schemeClr>
                </a:solidFill>
                <a:latin typeface="Arial"/>
              </a:rPr>
            </a:br>
            <a:r>
              <a:rPr lang="en-US" altLang="x-none">
                <a:solidFill>
                  <a:schemeClr val="bg1">
                    <a:alpha val="100000"/>
                  </a:schemeClr>
                </a:solidFill>
                <a:latin typeface="Arial"/>
              </a:rPr>
              <a:t>msn.messenger</a:t>
            </a:r>
          </a:p>
        </p:txBody>
      </p:sp>
      <p:sp>
        <p:nvSpPr>
          <p:cNvPr id="30" name="Rectangle 8"/>
          <p:cNvSpPr>
            <a:spLocks noChangeArrowheads="1"/>
          </p:cNvSpPr>
          <p:nvPr/>
        </p:nvSpPr>
        <p:spPr bwMode="auto">
          <a:xfrm>
            <a:off x="6705600" y="9144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fontAlgn="base">
              <a:spcBef>
                <a:spcPct val="0"/>
              </a:spcBef>
              <a:spcAft>
                <a:spcPct val="0"/>
              </a:spcAft>
            </a:pPr>
            <a:r>
              <a:rPr lang="en-US" altLang="x-none">
                <a:solidFill>
                  <a:schemeClr val="bg1">
                    <a:alpha val="100000"/>
                  </a:schemeClr>
                </a:solidFill>
                <a:latin typeface="Arial"/>
              </a:rPr>
              <a:t>microsoft.public.</a:t>
            </a:r>
            <a:br>
              <a:rPr lang="en-US" altLang="x-none">
                <a:solidFill>
                  <a:schemeClr val="bg1">
                    <a:alpha val="100000"/>
                  </a:schemeClr>
                </a:solidFill>
                <a:latin typeface="Arial"/>
              </a:rPr>
            </a:br>
            <a:r>
              <a:rPr lang="en-US" altLang="x-none">
                <a:solidFill>
                  <a:schemeClr val="bg1">
                    <a:alpha val="100000"/>
                  </a:schemeClr>
                </a:solidFill>
                <a:latin typeface="Arial"/>
              </a:rPr>
              <a:t>win98.</a:t>
            </a:r>
            <a:br>
              <a:rPr lang="en-US" altLang="x-none">
                <a:solidFill>
                  <a:schemeClr val="bg1">
                    <a:alpha val="100000"/>
                  </a:schemeClr>
                </a:solidFill>
                <a:latin typeface="Arial"/>
              </a:rPr>
            </a:br>
            <a:r>
              <a:rPr lang="en-US" altLang="x-none">
                <a:solidFill>
                  <a:schemeClr val="bg1">
                    <a:alpha val="100000"/>
                  </a:schemeClr>
                </a:solidFill>
                <a:latin typeface="Arial"/>
              </a:rPr>
              <a:t>gen_discussion</a:t>
            </a:r>
          </a:p>
        </p:txBody>
      </p:sp>
      <p:sp>
        <p:nvSpPr>
          <p:cNvPr id="12" name="Rectangle 9"/>
          <p:cNvSpPr>
            <a:spLocks noChangeArrowheads="1"/>
          </p:cNvSpPr>
          <p:nvPr/>
        </p:nvSpPr>
        <p:spPr bwMode="auto">
          <a:xfrm>
            <a:off x="381000" y="38100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fontAlgn="base">
              <a:spcBef>
                <a:spcPct val="0"/>
              </a:spcBef>
              <a:spcAft>
                <a:spcPct val="0"/>
              </a:spcAft>
            </a:pPr>
            <a:r>
              <a:rPr lang="en-US" altLang="x-none">
                <a:solidFill>
                  <a:schemeClr val="bg1">
                    <a:alpha val="100000"/>
                  </a:schemeClr>
                </a:solidFill>
                <a:latin typeface="Arial"/>
              </a:rPr>
              <a:t>microsoft.public.</a:t>
            </a:r>
            <a:br>
              <a:rPr lang="en-US" altLang="x-none">
                <a:solidFill>
                  <a:schemeClr val="bg1">
                    <a:alpha val="100000"/>
                  </a:schemeClr>
                </a:solidFill>
                <a:latin typeface="Arial"/>
              </a:rPr>
            </a:br>
            <a:r>
              <a:rPr lang="en-US" altLang="x-none">
                <a:solidFill>
                  <a:schemeClr val="bg1">
                    <a:alpha val="100000"/>
                  </a:schemeClr>
                </a:solidFill>
                <a:latin typeface="Arial"/>
              </a:rPr>
              <a:t>access</a:t>
            </a:r>
          </a:p>
        </p:txBody>
      </p:sp>
      <p:pic>
        <p:nvPicPr>
          <p:cNvPr id="13" name="Picture 10"/>
          <p:cNvPicPr>
            <a:picLocks noChangeAspect="1" noChangeArrowheads="1"/>
          </p:cNvPicPr>
          <p:nvPr/>
        </p:nvPicPr>
        <p:blipFill>
          <a:blip r:embed="rId6"/>
          <a:srcRect/>
          <a:stretch>
            <a:fillRect/>
          </a:stretch>
        </p:blipFill>
        <p:spPr bwMode="auto">
          <a:xfrm>
            <a:off x="3235325" y="3625850"/>
            <a:ext cx="2860675" cy="2860675"/>
          </a:xfrm>
          <a:prstGeom prst="rect">
            <a:avLst/>
          </a:prstGeom>
          <a:noFill/>
          <a:ln w="9525" cap="flat" cmpd="sng" algn="ctr">
            <a:noFill/>
            <a:prstDash val="solid"/>
            <a:miter lim="800000"/>
            <a:headEnd type="none" w="med" len="med"/>
            <a:tailEnd type="none" w="med" len="med"/>
          </a:ln>
          <a:effectLst/>
        </p:spPr>
      </p:pic>
      <p:sp>
        <p:nvSpPr>
          <p:cNvPr id="11" name="Rectangle 11"/>
          <p:cNvSpPr>
            <a:spLocks noChangeArrowheads="1"/>
          </p:cNvSpPr>
          <p:nvPr/>
        </p:nvSpPr>
        <p:spPr bwMode="auto">
          <a:xfrm>
            <a:off x="3581400" y="38100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fontAlgn="base">
              <a:spcBef>
                <a:spcPct val="0"/>
              </a:spcBef>
              <a:spcAft>
                <a:spcPct val="0"/>
              </a:spcAft>
            </a:pPr>
            <a:r>
              <a:rPr lang="en-US" altLang="x-none">
                <a:solidFill>
                  <a:schemeClr val="bg1">
                    <a:alpha val="100000"/>
                  </a:schemeClr>
                </a:solidFill>
                <a:latin typeface="Arial"/>
              </a:rPr>
              <a:t>microsoft.public.</a:t>
            </a:r>
            <a:br>
              <a:rPr lang="en-US" altLang="x-none">
                <a:solidFill>
                  <a:schemeClr val="bg1">
                    <a:alpha val="100000"/>
                  </a:schemeClr>
                </a:solidFill>
                <a:latin typeface="Arial"/>
              </a:rPr>
            </a:br>
            <a:r>
              <a:rPr lang="en-US" altLang="x-none">
                <a:solidFill>
                  <a:schemeClr val="bg1">
                    <a:alpha val="100000"/>
                  </a:schemeClr>
                </a:solidFill>
                <a:latin typeface="Arial"/>
              </a:rPr>
              <a:t>cn.windows.server</a:t>
            </a:r>
          </a:p>
        </p:txBody>
      </p:sp>
      <p:pic>
        <p:nvPicPr>
          <p:cNvPr id="4" name="Picture 12"/>
          <p:cNvPicPr>
            <a:picLocks noChangeAspect="1" noChangeArrowheads="1"/>
          </p:cNvPicPr>
          <p:nvPr/>
        </p:nvPicPr>
        <p:blipFill>
          <a:blip r:embed="rId7"/>
          <a:srcRect/>
          <a:stretch>
            <a:fillRect/>
          </a:stretch>
        </p:blipFill>
        <p:spPr bwMode="auto">
          <a:xfrm>
            <a:off x="6248400" y="3581400"/>
            <a:ext cx="2860675" cy="2860675"/>
          </a:xfrm>
          <a:prstGeom prst="rect">
            <a:avLst/>
          </a:prstGeom>
          <a:noFill/>
          <a:ln w="9525" cap="flat" cmpd="sng" algn="ctr">
            <a:noFill/>
            <a:prstDash val="solid"/>
            <a:miter lim="800000"/>
            <a:headEnd type="none" w="med" len="med"/>
            <a:tailEnd type="none" w="med" len="med"/>
          </a:ln>
          <a:effectLst/>
        </p:spPr>
      </p:pic>
      <p:sp>
        <p:nvSpPr>
          <p:cNvPr id="6" name="Rectangle 13"/>
          <p:cNvSpPr>
            <a:spLocks noChangeArrowheads="1"/>
          </p:cNvSpPr>
          <p:nvPr/>
        </p:nvSpPr>
        <p:spPr bwMode="auto">
          <a:xfrm>
            <a:off x="6553200" y="3810000"/>
            <a:ext cx="2362200" cy="6858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fontAlgn="base">
              <a:spcBef>
                <a:spcPct val="0"/>
              </a:spcBef>
              <a:spcAft>
                <a:spcPct val="0"/>
              </a:spcAft>
            </a:pPr>
            <a:r>
              <a:rPr lang="en-US" altLang="x-none">
                <a:solidFill>
                  <a:schemeClr val="bg1">
                    <a:alpha val="100000"/>
                  </a:schemeClr>
                </a:solidFill>
                <a:latin typeface="Arial"/>
              </a:rPr>
              <a:t>microsoft.public.</a:t>
            </a:r>
            <a:br>
              <a:rPr lang="en-US" altLang="x-none">
                <a:solidFill>
                  <a:schemeClr val="bg1">
                    <a:alpha val="100000"/>
                  </a:schemeClr>
                </a:solidFill>
                <a:latin typeface="Arial"/>
              </a:rPr>
            </a:br>
            <a:r>
              <a:rPr lang="en-US" altLang="x-none">
                <a:solidFill>
                  <a:schemeClr val="bg1">
                    <a:alpha val="100000"/>
                  </a:schemeClr>
                </a:solidFill>
                <a:latin typeface="Arial"/>
              </a:rPr>
              <a:t>windows.server.</a:t>
            </a:r>
            <a:br>
              <a:rPr lang="en-US" altLang="x-none">
                <a:solidFill>
                  <a:schemeClr val="bg1">
                    <a:alpha val="100000"/>
                  </a:schemeClr>
                </a:solidFill>
                <a:latin typeface="Arial"/>
              </a:rPr>
            </a:br>
            <a:r>
              <a:rPr lang="en-US" altLang="x-none">
                <a:solidFill>
                  <a:schemeClr val="bg1">
                    <a:alpha val="100000"/>
                  </a:schemeClr>
                </a:solidFill>
                <a:latin typeface="Arial"/>
              </a:rPr>
              <a:t>general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228600" y="1905000"/>
            <a:ext cx="2860675" cy="2860675"/>
          </a:xfrm>
          <a:prstGeom prst="rect">
            <a:avLst/>
          </a:prstGeom>
          <a:noFill/>
          <a:ln w="9525" cap="flat" cmpd="sng" algn="ctr">
            <a:noFill/>
            <a:prstDash val="solid"/>
            <a:miter lim="800000"/>
            <a:headEnd type="none" w="med" len="med"/>
            <a:tailEnd type="none" w="med" len="med"/>
          </a:ln>
          <a:effectLst/>
        </p:spPr>
      </p:pic>
      <p:sp>
        <p:nvSpPr>
          <p:cNvPr id="16" name="Rectangle 3"/>
          <p:cNvSpPr>
            <a:spLocks noChangeArrowheads="1"/>
          </p:cNvSpPr>
          <p:nvPr/>
        </p:nvSpPr>
        <p:spPr bwMode="auto">
          <a:xfrm>
            <a:off x="609600" y="48006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fontAlgn="base">
              <a:spcBef>
                <a:spcPct val="0"/>
              </a:spcBef>
              <a:spcAft>
                <a:spcPct val="0"/>
              </a:spcAft>
            </a:pPr>
            <a:r>
              <a:rPr lang="en-US" altLang="x-none">
                <a:solidFill>
                  <a:schemeClr val="tx1">
                    <a:alpha val="100000"/>
                  </a:schemeClr>
                </a:solidFill>
                <a:latin typeface="Arial"/>
              </a:rPr>
              <a:t>pl.comp.os.advocacy</a:t>
            </a:r>
          </a:p>
        </p:txBody>
      </p:sp>
      <p:pic>
        <p:nvPicPr>
          <p:cNvPr id="18" name="Picture 4"/>
          <p:cNvPicPr>
            <a:picLocks noChangeAspect="1" noChangeArrowheads="1"/>
          </p:cNvPicPr>
          <p:nvPr/>
        </p:nvPicPr>
        <p:blipFill>
          <a:blip r:embed="rId3"/>
          <a:srcRect/>
          <a:stretch>
            <a:fillRect/>
          </a:stretch>
        </p:blipFill>
        <p:spPr bwMode="auto">
          <a:xfrm>
            <a:off x="3159125" y="1905000"/>
            <a:ext cx="2860675" cy="2860675"/>
          </a:xfrm>
          <a:prstGeom prst="rect">
            <a:avLst/>
          </a:prstGeom>
          <a:noFill/>
          <a:ln w="9525" cap="flat" cmpd="sng" algn="ctr">
            <a:noFill/>
            <a:prstDash val="solid"/>
            <a:miter lim="800000"/>
            <a:headEnd type="none" w="med" len="med"/>
            <a:tailEnd type="none" w="med" len="med"/>
          </a:ln>
          <a:effectLst/>
        </p:spPr>
      </p:pic>
      <p:sp>
        <p:nvSpPr>
          <p:cNvPr id="10" name="Rectangle 5"/>
          <p:cNvSpPr>
            <a:spLocks noChangeArrowheads="1"/>
          </p:cNvSpPr>
          <p:nvPr/>
        </p:nvSpPr>
        <p:spPr bwMode="auto">
          <a:xfrm>
            <a:off x="3505200" y="48768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altLang="x-none">
                <a:solidFill>
                  <a:schemeClr val="tx1">
                    <a:alpha val="100000"/>
                  </a:schemeClr>
                </a:solidFill>
                <a:latin typeface="Arial"/>
              </a:rPr>
              <a:t>alt.games.microsoft.</a:t>
            </a:r>
            <a:br>
              <a:rPr lang="en-US" altLang="x-none">
                <a:solidFill>
                  <a:schemeClr val="tx1">
                    <a:alpha val="100000"/>
                  </a:schemeClr>
                </a:solidFill>
                <a:latin typeface="Arial"/>
              </a:rPr>
            </a:br>
            <a:r>
              <a:rPr lang="en-US" altLang="x-none">
                <a:solidFill>
                  <a:schemeClr val="tx1">
                    <a:alpha val="100000"/>
                  </a:schemeClr>
                </a:solidFill>
                <a:latin typeface="Arial"/>
              </a:rPr>
              <a:t>flight-sim</a:t>
            </a:r>
          </a:p>
        </p:txBody>
      </p:sp>
      <p:pic>
        <p:nvPicPr>
          <p:cNvPr id="22" name="Picture 6"/>
          <p:cNvPicPr>
            <a:picLocks noChangeAspect="1" noChangeArrowheads="1"/>
          </p:cNvPicPr>
          <p:nvPr/>
        </p:nvPicPr>
        <p:blipFill>
          <a:blip r:embed="rId4"/>
          <a:srcRect/>
          <a:stretch>
            <a:fillRect/>
          </a:stretch>
        </p:blipFill>
        <p:spPr bwMode="auto">
          <a:xfrm>
            <a:off x="6054725" y="1905000"/>
            <a:ext cx="2860675" cy="2860675"/>
          </a:xfrm>
          <a:prstGeom prst="rect">
            <a:avLst/>
          </a:prstGeom>
          <a:noFill/>
          <a:ln w="9525" cap="flat" cmpd="sng" algn="ctr">
            <a:noFill/>
            <a:prstDash val="solid"/>
            <a:miter lim="800000"/>
            <a:headEnd type="none" w="med" len="med"/>
            <a:tailEnd type="none" w="med" len="med"/>
          </a:ln>
          <a:effectLst/>
        </p:spPr>
      </p:pic>
      <p:sp>
        <p:nvSpPr>
          <p:cNvPr id="17" name="Rectangle 7"/>
          <p:cNvSpPr>
            <a:spLocks noChangeArrowheads="1"/>
          </p:cNvSpPr>
          <p:nvPr/>
        </p:nvSpPr>
        <p:spPr bwMode="auto">
          <a:xfrm>
            <a:off x="6400800" y="4800600"/>
            <a:ext cx="23622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altLang="x-none">
                <a:solidFill>
                  <a:schemeClr val="tx1">
                    <a:alpha val="100000"/>
                  </a:schemeClr>
                </a:solidFill>
                <a:latin typeface="Arial"/>
              </a:rPr>
              <a:t>alt.binaries.sounds.</a:t>
            </a:r>
            <a:br>
              <a:rPr lang="en-US" altLang="x-none">
                <a:solidFill>
                  <a:schemeClr val="tx1">
                    <a:alpha val="100000"/>
                  </a:schemeClr>
                </a:solidFill>
                <a:latin typeface="Arial"/>
              </a:rPr>
            </a:br>
            <a:r>
              <a:rPr lang="en-US" altLang="x-none">
                <a:solidFill>
                  <a:schemeClr val="tx1">
                    <a:alpha val="100000"/>
                  </a:schemeClr>
                </a:solidFill>
                <a:latin typeface="Arial"/>
              </a:rPr>
              <a:t>mp3.complete_cd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0" y="1143000"/>
            <a:ext cx="8610600" cy="4953000"/>
          </a:xfrm>
          <a:prstGeom prst="wedgeEllipseCallout">
            <a:avLst>
              <a:gd name="adj1" fmla="val 31322"/>
              <a:gd name="adj2" fmla="val 6091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smtClean="0">
                <a:solidFill>
                  <a:schemeClr val="tx1"/>
                </a:solidFill>
              </a:rPr>
              <a:t>We‘re </a:t>
            </a:r>
            <a:r>
              <a:rPr lang="en-US" sz="3600" dirty="0">
                <a:solidFill>
                  <a:schemeClr val="tx1"/>
                </a:solidFill>
              </a:rPr>
              <a:t>getting thousands of page views a day from thousands of IPs, but only a few dozen posts! </a:t>
            </a:r>
            <a:r>
              <a:rPr lang="en-US" sz="3600" dirty="0" smtClean="0">
                <a:solidFill>
                  <a:schemeClr val="tx1"/>
                </a:solidFill>
              </a:rPr>
              <a:t/>
            </a:r>
            <a:br>
              <a:rPr lang="en-US" sz="3600" dirty="0" smtClean="0">
                <a:solidFill>
                  <a:schemeClr val="tx1"/>
                </a:solidFill>
              </a:rPr>
            </a:br>
            <a:endParaRPr lang="en-US" sz="3600" dirty="0" smtClean="0">
              <a:solidFill>
                <a:schemeClr val="tx1"/>
              </a:solidFill>
            </a:endParaRPr>
          </a:p>
          <a:p>
            <a:pPr algn="ctr"/>
            <a:r>
              <a:rPr lang="en-US" sz="3600" dirty="0" smtClean="0">
                <a:solidFill>
                  <a:schemeClr val="tx1"/>
                </a:solidFill>
              </a:rPr>
              <a:t>What </a:t>
            </a:r>
            <a:r>
              <a:rPr lang="en-US" sz="3600" dirty="0">
                <a:solidFill>
                  <a:schemeClr val="tx1"/>
                </a:solidFill>
              </a:rPr>
              <a:t>do we do about the free riders</a:t>
            </a:r>
            <a:r>
              <a:rPr lang="en-US" sz="3600" dirty="0" smtClean="0">
                <a:solidFill>
                  <a:schemeClr val="tx1"/>
                </a:solidFill>
              </a:rPr>
              <a:t>?</a:t>
            </a:r>
            <a:endParaRPr lang="en-US" sz="3600" dirty="0">
              <a:solidFill>
                <a:schemeClr val="tx1"/>
              </a:solidFill>
            </a:endParaRPr>
          </a:p>
        </p:txBody>
      </p:sp>
      <p:sp>
        <p:nvSpPr>
          <p:cNvPr id="7" name="Oval 6"/>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4</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9449063-L.jpg"/>
          <p:cNvPicPr>
            <a:picLocks noGrp="1" noChangeAspect="1"/>
          </p:cNvPicPr>
          <p:nvPr>
            <p:ph idx="1"/>
          </p:nvPr>
        </p:nvPicPr>
        <p:blipFill>
          <a:blip r:embed="rId2"/>
          <a:srcRect t="9333" b="9333"/>
          <a:stretch>
            <a:fillRect/>
          </a:stretch>
        </p:blipFill>
        <p:spPr>
          <a:xfrm>
            <a:off x="862225" y="1600200"/>
            <a:ext cx="7419550" cy="4525963"/>
          </a:xfrm>
          <a:prstGeom prst="rect">
            <a:avLst/>
          </a:prstGeom>
        </p:spPr>
      </p:pic>
      <p:sp>
        <p:nvSpPr>
          <p:cNvPr id="5" name="Title 1"/>
          <p:cNvSpPr>
            <a:spLocks noGrp="1"/>
          </p:cNvSpPr>
          <p:nvPr>
            <p:ph type="title"/>
          </p:nvPr>
        </p:nvSpPr>
        <p:spPr/>
        <p:txBody>
          <a:bodyPr>
            <a:normAutofit fontScale="90000"/>
          </a:bodyPr>
          <a:lstStyle/>
          <a:p>
            <a:r>
              <a:rPr lang="en-US" b="1" dirty="0"/>
              <a:t>4. Embrace Leaders; Respect Lurkers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welcome new people</a:t>
            </a:r>
            <a:endParaRPr lang="en-US" dirty="0"/>
          </a:p>
        </p:txBody>
      </p:sp>
      <p:pic>
        <p:nvPicPr>
          <p:cNvPr id="4" name="Content Placeholder 3" descr="219525691_920067fb86_b.jpg"/>
          <p:cNvPicPr>
            <a:picLocks noGrp="1" noChangeAspect="1"/>
          </p:cNvPicPr>
          <p:nvPr>
            <p:ph idx="1"/>
          </p:nvPr>
        </p:nvPicPr>
        <p:blipFill>
          <a:blip r:embed="rId2"/>
          <a:srcRect t="4272" b="4272"/>
          <a:stretch>
            <a:fillRect/>
          </a:stretch>
        </p:blipFill>
        <p:spPr>
          <a:xfrm>
            <a:off x="987137" y="1676400"/>
            <a:ext cx="7623463" cy="465034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990600" y="914400"/>
            <a:ext cx="5791200" cy="3200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We‘ve </a:t>
            </a:r>
            <a:r>
              <a:rPr lang="en-US" sz="3600" dirty="0"/>
              <a:t>put up a top ten list of contributors. The more you add, the better your </a:t>
            </a:r>
            <a:r>
              <a:rPr lang="en-US" sz="3600" dirty="0" smtClean="0"/>
              <a:t>rank</a:t>
            </a:r>
            <a:r>
              <a:rPr lang="en-US" sz="3600" dirty="0"/>
              <a:t>.</a:t>
            </a:r>
          </a:p>
        </p:txBody>
      </p:sp>
      <p:sp>
        <p:nvSpPr>
          <p:cNvPr id="5" name="Oval Callout 4"/>
          <p:cNvSpPr/>
          <p:nvPr/>
        </p:nvSpPr>
        <p:spPr>
          <a:xfrm>
            <a:off x="228600" y="5105400"/>
            <a:ext cx="5867400" cy="1295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People who added tons of junk!</a:t>
            </a:r>
            <a:endParaRPr lang="en-US" sz="3600" dirty="0"/>
          </a:p>
        </p:txBody>
      </p:sp>
      <p:sp>
        <p:nvSpPr>
          <p:cNvPr id="6" name="Rectangular Callout 5"/>
          <p:cNvSpPr/>
          <p:nvPr/>
        </p:nvSpPr>
        <p:spPr>
          <a:xfrm>
            <a:off x="4724400" y="3962400"/>
            <a:ext cx="3733800" cy="1219200"/>
          </a:xfrm>
          <a:prstGeom prst="wedgeRectCallout">
            <a:avLst>
              <a:gd name="adj1" fmla="val 44101"/>
              <a:gd name="adj2" fmla="val 8871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smtClean="0"/>
              <a:t>Who made it to the top 10 list?</a:t>
            </a:r>
            <a:endParaRPr lang="en-US" sz="3600" dirty="0"/>
          </a:p>
        </p:txBody>
      </p:sp>
      <p:sp>
        <p:nvSpPr>
          <p:cNvPr id="8" name="Oval 7"/>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tx1"/>
                </a:solidFill>
              </a:rPr>
              <a:t>5</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99261756_dc9dea0dd1_b.jpg"/>
          <p:cNvPicPr>
            <a:picLocks noGrp="1" noChangeAspect="1"/>
          </p:cNvPicPr>
          <p:nvPr>
            <p:ph idx="1"/>
          </p:nvPr>
        </p:nvPicPr>
        <p:blipFill>
          <a:blip r:embed="rId3"/>
          <a:srcRect/>
          <a:stretch>
            <a:fillRect/>
          </a:stretch>
        </p:blipFill>
        <p:spPr>
          <a:xfrm>
            <a:off x="858389" y="1600200"/>
            <a:ext cx="7427221"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farm1.static.flickr.com/111/300380965_3074ba407a_b.jpg"/>
          <p:cNvPicPr>
            <a:picLocks noChangeAspect="1" noChangeArrowheads="1"/>
          </p:cNvPicPr>
          <p:nvPr/>
        </p:nvPicPr>
        <p:blipFill>
          <a:blip r:embed="rId3"/>
          <a:srcRect/>
          <a:stretch>
            <a:fillRect/>
          </a:stretch>
        </p:blipFill>
        <p:spPr bwMode="auto">
          <a:xfrm>
            <a:off x="4419600" y="228600"/>
            <a:ext cx="4236803" cy="6278563"/>
          </a:xfrm>
          <a:prstGeom prst="rect">
            <a:avLst/>
          </a:prstGeom>
          <a:noFill/>
        </p:spPr>
      </p:pic>
      <p:pic>
        <p:nvPicPr>
          <p:cNvPr id="6154" name="Picture 10" descr="http://farm1.static.flickr.com/221/499980599_55c5e64c46_o.jpg"/>
          <p:cNvPicPr>
            <a:picLocks noChangeAspect="1" noChangeArrowheads="1"/>
          </p:cNvPicPr>
          <p:nvPr/>
        </p:nvPicPr>
        <p:blipFill>
          <a:blip r:embed="rId4"/>
          <a:srcRect l="28986" r="21159"/>
          <a:stretch>
            <a:fillRect/>
          </a:stretch>
        </p:blipFill>
        <p:spPr bwMode="auto">
          <a:xfrm>
            <a:off x="152400" y="713267"/>
            <a:ext cx="4114800" cy="53827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2000"/>
                                        <p:tgtEl>
                                          <p:spTgt spid="6152"/>
                                        </p:tgtEl>
                                      </p:cBhvr>
                                    </p:animEffect>
                                  </p:childTnLst>
                                </p:cTn>
                              </p:par>
                              <p:par>
                                <p:cTn id="8" presetID="10" presetClass="exit" presetSubtype="0" fill="hold" nodeType="withEffect">
                                  <p:stCondLst>
                                    <p:cond delay="0"/>
                                  </p:stCondLst>
                                  <p:childTnLst>
                                    <p:animEffect transition="out" filter="fade">
                                      <p:cBhvr>
                                        <p:cTn id="9" dur="2000"/>
                                        <p:tgtEl>
                                          <p:spTgt spid="6154"/>
                                        </p:tgtEl>
                                      </p:cBhvr>
                                    </p:animEffect>
                                    <p:set>
                                      <p:cBhvr>
                                        <p:cTn id="10" dur="1" fill="hold">
                                          <p:stCondLst>
                                            <p:cond delay="1999"/>
                                          </p:stCondLst>
                                        </p:cTn>
                                        <p:tgtEl>
                                          <p:spTgt spid="6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b="1" dirty="0"/>
              <a:t>5. Reward Users Individually </a:t>
            </a:r>
            <a:r>
              <a:rPr lang="en-US" sz="3600" b="1" dirty="0" smtClean="0"/>
              <a:t>and Carefully</a:t>
            </a:r>
            <a:endParaRPr lang="en-US" sz="3600" dirty="0"/>
          </a:p>
        </p:txBody>
      </p:sp>
      <p:pic>
        <p:nvPicPr>
          <p:cNvPr id="68610" name="Picture 2" descr="http://farm1.static.flickr.com/194/502039190_a81e5f2089_b.jpg"/>
          <p:cNvPicPr>
            <a:picLocks noChangeAspect="1" noChangeArrowheads="1"/>
          </p:cNvPicPr>
          <p:nvPr/>
        </p:nvPicPr>
        <p:blipFill>
          <a:blip r:embed="rId3"/>
          <a:srcRect/>
          <a:stretch>
            <a:fillRect/>
          </a:stretch>
        </p:blipFill>
        <p:spPr bwMode="auto">
          <a:xfrm>
            <a:off x="76200" y="1676400"/>
            <a:ext cx="9067800" cy="402029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97783607_3409f7c8d9_o.jpg"/>
          <p:cNvPicPr>
            <a:picLocks noGrp="1" noChangeAspect="1"/>
          </p:cNvPicPr>
          <p:nvPr>
            <p:ph idx="1"/>
          </p:nvPr>
        </p:nvPicPr>
        <p:blipFill>
          <a:blip r:embed="rId2"/>
          <a:srcRect/>
          <a:stretch>
            <a:fillRect/>
          </a:stretch>
        </p:blipFill>
        <p:spPr bwMode="auto">
          <a:xfrm>
            <a:off x="1219200" y="270415"/>
            <a:ext cx="6478374" cy="643518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381000" y="228600"/>
            <a:ext cx="8431213" cy="750888"/>
          </a:xfrm>
        </p:spPr>
        <p:txBody>
          <a:bodyPr rtlCol="0">
            <a:normAutofit fontScale="90000"/>
          </a:bodyPr>
          <a:lstStyle/>
          <a:p>
            <a:pPr eaLnBrk="1" fontAlgn="auto" hangingPunct="1">
              <a:spcAft>
                <a:spcPts val="0"/>
              </a:spcAft>
              <a:defRPr/>
            </a:pPr>
            <a:endParaRPr lang="en-US"/>
          </a:p>
        </p:txBody>
      </p:sp>
      <p:sp>
        <p:nvSpPr>
          <p:cNvPr id="279555" name="Rectangle 3"/>
          <p:cNvSpPr>
            <a:spLocks noGrp="1" noChangeArrowheads="1"/>
          </p:cNvSpPr>
          <p:nvPr>
            <p:ph type="body" idx="1"/>
          </p:nvPr>
        </p:nvSpPr>
        <p:spPr>
          <a:xfrm>
            <a:off x="379413" y="1219200"/>
            <a:ext cx="8413750" cy="530225"/>
          </a:xfrm>
        </p:spPr>
        <p:txBody>
          <a:bodyPr rtlCol="0">
            <a:normAutofit fontScale="92500" lnSpcReduction="10000"/>
          </a:bodyPr>
          <a:lstStyle/>
          <a:p>
            <a:pPr eaLnBrk="1" fontAlgn="auto" hangingPunct="1">
              <a:spcAft>
                <a:spcPts val="0"/>
              </a:spcAft>
              <a:defRPr/>
            </a:pPr>
            <a:endParaRPr lang="en-US"/>
          </a:p>
        </p:txBody>
      </p:sp>
      <p:pic>
        <p:nvPicPr>
          <p:cNvPr id="5" name="Picture 4" descr="Netscan Newsgroup Portal - Kelly-mvps-org"/>
          <p:cNvPicPr>
            <a:picLocks noChangeAspect="1" noChangeArrowheads="1"/>
          </p:cNvPicPr>
          <p:nvPr/>
        </p:nvPicPr>
        <p:blipFill>
          <a:blip r:embed="rId3"/>
          <a:srcRect/>
          <a:stretch>
            <a:fillRect/>
          </a:stretch>
        </p:blipFill>
        <p:spPr bwMode="auto">
          <a:xfrm>
            <a:off x="-30163" y="0"/>
            <a:ext cx="9174163" cy="139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0" y="152400"/>
            <a:ext cx="8915400" cy="6096000"/>
          </a:xfrm>
          <a:prstGeom prst="wedgeEllipseCallout">
            <a:avLst>
              <a:gd name="adj1" fmla="val 20967"/>
              <a:gd name="adj2" fmla="val 55326"/>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For each post they place, we‘ll </a:t>
            </a:r>
            <a:r>
              <a:rPr lang="en-US" sz="3600" dirty="0"/>
              <a:t>let </a:t>
            </a:r>
            <a:r>
              <a:rPr lang="en-US" sz="3600" dirty="0" smtClean="0"/>
              <a:t>other people </a:t>
            </a:r>
            <a:r>
              <a:rPr lang="en-US" sz="3600" dirty="0"/>
              <a:t>rate </a:t>
            </a:r>
            <a:r>
              <a:rPr lang="en-US" sz="3600" dirty="0" smtClean="0"/>
              <a:t>it.</a:t>
            </a:r>
          </a:p>
          <a:p>
            <a:pPr algn="ctr"/>
            <a:endParaRPr lang="en-US" sz="3600" dirty="0"/>
          </a:p>
          <a:p>
            <a:pPr algn="ctr"/>
            <a:r>
              <a:rPr lang="en-US" sz="3600" dirty="0" smtClean="0"/>
              <a:t>If </a:t>
            </a:r>
            <a:r>
              <a:rPr lang="en-US" sz="3600" dirty="0"/>
              <a:t>they get a </a:t>
            </a:r>
            <a:r>
              <a:rPr lang="en-US" sz="3600" dirty="0" smtClean="0"/>
              <a:t>negative reputation</a:t>
            </a:r>
            <a:r>
              <a:rPr lang="en-US" sz="3600" dirty="0"/>
              <a:t>, we‘ll put that </a:t>
            </a:r>
            <a:r>
              <a:rPr lang="en-US" sz="3600" dirty="0" smtClean="0"/>
              <a:t>by their </a:t>
            </a:r>
            <a:r>
              <a:rPr lang="en-US" sz="3600" dirty="0"/>
              <a:t>name so everyone knows to ignore them. </a:t>
            </a:r>
            <a:endParaRPr lang="en-US" sz="3600" dirty="0" smtClean="0"/>
          </a:p>
          <a:p>
            <a:pPr algn="ctr"/>
            <a:endParaRPr lang="en-US" sz="3600" dirty="0" smtClean="0"/>
          </a:p>
          <a:p>
            <a:pPr algn="ctr"/>
            <a:r>
              <a:rPr lang="en-US" sz="3600" dirty="0" smtClean="0"/>
              <a:t>That </a:t>
            </a:r>
            <a:r>
              <a:rPr lang="en-US" sz="3600" dirty="0"/>
              <a:t>way, the bad people won‘t sully our boards. </a:t>
            </a:r>
            <a:endParaRPr lang="en-US" sz="3600" dirty="0" smtClean="0"/>
          </a:p>
        </p:txBody>
      </p:sp>
      <p:sp>
        <p:nvSpPr>
          <p:cNvPr id="7" name="Oval 6"/>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6</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a new account</a:t>
            </a:r>
            <a:endParaRPr lang="en-US" dirty="0"/>
          </a:p>
        </p:txBody>
      </p:sp>
      <p:sp>
        <p:nvSpPr>
          <p:cNvPr id="3" name="Content Placeholder 2"/>
          <p:cNvSpPr>
            <a:spLocks noGrp="1"/>
          </p:cNvSpPr>
          <p:nvPr>
            <p:ph idx="1"/>
          </p:nvPr>
        </p:nvSpPr>
        <p:spPr/>
        <p:txBody>
          <a:bodyPr/>
          <a:lstStyle/>
          <a:p>
            <a:endParaRPr lang="en-US"/>
          </a:p>
        </p:txBody>
      </p:sp>
      <p:pic>
        <p:nvPicPr>
          <p:cNvPr id="92162" name="Picture 2"/>
          <p:cNvPicPr>
            <a:picLocks noChangeAspect="1" noChangeArrowheads="1"/>
          </p:cNvPicPr>
          <p:nvPr/>
        </p:nvPicPr>
        <p:blipFill>
          <a:blip r:embed="rId2"/>
          <a:srcRect b="35417"/>
          <a:stretch>
            <a:fillRect/>
          </a:stretch>
        </p:blipFill>
        <p:spPr bwMode="auto">
          <a:xfrm>
            <a:off x="0" y="2209800"/>
            <a:ext cx="9344767" cy="4724400"/>
          </a:xfrm>
          <a:prstGeom prst="rect">
            <a:avLst/>
          </a:prstGeom>
          <a:noFill/>
          <a:ln w="9525">
            <a:noFill/>
            <a:miter lim="800000"/>
            <a:headEnd/>
            <a:tailEnd/>
          </a:ln>
          <a:effectLst/>
        </p:spPr>
      </p:pic>
      <p:sp>
        <p:nvSpPr>
          <p:cNvPr id="5" name="Oval 4"/>
          <p:cNvSpPr/>
          <p:nvPr/>
        </p:nvSpPr>
        <p:spPr>
          <a:xfrm>
            <a:off x="1905000" y="3810000"/>
            <a:ext cx="838200" cy="533400"/>
          </a:xfrm>
          <a:prstGeom prst="ellipse">
            <a:avLst/>
          </a:prstGeom>
          <a:noFill/>
          <a:ln w="127000">
            <a:solidFill>
              <a:srgbClr val="FF0000">
                <a:alpha val="5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2432213_e06944483f_b.jpg"/>
          <p:cNvPicPr>
            <a:picLocks noGrp="1" noChangeAspect="1"/>
          </p:cNvPicPr>
          <p:nvPr>
            <p:ph idx="1"/>
          </p:nvPr>
        </p:nvPicPr>
        <p:blipFill>
          <a:blip r:embed="rId2"/>
          <a:srcRect/>
          <a:stretch>
            <a:fillRect/>
          </a:stretch>
        </p:blipFill>
        <p:spPr>
          <a:xfrm>
            <a:off x="856576" y="1600200"/>
            <a:ext cx="7430848" cy="4525963"/>
          </a:xfrm>
          <a:prstGeom prst="rect">
            <a:avLst/>
          </a:prstGeom>
        </p:spPr>
      </p:pic>
      <p:sp>
        <p:nvSpPr>
          <p:cNvPr id="5" name="Title 1"/>
          <p:cNvSpPr>
            <a:spLocks noGrp="1"/>
          </p:cNvSpPr>
          <p:nvPr>
            <p:ph type="title"/>
          </p:nvPr>
        </p:nvSpPr>
        <p:spPr/>
        <p:txBody>
          <a:bodyPr/>
          <a:lstStyle/>
          <a:p>
            <a:pPr algn="l"/>
            <a:r>
              <a:rPr lang="en-US" b="1" dirty="0"/>
              <a:t>6. Use Positive Reputation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28600" y="0"/>
            <a:ext cx="8763000" cy="6096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We‘d built one message board for each make and model of car on our boards. </a:t>
            </a:r>
          </a:p>
          <a:p>
            <a:pPr algn="ctr"/>
            <a:r>
              <a:rPr lang="en-US" sz="3600" b="1" dirty="0" smtClean="0"/>
              <a:t>No one posted! </a:t>
            </a:r>
          </a:p>
          <a:p>
            <a:pPr algn="ctr"/>
            <a:r>
              <a:rPr lang="en-US" sz="3600" b="1" dirty="0" smtClean="0"/>
              <a:t>Several of our boards have three messages on them.</a:t>
            </a:r>
          </a:p>
        </p:txBody>
      </p:sp>
      <p:sp>
        <p:nvSpPr>
          <p:cNvPr id="6" name="Rounded Rectangle 5"/>
          <p:cNvSpPr/>
          <p:nvPr/>
        </p:nvSpPr>
        <p:spPr>
          <a:xfrm>
            <a:off x="152400" y="1143000"/>
            <a:ext cx="8839200" cy="3733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smtClean="0"/>
              <a:t>Hello, is anyone there? </a:t>
            </a:r>
          </a:p>
          <a:p>
            <a:pPr algn="ctr"/>
            <a:endParaRPr lang="en-US" sz="3600" b="1" dirty="0" smtClean="0"/>
          </a:p>
          <a:p>
            <a:pPr algn="ctr"/>
            <a:r>
              <a:rPr lang="en-US" sz="3600" b="1" dirty="0" smtClean="0"/>
              <a:t>Buy </a:t>
            </a:r>
            <a:r>
              <a:rPr lang="en-US" sz="3600" b="1" dirty="0" err="1" smtClean="0"/>
              <a:t>Cialias</a:t>
            </a:r>
            <a:r>
              <a:rPr lang="en-US" sz="3600" b="1" dirty="0" smtClean="0"/>
              <a:t> Cheap! </a:t>
            </a:r>
          </a:p>
          <a:p>
            <a:pPr algn="ctr"/>
            <a:endParaRPr lang="en-US" sz="3600" b="1" dirty="0" smtClean="0"/>
          </a:p>
          <a:p>
            <a:pPr algn="ctr"/>
            <a:r>
              <a:rPr lang="en-US" sz="3600" b="1" dirty="0" smtClean="0"/>
              <a:t>I’m here. Is anyone else?</a:t>
            </a:r>
            <a:endParaRPr lang="en-US" sz="3600" dirty="0" smtClean="0"/>
          </a:p>
        </p:txBody>
      </p:sp>
      <p:sp>
        <p:nvSpPr>
          <p:cNvPr id="7" name="Oval 6"/>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7</a:t>
            </a:r>
            <a:endParaRPr lang="en-US" sz="4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7. Encourage Critical Mass </a:t>
            </a:r>
            <a:endParaRPr lang="en-US" dirty="0"/>
          </a:p>
        </p:txBody>
      </p:sp>
      <p:pic>
        <p:nvPicPr>
          <p:cNvPr id="5" name="188803640_25496c26ef_o.jpg"/>
          <p:cNvPicPr>
            <a:picLocks noChangeAspect="1"/>
          </p:cNvPicPr>
          <p:nvPr/>
        </p:nvPicPr>
        <p:blipFill>
          <a:blip r:embed="rId2"/>
          <a:srcRect t="11875" b="11875"/>
          <a:stretch>
            <a:fillRect/>
          </a:stretch>
        </p:blipFill>
        <p:spPr>
          <a:xfrm>
            <a:off x="685800" y="1447800"/>
            <a:ext cx="7620000" cy="4648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3186" name="Picture 2" descr="http://farm1.static.flickr.com/92/260926511_c269375bfa_b.jpg"/>
          <p:cNvPicPr>
            <a:picLocks noChangeAspect="1" noChangeArrowheads="1"/>
          </p:cNvPicPr>
          <p:nvPr/>
        </p:nvPicPr>
        <p:blipFill>
          <a:blip r:embed="rId3"/>
          <a:srcRect/>
          <a:stretch>
            <a:fillRect/>
          </a:stretch>
        </p:blipFill>
        <p:spPr bwMode="auto">
          <a:xfrm>
            <a:off x="-304800" y="-304800"/>
            <a:ext cx="9753600" cy="7315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0" y="1219200"/>
            <a:ext cx="9144000" cy="3124200"/>
          </a:xfrm>
          <a:prstGeom prst="wedgeEllipseCallout">
            <a:avLst>
              <a:gd name="adj1" fmla="val -30184"/>
              <a:gd name="adj2" fmla="val 69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Let’s create critical mass!</a:t>
            </a:r>
          </a:p>
          <a:p>
            <a:pPr algn="ctr"/>
            <a:r>
              <a:rPr lang="en-US" sz="3600" dirty="0" smtClean="0"/>
              <a:t>We’ll join these groups—men’s exercise and women’s exercise—into one larger group. </a:t>
            </a:r>
            <a:endParaRPr lang="en-US" sz="3600" dirty="0"/>
          </a:p>
        </p:txBody>
      </p:sp>
      <p:sp>
        <p:nvSpPr>
          <p:cNvPr id="9" name="Oval Callout 8"/>
          <p:cNvSpPr/>
          <p:nvPr/>
        </p:nvSpPr>
        <p:spPr>
          <a:xfrm>
            <a:off x="0" y="4953000"/>
            <a:ext cx="9144000" cy="1447800"/>
          </a:xfrm>
          <a:prstGeom prst="wedgeEllipseCallout">
            <a:avLst>
              <a:gd name="adj1" fmla="val -30184"/>
              <a:gd name="adj2" fmla="val 69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Wait … why are they petitioning us? And leaving?</a:t>
            </a:r>
            <a:endParaRPr lang="en-US" sz="3600" dirty="0"/>
          </a:p>
        </p:txBody>
      </p:sp>
      <p:sp>
        <p:nvSpPr>
          <p:cNvPr id="10" name="Oval 9"/>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8</a:t>
            </a:r>
            <a:endParaRPr lang="en-US" sz="4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152400" y="228600"/>
            <a:ext cx="4591050" cy="253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379" name="Picture 3"/>
          <p:cNvPicPr>
            <a:picLocks noChangeAspect="1" noChangeArrowheads="1"/>
          </p:cNvPicPr>
          <p:nvPr/>
        </p:nvPicPr>
        <p:blipFill>
          <a:blip r:embed="rId3"/>
          <a:srcRect r="41115" b="66851"/>
          <a:stretch>
            <a:fillRect/>
          </a:stretch>
        </p:blipFill>
        <p:spPr bwMode="auto">
          <a:xfrm>
            <a:off x="3505200" y="838200"/>
            <a:ext cx="5334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380" name="Picture 4"/>
          <p:cNvPicPr>
            <a:picLocks noChangeAspect="1" noChangeArrowheads="1"/>
          </p:cNvPicPr>
          <p:nvPr/>
        </p:nvPicPr>
        <p:blipFill>
          <a:blip r:embed="rId4"/>
          <a:srcRect r="66849" b="22671"/>
          <a:stretch>
            <a:fillRect/>
          </a:stretch>
        </p:blipFill>
        <p:spPr bwMode="auto">
          <a:xfrm>
            <a:off x="533400" y="1981200"/>
            <a:ext cx="40386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381" name="Picture 5"/>
          <p:cNvPicPr>
            <a:picLocks noChangeAspect="1" noChangeArrowheads="1"/>
          </p:cNvPicPr>
          <p:nvPr/>
        </p:nvPicPr>
        <p:blipFill>
          <a:blip r:embed="rId5"/>
          <a:srcRect/>
          <a:stretch>
            <a:fillRect/>
          </a:stretch>
        </p:blipFill>
        <p:spPr bwMode="auto">
          <a:xfrm>
            <a:off x="3200400" y="2495550"/>
            <a:ext cx="6419850" cy="4362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382" name="Picture 6"/>
          <p:cNvPicPr>
            <a:picLocks noChangeAspect="1" noChangeArrowheads="1"/>
          </p:cNvPicPr>
          <p:nvPr/>
        </p:nvPicPr>
        <p:blipFill>
          <a:blip r:embed="rId6"/>
          <a:srcRect/>
          <a:stretch>
            <a:fillRect/>
          </a:stretch>
        </p:blipFill>
        <p:spPr bwMode="auto">
          <a:xfrm>
            <a:off x="1371600" y="3600450"/>
            <a:ext cx="2695575" cy="3257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383" name="Picture 7"/>
          <p:cNvPicPr>
            <a:picLocks noChangeAspect="1" noChangeArrowheads="1"/>
          </p:cNvPicPr>
          <p:nvPr/>
        </p:nvPicPr>
        <p:blipFill>
          <a:blip r:embed="rId7"/>
          <a:srcRect/>
          <a:stretch>
            <a:fillRect/>
          </a:stretch>
        </p:blipFill>
        <p:spPr bwMode="auto">
          <a:xfrm>
            <a:off x="4419600" y="2857500"/>
            <a:ext cx="5086350" cy="4000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smtClean="0"/>
              <a:t>8. Exert Gentle Control </a:t>
            </a:r>
            <a:endParaRPr lang="en-US" dirty="0"/>
          </a:p>
        </p:txBody>
      </p:sp>
      <p:pic>
        <p:nvPicPr>
          <p:cNvPr id="5" name="82877636_11fb165b45_o.jpg"/>
          <p:cNvPicPr>
            <a:picLocks noGrp="1" noChangeAspect="1"/>
          </p:cNvPicPr>
          <p:nvPr>
            <p:ph idx="1"/>
          </p:nvPr>
        </p:nvPicPr>
        <p:blipFill>
          <a:blip r:embed="rId3"/>
          <a:srcRect t="9333" b="9333"/>
          <a:stretch>
            <a:fillRect/>
          </a:stretch>
        </p:blipFill>
        <p:spPr>
          <a:xfrm>
            <a:off x="862224" y="1600200"/>
            <a:ext cx="7419551"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 y="0"/>
          <a:ext cx="88392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defRPr/>
            </a:pPr>
            <a:r>
              <a:rPr lang="en-US" b="1" dirty="0"/>
              <a:t>Space Planning </a:t>
            </a:r>
            <a:r>
              <a:rPr lang="en-US" b="1" dirty="0" smtClean="0"/>
              <a:t/>
            </a:r>
            <a:br>
              <a:rPr lang="en-US" b="1" dirty="0" smtClean="0"/>
            </a:br>
            <a:r>
              <a:rPr lang="en-US" b="1" dirty="0" smtClean="0"/>
              <a:t>for </a:t>
            </a:r>
            <a:r>
              <a:rPr lang="en-US" b="1" dirty="0"/>
              <a:t>Online </a:t>
            </a:r>
            <a:r>
              <a:rPr lang="en-US" b="1" dirty="0" smtClean="0"/>
              <a:t>Community</a:t>
            </a:r>
            <a:br>
              <a:rPr lang="en-US" b="1" dirty="0" smtClean="0"/>
            </a:br>
            <a:r>
              <a:rPr lang="en-US" b="1" dirty="0" smtClean="0"/>
              <a:t/>
            </a:r>
            <a:br>
              <a:rPr lang="en-US" b="1" dirty="0" smtClean="0"/>
            </a:br>
            <a:r>
              <a:rPr lang="en-US" b="1" dirty="0" smtClean="0"/>
              <a:t>…let’s talk!</a:t>
            </a:r>
            <a:endParaRPr lang="en-US" dirty="0"/>
          </a:p>
        </p:txBody>
      </p:sp>
      <p:sp>
        <p:nvSpPr>
          <p:cNvPr id="3" name="Subtitle 2"/>
          <p:cNvSpPr>
            <a:spLocks noGrp="1"/>
          </p:cNvSpPr>
          <p:nvPr>
            <p:ph type="subTitle" idx="1"/>
          </p:nvPr>
        </p:nvSpPr>
        <p:spPr>
          <a:xfrm>
            <a:off x="1447800" y="4876800"/>
            <a:ext cx="7429500" cy="1858963"/>
          </a:xfrm>
        </p:spPr>
        <p:txBody>
          <a:bodyPr>
            <a:normAutofit fontScale="54000" lnSpcReduction="20000"/>
          </a:bodyPr>
          <a:lstStyle/>
          <a:p>
            <a:pPr algn="r">
              <a:defRPr/>
            </a:pPr>
            <a:r>
              <a:rPr lang="en-US" b="1" dirty="0"/>
              <a:t>Danyel Fisher, </a:t>
            </a:r>
            <a:r>
              <a:rPr lang="en-US" b="1" dirty="0" smtClean="0"/>
              <a:t/>
            </a:r>
            <a:br>
              <a:rPr lang="en-US" b="1" dirty="0" smtClean="0"/>
            </a:br>
            <a:r>
              <a:rPr lang="en-US" b="1" dirty="0" smtClean="0"/>
              <a:t>Tammara </a:t>
            </a:r>
            <a:r>
              <a:rPr lang="en-US" b="1" dirty="0"/>
              <a:t>Combs Turner, </a:t>
            </a:r>
            <a:r>
              <a:rPr lang="en-US" b="1" dirty="0" smtClean="0"/>
              <a:t/>
            </a:r>
            <a:br>
              <a:rPr lang="en-US" b="1" dirty="0" smtClean="0"/>
            </a:br>
            <a:r>
              <a:rPr lang="en-US" b="1" dirty="0" smtClean="0"/>
              <a:t>and </a:t>
            </a:r>
            <a:r>
              <a:rPr lang="en-US" b="1" dirty="0"/>
              <a:t>Marc </a:t>
            </a:r>
            <a:r>
              <a:rPr lang="en-US" b="1" dirty="0" smtClean="0"/>
              <a:t>A. </a:t>
            </a:r>
            <a:r>
              <a:rPr lang="en-US" b="1" dirty="0"/>
              <a:t>Smith </a:t>
            </a:r>
            <a:r>
              <a:rPr lang="en-US" b="1" dirty="0" smtClean="0"/>
              <a:t/>
            </a:r>
            <a:br>
              <a:rPr lang="en-US" b="1" dirty="0" smtClean="0"/>
            </a:br>
            <a:endParaRPr lang="en-US" b="1" dirty="0" smtClean="0"/>
          </a:p>
          <a:p>
            <a:pPr algn="r">
              <a:defRPr/>
            </a:pPr>
            <a:r>
              <a:rPr lang="en-US" b="1" dirty="0" smtClean="0"/>
              <a:t>Microsoft </a:t>
            </a:r>
            <a:r>
              <a:rPr lang="en-US" b="1" dirty="0"/>
              <a:t>Research, Microsoft Live Labs, and </a:t>
            </a:r>
            <a:r>
              <a:rPr lang="en-US" b="1" dirty="0" smtClean="0"/>
              <a:t/>
            </a:r>
            <a:br>
              <a:rPr lang="en-US" b="1" dirty="0" smtClean="0"/>
            </a:br>
            <a:r>
              <a:rPr lang="en-US" b="1" dirty="0" smtClean="0"/>
              <a:t>Microsoft Internet Services </a:t>
            </a:r>
            <a:r>
              <a:rPr lang="en-US" b="1" dirty="0"/>
              <a:t>Research Center </a:t>
            </a:r>
            <a:r>
              <a:rPr lang="en-US" b="1" dirty="0" smtClean="0"/>
              <a:t/>
            </a:r>
            <a:br>
              <a:rPr lang="en-US" b="1" dirty="0" smtClean="0"/>
            </a:br>
            <a:r>
              <a:rPr lang="en-US" b="1" dirty="0" smtClean="0"/>
              <a:t>1 </a:t>
            </a:r>
            <a:r>
              <a:rPr lang="en-US" b="1" dirty="0"/>
              <a:t>Microsoft Way Redmond, Washington 98052 </a:t>
            </a:r>
            <a:r>
              <a:rPr lang="en-US" b="1" dirty="0" smtClean="0"/>
              <a:t/>
            </a:r>
            <a:br>
              <a:rPr lang="en-US" b="1" dirty="0" smtClean="0"/>
            </a:br>
            <a:r>
              <a:rPr lang="en-US" b="1" dirty="0" smtClean="0"/>
              <a:t>{</a:t>
            </a:r>
            <a:r>
              <a:rPr lang="en-US" b="1" dirty="0" err="1"/>
              <a:t>danyelf</a:t>
            </a:r>
            <a:r>
              <a:rPr lang="en-US" b="1" dirty="0"/>
              <a:t>, </a:t>
            </a:r>
            <a:r>
              <a:rPr lang="en-US" b="1" dirty="0" err="1"/>
              <a:t>tcombs</a:t>
            </a:r>
            <a:r>
              <a:rPr lang="en-US" b="1" dirty="0"/>
              <a:t>, </a:t>
            </a:r>
            <a:r>
              <a:rPr lang="en-US" b="1" dirty="0" err="1"/>
              <a:t>marc.smith</a:t>
            </a:r>
            <a:r>
              <a:rPr lang="en-US" b="1" dirty="0"/>
              <a:t>}@</a:t>
            </a:r>
            <a:r>
              <a:rPr lang="en-US" b="1" dirty="0" err="1"/>
              <a:t>microsoft.com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 y="0"/>
          <a:ext cx="88392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http://ecx.images-amazon.com/images/I/51R3XH8QC0L._SS500_.jpg"/>
          <p:cNvPicPr>
            <a:picLocks noChangeAspect="1" noChangeArrowheads="1"/>
          </p:cNvPicPr>
          <p:nvPr/>
        </p:nvPicPr>
        <p:blipFill>
          <a:blip r:embed="rId3"/>
          <a:srcRect/>
          <a:stretch>
            <a:fillRect/>
          </a:stretch>
        </p:blipFill>
        <p:spPr bwMode="auto">
          <a:xfrm>
            <a:off x="-609600" y="1104900"/>
            <a:ext cx="4762500" cy="4762500"/>
          </a:xfrm>
          <a:prstGeom prst="rect">
            <a:avLst/>
          </a:prstGeom>
          <a:noFill/>
        </p:spPr>
      </p:pic>
      <p:pic>
        <p:nvPicPr>
          <p:cNvPr id="5123" name="Picture 3"/>
          <p:cNvPicPr>
            <a:picLocks noChangeAspect="1" noChangeArrowheads="1"/>
          </p:cNvPicPr>
          <p:nvPr/>
        </p:nvPicPr>
        <p:blipFill>
          <a:blip r:embed="rId4"/>
          <a:srcRect/>
          <a:stretch>
            <a:fillRect/>
          </a:stretch>
        </p:blipFill>
        <p:spPr bwMode="auto">
          <a:xfrm>
            <a:off x="2514600" y="1676400"/>
            <a:ext cx="3552825" cy="4650542"/>
          </a:xfrm>
          <a:prstGeom prst="rect">
            <a:avLst/>
          </a:prstGeom>
          <a:noFill/>
          <a:ln w="9525">
            <a:noFill/>
            <a:miter lim="800000"/>
            <a:headEnd/>
            <a:tailEnd/>
          </a:ln>
          <a:effectLst/>
        </p:spPr>
      </p:pic>
      <p:pic>
        <p:nvPicPr>
          <p:cNvPr id="5122" name="Picture 2"/>
          <p:cNvPicPr>
            <a:picLocks noChangeAspect="1" noChangeArrowheads="1"/>
          </p:cNvPicPr>
          <p:nvPr/>
        </p:nvPicPr>
        <p:blipFill>
          <a:blip r:embed="rId5"/>
          <a:srcRect/>
          <a:stretch>
            <a:fillRect/>
          </a:stretch>
        </p:blipFill>
        <p:spPr bwMode="auto">
          <a:xfrm>
            <a:off x="5334000" y="2172645"/>
            <a:ext cx="3810000" cy="4685355"/>
          </a:xfrm>
          <a:prstGeom prst="rect">
            <a:avLst/>
          </a:prstGeom>
          <a:noFill/>
          <a:ln w="9525">
            <a:noFill/>
            <a:miter lim="800000"/>
            <a:headEnd/>
            <a:tailEnd/>
          </a:ln>
          <a:effectLst/>
        </p:spPr>
      </p:pic>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57200" y="990600"/>
            <a:ext cx="8077200" cy="4572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600" dirty="0" smtClean="0"/>
              <a:t>Get that many good people in one place and great stuff must happen. </a:t>
            </a:r>
          </a:p>
          <a:p>
            <a:pPr algn="ctr">
              <a:buNone/>
            </a:pPr>
            <a:endParaRPr lang="en-US" sz="3600" dirty="0"/>
          </a:p>
          <a:p>
            <a:pPr algn="ctr">
              <a:buNone/>
            </a:pPr>
            <a:r>
              <a:rPr lang="en-US" sz="3600" dirty="0" smtClean="0"/>
              <a:t>It‘s been six months now, </a:t>
            </a:r>
            <a:br>
              <a:rPr lang="en-US" sz="3600" dirty="0" smtClean="0"/>
            </a:br>
            <a:r>
              <a:rPr lang="en-US" sz="3600" dirty="0" smtClean="0"/>
              <a:t>and no one has shown up!</a:t>
            </a:r>
            <a:endParaRPr lang="en-US" sz="3600" dirty="0"/>
          </a:p>
        </p:txBody>
      </p:sp>
      <p:sp>
        <p:nvSpPr>
          <p:cNvPr id="6" name="TextBox 5"/>
          <p:cNvSpPr txBox="1"/>
          <p:nvPr/>
        </p:nvSpPr>
        <p:spPr>
          <a:xfrm>
            <a:off x="1143000" y="838200"/>
            <a:ext cx="184731" cy="369332"/>
          </a:xfrm>
          <a:prstGeom prst="rect">
            <a:avLst/>
          </a:prstGeom>
          <a:noFill/>
        </p:spPr>
        <p:txBody>
          <a:bodyPr wrap="none" rtlCol="0">
            <a:spAutoFit/>
          </a:bodyPr>
          <a:lstStyle/>
          <a:p>
            <a:endParaRPr lang="en-US" dirty="0"/>
          </a:p>
        </p:txBody>
      </p:sp>
      <p:sp>
        <p:nvSpPr>
          <p:cNvPr id="7" name="Oval 6"/>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smtClean="0"/>
              <a:t>1. Know the Space’s Purpose </a:t>
            </a:r>
            <a:endParaRPr lang="en-US" dirty="0"/>
          </a:p>
        </p:txBody>
      </p:sp>
      <p:pic>
        <p:nvPicPr>
          <p:cNvPr id="64514" name="Picture 2" descr="http://farm3.static.flickr.com/2304/1654421570_5a54430d1f_b.jpg"/>
          <p:cNvPicPr>
            <a:picLocks noChangeAspect="1" noChangeArrowheads="1"/>
          </p:cNvPicPr>
          <p:nvPr/>
        </p:nvPicPr>
        <p:blipFill>
          <a:blip r:embed="rId3"/>
          <a:srcRect/>
          <a:stretch>
            <a:fillRect/>
          </a:stretch>
        </p:blipFill>
        <p:spPr bwMode="auto">
          <a:xfrm>
            <a:off x="-228600" y="1419225"/>
            <a:ext cx="9753600" cy="51339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38200" y="228600"/>
            <a:ext cx="6781800" cy="2895600"/>
          </a:xfrm>
          <a:prstGeom prst="wedgeEllipseCallout">
            <a:avLst>
              <a:gd name="adj1" fmla="val -34959"/>
              <a:gd name="adj2" fmla="val 73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People </a:t>
            </a:r>
            <a:r>
              <a:rPr lang="en-US" sz="3600" dirty="0"/>
              <a:t>who </a:t>
            </a:r>
            <a:r>
              <a:rPr lang="en-US" sz="3600" dirty="0" smtClean="0"/>
              <a:t>are </a:t>
            </a:r>
            <a:r>
              <a:rPr lang="en-US" sz="3600" dirty="0"/>
              <a:t>using the Management Console </a:t>
            </a:r>
            <a:r>
              <a:rPr lang="en-US" sz="3600" dirty="0" smtClean="0"/>
              <a:t>need to talk </a:t>
            </a:r>
            <a:r>
              <a:rPr lang="en-US" sz="3600" dirty="0"/>
              <a:t>with each </a:t>
            </a:r>
            <a:r>
              <a:rPr lang="en-US" sz="3600" dirty="0" smtClean="0"/>
              <a:t>other!</a:t>
            </a:r>
            <a:endParaRPr lang="en-US" sz="3600" dirty="0"/>
          </a:p>
        </p:txBody>
      </p:sp>
      <p:sp>
        <p:nvSpPr>
          <p:cNvPr id="5" name="Rectangular Callout 4"/>
          <p:cNvSpPr/>
          <p:nvPr/>
        </p:nvSpPr>
        <p:spPr>
          <a:xfrm>
            <a:off x="5105400" y="2514600"/>
            <a:ext cx="3733800" cy="1676400"/>
          </a:xfrm>
          <a:prstGeom prst="wedgeRectCallout">
            <a:avLst>
              <a:gd name="adj1" fmla="val 44101"/>
              <a:gd name="adj2" fmla="val 8871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smtClean="0"/>
              <a:t>What do they do now?</a:t>
            </a:r>
            <a:endParaRPr lang="en-US" sz="3600" dirty="0"/>
          </a:p>
        </p:txBody>
      </p:sp>
      <p:sp>
        <p:nvSpPr>
          <p:cNvPr id="8" name="Oval Callout 7"/>
          <p:cNvSpPr/>
          <p:nvPr/>
        </p:nvSpPr>
        <p:spPr>
          <a:xfrm>
            <a:off x="990600" y="3810000"/>
            <a:ext cx="6248400" cy="2362200"/>
          </a:xfrm>
          <a:prstGeom prst="wedgeEllipseCallout">
            <a:avLst>
              <a:gd name="adj1" fmla="val -35467"/>
              <a:gd name="adj2" fmla="val 69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Most of them use the Installation Console message boards.</a:t>
            </a:r>
            <a:endParaRPr lang="en-US" sz="3600" dirty="0"/>
          </a:p>
        </p:txBody>
      </p:sp>
      <p:sp>
        <p:nvSpPr>
          <p:cNvPr id="6" name="Oval 5"/>
          <p:cNvSpPr/>
          <p:nvPr/>
        </p:nvSpPr>
        <p:spPr>
          <a:xfrm>
            <a:off x="228600" y="152400"/>
            <a:ext cx="1371600" cy="13716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2</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Build on Existing &amp; Community Brand</a:t>
            </a:r>
            <a:endParaRPr lang="en-US" dirty="0"/>
          </a:p>
        </p:txBody>
      </p:sp>
      <p:pic>
        <p:nvPicPr>
          <p:cNvPr id="6" name="157995657_9fb592e376_b.jpg"/>
          <p:cNvPicPr>
            <a:picLocks noChangeAspect="1"/>
          </p:cNvPicPr>
          <p:nvPr/>
        </p:nvPicPr>
        <p:blipFill>
          <a:blip r:embed="rId3"/>
          <a:srcRect/>
          <a:stretch>
            <a:fillRect/>
          </a:stretch>
        </p:blipFill>
        <p:spPr>
          <a:xfrm>
            <a:off x="838200" y="1600200"/>
            <a:ext cx="7620000" cy="4648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834</Words>
  <Application>Microsoft Office PowerPoint</Application>
  <PresentationFormat>On-screen Show (4:3)</PresentationFormat>
  <Paragraphs>146</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Space Planning  for Online Community</vt:lpstr>
      <vt:lpstr>Slide 2</vt:lpstr>
      <vt:lpstr>Slide 3</vt:lpstr>
      <vt:lpstr>Slide 4</vt:lpstr>
      <vt:lpstr>Slide 5</vt:lpstr>
      <vt:lpstr>Slide 6</vt:lpstr>
      <vt:lpstr>1. Know the Space’s Purpose </vt:lpstr>
      <vt:lpstr>Slide 8</vt:lpstr>
      <vt:lpstr>2. Build on Existing &amp; Community Brand</vt:lpstr>
      <vt:lpstr>Slide 10</vt:lpstr>
      <vt:lpstr>Slide 11</vt:lpstr>
      <vt:lpstr>Slide 12</vt:lpstr>
      <vt:lpstr>Slide 13</vt:lpstr>
      <vt:lpstr>Slide 14</vt:lpstr>
      <vt:lpstr>Slide 15</vt:lpstr>
      <vt:lpstr>4. Embrace Leaders; Respect Lurkers </vt:lpstr>
      <vt:lpstr>Leaders welcome new people</vt:lpstr>
      <vt:lpstr>Slide 18</vt:lpstr>
      <vt:lpstr>Slide 19</vt:lpstr>
      <vt:lpstr>5. Reward Users Individually and Carefully</vt:lpstr>
      <vt:lpstr>Slide 21</vt:lpstr>
      <vt:lpstr>Slide 22</vt:lpstr>
      <vt:lpstr>Slide 23</vt:lpstr>
      <vt:lpstr>The cost of a new account</vt:lpstr>
      <vt:lpstr>6. Use Positive Reputation</vt:lpstr>
      <vt:lpstr>Slide 26</vt:lpstr>
      <vt:lpstr>7. Encourage Critical Mass </vt:lpstr>
      <vt:lpstr>Slide 28</vt:lpstr>
      <vt:lpstr>Slide 29</vt:lpstr>
      <vt:lpstr>8. Exert Gentle Control </vt:lpstr>
      <vt:lpstr>Slide 31</vt:lpstr>
      <vt:lpstr>Space Planning  for Online Community  …let’s talk!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Planning for Online Community</dc:title>
  <dc:creator>Marc A. Smith</dc:creator>
  <cp:lastModifiedBy>Danyel Fisher 2</cp:lastModifiedBy>
  <cp:revision>24</cp:revision>
  <dcterms:created xsi:type="dcterms:W3CDTF">2008-03-15T14:57:17Z</dcterms:created>
  <dcterms:modified xsi:type="dcterms:W3CDTF">2008-04-01T20:28:11Z</dcterms:modified>
</cp:coreProperties>
</file>