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charts/chart9.xml" ContentType="application/vnd.openxmlformats-officedocument.drawingml.chart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ags/tag12.xml" ContentType="application/vnd.openxmlformats-officedocument.presentationml.tags+xml"/>
  <Default Extension="xlsx" ContentType="application/vnd.openxmlformats-officedocument.spreadsheetml.sheet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Default Extension="gif" ContentType="image/gif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9"/>
  </p:notesMasterIdLst>
  <p:sldIdLst>
    <p:sldId id="256" r:id="rId2"/>
    <p:sldId id="324" r:id="rId3"/>
    <p:sldId id="326" r:id="rId4"/>
    <p:sldId id="330" r:id="rId5"/>
    <p:sldId id="315" r:id="rId6"/>
    <p:sldId id="329" r:id="rId7"/>
    <p:sldId id="285" r:id="rId8"/>
    <p:sldId id="286" r:id="rId9"/>
    <p:sldId id="287" r:id="rId10"/>
    <p:sldId id="288" r:id="rId11"/>
    <p:sldId id="331" r:id="rId12"/>
    <p:sldId id="289" r:id="rId13"/>
    <p:sldId id="290" r:id="rId14"/>
    <p:sldId id="334" r:id="rId15"/>
    <p:sldId id="291" r:id="rId16"/>
    <p:sldId id="327" r:id="rId17"/>
    <p:sldId id="335" r:id="rId18"/>
    <p:sldId id="295" r:id="rId19"/>
    <p:sldId id="294" r:id="rId20"/>
    <p:sldId id="328" r:id="rId21"/>
    <p:sldId id="318" r:id="rId22"/>
    <p:sldId id="336" r:id="rId23"/>
    <p:sldId id="322" r:id="rId24"/>
    <p:sldId id="320" r:id="rId25"/>
    <p:sldId id="321" r:id="rId26"/>
    <p:sldId id="333" r:id="rId27"/>
    <p:sldId id="296" r:id="rId28"/>
  </p:sldIdLst>
  <p:sldSz cx="9144000" cy="6858000" type="screen4x3"/>
  <p:notesSz cx="6858000" cy="9144000"/>
  <p:embeddedFontLst>
    <p:embeddedFont>
      <p:font typeface="CMMI10" pitchFamily="34" charset="0"/>
      <p:regular r:id="rId30"/>
    </p:embeddedFont>
    <p:embeddedFont>
      <p:font typeface="CMBX7" pitchFamily="34" charset="0"/>
      <p:regular r:id="rId31"/>
    </p:embeddedFont>
    <p:embeddedFont>
      <p:font typeface="CMEX10" pitchFamily="34" charset="0"/>
      <p:regular r:id="rId32"/>
    </p:embeddedFont>
    <p:embeddedFont>
      <p:font typeface="CMMI7" pitchFamily="34" charset="0"/>
      <p:regular r:id="rId33"/>
    </p:embeddedFont>
    <p:embeddedFont>
      <p:font typeface="CMR10" pitchFamily="34" charset="0"/>
      <p:regular r:id="rId34"/>
    </p:embeddedFont>
    <p:embeddedFont>
      <p:font typeface="CMBX10" pitchFamily="34" charset="0"/>
      <p:regular r:id="rId35"/>
    </p:embeddedFont>
    <p:embeddedFont>
      <p:font typeface="CMSY7" pitchFamily="34" charset="0"/>
      <p:regular r:id="rId36"/>
    </p:embeddedFont>
    <p:embeddedFont>
      <p:font typeface="CMR7" pitchFamily="34" charset="0"/>
      <p:regular r:id="rId37"/>
    </p:embeddedFont>
    <p:embeddedFont>
      <p:font typeface="CMSY5" pitchFamily="34" charset="0"/>
      <p:regular r:id="rId38"/>
    </p:embeddedFont>
    <p:embeddedFont>
      <p:font typeface="CMSY10ORIG" pitchFamily="34" charset="0"/>
      <p:regular r:id="rId39"/>
    </p:embeddedFont>
    <p:embeddedFont>
      <p:font typeface="CMBX5" pitchFamily="34" charset="0"/>
      <p:regular r:id="rId40"/>
    </p:embeddedFont>
    <p:embeddedFont>
      <p:font typeface="CMMI5" pitchFamily="34" charset="0"/>
      <p:regular r:id="rId41"/>
    </p:embeddedFont>
    <p:embeddedFont>
      <p:font typeface="CMR5" pitchFamily="34" charset="0"/>
      <p:regular r:id="rId42"/>
    </p:embeddedFont>
    <p:embeddedFont>
      <p:font typeface="Tahoma" pitchFamily="34" charset="0"/>
      <p:regular r:id="rId43"/>
      <p:bold r:id="rId44"/>
    </p:embeddedFont>
    <p:embeddedFont>
      <p:font typeface="Calibri" pitchFamily="34" charset="0"/>
      <p:regular r:id="rId45"/>
      <p:bold r:id="rId46"/>
      <p:italic r:id="rId47"/>
      <p:boldItalic r:id="rId48"/>
    </p:embeddedFont>
  </p:embeddedFontLst>
  <p:custDataLst>
    <p:tags r:id="rId4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80" autoAdjust="0"/>
  </p:normalViewPr>
  <p:slideViewPr>
    <p:cSldViewPr>
      <p:cViewPr>
        <p:scale>
          <a:sx n="68" d="100"/>
          <a:sy n="68" d="100"/>
        </p:scale>
        <p:origin x="-66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5.fntdata"/><Relationship Id="rId42" Type="http://schemas.openxmlformats.org/officeDocument/2006/relationships/font" Target="fonts/font13.fntdata"/><Relationship Id="rId47" Type="http://schemas.openxmlformats.org/officeDocument/2006/relationships/font" Target="fonts/font18.fntdata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38" Type="http://schemas.openxmlformats.org/officeDocument/2006/relationships/font" Target="fonts/font9.fntdata"/><Relationship Id="rId46" Type="http://schemas.openxmlformats.org/officeDocument/2006/relationships/font" Target="fonts/font1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41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font" Target="fonts/font8.fntdata"/><Relationship Id="rId40" Type="http://schemas.openxmlformats.org/officeDocument/2006/relationships/font" Target="fonts/font11.fntdata"/><Relationship Id="rId45" Type="http://schemas.openxmlformats.org/officeDocument/2006/relationships/font" Target="fonts/font16.fntdata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7.fntdata"/><Relationship Id="rId49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4" Type="http://schemas.openxmlformats.org/officeDocument/2006/relationships/font" Target="fonts/font15.fntdata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font" Target="fonts/font6.fntdata"/><Relationship Id="rId43" Type="http://schemas.openxmlformats.org/officeDocument/2006/relationships/font" Target="fonts/font14.fntdata"/><Relationship Id="rId48" Type="http://schemas.openxmlformats.org/officeDocument/2006/relationships/font" Target="fonts/font19.fntdata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genCI\allResultsC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allResults.xl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akash.it.iitb.ac.in\pubs\icml08\new_results\cora_timings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ebdrive\blossom\code\workspace\DataIntegrate\expts\lossFn\slackConsObj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Sequence</a:t>
            </a:r>
            <a:r>
              <a:rPr lang="en-IN" sz="1600" baseline="0"/>
              <a:t> labeling</a:t>
            </a:r>
            <a:endParaRPr lang="en-IN" sz="1600"/>
          </a:p>
        </c:rich>
      </c:tx>
      <c:layout>
        <c:manualLayout>
          <c:xMode val="edge"/>
          <c:yMode val="edge"/>
          <c:x val="0.35926377952756039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1782174103237122"/>
          <c:y val="5.1400554097404488E-2"/>
          <c:w val="0.8625546806649169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newResults!$A$3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newResults!$B$3:$D$3</c:f>
              <c:numCache>
                <c:formatCode>General</c:formatCode>
                <c:ptCount val="3"/>
                <c:pt idx="0">
                  <c:v>29.008946827092387</c:v>
                </c:pt>
                <c:pt idx="1">
                  <c:v>25.123362820512668</c:v>
                </c:pt>
                <c:pt idx="2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newResults!$A$4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newResults!$B$4:$D$4</c:f>
              <c:numCache>
                <c:formatCode>General</c:formatCode>
                <c:ptCount val="3"/>
                <c:pt idx="0">
                  <c:v>23.269244298286679</c:v>
                </c:pt>
                <c:pt idx="1">
                  <c:v>17.094228267618536</c:v>
                </c:pt>
                <c:pt idx="2">
                  <c:v>15.3</c:v>
                </c:pt>
              </c:numCache>
            </c:numRef>
          </c:val>
        </c:ser>
        <c:axId val="57189504"/>
        <c:axId val="57191040"/>
      </c:barChart>
      <c:catAx>
        <c:axId val="57189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191040"/>
        <c:crosses val="autoZero"/>
        <c:auto val="1"/>
        <c:lblAlgn val="ctr"/>
        <c:lblOffset val="100"/>
      </c:catAx>
      <c:valAx>
        <c:axId val="57191040"/>
        <c:scaling>
          <c:orientation val="minMax"/>
          <c:min val="10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718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48753280839965"/>
          <c:y val="5.5171697287839022E-2"/>
          <c:w val="0.20812510936132991"/>
          <c:h val="0.18984762321376492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320833952359729"/>
          <c:y val="4.8364485981308589E-2"/>
          <c:w val="0.73522037339672164"/>
          <c:h val="0.75450143498418165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Slack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1.0000000000000041E-3</c:v>
                </c:pt>
                <c:pt idx="4">
                  <c:v>-2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12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Margin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1.0000000000000041E-3</c:v>
                </c:pt>
                <c:pt idx="4">
                  <c:v>-2</c:v>
                </c:pt>
              </c:numCache>
            </c:numRef>
          </c:xVal>
          <c:y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6</c:v>
                </c:pt>
              </c:numCache>
            </c:numRef>
          </c:y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Ideal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1.0000000000000041E-3</c:v>
                </c:pt>
                <c:pt idx="4">
                  <c:v>-2</c:v>
                </c:pt>
              </c:numCache>
            </c:numRef>
          </c:xVal>
          <c:y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</c:v>
                </c:pt>
              </c:numCache>
            </c:numRef>
          </c:yVal>
        </c:ser>
        <c:axId val="82791808"/>
        <c:axId val="82797696"/>
      </c:scatterChart>
      <c:valAx>
        <c:axId val="82791808"/>
        <c:scaling>
          <c:orientation val="minMax"/>
          <c:max val="4"/>
          <c:min val="-2"/>
        </c:scaling>
        <c:axPos val="b"/>
        <c:numFmt formatCode="General" sourceLinked="1"/>
        <c:tickLblPos val="nextTo"/>
        <c:crossAx val="82797696"/>
        <c:crosses val="autoZero"/>
        <c:crossBetween val="midCat"/>
      </c:valAx>
      <c:valAx>
        <c:axId val="82797696"/>
        <c:scaling>
          <c:orientation val="minMax"/>
          <c:max val="12"/>
        </c:scaling>
        <c:axPos val="l"/>
        <c:numFmt formatCode="General" sourceLinked="1"/>
        <c:tickLblPos val="nextTo"/>
        <c:crossAx val="827918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5258771929824557"/>
          <c:y val="2.8888807123408682E-2"/>
          <c:w val="0.42109649122807158"/>
          <c:h val="0.47408124218117603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Segmentation</a:t>
            </a:r>
          </a:p>
        </c:rich>
      </c:tx>
      <c:layout>
        <c:manualLayout>
          <c:xMode val="edge"/>
          <c:yMode val="edge"/>
          <c:x val="0.3592637795275605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192803073528934"/>
          <c:y val="5.1400554097404488E-2"/>
          <c:w val="0.8034968237665947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newResults!$E$3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newResults!$F$3:$G$3</c:f>
              <c:numCache>
                <c:formatCode>General</c:formatCode>
                <c:ptCount val="2"/>
                <c:pt idx="0">
                  <c:v>22.392492067557889</c:v>
                </c:pt>
                <c:pt idx="1">
                  <c:v>18.231442859412596</c:v>
                </c:pt>
              </c:numCache>
            </c:numRef>
          </c:val>
        </c:ser>
        <c:ser>
          <c:idx val="1"/>
          <c:order val="1"/>
          <c:tx>
            <c:strRef>
              <c:f>newResults!$E$4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newResults!$F$4:$G$4</c:f>
              <c:numCache>
                <c:formatCode>General</c:formatCode>
                <c:ptCount val="2"/>
                <c:pt idx="0">
                  <c:v>22.518100193803548</c:v>
                </c:pt>
                <c:pt idx="1">
                  <c:v>18.09195507576581</c:v>
                </c:pt>
              </c:numCache>
            </c:numRef>
          </c:val>
        </c:ser>
        <c:axId val="57212288"/>
        <c:axId val="61330560"/>
      </c:barChart>
      <c:catAx>
        <c:axId val="57212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330560"/>
        <c:crosses val="autoZero"/>
        <c:auto val="1"/>
        <c:lblAlgn val="ctr"/>
        <c:lblOffset val="100"/>
      </c:catAx>
      <c:valAx>
        <c:axId val="61330560"/>
        <c:scaling>
          <c:orientation val="minMax"/>
          <c:min val="15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7212288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Sequence</a:t>
            </a:r>
            <a:r>
              <a:rPr lang="en-IN" sz="1600" baseline="0"/>
              <a:t> labeling</a:t>
            </a:r>
            <a:endParaRPr lang="en-IN" sz="1600"/>
          </a:p>
        </c:rich>
      </c:tx>
      <c:layout>
        <c:manualLayout>
          <c:xMode val="edge"/>
          <c:yMode val="edge"/>
          <c:x val="0.28704155730533676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1782174103237122"/>
          <c:y val="5.1400554097404488E-2"/>
          <c:w val="0.8625546806649169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newResults!$A$3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newResults!$B$3:$D$3</c:f>
              <c:numCache>
                <c:formatCode>General</c:formatCode>
                <c:ptCount val="3"/>
                <c:pt idx="0">
                  <c:v>29.008946827092387</c:v>
                </c:pt>
                <c:pt idx="1">
                  <c:v>25.123362820512668</c:v>
                </c:pt>
                <c:pt idx="2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newResults!$A$4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newResults!$B$4:$D$4</c:f>
              <c:numCache>
                <c:formatCode>General</c:formatCode>
                <c:ptCount val="3"/>
                <c:pt idx="0">
                  <c:v>23.269244298286679</c:v>
                </c:pt>
                <c:pt idx="1">
                  <c:v>17.094228267618536</c:v>
                </c:pt>
                <c:pt idx="2">
                  <c:v>15.3</c:v>
                </c:pt>
              </c:numCache>
            </c:numRef>
          </c:val>
        </c:ser>
        <c:ser>
          <c:idx val="2"/>
          <c:order val="2"/>
          <c:tx>
            <c:strRef>
              <c:f>newResults!$A$5</c:f>
              <c:strCache>
                <c:ptCount val="1"/>
                <c:pt idx="0">
                  <c:v>ApproxSlack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newResults!$B$5:$D$5</c:f>
              <c:numCache>
                <c:formatCode>General</c:formatCode>
                <c:ptCount val="3"/>
                <c:pt idx="0">
                  <c:v>21.931548838829013</c:v>
                </c:pt>
                <c:pt idx="1">
                  <c:v>17.0497060328529</c:v>
                </c:pt>
                <c:pt idx="2">
                  <c:v>15.400000000000006</c:v>
                </c:pt>
              </c:numCache>
            </c:numRef>
          </c:val>
        </c:ser>
        <c:axId val="61749888"/>
        <c:axId val="61755776"/>
      </c:barChart>
      <c:catAx>
        <c:axId val="61749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755776"/>
        <c:crosses val="autoZero"/>
        <c:auto val="1"/>
        <c:lblAlgn val="ctr"/>
        <c:lblOffset val="100"/>
      </c:catAx>
      <c:valAx>
        <c:axId val="61755776"/>
        <c:scaling>
          <c:orientation val="minMax"/>
          <c:min val="1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1749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648753280839894"/>
          <c:y val="4.1282808398949856E-2"/>
          <c:w val="0.28213910761154853"/>
          <c:h val="0.28477143482064748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Segmentation</a:t>
            </a:r>
          </a:p>
        </c:rich>
      </c:tx>
      <c:layout>
        <c:manualLayout>
          <c:xMode val="edge"/>
          <c:yMode val="edge"/>
          <c:x val="0.23172764274030971"/>
          <c:y val="4.6296296296296537E-3"/>
        </c:manualLayout>
      </c:layout>
      <c:overlay val="1"/>
    </c:title>
    <c:plotArea>
      <c:layout>
        <c:manualLayout>
          <c:layoutTarget val="inner"/>
          <c:xMode val="edge"/>
          <c:yMode val="edge"/>
          <c:x val="0.17192803073528942"/>
          <c:y val="5.1400554097404488E-2"/>
          <c:w val="0.8034968237665947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newResults!$E$3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newResults!$F$3:$G$3</c:f>
              <c:numCache>
                <c:formatCode>General</c:formatCode>
                <c:ptCount val="2"/>
                <c:pt idx="0">
                  <c:v>22.392492067557889</c:v>
                </c:pt>
                <c:pt idx="1">
                  <c:v>18.231442859412596</c:v>
                </c:pt>
              </c:numCache>
            </c:numRef>
          </c:val>
        </c:ser>
        <c:ser>
          <c:idx val="1"/>
          <c:order val="1"/>
          <c:tx>
            <c:strRef>
              <c:f>newResults!$E$4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newResults!$F$4:$G$4</c:f>
              <c:numCache>
                <c:formatCode>General</c:formatCode>
                <c:ptCount val="2"/>
                <c:pt idx="0">
                  <c:v>22.518100193803548</c:v>
                </c:pt>
                <c:pt idx="1">
                  <c:v>18.09195507576581</c:v>
                </c:pt>
              </c:numCache>
            </c:numRef>
          </c:val>
        </c:ser>
        <c:ser>
          <c:idx val="2"/>
          <c:order val="2"/>
          <c:tx>
            <c:strRef>
              <c:f>newResults!$E$5</c:f>
              <c:strCache>
                <c:ptCount val="1"/>
                <c:pt idx="0">
                  <c:v>ApproxSlack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newResults!$F$5:$G$5</c:f>
              <c:numCache>
                <c:formatCode>General</c:formatCode>
                <c:ptCount val="2"/>
                <c:pt idx="0">
                  <c:v>22.43756369921735</c:v>
                </c:pt>
                <c:pt idx="1">
                  <c:v>18.058317084206926</c:v>
                </c:pt>
              </c:numCache>
            </c:numRef>
          </c:val>
        </c:ser>
        <c:axId val="61773696"/>
        <c:axId val="61775232"/>
      </c:barChart>
      <c:catAx>
        <c:axId val="617736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775232"/>
        <c:crosses val="autoZero"/>
        <c:auto val="1"/>
        <c:lblAlgn val="ctr"/>
        <c:lblOffset val="100"/>
      </c:catAx>
      <c:valAx>
        <c:axId val="61775232"/>
        <c:scaling>
          <c:orientation val="minMax"/>
          <c:min val="15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177369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8.3205792743243925E-2"/>
          <c:y val="6.0990107005855054E-2"/>
          <c:w val="0.79138819617622558"/>
          <c:h val="0.6538947159906908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>
                <c:manualLayout>
                  <c:x val="-3.3500837520938054E-3"/>
                  <c:y val="-7.7697960831819082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Correct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/>
                      <a:t>y1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/>
                      <a:t>y2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/>
                      <a:t>y3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xVal>
            <c:numRef>
              <c:f>Sheet2!$B$2:$B$5</c:f>
              <c:numCache>
                <c:formatCode>General</c:formatCode>
                <c:ptCount val="4"/>
                <c:pt idx="0">
                  <c:v>0</c:v>
                </c:pt>
                <c:pt idx="1">
                  <c:v>-0.5</c:v>
                </c:pt>
                <c:pt idx="2">
                  <c:v>-0.72222222222222221</c:v>
                </c:pt>
                <c:pt idx="3">
                  <c:v>-0.8333333333333337</c:v>
                </c:pt>
              </c:numCache>
            </c:numRef>
          </c:xVal>
          <c:yVal>
            <c:numRef>
              <c:f>Sheet2!$C$2:$C$5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yVal>
        </c:ser>
        <c:axId val="61386752"/>
        <c:axId val="61388672"/>
      </c:scatterChart>
      <c:valAx>
        <c:axId val="613867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s(y)</a:t>
                </a:r>
              </a:p>
            </c:rich>
          </c:tx>
          <c:layout>
            <c:manualLayout>
              <c:xMode val="edge"/>
              <c:yMode val="edge"/>
              <c:x val="0.50037302366381964"/>
              <c:y val="0.823049542822400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388672"/>
        <c:crosses val="autoZero"/>
        <c:crossBetween val="midCat"/>
      </c:valAx>
      <c:valAx>
        <c:axId val="6138867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E(y)</a:t>
                </a:r>
              </a:p>
            </c:rich>
          </c:tx>
          <c:layout>
            <c:manualLayout>
              <c:xMode val="edge"/>
              <c:yMode val="edge"/>
              <c:x val="0.90534166897479562"/>
              <c:y val="0.3403678578639208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1386752"/>
        <c:crosses val="autoZero"/>
        <c:crossBetween val="midCat"/>
        <c:majorUnit val="1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Sequence</a:t>
            </a:r>
            <a:r>
              <a:rPr lang="en-IN" sz="1600" baseline="0"/>
              <a:t> labeling</a:t>
            </a:r>
            <a:endParaRPr lang="en-IN" sz="1600"/>
          </a:p>
        </c:rich>
      </c:tx>
      <c:layout>
        <c:manualLayout>
          <c:xMode val="edge"/>
          <c:yMode val="edge"/>
          <c:x val="0.2370415573053369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1782174103237122"/>
          <c:y val="5.1400554097404488E-2"/>
          <c:w val="0.86255468066491692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newResults!$A$3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newResults!$B$3:$D$3</c:f>
              <c:numCache>
                <c:formatCode>General</c:formatCode>
                <c:ptCount val="3"/>
                <c:pt idx="0">
                  <c:v>29.008946827092387</c:v>
                </c:pt>
                <c:pt idx="1">
                  <c:v>25.123362820512668</c:v>
                </c:pt>
                <c:pt idx="2">
                  <c:v>15.3</c:v>
                </c:pt>
              </c:numCache>
            </c:numRef>
          </c:val>
        </c:ser>
        <c:ser>
          <c:idx val="1"/>
          <c:order val="1"/>
          <c:tx>
            <c:strRef>
              <c:f>newResults!$A$4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newResults!$B$4:$D$4</c:f>
              <c:numCache>
                <c:formatCode>General</c:formatCode>
                <c:ptCount val="3"/>
                <c:pt idx="0">
                  <c:v>23.269244298286679</c:v>
                </c:pt>
                <c:pt idx="1">
                  <c:v>17.094228267618536</c:v>
                </c:pt>
                <c:pt idx="2">
                  <c:v>15.3</c:v>
                </c:pt>
              </c:numCache>
            </c:numRef>
          </c:val>
        </c:ser>
        <c:ser>
          <c:idx val="2"/>
          <c:order val="2"/>
          <c:tx>
            <c:strRef>
              <c:f>newResults!$A$5</c:f>
              <c:strCache>
                <c:ptCount val="1"/>
                <c:pt idx="0">
                  <c:v>ApproxSlack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newResults!$B$5:$D$5</c:f>
              <c:numCache>
                <c:formatCode>General</c:formatCode>
                <c:ptCount val="3"/>
                <c:pt idx="0">
                  <c:v>21.931548838829013</c:v>
                </c:pt>
                <c:pt idx="1">
                  <c:v>17.0497060328529</c:v>
                </c:pt>
                <c:pt idx="2">
                  <c:v>15.400000000000006</c:v>
                </c:pt>
              </c:numCache>
            </c:numRef>
          </c:val>
        </c:ser>
        <c:ser>
          <c:idx val="3"/>
          <c:order val="3"/>
          <c:tx>
            <c:strRef>
              <c:f>newResults!$A$6</c:f>
              <c:strCache>
                <c:ptCount val="1"/>
                <c:pt idx="0">
                  <c:v>PosLearn</c:v>
                </c:pt>
              </c:strCache>
            </c:strRef>
          </c:tx>
          <c:cat>
            <c:strRef>
              <c:f>newResults!$B$2:$D$2</c:f>
              <c:strCache>
                <c:ptCount val="3"/>
                <c:pt idx="0">
                  <c:v>Address</c:v>
                </c:pt>
                <c:pt idx="1">
                  <c:v>Cora</c:v>
                </c:pt>
                <c:pt idx="2">
                  <c:v>CoNLL03</c:v>
                </c:pt>
              </c:strCache>
            </c:strRef>
          </c:cat>
          <c:val>
            <c:numRef>
              <c:f>newResults!$B$6:$D$6</c:f>
              <c:numCache>
                <c:formatCode>General</c:formatCode>
                <c:ptCount val="3"/>
                <c:pt idx="0">
                  <c:v>21.605792667508187</c:v>
                </c:pt>
                <c:pt idx="1">
                  <c:v>16.595892907895376</c:v>
                </c:pt>
                <c:pt idx="2">
                  <c:v>14.89</c:v>
                </c:pt>
              </c:numCache>
            </c:numRef>
          </c:val>
        </c:ser>
        <c:axId val="61706240"/>
        <c:axId val="61707776"/>
      </c:barChart>
      <c:catAx>
        <c:axId val="617062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1707776"/>
        <c:crosses val="autoZero"/>
        <c:auto val="1"/>
        <c:lblAlgn val="ctr"/>
        <c:lblOffset val="100"/>
      </c:catAx>
      <c:valAx>
        <c:axId val="61707776"/>
        <c:scaling>
          <c:orientation val="minMax"/>
          <c:min val="10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170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820866141735"/>
          <c:y val="2.2764289880431603E-2"/>
          <c:w val="0.29880577427821697"/>
          <c:h val="0.3796952464275285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tx>
        <c:rich>
          <a:bodyPr/>
          <a:lstStyle/>
          <a:p>
            <a:pPr>
              <a:defRPr sz="1600"/>
            </a:pPr>
            <a:r>
              <a:rPr lang="en-IN" sz="1600"/>
              <a:t>Segmentation</a:t>
            </a:r>
          </a:p>
        </c:rich>
      </c:tx>
      <c:layout>
        <c:manualLayout>
          <c:xMode val="edge"/>
          <c:yMode val="edge"/>
          <c:x val="0.2278629084407927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7192803073528948"/>
          <c:y val="5.1400554097404488E-2"/>
          <c:w val="0.8034968237665947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newResults!$E$3</c:f>
              <c:strCache>
                <c:ptCount val="1"/>
                <c:pt idx="0">
                  <c:v>Margin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newResults!$F$3:$G$3</c:f>
              <c:numCache>
                <c:formatCode>General</c:formatCode>
                <c:ptCount val="2"/>
                <c:pt idx="0">
                  <c:v>22.392492067557889</c:v>
                </c:pt>
                <c:pt idx="1">
                  <c:v>18.231442859412596</c:v>
                </c:pt>
              </c:numCache>
            </c:numRef>
          </c:val>
        </c:ser>
        <c:ser>
          <c:idx val="1"/>
          <c:order val="1"/>
          <c:tx>
            <c:strRef>
              <c:f>newResults!$E$4</c:f>
              <c:strCache>
                <c:ptCount val="1"/>
                <c:pt idx="0">
                  <c:v>Slack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newResults!$F$4:$G$4</c:f>
              <c:numCache>
                <c:formatCode>General</c:formatCode>
                <c:ptCount val="2"/>
                <c:pt idx="0">
                  <c:v>22.518100193803548</c:v>
                </c:pt>
                <c:pt idx="1">
                  <c:v>18.09195507576581</c:v>
                </c:pt>
              </c:numCache>
            </c:numRef>
          </c:val>
        </c:ser>
        <c:ser>
          <c:idx val="2"/>
          <c:order val="2"/>
          <c:tx>
            <c:strRef>
              <c:f>newResults!$E$5</c:f>
              <c:strCache>
                <c:ptCount val="1"/>
                <c:pt idx="0">
                  <c:v>ApproxSlack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newResults!$F$5:$G$5</c:f>
              <c:numCache>
                <c:formatCode>General</c:formatCode>
                <c:ptCount val="2"/>
                <c:pt idx="0">
                  <c:v>22.43756369921735</c:v>
                </c:pt>
                <c:pt idx="1">
                  <c:v>18.058317084206926</c:v>
                </c:pt>
              </c:numCache>
            </c:numRef>
          </c:val>
        </c:ser>
        <c:ser>
          <c:idx val="3"/>
          <c:order val="3"/>
          <c:tx>
            <c:strRef>
              <c:f>newResults!$E$6</c:f>
              <c:strCache>
                <c:ptCount val="1"/>
                <c:pt idx="0">
                  <c:v>PosLearn</c:v>
                </c:pt>
              </c:strCache>
            </c:strRef>
          </c:tx>
          <c:cat>
            <c:strRef>
              <c:f>newResults!$F$2:$G$2</c:f>
              <c:strCache>
                <c:ptCount val="2"/>
                <c:pt idx="0">
                  <c:v>Address</c:v>
                </c:pt>
                <c:pt idx="1">
                  <c:v>Cora</c:v>
                </c:pt>
              </c:strCache>
            </c:strRef>
          </c:cat>
          <c:val>
            <c:numRef>
              <c:f>newResults!$F$6:$G$6</c:f>
              <c:numCache>
                <c:formatCode>General</c:formatCode>
                <c:ptCount val="2"/>
                <c:pt idx="0">
                  <c:v>20.97688505159223</c:v>
                </c:pt>
                <c:pt idx="1">
                  <c:v>16.911193704932227</c:v>
                </c:pt>
              </c:numCache>
            </c:numRef>
          </c:val>
        </c:ser>
        <c:axId val="67325952"/>
        <c:axId val="67327488"/>
      </c:barChart>
      <c:catAx>
        <c:axId val="67325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7327488"/>
        <c:crosses val="autoZero"/>
        <c:auto val="1"/>
        <c:lblAlgn val="ctr"/>
        <c:lblOffset val="100"/>
      </c:catAx>
      <c:valAx>
        <c:axId val="67327488"/>
        <c:scaling>
          <c:orientation val="minMax"/>
          <c:min val="15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Span F1 Error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73259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3932582946362468"/>
          <c:y val="2.0413509632050714E-2"/>
          <c:w val="0.8252881782634317"/>
          <c:h val="0.82976277003836052"/>
        </c:manualLayout>
      </c:layout>
      <c:scatterChart>
        <c:scatterStyle val="lineMarker"/>
        <c:ser>
          <c:idx val="1"/>
          <c:order val="0"/>
          <c:tx>
            <c:strRef>
              <c:f>Sheet1!$A$18</c:f>
              <c:strCache>
                <c:ptCount val="1"/>
                <c:pt idx="0">
                  <c:v>ApproxSlack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Sheet1!$B$12:$F$12</c:f>
                <c:numCache>
                  <c:formatCode>General</c:formatCode>
                  <c:ptCount val="5"/>
                  <c:pt idx="0">
                    <c:v>48.609920038087232</c:v>
                  </c:pt>
                  <c:pt idx="1">
                    <c:v>54.309353558492234</c:v>
                  </c:pt>
                  <c:pt idx="2">
                    <c:v>87.068704875066118</c:v>
                  </c:pt>
                  <c:pt idx="3">
                    <c:v>147.80385956391439</c:v>
                  </c:pt>
                  <c:pt idx="4">
                    <c:v>0</c:v>
                  </c:pt>
                </c:numCache>
              </c:numRef>
            </c:plus>
            <c:minus>
              <c:numRef>
                <c:f>Sheet1!$B$12:$F$12</c:f>
                <c:numCache>
                  <c:formatCode>General</c:formatCode>
                  <c:ptCount val="5"/>
                  <c:pt idx="0">
                    <c:v>48.609920038087232</c:v>
                  </c:pt>
                  <c:pt idx="1">
                    <c:v>54.309353558492234</c:v>
                  </c:pt>
                  <c:pt idx="2">
                    <c:v>87.068704875066118</c:v>
                  </c:pt>
                  <c:pt idx="3">
                    <c:v>147.80385956391439</c:v>
                  </c:pt>
                  <c:pt idx="4">
                    <c:v>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Sheet1!$B$17:$F$17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xVal>
          <c:yVal>
            <c:numRef>
              <c:f>Sheet1!$B$18:$F$18</c:f>
              <c:numCache>
                <c:formatCode>General</c:formatCode>
                <c:ptCount val="5"/>
                <c:pt idx="0">
                  <c:v>336.1575307</c:v>
                </c:pt>
                <c:pt idx="1">
                  <c:v>352.6172368</c:v>
                </c:pt>
                <c:pt idx="2">
                  <c:v>523.95441709999739</c:v>
                </c:pt>
                <c:pt idx="3">
                  <c:v>833.7805578</c:v>
                </c:pt>
                <c:pt idx="4">
                  <c:v>1298.8212439999998</c:v>
                </c:pt>
              </c:numCache>
            </c:numRef>
          </c:yVal>
        </c:ser>
        <c:ser>
          <c:idx val="2"/>
          <c:order val="1"/>
          <c:tx>
            <c:strRef>
              <c:f>Sheet1!$A$19</c:f>
              <c:strCache>
                <c:ptCount val="1"/>
                <c:pt idx="0">
                  <c:v>Margin</c:v>
                </c:pt>
              </c:strCache>
            </c:strRef>
          </c:tx>
          <c:spPr>
            <a:ln w="25400">
              <a:solidFill>
                <a:srgbClr val="177319"/>
              </a:solidFill>
              <a:prstDash val="solid"/>
            </a:ln>
          </c:spPr>
          <c:marker>
            <c:symbol val="triangle"/>
            <c:size val="9"/>
            <c:spPr>
              <a:solidFill>
                <a:srgbClr val="177319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Sheet1!$B$13:$F$13</c:f>
                <c:numCache>
                  <c:formatCode>General</c:formatCode>
                  <c:ptCount val="5"/>
                  <c:pt idx="0">
                    <c:v>358.86161414102969</c:v>
                  </c:pt>
                  <c:pt idx="1">
                    <c:v>339.4098557359423</c:v>
                  </c:pt>
                  <c:pt idx="2">
                    <c:v>260.23477504572128</c:v>
                  </c:pt>
                  <c:pt idx="3">
                    <c:v>211.89705307434659</c:v>
                  </c:pt>
                  <c:pt idx="4">
                    <c:v>0</c:v>
                  </c:pt>
                </c:numCache>
              </c:numRef>
            </c:plus>
            <c:minus>
              <c:numRef>
                <c:f>Sheet1!$B$13:$F$13</c:f>
                <c:numCache>
                  <c:formatCode>General</c:formatCode>
                  <c:ptCount val="5"/>
                  <c:pt idx="0">
                    <c:v>358.86161414102969</c:v>
                  </c:pt>
                  <c:pt idx="1">
                    <c:v>339.4098557359423</c:v>
                  </c:pt>
                  <c:pt idx="2">
                    <c:v>260.23477504572128</c:v>
                  </c:pt>
                  <c:pt idx="3">
                    <c:v>211.89705307434659</c:v>
                  </c:pt>
                  <c:pt idx="4">
                    <c:v>0</c:v>
                  </c:pt>
                </c:numCache>
              </c:numRef>
            </c:minus>
            <c:spPr>
              <a:ln w="25400">
                <a:solidFill>
                  <a:srgbClr val="177319"/>
                </a:solidFill>
                <a:prstDash val="solid"/>
              </a:ln>
            </c:spPr>
          </c:errBars>
          <c:xVal>
            <c:numRef>
              <c:f>Sheet1!$B$17:$F$17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xVal>
          <c:yVal>
            <c:numRef>
              <c:f>Sheet1!$B$19:$F$19</c:f>
              <c:numCache>
                <c:formatCode>General</c:formatCode>
                <c:ptCount val="5"/>
                <c:pt idx="0">
                  <c:v>1467.5750725</c:v>
                </c:pt>
                <c:pt idx="1">
                  <c:v>1406.0591047999999</c:v>
                </c:pt>
                <c:pt idx="2">
                  <c:v>1251.7883575999999</c:v>
                </c:pt>
                <c:pt idx="3">
                  <c:v>1194.6613942999913</c:v>
                </c:pt>
                <c:pt idx="4">
                  <c:v>1236.732645</c:v>
                </c:pt>
              </c:numCache>
            </c:numRef>
          </c:yVal>
        </c:ser>
        <c:ser>
          <c:idx val="3"/>
          <c:order val="2"/>
          <c:tx>
            <c:strRef>
              <c:f>Sheet1!$A$20</c:f>
              <c:strCache>
                <c:ptCount val="1"/>
                <c:pt idx="0">
                  <c:v>PosLearn</c:v>
                </c:pt>
              </c:strCache>
            </c:strRef>
          </c:tx>
          <c:spPr>
            <a:ln w="25400">
              <a:solidFill>
                <a:srgbClr val="0909B7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909B7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Sheet1!$B$14:$F$14</c:f>
                <c:numCache>
                  <c:formatCode>General</c:formatCode>
                  <c:ptCount val="5"/>
                  <c:pt idx="0">
                    <c:v>47.489473663567168</c:v>
                  </c:pt>
                  <c:pt idx="1">
                    <c:v>68.532932515336555</c:v>
                  </c:pt>
                  <c:pt idx="2">
                    <c:v>96.330551163449783</c:v>
                  </c:pt>
                  <c:pt idx="3">
                    <c:v>69.068341375541266</c:v>
                  </c:pt>
                  <c:pt idx="4">
                    <c:v>0</c:v>
                  </c:pt>
                </c:numCache>
              </c:numRef>
            </c:plus>
            <c:minus>
              <c:numRef>
                <c:f>Sheet1!$B$14:$F$14</c:f>
                <c:numCache>
                  <c:formatCode>General</c:formatCode>
                  <c:ptCount val="5"/>
                  <c:pt idx="0">
                    <c:v>47.489473663567168</c:v>
                  </c:pt>
                  <c:pt idx="1">
                    <c:v>68.532932515336555</c:v>
                  </c:pt>
                  <c:pt idx="2">
                    <c:v>96.330551163449783</c:v>
                  </c:pt>
                  <c:pt idx="3">
                    <c:v>69.068341375541266</c:v>
                  </c:pt>
                  <c:pt idx="4">
                    <c:v>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Sheet1!$B$17:$F$17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xVal>
          <c:yVal>
            <c:numRef>
              <c:f>Sheet1!$B$20:$F$20</c:f>
              <c:numCache>
                <c:formatCode>General</c:formatCode>
                <c:ptCount val="5"/>
                <c:pt idx="0">
                  <c:v>324.24253329999999</c:v>
                </c:pt>
                <c:pt idx="1">
                  <c:v>440.9399820999999</c:v>
                </c:pt>
                <c:pt idx="2">
                  <c:v>601.87837380000053</c:v>
                </c:pt>
                <c:pt idx="3">
                  <c:v>716.9403059</c:v>
                </c:pt>
                <c:pt idx="4">
                  <c:v>1023.2353770000005</c:v>
                </c:pt>
              </c:numCache>
            </c:numRef>
          </c:yVal>
        </c:ser>
        <c:ser>
          <c:idx val="4"/>
          <c:order val="3"/>
          <c:tx>
            <c:strRef>
              <c:f>Sheet1!$A$21</c:f>
              <c:strCache>
                <c:ptCount val="1"/>
                <c:pt idx="0">
                  <c:v>Slack</c:v>
                </c:pt>
              </c:strCache>
            </c:strRef>
          </c:tx>
          <c:spPr>
            <a:ln w="28575">
              <a:solidFill>
                <a:srgbClr val="800080"/>
              </a:solidFill>
              <a:prstDash val="dash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errBars>
            <c:errDir val="y"/>
            <c:errBarType val="both"/>
            <c:errValType val="cust"/>
            <c:plus>
              <c:numRef>
                <c:f>Sheet1!$B$15:$F$15</c:f>
                <c:numCache>
                  <c:formatCode>General</c:formatCode>
                  <c:ptCount val="5"/>
                  <c:pt idx="0">
                    <c:v>101.84295896986272</c:v>
                  </c:pt>
                  <c:pt idx="1">
                    <c:v>87.322925135967409</c:v>
                  </c:pt>
                  <c:pt idx="2">
                    <c:v>131.15577327095005</c:v>
                  </c:pt>
                  <c:pt idx="3">
                    <c:v>163.37625796538057</c:v>
                  </c:pt>
                  <c:pt idx="4">
                    <c:v>0</c:v>
                  </c:pt>
                </c:numCache>
              </c:numRef>
            </c:plus>
            <c:minus>
              <c:numRef>
                <c:f>Sheet1!$B$15:$F$15</c:f>
                <c:numCache>
                  <c:formatCode>General</c:formatCode>
                  <c:ptCount val="5"/>
                  <c:pt idx="0">
                    <c:v>101.84295896986272</c:v>
                  </c:pt>
                  <c:pt idx="1">
                    <c:v>87.322925135967409</c:v>
                  </c:pt>
                  <c:pt idx="2">
                    <c:v>131.15577327095005</c:v>
                  </c:pt>
                  <c:pt idx="3">
                    <c:v>163.37625796538057</c:v>
                  </c:pt>
                  <c:pt idx="4">
                    <c:v>0</c:v>
                  </c:pt>
                </c:numCache>
              </c:numRef>
            </c:minus>
            <c:spPr>
              <a:ln w="12700">
                <a:solidFill>
                  <a:srgbClr val="000000"/>
                </a:solidFill>
                <a:prstDash val="solid"/>
              </a:ln>
            </c:spPr>
          </c:errBars>
          <c:xVal>
            <c:numRef>
              <c:f>Sheet1!$B$17:$F$17</c:f>
              <c:numCache>
                <c:formatCode>General</c:formatCode>
                <c:ptCount val="5"/>
                <c:pt idx="0">
                  <c:v>10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xVal>
          <c:yVal>
            <c:numRef>
              <c:f>Sheet1!$B$21:$F$21</c:f>
              <c:numCache>
                <c:formatCode>General</c:formatCode>
                <c:ptCount val="5"/>
                <c:pt idx="0">
                  <c:v>763.00251299999798</c:v>
                </c:pt>
                <c:pt idx="1">
                  <c:v>664.34547509999948</c:v>
                </c:pt>
                <c:pt idx="2">
                  <c:v>797.98954079999987</c:v>
                </c:pt>
                <c:pt idx="3">
                  <c:v>915.82488259999991</c:v>
                </c:pt>
                <c:pt idx="4">
                  <c:v>988.09372800000051</c:v>
                </c:pt>
              </c:numCache>
            </c:numRef>
          </c:yVal>
        </c:ser>
        <c:axId val="67397120"/>
        <c:axId val="67399040"/>
      </c:scatterChart>
      <c:valAx>
        <c:axId val="67397120"/>
        <c:scaling>
          <c:orientation val="minMax"/>
          <c:max val="100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IN" sz="1200"/>
                  <a:t>Training Percent</a:t>
                </a:r>
              </a:p>
            </c:rich>
          </c:tx>
          <c:layout>
            <c:manualLayout>
              <c:xMode val="edge"/>
              <c:yMode val="edge"/>
              <c:x val="0.38651789062081726"/>
              <c:y val="0.92070543105189095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399040"/>
        <c:crosses val="autoZero"/>
        <c:crossBetween val="midCat"/>
        <c:majorUnit val="25"/>
      </c:valAx>
      <c:valAx>
        <c:axId val="67399040"/>
        <c:scaling>
          <c:orientation val="minMax"/>
          <c:min val="200"/>
        </c:scaling>
        <c:axPos val="l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IN" sz="1200"/>
                  <a:t>Training Time (sec)</a:t>
                </a:r>
              </a:p>
            </c:rich>
          </c:tx>
          <c:layout>
            <c:manualLayout>
              <c:xMode val="edge"/>
              <c:yMode val="edge"/>
              <c:x val="5.1787820000760813E-3"/>
              <c:y val="0.2013651027996500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397120"/>
        <c:crosses val="autoZero"/>
        <c:crossBetween val="midCat"/>
        <c:majorUnit val="4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635569553805776"/>
          <c:y val="6.8259385665528855E-3"/>
          <c:w val="0.43200083989501498"/>
          <c:h val="0.2901023890784995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plotArea>
      <c:layout>
        <c:manualLayout>
          <c:layoutTarget val="inner"/>
          <c:xMode val="edge"/>
          <c:yMode val="edge"/>
          <c:x val="0.16201539973380125"/>
          <c:y val="2.8252405949256338E-2"/>
          <c:w val="0.78388509899514269"/>
          <c:h val="0.7684565470982796"/>
        </c:manualLayout>
      </c:layout>
      <c:scatterChart>
        <c:scatterStyle val="lineMarker"/>
        <c:ser>
          <c:idx val="1"/>
          <c:order val="1"/>
          <c:tx>
            <c:strRef>
              <c:f>Sheet2!$C$1</c:f>
              <c:strCache>
                <c:ptCount val="1"/>
                <c:pt idx="0">
                  <c:v>Original Slack</c:v>
                </c:pt>
              </c:strCache>
            </c:strRef>
          </c:tx>
          <c:marker>
            <c:symbol val="square"/>
            <c:size val="4"/>
          </c:marker>
          <c:xVal>
            <c:numRef>
              <c:f>Sheet2!$A$2:$A$169</c:f>
              <c:numCache>
                <c:formatCode>General</c:formatCode>
                <c:ptCount val="16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107</c:v>
                </c:pt>
                <c:pt idx="11">
                  <c:v>117</c:v>
                </c:pt>
                <c:pt idx="12">
                  <c:v>127</c:v>
                </c:pt>
                <c:pt idx="13">
                  <c:v>137</c:v>
                </c:pt>
                <c:pt idx="14">
                  <c:v>147</c:v>
                </c:pt>
                <c:pt idx="15">
                  <c:v>157</c:v>
                </c:pt>
                <c:pt idx="16">
                  <c:v>167</c:v>
                </c:pt>
                <c:pt idx="17">
                  <c:v>177</c:v>
                </c:pt>
                <c:pt idx="18">
                  <c:v>187</c:v>
                </c:pt>
                <c:pt idx="19">
                  <c:v>197</c:v>
                </c:pt>
                <c:pt idx="20">
                  <c:v>207</c:v>
                </c:pt>
                <c:pt idx="21">
                  <c:v>214</c:v>
                </c:pt>
                <c:pt idx="22">
                  <c:v>224</c:v>
                </c:pt>
                <c:pt idx="23">
                  <c:v>234</c:v>
                </c:pt>
                <c:pt idx="24">
                  <c:v>244</c:v>
                </c:pt>
                <c:pt idx="25">
                  <c:v>254</c:v>
                </c:pt>
                <c:pt idx="26">
                  <c:v>264</c:v>
                </c:pt>
                <c:pt idx="27">
                  <c:v>274</c:v>
                </c:pt>
                <c:pt idx="28">
                  <c:v>284</c:v>
                </c:pt>
                <c:pt idx="29">
                  <c:v>294</c:v>
                </c:pt>
                <c:pt idx="30">
                  <c:v>304</c:v>
                </c:pt>
                <c:pt idx="31">
                  <c:v>314</c:v>
                </c:pt>
                <c:pt idx="32">
                  <c:v>321</c:v>
                </c:pt>
                <c:pt idx="33">
                  <c:v>331</c:v>
                </c:pt>
                <c:pt idx="34">
                  <c:v>341</c:v>
                </c:pt>
                <c:pt idx="35">
                  <c:v>351</c:v>
                </c:pt>
                <c:pt idx="36">
                  <c:v>361</c:v>
                </c:pt>
                <c:pt idx="37">
                  <c:v>371</c:v>
                </c:pt>
                <c:pt idx="38">
                  <c:v>381</c:v>
                </c:pt>
                <c:pt idx="39">
                  <c:v>391</c:v>
                </c:pt>
                <c:pt idx="40">
                  <c:v>401</c:v>
                </c:pt>
                <c:pt idx="41">
                  <c:v>411</c:v>
                </c:pt>
                <c:pt idx="42">
                  <c:v>421</c:v>
                </c:pt>
                <c:pt idx="43">
                  <c:v>427</c:v>
                </c:pt>
                <c:pt idx="44">
                  <c:v>428</c:v>
                </c:pt>
                <c:pt idx="45">
                  <c:v>437</c:v>
                </c:pt>
                <c:pt idx="46">
                  <c:v>438</c:v>
                </c:pt>
                <c:pt idx="47">
                  <c:v>447</c:v>
                </c:pt>
                <c:pt idx="48">
                  <c:v>448</c:v>
                </c:pt>
                <c:pt idx="49">
                  <c:v>457</c:v>
                </c:pt>
                <c:pt idx="50">
                  <c:v>458</c:v>
                </c:pt>
                <c:pt idx="51">
                  <c:v>467</c:v>
                </c:pt>
                <c:pt idx="52">
                  <c:v>468</c:v>
                </c:pt>
                <c:pt idx="53">
                  <c:v>477</c:v>
                </c:pt>
                <c:pt idx="54">
                  <c:v>478</c:v>
                </c:pt>
                <c:pt idx="55">
                  <c:v>487</c:v>
                </c:pt>
                <c:pt idx="56">
                  <c:v>488</c:v>
                </c:pt>
                <c:pt idx="57">
                  <c:v>497</c:v>
                </c:pt>
                <c:pt idx="58">
                  <c:v>498</c:v>
                </c:pt>
                <c:pt idx="59">
                  <c:v>507</c:v>
                </c:pt>
                <c:pt idx="60">
                  <c:v>508</c:v>
                </c:pt>
                <c:pt idx="61">
                  <c:v>517</c:v>
                </c:pt>
                <c:pt idx="62">
                  <c:v>518</c:v>
                </c:pt>
                <c:pt idx="63">
                  <c:v>527</c:v>
                </c:pt>
                <c:pt idx="64">
                  <c:v>528</c:v>
                </c:pt>
                <c:pt idx="65">
                  <c:v>529</c:v>
                </c:pt>
                <c:pt idx="66">
                  <c:v>531</c:v>
                </c:pt>
                <c:pt idx="67">
                  <c:v>539</c:v>
                </c:pt>
                <c:pt idx="68">
                  <c:v>541</c:v>
                </c:pt>
                <c:pt idx="69">
                  <c:v>549</c:v>
                </c:pt>
                <c:pt idx="70">
                  <c:v>551</c:v>
                </c:pt>
                <c:pt idx="71">
                  <c:v>559</c:v>
                </c:pt>
                <c:pt idx="72">
                  <c:v>561</c:v>
                </c:pt>
                <c:pt idx="73">
                  <c:v>569</c:v>
                </c:pt>
                <c:pt idx="74">
                  <c:v>571</c:v>
                </c:pt>
                <c:pt idx="75">
                  <c:v>579</c:v>
                </c:pt>
                <c:pt idx="76">
                  <c:v>581</c:v>
                </c:pt>
                <c:pt idx="77">
                  <c:v>589</c:v>
                </c:pt>
                <c:pt idx="78">
                  <c:v>591</c:v>
                </c:pt>
                <c:pt idx="79">
                  <c:v>599</c:v>
                </c:pt>
                <c:pt idx="80">
                  <c:v>601</c:v>
                </c:pt>
                <c:pt idx="81">
                  <c:v>609</c:v>
                </c:pt>
                <c:pt idx="82">
                  <c:v>611</c:v>
                </c:pt>
                <c:pt idx="83">
                  <c:v>619</c:v>
                </c:pt>
                <c:pt idx="84">
                  <c:v>621</c:v>
                </c:pt>
                <c:pt idx="85">
                  <c:v>630</c:v>
                </c:pt>
                <c:pt idx="86">
                  <c:v>631</c:v>
                </c:pt>
                <c:pt idx="87">
                  <c:v>640</c:v>
                </c:pt>
                <c:pt idx="88">
                  <c:v>641</c:v>
                </c:pt>
                <c:pt idx="89">
                  <c:v>650</c:v>
                </c:pt>
                <c:pt idx="90">
                  <c:v>651</c:v>
                </c:pt>
                <c:pt idx="91">
                  <c:v>660</c:v>
                </c:pt>
                <c:pt idx="92">
                  <c:v>661</c:v>
                </c:pt>
                <c:pt idx="93">
                  <c:v>670</c:v>
                </c:pt>
                <c:pt idx="94">
                  <c:v>671</c:v>
                </c:pt>
                <c:pt idx="95">
                  <c:v>680</c:v>
                </c:pt>
                <c:pt idx="96">
                  <c:v>681</c:v>
                </c:pt>
                <c:pt idx="97">
                  <c:v>690</c:v>
                </c:pt>
                <c:pt idx="98">
                  <c:v>691</c:v>
                </c:pt>
                <c:pt idx="99">
                  <c:v>700</c:v>
                </c:pt>
                <c:pt idx="100">
                  <c:v>701</c:v>
                </c:pt>
                <c:pt idx="101">
                  <c:v>707</c:v>
                </c:pt>
                <c:pt idx="102">
                  <c:v>710</c:v>
                </c:pt>
                <c:pt idx="103">
                  <c:v>717</c:v>
                </c:pt>
                <c:pt idx="104">
                  <c:v>720</c:v>
                </c:pt>
                <c:pt idx="105">
                  <c:v>723</c:v>
                </c:pt>
                <c:pt idx="106">
                  <c:v>727</c:v>
                </c:pt>
                <c:pt idx="107">
                  <c:v>733</c:v>
                </c:pt>
                <c:pt idx="108">
                  <c:v>737</c:v>
                </c:pt>
                <c:pt idx="109">
                  <c:v>743</c:v>
                </c:pt>
                <c:pt idx="110">
                  <c:v>747</c:v>
                </c:pt>
                <c:pt idx="111">
                  <c:v>753</c:v>
                </c:pt>
                <c:pt idx="112">
                  <c:v>757</c:v>
                </c:pt>
                <c:pt idx="113">
                  <c:v>763</c:v>
                </c:pt>
                <c:pt idx="114">
                  <c:v>767</c:v>
                </c:pt>
                <c:pt idx="115">
                  <c:v>773</c:v>
                </c:pt>
                <c:pt idx="116">
                  <c:v>776</c:v>
                </c:pt>
                <c:pt idx="117">
                  <c:v>783</c:v>
                </c:pt>
                <c:pt idx="118">
                  <c:v>786</c:v>
                </c:pt>
                <c:pt idx="119">
                  <c:v>793</c:v>
                </c:pt>
                <c:pt idx="120">
                  <c:v>796</c:v>
                </c:pt>
                <c:pt idx="121">
                  <c:v>803</c:v>
                </c:pt>
                <c:pt idx="122">
                  <c:v>806</c:v>
                </c:pt>
                <c:pt idx="123">
                  <c:v>816</c:v>
                </c:pt>
                <c:pt idx="124">
                  <c:v>826</c:v>
                </c:pt>
                <c:pt idx="125">
                  <c:v>836</c:v>
                </c:pt>
                <c:pt idx="126">
                  <c:v>837</c:v>
                </c:pt>
                <c:pt idx="127">
                  <c:v>846</c:v>
                </c:pt>
                <c:pt idx="128">
                  <c:v>847</c:v>
                </c:pt>
                <c:pt idx="129">
                  <c:v>856</c:v>
                </c:pt>
                <c:pt idx="130">
                  <c:v>857</c:v>
                </c:pt>
                <c:pt idx="131">
                  <c:v>866</c:v>
                </c:pt>
                <c:pt idx="132">
                  <c:v>867</c:v>
                </c:pt>
                <c:pt idx="133">
                  <c:v>876</c:v>
                </c:pt>
                <c:pt idx="134">
                  <c:v>877</c:v>
                </c:pt>
                <c:pt idx="135">
                  <c:v>878</c:v>
                </c:pt>
                <c:pt idx="136">
                  <c:v>884</c:v>
                </c:pt>
                <c:pt idx="137">
                  <c:v>888</c:v>
                </c:pt>
                <c:pt idx="138">
                  <c:v>894</c:v>
                </c:pt>
                <c:pt idx="139">
                  <c:v>898</c:v>
                </c:pt>
                <c:pt idx="140">
                  <c:v>904</c:v>
                </c:pt>
                <c:pt idx="141">
                  <c:v>908</c:v>
                </c:pt>
                <c:pt idx="142">
                  <c:v>909</c:v>
                </c:pt>
                <c:pt idx="143">
                  <c:v>918</c:v>
                </c:pt>
                <c:pt idx="144">
                  <c:v>919</c:v>
                </c:pt>
                <c:pt idx="145">
                  <c:v>926</c:v>
                </c:pt>
                <c:pt idx="146">
                  <c:v>928</c:v>
                </c:pt>
                <c:pt idx="147">
                  <c:v>930</c:v>
                </c:pt>
                <c:pt idx="148">
                  <c:v>933</c:v>
                </c:pt>
                <c:pt idx="149">
                  <c:v>934</c:v>
                </c:pt>
                <c:pt idx="150">
                  <c:v>937</c:v>
                </c:pt>
                <c:pt idx="151">
                  <c:v>947</c:v>
                </c:pt>
                <c:pt idx="152">
                  <c:v>957</c:v>
                </c:pt>
                <c:pt idx="153">
                  <c:v>967</c:v>
                </c:pt>
                <c:pt idx="154">
                  <c:v>977</c:v>
                </c:pt>
                <c:pt idx="155">
                  <c:v>982</c:v>
                </c:pt>
                <c:pt idx="156">
                  <c:v>992</c:v>
                </c:pt>
                <c:pt idx="157">
                  <c:v>1002</c:v>
                </c:pt>
                <c:pt idx="158">
                  <c:v>1012</c:v>
                </c:pt>
                <c:pt idx="159">
                  <c:v>1014</c:v>
                </c:pt>
                <c:pt idx="160">
                  <c:v>1024</c:v>
                </c:pt>
                <c:pt idx="161">
                  <c:v>1034</c:v>
                </c:pt>
                <c:pt idx="162">
                  <c:v>1037</c:v>
                </c:pt>
                <c:pt idx="163">
                  <c:v>1047</c:v>
                </c:pt>
                <c:pt idx="164">
                  <c:v>1053</c:v>
                </c:pt>
                <c:pt idx="165">
                  <c:v>1060</c:v>
                </c:pt>
                <c:pt idx="166">
                  <c:v>1062</c:v>
                </c:pt>
                <c:pt idx="167">
                  <c:v>1063</c:v>
                </c:pt>
              </c:numCache>
            </c:numRef>
          </c:xVal>
          <c:yVal>
            <c:numRef>
              <c:f>Sheet2!$C$2:$C$169</c:f>
              <c:numCache>
                <c:formatCode>General</c:formatCode>
                <c:ptCount val="168"/>
                <c:pt idx="0">
                  <c:v>5.8022128029198124E-3</c:v>
                </c:pt>
                <c:pt idx="1">
                  <c:v>9.6032913570133806E-3</c:v>
                </c:pt>
                <c:pt idx="2">
                  <c:v>1.9167350754644801E-2</c:v>
                </c:pt>
                <c:pt idx="3">
                  <c:v>3.5977583774710602E-2</c:v>
                </c:pt>
                <c:pt idx="4">
                  <c:v>0.1159814552069821</c:v>
                </c:pt>
                <c:pt idx="5">
                  <c:v>5.6980019511307795E-2</c:v>
                </c:pt>
                <c:pt idx="6">
                  <c:v>8.7312842913779706E-2</c:v>
                </c:pt>
                <c:pt idx="7">
                  <c:v>8.8768376469047727E-2</c:v>
                </c:pt>
                <c:pt idx="8">
                  <c:v>0.12259495369529402</c:v>
                </c:pt>
                <c:pt idx="9">
                  <c:v>0.16545323196558401</c:v>
                </c:pt>
                <c:pt idx="10">
                  <c:v>0.20810708513639045</c:v>
                </c:pt>
                <c:pt idx="11">
                  <c:v>0.20956328692646542</c:v>
                </c:pt>
                <c:pt idx="12">
                  <c:v>0.31569771589950751</c:v>
                </c:pt>
                <c:pt idx="13">
                  <c:v>0.27979533028175074</c:v>
                </c:pt>
                <c:pt idx="14">
                  <c:v>0.45917468186510946</c:v>
                </c:pt>
                <c:pt idx="15">
                  <c:v>0.37622167314101346</c:v>
                </c:pt>
                <c:pt idx="16">
                  <c:v>0.42268225634226153</c:v>
                </c:pt>
                <c:pt idx="17">
                  <c:v>0.48305584522802902</c:v>
                </c:pt>
                <c:pt idx="18">
                  <c:v>0.53990295291665757</c:v>
                </c:pt>
                <c:pt idx="19">
                  <c:v>0.57662750580823297</c:v>
                </c:pt>
                <c:pt idx="20">
                  <c:v>0.59583590262734798</c:v>
                </c:pt>
                <c:pt idx="21">
                  <c:v>0.70587128023764301</c:v>
                </c:pt>
                <c:pt idx="22">
                  <c:v>0.72565348550660302</c:v>
                </c:pt>
                <c:pt idx="23">
                  <c:v>0.78692658584623432</c:v>
                </c:pt>
                <c:pt idx="24">
                  <c:v>0.82904245688534595</c:v>
                </c:pt>
                <c:pt idx="25">
                  <c:v>1.0056778142873199</c:v>
                </c:pt>
                <c:pt idx="26">
                  <c:v>1.0521078301607916</c:v>
                </c:pt>
                <c:pt idx="27">
                  <c:v>1.0415427739605001</c:v>
                </c:pt>
                <c:pt idx="28">
                  <c:v>1.1919268204783</c:v>
                </c:pt>
                <c:pt idx="29">
                  <c:v>1.1957517302115601</c:v>
                </c:pt>
                <c:pt idx="30">
                  <c:v>1.3040942228990298</c:v>
                </c:pt>
                <c:pt idx="31">
                  <c:v>1.41161746743376</c:v>
                </c:pt>
                <c:pt idx="32">
                  <c:v>1.4863363532541176</c:v>
                </c:pt>
                <c:pt idx="33">
                  <c:v>1.46334896822451</c:v>
                </c:pt>
                <c:pt idx="34">
                  <c:v>1.52263559224631</c:v>
                </c:pt>
                <c:pt idx="35">
                  <c:v>1.65587709042605</c:v>
                </c:pt>
                <c:pt idx="36">
                  <c:v>1.65852526775021</c:v>
                </c:pt>
                <c:pt idx="37">
                  <c:v>1.79831132281318</c:v>
                </c:pt>
                <c:pt idx="38">
                  <c:v>1.9466339978585501</c:v>
                </c:pt>
                <c:pt idx="39">
                  <c:v>1.9978990830694281</c:v>
                </c:pt>
                <c:pt idx="40">
                  <c:v>2.0009459118330271</c:v>
                </c:pt>
                <c:pt idx="41">
                  <c:v>2.0727875317381987</c:v>
                </c:pt>
                <c:pt idx="42">
                  <c:v>2.1313691565220001</c:v>
                </c:pt>
                <c:pt idx="43">
                  <c:v>2.2256458104411077</c:v>
                </c:pt>
                <c:pt idx="45">
                  <c:v>2.2812233128101735</c:v>
                </c:pt>
                <c:pt idx="47">
                  <c:v>2.3426002198429701</c:v>
                </c:pt>
                <c:pt idx="49">
                  <c:v>2.4770600040563702</c:v>
                </c:pt>
                <c:pt idx="51">
                  <c:v>2.52241525178336</c:v>
                </c:pt>
                <c:pt idx="53">
                  <c:v>2.6046338614444355</c:v>
                </c:pt>
                <c:pt idx="55">
                  <c:v>2.6663228533747101</c:v>
                </c:pt>
                <c:pt idx="57">
                  <c:v>2.6399342193513036</c:v>
                </c:pt>
                <c:pt idx="59">
                  <c:v>2.6725857221562999</c:v>
                </c:pt>
                <c:pt idx="61">
                  <c:v>2.7966553812005466</c:v>
                </c:pt>
                <c:pt idx="63">
                  <c:v>2.8374846700643102</c:v>
                </c:pt>
                <c:pt idx="66">
                  <c:v>2.8511469486801677</c:v>
                </c:pt>
                <c:pt idx="68">
                  <c:v>2.9545784546056577</c:v>
                </c:pt>
                <c:pt idx="70">
                  <c:v>2.9497777543592698</c:v>
                </c:pt>
                <c:pt idx="72">
                  <c:v>3.0420920318995197</c:v>
                </c:pt>
                <c:pt idx="74">
                  <c:v>3.1247803115317137</c:v>
                </c:pt>
                <c:pt idx="76">
                  <c:v>3.1504510184861401</c:v>
                </c:pt>
                <c:pt idx="78">
                  <c:v>3.1310304956258266</c:v>
                </c:pt>
                <c:pt idx="80">
                  <c:v>3.1652720208890797</c:v>
                </c:pt>
                <c:pt idx="82">
                  <c:v>3.2148175931810599</c:v>
                </c:pt>
                <c:pt idx="84">
                  <c:v>3.2504663176352677</c:v>
                </c:pt>
                <c:pt idx="85">
                  <c:v>3.30868146144214</c:v>
                </c:pt>
                <c:pt idx="87">
                  <c:v>3.3016321336391541</c:v>
                </c:pt>
                <c:pt idx="89">
                  <c:v>3.3144374687654401</c:v>
                </c:pt>
                <c:pt idx="91">
                  <c:v>3.3430816416581699</c:v>
                </c:pt>
                <c:pt idx="93">
                  <c:v>3.3731845274120236</c:v>
                </c:pt>
                <c:pt idx="95">
                  <c:v>3.36599394949046</c:v>
                </c:pt>
                <c:pt idx="97">
                  <c:v>3.362998486779246</c:v>
                </c:pt>
                <c:pt idx="99">
                  <c:v>3.3802878285397902</c:v>
                </c:pt>
                <c:pt idx="102">
                  <c:v>3.39349215213046</c:v>
                </c:pt>
                <c:pt idx="104">
                  <c:v>3.4091997773555347</c:v>
                </c:pt>
                <c:pt idx="105">
                  <c:v>3.4029808977889302</c:v>
                </c:pt>
                <c:pt idx="107">
                  <c:v>3.426175431153295</c:v>
                </c:pt>
                <c:pt idx="109">
                  <c:v>3.4430979793410801</c:v>
                </c:pt>
                <c:pt idx="111">
                  <c:v>3.4832309812616602</c:v>
                </c:pt>
                <c:pt idx="113">
                  <c:v>3.4770880724074136</c:v>
                </c:pt>
                <c:pt idx="115">
                  <c:v>3.4884536256410787</c:v>
                </c:pt>
                <c:pt idx="117">
                  <c:v>3.4855411963916101</c:v>
                </c:pt>
                <c:pt idx="119">
                  <c:v>3.4876028248508977</c:v>
                </c:pt>
                <c:pt idx="121">
                  <c:v>3.5143903822156699</c:v>
                </c:pt>
                <c:pt idx="122">
                  <c:v>3.5081056154308587</c:v>
                </c:pt>
                <c:pt idx="123">
                  <c:v>3.5120687676712077</c:v>
                </c:pt>
                <c:pt idx="124">
                  <c:v>3.5149767631988871</c:v>
                </c:pt>
                <c:pt idx="125">
                  <c:v>3.5237343429860788</c:v>
                </c:pt>
                <c:pt idx="127">
                  <c:v>3.519710104353146</c:v>
                </c:pt>
                <c:pt idx="129">
                  <c:v>3.5255734501979812</c:v>
                </c:pt>
                <c:pt idx="131">
                  <c:v>3.5231642527467462</c:v>
                </c:pt>
                <c:pt idx="133">
                  <c:v>3.5477976906058299</c:v>
                </c:pt>
                <c:pt idx="135">
                  <c:v>3.5296731946262367</c:v>
                </c:pt>
                <c:pt idx="137">
                  <c:v>3.5349925120606001</c:v>
                </c:pt>
                <c:pt idx="139">
                  <c:v>3.54818362329936</c:v>
                </c:pt>
                <c:pt idx="141">
                  <c:v>3.5425810618522351</c:v>
                </c:pt>
                <c:pt idx="143">
                  <c:v>3.5404838175658799</c:v>
                </c:pt>
                <c:pt idx="146">
                  <c:v>3.5413434210924599</c:v>
                </c:pt>
                <c:pt idx="150">
                  <c:v>3.5483727947127899</c:v>
                </c:pt>
                <c:pt idx="151">
                  <c:v>3.5460614672438577</c:v>
                </c:pt>
                <c:pt idx="152">
                  <c:v>3.5465451386056377</c:v>
                </c:pt>
                <c:pt idx="153">
                  <c:v>3.5469645775586298</c:v>
                </c:pt>
                <c:pt idx="154">
                  <c:v>3.544906860260943</c:v>
                </c:pt>
                <c:pt idx="155">
                  <c:v>3.5512790853643867</c:v>
                </c:pt>
                <c:pt idx="156">
                  <c:v>3.5499908521351036</c:v>
                </c:pt>
                <c:pt idx="157">
                  <c:v>3.5485670962146898</c:v>
                </c:pt>
                <c:pt idx="158">
                  <c:v>3.5549235620292801</c:v>
                </c:pt>
                <c:pt idx="159">
                  <c:v>3.5567331695878477</c:v>
                </c:pt>
                <c:pt idx="160">
                  <c:v>3.5526726970483766</c:v>
                </c:pt>
                <c:pt idx="161">
                  <c:v>3.5515287246752267</c:v>
                </c:pt>
                <c:pt idx="162">
                  <c:v>3.55129774304072</c:v>
                </c:pt>
                <c:pt idx="163">
                  <c:v>3.5516942334212671</c:v>
                </c:pt>
                <c:pt idx="164">
                  <c:v>3.5511961312898177</c:v>
                </c:pt>
                <c:pt idx="165">
                  <c:v>3.5511727684906136</c:v>
                </c:pt>
                <c:pt idx="166">
                  <c:v>3.5510033245086561</c:v>
                </c:pt>
                <c:pt idx="167">
                  <c:v>3.5509411373448967</c:v>
                </c:pt>
              </c:numCache>
            </c:numRef>
          </c:yVal>
        </c:ser>
        <c:axId val="67261184"/>
        <c:axId val="67263104"/>
      </c:scatterChart>
      <c:scatterChart>
        <c:scatterStyle val="smoothMarker"/>
        <c:ser>
          <c:idx val="0"/>
          <c:order val="0"/>
          <c:tx>
            <c:strRef>
              <c:f>Sheet2!$B$1</c:f>
              <c:strCache>
                <c:ptCount val="1"/>
                <c:pt idx="0">
                  <c:v>Primal Slack</c:v>
                </c:pt>
              </c:strCache>
            </c:strRef>
          </c:tx>
          <c:xVal>
            <c:numRef>
              <c:f>Sheet2!$A$2:$A$169</c:f>
              <c:numCache>
                <c:formatCode>General</c:formatCode>
                <c:ptCount val="16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107</c:v>
                </c:pt>
                <c:pt idx="11">
                  <c:v>117</c:v>
                </c:pt>
                <c:pt idx="12">
                  <c:v>127</c:v>
                </c:pt>
                <c:pt idx="13">
                  <c:v>137</c:v>
                </c:pt>
                <c:pt idx="14">
                  <c:v>147</c:v>
                </c:pt>
                <c:pt idx="15">
                  <c:v>157</c:v>
                </c:pt>
                <c:pt idx="16">
                  <c:v>167</c:v>
                </c:pt>
                <c:pt idx="17">
                  <c:v>177</c:v>
                </c:pt>
                <c:pt idx="18">
                  <c:v>187</c:v>
                </c:pt>
                <c:pt idx="19">
                  <c:v>197</c:v>
                </c:pt>
                <c:pt idx="20">
                  <c:v>207</c:v>
                </c:pt>
                <c:pt idx="21">
                  <c:v>214</c:v>
                </c:pt>
                <c:pt idx="22">
                  <c:v>224</c:v>
                </c:pt>
                <c:pt idx="23">
                  <c:v>234</c:v>
                </c:pt>
                <c:pt idx="24">
                  <c:v>244</c:v>
                </c:pt>
                <c:pt idx="25">
                  <c:v>254</c:v>
                </c:pt>
                <c:pt idx="26">
                  <c:v>264</c:v>
                </c:pt>
                <c:pt idx="27">
                  <c:v>274</c:v>
                </c:pt>
                <c:pt idx="28">
                  <c:v>284</c:v>
                </c:pt>
                <c:pt idx="29">
                  <c:v>294</c:v>
                </c:pt>
                <c:pt idx="30">
                  <c:v>304</c:v>
                </c:pt>
                <c:pt idx="31">
                  <c:v>314</c:v>
                </c:pt>
                <c:pt idx="32">
                  <c:v>321</c:v>
                </c:pt>
                <c:pt idx="33">
                  <c:v>331</c:v>
                </c:pt>
                <c:pt idx="34">
                  <c:v>341</c:v>
                </c:pt>
                <c:pt idx="35">
                  <c:v>351</c:v>
                </c:pt>
                <c:pt idx="36">
                  <c:v>361</c:v>
                </c:pt>
                <c:pt idx="37">
                  <c:v>371</c:v>
                </c:pt>
                <c:pt idx="38">
                  <c:v>381</c:v>
                </c:pt>
                <c:pt idx="39">
                  <c:v>391</c:v>
                </c:pt>
                <c:pt idx="40">
                  <c:v>401</c:v>
                </c:pt>
                <c:pt idx="41">
                  <c:v>411</c:v>
                </c:pt>
                <c:pt idx="42">
                  <c:v>421</c:v>
                </c:pt>
                <c:pt idx="43">
                  <c:v>427</c:v>
                </c:pt>
                <c:pt idx="44">
                  <c:v>428</c:v>
                </c:pt>
                <c:pt idx="45">
                  <c:v>437</c:v>
                </c:pt>
                <c:pt idx="46">
                  <c:v>438</c:v>
                </c:pt>
                <c:pt idx="47">
                  <c:v>447</c:v>
                </c:pt>
                <c:pt idx="48">
                  <c:v>448</c:v>
                </c:pt>
                <c:pt idx="49">
                  <c:v>457</c:v>
                </c:pt>
                <c:pt idx="50">
                  <c:v>458</c:v>
                </c:pt>
                <c:pt idx="51">
                  <c:v>467</c:v>
                </c:pt>
                <c:pt idx="52">
                  <c:v>468</c:v>
                </c:pt>
                <c:pt idx="53">
                  <c:v>477</c:v>
                </c:pt>
                <c:pt idx="54">
                  <c:v>478</c:v>
                </c:pt>
                <c:pt idx="55">
                  <c:v>487</c:v>
                </c:pt>
                <c:pt idx="56">
                  <c:v>488</c:v>
                </c:pt>
                <c:pt idx="57">
                  <c:v>497</c:v>
                </c:pt>
                <c:pt idx="58">
                  <c:v>498</c:v>
                </c:pt>
                <c:pt idx="59">
                  <c:v>507</c:v>
                </c:pt>
                <c:pt idx="60">
                  <c:v>508</c:v>
                </c:pt>
                <c:pt idx="61">
                  <c:v>517</c:v>
                </c:pt>
                <c:pt idx="62">
                  <c:v>518</c:v>
                </c:pt>
                <c:pt idx="63">
                  <c:v>527</c:v>
                </c:pt>
                <c:pt idx="64">
                  <c:v>528</c:v>
                </c:pt>
                <c:pt idx="65">
                  <c:v>529</c:v>
                </c:pt>
                <c:pt idx="66">
                  <c:v>531</c:v>
                </c:pt>
                <c:pt idx="67">
                  <c:v>539</c:v>
                </c:pt>
                <c:pt idx="68">
                  <c:v>541</c:v>
                </c:pt>
                <c:pt idx="69">
                  <c:v>549</c:v>
                </c:pt>
                <c:pt idx="70">
                  <c:v>551</c:v>
                </c:pt>
                <c:pt idx="71">
                  <c:v>559</c:v>
                </c:pt>
                <c:pt idx="72">
                  <c:v>561</c:v>
                </c:pt>
                <c:pt idx="73">
                  <c:v>569</c:v>
                </c:pt>
                <c:pt idx="74">
                  <c:v>571</c:v>
                </c:pt>
                <c:pt idx="75">
                  <c:v>579</c:v>
                </c:pt>
                <c:pt idx="76">
                  <c:v>581</c:v>
                </c:pt>
                <c:pt idx="77">
                  <c:v>589</c:v>
                </c:pt>
                <c:pt idx="78">
                  <c:v>591</c:v>
                </c:pt>
                <c:pt idx="79">
                  <c:v>599</c:v>
                </c:pt>
                <c:pt idx="80">
                  <c:v>601</c:v>
                </c:pt>
                <c:pt idx="81">
                  <c:v>609</c:v>
                </c:pt>
                <c:pt idx="82">
                  <c:v>611</c:v>
                </c:pt>
                <c:pt idx="83">
                  <c:v>619</c:v>
                </c:pt>
                <c:pt idx="84">
                  <c:v>621</c:v>
                </c:pt>
                <c:pt idx="85">
                  <c:v>630</c:v>
                </c:pt>
                <c:pt idx="86">
                  <c:v>631</c:v>
                </c:pt>
                <c:pt idx="87">
                  <c:v>640</c:v>
                </c:pt>
                <c:pt idx="88">
                  <c:v>641</c:v>
                </c:pt>
                <c:pt idx="89">
                  <c:v>650</c:v>
                </c:pt>
                <c:pt idx="90">
                  <c:v>651</c:v>
                </c:pt>
                <c:pt idx="91">
                  <c:v>660</c:v>
                </c:pt>
                <c:pt idx="92">
                  <c:v>661</c:v>
                </c:pt>
                <c:pt idx="93">
                  <c:v>670</c:v>
                </c:pt>
                <c:pt idx="94">
                  <c:v>671</c:v>
                </c:pt>
                <c:pt idx="95">
                  <c:v>680</c:v>
                </c:pt>
                <c:pt idx="96">
                  <c:v>681</c:v>
                </c:pt>
                <c:pt idx="97">
                  <c:v>690</c:v>
                </c:pt>
                <c:pt idx="98">
                  <c:v>691</c:v>
                </c:pt>
                <c:pt idx="99">
                  <c:v>700</c:v>
                </c:pt>
                <c:pt idx="100">
                  <c:v>701</c:v>
                </c:pt>
                <c:pt idx="101">
                  <c:v>707</c:v>
                </c:pt>
                <c:pt idx="102">
                  <c:v>710</c:v>
                </c:pt>
                <c:pt idx="103">
                  <c:v>717</c:v>
                </c:pt>
                <c:pt idx="104">
                  <c:v>720</c:v>
                </c:pt>
                <c:pt idx="105">
                  <c:v>723</c:v>
                </c:pt>
                <c:pt idx="106">
                  <c:v>727</c:v>
                </c:pt>
                <c:pt idx="107">
                  <c:v>733</c:v>
                </c:pt>
                <c:pt idx="108">
                  <c:v>737</c:v>
                </c:pt>
                <c:pt idx="109">
                  <c:v>743</c:v>
                </c:pt>
                <c:pt idx="110">
                  <c:v>747</c:v>
                </c:pt>
                <c:pt idx="111">
                  <c:v>753</c:v>
                </c:pt>
                <c:pt idx="112">
                  <c:v>757</c:v>
                </c:pt>
                <c:pt idx="113">
                  <c:v>763</c:v>
                </c:pt>
                <c:pt idx="114">
                  <c:v>767</c:v>
                </c:pt>
                <c:pt idx="115">
                  <c:v>773</c:v>
                </c:pt>
                <c:pt idx="116">
                  <c:v>776</c:v>
                </c:pt>
                <c:pt idx="117">
                  <c:v>783</c:v>
                </c:pt>
                <c:pt idx="118">
                  <c:v>786</c:v>
                </c:pt>
                <c:pt idx="119">
                  <c:v>793</c:v>
                </c:pt>
                <c:pt idx="120">
                  <c:v>796</c:v>
                </c:pt>
                <c:pt idx="121">
                  <c:v>803</c:v>
                </c:pt>
                <c:pt idx="122">
                  <c:v>806</c:v>
                </c:pt>
                <c:pt idx="123">
                  <c:v>816</c:v>
                </c:pt>
                <c:pt idx="124">
                  <c:v>826</c:v>
                </c:pt>
                <c:pt idx="125">
                  <c:v>836</c:v>
                </c:pt>
                <c:pt idx="126">
                  <c:v>837</c:v>
                </c:pt>
                <c:pt idx="127">
                  <c:v>846</c:v>
                </c:pt>
                <c:pt idx="128">
                  <c:v>847</c:v>
                </c:pt>
                <c:pt idx="129">
                  <c:v>856</c:v>
                </c:pt>
                <c:pt idx="130">
                  <c:v>857</c:v>
                </c:pt>
                <c:pt idx="131">
                  <c:v>866</c:v>
                </c:pt>
                <c:pt idx="132">
                  <c:v>867</c:v>
                </c:pt>
                <c:pt idx="133">
                  <c:v>876</c:v>
                </c:pt>
                <c:pt idx="134">
                  <c:v>877</c:v>
                </c:pt>
                <c:pt idx="135">
                  <c:v>878</c:v>
                </c:pt>
                <c:pt idx="136">
                  <c:v>884</c:v>
                </c:pt>
                <c:pt idx="137">
                  <c:v>888</c:v>
                </c:pt>
                <c:pt idx="138">
                  <c:v>894</c:v>
                </c:pt>
                <c:pt idx="139">
                  <c:v>898</c:v>
                </c:pt>
                <c:pt idx="140">
                  <c:v>904</c:v>
                </c:pt>
                <c:pt idx="141">
                  <c:v>908</c:v>
                </c:pt>
                <c:pt idx="142">
                  <c:v>909</c:v>
                </c:pt>
                <c:pt idx="143">
                  <c:v>918</c:v>
                </c:pt>
                <c:pt idx="144">
                  <c:v>919</c:v>
                </c:pt>
                <c:pt idx="145">
                  <c:v>926</c:v>
                </c:pt>
                <c:pt idx="146">
                  <c:v>928</c:v>
                </c:pt>
                <c:pt idx="147">
                  <c:v>930</c:v>
                </c:pt>
                <c:pt idx="148">
                  <c:v>933</c:v>
                </c:pt>
                <c:pt idx="149">
                  <c:v>934</c:v>
                </c:pt>
                <c:pt idx="150">
                  <c:v>937</c:v>
                </c:pt>
                <c:pt idx="151">
                  <c:v>947</c:v>
                </c:pt>
                <c:pt idx="152">
                  <c:v>957</c:v>
                </c:pt>
                <c:pt idx="153">
                  <c:v>967</c:v>
                </c:pt>
                <c:pt idx="154">
                  <c:v>977</c:v>
                </c:pt>
                <c:pt idx="155">
                  <c:v>982</c:v>
                </c:pt>
                <c:pt idx="156">
                  <c:v>992</c:v>
                </c:pt>
                <c:pt idx="157">
                  <c:v>1002</c:v>
                </c:pt>
                <c:pt idx="158">
                  <c:v>1012</c:v>
                </c:pt>
                <c:pt idx="159">
                  <c:v>1014</c:v>
                </c:pt>
                <c:pt idx="160">
                  <c:v>1024</c:v>
                </c:pt>
                <c:pt idx="161">
                  <c:v>1034</c:v>
                </c:pt>
                <c:pt idx="162">
                  <c:v>1037</c:v>
                </c:pt>
                <c:pt idx="163">
                  <c:v>1047</c:v>
                </c:pt>
                <c:pt idx="164">
                  <c:v>1053</c:v>
                </c:pt>
                <c:pt idx="165">
                  <c:v>1060</c:v>
                </c:pt>
                <c:pt idx="166">
                  <c:v>1062</c:v>
                </c:pt>
                <c:pt idx="167">
                  <c:v>1063</c:v>
                </c:pt>
              </c:numCache>
            </c:numRef>
          </c:xVal>
          <c:yVal>
            <c:numRef>
              <c:f>Sheet2!$B$2:$B$169</c:f>
              <c:numCache>
                <c:formatCode>General</c:formatCode>
                <c:ptCount val="168"/>
                <c:pt idx="0">
                  <c:v>5.8022128029198124E-3</c:v>
                </c:pt>
                <c:pt idx="1">
                  <c:v>1.3795823404571601E-2</c:v>
                </c:pt>
                <c:pt idx="2">
                  <c:v>3.9619764207732194E-2</c:v>
                </c:pt>
                <c:pt idx="3">
                  <c:v>0.1171584381587759</c:v>
                </c:pt>
                <c:pt idx="4">
                  <c:v>0.17530525867449426</c:v>
                </c:pt>
                <c:pt idx="5">
                  <c:v>0.21155188456110732</c:v>
                </c:pt>
                <c:pt idx="6">
                  <c:v>0.31255543338196345</c:v>
                </c:pt>
                <c:pt idx="7">
                  <c:v>0.71739345864947957</c:v>
                </c:pt>
                <c:pt idx="8">
                  <c:v>0.45634885594013108</c:v>
                </c:pt>
                <c:pt idx="9">
                  <c:v>0.93384275131233596</c:v>
                </c:pt>
                <c:pt idx="10">
                  <c:v>0.78629352791309404</c:v>
                </c:pt>
                <c:pt idx="11">
                  <c:v>0.86034757026452591</c:v>
                </c:pt>
                <c:pt idx="12">
                  <c:v>1.0039797709682199</c:v>
                </c:pt>
                <c:pt idx="13">
                  <c:v>1.2104257035611699</c:v>
                </c:pt>
                <c:pt idx="14">
                  <c:v>1.31976729487072</c:v>
                </c:pt>
                <c:pt idx="15">
                  <c:v>1.4818518136186898</c:v>
                </c:pt>
                <c:pt idx="16">
                  <c:v>1.5563457288468026</c:v>
                </c:pt>
                <c:pt idx="17">
                  <c:v>1.7794036398297399</c:v>
                </c:pt>
                <c:pt idx="18">
                  <c:v>1.7277944989407283</c:v>
                </c:pt>
                <c:pt idx="19">
                  <c:v>1.8833562296038815</c:v>
                </c:pt>
                <c:pt idx="20">
                  <c:v>1.9136339885086899</c:v>
                </c:pt>
                <c:pt idx="21">
                  <c:v>2.0563108324638577</c:v>
                </c:pt>
                <c:pt idx="22">
                  <c:v>2.25931148060172</c:v>
                </c:pt>
                <c:pt idx="23">
                  <c:v>2.2044160946707301</c:v>
                </c:pt>
                <c:pt idx="24">
                  <c:v>2.3073902720658812</c:v>
                </c:pt>
                <c:pt idx="25">
                  <c:v>2.4638937442622031</c:v>
                </c:pt>
                <c:pt idx="26">
                  <c:v>2.4652133334919397</c:v>
                </c:pt>
                <c:pt idx="27">
                  <c:v>2.5286840089943747</c:v>
                </c:pt>
                <c:pt idx="28">
                  <c:v>2.5562074657718665</c:v>
                </c:pt>
                <c:pt idx="29">
                  <c:v>2.6103720377567101</c:v>
                </c:pt>
                <c:pt idx="30">
                  <c:v>2.6869372315286202</c:v>
                </c:pt>
                <c:pt idx="31">
                  <c:v>2.7200091070355499</c:v>
                </c:pt>
                <c:pt idx="32">
                  <c:v>2.7588711972049298</c:v>
                </c:pt>
                <c:pt idx="33">
                  <c:v>2.8024765745181441</c:v>
                </c:pt>
                <c:pt idx="34">
                  <c:v>2.8765772825909499</c:v>
                </c:pt>
                <c:pt idx="35">
                  <c:v>2.90748500365659</c:v>
                </c:pt>
                <c:pt idx="36">
                  <c:v>2.9896397134010502</c:v>
                </c:pt>
                <c:pt idx="37">
                  <c:v>3.0126553322521441</c:v>
                </c:pt>
                <c:pt idx="38">
                  <c:v>3.0271647886216462</c:v>
                </c:pt>
                <c:pt idx="39">
                  <c:v>3.0402643442715012</c:v>
                </c:pt>
                <c:pt idx="40">
                  <c:v>3.0506845227049002</c:v>
                </c:pt>
                <c:pt idx="41">
                  <c:v>3.1563162698596399</c:v>
                </c:pt>
                <c:pt idx="42">
                  <c:v>3.1519925388693002</c:v>
                </c:pt>
                <c:pt idx="44">
                  <c:v>3.19128965849462</c:v>
                </c:pt>
                <c:pt idx="46">
                  <c:v>3.2160263399627467</c:v>
                </c:pt>
                <c:pt idx="48">
                  <c:v>3.2278289067426802</c:v>
                </c:pt>
                <c:pt idx="50">
                  <c:v>3.29286974855864</c:v>
                </c:pt>
                <c:pt idx="52">
                  <c:v>3.2958959545379201</c:v>
                </c:pt>
                <c:pt idx="54">
                  <c:v>3.2961210893813035</c:v>
                </c:pt>
                <c:pt idx="56">
                  <c:v>3.312640574374893</c:v>
                </c:pt>
                <c:pt idx="58">
                  <c:v>3.3418620535884167</c:v>
                </c:pt>
                <c:pt idx="60">
                  <c:v>3.3355909600181577</c:v>
                </c:pt>
                <c:pt idx="62">
                  <c:v>3.3942064737297941</c:v>
                </c:pt>
                <c:pt idx="64">
                  <c:v>3.4143888251666397</c:v>
                </c:pt>
                <c:pt idx="65">
                  <c:v>3.4045892596628202</c:v>
                </c:pt>
                <c:pt idx="67">
                  <c:v>3.3999258138720387</c:v>
                </c:pt>
                <c:pt idx="69">
                  <c:v>3.4188125685607198</c:v>
                </c:pt>
                <c:pt idx="71">
                  <c:v>3.4203345260971147</c:v>
                </c:pt>
                <c:pt idx="73">
                  <c:v>3.4316391515610198</c:v>
                </c:pt>
                <c:pt idx="75">
                  <c:v>3.4362911407484398</c:v>
                </c:pt>
                <c:pt idx="77">
                  <c:v>3.4477204928793412</c:v>
                </c:pt>
                <c:pt idx="79">
                  <c:v>3.44862044704466</c:v>
                </c:pt>
                <c:pt idx="81">
                  <c:v>3.4772183961506387</c:v>
                </c:pt>
                <c:pt idx="83">
                  <c:v>3.4830183354325901</c:v>
                </c:pt>
                <c:pt idx="84">
                  <c:v>3.4701829542873601</c:v>
                </c:pt>
                <c:pt idx="86">
                  <c:v>3.4857177189272157</c:v>
                </c:pt>
                <c:pt idx="88">
                  <c:v>3.4888814563966002</c:v>
                </c:pt>
                <c:pt idx="90">
                  <c:v>3.4993889846521671</c:v>
                </c:pt>
                <c:pt idx="92">
                  <c:v>3.4991493359490851</c:v>
                </c:pt>
                <c:pt idx="94">
                  <c:v>3.5056939948126198</c:v>
                </c:pt>
                <c:pt idx="96">
                  <c:v>3.5094765690466598</c:v>
                </c:pt>
                <c:pt idx="98">
                  <c:v>3.51474628195772</c:v>
                </c:pt>
                <c:pt idx="100">
                  <c:v>3.5179633940210797</c:v>
                </c:pt>
                <c:pt idx="101">
                  <c:v>3.5273897218267147</c:v>
                </c:pt>
                <c:pt idx="103">
                  <c:v>3.52780556806972</c:v>
                </c:pt>
                <c:pt idx="106">
                  <c:v>3.532989504578846</c:v>
                </c:pt>
                <c:pt idx="108">
                  <c:v>3.52865545690045</c:v>
                </c:pt>
                <c:pt idx="110">
                  <c:v>3.5332877944339001</c:v>
                </c:pt>
                <c:pt idx="112">
                  <c:v>3.5314931242099665</c:v>
                </c:pt>
                <c:pt idx="114">
                  <c:v>3.5410932416955347</c:v>
                </c:pt>
                <c:pt idx="116">
                  <c:v>3.5536491350778761</c:v>
                </c:pt>
                <c:pt idx="118">
                  <c:v>3.5450624344402639</c:v>
                </c:pt>
                <c:pt idx="120">
                  <c:v>3.5427012016012402</c:v>
                </c:pt>
                <c:pt idx="122">
                  <c:v>3.5460422980782567</c:v>
                </c:pt>
                <c:pt idx="123">
                  <c:v>3.5466178026108901</c:v>
                </c:pt>
                <c:pt idx="124">
                  <c:v>3.54994100176352</c:v>
                </c:pt>
                <c:pt idx="125">
                  <c:v>3.5533122064608902</c:v>
                </c:pt>
                <c:pt idx="126">
                  <c:v>3.5511324842373302</c:v>
                </c:pt>
                <c:pt idx="128">
                  <c:v>3.5529378572292201</c:v>
                </c:pt>
                <c:pt idx="130">
                  <c:v>3.5499580122329002</c:v>
                </c:pt>
                <c:pt idx="132">
                  <c:v>3.5518794306037029</c:v>
                </c:pt>
                <c:pt idx="134">
                  <c:v>3.5515698668956701</c:v>
                </c:pt>
                <c:pt idx="136">
                  <c:v>3.5532452198249977</c:v>
                </c:pt>
                <c:pt idx="138">
                  <c:v>3.5519226268163999</c:v>
                </c:pt>
                <c:pt idx="140">
                  <c:v>3.5525887943362071</c:v>
                </c:pt>
                <c:pt idx="142">
                  <c:v>3.5518442136889568</c:v>
                </c:pt>
                <c:pt idx="144">
                  <c:v>3.5521672648362701</c:v>
                </c:pt>
                <c:pt idx="145">
                  <c:v>3.551812123055976</c:v>
                </c:pt>
                <c:pt idx="147">
                  <c:v>3.5511135139482177</c:v>
                </c:pt>
                <c:pt idx="148">
                  <c:v>3.5512087903445377</c:v>
                </c:pt>
                <c:pt idx="149">
                  <c:v>3.5509183922404799</c:v>
                </c:pt>
              </c:numCache>
            </c:numRef>
          </c:yVal>
          <c:smooth val="1"/>
        </c:ser>
        <c:axId val="67261184"/>
        <c:axId val="67263104"/>
      </c:scatterChart>
      <c:valAx>
        <c:axId val="672611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Number</a:t>
                </a:r>
                <a:r>
                  <a:rPr lang="en-US" sz="1100" baseline="0"/>
                  <a:t> of constraints</a:t>
                </a:r>
              </a:p>
            </c:rich>
          </c:tx>
          <c:layout/>
        </c:title>
        <c:numFmt formatCode="General" sourceLinked="1"/>
        <c:tickLblPos val="nextTo"/>
        <c:crossAx val="67263104"/>
        <c:crosses val="autoZero"/>
        <c:crossBetween val="midCat"/>
      </c:valAx>
      <c:valAx>
        <c:axId val="672631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IN" sz="1200"/>
                  <a:t>Training  Objective</a:t>
                </a:r>
              </a:p>
            </c:rich>
          </c:tx>
          <c:layout/>
        </c:title>
        <c:numFmt formatCode="General" sourceLinked="1"/>
        <c:tickLblPos val="nextTo"/>
        <c:crossAx val="67261184"/>
        <c:crosses val="autoZero"/>
        <c:crossBetween val="midCat"/>
      </c:valAx>
      <c:spPr>
        <a:noFill/>
      </c:spPr>
    </c:plotArea>
    <c:legend>
      <c:legendPos val="r"/>
      <c:layout>
        <c:manualLayout>
          <c:xMode val="edge"/>
          <c:yMode val="edge"/>
          <c:x val="0.64480003980545164"/>
          <c:y val="0.36253827646544223"/>
          <c:w val="0.31336492890995377"/>
          <c:h val="0.36288641003208011"/>
        </c:manualLayout>
      </c:layout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8F816-F934-4E04-99E5-AF01439295E4}" type="datetimeFigureOut">
              <a:rPr lang="en-US" smtClean="0"/>
              <a:pPr/>
              <a:t>07-Jul-08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74774-CF24-443A-BA5F-C5C23D4EF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Todo</a:t>
            </a:r>
            <a:r>
              <a:rPr lang="en-US" dirty="0" smtClean="0"/>
              <a:t>: </a:t>
            </a:r>
          </a:p>
          <a:p>
            <a:r>
              <a:rPr lang="en-US" baseline="0" dirty="0" smtClean="0"/>
              <a:t>Any theoretical handle on </a:t>
            </a:r>
            <a:r>
              <a:rPr lang="en-US" baseline="0" dirty="0" err="1" smtClean="0"/>
              <a:t>generalizability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Dependency parsing numbers.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Expts</a:t>
            </a:r>
            <a:r>
              <a:rPr lang="en-US" baseline="0" dirty="0" smtClean="0"/>
              <a:t> with OCR</a:t>
            </a:r>
          </a:p>
          <a:p>
            <a:r>
              <a:rPr lang="en-US" dirty="0" smtClean="0"/>
              <a:t>Compare with CGM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</a:t>
            </a:r>
            <a:r>
              <a:rPr lang="en-US" baseline="0" dirty="0" smtClean="0"/>
              <a:t> differences with standard classification: output is a structure, feature vector defined jointly on x and 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D8A042-A9D5-4F1F-A5E6-409D00D4AB1F}" type="slidenum">
              <a:rPr lang="en-IN" smtClean="0"/>
              <a:pPr>
                <a:defRPr/>
              </a:pPr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ToDo</a:t>
            </a:r>
            <a:r>
              <a:rPr lang="en-US" dirty="0" smtClean="0"/>
              <a:t>:</a:t>
            </a:r>
            <a:r>
              <a:rPr lang="en-US" baseline="0" dirty="0" smtClean="0"/>
              <a:t> Redraw better chart.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4774-CF24-443A-BA5F-C5C23D4EF9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5B3BC-CDE6-4A62-A032-49E76506BC37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9113" y="304800"/>
            <a:ext cx="208597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1071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B34AB7-21A4-4B54-8189-ECC78E1DE39A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7403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82692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19500"/>
            <a:ext cx="8269288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E853BE-BA56-4822-B2FD-5B22F2F7985C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F5EE-E486-4416-91CB-4021F1AA13DA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C95E8-9576-4D5B-955E-48139EB2E5C5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40576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5850" y="1066800"/>
            <a:ext cx="4059238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E5A11-003B-4C90-B366-C7FAC3B79C1B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13DDB-466C-4DC1-95FE-89F28B873C2F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DAC10-767F-461C-AA3D-3FE5DE14C7A6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40595-9B68-4ACD-8A6C-52A2C226E54B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5FD7E-2ED0-4FD8-8EE2-B22E971632D6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0ADB97-125B-40AC-A7AF-015F0C73E83D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B9569-0465-4632-A07E-BBF82065A049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1740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826928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fld id="{56B25D4F-63E9-477B-AD26-64DDF205C4E3}" type="datetime1">
              <a:rPr lang="en-US" smtClean="0"/>
              <a:pPr/>
              <a:t>07-Jul-08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fld id="{4F23FDA2-3789-45AA-B8F8-8F24E51E4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emf"/><Relationship Id="rId5" Type="http://schemas.openxmlformats.org/officeDocument/2006/relationships/image" Target="../media/image8.emf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chart" Target="../charts/chart9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6.emf"/><Relationship Id="rId3" Type="http://schemas.openxmlformats.org/officeDocument/2006/relationships/tags" Target="../tags/tag20.xml"/><Relationship Id="rId7" Type="http://schemas.openxmlformats.org/officeDocument/2006/relationships/notesSlide" Target="../notesSlides/notesSlide25.xml"/><Relationship Id="rId12" Type="http://schemas.openxmlformats.org/officeDocument/2006/relationships/chart" Target="../charts/chart1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15.emf"/><Relationship Id="rId5" Type="http://schemas.openxmlformats.org/officeDocument/2006/relationships/tags" Target="../tags/tag22.xml"/><Relationship Id="rId10" Type="http://schemas.openxmlformats.org/officeDocument/2006/relationships/image" Target="../media/image14.emf"/><Relationship Id="rId4" Type="http://schemas.openxmlformats.org/officeDocument/2006/relationships/tags" Target="../tags/tag21.xml"/><Relationship Id="rId9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5" Type="http://schemas.openxmlformats.org/officeDocument/2006/relationships/image" Target="../media/image17.gif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924800" cy="2000250"/>
          </a:xfrm>
        </p:spPr>
        <p:txBody>
          <a:bodyPr/>
          <a:lstStyle/>
          <a:p>
            <a:r>
              <a:rPr lang="en-US" dirty="0" smtClean="0"/>
              <a:t>Accurate Max-Margin Training for Structured Output Spaces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1752600"/>
          </a:xfrm>
        </p:spPr>
        <p:txBody>
          <a:bodyPr/>
          <a:lstStyle/>
          <a:p>
            <a:r>
              <a:rPr lang="en-US" dirty="0" err="1" smtClean="0"/>
              <a:t>Sunita</a:t>
            </a:r>
            <a:r>
              <a:rPr lang="en-US" dirty="0" smtClean="0"/>
              <a:t> </a:t>
            </a:r>
            <a:r>
              <a:rPr lang="en-US" dirty="0" err="1" smtClean="0"/>
              <a:t>Sarawagi</a:t>
            </a:r>
            <a:r>
              <a:rPr lang="en-US" dirty="0" smtClean="0"/>
              <a:t>             </a:t>
            </a:r>
            <a:r>
              <a:rPr lang="en-US" dirty="0" err="1" smtClean="0"/>
              <a:t>Rahul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IIT Bombay</a:t>
            </a:r>
          </a:p>
          <a:p>
            <a:r>
              <a:rPr lang="en-US" dirty="0" smtClean="0"/>
              <a:t>http://www.cse.iitb.ac.in/~{sunita,grahul}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IN" smtClean="0"/>
              <a:t>TexPoint fonts used in EMF. </a:t>
            </a:r>
          </a:p>
          <a:p>
            <a:r>
              <a:rPr lang="en-IN" smtClean="0"/>
              <a:t>Read the TexPoint manual before you delete this box.: </a:t>
            </a:r>
            <a:r>
              <a:rPr lang="en-IN" smtClean="0">
                <a:latin typeface="CMMI10"/>
              </a:rPr>
              <a:t>A</a:t>
            </a:r>
            <a:r>
              <a:rPr lang="en-IN" smtClean="0">
                <a:latin typeface="CMBX7"/>
              </a:rPr>
              <a:t>A</a:t>
            </a:r>
            <a:r>
              <a:rPr lang="en-IN" smtClean="0">
                <a:latin typeface="CMEX10"/>
              </a:rPr>
              <a:t>A</a:t>
            </a:r>
            <a:r>
              <a:rPr lang="en-IN" smtClean="0">
                <a:latin typeface="CMMI7"/>
              </a:rPr>
              <a:t>A</a:t>
            </a:r>
            <a:r>
              <a:rPr lang="en-IN" smtClean="0">
                <a:latin typeface="CMR10"/>
              </a:rPr>
              <a:t>A</a:t>
            </a:r>
            <a:r>
              <a:rPr lang="en-IN" smtClean="0">
                <a:latin typeface="CMBX10"/>
              </a:rPr>
              <a:t>A</a:t>
            </a:r>
            <a:r>
              <a:rPr lang="en-IN" smtClean="0">
                <a:latin typeface="CMSY7"/>
              </a:rPr>
              <a:t>A</a:t>
            </a:r>
            <a:r>
              <a:rPr lang="en-IN" smtClean="0">
                <a:latin typeface="CMR7"/>
              </a:rPr>
              <a:t>A</a:t>
            </a:r>
            <a:r>
              <a:rPr lang="en-IN" smtClean="0">
                <a:latin typeface="CMSY5"/>
              </a:rPr>
              <a:t>A</a:t>
            </a:r>
            <a:r>
              <a:rPr lang="en-IN" smtClean="0">
                <a:latin typeface="CMSY10ORIG"/>
              </a:rPr>
              <a:t>A</a:t>
            </a:r>
            <a:r>
              <a:rPr lang="en-IN" smtClean="0">
                <a:latin typeface="CMBX5"/>
              </a:rPr>
              <a:t>A</a:t>
            </a:r>
            <a:r>
              <a:rPr lang="en-IN" smtClean="0">
                <a:latin typeface="CMMI5"/>
              </a:rPr>
              <a:t>A</a:t>
            </a:r>
            <a:r>
              <a:rPr lang="en-IN" smtClean="0">
                <a:latin typeface="CMR5"/>
              </a:rPr>
              <a:t>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Slack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69288" cy="5257800"/>
          </a:xfrm>
        </p:spPr>
        <p:txBody>
          <a:bodyPr/>
          <a:lstStyle/>
          <a:p>
            <a:r>
              <a:rPr lang="en-US" dirty="0" smtClean="0"/>
              <a:t>Now approximate the inference problem as: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latin typeface="Arial"/>
            </a:endParaRPr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81000" y="1600199"/>
            <a:ext cx="8494737" cy="1629433"/>
          </a:xfrm>
          <a:prstGeom prst="rect">
            <a:avLst/>
          </a:prstGeom>
          <a:noFill/>
          <a:ln/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953000" y="2590800"/>
            <a:ext cx="2743200" cy="609600"/>
          </a:xfrm>
          <a:prstGeom prst="rect">
            <a:avLst/>
          </a:prstGeom>
          <a:solidFill>
            <a:srgbClr val="FFFF00">
              <a:alpha val="28000"/>
            </a:srgb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62000" y="3733800"/>
            <a:ext cx="4267200" cy="1066800"/>
          </a:xfrm>
          <a:prstGeom prst="wedgeRectCallout">
            <a:avLst>
              <a:gd name="adj1" fmla="val 54747"/>
              <a:gd name="adj2" fmla="val -97646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pitchFamily="34" charset="0"/>
                <a:cs typeface="Arial" charset="0"/>
              </a:rPr>
              <a:t>Same tractable MAP as in Margin Scaling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slack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69288" cy="5257800"/>
          </a:xfrm>
        </p:spPr>
        <p:txBody>
          <a:bodyPr/>
          <a:lstStyle/>
          <a:p>
            <a:r>
              <a:rPr lang="en-US" dirty="0" smtClean="0"/>
              <a:t>Now approximate the inference problem as: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>
              <a:latin typeface="Arial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381000" y="1600199"/>
            <a:ext cx="8494737" cy="1629433"/>
          </a:xfrm>
          <a:prstGeom prst="rect">
            <a:avLst/>
          </a:prstGeom>
          <a:noFill/>
          <a:ln/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4953000" y="2514600"/>
            <a:ext cx="4191000" cy="762000"/>
          </a:xfrm>
          <a:prstGeom prst="rect">
            <a:avLst/>
          </a:prstGeom>
          <a:solidFill>
            <a:schemeClr val="tx2">
              <a:lumMod val="60000"/>
              <a:lumOff val="40000"/>
              <a:alpha val="28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762000" y="3733800"/>
            <a:ext cx="4267200" cy="1066800"/>
          </a:xfrm>
          <a:prstGeom prst="wedgeRectCallout">
            <a:avLst>
              <a:gd name="adj1" fmla="val 48813"/>
              <a:gd name="adj2" fmla="val -89734"/>
            </a:avLst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pitchFamily="34" charset="0"/>
                <a:cs typeface="Arial" charset="0"/>
              </a:rPr>
              <a:t>Same tractable MAP as in margin scaling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4038600" y="4495800"/>
            <a:ext cx="4648200" cy="2057400"/>
          </a:xfrm>
          <a:prstGeom prst="wedgeRectCallout">
            <a:avLst>
              <a:gd name="adj1" fmla="val 6767"/>
              <a:gd name="adj2" fmla="val -10966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ym typeface="Wingdings" pitchFamily="2" charset="2"/>
              </a:rPr>
              <a:t>Convex in </a:t>
            </a:r>
            <a:r>
              <a:rPr lang="en-US" sz="2400" dirty="0" smtClean="0">
                <a:latin typeface="cmmi10"/>
                <a:sym typeface="Wingdings" pitchFamily="2" charset="2"/>
              </a:rPr>
              <a:t>¸</a:t>
            </a:r>
            <a:r>
              <a:rPr lang="en-US" sz="2400" dirty="0" smtClean="0">
                <a:sym typeface="Wingdings" pitchFamily="2" charset="2"/>
              </a:rPr>
              <a:t>minimize using line search,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ym typeface="Wingdings" pitchFamily="2" charset="2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ym typeface="Wingdings" pitchFamily="2" charset="2"/>
              </a:rPr>
              <a:t>Bounded interval [</a:t>
            </a:r>
            <a:r>
              <a:rPr lang="en-US" sz="2400" dirty="0" smtClean="0">
                <a:latin typeface="cmmi10"/>
                <a:sym typeface="Wingdings" pitchFamily="2" charset="2"/>
              </a:rPr>
              <a:t>¸</a:t>
            </a:r>
            <a:r>
              <a:rPr lang="en-US" sz="2400" baseline="-25000" dirty="0" smtClean="0">
                <a:latin typeface="cmmi10"/>
                <a:sym typeface="Wingdings" pitchFamily="2" charset="2"/>
              </a:rPr>
              <a:t>l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smtClean="0">
                <a:latin typeface="cmmi10"/>
                <a:sym typeface="Wingdings" pitchFamily="2" charset="2"/>
              </a:rPr>
              <a:t>¸</a:t>
            </a:r>
            <a:r>
              <a:rPr lang="en-US" sz="2400" baseline="-25000" dirty="0" smtClean="0">
                <a:latin typeface="cmmi10"/>
                <a:sym typeface="Wingdings" pitchFamily="2" charset="2"/>
              </a:rPr>
              <a:t>u</a:t>
            </a:r>
            <a:r>
              <a:rPr lang="en-US" sz="2400" dirty="0" smtClean="0">
                <a:sym typeface="Wingdings" pitchFamily="2" charset="2"/>
              </a:rPr>
              <a:t>] exists since only want violating y.</a:t>
            </a:r>
            <a:endParaRPr lang="en-US" sz="2400" dirty="0" smtClean="0">
              <a:latin typeface="cmmi1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cmmi1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Tahoma" pitchFamily="34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Vs </a:t>
            </a:r>
            <a:r>
              <a:rPr lang="en-US" dirty="0" err="1" smtClean="0"/>
              <a:t>ApproxSlack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19112" y="20764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5338762" y="2038350"/>
          <a:ext cx="32861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5334000"/>
            <a:ext cx="85779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ApproxSlack</a:t>
            </a:r>
            <a:r>
              <a:rPr lang="en-US" sz="2400" dirty="0" smtClean="0"/>
              <a:t> gives the accuracy gains of Slack scaling while </a:t>
            </a:r>
          </a:p>
          <a:p>
            <a:r>
              <a:rPr lang="en-US" sz="2400" dirty="0" smtClean="0"/>
              <a:t>requiring same the MAP inference same as Margin scaling.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</a:t>
            </a:r>
            <a:r>
              <a:rPr lang="en-US" dirty="0" err="1" smtClean="0"/>
              <a:t>ApproxSlack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ensure that a violating </a:t>
            </a:r>
            <a:r>
              <a:rPr lang="en-US" b="1" dirty="0" smtClean="0"/>
              <a:t>y</a:t>
            </a:r>
            <a:r>
              <a:rPr lang="en-US" dirty="0" smtClean="0"/>
              <a:t> will be found even if it exists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>
                <a:latin typeface="cmmi10"/>
              </a:rPr>
              <a:t>¸</a:t>
            </a:r>
            <a:r>
              <a:rPr lang="en-US" dirty="0" smtClean="0"/>
              <a:t> can ensure that.</a:t>
            </a:r>
          </a:p>
          <a:p>
            <a:r>
              <a:rPr lang="en-US" dirty="0" smtClean="0"/>
              <a:t>Proof: </a:t>
            </a:r>
          </a:p>
          <a:p>
            <a:pPr lvl="1"/>
            <a:r>
              <a:rPr lang="en-US" dirty="0" smtClean="0">
                <a:latin typeface="Arial"/>
              </a:rPr>
              <a:t>s(y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)=-1/2           </a:t>
            </a:r>
            <a:r>
              <a:rPr lang="en-US" dirty="0" smtClean="0">
                <a:latin typeface="Arial"/>
              </a:rPr>
              <a:t>E(y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>
                <a:latin typeface="Arial"/>
              </a:rPr>
              <a:t>s(y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) = -13/18     </a:t>
            </a:r>
            <a:r>
              <a:rPr lang="en-US" dirty="0" smtClean="0">
                <a:latin typeface="Arial"/>
              </a:rPr>
              <a:t>E(y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) = 2</a:t>
            </a:r>
          </a:p>
          <a:p>
            <a:pPr lvl="1"/>
            <a:r>
              <a:rPr lang="en-US" dirty="0" smtClean="0">
                <a:latin typeface="Arial"/>
              </a:rPr>
              <a:t>s(y</a:t>
            </a:r>
            <a:r>
              <a:rPr lang="en-US" baseline="-25000" dirty="0" smtClean="0">
                <a:latin typeface="Arial"/>
              </a:rPr>
              <a:t>3</a:t>
            </a:r>
            <a:r>
              <a:rPr lang="en-US" dirty="0" smtClean="0"/>
              <a:t>) = -5/6         </a:t>
            </a:r>
            <a:r>
              <a:rPr lang="en-US" dirty="0" smtClean="0">
                <a:latin typeface="Arial"/>
              </a:rPr>
              <a:t>E(y</a:t>
            </a:r>
            <a:r>
              <a:rPr lang="en-US" baseline="-25000" dirty="0" smtClean="0">
                <a:latin typeface="Arial"/>
              </a:rPr>
              <a:t>3</a:t>
            </a:r>
            <a:r>
              <a:rPr lang="en-US" dirty="0" smtClean="0"/>
              <a:t>) = 3</a:t>
            </a:r>
          </a:p>
          <a:p>
            <a:pPr lvl="1"/>
            <a:r>
              <a:rPr lang="en-US" dirty="0" smtClean="0"/>
              <a:t>s(correct) = 0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»</a:t>
            </a:r>
            <a:r>
              <a:rPr lang="en-US" dirty="0" smtClean="0"/>
              <a:t> = 19/36 </a:t>
            </a:r>
          </a:p>
          <a:p>
            <a:pPr lvl="1"/>
            <a:r>
              <a:rPr lang="en-US" dirty="0" smtClean="0">
                <a:latin typeface="Arial"/>
              </a:rPr>
              <a:t>y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has highest s(y)-</a:t>
            </a:r>
            <a:r>
              <a:rPr lang="en-US" dirty="0" smtClean="0">
                <a:latin typeface="cmmi10"/>
              </a:rPr>
              <a:t>»</a:t>
            </a:r>
            <a:r>
              <a:rPr lang="en-US" dirty="0" smtClean="0"/>
              <a:t>/E(y) and is violating.  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>
                <a:latin typeface="cmmi10"/>
              </a:rPr>
              <a:t>¸</a:t>
            </a:r>
            <a:r>
              <a:rPr lang="en-US" dirty="0" smtClean="0"/>
              <a:t> can score </a:t>
            </a:r>
            <a:r>
              <a:rPr lang="en-US" dirty="0" smtClean="0">
                <a:latin typeface="Arial"/>
              </a:rPr>
              <a:t>y</a:t>
            </a:r>
            <a:r>
              <a:rPr lang="en-US" baseline="-25000" dirty="0" smtClean="0">
                <a:latin typeface="Arial"/>
              </a:rPr>
              <a:t>2</a:t>
            </a:r>
            <a:r>
              <a:rPr lang="en-US" dirty="0" smtClean="0"/>
              <a:t> higher than both </a:t>
            </a:r>
            <a:r>
              <a:rPr lang="en-US" dirty="0" smtClean="0">
                <a:latin typeface="Arial"/>
              </a:rPr>
              <a:t>y</a:t>
            </a:r>
            <a:r>
              <a:rPr lang="en-US" baseline="-25000" dirty="0" smtClean="0">
                <a:latin typeface="Arial"/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latin typeface="Arial"/>
              </a:rPr>
              <a:t>y</a:t>
            </a:r>
            <a:r>
              <a:rPr lang="en-US" baseline="-25000" dirty="0" smtClean="0">
                <a:latin typeface="Arial"/>
              </a:rPr>
              <a:t>2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105400" y="2286000"/>
          <a:ext cx="3790950" cy="247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57650" cy="609600"/>
          </a:xfrm>
        </p:spPr>
        <p:txBody>
          <a:bodyPr/>
          <a:lstStyle/>
          <a:p>
            <a:r>
              <a:rPr lang="en-US" dirty="0" smtClean="0"/>
              <a:t>Margin scaling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493550" y="1524000"/>
            <a:ext cx="8558762" cy="1678876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641895" y="3657600"/>
            <a:ext cx="8179482" cy="1741867"/>
          </a:xfrm>
          <a:prstGeom prst="rect">
            <a:avLst/>
          </a:prstGeom>
          <a:solidFill>
            <a:schemeClr val="accent3"/>
          </a:solidFill>
          <a:ln/>
          <a:effectLst/>
        </p:spPr>
      </p:pic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124200"/>
            <a:ext cx="4057650" cy="609600"/>
          </a:xfrm>
        </p:spPr>
        <p:txBody>
          <a:bodyPr/>
          <a:lstStyle/>
          <a:p>
            <a:r>
              <a:rPr lang="en-US" dirty="0" smtClean="0"/>
              <a:t>Slack scaling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6629400" y="2133600"/>
            <a:ext cx="6096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019800" y="4267200"/>
            <a:ext cx="838200" cy="8382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174038" cy="685800"/>
          </a:xfrm>
        </p:spPr>
        <p:txBody>
          <a:bodyPr/>
          <a:lstStyle/>
          <a:p>
            <a:r>
              <a:rPr lang="en-US" dirty="0" smtClean="0"/>
              <a:t>The pitfalls of a single  shared slack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9288" cy="533400"/>
          </a:xfrm>
        </p:spPr>
        <p:txBody>
          <a:bodyPr/>
          <a:lstStyle/>
          <a:p>
            <a:r>
              <a:rPr lang="en-US" dirty="0" smtClean="0"/>
              <a:t>Inadequate coverage for decomposable losses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3886200" y="2590800"/>
            <a:ext cx="10668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cxnSp>
      <p:sp>
        <p:nvSpPr>
          <p:cNvPr id="12" name="TextBox 11"/>
          <p:cNvSpPr txBox="1"/>
          <p:nvPr/>
        </p:nvSpPr>
        <p:spPr>
          <a:xfrm>
            <a:off x="2895600" y="320040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s=0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320040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 smtClean="0"/>
              <a:t>=-3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 bwMode="auto">
          <a:xfrm>
            <a:off x="3124200" y="30480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24200" y="25908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200" y="21336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  Correct 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y</a:t>
            </a:r>
            <a:r>
              <a:rPr lang="en-US" baseline="-25000" dirty="0" smtClean="0"/>
              <a:t>0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0 0]</a:t>
            </a:r>
            <a:endParaRPr lang="en-US" baseline="-25000" dirty="0"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14600"/>
            <a:ext cx="371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Separable: y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dirty="0" smtClean="0">
                <a:latin typeface="Arial"/>
              </a:rPr>
              <a:t> 0]</a:t>
            </a:r>
            <a:endParaRPr lang="en-US" baseline="-25000" dirty="0"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057400"/>
            <a:ext cx="417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Non-separable: y</a:t>
            </a:r>
            <a:r>
              <a:rPr lang="en-US" baseline="-25000" dirty="0" smtClean="0"/>
              <a:t>2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0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dirty="0" smtClean="0">
                <a:latin typeface="Arial"/>
              </a:rPr>
              <a:t>]</a:t>
            </a:r>
            <a:endParaRPr lang="en-US" baseline="-25000" dirty="0">
              <a:latin typeface="Arial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19600" y="28956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48200" y="26670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495800" y="2438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724400" y="2438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76800" y="2057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00600" y="2819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3810000"/>
            <a:ext cx="721306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Margin/Slack </a:t>
            </a:r>
            <a:r>
              <a:rPr lang="en-US" sz="2400" dirty="0" smtClean="0"/>
              <a:t>loss = 1.   </a:t>
            </a:r>
          </a:p>
          <a:p>
            <a:r>
              <a:rPr lang="en-US" sz="2400" dirty="0" smtClean="0"/>
              <a:t>Since </a:t>
            </a:r>
            <a:r>
              <a:rPr lang="en-US" sz="2400" dirty="0" smtClean="0">
                <a:latin typeface="Arial"/>
              </a:rPr>
              <a:t>y</a:t>
            </a:r>
            <a:r>
              <a:rPr lang="en-US" sz="2400" baseline="-25000" dirty="0" smtClean="0">
                <a:latin typeface="Arial"/>
              </a:rPr>
              <a:t>2</a:t>
            </a:r>
            <a:r>
              <a:rPr lang="en-US" sz="2400" dirty="0" smtClean="0"/>
              <a:t> non-separable from </a:t>
            </a:r>
            <a:r>
              <a:rPr lang="en-US" sz="2400" dirty="0" smtClean="0">
                <a:latin typeface="Arial"/>
              </a:rPr>
              <a:t>y</a:t>
            </a:r>
            <a:r>
              <a:rPr lang="en-US" sz="2400" baseline="-25000" dirty="0" smtClean="0">
                <a:latin typeface="Arial"/>
              </a:rPr>
              <a:t>0</a:t>
            </a:r>
            <a:r>
              <a:rPr lang="en-US" sz="2400" dirty="0" smtClean="0"/>
              <a:t>,  </a:t>
            </a:r>
            <a:r>
              <a:rPr lang="en-US" sz="2400" dirty="0" smtClean="0">
                <a:latin typeface="cmmi10"/>
              </a:rPr>
              <a:t>»</a:t>
            </a:r>
            <a:r>
              <a:rPr lang="en-US" sz="2400" dirty="0" smtClean="0"/>
              <a:t>=1, Terminate.</a:t>
            </a:r>
          </a:p>
          <a:p>
            <a:r>
              <a:rPr lang="en-US" sz="2400" dirty="0" smtClean="0"/>
              <a:t>Premature since different features may be involved.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loss function: </a:t>
            </a:r>
            <a:r>
              <a:rPr lang="en-US" dirty="0" err="1" smtClean="0"/>
              <a:t>PosLearn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</a:rPr>
              <a:t>Ensure margin at each loss position</a:t>
            </a:r>
          </a:p>
          <a:p>
            <a:pPr>
              <a:buNone/>
            </a:pPr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  <a:p>
            <a:endParaRPr lang="en-US" dirty="0" smtClean="0">
              <a:latin typeface="Arial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Compare with slack scaling.</a:t>
            </a:r>
            <a:endParaRPr lang="en-US" dirty="0"/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12581" y="1676400"/>
            <a:ext cx="9035862" cy="1830601"/>
          </a:xfrm>
          <a:prstGeom prst="rect">
            <a:avLst/>
          </a:prstGeom>
          <a:solidFill>
            <a:schemeClr val="accent5"/>
          </a:solidFill>
          <a:ln/>
          <a:effectLst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685800" y="4419600"/>
            <a:ext cx="8179482" cy="1741867"/>
          </a:xfrm>
          <a:prstGeom prst="rect">
            <a:avLst/>
          </a:prstGeom>
          <a:solidFill>
            <a:schemeClr val="accent3"/>
          </a:solidFill>
          <a:ln/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174038" cy="685800"/>
          </a:xfrm>
        </p:spPr>
        <p:txBody>
          <a:bodyPr/>
          <a:lstStyle/>
          <a:p>
            <a:r>
              <a:rPr lang="en-US" dirty="0" smtClean="0"/>
              <a:t>The pitfalls of a single  shared slack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69288" cy="533400"/>
          </a:xfrm>
        </p:spPr>
        <p:txBody>
          <a:bodyPr/>
          <a:lstStyle/>
          <a:p>
            <a:r>
              <a:rPr lang="en-US" dirty="0" smtClean="0"/>
              <a:t>Inadequate coverage for decomposable losses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 bwMode="auto">
          <a:xfrm rot="5400000">
            <a:off x="3886200" y="2590800"/>
            <a:ext cx="1066800" cy="1588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cxnSp>
      <p:sp>
        <p:nvSpPr>
          <p:cNvPr id="12" name="TextBox 11"/>
          <p:cNvSpPr txBox="1"/>
          <p:nvPr/>
        </p:nvSpPr>
        <p:spPr>
          <a:xfrm>
            <a:off x="2895600" y="3200400"/>
            <a:ext cx="689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s=0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320040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</a:t>
            </a:r>
            <a:r>
              <a:rPr lang="en-US" sz="2400" dirty="0" smtClean="0"/>
              <a:t>=-3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 bwMode="auto">
          <a:xfrm>
            <a:off x="3124200" y="30480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124200" y="25908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124200" y="21336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2971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    Correct 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y</a:t>
            </a:r>
            <a:r>
              <a:rPr lang="en-US" baseline="-25000" dirty="0" smtClean="0"/>
              <a:t>0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0 0]</a:t>
            </a:r>
            <a:endParaRPr lang="en-US" baseline="-25000" dirty="0">
              <a:latin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14600"/>
            <a:ext cx="371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Separable: y</a:t>
            </a:r>
            <a:r>
              <a:rPr lang="en-US" baseline="-25000" dirty="0" smtClean="0"/>
              <a:t>1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dirty="0" smtClean="0">
                <a:latin typeface="Arial"/>
              </a:rPr>
              <a:t> 0]</a:t>
            </a:r>
            <a:endParaRPr lang="en-US" baseline="-25000" dirty="0">
              <a:latin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057400"/>
            <a:ext cx="417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Non-separable: y</a:t>
            </a:r>
            <a:r>
              <a:rPr lang="en-US" baseline="-25000" dirty="0" smtClean="0"/>
              <a:t>2</a:t>
            </a:r>
            <a:r>
              <a:rPr lang="en-US" baseline="-25000" dirty="0" smtClean="0">
                <a:latin typeface="Arial"/>
              </a:rPr>
              <a:t> =</a:t>
            </a:r>
            <a:r>
              <a:rPr lang="en-US" dirty="0" smtClean="0">
                <a:latin typeface="Arial"/>
              </a:rPr>
              <a:t> [0 0 </a:t>
            </a:r>
            <a:r>
              <a:rPr lang="en-US" dirty="0" smtClean="0">
                <a:solidFill>
                  <a:srgbClr val="FF0000"/>
                </a:solidFill>
                <a:latin typeface="Arial"/>
              </a:rPr>
              <a:t>1</a:t>
            </a:r>
            <a:r>
              <a:rPr lang="en-US" dirty="0" smtClean="0">
                <a:latin typeface="Arial"/>
              </a:rPr>
              <a:t>]</a:t>
            </a:r>
            <a:endParaRPr lang="en-US" baseline="-25000" dirty="0">
              <a:latin typeface="Arial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19600" y="28956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48200" y="26670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495800" y="2438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724400" y="2438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648200" y="22098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876800" y="2057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800600" y="2819400"/>
            <a:ext cx="152400" cy="152400"/>
          </a:xfrm>
          <a:prstGeom prst="ellipse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71600" y="3810000"/>
            <a:ext cx="721306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Margin/Slack </a:t>
            </a:r>
            <a:r>
              <a:rPr lang="en-US" sz="2400" dirty="0" smtClean="0"/>
              <a:t>loss = 1.   </a:t>
            </a:r>
          </a:p>
          <a:p>
            <a:r>
              <a:rPr lang="en-US" sz="2400" dirty="0" smtClean="0"/>
              <a:t>Since </a:t>
            </a:r>
            <a:r>
              <a:rPr lang="en-US" sz="2400" dirty="0" smtClean="0">
                <a:latin typeface="Arial"/>
              </a:rPr>
              <a:t>y</a:t>
            </a:r>
            <a:r>
              <a:rPr lang="en-US" sz="2400" baseline="-25000" dirty="0" smtClean="0">
                <a:latin typeface="Arial"/>
              </a:rPr>
              <a:t>2</a:t>
            </a:r>
            <a:r>
              <a:rPr lang="en-US" sz="2400" dirty="0" smtClean="0"/>
              <a:t> non-separable from </a:t>
            </a:r>
            <a:r>
              <a:rPr lang="en-US" sz="2400" dirty="0" smtClean="0">
                <a:latin typeface="Arial"/>
              </a:rPr>
              <a:t>y</a:t>
            </a:r>
            <a:r>
              <a:rPr lang="en-US" sz="2400" baseline="-25000" dirty="0" smtClean="0">
                <a:latin typeface="Arial"/>
              </a:rPr>
              <a:t>0</a:t>
            </a:r>
            <a:r>
              <a:rPr lang="en-US" sz="2400" dirty="0" smtClean="0"/>
              <a:t>,  </a:t>
            </a:r>
            <a:r>
              <a:rPr lang="en-US" sz="2400" dirty="0" smtClean="0">
                <a:latin typeface="cmmi10"/>
              </a:rPr>
              <a:t>»</a:t>
            </a:r>
            <a:r>
              <a:rPr lang="en-US" sz="2400" dirty="0" smtClean="0"/>
              <a:t>=1, Terminate.</a:t>
            </a:r>
          </a:p>
          <a:p>
            <a:r>
              <a:rPr lang="en-US" sz="2400" dirty="0" smtClean="0"/>
              <a:t>Premature since different features may be involved.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1371600" y="5103674"/>
            <a:ext cx="7010400" cy="15696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PosLearn</a:t>
            </a:r>
            <a:r>
              <a:rPr lang="en-US" sz="2400" dirty="0" smtClean="0"/>
              <a:t> loss = 2</a:t>
            </a:r>
          </a:p>
          <a:p>
            <a:r>
              <a:rPr lang="en-US" sz="2400" dirty="0" smtClean="0"/>
              <a:t>Will continue to optimize for y</a:t>
            </a:r>
            <a:r>
              <a:rPr lang="en-US" sz="2400" baseline="-25000" dirty="0" smtClean="0"/>
              <a:t>1  </a:t>
            </a:r>
            <a:r>
              <a:rPr lang="en-US" sz="2400" dirty="0" smtClean="0"/>
              <a:t>even after slack  </a:t>
            </a:r>
            <a:r>
              <a:rPr lang="en-US" sz="2400" dirty="0" smtClean="0">
                <a:latin typeface="cmmi10"/>
              </a:rPr>
              <a:t>»</a:t>
            </a:r>
            <a:r>
              <a:rPr lang="en-US" sz="2400" baseline="-25000" dirty="0" smtClean="0"/>
              <a:t> 3</a:t>
            </a:r>
            <a:r>
              <a:rPr lang="en-US" sz="2400" dirty="0" smtClean="0">
                <a:latin typeface="cmmi10"/>
              </a:rPr>
              <a:t>  </a:t>
            </a:r>
            <a:r>
              <a:rPr lang="en-US" sz="2400" dirty="0" smtClean="0"/>
              <a:t>becomes 1 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loss functions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519112" y="20764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5338762" y="2038350"/>
          <a:ext cx="32861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5410200"/>
            <a:ext cx="757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PosLearn</a:t>
            </a:r>
            <a:r>
              <a:rPr lang="en-US" sz="2400" dirty="0" smtClean="0"/>
              <a:t>: same or better than Slack and </a:t>
            </a:r>
            <a:r>
              <a:rPr lang="en-US" sz="2400" dirty="0" err="1" smtClean="0"/>
              <a:t>ApproxSlack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5791200" y="2286000"/>
            <a:ext cx="1447800" cy="68580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for </a:t>
            </a:r>
            <a:r>
              <a:rPr lang="en-US" dirty="0" err="1" smtClean="0"/>
              <a:t>PosLearn</a:t>
            </a:r>
            <a:r>
              <a:rPr lang="en-US" dirty="0" smtClean="0"/>
              <a:t> QP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Cutting plane inference</a:t>
            </a:r>
          </a:p>
          <a:p>
            <a:pPr lvl="1"/>
            <a:r>
              <a:rPr lang="en-US" dirty="0" smtClean="0"/>
              <a:t>For each position c, find best </a:t>
            </a:r>
            <a:r>
              <a:rPr lang="en-US" b="1" dirty="0" smtClean="0"/>
              <a:t>y</a:t>
            </a:r>
            <a:r>
              <a:rPr lang="en-US" dirty="0" smtClean="0"/>
              <a:t> that is wrong at 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609600" y="4267200"/>
            <a:ext cx="8269288" cy="2400300"/>
          </a:xfrm>
        </p:spPr>
        <p:txBody>
          <a:bodyPr/>
          <a:lstStyle/>
          <a:p>
            <a:r>
              <a:rPr lang="en-US" dirty="0" smtClean="0"/>
              <a:t>Solve simultaneously for all positions c</a:t>
            </a:r>
          </a:p>
          <a:p>
            <a:pPr lvl="1"/>
            <a:r>
              <a:rPr lang="en-US" dirty="0" smtClean="0"/>
              <a:t>Markov models:  Max-</a:t>
            </a:r>
            <a:r>
              <a:rPr lang="en-US" dirty="0" err="1" smtClean="0"/>
              <a:t>Marginals</a:t>
            </a:r>
            <a:endParaRPr lang="en-US" dirty="0" smtClean="0"/>
          </a:p>
          <a:p>
            <a:pPr lvl="1"/>
            <a:r>
              <a:rPr lang="en-US" dirty="0" smtClean="0"/>
              <a:t>Segmentation models: forward-backward passes</a:t>
            </a:r>
          </a:p>
          <a:p>
            <a:pPr lvl="1"/>
            <a:r>
              <a:rPr lang="en-US" dirty="0" smtClean="0"/>
              <a:t>Parse trees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3" name="Picture 12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24293" y="2133600"/>
            <a:ext cx="8759068" cy="864748"/>
          </a:xfrm>
          <a:prstGeom prst="rect">
            <a:avLst/>
          </a:prstGeom>
          <a:noFill/>
          <a:ln/>
          <a:effectLst/>
        </p:spPr>
      </p:pic>
      <p:sp>
        <p:nvSpPr>
          <p:cNvPr id="6" name="Rectangular Callout 5"/>
          <p:cNvSpPr/>
          <p:nvPr/>
        </p:nvSpPr>
        <p:spPr bwMode="auto">
          <a:xfrm>
            <a:off x="5181600" y="3581400"/>
            <a:ext cx="3962400" cy="457200"/>
          </a:xfrm>
          <a:prstGeom prst="wedgeRectCallout">
            <a:avLst>
              <a:gd name="adj1" fmla="val -15099"/>
              <a:gd name="adj2" fmla="val -181860"/>
            </a:avLst>
          </a:prstGeom>
          <a:solidFill>
            <a:srgbClr val="FFFF99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MAP with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 restriction, easy!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304800" y="3581400"/>
            <a:ext cx="3581400" cy="609600"/>
          </a:xfrm>
          <a:prstGeom prst="wedgeRectCallout">
            <a:avLst>
              <a:gd name="adj1" fmla="val 75706"/>
              <a:gd name="adj2" fmla="val -161346"/>
            </a:avLst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Small enumerable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rPr>
              <a:t> set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build="p"/>
      <p:bldP spid="6" grpId="0" animBg="1"/>
      <p:bldP spid="6" grpId="1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learning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714404" y="723896"/>
            <a:ext cx="8269288" cy="24003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Score of a prediction </a:t>
            </a:r>
            <a:r>
              <a:rPr lang="en-US" b="1" dirty="0" smtClean="0"/>
              <a:t>y</a:t>
            </a:r>
            <a:r>
              <a:rPr lang="en-US" dirty="0" smtClean="0"/>
              <a:t> for input </a:t>
            </a:r>
            <a:r>
              <a:rPr lang="en-US" b="1" dirty="0" smtClean="0"/>
              <a:t>x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s(</a:t>
            </a:r>
            <a:r>
              <a:rPr lang="en-US" b="1" dirty="0" err="1" smtClean="0"/>
              <a:t>x</a:t>
            </a:r>
            <a:r>
              <a:rPr lang="en-US" dirty="0" err="1" smtClean="0"/>
              <a:t>,</a:t>
            </a:r>
            <a:r>
              <a:rPr lang="en-US" b="1" dirty="0" err="1" smtClean="0"/>
              <a:t>y</a:t>
            </a:r>
            <a:r>
              <a:rPr lang="en-US" dirty="0" smtClean="0"/>
              <a:t>) = </a:t>
            </a:r>
            <a:r>
              <a:rPr lang="en-US" b="1" dirty="0" smtClean="0"/>
              <a:t>w</a:t>
            </a:r>
            <a:r>
              <a:rPr lang="en-US" dirty="0" smtClean="0"/>
              <a:t>. </a:t>
            </a:r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err="1" smtClean="0"/>
              <a:t>x,y</a:t>
            </a:r>
            <a:r>
              <a:rPr lang="en-US" dirty="0" smtClean="0"/>
              <a:t>)</a:t>
            </a:r>
          </a:p>
          <a:p>
            <a:pPr marL="342900" lvl="1" indent="-342900">
              <a:buClr>
                <a:schemeClr val="folHlink"/>
              </a:buClr>
              <a:buSzPct val="60000"/>
            </a:pPr>
            <a:r>
              <a:rPr lang="en-US" dirty="0" smtClean="0"/>
              <a:t>Predict: </a:t>
            </a:r>
            <a:r>
              <a:rPr lang="en-US" b="1" dirty="0" smtClean="0"/>
              <a:t>y</a:t>
            </a:r>
            <a:r>
              <a:rPr lang="en-US" b="1" baseline="-25000" dirty="0" smtClean="0"/>
              <a:t>*</a:t>
            </a:r>
            <a:r>
              <a:rPr lang="en-US" dirty="0" smtClean="0"/>
              <a:t> = </a:t>
            </a:r>
            <a:r>
              <a:rPr lang="en-US" dirty="0" err="1" smtClean="0"/>
              <a:t>argmax</a:t>
            </a:r>
            <a:r>
              <a:rPr lang="en-US" b="1" baseline="-25000" dirty="0" err="1" smtClean="0"/>
              <a:t>y</a:t>
            </a:r>
            <a:r>
              <a:rPr lang="en-US" dirty="0" smtClean="0"/>
              <a:t> s(</a:t>
            </a:r>
            <a:r>
              <a:rPr lang="en-US" b="1" dirty="0" err="1" smtClean="0"/>
              <a:t>x,y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Exploit decomposability of feature functions</a:t>
            </a:r>
          </a:p>
          <a:p>
            <a:pPr lvl="2"/>
            <a:r>
              <a:rPr lang="en-US" b="1" dirty="0" smtClean="0"/>
              <a:t>f</a:t>
            </a:r>
            <a:r>
              <a:rPr lang="en-US" dirty="0" smtClean="0"/>
              <a:t>(</a:t>
            </a:r>
            <a:r>
              <a:rPr lang="en-US" b="1" dirty="0" err="1" smtClean="0"/>
              <a:t>x,y</a:t>
            </a:r>
            <a:r>
              <a:rPr lang="en-US" dirty="0" smtClean="0"/>
              <a:t>) 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/>
              <a:t>d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(</a:t>
            </a:r>
            <a:r>
              <a:rPr lang="en-US" b="1" dirty="0" err="1" smtClean="0"/>
              <a:t>x,y</a:t>
            </a:r>
            <a:r>
              <a:rPr lang="en-US" b="1" baseline="-25000" dirty="0" err="1" smtClean="0"/>
              <a:t>d</a:t>
            </a:r>
            <a:r>
              <a:rPr lang="en-US" dirty="0" err="1" smtClean="0"/>
              <a:t>,d</a:t>
            </a:r>
            <a:r>
              <a:rPr lang="en-US" dirty="0" smtClean="0"/>
              <a:t>)</a:t>
            </a:r>
          </a:p>
          <a:p>
            <a:pPr marL="742950" lvl="2" indent="-342900">
              <a:buSzPct val="60000"/>
              <a:buNone/>
            </a:pP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19204" y="1562096"/>
            <a:ext cx="571504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/>
              <a:t>x</a:t>
            </a:r>
            <a:endParaRPr lang="en-US" sz="2000" b="1" dirty="0"/>
          </a:p>
        </p:txBody>
      </p:sp>
      <p:sp>
        <p:nvSpPr>
          <p:cNvPr id="16" name="Right Arrow 15"/>
          <p:cNvSpPr/>
          <p:nvPr/>
        </p:nvSpPr>
        <p:spPr bwMode="auto">
          <a:xfrm>
            <a:off x="1552604" y="1638296"/>
            <a:ext cx="500066" cy="285752"/>
          </a:xfrm>
          <a:prstGeom prst="rightArrow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162204" y="1333496"/>
            <a:ext cx="1600200" cy="857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ahoma" pitchFamily="34" charset="0"/>
                <a:cs typeface="Arial" charset="0"/>
              </a:rPr>
              <a:t>Model</a:t>
            </a:r>
            <a:endParaRPr kumimoji="0" lang="en-US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5800" y="1447800"/>
            <a:ext cx="4143404" cy="20005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/>
              <a:t>Structured  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Vector: 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,y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,..,y</a:t>
            </a:r>
            <a:r>
              <a:rPr lang="en-US" sz="2000" baseline="-25000" dirty="0" smtClean="0"/>
              <a:t>n 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</a:rPr>
              <a:t>Segmentation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</a:rPr>
              <a:t>Tree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</a:rPr>
              <a:t>Alignment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</a:rPr>
              <a:t>..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914804" y="1562096"/>
            <a:ext cx="500066" cy="285752"/>
          </a:xfrm>
          <a:prstGeom prst="rightArrow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grpSp>
        <p:nvGrpSpPr>
          <p:cNvPr id="3" name="Group 22"/>
          <p:cNvGrpSpPr/>
          <p:nvPr/>
        </p:nvGrpSpPr>
        <p:grpSpPr>
          <a:xfrm>
            <a:off x="333404" y="1714493"/>
            <a:ext cx="4114800" cy="1912442"/>
            <a:chOff x="845667" y="4267200"/>
            <a:chExt cx="3711594" cy="1231171"/>
          </a:xfrm>
        </p:grpSpPr>
        <p:sp>
          <p:nvSpPr>
            <p:cNvPr id="20" name="Up Arrow 19"/>
            <p:cNvSpPr/>
            <p:nvPr/>
          </p:nvSpPr>
          <p:spPr bwMode="auto">
            <a:xfrm>
              <a:off x="2976397" y="4610588"/>
              <a:ext cx="354485" cy="392442"/>
            </a:xfrm>
            <a:prstGeom prst="upArrow">
              <a:avLst/>
            </a:prstGeom>
            <a:solidFill>
              <a:srgbClr val="FFFF99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45667" y="5003029"/>
              <a:ext cx="3711594" cy="495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Feature function vector </a:t>
              </a:r>
            </a:p>
            <a:p>
              <a:r>
                <a:rPr lang="en-US" sz="2000" b="1" dirty="0" smtClean="0"/>
                <a:t>f(</a:t>
              </a:r>
              <a:r>
                <a:rPr lang="en-US" sz="2000" b="1" dirty="0" err="1" smtClean="0"/>
                <a:t>x,y</a:t>
              </a:r>
              <a:r>
                <a:rPr lang="en-US" sz="2000" b="1" dirty="0" smtClean="0"/>
                <a:t>) = </a:t>
              </a:r>
              <a:r>
                <a:rPr lang="en-US" sz="2000" dirty="0" smtClean="0">
                  <a:latin typeface="Arial"/>
                </a:rPr>
                <a:t>f</a:t>
              </a:r>
              <a:r>
                <a:rPr lang="en-US" sz="2000" baseline="-25000" dirty="0" smtClean="0">
                  <a:latin typeface="Tahoma"/>
                </a:rPr>
                <a:t>1</a:t>
              </a:r>
              <a:r>
                <a:rPr lang="en-US" sz="2000" dirty="0" smtClean="0">
                  <a:latin typeface="Arial"/>
                </a:rPr>
                <a:t>(</a:t>
              </a:r>
              <a:r>
                <a:rPr lang="en-US" sz="2000" b="1" dirty="0" err="1" smtClean="0">
                  <a:latin typeface="Arial"/>
                </a:rPr>
                <a:t>x,y</a:t>
              </a:r>
              <a:r>
                <a:rPr lang="en-US" sz="2000" dirty="0" smtClean="0"/>
                <a:t>),</a:t>
              </a:r>
              <a:r>
                <a:rPr lang="en-US" sz="2000" b="1" dirty="0" smtClean="0"/>
                <a:t> </a:t>
              </a:r>
              <a:r>
                <a:rPr lang="en-US" sz="2000" dirty="0" smtClean="0">
                  <a:latin typeface="Arial"/>
                </a:rPr>
                <a:t>f</a:t>
              </a:r>
              <a:r>
                <a:rPr lang="en-US" sz="2000" b="1" baseline="-25000" dirty="0" smtClean="0">
                  <a:latin typeface="Tahoma"/>
                </a:rPr>
                <a:t>2</a:t>
              </a:r>
              <a:r>
                <a:rPr lang="en-US" sz="2000" dirty="0" smtClean="0">
                  <a:latin typeface="Arial"/>
                </a:rPr>
                <a:t>(</a:t>
              </a:r>
              <a:r>
                <a:rPr lang="en-US" sz="2000" b="1" dirty="0" err="1" smtClean="0">
                  <a:latin typeface="Arial"/>
                </a:rPr>
                <a:t>x,y</a:t>
              </a:r>
              <a:r>
                <a:rPr lang="en-US" sz="2000" dirty="0" smtClean="0"/>
                <a:t>),…,</a:t>
              </a:r>
              <a:r>
                <a:rPr lang="en-US" sz="2000" dirty="0" err="1" smtClean="0">
                  <a:latin typeface="Arial"/>
                </a:rPr>
                <a:t>f</a:t>
              </a:r>
              <a:r>
                <a:rPr lang="en-US" sz="2000" baseline="-25000" dirty="0" err="1" smtClean="0">
                  <a:latin typeface="Tahoma"/>
                </a:rPr>
                <a:t>K</a:t>
              </a:r>
              <a:r>
                <a:rPr lang="en-US" sz="2000" dirty="0" smtClean="0">
                  <a:latin typeface="Arial"/>
                </a:rPr>
                <a:t>(</a:t>
              </a:r>
              <a:r>
                <a:rPr lang="en-US" sz="2000" b="1" dirty="0" err="1" smtClean="0">
                  <a:latin typeface="Arial"/>
                </a:rPr>
                <a:t>x,y</a:t>
              </a:r>
              <a:r>
                <a:rPr lang="en-US" sz="2000" dirty="0" smtClean="0"/>
                <a:t>), </a:t>
              </a:r>
              <a:endParaRPr lang="en-US" sz="2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28461" y="42672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Arial"/>
                </a:rPr>
                <a:t>w</a:t>
              </a:r>
              <a:r>
                <a:rPr lang="en-US" dirty="0" smtClean="0">
                  <a:latin typeface="Arial"/>
                </a:rPr>
                <a:t>=w</a:t>
              </a:r>
              <a:r>
                <a:rPr lang="en-US" baseline="-25000" dirty="0" smtClean="0">
                  <a:latin typeface="Arial"/>
                </a:rPr>
                <a:t>1</a:t>
              </a:r>
              <a:r>
                <a:rPr lang="en-US" dirty="0" smtClean="0"/>
                <a:t>,..,</a:t>
              </a:r>
              <a:r>
                <a:rPr lang="en-US" dirty="0" smtClean="0">
                  <a:latin typeface="Arial"/>
                </a:rPr>
                <a:t>w</a:t>
              </a:r>
              <a:r>
                <a:rPr lang="en-US" baseline="-25000" dirty="0" smtClean="0">
                  <a:latin typeface="Arial"/>
                </a:rPr>
                <a:t>K</a:t>
              </a:r>
              <a:endParaRPr lang="en-US" baseline="-25000" dirty="0">
                <a:latin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219200"/>
          <a:ext cx="5257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334000"/>
            <a:ext cx="83150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Margin scaling might take time with less data since good </a:t>
            </a:r>
          </a:p>
          <a:p>
            <a:r>
              <a:rPr lang="en-US" sz="2400" dirty="0" smtClean="0"/>
              <a:t>constraints may not be found early</a:t>
            </a:r>
          </a:p>
          <a:p>
            <a:r>
              <a:rPr lang="en-US" sz="2400" dirty="0" err="1" smtClean="0"/>
              <a:t>PosLearn</a:t>
            </a:r>
            <a:r>
              <a:rPr lang="en-US" sz="2400" dirty="0" smtClean="0"/>
              <a:t> adds more constraints but needs fewer iterations.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69288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Margin scaling popular due to computational reasons, but slack scaling more accurate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variational</a:t>
            </a:r>
            <a:r>
              <a:rPr lang="en-US" dirty="0" smtClean="0"/>
              <a:t> approximation for slack inference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Single slack variable  inadequate for structured models where errors are additive</a:t>
            </a:r>
          </a:p>
          <a:p>
            <a:pPr lvl="1"/>
            <a:r>
              <a:rPr lang="en-US" dirty="0" smtClean="0"/>
              <a:t>A new loss function that ensures margin at each possible error position of </a:t>
            </a:r>
            <a:r>
              <a:rPr lang="en-US" b="1" dirty="0" smtClean="0"/>
              <a:t>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Future work: theoretical analysis of </a:t>
            </a:r>
            <a:r>
              <a:rPr lang="en-US" dirty="0" err="1" smtClean="0"/>
              <a:t>generalizability</a:t>
            </a:r>
            <a:r>
              <a:rPr lang="en-US" dirty="0" smtClean="0"/>
              <a:t> of loss functions for structured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8174038" cy="685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scaling: which constraint?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876800" cy="4953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Arial"/>
              </a:rPr>
              <a:t>y</a:t>
            </a:r>
            <a:r>
              <a:rPr lang="en-US" baseline="30000" dirty="0" err="1" smtClean="0">
                <a:latin typeface="Arial"/>
              </a:rPr>
              <a:t>S</a:t>
            </a:r>
            <a:r>
              <a:rPr lang="en-US" dirty="0" smtClean="0"/>
              <a:t> better coordinate ascent direction than </a:t>
            </a:r>
            <a:r>
              <a:rPr lang="en-US" b="1" dirty="0" err="1" smtClean="0">
                <a:latin typeface="Arial"/>
              </a:rPr>
              <a:t>y</a:t>
            </a:r>
            <a:r>
              <a:rPr lang="en-US" baseline="30000" dirty="0" err="1" smtClean="0">
                <a:latin typeface="Arial"/>
              </a:rPr>
              <a:t>T</a:t>
            </a:r>
            <a:r>
              <a:rPr lang="en-US" dirty="0" smtClean="0"/>
              <a:t> for the dual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faster convergence</a:t>
            </a:r>
          </a:p>
        </p:txBody>
      </p:sp>
      <p:pic>
        <p:nvPicPr>
          <p:cNvPr id="4" name="Picture 3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685800" y="1066800"/>
            <a:ext cx="6105326" cy="690712"/>
          </a:xfrm>
          <a:prstGeom prst="rect">
            <a:avLst/>
          </a:prstGeom>
          <a:noFill/>
          <a:ln/>
          <a:effectLst/>
        </p:spPr>
      </p:pic>
      <p:pic>
        <p:nvPicPr>
          <p:cNvPr id="6" name="Picture 5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609600" y="2286000"/>
            <a:ext cx="6590509" cy="610052"/>
          </a:xfrm>
          <a:prstGeom prst="rect">
            <a:avLst/>
          </a:prstGeom>
          <a:noFill/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3124200" y="1828800"/>
            <a:ext cx="968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Versus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5124450" y="3124200"/>
          <a:ext cx="40195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10400" y="12192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2362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slack scaling the best there 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Vector y_1,y_2,\</a:t>
            </a:r>
            <a:r>
              <a:rPr lang="en-US" dirty="0" err="1" smtClean="0"/>
              <a:t>ldots</a:t>
            </a:r>
            <a:r>
              <a:rPr lang="en-US" dirty="0" smtClean="0"/>
              <a:t> </a:t>
            </a:r>
            <a:r>
              <a:rPr lang="en-US" dirty="0" err="1" smtClean="0"/>
              <a:t>y_n</a:t>
            </a:r>
            <a:endParaRPr lang="en-US" dirty="0" smtClean="0"/>
          </a:p>
          <a:p>
            <a:r>
              <a:rPr lang="en-US" dirty="0" smtClean="0"/>
              <a:t>E(y) = </a:t>
            </a:r>
            <a:r>
              <a:rPr lang="en-US" dirty="0" err="1" smtClean="0"/>
              <a:t>sum_i</a:t>
            </a:r>
            <a:r>
              <a:rPr lang="en-US" dirty="0" smtClean="0"/>
              <a:t> E(</a:t>
            </a:r>
            <a:r>
              <a:rPr lang="en-US" dirty="0" err="1" smtClean="0"/>
              <a:t>y_i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cases:</a:t>
            </a:r>
          </a:p>
          <a:p>
            <a:pPr lvl="1"/>
            <a:r>
              <a:rPr lang="en-US" dirty="0" err="1" smtClean="0"/>
              <a:t>Y_i</a:t>
            </a:r>
            <a:r>
              <a:rPr lang="en-US" dirty="0" smtClean="0"/>
              <a:t> s independent</a:t>
            </a:r>
          </a:p>
          <a:p>
            <a:pPr lvl="2"/>
            <a:r>
              <a:rPr lang="en-US" dirty="0" smtClean="0"/>
              <a:t>Margin scaling is exactly what we want!</a:t>
            </a:r>
          </a:p>
          <a:p>
            <a:pPr lvl="2"/>
            <a:r>
              <a:rPr lang="en-US" dirty="0" smtClean="0"/>
              <a:t>Slack scaling puts too little margin</a:t>
            </a:r>
          </a:p>
          <a:p>
            <a:pPr lvl="1"/>
            <a:r>
              <a:rPr lang="en-US" dirty="0" err="1" smtClean="0"/>
              <a:t>Y_i</a:t>
            </a:r>
            <a:r>
              <a:rPr lang="en-US" dirty="0" smtClean="0"/>
              <a:t> s dependent</a:t>
            </a:r>
          </a:p>
          <a:p>
            <a:pPr lvl="2"/>
            <a:r>
              <a:rPr lang="en-US" dirty="0" smtClean="0"/>
              <a:t>Margin scaling asks for more margin than needed</a:t>
            </a:r>
          </a:p>
          <a:p>
            <a:pPr lvl="2"/>
            <a:r>
              <a:rPr lang="en-US" dirty="0" smtClean="0"/>
              <a:t>Slack scaling better but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loss surrogates</a:t>
            </a:r>
            <a:endParaRPr lang="en-US" dirty="0"/>
          </a:p>
        </p:txBody>
      </p:sp>
      <p:pic>
        <p:nvPicPr>
          <p:cNvPr id="12" name="Picture 11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/>
          <a:stretch>
            <a:fillRect/>
          </a:stretch>
        </p:blipFill>
        <p:spPr bwMode="auto">
          <a:xfrm>
            <a:off x="228600" y="1143000"/>
            <a:ext cx="6180451" cy="585131"/>
          </a:xfrm>
          <a:prstGeom prst="rect">
            <a:avLst/>
          </a:prstGeom>
          <a:noFill/>
          <a:ln/>
          <a:effectLst/>
        </p:spPr>
      </p:pic>
      <p:pic>
        <p:nvPicPr>
          <p:cNvPr id="11" name="Picture 10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/>
          <a:stretch>
            <a:fillRect/>
          </a:stretch>
        </p:blipFill>
        <p:spPr bwMode="auto">
          <a:xfrm>
            <a:off x="762001" y="3200401"/>
            <a:ext cx="4953000" cy="522562"/>
          </a:xfrm>
          <a:prstGeom prst="rect">
            <a:avLst/>
          </a:prstGeom>
          <a:noFill/>
          <a:ln/>
          <a:effectLst/>
        </p:spPr>
      </p:pic>
      <p:pic>
        <p:nvPicPr>
          <p:cNvPr id="13" name="Picture 12" descr="TP_tmp.em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/>
          <a:stretch>
            <a:fillRect/>
          </a:stretch>
        </p:blipFill>
        <p:spPr bwMode="auto">
          <a:xfrm>
            <a:off x="685801" y="4495800"/>
            <a:ext cx="5181600" cy="517243"/>
          </a:xfrm>
          <a:prstGeom prst="rect">
            <a:avLst/>
          </a:prstGeom>
          <a:noFill/>
          <a:ln/>
          <a:effectLst/>
        </p:spPr>
      </p:pic>
      <p:pic>
        <p:nvPicPr>
          <p:cNvPr id="14" name="Picture 13" descr="TP_tmp.emf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/>
          <a:stretch>
            <a:fillRect/>
          </a:stretch>
        </p:blipFill>
        <p:spPr bwMode="auto">
          <a:xfrm>
            <a:off x="304800" y="1828800"/>
            <a:ext cx="7360916" cy="533400"/>
          </a:xfrm>
          <a:prstGeom prst="rect">
            <a:avLst/>
          </a:prstGeom>
          <a:noFill/>
          <a:ln/>
          <a:effectLst/>
        </p:spPr>
      </p:pic>
      <p:sp>
        <p:nvSpPr>
          <p:cNvPr id="18" name="TextBox 17"/>
          <p:cNvSpPr txBox="1"/>
          <p:nvPr/>
        </p:nvSpPr>
        <p:spPr>
          <a:xfrm>
            <a:off x="533400" y="2590800"/>
            <a:ext cx="27638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Margin Loss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Slack Loss</a:t>
            </a:r>
            <a:endParaRPr lang="en-US" sz="2800" dirty="0"/>
          </a:p>
        </p:txBody>
      </p:sp>
      <p:graphicFrame>
        <p:nvGraphicFramePr>
          <p:cNvPr id="19" name="Chart 18"/>
          <p:cNvGraphicFramePr/>
          <p:nvPr/>
        </p:nvGraphicFramePr>
        <p:xfrm>
          <a:off x="6629400" y="2743200"/>
          <a:ext cx="2286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096000" y="5257800"/>
            <a:ext cx="94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Arial"/>
              </a:rPr>
              <a:t>E</a:t>
            </a:r>
            <a:r>
              <a:rPr lang="en-US" baseline="-25000" dirty="0" err="1" smtClean="0">
                <a:latin typeface="Arial"/>
              </a:rPr>
              <a:t>i</a:t>
            </a:r>
            <a:r>
              <a:rPr lang="en-US" dirty="0" smtClean="0">
                <a:latin typeface="Arial"/>
              </a:rPr>
              <a:t>(</a:t>
            </a:r>
            <a:r>
              <a:rPr lang="en-US" b="1" dirty="0" smtClean="0">
                <a:latin typeface="Arial"/>
              </a:rPr>
              <a:t>y</a:t>
            </a:r>
            <a:r>
              <a:rPr lang="en-US" dirty="0" smtClean="0"/>
              <a:t>)=4</a:t>
            </a:r>
            <a:endParaRPr lang="en-US" dirty="0"/>
          </a:p>
        </p:txBody>
      </p:sp>
      <p:pic>
        <p:nvPicPr>
          <p:cNvPr id="21" name="Picture 20" descr="TP_tmp.em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/>
          <a:stretch>
            <a:fillRect/>
          </a:stretch>
        </p:blipFill>
        <p:spPr bwMode="auto">
          <a:xfrm>
            <a:off x="7162800" y="6096000"/>
            <a:ext cx="1725924" cy="494620"/>
          </a:xfrm>
          <a:prstGeom prst="rect">
            <a:avLst/>
          </a:prstGeom>
          <a:noFill/>
          <a:ln/>
          <a:effectLst/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slack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2" y="914400"/>
            <a:ext cx="8269288" cy="4953000"/>
          </a:xfrm>
        </p:spPr>
        <p:txBody>
          <a:bodyPr/>
          <a:lstStyle/>
          <a:p>
            <a:r>
              <a:rPr lang="en-US" dirty="0" smtClean="0"/>
              <a:t>-</a:t>
            </a:r>
            <a:r>
              <a:rPr lang="en-US" dirty="0" smtClean="0">
                <a:latin typeface="cmmi10"/>
              </a:rPr>
              <a:t>»</a:t>
            </a:r>
            <a:r>
              <a:rPr lang="en-US" dirty="0" smtClean="0"/>
              <a:t>/E(</a:t>
            </a:r>
            <a:r>
              <a:rPr lang="en-US" b="1" dirty="0" smtClean="0"/>
              <a:t>y</a:t>
            </a:r>
            <a:r>
              <a:rPr lang="en-US" dirty="0" smtClean="0"/>
              <a:t>)  is concave in E(</a:t>
            </a:r>
            <a:r>
              <a:rPr lang="en-US" b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Variational</a:t>
            </a:r>
            <a:r>
              <a:rPr lang="en-US" dirty="0" smtClean="0"/>
              <a:t> method to rewrite as linear function</a:t>
            </a:r>
          </a:p>
          <a:p>
            <a:endParaRPr lang="en-US" dirty="0" smtClean="0"/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2559086" y="1905000"/>
            <a:ext cx="4989052" cy="568213"/>
          </a:xfrm>
          <a:prstGeom prst="rect">
            <a:avLst/>
          </a:prstGeom>
          <a:noFill/>
          <a:ln/>
          <a:effectLst/>
        </p:spPr>
      </p:pic>
      <p:sp>
        <p:nvSpPr>
          <p:cNvPr id="9" name="TextBox 8"/>
          <p:cNvSpPr txBox="1"/>
          <p:nvPr/>
        </p:nvSpPr>
        <p:spPr>
          <a:xfrm>
            <a:off x="1066800" y="4343400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en-US" sz="2400" dirty="0" smtClean="0">
                <a:latin typeface="cmmi10"/>
              </a:rPr>
              <a:t>»</a:t>
            </a:r>
            <a:r>
              <a:rPr lang="en-US" sz="2400" dirty="0" smtClean="0"/>
              <a:t>/E(</a:t>
            </a:r>
            <a:r>
              <a:rPr lang="en-US" sz="2400" b="1" dirty="0" smtClean="0"/>
              <a:t>y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10" name="Picture 9" descr="approx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2470537"/>
            <a:ext cx="7000875" cy="43874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45789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E(</a:t>
            </a:r>
            <a:r>
              <a:rPr lang="en-US" sz="2000" b="1" dirty="0" smtClean="0"/>
              <a:t>y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margin scaling bad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0526" y="4419600"/>
            <a:ext cx="783579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Margin scaling adequate when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No useful edge features: each position independent of each other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PosLearn</a:t>
            </a:r>
            <a:r>
              <a:rPr lang="en-US" sz="2000" dirty="0" smtClean="0"/>
              <a:t> useful when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Edge features are important </a:t>
            </a:r>
            <a:r>
              <a:rPr lang="en-US" sz="2000" dirty="0" smtClean="0">
                <a:sym typeface="Wingdings" pitchFamily="2" charset="2"/>
              </a:rPr>
              <a:t> truly structured models</a:t>
            </a: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62200" y="1371600"/>
          <a:ext cx="3886201" cy="2594894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032182"/>
                <a:gridCol w="1025218"/>
                <a:gridCol w="762000"/>
                <a:gridCol w="1066801"/>
              </a:tblGrid>
              <a:tr h="400334"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Margin</a:t>
                      </a:r>
                      <a:endParaRPr lang="en-I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PosLearn</a:t>
                      </a:r>
                      <a:endParaRPr lang="en-IN" sz="10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Address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21.6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No 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38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36.4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117826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/>
                        <a:t>Cora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25.1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16.6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No 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56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58.3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u="none" strike="noStrike" dirty="0" err="1"/>
                        <a:t>ConLL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/>
                        <a:t>15.3</a:t>
                      </a:r>
                      <a:endParaRPr lang="en-IN" sz="1800" b="0" i="0" u="none" strike="noStrike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14.9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212678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No Edge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19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u="none" strike="noStrike" dirty="0"/>
                        <a:t>20.1</a:t>
                      </a:r>
                      <a:endParaRPr lang="en-IN" sz="18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38600" y="39624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F1 Span error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structured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4800600"/>
          </a:xfrm>
        </p:spPr>
        <p:txBody>
          <a:bodyPr/>
          <a:lstStyle/>
          <a:p>
            <a:r>
              <a:rPr lang="en-US" dirty="0" smtClean="0"/>
              <a:t>Given </a:t>
            </a:r>
          </a:p>
          <a:p>
            <a:pPr lvl="1"/>
            <a:r>
              <a:rPr lang="en-US" dirty="0" smtClean="0"/>
              <a:t>N input output pairs  (</a:t>
            </a:r>
            <a:r>
              <a:rPr lang="en-US" b="1" dirty="0" smtClean="0">
                <a:latin typeface="Arial"/>
              </a:rPr>
              <a:t>x</a:t>
            </a:r>
            <a:r>
              <a:rPr lang="en-US" b="1" baseline="-25000" dirty="0" smtClean="0">
                <a:latin typeface="Arial"/>
              </a:rPr>
              <a:t>1</a:t>
            </a:r>
            <a:r>
              <a:rPr lang="en-US" b="1" dirty="0" smtClean="0"/>
              <a:t>  </a:t>
            </a:r>
            <a:r>
              <a:rPr lang="en-US" b="1" dirty="0" smtClean="0">
                <a:latin typeface="Arial"/>
              </a:rPr>
              <a:t>y</a:t>
            </a:r>
            <a:r>
              <a:rPr lang="en-US" b="1" baseline="-25000" dirty="0" smtClean="0">
                <a:latin typeface="Arial"/>
              </a:rPr>
              <a:t>1</a:t>
            </a:r>
            <a:r>
              <a:rPr lang="en-US" dirty="0" smtClean="0"/>
              <a:t>), (</a:t>
            </a:r>
            <a:r>
              <a:rPr lang="en-US" b="1" dirty="0" smtClean="0"/>
              <a:t>x</a:t>
            </a:r>
            <a:r>
              <a:rPr lang="en-US" b="1" baseline="-25000" dirty="0" smtClean="0"/>
              <a:t>2</a:t>
            </a:r>
            <a:r>
              <a:rPr lang="en-US" b="1" dirty="0" smtClean="0"/>
              <a:t>  y</a:t>
            </a:r>
            <a:r>
              <a:rPr lang="en-US" b="1" baseline="-25000" dirty="0" smtClean="0"/>
              <a:t>2</a:t>
            </a:r>
            <a:r>
              <a:rPr lang="en-US" dirty="0" smtClean="0"/>
              <a:t>), …, (</a:t>
            </a:r>
            <a:r>
              <a:rPr lang="en-US" b="1" dirty="0" err="1" smtClean="0"/>
              <a:t>x</a:t>
            </a:r>
            <a:r>
              <a:rPr lang="en-US" b="1" baseline="-25000" dirty="0" err="1" smtClean="0"/>
              <a:t>N</a:t>
            </a:r>
            <a:r>
              <a:rPr lang="en-US" b="1" dirty="0" smtClean="0"/>
              <a:t>  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N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Error of output : </a:t>
            </a:r>
            <a:r>
              <a:rPr lang="en-US" dirty="0" err="1" smtClean="0">
                <a:latin typeface="cmr10"/>
              </a:rPr>
              <a:t>E</a:t>
            </a:r>
            <a:r>
              <a:rPr lang="en-US" baseline="-25000" dirty="0" err="1" smtClean="0">
                <a:latin typeface="cmr10"/>
              </a:rPr>
              <a:t>i</a:t>
            </a:r>
            <a:r>
              <a:rPr lang="en-US" dirty="0" smtClean="0">
                <a:latin typeface="cmr10"/>
              </a:rPr>
              <a:t>(</a:t>
            </a:r>
            <a:r>
              <a:rPr lang="en-US" b="1" dirty="0" smtClean="0">
                <a:latin typeface="cmr10"/>
              </a:rPr>
              <a:t>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Also decomposes over smaller parts: </a:t>
            </a:r>
            <a:r>
              <a:rPr lang="en-US" dirty="0" err="1" smtClean="0">
                <a:latin typeface="cmr10"/>
              </a:rPr>
              <a:t>E</a:t>
            </a:r>
            <a:r>
              <a:rPr lang="en-US" baseline="-25000" dirty="0" err="1" smtClean="0">
                <a:latin typeface="cmr10"/>
              </a:rPr>
              <a:t>i</a:t>
            </a:r>
            <a:r>
              <a:rPr lang="en-US" dirty="0" smtClean="0">
                <a:latin typeface="cmr10"/>
              </a:rPr>
              <a:t>(</a:t>
            </a:r>
            <a:r>
              <a:rPr lang="en-US" b="1" dirty="0" smtClean="0"/>
              <a:t>y</a:t>
            </a:r>
            <a:r>
              <a:rPr lang="en-US" dirty="0" smtClean="0"/>
              <a:t>) 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/>
              <a:t>c</a:t>
            </a:r>
            <a:r>
              <a:rPr lang="en-US" dirty="0" smtClean="0"/>
              <a:t> </a:t>
            </a:r>
            <a:r>
              <a:rPr lang="en-US" dirty="0" err="1" smtClean="0">
                <a:latin typeface="cmr10"/>
              </a:rPr>
              <a:t>E</a:t>
            </a:r>
            <a:r>
              <a:rPr lang="en-US" baseline="-25000" dirty="0" err="1" smtClean="0">
                <a:latin typeface="cmr10"/>
              </a:rPr>
              <a:t>i,c</a:t>
            </a:r>
            <a:r>
              <a:rPr lang="en-US" dirty="0" smtClean="0">
                <a:latin typeface="cmr10"/>
              </a:rPr>
              <a:t>(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Example: Hamming(</a:t>
            </a:r>
            <a:r>
              <a:rPr lang="en-US" b="1" dirty="0" err="1" smtClean="0"/>
              <a:t>y</a:t>
            </a:r>
            <a:r>
              <a:rPr lang="en-US" b="1" baseline="-25000" dirty="0" err="1" smtClean="0"/>
              <a:t>i</a:t>
            </a:r>
            <a:r>
              <a:rPr lang="en-US" b="1" baseline="-25000" dirty="0" smtClean="0">
                <a:latin typeface="cmr10"/>
              </a:rPr>
              <a:t>,</a:t>
            </a:r>
            <a:r>
              <a:rPr lang="en-US" b="1" dirty="0" smtClean="0"/>
              <a:t> y</a:t>
            </a:r>
            <a:r>
              <a:rPr lang="en-US" b="1" dirty="0" smtClean="0">
                <a:latin typeface="cmr10"/>
              </a:rPr>
              <a:t>)= </a:t>
            </a:r>
            <a:r>
              <a:rPr lang="en-US" dirty="0" smtClean="0">
                <a:latin typeface="Symbol"/>
                <a:sym typeface="Symbol"/>
              </a:rPr>
              <a:t></a:t>
            </a:r>
            <a:r>
              <a:rPr lang="en-US" baseline="-25000" dirty="0" smtClean="0"/>
              <a:t>c </a:t>
            </a:r>
            <a:r>
              <a:rPr lang="en-US" dirty="0" smtClean="0">
                <a:latin typeface="Symbol"/>
                <a:sym typeface="Symbol"/>
              </a:rPr>
              <a:t> </a:t>
            </a:r>
            <a:r>
              <a:rPr lang="en-US" dirty="0" smtClean="0"/>
              <a:t>[[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i,c</a:t>
            </a:r>
            <a:r>
              <a:rPr lang="en-US" dirty="0" smtClean="0"/>
              <a:t> != </a:t>
            </a:r>
            <a:r>
              <a:rPr lang="en-US" dirty="0" err="1" smtClean="0">
                <a:latin typeface="Arial"/>
              </a:rPr>
              <a:t>y</a:t>
            </a:r>
            <a:r>
              <a:rPr lang="en-US" baseline="-25000" dirty="0" err="1" smtClean="0">
                <a:latin typeface="Arial"/>
              </a:rPr>
              <a:t>c</a:t>
            </a:r>
            <a:r>
              <a:rPr lang="en-US" dirty="0" smtClean="0"/>
              <a:t>]]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b="1" dirty="0" smtClean="0"/>
              <a:t>w</a:t>
            </a:r>
          </a:p>
          <a:p>
            <a:pPr lvl="1"/>
            <a:r>
              <a:rPr lang="en-US" dirty="0" smtClean="0"/>
              <a:t>Small training error</a:t>
            </a:r>
          </a:p>
          <a:p>
            <a:pPr lvl="1"/>
            <a:r>
              <a:rPr lang="en-US" dirty="0" smtClean="0"/>
              <a:t>Generalizes to unseen instances</a:t>
            </a:r>
          </a:p>
          <a:p>
            <a:pPr lvl="1"/>
            <a:r>
              <a:rPr lang="en-US" dirty="0" smtClean="0"/>
              <a:t>Efficient for structured models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371600"/>
          </a:xfrm>
        </p:spPr>
        <p:txBody>
          <a:bodyPr/>
          <a:lstStyle/>
          <a:p>
            <a:r>
              <a:rPr lang="en-US" dirty="0" smtClean="0"/>
              <a:t>Related work: max-margin training</a:t>
            </a:r>
            <a:br>
              <a:rPr lang="en-US" dirty="0" smtClean="0"/>
            </a:br>
            <a:r>
              <a:rPr lang="en-US" dirty="0" smtClean="0"/>
              <a:t>of structured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/>
            <a:endParaRPr lang="en-IN" dirty="0" smtClean="0"/>
          </a:p>
          <a:p>
            <a:r>
              <a:rPr lang="en-IN" dirty="0" err="1" smtClean="0"/>
              <a:t>Taskar</a:t>
            </a:r>
            <a:r>
              <a:rPr lang="en-IN" dirty="0" smtClean="0"/>
              <a:t>, B. (2004). Learning structured prediction models: A large margin approach. Doctoral dissertation, Stanford </a:t>
            </a:r>
            <a:r>
              <a:rPr lang="en-US" dirty="0" smtClean="0"/>
              <a:t>University.</a:t>
            </a:r>
          </a:p>
          <a:p>
            <a:r>
              <a:rPr lang="en-US" dirty="0" err="1" smtClean="0"/>
              <a:t>Tsochantaridis</a:t>
            </a:r>
            <a:r>
              <a:rPr lang="en-US" dirty="0" smtClean="0"/>
              <a:t>, I., </a:t>
            </a:r>
            <a:r>
              <a:rPr lang="en-US" dirty="0" err="1" smtClean="0"/>
              <a:t>Joachims</a:t>
            </a:r>
            <a:r>
              <a:rPr lang="en-US" dirty="0" smtClean="0"/>
              <a:t>, T., Hofmann, T., &amp; </a:t>
            </a:r>
            <a:r>
              <a:rPr lang="en-US" dirty="0" err="1" smtClean="0"/>
              <a:t>Altun</a:t>
            </a:r>
            <a:r>
              <a:rPr lang="en-US" dirty="0" smtClean="0"/>
              <a:t>, </a:t>
            </a:r>
            <a:r>
              <a:rPr lang="en-IN" dirty="0" smtClean="0"/>
              <a:t>Y. (2005). Large margin methods for structured and interdependent output variables. Journal of Machine Learning Research (JMLR), 6(Sep), 1453–1484</a:t>
            </a:r>
            <a:r>
              <a:rPr lang="en-IN" dirty="0" smtClean="0"/>
              <a:t>.</a:t>
            </a:r>
            <a:endParaRPr lang="en-US" dirty="0" smtClean="0"/>
          </a:p>
          <a:p>
            <a:r>
              <a:rPr lang="en-US" dirty="0" smtClean="0"/>
              <a:t>Several others…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57650" cy="609600"/>
          </a:xfrm>
        </p:spPr>
        <p:txBody>
          <a:bodyPr/>
          <a:lstStyle/>
          <a:p>
            <a:r>
              <a:rPr lang="en-US" dirty="0" smtClean="0"/>
              <a:t>Margin scaling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489339" y="1524000"/>
            <a:ext cx="8567184" cy="1680528"/>
          </a:xfrm>
          <a:prstGeom prst="rect">
            <a:avLst/>
          </a:prstGeom>
          <a:noFill/>
          <a:ln/>
          <a:effectLst/>
        </p:spPr>
      </p:pic>
      <p:sp>
        <p:nvSpPr>
          <p:cNvPr id="12" name="Rectangle 11"/>
          <p:cNvSpPr/>
          <p:nvPr/>
        </p:nvSpPr>
        <p:spPr bwMode="auto">
          <a:xfrm>
            <a:off x="1752600" y="1447800"/>
            <a:ext cx="5638800" cy="68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400800" y="2133600"/>
            <a:ext cx="762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505200" y="2667000"/>
            <a:ext cx="25146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Max-margin formulations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4057650" cy="609600"/>
          </a:xfrm>
        </p:spPr>
        <p:txBody>
          <a:bodyPr/>
          <a:lstStyle/>
          <a:p>
            <a:r>
              <a:rPr lang="en-US" dirty="0" smtClean="0"/>
              <a:t>Margin scaling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493550" y="1524000"/>
            <a:ext cx="8558762" cy="1678876"/>
          </a:xfrm>
          <a:prstGeom prst="rect">
            <a:avLst/>
          </a:prstGeom>
          <a:noFill/>
          <a:ln/>
          <a:effectLst/>
        </p:spPr>
      </p:pic>
      <p:pic>
        <p:nvPicPr>
          <p:cNvPr id="12" name="Picture 11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641895" y="3657600"/>
            <a:ext cx="8179482" cy="1741867"/>
          </a:xfrm>
          <a:prstGeom prst="rect">
            <a:avLst/>
          </a:prstGeom>
          <a:solidFill>
            <a:schemeClr val="accent3"/>
          </a:solidFill>
          <a:ln/>
          <a:effectLst/>
        </p:spPr>
      </p:pic>
      <p:sp>
        <p:nvSpPr>
          <p:cNvPr id="7" name="TextBox 6"/>
          <p:cNvSpPr txBox="1"/>
          <p:nvPr/>
        </p:nvSpPr>
        <p:spPr>
          <a:xfrm>
            <a:off x="914400" y="5867400"/>
            <a:ext cx="7720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Exponential number of constraints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FF0000"/>
                </a:solidFill>
              </a:rPr>
              <a:t>Use cutting plane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124200"/>
            <a:ext cx="4057650" cy="609600"/>
          </a:xfrm>
        </p:spPr>
        <p:txBody>
          <a:bodyPr/>
          <a:lstStyle/>
          <a:p>
            <a:r>
              <a:rPr lang="en-US" dirty="0" smtClean="0"/>
              <a:t>Slack scaling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Vs Slack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Margin</a:t>
            </a:r>
          </a:p>
          <a:p>
            <a:pPr lvl="1"/>
            <a:r>
              <a:rPr lang="en-US" dirty="0" smtClean="0"/>
              <a:t>Easy inference of most violated constraint for decomposable </a:t>
            </a:r>
            <a:r>
              <a:rPr lang="en-US" b="1" dirty="0" smtClean="0"/>
              <a:t>f </a:t>
            </a:r>
            <a:r>
              <a:rPr lang="en-US" dirty="0" smtClean="0"/>
              <a:t>and 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Too much importance to </a:t>
            </a:r>
            <a:r>
              <a:rPr lang="en-US" b="1" dirty="0" smtClean="0"/>
              <a:t>y</a:t>
            </a:r>
            <a:r>
              <a:rPr lang="en-US" dirty="0" smtClean="0"/>
              <a:t> far from margin</a:t>
            </a:r>
          </a:p>
          <a:p>
            <a:r>
              <a:rPr lang="en-US" dirty="0" smtClean="0"/>
              <a:t>Slack</a:t>
            </a:r>
          </a:p>
          <a:p>
            <a:pPr lvl="1"/>
            <a:r>
              <a:rPr lang="en-US" dirty="0" smtClean="0"/>
              <a:t>Difficult inference of violated constraint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Zero loss of everything outside margin of 1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8" name="Picture 7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/>
          <a:stretch>
            <a:fillRect/>
          </a:stretch>
        </p:blipFill>
        <p:spPr bwMode="auto">
          <a:xfrm>
            <a:off x="1921765" y="2438400"/>
            <a:ext cx="6138672" cy="593013"/>
          </a:xfrm>
          <a:prstGeom prst="rect">
            <a:avLst/>
          </a:prstGeom>
          <a:noFill/>
          <a:ln/>
          <a:effectLst/>
        </p:spPr>
      </p:pic>
      <p:pic>
        <p:nvPicPr>
          <p:cNvPr id="9" name="Picture 8" descr="TP_tmp.emf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 bwMode="auto">
          <a:xfrm>
            <a:off x="1825912" y="4724400"/>
            <a:ext cx="5873175" cy="664448"/>
          </a:xfrm>
          <a:prstGeom prst="rect">
            <a:avLst/>
          </a:prstGeom>
          <a:noFill/>
          <a:ln/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comparison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19112" y="207645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5338762" y="2038350"/>
          <a:ext cx="32861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5486400"/>
            <a:ext cx="7168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Slack scaling up to 25% better than Margin scaling.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Slack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12" y="1143000"/>
            <a:ext cx="8269288" cy="4953000"/>
          </a:xfrm>
        </p:spPr>
        <p:txBody>
          <a:bodyPr/>
          <a:lstStyle/>
          <a:p>
            <a:r>
              <a:rPr lang="en-US" dirty="0" smtClean="0"/>
              <a:t>Slack inference:  </a:t>
            </a:r>
            <a:r>
              <a:rPr lang="en-US" dirty="0" err="1" smtClean="0"/>
              <a:t>max</a:t>
            </a:r>
            <a:r>
              <a:rPr lang="en-US" b="1" baseline="-25000" dirty="0" err="1" smtClean="0"/>
              <a:t>y</a:t>
            </a:r>
            <a:r>
              <a:rPr lang="en-US" dirty="0" smtClean="0"/>
              <a:t> s(</a:t>
            </a:r>
            <a:r>
              <a:rPr lang="en-US" b="1" dirty="0" smtClean="0"/>
              <a:t>y</a:t>
            </a:r>
            <a:r>
              <a:rPr lang="en-US" dirty="0" smtClean="0"/>
              <a:t>)-</a:t>
            </a:r>
            <a:r>
              <a:rPr lang="en-US" dirty="0" smtClean="0">
                <a:latin typeface="cmmi10"/>
              </a:rPr>
              <a:t>»</a:t>
            </a:r>
            <a:r>
              <a:rPr lang="en-US" dirty="0" smtClean="0"/>
              <a:t>/E(</a:t>
            </a:r>
            <a:r>
              <a:rPr lang="en-US" b="1" dirty="0" smtClean="0"/>
              <a:t>y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Decomposability of E(</a:t>
            </a:r>
            <a:r>
              <a:rPr lang="en-US" b="1" dirty="0" smtClean="0"/>
              <a:t>y</a:t>
            </a:r>
            <a:r>
              <a:rPr lang="en-US" dirty="0" smtClean="0"/>
              <a:t>) cannot be exploited.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>
                <a:latin typeface="cmmi10"/>
              </a:rPr>
              <a:t>»</a:t>
            </a:r>
            <a:r>
              <a:rPr lang="en-US" dirty="0" smtClean="0"/>
              <a:t>/</a:t>
            </a:r>
            <a:r>
              <a:rPr lang="en-US" dirty="0" smtClean="0"/>
              <a:t>E(</a:t>
            </a:r>
            <a:r>
              <a:rPr lang="en-US" b="1" dirty="0" smtClean="0"/>
              <a:t>y</a:t>
            </a:r>
            <a:r>
              <a:rPr lang="en-US" dirty="0" smtClean="0"/>
              <a:t>)  is concave in E(</a:t>
            </a:r>
            <a:r>
              <a:rPr lang="en-US" b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Variational</a:t>
            </a:r>
            <a:r>
              <a:rPr lang="en-US" dirty="0" smtClean="0"/>
              <a:t> method to rewrite as linear function</a:t>
            </a:r>
          </a:p>
          <a:p>
            <a:endParaRPr lang="en-US" dirty="0" smtClean="0"/>
          </a:p>
        </p:txBody>
      </p:sp>
      <p:pic>
        <p:nvPicPr>
          <p:cNvPr id="11" name="Picture 10" descr="TP_tmp.em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 bwMode="auto">
          <a:xfrm>
            <a:off x="1905000" y="4419600"/>
            <a:ext cx="6021495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  <a:effectLst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FDA2-3789-45AA-B8F8-8F24E51E4F3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newcommand{\vw}{\bf{w}}&#10;\newcommand{\vy}{{\bf{y}}}&#10;\newcommand{\ycor}{{\bf{y}_i}}&#10;\newcommand{\vf}{\bf{f}}&#10;\newcommand{\vx}{{\bf{x}}}&#10;\newcommand{\ymap}{{\bf{y}_*}}&#10;\begin{document}&#10;&#10;\end{document}&#10;"/>
  <p:tag name="EMBEDFONTS" val="1"/>
  <p:tag name="TEXPOINTINIT" val="\newcommand{vw}{0}{\bf{w}}&#10;\newcommand{vy}{0}{\bf{y}}&#10;\newcommand{ycor}{0}{\bf{y}_i}&#10;\newcommand{vf}{0}{\bf{f}}&#10;\newcommand{vx}{0}{\bf{x}}&#10;\newcommand{ymap}{0}{{\bf{y}_*}}"/>
  <p:tag name="ACCESSLIST" val="\newcommand{vw}{0}{\bf{w}}&#10;\newcommand{vy}{0}{\bf{y}}&#10;\newcommand{ycor}{0}{\bf{y}_i}&#10;\newcommand{vf}{0}{\bf{f}}&#10;\newcommand{vx}{0}{\bf{x}}&#10;\newcommand{ymap}{0}{{\bf{y}_*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newcommand{\vio}{\overline{\cal Y}}&#10;\newcommand{\loss}{{E}}&#10;\begin{document}&#10;\begin{eqnarray*}&#10;\max_{\vy} \left(s(\vy) -\frac{\xi}{E(\vy)}\right) &amp;=&amp;  &#10;\max_{\vy}\min_{\lambda \ge 0} s(\vy)+\lambda\loss(\vy) - 2\sqrt{\xi\lambda}\\&#10;&amp;\leq&amp; \min_{\lambda \ge 0}\max_{\vy} s(\vy)+\lambda\loss(\vy) - 2\sqrt{\xi\lambda}&#10;\end{eqnarray*} 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5"/>
  <p:tag name="PICTUREFILESIZE" val="2758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 E_i(\vy)+\vw.\vf(\vx_i,\vy)-\xi_i~~\forall \vy\ne \vy_i, \forall i&#10;\\ &amp;\xi_i \ge 0 ~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9"/>
  <p:tag name="PICTUREFILESIZE" val="3233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1+\vw.\vf(\vx_i,\vy)-\frac{\xi_i}{E_i(\vy)}~~\forall \vy\ne \vy_i, \forall i&#10;\\ &amp;\xi_i \ge 0 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5"/>
  <p:tag name="PICTUREFILESIZE" val="3302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\min_{\vw,\xi}~~ &amp; \frac{1}{2}||\vw||^2 + C\sum_{i=1}^N \sum_{c}&#10; \xi_{i,c}\\&#10;\rm{s.t}~~ &amp; \vw.\vf(\vx_i,\vy_i) \ge 1 + \vw.\vf(\vx_i,\vy)-&#10; \frac{\xi_{i,c}}{E_{i,c}(\vy_c)}~~~\forall \vy: \vy_c \ne&#10; \vy_{i,c}\\&#10;&amp;\xi_{i,c} \ge 0 ~~~i:1\ldots N, \forall c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1"/>
  <p:tag name="PICTUREFILESIZE" val="3696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1+\vw.\vf(\vx_i,\vy)-\frac{\xi_i}{E_i(\vy)}~~\forall \vy\ne \vy_i, \forall i&#10;\\ &amp;\xi_i \ge 0 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5"/>
  <p:tag name="PICTUREFILESIZE" val="3302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[\max_{\vy:\vy_c \ne \vy_{i,c}} \left(s_i(\vy)-\frac{\xi_{i,c}}{E_{i,c}(\vy_c)}\right)=&#10;\max_{\vy_c \ne \vy_{i,c}}\left(\max_{\vy\sim\vy_c}s_i(\vy)-\frac{\xi_{i,c}}{E_{i,c}(\vy_c)}\right)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73"/>
  <p:tag name="PICTUREFILESIZE" val="2898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begin{document}&#10;$\vy^S=\rm{argmax}_\vy (\vw.\vf(\vx_i,\vy)&#10;-\frac{\xi_i}{E_i(\vy)}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0"/>
  <p:tag name="PICTUREFILESIZE" val="1254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begin{document}&#10;$\vy^T=\rm{argmax}_\vy {E_i(\vy)(1-\vw.\delta\vf(\vx_i,\vy))}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62"/>
  <p:tag name="PICTUREFILESIZE" val="1073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begin{document}&#10;True error  $E_i(\rm{argmax}_\vy \vw.\vf(\vx_i,\vy)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0"/>
  <p:tag name="PICTUREFILESIZE" val="87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del}{\delta\vf}&#10;\newcommand{\vx}{{\bf{x}}}&#10;\newcommand{\ymap}{{\bf{y}_*}}&#10;\begin{document}&#10;$\max_\vy[E_i(\vy) - \vw.\del(\vx_i,\vy)]_+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23"/>
  <p:tag name="PICTUREFILESIZE" val="101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del}{\delta\vf}&#10;\newcommand{\vx}{{\bf{x}}}&#10;\newcommand{\ymap}{{\bf{y}_*}}&#10;\begin{document}&#10;$\max_\vy E_i(\vy)[1 - \vw.\del(\vx_i,\vy)]_+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30"/>
  <p:tag name="PICTUREFILESIZE" val="985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del}{\delta\vf}&#10;\newcommand{\vx}{{\bf{x}}}&#10;\newcommand{\ymap}{{\bf{y}_*}}&#10;\begin{document}&#10; Let $\vw.\del(\vx_i,\vy) = \vw.\vf(\vx_i,\vy_i) - \vw.\vf(\vx_i,\vy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83"/>
  <p:tag name="PICTUREFILESIZE" val="1566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del}{\delta\vf}&#10;\newcommand{\vx}{{\bf{x}}}&#10;\newcommand{\ymap}{{\bf{y}_*}}&#10;\begin{document}&#10; $\vw.\del(\vx_i,\vy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50"/>
  <p:tag name="PICTUREFILESIZE" val="48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begin{document}&#10;$-\frac{\xi}{E(\vy)} = \min_{\lambda\ge 0} \lambda E(\vy) - 2\sqrt(\xi\lambda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9"/>
  <p:tag name="PICTUREFILESIZE" val="107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 E_i(\vy)+\vw.\vf(\vx_i,\vy)-\xi_i~~\forall \vy\ne \vy_i, \forall i&#10;\\ &amp;\xi_i \ge 0 ~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9"/>
  <p:tag name="PICTUREFILESIZE" val="323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 E_i(\vy)+\vw.\vf(\vx_i,\vy)-\xi_i~~\forall \vy\ne \vy_i, \forall i&#10;\\ &amp;\xi_i \ge 0 ~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9"/>
  <p:tag name="PICTUREFILESIZE" val="323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newcommand{\del}{\delta\vf}&#10;\begin{document}&#10;\begin{eqnarray*}&#10;&amp;\min_{\vw,\xi}  \frac{1}{2}||\vw||^2 + C\sum_{i=1}^N \xi_i\\&#10;&amp;\rm{s.t.}~&#10; \vw.\vf(\vx_i,\vy_i) \ge1+\vw.\vf(\vx_i,\vy)-\frac{\xi_i}{E_i(\vy)}~~\forall \vy\ne \vy_i, \forall i&#10;\\ &amp;\xi_i \ge 0 ~~\forall i&#10;\end{eqnarray*}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25"/>
  <p:tag name="PICTUREFILESIZE" val="3302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begin{document}&#10;$\vy^M =&#10;\rm{argmax}_\vy(\vw.\vf(\vx_i,\vy) + E_i(\vy)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5"/>
  <p:tag name="PICTUREFILESIZE" val="101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{\bf{w}}}&#10;\newcommand{\vy}{{\bf{y}}}&#10;\newcommand{\ycor}{{\bf{y}_i}}&#10;\newcommand{\vf}{{\bf{f}}}&#10;\newcommand{\vx}{{\bf{x}}}&#10;\newcommand{\ymap}{{\bf{y}_*}}&#10;\begin{document}&#10;$\vy^S=\rm{argmax}_\vy (\vw.\vf(\vx_i,\vy)&#10;-\frac{\xi_i}{E_i(\vy)}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50"/>
  <p:tag name="PICTUREFILESIZE" val="125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begin{document}&#10;$-\frac{\xi}{E(\vy)} = \min_{\lambda\ge 0} \lambda E(\vy) - 2\sqrt(\xi\lambda)$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149"/>
  <p:tag name="PICTUREFILESIZE" val="1073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newcommand{\vw}{\bf{w}}&#10;\newcommand{\vy}{{\bf{y}}}&#10;\newcommand{\ycor}{{\bf{y}_i}}&#10;\newcommand{\vf}{\bf{f}}&#10;\newcommand{\vx}{{\bf{x}}}&#10;\newcommand{\ymap}{{\bf{y}_*}}&#10;\newcommand{\vio}{\overline{\cal Y}}&#10;\newcommand{\loss}{{E}}&#10;\begin{document}&#10;\begin{eqnarray*}&#10;\max_{\vy} \left(s(\vy) -\frac{\xi}{E(\vy)}\right) &amp;=&amp;  &#10;\max_{\vy}\min_{\lambda \ge 0} s(\vy)+\lambda\loss(\vy) - 2\sqrt{\xi\lambda}\\&#10;&amp;\leq&amp; \min_{\lambda \ge 0}\max_{\vy} s(\vy)+\lambda\loss(\vy) - 2\sqrt{\xi\lambda}&#10;\end{eqnarray*} 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ORIGWIDTH" val="255"/>
  <p:tag name="PICTUREFILESIZE" val="27580"/>
</p:tagLst>
</file>

<file path=ppt/theme/theme1.xml><?xml version="1.0" encoding="utf-8"?>
<a:theme xmlns:a="http://schemas.openxmlformats.org/drawingml/2006/main" name="corne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ne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cornell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nell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nell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DMForum08</Template>
  <TotalTime>8779</TotalTime>
  <Words>1154</Words>
  <Application>Microsoft Office PowerPoint</Application>
  <PresentationFormat>On-screen Show (4:3)</PresentationFormat>
  <Paragraphs>350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6" baseType="lpstr">
      <vt:lpstr>Arial</vt:lpstr>
      <vt:lpstr>Wingdings</vt:lpstr>
      <vt:lpstr>CMMI10</vt:lpstr>
      <vt:lpstr>CMBX7</vt:lpstr>
      <vt:lpstr>CMEX10</vt:lpstr>
      <vt:lpstr>CMMI7</vt:lpstr>
      <vt:lpstr>CMR10</vt:lpstr>
      <vt:lpstr>CMBX10</vt:lpstr>
      <vt:lpstr>CMSY7</vt:lpstr>
      <vt:lpstr>CMR7</vt:lpstr>
      <vt:lpstr>CMSY5</vt:lpstr>
      <vt:lpstr>CMSY10ORIG</vt:lpstr>
      <vt:lpstr>CMBX5</vt:lpstr>
      <vt:lpstr>CMMI5</vt:lpstr>
      <vt:lpstr>CMR5</vt:lpstr>
      <vt:lpstr>Symbol</vt:lpstr>
      <vt:lpstr>Tahoma</vt:lpstr>
      <vt:lpstr>Calibri</vt:lpstr>
      <vt:lpstr>cornell</vt:lpstr>
      <vt:lpstr>Accurate Max-Margin Training for Structured Output Spaces </vt:lpstr>
      <vt:lpstr>Structured learning</vt:lpstr>
      <vt:lpstr>Training structured models</vt:lpstr>
      <vt:lpstr>Related work: max-margin training of structured models</vt:lpstr>
      <vt:lpstr>Max-margin formulations</vt:lpstr>
      <vt:lpstr>Max-margin formulations</vt:lpstr>
      <vt:lpstr>Margin Vs Slack scaling</vt:lpstr>
      <vt:lpstr>Accuracy comparison</vt:lpstr>
      <vt:lpstr>Approximating Slack inference</vt:lpstr>
      <vt:lpstr>Approximating Slack inference</vt:lpstr>
      <vt:lpstr>Approximating slack inference</vt:lpstr>
      <vt:lpstr>Slack Vs ApproxSlack</vt:lpstr>
      <vt:lpstr>Limitation of ApproxSlack</vt:lpstr>
      <vt:lpstr>Max-margin formulations</vt:lpstr>
      <vt:lpstr>The pitfalls of a single  shared slack variables</vt:lpstr>
      <vt:lpstr>A new loss function: PosLearn</vt:lpstr>
      <vt:lpstr>The pitfalls of a single  shared slack variables</vt:lpstr>
      <vt:lpstr>Comparing loss functions</vt:lpstr>
      <vt:lpstr>Inference for PosLearn QP</vt:lpstr>
      <vt:lpstr>Running time</vt:lpstr>
      <vt:lpstr>Summary</vt:lpstr>
      <vt:lpstr>Questions?</vt:lpstr>
      <vt:lpstr>Slack scaling: which constraint?</vt:lpstr>
      <vt:lpstr>Is slack scaling the best there is?</vt:lpstr>
      <vt:lpstr>Max-margin loss surrogates</vt:lpstr>
      <vt:lpstr>Approximating slack inference</vt:lpstr>
      <vt:lpstr>When is margin scaling bad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Accurate max-margin training for structured output spaces</dc:title>
  <dc:creator>admin</dc:creator>
  <cp:lastModifiedBy>admin</cp:lastModifiedBy>
  <cp:revision>50</cp:revision>
  <dcterms:created xsi:type="dcterms:W3CDTF">2008-05-15T11:35:45Z</dcterms:created>
  <dcterms:modified xsi:type="dcterms:W3CDTF">2008-07-07T06:15:46Z</dcterms:modified>
</cp:coreProperties>
</file>