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09" r:id="rId2"/>
    <p:sldId id="310" r:id="rId3"/>
    <p:sldId id="321" r:id="rId4"/>
    <p:sldId id="344" r:id="rId5"/>
    <p:sldId id="326" r:id="rId6"/>
    <p:sldId id="345" r:id="rId7"/>
    <p:sldId id="333" r:id="rId8"/>
    <p:sldId id="331" r:id="rId9"/>
    <p:sldId id="347" r:id="rId10"/>
    <p:sldId id="340" r:id="rId11"/>
    <p:sldId id="334" r:id="rId12"/>
    <p:sldId id="336" r:id="rId13"/>
    <p:sldId id="328" r:id="rId14"/>
    <p:sldId id="348" r:id="rId15"/>
    <p:sldId id="337" r:id="rId16"/>
    <p:sldId id="335" r:id="rId17"/>
    <p:sldId id="339" r:id="rId18"/>
    <p:sldId id="317" r:id="rId19"/>
    <p:sldId id="330" r:id="rId20"/>
    <p:sldId id="343" r:id="rId21"/>
    <p:sldId id="342" r:id="rId22"/>
    <p:sldId id="346" r:id="rId23"/>
  </p:sldIdLst>
  <p:sldSz cx="9144000" cy="6858000" type="screen4x3"/>
  <p:notesSz cx="6669088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F3754"/>
    <a:srgbClr val="ECECEC"/>
    <a:srgbClr val="CC0000"/>
    <a:srgbClr val="280DF3"/>
    <a:srgbClr val="E2E2E2"/>
    <a:srgbClr val="666666"/>
    <a:srgbClr val="C6C6C6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95" autoAdjust="0"/>
    <p:restoredTop sz="96686" autoAdjust="0"/>
  </p:normalViewPr>
  <p:slideViewPr>
    <p:cSldViewPr>
      <p:cViewPr>
        <p:scale>
          <a:sx n="100" d="100"/>
          <a:sy n="100" d="100"/>
        </p:scale>
        <p:origin x="-522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A46402-3813-4E2A-8FCA-857839E8B88C}" type="doc">
      <dgm:prSet loTypeId="urn:microsoft.com/office/officeart/2005/8/layout/gear1" loCatId="process" qsTypeId="urn:microsoft.com/office/officeart/2005/8/quickstyle/3d7" qsCatId="3D" csTypeId="urn:microsoft.com/office/officeart/2005/8/colors/accent3_4" csCatId="accent3" phldr="1"/>
      <dgm:spPr/>
    </dgm:pt>
    <dgm:pt modelId="{BB32992B-64D2-46D0-957F-4AB04BC059C6}">
      <dgm:prSet phldrT="[Text]" custT="1"/>
      <dgm:spPr/>
      <dgm:t>
        <a:bodyPr/>
        <a:lstStyle/>
        <a:p>
          <a:r>
            <a:rPr lang="en-US" sz="2000" noProof="0" dirty="0" smtClean="0"/>
            <a:t>combine</a:t>
          </a:r>
          <a:r>
            <a:rPr lang="de-DE" sz="2000" dirty="0" smtClean="0"/>
            <a:t> </a:t>
          </a:r>
          <a:r>
            <a:rPr lang="en-US" sz="2000" noProof="0" dirty="0" smtClean="0"/>
            <a:t>results</a:t>
          </a:r>
          <a:endParaRPr lang="en-US" sz="2000" noProof="0" dirty="0"/>
        </a:p>
      </dgm:t>
    </dgm:pt>
    <dgm:pt modelId="{3B36B37E-291E-492E-8DB2-C421E9D970C0}" type="parTrans" cxnId="{2B7D8568-67B0-41F1-B499-4F814D7894FB}">
      <dgm:prSet/>
      <dgm:spPr/>
      <dgm:t>
        <a:bodyPr/>
        <a:lstStyle/>
        <a:p>
          <a:endParaRPr lang="de-DE"/>
        </a:p>
      </dgm:t>
    </dgm:pt>
    <dgm:pt modelId="{82EC8708-B2B1-4CE2-8B3A-2C19D372CFDC}" type="sibTrans" cxnId="{2B7D8568-67B0-41F1-B499-4F814D7894FB}">
      <dgm:prSet/>
      <dgm:spPr/>
      <dgm:t>
        <a:bodyPr/>
        <a:lstStyle/>
        <a:p>
          <a:endParaRPr lang="de-DE"/>
        </a:p>
      </dgm:t>
    </dgm:pt>
    <dgm:pt modelId="{447FEF5F-0523-423C-A495-3D60AB50DC92}">
      <dgm:prSet phldrT="[Text]" custT="1"/>
      <dgm:spPr/>
      <dgm:t>
        <a:bodyPr/>
        <a:lstStyle/>
        <a:p>
          <a:r>
            <a:rPr lang="de-DE" sz="1600" dirty="0" err="1" smtClean="0"/>
            <a:t>retrieve</a:t>
          </a:r>
          <a:r>
            <a:rPr lang="de-DE" sz="1600" dirty="0" smtClean="0"/>
            <a:t> </a:t>
          </a:r>
          <a:r>
            <a:rPr lang="de-DE" sz="1600" dirty="0" err="1" smtClean="0"/>
            <a:t>docu-ments</a:t>
          </a:r>
          <a:endParaRPr lang="de-DE" sz="1600" dirty="0"/>
        </a:p>
      </dgm:t>
    </dgm:pt>
    <dgm:pt modelId="{8AD9940C-7590-4ABB-ACB3-E8DE28DD2B3A}" type="parTrans" cxnId="{E41569F3-2537-40A5-AFEA-2D07ECB60D2D}">
      <dgm:prSet/>
      <dgm:spPr/>
      <dgm:t>
        <a:bodyPr/>
        <a:lstStyle/>
        <a:p>
          <a:endParaRPr lang="de-DE"/>
        </a:p>
      </dgm:t>
    </dgm:pt>
    <dgm:pt modelId="{67F76E57-16EE-4398-8744-20C754CD2666}" type="sibTrans" cxnId="{E41569F3-2537-40A5-AFEA-2D07ECB60D2D}">
      <dgm:prSet/>
      <dgm:spPr/>
      <dgm:t>
        <a:bodyPr/>
        <a:lstStyle/>
        <a:p>
          <a:endParaRPr lang="de-DE"/>
        </a:p>
      </dgm:t>
    </dgm:pt>
    <dgm:pt modelId="{B0137BE5-84C2-4D62-88CC-A17B7AA8510F}">
      <dgm:prSet phldrT="[Text]"/>
      <dgm:spPr/>
      <dgm:t>
        <a:bodyPr/>
        <a:lstStyle/>
        <a:p>
          <a:r>
            <a:rPr lang="de-DE" dirty="0" err="1" smtClean="0"/>
            <a:t>retrieve</a:t>
          </a:r>
          <a:r>
            <a:rPr lang="de-DE" dirty="0" smtClean="0"/>
            <a:t> </a:t>
          </a:r>
          <a:r>
            <a:rPr lang="de-DE" dirty="0" err="1" smtClean="0"/>
            <a:t>facts</a:t>
          </a:r>
          <a:endParaRPr lang="de-DE" dirty="0"/>
        </a:p>
      </dgm:t>
    </dgm:pt>
    <dgm:pt modelId="{C2B93708-3FFE-4655-B991-3561B4BAF5D1}" type="parTrans" cxnId="{E2025119-4023-4B2D-B453-CF54D2B8E29F}">
      <dgm:prSet/>
      <dgm:spPr/>
      <dgm:t>
        <a:bodyPr/>
        <a:lstStyle/>
        <a:p>
          <a:endParaRPr lang="de-DE"/>
        </a:p>
      </dgm:t>
    </dgm:pt>
    <dgm:pt modelId="{DA49E7C2-00CE-444B-ABB8-4BAE1A5BA8FE}" type="sibTrans" cxnId="{E2025119-4023-4B2D-B453-CF54D2B8E29F}">
      <dgm:prSet/>
      <dgm:spPr/>
      <dgm:t>
        <a:bodyPr/>
        <a:lstStyle/>
        <a:p>
          <a:endParaRPr lang="de-DE"/>
        </a:p>
      </dgm:t>
    </dgm:pt>
    <dgm:pt modelId="{E224E3B4-1125-45BC-9C3B-150D0E8A29B0}" type="pres">
      <dgm:prSet presAssocID="{E3A46402-3813-4E2A-8FCA-857839E8B88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6C01D03-9107-4F63-A0F2-B7EB7F3AE41B}" type="pres">
      <dgm:prSet presAssocID="{BB32992B-64D2-46D0-957F-4AB04BC059C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F5501-956E-417D-9B59-CB34F7310C1A}" type="pres">
      <dgm:prSet presAssocID="{BB32992B-64D2-46D0-957F-4AB04BC059C6}" presName="gear1srcNode" presStyleLbl="node1" presStyleIdx="0" presStyleCnt="3"/>
      <dgm:spPr/>
      <dgm:t>
        <a:bodyPr/>
        <a:lstStyle/>
        <a:p>
          <a:endParaRPr lang="de-DE"/>
        </a:p>
      </dgm:t>
    </dgm:pt>
    <dgm:pt modelId="{615E11AA-7AB0-4F7F-9403-7F4C024732EA}" type="pres">
      <dgm:prSet presAssocID="{BB32992B-64D2-46D0-957F-4AB04BC059C6}" presName="gear1dstNode" presStyleLbl="node1" presStyleIdx="0" presStyleCnt="3"/>
      <dgm:spPr/>
      <dgm:t>
        <a:bodyPr/>
        <a:lstStyle/>
        <a:p>
          <a:endParaRPr lang="de-DE"/>
        </a:p>
      </dgm:t>
    </dgm:pt>
    <dgm:pt modelId="{4C519BFF-6BE7-4961-80DD-5996AA4E6339}" type="pres">
      <dgm:prSet presAssocID="{447FEF5F-0523-423C-A495-3D60AB50DC92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1860BC-6DD8-4795-BA68-58186F8A1C2A}" type="pres">
      <dgm:prSet presAssocID="{447FEF5F-0523-423C-A495-3D60AB50DC92}" presName="gear2srcNode" presStyleLbl="node1" presStyleIdx="1" presStyleCnt="3"/>
      <dgm:spPr/>
      <dgm:t>
        <a:bodyPr/>
        <a:lstStyle/>
        <a:p>
          <a:endParaRPr lang="de-DE"/>
        </a:p>
      </dgm:t>
    </dgm:pt>
    <dgm:pt modelId="{FFB442B4-9863-4E6D-9971-1455FC8B276D}" type="pres">
      <dgm:prSet presAssocID="{447FEF5F-0523-423C-A495-3D60AB50DC92}" presName="gear2dstNode" presStyleLbl="node1" presStyleIdx="1" presStyleCnt="3"/>
      <dgm:spPr/>
      <dgm:t>
        <a:bodyPr/>
        <a:lstStyle/>
        <a:p>
          <a:endParaRPr lang="de-DE"/>
        </a:p>
      </dgm:t>
    </dgm:pt>
    <dgm:pt modelId="{6942BBF9-A06A-43AA-A037-FF054E8D1921}" type="pres">
      <dgm:prSet presAssocID="{B0137BE5-84C2-4D62-88CC-A17B7AA8510F}" presName="gear3" presStyleLbl="node1" presStyleIdx="2" presStyleCnt="3"/>
      <dgm:spPr/>
      <dgm:t>
        <a:bodyPr/>
        <a:lstStyle/>
        <a:p>
          <a:endParaRPr lang="de-DE"/>
        </a:p>
      </dgm:t>
    </dgm:pt>
    <dgm:pt modelId="{7C95490C-CFA7-49BF-A47E-35DC8A66C73B}" type="pres">
      <dgm:prSet presAssocID="{B0137BE5-84C2-4D62-88CC-A17B7AA8510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4C875A-B25F-421F-8F9F-D7303F7C2DAD}" type="pres">
      <dgm:prSet presAssocID="{B0137BE5-84C2-4D62-88CC-A17B7AA8510F}" presName="gear3srcNode" presStyleLbl="node1" presStyleIdx="2" presStyleCnt="3"/>
      <dgm:spPr/>
      <dgm:t>
        <a:bodyPr/>
        <a:lstStyle/>
        <a:p>
          <a:endParaRPr lang="de-DE"/>
        </a:p>
      </dgm:t>
    </dgm:pt>
    <dgm:pt modelId="{B34E8E26-D4FF-4043-B7E8-8D68F8FCA58A}" type="pres">
      <dgm:prSet presAssocID="{B0137BE5-84C2-4D62-88CC-A17B7AA8510F}" presName="gear3dstNode" presStyleLbl="node1" presStyleIdx="2" presStyleCnt="3"/>
      <dgm:spPr/>
      <dgm:t>
        <a:bodyPr/>
        <a:lstStyle/>
        <a:p>
          <a:endParaRPr lang="de-DE"/>
        </a:p>
      </dgm:t>
    </dgm:pt>
    <dgm:pt modelId="{6C375C23-A4B9-4B0B-A751-961FA7589D79}" type="pres">
      <dgm:prSet presAssocID="{82EC8708-B2B1-4CE2-8B3A-2C19D372CFDC}" presName="connector1" presStyleLbl="sibTrans2D1" presStyleIdx="0" presStyleCnt="3"/>
      <dgm:spPr/>
      <dgm:t>
        <a:bodyPr/>
        <a:lstStyle/>
        <a:p>
          <a:endParaRPr lang="de-DE"/>
        </a:p>
      </dgm:t>
    </dgm:pt>
    <dgm:pt modelId="{D1E2FB90-CF3D-4EA4-9A60-C464A95E7A7B}" type="pres">
      <dgm:prSet presAssocID="{67F76E57-16EE-4398-8744-20C754CD2666}" presName="connector2" presStyleLbl="sibTrans2D1" presStyleIdx="1" presStyleCnt="3"/>
      <dgm:spPr/>
      <dgm:t>
        <a:bodyPr/>
        <a:lstStyle/>
        <a:p>
          <a:endParaRPr lang="de-DE"/>
        </a:p>
      </dgm:t>
    </dgm:pt>
    <dgm:pt modelId="{5900A798-CCD5-46D7-A866-609D22AAA231}" type="pres">
      <dgm:prSet presAssocID="{DA49E7C2-00CE-444B-ABB8-4BAE1A5BA8FE}" presName="connector3" presStyleLbl="sibTrans2D1" presStyleIdx="2" presStyleCnt="3"/>
      <dgm:spPr/>
      <dgm:t>
        <a:bodyPr/>
        <a:lstStyle/>
        <a:p>
          <a:endParaRPr lang="de-DE"/>
        </a:p>
      </dgm:t>
    </dgm:pt>
  </dgm:ptLst>
  <dgm:cxnLst>
    <dgm:cxn modelId="{A7866C49-75F0-4128-9E81-5A9D71F016CC}" type="presOf" srcId="{E3A46402-3813-4E2A-8FCA-857839E8B88C}" destId="{E224E3B4-1125-45BC-9C3B-150D0E8A29B0}" srcOrd="0" destOrd="0" presId="urn:microsoft.com/office/officeart/2005/8/layout/gear1"/>
    <dgm:cxn modelId="{73B68EEC-4393-47D2-A088-8EFAE81A34EF}" type="presOf" srcId="{67F76E57-16EE-4398-8744-20C754CD2666}" destId="{D1E2FB90-CF3D-4EA4-9A60-C464A95E7A7B}" srcOrd="0" destOrd="0" presId="urn:microsoft.com/office/officeart/2005/8/layout/gear1"/>
    <dgm:cxn modelId="{5A5CFE47-1BEC-4DDF-8B5A-C30865DFA733}" type="presOf" srcId="{B0137BE5-84C2-4D62-88CC-A17B7AA8510F}" destId="{6942BBF9-A06A-43AA-A037-FF054E8D1921}" srcOrd="0" destOrd="0" presId="urn:microsoft.com/office/officeart/2005/8/layout/gear1"/>
    <dgm:cxn modelId="{6B3436B7-DB71-4A22-A04C-587B251B1E0E}" type="presOf" srcId="{447FEF5F-0523-423C-A495-3D60AB50DC92}" destId="{4C519BFF-6BE7-4961-80DD-5996AA4E6339}" srcOrd="0" destOrd="0" presId="urn:microsoft.com/office/officeart/2005/8/layout/gear1"/>
    <dgm:cxn modelId="{00F896F3-CAA8-4823-B1FD-91A984E09655}" type="presOf" srcId="{447FEF5F-0523-423C-A495-3D60AB50DC92}" destId="{FFB442B4-9863-4E6D-9971-1455FC8B276D}" srcOrd="2" destOrd="0" presId="urn:microsoft.com/office/officeart/2005/8/layout/gear1"/>
    <dgm:cxn modelId="{2B91EF6E-3BDF-4752-836A-1527C89C5663}" type="presOf" srcId="{B0137BE5-84C2-4D62-88CC-A17B7AA8510F}" destId="{7C95490C-CFA7-49BF-A47E-35DC8A66C73B}" srcOrd="1" destOrd="0" presId="urn:microsoft.com/office/officeart/2005/8/layout/gear1"/>
    <dgm:cxn modelId="{E2025119-4023-4B2D-B453-CF54D2B8E29F}" srcId="{E3A46402-3813-4E2A-8FCA-857839E8B88C}" destId="{B0137BE5-84C2-4D62-88CC-A17B7AA8510F}" srcOrd="2" destOrd="0" parTransId="{C2B93708-3FFE-4655-B991-3561B4BAF5D1}" sibTransId="{DA49E7C2-00CE-444B-ABB8-4BAE1A5BA8FE}"/>
    <dgm:cxn modelId="{9F792A7E-7357-49E7-8D82-C30E3F5FD4F5}" type="presOf" srcId="{BB32992B-64D2-46D0-957F-4AB04BC059C6}" destId="{B6C01D03-9107-4F63-A0F2-B7EB7F3AE41B}" srcOrd="0" destOrd="0" presId="urn:microsoft.com/office/officeart/2005/8/layout/gear1"/>
    <dgm:cxn modelId="{FC67BA42-712E-4EE9-BC7E-BB9FB3B01739}" type="presOf" srcId="{82EC8708-B2B1-4CE2-8B3A-2C19D372CFDC}" destId="{6C375C23-A4B9-4B0B-A751-961FA7589D79}" srcOrd="0" destOrd="0" presId="urn:microsoft.com/office/officeart/2005/8/layout/gear1"/>
    <dgm:cxn modelId="{34CF5A3D-BE49-413C-96A0-65778C80435E}" type="presOf" srcId="{BB32992B-64D2-46D0-957F-4AB04BC059C6}" destId="{3D7F5501-956E-417D-9B59-CB34F7310C1A}" srcOrd="1" destOrd="0" presId="urn:microsoft.com/office/officeart/2005/8/layout/gear1"/>
    <dgm:cxn modelId="{2B7D8568-67B0-41F1-B499-4F814D7894FB}" srcId="{E3A46402-3813-4E2A-8FCA-857839E8B88C}" destId="{BB32992B-64D2-46D0-957F-4AB04BC059C6}" srcOrd="0" destOrd="0" parTransId="{3B36B37E-291E-492E-8DB2-C421E9D970C0}" sibTransId="{82EC8708-B2B1-4CE2-8B3A-2C19D372CFDC}"/>
    <dgm:cxn modelId="{E41569F3-2537-40A5-AFEA-2D07ECB60D2D}" srcId="{E3A46402-3813-4E2A-8FCA-857839E8B88C}" destId="{447FEF5F-0523-423C-A495-3D60AB50DC92}" srcOrd="1" destOrd="0" parTransId="{8AD9940C-7590-4ABB-ACB3-E8DE28DD2B3A}" sibTransId="{67F76E57-16EE-4398-8744-20C754CD2666}"/>
    <dgm:cxn modelId="{DAD2C53A-897D-4216-BF73-097DB357DC2F}" type="presOf" srcId="{447FEF5F-0523-423C-A495-3D60AB50DC92}" destId="{341860BC-6DD8-4795-BA68-58186F8A1C2A}" srcOrd="1" destOrd="0" presId="urn:microsoft.com/office/officeart/2005/8/layout/gear1"/>
    <dgm:cxn modelId="{A17195AA-212C-445B-B80F-CBCA94F64400}" type="presOf" srcId="{DA49E7C2-00CE-444B-ABB8-4BAE1A5BA8FE}" destId="{5900A798-CCD5-46D7-A866-609D22AAA231}" srcOrd="0" destOrd="0" presId="urn:microsoft.com/office/officeart/2005/8/layout/gear1"/>
    <dgm:cxn modelId="{05BA4C49-0BE8-4BBA-BC96-0691CCFB0A44}" type="presOf" srcId="{BB32992B-64D2-46D0-957F-4AB04BC059C6}" destId="{615E11AA-7AB0-4F7F-9403-7F4C024732EA}" srcOrd="2" destOrd="0" presId="urn:microsoft.com/office/officeart/2005/8/layout/gear1"/>
    <dgm:cxn modelId="{98B7B00F-96D5-4259-AE81-88969C3AC985}" type="presOf" srcId="{B0137BE5-84C2-4D62-88CC-A17B7AA8510F}" destId="{9B4C875A-B25F-421F-8F9F-D7303F7C2DAD}" srcOrd="2" destOrd="0" presId="urn:microsoft.com/office/officeart/2005/8/layout/gear1"/>
    <dgm:cxn modelId="{9726C6D0-F9EB-44B3-85B6-FCFE13C96054}" type="presOf" srcId="{B0137BE5-84C2-4D62-88CC-A17B7AA8510F}" destId="{B34E8E26-D4FF-4043-B7E8-8D68F8FCA58A}" srcOrd="3" destOrd="0" presId="urn:microsoft.com/office/officeart/2005/8/layout/gear1"/>
    <dgm:cxn modelId="{A5FF63AB-278F-4BF9-A856-A3B3DBB9B343}" type="presParOf" srcId="{E224E3B4-1125-45BC-9C3B-150D0E8A29B0}" destId="{B6C01D03-9107-4F63-A0F2-B7EB7F3AE41B}" srcOrd="0" destOrd="0" presId="urn:microsoft.com/office/officeart/2005/8/layout/gear1"/>
    <dgm:cxn modelId="{CCDA0F4B-18D6-46D7-85F7-998853321A78}" type="presParOf" srcId="{E224E3B4-1125-45BC-9C3B-150D0E8A29B0}" destId="{3D7F5501-956E-417D-9B59-CB34F7310C1A}" srcOrd="1" destOrd="0" presId="urn:microsoft.com/office/officeart/2005/8/layout/gear1"/>
    <dgm:cxn modelId="{35E40AE1-346A-49F7-9F89-8E49BCF42D2D}" type="presParOf" srcId="{E224E3B4-1125-45BC-9C3B-150D0E8A29B0}" destId="{615E11AA-7AB0-4F7F-9403-7F4C024732EA}" srcOrd="2" destOrd="0" presId="urn:microsoft.com/office/officeart/2005/8/layout/gear1"/>
    <dgm:cxn modelId="{83351C2E-4EC8-403A-88E0-6383A43F4D2B}" type="presParOf" srcId="{E224E3B4-1125-45BC-9C3B-150D0E8A29B0}" destId="{4C519BFF-6BE7-4961-80DD-5996AA4E6339}" srcOrd="3" destOrd="0" presId="urn:microsoft.com/office/officeart/2005/8/layout/gear1"/>
    <dgm:cxn modelId="{C0D94F28-750C-4EDF-9F13-BCC0AA02F3D7}" type="presParOf" srcId="{E224E3B4-1125-45BC-9C3B-150D0E8A29B0}" destId="{341860BC-6DD8-4795-BA68-58186F8A1C2A}" srcOrd="4" destOrd="0" presId="urn:microsoft.com/office/officeart/2005/8/layout/gear1"/>
    <dgm:cxn modelId="{EDE0733E-6219-49AB-B7B1-82E99561A212}" type="presParOf" srcId="{E224E3B4-1125-45BC-9C3B-150D0E8A29B0}" destId="{FFB442B4-9863-4E6D-9971-1455FC8B276D}" srcOrd="5" destOrd="0" presId="urn:microsoft.com/office/officeart/2005/8/layout/gear1"/>
    <dgm:cxn modelId="{33AB0C68-6579-414A-BBA0-F61668DD42EB}" type="presParOf" srcId="{E224E3B4-1125-45BC-9C3B-150D0E8A29B0}" destId="{6942BBF9-A06A-43AA-A037-FF054E8D1921}" srcOrd="6" destOrd="0" presId="urn:microsoft.com/office/officeart/2005/8/layout/gear1"/>
    <dgm:cxn modelId="{84B64E8C-8A22-4AB7-8272-095BAC19E1B2}" type="presParOf" srcId="{E224E3B4-1125-45BC-9C3B-150D0E8A29B0}" destId="{7C95490C-CFA7-49BF-A47E-35DC8A66C73B}" srcOrd="7" destOrd="0" presId="urn:microsoft.com/office/officeart/2005/8/layout/gear1"/>
    <dgm:cxn modelId="{0684C0F6-8302-40E2-BAAD-837FF9CBEEC9}" type="presParOf" srcId="{E224E3B4-1125-45BC-9C3B-150D0E8A29B0}" destId="{9B4C875A-B25F-421F-8F9F-D7303F7C2DAD}" srcOrd="8" destOrd="0" presId="urn:microsoft.com/office/officeart/2005/8/layout/gear1"/>
    <dgm:cxn modelId="{43DC80D5-7C21-4FA6-B417-B3138D6D8A98}" type="presParOf" srcId="{E224E3B4-1125-45BC-9C3B-150D0E8A29B0}" destId="{B34E8E26-D4FF-4043-B7E8-8D68F8FCA58A}" srcOrd="9" destOrd="0" presId="urn:microsoft.com/office/officeart/2005/8/layout/gear1"/>
    <dgm:cxn modelId="{573C1E4A-CFD8-471E-A371-30CB053704CB}" type="presParOf" srcId="{E224E3B4-1125-45BC-9C3B-150D0E8A29B0}" destId="{6C375C23-A4B9-4B0B-A751-961FA7589D79}" srcOrd="10" destOrd="0" presId="urn:microsoft.com/office/officeart/2005/8/layout/gear1"/>
    <dgm:cxn modelId="{74CCCEAB-95E1-411A-8137-CFCE355B11E2}" type="presParOf" srcId="{E224E3B4-1125-45BC-9C3B-150D0E8A29B0}" destId="{D1E2FB90-CF3D-4EA4-9A60-C464A95E7A7B}" srcOrd="11" destOrd="0" presId="urn:microsoft.com/office/officeart/2005/8/layout/gear1"/>
    <dgm:cxn modelId="{2FE6DEA5-24F9-4E45-8350-1B90A3078483}" type="presParOf" srcId="{E224E3B4-1125-45BC-9C3B-150D0E8A29B0}" destId="{5900A798-CCD5-46D7-A866-609D22AAA231}" srcOrd="12" destOrd="0" presId="urn:microsoft.com/office/officeart/2005/8/layout/gear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02CABA-E42C-454C-A439-119C43238918}" type="doc">
      <dgm:prSet loTypeId="urn:microsoft.com/office/officeart/2005/8/layout/hierarchy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DAF658B1-FC26-478C-BA3D-09C565B0ECD0}">
      <dgm:prSet phldrT="[Text]" custT="1"/>
      <dgm:spPr>
        <a:xfrm>
          <a:off x="6" y="422942"/>
          <a:ext cx="3026711" cy="17857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weighted activation</a:t>
          </a:r>
          <a:r>
            <a:rPr lang="en-US" sz="6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en-US" sz="1200" b="1" noProof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points, weighted links   </a:t>
          </a:r>
          <a:endParaRPr lang="en-US" sz="1200" b="1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7E629A1-8EB6-4DD5-9718-8A5167914357}" type="parTrans" cxnId="{D9E11C78-9AA9-4CC5-8F89-99209F230DEF}">
      <dgm:prSet/>
      <dgm:spPr/>
      <dgm:t>
        <a:bodyPr/>
        <a:lstStyle/>
        <a:p>
          <a:endParaRPr lang="de-DE"/>
        </a:p>
      </dgm:t>
    </dgm:pt>
    <dgm:pt modelId="{3F3029AA-FC2B-4189-B545-705415A4CA1D}" type="sibTrans" cxnId="{D9E11C78-9AA9-4CC5-8F89-99209F230DEF}">
      <dgm:prSet/>
      <dgm:spPr/>
      <dgm:t>
        <a:bodyPr/>
        <a:lstStyle/>
        <a:p>
          <a:endParaRPr lang="de-DE"/>
        </a:p>
      </dgm:t>
    </dgm:pt>
    <dgm:pt modelId="{DAB91B02-28E8-4CF6-A725-CAAF37610FBA}">
      <dgm:prSet phldrT="[Text]" custT="1"/>
      <dgm:spPr>
        <a:xfrm>
          <a:off x="25619" y="311234"/>
          <a:ext cx="627970" cy="13832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instances</a:t>
          </a:r>
          <a:endParaRPr lang="en-US" sz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465150D6-53C3-4A56-95FE-AA94A2940F03}" type="parTrans" cxnId="{1802D360-055E-4395-A137-34E42CC0ED4B}">
      <dgm:prSet/>
      <dgm:spPr/>
      <dgm:t>
        <a:bodyPr/>
        <a:lstStyle/>
        <a:p>
          <a:endParaRPr lang="de-DE"/>
        </a:p>
      </dgm:t>
    </dgm:pt>
    <dgm:pt modelId="{F0BB1869-20D8-446F-8204-37D0EF387C72}" type="sibTrans" cxnId="{1802D360-055E-4395-A137-34E42CC0ED4B}">
      <dgm:prSet/>
      <dgm:spPr/>
      <dgm:t>
        <a:bodyPr/>
        <a:lstStyle/>
        <a:p>
          <a:endParaRPr lang="de-DE"/>
        </a:p>
      </dgm:t>
    </dgm:pt>
    <dgm:pt modelId="{2E835D67-12A6-4683-83ED-4FA5B9497022}">
      <dgm:prSet phldrT="[Text]" custT="1"/>
      <dgm:spPr>
        <a:xfrm>
          <a:off x="595631" y="311234"/>
          <a:ext cx="689667" cy="13832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properties</a:t>
          </a:r>
          <a:endParaRPr lang="en-US" sz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2C8BA60-F2B4-4040-AA75-06FDC333EDAA}" type="parTrans" cxnId="{3F16DD9E-44BA-404F-BE89-D0915E566DEA}">
      <dgm:prSet/>
      <dgm:spPr/>
      <dgm:t>
        <a:bodyPr/>
        <a:lstStyle/>
        <a:p>
          <a:endParaRPr lang="de-DE"/>
        </a:p>
      </dgm:t>
    </dgm:pt>
    <dgm:pt modelId="{5615E790-B2A7-4F76-ABC4-E235492D006A}" type="sibTrans" cxnId="{3F16DD9E-44BA-404F-BE89-D0915E566DEA}">
      <dgm:prSet/>
      <dgm:spPr/>
      <dgm:t>
        <a:bodyPr/>
        <a:lstStyle/>
        <a:p>
          <a:endParaRPr lang="de-DE"/>
        </a:p>
      </dgm:t>
    </dgm:pt>
    <dgm:pt modelId="{D3201AE8-E5D0-4FB6-AA73-AC18360F18A3}">
      <dgm:prSet phldrT="[Text]" custT="1"/>
      <dgm:spPr>
        <a:xfrm>
          <a:off x="1776752" y="273152"/>
          <a:ext cx="1226372" cy="17857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matched</a:t>
          </a:r>
          <a:r>
            <a:rPr lang="en-US" sz="11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 </a:t>
          </a:r>
          <a:r>
            <a:rPr lang="en-US" sz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documents</a:t>
          </a:r>
          <a:endParaRPr lang="en-US" sz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0F55FE6C-9D2F-4C4E-9E19-8C5FA90F1107}" type="parTrans" cxnId="{F1AC90E1-F2C3-4BB1-A31E-5F57EDE9A28C}">
      <dgm:prSet/>
      <dgm:spPr/>
      <dgm:t>
        <a:bodyPr/>
        <a:lstStyle/>
        <a:p>
          <a:endParaRPr lang="de-DE"/>
        </a:p>
      </dgm:t>
    </dgm:pt>
    <dgm:pt modelId="{3C76F7E6-FF8F-4D65-9E16-C3E39BB417D5}" type="sibTrans" cxnId="{F1AC90E1-F2C3-4BB1-A31E-5F57EDE9A28C}">
      <dgm:prSet/>
      <dgm:spPr/>
      <dgm:t>
        <a:bodyPr/>
        <a:lstStyle/>
        <a:p>
          <a:endParaRPr lang="de-DE"/>
        </a:p>
      </dgm:t>
    </dgm:pt>
    <dgm:pt modelId="{71CA8C52-E178-49F8-9235-0EFFB53AAA9C}">
      <dgm:prSet phldrT="[Text]" custT="1"/>
      <dgm:spPr>
        <a:xfrm>
          <a:off x="1237825" y="311234"/>
          <a:ext cx="524164" cy="13832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1200" noProof="0" dirty="0" smtClean="0">
              <a:solidFill>
                <a:srgbClr val="FF0000"/>
              </a:solidFill>
              <a:latin typeface="Calibri"/>
              <a:ea typeface="+mn-ea"/>
              <a:cs typeface="+mn-cs"/>
            </a:rPr>
            <a:t>classes</a:t>
          </a:r>
          <a:endParaRPr lang="en-US" sz="1200" noProof="0" dirty="0">
            <a:solidFill>
              <a:srgbClr val="FF0000"/>
            </a:solidFill>
            <a:latin typeface="Calibri"/>
            <a:ea typeface="+mn-ea"/>
            <a:cs typeface="+mn-cs"/>
          </a:endParaRPr>
        </a:p>
      </dgm:t>
    </dgm:pt>
    <dgm:pt modelId="{452D00ED-E0E2-41FA-8881-BC82DED03EC9}" type="parTrans" cxnId="{267EB0B1-1025-4AFF-8BEB-43A89B83EA10}">
      <dgm:prSet/>
      <dgm:spPr/>
      <dgm:t>
        <a:bodyPr/>
        <a:lstStyle/>
        <a:p>
          <a:endParaRPr lang="de-DE"/>
        </a:p>
      </dgm:t>
    </dgm:pt>
    <dgm:pt modelId="{C879660F-0205-4012-9DCD-9DF3D3BE7FC7}" type="sibTrans" cxnId="{267EB0B1-1025-4AFF-8BEB-43A89B83EA10}">
      <dgm:prSet/>
      <dgm:spPr/>
      <dgm:t>
        <a:bodyPr/>
        <a:lstStyle/>
        <a:p>
          <a:endParaRPr lang="de-DE"/>
        </a:p>
      </dgm:t>
    </dgm:pt>
    <dgm:pt modelId="{5133C1BE-F684-4171-B4C8-C5FF8083E25D}">
      <dgm:prSet phldrT="[Text]" custT="1"/>
      <dgm:spPr>
        <a:xfrm>
          <a:off x="20391" y="272893"/>
          <a:ext cx="1816662" cy="178575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C0504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0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F4DEEB41-3D6A-456B-9E66-47E68AB37B5B}" type="sibTrans" cxnId="{70B5AE0A-C520-47C3-ACD1-D6F631F7F5D5}">
      <dgm:prSet/>
      <dgm:spPr/>
      <dgm:t>
        <a:bodyPr/>
        <a:lstStyle/>
        <a:p>
          <a:endParaRPr lang="de-DE"/>
        </a:p>
      </dgm:t>
    </dgm:pt>
    <dgm:pt modelId="{A16AD990-7987-41A2-BEC6-5E52329E6D87}" type="parTrans" cxnId="{70B5AE0A-C520-47C3-ACD1-D6F631F7F5D5}">
      <dgm:prSet/>
      <dgm:spPr/>
      <dgm:t>
        <a:bodyPr/>
        <a:lstStyle/>
        <a:p>
          <a:endParaRPr lang="de-DE"/>
        </a:p>
      </dgm:t>
    </dgm:pt>
    <dgm:pt modelId="{F0F36CCB-0799-4250-B53F-9939EE51A92A}" type="pres">
      <dgm:prSet presAssocID="{ED02CABA-E42C-454C-A439-119C4323891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0211D1D3-6FF7-4FB2-8B4C-C8FDF9BF0673}" type="pres">
      <dgm:prSet presAssocID="{DAF658B1-FC26-478C-BA3D-09C565B0ECD0}" presName="vertOne" presStyleCnt="0"/>
      <dgm:spPr/>
    </dgm:pt>
    <dgm:pt modelId="{FE605CB6-6A8C-4B65-81CA-3EC4F1CBD6F3}" type="pres">
      <dgm:prSet presAssocID="{DAF658B1-FC26-478C-BA3D-09C565B0ECD0}" presName="txOne" presStyleLbl="node0" presStyleIdx="0" presStyleCnt="1" custScaleX="95479" custLinFactY="181449" custLinFactNeighborX="-2257" custLinFactNeighborY="2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5AEB103-F0D2-4D9C-A5CF-01AE3B01A261}" type="pres">
      <dgm:prSet presAssocID="{DAF658B1-FC26-478C-BA3D-09C565B0ECD0}" presName="parTransOne" presStyleCnt="0"/>
      <dgm:spPr/>
    </dgm:pt>
    <dgm:pt modelId="{3E7E3E6D-B6BE-4ED9-A766-1D9448290E8D}" type="pres">
      <dgm:prSet presAssocID="{DAF658B1-FC26-478C-BA3D-09C565B0ECD0}" presName="horzOne" presStyleCnt="0"/>
      <dgm:spPr/>
    </dgm:pt>
    <dgm:pt modelId="{A7A67745-A29B-4A64-9758-CD6CE340A764}" type="pres">
      <dgm:prSet presAssocID="{5133C1BE-F684-4171-B4C8-C5FF8083E25D}" presName="vertTwo" presStyleCnt="0"/>
      <dgm:spPr/>
    </dgm:pt>
    <dgm:pt modelId="{DCCD9285-7C35-4A7D-A348-67CE9CD944D1}" type="pres">
      <dgm:prSet presAssocID="{5133C1BE-F684-4171-B4C8-C5FF8083E25D}" presName="txTwo" presStyleLbl="node2" presStyleIdx="0" presStyleCnt="2" custScaleX="126319" custLinFactNeighborX="1210" custLinFactNeighborY="7836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2BA1EF59-55BC-457B-84C8-1C6DB30B2D82}" type="pres">
      <dgm:prSet presAssocID="{5133C1BE-F684-4171-B4C8-C5FF8083E25D}" presName="parTransTwo" presStyleCnt="0"/>
      <dgm:spPr/>
    </dgm:pt>
    <dgm:pt modelId="{EA20F06B-4A49-44A8-B724-8B13E9C23F33}" type="pres">
      <dgm:prSet presAssocID="{5133C1BE-F684-4171-B4C8-C5FF8083E25D}" presName="horzTwo" presStyleCnt="0"/>
      <dgm:spPr/>
    </dgm:pt>
    <dgm:pt modelId="{3D4CF2FE-FD5C-4F33-9384-35AB11963DAB}" type="pres">
      <dgm:prSet presAssocID="{DAB91B02-28E8-4CF6-A725-CAAF37610FBA}" presName="vertThree" presStyleCnt="0"/>
      <dgm:spPr/>
    </dgm:pt>
    <dgm:pt modelId="{0EE1515D-79B8-425C-B371-457276227532}" type="pres">
      <dgm:prSet presAssocID="{DAB91B02-28E8-4CF6-A725-CAAF37610FBA}" presName="txThree" presStyleLbl="node3" presStyleIdx="0" presStyleCnt="3" custScaleX="43665" custScaleY="77458" custLinFactNeighborX="-13676" custLinFactNeighborY="-8491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2296FF0-C474-4F4A-9CE7-460A7F2C9645}" type="pres">
      <dgm:prSet presAssocID="{DAB91B02-28E8-4CF6-A725-CAAF37610FBA}" presName="horzThree" presStyleCnt="0"/>
      <dgm:spPr/>
    </dgm:pt>
    <dgm:pt modelId="{98C9791D-8313-49EB-B357-12ADAF6133CC}" type="pres">
      <dgm:prSet presAssocID="{F0BB1869-20D8-446F-8204-37D0EF387C72}" presName="sibSpaceThree" presStyleCnt="0"/>
      <dgm:spPr/>
    </dgm:pt>
    <dgm:pt modelId="{C5D03981-9D7F-45CD-A1C8-78C3CB99AB9B}" type="pres">
      <dgm:prSet presAssocID="{2E835D67-12A6-4683-83ED-4FA5B9497022}" presName="vertThree" presStyleCnt="0"/>
      <dgm:spPr/>
    </dgm:pt>
    <dgm:pt modelId="{D325952A-CD95-42B9-B97C-10D26C232A42}" type="pres">
      <dgm:prSet presAssocID="{2E835D67-12A6-4683-83ED-4FA5B9497022}" presName="txThree" presStyleLbl="node3" presStyleIdx="1" presStyleCnt="3" custScaleX="47955" custScaleY="77458" custLinFactNeighborX="-21906" custLinFactNeighborY="-8491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9088CB3-3DCF-475D-8437-84C696DF66F2}" type="pres">
      <dgm:prSet presAssocID="{2E835D67-12A6-4683-83ED-4FA5B9497022}" presName="horzThree" presStyleCnt="0"/>
      <dgm:spPr/>
    </dgm:pt>
    <dgm:pt modelId="{FE122592-2743-45D3-B3C6-8CEFCDA21119}" type="pres">
      <dgm:prSet presAssocID="{F4DEEB41-3D6A-456B-9E66-47E68AB37B5B}" presName="sibSpaceTwo" presStyleCnt="0"/>
      <dgm:spPr/>
    </dgm:pt>
    <dgm:pt modelId="{8B41936D-082C-4ED1-9CE6-0AC285860781}" type="pres">
      <dgm:prSet presAssocID="{D3201AE8-E5D0-4FB6-AA73-AC18360F18A3}" presName="vertTwo" presStyleCnt="0"/>
      <dgm:spPr/>
    </dgm:pt>
    <dgm:pt modelId="{6D68BE78-62DD-4DC3-8C35-0678114AB686}" type="pres">
      <dgm:prSet presAssocID="{D3201AE8-E5D0-4FB6-AA73-AC18360F18A3}" presName="txTwo" presStyleLbl="node2" presStyleIdx="1" presStyleCnt="2" custScaleX="85274" custLinFactNeighborX="-11383" custLinFactNeighborY="78853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F9D228E-CC8D-48E9-A1C1-2655F3654BD9}" type="pres">
      <dgm:prSet presAssocID="{D3201AE8-E5D0-4FB6-AA73-AC18360F18A3}" presName="parTransTwo" presStyleCnt="0"/>
      <dgm:spPr/>
    </dgm:pt>
    <dgm:pt modelId="{D9805733-AA29-4586-A61A-407B79112E63}" type="pres">
      <dgm:prSet presAssocID="{D3201AE8-E5D0-4FB6-AA73-AC18360F18A3}" presName="horzTwo" presStyleCnt="0"/>
      <dgm:spPr/>
    </dgm:pt>
    <dgm:pt modelId="{13CE3E19-159D-4C58-A55B-F00BCC8D35FB}" type="pres">
      <dgm:prSet presAssocID="{71CA8C52-E178-49F8-9235-0EFFB53AAA9C}" presName="vertThree" presStyleCnt="0"/>
      <dgm:spPr/>
    </dgm:pt>
    <dgm:pt modelId="{94E303EA-8911-43CB-9412-73A791F9F6FF}" type="pres">
      <dgm:prSet presAssocID="{71CA8C52-E178-49F8-9235-0EFFB53AAA9C}" presName="txThree" presStyleLbl="node3" presStyleIdx="2" presStyleCnt="3" custScaleX="36447" custScaleY="77458" custLinFactNeighborX="-73270" custLinFactNeighborY="-8491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4286310-5F02-4815-8B4F-0201F8656DC3}" type="pres">
      <dgm:prSet presAssocID="{71CA8C52-E178-49F8-9235-0EFFB53AAA9C}" presName="horzThree" presStyleCnt="0"/>
      <dgm:spPr/>
    </dgm:pt>
  </dgm:ptLst>
  <dgm:cxnLst>
    <dgm:cxn modelId="{3F16DD9E-44BA-404F-BE89-D0915E566DEA}" srcId="{5133C1BE-F684-4171-B4C8-C5FF8083E25D}" destId="{2E835D67-12A6-4683-83ED-4FA5B9497022}" srcOrd="1" destOrd="0" parTransId="{02C8BA60-F2B4-4040-AA75-06FDC333EDAA}" sibTransId="{5615E790-B2A7-4F76-ABC4-E235492D006A}"/>
    <dgm:cxn modelId="{1802D360-055E-4395-A137-34E42CC0ED4B}" srcId="{5133C1BE-F684-4171-B4C8-C5FF8083E25D}" destId="{DAB91B02-28E8-4CF6-A725-CAAF37610FBA}" srcOrd="0" destOrd="0" parTransId="{465150D6-53C3-4A56-95FE-AA94A2940F03}" sibTransId="{F0BB1869-20D8-446F-8204-37D0EF387C72}"/>
    <dgm:cxn modelId="{F1AC90E1-F2C3-4BB1-A31E-5F57EDE9A28C}" srcId="{DAF658B1-FC26-478C-BA3D-09C565B0ECD0}" destId="{D3201AE8-E5D0-4FB6-AA73-AC18360F18A3}" srcOrd="1" destOrd="0" parTransId="{0F55FE6C-9D2F-4C4E-9E19-8C5FA90F1107}" sibTransId="{3C76F7E6-FF8F-4D65-9E16-C3E39BB417D5}"/>
    <dgm:cxn modelId="{D9E11C78-9AA9-4CC5-8F89-99209F230DEF}" srcId="{ED02CABA-E42C-454C-A439-119C43238918}" destId="{DAF658B1-FC26-478C-BA3D-09C565B0ECD0}" srcOrd="0" destOrd="0" parTransId="{17E629A1-8EB6-4DD5-9718-8A5167914357}" sibTransId="{3F3029AA-FC2B-4189-B545-705415A4CA1D}"/>
    <dgm:cxn modelId="{B094D0F0-339E-418F-A0B0-EFDFA97DAA1B}" type="presOf" srcId="{71CA8C52-E178-49F8-9235-0EFFB53AAA9C}" destId="{94E303EA-8911-43CB-9412-73A791F9F6FF}" srcOrd="0" destOrd="0" presId="urn:microsoft.com/office/officeart/2005/8/layout/hierarchy4"/>
    <dgm:cxn modelId="{1169EB84-7279-4B68-B1D3-82BFBC3B7306}" type="presOf" srcId="{DAB91B02-28E8-4CF6-A725-CAAF37610FBA}" destId="{0EE1515D-79B8-425C-B371-457276227532}" srcOrd="0" destOrd="0" presId="urn:microsoft.com/office/officeart/2005/8/layout/hierarchy4"/>
    <dgm:cxn modelId="{F988F44D-980C-4B5D-A996-C90FD2D7442F}" type="presOf" srcId="{5133C1BE-F684-4171-B4C8-C5FF8083E25D}" destId="{DCCD9285-7C35-4A7D-A348-67CE9CD944D1}" srcOrd="0" destOrd="0" presId="urn:microsoft.com/office/officeart/2005/8/layout/hierarchy4"/>
    <dgm:cxn modelId="{0C6B33D9-4A50-4EAA-B15A-357034E065C1}" type="presOf" srcId="{DAF658B1-FC26-478C-BA3D-09C565B0ECD0}" destId="{FE605CB6-6A8C-4B65-81CA-3EC4F1CBD6F3}" srcOrd="0" destOrd="0" presId="urn:microsoft.com/office/officeart/2005/8/layout/hierarchy4"/>
    <dgm:cxn modelId="{267EB0B1-1025-4AFF-8BEB-43A89B83EA10}" srcId="{D3201AE8-E5D0-4FB6-AA73-AC18360F18A3}" destId="{71CA8C52-E178-49F8-9235-0EFFB53AAA9C}" srcOrd="0" destOrd="0" parTransId="{452D00ED-E0E2-41FA-8881-BC82DED03EC9}" sibTransId="{C879660F-0205-4012-9DCD-9DF3D3BE7FC7}"/>
    <dgm:cxn modelId="{A84C4D9B-B471-457E-BF4F-DD8065EF77F1}" type="presOf" srcId="{ED02CABA-E42C-454C-A439-119C43238918}" destId="{F0F36CCB-0799-4250-B53F-9939EE51A92A}" srcOrd="0" destOrd="0" presId="urn:microsoft.com/office/officeart/2005/8/layout/hierarchy4"/>
    <dgm:cxn modelId="{9A0FD181-F5E2-47B5-9218-DD6F0A583A43}" type="presOf" srcId="{D3201AE8-E5D0-4FB6-AA73-AC18360F18A3}" destId="{6D68BE78-62DD-4DC3-8C35-0678114AB686}" srcOrd="0" destOrd="0" presId="urn:microsoft.com/office/officeart/2005/8/layout/hierarchy4"/>
    <dgm:cxn modelId="{70B5AE0A-C520-47C3-ACD1-D6F631F7F5D5}" srcId="{DAF658B1-FC26-478C-BA3D-09C565B0ECD0}" destId="{5133C1BE-F684-4171-B4C8-C5FF8083E25D}" srcOrd="0" destOrd="0" parTransId="{A16AD990-7987-41A2-BEC6-5E52329E6D87}" sibTransId="{F4DEEB41-3D6A-456B-9E66-47E68AB37B5B}"/>
    <dgm:cxn modelId="{890EC1FD-543A-4797-AE14-85E29B65EBE4}" type="presOf" srcId="{2E835D67-12A6-4683-83ED-4FA5B9497022}" destId="{D325952A-CD95-42B9-B97C-10D26C232A42}" srcOrd="0" destOrd="0" presId="urn:microsoft.com/office/officeart/2005/8/layout/hierarchy4"/>
    <dgm:cxn modelId="{0532C421-B13D-4B80-9D2C-95B738AD89E9}" type="presParOf" srcId="{F0F36CCB-0799-4250-B53F-9939EE51A92A}" destId="{0211D1D3-6FF7-4FB2-8B4C-C8FDF9BF0673}" srcOrd="0" destOrd="0" presId="urn:microsoft.com/office/officeart/2005/8/layout/hierarchy4"/>
    <dgm:cxn modelId="{6BC893C9-C8D7-4A51-960D-04E63ED96E05}" type="presParOf" srcId="{0211D1D3-6FF7-4FB2-8B4C-C8FDF9BF0673}" destId="{FE605CB6-6A8C-4B65-81CA-3EC4F1CBD6F3}" srcOrd="0" destOrd="0" presId="urn:microsoft.com/office/officeart/2005/8/layout/hierarchy4"/>
    <dgm:cxn modelId="{CB89B522-810D-4483-ABDA-16B0CD720029}" type="presParOf" srcId="{0211D1D3-6FF7-4FB2-8B4C-C8FDF9BF0673}" destId="{55AEB103-F0D2-4D9C-A5CF-01AE3B01A261}" srcOrd="1" destOrd="0" presId="urn:microsoft.com/office/officeart/2005/8/layout/hierarchy4"/>
    <dgm:cxn modelId="{DC57E2B8-D224-46AC-9C47-FCFB8FEB6DC7}" type="presParOf" srcId="{0211D1D3-6FF7-4FB2-8B4C-C8FDF9BF0673}" destId="{3E7E3E6D-B6BE-4ED9-A766-1D9448290E8D}" srcOrd="2" destOrd="0" presId="urn:microsoft.com/office/officeart/2005/8/layout/hierarchy4"/>
    <dgm:cxn modelId="{1D590D47-1C01-4B6B-B7F2-8671C2254771}" type="presParOf" srcId="{3E7E3E6D-B6BE-4ED9-A766-1D9448290E8D}" destId="{A7A67745-A29B-4A64-9758-CD6CE340A764}" srcOrd="0" destOrd="0" presId="urn:microsoft.com/office/officeart/2005/8/layout/hierarchy4"/>
    <dgm:cxn modelId="{61D16FAA-EEEA-4B23-8A63-C1718F8E03C4}" type="presParOf" srcId="{A7A67745-A29B-4A64-9758-CD6CE340A764}" destId="{DCCD9285-7C35-4A7D-A348-67CE9CD944D1}" srcOrd="0" destOrd="0" presId="urn:microsoft.com/office/officeart/2005/8/layout/hierarchy4"/>
    <dgm:cxn modelId="{BFD92F84-805B-45C2-A990-16213B907040}" type="presParOf" srcId="{A7A67745-A29B-4A64-9758-CD6CE340A764}" destId="{2BA1EF59-55BC-457B-84C8-1C6DB30B2D82}" srcOrd="1" destOrd="0" presId="urn:microsoft.com/office/officeart/2005/8/layout/hierarchy4"/>
    <dgm:cxn modelId="{79FD8312-9AC2-4858-8402-49D0642397A7}" type="presParOf" srcId="{A7A67745-A29B-4A64-9758-CD6CE340A764}" destId="{EA20F06B-4A49-44A8-B724-8B13E9C23F33}" srcOrd="2" destOrd="0" presId="urn:microsoft.com/office/officeart/2005/8/layout/hierarchy4"/>
    <dgm:cxn modelId="{A0A21BEA-B9AF-485E-B866-4BF8BD938020}" type="presParOf" srcId="{EA20F06B-4A49-44A8-B724-8B13E9C23F33}" destId="{3D4CF2FE-FD5C-4F33-9384-35AB11963DAB}" srcOrd="0" destOrd="0" presId="urn:microsoft.com/office/officeart/2005/8/layout/hierarchy4"/>
    <dgm:cxn modelId="{942E32A7-C2AC-4E8F-8038-8440E3CC0D6A}" type="presParOf" srcId="{3D4CF2FE-FD5C-4F33-9384-35AB11963DAB}" destId="{0EE1515D-79B8-425C-B371-457276227532}" srcOrd="0" destOrd="0" presId="urn:microsoft.com/office/officeart/2005/8/layout/hierarchy4"/>
    <dgm:cxn modelId="{F35AF083-C8A5-462D-B1AB-1043DCC1E435}" type="presParOf" srcId="{3D4CF2FE-FD5C-4F33-9384-35AB11963DAB}" destId="{B2296FF0-C474-4F4A-9CE7-460A7F2C9645}" srcOrd="1" destOrd="0" presId="urn:microsoft.com/office/officeart/2005/8/layout/hierarchy4"/>
    <dgm:cxn modelId="{54A1338A-E97C-4EF8-A350-750F3FE1C780}" type="presParOf" srcId="{EA20F06B-4A49-44A8-B724-8B13E9C23F33}" destId="{98C9791D-8313-49EB-B357-12ADAF6133CC}" srcOrd="1" destOrd="0" presId="urn:microsoft.com/office/officeart/2005/8/layout/hierarchy4"/>
    <dgm:cxn modelId="{EA9C5CF0-A69A-4DEA-8AE4-91B03CCD9AA9}" type="presParOf" srcId="{EA20F06B-4A49-44A8-B724-8B13E9C23F33}" destId="{C5D03981-9D7F-45CD-A1C8-78C3CB99AB9B}" srcOrd="2" destOrd="0" presId="urn:microsoft.com/office/officeart/2005/8/layout/hierarchy4"/>
    <dgm:cxn modelId="{DBFB49F0-3FFC-4D86-B9D7-236A2E6F47E1}" type="presParOf" srcId="{C5D03981-9D7F-45CD-A1C8-78C3CB99AB9B}" destId="{D325952A-CD95-42B9-B97C-10D26C232A42}" srcOrd="0" destOrd="0" presId="urn:microsoft.com/office/officeart/2005/8/layout/hierarchy4"/>
    <dgm:cxn modelId="{D6A73C54-78A5-438E-8997-C1BE09CE7326}" type="presParOf" srcId="{C5D03981-9D7F-45CD-A1C8-78C3CB99AB9B}" destId="{09088CB3-3DCF-475D-8437-84C696DF66F2}" srcOrd="1" destOrd="0" presId="urn:microsoft.com/office/officeart/2005/8/layout/hierarchy4"/>
    <dgm:cxn modelId="{246E6186-A427-4596-B7AE-69D3B946D5F5}" type="presParOf" srcId="{3E7E3E6D-B6BE-4ED9-A766-1D9448290E8D}" destId="{FE122592-2743-45D3-B3C6-8CEFCDA21119}" srcOrd="1" destOrd="0" presId="urn:microsoft.com/office/officeart/2005/8/layout/hierarchy4"/>
    <dgm:cxn modelId="{EB4EE38C-50EF-4D0E-911C-05AE5A202F59}" type="presParOf" srcId="{3E7E3E6D-B6BE-4ED9-A766-1D9448290E8D}" destId="{8B41936D-082C-4ED1-9CE6-0AC285860781}" srcOrd="2" destOrd="0" presId="urn:microsoft.com/office/officeart/2005/8/layout/hierarchy4"/>
    <dgm:cxn modelId="{21E7AA52-BBFA-4698-8778-397022F8EE8F}" type="presParOf" srcId="{8B41936D-082C-4ED1-9CE6-0AC285860781}" destId="{6D68BE78-62DD-4DC3-8C35-0678114AB686}" srcOrd="0" destOrd="0" presId="urn:microsoft.com/office/officeart/2005/8/layout/hierarchy4"/>
    <dgm:cxn modelId="{8DF2F945-0300-4AF8-A2C1-0B805D749A1B}" type="presParOf" srcId="{8B41936D-082C-4ED1-9CE6-0AC285860781}" destId="{7F9D228E-CC8D-48E9-A1C1-2655F3654BD9}" srcOrd="1" destOrd="0" presId="urn:microsoft.com/office/officeart/2005/8/layout/hierarchy4"/>
    <dgm:cxn modelId="{7218C5DA-CB51-4F61-BC6C-CA450898B8DF}" type="presParOf" srcId="{8B41936D-082C-4ED1-9CE6-0AC285860781}" destId="{D9805733-AA29-4586-A61A-407B79112E63}" srcOrd="2" destOrd="0" presId="urn:microsoft.com/office/officeart/2005/8/layout/hierarchy4"/>
    <dgm:cxn modelId="{F8775181-8720-4F8F-B874-0C3E68F6BEE6}" type="presParOf" srcId="{D9805733-AA29-4586-A61A-407B79112E63}" destId="{13CE3E19-159D-4C58-A55B-F00BCC8D35FB}" srcOrd="0" destOrd="0" presId="urn:microsoft.com/office/officeart/2005/8/layout/hierarchy4"/>
    <dgm:cxn modelId="{403C883C-9108-4948-8932-005DEF0B2C08}" type="presParOf" srcId="{13CE3E19-159D-4C58-A55B-F00BCC8D35FB}" destId="{94E303EA-8911-43CB-9412-73A791F9F6FF}" srcOrd="0" destOrd="0" presId="urn:microsoft.com/office/officeart/2005/8/layout/hierarchy4"/>
    <dgm:cxn modelId="{7CE35569-D6C5-42AE-9062-CC9D68B006FB}" type="presParOf" srcId="{13CE3E19-159D-4C58-A55B-F00BCC8D35FB}" destId="{44286310-5F02-4815-8B4F-0201F8656DC3}" srcOrd="1" destOrd="0" presId="urn:microsoft.com/office/officeart/2005/8/layout/hierarchy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D409-EBF1-4031-B1FF-505176A49EBA}" type="datetimeFigureOut">
              <a:rPr lang="de-DE" smtClean="0"/>
              <a:pPr/>
              <a:t>04.06.2008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834D5-2A7A-4BBC-88D0-99A2FDDDB9B1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4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7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F255347-F4BF-4E0C-A283-E8695BCE65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561FC-B900-4808-AC09-7D43257EC3B2}" type="slidenum">
              <a:rPr lang="de-DE"/>
              <a:pPr/>
              <a:t>1</a:t>
            </a:fld>
            <a:endParaRPr lang="de-DE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CD0DB-467C-4B13-B8F9-A2688A484192}" type="slidenum">
              <a:rPr lang="de-DE"/>
              <a:pPr/>
              <a:t>13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baseline="0" noProof="0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FBFBE0-FC4D-456B-8011-CE3D00596C64}" type="slidenum">
              <a:rPr lang="de-DE"/>
              <a:pPr/>
              <a:t>18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D98F1-7C52-45A4-ACCA-CE507E7E0C39}" type="slidenum">
              <a:rPr lang="de-DE"/>
              <a:pPr/>
              <a:t>19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D51AB0-8A33-41CB-BC76-647A985869A2}" type="slidenum">
              <a:rPr lang="de-DE"/>
              <a:pPr/>
              <a:t>2</a:t>
            </a:fld>
            <a:endParaRPr lang="de-DE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54075" y="744538"/>
            <a:ext cx="4960938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C49B1-5959-4CBA-B826-CCAA9153A8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D98F1-7C52-45A4-ACCA-CE507E7E0C39}" type="slidenum">
              <a:rPr lang="de-DE"/>
              <a:pPr/>
              <a:t>3</a:t>
            </a:fld>
            <a:endParaRPr lang="de-DE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noProof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7C615-D83D-4A0F-8535-3D0D27237AB6}" type="slidenum">
              <a:rPr lang="de-DE"/>
              <a:pPr/>
              <a:t>5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noProof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7C615-D83D-4A0F-8535-3D0D27237AB6}" type="slidenum">
              <a:rPr lang="de-DE"/>
              <a:pPr/>
              <a:t>6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noProof="0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C7C615-D83D-4A0F-8535-3D0D27237AB6}" type="slidenum">
              <a:rPr lang="de-DE"/>
              <a:pPr/>
              <a:t>7</a:t>
            </a:fld>
            <a:endParaRPr lang="de-DE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noProof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baseline="0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255347-F4BF-4E0C-A283-E8695BCE654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80000"/>
              <a:buFont typeface="Wingdings" pitchFamily="2" charset="2"/>
              <a:buChar char="Ø"/>
              <a:defRPr/>
            </a:lvl2pPr>
            <a:lvl4pPr>
              <a:buFont typeface="Wingdings" pitchFamily="2" charset="2"/>
              <a:buChar char="§"/>
              <a:defRPr/>
            </a:lvl4pPr>
            <a:lvl5pPr>
              <a:buFont typeface="Albertus" pitchFamily="18" charset="0"/>
              <a:buChar char="»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8479123" y="6323848"/>
            <a:ext cx="479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0E0B1D-C080-4DEB-9F89-AEE0B8B4C4EB}" type="slidenum">
              <a:rPr lang="de-DE" sz="12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de-DE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51050" y="1752600"/>
            <a:ext cx="335121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54663" y="17526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41325"/>
            <a:ext cx="5648325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051050" y="1752600"/>
            <a:ext cx="3351213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54663" y="1752600"/>
            <a:ext cx="3352800" cy="41148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404813"/>
            <a:ext cx="13731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1325"/>
            <a:ext cx="564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752600"/>
            <a:ext cx="6856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30" name="Picture 27" descr="KM@dfki Kopie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87350" y="6272213"/>
            <a:ext cx="1447800" cy="349250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</p:spPr>
      </p:pic>
      <p:pic>
        <p:nvPicPr>
          <p:cNvPr id="1031" name="Picture 2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6516688" y="404813"/>
            <a:ext cx="1368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7" name="Rectangle 23"/>
          <p:cNvSpPr>
            <a:spLocks noChangeArrowheads="1"/>
          </p:cNvSpPr>
          <p:nvPr userDrawn="1"/>
        </p:nvSpPr>
        <p:spPr bwMode="auto">
          <a:xfrm>
            <a:off x="395288" y="404813"/>
            <a:ext cx="8353425" cy="433387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60" name="Rectangle 36"/>
          <p:cNvSpPr>
            <a:spLocks noChangeArrowheads="1"/>
          </p:cNvSpPr>
          <p:nvPr userDrawn="1"/>
        </p:nvSpPr>
        <p:spPr bwMode="auto">
          <a:xfrm>
            <a:off x="1908175" y="6551613"/>
            <a:ext cx="6927850" cy="69850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1000">
              <a:solidFill>
                <a:srgbClr val="C6C6C6"/>
              </a:solidFill>
            </a:endParaRPr>
          </a:p>
        </p:txBody>
      </p:sp>
      <p:sp>
        <p:nvSpPr>
          <p:cNvPr id="1062" name="Rectangle 38"/>
          <p:cNvSpPr>
            <a:spLocks noChangeArrowheads="1"/>
          </p:cNvSpPr>
          <p:nvPr userDrawn="1"/>
        </p:nvSpPr>
        <p:spPr bwMode="auto">
          <a:xfrm>
            <a:off x="395288" y="404813"/>
            <a:ext cx="8353425" cy="431800"/>
          </a:xfrm>
          <a:prstGeom prst="rect">
            <a:avLst/>
          </a:prstGeom>
          <a:noFill/>
          <a:ln w="9525">
            <a:solidFill>
              <a:srgbClr val="C6C6C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>
              <a:solidFill>
                <a:srgbClr val="C6C6C6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2205022" y="6356350"/>
            <a:ext cx="5934060" cy="21592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noProof="0" dirty="0" smtClean="0">
                <a:solidFill>
                  <a:srgbClr val="A0A0A0"/>
                </a:solidFill>
                <a:latin typeface="+mn-lt"/>
                <a:ea typeface="+mn-ea"/>
                <a:cs typeface="+mn-cs"/>
              </a:rPr>
              <a:t>Kinga Schumacher – 5th European Semantic Web Conference – June 4th, 2008</a:t>
            </a:r>
            <a:endParaRPr lang="de-DE" sz="1000" kern="1200" noProof="0" dirty="0">
              <a:solidFill>
                <a:srgbClr val="A0A0A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8479123" y="6323848"/>
            <a:ext cx="479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20E0B1D-C080-4DEB-9F89-AEE0B8B4C4EB}" type="slidenum">
              <a:rPr lang="de-DE" sz="120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pPr/>
              <a:t>‹Nr.›</a:t>
            </a:fld>
            <a:endParaRPr lang="de-DE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9" r:id="rId7"/>
    <p:sldLayoutId id="2147483670" r:id="rId8"/>
    <p:sldLayoutId id="2147483672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A0A0A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F375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Helvetica CE" charset="-18"/>
        <a:buChar char="–"/>
        <a:defRPr sz="2000">
          <a:solidFill>
            <a:srgbClr val="2F375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F375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F375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F375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F375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F375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F375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2F3754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%7bfirstname.surname%7d@dfk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12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38.png"/><Relationship Id="rId4" Type="http://schemas.openxmlformats.org/officeDocument/2006/relationships/diagramData" Target="../diagrams/data2.xml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wc2007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64.jpeg"/><Relationship Id="rId5" Type="http://schemas.openxmlformats.org/officeDocument/2006/relationships/image" Target="../media/image59.png"/><Relationship Id="rId10" Type="http://schemas.openxmlformats.org/officeDocument/2006/relationships/image" Target="../media/image63.jpeg"/><Relationship Id="rId4" Type="http://schemas.openxmlformats.org/officeDocument/2006/relationships/image" Target="../media/image58.png"/><Relationship Id="rId9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416045"/>
            <a:ext cx="7772400" cy="2441583"/>
          </a:xfrm>
        </p:spPr>
        <p:txBody>
          <a:bodyPr/>
          <a:lstStyle/>
          <a:p>
            <a:pPr algn="ctr" eaLnBrk="1" hangingPunct="1"/>
            <a:r>
              <a:rPr lang="en-US" sz="3600" dirty="0" smtClean="0"/>
              <a:t>Combining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smtClean="0"/>
              <a:t>Fact </a:t>
            </a:r>
            <a:r>
              <a:rPr lang="en-US" sz="3600" dirty="0" smtClean="0"/>
              <a:t>and Document </a:t>
            </a:r>
            <a:r>
              <a:rPr lang="de-DE" sz="3600" dirty="0" smtClean="0"/>
              <a:t>Retrieval </a:t>
            </a:r>
            <a:br>
              <a:rPr lang="de-DE" sz="3600" dirty="0" smtClean="0"/>
            </a:br>
            <a:r>
              <a:rPr lang="en-US" sz="3600" dirty="0" smtClean="0"/>
              <a:t>with Spreading Activation </a:t>
            </a:r>
            <a:br>
              <a:rPr lang="en-US" sz="3600" dirty="0" smtClean="0"/>
            </a:br>
            <a:r>
              <a:rPr lang="en-US" sz="3600" dirty="0" smtClean="0"/>
              <a:t>for </a:t>
            </a:r>
            <a:r>
              <a:rPr lang="de-DE" sz="3600" dirty="0" smtClean="0"/>
              <a:t>Semantic Desktop Search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214818"/>
            <a:ext cx="7786742" cy="1714512"/>
          </a:xfrm>
        </p:spPr>
        <p:txBody>
          <a:bodyPr/>
          <a:lstStyle/>
          <a:p>
            <a:pPr eaLnBrk="1" hangingPunct="1"/>
            <a:r>
              <a:rPr lang="de-DE" u="sng" dirty="0" smtClean="0"/>
              <a:t>Kinga Schumacher</a:t>
            </a:r>
            <a:r>
              <a:rPr lang="de-DE" dirty="0" smtClean="0"/>
              <a:t>, Michael Sintek </a:t>
            </a:r>
            <a:r>
              <a:rPr lang="en-US" dirty="0" smtClean="0"/>
              <a:t>and</a:t>
            </a:r>
            <a:r>
              <a:rPr lang="de-DE" dirty="0" smtClean="0"/>
              <a:t> Leo Sauermann</a:t>
            </a:r>
          </a:p>
          <a:p>
            <a:pPr eaLnBrk="1" hangingPunct="1"/>
            <a:r>
              <a:rPr lang="de-DE" sz="1200" dirty="0" smtClean="0">
                <a:hlinkClick r:id="rId3"/>
              </a:rPr>
              <a:t>{</a:t>
            </a:r>
            <a:r>
              <a:rPr lang="en-US" sz="1200" dirty="0" err="1" smtClean="0">
                <a:hlinkClick r:id="rId3"/>
              </a:rPr>
              <a:t>firstname.surname</a:t>
            </a:r>
            <a:r>
              <a:rPr lang="de-DE" sz="1200" dirty="0" smtClean="0">
                <a:hlinkClick r:id="rId3"/>
              </a:rPr>
              <a:t>}@</a:t>
            </a:r>
            <a:r>
              <a:rPr lang="de-DE" sz="1200" dirty="0" err="1" smtClean="0">
                <a:hlinkClick r:id="rId3"/>
              </a:rPr>
              <a:t>dfki.de</a:t>
            </a:r>
            <a:endParaRPr lang="de-DE" sz="1200" dirty="0" smtClean="0"/>
          </a:p>
          <a:p>
            <a:pPr eaLnBrk="1" hangingPunct="1"/>
            <a:endParaRPr lang="de-DE" sz="1200" dirty="0" smtClean="0"/>
          </a:p>
          <a:p>
            <a:pPr eaLnBrk="1" hangingPunct="1"/>
            <a:r>
              <a:rPr lang="de-DE" sz="2000" i="1" dirty="0" smtClean="0"/>
              <a:t>German Research Center </a:t>
            </a:r>
            <a:r>
              <a:rPr lang="en-US" sz="2000" i="1" dirty="0" smtClean="0"/>
              <a:t>for</a:t>
            </a:r>
            <a:r>
              <a:rPr lang="de-DE" sz="2000" i="1" dirty="0" smtClean="0"/>
              <a:t> </a:t>
            </a:r>
          </a:p>
          <a:p>
            <a:pPr eaLnBrk="1" hangingPunct="1"/>
            <a:r>
              <a:rPr lang="en-US" sz="2000" i="1" dirty="0" smtClean="0"/>
              <a:t>Artificial</a:t>
            </a:r>
            <a:r>
              <a:rPr lang="de-DE" sz="2000" i="1" dirty="0" smtClean="0"/>
              <a:t> </a:t>
            </a:r>
            <a:r>
              <a:rPr lang="en-US" sz="2000" i="1" dirty="0" smtClean="0"/>
              <a:t>Intelligence</a:t>
            </a:r>
            <a:r>
              <a:rPr lang="de-DE" sz="2000" i="1" dirty="0" smtClean="0"/>
              <a:t> (DFKI GmbH)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Retrieval Example</a:t>
            </a:r>
            <a:endParaRPr lang="en-US" dirty="0"/>
          </a:p>
        </p:txBody>
      </p:sp>
      <p:grpSp>
        <p:nvGrpSpPr>
          <p:cNvPr id="34" name="Gruppieren 33"/>
          <p:cNvGrpSpPr/>
          <p:nvPr/>
        </p:nvGrpSpPr>
        <p:grpSpPr>
          <a:xfrm>
            <a:off x="571472" y="1255601"/>
            <a:ext cx="8001056" cy="4673729"/>
            <a:chOff x="2143108" y="1898543"/>
            <a:chExt cx="3354386" cy="2361577"/>
          </a:xfrm>
        </p:grpSpPr>
        <p:sp>
          <p:nvSpPr>
            <p:cNvPr id="35" name="Flussdiagramm: Prozess 34"/>
            <p:cNvSpPr/>
            <p:nvPr/>
          </p:nvSpPr>
          <p:spPr>
            <a:xfrm>
              <a:off x="2143108" y="2085250"/>
              <a:ext cx="1116000" cy="142876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Property 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phone_number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lussdiagramm: Prozess 35"/>
            <p:cNvSpPr/>
            <p:nvPr/>
          </p:nvSpPr>
          <p:spPr>
            <a:xfrm>
              <a:off x="4381494" y="2085250"/>
              <a:ext cx="1116000" cy="142876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Class 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secretary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37" name="Flussdiagramm: Prozess 36"/>
            <p:cNvSpPr/>
            <p:nvPr/>
          </p:nvSpPr>
          <p:spPr>
            <a:xfrm>
              <a:off x="3262308" y="2085250"/>
              <a:ext cx="1116000" cy="144000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Instance 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&lt;KM-Group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38" name="Flussdiagramm: Prozess 37"/>
            <p:cNvSpPr/>
            <p:nvPr/>
          </p:nvSpPr>
          <p:spPr>
            <a:xfrm>
              <a:off x="3559016" y="2438677"/>
              <a:ext cx="669137" cy="152112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no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result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lussdiagramm: Prozess 41"/>
            <p:cNvSpPr/>
            <p:nvPr/>
          </p:nvSpPr>
          <p:spPr>
            <a:xfrm>
              <a:off x="2500298" y="2438677"/>
              <a:ext cx="701528" cy="152112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(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no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result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)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lussdiagramm: Prozess 42"/>
            <p:cNvSpPr/>
            <p:nvPr/>
          </p:nvSpPr>
          <p:spPr>
            <a:xfrm>
              <a:off x="3824286" y="2850276"/>
              <a:ext cx="1650797" cy="142876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&lt;KM-Group&gt;&lt;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unit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SecretaryAD</a:t>
              </a:r>
              <a:r>
                <a:rPr lang="de-DE" sz="1400" dirty="0">
                  <a:solidFill>
                    <a:prstClr val="black"/>
                  </a:solidFill>
                  <a:latin typeface="Calibri"/>
                </a:rPr>
                <a:t>&gt;</a:t>
              </a:r>
            </a:p>
          </p:txBody>
        </p:sp>
        <p:sp>
          <p:nvSpPr>
            <p:cNvPr id="44" name="Flussdiagramm: Prozess 43"/>
            <p:cNvSpPr/>
            <p:nvPr/>
          </p:nvSpPr>
          <p:spPr>
            <a:xfrm>
              <a:off x="2690800" y="3143248"/>
              <a:ext cx="2143140" cy="285752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&lt;KM-Group&gt;&lt;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unit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SecretaryAD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SecretaryAD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phone_number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 „0049 631 205 75 101“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2802005" y="2274800"/>
              <a:ext cx="374269" cy="13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[1]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940101" y="2274800"/>
              <a:ext cx="321466" cy="13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[2]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4539098" y="2671864"/>
              <a:ext cx="328617" cy="13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[3]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3601384" y="2921621"/>
              <a:ext cx="338717" cy="13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[4]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Flussdiagramm: Prozess 48"/>
            <p:cNvSpPr/>
            <p:nvPr/>
          </p:nvSpPr>
          <p:spPr>
            <a:xfrm>
              <a:off x="4464338" y="2365798"/>
              <a:ext cx="1023504" cy="296429"/>
            </a:xfrm>
            <a:prstGeom prst="flowChartProcess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instances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&lt;</a:t>
              </a:r>
              <a:r>
                <a:rPr lang="de-DE" sz="1400" dirty="0" err="1" smtClean="0">
                  <a:solidFill>
                    <a:prstClr val="black"/>
                  </a:solidFill>
                  <a:latin typeface="Calibri"/>
                </a:rPr>
                <a:t>SecretaryAD</a:t>
              </a:r>
              <a:r>
                <a:rPr lang="de-DE" sz="1400" dirty="0" smtClean="0">
                  <a:solidFill>
                    <a:prstClr val="black"/>
                  </a:solidFill>
                  <a:latin typeface="Calibri"/>
                </a:rPr>
                <a:t>&gt;, …</a:t>
              </a:r>
              <a:endParaRPr lang="de-DE" sz="14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50" name="Gerade Verbindung 49"/>
            <p:cNvCxnSpPr/>
            <p:nvPr/>
          </p:nvCxnSpPr>
          <p:spPr>
            <a:xfrm rot="5400000">
              <a:off x="5000620" y="2285986"/>
              <a:ext cx="142878" cy="14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56" name="Gerade Verbindung mit Pfeil 55"/>
            <p:cNvCxnSpPr>
              <a:stCxn id="44" idx="2"/>
              <a:endCxn id="57" idx="0"/>
            </p:cNvCxnSpPr>
            <p:nvPr/>
          </p:nvCxnSpPr>
          <p:spPr>
            <a:xfrm rot="16200000" flipH="1">
              <a:off x="3705008" y="3486362"/>
              <a:ext cx="119487" cy="4762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3635" y="3548487"/>
              <a:ext cx="2466993" cy="71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8" name="Rechteck 57"/>
            <p:cNvSpPr/>
            <p:nvPr/>
          </p:nvSpPr>
          <p:spPr>
            <a:xfrm>
              <a:off x="2146712" y="1898543"/>
              <a:ext cx="3348000" cy="171451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1F497D"/>
              </a:solidFill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“phone number of the KM-Group secretary”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603025" y="3410098"/>
              <a:ext cx="381002" cy="1399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[5]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62" name="Gerade Verbindung mit Pfeil 61"/>
          <p:cNvCxnSpPr>
            <a:stCxn id="35" idx="2"/>
            <a:endCxn id="42" idx="0"/>
          </p:cNvCxnSpPr>
          <p:nvPr/>
        </p:nvCxnSpPr>
        <p:spPr bwMode="auto">
          <a:xfrm rot="16200000" flipH="1">
            <a:off x="1872934" y="1937378"/>
            <a:ext cx="416696" cy="35767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3" name="Gerade Verbindung mit Pfeil 62"/>
          <p:cNvCxnSpPr>
            <a:stCxn id="37" idx="2"/>
            <a:endCxn id="42" idx="0"/>
          </p:cNvCxnSpPr>
          <p:nvPr/>
        </p:nvCxnSpPr>
        <p:spPr bwMode="auto">
          <a:xfrm rot="5400000">
            <a:off x="3208833" y="961381"/>
            <a:ext cx="414472" cy="231189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6" name="Gerade Verbindung mit Pfeil 65"/>
          <p:cNvCxnSpPr>
            <a:endCxn id="38" idx="0"/>
          </p:cNvCxnSpPr>
          <p:nvPr/>
        </p:nvCxnSpPr>
        <p:spPr bwMode="auto">
          <a:xfrm rot="5400000">
            <a:off x="4640114" y="2035488"/>
            <a:ext cx="395763" cy="182391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69" name="Gerade Verbindung mit Pfeil 68"/>
          <p:cNvCxnSpPr>
            <a:stCxn id="36" idx="2"/>
            <a:endCxn id="38" idx="0"/>
          </p:cNvCxnSpPr>
          <p:nvPr/>
        </p:nvCxnSpPr>
        <p:spPr bwMode="auto">
          <a:xfrm rot="5400000">
            <a:off x="5785831" y="868838"/>
            <a:ext cx="416696" cy="249475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3" name="Gerade Verbindung mit Pfeil 72"/>
          <p:cNvCxnSpPr>
            <a:stCxn id="42" idx="2"/>
            <a:endCxn id="44" idx="0"/>
          </p:cNvCxnSpPr>
          <p:nvPr/>
        </p:nvCxnSpPr>
        <p:spPr bwMode="auto">
          <a:xfrm rot="16200000" flipH="1">
            <a:off x="2800292" y="2085433"/>
            <a:ext cx="1093356" cy="217369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7" name="Gerade Verbindung mit Pfeil 76"/>
          <p:cNvCxnSpPr>
            <a:stCxn id="38" idx="2"/>
            <a:endCxn id="43" idx="0"/>
          </p:cNvCxnSpPr>
          <p:nvPr/>
        </p:nvCxnSpPr>
        <p:spPr bwMode="auto">
          <a:xfrm rot="16200000" flipH="1">
            <a:off x="5391773" y="1980631"/>
            <a:ext cx="513543" cy="180349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2" name="Gerade Verbindung mit Pfeil 81"/>
          <p:cNvCxnSpPr>
            <a:stCxn id="49" idx="2"/>
            <a:endCxn id="43" idx="0"/>
          </p:cNvCxnSpPr>
          <p:nvPr/>
        </p:nvCxnSpPr>
        <p:spPr bwMode="auto">
          <a:xfrm rot="5400000">
            <a:off x="6753488" y="2563787"/>
            <a:ext cx="372162" cy="77856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5" name="Gerade Verbindung mit Pfeil 84"/>
          <p:cNvCxnSpPr>
            <a:stCxn id="43" idx="2"/>
            <a:endCxn id="44" idx="0"/>
          </p:cNvCxnSpPr>
          <p:nvPr/>
        </p:nvCxnSpPr>
        <p:spPr bwMode="auto">
          <a:xfrm rot="5400000">
            <a:off x="5343530" y="2512201"/>
            <a:ext cx="297051" cy="2116469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grpSp>
        <p:nvGrpSpPr>
          <p:cNvPr id="60" name="Gruppieren 59"/>
          <p:cNvGrpSpPr/>
          <p:nvPr/>
        </p:nvGrpSpPr>
        <p:grpSpPr>
          <a:xfrm>
            <a:off x="2714613" y="1214422"/>
            <a:ext cx="4214840" cy="500067"/>
            <a:chOff x="2714613" y="1214422"/>
            <a:chExt cx="4214840" cy="500067"/>
          </a:xfrm>
        </p:grpSpPr>
        <p:grpSp>
          <p:nvGrpSpPr>
            <p:cNvPr id="32" name="Gruppieren 31"/>
            <p:cNvGrpSpPr/>
            <p:nvPr/>
          </p:nvGrpSpPr>
          <p:grpSpPr>
            <a:xfrm>
              <a:off x="2714613" y="1242997"/>
              <a:ext cx="1457334" cy="471490"/>
              <a:chOff x="2714613" y="1242997"/>
              <a:chExt cx="1457334" cy="471490"/>
            </a:xfrm>
          </p:grpSpPr>
          <p:sp>
            <p:nvSpPr>
              <p:cNvPr id="29" name="Ellipse 28"/>
              <p:cNvSpPr/>
              <p:nvPr/>
            </p:nvSpPr>
            <p:spPr bwMode="auto">
              <a:xfrm>
                <a:off x="2957501" y="1242997"/>
                <a:ext cx="1214446" cy="357190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31" name="Gerade Verbindung mit Pfeil 30"/>
              <p:cNvCxnSpPr>
                <a:stCxn id="29" idx="4"/>
              </p:cNvCxnSpPr>
              <p:nvPr/>
            </p:nvCxnSpPr>
            <p:spPr bwMode="auto">
              <a:xfrm rot="5400000">
                <a:off x="3082518" y="1232281"/>
                <a:ext cx="114301" cy="85011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33" name="Gruppieren 32"/>
            <p:cNvGrpSpPr/>
            <p:nvPr/>
          </p:nvGrpSpPr>
          <p:grpSpPr>
            <a:xfrm>
              <a:off x="4572000" y="1214422"/>
              <a:ext cx="857257" cy="500066"/>
              <a:chOff x="2957501" y="1242997"/>
              <a:chExt cx="1214446" cy="500066"/>
            </a:xfrm>
          </p:grpSpPr>
          <p:sp>
            <p:nvSpPr>
              <p:cNvPr id="39" name="Ellipse 38"/>
              <p:cNvSpPr/>
              <p:nvPr/>
            </p:nvSpPr>
            <p:spPr bwMode="auto">
              <a:xfrm>
                <a:off x="2957501" y="1242997"/>
                <a:ext cx="1214446" cy="357190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40" name="Gerade Verbindung mit Pfeil 39"/>
              <p:cNvCxnSpPr/>
              <p:nvPr/>
            </p:nvCxnSpPr>
            <p:spPr bwMode="auto">
              <a:xfrm rot="10800000" flipV="1">
                <a:off x="3297545" y="1600187"/>
                <a:ext cx="364335" cy="14287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51" name="Gruppieren 50"/>
            <p:cNvGrpSpPr/>
            <p:nvPr/>
          </p:nvGrpSpPr>
          <p:grpSpPr>
            <a:xfrm>
              <a:off x="5453068" y="1214422"/>
              <a:ext cx="1476385" cy="500067"/>
              <a:chOff x="3165691" y="1242997"/>
              <a:chExt cx="2151302" cy="500067"/>
            </a:xfrm>
          </p:grpSpPr>
          <p:sp>
            <p:nvSpPr>
              <p:cNvPr id="52" name="Ellipse 51"/>
              <p:cNvSpPr/>
              <p:nvPr/>
            </p:nvSpPr>
            <p:spPr bwMode="auto">
              <a:xfrm>
                <a:off x="3165691" y="1242997"/>
                <a:ext cx="1110351" cy="357190"/>
              </a:xfrm>
              <a:prstGeom prst="ellipse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18" charset="0"/>
                </a:endParaRPr>
              </a:p>
            </p:txBody>
          </p:sp>
          <p:cxnSp>
            <p:nvCxnSpPr>
              <p:cNvPr id="53" name="Gerade Verbindung mit Pfeil 52"/>
              <p:cNvCxnSpPr>
                <a:stCxn id="52" idx="4"/>
              </p:cNvCxnSpPr>
              <p:nvPr/>
            </p:nvCxnSpPr>
            <p:spPr bwMode="auto">
              <a:xfrm rot="16200000" flipH="1">
                <a:off x="4447492" y="873562"/>
                <a:ext cx="142876" cy="159612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sp>
        <p:nvSpPr>
          <p:cNvPr id="65" name="Textfeld 64"/>
          <p:cNvSpPr txBox="1"/>
          <p:nvPr/>
        </p:nvSpPr>
        <p:spPr>
          <a:xfrm>
            <a:off x="214282" y="2000240"/>
            <a:ext cx="4591321" cy="830997"/>
          </a:xfrm>
          <a:prstGeom prst="rect">
            <a:avLst/>
          </a:prstGeom>
          <a:solidFill>
            <a:srgbClr val="ECECEC"/>
          </a:solidFill>
          <a:ln w="28575">
            <a:solidFill>
              <a:srgbClr val="2F3754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&lt;KM-Group&gt;&lt;</a:t>
            </a:r>
            <a:r>
              <a:rPr lang="de-DE" dirty="0" err="1" smtClean="0"/>
              <a:t>phone_number</a:t>
            </a:r>
            <a:r>
              <a:rPr lang="de-DE" dirty="0" smtClean="0"/>
              <a:t>&gt;&lt;?&gt;</a:t>
            </a:r>
          </a:p>
          <a:p>
            <a:r>
              <a:rPr lang="de-DE" dirty="0" smtClean="0"/>
              <a:t>&lt;?&gt;&lt;</a:t>
            </a:r>
            <a:r>
              <a:rPr lang="de-DE" dirty="0" err="1" smtClean="0"/>
              <a:t>phone_number</a:t>
            </a:r>
            <a:r>
              <a:rPr lang="de-DE" dirty="0" smtClean="0"/>
              <a:t>&gt;&lt;KM-Group&gt;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3859729" y="2000240"/>
            <a:ext cx="3855543" cy="461665"/>
          </a:xfrm>
          <a:prstGeom prst="rect">
            <a:avLst/>
          </a:prstGeom>
          <a:solidFill>
            <a:srgbClr val="ECECEC"/>
          </a:solidFill>
          <a:ln w="28575">
            <a:solidFill>
              <a:srgbClr val="2F3754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&lt;KM-Group&gt;&lt;?&gt;&lt;</a:t>
            </a:r>
            <a:r>
              <a:rPr lang="de-DE" dirty="0" err="1" smtClean="0"/>
              <a:t>secretary</a:t>
            </a:r>
            <a:r>
              <a:rPr lang="de-DE" dirty="0" smtClean="0"/>
              <a:t>&gt;</a:t>
            </a:r>
          </a:p>
        </p:txBody>
      </p:sp>
      <p:sp>
        <p:nvSpPr>
          <p:cNvPr id="68" name="Textfeld 67"/>
          <p:cNvSpPr txBox="1"/>
          <p:nvPr/>
        </p:nvSpPr>
        <p:spPr>
          <a:xfrm>
            <a:off x="4357686" y="2571744"/>
            <a:ext cx="4352474" cy="461665"/>
          </a:xfrm>
          <a:prstGeom prst="rect">
            <a:avLst/>
          </a:prstGeom>
          <a:solidFill>
            <a:srgbClr val="ECECEC"/>
          </a:solidFill>
          <a:ln w="28575">
            <a:solidFill>
              <a:srgbClr val="2F3754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&lt;KM-Group&gt;&lt;?&gt;&lt;</a:t>
            </a:r>
            <a:r>
              <a:rPr lang="de-DE" dirty="0" err="1" smtClean="0"/>
              <a:t>SecretaryAD</a:t>
            </a:r>
            <a:r>
              <a:rPr lang="de-DE" dirty="0" smtClean="0"/>
              <a:t>&gt;</a:t>
            </a:r>
          </a:p>
        </p:txBody>
      </p:sp>
      <p:sp>
        <p:nvSpPr>
          <p:cNvPr id="70" name="Textfeld 69"/>
          <p:cNvSpPr txBox="1"/>
          <p:nvPr/>
        </p:nvSpPr>
        <p:spPr>
          <a:xfrm>
            <a:off x="2000232" y="3286124"/>
            <a:ext cx="4810932" cy="461665"/>
          </a:xfrm>
          <a:prstGeom prst="rect">
            <a:avLst/>
          </a:prstGeom>
          <a:solidFill>
            <a:srgbClr val="ECECEC"/>
          </a:solidFill>
          <a:ln w="28575">
            <a:solidFill>
              <a:srgbClr val="2F3754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&lt;</a:t>
            </a:r>
            <a:r>
              <a:rPr lang="de-DE" dirty="0" err="1" smtClean="0"/>
              <a:t>SecretaryAD</a:t>
            </a:r>
            <a:r>
              <a:rPr lang="de-DE" dirty="0" smtClean="0"/>
              <a:t>&gt;&lt;</a:t>
            </a:r>
            <a:r>
              <a:rPr lang="de-DE" dirty="0" err="1" smtClean="0"/>
              <a:t>phone_number</a:t>
            </a:r>
            <a:r>
              <a:rPr lang="de-DE" dirty="0" smtClean="0"/>
              <a:t>&gt;&lt;?&gt;</a:t>
            </a:r>
            <a:endParaRPr lang="de-DE" dirty="0"/>
          </a:p>
        </p:txBody>
      </p:sp>
      <p:sp>
        <p:nvSpPr>
          <p:cNvPr id="54" name="Textfeld 53"/>
          <p:cNvSpPr txBox="1"/>
          <p:nvPr/>
        </p:nvSpPr>
        <p:spPr>
          <a:xfrm>
            <a:off x="6215074" y="2214554"/>
            <a:ext cx="1763624" cy="461665"/>
          </a:xfrm>
          <a:prstGeom prst="rect">
            <a:avLst/>
          </a:prstGeom>
          <a:solidFill>
            <a:srgbClr val="ECECEC"/>
          </a:solidFill>
          <a:ln w="28575">
            <a:solidFill>
              <a:srgbClr val="2F3754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instances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54" grpId="0" animBg="1"/>
      <p:bldP spid="5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Retrieval – Triple-based approach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 rot="16200000" flipH="1">
            <a:off x="1580056" y="2634730"/>
            <a:ext cx="460989" cy="33501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grpSp>
        <p:nvGrpSpPr>
          <p:cNvPr id="20" name="Gruppieren 186"/>
          <p:cNvGrpSpPr/>
          <p:nvPr/>
        </p:nvGrpSpPr>
        <p:grpSpPr>
          <a:xfrm>
            <a:off x="428595" y="1214422"/>
            <a:ext cx="1968755" cy="2286015"/>
            <a:chOff x="2090866" y="853620"/>
            <a:chExt cx="1000478" cy="1351780"/>
          </a:xfrm>
        </p:grpSpPr>
        <p:sp>
          <p:nvSpPr>
            <p:cNvPr id="90" name="Rechteck 89"/>
            <p:cNvSpPr/>
            <p:nvPr/>
          </p:nvSpPr>
          <p:spPr>
            <a:xfrm>
              <a:off x="2090866" y="853620"/>
              <a:ext cx="936000" cy="108000"/>
            </a:xfrm>
            <a:prstGeom prst="rect">
              <a:avLst/>
            </a:prstGeom>
            <a:solidFill>
              <a:srgbClr val="EEECE1"/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solidFill>
                    <a:srgbClr val="1F497D"/>
                  </a:solidFill>
                  <a:latin typeface="Calibri"/>
                </a:rPr>
                <a:t>free text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681399" y="1932406"/>
              <a:ext cx="409945" cy="2729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expanded</a:t>
              </a:r>
              <a:r>
                <a:rPr kumimoji="0" lang="en-US" sz="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query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/>
          <p:nvPr/>
        </p:nvCxnSpPr>
        <p:spPr>
          <a:xfrm rot="5400000">
            <a:off x="694037" y="2663495"/>
            <a:ext cx="397814" cy="357189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cxnSp>
        <p:nvCxnSpPr>
          <p:cNvPr id="108" name="Gerade Verbindung mit Pfeil 107"/>
          <p:cNvCxnSpPr/>
          <p:nvPr/>
        </p:nvCxnSpPr>
        <p:spPr>
          <a:xfrm rot="5400000">
            <a:off x="1232204" y="2982583"/>
            <a:ext cx="254936" cy="1429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sp>
        <p:nvSpPr>
          <p:cNvPr id="110" name="Textfeld 109"/>
          <p:cNvSpPr txBox="1"/>
          <p:nvPr/>
        </p:nvSpPr>
        <p:spPr>
          <a:xfrm>
            <a:off x="919137" y="3172123"/>
            <a:ext cx="906530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matched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6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ontological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 elements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404783" y="3038773"/>
            <a:ext cx="7083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“perfect</a:t>
            </a:r>
            <a:endParaRPr kumimoji="0" lang="en-US" sz="6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answer”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1195697" y="1549934"/>
            <a:ext cx="306707" cy="96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grpSp>
        <p:nvGrpSpPr>
          <p:cNvPr id="6" name="Diagram group"/>
          <p:cNvGrpSpPr/>
          <p:nvPr/>
        </p:nvGrpSpPr>
        <p:grpSpPr>
          <a:xfrm>
            <a:off x="395259" y="1428736"/>
            <a:ext cx="1714512" cy="1571636"/>
            <a:chOff x="1481533" y="207446"/>
            <a:chExt cx="1424769" cy="142476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Gruppieren 200"/>
            <p:cNvGrpSpPr/>
            <p:nvPr/>
          </p:nvGrpSpPr>
          <p:grpSpPr>
            <a:xfrm>
              <a:off x="1481533" y="207446"/>
              <a:ext cx="1424769" cy="1424768"/>
              <a:chOff x="1481533" y="207446"/>
              <a:chExt cx="1424769" cy="1424768"/>
            </a:xfrm>
          </p:grpSpPr>
          <p:sp>
            <p:nvSpPr>
              <p:cNvPr id="8" name=" 3"/>
              <p:cNvSpPr/>
              <p:nvPr/>
            </p:nvSpPr>
            <p:spPr>
              <a:xfrm rot="20700000">
                <a:off x="1481533" y="207446"/>
                <a:ext cx="1424769" cy="1424768"/>
              </a:xfrm>
              <a:prstGeom prst="gear6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fillRef>
              <a:effect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 4"/>
              <p:cNvSpPr/>
              <p:nvPr/>
            </p:nvSpPr>
            <p:spPr>
              <a:xfrm>
                <a:off x="1794026" y="472598"/>
                <a:ext cx="799781" cy="799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700" kern="1200" dirty="0" err="1" smtClean="0"/>
                  <a:t>fact</a:t>
                </a:r>
                <a:r>
                  <a:rPr lang="de-DE" sz="1700" kern="1200" dirty="0" smtClean="0"/>
                  <a:t> </a:t>
                </a:r>
                <a:r>
                  <a:rPr lang="de-DE" sz="1700" kern="1200" dirty="0" err="1" smtClean="0"/>
                  <a:t>retrieval</a:t>
                </a:r>
                <a:endParaRPr lang="de-DE" sz="1700" kern="1200" dirty="0"/>
              </a:p>
            </p:txBody>
          </p:sp>
        </p:grpSp>
      </p:grpSp>
      <p:sp>
        <p:nvSpPr>
          <p:cNvPr id="116" name="Inhaltsplatzhalter 27"/>
          <p:cNvSpPr>
            <a:spLocks noGrp="1"/>
          </p:cNvSpPr>
          <p:nvPr>
            <p:ph idx="1"/>
          </p:nvPr>
        </p:nvSpPr>
        <p:spPr>
          <a:xfrm>
            <a:off x="2643174" y="1214422"/>
            <a:ext cx="6215106" cy="4857784"/>
          </a:xfrm>
        </p:spPr>
        <p:txBody>
          <a:bodyPr/>
          <a:lstStyle/>
          <a:p>
            <a:pPr>
              <a:buClr>
                <a:srgbClr val="2F3754"/>
              </a:buClr>
              <a:buNone/>
            </a:pPr>
            <a:r>
              <a:rPr lang="en-US" dirty="0" smtClean="0"/>
              <a:t>Ranking</a:t>
            </a:r>
          </a:p>
          <a:p>
            <a:pPr>
              <a:buClr>
                <a:srgbClr val="2F3754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6"/>
                </a:solidFill>
              </a:rPr>
              <a:t>Syntactic Matching</a:t>
            </a:r>
            <a:r>
              <a:rPr lang="en-US" sz="1800" dirty="0" smtClean="0"/>
              <a:t>: </a:t>
            </a:r>
            <a:r>
              <a:rPr lang="en-US" sz="1600" dirty="0" smtClean="0"/>
              <a:t>n-gram weights </a:t>
            </a:r>
          </a:p>
          <a:p>
            <a:pPr>
              <a:buClr>
                <a:srgbClr val="2F3754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6"/>
                </a:solidFill>
              </a:rPr>
              <a:t>Semantic Matching</a:t>
            </a:r>
            <a:r>
              <a:rPr lang="en-US" sz="1800" dirty="0" smtClean="0"/>
              <a:t>:</a:t>
            </a:r>
            <a:endParaRPr lang="en-US" sz="1800" dirty="0" smtClean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level: </a:t>
            </a:r>
          </a:p>
          <a:p>
            <a:pPr lvl="1">
              <a:buNone/>
            </a:pPr>
            <a:r>
              <a:rPr lang="en-US" sz="1600" dirty="0" smtClean="0"/>
              <a:t>	</a:t>
            </a:r>
            <a:endParaRPr lang="en-US" sz="2200" dirty="0" smtClean="0"/>
          </a:p>
          <a:p>
            <a:pPr lvl="1">
              <a:buNone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level: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r>
              <a:rPr lang="en-US" sz="1600" dirty="0" smtClean="0"/>
              <a:t>		where                are included in the triples</a:t>
            </a:r>
          </a:p>
          <a:p>
            <a:pPr lvl="1">
              <a:buNone/>
            </a:pPr>
            <a:r>
              <a:rPr lang="en-US" sz="1600" dirty="0" smtClean="0"/>
              <a:t>	</a:t>
            </a:r>
          </a:p>
          <a:p>
            <a:pPr lvl="1">
              <a:buNone/>
            </a:pP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level: 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  <a:p>
            <a:pPr lvl="1">
              <a:buNone/>
            </a:pPr>
            <a:endParaRPr lang="en-US" sz="1600" dirty="0" smtClean="0"/>
          </a:p>
        </p:txBody>
      </p:sp>
      <p:graphicFrame>
        <p:nvGraphicFramePr>
          <p:cNvPr id="1034" name="Object 3"/>
          <p:cNvGraphicFramePr>
            <a:graphicFrameLocks noChangeAspect="1"/>
          </p:cNvGraphicFramePr>
          <p:nvPr/>
        </p:nvGraphicFramePr>
        <p:xfrm>
          <a:off x="6567501" y="1657337"/>
          <a:ext cx="1790713" cy="374867"/>
        </p:xfrm>
        <a:graphic>
          <a:graphicData uri="http://schemas.openxmlformats.org/presentationml/2006/ole">
            <p:oleObj spid="_x0000_s1034" name="Formel" r:id="rId4" imgW="1155600" imgH="241200" progId="Equation.3">
              <p:embed/>
            </p:oleObj>
          </a:graphicData>
        </a:graphic>
      </p:graphicFrame>
      <p:graphicFrame>
        <p:nvGraphicFramePr>
          <p:cNvPr id="1035" name="Object 3"/>
          <p:cNvGraphicFramePr>
            <a:graphicFrameLocks noChangeAspect="1"/>
          </p:cNvGraphicFramePr>
          <p:nvPr/>
        </p:nvGraphicFramePr>
        <p:xfrm>
          <a:off x="4071935" y="2452680"/>
          <a:ext cx="3786214" cy="383638"/>
        </p:xfrm>
        <a:graphic>
          <a:graphicData uri="http://schemas.openxmlformats.org/presentationml/2006/ole">
            <p:oleObj spid="_x0000_s1035" name="Formel" r:id="rId5" imgW="2387520" imgH="241200" progId="Equation.3">
              <p:embed/>
            </p:oleObj>
          </a:graphicData>
        </a:graphic>
      </p:graphicFrame>
      <p:graphicFrame>
        <p:nvGraphicFramePr>
          <p:cNvPr id="1036" name="Object 3"/>
          <p:cNvGraphicFramePr>
            <a:graphicFrameLocks noChangeAspect="1"/>
          </p:cNvGraphicFramePr>
          <p:nvPr/>
        </p:nvGraphicFramePr>
        <p:xfrm>
          <a:off x="3567113" y="3273425"/>
          <a:ext cx="4662487" cy="398463"/>
        </p:xfrm>
        <a:graphic>
          <a:graphicData uri="http://schemas.openxmlformats.org/presentationml/2006/ole">
            <p:oleObj spid="_x0000_s1036" name="Formel" r:id="rId6" imgW="2984400" imgH="253800" progId="Equation.3">
              <p:embed/>
            </p:oleObj>
          </a:graphicData>
        </a:graphic>
      </p:graphicFrame>
      <p:graphicFrame>
        <p:nvGraphicFramePr>
          <p:cNvPr id="1037" name="Object 3"/>
          <p:cNvGraphicFramePr>
            <a:graphicFrameLocks noChangeAspect="1"/>
          </p:cNvGraphicFramePr>
          <p:nvPr/>
        </p:nvGraphicFramePr>
        <p:xfrm>
          <a:off x="3643306" y="4760913"/>
          <a:ext cx="4600601" cy="697241"/>
        </p:xfrm>
        <a:graphic>
          <a:graphicData uri="http://schemas.openxmlformats.org/presentationml/2006/ole">
            <p:oleObj spid="_x0000_s1037" name="Formel" r:id="rId7" imgW="2857320" imgH="431640" progId="Equation.3">
              <p:embed/>
            </p:oleObj>
          </a:graphicData>
        </a:graphic>
      </p:graphicFrame>
      <p:graphicFrame>
        <p:nvGraphicFramePr>
          <p:cNvPr id="1039" name="Object 3"/>
          <p:cNvGraphicFramePr>
            <a:graphicFrameLocks noChangeAspect="1"/>
          </p:cNvGraphicFramePr>
          <p:nvPr/>
        </p:nvGraphicFramePr>
        <p:xfrm>
          <a:off x="4286248" y="3738564"/>
          <a:ext cx="785812" cy="374650"/>
        </p:xfrm>
        <a:graphic>
          <a:graphicData uri="http://schemas.openxmlformats.org/presentationml/2006/ole">
            <p:oleObj spid="_x0000_s1039" name="Formel" r:id="rId8" imgW="507960" imgH="241200" progId="Equation.3">
              <p:embed/>
            </p:oleObj>
          </a:graphicData>
        </a:graphic>
      </p:graphicFrame>
      <p:sp>
        <p:nvSpPr>
          <p:cNvPr id="32" name="Rechteck 31"/>
          <p:cNvSpPr/>
          <p:nvPr/>
        </p:nvSpPr>
        <p:spPr bwMode="auto">
          <a:xfrm>
            <a:off x="214282" y="2857496"/>
            <a:ext cx="2500330" cy="928694"/>
          </a:xfrm>
          <a:prstGeom prst="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solidFill>
                <a:schemeClr val="tx1"/>
              </a:solidFill>
              <a:latin typeface="Times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2F3754"/>
                </a:solidFill>
              </a:rPr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441325"/>
            <a:ext cx="6119826" cy="457200"/>
          </a:xfrm>
        </p:spPr>
        <p:txBody>
          <a:bodyPr/>
          <a:lstStyle/>
          <a:p>
            <a:r>
              <a:rPr lang="en-US" dirty="0" smtClean="0"/>
              <a:t>Semantic Document Retrieval – Graph traversing </a:t>
            </a:r>
            <a:endParaRPr lang="en-US" dirty="0"/>
          </a:p>
        </p:txBody>
      </p:sp>
      <p:sp>
        <p:nvSpPr>
          <p:cNvPr id="90" name="Rechteck 89"/>
          <p:cNvSpPr/>
          <p:nvPr/>
        </p:nvSpPr>
        <p:spPr>
          <a:xfrm>
            <a:off x="428595" y="1214422"/>
            <a:ext cx="1841874" cy="182640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rgbClr val="1F497D"/>
                </a:solidFill>
                <a:latin typeface="Calibri"/>
              </a:rPr>
              <a:t>expanded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query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8" name="Gerade Verbindung mit Pfeil 107"/>
          <p:cNvCxnSpPr/>
          <p:nvPr/>
        </p:nvCxnSpPr>
        <p:spPr>
          <a:xfrm rot="5400000">
            <a:off x="1232204" y="2982583"/>
            <a:ext cx="254936" cy="1429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sp>
        <p:nvSpPr>
          <p:cNvPr id="110" name="Textfeld 109"/>
          <p:cNvSpPr txBox="1"/>
          <p:nvPr/>
        </p:nvSpPr>
        <p:spPr>
          <a:xfrm>
            <a:off x="928662" y="3105448"/>
            <a:ext cx="8676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documents</a:t>
            </a:r>
            <a:endParaRPr kumimoji="0" lang="en-US" sz="12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1195697" y="1549934"/>
            <a:ext cx="306707" cy="96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grpSp>
        <p:nvGrpSpPr>
          <p:cNvPr id="4" name="Diagram group"/>
          <p:cNvGrpSpPr/>
          <p:nvPr/>
        </p:nvGrpSpPr>
        <p:grpSpPr>
          <a:xfrm>
            <a:off x="357158" y="1428736"/>
            <a:ext cx="1890725" cy="1571636"/>
            <a:chOff x="1481533" y="207446"/>
            <a:chExt cx="1424769" cy="142476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uppieren 200"/>
            <p:cNvGrpSpPr/>
            <p:nvPr/>
          </p:nvGrpSpPr>
          <p:grpSpPr>
            <a:xfrm>
              <a:off x="1481533" y="207446"/>
              <a:ext cx="1424769" cy="1424768"/>
              <a:chOff x="1481533" y="207446"/>
              <a:chExt cx="1424769" cy="1424768"/>
            </a:xfrm>
          </p:grpSpPr>
          <p:sp>
            <p:nvSpPr>
              <p:cNvPr id="8" name=" 3"/>
              <p:cNvSpPr/>
              <p:nvPr/>
            </p:nvSpPr>
            <p:spPr>
              <a:xfrm rot="20700000">
                <a:off x="1481533" y="207446"/>
                <a:ext cx="1424769" cy="1424768"/>
              </a:xfrm>
              <a:prstGeom prst="gear6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fillRef>
              <a:effect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 4"/>
              <p:cNvSpPr/>
              <p:nvPr/>
            </p:nvSpPr>
            <p:spPr>
              <a:xfrm>
                <a:off x="1794026" y="472598"/>
                <a:ext cx="799781" cy="799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700" kern="1200" dirty="0" err="1" smtClean="0"/>
                  <a:t>document</a:t>
                </a:r>
                <a:r>
                  <a:rPr lang="de-DE" sz="1700" kern="1200" dirty="0" smtClean="0"/>
                  <a:t> </a:t>
                </a:r>
                <a:r>
                  <a:rPr lang="de-DE" sz="1700" kern="1200" dirty="0" err="1" smtClean="0"/>
                  <a:t>retrieval</a:t>
                </a:r>
                <a:endParaRPr lang="de-DE" sz="1700" kern="1200" dirty="0"/>
              </a:p>
            </p:txBody>
          </p:sp>
        </p:grpSp>
      </p:grpSp>
      <p:sp>
        <p:nvSpPr>
          <p:cNvPr id="116" name="Inhaltsplatzhalter 27"/>
          <p:cNvSpPr>
            <a:spLocks noGrp="1"/>
          </p:cNvSpPr>
          <p:nvPr>
            <p:ph idx="1"/>
          </p:nvPr>
        </p:nvSpPr>
        <p:spPr>
          <a:xfrm>
            <a:off x="2643174" y="1214422"/>
            <a:ext cx="6215106" cy="4500594"/>
          </a:xfrm>
        </p:spPr>
        <p:txBody>
          <a:bodyPr/>
          <a:lstStyle/>
          <a:p>
            <a:pPr>
              <a:buClr>
                <a:srgbClr val="2F3754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Expanded query</a:t>
            </a:r>
            <a:r>
              <a:rPr lang="en-US" sz="1800" dirty="0" smtClean="0"/>
              <a:t>: expanded with the linguistic information about the matched ontological elements</a:t>
            </a:r>
          </a:p>
          <a:p>
            <a:pPr>
              <a:buClr>
                <a:srgbClr val="2F3754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Semantic Document Retrieval</a:t>
            </a:r>
          </a:p>
          <a:p>
            <a:pPr marL="800100" lvl="1" indent="-342900">
              <a:buClr>
                <a:srgbClr val="2F3754"/>
              </a:buClr>
              <a:buFont typeface="+mj-lt"/>
              <a:buAutoNum type="arabicPeriod"/>
            </a:pPr>
            <a:r>
              <a:rPr lang="en-US" sz="1600" dirty="0" smtClean="0"/>
              <a:t>Keyword search on the document index (Lucene)</a:t>
            </a:r>
          </a:p>
          <a:p>
            <a:pPr marL="800100" lvl="1" indent="-342900">
              <a:buClr>
                <a:srgbClr val="2F3754"/>
              </a:buClr>
              <a:buFont typeface="+mj-lt"/>
              <a:buAutoNum type="arabicPeriod"/>
            </a:pPr>
            <a:r>
              <a:rPr lang="en-US" sz="1600" dirty="0" smtClean="0"/>
              <a:t>Apply Spreading Activation:</a:t>
            </a:r>
          </a:p>
          <a:p>
            <a:pPr marL="1200150" lvl="2" indent="-342900">
              <a:buClr>
                <a:srgbClr val="2F3754"/>
              </a:buClr>
            </a:pPr>
            <a:r>
              <a:rPr lang="en-US" sz="1600" dirty="0" smtClean="0"/>
              <a:t>Activation points: found documents</a:t>
            </a:r>
          </a:p>
          <a:p>
            <a:pPr marL="1200150" lvl="2" indent="-342900">
              <a:buClr>
                <a:srgbClr val="2F3754"/>
              </a:buClr>
            </a:pPr>
            <a:r>
              <a:rPr lang="en-US" sz="1600" dirty="0" smtClean="0"/>
              <a:t>Activation weights: document weights</a:t>
            </a:r>
          </a:p>
          <a:p>
            <a:pPr marL="1200150" lvl="2" indent="-342900">
              <a:buClr>
                <a:srgbClr val="2F3754"/>
              </a:buClr>
            </a:pPr>
            <a:r>
              <a:rPr lang="en-US" sz="1600" dirty="0" smtClean="0"/>
              <a:t>Formula: </a:t>
            </a:r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4857752" y="3328988"/>
          <a:ext cx="1608674" cy="457202"/>
        </p:xfrm>
        <a:graphic>
          <a:graphicData uri="http://schemas.openxmlformats.org/presentationml/2006/ole">
            <p:oleObj spid="_x0000_s2055" name="Formel" r:id="rId4" imgW="12063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1325"/>
            <a:ext cx="6062663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Combined approach</a:t>
            </a:r>
          </a:p>
        </p:txBody>
      </p:sp>
      <p:grpSp>
        <p:nvGrpSpPr>
          <p:cNvPr id="103" name="Gruppieren 102"/>
          <p:cNvGrpSpPr/>
          <p:nvPr/>
        </p:nvGrpSpPr>
        <p:grpSpPr>
          <a:xfrm>
            <a:off x="857224" y="1357298"/>
            <a:ext cx="7500990" cy="4572031"/>
            <a:chOff x="2332834" y="1780565"/>
            <a:chExt cx="3811842" cy="2703563"/>
          </a:xfrm>
        </p:grpSpPr>
        <p:graphicFrame>
          <p:nvGraphicFramePr>
            <p:cNvPr id="105" name="Diagramm 104"/>
            <p:cNvGraphicFramePr/>
            <p:nvPr/>
          </p:nvGraphicFramePr>
          <p:xfrm>
            <a:off x="2830940" y="2184540"/>
            <a:ext cx="3169820" cy="6015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106" name="Gruppieren 243"/>
            <p:cNvGrpSpPr/>
            <p:nvPr/>
          </p:nvGrpSpPr>
          <p:grpSpPr>
            <a:xfrm>
              <a:off x="2691026" y="2921131"/>
              <a:ext cx="251715" cy="611118"/>
              <a:chOff x="2691026" y="2921131"/>
              <a:chExt cx="251715" cy="611118"/>
            </a:xfrm>
          </p:grpSpPr>
          <p:sp>
            <p:nvSpPr>
              <p:cNvPr id="191" name="Textfeld 190"/>
              <p:cNvSpPr txBox="1"/>
              <p:nvPr/>
            </p:nvSpPr>
            <p:spPr>
              <a:xfrm>
                <a:off x="2695867" y="3330164"/>
                <a:ext cx="246874" cy="202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-</a:t>
                </a:r>
              </a:p>
            </p:txBody>
          </p:sp>
          <p:grpSp>
            <p:nvGrpSpPr>
              <p:cNvPr id="192" name="Gruppieren 242"/>
              <p:cNvGrpSpPr/>
              <p:nvPr/>
            </p:nvGrpSpPr>
            <p:grpSpPr>
              <a:xfrm>
                <a:off x="2691026" y="2921131"/>
                <a:ext cx="221010" cy="472359"/>
                <a:chOff x="2691026" y="2921131"/>
                <a:chExt cx="221010" cy="472359"/>
              </a:xfrm>
            </p:grpSpPr>
            <p:grpSp>
              <p:nvGrpSpPr>
                <p:cNvPr id="193" name="Gruppieren 145"/>
                <p:cNvGrpSpPr/>
                <p:nvPr/>
              </p:nvGrpSpPr>
              <p:grpSpPr>
                <a:xfrm>
                  <a:off x="2714610" y="3118010"/>
                  <a:ext cx="67003" cy="252567"/>
                  <a:chOff x="2500298" y="3151690"/>
                  <a:chExt cx="71438" cy="500066"/>
                </a:xfrm>
              </p:grpSpPr>
              <p:sp>
                <p:nvSpPr>
                  <p:cNvPr id="197" name="Rechteck 196"/>
                  <p:cNvSpPr/>
                  <p:nvPr/>
                </p:nvSpPr>
                <p:spPr>
                  <a:xfrm>
                    <a:off x="2500298" y="3151690"/>
                    <a:ext cx="71438" cy="71438"/>
                  </a:xfrm>
                  <a:prstGeom prst="rect">
                    <a:avLst/>
                  </a:prstGeom>
                  <a:solidFill>
                    <a:srgbClr val="FF0000"/>
                  </a:solidFill>
                  <a:ln w="3175" cap="flat" cmpd="sng" algn="ctr">
                    <a:solidFill>
                      <a:srgbClr val="FF33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8" name="Rechteck 197"/>
                  <p:cNvSpPr/>
                  <p:nvPr/>
                </p:nvSpPr>
                <p:spPr>
                  <a:xfrm>
                    <a:off x="2500298" y="3294566"/>
                    <a:ext cx="71438" cy="71438"/>
                  </a:xfrm>
                  <a:prstGeom prst="rect">
                    <a:avLst/>
                  </a:prstGeom>
                  <a:solidFill>
                    <a:srgbClr val="FF6600"/>
                  </a:solidFill>
                  <a:ln w="3175" cap="flat" cmpd="sng" algn="ctr">
                    <a:solidFill>
                      <a:srgbClr val="FF66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Rechteck 198"/>
                  <p:cNvSpPr/>
                  <p:nvPr/>
                </p:nvSpPr>
                <p:spPr>
                  <a:xfrm>
                    <a:off x="2500298" y="3437442"/>
                    <a:ext cx="71438" cy="71438"/>
                  </a:xfrm>
                  <a:prstGeom prst="rect">
                    <a:avLst/>
                  </a:prstGeom>
                  <a:solidFill>
                    <a:srgbClr val="FF9933"/>
                  </a:solidFill>
                  <a:ln w="3175" cap="flat" cmpd="sng" algn="ctr">
                    <a:solidFill>
                      <a:srgbClr val="FF9933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0" name="Rechteck 199"/>
                  <p:cNvSpPr/>
                  <p:nvPr/>
                </p:nvSpPr>
                <p:spPr>
                  <a:xfrm>
                    <a:off x="2500298" y="3580318"/>
                    <a:ext cx="71438" cy="71438"/>
                  </a:xfrm>
                  <a:prstGeom prst="rect">
                    <a:avLst/>
                  </a:prstGeom>
                  <a:solidFill>
                    <a:srgbClr val="FFCC00"/>
                  </a:solidFill>
                  <a:ln w="3175" cap="flat" cmpd="sng" algn="ctr">
                    <a:solidFill>
                      <a:srgbClr val="FFCC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de-DE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95" name="Textfeld 194"/>
                <p:cNvSpPr txBox="1"/>
                <p:nvPr/>
              </p:nvSpPr>
              <p:spPr>
                <a:xfrm>
                  <a:off x="2691026" y="2921131"/>
                  <a:ext cx="145213" cy="20019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6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3300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+</a:t>
                  </a:r>
                  <a:endParaRPr kumimoji="0" lang="de-DE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Textfeld 195"/>
                <p:cNvSpPr txBox="1"/>
                <p:nvPr/>
              </p:nvSpPr>
              <p:spPr>
                <a:xfrm>
                  <a:off x="2732170" y="3086096"/>
                  <a:ext cx="179866" cy="307394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1F497D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weight</a:t>
                  </a:r>
                  <a:endPara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07" name="Gerade Verbindung mit Pfeil 148"/>
            <p:cNvCxnSpPr>
              <a:endCxn id="190" idx="1"/>
            </p:cNvCxnSpPr>
            <p:nvPr/>
          </p:nvCxnSpPr>
          <p:spPr>
            <a:xfrm rot="16200000" flipH="1">
              <a:off x="1483897" y="3183331"/>
              <a:ext cx="2271970" cy="191539"/>
            </a:xfrm>
            <a:prstGeom prst="bentConnector2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sp>
          <p:nvSpPr>
            <p:cNvPr id="108" name="Textfeld 107"/>
            <p:cNvSpPr txBox="1"/>
            <p:nvPr/>
          </p:nvSpPr>
          <p:spPr>
            <a:xfrm>
              <a:off x="2332834" y="2794401"/>
              <a:ext cx="187687" cy="69334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perfect answer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9" name="Gerade Verbindung mit Pfeil 108"/>
            <p:cNvCxnSpPr>
              <a:stCxn id="184" idx="2"/>
            </p:cNvCxnSpPr>
            <p:nvPr/>
          </p:nvCxnSpPr>
          <p:spPr>
            <a:xfrm rot="5400000">
              <a:off x="2805933" y="1979002"/>
              <a:ext cx="181364" cy="4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grpSp>
          <p:nvGrpSpPr>
            <p:cNvPr id="110" name="Gruppieren 436"/>
            <p:cNvGrpSpPr>
              <a:grpSpLocks/>
            </p:cNvGrpSpPr>
            <p:nvPr/>
          </p:nvGrpSpPr>
          <p:grpSpPr bwMode="auto">
            <a:xfrm>
              <a:off x="2715652" y="4114809"/>
              <a:ext cx="3429024" cy="369319"/>
              <a:chOff x="4500562" y="5322555"/>
              <a:chExt cx="3429024" cy="535337"/>
            </a:xfrm>
          </p:grpSpPr>
          <p:cxnSp>
            <p:nvCxnSpPr>
              <p:cNvPr id="189" name="Gerade Verbindung mit Pfeil 188"/>
              <p:cNvCxnSpPr/>
              <p:nvPr/>
            </p:nvCxnSpPr>
            <p:spPr>
              <a:xfrm rot="16200000" flipH="1">
                <a:off x="6049866" y="5487763"/>
                <a:ext cx="330416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190" name="Rechteck 189"/>
              <p:cNvSpPr/>
              <p:nvPr/>
            </p:nvSpPr>
            <p:spPr>
              <a:xfrm>
                <a:off x="4500562" y="5657736"/>
                <a:ext cx="3429024" cy="200156"/>
              </a:xfrm>
              <a:prstGeom prst="rect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search results</a:t>
                </a:r>
              </a:p>
            </p:txBody>
          </p:sp>
        </p:grpSp>
        <p:cxnSp>
          <p:nvCxnSpPr>
            <p:cNvPr id="112" name="Gerade Verbindung mit Pfeil 111"/>
            <p:cNvCxnSpPr/>
            <p:nvPr/>
          </p:nvCxnSpPr>
          <p:spPr>
            <a:xfrm rot="5400000">
              <a:off x="2929720" y="2328928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cxnSp>
          <p:nvCxnSpPr>
            <p:cNvPr id="113" name="Gerade Verbindung mit Pfeil 112"/>
            <p:cNvCxnSpPr/>
            <p:nvPr/>
          </p:nvCxnSpPr>
          <p:spPr>
            <a:xfrm rot="5400000">
              <a:off x="5643570" y="2328928"/>
              <a:ext cx="285752" cy="158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stealth"/>
            </a:ln>
            <a:effectLst/>
          </p:spPr>
        </p:cxnSp>
        <p:grpSp>
          <p:nvGrpSpPr>
            <p:cNvPr id="114" name="Gruppieren 186"/>
            <p:cNvGrpSpPr/>
            <p:nvPr/>
          </p:nvGrpSpPr>
          <p:grpSpPr>
            <a:xfrm>
              <a:off x="2428860" y="1780565"/>
              <a:ext cx="3621922" cy="433364"/>
              <a:chOff x="2090866" y="853620"/>
              <a:chExt cx="3621922" cy="433364"/>
            </a:xfrm>
          </p:grpSpPr>
          <p:sp>
            <p:nvSpPr>
              <p:cNvPr id="184" name="Rechteck 183"/>
              <p:cNvSpPr/>
              <p:nvPr/>
            </p:nvSpPr>
            <p:spPr>
              <a:xfrm>
                <a:off x="2090866" y="853620"/>
                <a:ext cx="936000" cy="108000"/>
              </a:xfrm>
              <a:prstGeom prst="rect">
                <a:avLst/>
              </a:prstGeom>
              <a:solidFill>
                <a:srgbClr val="EEECE1"/>
              </a:solidFill>
              <a:ln w="127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free text query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Abgerundetes Rechteck 4"/>
              <p:cNvSpPr/>
              <p:nvPr/>
            </p:nvSpPr>
            <p:spPr>
              <a:xfrm>
                <a:off x="2180376" y="1142984"/>
                <a:ext cx="756000" cy="14400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fact retrieval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6" name="Abgerundetes Rechteck 185"/>
              <p:cNvSpPr/>
              <p:nvPr/>
            </p:nvSpPr>
            <p:spPr>
              <a:xfrm>
                <a:off x="4776788" y="1142984"/>
                <a:ext cx="936000" cy="144000"/>
              </a:xfrm>
              <a:prstGeom prst="roundRect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rgbClr val="1F497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document retrieval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87" name="Gewinkelte Verbindung 14"/>
              <p:cNvCxnSpPr>
                <a:endCxn id="186" idx="1"/>
              </p:cNvCxnSpPr>
              <p:nvPr/>
            </p:nvCxnSpPr>
            <p:spPr>
              <a:xfrm>
                <a:off x="2936376" y="1214984"/>
                <a:ext cx="1840412" cy="1588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  <a:tailEnd type="stealth"/>
              </a:ln>
              <a:effectLst/>
            </p:spPr>
          </p:cxnSp>
          <p:sp>
            <p:nvSpPr>
              <p:cNvPr id="188" name="Textfeld 187"/>
              <p:cNvSpPr txBox="1"/>
              <p:nvPr/>
            </p:nvSpPr>
            <p:spPr>
              <a:xfrm>
                <a:off x="3532474" y="1069966"/>
                <a:ext cx="589583" cy="1637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expanded</a:t>
                </a:r>
                <a:r>
                  <a:rPr kumimoji="0" lang="en-US" sz="6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2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query</a:t>
                </a:r>
                <a:endParaRPr kumimoji="0" lang="en-US" sz="1200" b="0" i="1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5" name="Gruppieren 249"/>
            <p:cNvGrpSpPr/>
            <p:nvPr/>
          </p:nvGrpSpPr>
          <p:grpSpPr>
            <a:xfrm>
              <a:off x="3071802" y="2857496"/>
              <a:ext cx="2658494" cy="1266818"/>
              <a:chOff x="3071802" y="2975114"/>
              <a:chExt cx="2658494" cy="1266818"/>
            </a:xfrm>
          </p:grpSpPr>
          <p:grpSp>
            <p:nvGrpSpPr>
              <p:cNvPr id="116" name="Gruppieren 244"/>
              <p:cNvGrpSpPr/>
              <p:nvPr/>
            </p:nvGrpSpPr>
            <p:grpSpPr>
              <a:xfrm>
                <a:off x="3101396" y="3009043"/>
                <a:ext cx="2628900" cy="1232889"/>
                <a:chOff x="3101396" y="3009043"/>
                <a:chExt cx="2628900" cy="1232889"/>
              </a:xfrm>
            </p:grpSpPr>
            <p:cxnSp>
              <p:nvCxnSpPr>
                <p:cNvPr id="134" name="Gerade Verbindung 133"/>
                <p:cNvCxnSpPr>
                  <a:stCxn id="176" idx="2"/>
                  <a:endCxn id="167" idx="6"/>
                </p:cNvCxnSpPr>
                <p:nvPr/>
              </p:nvCxnSpPr>
              <p:spPr bwMode="auto">
                <a:xfrm rot="10800000" flipV="1">
                  <a:off x="3999921" y="3073701"/>
                  <a:ext cx="523875" cy="5589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35" name="Gerade Verbindung 134"/>
                <p:cNvCxnSpPr>
                  <a:stCxn id="176" idx="6"/>
                </p:cNvCxnSpPr>
                <p:nvPr/>
              </p:nvCxnSpPr>
              <p:spPr bwMode="auto">
                <a:xfrm>
                  <a:off x="4647621" y="3073701"/>
                  <a:ext cx="493712" cy="6465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36" name="Gerade Verbindung 135"/>
                <p:cNvCxnSpPr>
                  <a:stCxn id="167" idx="2"/>
                  <a:endCxn id="166" idx="6"/>
                </p:cNvCxnSpPr>
                <p:nvPr/>
              </p:nvCxnSpPr>
              <p:spPr bwMode="auto">
                <a:xfrm rot="10800000" flipV="1">
                  <a:off x="3410958" y="3129592"/>
                  <a:ext cx="465138" cy="10630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37" name="Gerade Verbindung 136"/>
                <p:cNvCxnSpPr>
                  <a:stCxn id="176" idx="4"/>
                  <a:endCxn id="175" idx="0"/>
                </p:cNvCxnSpPr>
                <p:nvPr/>
              </p:nvCxnSpPr>
              <p:spPr bwMode="auto">
                <a:xfrm rot="5400000">
                  <a:off x="4525981" y="3199182"/>
                  <a:ext cx="119453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38" name="Gerade Verbindung 137"/>
                <p:cNvCxnSpPr>
                  <a:stCxn id="166" idx="5"/>
                  <a:endCxn id="168" idx="1"/>
                </p:cNvCxnSpPr>
                <p:nvPr/>
              </p:nvCxnSpPr>
              <p:spPr bwMode="auto">
                <a:xfrm rot="16200000" flipH="1">
                  <a:off x="3504477" y="3170941"/>
                  <a:ext cx="70138" cy="2921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39" name="Gerade Verbindung 138"/>
                <p:cNvCxnSpPr>
                  <a:stCxn id="175" idx="2"/>
                  <a:endCxn id="172" idx="7"/>
                </p:cNvCxnSpPr>
                <p:nvPr/>
              </p:nvCxnSpPr>
              <p:spPr bwMode="auto">
                <a:xfrm rot="10800000" flipV="1">
                  <a:off x="4258683" y="3323566"/>
                  <a:ext cx="265113" cy="6575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40" name="Gerade Verbindung 139"/>
                <p:cNvCxnSpPr>
                  <a:stCxn id="175" idx="6"/>
                  <a:endCxn id="174" idx="2"/>
                </p:cNvCxnSpPr>
                <p:nvPr/>
              </p:nvCxnSpPr>
              <p:spPr bwMode="auto">
                <a:xfrm>
                  <a:off x="4647621" y="3323566"/>
                  <a:ext cx="246062" cy="10630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41" name="Gerade Verbindung 140"/>
                <p:cNvCxnSpPr>
                  <a:stCxn id="177" idx="5"/>
                  <a:endCxn id="178" idx="0"/>
                </p:cNvCxnSpPr>
                <p:nvPr/>
              </p:nvCxnSpPr>
              <p:spPr bwMode="auto">
                <a:xfrm rot="16200000" flipH="1">
                  <a:off x="5213958" y="3251002"/>
                  <a:ext cx="146851" cy="7937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42" name="Gerade Verbindung 141"/>
                <p:cNvCxnSpPr>
                  <a:stCxn id="167" idx="5"/>
                  <a:endCxn id="172" idx="1"/>
                </p:cNvCxnSpPr>
                <p:nvPr/>
              </p:nvCxnSpPr>
              <p:spPr bwMode="auto">
                <a:xfrm rot="16200000" flipH="1">
                  <a:off x="3970065" y="3188014"/>
                  <a:ext cx="213700" cy="1889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sp>
              <p:nvSpPr>
                <p:cNvPr id="143" name="Abgerundetes Rechteck 142"/>
                <p:cNvSpPr/>
                <p:nvPr/>
              </p:nvSpPr>
              <p:spPr bwMode="auto">
                <a:xfrm>
                  <a:off x="3101396" y="3750968"/>
                  <a:ext cx="155575" cy="97536"/>
                </a:xfrm>
                <a:prstGeom prst="roundRect">
                  <a:avLst/>
                </a:prstGeom>
                <a:solidFill>
                  <a:srgbClr val="FF9933"/>
                </a:solidFill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Abgerundetes Rechteck 143"/>
                <p:cNvSpPr/>
                <p:nvPr/>
              </p:nvSpPr>
              <p:spPr bwMode="auto">
                <a:xfrm>
                  <a:off x="3410958" y="3750968"/>
                  <a:ext cx="155575" cy="97536"/>
                </a:xfrm>
                <a:prstGeom prst="roundRect">
                  <a:avLst/>
                </a:prstGeom>
                <a:solidFill>
                  <a:srgbClr val="FF9933"/>
                </a:solidFill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Abgerundetes Rechteck 144"/>
                <p:cNvSpPr/>
                <p:nvPr/>
              </p:nvSpPr>
              <p:spPr bwMode="auto">
                <a:xfrm>
                  <a:off x="5574721" y="3750968"/>
                  <a:ext cx="155575" cy="97536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Gerade Verbindung 145"/>
                <p:cNvCxnSpPr>
                  <a:stCxn id="166" idx="4"/>
                  <a:endCxn id="143" idx="0"/>
                </p:cNvCxnSpPr>
                <p:nvPr/>
              </p:nvCxnSpPr>
              <p:spPr bwMode="auto">
                <a:xfrm rot="5400000">
                  <a:off x="3039454" y="3441377"/>
                  <a:ext cx="449320" cy="16986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47" name="Gerade Verbindung 146"/>
                <p:cNvCxnSpPr>
                  <a:stCxn id="168" idx="3"/>
                  <a:endCxn id="144" idx="0"/>
                </p:cNvCxnSpPr>
                <p:nvPr/>
              </p:nvCxnSpPr>
              <p:spPr bwMode="auto">
                <a:xfrm rot="5400000">
                  <a:off x="3433744" y="3499117"/>
                  <a:ext cx="306852" cy="19685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48" name="Gerade Verbindung 147"/>
                <p:cNvCxnSpPr>
                  <a:stCxn id="168" idx="4"/>
                  <a:endCxn id="169" idx="0"/>
                </p:cNvCxnSpPr>
                <p:nvPr/>
              </p:nvCxnSpPr>
              <p:spPr bwMode="auto">
                <a:xfrm rot="16200000" flipH="1">
                  <a:off x="3620613" y="3573275"/>
                  <a:ext cx="287126" cy="68262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49" name="Gerade Verbindung 148"/>
                <p:cNvCxnSpPr>
                  <a:stCxn id="168" idx="5"/>
                  <a:endCxn id="170" idx="0"/>
                </p:cNvCxnSpPr>
                <p:nvPr/>
              </p:nvCxnSpPr>
              <p:spPr bwMode="auto">
                <a:xfrm rot="16200000" flipH="1">
                  <a:off x="3786963" y="3431648"/>
                  <a:ext cx="306852" cy="33178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50" name="Gerade Verbindung 149"/>
                <p:cNvCxnSpPr>
                  <a:stCxn id="172" idx="4"/>
                  <a:endCxn id="171" idx="0"/>
                </p:cNvCxnSpPr>
                <p:nvPr/>
              </p:nvCxnSpPr>
              <p:spPr bwMode="auto">
                <a:xfrm rot="16200000" flipH="1">
                  <a:off x="4189559" y="3524681"/>
                  <a:ext cx="250961" cy="20161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51" name="Gerade Verbindung 150"/>
                <p:cNvCxnSpPr>
                  <a:stCxn id="175" idx="4"/>
                  <a:endCxn id="173" idx="0"/>
                </p:cNvCxnSpPr>
                <p:nvPr/>
              </p:nvCxnSpPr>
              <p:spPr bwMode="auto">
                <a:xfrm rot="16200000" flipH="1">
                  <a:off x="4474187" y="3499746"/>
                  <a:ext cx="362743" cy="1397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52" name="Gerade Verbindung 151"/>
                <p:cNvCxnSpPr>
                  <a:stCxn id="174" idx="4"/>
                  <a:endCxn id="179" idx="0"/>
                </p:cNvCxnSpPr>
                <p:nvPr/>
              </p:nvCxnSpPr>
              <p:spPr bwMode="auto">
                <a:xfrm rot="16200000" flipH="1">
                  <a:off x="4867062" y="3584648"/>
                  <a:ext cx="256441" cy="76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53" name="Gerade Verbindung 152"/>
                <p:cNvCxnSpPr>
                  <a:stCxn id="178" idx="4"/>
                  <a:endCxn id="180" idx="0"/>
                </p:cNvCxnSpPr>
                <p:nvPr/>
              </p:nvCxnSpPr>
              <p:spPr bwMode="auto">
                <a:xfrm rot="16200000" flipH="1">
                  <a:off x="5206788" y="3614810"/>
                  <a:ext cx="256441" cy="1587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54" name="Gerade Verbindung 153"/>
                <p:cNvCxnSpPr>
                  <a:stCxn id="178" idx="5"/>
                  <a:endCxn id="145" idx="0"/>
                </p:cNvCxnSpPr>
                <p:nvPr/>
              </p:nvCxnSpPr>
              <p:spPr bwMode="auto">
                <a:xfrm rot="16200000" flipH="1">
                  <a:off x="5374479" y="3472939"/>
                  <a:ext cx="275071" cy="280987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pic>
              <p:nvPicPr>
                <p:cNvPr id="155" name="Grafik 417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625866" y="3946039"/>
                  <a:ext cx="285687" cy="197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6" name="Grafik 418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339990" y="3946039"/>
                  <a:ext cx="285687" cy="197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57" name="Grafik 419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911459" y="4044670"/>
                  <a:ext cx="285687" cy="1972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58" name="Gerade Verbindung 157"/>
                <p:cNvCxnSpPr>
                  <a:stCxn id="182" idx="0"/>
                  <a:endCxn id="144" idx="2"/>
                </p:cNvCxnSpPr>
                <p:nvPr/>
              </p:nvCxnSpPr>
              <p:spPr bwMode="auto">
                <a:xfrm rot="5400000" flipH="1" flipV="1">
                  <a:off x="3304989" y="3811598"/>
                  <a:ext cx="146851" cy="22066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59" name="Gerade Verbindung 158"/>
                <p:cNvCxnSpPr>
                  <a:stCxn id="181" idx="0"/>
                  <a:endCxn id="171" idx="2"/>
                </p:cNvCxnSpPr>
                <p:nvPr/>
              </p:nvCxnSpPr>
              <p:spPr bwMode="auto">
                <a:xfrm rot="5400000" flipH="1" flipV="1">
                  <a:off x="4293259" y="3823453"/>
                  <a:ext cx="97535" cy="14763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60" name="Gerade Verbindung 159"/>
                <p:cNvCxnSpPr>
                  <a:stCxn id="170" idx="2"/>
                  <a:endCxn id="181" idx="0"/>
                </p:cNvCxnSpPr>
                <p:nvPr/>
              </p:nvCxnSpPr>
              <p:spPr bwMode="auto">
                <a:xfrm rot="16200000" flipH="1">
                  <a:off x="4138478" y="3816309"/>
                  <a:ext cx="97535" cy="16192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61" name="Gerade Verbindung 160"/>
                <p:cNvCxnSpPr>
                  <a:stCxn id="169" idx="2"/>
                  <a:endCxn id="181" idx="0"/>
                </p:cNvCxnSpPr>
                <p:nvPr/>
              </p:nvCxnSpPr>
              <p:spPr bwMode="auto">
                <a:xfrm rot="16200000" flipH="1">
                  <a:off x="3984490" y="3662321"/>
                  <a:ext cx="97535" cy="46990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CC00"/>
                  </a:solidFill>
                  <a:prstDash val="solid"/>
                </a:ln>
                <a:effectLst/>
              </p:spPr>
            </p:cxnSp>
            <p:cxnSp>
              <p:nvCxnSpPr>
                <p:cNvPr id="162" name="Gerade Verbindung 161"/>
                <p:cNvCxnSpPr>
                  <a:stCxn id="173" idx="2"/>
                </p:cNvCxnSpPr>
                <p:nvPr/>
              </p:nvCxnSpPr>
              <p:spPr bwMode="auto">
                <a:xfrm rot="5400000">
                  <a:off x="4637696" y="3907641"/>
                  <a:ext cx="146851" cy="2857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</p:cxnSp>
            <p:cxnSp>
              <p:nvCxnSpPr>
                <p:cNvPr id="163" name="Gerade Verbindung 162"/>
                <p:cNvCxnSpPr>
                  <a:stCxn id="173" idx="2"/>
                </p:cNvCxnSpPr>
                <p:nvPr/>
              </p:nvCxnSpPr>
              <p:spPr bwMode="auto">
                <a:xfrm rot="16200000" flipH="1">
                  <a:off x="4791632" y="3782280"/>
                  <a:ext cx="196166" cy="328613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64" name="Gerade Verbindung 163"/>
                <p:cNvCxnSpPr>
                  <a:stCxn id="179" idx="2"/>
                </p:cNvCxnSpPr>
                <p:nvPr/>
              </p:nvCxnSpPr>
              <p:spPr bwMode="auto">
                <a:xfrm rot="16200000" flipH="1">
                  <a:off x="4945619" y="3936268"/>
                  <a:ext cx="196166" cy="2063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cxnSp>
              <p:nvCxnSpPr>
                <p:cNvPr id="165" name="Gerade Verbindung 164"/>
                <p:cNvCxnSpPr>
                  <a:stCxn id="180" idx="2"/>
                </p:cNvCxnSpPr>
                <p:nvPr/>
              </p:nvCxnSpPr>
              <p:spPr bwMode="auto">
                <a:xfrm rot="16200000" flipH="1">
                  <a:off x="5364028" y="3827422"/>
                  <a:ext cx="97535" cy="1397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ash"/>
                </a:ln>
                <a:effectLst/>
              </p:spPr>
            </p:cxnSp>
            <p:sp>
              <p:nvSpPr>
                <p:cNvPr id="166" name="Flussdiagramm: Verbindungsstelle 165"/>
                <p:cNvSpPr/>
                <p:nvPr/>
              </p:nvSpPr>
              <p:spPr bwMode="auto">
                <a:xfrm>
                  <a:off x="3287133" y="3171237"/>
                  <a:ext cx="123825" cy="130412"/>
                </a:xfrm>
                <a:prstGeom prst="flowChartConnector">
                  <a:avLst/>
                </a:prstGeom>
                <a:solidFill>
                  <a:srgbClr val="FF3300"/>
                </a:solidFill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i</a:t>
                  </a: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lussdiagramm: Verbindungsstelle 166"/>
                <p:cNvSpPr/>
                <p:nvPr/>
              </p:nvSpPr>
              <p:spPr bwMode="auto">
                <a:xfrm>
                  <a:off x="3876096" y="3064934"/>
                  <a:ext cx="123825" cy="130412"/>
                </a:xfrm>
                <a:prstGeom prst="flowChartConnector">
                  <a:avLst/>
                </a:prstGeom>
                <a:solidFill>
                  <a:srgbClr val="FFCC00"/>
                </a:solidFill>
                <a:ln w="19050" cap="flat" cmpd="sng" algn="ctr">
                  <a:solidFill>
                    <a:srgbClr val="FF993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lussdiagramm: Verbindungsstelle 167"/>
                <p:cNvSpPr/>
                <p:nvPr/>
              </p:nvSpPr>
              <p:spPr bwMode="auto">
                <a:xfrm>
                  <a:off x="3668133" y="3333430"/>
                  <a:ext cx="123825" cy="130412"/>
                </a:xfrm>
                <a:prstGeom prst="flowChartConnector">
                  <a:avLst/>
                </a:prstGeom>
                <a:solidFill>
                  <a:srgbClr val="FF9933"/>
                </a:solidFill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j</a:t>
                  </a: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Abgerundetes Rechteck 168"/>
                <p:cNvSpPr/>
                <p:nvPr/>
              </p:nvSpPr>
              <p:spPr bwMode="auto">
                <a:xfrm>
                  <a:off x="3718933" y="3750968"/>
                  <a:ext cx="157163" cy="97536"/>
                </a:xfrm>
                <a:prstGeom prst="roundRect">
                  <a:avLst/>
                </a:prstGeom>
                <a:solidFill>
                  <a:srgbClr val="FFCC00"/>
                </a:solidFill>
                <a:ln w="19050" cap="flat" cmpd="sng" algn="ctr">
                  <a:solidFill>
                    <a:srgbClr val="FF993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Abgerundetes Rechteck 169"/>
                <p:cNvSpPr/>
                <p:nvPr/>
              </p:nvSpPr>
              <p:spPr bwMode="auto">
                <a:xfrm>
                  <a:off x="4028496" y="3750968"/>
                  <a:ext cx="155575" cy="97536"/>
                </a:xfrm>
                <a:prstGeom prst="roundRect">
                  <a:avLst/>
                </a:prstGeom>
                <a:solidFill>
                  <a:srgbClr val="FFCC00"/>
                </a:solidFill>
                <a:ln w="19050" cap="flat" cmpd="sng" algn="ctr">
                  <a:solidFill>
                    <a:srgbClr val="FF993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Abgerundetes Rechteck 170"/>
                <p:cNvSpPr/>
                <p:nvPr/>
              </p:nvSpPr>
              <p:spPr bwMode="auto">
                <a:xfrm>
                  <a:off x="4338058" y="3750968"/>
                  <a:ext cx="155575" cy="97536"/>
                </a:xfrm>
                <a:prstGeom prst="roundRect">
                  <a:avLst/>
                </a:prstGeom>
                <a:solidFill>
                  <a:srgbClr val="FFCC00"/>
                </a:solidFill>
                <a:ln w="19050" cap="flat" cmpd="sng" algn="ctr">
                  <a:solidFill>
                    <a:srgbClr val="FF993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lussdiagramm: Verbindungsstelle 171"/>
                <p:cNvSpPr/>
                <p:nvPr/>
              </p:nvSpPr>
              <p:spPr bwMode="auto">
                <a:xfrm>
                  <a:off x="4152321" y="3369594"/>
                  <a:ext cx="125412" cy="130412"/>
                </a:xfrm>
                <a:prstGeom prst="flowChartConnector">
                  <a:avLst/>
                </a:prstGeom>
                <a:solidFill>
                  <a:srgbClr val="FF9933"/>
                </a:solidFill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Abgerundetes Rechteck 172"/>
                <p:cNvSpPr/>
                <p:nvPr/>
              </p:nvSpPr>
              <p:spPr bwMode="auto">
                <a:xfrm>
                  <a:off x="4647621" y="3750968"/>
                  <a:ext cx="155575" cy="97536"/>
                </a:xfrm>
                <a:prstGeom prst="roundRect">
                  <a:avLst/>
                </a:prstGeom>
                <a:solidFill>
                  <a:srgbClr val="FF9933"/>
                </a:solidFill>
                <a:ln w="19050" cap="flat" cmpd="sng" algn="ctr">
                  <a:solidFill>
                    <a:srgbClr val="FF66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Flussdiagramm: Verbindungsstelle 173"/>
                <p:cNvSpPr/>
                <p:nvPr/>
              </p:nvSpPr>
              <p:spPr bwMode="auto">
                <a:xfrm>
                  <a:off x="4893683" y="3364115"/>
                  <a:ext cx="125413" cy="130412"/>
                </a:xfrm>
                <a:prstGeom prst="flowChartConnector">
                  <a:avLst/>
                </a:prstGeom>
                <a:solidFill>
                  <a:srgbClr val="FFCC00"/>
                </a:solidFill>
                <a:ln w="19050" cap="flat" cmpd="sng" algn="ctr">
                  <a:solidFill>
                    <a:srgbClr val="FF9933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Flussdiagramm: Verbindungsstelle 174"/>
                <p:cNvSpPr/>
                <p:nvPr/>
              </p:nvSpPr>
              <p:spPr bwMode="auto">
                <a:xfrm>
                  <a:off x="4523796" y="3258909"/>
                  <a:ext cx="123825" cy="129316"/>
                </a:xfrm>
                <a:prstGeom prst="flowChartConnector">
                  <a:avLst/>
                </a:prstGeom>
                <a:solidFill>
                  <a:srgbClr val="FF3300"/>
                </a:solidFill>
                <a:ln w="1905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lussdiagramm: Verbindungsstelle 175"/>
                <p:cNvSpPr/>
                <p:nvPr/>
              </p:nvSpPr>
              <p:spPr bwMode="auto">
                <a:xfrm>
                  <a:off x="4523796" y="3009043"/>
                  <a:ext cx="123825" cy="130412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lussdiagramm: Verbindungsstelle 176"/>
                <p:cNvSpPr/>
                <p:nvPr/>
              </p:nvSpPr>
              <p:spPr bwMode="auto">
                <a:xfrm>
                  <a:off x="5141333" y="3106578"/>
                  <a:ext cx="125413" cy="130412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lussdiagramm: Verbindungsstelle 177"/>
                <p:cNvSpPr/>
                <p:nvPr/>
              </p:nvSpPr>
              <p:spPr bwMode="auto">
                <a:xfrm>
                  <a:off x="5265158" y="3364115"/>
                  <a:ext cx="125413" cy="130412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Abgerundetes Rechteck 178"/>
                <p:cNvSpPr/>
                <p:nvPr/>
              </p:nvSpPr>
              <p:spPr bwMode="auto">
                <a:xfrm>
                  <a:off x="4955596" y="3750968"/>
                  <a:ext cx="157162" cy="97536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Abgerundetes Rechteck 179"/>
                <p:cNvSpPr/>
                <p:nvPr/>
              </p:nvSpPr>
              <p:spPr bwMode="auto">
                <a:xfrm>
                  <a:off x="5265158" y="3750968"/>
                  <a:ext cx="155575" cy="97536"/>
                </a:xfrm>
                <a:prstGeom prst="roundRect">
                  <a:avLst/>
                </a:prstGeom>
                <a:noFill/>
                <a:ln w="12700" cap="flat" cmpd="sng" algn="ctr">
                  <a:solidFill>
                    <a:srgbClr val="1F497D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pic>
              <p:nvPicPr>
                <p:cNvPr id="181" name="Grafik 180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4125333" y="3946039"/>
                  <a:ext cx="285750" cy="197262"/>
                </a:xfrm>
                <a:prstGeom prst="rect">
                  <a:avLst/>
                </a:prstGeom>
                <a:ln w="19050" cap="sq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82" name="Grafik 181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 bwMode="auto">
                <a:xfrm>
                  <a:off x="3125208" y="3995354"/>
                  <a:ext cx="285750" cy="197262"/>
                </a:xfrm>
                <a:prstGeom prst="rect">
                  <a:avLst/>
                </a:prstGeom>
                <a:ln w="19050" cap="sq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183" name="Grafik 416" descr="Document.png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554350" y="3995354"/>
                  <a:ext cx="285687" cy="197262"/>
                </a:xfrm>
                <a:prstGeom prst="rect">
                  <a:avLst/>
                </a:prstGeom>
                <a:ln w="19050" cap="sq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pic>
            <p:nvPicPr>
              <p:cNvPr id="117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14810" y="2975114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428992" y="3286124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1868" y="3022139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3000372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1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00653" y="3500438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938584" y="3257546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7686" y="3571876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4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786182" y="3571876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5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86314" y="3214686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6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071802" y="3429000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7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4876" y="3500438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8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6248" y="3214686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9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57554" y="3571876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00496" y="3500438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1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29199" y="3560309"/>
                <a:ext cx="142876" cy="149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24509" y="3505208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3" name="Picture 3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10170" y="3224212"/>
                <a:ext cx="176806" cy="1571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8" name="Gruppieren 237"/>
          <p:cNvGrpSpPr/>
          <p:nvPr/>
        </p:nvGrpSpPr>
        <p:grpSpPr>
          <a:xfrm>
            <a:off x="357158" y="2786058"/>
            <a:ext cx="6215106" cy="2402633"/>
            <a:chOff x="357158" y="2786058"/>
            <a:chExt cx="6215106" cy="2402633"/>
          </a:xfrm>
        </p:grpSpPr>
        <p:grpSp>
          <p:nvGrpSpPr>
            <p:cNvPr id="235" name="Gruppieren 234"/>
            <p:cNvGrpSpPr/>
            <p:nvPr/>
          </p:nvGrpSpPr>
          <p:grpSpPr>
            <a:xfrm>
              <a:off x="2485336" y="2786058"/>
              <a:ext cx="4086928" cy="2117795"/>
              <a:chOff x="2485336" y="2786058"/>
              <a:chExt cx="4086928" cy="2117795"/>
            </a:xfrm>
          </p:grpSpPr>
          <p:cxnSp>
            <p:nvCxnSpPr>
              <p:cNvPr id="219" name="Form 218"/>
              <p:cNvCxnSpPr>
                <a:endCxn id="183" idx="0"/>
              </p:cNvCxnSpPr>
              <p:nvPr/>
            </p:nvCxnSpPr>
            <p:spPr bwMode="auto">
              <a:xfrm rot="5400000">
                <a:off x="4982155" y="3313743"/>
                <a:ext cx="2117794" cy="1062425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1" name="Form 218"/>
              <p:cNvCxnSpPr>
                <a:endCxn id="167" idx="6"/>
              </p:cNvCxnSpPr>
              <p:nvPr/>
            </p:nvCxnSpPr>
            <p:spPr bwMode="auto">
              <a:xfrm rot="5400000">
                <a:off x="4134717" y="2789079"/>
                <a:ext cx="654618" cy="648578"/>
              </a:xfrm>
              <a:prstGeom prst="curvedConnector2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6" name="Form 218"/>
              <p:cNvCxnSpPr>
                <a:endCxn id="126" idx="0"/>
              </p:cNvCxnSpPr>
              <p:nvPr/>
            </p:nvCxnSpPr>
            <p:spPr bwMode="auto">
              <a:xfrm rot="5400000">
                <a:off x="2448592" y="2822804"/>
                <a:ext cx="1160023" cy="1086535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9" name="Form 218"/>
              <p:cNvCxnSpPr/>
              <p:nvPr/>
            </p:nvCxnSpPr>
            <p:spPr bwMode="auto">
              <a:xfrm rot="16200000" flipH="1">
                <a:off x="1964515" y="3321844"/>
                <a:ext cx="1714513" cy="642941"/>
              </a:xfrm>
              <a:prstGeom prst="curvedConnector3">
                <a:avLst>
                  <a:gd name="adj1" fmla="val 50000"/>
                </a:avLst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7" name="Textfeld 236"/>
            <p:cNvSpPr txBox="1"/>
            <p:nvPr/>
          </p:nvSpPr>
          <p:spPr>
            <a:xfrm>
              <a:off x="357158" y="4357694"/>
              <a:ext cx="168187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r>
                <a:rPr lang="en-US" b="1" dirty="0" smtClean="0"/>
                <a:t>build</a:t>
              </a:r>
            </a:p>
            <a:p>
              <a:pPr marL="457200" indent="-457200">
                <a:buAutoNum type="arabicPeriod"/>
              </a:pPr>
              <a:r>
                <a:rPr lang="en-US" b="1" dirty="0" smtClean="0"/>
                <a:t>activate</a:t>
              </a:r>
            </a:p>
          </p:txBody>
        </p:sp>
      </p:grpSp>
      <p:grpSp>
        <p:nvGrpSpPr>
          <p:cNvPr id="249" name="Gruppieren 248"/>
          <p:cNvGrpSpPr/>
          <p:nvPr/>
        </p:nvGrpSpPr>
        <p:grpSpPr>
          <a:xfrm>
            <a:off x="357158" y="3440677"/>
            <a:ext cx="3536915" cy="2117346"/>
            <a:chOff x="357158" y="3440677"/>
            <a:chExt cx="3536915" cy="2117346"/>
          </a:xfrm>
        </p:grpSpPr>
        <p:sp>
          <p:nvSpPr>
            <p:cNvPr id="239" name="Textfeld 238"/>
            <p:cNvSpPr txBox="1"/>
            <p:nvPr/>
          </p:nvSpPr>
          <p:spPr>
            <a:xfrm>
              <a:off x="357158" y="4357694"/>
              <a:ext cx="153041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eriod"/>
              </a:pPr>
              <a:endParaRPr lang="en-US" b="1" dirty="0" smtClean="0"/>
            </a:p>
            <a:p>
              <a:pPr marL="457200" indent="-457200">
                <a:buAutoNum type="arabicPeriod"/>
              </a:pPr>
              <a:endParaRPr lang="en-US" b="1" dirty="0" smtClean="0"/>
            </a:p>
            <a:p>
              <a:pPr marL="457200" indent="-457200"/>
              <a:r>
                <a:rPr lang="en-US" b="1" dirty="0" smtClean="0"/>
                <a:t>3.   spread</a:t>
              </a:r>
            </a:p>
          </p:txBody>
        </p:sp>
        <p:sp>
          <p:nvSpPr>
            <p:cNvPr id="240" name="Ellipse 239"/>
            <p:cNvSpPr/>
            <p:nvPr/>
          </p:nvSpPr>
          <p:spPr bwMode="auto">
            <a:xfrm>
              <a:off x="2714612" y="3481388"/>
              <a:ext cx="285752" cy="285752"/>
            </a:xfrm>
            <a:prstGeom prst="ellips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cxnSp>
          <p:nvCxnSpPr>
            <p:cNvPr id="242" name="Gerade Verbindung mit Pfeil 241"/>
            <p:cNvCxnSpPr>
              <a:stCxn id="240" idx="4"/>
              <a:endCxn id="143" idx="0"/>
            </p:cNvCxnSpPr>
            <p:nvPr/>
          </p:nvCxnSpPr>
          <p:spPr bwMode="auto">
            <a:xfrm rot="5400000">
              <a:off x="2328371" y="3961449"/>
              <a:ext cx="723427" cy="33480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3" name="Gerade Verbindung mit Pfeil 242"/>
            <p:cNvCxnSpPr>
              <a:stCxn id="240" idx="5"/>
              <a:endCxn id="168" idx="1"/>
            </p:cNvCxnSpPr>
            <p:nvPr/>
          </p:nvCxnSpPr>
          <p:spPr bwMode="auto">
            <a:xfrm rot="16200000" flipH="1">
              <a:off x="3193788" y="3490022"/>
              <a:ext cx="91467" cy="562008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6" name="Gerade Verbindung mit Pfeil 245"/>
            <p:cNvCxnSpPr>
              <a:stCxn id="240" idx="6"/>
              <a:endCxn id="167" idx="2"/>
            </p:cNvCxnSpPr>
            <p:nvPr/>
          </p:nvCxnSpPr>
          <p:spPr bwMode="auto">
            <a:xfrm flipV="1">
              <a:off x="3000364" y="3440677"/>
              <a:ext cx="893709" cy="183587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 flipV="1">
          <a:off x="3571868" y="4071942"/>
          <a:ext cx="2073686" cy="642942"/>
        </p:xfrm>
        <a:graphic>
          <a:graphicData uri="http://schemas.openxmlformats.org/presentationml/2006/ole">
            <p:oleObj spid="_x0000_s3074" name="Formel" r:id="rId11" imgW="1244520" imgH="342720" progId="Equation.3">
              <p:embed/>
            </p:oleObj>
          </a:graphicData>
        </a:graphic>
      </p:graphicFrame>
      <p:grpSp>
        <p:nvGrpSpPr>
          <p:cNvPr id="204" name="Diagram group"/>
          <p:cNvGrpSpPr/>
          <p:nvPr/>
        </p:nvGrpSpPr>
        <p:grpSpPr>
          <a:xfrm>
            <a:off x="7054090" y="4429942"/>
            <a:ext cx="1999454" cy="1999454"/>
            <a:chOff x="1830380" y="1635917"/>
            <a:chExt cx="1999454" cy="1999454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205" name="Gruppieren 204"/>
            <p:cNvGrpSpPr/>
            <p:nvPr/>
          </p:nvGrpSpPr>
          <p:grpSpPr>
            <a:xfrm>
              <a:off x="1830380" y="1635917"/>
              <a:ext cx="1999454" cy="1999454"/>
              <a:chOff x="1830380" y="1635917"/>
              <a:chExt cx="1999454" cy="1999454"/>
            </a:xfrm>
          </p:grpSpPr>
          <p:sp>
            <p:nvSpPr>
              <p:cNvPr id="206" name=" 3"/>
              <p:cNvSpPr/>
              <p:nvPr/>
            </p:nvSpPr>
            <p:spPr>
              <a:xfrm>
                <a:off x="1830380" y="1635917"/>
                <a:ext cx="1999454" cy="1999454"/>
              </a:xfrm>
              <a:prstGeom prst="gear9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shade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07" name=" 4"/>
              <p:cNvSpPr/>
              <p:nvPr/>
            </p:nvSpPr>
            <p:spPr>
              <a:xfrm>
                <a:off x="2232358" y="2104281"/>
                <a:ext cx="1195498" cy="1027759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5400" tIns="25400" rIns="25400" bIns="254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noProof="0" dirty="0" smtClean="0"/>
                  <a:t>combine</a:t>
                </a:r>
                <a:r>
                  <a:rPr lang="de-DE" sz="2000" kern="1200" dirty="0" smtClean="0"/>
                  <a:t> </a:t>
                </a:r>
                <a:r>
                  <a:rPr lang="en-US" sz="2000" kern="1200" dirty="0" smtClean="0"/>
                  <a:t>results</a:t>
                </a:r>
                <a:endParaRPr lang="en-US" sz="2000" kern="1200" dirty="0"/>
              </a:p>
            </p:txBody>
          </p:sp>
        </p:grpSp>
      </p:grpSp>
      <p:cxnSp>
        <p:nvCxnSpPr>
          <p:cNvPr id="194" name="Gerade Verbindung mit Pfeil 193"/>
          <p:cNvCxnSpPr/>
          <p:nvPr/>
        </p:nvCxnSpPr>
        <p:spPr bwMode="auto">
          <a:xfrm rot="16200000" flipH="1">
            <a:off x="4807886" y="6122073"/>
            <a:ext cx="385485" cy="0"/>
          </a:xfrm>
          <a:prstGeom prst="straightConnector1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sp>
        <p:nvSpPr>
          <p:cNvPr id="201" name="Textfeld 200"/>
          <p:cNvSpPr txBox="1"/>
          <p:nvPr/>
        </p:nvSpPr>
        <p:spPr>
          <a:xfrm>
            <a:off x="5109674" y="5957848"/>
            <a:ext cx="96252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2F3754"/>
                </a:solidFill>
              </a:rPr>
              <a:t>merge</a:t>
            </a:r>
            <a:endParaRPr lang="de-DE" sz="2000" dirty="0">
              <a:solidFill>
                <a:srgbClr val="2F375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gu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14422"/>
            <a:ext cx="8572500" cy="296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 descr="gui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3429000"/>
            <a:ext cx="4930379" cy="2736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feld 6"/>
          <p:cNvSpPr txBox="1"/>
          <p:nvPr/>
        </p:nvSpPr>
        <p:spPr>
          <a:xfrm>
            <a:off x="6500826" y="2285992"/>
            <a:ext cx="214314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chemeClr val="tx1"/>
                </a:solidFill>
                <a:latin typeface="+mj-lt"/>
              </a:rPr>
              <a:t>merged</a:t>
            </a:r>
            <a:r>
              <a:rPr lang="de-DE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dirty="0" err="1" smtClean="0">
                <a:solidFill>
                  <a:schemeClr val="tx1"/>
                </a:solidFill>
                <a:latin typeface="+mj-lt"/>
              </a:rPr>
              <a:t>result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57488" y="5643578"/>
            <a:ext cx="2409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j-lt"/>
              </a:rPr>
              <a:t>„</a:t>
            </a:r>
            <a:r>
              <a:rPr lang="de-DE" dirty="0" err="1" smtClean="0">
                <a:latin typeface="+mj-lt"/>
              </a:rPr>
              <a:t>perfect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answer</a:t>
            </a:r>
            <a:r>
              <a:rPr lang="de-DE" dirty="0" smtClean="0">
                <a:latin typeface="+mj-lt"/>
              </a:rPr>
              <a:t>“</a:t>
            </a:r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Evaluation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4" y="1214422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and method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Standardized and annotated test data set for semantic desktop missing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valuated with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ESWC 2007 knowledge base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K</a:t>
            </a:r>
            <a:r>
              <a:rPr lang="en-US" sz="2000" kern="0" baseline="0" dirty="0" smtClean="0">
                <a:solidFill>
                  <a:srgbClr val="2F3754"/>
                </a:solidFill>
                <a:latin typeface="+mn-lt"/>
              </a:rPr>
              <a:t>nowledge</a:t>
            </a: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 base extended with some synonyms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2F3754"/>
              </a:buClr>
              <a:buFont typeface="Wingdings" pitchFamily="2" charset="2"/>
              <a:buChar char="Ø"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Evaluated against the Google Site search on </a:t>
            </a:r>
            <a:r>
              <a:rPr lang="en-US" sz="2000" kern="0" dirty="0" smtClean="0">
                <a:solidFill>
                  <a:srgbClr val="2F3754"/>
                </a:solidFill>
                <a:latin typeface="+mn-lt"/>
                <a:hlinkClick r:id="rId3"/>
              </a:rPr>
              <a:t>www.eswc2007.org</a:t>
            </a:r>
            <a:endParaRPr lang="en-US" sz="2000" kern="0" dirty="0" smtClean="0">
              <a:solidFill>
                <a:srgbClr val="2F3754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11 queries – typical queries of knowledge workers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 Precision (for details see Proceedings, pp 569-583)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lang="en-US" sz="2000" kern="0" dirty="0" smtClean="0">
              <a:solidFill>
                <a:srgbClr val="2F3754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571604" y="4714884"/>
          <a:ext cx="6096000" cy="101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Semantic Desktop Search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Google Site Search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Average</a:t>
                      </a:r>
                      <a:r>
                        <a:rPr lang="de-DE" sz="1600" dirty="0" smtClean="0"/>
                        <a:t> Precision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0.9436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0.4615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Strengths and Weaknesses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71472" y="1285860"/>
            <a:ext cx="3714776" cy="4114800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itchFamily="2" charset="2"/>
              <a:buChar char=""/>
            </a:pPr>
            <a:r>
              <a:rPr lang="en-US" dirty="0" smtClean="0"/>
              <a:t>precise results for complex queries </a:t>
            </a:r>
          </a:p>
          <a:p>
            <a:pPr>
              <a:buClr>
                <a:srgbClr val="00B050"/>
              </a:buClr>
              <a:buFont typeface="Wingdings" pitchFamily="2" charset="2"/>
              <a:buChar char=""/>
            </a:pPr>
            <a:r>
              <a:rPr lang="en-US" dirty="0" smtClean="0"/>
              <a:t>recognition of phrases, synonyms</a:t>
            </a:r>
          </a:p>
          <a:p>
            <a:pPr>
              <a:buClr>
                <a:srgbClr val="00B050"/>
              </a:buClr>
              <a:buFont typeface="Wingdings" pitchFamily="2" charset="2"/>
              <a:buChar char=""/>
            </a:pPr>
            <a:r>
              <a:rPr lang="en-US" dirty="0" smtClean="0"/>
              <a:t>resolving structural ambiguity</a:t>
            </a:r>
          </a:p>
          <a:p>
            <a:pPr>
              <a:buClr>
                <a:srgbClr val="00B050"/>
              </a:buClr>
              <a:buFont typeface="Wingdings" pitchFamily="2" charset="2"/>
              <a:buChar char=""/>
            </a:pPr>
            <a:r>
              <a:rPr lang="en-US" dirty="0" smtClean="0"/>
              <a:t>enhanced ranking</a:t>
            </a:r>
          </a:p>
          <a:p>
            <a:pPr>
              <a:buClr>
                <a:srgbClr val="00B050"/>
              </a:buClr>
              <a:buFont typeface="Wingdings" pitchFamily="2" charset="2"/>
              <a:buChar char=""/>
            </a:pPr>
            <a:r>
              <a:rPr lang="en-US" dirty="0" smtClean="0"/>
              <a:t>useful additional information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3857652" cy="4500594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"/>
            </a:pPr>
            <a:r>
              <a:rPr lang="en-US" dirty="0" smtClean="0"/>
              <a:t>Lower precision by unsuitable long queries (if no properties matched: spreading activation propagates to all connected nodes with the same intensity)</a:t>
            </a:r>
          </a:p>
          <a:p>
            <a:pPr>
              <a:buClr>
                <a:srgbClr val="CC0000"/>
              </a:buClr>
              <a:buFont typeface="Wingdings" pitchFamily="2" charset="2"/>
              <a:buChar char=""/>
            </a:pPr>
            <a:r>
              <a:rPr lang="en-US" dirty="0" smtClean="0"/>
              <a:t>Bad performance (30 sec/query)</a:t>
            </a:r>
          </a:p>
        </p:txBody>
      </p:sp>
      <p:sp>
        <p:nvSpPr>
          <p:cNvPr id="5" name="Inhaltsplatzhalter 3"/>
          <p:cNvSpPr txBox="1">
            <a:spLocks/>
          </p:cNvSpPr>
          <p:nvPr/>
        </p:nvSpPr>
        <p:spPr bwMode="auto">
          <a:xfrm>
            <a:off x="1571604" y="4000504"/>
            <a:ext cx="6786610" cy="178595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 of more specific and personalized setup of the </a:t>
            </a:r>
            <a:r>
              <a:rPr lang="en-US" kern="0" dirty="0" smtClean="0">
                <a:solidFill>
                  <a:srgbClr val="2F3754"/>
                </a:solidFill>
                <a:latin typeface="+mn-lt"/>
              </a:rPr>
              <a:t>semantic</a:t>
            </a:r>
            <a:r>
              <a:rPr lang="en-US" kern="0" dirty="0" smtClean="0">
                <a:solidFill>
                  <a:srgbClr val="2F3754"/>
                </a:solidFill>
              </a:rPr>
              <a:t> </a:t>
            </a:r>
            <a:r>
              <a:rPr lang="en-US" kern="0" dirty="0" smtClean="0">
                <a:solidFill>
                  <a:srgbClr val="2F3754"/>
                </a:solidFill>
                <a:latin typeface="+mn-lt"/>
              </a:rPr>
              <a:t>network’s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link weights</a:t>
            </a:r>
            <a:endParaRPr kumimoji="0" lang="en-US" sz="2400" b="0" i="0" u="none" strike="noStrike" kern="0" cap="none" spc="0" normalizeH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dirty="0" smtClean="0">
                <a:solidFill>
                  <a:srgbClr val="2F3754"/>
                </a:solidFill>
                <a:latin typeface="+mn-lt"/>
              </a:rPr>
              <a:t>learn from feedback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kern="0" dirty="0" smtClean="0">
                <a:solidFill>
                  <a:srgbClr val="2F3754"/>
                </a:solidFill>
                <a:latin typeface="+mn-lt"/>
              </a:rPr>
              <a:t>exploit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00034" y="1214422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Gold Standard for Semantic (Desktop) Search Evaluations (in progress)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</a:t>
            </a: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 of named graphs and views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F375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(based on the Nepomuk Representation Language NRL)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2000" kern="0" dirty="0" smtClean="0">
                <a:solidFill>
                  <a:srgbClr val="2F3754"/>
                </a:solidFill>
                <a:latin typeface="+mn-lt"/>
              </a:rPr>
              <a:t>Advanced GUI with dynamic filters and browsing support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lang="en-US" sz="2000" kern="0" dirty="0" smtClean="0">
              <a:solidFill>
                <a:srgbClr val="2F3754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F3754"/>
              </a:buClr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2F375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4025" y="1790700"/>
            <a:ext cx="56959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Thank you for your attention!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3357554" y="1428736"/>
            <a:ext cx="214353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5000" b="1" dirty="0" smtClean="0">
                <a:solidFill>
                  <a:schemeClr val="accent6"/>
                </a:solidFill>
                <a:latin typeface="+mj-lt"/>
              </a:rPr>
              <a:t>?</a:t>
            </a:r>
            <a:endParaRPr lang="de-DE" sz="25000" b="1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4282" y="5786454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kern="0" dirty="0" smtClean="0">
                <a:solidFill>
                  <a:srgbClr val="2F3754"/>
                </a:solidFill>
                <a:latin typeface="+mn-lt"/>
              </a:rPr>
              <a:t>Thanks for the members of the DFKI KM-Group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Semantic Desktop </a:t>
            </a:r>
            <a:r>
              <a:rPr lang="en-US" dirty="0" smtClean="0"/>
              <a:t>Architecture</a:t>
            </a:r>
          </a:p>
        </p:txBody>
      </p:sp>
      <p:grpSp>
        <p:nvGrpSpPr>
          <p:cNvPr id="2" name="Gruppieren 28"/>
          <p:cNvGrpSpPr>
            <a:grpSpLocks noChangeAspect="1"/>
          </p:cNvGrpSpPr>
          <p:nvPr/>
        </p:nvGrpSpPr>
        <p:grpSpPr>
          <a:xfrm>
            <a:off x="1118258" y="1062054"/>
            <a:ext cx="6739890" cy="4724400"/>
            <a:chOff x="179388" y="260350"/>
            <a:chExt cx="8424862" cy="590550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339975" y="260350"/>
              <a:ext cx="4724401" cy="5445126"/>
              <a:chOff x="1356" y="346"/>
              <a:chExt cx="2976" cy="3430"/>
            </a:xfrm>
          </p:grpSpPr>
          <p:pic>
            <p:nvPicPr>
              <p:cNvPr id="80" name="Picture 3" descr="tree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2000"/>
              </a:blip>
              <a:srcRect/>
              <a:stretch>
                <a:fillRect/>
              </a:stretch>
            </p:blipFill>
            <p:spPr bwMode="auto">
              <a:xfrm>
                <a:off x="1356" y="2023"/>
                <a:ext cx="2949" cy="17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1" name="Picture 4" descr="tre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70000" contrast="-72000"/>
              </a:blip>
              <a:srcRect/>
              <a:stretch>
                <a:fillRect/>
              </a:stretch>
            </p:blipFill>
            <p:spPr bwMode="auto">
              <a:xfrm>
                <a:off x="1383" y="346"/>
                <a:ext cx="2949" cy="21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1" name="AutoShape 5"/>
            <p:cNvSpPr>
              <a:spLocks noChangeArrowheads="1"/>
            </p:cNvSpPr>
            <p:nvPr/>
          </p:nvSpPr>
          <p:spPr bwMode="auto">
            <a:xfrm>
              <a:off x="468313" y="692150"/>
              <a:ext cx="7775575" cy="2016125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400" b="1" dirty="0"/>
                <a:t>Semantic Applications</a:t>
              </a:r>
            </a:p>
            <a:p>
              <a:pPr algn="ctr"/>
              <a:endParaRPr lang="en-US" sz="1600" b="1" dirty="0"/>
            </a:p>
            <a:p>
              <a:pPr algn="ctr"/>
              <a:endParaRPr lang="en-US" sz="1600" b="1" dirty="0"/>
            </a:p>
          </p:txBody>
        </p:sp>
        <p:sp>
          <p:nvSpPr>
            <p:cNvPr id="32" name="AutoShape 6"/>
            <p:cNvSpPr>
              <a:spLocks noChangeArrowheads="1"/>
            </p:cNvSpPr>
            <p:nvPr/>
          </p:nvSpPr>
          <p:spPr bwMode="auto">
            <a:xfrm>
              <a:off x="2124075" y="4941888"/>
              <a:ext cx="1441450" cy="360362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Desktop Search</a:t>
              </a:r>
            </a:p>
          </p:txBody>
        </p:sp>
        <p:sp>
          <p:nvSpPr>
            <p:cNvPr id="33" name="AutoShape 7"/>
            <p:cNvSpPr>
              <a:spLocks noChangeArrowheads="1"/>
            </p:cNvSpPr>
            <p:nvPr/>
          </p:nvSpPr>
          <p:spPr bwMode="auto">
            <a:xfrm>
              <a:off x="179388" y="3357563"/>
              <a:ext cx="5903912" cy="2808287"/>
            </a:xfrm>
            <a:prstGeom prst="flowChartAlternateProcess">
              <a:avLst/>
            </a:prstGeom>
            <a:noFill/>
            <a:ln w="28575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400" b="1" dirty="0"/>
                <a:t>Gnowsis</a:t>
              </a:r>
              <a:br>
                <a:rPr lang="en-US" sz="1400" b="1" dirty="0"/>
              </a:br>
              <a:r>
                <a:rPr lang="en-US" sz="1400" b="1" dirty="0"/>
                <a:t>Server</a:t>
              </a:r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6227763" y="3573463"/>
              <a:ext cx="1295400" cy="2520950"/>
            </a:xfrm>
            <a:prstGeom prst="flowChartAlternateProcess">
              <a:avLst/>
            </a:prstGeom>
            <a:noFill/>
            <a:ln w="34925">
              <a:solidFill>
                <a:srgbClr val="826900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Aperture</a:t>
              </a:r>
              <a:br>
                <a:rPr lang="en-US" sz="1200" dirty="0"/>
              </a:br>
              <a:r>
                <a:rPr lang="en-US" sz="1200" dirty="0"/>
                <a:t>Crawlers</a:t>
              </a:r>
            </a:p>
          </p:txBody>
        </p:sp>
        <p:sp>
          <p:nvSpPr>
            <p:cNvPr id="35" name="Text Box 9"/>
            <p:cNvSpPr txBox="1">
              <a:spLocks noChangeArrowheads="1"/>
            </p:cNvSpPr>
            <p:nvPr/>
          </p:nvSpPr>
          <p:spPr bwMode="auto">
            <a:xfrm>
              <a:off x="6711950" y="4457700"/>
              <a:ext cx="230914" cy="577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de-DE"/>
            </a:p>
          </p:txBody>
        </p:sp>
        <p:sp>
          <p:nvSpPr>
            <p:cNvPr id="36" name="AutoShape 10"/>
            <p:cNvSpPr>
              <a:spLocks noChangeArrowheads="1"/>
            </p:cNvSpPr>
            <p:nvPr/>
          </p:nvSpPr>
          <p:spPr bwMode="auto">
            <a:xfrm>
              <a:off x="7596188" y="3716338"/>
              <a:ext cx="1008062" cy="1008062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/>
            <a:lstStyle/>
            <a:p>
              <a:pPr algn="ctr"/>
              <a:r>
                <a:rPr lang="en-US" sz="1200" dirty="0"/>
                <a:t>Outlook</a:t>
              </a:r>
            </a:p>
          </p:txBody>
        </p:sp>
        <p:pic>
          <p:nvPicPr>
            <p:cNvPr id="37" name="Picture 11" descr="outlook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12088" y="4076700"/>
              <a:ext cx="558800" cy="558800"/>
            </a:xfrm>
            <a:prstGeom prst="rect">
              <a:avLst/>
            </a:prstGeom>
            <a:noFill/>
          </p:spPr>
        </p:pic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308850" y="4437063"/>
              <a:ext cx="288925" cy="71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307263" y="5084763"/>
              <a:ext cx="288925" cy="714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7307263" y="5734050"/>
              <a:ext cx="288925" cy="714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7591080" y="5439605"/>
              <a:ext cx="1008062" cy="647700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tIns="118800" anchor="ctr"/>
            <a:lstStyle/>
            <a:p>
              <a:pPr algn="ctr"/>
              <a:r>
                <a:rPr lang="en-US" sz="1200" dirty="0" smtClean="0"/>
                <a:t>e-mail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/>
                <a:t>server</a:t>
              </a:r>
            </a:p>
          </p:txBody>
        </p:sp>
        <p:sp>
          <p:nvSpPr>
            <p:cNvPr id="42" name="AutoShape 16"/>
            <p:cNvSpPr>
              <a:spLocks noChangeArrowheads="1"/>
            </p:cNvSpPr>
            <p:nvPr/>
          </p:nvSpPr>
          <p:spPr bwMode="auto">
            <a:xfrm>
              <a:off x="7596188" y="4868863"/>
              <a:ext cx="1008062" cy="503237"/>
            </a:xfrm>
            <a:prstGeom prst="flowChartMagneticDisk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tIns="118800" anchor="ctr"/>
            <a:lstStyle/>
            <a:p>
              <a:pPr algn="ctr"/>
              <a:r>
                <a:rPr lang="en-US" sz="1200" dirty="0"/>
                <a:t>filesystem</a:t>
              </a:r>
            </a:p>
          </p:txBody>
        </p:sp>
        <p:sp>
          <p:nvSpPr>
            <p:cNvPr id="43" name="AutoShape 17"/>
            <p:cNvSpPr>
              <a:spLocks noChangeArrowheads="1"/>
            </p:cNvSpPr>
            <p:nvPr/>
          </p:nvSpPr>
          <p:spPr bwMode="auto">
            <a:xfrm>
              <a:off x="6443663" y="4221163"/>
              <a:ext cx="935037" cy="431800"/>
            </a:xfrm>
            <a:prstGeom prst="flowChartPreparation">
              <a:avLst/>
            </a:prstGeom>
            <a:solidFill>
              <a:srgbClr val="FFED9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400"/>
                <a:t>Outlook</a:t>
              </a:r>
            </a:p>
          </p:txBody>
        </p: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612775" y="1195388"/>
              <a:ext cx="1584325" cy="1368425"/>
              <a:chOff x="1882" y="845"/>
              <a:chExt cx="998" cy="862"/>
            </a:xfrm>
          </p:grpSpPr>
          <p:sp>
            <p:nvSpPr>
              <p:cNvPr id="76" name="AutoShape 19"/>
              <p:cNvSpPr>
                <a:spLocks noChangeArrowheads="1"/>
              </p:cNvSpPr>
              <p:nvPr/>
            </p:nvSpPr>
            <p:spPr bwMode="auto">
              <a:xfrm>
                <a:off x="1882" y="845"/>
                <a:ext cx="998" cy="862"/>
              </a:xfrm>
              <a:prstGeom prst="flowChartAlternateProcess">
                <a:avLst/>
              </a:prstGeom>
              <a:solidFill>
                <a:srgbClr val="FFFFFF">
                  <a:alpha val="67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200" dirty="0"/>
                  <a:t>PIMO Editor</a:t>
                </a:r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951" y="1072"/>
                <a:ext cx="862" cy="545"/>
                <a:chOff x="2269" y="1117"/>
                <a:chExt cx="862" cy="545"/>
              </a:xfrm>
            </p:grpSpPr>
            <p:pic>
              <p:nvPicPr>
                <p:cNvPr id="78" name="Picture 21" descr="EnquireOrgRep_smal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451" y="1117"/>
                  <a:ext cx="680" cy="539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22" descr="miniquire_2006_04_small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269" y="1117"/>
                  <a:ext cx="192" cy="545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45" name="AutoShape 23"/>
            <p:cNvSpPr>
              <a:spLocks noChangeArrowheads="1"/>
            </p:cNvSpPr>
            <p:nvPr/>
          </p:nvSpPr>
          <p:spPr bwMode="auto">
            <a:xfrm>
              <a:off x="468313" y="4941888"/>
              <a:ext cx="1439862" cy="35877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Crawler</a:t>
              </a:r>
            </a:p>
          </p:txBody>
        </p:sp>
        <p:sp>
          <p:nvSpPr>
            <p:cNvPr id="46" name="AutoShape 24"/>
            <p:cNvSpPr>
              <a:spLocks noChangeArrowheads="1"/>
            </p:cNvSpPr>
            <p:nvPr/>
          </p:nvSpPr>
          <p:spPr bwMode="auto">
            <a:xfrm>
              <a:off x="2124075" y="4076700"/>
              <a:ext cx="1441450" cy="360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Ont. Matching</a:t>
              </a:r>
            </a:p>
          </p:txBody>
        </p: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>
              <a:off x="6443663" y="4868863"/>
              <a:ext cx="935037" cy="431800"/>
            </a:xfrm>
            <a:prstGeom prst="flowChartPreparation">
              <a:avLst/>
            </a:prstGeom>
            <a:solidFill>
              <a:srgbClr val="FFED9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400"/>
                <a:t>Files</a:t>
              </a:r>
            </a:p>
          </p:txBody>
        </p:sp>
        <p:sp>
          <p:nvSpPr>
            <p:cNvPr id="48" name="AutoShape 26"/>
            <p:cNvSpPr>
              <a:spLocks noChangeArrowheads="1"/>
            </p:cNvSpPr>
            <p:nvPr/>
          </p:nvSpPr>
          <p:spPr bwMode="auto">
            <a:xfrm>
              <a:off x="6515100" y="5518150"/>
              <a:ext cx="935038" cy="431800"/>
            </a:xfrm>
            <a:prstGeom prst="flowChartPreparation">
              <a:avLst/>
            </a:prstGeom>
            <a:solidFill>
              <a:srgbClr val="FFED9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0" tIns="0" rIns="0" bIns="0" anchor="ctr"/>
            <a:lstStyle/>
            <a:p>
              <a:pPr algn="ctr"/>
              <a:r>
                <a:rPr lang="en-US" sz="1400"/>
                <a:t>e-mail</a:t>
              </a:r>
            </a:p>
          </p:txBody>
        </p:sp>
        <p:sp>
          <p:nvSpPr>
            <p:cNvPr id="49" name="AutoShape 27"/>
            <p:cNvSpPr>
              <a:spLocks noChangeArrowheads="1"/>
            </p:cNvSpPr>
            <p:nvPr/>
          </p:nvSpPr>
          <p:spPr bwMode="auto">
            <a:xfrm>
              <a:off x="2124075" y="4508500"/>
              <a:ext cx="1439863" cy="360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GUI invocation</a:t>
              </a:r>
            </a:p>
          </p:txBody>
        </p:sp>
        <p:sp>
          <p:nvSpPr>
            <p:cNvPr id="50" name="AutoShape 28"/>
            <p:cNvSpPr>
              <a:spLocks noChangeArrowheads="1"/>
            </p:cNvSpPr>
            <p:nvPr/>
          </p:nvSpPr>
          <p:spPr bwMode="auto">
            <a:xfrm>
              <a:off x="468313" y="4508500"/>
              <a:ext cx="1439862" cy="360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Tagging</a:t>
              </a:r>
            </a:p>
          </p:txBody>
        </p:sp>
        <p:sp>
          <p:nvSpPr>
            <p:cNvPr id="51" name="AutoShape 29"/>
            <p:cNvSpPr>
              <a:spLocks noChangeArrowheads="1"/>
            </p:cNvSpPr>
            <p:nvPr/>
          </p:nvSpPr>
          <p:spPr bwMode="auto">
            <a:xfrm>
              <a:off x="468313" y="4076700"/>
              <a:ext cx="1439862" cy="360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Clustering</a:t>
              </a: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6156325" y="1196975"/>
              <a:ext cx="1944688" cy="1368425"/>
              <a:chOff x="2653" y="709"/>
              <a:chExt cx="1225" cy="952"/>
            </a:xfrm>
          </p:grpSpPr>
          <p:sp>
            <p:nvSpPr>
              <p:cNvPr id="73" name="AutoShape 31"/>
              <p:cNvSpPr>
                <a:spLocks noChangeArrowheads="1"/>
              </p:cNvSpPr>
              <p:nvPr/>
            </p:nvSpPr>
            <p:spPr bwMode="auto">
              <a:xfrm>
                <a:off x="2653" y="709"/>
                <a:ext cx="1225" cy="952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200" dirty="0"/>
                  <a:t>Desktop Applications</a:t>
                </a:r>
              </a:p>
            </p:txBody>
          </p:sp>
          <p:pic>
            <p:nvPicPr>
              <p:cNvPr id="74" name="Picture 32" descr="screenshot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061" y="935"/>
                <a:ext cx="681" cy="565"/>
              </a:xfrm>
              <a:prstGeom prst="rect">
                <a:avLst/>
              </a:prstGeom>
              <a:noFill/>
            </p:spPr>
          </p:pic>
          <p:pic>
            <p:nvPicPr>
              <p:cNvPr id="75" name="Picture 33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744" y="1026"/>
                <a:ext cx="680" cy="5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211638" y="1196975"/>
              <a:ext cx="1727200" cy="1368425"/>
              <a:chOff x="2653" y="754"/>
              <a:chExt cx="1088" cy="862"/>
            </a:xfrm>
          </p:grpSpPr>
          <p:sp>
            <p:nvSpPr>
              <p:cNvPr id="71" name="AutoShape 35"/>
              <p:cNvSpPr>
                <a:spLocks noChangeArrowheads="1"/>
              </p:cNvSpPr>
              <p:nvPr/>
            </p:nvSpPr>
            <p:spPr bwMode="auto">
              <a:xfrm>
                <a:off x="2653" y="754"/>
                <a:ext cx="1088" cy="862"/>
              </a:xfrm>
              <a:prstGeom prst="flowChartAlternateProcess">
                <a:avLst/>
              </a:prstGeom>
              <a:solidFill>
                <a:schemeClr val="bg1">
                  <a:alpha val="67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200" dirty="0"/>
                  <a:t>Application Plugins </a:t>
                </a:r>
              </a:p>
            </p:txBody>
          </p:sp>
          <p:pic>
            <p:nvPicPr>
              <p:cNvPr id="72" name="Picture 36"/>
              <p:cNvPicPr>
                <a:picLocks noChangeAspect="1" noChangeArrowheads="1"/>
              </p:cNvPicPr>
              <p:nvPr/>
            </p:nvPicPr>
            <p:blipFill>
              <a:blip r:embed="rId10"/>
              <a:srcRect l="6207" r="12413" b="31366"/>
              <a:stretch>
                <a:fillRect/>
              </a:stretch>
            </p:blipFill>
            <p:spPr bwMode="auto">
              <a:xfrm>
                <a:off x="2789" y="981"/>
                <a:ext cx="771" cy="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3851275" y="3429000"/>
              <a:ext cx="2087563" cy="2305050"/>
              <a:chOff x="2426" y="2296"/>
              <a:chExt cx="1315" cy="1452"/>
            </a:xfrm>
          </p:grpSpPr>
          <p:sp>
            <p:nvSpPr>
              <p:cNvPr id="65" name="AutoShape 38"/>
              <p:cNvSpPr>
                <a:spLocks noChangeArrowheads="1"/>
              </p:cNvSpPr>
              <p:nvPr/>
            </p:nvSpPr>
            <p:spPr bwMode="auto">
              <a:xfrm>
                <a:off x="2426" y="2296"/>
                <a:ext cx="1315" cy="1452"/>
              </a:xfrm>
              <a:prstGeom prst="flowChartAlternateProcess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200" dirty="0"/>
                  <a:t>Sesame2 </a:t>
                </a:r>
                <a:br>
                  <a:rPr lang="en-US" sz="1200" dirty="0"/>
                </a:br>
                <a:r>
                  <a:rPr lang="en-US" sz="1200" dirty="0"/>
                  <a:t>Repository</a:t>
                </a:r>
              </a:p>
            </p:txBody>
          </p:sp>
          <p:sp>
            <p:nvSpPr>
              <p:cNvPr id="66" name="Rectangle 39"/>
              <p:cNvSpPr>
                <a:spLocks noChangeArrowheads="1"/>
              </p:cNvSpPr>
              <p:nvPr/>
            </p:nvSpPr>
            <p:spPr bwMode="auto">
              <a:xfrm>
                <a:off x="2471" y="2978"/>
                <a:ext cx="1224" cy="227"/>
              </a:xfrm>
              <a:prstGeom prst="rect">
                <a:avLst/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Resource Store</a:t>
                </a:r>
              </a:p>
            </p:txBody>
          </p:sp>
          <p:sp>
            <p:nvSpPr>
              <p:cNvPr id="67" name="Rectangle 40"/>
              <p:cNvSpPr>
                <a:spLocks noChangeArrowheads="1"/>
              </p:cNvSpPr>
              <p:nvPr/>
            </p:nvSpPr>
            <p:spPr bwMode="auto">
              <a:xfrm>
                <a:off x="2471" y="2705"/>
                <a:ext cx="1224" cy="227"/>
              </a:xfrm>
              <a:prstGeom prst="rect">
                <a:avLst/>
              </a:prstGeom>
              <a:gradFill rotWithShape="1">
                <a:gsLst>
                  <a:gs pos="0">
                    <a:srgbClr val="FF9933"/>
                  </a:gs>
                  <a:gs pos="100000">
                    <a:srgbClr val="FF9933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</a:rPr>
                  <a:t>PIMO Store</a:t>
                </a:r>
              </a:p>
            </p:txBody>
          </p:sp>
          <p:sp>
            <p:nvSpPr>
              <p:cNvPr id="68" name="Rectangle 41"/>
              <p:cNvSpPr>
                <a:spLocks noChangeArrowheads="1"/>
              </p:cNvSpPr>
              <p:nvPr/>
            </p:nvSpPr>
            <p:spPr bwMode="auto">
              <a:xfrm>
                <a:off x="2471" y="3250"/>
                <a:ext cx="1224" cy="180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 anchor="ctr"/>
              <a:lstStyle/>
              <a:p>
                <a:pPr algn="ctr"/>
                <a:r>
                  <a:rPr lang="en-US" sz="1400" dirty="0"/>
                  <a:t>Configuration Store</a:t>
                </a:r>
              </a:p>
            </p:txBody>
          </p:sp>
          <p:sp>
            <p:nvSpPr>
              <p:cNvPr id="69" name="Rectangle 42"/>
              <p:cNvSpPr>
                <a:spLocks noChangeArrowheads="1"/>
              </p:cNvSpPr>
              <p:nvPr/>
            </p:nvSpPr>
            <p:spPr bwMode="auto">
              <a:xfrm>
                <a:off x="2471" y="3476"/>
                <a:ext cx="1224" cy="180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1427" tIns="45713" rIns="91427" bIns="45713" anchor="ctr"/>
              <a:lstStyle/>
              <a:p>
                <a:pPr algn="ctr"/>
                <a:r>
                  <a:rPr lang="en-US" sz="1400" dirty="0"/>
                  <a:t>Service Store</a:t>
                </a:r>
              </a:p>
            </p:txBody>
          </p:sp>
          <p:pic>
            <p:nvPicPr>
              <p:cNvPr id="70" name="Picture 43" descr="rdf_w3c_icon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3378" y="2342"/>
                <a:ext cx="294" cy="318"/>
              </a:xfrm>
              <a:prstGeom prst="rect">
                <a:avLst/>
              </a:prstGeom>
              <a:noFill/>
            </p:spPr>
          </p:pic>
        </p:grpSp>
        <p:sp>
          <p:nvSpPr>
            <p:cNvPr id="55" name="AutoShape 44"/>
            <p:cNvSpPr>
              <a:spLocks noChangeArrowheads="1"/>
            </p:cNvSpPr>
            <p:nvPr/>
          </p:nvSpPr>
          <p:spPr bwMode="auto">
            <a:xfrm>
              <a:off x="2627313" y="3284538"/>
              <a:ext cx="1223962" cy="576262"/>
            </a:xfrm>
            <a:prstGeom prst="wedgeEllipseCallout">
              <a:avLst>
                <a:gd name="adj1" fmla="val 54931"/>
                <a:gd name="adj2" fmla="val 9049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de-DE" sz="1200" dirty="0"/>
                <a:t>Domain Ontologies</a:t>
              </a:r>
            </a:p>
          </p:txBody>
        </p:sp>
        <p:cxnSp>
          <p:nvCxnSpPr>
            <p:cNvPr id="56" name="AutoShape 45"/>
            <p:cNvCxnSpPr>
              <a:cxnSpLocks noChangeShapeType="1"/>
              <a:stCxn id="43" idx="1"/>
              <a:endCxn id="66" idx="3"/>
            </p:cNvCxnSpPr>
            <p:nvPr/>
          </p:nvCxnSpPr>
          <p:spPr bwMode="auto">
            <a:xfrm rot="10800000" flipV="1">
              <a:off x="5865813" y="4437063"/>
              <a:ext cx="577850" cy="255587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cxnSp>
          <p:nvCxnSpPr>
            <p:cNvPr id="57" name="AutoShape 47"/>
            <p:cNvCxnSpPr>
              <a:cxnSpLocks noChangeShapeType="1"/>
              <a:stCxn id="48" idx="1"/>
              <a:endCxn id="66" idx="3"/>
            </p:cNvCxnSpPr>
            <p:nvPr/>
          </p:nvCxnSpPr>
          <p:spPr bwMode="auto">
            <a:xfrm rot="10800000">
              <a:off x="5865813" y="4692650"/>
              <a:ext cx="649287" cy="1041400"/>
            </a:xfrm>
            <a:prstGeom prst="curvedConnector3">
              <a:avLst>
                <a:gd name="adj1" fmla="val 4988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</p:cxnSp>
        <p:sp>
          <p:nvSpPr>
            <p:cNvPr id="58" name="AutoShape 48"/>
            <p:cNvSpPr>
              <a:spLocks noChangeArrowheads="1"/>
            </p:cNvSpPr>
            <p:nvPr/>
          </p:nvSpPr>
          <p:spPr bwMode="auto">
            <a:xfrm>
              <a:off x="3924300" y="5661025"/>
              <a:ext cx="1944688" cy="360363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400" dirty="0" err="1"/>
                <a:t>Lucene</a:t>
              </a:r>
              <a:r>
                <a:rPr lang="en-US" sz="1400" dirty="0"/>
                <a:t> Index</a:t>
              </a:r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2413000" y="1196975"/>
              <a:ext cx="1584325" cy="1368425"/>
              <a:chOff x="1475" y="753"/>
              <a:chExt cx="998" cy="862"/>
            </a:xfrm>
          </p:grpSpPr>
          <p:sp>
            <p:nvSpPr>
              <p:cNvPr id="63" name="AutoShape 50"/>
              <p:cNvSpPr>
                <a:spLocks noChangeArrowheads="1"/>
              </p:cNvSpPr>
              <p:nvPr/>
            </p:nvSpPr>
            <p:spPr bwMode="auto">
              <a:xfrm>
                <a:off x="1475" y="753"/>
                <a:ext cx="998" cy="862"/>
              </a:xfrm>
              <a:prstGeom prst="flowChartAlternateProcess">
                <a:avLst/>
              </a:prstGeom>
              <a:solidFill>
                <a:schemeClr val="bg1">
                  <a:alpha val="67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/>
              <a:lstStyle/>
              <a:p>
                <a:pPr algn="ctr"/>
                <a:r>
                  <a:rPr lang="en-US" sz="1200" dirty="0"/>
                  <a:t>Personal Wiki</a:t>
                </a:r>
              </a:p>
            </p:txBody>
          </p:sp>
          <p:pic>
            <p:nvPicPr>
              <p:cNvPr id="64" name="Picture 51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565" y="980"/>
                <a:ext cx="771" cy="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60" name="AutoShape 52"/>
            <p:cNvSpPr>
              <a:spLocks noChangeArrowheads="1"/>
            </p:cNvSpPr>
            <p:nvPr/>
          </p:nvSpPr>
          <p:spPr bwMode="auto">
            <a:xfrm>
              <a:off x="4572000" y="2708275"/>
              <a:ext cx="288925" cy="649288"/>
            </a:xfrm>
            <a:prstGeom prst="upDownArrow">
              <a:avLst>
                <a:gd name="adj1" fmla="val 42861"/>
                <a:gd name="adj2" fmla="val 53299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/>
            </a:p>
          </p:txBody>
        </p:sp>
        <p:sp>
          <p:nvSpPr>
            <p:cNvPr id="61" name="AutoShape 53"/>
            <p:cNvSpPr>
              <a:spLocks noChangeArrowheads="1"/>
            </p:cNvSpPr>
            <p:nvPr/>
          </p:nvSpPr>
          <p:spPr bwMode="auto">
            <a:xfrm>
              <a:off x="3563938" y="2852738"/>
              <a:ext cx="2376487" cy="360362"/>
            </a:xfrm>
            <a:prstGeom prst="flowChartAlternateProcess">
              <a:avLst/>
            </a:prstGeom>
            <a:solidFill>
              <a:srgbClr val="FFB9B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400" b="1" dirty="0"/>
                <a:t>web interfaces</a:t>
              </a:r>
            </a:p>
          </p:txBody>
        </p:sp>
        <p:sp>
          <p:nvSpPr>
            <p:cNvPr id="62" name="AutoShape 54"/>
            <p:cNvSpPr>
              <a:spLocks noChangeArrowheads="1"/>
            </p:cNvSpPr>
            <p:nvPr/>
          </p:nvSpPr>
          <p:spPr bwMode="auto">
            <a:xfrm>
              <a:off x="468313" y="5373688"/>
              <a:ext cx="1439862" cy="358775"/>
            </a:xfrm>
            <a:prstGeom prst="flowChartAlternate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/>
              <a:r>
                <a:rPr lang="en-US" sz="1200" dirty="0"/>
                <a:t>User Context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Outline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14480" y="1428736"/>
            <a:ext cx="6856413" cy="4114800"/>
          </a:xfrm>
          <a:noFill/>
        </p:spPr>
        <p:txBody>
          <a:bodyPr/>
          <a:lstStyle/>
          <a:p>
            <a:pPr marL="495300" indent="-495300" eaLnBrk="1" hangingPunct="1"/>
            <a:r>
              <a:rPr lang="en-US" dirty="0" smtClean="0"/>
              <a:t>Semantic Desktop</a:t>
            </a:r>
          </a:p>
          <a:p>
            <a:pPr marL="495300" indent="-495300" eaLnBrk="1" hangingPunct="1"/>
            <a:r>
              <a:rPr lang="en-US" dirty="0" smtClean="0"/>
              <a:t>Semantic Search research areas</a:t>
            </a:r>
          </a:p>
          <a:p>
            <a:pPr marL="495300" indent="-495300" eaLnBrk="1" hangingPunct="1"/>
            <a:r>
              <a:rPr lang="en-US" dirty="0" smtClean="0"/>
              <a:t>Our approach</a:t>
            </a:r>
          </a:p>
          <a:p>
            <a:pPr marL="495300" indent="-495300" eaLnBrk="1" hangingPunct="1"/>
            <a:r>
              <a:rPr lang="en-US" dirty="0" smtClean="0"/>
              <a:t>Evaluation</a:t>
            </a:r>
          </a:p>
          <a:p>
            <a:pPr marL="495300" indent="-495300" eaLnBrk="1" hangingPunct="1"/>
            <a:r>
              <a:rPr lang="en-US" dirty="0" smtClean="0"/>
              <a:t>Future work</a:t>
            </a:r>
          </a:p>
          <a:p>
            <a:pPr marL="495300" indent="-4953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7812088" y="6453188"/>
            <a:ext cx="1331912" cy="404812"/>
          </a:xfrm>
          <a:prstGeom prst="rect">
            <a:avLst/>
          </a:prstGeom>
        </p:spPr>
        <p:txBody>
          <a:bodyPr/>
          <a:lstStyle/>
          <a:p>
            <a:fld id="{C89D87D6-1D58-4B6C-A51B-0653E7F42781}" type="slidenum">
              <a:rPr lang="en-US"/>
              <a:pPr/>
              <a:t>20</a:t>
            </a:fld>
            <a:endParaRPr lang="en-US"/>
          </a:p>
        </p:txBody>
      </p:sp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Semantic Desktop Tools</a:t>
            </a:r>
            <a:endParaRPr lang="en-GB" dirty="0"/>
          </a:p>
        </p:txBody>
      </p:sp>
      <p:pic>
        <p:nvPicPr>
          <p:cNvPr id="6604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6" y="1000108"/>
            <a:ext cx="202723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0486" name="Picture 6" descr="kaukoluwiki_cu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714752"/>
            <a:ext cx="3384550" cy="2419350"/>
          </a:xfrm>
          <a:prstGeom prst="rect">
            <a:avLst/>
          </a:prstGeom>
          <a:noFill/>
        </p:spPr>
      </p:pic>
      <p:sp>
        <p:nvSpPr>
          <p:cNvPr id="660487" name="AutoShape 7"/>
          <p:cNvSpPr>
            <a:spLocks noChangeArrowheads="1"/>
          </p:cNvSpPr>
          <p:nvPr/>
        </p:nvSpPr>
        <p:spPr bwMode="auto">
          <a:xfrm>
            <a:off x="2776533" y="1000108"/>
            <a:ext cx="1152525" cy="609600"/>
          </a:xfrm>
          <a:prstGeom prst="wedgeRoundRectCallout">
            <a:avLst>
              <a:gd name="adj1" fmla="val -100963"/>
              <a:gd name="adj2" fmla="val 79690"/>
              <a:gd name="adj3" fmla="val 16667"/>
            </a:avLst>
          </a:prstGeom>
          <a:gradFill rotWithShape="0">
            <a:gsLst>
              <a:gs pos="0">
                <a:srgbClr val="ABC0E1"/>
              </a:gs>
              <a:gs pos="100000">
                <a:srgbClr val="ABC0E1">
                  <a:gamma/>
                  <a:tint val="5098"/>
                  <a:invGamma/>
                </a:srgbClr>
              </a:gs>
            </a:gsLst>
            <a:lin ang="0" scaled="1"/>
          </a:gradFill>
          <a:ln w="317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Sidebar</a:t>
            </a:r>
          </a:p>
        </p:txBody>
      </p:sp>
      <p:sp>
        <p:nvSpPr>
          <p:cNvPr id="660490" name="AutoShape 10"/>
          <p:cNvSpPr>
            <a:spLocks noChangeArrowheads="1"/>
          </p:cNvSpPr>
          <p:nvPr/>
        </p:nvSpPr>
        <p:spPr bwMode="auto">
          <a:xfrm>
            <a:off x="4500562" y="3429000"/>
            <a:ext cx="1152525" cy="681038"/>
          </a:xfrm>
          <a:prstGeom prst="wedgeRoundRectCallout">
            <a:avLst>
              <a:gd name="adj1" fmla="val 64600"/>
              <a:gd name="adj2" fmla="val 86363"/>
              <a:gd name="adj3" fmla="val 16667"/>
            </a:avLst>
          </a:prstGeom>
          <a:gradFill rotWithShape="0">
            <a:gsLst>
              <a:gs pos="0">
                <a:srgbClr val="ABC0E1">
                  <a:gamma/>
                  <a:tint val="5098"/>
                  <a:invGamma/>
                </a:srgbClr>
              </a:gs>
              <a:gs pos="100000">
                <a:srgbClr val="ABC0E1"/>
              </a:gs>
            </a:gsLst>
            <a:lin ang="0" scaled="1"/>
          </a:gradFill>
          <a:ln w="317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Semantic</a:t>
            </a:r>
            <a:br>
              <a:rPr lang="en-US" dirty="0"/>
            </a:br>
            <a:r>
              <a:rPr lang="en-US" dirty="0"/>
              <a:t>Wiki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46067" y="3625867"/>
            <a:ext cx="3703637" cy="2232025"/>
            <a:chOff x="3606" y="922"/>
            <a:chExt cx="2154" cy="1406"/>
          </a:xfrm>
        </p:grpSpPr>
        <p:pic>
          <p:nvPicPr>
            <p:cNvPr id="660492" name="Picture 12" descr="thunderbird_paul"/>
            <p:cNvPicPr>
              <a:picLocks noChangeAspect="1" noChangeArrowheads="1"/>
            </p:cNvPicPr>
            <p:nvPr/>
          </p:nvPicPr>
          <p:blipFill>
            <a:blip r:embed="rId5"/>
            <a:srcRect l="29697" t="41434" r="17928" b="13484"/>
            <a:stretch>
              <a:fillRect/>
            </a:stretch>
          </p:blipFill>
          <p:spPr bwMode="auto">
            <a:xfrm>
              <a:off x="3606" y="1158"/>
              <a:ext cx="2040" cy="1170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660493" name="Picture 13" descr="product-thunderbird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280" y="922"/>
              <a:ext cx="480" cy="480"/>
            </a:xfrm>
            <a:prstGeom prst="rect">
              <a:avLst/>
            </a:prstGeom>
            <a:noFill/>
          </p:spPr>
        </p:pic>
      </p:grpSp>
      <p:sp>
        <p:nvSpPr>
          <p:cNvPr id="660494" name="AutoShape 14"/>
          <p:cNvSpPr>
            <a:spLocks noChangeArrowheads="1"/>
          </p:cNvSpPr>
          <p:nvPr/>
        </p:nvSpPr>
        <p:spPr bwMode="auto">
          <a:xfrm>
            <a:off x="3990979" y="4491055"/>
            <a:ext cx="1152525" cy="681037"/>
          </a:xfrm>
          <a:prstGeom prst="wedgeRoundRectCallout">
            <a:avLst>
              <a:gd name="adj1" fmla="val -116528"/>
              <a:gd name="adj2" fmla="val 38810"/>
              <a:gd name="adj3" fmla="val 16667"/>
            </a:avLst>
          </a:prstGeom>
          <a:gradFill rotWithShape="0">
            <a:gsLst>
              <a:gs pos="0">
                <a:srgbClr val="ABC0E1"/>
              </a:gs>
              <a:gs pos="100000">
                <a:srgbClr val="ABC0E1">
                  <a:gamma/>
                  <a:tint val="5098"/>
                  <a:invGamma/>
                </a:srgbClr>
              </a:gs>
            </a:gsLst>
            <a:lin ang="0" scaled="1"/>
          </a:gradFill>
          <a:ln w="317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Tagging </a:t>
            </a:r>
            <a:br>
              <a:rPr lang="en-US"/>
            </a:br>
            <a:r>
              <a:rPr lang="en-US"/>
              <a:t>Plugins</a:t>
            </a:r>
          </a:p>
        </p:txBody>
      </p:sp>
      <p:pic>
        <p:nvPicPr>
          <p:cNvPr id="18" name="Picture 4" descr="DropBox_PIM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1071546"/>
            <a:ext cx="4214810" cy="2046466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3357554" y="1962144"/>
            <a:ext cx="1152525" cy="681038"/>
          </a:xfrm>
          <a:prstGeom prst="wedgeRoundRectCallout">
            <a:avLst>
              <a:gd name="adj1" fmla="val 75344"/>
              <a:gd name="adj2" fmla="val 86363"/>
              <a:gd name="adj3" fmla="val 16667"/>
            </a:avLst>
          </a:prstGeom>
          <a:gradFill rotWithShape="0">
            <a:gsLst>
              <a:gs pos="0">
                <a:srgbClr val="ABC0E1">
                  <a:gamma/>
                  <a:tint val="5098"/>
                  <a:invGamma/>
                </a:srgbClr>
              </a:gs>
              <a:gs pos="100000">
                <a:srgbClr val="ABC0E1"/>
              </a:gs>
            </a:gsLst>
            <a:lin ang="0" scaled="1"/>
          </a:gradFill>
          <a:ln w="3175" algn="ctr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DropBox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Extract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PIMO</a:t>
            </a:r>
            <a:endParaRPr lang="de-DE" dirty="0"/>
          </a:p>
        </p:txBody>
      </p:sp>
      <p:grpSp>
        <p:nvGrpSpPr>
          <p:cNvPr id="83" name="Gruppieren 82"/>
          <p:cNvGrpSpPr/>
          <p:nvPr/>
        </p:nvGrpSpPr>
        <p:grpSpPr>
          <a:xfrm>
            <a:off x="307975" y="1058863"/>
            <a:ext cx="8651875" cy="5156219"/>
            <a:chOff x="307975" y="1058863"/>
            <a:chExt cx="8651875" cy="51562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2232025" y="1058863"/>
              <a:ext cx="2679700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http://dengel.dfki.de/outlook/contact/0019E1773D6A56</a:t>
              </a: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2322513" y="1303338"/>
              <a:ext cx="989013" cy="565150"/>
              <a:chOff x="1353" y="759"/>
              <a:chExt cx="623" cy="356"/>
            </a:xfrm>
          </p:grpSpPr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1353" y="759"/>
                <a:ext cx="623" cy="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1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399" y="806"/>
                <a:ext cx="257" cy="273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 type="triangle" w="med" len="med"/>
              </a:ln>
              <a:effectLst/>
            </p:spPr>
          </p:pic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>
                <a:off x="1710" y="814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>
                <a:off x="1710" y="861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1710" y="956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>
                <a:off x="1710" y="1004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710" y="1052"/>
                <a:ext cx="21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743075" y="1941513"/>
              <a:ext cx="1071563" cy="246063"/>
            </a:xfrm>
            <a:custGeom>
              <a:avLst/>
              <a:gdLst/>
              <a:ahLst/>
              <a:cxnLst>
                <a:cxn ang="0">
                  <a:pos x="0" y="146"/>
                </a:cxn>
                <a:cxn ang="0">
                  <a:pos x="502" y="146"/>
                </a:cxn>
                <a:cxn ang="0">
                  <a:pos x="713" y="0"/>
                </a:cxn>
              </a:cxnLst>
              <a:rect l="0" t="0" r="r" b="b"/>
              <a:pathLst>
                <a:path w="713" h="146">
                  <a:moveTo>
                    <a:pt x="0" y="146"/>
                  </a:moveTo>
                  <a:lnTo>
                    <a:pt x="502" y="146"/>
                  </a:lnTo>
                  <a:lnTo>
                    <a:pt x="713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1746250" y="1985954"/>
              <a:ext cx="857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rgbClr val="CC0000"/>
                  </a:solidFill>
                </a:rPr>
                <a:t>has-address</a:t>
              </a: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 flipV="1">
              <a:off x="5219700" y="4857750"/>
              <a:ext cx="984250" cy="30163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6253163" y="3479800"/>
              <a:ext cx="2322513" cy="232251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530975" y="3698875"/>
              <a:ext cx="1733550" cy="170497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6159500" y="3503613"/>
            <a:ext cx="923925" cy="666750"/>
          </p:xfrm>
          <a:graphic>
            <a:graphicData uri="http://schemas.openxmlformats.org/presentationml/2006/ole">
              <p:oleObj spid="_x0000_s31746" name="Bitmap" r:id="rId6" imgW="923810" imgH="666667" progId="">
                <p:embed/>
              </p:oleObj>
            </a:graphicData>
          </a:graphic>
        </p:graphicFrame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180138" y="5429250"/>
              <a:ext cx="2678113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http://www.landesvertretung.rlp.de/haus_bruessel.html</a:t>
              </a: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321300" y="4618038"/>
              <a:ext cx="857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has-location</a:t>
              </a: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859338" y="2800350"/>
              <a:ext cx="2046287" cy="1508125"/>
            </a:xfrm>
            <a:custGeom>
              <a:avLst/>
              <a:gdLst/>
              <a:ahLst/>
              <a:cxnLst>
                <a:cxn ang="0">
                  <a:pos x="0" y="850"/>
                </a:cxn>
                <a:cxn ang="0">
                  <a:pos x="0" y="704"/>
                </a:cxn>
                <a:cxn ang="0">
                  <a:pos x="1234" y="0"/>
                </a:cxn>
              </a:cxnLst>
              <a:rect l="0" t="0" r="r" b="b"/>
              <a:pathLst>
                <a:path w="1234" h="850">
                  <a:moveTo>
                    <a:pt x="0" y="850"/>
                  </a:moveTo>
                  <a:lnTo>
                    <a:pt x="0" y="704"/>
                  </a:lnTo>
                  <a:lnTo>
                    <a:pt x="1234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452938" y="2654300"/>
              <a:ext cx="1408112" cy="1495425"/>
            </a:xfrm>
            <a:custGeom>
              <a:avLst/>
              <a:gdLst/>
              <a:ahLst/>
              <a:cxnLst>
                <a:cxn ang="0">
                  <a:pos x="0" y="832"/>
                </a:cxn>
                <a:cxn ang="0">
                  <a:pos x="0" y="695"/>
                </a:cxn>
                <a:cxn ang="0">
                  <a:pos x="850" y="0"/>
                </a:cxn>
              </a:cxnLst>
              <a:rect l="0" t="0" r="r" b="b"/>
              <a:pathLst>
                <a:path w="850" h="832">
                  <a:moveTo>
                    <a:pt x="0" y="832"/>
                  </a:moveTo>
                  <a:lnTo>
                    <a:pt x="0" y="695"/>
                  </a:lnTo>
                  <a:lnTo>
                    <a:pt x="850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32250" y="2987675"/>
              <a:ext cx="463550" cy="1162050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0" y="713"/>
                </a:cxn>
                <a:cxn ang="0">
                  <a:pos x="420" y="0"/>
                </a:cxn>
              </a:cxnLst>
              <a:rect l="0" t="0" r="r" b="b"/>
              <a:pathLst>
                <a:path w="420" h="841">
                  <a:moveTo>
                    <a:pt x="0" y="841"/>
                  </a:moveTo>
                  <a:lnTo>
                    <a:pt x="0" y="713"/>
                  </a:lnTo>
                  <a:lnTo>
                    <a:pt x="420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3795713" y="1423988"/>
              <a:ext cx="1481137" cy="1481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02100" y="1571625"/>
              <a:ext cx="869950" cy="115887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3986213" y="1304925"/>
              <a:ext cx="1501775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http://www.dfki.de/~wahlster/</a:t>
              </a:r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357813" y="1138238"/>
              <a:ext cx="1481137" cy="1481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891338" y="1709738"/>
              <a:ext cx="1481137" cy="148113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Rectangle 32"/>
            <p:cNvSpPr>
              <a:spLocks noChangeArrowheads="1"/>
            </p:cNvSpPr>
            <p:nvPr/>
          </p:nvSpPr>
          <p:spPr bwMode="auto">
            <a:xfrm>
              <a:off x="5570538" y="1117600"/>
              <a:ext cx="2946400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http://www3.dfki.uni-kl.de/agd/dengel/content/index_ger.html</a:t>
              </a:r>
            </a:p>
          </p:txBody>
        </p:sp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85025" y="1849438"/>
              <a:ext cx="868362" cy="114300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6456363" y="3071813"/>
              <a:ext cx="250348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http://ag47.informatik.uni-bremen.de/eng/team.php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 rot="19774453">
              <a:off x="5395913" y="3179763"/>
              <a:ext cx="850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has-speaker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 rot="19250285">
              <a:off x="4467225" y="3224213"/>
              <a:ext cx="850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has-speaker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 rot="17861196">
              <a:off x="3698875" y="3354388"/>
              <a:ext cx="8509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has-speaker</a:t>
              </a: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47800" y="4522807"/>
              <a:ext cx="2032000" cy="550862"/>
            </a:xfrm>
            <a:custGeom>
              <a:avLst/>
              <a:gdLst/>
              <a:ahLst/>
              <a:cxnLst>
                <a:cxn ang="0">
                  <a:pos x="978" y="247"/>
                </a:cxn>
                <a:cxn ang="0">
                  <a:pos x="210" y="247"/>
                </a:cxn>
                <a:cxn ang="0">
                  <a:pos x="0" y="0"/>
                </a:cxn>
              </a:cxnLst>
              <a:rect l="0" t="0" r="r" b="b"/>
              <a:pathLst>
                <a:path w="978" h="247">
                  <a:moveTo>
                    <a:pt x="978" y="247"/>
                  </a:moveTo>
                  <a:lnTo>
                    <a:pt x="210" y="247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1563688" y="2760682"/>
              <a:ext cx="1901825" cy="1885950"/>
            </a:xfrm>
            <a:custGeom>
              <a:avLst/>
              <a:gdLst/>
              <a:ahLst/>
              <a:cxnLst>
                <a:cxn ang="0">
                  <a:pos x="1198" y="1188"/>
                </a:cxn>
                <a:cxn ang="0">
                  <a:pos x="604" y="1188"/>
                </a:cxn>
                <a:cxn ang="0">
                  <a:pos x="0" y="0"/>
                </a:cxn>
              </a:cxnLst>
              <a:rect l="0" t="0" r="r" b="b"/>
              <a:pathLst>
                <a:path w="1198" h="1188">
                  <a:moveTo>
                    <a:pt x="1198" y="1188"/>
                  </a:moveTo>
                  <a:lnTo>
                    <a:pt x="604" y="1188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1"/>
            <p:cNvSpPr>
              <a:spLocks noChangeShapeType="1"/>
            </p:cNvSpPr>
            <p:nvPr/>
          </p:nvSpPr>
          <p:spPr bwMode="auto">
            <a:xfrm flipH="1">
              <a:off x="1797050" y="5530870"/>
              <a:ext cx="1682750" cy="1587"/>
            </a:xfrm>
            <a:prstGeom prst="line">
              <a:avLst/>
            </a:pr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307975" y="1200170"/>
              <a:ext cx="1481138" cy="14811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44" name="Picture 4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19125" y="1422420"/>
              <a:ext cx="823913" cy="112395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</p:pic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09588" y="2516207"/>
              <a:ext cx="3381375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http://www.mbwjk.rlp.de/ministerium/staatssekretaerin-dzwonnek.html</a:t>
              </a:r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307975" y="4668857"/>
              <a:ext cx="1481138" cy="14811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307975" y="2940070"/>
              <a:ext cx="1481138" cy="148113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509588" y="4256107"/>
              <a:ext cx="1366838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http://www.karl-rauber.de/</a:t>
              </a: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2544763" y="4432320"/>
              <a:ext cx="863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is-hosted-by</a:t>
              </a: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2216150" y="4851420"/>
              <a:ext cx="863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is-hosted-by</a:t>
              </a:r>
            </a:p>
          </p:txBody>
        </p:sp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04838" y="4894282"/>
              <a:ext cx="838200" cy="108585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1954213" y="5313382"/>
              <a:ext cx="8636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is-hosted-by</a:t>
              </a: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509588" y="5970607"/>
              <a:ext cx="3173413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http://www.landesvertretung.bremen.de/landesv/bevoll/index.html</a:t>
              </a:r>
            </a:p>
          </p:txBody>
        </p:sp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09600" y="3171845"/>
              <a:ext cx="850900" cy="1081087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58" name="Freeform 56"/>
            <p:cNvSpPr>
              <a:spLocks/>
            </p:cNvSpPr>
            <p:nvPr/>
          </p:nvSpPr>
          <p:spPr bwMode="auto">
            <a:xfrm flipH="1">
              <a:off x="2851150" y="3425826"/>
              <a:ext cx="782637" cy="919163"/>
            </a:xfrm>
            <a:custGeom>
              <a:avLst/>
              <a:gdLst/>
              <a:ahLst/>
              <a:cxnLst>
                <a:cxn ang="0">
                  <a:pos x="0" y="841"/>
                </a:cxn>
                <a:cxn ang="0">
                  <a:pos x="0" y="713"/>
                </a:cxn>
                <a:cxn ang="0">
                  <a:pos x="420" y="0"/>
                </a:cxn>
              </a:cxnLst>
              <a:rect l="0" t="0" r="r" b="b"/>
              <a:pathLst>
                <a:path w="420" h="841">
                  <a:moveTo>
                    <a:pt x="0" y="841"/>
                  </a:moveTo>
                  <a:lnTo>
                    <a:pt x="0" y="713"/>
                  </a:lnTo>
                  <a:lnTo>
                    <a:pt x="420" y="0"/>
                  </a:lnTo>
                </a:path>
              </a:pathLst>
            </a:custGeom>
            <a:noFill/>
            <a:ln w="28575">
              <a:solidFill>
                <a:schemeClr val="bg1">
                  <a:lumMod val="75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de-DE"/>
            </a:p>
          </p:txBody>
        </p:sp>
        <p:grpSp>
          <p:nvGrpSpPr>
            <p:cNvPr id="59" name="Group 57"/>
            <p:cNvGrpSpPr>
              <a:grpSpLocks/>
            </p:cNvGrpSpPr>
            <p:nvPr/>
          </p:nvGrpSpPr>
          <p:grpSpPr bwMode="auto">
            <a:xfrm>
              <a:off x="2284413" y="2938463"/>
              <a:ext cx="573087" cy="439738"/>
              <a:chOff x="1664" y="2052"/>
              <a:chExt cx="361" cy="277"/>
            </a:xfrm>
          </p:grpSpPr>
          <p:sp>
            <p:nvSpPr>
              <p:cNvPr id="61" name="Rectangle 58"/>
              <p:cNvSpPr>
                <a:spLocks noChangeArrowheads="1"/>
              </p:cNvSpPr>
              <p:nvPr/>
            </p:nvSpPr>
            <p:spPr bwMode="auto">
              <a:xfrm>
                <a:off x="1664" y="2112"/>
                <a:ext cx="358" cy="21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Rectangle 59"/>
              <p:cNvSpPr>
                <a:spLocks noChangeArrowheads="1"/>
              </p:cNvSpPr>
              <p:nvPr/>
            </p:nvSpPr>
            <p:spPr bwMode="auto">
              <a:xfrm>
                <a:off x="1664" y="2112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Rectangle 60"/>
              <p:cNvSpPr>
                <a:spLocks noChangeArrowheads="1"/>
              </p:cNvSpPr>
              <p:nvPr/>
            </p:nvSpPr>
            <p:spPr bwMode="auto">
              <a:xfrm>
                <a:off x="1736" y="2112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Rectangle 61"/>
              <p:cNvSpPr>
                <a:spLocks noChangeArrowheads="1"/>
              </p:cNvSpPr>
              <p:nvPr/>
            </p:nvSpPr>
            <p:spPr bwMode="auto">
              <a:xfrm>
                <a:off x="1808" y="2112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/>
            </p:nvSpPr>
            <p:spPr bwMode="auto">
              <a:xfrm>
                <a:off x="1880" y="2111"/>
                <a:ext cx="73" cy="7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/>
            </p:nvSpPr>
            <p:spPr bwMode="auto">
              <a:xfrm>
                <a:off x="1952" y="2111"/>
                <a:ext cx="73" cy="7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/>
            </p:nvSpPr>
            <p:spPr bwMode="auto">
              <a:xfrm>
                <a:off x="1664" y="2184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Rectangle 65"/>
              <p:cNvSpPr>
                <a:spLocks noChangeArrowheads="1"/>
              </p:cNvSpPr>
              <p:nvPr/>
            </p:nvSpPr>
            <p:spPr bwMode="auto">
              <a:xfrm>
                <a:off x="1736" y="2184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Rectangle 66"/>
              <p:cNvSpPr>
                <a:spLocks noChangeArrowheads="1"/>
              </p:cNvSpPr>
              <p:nvPr/>
            </p:nvSpPr>
            <p:spPr bwMode="auto">
              <a:xfrm>
                <a:off x="1808" y="2184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Rectangle 67"/>
              <p:cNvSpPr>
                <a:spLocks noChangeArrowheads="1"/>
              </p:cNvSpPr>
              <p:nvPr/>
            </p:nvSpPr>
            <p:spPr bwMode="auto">
              <a:xfrm>
                <a:off x="1952" y="2183"/>
                <a:ext cx="73" cy="7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Rectangle 68"/>
              <p:cNvSpPr>
                <a:spLocks noChangeArrowheads="1"/>
              </p:cNvSpPr>
              <p:nvPr/>
            </p:nvSpPr>
            <p:spPr bwMode="auto">
              <a:xfrm>
                <a:off x="1664" y="2256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Rectangle 69"/>
              <p:cNvSpPr>
                <a:spLocks noChangeArrowheads="1"/>
              </p:cNvSpPr>
              <p:nvPr/>
            </p:nvSpPr>
            <p:spPr bwMode="auto">
              <a:xfrm>
                <a:off x="1736" y="2256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Rectangle 70"/>
              <p:cNvSpPr>
                <a:spLocks noChangeArrowheads="1"/>
              </p:cNvSpPr>
              <p:nvPr/>
            </p:nvSpPr>
            <p:spPr bwMode="auto">
              <a:xfrm>
                <a:off x="1808" y="2256"/>
                <a:ext cx="73" cy="73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" name="Rectangle 71"/>
              <p:cNvSpPr>
                <a:spLocks noChangeArrowheads="1"/>
              </p:cNvSpPr>
              <p:nvPr/>
            </p:nvSpPr>
            <p:spPr bwMode="auto">
              <a:xfrm>
                <a:off x="1880" y="2255"/>
                <a:ext cx="73" cy="7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Rectangle 72"/>
              <p:cNvSpPr>
                <a:spLocks noChangeArrowheads="1"/>
              </p:cNvSpPr>
              <p:nvPr/>
            </p:nvSpPr>
            <p:spPr bwMode="auto">
              <a:xfrm>
                <a:off x="1952" y="2255"/>
                <a:ext cx="73" cy="74"/>
              </a:xfrm>
              <a:prstGeom prst="rect">
                <a:avLst/>
              </a:prstGeom>
              <a:noFill/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Rectangle 73"/>
              <p:cNvSpPr>
                <a:spLocks noChangeArrowheads="1"/>
              </p:cNvSpPr>
              <p:nvPr/>
            </p:nvSpPr>
            <p:spPr bwMode="auto">
              <a:xfrm>
                <a:off x="1664" y="2052"/>
                <a:ext cx="361" cy="6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Rectangle 74"/>
              <p:cNvSpPr>
                <a:spLocks noChangeArrowheads="1"/>
              </p:cNvSpPr>
              <p:nvPr/>
            </p:nvSpPr>
            <p:spPr bwMode="auto">
              <a:xfrm>
                <a:off x="1880" y="2183"/>
                <a:ext cx="73" cy="74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0" name="Rectangle 75"/>
            <p:cNvSpPr>
              <a:spLocks noChangeArrowheads="1"/>
            </p:cNvSpPr>
            <p:nvPr/>
          </p:nvSpPr>
          <p:spPr bwMode="auto">
            <a:xfrm rot="2676846">
              <a:off x="2905125" y="3644901"/>
              <a:ext cx="9842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CC0000"/>
                  </a:solidFill>
                </a:rPr>
                <a:t>takes-place-on</a:t>
              </a:r>
            </a:p>
          </p:txBody>
        </p:sp>
        <p:sp>
          <p:nvSpPr>
            <p:cNvPr id="57" name="Rectangle 76"/>
            <p:cNvSpPr>
              <a:spLocks noChangeArrowheads="1"/>
            </p:cNvSpPr>
            <p:nvPr/>
          </p:nvSpPr>
          <p:spPr bwMode="auto">
            <a:xfrm>
              <a:off x="2230438" y="2736850"/>
              <a:ext cx="89535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" b="1">
                  <a:solidFill>
                    <a:srgbClr val="545454"/>
                  </a:solidFill>
                </a:rPr>
                <a:t>Calender (…)</a:t>
              </a: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3359150" y="4078288"/>
              <a:ext cx="1949450" cy="183197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79" name="Picture 78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03625" y="4359275"/>
              <a:ext cx="1427163" cy="129063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397250" y="5694363"/>
              <a:ext cx="2949575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de-DE" sz="1000" dirty="0">
                  <a:solidFill>
                    <a:schemeClr val="bg1">
                      <a:lumMod val="75000"/>
                    </a:schemeClr>
                  </a:solidFill>
                  <a:latin typeface="Arial Narrow" pitchFamily="34" charset="0"/>
                </a:rPr>
                <a:t>file:///D:/EigeneDateien/Dokumente/Einladungen/Brüssel.pdf</a:t>
              </a:r>
            </a:p>
          </p:txBody>
        </p:sp>
        <p:pic>
          <p:nvPicPr>
            <p:cNvPr id="82" name="Grafik 81" descr="ande00_1033.jpg"/>
            <p:cNvPicPr>
              <a:picLocks noChangeAspect="1"/>
            </p:cNvPicPr>
            <p:nvPr/>
          </p:nvPicPr>
          <p:blipFill>
            <a:blip r:embed="rId13" cstate="print"/>
            <a:srcRect l="6010" r="3845"/>
            <a:stretch>
              <a:fillRect/>
            </a:stretch>
          </p:blipFill>
          <p:spPr>
            <a:xfrm>
              <a:off x="5715008" y="1357298"/>
              <a:ext cx="785818" cy="110947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n-gram matching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214422"/>
            <a:ext cx="8358246" cy="4857784"/>
          </a:xfrm>
        </p:spPr>
        <p:txBody>
          <a:bodyPr/>
          <a:lstStyle/>
          <a:p>
            <a:r>
              <a:rPr lang="en-US" dirty="0" smtClean="0"/>
              <a:t>decompose a string in a subsequences of n characters</a:t>
            </a:r>
          </a:p>
          <a:p>
            <a:pPr>
              <a:buNone/>
            </a:pPr>
            <a:r>
              <a:rPr lang="en-US" dirty="0" smtClean="0"/>
              <a:t>		‚basic‘: ‚</a:t>
            </a:r>
            <a:r>
              <a:rPr lang="en-US" dirty="0" err="1" smtClean="0"/>
              <a:t>ba</a:t>
            </a:r>
            <a:r>
              <a:rPr lang="en-US" dirty="0" smtClean="0"/>
              <a:t>‘, ‚as‘, ‚</a:t>
            </a:r>
            <a:r>
              <a:rPr lang="en-US" dirty="0" err="1" smtClean="0"/>
              <a:t>si</a:t>
            </a:r>
            <a:r>
              <a:rPr lang="en-US" dirty="0" smtClean="0"/>
              <a:t>‘, ‚</a:t>
            </a:r>
            <a:r>
              <a:rPr lang="en-US" dirty="0" err="1" smtClean="0"/>
              <a:t>ic</a:t>
            </a:r>
            <a:r>
              <a:rPr lang="en-US" dirty="0" smtClean="0"/>
              <a:t>‘ </a:t>
            </a:r>
          </a:p>
          <a:p>
            <a:pPr>
              <a:buNone/>
            </a:pPr>
            <a:r>
              <a:rPr lang="en-US" dirty="0" smtClean="0"/>
              <a:t>		‚base‘: ‚</a:t>
            </a:r>
            <a:r>
              <a:rPr lang="en-US" dirty="0" err="1" smtClean="0"/>
              <a:t>ba</a:t>
            </a:r>
            <a:r>
              <a:rPr lang="en-US" dirty="0" smtClean="0"/>
              <a:t>‘, ‚as‘, ‚se‘</a:t>
            </a:r>
          </a:p>
          <a:p>
            <a:r>
              <a:rPr lang="en-US" dirty="0" smtClean="0"/>
              <a:t>map the decomposition to a vector containing the number of occurrences of the n-grams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compute the distance of the vectors </a:t>
            </a:r>
          </a:p>
          <a:p>
            <a:pPr lvl="1">
              <a:buNone/>
            </a:pPr>
            <a:r>
              <a:rPr lang="en-US" dirty="0" smtClean="0"/>
              <a:t>e.g. Dice-Measure d(‘</a:t>
            </a:r>
            <a:r>
              <a:rPr lang="en-US" dirty="0" err="1" smtClean="0"/>
              <a:t>basic’,’base</a:t>
            </a:r>
            <a:r>
              <a:rPr lang="en-US" dirty="0" smtClean="0"/>
              <a:t>’)= 0.571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928794" y="3445201"/>
          <a:ext cx="464347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912"/>
                <a:gridCol w="773912"/>
                <a:gridCol w="773912"/>
                <a:gridCol w="773912"/>
                <a:gridCol w="773912"/>
                <a:gridCol w="773912"/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basic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base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Semantic Desktop</a:t>
            </a:r>
          </a:p>
        </p:txBody>
      </p:sp>
      <p:sp>
        <p:nvSpPr>
          <p:cNvPr id="28" name="Inhaltsplatzhalter 27"/>
          <p:cNvSpPr>
            <a:spLocks noGrp="1"/>
          </p:cNvSpPr>
          <p:nvPr>
            <p:ph idx="1"/>
          </p:nvPr>
        </p:nvSpPr>
        <p:spPr>
          <a:xfrm>
            <a:off x="500034" y="1214422"/>
            <a:ext cx="8143932" cy="4786346"/>
          </a:xfrm>
        </p:spPr>
        <p:txBody>
          <a:bodyPr/>
          <a:lstStyle/>
          <a:p>
            <a:r>
              <a:rPr lang="en-US" sz="2200" dirty="0" smtClean="0"/>
              <a:t>Means for </a:t>
            </a:r>
            <a:r>
              <a:rPr lang="en-US" sz="2200" b="1" i="1" dirty="0" smtClean="0">
                <a:solidFill>
                  <a:schemeClr val="accent6"/>
                </a:solidFill>
              </a:rPr>
              <a:t>Personal Information Management</a:t>
            </a:r>
          </a:p>
          <a:p>
            <a:r>
              <a:rPr lang="en-US" sz="2200" dirty="0" smtClean="0"/>
              <a:t>RDF, RDFS, identification of resources by URIs</a:t>
            </a:r>
          </a:p>
          <a:p>
            <a:r>
              <a:rPr lang="en-US" sz="2200" dirty="0" smtClean="0"/>
              <a:t>Instead of a document- and application-oriented information management, the Semantic Desktop enables the user to</a:t>
            </a:r>
          </a:p>
          <a:p>
            <a:pPr lvl="1"/>
            <a:r>
              <a:rPr lang="en-US" sz="1800" dirty="0" smtClean="0"/>
              <a:t>create own </a:t>
            </a:r>
            <a:r>
              <a:rPr lang="en-US" sz="1800" dirty="0" smtClean="0">
                <a:solidFill>
                  <a:schemeClr val="accent6"/>
                </a:solidFill>
              </a:rPr>
              <a:t>categorization system </a:t>
            </a:r>
            <a:r>
              <a:rPr lang="en-US" sz="1800" dirty="0" smtClean="0"/>
              <a:t>of projects, persons, topics, events, locations, organizations etc.</a:t>
            </a:r>
          </a:p>
          <a:p>
            <a:pPr lvl="1"/>
            <a:r>
              <a:rPr lang="en-US" sz="1800" dirty="0" smtClean="0"/>
              <a:t>integrate all </a:t>
            </a:r>
            <a:r>
              <a:rPr lang="en-US" sz="1800" dirty="0" smtClean="0">
                <a:solidFill>
                  <a:schemeClr val="accent6"/>
                </a:solidFill>
              </a:rPr>
              <a:t>resources</a:t>
            </a:r>
            <a:r>
              <a:rPr lang="en-US" sz="1800" dirty="0" smtClean="0"/>
              <a:t> (e.g. text-documents, contacts, messages, multimedia) </a:t>
            </a:r>
            <a:r>
              <a:rPr lang="en-US" sz="1800" dirty="0" smtClean="0">
                <a:solidFill>
                  <a:schemeClr val="accent6"/>
                </a:solidFill>
              </a:rPr>
              <a:t>across application borders</a:t>
            </a:r>
          </a:p>
          <a:p>
            <a:pPr lvl="1"/>
            <a:r>
              <a:rPr lang="en-US" sz="1800" dirty="0" smtClean="0"/>
              <a:t>collect facts about them </a:t>
            </a:r>
          </a:p>
          <a:p>
            <a:pPr lvl="1">
              <a:buClr>
                <a:srgbClr val="2F3754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annotate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chemeClr val="accent6"/>
                </a:solidFill>
              </a:rPr>
              <a:t>classify</a:t>
            </a:r>
            <a:r>
              <a:rPr lang="en-US" sz="1800" dirty="0" smtClean="0"/>
              <a:t> and </a:t>
            </a:r>
            <a:r>
              <a:rPr lang="en-US" sz="1800" dirty="0" smtClean="0">
                <a:solidFill>
                  <a:schemeClr val="accent6"/>
                </a:solidFill>
              </a:rPr>
              <a:t>relate</a:t>
            </a:r>
            <a:r>
              <a:rPr lang="en-US" sz="1800" dirty="0" smtClean="0"/>
              <a:t> them building the </a:t>
            </a:r>
            <a:r>
              <a:rPr lang="en-US" sz="1800" b="1" dirty="0" smtClean="0"/>
              <a:t>P</a:t>
            </a:r>
            <a:r>
              <a:rPr lang="en-US" sz="1800" dirty="0" smtClean="0"/>
              <a:t>ersonal </a:t>
            </a:r>
            <a:r>
              <a:rPr lang="en-US" sz="1800" b="1" dirty="0" smtClean="0"/>
              <a:t>I</a:t>
            </a:r>
            <a:r>
              <a:rPr lang="en-US" sz="1800" dirty="0" smtClean="0"/>
              <a:t>nformation </a:t>
            </a:r>
            <a:r>
              <a:rPr lang="en-US" sz="1800" b="1" dirty="0" smtClean="0"/>
              <a:t>M</a:t>
            </a:r>
            <a:r>
              <a:rPr lang="en-US" sz="1800" dirty="0" smtClean="0"/>
              <a:t>odel (PIMO)</a:t>
            </a:r>
          </a:p>
          <a:p>
            <a:pPr lvl="1">
              <a:buClr>
                <a:srgbClr val="2F3754"/>
              </a:buClr>
              <a:buNone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Semantic Desktop</a:t>
            </a:r>
            <a:endParaRPr lang="de-DE" dirty="0"/>
          </a:p>
        </p:txBody>
      </p:sp>
      <p:grpSp>
        <p:nvGrpSpPr>
          <p:cNvPr id="40" name="Gruppieren 39"/>
          <p:cNvGrpSpPr/>
          <p:nvPr/>
        </p:nvGrpSpPr>
        <p:grpSpPr>
          <a:xfrm>
            <a:off x="3857620" y="2699478"/>
            <a:ext cx="4929222" cy="3041742"/>
            <a:chOff x="3995738" y="2708275"/>
            <a:chExt cx="4970462" cy="3354388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5651500" y="2708275"/>
              <a:ext cx="2303463" cy="1444625"/>
              <a:chOff x="3243" y="618"/>
              <a:chExt cx="2212" cy="1388"/>
            </a:xfrm>
          </p:grpSpPr>
          <p:sp>
            <p:nvSpPr>
              <p:cNvPr id="5" name="Line 8"/>
              <p:cNvSpPr>
                <a:spLocks noChangeShapeType="1"/>
              </p:cNvSpPr>
              <p:nvPr/>
            </p:nvSpPr>
            <p:spPr bwMode="auto">
              <a:xfrm flipV="1">
                <a:off x="4740" y="890"/>
                <a:ext cx="408" cy="363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" name="Line 9"/>
              <p:cNvSpPr>
                <a:spLocks noChangeShapeType="1"/>
              </p:cNvSpPr>
              <p:nvPr/>
            </p:nvSpPr>
            <p:spPr bwMode="auto">
              <a:xfrm flipH="1">
                <a:off x="3742" y="709"/>
                <a:ext cx="156" cy="317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 flipH="1">
                <a:off x="4286" y="1253"/>
                <a:ext cx="499" cy="272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 flipH="1" flipV="1">
                <a:off x="4286" y="1480"/>
                <a:ext cx="681" cy="136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 flipH="1">
                <a:off x="3742" y="1253"/>
                <a:ext cx="1064" cy="45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0" name="Line 13"/>
              <p:cNvSpPr>
                <a:spLocks noChangeShapeType="1"/>
              </p:cNvSpPr>
              <p:nvPr/>
            </p:nvSpPr>
            <p:spPr bwMode="auto">
              <a:xfrm flipH="1">
                <a:off x="4195" y="709"/>
                <a:ext cx="273" cy="816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1" name="Line 14"/>
              <p:cNvSpPr>
                <a:spLocks noChangeShapeType="1"/>
              </p:cNvSpPr>
              <p:nvPr/>
            </p:nvSpPr>
            <p:spPr bwMode="auto">
              <a:xfrm flipH="1" flipV="1">
                <a:off x="3742" y="1298"/>
                <a:ext cx="444" cy="248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" name="Line 15"/>
              <p:cNvSpPr>
                <a:spLocks noChangeShapeType="1"/>
              </p:cNvSpPr>
              <p:nvPr/>
            </p:nvSpPr>
            <p:spPr bwMode="auto">
              <a:xfrm flipH="1" flipV="1">
                <a:off x="3424" y="1344"/>
                <a:ext cx="91" cy="498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" name="Line 16"/>
              <p:cNvSpPr>
                <a:spLocks noChangeShapeType="1"/>
              </p:cNvSpPr>
              <p:nvPr/>
            </p:nvSpPr>
            <p:spPr bwMode="auto">
              <a:xfrm flipV="1">
                <a:off x="3515" y="1298"/>
                <a:ext cx="227" cy="544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 flipH="1">
                <a:off x="4851" y="1616"/>
                <a:ext cx="116" cy="240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5" name="Line 18"/>
              <p:cNvSpPr>
                <a:spLocks noChangeShapeType="1"/>
              </p:cNvSpPr>
              <p:nvPr/>
            </p:nvSpPr>
            <p:spPr bwMode="auto">
              <a:xfrm flipH="1" flipV="1">
                <a:off x="3424" y="1344"/>
                <a:ext cx="600" cy="181"/>
              </a:xfrm>
              <a:prstGeom prst="line">
                <a:avLst/>
              </a:prstGeom>
              <a:noFill/>
              <a:ln w="3175">
                <a:solidFill>
                  <a:srgbClr val="FF33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6" name="Oval 19"/>
              <p:cNvSpPr>
                <a:spLocks noChangeArrowheads="1"/>
              </p:cNvSpPr>
              <p:nvPr/>
            </p:nvSpPr>
            <p:spPr bwMode="auto">
              <a:xfrm>
                <a:off x="3606" y="1253"/>
                <a:ext cx="272" cy="144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i="1">
                    <a:solidFill>
                      <a:srgbClr val="000066"/>
                    </a:solidFill>
                  </a:rPr>
                  <a:t>Tim</a:t>
                </a:r>
              </a:p>
            </p:txBody>
          </p:sp>
          <p:sp>
            <p:nvSpPr>
              <p:cNvPr id="17" name="Oval 20"/>
              <p:cNvSpPr>
                <a:spLocks noChangeArrowheads="1"/>
              </p:cNvSpPr>
              <p:nvPr/>
            </p:nvSpPr>
            <p:spPr bwMode="auto">
              <a:xfrm>
                <a:off x="3696" y="618"/>
                <a:ext cx="366" cy="202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b="1" i="1">
                    <a:solidFill>
                      <a:srgbClr val="000066"/>
                    </a:solidFill>
                  </a:rPr>
                  <a:t>Topic</a:t>
                </a:r>
              </a:p>
            </p:txBody>
          </p:sp>
          <p:sp>
            <p:nvSpPr>
              <p:cNvPr id="18" name="Oval 21"/>
              <p:cNvSpPr>
                <a:spLocks noChangeArrowheads="1"/>
              </p:cNvSpPr>
              <p:nvPr/>
            </p:nvSpPr>
            <p:spPr bwMode="auto">
              <a:xfrm>
                <a:off x="3243" y="1253"/>
                <a:ext cx="287" cy="159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i="1">
                    <a:solidFill>
                      <a:srgbClr val="000066"/>
                    </a:solidFill>
                  </a:rPr>
                  <a:t>Peter</a:t>
                </a:r>
              </a:p>
            </p:txBody>
          </p:sp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4332" y="618"/>
                <a:ext cx="362" cy="227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b="1" i="1">
                    <a:solidFill>
                      <a:srgbClr val="000066"/>
                    </a:solidFill>
                  </a:rPr>
                  <a:t>Project</a:t>
                </a:r>
              </a:p>
            </p:txBody>
          </p:sp>
          <p:sp>
            <p:nvSpPr>
              <p:cNvPr id="20" name="Oval 23"/>
              <p:cNvSpPr>
                <a:spLocks noChangeArrowheads="1"/>
              </p:cNvSpPr>
              <p:nvPr/>
            </p:nvSpPr>
            <p:spPr bwMode="auto">
              <a:xfrm>
                <a:off x="3379" y="1752"/>
                <a:ext cx="300" cy="166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b="1" i="1">
                    <a:solidFill>
                      <a:srgbClr val="000066"/>
                    </a:solidFill>
                  </a:rPr>
                  <a:t>Who</a:t>
                </a:r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4830" y="1525"/>
                <a:ext cx="340" cy="187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i="1">
                    <a:solidFill>
                      <a:srgbClr val="000066"/>
                    </a:solidFill>
                  </a:rPr>
                  <a:t>Rome</a:t>
                </a:r>
              </a:p>
            </p:txBody>
          </p:sp>
          <p:sp>
            <p:nvSpPr>
              <p:cNvPr id="22" name="Oval 25"/>
              <p:cNvSpPr>
                <a:spLocks noChangeArrowheads="1"/>
              </p:cNvSpPr>
              <p:nvPr/>
            </p:nvSpPr>
            <p:spPr bwMode="auto">
              <a:xfrm>
                <a:off x="3560" y="935"/>
                <a:ext cx="401" cy="178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700" i="1" dirty="0">
                    <a:solidFill>
                      <a:srgbClr val="000066"/>
                    </a:solidFill>
                  </a:rPr>
                  <a:t>new office</a:t>
                </a:r>
              </a:p>
            </p:txBody>
          </p:sp>
          <p:sp>
            <p:nvSpPr>
              <p:cNvPr id="23" name="Oval 26"/>
              <p:cNvSpPr>
                <a:spLocks noChangeArrowheads="1"/>
              </p:cNvSpPr>
              <p:nvPr/>
            </p:nvSpPr>
            <p:spPr bwMode="auto">
              <a:xfrm>
                <a:off x="4604" y="1842"/>
                <a:ext cx="298" cy="164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b="1" i="1">
                    <a:solidFill>
                      <a:srgbClr val="000066"/>
                    </a:solidFill>
                  </a:rPr>
                  <a:t>Where</a:t>
                </a:r>
              </a:p>
            </p:txBody>
          </p:sp>
          <p:sp>
            <p:nvSpPr>
              <p:cNvPr id="24" name="Oval 27"/>
              <p:cNvSpPr>
                <a:spLocks noChangeArrowheads="1"/>
              </p:cNvSpPr>
              <p:nvPr/>
            </p:nvSpPr>
            <p:spPr bwMode="auto">
              <a:xfrm>
                <a:off x="3969" y="1434"/>
                <a:ext cx="545" cy="181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i="1">
                    <a:solidFill>
                      <a:srgbClr val="000066"/>
                    </a:solidFill>
                  </a:rPr>
                  <a:t>Rome Project</a:t>
                </a:r>
              </a:p>
            </p:txBody>
          </p:sp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4649" y="1162"/>
                <a:ext cx="383" cy="164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i="1">
                    <a:solidFill>
                      <a:srgbClr val="000066"/>
                    </a:solidFill>
                  </a:rPr>
                  <a:t>invitation</a:t>
                </a:r>
              </a:p>
            </p:txBody>
          </p:sp>
          <p:sp>
            <p:nvSpPr>
              <p:cNvPr id="26" name="Oval 29"/>
              <p:cNvSpPr>
                <a:spLocks noChangeArrowheads="1"/>
              </p:cNvSpPr>
              <p:nvPr/>
            </p:nvSpPr>
            <p:spPr bwMode="auto">
              <a:xfrm>
                <a:off x="4967" y="799"/>
                <a:ext cx="488" cy="196"/>
              </a:xfrm>
              <a:prstGeom prst="ellipse">
                <a:avLst/>
              </a:prstGeom>
              <a:gradFill rotWithShape="0">
                <a:gsLst>
                  <a:gs pos="0">
                    <a:srgbClr val="ABC0E1"/>
                  </a:gs>
                  <a:gs pos="100000">
                    <a:srgbClr val="ABC0E1">
                      <a:gamma/>
                      <a:tint val="5098"/>
                      <a:invGamma/>
                    </a:srgbClr>
                  </a:gs>
                </a:gsLst>
                <a:lin ang="0" scaled="1"/>
              </a:gradFill>
              <a:ln w="3175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90000"/>
                  </a:lnSpc>
                </a:pPr>
                <a:r>
                  <a:rPr lang="de-DE" sz="700" b="1" i="1">
                    <a:solidFill>
                      <a:srgbClr val="000066"/>
                    </a:solidFill>
                  </a:rPr>
                  <a:t>Document</a:t>
                </a:r>
              </a:p>
            </p:txBody>
          </p:sp>
        </p:grpSp>
        <p:grpSp>
          <p:nvGrpSpPr>
            <p:cNvPr id="27" name="Group 30"/>
            <p:cNvGrpSpPr>
              <a:grpSpLocks/>
            </p:cNvGrpSpPr>
            <p:nvPr/>
          </p:nvGrpSpPr>
          <p:grpSpPr bwMode="auto">
            <a:xfrm>
              <a:off x="5076825" y="4437063"/>
              <a:ext cx="3889375" cy="1625600"/>
              <a:chOff x="2064" y="2205"/>
              <a:chExt cx="3583" cy="1497"/>
            </a:xfrm>
          </p:grpSpPr>
          <p:pic>
            <p:nvPicPr>
              <p:cNvPr id="28" name="Picture 31" descr="folders"/>
              <p:cNvPicPr>
                <a:picLocks noChangeAspect="1" noChangeArrowheads="1"/>
              </p:cNvPicPr>
              <p:nvPr/>
            </p:nvPicPr>
            <p:blipFill>
              <a:blip r:embed="rId3"/>
              <a:srcRect l="8328" t="8490" b="17915"/>
              <a:stretch>
                <a:fillRect/>
              </a:stretch>
            </p:blipFill>
            <p:spPr bwMode="auto">
              <a:xfrm>
                <a:off x="2109" y="2522"/>
                <a:ext cx="1497" cy="1179"/>
              </a:xfrm>
              <a:prstGeom prst="rect">
                <a:avLst/>
              </a:prstGeom>
              <a:noFill/>
            </p:spPr>
          </p:pic>
          <p:pic>
            <p:nvPicPr>
              <p:cNvPr id="29" name="Picture 3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64" y="2341"/>
                <a:ext cx="576" cy="5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0" name="Picture 33" descr="e-mail folders"/>
              <p:cNvPicPr>
                <a:picLocks noChangeAspect="1" noChangeArrowheads="1"/>
              </p:cNvPicPr>
              <p:nvPr/>
            </p:nvPicPr>
            <p:blipFill>
              <a:blip r:embed="rId5"/>
              <a:srcRect t="6735" r="46019" b="40372"/>
              <a:stretch>
                <a:fillRect/>
              </a:stretch>
            </p:blipFill>
            <p:spPr bwMode="auto">
              <a:xfrm>
                <a:off x="3288" y="2477"/>
                <a:ext cx="1044" cy="1225"/>
              </a:xfrm>
              <a:prstGeom prst="rect">
                <a:avLst/>
              </a:prstGeom>
              <a:noFill/>
            </p:spPr>
          </p:pic>
          <p:pic>
            <p:nvPicPr>
              <p:cNvPr id="31" name="Picture 3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88" y="2205"/>
                <a:ext cx="576" cy="5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pic>
            <p:nvPicPr>
              <p:cNvPr id="32" name="Picture 35" descr="addressbook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831" y="2658"/>
                <a:ext cx="816" cy="282"/>
              </a:xfrm>
              <a:prstGeom prst="rect">
                <a:avLst/>
              </a:prstGeom>
              <a:noFill/>
            </p:spPr>
          </p:pic>
          <p:pic>
            <p:nvPicPr>
              <p:cNvPr id="33" name="Picture 36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559" y="2250"/>
                <a:ext cx="576" cy="5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</p:grpSp>
        <p:sp>
          <p:nvSpPr>
            <p:cNvPr id="34" name="AutoShape 37"/>
            <p:cNvSpPr>
              <a:spLocks noChangeArrowheads="1"/>
            </p:cNvSpPr>
            <p:nvPr/>
          </p:nvSpPr>
          <p:spPr bwMode="auto">
            <a:xfrm rot="10800000">
              <a:off x="3995738" y="3068638"/>
              <a:ext cx="1081087" cy="2087562"/>
            </a:xfrm>
            <a:prstGeom prst="curvedLeftArrow">
              <a:avLst>
                <a:gd name="adj1" fmla="val 15117"/>
                <a:gd name="adj2" fmla="val 41561"/>
                <a:gd name="adj3" fmla="val 33037"/>
              </a:avLst>
            </a:prstGeom>
            <a:gradFill rotWithShape="0">
              <a:gsLst>
                <a:gs pos="0">
                  <a:srgbClr val="ABC0E1"/>
                </a:gs>
                <a:gs pos="100000">
                  <a:srgbClr val="ABC0E1">
                    <a:gamma/>
                    <a:tint val="5098"/>
                    <a:invGamma/>
                  </a:srgbClr>
                </a:gs>
              </a:gsLst>
              <a:lin ang="0" scaled="1"/>
            </a:gradFill>
            <a:ln w="31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35" name="Picture 4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463" y="3068638"/>
              <a:ext cx="625475" cy="625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6" name="AutoShape 46"/>
            <p:cNvSpPr>
              <a:spLocks noChangeArrowheads="1"/>
            </p:cNvSpPr>
            <p:nvPr/>
          </p:nvSpPr>
          <p:spPr bwMode="auto">
            <a:xfrm rot="451321">
              <a:off x="5292725" y="3429000"/>
              <a:ext cx="1150938" cy="287338"/>
            </a:xfrm>
            <a:prstGeom prst="rightArrow">
              <a:avLst>
                <a:gd name="adj1" fmla="val 50000"/>
                <a:gd name="adj2" fmla="val 100138"/>
              </a:avLst>
            </a:prstGeom>
            <a:gradFill rotWithShape="0">
              <a:gsLst>
                <a:gs pos="0">
                  <a:srgbClr val="ABC0E1"/>
                </a:gs>
                <a:gs pos="100000">
                  <a:srgbClr val="ABC0E1">
                    <a:gamma/>
                    <a:tint val="5098"/>
                    <a:invGamma/>
                  </a:srgbClr>
                </a:gs>
              </a:gsLst>
              <a:lin ang="0" scaled="1"/>
            </a:gradFill>
            <a:ln w="31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AutoShape 47"/>
            <p:cNvSpPr>
              <a:spLocks noChangeArrowheads="1"/>
            </p:cNvSpPr>
            <p:nvPr/>
          </p:nvSpPr>
          <p:spPr bwMode="auto">
            <a:xfrm rot="5400000">
              <a:off x="5543551" y="4689475"/>
              <a:ext cx="2233612" cy="287337"/>
            </a:xfrm>
            <a:prstGeom prst="rightArrow">
              <a:avLst>
                <a:gd name="adj1" fmla="val 53593"/>
                <a:gd name="adj2" fmla="val 106094"/>
              </a:avLst>
            </a:prstGeom>
            <a:gradFill rotWithShape="0">
              <a:gsLst>
                <a:gs pos="0">
                  <a:srgbClr val="ABC0E1"/>
                </a:gs>
                <a:gs pos="100000">
                  <a:srgbClr val="ABC0E1">
                    <a:gamma/>
                    <a:tint val="5098"/>
                    <a:invGamma/>
                  </a:srgbClr>
                </a:gs>
              </a:gsLst>
              <a:lin ang="0" scaled="1"/>
            </a:gradFill>
            <a:ln w="3175" algn="ctr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AutoShape 48"/>
            <p:cNvSpPr>
              <a:spLocks noChangeArrowheads="1"/>
            </p:cNvSpPr>
            <p:nvPr/>
          </p:nvSpPr>
          <p:spPr bwMode="auto">
            <a:xfrm rot="10800000">
              <a:off x="5435600" y="3500438"/>
              <a:ext cx="1081088" cy="1943100"/>
            </a:xfrm>
            <a:prstGeom prst="curvedLeftArrow">
              <a:avLst>
                <a:gd name="adj1" fmla="val 14071"/>
                <a:gd name="adj2" fmla="val 38685"/>
                <a:gd name="adj3" fmla="val 33037"/>
              </a:avLst>
            </a:prstGeom>
            <a:gradFill rotWithShape="0">
              <a:gsLst>
                <a:gs pos="0">
                  <a:srgbClr val="ABC0E1"/>
                </a:gs>
                <a:gs pos="100000">
                  <a:srgbClr val="ABC0E1">
                    <a:gamma/>
                    <a:tint val="5098"/>
                    <a:invGamma/>
                  </a:srgbClr>
                </a:gs>
              </a:gsLst>
              <a:lin ang="0" scaled="1"/>
            </a:gradFill>
            <a:ln w="31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AutoShape 49"/>
            <p:cNvSpPr>
              <a:spLocks noChangeArrowheads="1"/>
            </p:cNvSpPr>
            <p:nvPr/>
          </p:nvSpPr>
          <p:spPr bwMode="auto">
            <a:xfrm rot="10800000" flipH="1">
              <a:off x="8101013" y="3141663"/>
              <a:ext cx="863600" cy="2087562"/>
            </a:xfrm>
            <a:prstGeom prst="curvedLeftArrow">
              <a:avLst>
                <a:gd name="adj1" fmla="val 18924"/>
                <a:gd name="adj2" fmla="val 52027"/>
                <a:gd name="adj3" fmla="val 33037"/>
              </a:avLst>
            </a:prstGeom>
            <a:gradFill rotWithShape="0">
              <a:gsLst>
                <a:gs pos="0">
                  <a:srgbClr val="ABC0E1"/>
                </a:gs>
                <a:gs pos="100000">
                  <a:srgbClr val="ABC0E1">
                    <a:gamma/>
                    <a:tint val="5098"/>
                    <a:invGamma/>
                  </a:srgbClr>
                </a:gs>
              </a:gsLst>
              <a:lin ang="0" scaled="1"/>
            </a:gradFill>
            <a:ln w="3175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Pfeil nach rechts 40"/>
          <p:cNvSpPr/>
          <p:nvPr/>
        </p:nvSpPr>
        <p:spPr bwMode="auto">
          <a:xfrm rot="1140000">
            <a:off x="4206161" y="1977236"/>
            <a:ext cx="1750711" cy="804158"/>
          </a:xfrm>
          <a:prstGeom prst="rightArrow">
            <a:avLst/>
          </a:prstGeom>
          <a:solidFill>
            <a:srgbClr val="2F37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42" name="Pfeil nach rechts 41"/>
          <p:cNvSpPr/>
          <p:nvPr/>
        </p:nvSpPr>
        <p:spPr bwMode="auto">
          <a:xfrm>
            <a:off x="2857488" y="5000636"/>
            <a:ext cx="1664085" cy="804158"/>
          </a:xfrm>
          <a:prstGeom prst="rightArrow">
            <a:avLst/>
          </a:prstGeom>
          <a:solidFill>
            <a:srgbClr val="2F375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ACCESS</a:t>
            </a:r>
          </a:p>
        </p:txBody>
      </p:sp>
      <p:sp>
        <p:nvSpPr>
          <p:cNvPr id="43" name="Multiplizieren 42"/>
          <p:cNvSpPr/>
          <p:nvPr/>
        </p:nvSpPr>
        <p:spPr bwMode="auto">
          <a:xfrm>
            <a:off x="2643174" y="4643446"/>
            <a:ext cx="1928826" cy="1527092"/>
          </a:xfrm>
          <a:prstGeom prst="mathMultiply">
            <a:avLst>
              <a:gd name="adj1" fmla="val 10889"/>
            </a:avLst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45" name="Inhaltsplatzhalter 27"/>
          <p:cNvSpPr>
            <a:spLocks noGrp="1"/>
          </p:cNvSpPr>
          <p:nvPr>
            <p:ph idx="1"/>
          </p:nvPr>
        </p:nvSpPr>
        <p:spPr>
          <a:xfrm>
            <a:off x="500034" y="1214422"/>
            <a:ext cx="3429024" cy="4786346"/>
          </a:xfrm>
        </p:spPr>
        <p:txBody>
          <a:bodyPr/>
          <a:lstStyle/>
          <a:p>
            <a:r>
              <a:rPr lang="en-US" sz="2200" dirty="0" smtClean="0"/>
              <a:t>Supports the user with</a:t>
            </a:r>
          </a:p>
          <a:p>
            <a:pPr lvl="1">
              <a:buClr>
                <a:srgbClr val="2F3754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Keeping</a:t>
            </a:r>
            <a:r>
              <a:rPr lang="en-US" sz="1800" dirty="0" smtClean="0"/>
              <a:t>: handling of information storage – concepts are associated with folders</a:t>
            </a:r>
          </a:p>
          <a:p>
            <a:pPr lvl="1">
              <a:buClr>
                <a:srgbClr val="2F3754"/>
              </a:buClr>
            </a:pPr>
            <a:r>
              <a:rPr lang="en-US" sz="1800" dirty="0" smtClean="0">
                <a:solidFill>
                  <a:schemeClr val="accent6"/>
                </a:solidFill>
              </a:rPr>
              <a:t>Finding</a:t>
            </a:r>
            <a:r>
              <a:rPr lang="en-US" sz="1800" dirty="0" smtClean="0"/>
              <a:t>: by navigational search, browsing, filtering, semantic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1325"/>
            <a:ext cx="6207125" cy="457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… form the search engine‘s point of view</a:t>
            </a:r>
          </a:p>
        </p:txBody>
      </p:sp>
      <p:grpSp>
        <p:nvGrpSpPr>
          <p:cNvPr id="118" name="Gruppieren 117"/>
          <p:cNvGrpSpPr/>
          <p:nvPr/>
        </p:nvGrpSpPr>
        <p:grpSpPr>
          <a:xfrm>
            <a:off x="785786" y="4429132"/>
            <a:ext cx="7643866" cy="1579570"/>
            <a:chOff x="714348" y="4492636"/>
            <a:chExt cx="7643866" cy="1579570"/>
          </a:xfrm>
        </p:grpSpPr>
        <p:sp>
          <p:nvSpPr>
            <p:cNvPr id="43" name="Abgerundetes Rechteck 42"/>
            <p:cNvSpPr/>
            <p:nvPr/>
          </p:nvSpPr>
          <p:spPr>
            <a:xfrm>
              <a:off x="714348" y="5302672"/>
              <a:ext cx="7643866" cy="7695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Folders,</a:t>
              </a:r>
            </a:p>
            <a:p>
              <a:pPr algn="r">
                <a:defRPr/>
              </a:pPr>
              <a:r>
                <a:rPr lang="en-US" sz="1050" b="1"/>
                <a:t>documents,</a:t>
              </a:r>
            </a:p>
            <a:p>
              <a:pPr algn="r">
                <a:defRPr/>
              </a:pPr>
              <a:r>
                <a:rPr lang="en-US" sz="1050" b="1"/>
                <a:t>desktop</a:t>
              </a:r>
            </a:p>
            <a:p>
              <a:pPr algn="r">
                <a:defRPr/>
              </a:pPr>
              <a:r>
                <a:rPr lang="en-US" sz="1050" b="1"/>
                <a:t>applications</a:t>
              </a:r>
            </a:p>
          </p:txBody>
        </p:sp>
        <p:sp>
          <p:nvSpPr>
            <p:cNvPr id="44" name="Abgerundetes Rechteck 43"/>
            <p:cNvSpPr/>
            <p:nvPr/>
          </p:nvSpPr>
          <p:spPr>
            <a:xfrm>
              <a:off x="714348" y="4492636"/>
              <a:ext cx="7643866" cy="76953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Knowledge</a:t>
              </a:r>
            </a:p>
            <a:p>
              <a:pPr algn="r">
                <a:defRPr/>
              </a:pPr>
              <a:r>
                <a:rPr lang="en-US" sz="1050" b="1"/>
                <a:t>base</a:t>
              </a:r>
            </a:p>
            <a:p>
              <a:pPr algn="r">
                <a:defRPr/>
              </a:pPr>
              <a:r>
                <a:rPr lang="en-US" sz="1050" b="1"/>
                <a:t>(PIMO)</a:t>
              </a:r>
            </a:p>
          </p:txBody>
        </p:sp>
        <p:sp>
          <p:nvSpPr>
            <p:cNvPr id="47" name="Rechteck 46"/>
            <p:cNvSpPr/>
            <p:nvPr/>
          </p:nvSpPr>
          <p:spPr>
            <a:xfrm>
              <a:off x="995924" y="4548438"/>
              <a:ext cx="6336986" cy="6480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200" dirty="0" smtClean="0"/>
                <a:t>Ontology</a:t>
              </a:r>
            </a:p>
            <a:p>
              <a:pPr>
                <a:defRPr/>
              </a:pPr>
              <a:endParaRPr lang="en-US" sz="800" dirty="0" smtClean="0"/>
            </a:p>
            <a:p>
              <a:pPr>
                <a:defRPr/>
              </a:pPr>
              <a:r>
                <a:rPr lang="en-US" sz="1200" dirty="0" smtClean="0"/>
                <a:t>Instances</a:t>
              </a:r>
              <a:endParaRPr lang="en-US" sz="1200" dirty="0"/>
            </a:p>
          </p:txBody>
        </p:sp>
        <p:cxnSp>
          <p:nvCxnSpPr>
            <p:cNvPr id="49" name="Gerade Verbindung 48"/>
            <p:cNvCxnSpPr/>
            <p:nvPr/>
          </p:nvCxnSpPr>
          <p:spPr>
            <a:xfrm rot="10800000" flipH="1">
              <a:off x="995924" y="4903953"/>
              <a:ext cx="6336986" cy="900"/>
            </a:xfrm>
            <a:prstGeom prst="line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lussdiagramm: Verbindungsstelle 49"/>
            <p:cNvSpPr/>
            <p:nvPr/>
          </p:nvSpPr>
          <p:spPr>
            <a:xfrm>
              <a:off x="2711393" y="4654643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Flussdiagramm: Verbindungsstelle 51"/>
            <p:cNvSpPr/>
            <p:nvPr/>
          </p:nvSpPr>
          <p:spPr>
            <a:xfrm>
              <a:off x="3366363" y="4588040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Flussdiagramm: Verbindungsstelle 52"/>
            <p:cNvSpPr/>
            <p:nvPr/>
          </p:nvSpPr>
          <p:spPr>
            <a:xfrm>
              <a:off x="2233939" y="4746447"/>
              <a:ext cx="139258" cy="810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Flussdiagramm: Verbindungsstelle 53"/>
            <p:cNvSpPr/>
            <p:nvPr/>
          </p:nvSpPr>
          <p:spPr>
            <a:xfrm>
              <a:off x="3675485" y="4779748"/>
              <a:ext cx="139258" cy="810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lussdiagramm: Verbindungsstelle 54"/>
            <p:cNvSpPr/>
            <p:nvPr/>
          </p:nvSpPr>
          <p:spPr>
            <a:xfrm>
              <a:off x="4088667" y="4709545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Flussdiagramm: Verbindungsstelle 55"/>
            <p:cNvSpPr/>
            <p:nvPr/>
          </p:nvSpPr>
          <p:spPr>
            <a:xfrm>
              <a:off x="4777304" y="4614141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Flussdiagramm: Verbindungsstelle 56"/>
            <p:cNvSpPr/>
            <p:nvPr/>
          </p:nvSpPr>
          <p:spPr>
            <a:xfrm>
              <a:off x="3135289" y="4756347"/>
              <a:ext cx="139257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Flussdiagramm: Verbindungsstelle 57"/>
            <p:cNvSpPr/>
            <p:nvPr/>
          </p:nvSpPr>
          <p:spPr>
            <a:xfrm>
              <a:off x="5397077" y="4695144"/>
              <a:ext cx="139257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Flussdiagramm: Verbindungsstelle 58"/>
            <p:cNvSpPr/>
            <p:nvPr/>
          </p:nvSpPr>
          <p:spPr>
            <a:xfrm>
              <a:off x="4088667" y="4552938"/>
              <a:ext cx="139258" cy="810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Flussdiagramm: Verbindungsstelle 59"/>
            <p:cNvSpPr/>
            <p:nvPr/>
          </p:nvSpPr>
          <p:spPr>
            <a:xfrm>
              <a:off x="4501849" y="4776148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Flussdiagramm: Verbindungsstelle 60"/>
            <p:cNvSpPr/>
            <p:nvPr/>
          </p:nvSpPr>
          <p:spPr>
            <a:xfrm>
              <a:off x="4915030" y="4776148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Flussdiagramm: Verbindungsstelle 61"/>
            <p:cNvSpPr/>
            <p:nvPr/>
          </p:nvSpPr>
          <p:spPr>
            <a:xfrm>
              <a:off x="6016849" y="4776148"/>
              <a:ext cx="139258" cy="81904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Gerade Verbindung 62"/>
            <p:cNvCxnSpPr>
              <a:stCxn id="59" idx="2"/>
              <a:endCxn id="52" idx="6"/>
            </p:cNvCxnSpPr>
            <p:nvPr/>
          </p:nvCxnSpPr>
          <p:spPr>
            <a:xfrm rot="10800000" flipV="1">
              <a:off x="3505622" y="4593440"/>
              <a:ext cx="583045" cy="35101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 Verbindung 63"/>
            <p:cNvCxnSpPr>
              <a:stCxn id="59" idx="6"/>
            </p:cNvCxnSpPr>
            <p:nvPr/>
          </p:nvCxnSpPr>
          <p:spPr>
            <a:xfrm>
              <a:off x="4227925" y="4593440"/>
              <a:ext cx="549379" cy="40501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64"/>
            <p:cNvCxnSpPr>
              <a:stCxn id="52" idx="2"/>
              <a:endCxn id="50" idx="6"/>
            </p:cNvCxnSpPr>
            <p:nvPr/>
          </p:nvCxnSpPr>
          <p:spPr>
            <a:xfrm rot="10800000" flipV="1">
              <a:off x="2850652" y="4628541"/>
              <a:ext cx="515711" cy="66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 Verbindung 65"/>
            <p:cNvCxnSpPr>
              <a:stCxn id="50" idx="3"/>
              <a:endCxn id="53" idx="6"/>
            </p:cNvCxnSpPr>
            <p:nvPr/>
          </p:nvCxnSpPr>
          <p:spPr>
            <a:xfrm rot="5400000">
              <a:off x="2520742" y="4576401"/>
              <a:ext cx="63003" cy="35809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66"/>
            <p:cNvCxnSpPr>
              <a:stCxn id="56" idx="6"/>
              <a:endCxn id="58" idx="2"/>
            </p:cNvCxnSpPr>
            <p:nvPr/>
          </p:nvCxnSpPr>
          <p:spPr>
            <a:xfrm>
              <a:off x="4916562" y="4654643"/>
              <a:ext cx="480516" cy="810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67"/>
            <p:cNvCxnSpPr>
              <a:stCxn id="59" idx="4"/>
              <a:endCxn id="55" idx="0"/>
            </p:cNvCxnSpPr>
            <p:nvPr/>
          </p:nvCxnSpPr>
          <p:spPr>
            <a:xfrm rot="5400000">
              <a:off x="4120945" y="4671428"/>
              <a:ext cx="74703" cy="15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50" idx="5"/>
              <a:endCxn id="57" idx="1"/>
            </p:cNvCxnSpPr>
            <p:nvPr/>
          </p:nvCxnSpPr>
          <p:spPr>
            <a:xfrm rot="16200000" flipH="1">
              <a:off x="2970469" y="4582704"/>
              <a:ext cx="45002" cy="3274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55" idx="2"/>
              <a:endCxn id="54" idx="7"/>
            </p:cNvCxnSpPr>
            <p:nvPr/>
          </p:nvCxnSpPr>
          <p:spPr>
            <a:xfrm rot="10800000" flipV="1">
              <a:off x="3793319" y="4750047"/>
              <a:ext cx="295348" cy="414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55" idx="6"/>
              <a:endCxn id="60" idx="2"/>
            </p:cNvCxnSpPr>
            <p:nvPr/>
          </p:nvCxnSpPr>
          <p:spPr>
            <a:xfrm>
              <a:off x="4227925" y="4750047"/>
              <a:ext cx="273924" cy="666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56" idx="5"/>
              <a:endCxn id="61" idx="0"/>
            </p:cNvCxnSpPr>
            <p:nvPr/>
          </p:nvCxnSpPr>
          <p:spPr>
            <a:xfrm rot="16200000" flipH="1">
              <a:off x="4893165" y="4685417"/>
              <a:ext cx="92704" cy="8875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52" idx="5"/>
              <a:endCxn id="54" idx="1"/>
            </p:cNvCxnSpPr>
            <p:nvPr/>
          </p:nvCxnSpPr>
          <p:spPr>
            <a:xfrm rot="16200000" flipH="1">
              <a:off x="3523500" y="4619570"/>
              <a:ext cx="134106" cy="2096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58" idx="5"/>
              <a:endCxn id="62" idx="2"/>
            </p:cNvCxnSpPr>
            <p:nvPr/>
          </p:nvCxnSpPr>
          <p:spPr>
            <a:xfrm rot="16200000" flipH="1">
              <a:off x="5739778" y="4539580"/>
              <a:ext cx="52203" cy="501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bgerundetes Rechteck 74"/>
            <p:cNvSpPr/>
            <p:nvPr/>
          </p:nvSpPr>
          <p:spPr>
            <a:xfrm>
              <a:off x="1816167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Abgerundetes Rechteck 75"/>
            <p:cNvSpPr/>
            <p:nvPr/>
          </p:nvSpPr>
          <p:spPr>
            <a:xfrm>
              <a:off x="5603668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Abgerundetes Rechteck 76"/>
            <p:cNvSpPr/>
            <p:nvPr/>
          </p:nvSpPr>
          <p:spPr>
            <a:xfrm>
              <a:off x="2160484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Abgerundetes Rechteck 77"/>
            <p:cNvSpPr/>
            <p:nvPr/>
          </p:nvSpPr>
          <p:spPr>
            <a:xfrm>
              <a:off x="2504804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Abgerundetes Rechteck 78"/>
            <p:cNvSpPr/>
            <p:nvPr/>
          </p:nvSpPr>
          <p:spPr>
            <a:xfrm>
              <a:off x="2849121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0" name="Abgerundetes Rechteck 79"/>
            <p:cNvSpPr/>
            <p:nvPr/>
          </p:nvSpPr>
          <p:spPr>
            <a:xfrm>
              <a:off x="3193440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Abgerundetes Rechteck 80"/>
            <p:cNvSpPr/>
            <p:nvPr/>
          </p:nvSpPr>
          <p:spPr>
            <a:xfrm>
              <a:off x="3537757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Abgerundetes Rechteck 81"/>
            <p:cNvSpPr/>
            <p:nvPr/>
          </p:nvSpPr>
          <p:spPr>
            <a:xfrm>
              <a:off x="3882077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3" name="Abgerundetes Rechteck 82"/>
            <p:cNvSpPr/>
            <p:nvPr/>
          </p:nvSpPr>
          <p:spPr>
            <a:xfrm>
              <a:off x="4226394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4570713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Abgerundetes Rechteck 84"/>
            <p:cNvSpPr/>
            <p:nvPr/>
          </p:nvSpPr>
          <p:spPr>
            <a:xfrm>
              <a:off x="4915030" y="5019159"/>
              <a:ext cx="172925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Abgerundetes Rechteck 85"/>
            <p:cNvSpPr/>
            <p:nvPr/>
          </p:nvSpPr>
          <p:spPr>
            <a:xfrm>
              <a:off x="5259350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Abgerundetes Rechteck 86"/>
            <p:cNvSpPr/>
            <p:nvPr/>
          </p:nvSpPr>
          <p:spPr>
            <a:xfrm>
              <a:off x="5947986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Abgerundetes Rechteck 87"/>
            <p:cNvSpPr/>
            <p:nvPr/>
          </p:nvSpPr>
          <p:spPr>
            <a:xfrm>
              <a:off x="6257108" y="5019159"/>
              <a:ext cx="172923" cy="61203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9" name="Gerade Verbindung 88"/>
            <p:cNvCxnSpPr>
              <a:stCxn id="53" idx="4"/>
              <a:endCxn id="75" idx="0"/>
            </p:cNvCxnSpPr>
            <p:nvPr/>
          </p:nvCxnSpPr>
          <p:spPr>
            <a:xfrm rot="5400000">
              <a:off x="2007243" y="4723600"/>
              <a:ext cx="191708" cy="399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Gerade Verbindung 89"/>
            <p:cNvCxnSpPr>
              <a:stCxn id="53" idx="4"/>
              <a:endCxn id="77" idx="0"/>
            </p:cNvCxnSpPr>
            <p:nvPr/>
          </p:nvCxnSpPr>
          <p:spPr>
            <a:xfrm rot="5400000">
              <a:off x="2179403" y="4895760"/>
              <a:ext cx="191708" cy="550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Gerade Verbindung 90"/>
            <p:cNvCxnSpPr>
              <a:stCxn id="50" idx="4"/>
              <a:endCxn id="78" idx="0"/>
            </p:cNvCxnSpPr>
            <p:nvPr/>
          </p:nvCxnSpPr>
          <p:spPr>
            <a:xfrm rot="5400000">
              <a:off x="2544837" y="4783738"/>
              <a:ext cx="282613" cy="1882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Gerade Verbindung 91"/>
            <p:cNvCxnSpPr>
              <a:stCxn id="57" idx="3"/>
              <a:endCxn id="79" idx="0"/>
            </p:cNvCxnSpPr>
            <p:nvPr/>
          </p:nvCxnSpPr>
          <p:spPr>
            <a:xfrm rot="5400000">
              <a:off x="2950226" y="4812673"/>
              <a:ext cx="192609" cy="220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92"/>
            <p:cNvCxnSpPr>
              <a:stCxn id="57" idx="4"/>
              <a:endCxn id="80" idx="0"/>
            </p:cNvCxnSpPr>
            <p:nvPr/>
          </p:nvCxnSpPr>
          <p:spPr>
            <a:xfrm rot="16200000" flipH="1">
              <a:off x="3152720" y="4891213"/>
              <a:ext cx="180908" cy="749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>
              <a:stCxn id="57" idx="5"/>
              <a:endCxn id="81" idx="0"/>
            </p:cNvCxnSpPr>
            <p:nvPr/>
          </p:nvCxnSpPr>
          <p:spPr>
            <a:xfrm rot="16200000" flipH="1">
              <a:off x="3343515" y="4737687"/>
              <a:ext cx="192609" cy="370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>
              <a:stCxn id="54" idx="4"/>
              <a:endCxn id="82" idx="0"/>
            </p:cNvCxnSpPr>
            <p:nvPr/>
          </p:nvCxnSpPr>
          <p:spPr>
            <a:xfrm rot="16200000" flipH="1">
              <a:off x="3777623" y="4827478"/>
              <a:ext cx="158407" cy="2249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>
              <a:stCxn id="55" idx="4"/>
              <a:endCxn id="83" idx="0"/>
            </p:cNvCxnSpPr>
            <p:nvPr/>
          </p:nvCxnSpPr>
          <p:spPr>
            <a:xfrm rot="16200000" flipH="1">
              <a:off x="4121721" y="4827259"/>
              <a:ext cx="227710" cy="1560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 Verbindung 96"/>
            <p:cNvCxnSpPr>
              <a:stCxn id="60" idx="4"/>
              <a:endCxn id="84" idx="0"/>
            </p:cNvCxnSpPr>
            <p:nvPr/>
          </p:nvCxnSpPr>
          <p:spPr>
            <a:xfrm rot="16200000" flipH="1">
              <a:off x="4533774" y="4894992"/>
              <a:ext cx="161107" cy="872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rade Verbindung 97"/>
            <p:cNvCxnSpPr>
              <a:stCxn id="61" idx="4"/>
              <a:endCxn id="85" idx="0"/>
            </p:cNvCxnSpPr>
            <p:nvPr/>
          </p:nvCxnSpPr>
          <p:spPr>
            <a:xfrm rot="16200000" flipH="1">
              <a:off x="4912523" y="4929424"/>
              <a:ext cx="161107" cy="1836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Gerade Verbindung 98"/>
            <p:cNvCxnSpPr>
              <a:stCxn id="61" idx="5"/>
              <a:endCxn id="86" idx="0"/>
            </p:cNvCxnSpPr>
            <p:nvPr/>
          </p:nvCxnSpPr>
          <p:spPr>
            <a:xfrm rot="16200000" flipH="1">
              <a:off x="5102867" y="4775450"/>
              <a:ext cx="173707" cy="313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99"/>
            <p:cNvCxnSpPr>
              <a:stCxn id="58" idx="4"/>
              <a:endCxn id="76" idx="0"/>
            </p:cNvCxnSpPr>
            <p:nvPr/>
          </p:nvCxnSpPr>
          <p:spPr>
            <a:xfrm rot="16200000" flipH="1">
              <a:off x="5457362" y="4785626"/>
              <a:ext cx="242110" cy="22495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 Verbindung 100"/>
            <p:cNvCxnSpPr>
              <a:stCxn id="58" idx="4"/>
              <a:endCxn id="87" idx="0"/>
            </p:cNvCxnSpPr>
            <p:nvPr/>
          </p:nvCxnSpPr>
          <p:spPr>
            <a:xfrm rot="16200000" flipH="1">
              <a:off x="5629521" y="4613468"/>
              <a:ext cx="242110" cy="56927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 Verbindung 101"/>
            <p:cNvCxnSpPr>
              <a:stCxn id="62" idx="5"/>
              <a:endCxn id="88" idx="0"/>
            </p:cNvCxnSpPr>
            <p:nvPr/>
          </p:nvCxnSpPr>
          <p:spPr>
            <a:xfrm rot="16200000" flipH="1">
              <a:off x="6151890" y="4828245"/>
              <a:ext cx="173707" cy="2081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hteck 102"/>
            <p:cNvSpPr/>
            <p:nvPr/>
          </p:nvSpPr>
          <p:spPr>
            <a:xfrm>
              <a:off x="989803" y="5363874"/>
              <a:ext cx="6336986" cy="64802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104" name="Pfeil nach oben 103"/>
            <p:cNvSpPr/>
            <p:nvPr/>
          </p:nvSpPr>
          <p:spPr>
            <a:xfrm>
              <a:off x="5910273" y="4958440"/>
              <a:ext cx="1785949" cy="999013"/>
            </a:xfrm>
            <a:prstGeom prst="upArrow">
              <a:avLst>
                <a:gd name="adj1" fmla="val 54418"/>
                <a:gd name="adj2" fmla="val 33421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i="1" dirty="0" smtClean="0"/>
                <a:t>Indexing, </a:t>
              </a:r>
            </a:p>
            <a:p>
              <a:pPr algn="ctr">
                <a:defRPr/>
              </a:pPr>
              <a:r>
                <a:rPr lang="en-US" sz="1000" i="1" dirty="0" smtClean="0"/>
                <a:t>semantic tagging, document analysis</a:t>
              </a:r>
              <a:endParaRPr lang="en-US" sz="1000" i="1" dirty="0"/>
            </a:p>
          </p:txBody>
        </p:sp>
        <p:pic>
          <p:nvPicPr>
            <p:cNvPr id="105" name="Grafik 191" descr="Us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11849" y="5505180"/>
              <a:ext cx="482046" cy="28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Grafik 190" descr="addressbook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04667" y="5626686"/>
              <a:ext cx="587637" cy="345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7" name="Gerade Verbindung mit Pfeil 106"/>
            <p:cNvCxnSpPr/>
            <p:nvPr/>
          </p:nvCxnSpPr>
          <p:spPr>
            <a:xfrm rot="16200000" flipV="1">
              <a:off x="2244907" y="5331696"/>
              <a:ext cx="405018" cy="22955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Gerade Verbindung mit Pfeil 107"/>
            <p:cNvCxnSpPr/>
            <p:nvPr/>
          </p:nvCxnSpPr>
          <p:spPr>
            <a:xfrm rot="5400000" flipH="1" flipV="1">
              <a:off x="1741234" y="5154794"/>
              <a:ext cx="688530" cy="12242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Gerade Verbindung mit Pfeil 108"/>
            <p:cNvCxnSpPr/>
            <p:nvPr/>
          </p:nvCxnSpPr>
          <p:spPr>
            <a:xfrm rot="16200000" flipV="1">
              <a:off x="5544243" y="5297315"/>
              <a:ext cx="405018" cy="10713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0" name="Grafik 208" descr="mailscreensho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28576" y="5424177"/>
              <a:ext cx="1224243" cy="5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1" name="Grafik 207" descr="Sent-Mail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17212" y="5586184"/>
              <a:ext cx="688637" cy="405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" name="Gerade Verbindung mit Pfeil 111"/>
            <p:cNvCxnSpPr/>
            <p:nvPr/>
          </p:nvCxnSpPr>
          <p:spPr>
            <a:xfrm rot="5400000" flipH="1" flipV="1">
              <a:off x="4343363" y="5358833"/>
              <a:ext cx="445520" cy="9182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Gerade Verbindung mit Pfeil 112"/>
            <p:cNvCxnSpPr/>
            <p:nvPr/>
          </p:nvCxnSpPr>
          <p:spPr>
            <a:xfrm rot="5400000" flipH="1" flipV="1">
              <a:off x="3249452" y="5282556"/>
              <a:ext cx="850538" cy="1530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4" name="Grafik 91" descr="Folder Closed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85029" y="5505180"/>
              <a:ext cx="390228" cy="229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Grafik 120" descr="Adobe - Acrobat.pn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29349" y="5545683"/>
              <a:ext cx="459091" cy="27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Grafik 105" descr="Document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91621" y="5626686"/>
              <a:ext cx="459091" cy="270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215370" cy="285752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Information – the knowledge base</a:t>
            </a: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</a:pPr>
            <a:r>
              <a:rPr lang="en-US" sz="2000" dirty="0" smtClean="0">
                <a:solidFill>
                  <a:schemeClr val="accent6"/>
                </a:solidFill>
              </a:rPr>
              <a:t>Structured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6"/>
                </a:solidFill>
              </a:rPr>
              <a:t>unstructured</a:t>
            </a:r>
            <a:r>
              <a:rPr lang="en-US" sz="2000" dirty="0" smtClean="0"/>
              <a:t>: facts and documents </a:t>
            </a:r>
          </a:p>
          <a:p>
            <a:pPr lvl="1" eaLnBrk="1" hangingPunct="1">
              <a:buClr>
                <a:srgbClr val="2F3754"/>
              </a:buClr>
            </a:pPr>
            <a:r>
              <a:rPr lang="en-US" dirty="0" smtClean="0"/>
              <a:t>native structures (file system, email folders) are mapped to ontological concept</a:t>
            </a:r>
          </a:p>
          <a:p>
            <a:pPr lvl="1" eaLnBrk="1" hangingPunct="1">
              <a:buClr>
                <a:srgbClr val="2F3754"/>
              </a:buClr>
            </a:pPr>
            <a:r>
              <a:rPr lang="en-US" dirty="0" smtClean="0"/>
              <a:t>files and other information objects like contacts, calendar entries  are mapped to instances</a:t>
            </a:r>
          </a:p>
          <a:p>
            <a:pPr lvl="1" eaLnBrk="1" hangingPunct="1">
              <a:buClr>
                <a:srgbClr val="2F3754"/>
              </a:buClr>
            </a:pPr>
            <a:r>
              <a:rPr lang="en-US" dirty="0" smtClean="0"/>
              <a:t>their textual content is indexed</a:t>
            </a:r>
          </a:p>
          <a:p>
            <a:pPr eaLnBrk="1" hangingPunct="1"/>
            <a:r>
              <a:rPr lang="en-US" sz="2000" dirty="0" smtClean="0"/>
              <a:t>in ontologies, instance base and document-index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214422"/>
            <a:ext cx="8215370" cy="4643470"/>
          </a:xfrm>
        </p:spPr>
        <p:txBody>
          <a:bodyPr/>
          <a:lstStyle/>
          <a:p>
            <a:pPr eaLnBrk="1" hangingPunct="1">
              <a:buNone/>
            </a:pPr>
            <a:r>
              <a:rPr lang="en-US" sz="2000" dirty="0" smtClean="0"/>
              <a:t>Human Access</a:t>
            </a:r>
          </a:p>
          <a:p>
            <a:pPr eaLnBrk="1" hangingPunct="1">
              <a:buClr>
                <a:srgbClr val="2F3754"/>
              </a:buClr>
            </a:pPr>
            <a:r>
              <a:rPr lang="en-US" sz="2000" dirty="0" smtClean="0"/>
              <a:t>Search for Information: </a:t>
            </a:r>
            <a:r>
              <a:rPr lang="en-US" sz="2000" dirty="0" smtClean="0">
                <a:solidFill>
                  <a:schemeClr val="accent6"/>
                </a:solidFill>
              </a:rPr>
              <a:t>documents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chemeClr val="accent6"/>
                </a:solidFill>
              </a:rPr>
              <a:t>facts</a:t>
            </a:r>
          </a:p>
          <a:p>
            <a:pPr eaLnBrk="1" hangingPunct="1">
              <a:buClr>
                <a:srgbClr val="2F3754"/>
              </a:buClr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pPr eaLnBrk="1" hangingPunct="1">
              <a:buClr>
                <a:srgbClr val="2F3754"/>
              </a:buClr>
            </a:pPr>
            <a:r>
              <a:rPr lang="en-US" sz="2000" dirty="0" smtClean="0"/>
              <a:t>Enable</a:t>
            </a:r>
            <a:r>
              <a:rPr lang="en-US" sz="2000" dirty="0" smtClean="0">
                <a:solidFill>
                  <a:schemeClr val="accent6"/>
                </a:solidFill>
              </a:rPr>
              <a:t> Free-text queries </a:t>
            </a:r>
          </a:p>
          <a:p>
            <a:pPr lvl="1" eaLnBrk="1" hangingPunct="1">
              <a:buClr>
                <a:srgbClr val="2F3754"/>
              </a:buClr>
            </a:pPr>
            <a:r>
              <a:rPr lang="en-US" dirty="0" smtClean="0"/>
              <a:t>to keep knowledge overhead away from the user</a:t>
            </a:r>
          </a:p>
          <a:p>
            <a:pPr lvl="1" eaLnBrk="1" hangingPunct="1">
              <a:buClr>
                <a:srgbClr val="2F3754"/>
              </a:buClr>
            </a:pPr>
            <a:r>
              <a:rPr lang="en-US" dirty="0" smtClean="0"/>
              <a:t>NLP problems, e.g. syntactic, structural ambiguity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1325"/>
            <a:ext cx="6207125" cy="457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… form the search engine‘s point of view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429124" y="2071678"/>
            <a:ext cx="387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2F3754"/>
                </a:solidFill>
                <a:latin typeface="Calibri"/>
              </a:rPr>
              <a:t>“phone number of the KM-Group secretary”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404080" y="2071678"/>
            <a:ext cx="1566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600" dirty="0" smtClean="0">
                <a:solidFill>
                  <a:srgbClr val="2F3754"/>
                </a:solidFill>
                <a:latin typeface="Calibri"/>
              </a:rPr>
              <a:t>“seminar topics”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29190" y="2967335"/>
            <a:ext cx="2928958" cy="461665"/>
          </a:xfrm>
          <a:prstGeom prst="rect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+49 631 205 75 101</a:t>
            </a:r>
            <a:endParaRPr lang="de-DE" dirty="0"/>
          </a:p>
        </p:txBody>
      </p:sp>
      <p:pic>
        <p:nvPicPr>
          <p:cNvPr id="9" name="Grafik 8" descr="pdf_screensh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714620"/>
            <a:ext cx="2214578" cy="156075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 bwMode="auto">
          <a:xfrm>
            <a:off x="714348" y="3571876"/>
            <a:ext cx="1571636" cy="500066"/>
          </a:xfrm>
          <a:prstGeom prst="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1928794" y="2462207"/>
            <a:ext cx="2478689" cy="1681173"/>
            <a:chOff x="1976340" y="2462207"/>
            <a:chExt cx="2693004" cy="1928826"/>
          </a:xfrm>
        </p:grpSpPr>
        <p:pic>
          <p:nvPicPr>
            <p:cNvPr id="121" name="Grafik 120" descr="email_screenshot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340" y="2462207"/>
              <a:ext cx="2693004" cy="1928826"/>
            </a:xfrm>
            <a:prstGeom prst="rect">
              <a:avLst/>
            </a:prstGeom>
          </p:spPr>
        </p:pic>
        <p:sp>
          <p:nvSpPr>
            <p:cNvPr id="120" name="Rechteck 119"/>
            <p:cNvSpPr/>
            <p:nvPr/>
          </p:nvSpPr>
          <p:spPr bwMode="auto">
            <a:xfrm>
              <a:off x="2043469" y="3643314"/>
              <a:ext cx="2571769" cy="285752"/>
            </a:xfrm>
            <a:prstGeom prst="rect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1325"/>
            <a:ext cx="6207125" cy="457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Main Semantic Search research areas</a:t>
            </a:r>
          </a:p>
        </p:txBody>
      </p:sp>
      <p:graphicFrame>
        <p:nvGraphicFramePr>
          <p:cNvPr id="38" name="Diagramm 37"/>
          <p:cNvGraphicFramePr/>
          <p:nvPr/>
        </p:nvGraphicFramePr>
        <p:xfrm>
          <a:off x="1690710" y="2786058"/>
          <a:ext cx="4024298" cy="3635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0" name="Textfeld 39"/>
          <p:cNvSpPr txBox="1"/>
          <p:nvPr/>
        </p:nvSpPr>
        <p:spPr>
          <a:xfrm>
            <a:off x="4572000" y="3357562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triple-based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3" name="Textfeld 72"/>
          <p:cNvSpPr txBox="1"/>
          <p:nvPr/>
        </p:nvSpPr>
        <p:spPr>
          <a:xfrm>
            <a:off x="1285852" y="5429264"/>
            <a:ext cx="219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graph traversing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723872" y="1142984"/>
            <a:ext cx="4062441" cy="195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u="sng" dirty="0" smtClean="0">
                <a:solidFill>
                  <a:srgbClr val="2F3754"/>
                </a:solidFill>
                <a:latin typeface="Arial" charset="0"/>
              </a:rPr>
              <a:t>Semantic </a:t>
            </a:r>
            <a:r>
              <a:rPr lang="en-US" sz="2000" i="1" u="sng" dirty="0" smtClean="0">
                <a:solidFill>
                  <a:srgbClr val="2F3754"/>
                </a:solidFill>
                <a:latin typeface="Arial" charset="0"/>
              </a:rPr>
              <a:t>Document</a:t>
            </a:r>
            <a:r>
              <a:rPr lang="de-DE" sz="2000" u="sng" dirty="0" smtClean="0">
                <a:solidFill>
                  <a:srgbClr val="2F3754"/>
                </a:solidFill>
                <a:latin typeface="Arial" charset="0"/>
              </a:rPr>
              <a:t> Retrieval___ </a:t>
            </a:r>
          </a:p>
          <a:p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Document retrieval techniques </a:t>
            </a:r>
          </a:p>
          <a:p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enhanced through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usage of linguistic information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usage of category systems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graph traversing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419599" y="1147747"/>
            <a:ext cx="3932487" cy="1674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u="sng" dirty="0" smtClean="0">
                <a:solidFill>
                  <a:srgbClr val="2F3754"/>
                </a:solidFill>
                <a:latin typeface="Arial" charset="0"/>
              </a:rPr>
              <a:t>Fact</a:t>
            </a:r>
            <a:r>
              <a:rPr lang="de-DE" sz="2000" u="sng" dirty="0" smtClean="0">
                <a:solidFill>
                  <a:srgbClr val="2F3754"/>
                </a:solidFill>
                <a:latin typeface="Arial" charset="0"/>
              </a:rPr>
              <a:t> Retrieval___________</a:t>
            </a:r>
          </a:p>
          <a:p>
            <a:r>
              <a:rPr lang="de-DE" sz="1800" dirty="0" smtClean="0">
                <a:solidFill>
                  <a:srgbClr val="2F3754"/>
                </a:solidFill>
                <a:latin typeface="Arial" charset="0"/>
              </a:rPr>
              <a:t>Fact </a:t>
            </a: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retrieval through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reasoning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triple(statement)-based algorithms</a:t>
            </a:r>
          </a:p>
          <a:p>
            <a:pPr lvl="0" eaLnBrk="1" hangingPunct="1"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2F3754"/>
                </a:solidFill>
                <a:latin typeface="Arial" charset="0"/>
              </a:rPr>
              <a:t> graph algorithms</a:t>
            </a:r>
          </a:p>
        </p:txBody>
      </p:sp>
      <p:cxnSp>
        <p:nvCxnSpPr>
          <p:cNvPr id="76" name="Gerade Verbindung 75"/>
          <p:cNvCxnSpPr/>
          <p:nvPr/>
        </p:nvCxnSpPr>
        <p:spPr bwMode="auto">
          <a:xfrm rot="5400000">
            <a:off x="3464712" y="2107397"/>
            <a:ext cx="178595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2F3754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964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grpSp>
        <p:nvGrpSpPr>
          <p:cNvPr id="97" name="Gruppieren 96"/>
          <p:cNvGrpSpPr>
            <a:grpSpLocks noChangeAspect="1"/>
          </p:cNvGrpSpPr>
          <p:nvPr/>
        </p:nvGrpSpPr>
        <p:grpSpPr>
          <a:xfrm>
            <a:off x="1007294" y="1250175"/>
            <a:ext cx="7136606" cy="4822031"/>
            <a:chOff x="642938" y="928688"/>
            <a:chExt cx="7929562" cy="5357812"/>
          </a:xfrm>
        </p:grpSpPr>
        <p:sp>
          <p:nvSpPr>
            <p:cNvPr id="7" name="Abgerundetes Rechteck 6"/>
            <p:cNvSpPr/>
            <p:nvPr/>
          </p:nvSpPr>
          <p:spPr>
            <a:xfrm>
              <a:off x="642938" y="4929188"/>
              <a:ext cx="7929562" cy="13573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Folders,</a:t>
              </a:r>
            </a:p>
            <a:p>
              <a:pPr algn="r">
                <a:defRPr/>
              </a:pPr>
              <a:r>
                <a:rPr lang="en-US" sz="1050" b="1"/>
                <a:t>documents,</a:t>
              </a:r>
            </a:p>
            <a:p>
              <a:pPr algn="r">
                <a:defRPr/>
              </a:pPr>
              <a:r>
                <a:rPr lang="en-US" sz="1050" b="1"/>
                <a:t>desktop</a:t>
              </a:r>
            </a:p>
            <a:p>
              <a:pPr algn="r">
                <a:defRPr/>
              </a:pPr>
              <a:r>
                <a:rPr lang="en-US" sz="1050" b="1"/>
                <a:t>applications</a:t>
              </a:r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642938" y="3500438"/>
              <a:ext cx="7929562" cy="13573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Knowledge</a:t>
              </a:r>
            </a:p>
            <a:p>
              <a:pPr algn="r">
                <a:defRPr/>
              </a:pPr>
              <a:r>
                <a:rPr lang="en-US" sz="1050" b="1"/>
                <a:t>base</a:t>
              </a:r>
            </a:p>
            <a:p>
              <a:pPr algn="r">
                <a:defRPr/>
              </a:pPr>
              <a:r>
                <a:rPr lang="en-US" sz="1050" b="1"/>
                <a:t>(PIMO)</a:t>
              </a:r>
            </a:p>
          </p:txBody>
        </p:sp>
        <p:sp>
          <p:nvSpPr>
            <p:cNvPr id="9" name="Abgerundetes Rechteck 8"/>
            <p:cNvSpPr/>
            <p:nvPr/>
          </p:nvSpPr>
          <p:spPr>
            <a:xfrm>
              <a:off x="642938" y="2640013"/>
              <a:ext cx="7929562" cy="7858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Interface</a:t>
              </a:r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642938" y="1782763"/>
              <a:ext cx="7929562" cy="7858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/>
                <a:t>Semantic</a:t>
              </a:r>
            </a:p>
            <a:p>
              <a:pPr algn="r">
                <a:defRPr/>
              </a:pPr>
              <a:r>
                <a:rPr lang="en-US" sz="1050" b="1"/>
                <a:t>Search</a:t>
              </a:r>
            </a:p>
          </p:txBody>
        </p:sp>
        <p:sp>
          <p:nvSpPr>
            <p:cNvPr id="11" name="Abgerundetes Rechteck 10"/>
            <p:cNvSpPr/>
            <p:nvPr/>
          </p:nvSpPr>
          <p:spPr>
            <a:xfrm>
              <a:off x="642938" y="928688"/>
              <a:ext cx="7929562" cy="7858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Ins="72000" anchor="ctr"/>
            <a:lstStyle/>
            <a:p>
              <a:pPr algn="r">
                <a:defRPr/>
              </a:pPr>
              <a:r>
                <a:rPr lang="en-US" sz="1050" b="1" smtClean="0"/>
                <a:t>GUI</a:t>
              </a:r>
              <a:endParaRPr lang="en-US" sz="1050" b="1"/>
            </a:p>
          </p:txBody>
        </p:sp>
        <p:sp>
          <p:nvSpPr>
            <p:cNvPr id="12" name="Abgerundetes Rechteck 11"/>
            <p:cNvSpPr/>
            <p:nvPr/>
          </p:nvSpPr>
          <p:spPr>
            <a:xfrm>
              <a:off x="3143250" y="1214438"/>
              <a:ext cx="2143125" cy="35718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smtClean="0"/>
                <a:t>natural language query</a:t>
              </a:r>
              <a:endParaRPr lang="en-US" sz="1200"/>
            </a:p>
          </p:txBody>
        </p:sp>
        <p:sp>
          <p:nvSpPr>
            <p:cNvPr id="13" name="Abgerundetes Rechteck 12"/>
            <p:cNvSpPr/>
            <p:nvPr/>
          </p:nvSpPr>
          <p:spPr>
            <a:xfrm>
              <a:off x="928688" y="1889655"/>
              <a:ext cx="1857376" cy="35718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 smtClean="0"/>
                <a:t>fact retrieval</a:t>
              </a:r>
              <a:endParaRPr lang="en-US" sz="1100" b="1" dirty="0"/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3282950" y="2172204"/>
              <a:ext cx="1857376" cy="357187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 smtClean="0"/>
                <a:t>combined</a:t>
              </a:r>
              <a:r>
                <a:rPr lang="en-US" sz="1100" dirty="0" smtClean="0"/>
                <a:t> </a:t>
              </a:r>
              <a:r>
                <a:rPr lang="en-US" sz="1100" b="1" dirty="0" smtClean="0"/>
                <a:t>approach</a:t>
              </a:r>
              <a:endParaRPr lang="en-US" sz="1100" b="1" dirty="0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5643563" y="1881717"/>
              <a:ext cx="1857376" cy="35718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b="1" dirty="0" smtClean="0"/>
                <a:t>document retrieval</a:t>
              </a:r>
              <a:endParaRPr lang="en-US" sz="1100" b="1" dirty="0"/>
            </a:p>
          </p:txBody>
        </p:sp>
        <p:cxnSp>
          <p:nvCxnSpPr>
            <p:cNvPr id="16" name="Gerade Verbindung mit Pfeil 15"/>
            <p:cNvCxnSpPr>
              <a:stCxn id="12" idx="2"/>
              <a:endCxn id="14" idx="0"/>
            </p:cNvCxnSpPr>
            <p:nvPr/>
          </p:nvCxnSpPr>
          <p:spPr>
            <a:xfrm rot="5400000">
              <a:off x="3912937" y="1870326"/>
              <a:ext cx="600579" cy="3176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>
              <a:stCxn id="12" idx="1"/>
              <a:endCxn id="13" idx="0"/>
            </p:cNvCxnSpPr>
            <p:nvPr/>
          </p:nvCxnSpPr>
          <p:spPr>
            <a:xfrm rot="10800000" flipV="1">
              <a:off x="1857377" y="1393030"/>
              <a:ext cx="1285874" cy="496623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stCxn id="12" idx="3"/>
              <a:endCxn id="15" idx="0"/>
            </p:cNvCxnSpPr>
            <p:nvPr/>
          </p:nvCxnSpPr>
          <p:spPr>
            <a:xfrm>
              <a:off x="5286376" y="1393031"/>
              <a:ext cx="1285876" cy="488686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>
              <a:stCxn id="13" idx="3"/>
              <a:endCxn id="14" idx="1"/>
            </p:cNvCxnSpPr>
            <p:nvPr/>
          </p:nvCxnSpPr>
          <p:spPr>
            <a:xfrm>
              <a:off x="2786063" y="2068248"/>
              <a:ext cx="496887" cy="282549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>
              <a:stCxn id="14" idx="3"/>
              <a:endCxn id="15" idx="1"/>
            </p:cNvCxnSpPr>
            <p:nvPr/>
          </p:nvCxnSpPr>
          <p:spPr>
            <a:xfrm flipV="1">
              <a:off x="5140326" y="2060311"/>
              <a:ext cx="503238" cy="290486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/>
            <p:cNvSpPr/>
            <p:nvPr/>
          </p:nvSpPr>
          <p:spPr>
            <a:xfrm>
              <a:off x="928688" y="2797175"/>
              <a:ext cx="6572250" cy="50006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smtClean="0"/>
                <a:t>Views, Inference</a:t>
              </a:r>
              <a:endParaRPr lang="en-US" sz="1200"/>
            </a:p>
          </p:txBody>
        </p:sp>
        <p:cxnSp>
          <p:nvCxnSpPr>
            <p:cNvPr id="22" name="Gerade Verbindung mit Pfeil 21"/>
            <p:cNvCxnSpPr>
              <a:stCxn id="13" idx="2"/>
            </p:cNvCxnSpPr>
            <p:nvPr/>
          </p:nvCxnSpPr>
          <p:spPr>
            <a:xfrm rot="5400000">
              <a:off x="1576581" y="2526048"/>
              <a:ext cx="560000" cy="1587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>
              <a:stCxn id="14" idx="2"/>
              <a:endCxn id="21" idx="0"/>
            </p:cNvCxnSpPr>
            <p:nvPr/>
          </p:nvCxnSpPr>
          <p:spPr>
            <a:xfrm rot="16200000" flipH="1">
              <a:off x="4079333" y="2661695"/>
              <a:ext cx="267784" cy="3176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23"/>
            <p:cNvCxnSpPr>
              <a:stCxn id="15" idx="2"/>
            </p:cNvCxnSpPr>
            <p:nvPr/>
          </p:nvCxnSpPr>
          <p:spPr>
            <a:xfrm rot="5400000">
              <a:off x="6293043" y="2519698"/>
              <a:ext cx="560000" cy="1588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935038" y="3598863"/>
              <a:ext cx="6573837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200" smtClean="0"/>
                <a:t>Ontology</a:t>
              </a:r>
            </a:p>
            <a:p>
              <a:pPr>
                <a:defRPr/>
              </a:pPr>
              <a:endParaRPr lang="en-US" sz="1200" smtClean="0"/>
            </a:p>
            <a:p>
              <a:pPr>
                <a:defRPr/>
              </a:pPr>
              <a:endParaRPr lang="en-US" sz="1200" smtClean="0"/>
            </a:p>
            <a:p>
              <a:pPr>
                <a:defRPr/>
              </a:pPr>
              <a:endParaRPr lang="en-US" sz="1200" smtClean="0"/>
            </a:p>
            <a:p>
              <a:pPr>
                <a:defRPr/>
              </a:pPr>
              <a:r>
                <a:rPr lang="en-US" sz="1200" smtClean="0"/>
                <a:t>Instances</a:t>
              </a:r>
              <a:endParaRPr lang="en-US" sz="1200"/>
            </a:p>
          </p:txBody>
        </p:sp>
        <p:cxnSp>
          <p:nvCxnSpPr>
            <p:cNvPr id="26" name="Gerade Verbindung mit Pfeil 25"/>
            <p:cNvCxnSpPr>
              <a:stCxn id="21" idx="2"/>
              <a:endCxn id="25" idx="0"/>
            </p:cNvCxnSpPr>
            <p:nvPr/>
          </p:nvCxnSpPr>
          <p:spPr>
            <a:xfrm rot="16200000" flipH="1">
              <a:off x="4067969" y="3444082"/>
              <a:ext cx="301625" cy="7937"/>
            </a:xfrm>
            <a:prstGeom prst="straightConnector1">
              <a:avLst/>
            </a:prstGeom>
            <a:ln>
              <a:solidFill>
                <a:schemeClr val="tx2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 rot="10800000" flipH="1">
              <a:off x="935038" y="4225925"/>
              <a:ext cx="6573837" cy="1588"/>
            </a:xfrm>
            <a:prstGeom prst="line">
              <a:avLst/>
            </a:prstGeom>
            <a:ln w="63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38"/>
            <p:cNvSpPr>
              <a:spLocks noChangeArrowheads="1"/>
            </p:cNvSpPr>
            <p:nvPr/>
          </p:nvSpPr>
          <p:spPr bwMode="auto">
            <a:xfrm>
              <a:off x="5591175" y="1919288"/>
              <a:ext cx="354798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smtClean="0"/>
                <a:t>[2]</a:t>
              </a:r>
              <a:endParaRPr lang="en-US" sz="900"/>
            </a:p>
          </p:txBody>
        </p:sp>
        <p:sp>
          <p:nvSpPr>
            <p:cNvPr id="29" name="Rechteck 39"/>
            <p:cNvSpPr>
              <a:spLocks noChangeArrowheads="1"/>
            </p:cNvSpPr>
            <p:nvPr/>
          </p:nvSpPr>
          <p:spPr bwMode="auto">
            <a:xfrm>
              <a:off x="3220508" y="2108868"/>
              <a:ext cx="354798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dirty="0" smtClean="0"/>
                <a:t>[3]</a:t>
              </a:r>
              <a:endParaRPr lang="en-US" sz="900" dirty="0"/>
            </a:p>
          </p:txBody>
        </p:sp>
        <p:sp>
          <p:nvSpPr>
            <p:cNvPr id="30" name="Flussdiagramm: Verbindungsstelle 29"/>
            <p:cNvSpPr/>
            <p:nvPr/>
          </p:nvSpPr>
          <p:spPr>
            <a:xfrm>
              <a:off x="2714625" y="3786188"/>
              <a:ext cx="144463" cy="1444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lussdiagramm: Verbindungsstelle 30"/>
            <p:cNvSpPr/>
            <p:nvPr/>
          </p:nvSpPr>
          <p:spPr>
            <a:xfrm>
              <a:off x="3394075" y="3668713"/>
              <a:ext cx="144463" cy="144462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lussdiagramm: Verbindungsstelle 31"/>
            <p:cNvSpPr/>
            <p:nvPr/>
          </p:nvSpPr>
          <p:spPr>
            <a:xfrm>
              <a:off x="2219325" y="3948113"/>
              <a:ext cx="144463" cy="142875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Flussdiagramm: Verbindungsstelle 32"/>
            <p:cNvSpPr/>
            <p:nvPr/>
          </p:nvSpPr>
          <p:spPr>
            <a:xfrm>
              <a:off x="3714750" y="4006850"/>
              <a:ext cx="144463" cy="142875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lussdiagramm: Verbindungsstelle 33"/>
            <p:cNvSpPr/>
            <p:nvPr/>
          </p:nvSpPr>
          <p:spPr>
            <a:xfrm>
              <a:off x="4143375" y="3883025"/>
              <a:ext cx="144463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lussdiagramm: Verbindungsstelle 34"/>
            <p:cNvSpPr/>
            <p:nvPr/>
          </p:nvSpPr>
          <p:spPr>
            <a:xfrm>
              <a:off x="4857750" y="3714750"/>
              <a:ext cx="144463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lussdiagramm: Verbindungsstelle 35"/>
            <p:cNvSpPr/>
            <p:nvPr/>
          </p:nvSpPr>
          <p:spPr>
            <a:xfrm>
              <a:off x="3154363" y="3965575"/>
              <a:ext cx="144462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lussdiagramm: Verbindungsstelle 36"/>
            <p:cNvSpPr/>
            <p:nvPr/>
          </p:nvSpPr>
          <p:spPr>
            <a:xfrm>
              <a:off x="5500688" y="3857625"/>
              <a:ext cx="144462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Flussdiagramm: Verbindungsstelle 37"/>
            <p:cNvSpPr/>
            <p:nvPr/>
          </p:nvSpPr>
          <p:spPr>
            <a:xfrm>
              <a:off x="4143375" y="3606800"/>
              <a:ext cx="144463" cy="142875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Flussdiagramm: Verbindungsstelle 38"/>
            <p:cNvSpPr/>
            <p:nvPr/>
          </p:nvSpPr>
          <p:spPr>
            <a:xfrm>
              <a:off x="4572000" y="4000500"/>
              <a:ext cx="144463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Flussdiagramm: Verbindungsstelle 39"/>
            <p:cNvSpPr/>
            <p:nvPr/>
          </p:nvSpPr>
          <p:spPr>
            <a:xfrm>
              <a:off x="5000625" y="4000500"/>
              <a:ext cx="144463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Flussdiagramm: Verbindungsstelle 40"/>
            <p:cNvSpPr/>
            <p:nvPr/>
          </p:nvSpPr>
          <p:spPr>
            <a:xfrm>
              <a:off x="6143625" y="4000500"/>
              <a:ext cx="144463" cy="144463"/>
            </a:xfrm>
            <a:prstGeom prst="flowChartConnector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" name="Gerade Verbindung 41"/>
            <p:cNvCxnSpPr>
              <a:stCxn id="38" idx="2"/>
              <a:endCxn id="31" idx="6"/>
            </p:cNvCxnSpPr>
            <p:nvPr/>
          </p:nvCxnSpPr>
          <p:spPr>
            <a:xfrm rot="10800000" flipV="1">
              <a:off x="3538538" y="3678238"/>
              <a:ext cx="604837" cy="61912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>
              <a:stCxn id="38" idx="6"/>
            </p:cNvCxnSpPr>
            <p:nvPr/>
          </p:nvCxnSpPr>
          <p:spPr>
            <a:xfrm>
              <a:off x="4287838" y="3678238"/>
              <a:ext cx="569912" cy="71437"/>
            </a:xfrm>
            <a:prstGeom prst="line">
              <a:avLst/>
            </a:prstGeom>
            <a:ln w="63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43"/>
            <p:cNvCxnSpPr>
              <a:stCxn id="31" idx="2"/>
              <a:endCxn id="30" idx="6"/>
            </p:cNvCxnSpPr>
            <p:nvPr/>
          </p:nvCxnSpPr>
          <p:spPr>
            <a:xfrm rot="10800000" flipV="1">
              <a:off x="2859088" y="3740150"/>
              <a:ext cx="534987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/>
            <p:cNvCxnSpPr>
              <a:stCxn id="30" idx="3"/>
              <a:endCxn id="32" idx="6"/>
            </p:cNvCxnSpPr>
            <p:nvPr/>
          </p:nvCxnSpPr>
          <p:spPr>
            <a:xfrm rot="5400000">
              <a:off x="2493963" y="3778250"/>
              <a:ext cx="111125" cy="371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45"/>
            <p:cNvCxnSpPr>
              <a:stCxn id="35" idx="6"/>
              <a:endCxn id="37" idx="2"/>
            </p:cNvCxnSpPr>
            <p:nvPr/>
          </p:nvCxnSpPr>
          <p:spPr>
            <a:xfrm>
              <a:off x="5002213" y="3786188"/>
              <a:ext cx="498475" cy="1428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 Verbindung 46"/>
            <p:cNvCxnSpPr>
              <a:stCxn id="38" idx="4"/>
              <a:endCxn id="34" idx="0"/>
            </p:cNvCxnSpPr>
            <p:nvPr/>
          </p:nvCxnSpPr>
          <p:spPr>
            <a:xfrm rot="5400000">
              <a:off x="4149726" y="3816350"/>
              <a:ext cx="13176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47"/>
            <p:cNvCxnSpPr>
              <a:stCxn id="30" idx="5"/>
              <a:endCxn id="36" idx="1"/>
            </p:cNvCxnSpPr>
            <p:nvPr/>
          </p:nvCxnSpPr>
          <p:spPr>
            <a:xfrm rot="16200000" flipH="1">
              <a:off x="2967038" y="3778250"/>
              <a:ext cx="79375" cy="339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48"/>
            <p:cNvCxnSpPr>
              <a:stCxn id="34" idx="2"/>
              <a:endCxn id="33" idx="7"/>
            </p:cNvCxnSpPr>
            <p:nvPr/>
          </p:nvCxnSpPr>
          <p:spPr>
            <a:xfrm rot="10800000" flipV="1">
              <a:off x="3836988" y="3954463"/>
              <a:ext cx="306387" cy="73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>
              <a:stCxn id="34" idx="6"/>
              <a:endCxn id="39" idx="2"/>
            </p:cNvCxnSpPr>
            <p:nvPr/>
          </p:nvCxnSpPr>
          <p:spPr>
            <a:xfrm>
              <a:off x="4287838" y="3954463"/>
              <a:ext cx="284162" cy="1174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>
              <a:stCxn id="35" idx="5"/>
              <a:endCxn id="40" idx="0"/>
            </p:cNvCxnSpPr>
            <p:nvPr/>
          </p:nvCxnSpPr>
          <p:spPr>
            <a:xfrm rot="16200000" flipH="1">
              <a:off x="4944270" y="3872706"/>
              <a:ext cx="163512" cy="920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51"/>
            <p:cNvCxnSpPr>
              <a:stCxn id="31" idx="5"/>
              <a:endCxn id="33" idx="1"/>
            </p:cNvCxnSpPr>
            <p:nvPr/>
          </p:nvCxnSpPr>
          <p:spPr>
            <a:xfrm rot="16200000" flipH="1">
              <a:off x="3508375" y="3800475"/>
              <a:ext cx="236538" cy="2174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52"/>
            <p:cNvCxnSpPr>
              <a:stCxn id="37" idx="5"/>
              <a:endCxn id="41" idx="2"/>
            </p:cNvCxnSpPr>
            <p:nvPr/>
          </p:nvCxnSpPr>
          <p:spPr>
            <a:xfrm rot="16200000" flipH="1">
              <a:off x="5837237" y="3765551"/>
              <a:ext cx="92075" cy="520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Abgerundetes Rechteck 53"/>
            <p:cNvSpPr/>
            <p:nvPr/>
          </p:nvSpPr>
          <p:spPr>
            <a:xfrm>
              <a:off x="1785938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Abgerundetes Rechteck 54"/>
            <p:cNvSpPr/>
            <p:nvPr/>
          </p:nvSpPr>
          <p:spPr>
            <a:xfrm>
              <a:off x="5715000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Abgerundetes Rechteck 55"/>
            <p:cNvSpPr/>
            <p:nvPr/>
          </p:nvSpPr>
          <p:spPr>
            <a:xfrm>
              <a:off x="2143125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Abgerundetes Rechteck 56"/>
            <p:cNvSpPr/>
            <p:nvPr/>
          </p:nvSpPr>
          <p:spPr>
            <a:xfrm>
              <a:off x="2500313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Abgerundetes Rechteck 57"/>
            <p:cNvSpPr/>
            <p:nvPr/>
          </p:nvSpPr>
          <p:spPr>
            <a:xfrm>
              <a:off x="2857500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Abgerundetes Rechteck 58"/>
            <p:cNvSpPr/>
            <p:nvPr/>
          </p:nvSpPr>
          <p:spPr>
            <a:xfrm>
              <a:off x="3214688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Abgerundetes Rechteck 59"/>
            <p:cNvSpPr/>
            <p:nvPr/>
          </p:nvSpPr>
          <p:spPr>
            <a:xfrm>
              <a:off x="3571875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Abgerundetes Rechteck 60"/>
            <p:cNvSpPr/>
            <p:nvPr/>
          </p:nvSpPr>
          <p:spPr>
            <a:xfrm>
              <a:off x="3929063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Abgerundetes Rechteck 61"/>
            <p:cNvSpPr/>
            <p:nvPr/>
          </p:nvSpPr>
          <p:spPr>
            <a:xfrm>
              <a:off x="4286250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3" name="Abgerundetes Rechteck 62"/>
            <p:cNvSpPr/>
            <p:nvPr/>
          </p:nvSpPr>
          <p:spPr>
            <a:xfrm>
              <a:off x="4643438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4" name="Abgerundetes Rechteck 63"/>
            <p:cNvSpPr/>
            <p:nvPr/>
          </p:nvSpPr>
          <p:spPr>
            <a:xfrm>
              <a:off x="5000625" y="4429125"/>
              <a:ext cx="179388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Abgerundetes Rechteck 64"/>
            <p:cNvSpPr/>
            <p:nvPr/>
          </p:nvSpPr>
          <p:spPr>
            <a:xfrm>
              <a:off x="5357813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6" name="Abgerundetes Rechteck 65"/>
            <p:cNvSpPr/>
            <p:nvPr/>
          </p:nvSpPr>
          <p:spPr>
            <a:xfrm>
              <a:off x="6072188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7" name="Abgerundetes Rechteck 66"/>
            <p:cNvSpPr/>
            <p:nvPr/>
          </p:nvSpPr>
          <p:spPr>
            <a:xfrm>
              <a:off x="6392863" y="4429125"/>
              <a:ext cx="179387" cy="107950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8" name="Gerade Verbindung 67"/>
            <p:cNvCxnSpPr>
              <a:stCxn id="32" idx="4"/>
              <a:endCxn id="54" idx="0"/>
            </p:cNvCxnSpPr>
            <p:nvPr/>
          </p:nvCxnSpPr>
          <p:spPr>
            <a:xfrm rot="5400000">
              <a:off x="1914525" y="4052888"/>
              <a:ext cx="338137" cy="4143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 Verbindung 68"/>
            <p:cNvCxnSpPr>
              <a:stCxn id="32" idx="4"/>
              <a:endCxn id="56" idx="0"/>
            </p:cNvCxnSpPr>
            <p:nvPr/>
          </p:nvCxnSpPr>
          <p:spPr>
            <a:xfrm rot="5400000">
              <a:off x="2093119" y="4231482"/>
              <a:ext cx="338137" cy="571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 Verbindung 69"/>
            <p:cNvCxnSpPr>
              <a:stCxn id="30" idx="4"/>
              <a:endCxn id="57" idx="0"/>
            </p:cNvCxnSpPr>
            <p:nvPr/>
          </p:nvCxnSpPr>
          <p:spPr>
            <a:xfrm rot="5400000">
              <a:off x="2439194" y="4082256"/>
              <a:ext cx="498475" cy="1952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 Verbindung 70"/>
            <p:cNvCxnSpPr>
              <a:stCxn id="36" idx="3"/>
              <a:endCxn id="58" idx="0"/>
            </p:cNvCxnSpPr>
            <p:nvPr/>
          </p:nvCxnSpPr>
          <p:spPr>
            <a:xfrm rot="5400000">
              <a:off x="2892425" y="4144963"/>
              <a:ext cx="339725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 Verbindung 71"/>
            <p:cNvCxnSpPr>
              <a:stCxn id="36" idx="4"/>
              <a:endCxn id="59" idx="0"/>
            </p:cNvCxnSpPr>
            <p:nvPr/>
          </p:nvCxnSpPr>
          <p:spPr>
            <a:xfrm rot="16200000" flipH="1">
              <a:off x="3106738" y="4230688"/>
              <a:ext cx="319087" cy="777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 Verbindung 72"/>
            <p:cNvCxnSpPr>
              <a:stCxn id="36" idx="5"/>
              <a:endCxn id="60" idx="0"/>
            </p:cNvCxnSpPr>
            <p:nvPr/>
          </p:nvCxnSpPr>
          <p:spPr>
            <a:xfrm rot="16200000" flipH="1">
              <a:off x="3300413" y="4067175"/>
              <a:ext cx="339725" cy="3841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>
              <a:stCxn id="33" idx="4"/>
              <a:endCxn id="61" idx="0"/>
            </p:cNvCxnSpPr>
            <p:nvPr/>
          </p:nvCxnSpPr>
          <p:spPr>
            <a:xfrm rot="16200000" flipH="1">
              <a:off x="3763169" y="4172744"/>
              <a:ext cx="279400" cy="233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 Verbindung 74"/>
            <p:cNvCxnSpPr>
              <a:stCxn id="34" idx="4"/>
              <a:endCxn id="62" idx="0"/>
            </p:cNvCxnSpPr>
            <p:nvPr/>
          </p:nvCxnSpPr>
          <p:spPr>
            <a:xfrm rot="16200000" flipH="1">
              <a:off x="4094957" y="4147344"/>
              <a:ext cx="401637" cy="1619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 Verbindung 75"/>
            <p:cNvCxnSpPr>
              <a:stCxn id="39" idx="4"/>
              <a:endCxn id="63" idx="0"/>
            </p:cNvCxnSpPr>
            <p:nvPr/>
          </p:nvCxnSpPr>
          <p:spPr>
            <a:xfrm rot="16200000" flipH="1">
              <a:off x="4546601" y="4241800"/>
              <a:ext cx="284162" cy="904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 Verbindung 76"/>
            <p:cNvCxnSpPr>
              <a:stCxn id="40" idx="4"/>
              <a:endCxn id="64" idx="0"/>
            </p:cNvCxnSpPr>
            <p:nvPr/>
          </p:nvCxnSpPr>
          <p:spPr>
            <a:xfrm rot="16200000" flipH="1">
              <a:off x="4939507" y="4277519"/>
              <a:ext cx="284162" cy="190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>
              <a:stCxn id="40" idx="5"/>
              <a:endCxn id="65" idx="0"/>
            </p:cNvCxnSpPr>
            <p:nvPr/>
          </p:nvCxnSpPr>
          <p:spPr>
            <a:xfrm rot="16200000" flipH="1">
              <a:off x="5132388" y="4113213"/>
              <a:ext cx="306387" cy="3254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>
              <a:stCxn id="37" idx="4"/>
              <a:endCxn id="55" idx="0"/>
            </p:cNvCxnSpPr>
            <p:nvPr/>
          </p:nvCxnSpPr>
          <p:spPr>
            <a:xfrm rot="16200000" flipH="1">
              <a:off x="5475288" y="4098925"/>
              <a:ext cx="427037" cy="233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>
              <a:stCxn id="37" idx="4"/>
              <a:endCxn id="66" idx="0"/>
            </p:cNvCxnSpPr>
            <p:nvPr/>
          </p:nvCxnSpPr>
          <p:spPr>
            <a:xfrm rot="16200000" flipH="1">
              <a:off x="5653881" y="3920332"/>
              <a:ext cx="427037" cy="590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>
              <a:stCxn id="41" idx="5"/>
              <a:endCxn id="67" idx="0"/>
            </p:cNvCxnSpPr>
            <p:nvPr/>
          </p:nvCxnSpPr>
          <p:spPr>
            <a:xfrm rot="16200000" flipH="1">
              <a:off x="6220619" y="4167982"/>
              <a:ext cx="306387" cy="215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hteck 81"/>
            <p:cNvSpPr/>
            <p:nvPr/>
          </p:nvSpPr>
          <p:spPr>
            <a:xfrm>
              <a:off x="928688" y="5037138"/>
              <a:ext cx="6573837" cy="1143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200"/>
            </a:p>
          </p:txBody>
        </p:sp>
        <p:sp>
          <p:nvSpPr>
            <p:cNvPr id="83" name="Rechteck 178"/>
            <p:cNvSpPr>
              <a:spLocks noChangeArrowheads="1"/>
            </p:cNvSpPr>
            <p:nvPr/>
          </p:nvSpPr>
          <p:spPr bwMode="auto">
            <a:xfrm>
              <a:off x="876300" y="1928814"/>
              <a:ext cx="354798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900" smtClean="0"/>
                <a:t>[1]</a:t>
              </a:r>
              <a:endParaRPr lang="en-US" sz="900"/>
            </a:p>
          </p:txBody>
        </p:sp>
        <p:sp>
          <p:nvSpPr>
            <p:cNvPr id="84" name="Pfeil nach oben 83"/>
            <p:cNvSpPr/>
            <p:nvPr/>
          </p:nvSpPr>
          <p:spPr>
            <a:xfrm>
              <a:off x="6270609" y="4295775"/>
              <a:ext cx="1568467" cy="1196970"/>
            </a:xfrm>
            <a:prstGeom prst="upArrow">
              <a:avLst>
                <a:gd name="adj1" fmla="val 54418"/>
                <a:gd name="adj2" fmla="val 49239"/>
              </a:avLst>
            </a:prstGeom>
            <a:solidFill>
              <a:schemeClr val="bg1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i="1" smtClean="0"/>
                <a:t>Indexing, </a:t>
              </a:r>
            </a:p>
            <a:p>
              <a:pPr algn="ctr">
                <a:defRPr/>
              </a:pPr>
              <a:r>
                <a:rPr lang="en-US" sz="1000" i="1" smtClean="0"/>
                <a:t>semantic tagging, document analysis</a:t>
              </a:r>
              <a:endParaRPr lang="en-US" sz="1000" i="1"/>
            </a:p>
          </p:txBody>
        </p:sp>
        <p:pic>
          <p:nvPicPr>
            <p:cNvPr id="85" name="Grafik 191" descr="User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19750" y="5286375"/>
              <a:ext cx="500063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6" name="Grafik 190" descr="addressbook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19775" y="5500688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7" name="Gerade Verbindung mit Pfeil 86"/>
            <p:cNvCxnSpPr/>
            <p:nvPr/>
          </p:nvCxnSpPr>
          <p:spPr>
            <a:xfrm rot="16200000" flipV="1">
              <a:off x="2083594" y="4988719"/>
              <a:ext cx="714375" cy="23813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Gerade Verbindung mit Pfeil 87"/>
            <p:cNvCxnSpPr/>
            <p:nvPr/>
          </p:nvCxnSpPr>
          <p:spPr>
            <a:xfrm rot="5400000" flipH="1" flipV="1">
              <a:off x="1458119" y="4672807"/>
              <a:ext cx="1214437" cy="12700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mit Pfeil 88"/>
            <p:cNvCxnSpPr/>
            <p:nvPr/>
          </p:nvCxnSpPr>
          <p:spPr>
            <a:xfrm rot="16200000" flipV="1">
              <a:off x="5506244" y="4923631"/>
              <a:ext cx="714375" cy="11113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0" name="Grafik 208" descr="mailscreensho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2350" y="5143500"/>
              <a:ext cx="12700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1" name="Grafik 207" descr="Sent-Mail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6725" y="5429250"/>
              <a:ext cx="71437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2" name="Gerade Verbindung mit Pfeil 91"/>
            <p:cNvCxnSpPr/>
            <p:nvPr/>
          </p:nvCxnSpPr>
          <p:spPr>
            <a:xfrm rot="5400000" flipH="1" flipV="1">
              <a:off x="4245770" y="5031581"/>
              <a:ext cx="785812" cy="9525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Gerade Verbindung mit Pfeil 92"/>
            <p:cNvCxnSpPr/>
            <p:nvPr/>
          </p:nvCxnSpPr>
          <p:spPr>
            <a:xfrm rot="5400000" flipH="1" flipV="1">
              <a:off x="2963863" y="4894263"/>
              <a:ext cx="1500187" cy="1587"/>
            </a:xfrm>
            <a:prstGeom prst="straightConnector1">
              <a:avLst/>
            </a:prstGeom>
            <a:ln>
              <a:prstDash val="das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Grafik 91" descr="Folder Closed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57375" y="5286375"/>
              <a:ext cx="404813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5" name="Grafik 120" descr="Adobe - Acrobat.pn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14563" y="5357813"/>
              <a:ext cx="476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Grafik 105" descr="Document.png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71688" y="5500688"/>
              <a:ext cx="47625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9" name="Gerade Verbindung mit Pfeil 98"/>
          <p:cNvCxnSpPr>
            <a:stCxn id="13" idx="3"/>
            <a:endCxn id="15" idx="1"/>
          </p:cNvCxnSpPr>
          <p:nvPr/>
        </p:nvCxnSpPr>
        <p:spPr bwMode="auto">
          <a:xfrm flipV="1">
            <a:off x="2936107" y="2268636"/>
            <a:ext cx="2571750" cy="7143"/>
          </a:xfrm>
          <a:prstGeom prst="straightConnector1">
            <a:avLst/>
          </a:prstGeom>
          <a:ln>
            <a:solidFill>
              <a:schemeClr val="tx2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Retrieval – Triple-based approach</a:t>
            </a:r>
            <a:endParaRPr lang="en-US" dirty="0"/>
          </a:p>
        </p:txBody>
      </p:sp>
      <p:cxnSp>
        <p:nvCxnSpPr>
          <p:cNvPr id="18" name="Gerade Verbindung mit Pfeil 17"/>
          <p:cNvCxnSpPr/>
          <p:nvPr/>
        </p:nvCxnSpPr>
        <p:spPr>
          <a:xfrm rot="16200000" flipH="1">
            <a:off x="1580056" y="2634730"/>
            <a:ext cx="460989" cy="335016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grpSp>
        <p:nvGrpSpPr>
          <p:cNvPr id="3" name="Gruppieren 186"/>
          <p:cNvGrpSpPr/>
          <p:nvPr/>
        </p:nvGrpSpPr>
        <p:grpSpPr>
          <a:xfrm>
            <a:off x="428595" y="1214422"/>
            <a:ext cx="1968755" cy="2286015"/>
            <a:chOff x="2090866" y="853620"/>
            <a:chExt cx="1000478" cy="1351780"/>
          </a:xfrm>
        </p:grpSpPr>
        <p:sp>
          <p:nvSpPr>
            <p:cNvPr id="90" name="Rechteck 89"/>
            <p:cNvSpPr/>
            <p:nvPr/>
          </p:nvSpPr>
          <p:spPr>
            <a:xfrm>
              <a:off x="2090866" y="853620"/>
              <a:ext cx="936000" cy="108000"/>
            </a:xfrm>
            <a:prstGeom prst="rect">
              <a:avLst/>
            </a:prstGeom>
            <a:solidFill>
              <a:srgbClr val="EEECE1"/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smtClean="0">
                  <a:solidFill>
                    <a:srgbClr val="1F497D"/>
                  </a:solidFill>
                  <a:latin typeface="Calibri"/>
                </a:rPr>
                <a:t>free text </a:t>
              </a: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query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2681399" y="1932406"/>
              <a:ext cx="409945" cy="2729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expanded</a:t>
              </a:r>
              <a:r>
                <a:rPr kumimoji="0" lang="en-US" sz="6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query</a:t>
              </a:r>
              <a:endPara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07" name="Gerade Verbindung mit Pfeil 106"/>
          <p:cNvCxnSpPr/>
          <p:nvPr/>
        </p:nvCxnSpPr>
        <p:spPr>
          <a:xfrm rot="5400000">
            <a:off x="694037" y="2663495"/>
            <a:ext cx="397814" cy="357189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cxnSp>
        <p:nvCxnSpPr>
          <p:cNvPr id="108" name="Gerade Verbindung mit Pfeil 107"/>
          <p:cNvCxnSpPr/>
          <p:nvPr/>
        </p:nvCxnSpPr>
        <p:spPr>
          <a:xfrm rot="5400000">
            <a:off x="1232204" y="2982583"/>
            <a:ext cx="254936" cy="14290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sp>
        <p:nvSpPr>
          <p:cNvPr id="110" name="Textfeld 109"/>
          <p:cNvSpPr txBox="1"/>
          <p:nvPr/>
        </p:nvSpPr>
        <p:spPr>
          <a:xfrm>
            <a:off x="985812" y="3105448"/>
            <a:ext cx="76482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matched</a:t>
            </a:r>
            <a:r>
              <a:rPr kumimoji="0" lang="en-US" sz="1200" b="0" i="1" u="none" strike="noStrike" kern="120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6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facts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Textfeld 110"/>
          <p:cNvSpPr txBox="1"/>
          <p:nvPr/>
        </p:nvSpPr>
        <p:spPr>
          <a:xfrm>
            <a:off x="404783" y="3038773"/>
            <a:ext cx="70839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“perfect</a:t>
            </a:r>
            <a:endParaRPr kumimoji="0" lang="en-US" sz="600" b="0" i="1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1F497D"/>
                </a:solidFill>
                <a:latin typeface="Calibri"/>
              </a:rPr>
              <a:t>answer”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" name="Gerade Verbindung mit Pfeil 14"/>
          <p:cNvCxnSpPr/>
          <p:nvPr/>
        </p:nvCxnSpPr>
        <p:spPr>
          <a:xfrm rot="5400000">
            <a:off x="1195697" y="1549934"/>
            <a:ext cx="306707" cy="964"/>
          </a:xfrm>
          <a:prstGeom prst="straightConnector1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stealth"/>
          </a:ln>
          <a:effectLst/>
        </p:spPr>
      </p:cxnSp>
      <p:grpSp>
        <p:nvGrpSpPr>
          <p:cNvPr id="4" name="Diagram group"/>
          <p:cNvGrpSpPr/>
          <p:nvPr/>
        </p:nvGrpSpPr>
        <p:grpSpPr>
          <a:xfrm>
            <a:off x="395259" y="1428736"/>
            <a:ext cx="1714512" cy="1571636"/>
            <a:chOff x="1481533" y="207446"/>
            <a:chExt cx="1424769" cy="1424768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5" name="Gruppieren 200"/>
            <p:cNvGrpSpPr/>
            <p:nvPr/>
          </p:nvGrpSpPr>
          <p:grpSpPr>
            <a:xfrm>
              <a:off x="1481533" y="207446"/>
              <a:ext cx="1424769" cy="1424768"/>
              <a:chOff x="1481533" y="207446"/>
              <a:chExt cx="1424769" cy="1424768"/>
            </a:xfrm>
          </p:grpSpPr>
          <p:sp>
            <p:nvSpPr>
              <p:cNvPr id="8" name=" 3"/>
              <p:cNvSpPr/>
              <p:nvPr/>
            </p:nvSpPr>
            <p:spPr>
              <a:xfrm rot="20700000">
                <a:off x="1481533" y="207446"/>
                <a:ext cx="1424769" cy="1424768"/>
              </a:xfrm>
              <a:prstGeom prst="gear6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fillRef>
              <a:effectRef idx="1">
                <a:schemeClr val="accent3">
                  <a:shade val="50000"/>
                  <a:hueOff val="0"/>
                  <a:satOff val="0"/>
                  <a:lumOff val="17643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 4"/>
              <p:cNvSpPr/>
              <p:nvPr/>
            </p:nvSpPr>
            <p:spPr>
              <a:xfrm>
                <a:off x="1794026" y="472598"/>
                <a:ext cx="799781" cy="79978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1590" tIns="21590" rIns="21590" bIns="21590" numCol="1" spcCol="1270" anchor="ctr" anchorCtr="0">
                <a:noAutofit/>
              </a:bodyPr>
              <a:lstStyle/>
              <a:p>
                <a:pPr lvl="0" algn="ctr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de-DE" sz="1700" kern="1200" dirty="0" err="1" smtClean="0"/>
                  <a:t>fact</a:t>
                </a:r>
                <a:r>
                  <a:rPr lang="de-DE" sz="1700" kern="1200" dirty="0" smtClean="0"/>
                  <a:t> </a:t>
                </a:r>
                <a:r>
                  <a:rPr lang="de-DE" sz="1700" kern="1200" dirty="0" err="1" smtClean="0"/>
                  <a:t>retrieval</a:t>
                </a:r>
                <a:endParaRPr lang="de-DE" sz="1700" kern="1200" dirty="0"/>
              </a:p>
            </p:txBody>
          </p:sp>
        </p:grpSp>
      </p:grpSp>
      <p:sp>
        <p:nvSpPr>
          <p:cNvPr id="116" name="Inhaltsplatzhalter 27"/>
          <p:cNvSpPr>
            <a:spLocks noGrp="1"/>
          </p:cNvSpPr>
          <p:nvPr>
            <p:ph idx="1"/>
          </p:nvPr>
        </p:nvSpPr>
        <p:spPr>
          <a:xfrm>
            <a:off x="2643174" y="1214422"/>
            <a:ext cx="6215106" cy="4857784"/>
          </a:xfrm>
        </p:spPr>
        <p:txBody>
          <a:bodyPr/>
          <a:lstStyle/>
          <a:p>
            <a:pPr>
              <a:buClr>
                <a:srgbClr val="2F3754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6"/>
                </a:solidFill>
              </a:rPr>
              <a:t>Syntactic Matching</a:t>
            </a:r>
            <a:r>
              <a:rPr lang="en-US" sz="1800" dirty="0" smtClean="0"/>
              <a:t>: query </a:t>
            </a:r>
          </a:p>
          <a:p>
            <a:pPr lvl="2"/>
            <a:r>
              <a:rPr lang="en-US" sz="1600" dirty="0" smtClean="0"/>
              <a:t>linguistic information in the knowledge base</a:t>
            </a:r>
          </a:p>
          <a:p>
            <a:pPr lvl="2"/>
            <a:r>
              <a:rPr lang="en-US" sz="1600" dirty="0" smtClean="0"/>
              <a:t>n-gram method</a:t>
            </a:r>
          </a:p>
          <a:p>
            <a:pPr lvl="2"/>
            <a:r>
              <a:rPr lang="en-US" sz="1600" dirty="0" smtClean="0"/>
              <a:t>phrase matching</a:t>
            </a:r>
          </a:p>
          <a:p>
            <a:pPr lvl="1">
              <a:buNone/>
            </a:pPr>
            <a:r>
              <a:rPr lang="en-US" sz="1600" dirty="0" smtClean="0"/>
              <a:t>Result: set of potential Properties     , Instances    , Classes</a:t>
            </a:r>
          </a:p>
          <a:p>
            <a:pPr>
              <a:buClr>
                <a:srgbClr val="2F3754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accent6"/>
                </a:solidFill>
              </a:rPr>
              <a:t>Semantic Matching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800" dirty="0" smtClean="0"/>
              <a:t>on the instance base</a:t>
            </a:r>
            <a:r>
              <a:rPr lang="en-US" sz="1800" dirty="0" smtClean="0">
                <a:solidFill>
                  <a:srgbClr val="FFC000"/>
                </a:solidFill>
              </a:rPr>
              <a:t> </a:t>
            </a:r>
            <a:r>
              <a:rPr lang="en-US" sz="1000" dirty="0" smtClean="0"/>
              <a:t>(based on [1])</a:t>
            </a:r>
            <a:endParaRPr lang="en-US" sz="1800" dirty="0" smtClean="0">
              <a:solidFill>
                <a:srgbClr val="FFC000"/>
              </a:solidFill>
            </a:endParaRPr>
          </a:p>
          <a:p>
            <a:pPr lvl="1">
              <a:buNone/>
            </a:pPr>
            <a:r>
              <a:rPr lang="en-US" sz="1600" dirty="0" smtClean="0"/>
              <a:t>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level: create and apply query templates with the matches    adjacent terms</a:t>
            </a:r>
          </a:p>
          <a:p>
            <a:pPr lvl="1">
              <a:buNone/>
            </a:pPr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level: </a:t>
            </a:r>
          </a:p>
          <a:p>
            <a:pPr lvl="2"/>
            <a:r>
              <a:rPr lang="en-US" sz="1600" dirty="0" smtClean="0"/>
              <a:t>iterate over found triples and the syntactic matches of until now semantically unmatched terms and create and apply query templates </a:t>
            </a:r>
          </a:p>
          <a:p>
            <a:pPr lvl="2"/>
            <a:r>
              <a:rPr lang="en-US" sz="1600" dirty="0" smtClean="0"/>
              <a:t>stop when:  all query terms are included or no further triples can be found</a:t>
            </a:r>
          </a:p>
          <a:p>
            <a:pPr lvl="1">
              <a:buNone/>
            </a:pPr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level: </a:t>
            </a:r>
          </a:p>
          <a:p>
            <a:pPr lvl="2">
              <a:buNone/>
            </a:pPr>
            <a:r>
              <a:rPr lang="en-US" sz="1600" dirty="0" smtClean="0"/>
              <a:t>Combine found triples and identify result graphs (coherent </a:t>
            </a:r>
            <a:r>
              <a:rPr lang="en-US" sz="1600" dirty="0" err="1" smtClean="0"/>
              <a:t>subgraphs</a:t>
            </a:r>
            <a:r>
              <a:rPr lang="en-US" sz="1600" dirty="0" smtClean="0"/>
              <a:t>)</a:t>
            </a:r>
          </a:p>
        </p:txBody>
      </p:sp>
      <p:graphicFrame>
        <p:nvGraphicFramePr>
          <p:cNvPr id="117" name="Objekt 116"/>
          <p:cNvGraphicFramePr>
            <a:graphicFrameLocks noChangeAspect="1"/>
          </p:cNvGraphicFramePr>
          <p:nvPr/>
        </p:nvGraphicFramePr>
        <p:xfrm>
          <a:off x="5786446" y="1250141"/>
          <a:ext cx="1000132" cy="321471"/>
        </p:xfrm>
        <a:graphic>
          <a:graphicData uri="http://schemas.openxmlformats.org/presentationml/2006/ole">
            <p:oleObj spid="_x0000_s53250" name="Formel" r:id="rId4" imgW="711000" imgH="228600" progId="Equation.3">
              <p:embed/>
            </p:oleObj>
          </a:graphicData>
        </a:graphic>
      </p:graphicFrame>
      <p:graphicFrame>
        <p:nvGraphicFramePr>
          <p:cNvPr id="118" name="Objekt 117"/>
          <p:cNvGraphicFramePr>
            <a:graphicFrameLocks noChangeAspect="1"/>
          </p:cNvGraphicFramePr>
          <p:nvPr/>
        </p:nvGraphicFramePr>
        <p:xfrm>
          <a:off x="6215063" y="2357433"/>
          <a:ext cx="303212" cy="390525"/>
        </p:xfrm>
        <a:graphic>
          <a:graphicData uri="http://schemas.openxmlformats.org/presentationml/2006/ole">
            <p:oleObj spid="_x0000_s53251" name="Formel" r:id="rId5" imgW="177480" imgH="22860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500938" y="2373308"/>
          <a:ext cx="215900" cy="412750"/>
        </p:xfrm>
        <a:graphic>
          <a:graphicData uri="http://schemas.openxmlformats.org/presentationml/2006/ole">
            <p:oleObj spid="_x0000_s53252" name="Formel" r:id="rId6" imgW="126720" imgH="24120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8567768" y="2376473"/>
          <a:ext cx="280987" cy="390525"/>
        </p:xfrm>
        <a:graphic>
          <a:graphicData uri="http://schemas.openxmlformats.org/presentationml/2006/ole">
            <p:oleObj spid="_x0000_s53253" name="Formel" r:id="rId7" imgW="164880" imgH="228600" progId="Equation.3">
              <p:embed/>
            </p:oleObj>
          </a:graphicData>
        </a:graphic>
      </p:graphicFrame>
      <p:sp>
        <p:nvSpPr>
          <p:cNvPr id="122" name="Textfeld 121"/>
          <p:cNvSpPr txBox="1"/>
          <p:nvPr/>
        </p:nvSpPr>
        <p:spPr>
          <a:xfrm>
            <a:off x="71406" y="5643578"/>
            <a:ext cx="31245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[1] D.E. Goldschmidt, M. </a:t>
            </a:r>
            <a:r>
              <a:rPr lang="de-DE" sz="1000" dirty="0" err="1" smtClean="0">
                <a:solidFill>
                  <a:srgbClr val="2F3754"/>
                </a:solidFill>
                <a:latin typeface="Arial" charset="0"/>
              </a:rPr>
              <a:t>Krishnamoorthy</a:t>
            </a:r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: </a:t>
            </a:r>
          </a:p>
          <a:p>
            <a:r>
              <a:rPr lang="de-DE" sz="1000" dirty="0" err="1" smtClean="0">
                <a:solidFill>
                  <a:srgbClr val="2F3754"/>
                </a:solidFill>
                <a:latin typeface="Arial" charset="0"/>
              </a:rPr>
              <a:t>Architecting</a:t>
            </a:r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 a Search Engine </a:t>
            </a:r>
            <a:r>
              <a:rPr lang="de-DE" sz="1000" dirty="0" err="1" smtClean="0">
                <a:solidFill>
                  <a:srgbClr val="2F3754"/>
                </a:solidFill>
                <a:latin typeface="Arial" charset="0"/>
              </a:rPr>
              <a:t>for</a:t>
            </a:r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 </a:t>
            </a:r>
            <a:r>
              <a:rPr lang="de-DE" sz="1000" dirty="0" err="1" smtClean="0">
                <a:solidFill>
                  <a:srgbClr val="2F3754"/>
                </a:solidFill>
                <a:latin typeface="Arial" charset="0"/>
              </a:rPr>
              <a:t>the</a:t>
            </a:r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 Semantic Web.</a:t>
            </a:r>
          </a:p>
          <a:p>
            <a:r>
              <a:rPr lang="de-DE" sz="1000" dirty="0" smtClean="0">
                <a:solidFill>
                  <a:srgbClr val="2F3754"/>
                </a:solidFill>
                <a:latin typeface="Arial" charset="0"/>
              </a:rPr>
              <a:t> </a:t>
            </a:r>
            <a:r>
              <a:rPr lang="en-GB" sz="1000" dirty="0" smtClean="0">
                <a:solidFill>
                  <a:srgbClr val="2F3754"/>
                </a:solidFill>
                <a:latin typeface="Arial" charset="0"/>
              </a:rPr>
              <a:t>C&amp;O-2005, Pittsburgh</a:t>
            </a:r>
            <a:endParaRPr lang="de-DE" sz="1000" dirty="0" smtClean="0">
              <a:solidFill>
                <a:srgbClr val="2F3754"/>
              </a:solidFill>
              <a:latin typeface="Arial" charset="0"/>
            </a:endParaRPr>
          </a:p>
        </p:txBody>
      </p:sp>
      <p:graphicFrame>
        <p:nvGraphicFramePr>
          <p:cNvPr id="123" name="Objekt 122"/>
          <p:cNvGraphicFramePr>
            <a:graphicFrameLocks noChangeAspect="1"/>
          </p:cNvGraphicFramePr>
          <p:nvPr/>
        </p:nvGraphicFramePr>
        <p:xfrm>
          <a:off x="5124462" y="3357562"/>
          <a:ext cx="2662248" cy="426838"/>
        </p:xfrm>
        <a:graphic>
          <a:graphicData uri="http://schemas.openxmlformats.org/presentationml/2006/ole">
            <p:oleObj spid="_x0000_s53254" name="Formel" r:id="rId8" imgW="205740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1121</Words>
  <Application>Microsoft PowerPoint</Application>
  <PresentationFormat>Bildschirmpräsentation (4:3)</PresentationFormat>
  <Paragraphs>366</Paragraphs>
  <Slides>22</Slides>
  <Notes>22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Leere Präsentation</vt:lpstr>
      <vt:lpstr>Formel</vt:lpstr>
      <vt:lpstr>Bitmap</vt:lpstr>
      <vt:lpstr>Combining  Fact and Document Retrieval  with Spreading Activation  for Semantic Desktop Search</vt:lpstr>
      <vt:lpstr>Outline</vt:lpstr>
      <vt:lpstr>The Semantic Desktop</vt:lpstr>
      <vt:lpstr>The Semantic Desktop</vt:lpstr>
      <vt:lpstr>… form the search engine‘s point of view</vt:lpstr>
      <vt:lpstr>… form the search engine‘s point of view</vt:lpstr>
      <vt:lpstr>Main Semantic Search research areas</vt:lpstr>
      <vt:lpstr>Architecture</vt:lpstr>
      <vt:lpstr>Fact Retrieval – Triple-based approach</vt:lpstr>
      <vt:lpstr>Fact Retrieval Example</vt:lpstr>
      <vt:lpstr>Fact Retrieval – Triple-based approach</vt:lpstr>
      <vt:lpstr>Semantic Document Retrieval – Graph traversing </vt:lpstr>
      <vt:lpstr>Combined approach</vt:lpstr>
      <vt:lpstr>Folie 14</vt:lpstr>
      <vt:lpstr>Evaluation</vt:lpstr>
      <vt:lpstr>Strengths and Weaknesses</vt:lpstr>
      <vt:lpstr>Future Work</vt:lpstr>
      <vt:lpstr>Thank you for your attention! </vt:lpstr>
      <vt:lpstr>Semantic Desktop Architecture</vt:lpstr>
      <vt:lpstr>Semantic Desktop Tools</vt:lpstr>
      <vt:lpstr>Extract of a PIMO</vt:lpstr>
      <vt:lpstr>n-gram matching</vt:lpstr>
    </vt:vector>
  </TitlesOfParts>
  <Company>DFKI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Kinga Schumacher</dc:creator>
  <cp:keywords>Semantic Search, Semantic Desktop, Document Retrieval, Fact Retrieval, Semantic Teleporting</cp:keywords>
  <dc:description>ESWC 2008, 01-05. June, Tenerife </dc:description>
  <cp:lastModifiedBy>Kinga Schumacher</cp:lastModifiedBy>
  <cp:revision>633</cp:revision>
  <dcterms:created xsi:type="dcterms:W3CDTF">2004-01-24T06:57:28Z</dcterms:created>
  <dcterms:modified xsi:type="dcterms:W3CDTF">2008-06-04T14:32:08Z</dcterms:modified>
  <cp:category>Talk</cp:category>
</cp:coreProperties>
</file>