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7"/>
  </p:notesMasterIdLst>
  <p:sldIdLst>
    <p:sldId id="256" r:id="rId2"/>
    <p:sldId id="340" r:id="rId3"/>
    <p:sldId id="328" r:id="rId4"/>
    <p:sldId id="341" r:id="rId5"/>
    <p:sldId id="322" r:id="rId6"/>
    <p:sldId id="329" r:id="rId7"/>
    <p:sldId id="335" r:id="rId8"/>
    <p:sldId id="326" r:id="rId9"/>
    <p:sldId id="393" r:id="rId10"/>
    <p:sldId id="339" r:id="rId11"/>
    <p:sldId id="357" r:id="rId12"/>
    <p:sldId id="364" r:id="rId13"/>
    <p:sldId id="369" r:id="rId14"/>
    <p:sldId id="370" r:id="rId15"/>
    <p:sldId id="365" r:id="rId16"/>
    <p:sldId id="367" r:id="rId17"/>
    <p:sldId id="368" r:id="rId18"/>
    <p:sldId id="384" r:id="rId19"/>
    <p:sldId id="366" r:id="rId20"/>
    <p:sldId id="378" r:id="rId21"/>
    <p:sldId id="379" r:id="rId22"/>
    <p:sldId id="380" r:id="rId23"/>
    <p:sldId id="381" r:id="rId24"/>
    <p:sldId id="382" r:id="rId25"/>
    <p:sldId id="353" r:id="rId26"/>
    <p:sldId id="354" r:id="rId27"/>
    <p:sldId id="355" r:id="rId28"/>
    <p:sldId id="385" r:id="rId29"/>
    <p:sldId id="386" r:id="rId30"/>
    <p:sldId id="387" r:id="rId31"/>
    <p:sldId id="388" r:id="rId32"/>
    <p:sldId id="389" r:id="rId33"/>
    <p:sldId id="390" r:id="rId34"/>
    <p:sldId id="391" r:id="rId35"/>
    <p:sldId id="392" r:id="rId36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46" autoAdjust="0"/>
  </p:normalViewPr>
  <p:slideViewPr>
    <p:cSldViewPr>
      <p:cViewPr varScale="1">
        <p:scale>
          <a:sx n="62" d="100"/>
          <a:sy n="62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87DF0-6928-455A-94BD-5CA4B0C6B0D2}" type="datetimeFigureOut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3D6C0-5202-436B-8DF9-86E04F8E3D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3D6C0-5202-436B-8DF9-86E04F8E3D06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0C11-C3AB-47C1-B880-BF58D5591912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87F7-1966-4667-BF03-26491B3F1C3E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DAB8-90BD-4AB3-8AE8-B30E5AFEE859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FE86-9D18-41EF-81C7-2ACE2BEF940D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B3F1E-E7E9-4424-9C8D-800F9F334B2E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E5B0-0BEB-487A-B0DF-CCBE799B0638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BA4E2-829A-424B-9ADD-91C47594B550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66E2-6067-45F7-B70B-CA5D3373F429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F77BF-051B-46E2-8621-EA582679C65D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FAD8-8B2C-460F-871B-48F8A83750A2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9D83-1831-4092-B8ED-5B06DFC56B20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CF513-801F-4363-BA37-8E9A56E8CF77}" type="datetime1">
              <a:rPr kumimoji="1" lang="ja-JP" altLang="en-US" smtClean="0"/>
              <a:pPr/>
              <a:t>2008/7/6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7B13-5061-452B-AE7F-DA421317594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On-line Discovery of </a:t>
            </a:r>
            <a:br>
              <a:rPr lang="en-US" altLang="ja-JP" dirty="0" smtClean="0"/>
            </a:br>
            <a:r>
              <a:rPr lang="en-US" altLang="ja-JP" dirty="0" smtClean="0"/>
              <a:t>Temporal-Difference Networks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Takaki</a:t>
            </a:r>
            <a:r>
              <a:rPr lang="en-US" altLang="ja-JP" dirty="0" smtClean="0"/>
              <a:t> Makino, </a:t>
            </a:r>
            <a:r>
              <a:rPr lang="en-US" altLang="ja-JP" dirty="0" err="1" smtClean="0"/>
              <a:t>Toshihisa</a:t>
            </a:r>
            <a:r>
              <a:rPr lang="en-US" altLang="ja-JP" dirty="0" smtClean="0"/>
              <a:t> Takagi</a:t>
            </a:r>
          </a:p>
          <a:p>
            <a:r>
              <a:rPr lang="en-US" altLang="ja-JP" dirty="0" smtClean="0"/>
              <a:t>Division of Project Coordination</a:t>
            </a:r>
          </a:p>
          <a:p>
            <a:r>
              <a:rPr lang="en-US" altLang="ja-JP" dirty="0" smtClean="0"/>
              <a:t>University of Tokyo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2700" dirty="0" smtClean="0">
                <a:solidFill>
                  <a:prstClr val="black"/>
                </a:solidFill>
              </a:rPr>
              <a:t>Background:</a:t>
            </a:r>
            <a:r>
              <a:rPr lang="en-US" altLang="ja-JP" dirty="0" smtClean="0">
                <a:solidFill>
                  <a:prstClr val="black"/>
                </a:solidFill>
              </a:rPr>
              <a:t/>
            </a:r>
            <a:br>
              <a:rPr lang="en-US" altLang="ja-JP" dirty="0" smtClean="0">
                <a:solidFill>
                  <a:prstClr val="black"/>
                </a:solidFill>
              </a:rPr>
            </a:br>
            <a:r>
              <a:rPr lang="en-US" altLang="ja-JP" dirty="0" smtClean="0"/>
              <a:t>Pros </a:t>
            </a:r>
            <a:r>
              <a:rPr kumimoji="1" lang="en-US" altLang="ja-JP" dirty="0" smtClean="0"/>
              <a:t>and Cons of TD-Networks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Advantage:</a:t>
            </a:r>
          </a:p>
          <a:p>
            <a:pPr lvl="1"/>
            <a:r>
              <a:rPr lang="en-US" altLang="ja-JP" dirty="0" smtClean="0"/>
              <a:t>On-line learning of predictive representations</a:t>
            </a:r>
          </a:p>
          <a:p>
            <a:pPr lvl="2"/>
            <a:r>
              <a:rPr lang="en-US" altLang="ja-JP" dirty="0" smtClean="0"/>
              <a:t>Applying TD-Learning to general predictions</a:t>
            </a:r>
          </a:p>
          <a:p>
            <a:r>
              <a:rPr lang="en-US" altLang="ja-JP" dirty="0" smtClean="0"/>
              <a:t>Disadvantage:</a:t>
            </a:r>
          </a:p>
          <a:p>
            <a:pPr lvl="1"/>
            <a:r>
              <a:rPr lang="en-US" altLang="ja-JP" dirty="0" smtClean="0"/>
              <a:t>To represent states correctly, we have to give</a:t>
            </a:r>
            <a:br>
              <a:rPr lang="en-US" altLang="ja-JP" dirty="0" smtClean="0"/>
            </a:br>
            <a:r>
              <a:rPr lang="en-US" altLang="ja-JP" dirty="0" smtClean="0">
                <a:solidFill>
                  <a:schemeClr val="accent2"/>
                </a:solidFill>
              </a:rPr>
              <a:t>a question network, tailored for each problem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910" y="4929198"/>
            <a:ext cx="7429552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To solve this problem, we need </a:t>
            </a:r>
            <a:br>
              <a:rPr kumimoji="1" lang="en-US" altLang="ja-JP" sz="3200" dirty="0" smtClean="0"/>
            </a:br>
            <a:r>
              <a:rPr kumimoji="1" lang="en-US" altLang="ja-JP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an automatic discovery algorithm 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>for a sufficient question network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グループ化 123"/>
          <p:cNvGrpSpPr/>
          <p:nvPr/>
        </p:nvGrpSpPr>
        <p:grpSpPr>
          <a:xfrm>
            <a:off x="457200" y="-1500222"/>
            <a:ext cx="8229600" cy="4929222"/>
            <a:chOff x="457200" y="1569636"/>
            <a:chExt cx="8229600" cy="4929222"/>
          </a:xfrm>
        </p:grpSpPr>
        <p:sp>
          <p:nvSpPr>
            <p:cNvPr id="122" name="コンテンツ プレースホルダ 2"/>
            <p:cNvSpPr txBox="1">
              <a:spLocks/>
            </p:cNvSpPr>
            <p:nvPr/>
          </p:nvSpPr>
          <p:spPr>
            <a:xfrm>
              <a:off x="457200" y="1569636"/>
              <a:ext cx="8229600" cy="452596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1" lang="en-US" altLang="ja-JP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Advantage:</a:t>
              </a:r>
            </a:p>
            <a:p>
              <a:pPr marL="742950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On-line learning of predictive representations</a:t>
              </a:r>
            </a:p>
            <a:p>
              <a:pPr marL="1143000" marR="0" lvl="2" indent="-2286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Applying TD-Learning to general predictions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1" lang="en-US" altLang="ja-JP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Disadvantage:</a:t>
              </a:r>
            </a:p>
            <a:p>
              <a:pPr marL="742950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To represent states correctly, we have to give</a:t>
              </a:r>
              <a:br>
                <a:rPr kumimoji="1" lang="en-US" altLang="ja-JP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r>
                <a:rPr kumimoji="1" lang="en-US" altLang="ja-JP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 question network, tailored for each problem</a:t>
              </a: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642910" y="4929198"/>
              <a:ext cx="7429552" cy="15696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3200" dirty="0" smtClean="0"/>
                <a:t>To solve this problem, we need </a:t>
              </a:r>
              <a:br>
                <a:rPr kumimoji="1" lang="en-US" altLang="ja-JP" sz="3200" dirty="0" smtClean="0"/>
              </a:br>
              <a:r>
                <a:rPr kumimoji="1" lang="en-US" altLang="ja-JP" sz="32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an automatic discovery algorithm </a:t>
              </a:r>
              <a:r>
                <a:rPr kumimoji="1" lang="en-US" altLang="ja-JP" sz="3200" dirty="0" smtClean="0"/>
                <a:t/>
              </a:r>
              <a:br>
                <a:rPr kumimoji="1" lang="en-US" altLang="ja-JP" sz="3200" dirty="0" smtClean="0"/>
              </a:br>
              <a:r>
                <a:rPr kumimoji="1" lang="en-US" altLang="ja-JP" sz="3200" dirty="0" smtClean="0"/>
                <a:t>for a sufficient question network</a:t>
              </a:r>
              <a:endParaRPr kumimoji="1" lang="ja-JP" altLang="en-US" sz="32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grpSp>
        <p:nvGrpSpPr>
          <p:cNvPr id="125" name="グループ化 124"/>
          <p:cNvGrpSpPr/>
          <p:nvPr/>
        </p:nvGrpSpPr>
        <p:grpSpPr>
          <a:xfrm>
            <a:off x="-51412" y="3377435"/>
            <a:ext cx="8481064" cy="3526468"/>
            <a:chOff x="-51412" y="3377435"/>
            <a:chExt cx="8481064" cy="3526468"/>
          </a:xfrm>
        </p:grpSpPr>
        <p:grpSp>
          <p:nvGrpSpPr>
            <p:cNvPr id="23" name="グループ化 76"/>
            <p:cNvGrpSpPr/>
            <p:nvPr/>
          </p:nvGrpSpPr>
          <p:grpSpPr>
            <a:xfrm>
              <a:off x="5286380" y="3377435"/>
              <a:ext cx="3143272" cy="2849789"/>
              <a:chOff x="5786446" y="2805931"/>
              <a:chExt cx="3143272" cy="2849789"/>
            </a:xfrm>
          </p:grpSpPr>
          <p:sp>
            <p:nvSpPr>
              <p:cNvPr id="78" name="円/楕円 77"/>
              <p:cNvSpPr/>
              <p:nvPr/>
            </p:nvSpPr>
            <p:spPr>
              <a:xfrm>
                <a:off x="7572396" y="2928934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79" name="円/楕円 78"/>
              <p:cNvSpPr/>
              <p:nvPr/>
            </p:nvSpPr>
            <p:spPr>
              <a:xfrm>
                <a:off x="8072462" y="3500438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80" name="円/楕円 79"/>
              <p:cNvSpPr/>
              <p:nvPr/>
            </p:nvSpPr>
            <p:spPr>
              <a:xfrm>
                <a:off x="6715140" y="4857760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81" name="円/楕円 80"/>
              <p:cNvSpPr/>
              <p:nvPr/>
            </p:nvSpPr>
            <p:spPr>
              <a:xfrm>
                <a:off x="6143636" y="4286256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cxnSp>
            <p:nvCxnSpPr>
              <p:cNvPr id="82" name="曲線コネクタ 35"/>
              <p:cNvCxnSpPr>
                <a:stCxn id="78" idx="6"/>
                <a:endCxn id="79" idx="0"/>
              </p:cNvCxnSpPr>
              <p:nvPr/>
            </p:nvCxnSpPr>
            <p:spPr>
              <a:xfrm>
                <a:off x="8001024" y="3143248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3" name="曲線コネクタ 35"/>
              <p:cNvCxnSpPr>
                <a:stCxn id="79" idx="2"/>
                <a:endCxn id="78" idx="4"/>
              </p:cNvCxnSpPr>
              <p:nvPr/>
            </p:nvCxnSpPr>
            <p:spPr>
              <a:xfrm rot="10800000">
                <a:off x="7786710" y="3357562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84" name="曲線コネクタ 35"/>
              <p:cNvCxnSpPr>
                <a:stCxn id="80" idx="2"/>
                <a:endCxn id="81" idx="4"/>
              </p:cNvCxnSpPr>
              <p:nvPr/>
            </p:nvCxnSpPr>
            <p:spPr>
              <a:xfrm rot="10800000">
                <a:off x="6357950" y="4714884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85" name="曲線コネクタ 35"/>
              <p:cNvCxnSpPr>
                <a:stCxn id="81" idx="6"/>
                <a:endCxn id="80" idx="0"/>
              </p:cNvCxnSpPr>
              <p:nvPr/>
            </p:nvCxnSpPr>
            <p:spPr>
              <a:xfrm>
                <a:off x="6572264" y="4500570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6" name="円/楕円 85"/>
              <p:cNvSpPr/>
              <p:nvPr/>
            </p:nvSpPr>
            <p:spPr>
              <a:xfrm>
                <a:off x="8072462" y="4357694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87" name="円/楕円 86"/>
              <p:cNvSpPr/>
              <p:nvPr/>
            </p:nvSpPr>
            <p:spPr>
              <a:xfrm>
                <a:off x="7500958" y="4857760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88" name="円/楕円 87"/>
              <p:cNvSpPr/>
              <p:nvPr/>
            </p:nvSpPr>
            <p:spPr>
              <a:xfrm>
                <a:off x="6143636" y="3500438"/>
                <a:ext cx="428628" cy="42862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0</a:t>
                </a:r>
                <a:endParaRPr kumimoji="1" lang="ja-JP" altLang="en-US" dirty="0"/>
              </a:p>
            </p:txBody>
          </p:sp>
          <p:sp>
            <p:nvSpPr>
              <p:cNvPr id="89" name="円/楕円 88"/>
              <p:cNvSpPr/>
              <p:nvPr/>
            </p:nvSpPr>
            <p:spPr>
              <a:xfrm>
                <a:off x="6715140" y="2928934"/>
                <a:ext cx="428628" cy="42862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 smtClean="0"/>
                  <a:t>1</a:t>
                </a:r>
                <a:endParaRPr kumimoji="1" lang="ja-JP" altLang="en-US" dirty="0"/>
              </a:p>
            </p:txBody>
          </p:sp>
          <p:cxnSp>
            <p:nvCxnSpPr>
              <p:cNvPr id="90" name="曲線コネクタ 35"/>
              <p:cNvCxnSpPr>
                <a:stCxn id="86" idx="4"/>
                <a:endCxn id="87" idx="6"/>
              </p:cNvCxnSpPr>
              <p:nvPr/>
            </p:nvCxnSpPr>
            <p:spPr>
              <a:xfrm rot="5400000">
                <a:off x="7965305" y="4750603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1" name="曲線コネクタ 35"/>
              <p:cNvCxnSpPr>
                <a:stCxn id="87" idx="0"/>
                <a:endCxn id="86" idx="2"/>
              </p:cNvCxnSpPr>
              <p:nvPr/>
            </p:nvCxnSpPr>
            <p:spPr>
              <a:xfrm rot="5400000" flipH="1" flipV="1">
                <a:off x="7750991" y="4536289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2" name="曲線コネクタ 35"/>
              <p:cNvCxnSpPr>
                <a:stCxn id="88" idx="0"/>
                <a:endCxn id="89" idx="2"/>
              </p:cNvCxnSpPr>
              <p:nvPr/>
            </p:nvCxnSpPr>
            <p:spPr>
              <a:xfrm rot="5400000" flipH="1" flipV="1">
                <a:off x="6357950" y="3143248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3" name="曲線コネクタ 35"/>
              <p:cNvCxnSpPr>
                <a:stCxn id="89" idx="4"/>
                <a:endCxn id="88" idx="6"/>
              </p:cNvCxnSpPr>
              <p:nvPr/>
            </p:nvCxnSpPr>
            <p:spPr>
              <a:xfrm rot="5400000">
                <a:off x="6572264" y="3357562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4" name="曲線コネクタ 35"/>
              <p:cNvCxnSpPr/>
              <p:nvPr/>
            </p:nvCxnSpPr>
            <p:spPr>
              <a:xfrm rot="2700000">
                <a:off x="8327880" y="3942502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5" name="曲線コネクタ 35"/>
              <p:cNvCxnSpPr/>
              <p:nvPr/>
            </p:nvCxnSpPr>
            <p:spPr>
              <a:xfrm rot="13500000">
                <a:off x="8024794" y="3942502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6" name="曲線コネクタ 35"/>
              <p:cNvCxnSpPr/>
              <p:nvPr/>
            </p:nvCxnSpPr>
            <p:spPr>
              <a:xfrm rot="13500000">
                <a:off x="6044275" y="3917245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7" name="曲線コネクタ 35"/>
              <p:cNvCxnSpPr/>
              <p:nvPr/>
            </p:nvCxnSpPr>
            <p:spPr>
              <a:xfrm rot="2700000">
                <a:off x="6347360" y="3917245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8" name="曲線コネクタ 35"/>
              <p:cNvCxnSpPr/>
              <p:nvPr/>
            </p:nvCxnSpPr>
            <p:spPr>
              <a:xfrm rot="8100000">
                <a:off x="7166051" y="5053817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99" name="曲線コネクタ 35"/>
              <p:cNvCxnSpPr/>
              <p:nvPr/>
            </p:nvCxnSpPr>
            <p:spPr>
              <a:xfrm rot="18900000">
                <a:off x="7166051" y="4750731"/>
                <a:ext cx="285752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0" name="曲線コネクタ 35"/>
              <p:cNvCxnSpPr/>
              <p:nvPr/>
            </p:nvCxnSpPr>
            <p:spPr>
              <a:xfrm rot="18900000">
                <a:off x="7155589" y="2805931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1" name="曲線コネクタ 35"/>
              <p:cNvCxnSpPr/>
              <p:nvPr/>
            </p:nvCxnSpPr>
            <p:spPr>
              <a:xfrm rot="8100000">
                <a:off x="7155589" y="3109016"/>
                <a:ext cx="357190" cy="357190"/>
              </a:xfrm>
              <a:prstGeom prst="curvedConnector2">
                <a:avLst/>
              </a:prstGeom>
              <a:ln>
                <a:tailEnd type="arrow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2" name="テキスト ボックス 101"/>
              <p:cNvSpPr txBox="1"/>
              <p:nvPr/>
            </p:nvSpPr>
            <p:spPr>
              <a:xfrm>
                <a:off x="7215206" y="284535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8143900" y="292893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4" name="テキスト ボックス 103"/>
              <p:cNvSpPr txBox="1"/>
              <p:nvPr/>
            </p:nvSpPr>
            <p:spPr>
              <a:xfrm>
                <a:off x="8572528" y="392906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5" name="テキスト ボックス 104"/>
              <p:cNvSpPr txBox="1"/>
              <p:nvPr/>
            </p:nvSpPr>
            <p:spPr>
              <a:xfrm>
                <a:off x="8215338" y="492919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6" name="テキスト ボックス 105"/>
              <p:cNvSpPr txBox="1"/>
              <p:nvPr/>
            </p:nvSpPr>
            <p:spPr>
              <a:xfrm>
                <a:off x="7143768" y="528638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7" name="テキスト ボックス 106"/>
              <p:cNvSpPr txBox="1"/>
              <p:nvPr/>
            </p:nvSpPr>
            <p:spPr>
              <a:xfrm>
                <a:off x="6215074" y="485776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8" name="テキスト ボックス 107"/>
              <p:cNvSpPr txBox="1"/>
              <p:nvPr/>
            </p:nvSpPr>
            <p:spPr>
              <a:xfrm>
                <a:off x="5857884" y="392906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09" name="テキスト ボックス 108"/>
              <p:cNvSpPr txBox="1"/>
              <p:nvPr/>
            </p:nvSpPr>
            <p:spPr>
              <a:xfrm>
                <a:off x="6215074" y="300037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R</a:t>
                </a:r>
                <a:endParaRPr kumimoji="1" lang="ja-JP" altLang="en-US" dirty="0"/>
              </a:p>
            </p:txBody>
          </p:sp>
          <p:sp>
            <p:nvSpPr>
              <p:cNvPr id="110" name="テキスト ボックス 109"/>
              <p:cNvSpPr txBox="1"/>
              <p:nvPr/>
            </p:nvSpPr>
            <p:spPr>
              <a:xfrm>
                <a:off x="7215206" y="328612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1" name="テキスト ボックス 110"/>
              <p:cNvSpPr txBox="1"/>
              <p:nvPr/>
            </p:nvSpPr>
            <p:spPr>
              <a:xfrm>
                <a:off x="7643834" y="350043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2" name="テキスト ボックス 111"/>
              <p:cNvSpPr txBox="1"/>
              <p:nvPr/>
            </p:nvSpPr>
            <p:spPr>
              <a:xfrm>
                <a:off x="7786710" y="392906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3" name="テキスト ボックス 112"/>
              <p:cNvSpPr txBox="1"/>
              <p:nvPr/>
            </p:nvSpPr>
            <p:spPr>
              <a:xfrm>
                <a:off x="7643834" y="435769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7215206" y="457200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5" name="テキスト ボックス 114"/>
              <p:cNvSpPr txBox="1"/>
              <p:nvPr/>
            </p:nvSpPr>
            <p:spPr>
              <a:xfrm>
                <a:off x="6715140" y="435769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6" name="テキスト ボックス 115"/>
              <p:cNvSpPr txBox="1"/>
              <p:nvPr/>
            </p:nvSpPr>
            <p:spPr>
              <a:xfrm>
                <a:off x="6643702" y="392906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7" name="テキスト ボックス 116"/>
              <p:cNvSpPr txBox="1"/>
              <p:nvPr/>
            </p:nvSpPr>
            <p:spPr>
              <a:xfrm>
                <a:off x="6786578" y="3429000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</a:t>
                </a:r>
                <a:endParaRPr kumimoji="1" lang="ja-JP" altLang="en-US" dirty="0"/>
              </a:p>
            </p:txBody>
          </p:sp>
          <p:sp>
            <p:nvSpPr>
              <p:cNvPr id="118" name="スマイル 117"/>
              <p:cNvSpPr/>
              <p:nvPr/>
            </p:nvSpPr>
            <p:spPr>
              <a:xfrm>
                <a:off x="5786446" y="3429000"/>
                <a:ext cx="285752" cy="285752"/>
              </a:xfrm>
              <a:prstGeom prst="smileyFac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4" name="グループ化 121"/>
            <p:cNvGrpSpPr/>
            <p:nvPr/>
          </p:nvGrpSpPr>
          <p:grpSpPr>
            <a:xfrm>
              <a:off x="-51412" y="3609860"/>
              <a:ext cx="7909560" cy="3294043"/>
              <a:chOff x="-51412" y="3609860"/>
              <a:chExt cx="7909560" cy="3294043"/>
            </a:xfrm>
          </p:grpSpPr>
          <p:sp>
            <p:nvSpPr>
              <p:cNvPr id="120" name="フリーフォーム 119"/>
              <p:cNvSpPr/>
              <p:nvPr/>
            </p:nvSpPr>
            <p:spPr>
              <a:xfrm>
                <a:off x="-51412" y="3609860"/>
                <a:ext cx="4650954" cy="3294043"/>
              </a:xfrm>
              <a:custGeom>
                <a:avLst/>
                <a:gdLst>
                  <a:gd name="connsiteX0" fmla="*/ 62429 w 4650954"/>
                  <a:gd name="connsiteY0" fmla="*/ 2801957 h 3294043"/>
                  <a:gd name="connsiteX1" fmla="*/ 425985 w 4650954"/>
                  <a:gd name="connsiteY1" fmla="*/ 1777388 h 3294043"/>
                  <a:gd name="connsiteX2" fmla="*/ 1098014 w 4650954"/>
                  <a:gd name="connsiteY2" fmla="*/ 796887 h 3294043"/>
                  <a:gd name="connsiteX3" fmla="*/ 2122583 w 4650954"/>
                  <a:gd name="connsiteY3" fmla="*/ 124858 h 3294043"/>
                  <a:gd name="connsiteX4" fmla="*/ 2629359 w 4650954"/>
                  <a:gd name="connsiteY4" fmla="*/ 113841 h 3294043"/>
                  <a:gd name="connsiteX5" fmla="*/ 3664945 w 4650954"/>
                  <a:gd name="connsiteY5" fmla="*/ 807904 h 3294043"/>
                  <a:gd name="connsiteX6" fmla="*/ 4336973 w 4650954"/>
                  <a:gd name="connsiteY6" fmla="*/ 1821456 h 3294043"/>
                  <a:gd name="connsiteX7" fmla="*/ 4645446 w 4650954"/>
                  <a:gd name="connsiteY7" fmla="*/ 2923142 h 3294043"/>
                  <a:gd name="connsiteX8" fmla="*/ 4303923 w 4650954"/>
                  <a:gd name="connsiteY8" fmla="*/ 3264665 h 3294043"/>
                  <a:gd name="connsiteX9" fmla="*/ 3863248 w 4650954"/>
                  <a:gd name="connsiteY9" fmla="*/ 3099412 h 3294043"/>
                  <a:gd name="connsiteX10" fmla="*/ 3620877 w 4650954"/>
                  <a:gd name="connsiteY10" fmla="*/ 2129928 h 3294043"/>
                  <a:gd name="connsiteX11" fmla="*/ 3136135 w 4650954"/>
                  <a:gd name="connsiteY11" fmla="*/ 1325697 h 3294043"/>
                  <a:gd name="connsiteX12" fmla="*/ 2398005 w 4650954"/>
                  <a:gd name="connsiteY12" fmla="*/ 697735 h 3294043"/>
                  <a:gd name="connsiteX13" fmla="*/ 1593773 w 4650954"/>
                  <a:gd name="connsiteY13" fmla="*/ 1303663 h 3294043"/>
                  <a:gd name="connsiteX14" fmla="*/ 1098014 w 4650954"/>
                  <a:gd name="connsiteY14" fmla="*/ 2107894 h 3294043"/>
                  <a:gd name="connsiteX15" fmla="*/ 723441 w 4650954"/>
                  <a:gd name="connsiteY15" fmla="*/ 2989244 h 3294043"/>
                  <a:gd name="connsiteX16" fmla="*/ 370901 w 4650954"/>
                  <a:gd name="connsiteY16" fmla="*/ 3242632 h 3294043"/>
                  <a:gd name="connsiteX17" fmla="*/ 51412 w 4650954"/>
                  <a:gd name="connsiteY17" fmla="*/ 3132463 h 3294043"/>
                  <a:gd name="connsiteX18" fmla="*/ 62429 w 4650954"/>
                  <a:gd name="connsiteY18" fmla="*/ 2801957 h 3294043"/>
                  <a:gd name="connsiteX0" fmla="*/ 62429 w 4650954"/>
                  <a:gd name="connsiteY0" fmla="*/ 2801957 h 3294043"/>
                  <a:gd name="connsiteX1" fmla="*/ 425985 w 4650954"/>
                  <a:gd name="connsiteY1" fmla="*/ 1777388 h 3294043"/>
                  <a:gd name="connsiteX2" fmla="*/ 1098014 w 4650954"/>
                  <a:gd name="connsiteY2" fmla="*/ 796887 h 3294043"/>
                  <a:gd name="connsiteX3" fmla="*/ 2122583 w 4650954"/>
                  <a:gd name="connsiteY3" fmla="*/ 124858 h 3294043"/>
                  <a:gd name="connsiteX4" fmla="*/ 2629359 w 4650954"/>
                  <a:gd name="connsiteY4" fmla="*/ 113841 h 3294043"/>
                  <a:gd name="connsiteX5" fmla="*/ 3664945 w 4650954"/>
                  <a:gd name="connsiteY5" fmla="*/ 807904 h 3294043"/>
                  <a:gd name="connsiteX6" fmla="*/ 4336973 w 4650954"/>
                  <a:gd name="connsiteY6" fmla="*/ 1821456 h 3294043"/>
                  <a:gd name="connsiteX7" fmla="*/ 4645446 w 4650954"/>
                  <a:gd name="connsiteY7" fmla="*/ 2923142 h 3294043"/>
                  <a:gd name="connsiteX8" fmla="*/ 4303923 w 4650954"/>
                  <a:gd name="connsiteY8" fmla="*/ 3264665 h 3294043"/>
                  <a:gd name="connsiteX9" fmla="*/ 3863248 w 4650954"/>
                  <a:gd name="connsiteY9" fmla="*/ 3099412 h 3294043"/>
                  <a:gd name="connsiteX10" fmla="*/ 3620877 w 4650954"/>
                  <a:gd name="connsiteY10" fmla="*/ 2129928 h 3294043"/>
                  <a:gd name="connsiteX11" fmla="*/ 3136135 w 4650954"/>
                  <a:gd name="connsiteY11" fmla="*/ 1325697 h 3294043"/>
                  <a:gd name="connsiteX12" fmla="*/ 2398005 w 4650954"/>
                  <a:gd name="connsiteY12" fmla="*/ 840587 h 3294043"/>
                  <a:gd name="connsiteX13" fmla="*/ 1593773 w 4650954"/>
                  <a:gd name="connsiteY13" fmla="*/ 1303663 h 3294043"/>
                  <a:gd name="connsiteX14" fmla="*/ 1098014 w 4650954"/>
                  <a:gd name="connsiteY14" fmla="*/ 2107894 h 3294043"/>
                  <a:gd name="connsiteX15" fmla="*/ 723441 w 4650954"/>
                  <a:gd name="connsiteY15" fmla="*/ 2989244 h 3294043"/>
                  <a:gd name="connsiteX16" fmla="*/ 370901 w 4650954"/>
                  <a:gd name="connsiteY16" fmla="*/ 3242632 h 3294043"/>
                  <a:gd name="connsiteX17" fmla="*/ 51412 w 4650954"/>
                  <a:gd name="connsiteY17" fmla="*/ 3132463 h 3294043"/>
                  <a:gd name="connsiteX18" fmla="*/ 62429 w 4650954"/>
                  <a:gd name="connsiteY18" fmla="*/ 2801957 h 3294043"/>
                  <a:gd name="connsiteX0" fmla="*/ 62429 w 4650954"/>
                  <a:gd name="connsiteY0" fmla="*/ 2801957 h 3294043"/>
                  <a:gd name="connsiteX1" fmla="*/ 425985 w 4650954"/>
                  <a:gd name="connsiteY1" fmla="*/ 1777388 h 3294043"/>
                  <a:gd name="connsiteX2" fmla="*/ 1098014 w 4650954"/>
                  <a:gd name="connsiteY2" fmla="*/ 796887 h 3294043"/>
                  <a:gd name="connsiteX3" fmla="*/ 1979675 w 4650954"/>
                  <a:gd name="connsiteY3" fmla="*/ 124858 h 3294043"/>
                  <a:gd name="connsiteX4" fmla="*/ 2629359 w 4650954"/>
                  <a:gd name="connsiteY4" fmla="*/ 113841 h 3294043"/>
                  <a:gd name="connsiteX5" fmla="*/ 3664945 w 4650954"/>
                  <a:gd name="connsiteY5" fmla="*/ 807904 h 3294043"/>
                  <a:gd name="connsiteX6" fmla="*/ 4336973 w 4650954"/>
                  <a:gd name="connsiteY6" fmla="*/ 1821456 h 3294043"/>
                  <a:gd name="connsiteX7" fmla="*/ 4645446 w 4650954"/>
                  <a:gd name="connsiteY7" fmla="*/ 2923142 h 3294043"/>
                  <a:gd name="connsiteX8" fmla="*/ 4303923 w 4650954"/>
                  <a:gd name="connsiteY8" fmla="*/ 3264665 h 3294043"/>
                  <a:gd name="connsiteX9" fmla="*/ 3863248 w 4650954"/>
                  <a:gd name="connsiteY9" fmla="*/ 3099412 h 3294043"/>
                  <a:gd name="connsiteX10" fmla="*/ 3620877 w 4650954"/>
                  <a:gd name="connsiteY10" fmla="*/ 2129928 h 3294043"/>
                  <a:gd name="connsiteX11" fmla="*/ 3136135 w 4650954"/>
                  <a:gd name="connsiteY11" fmla="*/ 1325697 h 3294043"/>
                  <a:gd name="connsiteX12" fmla="*/ 2398005 w 4650954"/>
                  <a:gd name="connsiteY12" fmla="*/ 840587 h 3294043"/>
                  <a:gd name="connsiteX13" fmla="*/ 1593773 w 4650954"/>
                  <a:gd name="connsiteY13" fmla="*/ 1303663 h 3294043"/>
                  <a:gd name="connsiteX14" fmla="*/ 1098014 w 4650954"/>
                  <a:gd name="connsiteY14" fmla="*/ 2107894 h 3294043"/>
                  <a:gd name="connsiteX15" fmla="*/ 723441 w 4650954"/>
                  <a:gd name="connsiteY15" fmla="*/ 2989244 h 3294043"/>
                  <a:gd name="connsiteX16" fmla="*/ 370901 w 4650954"/>
                  <a:gd name="connsiteY16" fmla="*/ 3242632 h 3294043"/>
                  <a:gd name="connsiteX17" fmla="*/ 51412 w 4650954"/>
                  <a:gd name="connsiteY17" fmla="*/ 3132463 h 3294043"/>
                  <a:gd name="connsiteX18" fmla="*/ 62429 w 4650954"/>
                  <a:gd name="connsiteY18" fmla="*/ 2801957 h 3294043"/>
                  <a:gd name="connsiteX0" fmla="*/ 62429 w 4650954"/>
                  <a:gd name="connsiteY0" fmla="*/ 2801957 h 3294043"/>
                  <a:gd name="connsiteX1" fmla="*/ 425985 w 4650954"/>
                  <a:gd name="connsiteY1" fmla="*/ 1777388 h 3294043"/>
                  <a:gd name="connsiteX2" fmla="*/ 1098014 w 4650954"/>
                  <a:gd name="connsiteY2" fmla="*/ 796887 h 3294043"/>
                  <a:gd name="connsiteX3" fmla="*/ 1979675 w 4650954"/>
                  <a:gd name="connsiteY3" fmla="*/ 124858 h 3294043"/>
                  <a:gd name="connsiteX4" fmla="*/ 2629359 w 4650954"/>
                  <a:gd name="connsiteY4" fmla="*/ 113841 h 3294043"/>
                  <a:gd name="connsiteX5" fmla="*/ 3664945 w 4650954"/>
                  <a:gd name="connsiteY5" fmla="*/ 807904 h 3294043"/>
                  <a:gd name="connsiteX6" fmla="*/ 4336973 w 4650954"/>
                  <a:gd name="connsiteY6" fmla="*/ 1821456 h 3294043"/>
                  <a:gd name="connsiteX7" fmla="*/ 4645446 w 4650954"/>
                  <a:gd name="connsiteY7" fmla="*/ 2923142 h 3294043"/>
                  <a:gd name="connsiteX8" fmla="*/ 4303923 w 4650954"/>
                  <a:gd name="connsiteY8" fmla="*/ 3264665 h 3294043"/>
                  <a:gd name="connsiteX9" fmla="*/ 3863248 w 4650954"/>
                  <a:gd name="connsiteY9" fmla="*/ 3099412 h 3294043"/>
                  <a:gd name="connsiteX10" fmla="*/ 3620877 w 4650954"/>
                  <a:gd name="connsiteY10" fmla="*/ 2129928 h 3294043"/>
                  <a:gd name="connsiteX11" fmla="*/ 3136135 w 4650954"/>
                  <a:gd name="connsiteY11" fmla="*/ 1325697 h 3294043"/>
                  <a:gd name="connsiteX12" fmla="*/ 2398005 w 4650954"/>
                  <a:gd name="connsiteY12" fmla="*/ 840587 h 3294043"/>
                  <a:gd name="connsiteX13" fmla="*/ 1593773 w 4650954"/>
                  <a:gd name="connsiteY13" fmla="*/ 1303663 h 3294043"/>
                  <a:gd name="connsiteX14" fmla="*/ 1098014 w 4650954"/>
                  <a:gd name="connsiteY14" fmla="*/ 2107894 h 3294043"/>
                  <a:gd name="connsiteX15" fmla="*/ 723441 w 4650954"/>
                  <a:gd name="connsiteY15" fmla="*/ 2989244 h 3294043"/>
                  <a:gd name="connsiteX16" fmla="*/ 370901 w 4650954"/>
                  <a:gd name="connsiteY16" fmla="*/ 3242632 h 3294043"/>
                  <a:gd name="connsiteX17" fmla="*/ 51412 w 4650954"/>
                  <a:gd name="connsiteY17" fmla="*/ 3132463 h 3294043"/>
                  <a:gd name="connsiteX18" fmla="*/ 62429 w 4650954"/>
                  <a:gd name="connsiteY18" fmla="*/ 2801957 h 3294043"/>
                  <a:gd name="connsiteX0" fmla="*/ 62429 w 4650954"/>
                  <a:gd name="connsiteY0" fmla="*/ 2801957 h 3294043"/>
                  <a:gd name="connsiteX1" fmla="*/ 425985 w 4650954"/>
                  <a:gd name="connsiteY1" fmla="*/ 1777388 h 3294043"/>
                  <a:gd name="connsiteX2" fmla="*/ 1098014 w 4650954"/>
                  <a:gd name="connsiteY2" fmla="*/ 796887 h 3294043"/>
                  <a:gd name="connsiteX3" fmla="*/ 1979675 w 4650954"/>
                  <a:gd name="connsiteY3" fmla="*/ 124858 h 3294043"/>
                  <a:gd name="connsiteX4" fmla="*/ 2772203 w 4650954"/>
                  <a:gd name="connsiteY4" fmla="*/ 113841 h 3294043"/>
                  <a:gd name="connsiteX5" fmla="*/ 3664945 w 4650954"/>
                  <a:gd name="connsiteY5" fmla="*/ 807904 h 3294043"/>
                  <a:gd name="connsiteX6" fmla="*/ 4336973 w 4650954"/>
                  <a:gd name="connsiteY6" fmla="*/ 1821456 h 3294043"/>
                  <a:gd name="connsiteX7" fmla="*/ 4645446 w 4650954"/>
                  <a:gd name="connsiteY7" fmla="*/ 2923142 h 3294043"/>
                  <a:gd name="connsiteX8" fmla="*/ 4303923 w 4650954"/>
                  <a:gd name="connsiteY8" fmla="*/ 3264665 h 3294043"/>
                  <a:gd name="connsiteX9" fmla="*/ 3863248 w 4650954"/>
                  <a:gd name="connsiteY9" fmla="*/ 3099412 h 3294043"/>
                  <a:gd name="connsiteX10" fmla="*/ 3620877 w 4650954"/>
                  <a:gd name="connsiteY10" fmla="*/ 2129928 h 3294043"/>
                  <a:gd name="connsiteX11" fmla="*/ 3136135 w 4650954"/>
                  <a:gd name="connsiteY11" fmla="*/ 1325697 h 3294043"/>
                  <a:gd name="connsiteX12" fmla="*/ 2398005 w 4650954"/>
                  <a:gd name="connsiteY12" fmla="*/ 840587 h 3294043"/>
                  <a:gd name="connsiteX13" fmla="*/ 1593773 w 4650954"/>
                  <a:gd name="connsiteY13" fmla="*/ 1303663 h 3294043"/>
                  <a:gd name="connsiteX14" fmla="*/ 1098014 w 4650954"/>
                  <a:gd name="connsiteY14" fmla="*/ 2107894 h 3294043"/>
                  <a:gd name="connsiteX15" fmla="*/ 723441 w 4650954"/>
                  <a:gd name="connsiteY15" fmla="*/ 2989244 h 3294043"/>
                  <a:gd name="connsiteX16" fmla="*/ 370901 w 4650954"/>
                  <a:gd name="connsiteY16" fmla="*/ 3242632 h 3294043"/>
                  <a:gd name="connsiteX17" fmla="*/ 51412 w 4650954"/>
                  <a:gd name="connsiteY17" fmla="*/ 3132463 h 3294043"/>
                  <a:gd name="connsiteX18" fmla="*/ 62429 w 4650954"/>
                  <a:gd name="connsiteY18" fmla="*/ 2801957 h 3294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650954" h="3294043">
                    <a:moveTo>
                      <a:pt x="62429" y="2801957"/>
                    </a:moveTo>
                    <a:cubicBezTo>
                      <a:pt x="124858" y="2576111"/>
                      <a:pt x="253388" y="2111566"/>
                      <a:pt x="425985" y="1777388"/>
                    </a:cubicBezTo>
                    <a:cubicBezTo>
                      <a:pt x="598582" y="1443210"/>
                      <a:pt x="839066" y="1072309"/>
                      <a:pt x="1098014" y="796887"/>
                    </a:cubicBezTo>
                    <a:cubicBezTo>
                      <a:pt x="1356962" y="521465"/>
                      <a:pt x="1700644" y="238699"/>
                      <a:pt x="1979675" y="124858"/>
                    </a:cubicBezTo>
                    <a:cubicBezTo>
                      <a:pt x="2258706" y="11017"/>
                      <a:pt x="2491325" y="0"/>
                      <a:pt x="2772203" y="113841"/>
                    </a:cubicBezTo>
                    <a:cubicBezTo>
                      <a:pt x="3053081" y="227682"/>
                      <a:pt x="3404150" y="523302"/>
                      <a:pt x="3664945" y="807904"/>
                    </a:cubicBezTo>
                    <a:cubicBezTo>
                      <a:pt x="3925740" y="1092507"/>
                      <a:pt x="4173556" y="1468916"/>
                      <a:pt x="4336973" y="1821456"/>
                    </a:cubicBezTo>
                    <a:cubicBezTo>
                      <a:pt x="4500390" y="2173996"/>
                      <a:pt x="4650954" y="2682607"/>
                      <a:pt x="4645446" y="2923142"/>
                    </a:cubicBezTo>
                    <a:cubicBezTo>
                      <a:pt x="4639938" y="3163677"/>
                      <a:pt x="4434289" y="3235287"/>
                      <a:pt x="4303923" y="3264665"/>
                    </a:cubicBezTo>
                    <a:cubicBezTo>
                      <a:pt x="4173557" y="3294043"/>
                      <a:pt x="3977089" y="3288535"/>
                      <a:pt x="3863248" y="3099412"/>
                    </a:cubicBezTo>
                    <a:cubicBezTo>
                      <a:pt x="3749407" y="2910289"/>
                      <a:pt x="3742062" y="2425547"/>
                      <a:pt x="3620877" y="2129928"/>
                    </a:cubicBezTo>
                    <a:cubicBezTo>
                      <a:pt x="3499692" y="1834309"/>
                      <a:pt x="3339947" y="1540587"/>
                      <a:pt x="3136135" y="1325697"/>
                    </a:cubicBezTo>
                    <a:cubicBezTo>
                      <a:pt x="2932323" y="1110807"/>
                      <a:pt x="2655065" y="844259"/>
                      <a:pt x="2398005" y="840587"/>
                    </a:cubicBezTo>
                    <a:cubicBezTo>
                      <a:pt x="2140945" y="836915"/>
                      <a:pt x="1810438" y="1092445"/>
                      <a:pt x="1593773" y="1303663"/>
                    </a:cubicBezTo>
                    <a:cubicBezTo>
                      <a:pt x="1377108" y="1514881"/>
                      <a:pt x="1243069" y="1826964"/>
                      <a:pt x="1098014" y="2107894"/>
                    </a:cubicBezTo>
                    <a:cubicBezTo>
                      <a:pt x="952959" y="2388824"/>
                      <a:pt x="844627" y="2800121"/>
                      <a:pt x="723441" y="2989244"/>
                    </a:cubicBezTo>
                    <a:cubicBezTo>
                      <a:pt x="602256" y="3178367"/>
                      <a:pt x="482906" y="3218762"/>
                      <a:pt x="370901" y="3242632"/>
                    </a:cubicBezTo>
                    <a:cubicBezTo>
                      <a:pt x="258896" y="3266502"/>
                      <a:pt x="102824" y="3211417"/>
                      <a:pt x="51412" y="3132463"/>
                    </a:cubicBezTo>
                    <a:cubicBezTo>
                      <a:pt x="0" y="3053509"/>
                      <a:pt x="0" y="3027803"/>
                      <a:pt x="62429" y="2801957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四角形吹き出し 120"/>
              <p:cNvSpPr/>
              <p:nvPr/>
            </p:nvSpPr>
            <p:spPr>
              <a:xfrm>
                <a:off x="4714876" y="5929330"/>
                <a:ext cx="3143272" cy="857232"/>
              </a:xfrm>
              <a:prstGeom prst="wedgeRectCallout">
                <a:avLst>
                  <a:gd name="adj1" fmla="val -63872"/>
                  <a:gd name="adj2" fmla="val -4390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800" dirty="0" smtClean="0"/>
                  <a:t>Predictive </a:t>
                </a:r>
                <a:r>
                  <a:rPr kumimoji="1" lang="en-US" altLang="ja-JP" sz="2800" dirty="0" err="1" smtClean="0"/>
                  <a:t>Repre</a:t>
                </a:r>
                <a:r>
                  <a:rPr kumimoji="1" lang="en-US" altLang="ja-JP" sz="2800" dirty="0" smtClean="0"/>
                  <a:t>-</a:t>
                </a:r>
                <a:br>
                  <a:rPr kumimoji="1" lang="en-US" altLang="ja-JP" sz="2800" dirty="0" smtClean="0"/>
                </a:br>
                <a:r>
                  <a:rPr kumimoji="1" lang="en-US" altLang="ja-JP" sz="2800" dirty="0" err="1" smtClean="0"/>
                  <a:t>sentation</a:t>
                </a:r>
                <a:r>
                  <a:rPr kumimoji="1" lang="en-US" altLang="ja-JP" sz="2800" dirty="0" smtClean="0"/>
                  <a:t> of States</a:t>
                </a:r>
                <a:endParaRPr kumimoji="1" lang="ja-JP" altLang="en-US" sz="2800" dirty="0"/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2071670" y="3786190"/>
              <a:ext cx="493262" cy="49326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FF0000"/>
                  </a:solidFill>
                </a:rPr>
                <a:t>0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1000100" y="4378105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FF0000"/>
                  </a:solidFill>
                </a:rPr>
                <a:t>0</a:t>
              </a:r>
              <a:endParaRPr kumimoji="1"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3037784" y="4378105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1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431998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1571604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2411851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622895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直線矢印コネクタ 10"/>
            <p:cNvCxnSpPr>
              <a:stCxn id="7" idx="0"/>
              <a:endCxn id="5" idx="3"/>
            </p:cNvCxnSpPr>
            <p:nvPr/>
          </p:nvCxnSpPr>
          <p:spPr>
            <a:xfrm rot="5400000" flipH="1" flipV="1">
              <a:off x="716050" y="4895243"/>
              <a:ext cx="382641" cy="3588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9" idx="0"/>
              <a:endCxn id="6" idx="3"/>
            </p:cNvCxnSpPr>
            <p:nvPr/>
          </p:nvCxnSpPr>
          <p:spPr>
            <a:xfrm rot="5400000" flipH="1" flipV="1">
              <a:off x="2724818" y="4866328"/>
              <a:ext cx="382641" cy="4166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8" idx="0"/>
              <a:endCxn id="5" idx="5"/>
            </p:cNvCxnSpPr>
            <p:nvPr/>
          </p:nvCxnSpPr>
          <p:spPr>
            <a:xfrm rot="16200000" flipV="1">
              <a:off x="1495127" y="4893541"/>
              <a:ext cx="382641" cy="36223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>
              <a:stCxn id="10" idx="0"/>
              <a:endCxn id="6" idx="5"/>
            </p:cNvCxnSpPr>
            <p:nvPr/>
          </p:nvCxnSpPr>
          <p:spPr>
            <a:xfrm rot="16200000" flipV="1">
              <a:off x="3539614" y="4886738"/>
              <a:ext cx="382641" cy="37583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>
              <a:stCxn id="5" idx="7"/>
              <a:endCxn id="4" idx="1"/>
            </p:cNvCxnSpPr>
            <p:nvPr/>
          </p:nvCxnSpPr>
          <p:spPr>
            <a:xfrm rot="5400000" flipH="1" flipV="1">
              <a:off x="1572516" y="3965636"/>
              <a:ext cx="431968" cy="56633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>
              <a:stCxn id="6" idx="1"/>
              <a:endCxn id="4" idx="3"/>
            </p:cNvCxnSpPr>
            <p:nvPr/>
          </p:nvCxnSpPr>
          <p:spPr>
            <a:xfrm rot="16200000" flipV="1">
              <a:off x="2628716" y="3969037"/>
              <a:ext cx="431968" cy="55953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1316468" y="3786190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2800" dirty="0" smtClean="0"/>
                <a:t>L</a:t>
              </a:r>
              <a:endParaRPr kumimoji="1" lang="ja-JP" altLang="en-US" sz="28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680594" y="3786190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R</a:t>
              </a:r>
              <a:endParaRPr kumimoji="1" lang="ja-JP" altLang="en-US" sz="28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85720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2800" dirty="0" smtClean="0"/>
                <a:t>L</a:t>
              </a:r>
              <a:endParaRPr kumimoji="1" lang="ja-JP" altLang="en-US" sz="28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836945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R</a:t>
              </a:r>
              <a:endParaRPr kumimoji="1" lang="ja-JP" altLang="en-US" sz="28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214546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2800" dirty="0" smtClean="0"/>
                <a:t>L</a:t>
              </a:r>
              <a:endParaRPr kumimoji="1" lang="ja-JP" altLang="en-US" sz="28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3765771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R</a:t>
              </a:r>
              <a:endParaRPr kumimoji="1" lang="ja-JP" altLang="en-US" sz="2800" dirty="0"/>
            </a:p>
          </p:txBody>
        </p:sp>
        <p:sp>
          <p:nvSpPr>
            <p:cNvPr id="154" name="円/楕円 153"/>
            <p:cNvSpPr/>
            <p:nvPr/>
          </p:nvSpPr>
          <p:spPr>
            <a:xfrm>
              <a:off x="71406" y="6169095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2800" baseline="30000" dirty="0"/>
            </a:p>
          </p:txBody>
        </p:sp>
        <p:sp>
          <p:nvSpPr>
            <p:cNvPr id="155" name="円/楕円 154"/>
            <p:cNvSpPr/>
            <p:nvPr/>
          </p:nvSpPr>
          <p:spPr>
            <a:xfrm>
              <a:off x="765375" y="6169095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2800" baseline="30000" dirty="0"/>
            </a:p>
          </p:txBody>
        </p:sp>
        <p:cxnSp>
          <p:nvCxnSpPr>
            <p:cNvPr id="156" name="直線矢印コネクタ 155"/>
            <p:cNvCxnSpPr>
              <a:stCxn id="154" idx="0"/>
              <a:endCxn id="7" idx="3"/>
            </p:cNvCxnSpPr>
            <p:nvPr/>
          </p:nvCxnSpPr>
          <p:spPr>
            <a:xfrm rot="5400000" flipH="1" flipV="1">
              <a:off x="244080" y="5894493"/>
              <a:ext cx="397887" cy="1513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7" name="直線矢印コネクタ 156"/>
            <p:cNvCxnSpPr>
              <a:stCxn id="155" idx="0"/>
              <a:endCxn id="7" idx="5"/>
            </p:cNvCxnSpPr>
            <p:nvPr/>
          </p:nvCxnSpPr>
          <p:spPr>
            <a:xfrm rot="16200000" flipV="1">
              <a:off x="800338" y="5908100"/>
              <a:ext cx="397887" cy="1241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/>
            <p:nvPr/>
          </p:nvCxnSpPr>
          <p:spPr>
            <a:xfrm>
              <a:off x="1571604" y="6429396"/>
              <a:ext cx="2143140" cy="1588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7" name="スライド番号プレースホルダ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 0.44352 " pathEditMode="relative" rAng="0" ptsTypes="AA">
                                      <p:cBhvr>
                                        <p:cTn id="6" dur="500" spd="-100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proposal</a:t>
            </a:r>
            <a:endParaRPr kumimoji="1" lang="ja-JP" altLang="en-US" dirty="0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1461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dirty="0" smtClean="0"/>
              <a:t>An algorithm </a:t>
            </a:r>
            <a:r>
              <a:rPr lang="en-US" altLang="ja-JP" dirty="0" smtClean="0"/>
              <a:t>that incrementally </a:t>
            </a:r>
            <a:br>
              <a:rPr lang="en-US" altLang="ja-JP" dirty="0" smtClean="0"/>
            </a:br>
            <a:r>
              <a:rPr lang="en-US" altLang="ja-JP" dirty="0" smtClean="0"/>
              <a:t>discovers </a:t>
            </a:r>
            <a:r>
              <a:rPr kumimoji="1" lang="en-US" altLang="ja-JP" dirty="0" smtClean="0"/>
              <a:t>a question network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Start </a:t>
            </a:r>
            <a:r>
              <a:rPr kumimoji="1" lang="en-US" altLang="ja-JP" dirty="0" smtClean="0"/>
              <a:t>with the minimum </a:t>
            </a:r>
            <a:br>
              <a:rPr kumimoji="1" lang="en-US" altLang="ja-JP" dirty="0" smtClean="0"/>
            </a:br>
            <a:r>
              <a:rPr kumimoji="1" lang="en-US" altLang="ja-JP" dirty="0" smtClean="0"/>
              <a:t>question network</a:t>
            </a:r>
          </a:p>
          <a:p>
            <a:pPr lvl="1">
              <a:lnSpc>
                <a:spcPct val="90000"/>
              </a:lnSpc>
            </a:pPr>
            <a:r>
              <a:rPr lang="en-US" altLang="ja-JP" dirty="0" smtClean="0"/>
              <a:t>Expand a leaf node when </a:t>
            </a:r>
            <a:br>
              <a:rPr lang="en-US" altLang="ja-JP" dirty="0" smtClean="0"/>
            </a:br>
            <a:r>
              <a:rPr lang="en-US" altLang="ja-JP" dirty="0" smtClean="0"/>
              <a:t>the node satisfies the criteria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929454" y="1571612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/>
              <a:t>o</a:t>
            </a:r>
            <a:endParaRPr kumimoji="1" lang="ja-JP" altLang="en-US" sz="2800" dirty="0"/>
          </a:p>
        </p:txBody>
      </p:sp>
      <p:sp>
        <p:nvSpPr>
          <p:cNvPr id="29" name="円/楕円 28"/>
          <p:cNvSpPr/>
          <p:nvPr/>
        </p:nvSpPr>
        <p:spPr>
          <a:xfrm>
            <a:off x="5800053" y="2194143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/>
              <a:t>y</a:t>
            </a:r>
            <a:r>
              <a:rPr kumimoji="1" lang="en-US" altLang="ja-JP" sz="2800" baseline="30000" dirty="0" smtClean="0"/>
              <a:t>1</a:t>
            </a:r>
            <a:endParaRPr kumimoji="1" lang="ja-JP" altLang="en-US" sz="2800" baseline="30000" dirty="0"/>
          </a:p>
        </p:txBody>
      </p:sp>
      <p:sp>
        <p:nvSpPr>
          <p:cNvPr id="30" name="円/楕円 29"/>
          <p:cNvSpPr/>
          <p:nvPr/>
        </p:nvSpPr>
        <p:spPr>
          <a:xfrm>
            <a:off x="7837737" y="2194143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2</a:t>
            </a:r>
            <a:endParaRPr lang="ja-JP" altLang="en-US" sz="2800" baseline="30000" dirty="0"/>
          </a:p>
        </p:txBody>
      </p:sp>
      <p:cxnSp>
        <p:nvCxnSpPr>
          <p:cNvPr id="39" name="直線矢印コネクタ 38"/>
          <p:cNvCxnSpPr>
            <a:stCxn id="29" idx="7"/>
            <a:endCxn id="28" idx="1"/>
          </p:cNvCxnSpPr>
          <p:nvPr/>
        </p:nvCxnSpPr>
        <p:spPr>
          <a:xfrm rot="5400000" flipH="1" flipV="1">
            <a:off x="6386077" y="1737450"/>
            <a:ext cx="462584" cy="624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>
            <a:stCxn id="30" idx="1"/>
            <a:endCxn id="28" idx="3"/>
          </p:cNvCxnSpPr>
          <p:nvPr/>
        </p:nvCxnSpPr>
        <p:spPr>
          <a:xfrm rot="16200000" flipV="1">
            <a:off x="7442277" y="1798682"/>
            <a:ext cx="462584" cy="5017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6174252" y="1571612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538378" y="1571612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grpSp>
        <p:nvGrpSpPr>
          <p:cNvPr id="53" name="グループ化 52"/>
          <p:cNvGrpSpPr/>
          <p:nvPr/>
        </p:nvGrpSpPr>
        <p:grpSpPr>
          <a:xfrm>
            <a:off x="5143504" y="2558137"/>
            <a:ext cx="2143140" cy="1085177"/>
            <a:chOff x="4857752" y="4772715"/>
            <a:chExt cx="2143140" cy="1085177"/>
          </a:xfrm>
        </p:grpSpPr>
        <p:sp>
          <p:nvSpPr>
            <p:cNvPr id="31" name="円/楕円 30"/>
            <p:cNvSpPr/>
            <p:nvPr/>
          </p:nvSpPr>
          <p:spPr>
            <a:xfrm>
              <a:off x="5004030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/>
                <a:t>y</a:t>
              </a:r>
              <a:r>
                <a:rPr lang="en-US" altLang="ja-JP" sz="2800" baseline="30000" dirty="0" smtClean="0"/>
                <a:t>3</a:t>
              </a:r>
              <a:endParaRPr lang="ja-JP" altLang="en-US" sz="2800" baseline="30000" dirty="0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6143636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/>
                <a:t>y</a:t>
              </a:r>
              <a:r>
                <a:rPr lang="en-US" altLang="ja-JP" sz="2800" baseline="30000" dirty="0" smtClean="0"/>
                <a:t>4</a:t>
              </a:r>
              <a:endParaRPr lang="ja-JP" altLang="en-US" sz="2800" baseline="30000" dirty="0"/>
            </a:p>
          </p:txBody>
        </p:sp>
        <p:cxnSp>
          <p:nvCxnSpPr>
            <p:cNvPr id="35" name="直線矢印コネクタ 34"/>
            <p:cNvCxnSpPr>
              <a:stCxn id="31" idx="0"/>
              <a:endCxn id="29" idx="3"/>
            </p:cNvCxnSpPr>
            <p:nvPr/>
          </p:nvCxnSpPr>
          <p:spPr>
            <a:xfrm rot="5400000" flipH="1" flipV="1">
              <a:off x="5274474" y="4939467"/>
              <a:ext cx="352025" cy="30099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直線矢印コネクタ 36"/>
            <p:cNvCxnSpPr>
              <a:stCxn id="32" idx="0"/>
              <a:endCxn id="29" idx="5"/>
            </p:cNvCxnSpPr>
            <p:nvPr/>
          </p:nvCxnSpPr>
          <p:spPr>
            <a:xfrm rot="16200000" flipV="1">
              <a:off x="6053551" y="4879934"/>
              <a:ext cx="352025" cy="42006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4857752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2800" dirty="0" smtClean="0"/>
                <a:t>L</a:t>
              </a:r>
              <a:endParaRPr kumimoji="1" lang="ja-JP" altLang="en-US" sz="28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408977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R</a:t>
              </a:r>
              <a:endParaRPr kumimoji="1" lang="ja-JP" altLang="en-US" sz="2800" dirty="0"/>
            </a:p>
          </p:txBody>
        </p:sp>
      </p:grpSp>
      <p:grpSp>
        <p:nvGrpSpPr>
          <p:cNvPr id="54" name="グループ化 53"/>
          <p:cNvGrpSpPr/>
          <p:nvPr/>
        </p:nvGrpSpPr>
        <p:grpSpPr>
          <a:xfrm>
            <a:off x="7072330" y="2558137"/>
            <a:ext cx="2143140" cy="1085177"/>
            <a:chOff x="6786578" y="4772715"/>
            <a:chExt cx="2143140" cy="1085177"/>
          </a:xfrm>
        </p:grpSpPr>
        <p:sp>
          <p:nvSpPr>
            <p:cNvPr id="33" name="円/楕円 32"/>
            <p:cNvSpPr/>
            <p:nvPr/>
          </p:nvSpPr>
          <p:spPr>
            <a:xfrm>
              <a:off x="6983883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/>
                <a:t>y</a:t>
              </a:r>
              <a:r>
                <a:rPr lang="en-US" altLang="ja-JP" sz="2800" baseline="30000" dirty="0" smtClean="0"/>
                <a:t>5</a:t>
              </a:r>
              <a:endParaRPr lang="ja-JP" altLang="en-US" sz="2800" baseline="30000" dirty="0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8194927" y="526597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/>
                <a:t>y</a:t>
              </a:r>
              <a:r>
                <a:rPr lang="en-US" altLang="ja-JP" sz="2800" baseline="30000" dirty="0" smtClean="0"/>
                <a:t>6</a:t>
              </a:r>
              <a:endParaRPr lang="ja-JP" altLang="en-US" sz="2800" baseline="30000" dirty="0"/>
            </a:p>
          </p:txBody>
        </p:sp>
        <p:cxnSp>
          <p:nvCxnSpPr>
            <p:cNvPr id="36" name="直線矢印コネクタ 35"/>
            <p:cNvCxnSpPr>
              <a:stCxn id="33" idx="0"/>
              <a:endCxn id="30" idx="3"/>
            </p:cNvCxnSpPr>
            <p:nvPr/>
          </p:nvCxnSpPr>
          <p:spPr>
            <a:xfrm rot="5400000" flipH="1" flipV="1">
              <a:off x="7283243" y="4910551"/>
              <a:ext cx="352025" cy="3588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>
              <a:stCxn id="34" idx="0"/>
              <a:endCxn id="30" idx="5"/>
            </p:cNvCxnSpPr>
            <p:nvPr/>
          </p:nvCxnSpPr>
          <p:spPr>
            <a:xfrm rot="16200000" flipV="1">
              <a:off x="8098039" y="4873130"/>
              <a:ext cx="352025" cy="43366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5" name="テキスト ボックス 44"/>
            <p:cNvSpPr txBox="1"/>
            <p:nvPr/>
          </p:nvSpPr>
          <p:spPr>
            <a:xfrm>
              <a:off x="6786578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ja-JP" sz="2800" dirty="0" smtClean="0"/>
                <a:t>L</a:t>
              </a:r>
              <a:endParaRPr kumimoji="1" lang="ja-JP" altLang="en-US" sz="2800" dirty="0"/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8337803" y="4772715"/>
              <a:ext cx="591915" cy="523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R</a:t>
              </a:r>
              <a:endParaRPr kumimoji="1" lang="ja-JP" altLang="en-US" sz="2800" dirty="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8159146" y="3556630"/>
            <a:ext cx="1285884" cy="989802"/>
            <a:chOff x="4643438" y="5771208"/>
            <a:chExt cx="1285884" cy="989802"/>
          </a:xfrm>
        </p:grpSpPr>
        <p:sp>
          <p:nvSpPr>
            <p:cNvPr id="47" name="円/楕円 46"/>
            <p:cNvSpPr/>
            <p:nvPr/>
          </p:nvSpPr>
          <p:spPr>
            <a:xfrm>
              <a:off x="4643438" y="6169095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2800" baseline="30000" dirty="0"/>
            </a:p>
          </p:txBody>
        </p:sp>
        <p:sp>
          <p:nvSpPr>
            <p:cNvPr id="48" name="円/楕円 47"/>
            <p:cNvSpPr/>
            <p:nvPr/>
          </p:nvSpPr>
          <p:spPr>
            <a:xfrm>
              <a:off x="5337407" y="6169095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ja-JP" altLang="en-US" sz="2800" baseline="30000" dirty="0"/>
            </a:p>
          </p:txBody>
        </p:sp>
        <p:cxnSp>
          <p:nvCxnSpPr>
            <p:cNvPr id="49" name="直線矢印コネクタ 48"/>
            <p:cNvCxnSpPr>
              <a:stCxn id="47" idx="0"/>
              <a:endCxn id="34" idx="3"/>
            </p:cNvCxnSpPr>
            <p:nvPr/>
          </p:nvCxnSpPr>
          <p:spPr>
            <a:xfrm rot="5400000" flipH="1" flipV="1">
              <a:off x="4796582" y="5914023"/>
              <a:ext cx="397887" cy="112259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>
              <a:stCxn id="48" idx="0"/>
              <a:endCxn id="34" idx="5"/>
            </p:cNvCxnSpPr>
            <p:nvPr/>
          </p:nvCxnSpPr>
          <p:spPr>
            <a:xfrm rot="16200000" flipV="1">
              <a:off x="5352841" y="5888570"/>
              <a:ext cx="397887" cy="16316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67" name="グループ化 66"/>
          <p:cNvGrpSpPr/>
          <p:nvPr/>
        </p:nvGrpSpPr>
        <p:grpSpPr>
          <a:xfrm>
            <a:off x="142844" y="4286256"/>
            <a:ext cx="4357718" cy="2500330"/>
            <a:chOff x="163584" y="3214686"/>
            <a:chExt cx="3786214" cy="2500330"/>
          </a:xfrm>
        </p:grpSpPr>
        <p:sp>
          <p:nvSpPr>
            <p:cNvPr id="64" name="角丸四角形 63"/>
            <p:cNvSpPr/>
            <p:nvPr/>
          </p:nvSpPr>
          <p:spPr>
            <a:xfrm>
              <a:off x="163584" y="3643314"/>
              <a:ext cx="3786214" cy="207170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marL="0" lvl="1">
                <a:spcBef>
                  <a:spcPts val="1200"/>
                </a:spcBef>
              </a:pPr>
              <a:r>
                <a:rPr lang="en-US" altLang="ja-JP" sz="2800" dirty="0" smtClean="0"/>
                <a:t>1. The node is well-known</a:t>
              </a:r>
            </a:p>
            <a:p>
              <a:pPr marL="0" lvl="1"/>
              <a:r>
                <a:rPr lang="en-US" altLang="ja-JP" sz="2800" dirty="0" smtClean="0"/>
                <a:t>2. The node is independent</a:t>
              </a:r>
            </a:p>
            <a:p>
              <a:pPr marL="0" lvl="1"/>
              <a:r>
                <a:rPr lang="en-US" altLang="ja-JP" sz="2800" dirty="0" smtClean="0"/>
                <a:t>3. The node requires</a:t>
              </a:r>
              <a:br>
                <a:rPr lang="en-US" altLang="ja-JP" sz="2800" dirty="0" smtClean="0"/>
              </a:br>
              <a:r>
                <a:rPr lang="en-US" altLang="ja-JP" sz="2800" dirty="0" smtClean="0"/>
                <a:t>          further explanation</a:t>
              </a: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449336" y="3214686"/>
              <a:ext cx="3214710" cy="57150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dirty="0" smtClean="0"/>
                <a:t>Expansion Criteria</a:t>
              </a:r>
              <a:endParaRPr kumimoji="1" lang="ja-JP" altLang="en-US" sz="3200" dirty="0"/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4857752" y="4430740"/>
            <a:ext cx="4214842" cy="2070094"/>
            <a:chOff x="5357786" y="3286124"/>
            <a:chExt cx="3786214" cy="2070094"/>
          </a:xfrm>
        </p:grpSpPr>
        <p:sp>
          <p:nvSpPr>
            <p:cNvPr id="65" name="角丸四角形 64"/>
            <p:cNvSpPr/>
            <p:nvPr/>
          </p:nvSpPr>
          <p:spPr>
            <a:xfrm>
              <a:off x="5357786" y="3784582"/>
              <a:ext cx="3786214" cy="157163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 anchor="b" anchorCtr="0"/>
            <a:lstStyle/>
            <a:p>
              <a:pPr marL="268288" lvl="1" indent="-268288"/>
              <a:r>
                <a:rPr lang="en-US" altLang="ja-JP" sz="2800" dirty="0" smtClean="0"/>
                <a:t>a. Dependency Detection  </a:t>
              </a:r>
              <a:br>
                <a:rPr lang="en-US" altLang="ja-JP" sz="2800" dirty="0" smtClean="0"/>
              </a:br>
              <a:r>
                <a:rPr lang="en-US" altLang="ja-JP" sz="2800" dirty="0" smtClean="0"/>
                <a:t> Network</a:t>
              </a:r>
            </a:p>
            <a:p>
              <a:pPr marL="268288" lvl="1" indent="-268288"/>
              <a:r>
                <a:rPr lang="en-US" altLang="ja-JP" sz="2800" dirty="0" smtClean="0"/>
                <a:t>b. Moving Average of Errors</a:t>
              </a:r>
            </a:p>
          </p:txBody>
        </p:sp>
        <p:sp>
          <p:nvSpPr>
            <p:cNvPr id="66" name="角丸四角形 65"/>
            <p:cNvSpPr/>
            <p:nvPr/>
          </p:nvSpPr>
          <p:spPr>
            <a:xfrm>
              <a:off x="5550306" y="3286124"/>
              <a:ext cx="3401175" cy="571504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/>
                <a:t>Additional Components</a:t>
              </a:r>
              <a:endParaRPr kumimoji="1" lang="ja-JP" altLang="en-US" sz="2800" dirty="0"/>
            </a:p>
          </p:txBody>
        </p:sp>
      </p:grpSp>
      <p:sp>
        <p:nvSpPr>
          <p:cNvPr id="87" name="左矢印 86"/>
          <p:cNvSpPr/>
          <p:nvPr/>
        </p:nvSpPr>
        <p:spPr>
          <a:xfrm>
            <a:off x="4357686" y="5357826"/>
            <a:ext cx="571504" cy="714380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スライド番号プレースホルダ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Additional Components (1)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Dependency Detection Network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Trying to represent a prediction of node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i="1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baseline="30000" dirty="0" smtClean="0"/>
              <a:t> </a:t>
            </a:r>
            <a:r>
              <a:rPr lang="en-US" altLang="ja-JP" dirty="0" smtClean="0"/>
              <a:t>in terms of observation o and nodes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i="1" baseline="30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dirty="0" smtClean="0"/>
              <a:t> (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Small error means that the node is dependent</a:t>
            </a:r>
          </a:p>
          <a:p>
            <a:r>
              <a:rPr kumimoji="1" lang="en-US" altLang="ja-JP" dirty="0" smtClean="0"/>
              <a:t>Weights are trained like the answer network</a:t>
            </a:r>
          </a:p>
          <a:p>
            <a:pPr lvl="1"/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7286644" y="457200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" name="円/楕円 4"/>
          <p:cNvSpPr/>
          <p:nvPr/>
        </p:nvSpPr>
        <p:spPr>
          <a:xfrm>
            <a:off x="7286644" y="49291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6" name="正方形/長方形 5"/>
          <p:cNvSpPr/>
          <p:nvPr/>
        </p:nvSpPr>
        <p:spPr>
          <a:xfrm>
            <a:off x="7286644" y="4214818"/>
            <a:ext cx="357190" cy="35719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7286644" y="5286388"/>
            <a:ext cx="357190" cy="35719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3</a:t>
            </a:r>
            <a:endParaRPr kumimoji="1" lang="ja-JP" altLang="en-US" baseline="30000" dirty="0"/>
          </a:p>
        </p:txBody>
      </p:sp>
      <p:cxnSp>
        <p:nvCxnSpPr>
          <p:cNvPr id="8" name="直線コネクタ 7"/>
          <p:cNvCxnSpPr/>
          <p:nvPr/>
        </p:nvCxnSpPr>
        <p:spPr>
          <a:xfrm rot="5400000">
            <a:off x="7205261" y="6055138"/>
            <a:ext cx="538002" cy="635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大かっこ 9"/>
          <p:cNvSpPr/>
          <p:nvPr/>
        </p:nvSpPr>
        <p:spPr>
          <a:xfrm>
            <a:off x="7143768" y="4214818"/>
            <a:ext cx="642942" cy="214314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3286116" y="4357694"/>
            <a:ext cx="357190" cy="3571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d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12" name="円/楕円 11"/>
          <p:cNvSpPr/>
          <p:nvPr/>
        </p:nvSpPr>
        <p:spPr>
          <a:xfrm>
            <a:off x="3286116" y="4714884"/>
            <a:ext cx="357190" cy="3571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d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14" name="円/楕円 13"/>
          <p:cNvSpPr/>
          <p:nvPr/>
        </p:nvSpPr>
        <p:spPr>
          <a:xfrm>
            <a:off x="3286116" y="5072074"/>
            <a:ext cx="357190" cy="35719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d</a:t>
            </a:r>
            <a:r>
              <a:rPr kumimoji="1" lang="en-US" altLang="ja-JP" baseline="30000" dirty="0" smtClean="0"/>
              <a:t>3</a:t>
            </a:r>
            <a:endParaRPr kumimoji="1" lang="ja-JP" altLang="en-US" baseline="30000" dirty="0"/>
          </a:p>
        </p:txBody>
      </p:sp>
      <p:cxnSp>
        <p:nvCxnSpPr>
          <p:cNvPr id="15" name="直線コネクタ 14"/>
          <p:cNvCxnSpPr/>
          <p:nvPr/>
        </p:nvCxnSpPr>
        <p:spPr>
          <a:xfrm rot="5400000">
            <a:off x="3224372" y="5818611"/>
            <a:ext cx="496151" cy="320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大かっこ 15"/>
          <p:cNvSpPr/>
          <p:nvPr/>
        </p:nvSpPr>
        <p:spPr>
          <a:xfrm>
            <a:off x="3143240" y="4359282"/>
            <a:ext cx="642942" cy="185580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大かっこ 16"/>
          <p:cNvSpPr/>
          <p:nvPr/>
        </p:nvSpPr>
        <p:spPr>
          <a:xfrm>
            <a:off x="4929190" y="4357694"/>
            <a:ext cx="1857388" cy="1855800"/>
          </a:xfrm>
          <a:prstGeom prst="bracketPair">
            <a:avLst>
              <a:gd name="adj" fmla="val 904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4000496" y="5213362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000496" y="5286388"/>
            <a:ext cx="28575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143504" y="5357826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/>
              <a:t>0</a:t>
            </a:r>
            <a:endParaRPr kumimoji="1" lang="ja-JP" altLang="en-US" sz="6000" dirty="0"/>
          </a:p>
        </p:txBody>
      </p:sp>
      <p:sp>
        <p:nvSpPr>
          <p:cNvPr id="22" name="直角三角形 21"/>
          <p:cNvSpPr/>
          <p:nvPr/>
        </p:nvSpPr>
        <p:spPr>
          <a:xfrm rot="10800000">
            <a:off x="5000629" y="4500570"/>
            <a:ext cx="1643074" cy="1643074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1428728" y="435769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4" name="円/楕円 23"/>
          <p:cNvSpPr/>
          <p:nvPr/>
        </p:nvSpPr>
        <p:spPr>
          <a:xfrm>
            <a:off x="1428728" y="4714884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25" name="円/楕円 24"/>
          <p:cNvSpPr/>
          <p:nvPr/>
        </p:nvSpPr>
        <p:spPr>
          <a:xfrm>
            <a:off x="1428728" y="5072074"/>
            <a:ext cx="357190" cy="35719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3</a:t>
            </a:r>
            <a:endParaRPr kumimoji="1" lang="ja-JP" altLang="en-US" baseline="30000" dirty="0"/>
          </a:p>
        </p:txBody>
      </p:sp>
      <p:cxnSp>
        <p:nvCxnSpPr>
          <p:cNvPr id="26" name="直線コネクタ 25"/>
          <p:cNvCxnSpPr/>
          <p:nvPr/>
        </p:nvCxnSpPr>
        <p:spPr>
          <a:xfrm rot="5400000">
            <a:off x="1344908" y="5842717"/>
            <a:ext cx="542333" cy="117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" name="大かっこ 26"/>
          <p:cNvSpPr/>
          <p:nvPr/>
        </p:nvSpPr>
        <p:spPr>
          <a:xfrm>
            <a:off x="1285852" y="4359282"/>
            <a:ext cx="642942" cy="1855800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43571" y="4500571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5400" dirty="0" smtClean="0">
                <a:solidFill>
                  <a:schemeClr val="bg1"/>
                </a:solidFill>
              </a:rPr>
              <a:t>D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81686" y="6357958"/>
            <a:ext cx="160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Learning target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639074" y="6357958"/>
            <a:ext cx="171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Network Output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929796" y="6357958"/>
            <a:ext cx="1928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Connection Matrix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143768" y="635795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Input</a:t>
            </a:r>
            <a:endParaRPr kumimoji="1" lang="ja-JP" altLang="en-US" dirty="0"/>
          </a:p>
        </p:txBody>
      </p:sp>
      <p:sp>
        <p:nvSpPr>
          <p:cNvPr id="41" name="フリーフォーム 40"/>
          <p:cNvSpPr/>
          <p:nvPr/>
        </p:nvSpPr>
        <p:spPr>
          <a:xfrm>
            <a:off x="2357422" y="5025070"/>
            <a:ext cx="357190" cy="332756"/>
          </a:xfrm>
          <a:custGeom>
            <a:avLst/>
            <a:gdLst>
              <a:gd name="connsiteX0" fmla="*/ 0 w 674254"/>
              <a:gd name="connsiteY0" fmla="*/ 100061 h 100061"/>
              <a:gd name="connsiteX1" fmla="*/ 193963 w 674254"/>
              <a:gd name="connsiteY1" fmla="*/ 7697 h 100061"/>
              <a:gd name="connsiteX2" fmla="*/ 674254 w 674254"/>
              <a:gd name="connsiteY2" fmla="*/ 53879 h 100061"/>
              <a:gd name="connsiteX0" fmla="*/ 0 w 674254"/>
              <a:gd name="connsiteY0" fmla="*/ 46182 h 46182"/>
              <a:gd name="connsiteX1" fmla="*/ 674254 w 674254"/>
              <a:gd name="connsiteY1" fmla="*/ 0 h 46182"/>
              <a:gd name="connsiteX0" fmla="*/ 0 w 674254"/>
              <a:gd name="connsiteY0" fmla="*/ 46182 h 46182"/>
              <a:gd name="connsiteX1" fmla="*/ 674254 w 674254"/>
              <a:gd name="connsiteY1" fmla="*/ 0 h 46182"/>
              <a:gd name="connsiteX0" fmla="*/ 0 w 674254"/>
              <a:gd name="connsiteY0" fmla="*/ 46182 h 46182"/>
              <a:gd name="connsiteX1" fmla="*/ 674254 w 674254"/>
              <a:gd name="connsiteY1" fmla="*/ 0 h 46182"/>
              <a:gd name="connsiteX0" fmla="*/ 0 w 674254"/>
              <a:gd name="connsiteY0" fmla="*/ 46182 h 46182"/>
              <a:gd name="connsiteX1" fmla="*/ 294956 w 674254"/>
              <a:gd name="connsiteY1" fmla="*/ 36945 h 46182"/>
              <a:gd name="connsiteX2" fmla="*/ 674254 w 674254"/>
              <a:gd name="connsiteY2" fmla="*/ 0 h 46182"/>
              <a:gd name="connsiteX0" fmla="*/ 0 w 674254"/>
              <a:gd name="connsiteY0" fmla="*/ 46182 h 46182"/>
              <a:gd name="connsiteX1" fmla="*/ 674254 w 674254"/>
              <a:gd name="connsiteY1" fmla="*/ 0 h 46182"/>
              <a:gd name="connsiteX0" fmla="*/ 0 w 558935"/>
              <a:gd name="connsiteY0" fmla="*/ 0 h 1310"/>
              <a:gd name="connsiteX1" fmla="*/ 558935 w 558935"/>
              <a:gd name="connsiteY1" fmla="*/ 1310 h 1310"/>
              <a:gd name="connsiteX0" fmla="*/ 0 w 558935"/>
              <a:gd name="connsiteY0" fmla="*/ 194837 h 196147"/>
              <a:gd name="connsiteX1" fmla="*/ 558935 w 558935"/>
              <a:gd name="connsiteY1" fmla="*/ 196147 h 196147"/>
              <a:gd name="connsiteX0" fmla="*/ 0 w 558935"/>
              <a:gd name="connsiteY0" fmla="*/ 194837 h 360654"/>
              <a:gd name="connsiteX1" fmla="*/ 558935 w 558935"/>
              <a:gd name="connsiteY1" fmla="*/ 196147 h 360654"/>
              <a:gd name="connsiteX0" fmla="*/ 0 w 558935"/>
              <a:gd name="connsiteY0" fmla="*/ 194837 h 456613"/>
              <a:gd name="connsiteX1" fmla="*/ 558935 w 558935"/>
              <a:gd name="connsiteY1" fmla="*/ 196147 h 456613"/>
              <a:gd name="connsiteX0" fmla="*/ 0 w 558935"/>
              <a:gd name="connsiteY0" fmla="*/ 258924 h 520700"/>
              <a:gd name="connsiteX1" fmla="*/ 558935 w 558935"/>
              <a:gd name="connsiteY1" fmla="*/ 260234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8935" h="520700">
                <a:moveTo>
                  <a:pt x="0" y="258924"/>
                </a:moveTo>
                <a:cubicBezTo>
                  <a:pt x="300480" y="0"/>
                  <a:pt x="274930" y="520700"/>
                  <a:pt x="558935" y="26023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2357422" y="5096508"/>
            <a:ext cx="357190" cy="332756"/>
          </a:xfrm>
          <a:custGeom>
            <a:avLst/>
            <a:gdLst>
              <a:gd name="connsiteX0" fmla="*/ 0 w 674254"/>
              <a:gd name="connsiteY0" fmla="*/ 100061 h 100061"/>
              <a:gd name="connsiteX1" fmla="*/ 193963 w 674254"/>
              <a:gd name="connsiteY1" fmla="*/ 7697 h 100061"/>
              <a:gd name="connsiteX2" fmla="*/ 674254 w 674254"/>
              <a:gd name="connsiteY2" fmla="*/ 53879 h 100061"/>
              <a:gd name="connsiteX0" fmla="*/ 0 w 674254"/>
              <a:gd name="connsiteY0" fmla="*/ 46182 h 46182"/>
              <a:gd name="connsiteX1" fmla="*/ 674254 w 674254"/>
              <a:gd name="connsiteY1" fmla="*/ 0 h 46182"/>
              <a:gd name="connsiteX0" fmla="*/ 0 w 674254"/>
              <a:gd name="connsiteY0" fmla="*/ 46182 h 46182"/>
              <a:gd name="connsiteX1" fmla="*/ 674254 w 674254"/>
              <a:gd name="connsiteY1" fmla="*/ 0 h 46182"/>
              <a:gd name="connsiteX0" fmla="*/ 0 w 674254"/>
              <a:gd name="connsiteY0" fmla="*/ 46182 h 46182"/>
              <a:gd name="connsiteX1" fmla="*/ 674254 w 674254"/>
              <a:gd name="connsiteY1" fmla="*/ 0 h 46182"/>
              <a:gd name="connsiteX0" fmla="*/ 0 w 674254"/>
              <a:gd name="connsiteY0" fmla="*/ 46182 h 46182"/>
              <a:gd name="connsiteX1" fmla="*/ 294956 w 674254"/>
              <a:gd name="connsiteY1" fmla="*/ 36945 h 46182"/>
              <a:gd name="connsiteX2" fmla="*/ 674254 w 674254"/>
              <a:gd name="connsiteY2" fmla="*/ 0 h 46182"/>
              <a:gd name="connsiteX0" fmla="*/ 0 w 674254"/>
              <a:gd name="connsiteY0" fmla="*/ 46182 h 46182"/>
              <a:gd name="connsiteX1" fmla="*/ 674254 w 674254"/>
              <a:gd name="connsiteY1" fmla="*/ 0 h 46182"/>
              <a:gd name="connsiteX0" fmla="*/ 0 w 558935"/>
              <a:gd name="connsiteY0" fmla="*/ 0 h 1310"/>
              <a:gd name="connsiteX1" fmla="*/ 558935 w 558935"/>
              <a:gd name="connsiteY1" fmla="*/ 1310 h 1310"/>
              <a:gd name="connsiteX0" fmla="*/ 0 w 558935"/>
              <a:gd name="connsiteY0" fmla="*/ 194837 h 196147"/>
              <a:gd name="connsiteX1" fmla="*/ 558935 w 558935"/>
              <a:gd name="connsiteY1" fmla="*/ 196147 h 196147"/>
              <a:gd name="connsiteX0" fmla="*/ 0 w 558935"/>
              <a:gd name="connsiteY0" fmla="*/ 194837 h 360654"/>
              <a:gd name="connsiteX1" fmla="*/ 558935 w 558935"/>
              <a:gd name="connsiteY1" fmla="*/ 196147 h 360654"/>
              <a:gd name="connsiteX0" fmla="*/ 0 w 558935"/>
              <a:gd name="connsiteY0" fmla="*/ 194837 h 456613"/>
              <a:gd name="connsiteX1" fmla="*/ 558935 w 558935"/>
              <a:gd name="connsiteY1" fmla="*/ 196147 h 456613"/>
              <a:gd name="connsiteX0" fmla="*/ 0 w 558935"/>
              <a:gd name="connsiteY0" fmla="*/ 258924 h 520700"/>
              <a:gd name="connsiteX1" fmla="*/ 558935 w 558935"/>
              <a:gd name="connsiteY1" fmla="*/ 260234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8935" h="520700">
                <a:moveTo>
                  <a:pt x="0" y="258924"/>
                </a:moveTo>
                <a:cubicBezTo>
                  <a:pt x="300480" y="0"/>
                  <a:pt x="274930" y="520700"/>
                  <a:pt x="558935" y="26023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スライド番号プレースホルダ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92919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endParaRPr kumimoji="1"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428992" y="4068553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Sigmoid </a:t>
            </a:r>
            <a:br>
              <a:rPr kumimoji="1" lang="en-US" altLang="ja-JP" dirty="0" smtClean="0"/>
            </a:br>
            <a:r>
              <a:rPr kumimoji="1" lang="en-US" altLang="ja-JP" dirty="0" smtClean="0"/>
              <a:t>function</a:t>
            </a:r>
            <a:endParaRPr kumimoji="1" lang="ja-JP" altLang="en-US" dirty="0"/>
          </a:p>
        </p:txBody>
      </p:sp>
      <p:cxnSp>
        <p:nvCxnSpPr>
          <p:cNvPr id="46" name="直線矢印コネクタ 45"/>
          <p:cNvCxnSpPr>
            <a:stCxn id="45" idx="2"/>
          </p:cNvCxnSpPr>
          <p:nvPr/>
        </p:nvCxnSpPr>
        <p:spPr>
          <a:xfrm rot="16200000" flipH="1">
            <a:off x="4304107" y="4804181"/>
            <a:ext cx="357190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円/楕円 9"/>
          <p:cNvSpPr/>
          <p:nvPr/>
        </p:nvSpPr>
        <p:spPr>
          <a:xfrm>
            <a:off x="4143372" y="4643446"/>
            <a:ext cx="785818" cy="50006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4143372" y="3643314"/>
            <a:ext cx="785818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Additional Components (</a:t>
            </a:r>
            <a:r>
              <a:rPr lang="en-US" altLang="ja-JP" dirty="0" smtClean="0"/>
              <a:t>2)</a:t>
            </a:r>
            <a:br>
              <a:rPr lang="en-US" altLang="ja-JP" dirty="0" smtClean="0"/>
            </a:br>
            <a:r>
              <a:rPr lang="en-US" altLang="ja-JP" dirty="0" smtClean="0"/>
              <a:t>Average Errors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5240319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Calculate moving average of squared errors</a:t>
            </a:r>
          </a:p>
          <a:p>
            <a:pPr lvl="1"/>
            <a:r>
              <a:rPr lang="en-US" altLang="ja-JP" dirty="0" smtClean="0"/>
              <a:t>For each output node of answer networks and dependency detection networks</a:t>
            </a:r>
          </a:p>
          <a:p>
            <a:pPr lvl="2"/>
            <a:endParaRPr kumimoji="1" lang="en-US" altLang="ja-JP" dirty="0" smtClean="0"/>
          </a:p>
          <a:p>
            <a:pPr lvl="1" indent="-742950">
              <a:buNone/>
              <a:tabLst>
                <a:tab pos="2328863" algn="l"/>
                <a:tab pos="5203825" algn="l"/>
              </a:tabLst>
            </a:pPr>
            <a:r>
              <a:rPr lang="en-US" altLang="ja-JP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baseline="30000" dirty="0" err="1" smtClean="0"/>
              <a:t>SERR</a:t>
            </a:r>
            <a:r>
              <a:rPr lang="en-US" altLang="ja-JP" baseline="30000" dirty="0" smtClean="0"/>
              <a:t>	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smtClean="0">
                <a:latin typeface="Symbol" pitchFamily="18" charset="2"/>
              </a:rPr>
              <a:t>r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ja-JP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baseline="30000" dirty="0" err="1" smtClean="0"/>
              <a:t>SERR</a:t>
            </a:r>
            <a:r>
              <a:rPr lang="en-US" altLang="ja-JP" baseline="30000" dirty="0" smtClean="0"/>
              <a:t> 	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altLang="ja-JP" dirty="0" smtClean="0">
                <a:latin typeface="Symbol" pitchFamily="18" charset="2"/>
              </a:rPr>
              <a:t>-</a:t>
            </a:r>
            <a:r>
              <a:rPr lang="en-US" altLang="ja-JP" i="1" dirty="0" smtClean="0">
                <a:latin typeface="Symbol" pitchFamily="18" charset="2"/>
              </a:rPr>
              <a:t>r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altLang="ja-JP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altLang="ja-JP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2	</a:t>
            </a:r>
            <a:endParaRPr lang="ja-JP" altLang="en-US" sz="2600" baseline="30000" dirty="0" smtClean="0"/>
          </a:p>
          <a:p>
            <a:pPr lvl="1" indent="-742950">
              <a:buNone/>
              <a:tabLst>
                <a:tab pos="2328863" algn="l"/>
                <a:tab pos="5203825" algn="l"/>
              </a:tabLst>
            </a:pPr>
            <a:r>
              <a:rPr lang="en-US" altLang="ja-JP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baseline="30000" dirty="0" err="1" smtClean="0"/>
              <a:t>LERR</a:t>
            </a:r>
            <a:r>
              <a:rPr lang="en-US" altLang="ja-JP" baseline="30000" dirty="0" smtClean="0"/>
              <a:t>	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smtClean="0">
                <a:latin typeface="Symbol" pitchFamily="18" charset="2"/>
              </a:rPr>
              <a:t>r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baseline="30000" dirty="0" err="1" smtClean="0"/>
              <a:t>LERR</a:t>
            </a:r>
            <a:r>
              <a:rPr lang="en-US" altLang="ja-JP" baseline="30000" dirty="0" smtClean="0"/>
              <a:t> 	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altLang="ja-JP" dirty="0" smtClean="0">
                <a:latin typeface="Symbol" pitchFamily="18" charset="2"/>
              </a:rPr>
              <a:t>-</a:t>
            </a:r>
            <a:r>
              <a:rPr lang="en-US" altLang="ja-JP" i="1" dirty="0" smtClean="0">
                <a:latin typeface="Symbol" pitchFamily="18" charset="2"/>
              </a:rPr>
              <a:t>r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altLang="ja-JP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altLang="ja-JP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baseline="30000" dirty="0" smtClean="0">
                <a:latin typeface="Times New Roman" pitchFamily="18" charset="0"/>
                <a:cs typeface="Times New Roman" pitchFamily="18" charset="0"/>
              </a:rPr>
              <a:t>2	</a:t>
            </a:r>
            <a:endParaRPr lang="en-US" altLang="ja-JP" sz="2600" dirty="0" smtClean="0"/>
          </a:p>
          <a:p>
            <a:pPr lvl="1" indent="-742950">
              <a:buNone/>
              <a:tabLst>
                <a:tab pos="2328863" algn="l"/>
                <a:tab pos="5203825" algn="l"/>
              </a:tabLst>
            </a:pPr>
            <a:r>
              <a:rPr lang="en-US" altLang="ja-JP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baseline="30000" dirty="0" err="1" smtClean="0"/>
              <a:t>LERR</a:t>
            </a:r>
            <a:r>
              <a:rPr lang="en-US" altLang="ja-JP" baseline="30000" dirty="0" smtClean="0"/>
              <a:t>	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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baseline="30000" dirty="0" err="1" smtClean="0"/>
              <a:t>LERR</a:t>
            </a:r>
            <a:r>
              <a:rPr lang="en-US" altLang="ja-JP" baseline="30000" dirty="0" smtClean="0"/>
              <a:t> 	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altLang="ja-JP" dirty="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altLang="ja-JP" i="1" dirty="0" smtClean="0">
                <a:latin typeface="Symbol" pitchFamily="18" charset="2"/>
              </a:rPr>
              <a:t>r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altLang="ja-JP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ja-JP" dirty="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altLang="ja-JP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	</a:t>
            </a:r>
          </a:p>
          <a:p>
            <a:pPr lvl="1" indent="-742950">
              <a:buNone/>
              <a:tabLst>
                <a:tab pos="4310063" algn="l"/>
              </a:tabLst>
            </a:pPr>
            <a:endParaRPr kumimoji="1" lang="en-US" altLang="ja-JP" baseline="30000" dirty="0" smtClean="0"/>
          </a:p>
          <a:p>
            <a:pPr lvl="1">
              <a:buNone/>
            </a:pPr>
            <a:r>
              <a:rPr lang="en-US" altLang="ja-JP" baseline="30000" dirty="0" smtClean="0"/>
              <a:t>	</a:t>
            </a:r>
          </a:p>
          <a:p>
            <a:pPr lvl="1">
              <a:buNone/>
            </a:pPr>
            <a:r>
              <a:rPr lang="en-US" altLang="ja-JP" baseline="30000" dirty="0" smtClean="0"/>
              <a:t>	</a:t>
            </a:r>
            <a:r>
              <a:rPr lang="en-US" altLang="ja-JP" dirty="0" smtClean="0"/>
              <a:t>(  </a:t>
            </a:r>
            <a:r>
              <a:rPr lang="ja-JP" altLang="en-US" dirty="0" smtClean="0"/>
              <a:t>・  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: Element-by-element multiplication</a:t>
            </a:r>
          </a:p>
          <a:p>
            <a:pPr lvl="1">
              <a:buNone/>
            </a:pPr>
            <a:r>
              <a:rPr lang="en-US" altLang="ja-JP" dirty="0" smtClean="0"/>
              <a:t>	0 &lt; </a:t>
            </a:r>
            <a:r>
              <a:rPr lang="en-US" altLang="ja-JP" i="1" dirty="0" smtClean="0">
                <a:latin typeface="Symbol" pitchFamily="18" charset="2"/>
              </a:rPr>
              <a:t>r</a:t>
            </a:r>
            <a:r>
              <a:rPr lang="en-US" altLang="ja-JP" baseline="-25000" dirty="0" smtClean="0"/>
              <a:t>1 </a:t>
            </a:r>
            <a:r>
              <a:rPr lang="en-US" altLang="ja-JP" dirty="0" smtClean="0"/>
              <a:t>&lt; </a:t>
            </a:r>
            <a:r>
              <a:rPr lang="en-US" altLang="ja-JP" i="1" dirty="0" smtClean="0">
                <a:latin typeface="Symbol" pitchFamily="18" charset="2"/>
              </a:rPr>
              <a:t>r</a:t>
            </a:r>
            <a:r>
              <a:rPr lang="en-US" altLang="ja-JP" baseline="-25000" dirty="0" smtClean="0"/>
              <a:t>2 </a:t>
            </a:r>
            <a:r>
              <a:rPr lang="en-US" altLang="ja-JP" dirty="0" smtClean="0"/>
              <a:t>&lt; 1: Time factor parameters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5" name="右中かっこ 4"/>
          <p:cNvSpPr/>
          <p:nvPr/>
        </p:nvSpPr>
        <p:spPr>
          <a:xfrm>
            <a:off x="5357818" y="3714752"/>
            <a:ext cx="285752" cy="3571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中かっこ 5"/>
          <p:cNvSpPr/>
          <p:nvPr/>
        </p:nvSpPr>
        <p:spPr>
          <a:xfrm>
            <a:off x="5357818" y="4214818"/>
            <a:ext cx="285752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786446" y="3681715"/>
            <a:ext cx="2261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Short-term error</a:t>
            </a:r>
            <a:endParaRPr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5786446" y="4429132"/>
            <a:ext cx="2184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Long-term error</a:t>
            </a:r>
            <a:endParaRPr lang="ja-JP" altLang="en-US" sz="2400" dirty="0"/>
          </a:p>
        </p:txBody>
      </p:sp>
      <p:sp>
        <p:nvSpPr>
          <p:cNvPr id="11" name="線吹き出し 2 (枠付き) 10"/>
          <p:cNvSpPr/>
          <p:nvPr/>
        </p:nvSpPr>
        <p:spPr>
          <a:xfrm>
            <a:off x="6143636" y="3000372"/>
            <a:ext cx="2928926" cy="714380"/>
          </a:xfrm>
          <a:prstGeom prst="borderCallout2">
            <a:avLst>
              <a:gd name="adj1" fmla="val 18750"/>
              <a:gd name="adj2" fmla="val -2386"/>
              <a:gd name="adj3" fmla="val 18750"/>
              <a:gd name="adj4" fmla="val -28932"/>
              <a:gd name="adj5" fmla="val 100310"/>
              <a:gd name="adj6" fmla="val -4815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Error of Dependency Detection Network</a:t>
            </a:r>
            <a:endParaRPr kumimoji="1" lang="ja-JP" altLang="en-US" sz="2400" dirty="0"/>
          </a:p>
        </p:txBody>
      </p:sp>
      <p:sp>
        <p:nvSpPr>
          <p:cNvPr id="12" name="線吹き出し 2 (枠付き) 11"/>
          <p:cNvSpPr/>
          <p:nvPr/>
        </p:nvSpPr>
        <p:spPr>
          <a:xfrm>
            <a:off x="6143636" y="5143512"/>
            <a:ext cx="2928926" cy="714380"/>
          </a:xfrm>
          <a:prstGeom prst="borderCallout2">
            <a:avLst>
              <a:gd name="adj1" fmla="val 18750"/>
              <a:gd name="adj2" fmla="val -2386"/>
              <a:gd name="adj3" fmla="val 18750"/>
              <a:gd name="adj4" fmla="val -42684"/>
              <a:gd name="adj5" fmla="val -3309"/>
              <a:gd name="adj6" fmla="val -4815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Error of 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Answer Network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円/楕円 17"/>
          <p:cNvSpPr/>
          <p:nvPr/>
        </p:nvSpPr>
        <p:spPr>
          <a:xfrm>
            <a:off x="2214546" y="4572008"/>
            <a:ext cx="1428760" cy="5000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928662" y="4572008"/>
            <a:ext cx="1143008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2214546" y="4000504"/>
            <a:ext cx="1143008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928662" y="4000504"/>
            <a:ext cx="1143008" cy="50006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Expansion Criteria 1: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node is well-known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Confirming that the agent has sufficient experience to learn the node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Prevents unexplored nodes from being expanded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57620" y="4071942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… The error is not in decreasing trend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57620" y="4610409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… The error is smaller than its parent’s</a:t>
            </a:r>
            <a:endParaRPr kumimoji="1" lang="ja-JP" altLang="en-US" sz="2400" dirty="0"/>
          </a:p>
        </p:txBody>
      </p:sp>
      <p:sp>
        <p:nvSpPr>
          <p:cNvPr id="8" name="線吹き出し 2 (枠付き) 7"/>
          <p:cNvSpPr/>
          <p:nvPr/>
        </p:nvSpPr>
        <p:spPr>
          <a:xfrm>
            <a:off x="3500430" y="2571744"/>
            <a:ext cx="4786346" cy="428628"/>
          </a:xfrm>
          <a:prstGeom prst="borderCallout2">
            <a:avLst>
              <a:gd name="adj1" fmla="val 16210"/>
              <a:gd name="adj2" fmla="val -4059"/>
              <a:gd name="adj3" fmla="val 13671"/>
              <a:gd name="adj4" fmla="val -14642"/>
              <a:gd name="adj5" fmla="val 326847"/>
              <a:gd name="adj6" fmla="val -40122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Short-term average error of node 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400" dirty="0"/>
          </a:p>
        </p:txBody>
      </p:sp>
      <p:sp>
        <p:nvSpPr>
          <p:cNvPr id="9" name="線吹き出し 2 (枠付き) 8"/>
          <p:cNvSpPr/>
          <p:nvPr/>
        </p:nvSpPr>
        <p:spPr>
          <a:xfrm>
            <a:off x="3857620" y="3071810"/>
            <a:ext cx="4786346" cy="428628"/>
          </a:xfrm>
          <a:prstGeom prst="borderCallout2">
            <a:avLst>
              <a:gd name="adj1" fmla="val 16210"/>
              <a:gd name="adj2" fmla="val -4059"/>
              <a:gd name="adj3" fmla="val 16211"/>
              <a:gd name="adj4" fmla="val -18032"/>
              <a:gd name="adj5" fmla="val 364942"/>
              <a:gd name="adj6" fmla="val -4034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Long-term average error of node 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1" lang="ja-JP" altLang="en-US" sz="2400" dirty="0"/>
          </a:p>
        </p:txBody>
      </p:sp>
      <p:sp>
        <p:nvSpPr>
          <p:cNvPr id="10" name="線吹き出し 2 (枠付き) 9"/>
          <p:cNvSpPr/>
          <p:nvPr/>
        </p:nvSpPr>
        <p:spPr>
          <a:xfrm>
            <a:off x="4214810" y="3571876"/>
            <a:ext cx="4786346" cy="428628"/>
          </a:xfrm>
          <a:prstGeom prst="borderCallout2">
            <a:avLst>
              <a:gd name="adj1" fmla="val 16210"/>
              <a:gd name="adj2" fmla="val -4059"/>
              <a:gd name="adj3" fmla="val 16211"/>
              <a:gd name="adj4" fmla="val -14848"/>
              <a:gd name="adj5" fmla="val 250657"/>
              <a:gd name="adj6" fmla="val -1533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Average error of node 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400" dirty="0" err="1" smtClean="0"/>
              <a:t>’s</a:t>
            </a:r>
            <a:r>
              <a:rPr lang="en-US" altLang="ja-JP" sz="2400" dirty="0" smtClean="0"/>
              <a:t> parent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00100" y="400050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baseline="30000" dirty="0" err="1" smtClean="0"/>
              <a:t>SERR</a:t>
            </a:r>
            <a:r>
              <a:rPr lang="en-US" altLang="ja-JP" sz="2800" baseline="30000" dirty="0" smtClean="0"/>
              <a:t> </a:t>
            </a:r>
            <a:r>
              <a:rPr lang="en-US" altLang="ja-JP" sz="2800" i="1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ym typeface="Symbol"/>
              </a:rPr>
              <a:t></a:t>
            </a:r>
            <a:r>
              <a:rPr lang="en-US" altLang="ja-JP" sz="2800" dirty="0" smtClean="0"/>
              <a:t> </a:t>
            </a:r>
            <a:r>
              <a:rPr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baseline="30000" dirty="0" err="1" smtClean="0"/>
              <a:t>LERR</a:t>
            </a:r>
            <a:r>
              <a:rPr lang="en-US" altLang="ja-JP" sz="2800" baseline="30000" dirty="0" smtClean="0"/>
              <a:t> </a:t>
            </a:r>
            <a:r>
              <a:rPr lang="en-US" altLang="ja-JP" sz="2800" i="1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800" dirty="0" smtClean="0"/>
              <a:t> 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00100" y="4555513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baseline="30000" dirty="0" err="1" smtClean="0"/>
              <a:t>LERR</a:t>
            </a:r>
            <a:r>
              <a:rPr lang="en-US" altLang="ja-JP" sz="2800" baseline="30000" dirty="0" smtClean="0"/>
              <a:t> </a:t>
            </a:r>
            <a:r>
              <a:rPr lang="en-US" altLang="ja-JP" sz="2800" i="1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ym typeface="Symbol"/>
              </a:rPr>
              <a:t></a:t>
            </a:r>
            <a:r>
              <a:rPr lang="en-US" altLang="ja-JP" sz="2800" dirty="0" smtClean="0"/>
              <a:t> </a:t>
            </a:r>
            <a:r>
              <a:rPr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baseline="30000" dirty="0" err="1" smtClean="0"/>
              <a:t>LERR</a:t>
            </a:r>
            <a:r>
              <a:rPr lang="en-US" altLang="ja-JP" sz="2800" baseline="30000" dirty="0" smtClean="0"/>
              <a:t> </a:t>
            </a:r>
            <a:r>
              <a:rPr lang="en-US" altLang="ja-JP" sz="28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8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800" i="1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800" baseline="30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 smtClean="0"/>
              <a:t> </a:t>
            </a:r>
            <a:endParaRPr kumimoji="1" lang="ja-JP" altLang="en-US" sz="2800" dirty="0"/>
          </a:p>
        </p:txBody>
      </p:sp>
      <p:cxnSp>
        <p:nvCxnSpPr>
          <p:cNvPr id="20" name="直線コネクタ 19"/>
          <p:cNvCxnSpPr/>
          <p:nvPr/>
        </p:nvCxnSpPr>
        <p:spPr>
          <a:xfrm rot="5400000">
            <a:off x="2786050" y="3286124"/>
            <a:ext cx="857256" cy="571504"/>
          </a:xfrm>
          <a:prstGeom prst="lin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cxnSp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円/楕円 11"/>
          <p:cNvSpPr/>
          <p:nvPr/>
        </p:nvSpPr>
        <p:spPr>
          <a:xfrm>
            <a:off x="1857356" y="3786190"/>
            <a:ext cx="571504" cy="5000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571472" y="3786190"/>
            <a:ext cx="1143008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Expansion Criteria 2: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node is independent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The node’s prediction cannot be calculated in terms of other, formerly known node values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Independent node = “core tests” in PSR</a:t>
            </a:r>
          </a:p>
          <a:p>
            <a:pPr lvl="1"/>
            <a:r>
              <a:rPr kumimoji="1" lang="en-US" altLang="ja-JP" dirty="0" smtClean="0"/>
              <a:t>Assuming that a dependent node never has independent child nodes</a:t>
            </a:r>
            <a:endParaRPr kumimoji="1" lang="ja-JP" altLang="en-US" dirty="0"/>
          </a:p>
        </p:txBody>
      </p:sp>
      <p:sp>
        <p:nvSpPr>
          <p:cNvPr id="7" name="線吹き出し 2 (枠付き) 6"/>
          <p:cNvSpPr/>
          <p:nvPr/>
        </p:nvSpPr>
        <p:spPr>
          <a:xfrm>
            <a:off x="2643174" y="2714620"/>
            <a:ext cx="5857916" cy="428628"/>
          </a:xfrm>
          <a:prstGeom prst="borderCallout2">
            <a:avLst>
              <a:gd name="adj1" fmla="val 16210"/>
              <a:gd name="adj2" fmla="val -4059"/>
              <a:gd name="adj3" fmla="val 18750"/>
              <a:gd name="adj4" fmla="val -16667"/>
              <a:gd name="adj5" fmla="val 245578"/>
              <a:gd name="adj6" fmla="val -2897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The error of Dependency Detection Network</a:t>
            </a:r>
            <a:endParaRPr kumimoji="1" lang="ja-JP" altLang="en-US" sz="2400" dirty="0"/>
          </a:p>
        </p:txBody>
      </p:sp>
      <p:sp>
        <p:nvSpPr>
          <p:cNvPr id="8" name="線吹き出し 2 (枠付き) 7"/>
          <p:cNvSpPr/>
          <p:nvPr/>
        </p:nvSpPr>
        <p:spPr>
          <a:xfrm>
            <a:off x="2643174" y="3286124"/>
            <a:ext cx="5857916" cy="428628"/>
          </a:xfrm>
          <a:prstGeom prst="borderCallout2">
            <a:avLst>
              <a:gd name="adj1" fmla="val 16210"/>
              <a:gd name="adj2" fmla="val -4059"/>
              <a:gd name="adj3" fmla="val 16211"/>
              <a:gd name="adj4" fmla="val -8305"/>
              <a:gd name="adj5" fmla="val 123674"/>
              <a:gd name="adj6" fmla="val -816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Threshold parameter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14612" y="3857628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… The error is larger than the threshold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2910" y="378619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baseline="30000" dirty="0" err="1" smtClean="0"/>
              <a:t>LERR</a:t>
            </a:r>
            <a:r>
              <a:rPr lang="en-US" altLang="ja-JP" sz="2800" baseline="30000" dirty="0" smtClean="0"/>
              <a:t> </a:t>
            </a:r>
            <a:r>
              <a:rPr lang="en-US" altLang="ja-JP" sz="2800" i="1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ym typeface="Symbol"/>
              </a:rPr>
              <a:t></a:t>
            </a:r>
            <a:r>
              <a:rPr lang="en-US" altLang="ja-JP" sz="2800" dirty="0" smtClean="0"/>
              <a:t> </a:t>
            </a:r>
            <a:r>
              <a:rPr lang="en-US" altLang="ja-JP" sz="2800" i="1" dirty="0" smtClean="0">
                <a:latin typeface="Symbol" pitchFamily="18" charset="2"/>
                <a:cs typeface="Times New Roman" pitchFamily="18" charset="0"/>
              </a:rPr>
              <a:t>q</a:t>
            </a:r>
            <a:r>
              <a:rPr lang="en-US" altLang="ja-JP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800" dirty="0" smtClean="0"/>
              <a:t> </a:t>
            </a:r>
            <a:endParaRPr kumimoji="1" lang="ja-JP" altLang="en-US" sz="2800" dirty="0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円/楕円 16"/>
          <p:cNvSpPr/>
          <p:nvPr/>
        </p:nvSpPr>
        <p:spPr>
          <a:xfrm>
            <a:off x="1928794" y="3857628"/>
            <a:ext cx="2428892" cy="114300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2214546" y="3929066"/>
            <a:ext cx="1000132" cy="100013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4500562" y="4143380"/>
            <a:ext cx="571504" cy="50006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785786" y="4071942"/>
            <a:ext cx="1000132" cy="5715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Expansion Criteria 3: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node </a:t>
            </a:r>
            <a:r>
              <a:rPr lang="en-US" altLang="ja-JP" dirty="0" smtClean="0"/>
              <a:t>requires further explanation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Choosing the node that has the best descriptive power for the error in the parent’s node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lvl="1">
              <a:buNone/>
            </a:pPr>
            <a:r>
              <a:rPr lang="en-US" altLang="ja-JP" sz="2400" dirty="0" smtClean="0"/>
              <a:t>		       … Prediction error is not smaller than the one</a:t>
            </a:r>
          </a:p>
          <a:p>
            <a:pPr lvl="1">
              <a:buNone/>
            </a:pPr>
            <a:r>
              <a:rPr lang="en-US" altLang="ja-JP" sz="2400" dirty="0" smtClean="0"/>
              <a:t>		           expected from the error of the node’s parent node</a:t>
            </a:r>
          </a:p>
          <a:p>
            <a:pPr lvl="1"/>
            <a:r>
              <a:rPr kumimoji="1" lang="en-US" altLang="ja-JP" dirty="0" smtClean="0"/>
              <a:t>Stop expansion when unpredictability is solved</a:t>
            </a:r>
            <a:endParaRPr kumimoji="1" lang="ja-JP" altLang="en-US" dirty="0"/>
          </a:p>
        </p:txBody>
      </p:sp>
      <p:sp>
        <p:nvSpPr>
          <p:cNvPr id="9" name="線吹き出し 2 (枠付き) 8"/>
          <p:cNvSpPr/>
          <p:nvPr/>
        </p:nvSpPr>
        <p:spPr>
          <a:xfrm>
            <a:off x="3071802" y="2643182"/>
            <a:ext cx="5857916" cy="428628"/>
          </a:xfrm>
          <a:prstGeom prst="borderCallout2">
            <a:avLst>
              <a:gd name="adj1" fmla="val 16210"/>
              <a:gd name="adj2" fmla="val -4059"/>
              <a:gd name="adj3" fmla="val 13671"/>
              <a:gd name="adj4" fmla="val -10906"/>
              <a:gd name="adj5" fmla="val 339546"/>
              <a:gd name="adj6" fmla="val -326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The error of node 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400" dirty="0" smtClean="0"/>
              <a:t> in the answer network</a:t>
            </a:r>
            <a:endParaRPr lang="ja-JP" altLang="en-US" sz="2400" dirty="0"/>
          </a:p>
        </p:txBody>
      </p:sp>
      <p:sp>
        <p:nvSpPr>
          <p:cNvPr id="10" name="線吹き出し 2 (枠付き) 9"/>
          <p:cNvSpPr/>
          <p:nvPr/>
        </p:nvSpPr>
        <p:spPr>
          <a:xfrm>
            <a:off x="3357554" y="3143248"/>
            <a:ext cx="5572164" cy="428628"/>
          </a:xfrm>
          <a:prstGeom prst="borderCallout2">
            <a:avLst>
              <a:gd name="adj1" fmla="val 16210"/>
              <a:gd name="adj2" fmla="val -4059"/>
              <a:gd name="adj3" fmla="val 16211"/>
              <a:gd name="adj4" fmla="val -6447"/>
              <a:gd name="adj5" fmla="val 214272"/>
              <a:gd name="adj6" fmla="val -2063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Expected error of node 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400" dirty="0" smtClean="0"/>
              <a:t> from its parent</a:t>
            </a:r>
            <a:endParaRPr lang="ja-JP" altLang="en-US" sz="2400" dirty="0"/>
          </a:p>
        </p:txBody>
      </p:sp>
      <p:sp>
        <p:nvSpPr>
          <p:cNvPr id="11" name="線吹き出し 2 (枠付き) 10"/>
          <p:cNvSpPr/>
          <p:nvPr/>
        </p:nvSpPr>
        <p:spPr>
          <a:xfrm>
            <a:off x="5143504" y="4643446"/>
            <a:ext cx="3571900" cy="428628"/>
          </a:xfrm>
          <a:prstGeom prst="borderCallout2">
            <a:avLst>
              <a:gd name="adj1" fmla="val 16210"/>
              <a:gd name="adj2" fmla="val -4059"/>
              <a:gd name="adj3" fmla="val 16211"/>
              <a:gd name="adj4" fmla="val -8305"/>
              <a:gd name="adj5" fmla="val -10927"/>
              <a:gd name="adj6" fmla="val -83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Threshold parameter</a:t>
            </a:r>
            <a:endParaRPr kumimoji="1" lang="ja-JP" altLang="en-US" sz="2400" dirty="0"/>
          </a:p>
        </p:txBody>
      </p:sp>
      <p:sp>
        <p:nvSpPr>
          <p:cNvPr id="12" name="線吹き出し 2 (枠付き) 11"/>
          <p:cNvSpPr/>
          <p:nvPr/>
        </p:nvSpPr>
        <p:spPr>
          <a:xfrm>
            <a:off x="3929058" y="3643314"/>
            <a:ext cx="5000660" cy="428628"/>
          </a:xfrm>
          <a:prstGeom prst="borderCallout2">
            <a:avLst>
              <a:gd name="adj1" fmla="val 16210"/>
              <a:gd name="adj2" fmla="val -4059"/>
              <a:gd name="adj3" fmla="val 14527"/>
              <a:gd name="adj4" fmla="val -12554"/>
              <a:gd name="adj5" fmla="val 100817"/>
              <a:gd name="adj6" fmla="val -1817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Relative probability of visiting node 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ja-JP" altLang="en-US" sz="2400" dirty="0"/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/>
        </p:nvGraphicFramePr>
        <p:xfrm>
          <a:off x="857224" y="3886206"/>
          <a:ext cx="4112368" cy="1042992"/>
        </p:xfrm>
        <a:graphic>
          <a:graphicData uri="http://schemas.openxmlformats.org/presentationml/2006/ole">
            <p:oleObj spid="_x0000_s3078" name="数式" r:id="rId3" imgW="1752480" imgH="444240" progId="Equation.3">
              <p:embed/>
            </p:oleObj>
          </a:graphicData>
        </a:graphic>
      </p:graphicFrame>
      <p:sp>
        <p:nvSpPr>
          <p:cNvPr id="13" name="スライド番号プレースホル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Comparison to Related Studies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No previous work is known for </a:t>
            </a:r>
            <a:r>
              <a:rPr kumimoji="1" lang="en-US" altLang="ja-JP" dirty="0" smtClean="0"/>
              <a:t>discovering </a:t>
            </a:r>
            <a:r>
              <a:rPr kumimoji="1" lang="en-US" altLang="ja-JP" dirty="0" smtClean="0"/>
              <a:t>TD-Network</a:t>
            </a:r>
          </a:p>
          <a:p>
            <a:r>
              <a:rPr kumimoji="1" lang="en-US" altLang="ja-JP" dirty="0" smtClean="0"/>
              <a:t>On-line discovery of PSR core tests </a:t>
            </a:r>
            <a:r>
              <a:rPr kumimoji="1" lang="en-US" altLang="ja-JP" sz="2800" dirty="0" smtClean="0"/>
              <a:t>(McCracken and Bowling, 2006):</a:t>
            </a:r>
          </a:p>
          <a:p>
            <a:pPr lvl="1"/>
            <a:r>
              <a:rPr lang="en-US" altLang="ja-JP" dirty="0" smtClean="0"/>
              <a:t>Need to keep a substantially long history </a:t>
            </a:r>
          </a:p>
          <a:p>
            <a:pPr lvl="1"/>
            <a:r>
              <a:rPr kumimoji="1" lang="en-US" altLang="ja-JP" dirty="0" smtClean="0"/>
              <a:t>Matrix operation required for calculating linear independency, normalizing probability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altLang="ja-JP" dirty="0" smtClean="0"/>
              <a:t>Advantage of our work</a:t>
            </a:r>
          </a:p>
          <a:p>
            <a:pPr lvl="1"/>
            <a:r>
              <a:rPr lang="en-US" altLang="ja-JP" dirty="0" smtClean="0"/>
              <a:t>Distributed calculation on a network structure</a:t>
            </a:r>
          </a:p>
          <a:p>
            <a:pPr lvl="1"/>
            <a:r>
              <a:rPr lang="en-US" altLang="ja-JP" dirty="0" smtClean="0"/>
              <a:t>No need for keeping history or big matrix algebra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357158" y="4643446"/>
            <a:ext cx="850112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Experiments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85000" lnSpcReduction="10000"/>
          </a:bodyPr>
          <a:lstStyle/>
          <a:p>
            <a:r>
              <a:rPr lang="en-US" altLang="ja-JP" dirty="0" smtClean="0"/>
              <a:t>Several POMDP environments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{5,8}-state ring world</a:t>
            </a:r>
          </a:p>
          <a:p>
            <a:pPr lvl="1"/>
            <a:r>
              <a:rPr lang="en-US" altLang="ja-JP" dirty="0" smtClean="0"/>
              <a:t>Some well-known POMDP with 1-bit observation</a:t>
            </a:r>
            <a:br>
              <a:rPr lang="en-US" altLang="ja-JP" dirty="0" smtClean="0"/>
            </a:br>
            <a:r>
              <a:rPr lang="en-US" altLang="ja-JP" dirty="0" smtClean="0"/>
              <a:t>(Float-Reset, Paint, Tiger, Network)</a:t>
            </a:r>
          </a:p>
          <a:p>
            <a:r>
              <a:rPr lang="en-US" altLang="ja-JP" dirty="0" smtClean="0"/>
              <a:t>Actions are selected from a uniform random policy</a:t>
            </a:r>
          </a:p>
          <a:p>
            <a:r>
              <a:rPr lang="en-US" altLang="ja-JP" dirty="0" smtClean="0"/>
              <a:t>Parameters are given as follows</a:t>
            </a:r>
          </a:p>
          <a:p>
            <a:pPr lvl="1"/>
            <a:r>
              <a:rPr lang="en-US" altLang="ja-JP" i="1" dirty="0" smtClean="0">
                <a:latin typeface="Symbol" pitchFamily="18" charset="2"/>
              </a:rPr>
              <a:t>r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=0.99, </a:t>
            </a:r>
            <a:r>
              <a:rPr lang="en-US" altLang="ja-JP" i="1" dirty="0" smtClean="0">
                <a:latin typeface="Symbol" pitchFamily="18" charset="2"/>
              </a:rPr>
              <a:t>r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=0.999, </a:t>
            </a:r>
            <a:r>
              <a:rPr lang="en-US" altLang="ja-JP" i="1" dirty="0" smtClean="0">
                <a:latin typeface="Symbol" pitchFamily="18" charset="2"/>
              </a:rPr>
              <a:t>q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= 0.0045, </a:t>
            </a:r>
            <a:r>
              <a:rPr lang="en-US" altLang="ja-JP" i="1" dirty="0" smtClean="0">
                <a:latin typeface="Symbol" pitchFamily="18" charset="2"/>
              </a:rPr>
              <a:t>q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=0.0005</a:t>
            </a:r>
          </a:p>
          <a:p>
            <a:pPr lvl="1"/>
            <a:r>
              <a:rPr lang="en-US" altLang="ja-JP" dirty="0" smtClean="0"/>
              <a:t>Learning rate </a:t>
            </a:r>
            <a:r>
              <a:rPr lang="en-US" altLang="ja-JP" i="1" dirty="0" smtClean="0">
                <a:latin typeface="Symbol" pitchFamily="18" charset="2"/>
              </a:rPr>
              <a:t>a </a:t>
            </a:r>
            <a:r>
              <a:rPr lang="en-US" altLang="ja-JP" dirty="0" smtClean="0"/>
              <a:t>starts </a:t>
            </a:r>
            <a:r>
              <a:rPr lang="en-US" altLang="ja-JP" dirty="0" smtClean="0"/>
              <a:t>with </a:t>
            </a:r>
            <a:r>
              <a:rPr lang="en-US" altLang="ja-JP" i="1" dirty="0" smtClean="0">
                <a:latin typeface="Symbol" pitchFamily="18" charset="2"/>
              </a:rPr>
              <a:t>a</a:t>
            </a:r>
            <a:r>
              <a:rPr lang="en-US" altLang="ja-JP" dirty="0" smtClean="0"/>
              <a:t>=0.1, and after 800,000 steps, </a:t>
            </a:r>
            <a:r>
              <a:rPr lang="en-US" altLang="ja-JP" i="1" dirty="0" smtClean="0">
                <a:latin typeface="Symbol" pitchFamily="18" charset="2"/>
              </a:rPr>
              <a:t>a</a:t>
            </a:r>
            <a:r>
              <a:rPr lang="en-US" altLang="ja-JP" dirty="0" smtClean="0"/>
              <a:t> is halved </a:t>
            </a:r>
            <a:r>
              <a:rPr lang="en-US" altLang="ja-JP" dirty="0" smtClean="0"/>
              <a:t>for </a:t>
            </a:r>
            <a:r>
              <a:rPr lang="en-US" altLang="ja-JP" dirty="0" smtClean="0"/>
              <a:t>every 100,000 steps</a:t>
            </a:r>
          </a:p>
          <a:p>
            <a:r>
              <a:rPr lang="en-US" altLang="ja-JP" dirty="0" smtClean="0"/>
              <a:t>Compared by mean squared error of the predicted observation for the chosen action from the oracle</a:t>
            </a:r>
            <a:endParaRPr kumimoji="1"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An algorithm for discovering question network of Temporal-Difference (TD) Networks</a:t>
            </a:r>
          </a:p>
          <a:p>
            <a:pPr lvl="1"/>
            <a:r>
              <a:rPr lang="en-US" altLang="ja-JP" dirty="0" smtClean="0"/>
              <a:t>For learning predictions </a:t>
            </a:r>
            <a:r>
              <a:rPr lang="en-US" altLang="ja-JP" dirty="0" smtClean="0"/>
              <a:t>in POMDP environments</a:t>
            </a:r>
          </a:p>
          <a:p>
            <a:pPr lvl="1"/>
            <a:r>
              <a:rPr lang="en-US" altLang="ja-JP" dirty="0" smtClean="0"/>
              <a:t>Similar to discovering </a:t>
            </a:r>
            <a:r>
              <a:rPr lang="en-US" altLang="ja-JP" dirty="0" smtClean="0">
                <a:solidFill>
                  <a:schemeClr val="tx2"/>
                </a:solidFill>
              </a:rPr>
              <a:t>core tests </a:t>
            </a:r>
            <a:r>
              <a:rPr lang="en-US" altLang="ja-JP" dirty="0" smtClean="0"/>
              <a:t>in Predictive State </a:t>
            </a:r>
            <a:r>
              <a:rPr lang="en-US" altLang="ja-JP" dirty="0" smtClean="0"/>
              <a:t>Representations </a:t>
            </a:r>
            <a:endParaRPr lang="en-US" altLang="ja-JP" dirty="0" smtClean="0"/>
          </a:p>
          <a:p>
            <a:r>
              <a:rPr lang="en-US" altLang="ja-JP" dirty="0" smtClean="0"/>
              <a:t>Features: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On-line, incremental discovery</a:t>
            </a:r>
          </a:p>
          <a:p>
            <a:pPr lvl="1"/>
            <a:r>
              <a:rPr lang="en-US" altLang="ja-JP" dirty="0" smtClean="0"/>
              <a:t>Distributed calculation on network </a:t>
            </a:r>
            <a:r>
              <a:rPr lang="en-US" altLang="ja-JP" dirty="0" smtClean="0"/>
              <a:t>structure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(1) 5-state </a:t>
            </a:r>
            <a:r>
              <a:rPr lang="en-US" altLang="ja-JP" dirty="0"/>
              <a:t>R</a:t>
            </a:r>
            <a:r>
              <a:rPr kumimoji="1" lang="en-US" altLang="ja-JP" dirty="0" smtClean="0"/>
              <a:t>ing World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57138"/>
            <a:ext cx="7077099" cy="456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テキスト ボックス 3"/>
          <p:cNvSpPr txBox="1"/>
          <p:nvPr/>
        </p:nvSpPr>
        <p:spPr>
          <a:xfrm>
            <a:off x="2928926" y="5786454"/>
            <a:ext cx="36433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Time (×10</a:t>
            </a:r>
            <a:r>
              <a:rPr lang="en-US" altLang="ja-JP" baseline="30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5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steps)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</a:t>
            </a:r>
            <a:r>
              <a:rPr lang="ja-JP" altLang="en-US" dirty="0" smtClean="0"/>
              <a:t> </a:t>
            </a:r>
            <a:r>
              <a:rPr lang="en-US" altLang="ja-JP" dirty="0" smtClean="0"/>
              <a:t>(2) 8-state Ring </a:t>
            </a:r>
            <a:r>
              <a:rPr lang="en-US" altLang="ja-JP" dirty="0"/>
              <a:t>W</a:t>
            </a:r>
            <a:r>
              <a:rPr lang="en-US" altLang="ja-JP" dirty="0" smtClean="0"/>
              <a:t>orld</a:t>
            </a:r>
            <a:endParaRPr kumimoji="1" lang="ja-JP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68994" y="1500174"/>
            <a:ext cx="6956427" cy="462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テキスト ボックス 3"/>
          <p:cNvSpPr txBox="1"/>
          <p:nvPr/>
        </p:nvSpPr>
        <p:spPr>
          <a:xfrm>
            <a:off x="2928926" y="5786454"/>
            <a:ext cx="36433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Time (×10</a:t>
            </a:r>
            <a:r>
              <a:rPr lang="en-US" altLang="ja-JP" baseline="30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5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steps)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1" y="3071810"/>
            <a:ext cx="5658433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(3)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 helpful evaluation from other POMDPs</a:t>
            </a:r>
          </a:p>
          <a:p>
            <a:pPr lvl="1"/>
            <a:r>
              <a:rPr lang="en-US" altLang="ja-JP" dirty="0" smtClean="0"/>
              <a:t>Initial networks performed just as good as discovered networks</a:t>
            </a:r>
          </a:p>
          <a:p>
            <a:pPr lvl="1"/>
            <a:r>
              <a:rPr kumimoji="1" lang="en-US" altLang="ja-JP" dirty="0" smtClean="0"/>
              <a:t>Confirmed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that the </a:t>
            </a:r>
            <a:r>
              <a:rPr kumimoji="1" lang="en-US" altLang="ja-JP" dirty="0" err="1" smtClean="0"/>
              <a:t>dis</a:t>
            </a:r>
            <a:r>
              <a:rPr kumimoji="1" lang="en-US" altLang="ja-JP" dirty="0" smtClean="0"/>
              <a:t>-</a:t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covery</a:t>
            </a:r>
            <a:r>
              <a:rPr kumimoji="1" lang="en-US" altLang="ja-JP" dirty="0" smtClean="0"/>
              <a:t> pro-</a:t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cess</a:t>
            </a:r>
            <a:r>
              <a:rPr kumimoji="1" lang="en-US" altLang="ja-JP" dirty="0" smtClean="0"/>
              <a:t> stops in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probabilistic </a:t>
            </a:r>
            <a:br>
              <a:rPr kumimoji="1" lang="en-US" altLang="ja-JP" dirty="0" smtClean="0"/>
            </a:br>
            <a:r>
              <a:rPr kumimoji="1" lang="en-US" altLang="ja-JP" dirty="0" smtClean="0"/>
              <a:t>environments</a:t>
            </a:r>
            <a:endParaRPr kumimoji="1" lang="ja-JP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96763" y="3081665"/>
            <a:ext cx="5704393" cy="377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9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59259E-6 L 0.16997 0.12269 " pathEditMode="relative" rAng="0" ptsTypes="AA">
                                      <p:cBhvr>
                                        <p:cTn id="10" dur="500" spd="-100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6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cygwin\home\t\src\tdn\data14\icml2a-P-RingEnv8-slid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57221" y="3284532"/>
            <a:ext cx="5786478" cy="3573468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(4)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82866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Tests for each criterion disabled (8-State Ring)</a:t>
            </a:r>
            <a:endParaRPr kumimoji="1" lang="ja-JP" alt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06" y="2143116"/>
            <a:ext cx="755908" cy="113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 rot="16200000">
            <a:off x="2845136" y="2497270"/>
            <a:ext cx="104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# nodes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57884" y="5786454"/>
            <a:ext cx="250033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Time (×10</a:t>
            </a:r>
            <a:r>
              <a:rPr lang="en-US" altLang="ja-JP" baseline="30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5</a:t>
            </a: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steps)</a:t>
            </a:r>
          </a:p>
          <a:p>
            <a:pPr algn="ctr"/>
            <a:r>
              <a:rPr kumimoji="1"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Averaged for 30 trials</a:t>
            </a:r>
            <a:endParaRPr kumimoji="1" lang="ja-JP" altLang="en-US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143504" y="2214554"/>
            <a:ext cx="3714776" cy="676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572132" y="2928934"/>
            <a:ext cx="3286148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071670" y="3643314"/>
            <a:ext cx="1428760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714612" y="3929066"/>
            <a:ext cx="857256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4" name="フリーフォーム 13"/>
          <p:cNvSpPr/>
          <p:nvPr/>
        </p:nvSpPr>
        <p:spPr>
          <a:xfrm>
            <a:off x="2431420" y="4200526"/>
            <a:ext cx="223674" cy="140568"/>
          </a:xfrm>
          <a:custGeom>
            <a:avLst/>
            <a:gdLst>
              <a:gd name="connsiteX0" fmla="*/ 97468 w 223674"/>
              <a:gd name="connsiteY0" fmla="*/ 109941 h 129065"/>
              <a:gd name="connsiteX1" fmla="*/ 78418 w 223674"/>
              <a:gd name="connsiteY1" fmla="*/ 100416 h 129065"/>
              <a:gd name="connsiteX2" fmla="*/ 76036 w 223674"/>
              <a:gd name="connsiteY2" fmla="*/ 93272 h 129065"/>
              <a:gd name="connsiteX3" fmla="*/ 66511 w 223674"/>
              <a:gd name="connsiteY3" fmla="*/ 88510 h 129065"/>
              <a:gd name="connsiteX4" fmla="*/ 52224 w 223674"/>
              <a:gd name="connsiteY4" fmla="*/ 78985 h 129065"/>
              <a:gd name="connsiteX5" fmla="*/ 45080 w 223674"/>
              <a:gd name="connsiteY5" fmla="*/ 71841 h 129065"/>
              <a:gd name="connsiteX6" fmla="*/ 40318 w 223674"/>
              <a:gd name="connsiteY6" fmla="*/ 64697 h 129065"/>
              <a:gd name="connsiteX7" fmla="*/ 28411 w 223674"/>
              <a:gd name="connsiteY7" fmla="*/ 62316 h 129065"/>
              <a:gd name="connsiteX8" fmla="*/ 21268 w 223674"/>
              <a:gd name="connsiteY8" fmla="*/ 59935 h 129065"/>
              <a:gd name="connsiteX9" fmla="*/ 18886 w 223674"/>
              <a:gd name="connsiteY9" fmla="*/ 52791 h 129065"/>
              <a:gd name="connsiteX10" fmla="*/ 6980 w 223674"/>
              <a:gd name="connsiteY10" fmla="*/ 36122 h 129065"/>
              <a:gd name="connsiteX11" fmla="*/ 2218 w 223674"/>
              <a:gd name="connsiteY11" fmla="*/ 24216 h 129065"/>
              <a:gd name="connsiteX12" fmla="*/ 11743 w 223674"/>
              <a:gd name="connsiteY12" fmla="*/ 12310 h 129065"/>
              <a:gd name="connsiteX13" fmla="*/ 23649 w 223674"/>
              <a:gd name="connsiteY13" fmla="*/ 2785 h 129065"/>
              <a:gd name="connsiteX14" fmla="*/ 76036 w 223674"/>
              <a:gd name="connsiteY14" fmla="*/ 5166 h 129065"/>
              <a:gd name="connsiteX15" fmla="*/ 97468 w 223674"/>
              <a:gd name="connsiteY15" fmla="*/ 12310 h 129065"/>
              <a:gd name="connsiteX16" fmla="*/ 104611 w 223674"/>
              <a:gd name="connsiteY16" fmla="*/ 14691 h 129065"/>
              <a:gd name="connsiteX17" fmla="*/ 111755 w 223674"/>
              <a:gd name="connsiteY17" fmla="*/ 19453 h 129065"/>
              <a:gd name="connsiteX18" fmla="*/ 118899 w 223674"/>
              <a:gd name="connsiteY18" fmla="*/ 26597 h 129065"/>
              <a:gd name="connsiteX19" fmla="*/ 128424 w 223674"/>
              <a:gd name="connsiteY19" fmla="*/ 28978 h 129065"/>
              <a:gd name="connsiteX20" fmla="*/ 135568 w 223674"/>
              <a:gd name="connsiteY20" fmla="*/ 33741 h 129065"/>
              <a:gd name="connsiteX21" fmla="*/ 164143 w 223674"/>
              <a:gd name="connsiteY21" fmla="*/ 38503 h 129065"/>
              <a:gd name="connsiteX22" fmla="*/ 178430 w 223674"/>
              <a:gd name="connsiteY22" fmla="*/ 43266 h 129065"/>
              <a:gd name="connsiteX23" fmla="*/ 185574 w 223674"/>
              <a:gd name="connsiteY23" fmla="*/ 48028 h 129065"/>
              <a:gd name="connsiteX24" fmla="*/ 192718 w 223674"/>
              <a:gd name="connsiteY24" fmla="*/ 55172 h 129065"/>
              <a:gd name="connsiteX25" fmla="*/ 199861 w 223674"/>
              <a:gd name="connsiteY25" fmla="*/ 57553 h 129065"/>
              <a:gd name="connsiteX26" fmla="*/ 202243 w 223674"/>
              <a:gd name="connsiteY26" fmla="*/ 64697 h 129065"/>
              <a:gd name="connsiteX27" fmla="*/ 209386 w 223674"/>
              <a:gd name="connsiteY27" fmla="*/ 69460 h 129065"/>
              <a:gd name="connsiteX28" fmla="*/ 214149 w 223674"/>
              <a:gd name="connsiteY28" fmla="*/ 76603 h 129065"/>
              <a:gd name="connsiteX29" fmla="*/ 221293 w 223674"/>
              <a:gd name="connsiteY29" fmla="*/ 98035 h 129065"/>
              <a:gd name="connsiteX30" fmla="*/ 223674 w 223674"/>
              <a:gd name="connsiteY30" fmla="*/ 105178 h 129065"/>
              <a:gd name="connsiteX31" fmla="*/ 218911 w 223674"/>
              <a:gd name="connsiteY31" fmla="*/ 114703 h 129065"/>
              <a:gd name="connsiteX32" fmla="*/ 209386 w 223674"/>
              <a:gd name="connsiteY32" fmla="*/ 126610 h 129065"/>
              <a:gd name="connsiteX33" fmla="*/ 164143 w 223674"/>
              <a:gd name="connsiteY33" fmla="*/ 124228 h 129065"/>
              <a:gd name="connsiteX34" fmla="*/ 97468 w 223674"/>
              <a:gd name="connsiteY34" fmla="*/ 109941 h 12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3674" h="129065">
                <a:moveTo>
                  <a:pt x="97468" y="109941"/>
                </a:moveTo>
                <a:cubicBezTo>
                  <a:pt x="83181" y="105972"/>
                  <a:pt x="84022" y="104775"/>
                  <a:pt x="78418" y="100416"/>
                </a:cubicBezTo>
                <a:cubicBezTo>
                  <a:pt x="76437" y="98875"/>
                  <a:pt x="77811" y="95047"/>
                  <a:pt x="76036" y="93272"/>
                </a:cubicBezTo>
                <a:cubicBezTo>
                  <a:pt x="73526" y="90762"/>
                  <a:pt x="69555" y="90336"/>
                  <a:pt x="66511" y="88510"/>
                </a:cubicBezTo>
                <a:cubicBezTo>
                  <a:pt x="61603" y="85565"/>
                  <a:pt x="56271" y="83032"/>
                  <a:pt x="52224" y="78985"/>
                </a:cubicBezTo>
                <a:cubicBezTo>
                  <a:pt x="49843" y="76604"/>
                  <a:pt x="47236" y="74428"/>
                  <a:pt x="45080" y="71841"/>
                </a:cubicBezTo>
                <a:cubicBezTo>
                  <a:pt x="43248" y="69642"/>
                  <a:pt x="42803" y="66117"/>
                  <a:pt x="40318" y="64697"/>
                </a:cubicBezTo>
                <a:cubicBezTo>
                  <a:pt x="36804" y="62689"/>
                  <a:pt x="32338" y="63298"/>
                  <a:pt x="28411" y="62316"/>
                </a:cubicBezTo>
                <a:cubicBezTo>
                  <a:pt x="25976" y="61707"/>
                  <a:pt x="23649" y="60729"/>
                  <a:pt x="21268" y="59935"/>
                </a:cubicBezTo>
                <a:cubicBezTo>
                  <a:pt x="20474" y="57554"/>
                  <a:pt x="20009" y="55036"/>
                  <a:pt x="18886" y="52791"/>
                </a:cubicBezTo>
                <a:cubicBezTo>
                  <a:pt x="14412" y="43844"/>
                  <a:pt x="12389" y="45857"/>
                  <a:pt x="6980" y="36122"/>
                </a:cubicBezTo>
                <a:cubicBezTo>
                  <a:pt x="4904" y="32386"/>
                  <a:pt x="3805" y="28185"/>
                  <a:pt x="2218" y="24216"/>
                </a:cubicBezTo>
                <a:cubicBezTo>
                  <a:pt x="7156" y="4460"/>
                  <a:pt x="0" y="21705"/>
                  <a:pt x="11743" y="12310"/>
                </a:cubicBezTo>
                <a:cubicBezTo>
                  <a:pt x="27130" y="0"/>
                  <a:pt x="5692" y="8770"/>
                  <a:pt x="23649" y="2785"/>
                </a:cubicBezTo>
                <a:cubicBezTo>
                  <a:pt x="41111" y="3579"/>
                  <a:pt x="58655" y="3304"/>
                  <a:pt x="76036" y="5166"/>
                </a:cubicBezTo>
                <a:cubicBezTo>
                  <a:pt x="76048" y="5167"/>
                  <a:pt x="93891" y="11117"/>
                  <a:pt x="97468" y="12310"/>
                </a:cubicBezTo>
                <a:cubicBezTo>
                  <a:pt x="99849" y="13104"/>
                  <a:pt x="102523" y="13299"/>
                  <a:pt x="104611" y="14691"/>
                </a:cubicBezTo>
                <a:cubicBezTo>
                  <a:pt x="106992" y="16278"/>
                  <a:pt x="109556" y="17621"/>
                  <a:pt x="111755" y="19453"/>
                </a:cubicBezTo>
                <a:cubicBezTo>
                  <a:pt x="114342" y="21609"/>
                  <a:pt x="115975" y="24926"/>
                  <a:pt x="118899" y="26597"/>
                </a:cubicBezTo>
                <a:cubicBezTo>
                  <a:pt x="121741" y="28221"/>
                  <a:pt x="125249" y="28184"/>
                  <a:pt x="128424" y="28978"/>
                </a:cubicBezTo>
                <a:cubicBezTo>
                  <a:pt x="130805" y="30566"/>
                  <a:pt x="133008" y="32461"/>
                  <a:pt x="135568" y="33741"/>
                </a:cubicBezTo>
                <a:cubicBezTo>
                  <a:pt x="143546" y="37730"/>
                  <a:pt x="157355" y="37749"/>
                  <a:pt x="164143" y="38503"/>
                </a:cubicBezTo>
                <a:cubicBezTo>
                  <a:pt x="168905" y="40091"/>
                  <a:pt x="174253" y="40482"/>
                  <a:pt x="178430" y="43266"/>
                </a:cubicBezTo>
                <a:cubicBezTo>
                  <a:pt x="180811" y="44853"/>
                  <a:pt x="183375" y="46196"/>
                  <a:pt x="185574" y="48028"/>
                </a:cubicBezTo>
                <a:cubicBezTo>
                  <a:pt x="188161" y="50184"/>
                  <a:pt x="189916" y="53304"/>
                  <a:pt x="192718" y="55172"/>
                </a:cubicBezTo>
                <a:cubicBezTo>
                  <a:pt x="194806" y="56564"/>
                  <a:pt x="197480" y="56759"/>
                  <a:pt x="199861" y="57553"/>
                </a:cubicBezTo>
                <a:cubicBezTo>
                  <a:pt x="200655" y="59934"/>
                  <a:pt x="200675" y="62737"/>
                  <a:pt x="202243" y="64697"/>
                </a:cubicBezTo>
                <a:cubicBezTo>
                  <a:pt x="204031" y="66932"/>
                  <a:pt x="207362" y="67436"/>
                  <a:pt x="209386" y="69460"/>
                </a:cubicBezTo>
                <a:cubicBezTo>
                  <a:pt x="211410" y="71484"/>
                  <a:pt x="212561" y="74222"/>
                  <a:pt x="214149" y="76603"/>
                </a:cubicBezTo>
                <a:lnTo>
                  <a:pt x="221293" y="98035"/>
                </a:lnTo>
                <a:lnTo>
                  <a:pt x="223674" y="105178"/>
                </a:lnTo>
                <a:cubicBezTo>
                  <a:pt x="222086" y="108353"/>
                  <a:pt x="221183" y="111976"/>
                  <a:pt x="218911" y="114703"/>
                </a:cubicBezTo>
                <a:cubicBezTo>
                  <a:pt x="206943" y="129065"/>
                  <a:pt x="215073" y="109553"/>
                  <a:pt x="209386" y="126610"/>
                </a:cubicBezTo>
                <a:cubicBezTo>
                  <a:pt x="194305" y="125816"/>
                  <a:pt x="179188" y="125536"/>
                  <a:pt x="164143" y="124228"/>
                </a:cubicBezTo>
                <a:cubicBezTo>
                  <a:pt x="127911" y="121077"/>
                  <a:pt x="111755" y="113910"/>
                  <a:pt x="97468" y="1099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2482692" y="4107274"/>
            <a:ext cx="316140" cy="219457"/>
          </a:xfrm>
          <a:custGeom>
            <a:avLst/>
            <a:gdLst>
              <a:gd name="connsiteX0" fmla="*/ 60483 w 316140"/>
              <a:gd name="connsiteY0" fmla="*/ 88489 h 219457"/>
              <a:gd name="connsiteX1" fmla="*/ 67627 w 316140"/>
              <a:gd name="connsiteY1" fmla="*/ 93251 h 219457"/>
              <a:gd name="connsiteX2" fmla="*/ 74771 w 316140"/>
              <a:gd name="connsiteY2" fmla="*/ 95632 h 219457"/>
              <a:gd name="connsiteX3" fmla="*/ 100964 w 316140"/>
              <a:gd name="connsiteY3" fmla="*/ 102776 h 219457"/>
              <a:gd name="connsiteX4" fmla="*/ 112871 w 316140"/>
              <a:gd name="connsiteY4" fmla="*/ 114682 h 219457"/>
              <a:gd name="connsiteX5" fmla="*/ 143827 w 316140"/>
              <a:gd name="connsiteY5" fmla="*/ 124207 h 219457"/>
              <a:gd name="connsiteX6" fmla="*/ 158114 w 316140"/>
              <a:gd name="connsiteY6" fmla="*/ 128970 h 219457"/>
              <a:gd name="connsiteX7" fmla="*/ 165258 w 316140"/>
              <a:gd name="connsiteY7" fmla="*/ 136114 h 219457"/>
              <a:gd name="connsiteX8" fmla="*/ 170021 w 316140"/>
              <a:gd name="connsiteY8" fmla="*/ 143257 h 219457"/>
              <a:gd name="connsiteX9" fmla="*/ 177164 w 316140"/>
              <a:gd name="connsiteY9" fmla="*/ 148020 h 219457"/>
              <a:gd name="connsiteX10" fmla="*/ 193833 w 316140"/>
              <a:gd name="connsiteY10" fmla="*/ 167070 h 219457"/>
              <a:gd name="connsiteX11" fmla="*/ 196214 w 316140"/>
              <a:gd name="connsiteY11" fmla="*/ 181357 h 219457"/>
              <a:gd name="connsiteX12" fmla="*/ 224789 w 316140"/>
              <a:gd name="connsiteY12" fmla="*/ 205170 h 219457"/>
              <a:gd name="connsiteX13" fmla="*/ 239077 w 316140"/>
              <a:gd name="connsiteY13" fmla="*/ 209932 h 219457"/>
              <a:gd name="connsiteX14" fmla="*/ 248602 w 316140"/>
              <a:gd name="connsiteY14" fmla="*/ 214695 h 219457"/>
              <a:gd name="connsiteX15" fmla="*/ 262889 w 316140"/>
              <a:gd name="connsiteY15" fmla="*/ 219457 h 219457"/>
              <a:gd name="connsiteX16" fmla="*/ 279558 w 316140"/>
              <a:gd name="connsiteY16" fmla="*/ 214695 h 219457"/>
              <a:gd name="connsiteX17" fmla="*/ 312896 w 316140"/>
              <a:gd name="connsiteY17" fmla="*/ 133732 h 219457"/>
              <a:gd name="connsiteX18" fmla="*/ 308133 w 316140"/>
              <a:gd name="connsiteY18" fmla="*/ 112301 h 219457"/>
              <a:gd name="connsiteX19" fmla="*/ 300989 w 316140"/>
              <a:gd name="connsiteY19" fmla="*/ 98014 h 219457"/>
              <a:gd name="connsiteX20" fmla="*/ 267652 w 316140"/>
              <a:gd name="connsiteY20" fmla="*/ 45626 h 219457"/>
              <a:gd name="connsiteX21" fmla="*/ 258127 w 316140"/>
              <a:gd name="connsiteY21" fmla="*/ 28957 h 219457"/>
              <a:gd name="connsiteX22" fmla="*/ 239077 w 316140"/>
              <a:gd name="connsiteY22" fmla="*/ 12289 h 219457"/>
              <a:gd name="connsiteX23" fmla="*/ 210502 w 316140"/>
              <a:gd name="connsiteY23" fmla="*/ 5145 h 219457"/>
              <a:gd name="connsiteX24" fmla="*/ 196214 w 316140"/>
              <a:gd name="connsiteY24" fmla="*/ 382 h 219457"/>
              <a:gd name="connsiteX25" fmla="*/ 81914 w 316140"/>
              <a:gd name="connsiteY25" fmla="*/ 2764 h 219457"/>
              <a:gd name="connsiteX26" fmla="*/ 65246 w 316140"/>
              <a:gd name="connsiteY26" fmla="*/ 9907 h 219457"/>
              <a:gd name="connsiteX27" fmla="*/ 24764 w 316140"/>
              <a:gd name="connsiteY27" fmla="*/ 43245 h 219457"/>
              <a:gd name="connsiteX28" fmla="*/ 5714 w 316140"/>
              <a:gd name="connsiteY28" fmla="*/ 62295 h 219457"/>
              <a:gd name="connsiteX29" fmla="*/ 5714 w 316140"/>
              <a:gd name="connsiteY29" fmla="*/ 76582 h 219457"/>
              <a:gd name="connsiteX30" fmla="*/ 17621 w 316140"/>
              <a:gd name="connsiteY30" fmla="*/ 74201 h 219457"/>
              <a:gd name="connsiteX31" fmla="*/ 60483 w 316140"/>
              <a:gd name="connsiteY31" fmla="*/ 88489 h 21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16140" h="219457">
                <a:moveTo>
                  <a:pt x="60483" y="88489"/>
                </a:moveTo>
                <a:cubicBezTo>
                  <a:pt x="68817" y="91664"/>
                  <a:pt x="65067" y="91971"/>
                  <a:pt x="67627" y="93251"/>
                </a:cubicBezTo>
                <a:cubicBezTo>
                  <a:pt x="69872" y="94373"/>
                  <a:pt x="72349" y="94972"/>
                  <a:pt x="74771" y="95632"/>
                </a:cubicBezTo>
                <a:cubicBezTo>
                  <a:pt x="104307" y="103687"/>
                  <a:pt x="84524" y="97296"/>
                  <a:pt x="100964" y="102776"/>
                </a:cubicBezTo>
                <a:cubicBezTo>
                  <a:pt x="120012" y="115475"/>
                  <a:pt x="96999" y="98810"/>
                  <a:pt x="112871" y="114682"/>
                </a:cubicBezTo>
                <a:cubicBezTo>
                  <a:pt x="120866" y="122677"/>
                  <a:pt x="133663" y="122755"/>
                  <a:pt x="143827" y="124207"/>
                </a:cubicBezTo>
                <a:cubicBezTo>
                  <a:pt x="148589" y="125795"/>
                  <a:pt x="154564" y="125420"/>
                  <a:pt x="158114" y="128970"/>
                </a:cubicBezTo>
                <a:cubicBezTo>
                  <a:pt x="160495" y="131351"/>
                  <a:pt x="163102" y="133527"/>
                  <a:pt x="165258" y="136114"/>
                </a:cubicBezTo>
                <a:cubicBezTo>
                  <a:pt x="167090" y="138312"/>
                  <a:pt x="167997" y="141233"/>
                  <a:pt x="170021" y="143257"/>
                </a:cubicBezTo>
                <a:cubicBezTo>
                  <a:pt x="172045" y="145281"/>
                  <a:pt x="174783" y="146432"/>
                  <a:pt x="177164" y="148020"/>
                </a:cubicBezTo>
                <a:cubicBezTo>
                  <a:pt x="188277" y="164688"/>
                  <a:pt x="181927" y="159132"/>
                  <a:pt x="193833" y="167070"/>
                </a:cubicBezTo>
                <a:cubicBezTo>
                  <a:pt x="194627" y="171832"/>
                  <a:pt x="193781" y="177187"/>
                  <a:pt x="196214" y="181357"/>
                </a:cubicBezTo>
                <a:cubicBezTo>
                  <a:pt x="199415" y="186844"/>
                  <a:pt x="217759" y="202827"/>
                  <a:pt x="224789" y="205170"/>
                </a:cubicBezTo>
                <a:cubicBezTo>
                  <a:pt x="229552" y="206757"/>
                  <a:pt x="234587" y="207687"/>
                  <a:pt x="239077" y="209932"/>
                </a:cubicBezTo>
                <a:cubicBezTo>
                  <a:pt x="242252" y="211520"/>
                  <a:pt x="245306" y="213377"/>
                  <a:pt x="248602" y="214695"/>
                </a:cubicBezTo>
                <a:cubicBezTo>
                  <a:pt x="253263" y="216559"/>
                  <a:pt x="262889" y="219457"/>
                  <a:pt x="262889" y="219457"/>
                </a:cubicBezTo>
                <a:cubicBezTo>
                  <a:pt x="268445" y="217870"/>
                  <a:pt x="275573" y="218880"/>
                  <a:pt x="279558" y="214695"/>
                </a:cubicBezTo>
                <a:cubicBezTo>
                  <a:pt x="316140" y="176284"/>
                  <a:pt x="310025" y="176791"/>
                  <a:pt x="312896" y="133732"/>
                </a:cubicBezTo>
                <a:cubicBezTo>
                  <a:pt x="311308" y="126588"/>
                  <a:pt x="310447" y="119243"/>
                  <a:pt x="308133" y="112301"/>
                </a:cubicBezTo>
                <a:cubicBezTo>
                  <a:pt x="306449" y="107250"/>
                  <a:pt x="303631" y="102637"/>
                  <a:pt x="300989" y="98014"/>
                </a:cubicBezTo>
                <a:cubicBezTo>
                  <a:pt x="254229" y="16184"/>
                  <a:pt x="298357" y="93390"/>
                  <a:pt x="267652" y="45626"/>
                </a:cubicBezTo>
                <a:cubicBezTo>
                  <a:pt x="264191" y="40243"/>
                  <a:pt x="261797" y="34200"/>
                  <a:pt x="258127" y="28957"/>
                </a:cubicBezTo>
                <a:cubicBezTo>
                  <a:pt x="255458" y="25144"/>
                  <a:pt x="241434" y="13468"/>
                  <a:pt x="239077" y="12289"/>
                </a:cubicBezTo>
                <a:cubicBezTo>
                  <a:pt x="229869" y="7685"/>
                  <a:pt x="220123" y="7769"/>
                  <a:pt x="210502" y="5145"/>
                </a:cubicBezTo>
                <a:cubicBezTo>
                  <a:pt x="205659" y="3824"/>
                  <a:pt x="200977" y="1970"/>
                  <a:pt x="196214" y="382"/>
                </a:cubicBezTo>
                <a:cubicBezTo>
                  <a:pt x="158114" y="1176"/>
                  <a:pt x="119922" y="0"/>
                  <a:pt x="81914" y="2764"/>
                </a:cubicBezTo>
                <a:cubicBezTo>
                  <a:pt x="75885" y="3202"/>
                  <a:pt x="70179" y="6413"/>
                  <a:pt x="65246" y="9907"/>
                </a:cubicBezTo>
                <a:cubicBezTo>
                  <a:pt x="50981" y="20011"/>
                  <a:pt x="37125" y="30884"/>
                  <a:pt x="24764" y="43245"/>
                </a:cubicBezTo>
                <a:lnTo>
                  <a:pt x="5714" y="62295"/>
                </a:lnTo>
                <a:cubicBezTo>
                  <a:pt x="5079" y="64199"/>
                  <a:pt x="0" y="74677"/>
                  <a:pt x="5714" y="76582"/>
                </a:cubicBezTo>
                <a:cubicBezTo>
                  <a:pt x="9554" y="77862"/>
                  <a:pt x="13584" y="74489"/>
                  <a:pt x="17621" y="74201"/>
                </a:cubicBezTo>
                <a:cubicBezTo>
                  <a:pt x="24747" y="73692"/>
                  <a:pt x="52149" y="85314"/>
                  <a:pt x="60483" y="884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2432164" y="4293791"/>
            <a:ext cx="61360" cy="54643"/>
          </a:xfrm>
          <a:custGeom>
            <a:avLst/>
            <a:gdLst>
              <a:gd name="connsiteX0" fmla="*/ 1474 w 61360"/>
              <a:gd name="connsiteY0" fmla="*/ 1984 h 54643"/>
              <a:gd name="connsiteX1" fmla="*/ 8617 w 61360"/>
              <a:gd name="connsiteY1" fmla="*/ 6747 h 54643"/>
              <a:gd name="connsiteX2" fmla="*/ 32430 w 61360"/>
              <a:gd name="connsiteY2" fmla="*/ 11509 h 54643"/>
              <a:gd name="connsiteX3" fmla="*/ 44336 w 61360"/>
              <a:gd name="connsiteY3" fmla="*/ 23415 h 54643"/>
              <a:gd name="connsiteX4" fmla="*/ 58624 w 61360"/>
              <a:gd name="connsiteY4" fmla="*/ 35322 h 54643"/>
              <a:gd name="connsiteX5" fmla="*/ 61005 w 61360"/>
              <a:gd name="connsiteY5" fmla="*/ 42465 h 54643"/>
              <a:gd name="connsiteX6" fmla="*/ 44336 w 61360"/>
              <a:gd name="connsiteY6" fmla="*/ 54372 h 54643"/>
              <a:gd name="connsiteX7" fmla="*/ 25286 w 61360"/>
              <a:gd name="connsiteY7" fmla="*/ 51990 h 54643"/>
              <a:gd name="connsiteX8" fmla="*/ 20524 w 61360"/>
              <a:gd name="connsiteY8" fmla="*/ 44847 h 54643"/>
              <a:gd name="connsiteX9" fmla="*/ 13380 w 61360"/>
              <a:gd name="connsiteY9" fmla="*/ 40084 h 54643"/>
              <a:gd name="connsiteX10" fmla="*/ 8617 w 61360"/>
              <a:gd name="connsiteY10" fmla="*/ 18653 h 54643"/>
              <a:gd name="connsiteX11" fmla="*/ 1474 w 61360"/>
              <a:gd name="connsiteY11" fmla="*/ 1984 h 54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360" h="54643">
                <a:moveTo>
                  <a:pt x="1474" y="1984"/>
                </a:moveTo>
                <a:cubicBezTo>
                  <a:pt x="1474" y="0"/>
                  <a:pt x="6057" y="5467"/>
                  <a:pt x="8617" y="6747"/>
                </a:cubicBezTo>
                <a:cubicBezTo>
                  <a:pt x="15265" y="10071"/>
                  <a:pt x="26292" y="10632"/>
                  <a:pt x="32430" y="11509"/>
                </a:cubicBezTo>
                <a:cubicBezTo>
                  <a:pt x="45528" y="20241"/>
                  <a:pt x="34414" y="11509"/>
                  <a:pt x="44336" y="23415"/>
                </a:cubicBezTo>
                <a:cubicBezTo>
                  <a:pt x="50066" y="30291"/>
                  <a:pt x="51600" y="30639"/>
                  <a:pt x="58624" y="35322"/>
                </a:cubicBezTo>
                <a:cubicBezTo>
                  <a:pt x="59418" y="37703"/>
                  <a:pt x="61360" y="39980"/>
                  <a:pt x="61005" y="42465"/>
                </a:cubicBezTo>
                <a:cubicBezTo>
                  <a:pt x="59265" y="54643"/>
                  <a:pt x="54213" y="52396"/>
                  <a:pt x="44336" y="54372"/>
                </a:cubicBezTo>
                <a:cubicBezTo>
                  <a:pt x="37986" y="53578"/>
                  <a:pt x="31228" y="54367"/>
                  <a:pt x="25286" y="51990"/>
                </a:cubicBezTo>
                <a:cubicBezTo>
                  <a:pt x="22629" y="50927"/>
                  <a:pt x="22547" y="46870"/>
                  <a:pt x="20524" y="44847"/>
                </a:cubicBezTo>
                <a:cubicBezTo>
                  <a:pt x="18500" y="42823"/>
                  <a:pt x="15761" y="41672"/>
                  <a:pt x="13380" y="40084"/>
                </a:cubicBezTo>
                <a:cubicBezTo>
                  <a:pt x="0" y="20015"/>
                  <a:pt x="1814" y="32260"/>
                  <a:pt x="8617" y="18653"/>
                </a:cubicBezTo>
                <a:cubicBezTo>
                  <a:pt x="8972" y="17943"/>
                  <a:pt x="1474" y="3968"/>
                  <a:pt x="1474" y="19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5786" y="2071678"/>
            <a:ext cx="2571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1600" dirty="0" smtClean="0"/>
              <a:t>With all criteria</a:t>
            </a:r>
          </a:p>
          <a:p>
            <a:pPr>
              <a:lnSpc>
                <a:spcPct val="90000"/>
              </a:lnSpc>
            </a:pPr>
            <a:r>
              <a:rPr lang="en-US" altLang="ja-JP" sz="1600" dirty="0" smtClean="0"/>
              <a:t>W/o “well-known” 1</a:t>
            </a:r>
          </a:p>
          <a:p>
            <a:pPr>
              <a:lnSpc>
                <a:spcPct val="90000"/>
              </a:lnSpc>
            </a:pPr>
            <a:r>
              <a:rPr kumimoji="1" lang="en-US" altLang="ja-JP" sz="1600" dirty="0" smtClean="0"/>
              <a:t>W/o “well-known” 2</a:t>
            </a:r>
          </a:p>
          <a:p>
            <a:pPr>
              <a:lnSpc>
                <a:spcPct val="90000"/>
              </a:lnSpc>
            </a:pPr>
            <a:r>
              <a:rPr lang="en-US" altLang="ja-JP" sz="1600" dirty="0" smtClean="0"/>
              <a:t>W/o “independence”</a:t>
            </a:r>
          </a:p>
          <a:p>
            <a:pPr>
              <a:lnSpc>
                <a:spcPct val="90000"/>
              </a:lnSpc>
            </a:pPr>
            <a:r>
              <a:rPr lang="en-US" altLang="ja-JP" sz="1600" dirty="0" smtClean="0"/>
              <a:t>W/o “requiring explanation” </a:t>
            </a:r>
            <a:endParaRPr kumimoji="1" lang="ja-JP" altLang="en-US" sz="1600" dirty="0"/>
          </a:p>
        </p:txBody>
      </p:sp>
      <p:sp>
        <p:nvSpPr>
          <p:cNvPr id="19" name="四角形吹き出し 18"/>
          <p:cNvSpPr/>
          <p:nvPr/>
        </p:nvSpPr>
        <p:spPr>
          <a:xfrm>
            <a:off x="785786" y="5643578"/>
            <a:ext cx="1714512" cy="1000132"/>
          </a:xfrm>
          <a:prstGeom prst="wedgeRectCallout">
            <a:avLst>
              <a:gd name="adj1" fmla="val 115166"/>
              <a:gd name="adj2" fmla="val 44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Learned in 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any case </a:t>
            </a:r>
            <a:endParaRPr kumimoji="1" lang="ja-JP" altLang="en-US" sz="2400" dirty="0"/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grpSp>
        <p:nvGrpSpPr>
          <p:cNvPr id="23" name="グループ化 22"/>
          <p:cNvGrpSpPr/>
          <p:nvPr/>
        </p:nvGrpSpPr>
        <p:grpSpPr>
          <a:xfrm>
            <a:off x="3571836" y="2071678"/>
            <a:ext cx="5572164" cy="3714776"/>
            <a:chOff x="2285984" y="428604"/>
            <a:chExt cx="5572164" cy="3714776"/>
          </a:xfrm>
        </p:grpSpPr>
        <p:sp>
          <p:nvSpPr>
            <p:cNvPr id="22" name="正方形/長方形 21"/>
            <p:cNvSpPr/>
            <p:nvPr/>
          </p:nvSpPr>
          <p:spPr>
            <a:xfrm>
              <a:off x="2285984" y="428604"/>
              <a:ext cx="5572164" cy="37147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8131" name="Picture 3" descr="C:\cygwin\home\t\src\tdn\data14\icml2b-P-RingEnv8-slide.png"/>
            <p:cNvPicPr>
              <a:picLocks noChangeAspect="1" noChangeArrowheads="1"/>
            </p:cNvPicPr>
            <p:nvPr/>
          </p:nvPicPr>
          <p:blipFill>
            <a:blip r:embed="rId5"/>
            <a:srcRect l="6680"/>
            <a:stretch>
              <a:fillRect/>
            </a:stretch>
          </p:blipFill>
          <p:spPr bwMode="auto">
            <a:xfrm>
              <a:off x="2285984" y="503217"/>
              <a:ext cx="5500726" cy="3640163"/>
            </a:xfrm>
            <a:prstGeom prst="rect">
              <a:avLst/>
            </a:prstGeom>
            <a:noFill/>
          </p:spPr>
        </p:pic>
      </p:grpSp>
      <p:sp>
        <p:nvSpPr>
          <p:cNvPr id="20" name="四角形吹き出し 19"/>
          <p:cNvSpPr/>
          <p:nvPr/>
        </p:nvSpPr>
        <p:spPr>
          <a:xfrm>
            <a:off x="6357950" y="2786058"/>
            <a:ext cx="2500330" cy="1285884"/>
          </a:xfrm>
          <a:prstGeom prst="wedgeRectCallout">
            <a:avLst>
              <a:gd name="adj1" fmla="val -42519"/>
              <a:gd name="adj2" fmla="val 95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Least spurious expansions when using all criteria 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Results</a:t>
            </a:r>
            <a:r>
              <a:rPr lang="ja-JP" altLang="en-US" dirty="0" smtClean="0"/>
              <a:t> </a:t>
            </a:r>
            <a:r>
              <a:rPr lang="en-US" altLang="ja-JP" dirty="0" smtClean="0"/>
              <a:t>(5)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Example of Discovered TD Networks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for the 8-state ring world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68" y="3000372"/>
            <a:ext cx="4161813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b="1160"/>
          <a:stretch>
            <a:fillRect/>
          </a:stretch>
        </p:blipFill>
        <p:spPr bwMode="auto">
          <a:xfrm>
            <a:off x="425672" y="2999698"/>
            <a:ext cx="4074890" cy="3248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テキスト ボックス 8"/>
          <p:cNvSpPr txBox="1"/>
          <p:nvPr/>
        </p:nvSpPr>
        <p:spPr>
          <a:xfrm>
            <a:off x="4286248" y="2643182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(b) Without  “requiring further explanation”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8662" y="2643182"/>
            <a:ext cx="2714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(a) With all criteria</a:t>
            </a:r>
            <a:endParaRPr kumimoji="1" lang="ja-JP" altLang="en-US" sz="20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42844" y="6357958"/>
            <a:ext cx="64294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ja-JP" sz="2400" dirty="0" smtClean="0"/>
              <a:t>Numbers denote expanded time (×10</a:t>
            </a:r>
            <a:r>
              <a:rPr lang="en-US" altLang="ja-JP" sz="2400" baseline="30000" dirty="0" smtClean="0"/>
              <a:t>3 </a:t>
            </a:r>
            <a:r>
              <a:rPr lang="en-US" altLang="ja-JP" sz="2400" dirty="0" smtClean="0"/>
              <a:t>steps)</a:t>
            </a:r>
            <a:endParaRPr lang="ja-JP" altLang="en-US" sz="2400" dirty="0" smtClean="0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4351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The algorithm seems to work in small POMDPs</a:t>
            </a:r>
          </a:p>
          <a:p>
            <a:r>
              <a:rPr kumimoji="1" lang="en-US" altLang="ja-JP" dirty="0" smtClean="0"/>
              <a:t>Howeve</a:t>
            </a:r>
            <a:r>
              <a:rPr lang="en-US" altLang="ja-JP" dirty="0" smtClean="0"/>
              <a:t>r, no theoretical guarantee is given</a:t>
            </a:r>
            <a:endParaRPr kumimoji="1" lang="en-US" altLang="ja-JP" dirty="0" smtClean="0"/>
          </a:p>
          <a:p>
            <a:r>
              <a:rPr lang="en-US" altLang="ja-JP" dirty="0" smtClean="0"/>
              <a:t>Known </a:t>
            </a:r>
            <a:r>
              <a:rPr lang="en-US" altLang="ja-JP" dirty="0" smtClean="0"/>
              <a:t>Limitations: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May fail learning POMDPs with deep dependency</a:t>
            </a:r>
          </a:p>
          <a:p>
            <a:pPr lvl="2"/>
            <a:r>
              <a:rPr lang="en-US" altLang="ja-JP" dirty="0" smtClean="0"/>
              <a:t>Unavoidable for incremental </a:t>
            </a:r>
            <a:r>
              <a:rPr lang="en-US" altLang="ja-JP" dirty="0" smtClean="0"/>
              <a:t>discovery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Parameter </a:t>
            </a:r>
            <a:r>
              <a:rPr lang="en-US" altLang="ja-JP" dirty="0" smtClean="0"/>
              <a:t>dependency</a:t>
            </a:r>
          </a:p>
          <a:p>
            <a:pPr lvl="2"/>
            <a:r>
              <a:rPr lang="en-US" altLang="ja-JP" dirty="0" smtClean="0"/>
              <a:t>Trade-off: spurious expansion vs. learning failure</a:t>
            </a:r>
          </a:p>
          <a:p>
            <a:pPr lvl="1"/>
            <a:r>
              <a:rPr lang="en-US" altLang="ja-JP" dirty="0" smtClean="0"/>
              <a:t>Observation </a:t>
            </a:r>
            <a:r>
              <a:rPr lang="en-US" altLang="ja-JP" dirty="0" smtClean="0"/>
              <a:t>limited to 1 bit</a:t>
            </a:r>
          </a:p>
          <a:p>
            <a:pPr lvl="2"/>
            <a:r>
              <a:rPr lang="en-US" altLang="ja-JP" dirty="0" smtClean="0"/>
              <a:t>Extension for multi-bit cases seems </a:t>
            </a:r>
            <a:r>
              <a:rPr lang="en-US" altLang="ja-JP" dirty="0" smtClean="0"/>
              <a:t>straightforward</a:t>
            </a:r>
            <a:r>
              <a:rPr lang="en-US" altLang="ja-JP" dirty="0" smtClean="0"/>
              <a:t>, but requires more tests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We proposed an algorithm for discovering </a:t>
            </a:r>
            <a:br>
              <a:rPr lang="en-US" altLang="ja-JP" dirty="0" smtClean="0"/>
            </a:br>
            <a:r>
              <a:rPr lang="en-US" altLang="ja-JP" dirty="0" smtClean="0"/>
              <a:t>a question network of TD Networks</a:t>
            </a:r>
          </a:p>
          <a:p>
            <a:pPr lvl="1"/>
            <a:r>
              <a:rPr lang="en-US" altLang="ja-JP" dirty="0" smtClean="0"/>
              <a:t>On-line, incremental discovery</a:t>
            </a:r>
          </a:p>
          <a:p>
            <a:pPr lvl="1"/>
            <a:r>
              <a:rPr lang="en-US" altLang="ja-JP" dirty="0" smtClean="0"/>
              <a:t>Distributed calculation on the network structure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3 expansion criteria: The node is well-known, independent, requiring further explanation</a:t>
            </a:r>
          </a:p>
          <a:p>
            <a:pPr lvl="1"/>
            <a:r>
              <a:rPr lang="en-US" altLang="ja-JP" dirty="0" smtClean="0"/>
              <a:t>Uses Dependency Detection </a:t>
            </a:r>
            <a:r>
              <a:rPr lang="en-US" altLang="ja-JP" dirty="0" smtClean="0"/>
              <a:t>Network</a:t>
            </a:r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Lifting up limitations, applying to larger problems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More general (non-incremental) discovery by altering the representation of question networks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>
                <a:solidFill>
                  <a:prstClr val="black"/>
                </a:solidFill>
              </a:rPr>
              <a:t>Background: </a:t>
            </a:r>
            <a:br>
              <a:rPr lang="en-US" altLang="ja-JP" sz="2700" dirty="0" smtClean="0">
                <a:solidFill>
                  <a:prstClr val="black"/>
                </a:solidFill>
              </a:rPr>
            </a:br>
            <a:r>
              <a:rPr lang="en-US" altLang="ja-JP" dirty="0" smtClean="0"/>
              <a:t>Learning </a:t>
            </a:r>
            <a:r>
              <a:rPr kumimoji="1" lang="en-US" altLang="ja-JP" dirty="0" smtClean="0"/>
              <a:t>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TD-Networks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285" name="正方形/長方形 284"/>
          <p:cNvSpPr/>
          <p:nvPr/>
        </p:nvSpPr>
        <p:spPr>
          <a:xfrm>
            <a:off x="2071670" y="3500438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86" name="円/楕円 285"/>
          <p:cNvSpPr/>
          <p:nvPr/>
        </p:nvSpPr>
        <p:spPr>
          <a:xfrm>
            <a:off x="1000100" y="4092353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0.3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3037784" y="4092353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431998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0.4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1571604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2411851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3622895" y="4980225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0.6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292" name="直線矢印コネクタ 291"/>
          <p:cNvCxnSpPr>
            <a:stCxn id="288" idx="0"/>
            <a:endCxn id="286" idx="3"/>
          </p:cNvCxnSpPr>
          <p:nvPr/>
        </p:nvCxnSpPr>
        <p:spPr>
          <a:xfrm rot="5400000" flipH="1" flipV="1">
            <a:off x="716050" y="4609491"/>
            <a:ext cx="382641" cy="3588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3" name="直線矢印コネクタ 292"/>
          <p:cNvCxnSpPr>
            <a:stCxn id="290" idx="0"/>
            <a:endCxn id="287" idx="3"/>
          </p:cNvCxnSpPr>
          <p:nvPr/>
        </p:nvCxnSpPr>
        <p:spPr>
          <a:xfrm rot="5400000" flipH="1" flipV="1">
            <a:off x="2724818" y="4580576"/>
            <a:ext cx="382641" cy="4166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4" name="直線矢印コネクタ 293"/>
          <p:cNvCxnSpPr>
            <a:stCxn id="289" idx="0"/>
            <a:endCxn id="286" idx="5"/>
          </p:cNvCxnSpPr>
          <p:nvPr/>
        </p:nvCxnSpPr>
        <p:spPr>
          <a:xfrm rot="16200000" flipV="1">
            <a:off x="1495127" y="4607789"/>
            <a:ext cx="382641" cy="3622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5" name="直線矢印コネクタ 294"/>
          <p:cNvCxnSpPr>
            <a:stCxn id="291" idx="0"/>
            <a:endCxn id="287" idx="5"/>
          </p:cNvCxnSpPr>
          <p:nvPr/>
        </p:nvCxnSpPr>
        <p:spPr>
          <a:xfrm rot="16200000" flipV="1">
            <a:off x="3539614" y="4600986"/>
            <a:ext cx="382641" cy="375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6" name="直線矢印コネクタ 295"/>
          <p:cNvCxnSpPr>
            <a:stCxn id="286" idx="7"/>
            <a:endCxn id="285" idx="1"/>
          </p:cNvCxnSpPr>
          <p:nvPr/>
        </p:nvCxnSpPr>
        <p:spPr>
          <a:xfrm rot="5400000" flipH="1" flipV="1">
            <a:off x="1572516" y="3679884"/>
            <a:ext cx="431968" cy="566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7" name="直線矢印コネクタ 296"/>
          <p:cNvCxnSpPr>
            <a:stCxn id="287" idx="1"/>
            <a:endCxn id="285" idx="3"/>
          </p:cNvCxnSpPr>
          <p:nvPr/>
        </p:nvCxnSpPr>
        <p:spPr>
          <a:xfrm rot="16200000" flipV="1">
            <a:off x="2628716" y="3683285"/>
            <a:ext cx="431968" cy="5595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8" name="テキスト ボックス 297"/>
          <p:cNvSpPr txBox="1"/>
          <p:nvPr/>
        </p:nvSpPr>
        <p:spPr>
          <a:xfrm>
            <a:off x="1316468" y="3500438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99" name="テキスト ボックス 298"/>
          <p:cNvSpPr txBox="1"/>
          <p:nvPr/>
        </p:nvSpPr>
        <p:spPr>
          <a:xfrm>
            <a:off x="2680594" y="3500438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300" name="テキスト ボックス 299"/>
          <p:cNvSpPr txBox="1"/>
          <p:nvPr/>
        </p:nvSpPr>
        <p:spPr>
          <a:xfrm>
            <a:off x="285720" y="4486963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301" name="テキスト ボックス 300"/>
          <p:cNvSpPr txBox="1"/>
          <p:nvPr/>
        </p:nvSpPr>
        <p:spPr>
          <a:xfrm>
            <a:off x="1836945" y="4486963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302" name="テキスト ボックス 301"/>
          <p:cNvSpPr txBox="1"/>
          <p:nvPr/>
        </p:nvSpPr>
        <p:spPr>
          <a:xfrm>
            <a:off x="2214546" y="4486963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303" name="テキスト ボックス 302"/>
          <p:cNvSpPr txBox="1"/>
          <p:nvPr/>
        </p:nvSpPr>
        <p:spPr>
          <a:xfrm>
            <a:off x="3765771" y="4486963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304" name="円/楕円 303"/>
          <p:cNvSpPr/>
          <p:nvPr/>
        </p:nvSpPr>
        <p:spPr>
          <a:xfrm>
            <a:off x="71406" y="5883343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0.5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306" name="直線矢印コネクタ 305"/>
          <p:cNvCxnSpPr>
            <a:stCxn id="304" idx="0"/>
            <a:endCxn id="288" idx="3"/>
          </p:cNvCxnSpPr>
          <p:nvPr/>
        </p:nvCxnSpPr>
        <p:spPr>
          <a:xfrm rot="5400000" flipH="1" flipV="1">
            <a:off x="244080" y="5608741"/>
            <a:ext cx="397887" cy="151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8" name="直線コネクタ 307"/>
          <p:cNvCxnSpPr/>
          <p:nvPr/>
        </p:nvCxnSpPr>
        <p:spPr>
          <a:xfrm>
            <a:off x="1571604" y="6143644"/>
            <a:ext cx="214314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09" name="円/楕円 308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10" name="円/楕円 309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11" name="円/楕円 310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12" name="円/楕円 311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13" name="円/楕円 312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14" name="円/楕円 313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15" name="円/楕円 314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16" name="円/楕円 315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17" name="円/楕円 316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18" name="円/楕円 317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19" name="円/楕円 318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20" name="円/楕円 319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21" name="円/楕円 320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22" name="直線矢印コネクタ 321"/>
          <p:cNvCxnSpPr>
            <a:stCxn id="309" idx="0"/>
            <a:endCxn id="316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3" name="直線矢印コネクタ 322"/>
          <p:cNvCxnSpPr>
            <a:stCxn id="309" idx="0"/>
            <a:endCxn id="317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4" name="直線矢印コネクタ 323"/>
          <p:cNvCxnSpPr>
            <a:stCxn id="309" idx="0"/>
            <a:endCxn id="319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5" name="直線矢印コネクタ 324"/>
          <p:cNvCxnSpPr>
            <a:stCxn id="309" idx="0"/>
            <a:endCxn id="318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6" name="直線矢印コネクタ 325"/>
          <p:cNvCxnSpPr>
            <a:stCxn id="309" idx="0"/>
            <a:endCxn id="321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7" name="直線矢印コネクタ 326"/>
          <p:cNvCxnSpPr>
            <a:stCxn id="309" idx="0"/>
            <a:endCxn id="320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8" name="直線矢印コネクタ 327"/>
          <p:cNvCxnSpPr>
            <a:stCxn id="310" idx="0"/>
            <a:endCxn id="316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9" name="直線矢印コネクタ 328"/>
          <p:cNvCxnSpPr>
            <a:stCxn id="310" idx="0"/>
            <a:endCxn id="317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0" name="直線矢印コネクタ 329"/>
          <p:cNvCxnSpPr>
            <a:stCxn id="310" idx="0"/>
            <a:endCxn id="319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1" name="直線矢印コネクタ 330"/>
          <p:cNvCxnSpPr>
            <a:stCxn id="310" idx="0"/>
            <a:endCxn id="318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2" name="直線矢印コネクタ 331"/>
          <p:cNvCxnSpPr>
            <a:stCxn id="310" idx="0"/>
            <a:endCxn id="321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3" name="直線矢印コネクタ 332"/>
          <p:cNvCxnSpPr>
            <a:stCxn id="310" idx="0"/>
            <a:endCxn id="320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4" name="直線矢印コネクタ 333"/>
          <p:cNvCxnSpPr>
            <a:stCxn id="311" idx="0"/>
            <a:endCxn id="316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5" name="直線矢印コネクタ 334"/>
          <p:cNvCxnSpPr>
            <a:stCxn id="311" idx="0"/>
            <a:endCxn id="317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6" name="直線矢印コネクタ 335"/>
          <p:cNvCxnSpPr>
            <a:stCxn id="311" idx="0"/>
            <a:endCxn id="319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7" name="直線矢印コネクタ 336"/>
          <p:cNvCxnSpPr>
            <a:stCxn id="311" idx="0"/>
            <a:endCxn id="318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8" name="直線矢印コネクタ 337"/>
          <p:cNvCxnSpPr>
            <a:stCxn id="311" idx="0"/>
            <a:endCxn id="321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9" name="直線矢印コネクタ 338"/>
          <p:cNvCxnSpPr>
            <a:stCxn id="311" idx="0"/>
            <a:endCxn id="320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0" name="直線矢印コネクタ 339"/>
          <p:cNvCxnSpPr>
            <a:stCxn id="312" idx="0"/>
            <a:endCxn id="316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1" name="直線矢印コネクタ 340"/>
          <p:cNvCxnSpPr>
            <a:stCxn id="312" idx="0"/>
            <a:endCxn id="317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>
            <a:stCxn id="312" idx="0"/>
            <a:endCxn id="319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>
            <a:stCxn id="312" idx="0"/>
            <a:endCxn id="318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>
            <a:stCxn id="312" idx="0"/>
            <a:endCxn id="321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>
            <a:stCxn id="312" idx="0"/>
            <a:endCxn id="320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13" idx="0"/>
            <a:endCxn id="316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13" idx="0"/>
            <a:endCxn id="317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13" idx="0"/>
            <a:endCxn id="319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13" idx="0"/>
            <a:endCxn id="318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13" idx="0"/>
            <a:endCxn id="321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13" idx="0"/>
            <a:endCxn id="320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14" idx="0"/>
            <a:endCxn id="316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14" idx="0"/>
            <a:endCxn id="317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14" idx="0"/>
            <a:endCxn id="319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14" idx="0"/>
            <a:endCxn id="318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14" idx="0"/>
            <a:endCxn id="321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14" idx="0"/>
            <a:endCxn id="320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15" idx="0"/>
            <a:endCxn id="316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15" idx="0"/>
            <a:endCxn id="317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15" idx="0"/>
            <a:endCxn id="319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1" name="直線矢印コネクタ 360"/>
          <p:cNvCxnSpPr>
            <a:stCxn id="315" idx="0"/>
            <a:endCxn id="318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2" name="直線矢印コネクタ 361"/>
          <p:cNvCxnSpPr>
            <a:stCxn id="315" idx="0"/>
            <a:endCxn id="321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3" name="直線矢印コネクタ 362"/>
          <p:cNvCxnSpPr>
            <a:stCxn id="315" idx="0"/>
            <a:endCxn id="320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4" name="正方形/長方形 363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5" name="円/楕円 364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66" name="円/楕円 365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67" name="円/楕円 366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8" name="円/楕円 367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9" name="円/楕円 368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70" name="円/楕円 369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71" name="円/楕円 370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72" name="直線矢印コネクタ 371"/>
          <p:cNvCxnSpPr>
            <a:stCxn id="371" idx="0"/>
            <a:endCxn id="316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371" idx="0"/>
            <a:endCxn id="317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71" idx="0"/>
            <a:endCxn id="319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71" idx="0"/>
            <a:endCxn id="318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71" idx="0"/>
            <a:endCxn id="321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71" idx="0"/>
            <a:endCxn id="320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78" name="円/楕円 377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379" name="直線矢印コネクタ 378"/>
          <p:cNvCxnSpPr>
            <a:endCxn id="378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10" idx="0"/>
            <a:endCxn id="378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11" idx="0"/>
            <a:endCxn id="378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12" idx="0"/>
            <a:endCxn id="378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13" idx="0"/>
            <a:endCxn id="378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314" idx="0"/>
            <a:endCxn id="378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315" idx="0"/>
            <a:endCxn id="378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>
            <a:stCxn id="371" idx="0"/>
            <a:endCxn id="378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87" name="円/楕円 386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388" name="円/楕円 387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389" name="円/楕円 388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92" name="円/楕円 391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93" name="円/楕円 392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94" name="円/楕円 393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5" name="円/楕円 394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6" name="円/楕円 395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97" name="円/楕円 396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98" name="円/楕円 397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99" name="円/楕円 398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00" name="円/楕円 399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01" name="円/楕円 400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02" name="円/楕円 401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03" name="直線矢印コネクタ 402"/>
          <p:cNvCxnSpPr>
            <a:stCxn id="390" idx="0"/>
            <a:endCxn id="397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390" idx="0"/>
            <a:endCxn id="398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390" idx="0"/>
            <a:endCxn id="400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390" idx="0"/>
            <a:endCxn id="399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>
            <a:stCxn id="390" idx="0"/>
            <a:endCxn id="402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8" name="直線矢印コネクタ 407"/>
          <p:cNvCxnSpPr>
            <a:stCxn id="390" idx="0"/>
            <a:endCxn id="401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9" name="直線矢印コネクタ 408"/>
          <p:cNvCxnSpPr>
            <a:stCxn id="391" idx="0"/>
            <a:endCxn id="397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0" name="直線矢印コネクタ 409"/>
          <p:cNvCxnSpPr>
            <a:stCxn id="391" idx="0"/>
            <a:endCxn id="398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391" idx="0"/>
            <a:endCxn id="400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391" idx="0"/>
            <a:endCxn id="399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391" idx="0"/>
            <a:endCxn id="402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4" name="直線矢印コネクタ 413"/>
          <p:cNvCxnSpPr>
            <a:stCxn id="391" idx="0"/>
            <a:endCxn id="401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5" name="直線矢印コネクタ 414"/>
          <p:cNvCxnSpPr>
            <a:stCxn id="392" idx="0"/>
            <a:endCxn id="397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6" name="直線矢印コネクタ 415"/>
          <p:cNvCxnSpPr>
            <a:stCxn id="392" idx="0"/>
            <a:endCxn id="398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392" idx="0"/>
            <a:endCxn id="400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8" name="直線矢印コネクタ 417"/>
          <p:cNvCxnSpPr>
            <a:stCxn id="392" idx="0"/>
            <a:endCxn id="399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392" idx="0"/>
            <a:endCxn id="402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>
            <a:stCxn id="392" idx="0"/>
            <a:endCxn id="401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393" idx="0"/>
            <a:endCxn id="397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2" name="直線矢印コネクタ 421"/>
          <p:cNvCxnSpPr>
            <a:stCxn id="393" idx="0"/>
            <a:endCxn id="398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393" idx="0"/>
            <a:endCxn id="400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393" idx="0"/>
            <a:endCxn id="399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393" idx="0"/>
            <a:endCxn id="402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393" idx="0"/>
            <a:endCxn id="401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394" idx="0"/>
            <a:endCxn id="397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394" idx="0"/>
            <a:endCxn id="398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394" idx="0"/>
            <a:endCxn id="400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394" idx="0"/>
            <a:endCxn id="399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1" name="直線矢印コネクタ 430"/>
          <p:cNvCxnSpPr>
            <a:stCxn id="394" idx="0"/>
            <a:endCxn id="402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2" name="直線矢印コネクタ 431"/>
          <p:cNvCxnSpPr>
            <a:stCxn id="394" idx="0"/>
            <a:endCxn id="401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395" idx="0"/>
            <a:endCxn id="397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395" idx="0"/>
            <a:endCxn id="398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395" idx="0"/>
            <a:endCxn id="400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395" idx="0"/>
            <a:endCxn id="399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395" idx="0"/>
            <a:endCxn id="402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395" idx="0"/>
            <a:endCxn id="401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396" idx="0"/>
            <a:endCxn id="397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396" idx="0"/>
            <a:endCxn id="398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396" idx="0"/>
            <a:endCxn id="400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396" idx="0"/>
            <a:endCxn id="399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396" idx="0"/>
            <a:endCxn id="402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396" idx="0"/>
            <a:endCxn id="401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45" name="円/楕円 444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46" name="直線矢印コネクタ 445"/>
          <p:cNvCxnSpPr>
            <a:stCxn id="445" idx="0"/>
            <a:endCxn id="397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445" idx="0"/>
            <a:endCxn id="398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445" idx="0"/>
            <a:endCxn id="400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445" idx="0"/>
            <a:endCxn id="399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445" idx="0"/>
            <a:endCxn id="402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445" idx="0"/>
            <a:endCxn id="401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2" name="円/楕円 451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53" name="直線矢印コネクタ 452"/>
          <p:cNvCxnSpPr>
            <a:stCxn id="312" idx="0"/>
            <a:endCxn id="452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391" idx="0"/>
            <a:endCxn id="452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392" idx="0"/>
            <a:endCxn id="452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393" idx="0"/>
            <a:endCxn id="452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394" idx="0"/>
            <a:endCxn id="452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395" idx="0"/>
            <a:endCxn id="452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396" idx="0"/>
            <a:endCxn id="452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445" idx="0"/>
            <a:endCxn id="452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61" name="上矢印 460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2" name="上矢印 461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3" name="カギ線コネクタ 595"/>
          <p:cNvCxnSpPr>
            <a:stCxn id="387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4" name="カギ線コネクタ 595"/>
          <p:cNvCxnSpPr>
            <a:stCxn id="388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65" name="正方形/長方形 464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466" name="正方形/長方形 465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467" name="正方形/長方形 466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468" name="正方形/長方形 467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186" name="スライド番号プレースホルダ 1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/>
              <a:t>Background: 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en-US" altLang="ja-JP" dirty="0" smtClean="0"/>
              <a:t>Learning </a:t>
            </a:r>
            <a:r>
              <a:rPr kumimoji="1" lang="en-US" altLang="ja-JP" dirty="0" smtClean="0"/>
              <a:t>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TD-Networks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285" name="正方形/長方形 284"/>
          <p:cNvSpPr/>
          <p:nvPr/>
        </p:nvSpPr>
        <p:spPr>
          <a:xfrm>
            <a:off x="517038" y="5499088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86" name="円/楕円 285"/>
          <p:cNvSpPr/>
          <p:nvPr/>
        </p:nvSpPr>
        <p:spPr>
          <a:xfrm>
            <a:off x="979689" y="5459880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0.3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1551193" y="5459880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2122697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0.4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2694201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3265705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3837209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0.6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4" name="円/楕円 303"/>
          <p:cNvSpPr/>
          <p:nvPr/>
        </p:nvSpPr>
        <p:spPr>
          <a:xfrm>
            <a:off x="4429124" y="5480291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0.5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21" name="テキスト ボックス 320"/>
          <p:cNvSpPr txBox="1"/>
          <p:nvPr/>
        </p:nvSpPr>
        <p:spPr>
          <a:xfrm>
            <a:off x="0" y="5500702"/>
            <a:ext cx="50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</a:t>
            </a:r>
            <a:endParaRPr kumimoji="1" lang="ja-JP" altLang="en-US" sz="2400" dirty="0"/>
          </a:p>
        </p:txBody>
      </p:sp>
      <p:grpSp>
        <p:nvGrpSpPr>
          <p:cNvPr id="4" name="グループ化 327"/>
          <p:cNvGrpSpPr/>
          <p:nvPr/>
        </p:nvGrpSpPr>
        <p:grpSpPr>
          <a:xfrm>
            <a:off x="-71438" y="3214686"/>
            <a:ext cx="5092477" cy="612326"/>
            <a:chOff x="-71438" y="3837217"/>
            <a:chExt cx="5092477" cy="612326"/>
          </a:xfrm>
        </p:grpSpPr>
        <p:sp>
          <p:nvSpPr>
            <p:cNvPr id="313" name="正方形/長方形 312"/>
            <p:cNvSpPr/>
            <p:nvPr/>
          </p:nvSpPr>
          <p:spPr>
            <a:xfrm>
              <a:off x="517038" y="3876425"/>
              <a:ext cx="493262" cy="49326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FF0000"/>
                  </a:solidFill>
                </a:rPr>
                <a:t>0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314" name="円/楕円 313"/>
            <p:cNvSpPr/>
            <p:nvPr/>
          </p:nvSpPr>
          <p:spPr>
            <a:xfrm>
              <a:off x="979689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FF0000"/>
                  </a:solidFill>
                </a:rPr>
                <a:t>0.9</a:t>
              </a:r>
              <a:endParaRPr kumimoji="1"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15" name="円/楕円 314"/>
            <p:cNvSpPr/>
            <p:nvPr/>
          </p:nvSpPr>
          <p:spPr>
            <a:xfrm>
              <a:off x="1551193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0.1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16" name="円/楕円 315"/>
            <p:cNvSpPr/>
            <p:nvPr/>
          </p:nvSpPr>
          <p:spPr>
            <a:xfrm>
              <a:off x="2122697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0.2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17" name="円/楕円 316"/>
            <p:cNvSpPr/>
            <p:nvPr/>
          </p:nvSpPr>
          <p:spPr>
            <a:xfrm>
              <a:off x="2694201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0.1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18" name="円/楕円 317"/>
            <p:cNvSpPr/>
            <p:nvPr/>
          </p:nvSpPr>
          <p:spPr>
            <a:xfrm>
              <a:off x="3265705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0.2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19" name="円/楕円 318"/>
            <p:cNvSpPr/>
            <p:nvPr/>
          </p:nvSpPr>
          <p:spPr>
            <a:xfrm>
              <a:off x="3837209" y="3837217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0.3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20" name="円/楕円 319"/>
            <p:cNvSpPr/>
            <p:nvPr/>
          </p:nvSpPr>
          <p:spPr>
            <a:xfrm>
              <a:off x="4429124" y="3857628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0.4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22" name="テキスト ボックス 321"/>
            <p:cNvSpPr txBox="1"/>
            <p:nvPr/>
          </p:nvSpPr>
          <p:spPr>
            <a:xfrm>
              <a:off x="-71438" y="3896029"/>
              <a:ext cx="642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dirty="0" smtClean="0"/>
                <a:t>t</a:t>
              </a:r>
              <a:r>
                <a:rPr kumimoji="1" lang="en-US" altLang="ja-JP" sz="2400" dirty="0" smtClean="0"/>
                <a:t>+1</a:t>
              </a:r>
              <a:endParaRPr kumimoji="1" lang="ja-JP" altLang="en-US" sz="2400" dirty="0"/>
            </a:p>
          </p:txBody>
        </p:sp>
      </p:grpSp>
      <p:sp>
        <p:nvSpPr>
          <p:cNvPr id="327" name="上矢印 326"/>
          <p:cNvSpPr/>
          <p:nvPr/>
        </p:nvSpPr>
        <p:spPr>
          <a:xfrm>
            <a:off x="500034" y="4214818"/>
            <a:ext cx="428628" cy="642942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</a:t>
            </a:r>
            <a:endParaRPr kumimoji="1" lang="ja-JP" altLang="en-US" sz="2400" dirty="0"/>
          </a:p>
        </p:txBody>
      </p:sp>
      <p:sp>
        <p:nvSpPr>
          <p:cNvPr id="329" name="円/楕円 328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30" name="円/楕円 329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1" name="円/楕円 330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2" name="円/楕円 331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33" name="円/楕円 332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34" name="円/楕円 333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35" name="円/楕円 334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36" name="円/楕円 335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37" name="円/楕円 336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8" name="円/楕円 337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9" name="円/楕円 338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40" name="円/楕円 339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41" name="円/楕円 340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42" name="直線矢印コネクタ 341"/>
          <p:cNvCxnSpPr>
            <a:stCxn id="329" idx="0"/>
            <a:endCxn id="336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>
            <a:stCxn id="329" idx="0"/>
            <a:endCxn id="337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>
            <a:stCxn id="329" idx="0"/>
            <a:endCxn id="339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>
            <a:stCxn id="329" idx="0"/>
            <a:endCxn id="338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29" idx="0"/>
            <a:endCxn id="341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29" idx="0"/>
            <a:endCxn id="340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30" idx="0"/>
            <a:endCxn id="336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30" idx="0"/>
            <a:endCxn id="337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30" idx="0"/>
            <a:endCxn id="339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30" idx="0"/>
            <a:endCxn id="338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30" idx="0"/>
            <a:endCxn id="341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30" idx="0"/>
            <a:endCxn id="340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31" idx="0"/>
            <a:endCxn id="336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31" idx="0"/>
            <a:endCxn id="337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31" idx="0"/>
            <a:endCxn id="339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31" idx="0"/>
            <a:endCxn id="338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31" idx="0"/>
            <a:endCxn id="341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31" idx="0"/>
            <a:endCxn id="340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32" idx="0"/>
            <a:endCxn id="336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1" name="直線矢印コネクタ 360"/>
          <p:cNvCxnSpPr>
            <a:stCxn id="332" idx="0"/>
            <a:endCxn id="337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2" name="直線矢印コネクタ 361"/>
          <p:cNvCxnSpPr>
            <a:stCxn id="332" idx="0"/>
            <a:endCxn id="339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3" name="直線矢印コネクタ 362"/>
          <p:cNvCxnSpPr>
            <a:stCxn id="332" idx="0"/>
            <a:endCxn id="338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4" name="直線矢印コネクタ 363"/>
          <p:cNvCxnSpPr>
            <a:stCxn id="332" idx="0"/>
            <a:endCxn id="341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5" name="直線矢印コネクタ 364"/>
          <p:cNvCxnSpPr>
            <a:stCxn id="332" idx="0"/>
            <a:endCxn id="340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6" name="直線矢印コネクタ 365"/>
          <p:cNvCxnSpPr>
            <a:stCxn id="333" idx="0"/>
            <a:endCxn id="336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7" name="直線矢印コネクタ 366"/>
          <p:cNvCxnSpPr>
            <a:stCxn id="333" idx="0"/>
            <a:endCxn id="337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>
            <a:stCxn id="333" idx="0"/>
            <a:endCxn id="339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9" name="直線矢印コネクタ 368"/>
          <p:cNvCxnSpPr>
            <a:stCxn id="333" idx="0"/>
            <a:endCxn id="338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0" name="直線矢印コネクタ 369"/>
          <p:cNvCxnSpPr>
            <a:stCxn id="333" idx="0"/>
            <a:endCxn id="341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1" name="直線矢印コネクタ 370"/>
          <p:cNvCxnSpPr>
            <a:stCxn id="333" idx="0"/>
            <a:endCxn id="340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2" name="直線矢印コネクタ 371"/>
          <p:cNvCxnSpPr>
            <a:stCxn id="334" idx="0"/>
            <a:endCxn id="336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334" idx="0"/>
            <a:endCxn id="337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34" idx="0"/>
            <a:endCxn id="339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34" idx="0"/>
            <a:endCxn id="338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34" idx="0"/>
            <a:endCxn id="341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34" idx="0"/>
            <a:endCxn id="340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35" idx="0"/>
            <a:endCxn id="336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35" idx="0"/>
            <a:endCxn id="337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35" idx="0"/>
            <a:endCxn id="339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35" idx="0"/>
            <a:endCxn id="338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35" idx="0"/>
            <a:endCxn id="341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35" idx="0"/>
            <a:endCxn id="340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84" name="正方形/長方形 383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5" name="円/楕円 384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86" name="円/楕円 385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87" name="円/楕円 386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88" name="円/楕円 387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89" name="円/楕円 388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92" name="直線矢印コネクタ 391"/>
          <p:cNvCxnSpPr>
            <a:stCxn id="391" idx="0"/>
            <a:endCxn id="336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3" name="直線矢印コネクタ 392"/>
          <p:cNvCxnSpPr>
            <a:stCxn id="391" idx="0"/>
            <a:endCxn id="337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4" name="直線矢印コネクタ 393"/>
          <p:cNvCxnSpPr>
            <a:stCxn id="391" idx="0"/>
            <a:endCxn id="339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391" idx="0"/>
            <a:endCxn id="338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>
            <a:stCxn id="391" idx="0"/>
            <a:endCxn id="341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91" idx="0"/>
            <a:endCxn id="340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98" name="円/楕円 397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399" name="直線矢印コネクタ 398"/>
          <p:cNvCxnSpPr>
            <a:endCxn id="398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0" name="直線矢印コネクタ 399"/>
          <p:cNvCxnSpPr>
            <a:stCxn id="330" idx="0"/>
            <a:endCxn id="398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1" name="直線矢印コネクタ 400"/>
          <p:cNvCxnSpPr>
            <a:stCxn id="331" idx="0"/>
            <a:endCxn id="398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2" name="直線矢印コネクタ 401"/>
          <p:cNvCxnSpPr>
            <a:stCxn id="332" idx="0"/>
            <a:endCxn id="398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3" name="直線矢印コネクタ 402"/>
          <p:cNvCxnSpPr>
            <a:stCxn id="333" idx="0"/>
            <a:endCxn id="398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334" idx="0"/>
            <a:endCxn id="398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335" idx="0"/>
            <a:endCxn id="398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391" idx="0"/>
            <a:endCxn id="398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07" name="円/楕円 406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08" name="円/楕円 407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09" name="円/楕円 408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0" name="円/楕円 409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11" name="円/楕円 410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12" name="円/楕円 411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13" name="円/楕円 412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14" name="円/楕円 413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15" name="円/楕円 414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16" name="円/楕円 415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7" name="円/楕円 416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18" name="円/楕円 417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19" name="円/楕円 418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20" name="円/楕円 419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21" name="円/楕円 420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22" name="円/楕円 421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23" name="直線矢印コネクタ 422"/>
          <p:cNvCxnSpPr>
            <a:stCxn id="410" idx="0"/>
            <a:endCxn id="417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4" name="直線矢印コネクタ 423"/>
          <p:cNvCxnSpPr>
            <a:stCxn id="410" idx="0"/>
            <a:endCxn id="418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5" name="直線矢印コネクタ 424"/>
          <p:cNvCxnSpPr>
            <a:stCxn id="410" idx="0"/>
            <a:endCxn id="420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10" idx="0"/>
            <a:endCxn id="419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410" idx="0"/>
            <a:endCxn id="422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410" idx="0"/>
            <a:endCxn id="421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411" idx="0"/>
            <a:endCxn id="417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411" idx="0"/>
            <a:endCxn id="418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1" name="直線矢印コネクタ 430"/>
          <p:cNvCxnSpPr>
            <a:stCxn id="411" idx="0"/>
            <a:endCxn id="420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2" name="直線矢印コネクタ 431"/>
          <p:cNvCxnSpPr>
            <a:stCxn id="411" idx="0"/>
            <a:endCxn id="419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411" idx="0"/>
            <a:endCxn id="422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411" idx="0"/>
            <a:endCxn id="421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412" idx="0"/>
            <a:endCxn id="417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412" idx="0"/>
            <a:endCxn id="418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412" idx="0"/>
            <a:endCxn id="420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412" idx="0"/>
            <a:endCxn id="419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412" idx="0"/>
            <a:endCxn id="422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412" idx="0"/>
            <a:endCxn id="421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413" idx="0"/>
            <a:endCxn id="417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413" idx="0"/>
            <a:endCxn id="418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413" idx="0"/>
            <a:endCxn id="420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413" idx="0"/>
            <a:endCxn id="419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413" idx="0"/>
            <a:endCxn id="422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413" idx="0"/>
            <a:endCxn id="421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414" idx="0"/>
            <a:endCxn id="417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414" idx="0"/>
            <a:endCxn id="418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414" idx="0"/>
            <a:endCxn id="420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414" idx="0"/>
            <a:endCxn id="419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414" idx="0"/>
            <a:endCxn id="422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414" idx="0"/>
            <a:endCxn id="421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415" idx="0"/>
            <a:endCxn id="417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415" idx="0"/>
            <a:endCxn id="418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415" idx="0"/>
            <a:endCxn id="420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415" idx="0"/>
            <a:endCxn id="419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415" idx="0"/>
            <a:endCxn id="422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415" idx="0"/>
            <a:endCxn id="421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416" idx="0"/>
            <a:endCxn id="417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416" idx="0"/>
            <a:endCxn id="418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416" idx="0"/>
            <a:endCxn id="420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416" idx="0"/>
            <a:endCxn id="419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416" idx="0"/>
            <a:endCxn id="422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416" idx="0"/>
            <a:endCxn id="421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65" name="円/楕円 464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66" name="直線矢印コネクタ 465"/>
          <p:cNvCxnSpPr>
            <a:stCxn id="465" idx="0"/>
            <a:endCxn id="417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7" name="直線矢印コネクタ 466"/>
          <p:cNvCxnSpPr>
            <a:stCxn id="465" idx="0"/>
            <a:endCxn id="418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8" name="直線矢印コネクタ 467"/>
          <p:cNvCxnSpPr>
            <a:stCxn id="465" idx="0"/>
            <a:endCxn id="420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465" idx="0"/>
            <a:endCxn id="419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465" idx="0"/>
            <a:endCxn id="422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465" idx="0"/>
            <a:endCxn id="421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72" name="円/楕円 471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73" name="直線矢印コネクタ 472"/>
          <p:cNvCxnSpPr>
            <a:stCxn id="332" idx="0"/>
            <a:endCxn id="472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4" name="直線矢印コネクタ 473"/>
          <p:cNvCxnSpPr>
            <a:stCxn id="411" idx="0"/>
            <a:endCxn id="472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5" name="直線矢印コネクタ 474"/>
          <p:cNvCxnSpPr>
            <a:stCxn id="412" idx="0"/>
            <a:endCxn id="472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413" idx="0"/>
            <a:endCxn id="472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414" idx="0"/>
            <a:endCxn id="472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415" idx="0"/>
            <a:endCxn id="472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416" idx="0"/>
            <a:endCxn id="472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465" idx="0"/>
            <a:endCxn id="472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81" name="上矢印 480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2" name="上矢印 481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3" name="カギ線コネクタ 595"/>
          <p:cNvCxnSpPr>
            <a:stCxn id="407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4" name="カギ線コネクタ 595"/>
          <p:cNvCxnSpPr>
            <a:stCxn id="408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5" name="正方形/長方形 484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486" name="正方形/長方形 485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487" name="正方形/長方形 486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488" name="正方形/長方形 487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184" name="スライド番号プレースホルダ 18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48148E-6 L 0.17239 -0.28518 " pathEditMode="relative" rAng="0" ptsTypes="AA">
                                      <p:cBhvr>
                                        <p:cTn id="6" dur="500" spd="-100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1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00625 -0.19213 " pathEditMode="relative" rAng="0" ptsTypes="AA">
                                      <p:cBhvr>
                                        <p:cTn id="8" dur="500" spd="-100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9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0.16424 -0.19213 " pathEditMode="relative" rAng="0" ptsTypes="AA">
                                      <p:cBhvr>
                                        <p:cTn id="10" dur="500" spd="-100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-9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-0.18177 -0.07662 " pathEditMode="relative" rAng="0" ptsTypes="AA">
                                      <p:cBhvr>
                                        <p:cTn id="12" dur="500" spd="-100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3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-0.11806 -0.07361 " pathEditMode="relative" rAng="0" ptsTypes="AA">
                                      <p:cBhvr>
                                        <p:cTn id="14" dur="500" spd="-100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-3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-0.0941 -0.07662 " pathEditMode="relative" rAng="0" ptsTypes="AA">
                                      <p:cBhvr>
                                        <p:cTn id="16" dur="500" spd="-100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7037E-7 L -0.02274 -0.07662 " pathEditMode="relative" rAng="0" ptsTypes="AA">
                                      <p:cBhvr>
                                        <p:cTn id="18" dur="500" spd="-100000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" y="-3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-0.48125 0.05694 " pathEditMode="relative" rAng="0" ptsTypes="AA">
                                      <p:cBhvr>
                                        <p:cTn id="20" dur="500" spd="-100000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  <p:bldP spid="304" grpId="0" animBg="1"/>
      <p:bldP spid="3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ja-JP" sz="2700" dirty="0" smtClean="0">
                <a:solidFill>
                  <a:prstClr val="black"/>
                </a:solidFill>
              </a:rPr>
              <a:t>Background: </a:t>
            </a:r>
            <a:br>
              <a:rPr lang="en-US" altLang="ja-JP" sz="2700" dirty="0" smtClean="0">
                <a:solidFill>
                  <a:prstClr val="black"/>
                </a:solidFill>
              </a:rPr>
            </a:br>
            <a:r>
              <a:rPr kumimoji="1" lang="en-US" altLang="ja-JP" sz="4300" dirty="0" smtClean="0"/>
              <a:t>Partially-Observed Markov Decision Process</a:t>
            </a:r>
            <a:endParaRPr kumimoji="1" lang="ja-JP" altLang="en-US" sz="43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5114948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Partial observation of states from the environment</a:t>
            </a:r>
          </a:p>
          <a:p>
            <a:pPr lvl="1"/>
            <a:r>
              <a:rPr lang="en-US" altLang="ja-JP" dirty="0" smtClean="0"/>
              <a:t>In this study we consider 1-bit observation case only</a:t>
            </a:r>
          </a:p>
          <a:p>
            <a:r>
              <a:rPr kumimoji="1" lang="en-US" altLang="ja-JP" dirty="0" smtClean="0"/>
              <a:t>Example: 8-state Ring World</a:t>
            </a:r>
          </a:p>
          <a:p>
            <a:pPr lvl="1"/>
            <a:r>
              <a:rPr lang="en-US" altLang="ja-JP" dirty="0" smtClean="0"/>
              <a:t>In one of 8 states, “1” is observed; </a:t>
            </a:r>
            <a:br>
              <a:rPr lang="en-US" altLang="ja-JP" dirty="0" smtClean="0"/>
            </a:br>
            <a:r>
              <a:rPr lang="en-US" altLang="ja-JP" dirty="0" smtClean="0"/>
              <a:t>for all other states “0” is observed</a:t>
            </a:r>
          </a:p>
          <a:p>
            <a:pPr lvl="1"/>
            <a:r>
              <a:rPr kumimoji="1" lang="en-US" altLang="ja-JP" dirty="0" smtClean="0"/>
              <a:t>Agent actions: Left or Right</a:t>
            </a:r>
          </a:p>
          <a:p>
            <a:r>
              <a:rPr kumimoji="1" lang="en-US" altLang="ja-JP" dirty="0" smtClean="0"/>
              <a:t>RL agent needs to distinguish</a:t>
            </a:r>
            <a:br>
              <a:rPr kumimoji="1" lang="en-US" altLang="ja-JP" dirty="0" smtClean="0"/>
            </a:br>
            <a:r>
              <a:rPr kumimoji="1" lang="en-US" altLang="ja-JP" dirty="0" smtClean="0"/>
              <a:t>hidden states</a:t>
            </a:r>
          </a:p>
          <a:p>
            <a:pPr lvl="1"/>
            <a:r>
              <a:rPr kumimoji="1" lang="en-US" altLang="ja-JP" dirty="0" smtClean="0"/>
              <a:t>The current observation does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not identify a state</a:t>
            </a:r>
          </a:p>
          <a:p>
            <a:pPr lvl="1"/>
            <a:r>
              <a:rPr lang="en-US" altLang="ja-JP" dirty="0" smtClean="0"/>
              <a:t>Nor any finite history of observations</a:t>
            </a:r>
            <a:endParaRPr kumimoji="1" lang="ja-JP" altLang="en-US" dirty="0"/>
          </a:p>
        </p:txBody>
      </p:sp>
      <p:grpSp>
        <p:nvGrpSpPr>
          <p:cNvPr id="183" name="グループ化 182"/>
          <p:cNvGrpSpPr/>
          <p:nvPr/>
        </p:nvGrpSpPr>
        <p:grpSpPr>
          <a:xfrm>
            <a:off x="5929322" y="2500306"/>
            <a:ext cx="3143272" cy="3155414"/>
            <a:chOff x="5786446" y="2500306"/>
            <a:chExt cx="3143272" cy="3155414"/>
          </a:xfrm>
        </p:grpSpPr>
        <p:sp>
          <p:nvSpPr>
            <p:cNvPr id="7" name="円/楕円 6"/>
            <p:cNvSpPr/>
            <p:nvPr/>
          </p:nvSpPr>
          <p:spPr>
            <a:xfrm>
              <a:off x="7572396" y="292893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8072462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6715140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143636" y="4286256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cxnSp>
          <p:nvCxnSpPr>
            <p:cNvPr id="36" name="曲線コネクタ 35"/>
            <p:cNvCxnSpPr>
              <a:stCxn id="7" idx="6"/>
              <a:endCxn id="8" idx="0"/>
            </p:cNvCxnSpPr>
            <p:nvPr/>
          </p:nvCxnSpPr>
          <p:spPr>
            <a:xfrm>
              <a:off x="8001024" y="3143248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1" name="曲線コネクタ 35"/>
            <p:cNvCxnSpPr>
              <a:stCxn id="8" idx="2"/>
              <a:endCxn id="7" idx="4"/>
            </p:cNvCxnSpPr>
            <p:nvPr/>
          </p:nvCxnSpPr>
          <p:spPr>
            <a:xfrm rot="10800000">
              <a:off x="7786710" y="335756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曲線コネクタ 35"/>
            <p:cNvCxnSpPr>
              <a:stCxn id="11" idx="2"/>
              <a:endCxn id="12" idx="4"/>
            </p:cNvCxnSpPr>
            <p:nvPr/>
          </p:nvCxnSpPr>
          <p:spPr>
            <a:xfrm rot="10800000">
              <a:off x="6357950" y="4714884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7" name="曲線コネクタ 35"/>
            <p:cNvCxnSpPr>
              <a:stCxn id="12" idx="6"/>
              <a:endCxn id="11" idx="0"/>
            </p:cNvCxnSpPr>
            <p:nvPr/>
          </p:nvCxnSpPr>
          <p:spPr>
            <a:xfrm>
              <a:off x="6572264" y="4500570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11" name="円/楕円 110"/>
            <p:cNvSpPr/>
            <p:nvPr/>
          </p:nvSpPr>
          <p:spPr>
            <a:xfrm>
              <a:off x="8072462" y="435769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12" name="円/楕円 111"/>
            <p:cNvSpPr/>
            <p:nvPr/>
          </p:nvSpPr>
          <p:spPr>
            <a:xfrm>
              <a:off x="7500958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13" name="円/楕円 112"/>
            <p:cNvSpPr/>
            <p:nvPr/>
          </p:nvSpPr>
          <p:spPr>
            <a:xfrm>
              <a:off x="6143636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114" name="円/楕円 113"/>
            <p:cNvSpPr/>
            <p:nvPr/>
          </p:nvSpPr>
          <p:spPr>
            <a:xfrm>
              <a:off x="6715140" y="2928934"/>
              <a:ext cx="428628" cy="4286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/>
            </a:p>
          </p:txBody>
        </p:sp>
        <p:cxnSp>
          <p:nvCxnSpPr>
            <p:cNvPr id="115" name="曲線コネクタ 35"/>
            <p:cNvCxnSpPr>
              <a:stCxn id="111" idx="4"/>
              <a:endCxn id="112" idx="6"/>
            </p:cNvCxnSpPr>
            <p:nvPr/>
          </p:nvCxnSpPr>
          <p:spPr>
            <a:xfrm rot="5400000">
              <a:off x="7965305" y="4750603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6" name="曲線コネクタ 35"/>
            <p:cNvCxnSpPr>
              <a:stCxn id="112" idx="0"/>
              <a:endCxn id="111" idx="2"/>
            </p:cNvCxnSpPr>
            <p:nvPr/>
          </p:nvCxnSpPr>
          <p:spPr>
            <a:xfrm rot="5400000" flipH="1" flipV="1">
              <a:off x="7750991" y="4536289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7" name="曲線コネクタ 35"/>
            <p:cNvCxnSpPr>
              <a:stCxn id="113" idx="0"/>
              <a:endCxn id="114" idx="2"/>
            </p:cNvCxnSpPr>
            <p:nvPr/>
          </p:nvCxnSpPr>
          <p:spPr>
            <a:xfrm rot="5400000" flipH="1" flipV="1">
              <a:off x="6357950" y="3143248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8" name="曲線コネクタ 35"/>
            <p:cNvCxnSpPr>
              <a:stCxn id="114" idx="4"/>
              <a:endCxn id="113" idx="6"/>
            </p:cNvCxnSpPr>
            <p:nvPr/>
          </p:nvCxnSpPr>
          <p:spPr>
            <a:xfrm rot="5400000">
              <a:off x="6572264" y="3357562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曲線コネクタ 35"/>
            <p:cNvCxnSpPr/>
            <p:nvPr/>
          </p:nvCxnSpPr>
          <p:spPr>
            <a:xfrm rot="2700000">
              <a:off x="8327880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6" name="曲線コネクタ 35"/>
            <p:cNvCxnSpPr/>
            <p:nvPr/>
          </p:nvCxnSpPr>
          <p:spPr>
            <a:xfrm rot="13500000">
              <a:off x="8024794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曲線コネクタ 35"/>
            <p:cNvCxnSpPr/>
            <p:nvPr/>
          </p:nvCxnSpPr>
          <p:spPr>
            <a:xfrm rot="13500000">
              <a:off x="6044275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8" name="曲線コネクタ 35"/>
            <p:cNvCxnSpPr/>
            <p:nvPr/>
          </p:nvCxnSpPr>
          <p:spPr>
            <a:xfrm rot="2700000">
              <a:off x="6347360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曲線コネクタ 35"/>
            <p:cNvCxnSpPr/>
            <p:nvPr/>
          </p:nvCxnSpPr>
          <p:spPr>
            <a:xfrm rot="8100000">
              <a:off x="7166051" y="5053817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8" name="曲線コネクタ 35"/>
            <p:cNvCxnSpPr/>
            <p:nvPr/>
          </p:nvCxnSpPr>
          <p:spPr>
            <a:xfrm rot="18900000">
              <a:off x="7166051" y="4750731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9" name="曲線コネクタ 35"/>
            <p:cNvCxnSpPr/>
            <p:nvPr/>
          </p:nvCxnSpPr>
          <p:spPr>
            <a:xfrm rot="18900000">
              <a:off x="7155589" y="2805931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0" name="曲線コネクタ 35"/>
            <p:cNvCxnSpPr/>
            <p:nvPr/>
          </p:nvCxnSpPr>
          <p:spPr>
            <a:xfrm rot="8100000">
              <a:off x="7155589" y="3109016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65" name="テキスト ボックス 164"/>
            <p:cNvSpPr txBox="1"/>
            <p:nvPr/>
          </p:nvSpPr>
          <p:spPr>
            <a:xfrm>
              <a:off x="7215206" y="250030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66" name="テキスト ボックス 165"/>
            <p:cNvSpPr txBox="1"/>
            <p:nvPr/>
          </p:nvSpPr>
          <p:spPr>
            <a:xfrm>
              <a:off x="8143900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67" name="テキスト ボックス 166"/>
            <p:cNvSpPr txBox="1"/>
            <p:nvPr/>
          </p:nvSpPr>
          <p:spPr>
            <a:xfrm>
              <a:off x="8572528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8143900" y="492919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69" name="テキスト ボックス 168"/>
            <p:cNvSpPr txBox="1"/>
            <p:nvPr/>
          </p:nvSpPr>
          <p:spPr>
            <a:xfrm>
              <a:off x="7143768" y="528638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6215074" y="485776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71" name="テキスト ボックス 170"/>
            <p:cNvSpPr txBox="1"/>
            <p:nvPr/>
          </p:nvSpPr>
          <p:spPr>
            <a:xfrm>
              <a:off x="5857884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72" name="テキスト ボックス 171"/>
            <p:cNvSpPr txBox="1"/>
            <p:nvPr/>
          </p:nvSpPr>
          <p:spPr>
            <a:xfrm>
              <a:off x="6215074" y="300037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73" name="テキスト ボックス 172"/>
            <p:cNvSpPr txBox="1"/>
            <p:nvPr/>
          </p:nvSpPr>
          <p:spPr>
            <a:xfrm>
              <a:off x="7215206" y="328612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4" name="テキスト ボックス 173"/>
            <p:cNvSpPr txBox="1"/>
            <p:nvPr/>
          </p:nvSpPr>
          <p:spPr>
            <a:xfrm>
              <a:off x="7643834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5" name="テキスト ボックス 174"/>
            <p:cNvSpPr txBox="1"/>
            <p:nvPr/>
          </p:nvSpPr>
          <p:spPr>
            <a:xfrm>
              <a:off x="778671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6" name="テキスト ボックス 175"/>
            <p:cNvSpPr txBox="1"/>
            <p:nvPr/>
          </p:nvSpPr>
          <p:spPr>
            <a:xfrm>
              <a:off x="7643834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7" name="テキスト ボックス 176"/>
            <p:cNvSpPr txBox="1"/>
            <p:nvPr/>
          </p:nvSpPr>
          <p:spPr>
            <a:xfrm>
              <a:off x="7215206" y="457200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8" name="テキスト ボックス 177"/>
            <p:cNvSpPr txBox="1"/>
            <p:nvPr/>
          </p:nvSpPr>
          <p:spPr>
            <a:xfrm>
              <a:off x="6715140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79" name="テキスト ボックス 178"/>
            <p:cNvSpPr txBox="1"/>
            <p:nvPr/>
          </p:nvSpPr>
          <p:spPr>
            <a:xfrm>
              <a:off x="6643702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80" name="テキスト ボックス 179"/>
            <p:cNvSpPr txBox="1"/>
            <p:nvPr/>
          </p:nvSpPr>
          <p:spPr>
            <a:xfrm>
              <a:off x="6786578" y="342900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81" name="スマイル 180"/>
            <p:cNvSpPr/>
            <p:nvPr/>
          </p:nvSpPr>
          <p:spPr>
            <a:xfrm>
              <a:off x="5786446" y="4643446"/>
              <a:ext cx="285752" cy="28575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6" name="スライド番号プレースホルダ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/>
              <a:t>Background: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Learning </a:t>
            </a:r>
            <a:r>
              <a:rPr kumimoji="1" lang="en-US" altLang="ja-JP" dirty="0" smtClean="0"/>
              <a:t>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TD-Networks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286" name="円/楕円 285"/>
          <p:cNvSpPr/>
          <p:nvPr/>
        </p:nvSpPr>
        <p:spPr>
          <a:xfrm>
            <a:off x="979689" y="4286256"/>
            <a:ext cx="591915" cy="591915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1551193" y="4286256"/>
            <a:ext cx="591915" cy="591915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2122697" y="4286256"/>
            <a:ext cx="591915" cy="591915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0.9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2694201" y="4286256"/>
            <a:ext cx="591915" cy="591915"/>
          </a:xfrm>
          <a:prstGeom prst="ellipse">
            <a:avLst/>
          </a:prstGeom>
          <a:solidFill>
            <a:schemeClr val="accent5">
              <a:alpha val="20000"/>
            </a:schemeClr>
          </a:solidFill>
          <a:ln>
            <a:solidFill>
              <a:schemeClr val="accent5">
                <a:shade val="5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3265705" y="4286256"/>
            <a:ext cx="591915" cy="591915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3837209" y="4286256"/>
            <a:ext cx="591915" cy="591915"/>
          </a:xfrm>
          <a:prstGeom prst="ellipse">
            <a:avLst/>
          </a:prstGeom>
          <a:solidFill>
            <a:schemeClr val="accent5">
              <a:alpha val="20000"/>
            </a:schemeClr>
          </a:solidFill>
          <a:ln>
            <a:solidFill>
              <a:schemeClr val="accent5">
                <a:shade val="5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4" name="円/楕円 303"/>
          <p:cNvSpPr/>
          <p:nvPr/>
        </p:nvSpPr>
        <p:spPr>
          <a:xfrm>
            <a:off x="4429124" y="4306667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01" name="正方形/長方形 300"/>
          <p:cNvSpPr/>
          <p:nvPr/>
        </p:nvSpPr>
        <p:spPr>
          <a:xfrm>
            <a:off x="517038" y="3253894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02" name="円/楕円 301"/>
          <p:cNvSpPr/>
          <p:nvPr/>
        </p:nvSpPr>
        <p:spPr>
          <a:xfrm>
            <a:off x="979689" y="321468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0.9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3" name="円/楕円 302"/>
          <p:cNvSpPr/>
          <p:nvPr/>
        </p:nvSpPr>
        <p:spPr>
          <a:xfrm>
            <a:off x="1551193" y="321468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5" name="円/楕円 304"/>
          <p:cNvSpPr/>
          <p:nvPr/>
        </p:nvSpPr>
        <p:spPr>
          <a:xfrm>
            <a:off x="2122697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6" name="円/楕円 305"/>
          <p:cNvSpPr/>
          <p:nvPr/>
        </p:nvSpPr>
        <p:spPr>
          <a:xfrm>
            <a:off x="2694201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7" name="円/楕円 306"/>
          <p:cNvSpPr/>
          <p:nvPr/>
        </p:nvSpPr>
        <p:spPr>
          <a:xfrm>
            <a:off x="3265705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8" name="円/楕円 307"/>
          <p:cNvSpPr/>
          <p:nvPr/>
        </p:nvSpPr>
        <p:spPr>
          <a:xfrm>
            <a:off x="3837209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0.3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9" name="円/楕円 308"/>
          <p:cNvSpPr/>
          <p:nvPr/>
        </p:nvSpPr>
        <p:spPr>
          <a:xfrm>
            <a:off x="4429124" y="3235097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0.4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310" name="直線矢印コネクタ 309"/>
          <p:cNvCxnSpPr>
            <a:stCxn id="286" idx="0"/>
            <a:endCxn id="301" idx="2"/>
          </p:cNvCxnSpPr>
          <p:nvPr/>
        </p:nvCxnSpPr>
        <p:spPr>
          <a:xfrm rot="16200000" flipV="1">
            <a:off x="750108" y="3760717"/>
            <a:ext cx="539100" cy="5119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1" name="直線矢印コネクタ 310"/>
          <p:cNvCxnSpPr>
            <a:stCxn id="287" idx="0"/>
            <a:endCxn id="301" idx="2"/>
          </p:cNvCxnSpPr>
          <p:nvPr/>
        </p:nvCxnSpPr>
        <p:spPr>
          <a:xfrm rot="16200000" flipV="1">
            <a:off x="1035860" y="3474965"/>
            <a:ext cx="539100" cy="1083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>
            <a:stCxn id="288" idx="0"/>
            <a:endCxn id="302" idx="4"/>
          </p:cNvCxnSpPr>
          <p:nvPr/>
        </p:nvCxnSpPr>
        <p:spPr>
          <a:xfrm rot="16200000" flipV="1">
            <a:off x="1607324" y="3474925"/>
            <a:ext cx="479655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>
            <a:stCxn id="289" idx="0"/>
            <a:endCxn id="302" idx="4"/>
          </p:cNvCxnSpPr>
          <p:nvPr/>
        </p:nvCxnSpPr>
        <p:spPr>
          <a:xfrm rot="16200000" flipV="1">
            <a:off x="1893076" y="3189173"/>
            <a:ext cx="479655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2" name="直線矢印コネクタ 321"/>
          <p:cNvCxnSpPr>
            <a:stCxn id="290" idx="0"/>
            <a:endCxn id="303" idx="4"/>
          </p:cNvCxnSpPr>
          <p:nvPr/>
        </p:nvCxnSpPr>
        <p:spPr>
          <a:xfrm rot="16200000" flipV="1">
            <a:off x="2464580" y="3189173"/>
            <a:ext cx="479655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3" name="直線矢印コネクタ 322"/>
          <p:cNvCxnSpPr>
            <a:stCxn id="291" idx="0"/>
            <a:endCxn id="303" idx="4"/>
          </p:cNvCxnSpPr>
          <p:nvPr/>
        </p:nvCxnSpPr>
        <p:spPr>
          <a:xfrm rot="16200000" flipV="1">
            <a:off x="2750332" y="2903421"/>
            <a:ext cx="479655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8" name="直線矢印コネクタ 327"/>
          <p:cNvCxnSpPr>
            <a:stCxn id="304" idx="0"/>
            <a:endCxn id="305" idx="4"/>
          </p:cNvCxnSpPr>
          <p:nvPr/>
        </p:nvCxnSpPr>
        <p:spPr>
          <a:xfrm rot="16200000" flipV="1">
            <a:off x="3321836" y="2903420"/>
            <a:ext cx="500066" cy="23064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3" name="上矢印 332"/>
          <p:cNvSpPr/>
          <p:nvPr/>
        </p:nvSpPr>
        <p:spPr>
          <a:xfrm>
            <a:off x="500034" y="4214818"/>
            <a:ext cx="428628" cy="642942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</a:t>
            </a:r>
            <a:endParaRPr kumimoji="1" lang="ja-JP" altLang="en-US" sz="2400" dirty="0"/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2643174" y="6253483"/>
            <a:ext cx="557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y[t]: state at t = prediction for t+1</a:t>
            </a:r>
            <a:endParaRPr kumimoji="1" lang="ja-JP" altLang="en-US" sz="24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500034" y="5499088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97" name="円/楕円 196"/>
          <p:cNvSpPr/>
          <p:nvPr/>
        </p:nvSpPr>
        <p:spPr>
          <a:xfrm>
            <a:off x="962685" y="5459880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0.3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1534189" y="5459880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99" name="円/楕円 198"/>
          <p:cNvSpPr/>
          <p:nvPr/>
        </p:nvSpPr>
        <p:spPr>
          <a:xfrm>
            <a:off x="2105693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0.4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0" name="円/楕円 199"/>
          <p:cNvSpPr/>
          <p:nvPr/>
        </p:nvSpPr>
        <p:spPr>
          <a:xfrm>
            <a:off x="2677197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1" name="円/楕円 200"/>
          <p:cNvSpPr/>
          <p:nvPr/>
        </p:nvSpPr>
        <p:spPr>
          <a:xfrm>
            <a:off x="3248701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2" name="円/楕円 201"/>
          <p:cNvSpPr/>
          <p:nvPr/>
        </p:nvSpPr>
        <p:spPr>
          <a:xfrm>
            <a:off x="3820205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0.6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3" name="円/楕円 202"/>
          <p:cNvSpPr/>
          <p:nvPr/>
        </p:nvSpPr>
        <p:spPr>
          <a:xfrm>
            <a:off x="4412120" y="5480291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0.5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5072066" y="4357694"/>
            <a:ext cx="4071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z[t</a:t>
            </a:r>
            <a:r>
              <a:rPr kumimoji="1" lang="en-US" altLang="ja-JP" sz="2400" dirty="0" smtClean="0"/>
              <a:t>]: teacher for y[t]</a:t>
            </a:r>
          </a:p>
          <a:p>
            <a:r>
              <a:rPr lang="en-US" altLang="ja-JP" sz="2400" dirty="0" smtClean="0"/>
              <a:t>    (only for predictions </a:t>
            </a:r>
            <a:br>
              <a:rPr lang="en-US" altLang="ja-JP" sz="2400" dirty="0" smtClean="0"/>
            </a:br>
            <a:r>
              <a:rPr lang="en-US" altLang="ja-JP" sz="2400" dirty="0" smtClean="0"/>
              <a:t>     conditioned with the action)</a:t>
            </a:r>
            <a:r>
              <a:rPr kumimoji="1" lang="en-US" altLang="ja-JP" sz="2400" dirty="0" smtClean="0"/>
              <a:t> </a:t>
            </a:r>
            <a:endParaRPr kumimoji="1" lang="ja-JP" altLang="en-US" sz="2400" dirty="0"/>
          </a:p>
        </p:txBody>
      </p:sp>
      <p:sp>
        <p:nvSpPr>
          <p:cNvPr id="206" name="右中かっこ 205"/>
          <p:cNvSpPr/>
          <p:nvPr/>
        </p:nvSpPr>
        <p:spPr>
          <a:xfrm rot="5400000">
            <a:off x="2857488" y="4286256"/>
            <a:ext cx="285752" cy="38576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右中かっこ 206"/>
          <p:cNvSpPr/>
          <p:nvPr/>
        </p:nvSpPr>
        <p:spPr>
          <a:xfrm rot="5400000" flipH="1">
            <a:off x="2857488" y="1142984"/>
            <a:ext cx="285752" cy="38576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2500298" y="2571744"/>
            <a:ext cx="557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y[t+1]: state at t+1 (= prediction for t+2)</a:t>
            </a:r>
            <a:endParaRPr kumimoji="1" lang="ja-JP" altLang="en-US" sz="2400" dirty="0"/>
          </a:p>
        </p:txBody>
      </p:sp>
      <p:sp>
        <p:nvSpPr>
          <p:cNvPr id="40" name="スライド番号プレースホルダ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/>
              <a:t>Background: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Learning </a:t>
            </a:r>
            <a:r>
              <a:rPr kumimoji="1" lang="en-US" altLang="ja-JP" dirty="0" smtClean="0"/>
              <a:t>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TD-Networks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286" name="円/楕円 285"/>
          <p:cNvSpPr/>
          <p:nvPr/>
        </p:nvSpPr>
        <p:spPr>
          <a:xfrm>
            <a:off x="979689" y="4286256"/>
            <a:ext cx="591915" cy="591915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1551193" y="4286256"/>
            <a:ext cx="591915" cy="591915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2122697" y="4286256"/>
            <a:ext cx="591915" cy="591915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0.9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2694201" y="4286256"/>
            <a:ext cx="591915" cy="591915"/>
          </a:xfrm>
          <a:prstGeom prst="ellipse">
            <a:avLst/>
          </a:prstGeom>
          <a:solidFill>
            <a:schemeClr val="accent5">
              <a:alpha val="20000"/>
            </a:schemeClr>
          </a:solidFill>
          <a:ln>
            <a:solidFill>
              <a:schemeClr val="accent5">
                <a:shade val="5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3265705" y="4286256"/>
            <a:ext cx="591915" cy="591915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3837209" y="4286256"/>
            <a:ext cx="591915" cy="591915"/>
          </a:xfrm>
          <a:prstGeom prst="ellipse">
            <a:avLst/>
          </a:prstGeom>
          <a:solidFill>
            <a:schemeClr val="accent5">
              <a:alpha val="20000"/>
            </a:schemeClr>
          </a:solidFill>
          <a:ln>
            <a:solidFill>
              <a:schemeClr val="accent5">
                <a:shade val="5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4" name="円/楕円 303"/>
          <p:cNvSpPr/>
          <p:nvPr/>
        </p:nvSpPr>
        <p:spPr>
          <a:xfrm>
            <a:off x="4429124" y="4306667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01" name="正方形/長方形 300"/>
          <p:cNvSpPr/>
          <p:nvPr/>
        </p:nvSpPr>
        <p:spPr>
          <a:xfrm>
            <a:off x="517038" y="3253894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02" name="円/楕円 301"/>
          <p:cNvSpPr/>
          <p:nvPr/>
        </p:nvSpPr>
        <p:spPr>
          <a:xfrm>
            <a:off x="979689" y="321468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0.9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3" name="円/楕円 302"/>
          <p:cNvSpPr/>
          <p:nvPr/>
        </p:nvSpPr>
        <p:spPr>
          <a:xfrm>
            <a:off x="1551193" y="321468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5" name="円/楕円 304"/>
          <p:cNvSpPr/>
          <p:nvPr/>
        </p:nvSpPr>
        <p:spPr>
          <a:xfrm>
            <a:off x="2122697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6" name="円/楕円 305"/>
          <p:cNvSpPr/>
          <p:nvPr/>
        </p:nvSpPr>
        <p:spPr>
          <a:xfrm>
            <a:off x="2694201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7" name="円/楕円 306"/>
          <p:cNvSpPr/>
          <p:nvPr/>
        </p:nvSpPr>
        <p:spPr>
          <a:xfrm>
            <a:off x="3265705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8" name="円/楕円 307"/>
          <p:cNvSpPr/>
          <p:nvPr/>
        </p:nvSpPr>
        <p:spPr>
          <a:xfrm>
            <a:off x="3837209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0.3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9" name="円/楕円 308"/>
          <p:cNvSpPr/>
          <p:nvPr/>
        </p:nvSpPr>
        <p:spPr>
          <a:xfrm>
            <a:off x="4429124" y="3235097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0.4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311" name="直線矢印コネクタ 310"/>
          <p:cNvCxnSpPr>
            <a:stCxn id="287" idx="0"/>
            <a:endCxn id="301" idx="2"/>
          </p:cNvCxnSpPr>
          <p:nvPr/>
        </p:nvCxnSpPr>
        <p:spPr>
          <a:xfrm rot="16200000" flipV="1">
            <a:off x="1035860" y="3474965"/>
            <a:ext cx="539100" cy="1083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>
            <a:stCxn id="288" idx="0"/>
            <a:endCxn id="302" idx="4"/>
          </p:cNvCxnSpPr>
          <p:nvPr/>
        </p:nvCxnSpPr>
        <p:spPr>
          <a:xfrm rot="16200000" flipV="1">
            <a:off x="1607324" y="3474925"/>
            <a:ext cx="479655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7" name="直線矢印コネクタ 316"/>
          <p:cNvCxnSpPr>
            <a:stCxn id="289" idx="0"/>
            <a:endCxn id="302" idx="4"/>
          </p:cNvCxnSpPr>
          <p:nvPr/>
        </p:nvCxnSpPr>
        <p:spPr>
          <a:xfrm rot="16200000" flipV="1">
            <a:off x="1893076" y="3189173"/>
            <a:ext cx="479655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2" name="直線矢印コネクタ 321"/>
          <p:cNvCxnSpPr>
            <a:stCxn id="290" idx="0"/>
            <a:endCxn id="303" idx="4"/>
          </p:cNvCxnSpPr>
          <p:nvPr/>
        </p:nvCxnSpPr>
        <p:spPr>
          <a:xfrm rot="16200000" flipV="1">
            <a:off x="2464580" y="3189173"/>
            <a:ext cx="479655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3" name="直線矢印コネクタ 322"/>
          <p:cNvCxnSpPr>
            <a:stCxn id="291" idx="0"/>
            <a:endCxn id="303" idx="4"/>
          </p:cNvCxnSpPr>
          <p:nvPr/>
        </p:nvCxnSpPr>
        <p:spPr>
          <a:xfrm rot="16200000" flipV="1">
            <a:off x="2750332" y="2903421"/>
            <a:ext cx="479655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8" name="直線矢印コネクタ 327"/>
          <p:cNvCxnSpPr>
            <a:stCxn id="304" idx="0"/>
            <a:endCxn id="305" idx="4"/>
          </p:cNvCxnSpPr>
          <p:nvPr/>
        </p:nvCxnSpPr>
        <p:spPr>
          <a:xfrm rot="16200000" flipV="1">
            <a:off x="3321836" y="2903420"/>
            <a:ext cx="500066" cy="23064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3" name="上矢印 332"/>
          <p:cNvSpPr/>
          <p:nvPr/>
        </p:nvSpPr>
        <p:spPr>
          <a:xfrm>
            <a:off x="500034" y="4214818"/>
            <a:ext cx="428628" cy="642942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</a:t>
            </a:r>
            <a:endParaRPr kumimoji="1" lang="ja-JP" altLang="en-US" sz="2400" dirty="0"/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2643174" y="6253483"/>
            <a:ext cx="557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y[t]: state at t = prediction for t+1</a:t>
            </a:r>
            <a:endParaRPr kumimoji="1" lang="ja-JP" altLang="en-US" sz="24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500034" y="5499088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97" name="円/楕円 196"/>
          <p:cNvSpPr/>
          <p:nvPr/>
        </p:nvSpPr>
        <p:spPr>
          <a:xfrm>
            <a:off x="962685" y="5459880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0.3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1534189" y="5459880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99" name="円/楕円 198"/>
          <p:cNvSpPr/>
          <p:nvPr/>
        </p:nvSpPr>
        <p:spPr>
          <a:xfrm>
            <a:off x="2105693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0.4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0" name="円/楕円 199"/>
          <p:cNvSpPr/>
          <p:nvPr/>
        </p:nvSpPr>
        <p:spPr>
          <a:xfrm>
            <a:off x="2677197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1" name="円/楕円 200"/>
          <p:cNvSpPr/>
          <p:nvPr/>
        </p:nvSpPr>
        <p:spPr>
          <a:xfrm>
            <a:off x="3248701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2" name="円/楕円 201"/>
          <p:cNvSpPr/>
          <p:nvPr/>
        </p:nvSpPr>
        <p:spPr>
          <a:xfrm>
            <a:off x="3820205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0.6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3" name="円/楕円 202"/>
          <p:cNvSpPr/>
          <p:nvPr/>
        </p:nvSpPr>
        <p:spPr>
          <a:xfrm>
            <a:off x="4412120" y="5480291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0.5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5214942" y="435769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z[t</a:t>
            </a:r>
            <a:r>
              <a:rPr kumimoji="1" lang="en-US" altLang="ja-JP" sz="2400" dirty="0" smtClean="0"/>
              <a:t>]: teacher for y[t] </a:t>
            </a:r>
            <a:endParaRPr kumimoji="1" lang="ja-JP" altLang="en-US" sz="2400" dirty="0"/>
          </a:p>
        </p:txBody>
      </p:sp>
      <p:sp>
        <p:nvSpPr>
          <p:cNvPr id="206" name="右中かっこ 205"/>
          <p:cNvSpPr/>
          <p:nvPr/>
        </p:nvSpPr>
        <p:spPr>
          <a:xfrm rot="5400000">
            <a:off x="2857488" y="4286256"/>
            <a:ext cx="285752" cy="38576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右中かっこ 206"/>
          <p:cNvSpPr/>
          <p:nvPr/>
        </p:nvSpPr>
        <p:spPr>
          <a:xfrm rot="5400000" flipH="1">
            <a:off x="2857488" y="1142984"/>
            <a:ext cx="285752" cy="38576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2500298" y="2571744"/>
            <a:ext cx="557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y[t+1]: state at t+1 (= prediction for t+2)</a:t>
            </a:r>
            <a:endParaRPr kumimoji="1" lang="ja-JP" altLang="en-US" sz="2400" dirty="0"/>
          </a:p>
        </p:txBody>
      </p:sp>
      <p:grpSp>
        <p:nvGrpSpPr>
          <p:cNvPr id="4" name="グループ化 341"/>
          <p:cNvGrpSpPr/>
          <p:nvPr/>
        </p:nvGrpSpPr>
        <p:grpSpPr>
          <a:xfrm>
            <a:off x="785786" y="4786322"/>
            <a:ext cx="1000132" cy="858704"/>
            <a:chOff x="906474" y="4684418"/>
            <a:chExt cx="928694" cy="858704"/>
          </a:xfrm>
        </p:grpSpPr>
        <p:sp>
          <p:nvSpPr>
            <p:cNvPr id="41" name="下矢印 40"/>
            <p:cNvSpPr/>
            <p:nvPr/>
          </p:nvSpPr>
          <p:spPr>
            <a:xfrm>
              <a:off x="906474" y="4684418"/>
              <a:ext cx="928694" cy="858704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032734" y="4794257"/>
              <a:ext cx="73609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 -0.3</a:t>
              </a:r>
              <a:endParaRPr lang="ja-JP" altLang="en-US" sz="2400" dirty="0"/>
            </a:p>
          </p:txBody>
        </p:sp>
      </p:grpSp>
      <p:sp>
        <p:nvSpPr>
          <p:cNvPr id="43" name="角丸四角形吹き出し 42"/>
          <p:cNvSpPr/>
          <p:nvPr/>
        </p:nvSpPr>
        <p:spPr>
          <a:xfrm>
            <a:off x="3357554" y="3357562"/>
            <a:ext cx="5572164" cy="1357322"/>
          </a:xfrm>
          <a:prstGeom prst="wedgeRoundRectCallout">
            <a:avLst>
              <a:gd name="adj1" fmla="val -94717"/>
              <a:gd name="adj2" fmla="val -3077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Actual observation at time t+1</a:t>
            </a:r>
          </a:p>
          <a:p>
            <a:pPr algn="ctr"/>
            <a:r>
              <a:rPr lang="en-US" altLang="ja-JP" sz="2800" dirty="0" smtClean="0"/>
              <a:t>I went left, and now I observe </a:t>
            </a:r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3200" dirty="0"/>
          </a:p>
        </p:txBody>
      </p:sp>
      <p:sp>
        <p:nvSpPr>
          <p:cNvPr id="44" name="正方形/長方形 43"/>
          <p:cNvSpPr/>
          <p:nvPr/>
        </p:nvSpPr>
        <p:spPr>
          <a:xfrm>
            <a:off x="4643438" y="4786322"/>
            <a:ext cx="4071966" cy="642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Er</a:t>
            </a:r>
            <a:r>
              <a:rPr kumimoji="1" lang="en-US" altLang="ja-JP" sz="3200" dirty="0" smtClean="0"/>
              <a:t>ror =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-0.3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45" name="角丸四角形吹き出し 44"/>
          <p:cNvSpPr/>
          <p:nvPr/>
        </p:nvSpPr>
        <p:spPr>
          <a:xfrm>
            <a:off x="3428992" y="5572140"/>
            <a:ext cx="5572164" cy="1214446"/>
          </a:xfrm>
          <a:prstGeom prst="wedgeRoundRectCallout">
            <a:avLst>
              <a:gd name="adj1" fmla="val -87255"/>
              <a:gd name="adj2" fmla="val -2164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Prediction at time t</a:t>
            </a:r>
          </a:p>
          <a:p>
            <a:pPr algn="ctr">
              <a:lnSpc>
                <a:spcPct val="90000"/>
              </a:lnSpc>
            </a:pPr>
            <a:r>
              <a:rPr lang="en-US" altLang="ja-JP" sz="2800" dirty="0" smtClean="0"/>
              <a:t>If I go left, I’ll observe 1 with probability </a:t>
            </a:r>
            <a:r>
              <a:rPr lang="en-US" altLang="ja-JP" sz="2800" dirty="0" smtClean="0">
                <a:solidFill>
                  <a:srgbClr val="FF0000"/>
                </a:solidFill>
              </a:rPr>
              <a:t>0.3</a:t>
            </a:r>
            <a:endParaRPr kumimoji="1" lang="ja-JP" altLang="en-US" sz="3200" dirty="0"/>
          </a:p>
        </p:txBody>
      </p:sp>
      <p:cxnSp>
        <p:nvCxnSpPr>
          <p:cNvPr id="310" name="直線矢印コネクタ 309"/>
          <p:cNvCxnSpPr/>
          <p:nvPr/>
        </p:nvCxnSpPr>
        <p:spPr>
          <a:xfrm rot="16200000" flipV="1">
            <a:off x="772225" y="3728313"/>
            <a:ext cx="539100" cy="511978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スライド番号プレースホルダ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ja-JP" sz="2700" dirty="0" smtClean="0"/>
              <a:t>Background: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Learning </a:t>
            </a:r>
            <a:r>
              <a:rPr kumimoji="1" lang="en-US" altLang="ja-JP" dirty="0" smtClean="0"/>
              <a:t>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TD-Networks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286" name="円/楕円 285"/>
          <p:cNvSpPr/>
          <p:nvPr/>
        </p:nvSpPr>
        <p:spPr>
          <a:xfrm>
            <a:off x="979689" y="4286256"/>
            <a:ext cx="591915" cy="591915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7" name="円/楕円 286"/>
          <p:cNvSpPr/>
          <p:nvPr/>
        </p:nvSpPr>
        <p:spPr>
          <a:xfrm>
            <a:off x="1551193" y="4286256"/>
            <a:ext cx="591915" cy="591915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solidFill>
              <a:schemeClr val="accent1">
                <a:shade val="50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8" name="円/楕円 287"/>
          <p:cNvSpPr/>
          <p:nvPr/>
        </p:nvSpPr>
        <p:spPr>
          <a:xfrm>
            <a:off x="2122697" y="4286256"/>
            <a:ext cx="591915" cy="591915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0.9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89" name="円/楕円 288"/>
          <p:cNvSpPr/>
          <p:nvPr/>
        </p:nvSpPr>
        <p:spPr>
          <a:xfrm>
            <a:off x="2694201" y="4286256"/>
            <a:ext cx="591915" cy="591915"/>
          </a:xfrm>
          <a:prstGeom prst="ellipse">
            <a:avLst/>
          </a:prstGeom>
          <a:solidFill>
            <a:schemeClr val="accent5">
              <a:alpha val="20000"/>
            </a:schemeClr>
          </a:solidFill>
          <a:ln>
            <a:solidFill>
              <a:schemeClr val="accent5">
                <a:shade val="5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0" name="円/楕円 289"/>
          <p:cNvSpPr/>
          <p:nvPr/>
        </p:nvSpPr>
        <p:spPr>
          <a:xfrm>
            <a:off x="3265705" y="4286256"/>
            <a:ext cx="591915" cy="591915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91" name="円/楕円 290"/>
          <p:cNvSpPr/>
          <p:nvPr/>
        </p:nvSpPr>
        <p:spPr>
          <a:xfrm>
            <a:off x="3837209" y="4286256"/>
            <a:ext cx="591915" cy="591915"/>
          </a:xfrm>
          <a:prstGeom prst="ellipse">
            <a:avLst/>
          </a:prstGeom>
          <a:solidFill>
            <a:schemeClr val="accent5">
              <a:alpha val="20000"/>
            </a:schemeClr>
          </a:solidFill>
          <a:ln>
            <a:solidFill>
              <a:schemeClr val="accent5">
                <a:shade val="50000"/>
                <a:alpha val="2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4" name="円/楕円 303"/>
          <p:cNvSpPr/>
          <p:nvPr/>
        </p:nvSpPr>
        <p:spPr>
          <a:xfrm>
            <a:off x="4429124" y="4306667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01" name="正方形/長方形 300"/>
          <p:cNvSpPr/>
          <p:nvPr/>
        </p:nvSpPr>
        <p:spPr>
          <a:xfrm>
            <a:off x="517038" y="3253894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02" name="円/楕円 301"/>
          <p:cNvSpPr/>
          <p:nvPr/>
        </p:nvSpPr>
        <p:spPr>
          <a:xfrm>
            <a:off x="979689" y="321468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0.9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3" name="円/楕円 302"/>
          <p:cNvSpPr/>
          <p:nvPr/>
        </p:nvSpPr>
        <p:spPr>
          <a:xfrm>
            <a:off x="1551193" y="3214686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5" name="円/楕円 304"/>
          <p:cNvSpPr/>
          <p:nvPr/>
        </p:nvSpPr>
        <p:spPr>
          <a:xfrm>
            <a:off x="2122697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6" name="円/楕円 305"/>
          <p:cNvSpPr/>
          <p:nvPr/>
        </p:nvSpPr>
        <p:spPr>
          <a:xfrm>
            <a:off x="2694201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7" name="円/楕円 306"/>
          <p:cNvSpPr/>
          <p:nvPr/>
        </p:nvSpPr>
        <p:spPr>
          <a:xfrm>
            <a:off x="3265705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8" name="円/楕円 307"/>
          <p:cNvSpPr/>
          <p:nvPr/>
        </p:nvSpPr>
        <p:spPr>
          <a:xfrm>
            <a:off x="3837209" y="3214686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0.3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309" name="円/楕円 308"/>
          <p:cNvSpPr/>
          <p:nvPr/>
        </p:nvSpPr>
        <p:spPr>
          <a:xfrm>
            <a:off x="4429124" y="3235097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0.4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310" name="直線矢印コネクタ 309"/>
          <p:cNvCxnSpPr>
            <a:stCxn id="286" idx="0"/>
            <a:endCxn id="301" idx="2"/>
          </p:cNvCxnSpPr>
          <p:nvPr/>
        </p:nvCxnSpPr>
        <p:spPr>
          <a:xfrm rot="16200000" flipV="1">
            <a:off x="750108" y="3760717"/>
            <a:ext cx="539100" cy="5119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1" name="直線矢印コネクタ 310"/>
          <p:cNvCxnSpPr>
            <a:stCxn id="287" idx="0"/>
            <a:endCxn id="301" idx="2"/>
          </p:cNvCxnSpPr>
          <p:nvPr/>
        </p:nvCxnSpPr>
        <p:spPr>
          <a:xfrm rot="16200000" flipV="1">
            <a:off x="1035860" y="3474965"/>
            <a:ext cx="539100" cy="10834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2" name="直線矢印コネクタ 321"/>
          <p:cNvCxnSpPr>
            <a:stCxn id="290" idx="0"/>
            <a:endCxn id="303" idx="4"/>
          </p:cNvCxnSpPr>
          <p:nvPr/>
        </p:nvCxnSpPr>
        <p:spPr>
          <a:xfrm rot="16200000" flipV="1">
            <a:off x="2464580" y="3189173"/>
            <a:ext cx="479655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3" name="直線矢印コネクタ 322"/>
          <p:cNvCxnSpPr>
            <a:stCxn id="291" idx="0"/>
            <a:endCxn id="303" idx="4"/>
          </p:cNvCxnSpPr>
          <p:nvPr/>
        </p:nvCxnSpPr>
        <p:spPr>
          <a:xfrm rot="16200000" flipV="1">
            <a:off x="2750332" y="2903421"/>
            <a:ext cx="479655" cy="2286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8" name="直線矢印コネクタ 327"/>
          <p:cNvCxnSpPr>
            <a:stCxn id="304" idx="0"/>
            <a:endCxn id="305" idx="4"/>
          </p:cNvCxnSpPr>
          <p:nvPr/>
        </p:nvCxnSpPr>
        <p:spPr>
          <a:xfrm rot="16200000" flipV="1">
            <a:off x="3321836" y="2903420"/>
            <a:ext cx="500066" cy="23064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3" name="上矢印 332"/>
          <p:cNvSpPr/>
          <p:nvPr/>
        </p:nvSpPr>
        <p:spPr>
          <a:xfrm>
            <a:off x="500034" y="4214818"/>
            <a:ext cx="428628" cy="642942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</a:t>
            </a:r>
            <a:endParaRPr kumimoji="1" lang="ja-JP" altLang="en-US" sz="2400" dirty="0"/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2643174" y="6253483"/>
            <a:ext cx="557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y[t]: state at t = prediction for t+1</a:t>
            </a:r>
            <a:endParaRPr kumimoji="1" lang="ja-JP" altLang="en-US" sz="2400" dirty="0"/>
          </a:p>
        </p:txBody>
      </p:sp>
      <p:sp>
        <p:nvSpPr>
          <p:cNvPr id="196" name="正方形/長方形 195"/>
          <p:cNvSpPr/>
          <p:nvPr/>
        </p:nvSpPr>
        <p:spPr>
          <a:xfrm>
            <a:off x="500034" y="5499088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97" name="円/楕円 196"/>
          <p:cNvSpPr/>
          <p:nvPr/>
        </p:nvSpPr>
        <p:spPr>
          <a:xfrm>
            <a:off x="962685" y="5459880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0.3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1534189" y="5459880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99" name="円/楕円 198"/>
          <p:cNvSpPr/>
          <p:nvPr/>
        </p:nvSpPr>
        <p:spPr>
          <a:xfrm>
            <a:off x="2105693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0.4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0" name="円/楕円 199"/>
          <p:cNvSpPr/>
          <p:nvPr/>
        </p:nvSpPr>
        <p:spPr>
          <a:xfrm>
            <a:off x="2677197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0.2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1" name="円/楕円 200"/>
          <p:cNvSpPr/>
          <p:nvPr/>
        </p:nvSpPr>
        <p:spPr>
          <a:xfrm>
            <a:off x="3248701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2" name="円/楕円 201"/>
          <p:cNvSpPr/>
          <p:nvPr/>
        </p:nvSpPr>
        <p:spPr>
          <a:xfrm>
            <a:off x="3820205" y="5459880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0.6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3" name="円/楕円 202"/>
          <p:cNvSpPr/>
          <p:nvPr/>
        </p:nvSpPr>
        <p:spPr>
          <a:xfrm>
            <a:off x="4412120" y="5480291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0.5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5214942" y="435769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z[t</a:t>
            </a:r>
            <a:r>
              <a:rPr kumimoji="1" lang="en-US" altLang="ja-JP" sz="2400" dirty="0" smtClean="0"/>
              <a:t>]: teacher for y[t] </a:t>
            </a:r>
            <a:endParaRPr kumimoji="1" lang="ja-JP" altLang="en-US" sz="2400" dirty="0"/>
          </a:p>
        </p:txBody>
      </p:sp>
      <p:sp>
        <p:nvSpPr>
          <p:cNvPr id="206" name="右中かっこ 205"/>
          <p:cNvSpPr/>
          <p:nvPr/>
        </p:nvSpPr>
        <p:spPr>
          <a:xfrm rot="5400000">
            <a:off x="2857488" y="4286256"/>
            <a:ext cx="285752" cy="38576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右中かっこ 206"/>
          <p:cNvSpPr/>
          <p:nvPr/>
        </p:nvSpPr>
        <p:spPr>
          <a:xfrm rot="5400000" flipH="1">
            <a:off x="2857488" y="1142984"/>
            <a:ext cx="285752" cy="38576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2500298" y="2571744"/>
            <a:ext cx="5572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y[t+1]: state at t+1 (= prediction for t+2)</a:t>
            </a:r>
            <a:endParaRPr kumimoji="1" lang="ja-JP" altLang="en-US" sz="2400" dirty="0"/>
          </a:p>
        </p:txBody>
      </p:sp>
      <p:grpSp>
        <p:nvGrpSpPr>
          <p:cNvPr id="4" name="グループ化 39"/>
          <p:cNvGrpSpPr/>
          <p:nvPr/>
        </p:nvGrpSpPr>
        <p:grpSpPr>
          <a:xfrm>
            <a:off x="1928794" y="4786321"/>
            <a:ext cx="1000132" cy="785819"/>
            <a:chOff x="553953" y="5115866"/>
            <a:chExt cx="1000132" cy="785819"/>
          </a:xfrm>
        </p:grpSpPr>
        <p:sp>
          <p:nvSpPr>
            <p:cNvPr id="41" name="下矢印 40"/>
            <p:cNvSpPr/>
            <p:nvPr/>
          </p:nvSpPr>
          <p:spPr>
            <a:xfrm>
              <a:off x="553953" y="5115866"/>
              <a:ext cx="1000132" cy="785819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684728" y="5187305"/>
              <a:ext cx="7264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 smtClean="0">
                  <a:solidFill>
                    <a:srgbClr val="FF0000"/>
                  </a:solidFill>
                </a:rPr>
                <a:t>+0.5</a:t>
              </a:r>
              <a:endParaRPr lang="ja-JP" altLang="en-US" sz="2400" dirty="0"/>
            </a:p>
          </p:txBody>
        </p:sp>
      </p:grpSp>
      <p:sp>
        <p:nvSpPr>
          <p:cNvPr id="43" name="角丸四角形吹き出し 42"/>
          <p:cNvSpPr/>
          <p:nvPr/>
        </p:nvSpPr>
        <p:spPr>
          <a:xfrm>
            <a:off x="3357554" y="5500702"/>
            <a:ext cx="5572164" cy="1214446"/>
          </a:xfrm>
          <a:prstGeom prst="wedgeRoundRectCallout">
            <a:avLst>
              <a:gd name="adj1" fmla="val -65307"/>
              <a:gd name="adj2" fmla="val -1545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Prediction at time t</a:t>
            </a:r>
          </a:p>
          <a:p>
            <a:pPr algn="ctr">
              <a:lnSpc>
                <a:spcPct val="90000"/>
              </a:lnSpc>
            </a:pPr>
            <a:r>
              <a:rPr lang="en-US" altLang="ja-JP" sz="2800" dirty="0" smtClean="0"/>
              <a:t>If I go left, I’ll think “If I go left, I’ll observe 1” with probability </a:t>
            </a:r>
            <a:r>
              <a:rPr lang="en-US" altLang="ja-JP" sz="2800" dirty="0" smtClean="0">
                <a:solidFill>
                  <a:srgbClr val="FF0000"/>
                </a:solidFill>
              </a:rPr>
              <a:t>0.4</a:t>
            </a:r>
            <a:endParaRPr kumimoji="1" lang="ja-JP" altLang="en-US" sz="3200" dirty="0"/>
          </a:p>
        </p:txBody>
      </p:sp>
      <p:sp>
        <p:nvSpPr>
          <p:cNvPr id="44" name="角丸四角形吹き出し 43"/>
          <p:cNvSpPr/>
          <p:nvPr/>
        </p:nvSpPr>
        <p:spPr>
          <a:xfrm>
            <a:off x="3143240" y="3357562"/>
            <a:ext cx="5929354" cy="1357322"/>
          </a:xfrm>
          <a:prstGeom prst="wedgeRoundRectCallout">
            <a:avLst>
              <a:gd name="adj1" fmla="val -80970"/>
              <a:gd name="adj2" fmla="val -2515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sz="3200" dirty="0" smtClean="0"/>
              <a:t>Actual prediction at time t+1</a:t>
            </a:r>
          </a:p>
          <a:p>
            <a:pPr algn="ctr">
              <a:lnSpc>
                <a:spcPct val="90000"/>
              </a:lnSpc>
            </a:pPr>
            <a:r>
              <a:rPr lang="en-US" altLang="ja-JP" sz="2800" dirty="0" smtClean="0"/>
              <a:t>I went left, and now I think “If I go left, I’ll observe 1” with probability </a:t>
            </a:r>
            <a:r>
              <a:rPr lang="en-US" altLang="ja-JP" sz="2800" dirty="0" smtClean="0">
                <a:solidFill>
                  <a:srgbClr val="FF0000"/>
                </a:solidFill>
              </a:rPr>
              <a:t>0.9</a:t>
            </a:r>
            <a:endParaRPr kumimoji="1" lang="ja-JP" altLang="en-US" sz="3200" dirty="0"/>
          </a:p>
        </p:txBody>
      </p:sp>
      <p:sp>
        <p:nvSpPr>
          <p:cNvPr id="45" name="正方形/長方形 44"/>
          <p:cNvSpPr/>
          <p:nvPr/>
        </p:nvSpPr>
        <p:spPr>
          <a:xfrm>
            <a:off x="4643438" y="4786322"/>
            <a:ext cx="4071966" cy="642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TD Error =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+0.5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317" name="直線矢印コネクタ 316"/>
          <p:cNvCxnSpPr>
            <a:stCxn id="289" idx="0"/>
            <a:endCxn id="302" idx="4"/>
          </p:cNvCxnSpPr>
          <p:nvPr/>
        </p:nvCxnSpPr>
        <p:spPr>
          <a:xfrm rot="16200000" flipV="1">
            <a:off x="1893076" y="3189173"/>
            <a:ext cx="479655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6" name="直線矢印コネクタ 315"/>
          <p:cNvCxnSpPr>
            <a:stCxn id="288" idx="0"/>
            <a:endCxn id="302" idx="4"/>
          </p:cNvCxnSpPr>
          <p:nvPr/>
        </p:nvCxnSpPr>
        <p:spPr>
          <a:xfrm rot="16200000" flipV="1">
            <a:off x="1607324" y="3474925"/>
            <a:ext cx="479655" cy="1143008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スライド番号プレースホルダ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grpSp>
        <p:nvGrpSpPr>
          <p:cNvPr id="4" name="グループ化 317"/>
          <p:cNvGrpSpPr/>
          <p:nvPr/>
        </p:nvGrpSpPr>
        <p:grpSpPr>
          <a:xfrm>
            <a:off x="517038" y="3571876"/>
            <a:ext cx="4504001" cy="2020675"/>
            <a:chOff x="517038" y="3571876"/>
            <a:chExt cx="4504001" cy="2020675"/>
          </a:xfrm>
        </p:grpSpPr>
        <p:sp>
          <p:nvSpPr>
            <p:cNvPr id="286" name="円/楕円 285"/>
            <p:cNvSpPr/>
            <p:nvPr/>
          </p:nvSpPr>
          <p:spPr>
            <a:xfrm>
              <a:off x="979689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FF0000"/>
                  </a:solidFill>
                </a:rPr>
                <a:t>0.3</a:t>
              </a:r>
              <a:endParaRPr kumimoji="1"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87" name="円/楕円 286"/>
            <p:cNvSpPr/>
            <p:nvPr/>
          </p:nvSpPr>
          <p:spPr>
            <a:xfrm>
              <a:off x="1551193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0.2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88" name="円/楕円 287"/>
            <p:cNvSpPr/>
            <p:nvPr/>
          </p:nvSpPr>
          <p:spPr>
            <a:xfrm>
              <a:off x="2122697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0.4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89" name="円/楕円 288"/>
            <p:cNvSpPr/>
            <p:nvPr/>
          </p:nvSpPr>
          <p:spPr>
            <a:xfrm>
              <a:off x="2694201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0.2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90" name="円/楕円 289"/>
            <p:cNvSpPr/>
            <p:nvPr/>
          </p:nvSpPr>
          <p:spPr>
            <a:xfrm>
              <a:off x="3265705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0.1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291" name="円/楕円 290"/>
            <p:cNvSpPr/>
            <p:nvPr/>
          </p:nvSpPr>
          <p:spPr>
            <a:xfrm>
              <a:off x="3837209" y="4980225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0.6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04" name="円/楕円 303"/>
            <p:cNvSpPr/>
            <p:nvPr/>
          </p:nvSpPr>
          <p:spPr>
            <a:xfrm>
              <a:off x="4429124" y="5000636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0.5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01" name="正方形/長方形 300"/>
            <p:cNvSpPr/>
            <p:nvPr/>
          </p:nvSpPr>
          <p:spPr>
            <a:xfrm>
              <a:off x="517038" y="3611084"/>
              <a:ext cx="493262" cy="49326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FF0000"/>
                  </a:solidFill>
                </a:rPr>
                <a:t>0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302" name="円/楕円 301"/>
            <p:cNvSpPr/>
            <p:nvPr/>
          </p:nvSpPr>
          <p:spPr>
            <a:xfrm>
              <a:off x="979689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FF0000"/>
                  </a:solidFill>
                </a:rPr>
                <a:t>0.9</a:t>
              </a:r>
              <a:endParaRPr kumimoji="1"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03" name="円/楕円 302"/>
            <p:cNvSpPr/>
            <p:nvPr/>
          </p:nvSpPr>
          <p:spPr>
            <a:xfrm>
              <a:off x="1551193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0.1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05" name="円/楕円 304"/>
            <p:cNvSpPr/>
            <p:nvPr/>
          </p:nvSpPr>
          <p:spPr>
            <a:xfrm>
              <a:off x="2122697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0.2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06" name="円/楕円 305"/>
            <p:cNvSpPr/>
            <p:nvPr/>
          </p:nvSpPr>
          <p:spPr>
            <a:xfrm>
              <a:off x="2694201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0.1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07" name="円/楕円 306"/>
            <p:cNvSpPr/>
            <p:nvPr/>
          </p:nvSpPr>
          <p:spPr>
            <a:xfrm>
              <a:off x="3265705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0.2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08" name="円/楕円 307"/>
            <p:cNvSpPr/>
            <p:nvPr/>
          </p:nvSpPr>
          <p:spPr>
            <a:xfrm>
              <a:off x="3837209" y="3571876"/>
              <a:ext cx="591915" cy="59191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0.3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sp>
          <p:nvSpPr>
            <p:cNvPr id="309" name="円/楕円 308"/>
            <p:cNvSpPr/>
            <p:nvPr/>
          </p:nvSpPr>
          <p:spPr>
            <a:xfrm>
              <a:off x="4429124" y="3592287"/>
              <a:ext cx="591915" cy="59191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altLang="ja-JP" sz="2800" dirty="0" smtClean="0">
                  <a:solidFill>
                    <a:srgbClr val="FF0000"/>
                  </a:solidFill>
                </a:rPr>
                <a:t>0.4</a:t>
              </a:r>
              <a:endParaRPr lang="ja-JP" altLang="en-US" sz="2800" baseline="30000" dirty="0">
                <a:solidFill>
                  <a:srgbClr val="FF0000"/>
                </a:solidFill>
              </a:endParaRPr>
            </a:p>
          </p:txBody>
        </p:sp>
        <p:cxnSp>
          <p:nvCxnSpPr>
            <p:cNvPr id="310" name="直線矢印コネクタ 309"/>
            <p:cNvCxnSpPr>
              <a:stCxn id="286" idx="0"/>
            </p:cNvCxnSpPr>
            <p:nvPr/>
          </p:nvCxnSpPr>
          <p:spPr>
            <a:xfrm rot="16200000" flipV="1">
              <a:off x="581720" y="4286297"/>
              <a:ext cx="875878" cy="51197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1" name="直線矢印コネクタ 310"/>
            <p:cNvCxnSpPr>
              <a:stCxn id="287" idx="0"/>
              <a:endCxn id="301" idx="2"/>
            </p:cNvCxnSpPr>
            <p:nvPr/>
          </p:nvCxnSpPr>
          <p:spPr>
            <a:xfrm rot="16200000" flipV="1">
              <a:off x="867471" y="4000545"/>
              <a:ext cx="875879" cy="108348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6" name="直線矢印コネクタ 315"/>
            <p:cNvCxnSpPr>
              <a:stCxn id="288" idx="0"/>
              <a:endCxn id="302" idx="4"/>
            </p:cNvCxnSpPr>
            <p:nvPr/>
          </p:nvCxnSpPr>
          <p:spPr>
            <a:xfrm rot="16200000" flipV="1">
              <a:off x="1438934" y="4000504"/>
              <a:ext cx="816434" cy="114300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7" name="直線矢印コネクタ 316"/>
            <p:cNvCxnSpPr>
              <a:stCxn id="289" idx="0"/>
              <a:endCxn id="302" idx="4"/>
            </p:cNvCxnSpPr>
            <p:nvPr/>
          </p:nvCxnSpPr>
          <p:spPr>
            <a:xfrm rot="16200000" flipV="1">
              <a:off x="1724686" y="3714752"/>
              <a:ext cx="816434" cy="17145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2" name="直線矢印コネクタ 321"/>
            <p:cNvCxnSpPr>
              <a:stCxn id="290" idx="0"/>
              <a:endCxn id="303" idx="4"/>
            </p:cNvCxnSpPr>
            <p:nvPr/>
          </p:nvCxnSpPr>
          <p:spPr>
            <a:xfrm rot="16200000" flipV="1">
              <a:off x="2296190" y="3714752"/>
              <a:ext cx="816434" cy="17145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3" name="直線矢印コネクタ 322"/>
            <p:cNvCxnSpPr>
              <a:stCxn id="291" idx="0"/>
              <a:endCxn id="303" idx="4"/>
            </p:cNvCxnSpPr>
            <p:nvPr/>
          </p:nvCxnSpPr>
          <p:spPr>
            <a:xfrm rot="16200000" flipV="1">
              <a:off x="2581942" y="3429000"/>
              <a:ext cx="816434" cy="228601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28" name="直線矢印コネクタ 327"/>
            <p:cNvCxnSpPr>
              <a:stCxn id="304" idx="0"/>
              <a:endCxn id="305" idx="4"/>
            </p:cNvCxnSpPr>
            <p:nvPr/>
          </p:nvCxnSpPr>
          <p:spPr>
            <a:xfrm rot="16200000" flipV="1">
              <a:off x="3153447" y="3429000"/>
              <a:ext cx="836845" cy="230642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グループ化 318"/>
          <p:cNvGrpSpPr/>
          <p:nvPr/>
        </p:nvGrpSpPr>
        <p:grpSpPr>
          <a:xfrm>
            <a:off x="-71438" y="3630688"/>
            <a:ext cx="1081738" cy="1882007"/>
            <a:chOff x="-71438" y="3630688"/>
            <a:chExt cx="1081738" cy="1882007"/>
          </a:xfrm>
        </p:grpSpPr>
        <p:sp>
          <p:nvSpPr>
            <p:cNvPr id="285" name="正方形/長方形 284"/>
            <p:cNvSpPr/>
            <p:nvPr/>
          </p:nvSpPr>
          <p:spPr>
            <a:xfrm>
              <a:off x="517038" y="5019433"/>
              <a:ext cx="493262" cy="49326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rgbClr val="FF0000"/>
                  </a:solidFill>
                </a:rPr>
                <a:t>0</a:t>
              </a:r>
              <a:endParaRPr kumimoji="1" lang="ja-JP" alt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-71438" y="3630688"/>
              <a:ext cx="642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dirty="0" smtClean="0"/>
                <a:t>t</a:t>
              </a:r>
              <a:r>
                <a:rPr kumimoji="1" lang="en-US" altLang="ja-JP" sz="2400" dirty="0" smtClean="0"/>
                <a:t>+1</a:t>
              </a:r>
              <a:endParaRPr kumimoji="1" lang="ja-JP" altLang="en-US" sz="2400" dirty="0"/>
            </a:p>
          </p:txBody>
        </p:sp>
        <p:sp>
          <p:nvSpPr>
            <p:cNvPr id="335" name="テキスト ボックス 334"/>
            <p:cNvSpPr txBox="1"/>
            <p:nvPr/>
          </p:nvSpPr>
          <p:spPr>
            <a:xfrm>
              <a:off x="0" y="5021047"/>
              <a:ext cx="5000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400" dirty="0" smtClean="0"/>
                <a:t>t</a:t>
              </a:r>
              <a:endParaRPr kumimoji="1" lang="ja-JP" altLang="en-US" sz="24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700" dirty="0" smtClean="0"/>
              <a:t>Background: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Learning 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TD-Networks</a:t>
            </a:r>
            <a:endParaRPr kumimoji="1" lang="ja-JP" altLang="en-US" dirty="0"/>
          </a:p>
        </p:txBody>
      </p:sp>
      <p:sp>
        <p:nvSpPr>
          <p:cNvPr id="320" name="円/楕円 319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21" name="円/楕円 320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24" name="円/楕円 323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25" name="円/楕円 324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26" name="円/楕円 325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27" name="円/楕円 326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29" name="円/楕円 328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30" name="円/楕円 329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31" name="円/楕円 330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32" name="円/楕円 331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36" name="円/楕円 335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37" name="円/楕円 336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38" name="円/楕円 337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39" name="直線矢印コネクタ 338"/>
          <p:cNvCxnSpPr>
            <a:stCxn id="320" idx="0"/>
            <a:endCxn id="330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>
            <a:stCxn id="320" idx="0"/>
            <a:endCxn id="331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20" idx="0"/>
            <a:endCxn id="336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20" idx="0"/>
            <a:endCxn id="332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20" idx="0"/>
            <a:endCxn id="338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20" idx="0"/>
            <a:endCxn id="337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21" idx="0"/>
            <a:endCxn id="330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21" idx="0"/>
            <a:endCxn id="331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21" idx="0"/>
            <a:endCxn id="336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21" idx="0"/>
            <a:endCxn id="332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21" idx="0"/>
            <a:endCxn id="338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21" idx="0"/>
            <a:endCxn id="337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24" idx="0"/>
            <a:endCxn id="330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24" idx="0"/>
            <a:endCxn id="331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24" idx="0"/>
            <a:endCxn id="336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24" idx="0"/>
            <a:endCxn id="332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24" idx="0"/>
            <a:endCxn id="338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1" name="直線矢印コネクタ 360"/>
          <p:cNvCxnSpPr>
            <a:stCxn id="324" idx="0"/>
            <a:endCxn id="337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2" name="直線矢印コネクタ 361"/>
          <p:cNvCxnSpPr>
            <a:stCxn id="325" idx="0"/>
            <a:endCxn id="330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3" name="直線矢印コネクタ 362"/>
          <p:cNvCxnSpPr>
            <a:stCxn id="325" idx="0"/>
            <a:endCxn id="331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4" name="直線矢印コネクタ 363"/>
          <p:cNvCxnSpPr>
            <a:stCxn id="325" idx="0"/>
            <a:endCxn id="336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5" name="直線矢印コネクタ 364"/>
          <p:cNvCxnSpPr>
            <a:stCxn id="325" idx="0"/>
            <a:endCxn id="332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6" name="直線矢印コネクタ 365"/>
          <p:cNvCxnSpPr>
            <a:stCxn id="325" idx="0"/>
            <a:endCxn id="338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7" name="直線矢印コネクタ 366"/>
          <p:cNvCxnSpPr>
            <a:stCxn id="325" idx="0"/>
            <a:endCxn id="337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8" name="直線矢印コネクタ 367"/>
          <p:cNvCxnSpPr>
            <a:stCxn id="326" idx="0"/>
            <a:endCxn id="330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9" name="直線矢印コネクタ 368"/>
          <p:cNvCxnSpPr>
            <a:stCxn id="326" idx="0"/>
            <a:endCxn id="331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0" name="直線矢印コネクタ 369"/>
          <p:cNvCxnSpPr>
            <a:stCxn id="326" idx="0"/>
            <a:endCxn id="336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1" name="直線矢印コネクタ 370"/>
          <p:cNvCxnSpPr>
            <a:stCxn id="326" idx="0"/>
            <a:endCxn id="332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2" name="直線矢印コネクタ 371"/>
          <p:cNvCxnSpPr>
            <a:stCxn id="326" idx="0"/>
            <a:endCxn id="338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326" idx="0"/>
            <a:endCxn id="337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327" idx="0"/>
            <a:endCxn id="330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327" idx="0"/>
            <a:endCxn id="331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327" idx="0"/>
            <a:endCxn id="336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327" idx="0"/>
            <a:endCxn id="332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327" idx="0"/>
            <a:endCxn id="338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327" idx="0"/>
            <a:endCxn id="337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329" idx="0"/>
            <a:endCxn id="330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329" idx="0"/>
            <a:endCxn id="331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329" idx="0"/>
            <a:endCxn id="336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329" idx="0"/>
            <a:endCxn id="332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329" idx="0"/>
            <a:endCxn id="338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329" idx="0"/>
            <a:endCxn id="337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86" name="正方形/長方形 385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7" name="円/楕円 386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88" name="円/楕円 387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89" name="円/楕円 388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90" name="円/楕円 389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91" name="円/楕円 390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92" name="円/楕円 391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93" name="円/楕円 392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394" name="直線矢印コネクタ 393"/>
          <p:cNvCxnSpPr>
            <a:stCxn id="393" idx="0"/>
            <a:endCxn id="330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393" idx="0"/>
            <a:endCxn id="331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>
            <a:stCxn id="393" idx="0"/>
            <a:endCxn id="336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393" idx="0"/>
            <a:endCxn id="332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>
            <a:stCxn id="393" idx="0"/>
            <a:endCxn id="338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9" name="直線矢印コネクタ 398"/>
          <p:cNvCxnSpPr>
            <a:stCxn id="393" idx="0"/>
            <a:endCxn id="337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00" name="円/楕円 399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01" name="直線矢印コネクタ 400"/>
          <p:cNvCxnSpPr>
            <a:endCxn id="400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2" name="直線矢印コネクタ 401"/>
          <p:cNvCxnSpPr>
            <a:stCxn id="321" idx="0"/>
            <a:endCxn id="400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3" name="直線矢印コネクタ 402"/>
          <p:cNvCxnSpPr>
            <a:stCxn id="324" idx="0"/>
            <a:endCxn id="400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325" idx="0"/>
            <a:endCxn id="400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326" idx="0"/>
            <a:endCxn id="400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327" idx="0"/>
            <a:endCxn id="400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>
            <a:stCxn id="329" idx="0"/>
            <a:endCxn id="400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08" name="直線矢印コネクタ 407"/>
          <p:cNvCxnSpPr>
            <a:stCxn id="393" idx="0"/>
            <a:endCxn id="400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09" name="円/楕円 408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10" name="円/楕円 409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11" name="円/楕円 410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2" name="円/楕円 411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13" name="円/楕円 412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14" name="円/楕円 413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15" name="円/楕円 414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16" name="円/楕円 415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17" name="円/楕円 416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18" name="円/楕円 417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19" name="円/楕円 418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20" name="円/楕円 419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21" name="円/楕円 420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22" name="円/楕円 421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23" name="円/楕円 422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24" name="円/楕円 423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25" name="直線矢印コネクタ 424"/>
          <p:cNvCxnSpPr>
            <a:stCxn id="412" idx="0"/>
            <a:endCxn id="419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6" name="直線矢印コネクタ 425"/>
          <p:cNvCxnSpPr>
            <a:stCxn id="412" idx="0"/>
            <a:endCxn id="420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7" name="直線矢印コネクタ 426"/>
          <p:cNvCxnSpPr>
            <a:stCxn id="412" idx="0"/>
            <a:endCxn id="422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8" name="直線矢印コネクタ 427"/>
          <p:cNvCxnSpPr>
            <a:stCxn id="412" idx="0"/>
            <a:endCxn id="421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9" name="直線矢印コネクタ 428"/>
          <p:cNvCxnSpPr>
            <a:stCxn id="412" idx="0"/>
            <a:endCxn id="424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0" name="直線矢印コネクタ 429"/>
          <p:cNvCxnSpPr>
            <a:stCxn id="412" idx="0"/>
            <a:endCxn id="423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1" name="直線矢印コネクタ 430"/>
          <p:cNvCxnSpPr>
            <a:stCxn id="413" idx="0"/>
            <a:endCxn id="419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2" name="直線矢印コネクタ 431"/>
          <p:cNvCxnSpPr>
            <a:stCxn id="413" idx="0"/>
            <a:endCxn id="420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3" name="直線矢印コネクタ 432"/>
          <p:cNvCxnSpPr>
            <a:stCxn id="413" idx="0"/>
            <a:endCxn id="422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4" name="直線矢印コネクタ 433"/>
          <p:cNvCxnSpPr>
            <a:stCxn id="413" idx="0"/>
            <a:endCxn id="421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5" name="直線矢印コネクタ 434"/>
          <p:cNvCxnSpPr>
            <a:stCxn id="413" idx="0"/>
            <a:endCxn id="424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6" name="直線矢印コネクタ 435"/>
          <p:cNvCxnSpPr>
            <a:stCxn id="413" idx="0"/>
            <a:endCxn id="423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7" name="直線矢印コネクタ 436"/>
          <p:cNvCxnSpPr>
            <a:stCxn id="414" idx="0"/>
            <a:endCxn id="419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8" name="直線矢印コネクタ 437"/>
          <p:cNvCxnSpPr>
            <a:stCxn id="414" idx="0"/>
            <a:endCxn id="420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9" name="直線矢印コネクタ 438"/>
          <p:cNvCxnSpPr>
            <a:stCxn id="414" idx="0"/>
            <a:endCxn id="422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0" name="直線矢印コネクタ 439"/>
          <p:cNvCxnSpPr>
            <a:stCxn id="414" idx="0"/>
            <a:endCxn id="421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1" name="直線矢印コネクタ 440"/>
          <p:cNvCxnSpPr>
            <a:stCxn id="414" idx="0"/>
            <a:endCxn id="424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2" name="直線矢印コネクタ 441"/>
          <p:cNvCxnSpPr>
            <a:stCxn id="414" idx="0"/>
            <a:endCxn id="423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3" name="直線矢印コネクタ 442"/>
          <p:cNvCxnSpPr>
            <a:stCxn id="415" idx="0"/>
            <a:endCxn id="419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4" name="直線矢印コネクタ 443"/>
          <p:cNvCxnSpPr>
            <a:stCxn id="415" idx="0"/>
            <a:endCxn id="420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5" name="直線矢印コネクタ 444"/>
          <p:cNvCxnSpPr>
            <a:stCxn id="415" idx="0"/>
            <a:endCxn id="422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6" name="直線矢印コネクタ 445"/>
          <p:cNvCxnSpPr>
            <a:stCxn id="415" idx="0"/>
            <a:endCxn id="421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7" name="直線矢印コネクタ 446"/>
          <p:cNvCxnSpPr>
            <a:stCxn id="415" idx="0"/>
            <a:endCxn id="424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8" name="直線矢印コネクタ 447"/>
          <p:cNvCxnSpPr>
            <a:stCxn id="415" idx="0"/>
            <a:endCxn id="423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49" name="直線矢印コネクタ 448"/>
          <p:cNvCxnSpPr>
            <a:stCxn id="416" idx="0"/>
            <a:endCxn id="419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0" name="直線矢印コネクタ 449"/>
          <p:cNvCxnSpPr>
            <a:stCxn id="416" idx="0"/>
            <a:endCxn id="420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1" name="直線矢印コネクタ 450"/>
          <p:cNvCxnSpPr>
            <a:stCxn id="416" idx="0"/>
            <a:endCxn id="422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2" name="直線矢印コネクタ 451"/>
          <p:cNvCxnSpPr>
            <a:stCxn id="416" idx="0"/>
            <a:endCxn id="421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3" name="直線矢印コネクタ 452"/>
          <p:cNvCxnSpPr>
            <a:stCxn id="416" idx="0"/>
            <a:endCxn id="424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4" name="直線矢印コネクタ 453"/>
          <p:cNvCxnSpPr>
            <a:stCxn id="416" idx="0"/>
            <a:endCxn id="423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5" name="直線矢印コネクタ 454"/>
          <p:cNvCxnSpPr>
            <a:stCxn id="417" idx="0"/>
            <a:endCxn id="419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6" name="直線矢印コネクタ 455"/>
          <p:cNvCxnSpPr>
            <a:stCxn id="417" idx="0"/>
            <a:endCxn id="420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7" name="直線矢印コネクタ 456"/>
          <p:cNvCxnSpPr>
            <a:stCxn id="417" idx="0"/>
            <a:endCxn id="422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8" name="直線矢印コネクタ 457"/>
          <p:cNvCxnSpPr>
            <a:stCxn id="417" idx="0"/>
            <a:endCxn id="421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59" name="直線矢印コネクタ 458"/>
          <p:cNvCxnSpPr>
            <a:stCxn id="417" idx="0"/>
            <a:endCxn id="424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0" name="直線矢印コネクタ 459"/>
          <p:cNvCxnSpPr>
            <a:stCxn id="417" idx="0"/>
            <a:endCxn id="423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1" name="直線矢印コネクタ 460"/>
          <p:cNvCxnSpPr>
            <a:stCxn id="418" idx="0"/>
            <a:endCxn id="419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2" name="直線矢印コネクタ 461"/>
          <p:cNvCxnSpPr>
            <a:stCxn id="418" idx="0"/>
            <a:endCxn id="420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3" name="直線矢印コネクタ 462"/>
          <p:cNvCxnSpPr>
            <a:stCxn id="418" idx="0"/>
            <a:endCxn id="422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4" name="直線矢印コネクタ 463"/>
          <p:cNvCxnSpPr>
            <a:stCxn id="418" idx="0"/>
            <a:endCxn id="421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5" name="直線矢印コネクタ 464"/>
          <p:cNvCxnSpPr>
            <a:stCxn id="418" idx="0"/>
            <a:endCxn id="424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6" name="直線矢印コネクタ 465"/>
          <p:cNvCxnSpPr>
            <a:stCxn id="418" idx="0"/>
            <a:endCxn id="423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67" name="円/楕円 466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68" name="直線矢印コネクタ 467"/>
          <p:cNvCxnSpPr>
            <a:stCxn id="467" idx="0"/>
            <a:endCxn id="419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9" name="直線矢印コネクタ 468"/>
          <p:cNvCxnSpPr>
            <a:stCxn id="467" idx="0"/>
            <a:endCxn id="420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0" name="直線矢印コネクタ 469"/>
          <p:cNvCxnSpPr>
            <a:stCxn id="467" idx="0"/>
            <a:endCxn id="422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1" name="直線矢印コネクタ 470"/>
          <p:cNvCxnSpPr>
            <a:stCxn id="467" idx="0"/>
            <a:endCxn id="421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2" name="直線矢印コネクタ 471"/>
          <p:cNvCxnSpPr>
            <a:stCxn id="467" idx="0"/>
            <a:endCxn id="424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3" name="直線矢印コネクタ 472"/>
          <p:cNvCxnSpPr>
            <a:stCxn id="467" idx="0"/>
            <a:endCxn id="423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74" name="円/楕円 473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75" name="直線矢印コネクタ 474"/>
          <p:cNvCxnSpPr>
            <a:stCxn id="325" idx="0"/>
            <a:endCxn id="474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6" name="直線矢印コネクタ 475"/>
          <p:cNvCxnSpPr>
            <a:stCxn id="413" idx="0"/>
            <a:endCxn id="474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7" name="直線矢印コネクタ 476"/>
          <p:cNvCxnSpPr>
            <a:stCxn id="414" idx="0"/>
            <a:endCxn id="474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8" name="直線矢印コネクタ 477"/>
          <p:cNvCxnSpPr>
            <a:stCxn id="415" idx="0"/>
            <a:endCxn id="474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9" name="直線矢印コネクタ 478"/>
          <p:cNvCxnSpPr>
            <a:stCxn id="416" idx="0"/>
            <a:endCxn id="474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0" name="直線矢印コネクタ 479"/>
          <p:cNvCxnSpPr>
            <a:stCxn id="417" idx="0"/>
            <a:endCxn id="474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1" name="直線矢印コネクタ 480"/>
          <p:cNvCxnSpPr>
            <a:stCxn id="418" idx="0"/>
            <a:endCxn id="474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2" name="直線矢印コネクタ 481"/>
          <p:cNvCxnSpPr>
            <a:stCxn id="467" idx="0"/>
            <a:endCxn id="474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83" name="上矢印 482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4" name="上矢印 483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5" name="カギ線コネクタ 595"/>
          <p:cNvCxnSpPr>
            <a:stCxn id="409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6" name="カギ線コネクタ 595"/>
          <p:cNvCxnSpPr>
            <a:stCxn id="410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7" name="正方形/長方形 486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488" name="正方形/長方形 487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489" name="正方形/長方形 488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490" name="正方形/長方形 489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191" name="スライド番号プレースホルダ 1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95003E-6 L 0.45712 -0.1679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-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64000" y="64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円/楕円 480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82" name="円/楕円 481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83" name="円/楕円 482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84" name="円/楕円 483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85" name="円/楕円 484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86" name="円/楕円 485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87" name="円/楕円 486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88" name="円/楕円 487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89" name="円/楕円 488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90" name="円/楕円 489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91" name="円/楕円 490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92" name="円/楕円 491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93" name="円/楕円 492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94" name="直線矢印コネクタ 493"/>
          <p:cNvCxnSpPr>
            <a:stCxn id="481" idx="0"/>
            <a:endCxn id="488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>
            <a:stCxn id="481" idx="0"/>
            <a:endCxn id="489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>
            <a:stCxn id="481" idx="0"/>
            <a:endCxn id="491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>
            <a:stCxn id="481" idx="0"/>
            <a:endCxn id="490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8" name="直線矢印コネクタ 497"/>
          <p:cNvCxnSpPr>
            <a:stCxn id="481" idx="0"/>
            <a:endCxn id="493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9" name="直線矢印コネクタ 498"/>
          <p:cNvCxnSpPr>
            <a:stCxn id="481" idx="0"/>
            <a:endCxn id="492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0" name="直線矢印コネクタ 499"/>
          <p:cNvCxnSpPr>
            <a:stCxn id="482" idx="0"/>
            <a:endCxn id="488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1" name="直線矢印コネクタ 500"/>
          <p:cNvCxnSpPr>
            <a:stCxn id="482" idx="0"/>
            <a:endCxn id="489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2" name="直線矢印コネクタ 501"/>
          <p:cNvCxnSpPr>
            <a:stCxn id="482" idx="0"/>
            <a:endCxn id="491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3" name="直線矢印コネクタ 502"/>
          <p:cNvCxnSpPr>
            <a:stCxn id="482" idx="0"/>
            <a:endCxn id="490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4" name="直線矢印コネクタ 503"/>
          <p:cNvCxnSpPr>
            <a:stCxn id="482" idx="0"/>
            <a:endCxn id="493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5" name="直線矢印コネクタ 504"/>
          <p:cNvCxnSpPr>
            <a:stCxn id="482" idx="0"/>
            <a:endCxn id="492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6" name="直線矢印コネクタ 505"/>
          <p:cNvCxnSpPr>
            <a:stCxn id="483" idx="0"/>
            <a:endCxn id="488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7" name="直線矢印コネクタ 506"/>
          <p:cNvCxnSpPr>
            <a:stCxn id="483" idx="0"/>
            <a:endCxn id="489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8" name="直線矢印コネクタ 507"/>
          <p:cNvCxnSpPr>
            <a:stCxn id="483" idx="0"/>
            <a:endCxn id="491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9" name="直線矢印コネクタ 508"/>
          <p:cNvCxnSpPr>
            <a:stCxn id="483" idx="0"/>
            <a:endCxn id="490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0" name="直線矢印コネクタ 509"/>
          <p:cNvCxnSpPr>
            <a:stCxn id="483" idx="0"/>
            <a:endCxn id="493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1" name="直線矢印コネクタ 510"/>
          <p:cNvCxnSpPr>
            <a:stCxn id="483" idx="0"/>
            <a:endCxn id="492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2" name="直線矢印コネクタ 511"/>
          <p:cNvCxnSpPr>
            <a:stCxn id="484" idx="0"/>
            <a:endCxn id="488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3" name="直線矢印コネクタ 512"/>
          <p:cNvCxnSpPr>
            <a:stCxn id="484" idx="0"/>
            <a:endCxn id="489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4" name="直線矢印コネクタ 513"/>
          <p:cNvCxnSpPr>
            <a:stCxn id="484" idx="0"/>
            <a:endCxn id="491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5" name="直線矢印コネクタ 514"/>
          <p:cNvCxnSpPr>
            <a:stCxn id="484" idx="0"/>
            <a:endCxn id="490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6" name="直線矢印コネクタ 515"/>
          <p:cNvCxnSpPr>
            <a:stCxn id="484" idx="0"/>
            <a:endCxn id="493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7" name="直線矢印コネクタ 516"/>
          <p:cNvCxnSpPr>
            <a:stCxn id="484" idx="0"/>
            <a:endCxn id="492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8" name="直線矢印コネクタ 517"/>
          <p:cNvCxnSpPr>
            <a:stCxn id="485" idx="0"/>
            <a:endCxn id="488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9" name="直線矢印コネクタ 518"/>
          <p:cNvCxnSpPr>
            <a:stCxn id="485" idx="0"/>
            <a:endCxn id="489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0" name="直線矢印コネクタ 519"/>
          <p:cNvCxnSpPr>
            <a:stCxn id="485" idx="0"/>
            <a:endCxn id="491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1" name="直線矢印コネクタ 520"/>
          <p:cNvCxnSpPr>
            <a:stCxn id="485" idx="0"/>
            <a:endCxn id="490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" name="直線矢印コネクタ 521"/>
          <p:cNvCxnSpPr>
            <a:stCxn id="485" idx="0"/>
            <a:endCxn id="493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3" name="直線矢印コネクタ 522"/>
          <p:cNvCxnSpPr>
            <a:stCxn id="485" idx="0"/>
            <a:endCxn id="492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4" name="直線矢印コネクタ 523"/>
          <p:cNvCxnSpPr>
            <a:stCxn id="486" idx="0"/>
            <a:endCxn id="488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>
            <a:stCxn id="486" idx="0"/>
            <a:endCxn id="489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6" name="直線矢印コネクタ 525"/>
          <p:cNvCxnSpPr>
            <a:stCxn id="486" idx="0"/>
            <a:endCxn id="491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>
            <a:stCxn id="486" idx="0"/>
            <a:endCxn id="490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8" name="直線矢印コネクタ 527"/>
          <p:cNvCxnSpPr>
            <a:stCxn id="486" idx="0"/>
            <a:endCxn id="493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9" name="直線矢印コネクタ 528"/>
          <p:cNvCxnSpPr>
            <a:stCxn id="486" idx="0"/>
            <a:endCxn id="492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0" name="直線矢印コネクタ 529"/>
          <p:cNvCxnSpPr>
            <a:stCxn id="487" idx="0"/>
            <a:endCxn id="488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1" name="直線矢印コネクタ 530"/>
          <p:cNvCxnSpPr>
            <a:stCxn id="487" idx="0"/>
            <a:endCxn id="489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2" name="直線矢印コネクタ 531"/>
          <p:cNvCxnSpPr>
            <a:stCxn id="487" idx="0"/>
            <a:endCxn id="491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3" name="直線矢印コネクタ 532"/>
          <p:cNvCxnSpPr>
            <a:stCxn id="487" idx="0"/>
            <a:endCxn id="490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4" name="直線矢印コネクタ 533"/>
          <p:cNvCxnSpPr>
            <a:stCxn id="487" idx="0"/>
            <a:endCxn id="493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5" name="直線矢印コネクタ 534"/>
          <p:cNvCxnSpPr>
            <a:stCxn id="487" idx="0"/>
            <a:endCxn id="492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36" name="正方形/長方形 535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7" name="円/楕円 536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38" name="円/楕円 537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39" name="円/楕円 538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40" name="円/楕円 539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41" name="円/楕円 540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42" name="円/楕円 541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43" name="円/楕円 542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544" name="直線矢印コネクタ 543"/>
          <p:cNvCxnSpPr>
            <a:stCxn id="543" idx="0"/>
            <a:endCxn id="488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>
            <a:stCxn id="543" idx="0"/>
            <a:endCxn id="489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6" name="直線矢印コネクタ 545"/>
          <p:cNvCxnSpPr>
            <a:stCxn id="543" idx="0"/>
            <a:endCxn id="491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7" name="直線矢印コネクタ 546"/>
          <p:cNvCxnSpPr>
            <a:stCxn id="543" idx="0"/>
            <a:endCxn id="490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>
            <a:stCxn id="543" idx="0"/>
            <a:endCxn id="493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>
            <a:stCxn id="543" idx="0"/>
            <a:endCxn id="492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0" name="円/楕円 549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551" name="直線矢印コネクタ 550"/>
          <p:cNvCxnSpPr>
            <a:endCxn id="550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2" name="直線矢印コネクタ 551"/>
          <p:cNvCxnSpPr>
            <a:stCxn id="482" idx="0"/>
            <a:endCxn id="550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3" name="直線矢印コネクタ 552"/>
          <p:cNvCxnSpPr>
            <a:stCxn id="483" idx="0"/>
            <a:endCxn id="550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>
            <a:stCxn id="484" idx="0"/>
            <a:endCxn id="550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5" name="直線矢印コネクタ 554"/>
          <p:cNvCxnSpPr>
            <a:stCxn id="485" idx="0"/>
            <a:endCxn id="550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>
            <a:stCxn id="486" idx="0"/>
            <a:endCxn id="550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7" name="直線矢印コネクタ 556"/>
          <p:cNvCxnSpPr>
            <a:stCxn id="487" idx="0"/>
            <a:endCxn id="550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8" name="直線矢印コネクタ 557"/>
          <p:cNvCxnSpPr>
            <a:stCxn id="543" idx="0"/>
            <a:endCxn id="550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9" name="円/楕円 558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560" name="円/楕円 559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561" name="円/楕円 560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62" name="円/楕円 561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63" name="円/楕円 562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64" name="円/楕円 563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65" name="円/楕円 564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66" name="円/楕円 565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67" name="円/楕円 566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68" name="円/楕円 567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69" name="円/楕円 568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70" name="円/楕円 569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71" name="円/楕円 570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72" name="円/楕円 571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73" name="円/楕円 572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74" name="円/楕円 573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575" name="直線矢印コネクタ 574"/>
          <p:cNvCxnSpPr>
            <a:stCxn id="562" idx="0"/>
            <a:endCxn id="569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6" name="直線矢印コネクタ 575"/>
          <p:cNvCxnSpPr>
            <a:stCxn id="562" idx="0"/>
            <a:endCxn id="570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7" name="直線矢印コネクタ 576"/>
          <p:cNvCxnSpPr>
            <a:stCxn id="562" idx="0"/>
            <a:endCxn id="572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8" name="直線矢印コネクタ 577"/>
          <p:cNvCxnSpPr>
            <a:stCxn id="562" idx="0"/>
            <a:endCxn id="571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9" name="直線矢印コネクタ 578"/>
          <p:cNvCxnSpPr>
            <a:stCxn id="562" idx="0"/>
            <a:endCxn id="574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0" name="直線矢印コネクタ 579"/>
          <p:cNvCxnSpPr>
            <a:stCxn id="562" idx="0"/>
            <a:endCxn id="573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1" name="直線矢印コネクタ 580"/>
          <p:cNvCxnSpPr>
            <a:stCxn id="563" idx="0"/>
            <a:endCxn id="569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2" name="直線矢印コネクタ 581"/>
          <p:cNvCxnSpPr>
            <a:stCxn id="563" idx="0"/>
            <a:endCxn id="570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3" name="直線矢印コネクタ 582"/>
          <p:cNvCxnSpPr>
            <a:stCxn id="563" idx="0"/>
            <a:endCxn id="572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4" name="直線矢印コネクタ 583"/>
          <p:cNvCxnSpPr>
            <a:stCxn id="563" idx="0"/>
            <a:endCxn id="571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5" name="直線矢印コネクタ 584"/>
          <p:cNvCxnSpPr>
            <a:stCxn id="563" idx="0"/>
            <a:endCxn id="574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6" name="直線矢印コネクタ 585"/>
          <p:cNvCxnSpPr>
            <a:stCxn id="563" idx="0"/>
            <a:endCxn id="573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7" name="直線矢印コネクタ 586"/>
          <p:cNvCxnSpPr>
            <a:stCxn id="564" idx="0"/>
            <a:endCxn id="569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8" name="直線矢印コネクタ 587"/>
          <p:cNvCxnSpPr>
            <a:stCxn id="564" idx="0"/>
            <a:endCxn id="570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9" name="直線矢印コネクタ 588"/>
          <p:cNvCxnSpPr>
            <a:stCxn id="564" idx="0"/>
            <a:endCxn id="572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0" name="直線矢印コネクタ 589"/>
          <p:cNvCxnSpPr>
            <a:stCxn id="564" idx="0"/>
            <a:endCxn id="571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1" name="直線矢印コネクタ 590"/>
          <p:cNvCxnSpPr>
            <a:stCxn id="564" idx="0"/>
            <a:endCxn id="574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>
            <a:stCxn id="564" idx="0"/>
            <a:endCxn id="573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3" name="直線矢印コネクタ 592"/>
          <p:cNvCxnSpPr>
            <a:stCxn id="565" idx="0"/>
            <a:endCxn id="569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4" name="直線矢印コネクタ 593"/>
          <p:cNvCxnSpPr>
            <a:stCxn id="565" idx="0"/>
            <a:endCxn id="570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5" name="直線矢印コネクタ 594"/>
          <p:cNvCxnSpPr>
            <a:stCxn id="565" idx="0"/>
            <a:endCxn id="572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6" name="直線矢印コネクタ 595"/>
          <p:cNvCxnSpPr>
            <a:stCxn id="565" idx="0"/>
            <a:endCxn id="571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7" name="直線矢印コネクタ 596"/>
          <p:cNvCxnSpPr>
            <a:stCxn id="565" idx="0"/>
            <a:endCxn id="574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>
            <a:stCxn id="565" idx="0"/>
            <a:endCxn id="573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9" name="直線矢印コネクタ 598"/>
          <p:cNvCxnSpPr>
            <a:stCxn id="566" idx="0"/>
            <a:endCxn id="569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>
            <a:stCxn id="566" idx="0"/>
            <a:endCxn id="570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1" name="直線矢印コネクタ 600"/>
          <p:cNvCxnSpPr>
            <a:stCxn id="566" idx="0"/>
            <a:endCxn id="572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2" name="直線矢印コネクタ 601"/>
          <p:cNvCxnSpPr>
            <a:stCxn id="566" idx="0"/>
            <a:endCxn id="571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>
            <a:stCxn id="566" idx="0"/>
            <a:endCxn id="574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>
            <a:stCxn id="566" idx="0"/>
            <a:endCxn id="573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5" name="直線矢印コネクタ 604"/>
          <p:cNvCxnSpPr>
            <a:stCxn id="567" idx="0"/>
            <a:endCxn id="569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>
            <a:stCxn id="567" idx="0"/>
            <a:endCxn id="570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7" name="直線矢印コネクタ 606"/>
          <p:cNvCxnSpPr>
            <a:stCxn id="567" idx="0"/>
            <a:endCxn id="572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8" name="直線矢印コネクタ 607"/>
          <p:cNvCxnSpPr>
            <a:stCxn id="567" idx="0"/>
            <a:endCxn id="571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>
            <a:stCxn id="567" idx="0"/>
            <a:endCxn id="574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>
            <a:stCxn id="567" idx="0"/>
            <a:endCxn id="573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1" name="直線矢印コネクタ 610"/>
          <p:cNvCxnSpPr>
            <a:stCxn id="568" idx="0"/>
            <a:endCxn id="569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2" name="直線矢印コネクタ 611"/>
          <p:cNvCxnSpPr>
            <a:stCxn id="568" idx="0"/>
            <a:endCxn id="570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3" name="直線矢印コネクタ 612"/>
          <p:cNvCxnSpPr>
            <a:stCxn id="568" idx="0"/>
            <a:endCxn id="572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4" name="直線矢印コネクタ 613"/>
          <p:cNvCxnSpPr>
            <a:stCxn id="568" idx="0"/>
            <a:endCxn id="571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5" name="直線矢印コネクタ 614"/>
          <p:cNvCxnSpPr>
            <a:stCxn id="568" idx="0"/>
            <a:endCxn id="574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6" name="直線矢印コネクタ 615"/>
          <p:cNvCxnSpPr>
            <a:stCxn id="568" idx="0"/>
            <a:endCxn id="573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17" name="円/楕円 616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618" name="直線矢印コネクタ 617"/>
          <p:cNvCxnSpPr>
            <a:stCxn id="617" idx="0"/>
            <a:endCxn id="569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9" name="直線矢印コネクタ 618"/>
          <p:cNvCxnSpPr>
            <a:stCxn id="617" idx="0"/>
            <a:endCxn id="570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0" name="直線矢印コネクタ 619"/>
          <p:cNvCxnSpPr>
            <a:stCxn id="617" idx="0"/>
            <a:endCxn id="572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1" name="直線矢印コネクタ 620"/>
          <p:cNvCxnSpPr>
            <a:stCxn id="617" idx="0"/>
            <a:endCxn id="571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2" name="直線矢印コネクタ 621"/>
          <p:cNvCxnSpPr>
            <a:stCxn id="617" idx="0"/>
            <a:endCxn id="574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>
            <a:stCxn id="617" idx="0"/>
            <a:endCxn id="573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24" name="円/楕円 623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625" name="直線矢印コネクタ 624"/>
          <p:cNvCxnSpPr>
            <a:stCxn id="484" idx="0"/>
            <a:endCxn id="624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6" name="直線矢印コネクタ 625"/>
          <p:cNvCxnSpPr>
            <a:stCxn id="563" idx="0"/>
            <a:endCxn id="624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7" name="直線矢印コネクタ 626"/>
          <p:cNvCxnSpPr>
            <a:stCxn id="564" idx="0"/>
            <a:endCxn id="624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>
            <a:stCxn id="565" idx="0"/>
            <a:endCxn id="624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9" name="直線矢印コネクタ 628"/>
          <p:cNvCxnSpPr>
            <a:stCxn id="566" idx="0"/>
            <a:endCxn id="624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>
            <a:stCxn id="567" idx="0"/>
            <a:endCxn id="624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1" name="直線矢印コネクタ 630"/>
          <p:cNvCxnSpPr>
            <a:stCxn id="568" idx="0"/>
            <a:endCxn id="624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2" name="直線矢印コネクタ 631"/>
          <p:cNvCxnSpPr>
            <a:stCxn id="617" idx="0"/>
            <a:endCxn id="624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3" name="上矢印 632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4" name="上矢印 633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5" name="カギ線コネクタ 595"/>
          <p:cNvCxnSpPr>
            <a:stCxn id="559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6" name="カギ線コネクタ 595"/>
          <p:cNvCxnSpPr>
            <a:stCxn id="560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37" name="正方形/長方形 636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638" name="正方形/長方形 637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639" name="正方形/長方形 638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640" name="正方形/長方形 639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700" dirty="0" smtClean="0"/>
              <a:t>Background: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Learning 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TD-Networks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433" name="正方形/長方形 432"/>
          <p:cNvSpPr/>
          <p:nvPr/>
        </p:nvSpPr>
        <p:spPr>
          <a:xfrm>
            <a:off x="5643570" y="2643182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4" name="円/楕円 433"/>
          <p:cNvSpPr/>
          <p:nvPr/>
        </p:nvSpPr>
        <p:spPr>
          <a:xfrm>
            <a:off x="6000792" y="2643183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35" name="円/楕円 434"/>
          <p:cNvSpPr/>
          <p:nvPr/>
        </p:nvSpPr>
        <p:spPr>
          <a:xfrm>
            <a:off x="6357982" y="2643183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36" name="円/楕円 435"/>
          <p:cNvSpPr/>
          <p:nvPr/>
        </p:nvSpPr>
        <p:spPr>
          <a:xfrm>
            <a:off x="671517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37" name="円/楕円 436"/>
          <p:cNvSpPr/>
          <p:nvPr/>
        </p:nvSpPr>
        <p:spPr>
          <a:xfrm>
            <a:off x="707236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38" name="円/楕円 437"/>
          <p:cNvSpPr/>
          <p:nvPr/>
        </p:nvSpPr>
        <p:spPr>
          <a:xfrm>
            <a:off x="742955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39" name="円/楕円 438"/>
          <p:cNvSpPr/>
          <p:nvPr/>
        </p:nvSpPr>
        <p:spPr>
          <a:xfrm>
            <a:off x="778674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40" name="円/楕円 439"/>
          <p:cNvSpPr/>
          <p:nvPr/>
        </p:nvSpPr>
        <p:spPr>
          <a:xfrm>
            <a:off x="8143900" y="2643183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41" name="正方形/長方形 440"/>
          <p:cNvSpPr/>
          <p:nvPr/>
        </p:nvSpPr>
        <p:spPr>
          <a:xfrm>
            <a:off x="6072198" y="2714620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y[t+1]</a:t>
            </a:r>
            <a:endParaRPr kumimoji="1" lang="ja-JP" altLang="en-US" dirty="0"/>
          </a:p>
        </p:txBody>
      </p:sp>
      <p:sp>
        <p:nvSpPr>
          <p:cNvPr id="442" name="正方形/長方形 441"/>
          <p:cNvSpPr/>
          <p:nvPr/>
        </p:nvSpPr>
        <p:spPr>
          <a:xfrm>
            <a:off x="5500694" y="2714620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469" name="円/楕円 468"/>
          <p:cNvSpPr/>
          <p:nvPr/>
        </p:nvSpPr>
        <p:spPr>
          <a:xfrm>
            <a:off x="4857784" y="3143249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70" name="円/楕円 469"/>
          <p:cNvSpPr/>
          <p:nvPr/>
        </p:nvSpPr>
        <p:spPr>
          <a:xfrm>
            <a:off x="5214942" y="3143249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71" name="正方形/長方形 470"/>
          <p:cNvSpPr/>
          <p:nvPr/>
        </p:nvSpPr>
        <p:spPr>
          <a:xfrm>
            <a:off x="4929190" y="3214686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a[t+1]</a:t>
            </a:r>
            <a:endParaRPr kumimoji="1" lang="ja-JP" altLang="en-US" dirty="0"/>
          </a:p>
        </p:txBody>
      </p:sp>
      <p:sp>
        <p:nvSpPr>
          <p:cNvPr id="476" name="上矢印 475"/>
          <p:cNvSpPr/>
          <p:nvPr/>
        </p:nvSpPr>
        <p:spPr>
          <a:xfrm rot="9736512">
            <a:off x="5681969" y="2994581"/>
            <a:ext cx="500066" cy="718276"/>
          </a:xfrm>
          <a:prstGeom prst="upArrow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上矢印 476"/>
          <p:cNvSpPr/>
          <p:nvPr/>
        </p:nvSpPr>
        <p:spPr>
          <a:xfrm rot="8628810">
            <a:off x="6241105" y="2876017"/>
            <a:ext cx="500066" cy="942256"/>
          </a:xfrm>
          <a:prstGeom prst="upArrow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上矢印 477"/>
          <p:cNvSpPr/>
          <p:nvPr/>
        </p:nvSpPr>
        <p:spPr>
          <a:xfrm rot="8086605">
            <a:off x="6741137" y="2754152"/>
            <a:ext cx="500066" cy="1086620"/>
          </a:xfrm>
          <a:prstGeom prst="upArrow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上矢印 472"/>
          <p:cNvSpPr/>
          <p:nvPr/>
        </p:nvSpPr>
        <p:spPr>
          <a:xfrm rot="8993587">
            <a:off x="5896283" y="2912948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上矢印 473"/>
          <p:cNvSpPr/>
          <p:nvPr/>
        </p:nvSpPr>
        <p:spPr>
          <a:xfrm rot="7898290">
            <a:off x="6397805" y="2835336"/>
            <a:ext cx="500066" cy="101916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上矢印 474"/>
          <p:cNvSpPr/>
          <p:nvPr/>
        </p:nvSpPr>
        <p:spPr>
          <a:xfrm rot="7371379">
            <a:off x="6851392" y="2652515"/>
            <a:ext cx="500066" cy="128773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0" name="直線コネクタ 479"/>
          <p:cNvCxnSpPr/>
          <p:nvPr/>
        </p:nvCxnSpPr>
        <p:spPr>
          <a:xfrm>
            <a:off x="7715272" y="3355974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1" name="左中かっこ 640"/>
          <p:cNvSpPr/>
          <p:nvPr/>
        </p:nvSpPr>
        <p:spPr>
          <a:xfrm>
            <a:off x="4357686" y="2786058"/>
            <a:ext cx="428628" cy="114300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2" name="左中かっこ 641"/>
          <p:cNvSpPr/>
          <p:nvPr/>
        </p:nvSpPr>
        <p:spPr>
          <a:xfrm>
            <a:off x="4357686" y="4000504"/>
            <a:ext cx="428628" cy="114300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3" name="テキスト ボックス 642"/>
          <p:cNvSpPr txBox="1"/>
          <p:nvPr/>
        </p:nvSpPr>
        <p:spPr>
          <a:xfrm>
            <a:off x="2928926" y="3000372"/>
            <a:ext cx="15001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Question Network</a:t>
            </a:r>
            <a:endParaRPr kumimoji="1" lang="ja-JP" altLang="en-US" sz="2400" dirty="0"/>
          </a:p>
        </p:txBody>
      </p:sp>
      <p:sp>
        <p:nvSpPr>
          <p:cNvPr id="644" name="テキスト ボックス 643"/>
          <p:cNvSpPr txBox="1"/>
          <p:nvPr/>
        </p:nvSpPr>
        <p:spPr>
          <a:xfrm>
            <a:off x="2928926" y="4188559"/>
            <a:ext cx="15001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Answer Network</a:t>
            </a:r>
            <a:endParaRPr kumimoji="1" lang="ja-JP" altLang="en-US" sz="2400" dirty="0"/>
          </a:p>
        </p:txBody>
      </p:sp>
      <p:sp>
        <p:nvSpPr>
          <p:cNvPr id="647" name="上矢印 646"/>
          <p:cNvSpPr/>
          <p:nvPr/>
        </p:nvSpPr>
        <p:spPr>
          <a:xfrm rot="12087420">
            <a:off x="6354538" y="4133698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8" name="上矢印 647"/>
          <p:cNvSpPr/>
          <p:nvPr/>
        </p:nvSpPr>
        <p:spPr>
          <a:xfrm rot="10582215">
            <a:off x="6884651" y="4136472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9" name="上矢印 648"/>
          <p:cNvSpPr/>
          <p:nvPr/>
        </p:nvSpPr>
        <p:spPr>
          <a:xfrm rot="12858295">
            <a:off x="5802679" y="4062259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0" name="上矢印 649"/>
          <p:cNvSpPr/>
          <p:nvPr/>
        </p:nvSpPr>
        <p:spPr>
          <a:xfrm rot="9512580" flipH="1">
            <a:off x="7497545" y="4133698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1" name="上矢印 650"/>
          <p:cNvSpPr/>
          <p:nvPr/>
        </p:nvSpPr>
        <p:spPr>
          <a:xfrm rot="8741705" flipH="1">
            <a:off x="8017257" y="4062259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2" name="テキスト ボックス 651"/>
          <p:cNvSpPr txBox="1"/>
          <p:nvPr/>
        </p:nvSpPr>
        <p:spPr>
          <a:xfrm>
            <a:off x="6429388" y="3110211"/>
            <a:ext cx="235745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TD Learning</a:t>
            </a:r>
            <a:endParaRPr kumimoji="1" lang="ja-JP" altLang="en-US" sz="2400" dirty="0"/>
          </a:p>
        </p:txBody>
      </p:sp>
      <p:sp>
        <p:nvSpPr>
          <p:cNvPr id="653" name="テキスト ボックス 652"/>
          <p:cNvSpPr txBox="1"/>
          <p:nvPr/>
        </p:nvSpPr>
        <p:spPr>
          <a:xfrm>
            <a:off x="6429388" y="4214818"/>
            <a:ext cx="235745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Gradient Descent</a:t>
            </a:r>
            <a:endParaRPr kumimoji="1" lang="ja-JP" altLang="en-US" sz="2400" dirty="0"/>
          </a:p>
        </p:txBody>
      </p:sp>
      <p:sp>
        <p:nvSpPr>
          <p:cNvPr id="656" name="テキスト ボックス 655"/>
          <p:cNvSpPr txBox="1"/>
          <p:nvPr/>
        </p:nvSpPr>
        <p:spPr>
          <a:xfrm>
            <a:off x="785786" y="5357826"/>
            <a:ext cx="35719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Predictive Representation of States</a:t>
            </a:r>
            <a:endParaRPr kumimoji="1" lang="ja-JP" altLang="en-US" sz="2400" dirty="0"/>
          </a:p>
        </p:txBody>
      </p:sp>
      <p:cxnSp>
        <p:nvCxnSpPr>
          <p:cNvPr id="658" name="カギ線コネクタ 657"/>
          <p:cNvCxnSpPr>
            <a:stCxn id="656" idx="3"/>
            <a:endCxn id="638" idx="2"/>
          </p:cNvCxnSpPr>
          <p:nvPr/>
        </p:nvCxnSpPr>
        <p:spPr>
          <a:xfrm>
            <a:off x="4357686" y="5736391"/>
            <a:ext cx="3143240" cy="764442"/>
          </a:xfrm>
          <a:prstGeom prst="bentConnector4">
            <a:avLst>
              <a:gd name="adj1" fmla="val 13070"/>
              <a:gd name="adj2" fmla="val 12990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7" name="スライド番号プレースホルダ 1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円/楕円 480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82" name="円/楕円 481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83" name="円/楕円 482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84" name="円/楕円 483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85" name="円/楕円 484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86" name="円/楕円 485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87" name="円/楕円 486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88" name="円/楕円 487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89" name="円/楕円 488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90" name="円/楕円 489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91" name="円/楕円 490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92" name="円/楕円 491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93" name="円/楕円 492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94" name="直線矢印コネクタ 493"/>
          <p:cNvCxnSpPr>
            <a:stCxn id="481" idx="0"/>
            <a:endCxn id="488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>
            <a:stCxn id="481" idx="0"/>
            <a:endCxn id="489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>
            <a:stCxn id="481" idx="0"/>
            <a:endCxn id="491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>
            <a:stCxn id="481" idx="0"/>
            <a:endCxn id="490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8" name="直線矢印コネクタ 497"/>
          <p:cNvCxnSpPr>
            <a:stCxn id="481" idx="0"/>
            <a:endCxn id="493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9" name="直線矢印コネクタ 498"/>
          <p:cNvCxnSpPr>
            <a:stCxn id="481" idx="0"/>
            <a:endCxn id="492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0" name="直線矢印コネクタ 499"/>
          <p:cNvCxnSpPr>
            <a:stCxn id="482" idx="0"/>
            <a:endCxn id="488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1" name="直線矢印コネクタ 500"/>
          <p:cNvCxnSpPr>
            <a:stCxn id="482" idx="0"/>
            <a:endCxn id="489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2" name="直線矢印コネクタ 501"/>
          <p:cNvCxnSpPr>
            <a:stCxn id="482" idx="0"/>
            <a:endCxn id="491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3" name="直線矢印コネクタ 502"/>
          <p:cNvCxnSpPr>
            <a:stCxn id="482" idx="0"/>
            <a:endCxn id="490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4" name="直線矢印コネクタ 503"/>
          <p:cNvCxnSpPr>
            <a:stCxn id="482" idx="0"/>
            <a:endCxn id="493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5" name="直線矢印コネクタ 504"/>
          <p:cNvCxnSpPr>
            <a:stCxn id="482" idx="0"/>
            <a:endCxn id="492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6" name="直線矢印コネクタ 505"/>
          <p:cNvCxnSpPr>
            <a:stCxn id="483" idx="0"/>
            <a:endCxn id="488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7" name="直線矢印コネクタ 506"/>
          <p:cNvCxnSpPr>
            <a:stCxn id="483" idx="0"/>
            <a:endCxn id="489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8" name="直線矢印コネクタ 507"/>
          <p:cNvCxnSpPr>
            <a:stCxn id="483" idx="0"/>
            <a:endCxn id="491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9" name="直線矢印コネクタ 508"/>
          <p:cNvCxnSpPr>
            <a:stCxn id="483" idx="0"/>
            <a:endCxn id="490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0" name="直線矢印コネクタ 509"/>
          <p:cNvCxnSpPr>
            <a:stCxn id="483" idx="0"/>
            <a:endCxn id="493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1" name="直線矢印コネクタ 510"/>
          <p:cNvCxnSpPr>
            <a:stCxn id="483" idx="0"/>
            <a:endCxn id="492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2" name="直線矢印コネクタ 511"/>
          <p:cNvCxnSpPr>
            <a:stCxn id="484" idx="0"/>
            <a:endCxn id="488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3" name="直線矢印コネクタ 512"/>
          <p:cNvCxnSpPr>
            <a:stCxn id="484" idx="0"/>
            <a:endCxn id="489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4" name="直線矢印コネクタ 513"/>
          <p:cNvCxnSpPr>
            <a:stCxn id="484" idx="0"/>
            <a:endCxn id="491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5" name="直線矢印コネクタ 514"/>
          <p:cNvCxnSpPr>
            <a:stCxn id="484" idx="0"/>
            <a:endCxn id="490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6" name="直線矢印コネクタ 515"/>
          <p:cNvCxnSpPr>
            <a:stCxn id="484" idx="0"/>
            <a:endCxn id="493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7" name="直線矢印コネクタ 516"/>
          <p:cNvCxnSpPr>
            <a:stCxn id="484" idx="0"/>
            <a:endCxn id="492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8" name="直線矢印コネクタ 517"/>
          <p:cNvCxnSpPr>
            <a:stCxn id="485" idx="0"/>
            <a:endCxn id="488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9" name="直線矢印コネクタ 518"/>
          <p:cNvCxnSpPr>
            <a:stCxn id="485" idx="0"/>
            <a:endCxn id="489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0" name="直線矢印コネクタ 519"/>
          <p:cNvCxnSpPr>
            <a:stCxn id="485" idx="0"/>
            <a:endCxn id="491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1" name="直線矢印コネクタ 520"/>
          <p:cNvCxnSpPr>
            <a:stCxn id="485" idx="0"/>
            <a:endCxn id="490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" name="直線矢印コネクタ 521"/>
          <p:cNvCxnSpPr>
            <a:stCxn id="485" idx="0"/>
            <a:endCxn id="493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3" name="直線矢印コネクタ 522"/>
          <p:cNvCxnSpPr>
            <a:stCxn id="485" idx="0"/>
            <a:endCxn id="492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4" name="直線矢印コネクタ 523"/>
          <p:cNvCxnSpPr>
            <a:stCxn id="486" idx="0"/>
            <a:endCxn id="488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>
            <a:stCxn id="486" idx="0"/>
            <a:endCxn id="489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6" name="直線矢印コネクタ 525"/>
          <p:cNvCxnSpPr>
            <a:stCxn id="486" idx="0"/>
            <a:endCxn id="491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>
            <a:stCxn id="486" idx="0"/>
            <a:endCxn id="490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8" name="直線矢印コネクタ 527"/>
          <p:cNvCxnSpPr>
            <a:stCxn id="486" idx="0"/>
            <a:endCxn id="493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9" name="直線矢印コネクタ 528"/>
          <p:cNvCxnSpPr>
            <a:stCxn id="486" idx="0"/>
            <a:endCxn id="492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0" name="直線矢印コネクタ 529"/>
          <p:cNvCxnSpPr>
            <a:stCxn id="487" idx="0"/>
            <a:endCxn id="488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1" name="直線矢印コネクタ 530"/>
          <p:cNvCxnSpPr>
            <a:stCxn id="487" idx="0"/>
            <a:endCxn id="489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2" name="直線矢印コネクタ 531"/>
          <p:cNvCxnSpPr>
            <a:stCxn id="487" idx="0"/>
            <a:endCxn id="491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3" name="直線矢印コネクタ 532"/>
          <p:cNvCxnSpPr>
            <a:stCxn id="487" idx="0"/>
            <a:endCxn id="490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4" name="直線矢印コネクタ 533"/>
          <p:cNvCxnSpPr>
            <a:stCxn id="487" idx="0"/>
            <a:endCxn id="493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5" name="直線矢印コネクタ 534"/>
          <p:cNvCxnSpPr>
            <a:stCxn id="487" idx="0"/>
            <a:endCxn id="492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36" name="正方形/長方形 535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7" name="円/楕円 536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38" name="円/楕円 537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39" name="円/楕円 538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40" name="円/楕円 539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41" name="円/楕円 540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42" name="円/楕円 541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43" name="円/楕円 542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544" name="直線矢印コネクタ 543"/>
          <p:cNvCxnSpPr>
            <a:stCxn id="543" idx="0"/>
            <a:endCxn id="488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>
            <a:stCxn id="543" idx="0"/>
            <a:endCxn id="489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6" name="直線矢印コネクタ 545"/>
          <p:cNvCxnSpPr>
            <a:stCxn id="543" idx="0"/>
            <a:endCxn id="491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7" name="直線矢印コネクタ 546"/>
          <p:cNvCxnSpPr>
            <a:stCxn id="543" idx="0"/>
            <a:endCxn id="490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>
            <a:stCxn id="543" idx="0"/>
            <a:endCxn id="493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>
            <a:stCxn id="543" idx="0"/>
            <a:endCxn id="492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0" name="円/楕円 549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551" name="直線矢印コネクタ 550"/>
          <p:cNvCxnSpPr>
            <a:endCxn id="550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2" name="直線矢印コネクタ 551"/>
          <p:cNvCxnSpPr>
            <a:stCxn id="482" idx="0"/>
            <a:endCxn id="550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3" name="直線矢印コネクタ 552"/>
          <p:cNvCxnSpPr>
            <a:stCxn id="483" idx="0"/>
            <a:endCxn id="550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>
            <a:stCxn id="484" idx="0"/>
            <a:endCxn id="550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5" name="直線矢印コネクタ 554"/>
          <p:cNvCxnSpPr>
            <a:stCxn id="485" idx="0"/>
            <a:endCxn id="550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>
            <a:stCxn id="486" idx="0"/>
            <a:endCxn id="550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7" name="直線矢印コネクタ 556"/>
          <p:cNvCxnSpPr>
            <a:stCxn id="487" idx="0"/>
            <a:endCxn id="550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8" name="直線矢印コネクタ 557"/>
          <p:cNvCxnSpPr>
            <a:stCxn id="543" idx="0"/>
            <a:endCxn id="550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9" name="円/楕円 558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560" name="円/楕円 559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561" name="円/楕円 560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62" name="円/楕円 561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63" name="円/楕円 562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64" name="円/楕円 563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65" name="円/楕円 564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66" name="円/楕円 565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67" name="円/楕円 566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68" name="円/楕円 567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69" name="円/楕円 568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70" name="円/楕円 569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71" name="円/楕円 570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72" name="円/楕円 571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73" name="円/楕円 572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74" name="円/楕円 573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575" name="直線矢印コネクタ 574"/>
          <p:cNvCxnSpPr>
            <a:stCxn id="562" idx="0"/>
            <a:endCxn id="569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6" name="直線矢印コネクタ 575"/>
          <p:cNvCxnSpPr>
            <a:stCxn id="562" idx="0"/>
            <a:endCxn id="570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7" name="直線矢印コネクタ 576"/>
          <p:cNvCxnSpPr>
            <a:stCxn id="562" idx="0"/>
            <a:endCxn id="572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8" name="直線矢印コネクタ 577"/>
          <p:cNvCxnSpPr>
            <a:stCxn id="562" idx="0"/>
            <a:endCxn id="571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9" name="直線矢印コネクタ 578"/>
          <p:cNvCxnSpPr>
            <a:stCxn id="562" idx="0"/>
            <a:endCxn id="574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0" name="直線矢印コネクタ 579"/>
          <p:cNvCxnSpPr>
            <a:stCxn id="562" idx="0"/>
            <a:endCxn id="573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1" name="直線矢印コネクタ 580"/>
          <p:cNvCxnSpPr>
            <a:stCxn id="563" idx="0"/>
            <a:endCxn id="569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2" name="直線矢印コネクタ 581"/>
          <p:cNvCxnSpPr>
            <a:stCxn id="563" idx="0"/>
            <a:endCxn id="570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3" name="直線矢印コネクタ 582"/>
          <p:cNvCxnSpPr>
            <a:stCxn id="563" idx="0"/>
            <a:endCxn id="572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4" name="直線矢印コネクタ 583"/>
          <p:cNvCxnSpPr>
            <a:stCxn id="563" idx="0"/>
            <a:endCxn id="571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5" name="直線矢印コネクタ 584"/>
          <p:cNvCxnSpPr>
            <a:stCxn id="563" idx="0"/>
            <a:endCxn id="574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6" name="直線矢印コネクタ 585"/>
          <p:cNvCxnSpPr>
            <a:stCxn id="563" idx="0"/>
            <a:endCxn id="573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7" name="直線矢印コネクタ 586"/>
          <p:cNvCxnSpPr>
            <a:stCxn id="564" idx="0"/>
            <a:endCxn id="569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8" name="直線矢印コネクタ 587"/>
          <p:cNvCxnSpPr>
            <a:stCxn id="564" idx="0"/>
            <a:endCxn id="570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9" name="直線矢印コネクタ 588"/>
          <p:cNvCxnSpPr>
            <a:stCxn id="564" idx="0"/>
            <a:endCxn id="572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0" name="直線矢印コネクタ 589"/>
          <p:cNvCxnSpPr>
            <a:stCxn id="564" idx="0"/>
            <a:endCxn id="571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1" name="直線矢印コネクタ 590"/>
          <p:cNvCxnSpPr>
            <a:stCxn id="564" idx="0"/>
            <a:endCxn id="574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>
            <a:stCxn id="564" idx="0"/>
            <a:endCxn id="573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3" name="直線矢印コネクタ 592"/>
          <p:cNvCxnSpPr>
            <a:stCxn id="565" idx="0"/>
            <a:endCxn id="569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4" name="直線矢印コネクタ 593"/>
          <p:cNvCxnSpPr>
            <a:stCxn id="565" idx="0"/>
            <a:endCxn id="570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5" name="直線矢印コネクタ 594"/>
          <p:cNvCxnSpPr>
            <a:stCxn id="565" idx="0"/>
            <a:endCxn id="572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6" name="直線矢印コネクタ 595"/>
          <p:cNvCxnSpPr>
            <a:stCxn id="565" idx="0"/>
            <a:endCxn id="571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7" name="直線矢印コネクタ 596"/>
          <p:cNvCxnSpPr>
            <a:stCxn id="565" idx="0"/>
            <a:endCxn id="574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>
            <a:stCxn id="565" idx="0"/>
            <a:endCxn id="573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9" name="直線矢印コネクタ 598"/>
          <p:cNvCxnSpPr>
            <a:stCxn id="566" idx="0"/>
            <a:endCxn id="569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>
            <a:stCxn id="566" idx="0"/>
            <a:endCxn id="570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1" name="直線矢印コネクタ 600"/>
          <p:cNvCxnSpPr>
            <a:stCxn id="566" idx="0"/>
            <a:endCxn id="572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2" name="直線矢印コネクタ 601"/>
          <p:cNvCxnSpPr>
            <a:stCxn id="566" idx="0"/>
            <a:endCxn id="571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>
            <a:stCxn id="566" idx="0"/>
            <a:endCxn id="574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>
            <a:stCxn id="566" idx="0"/>
            <a:endCxn id="573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5" name="直線矢印コネクタ 604"/>
          <p:cNvCxnSpPr>
            <a:stCxn id="567" idx="0"/>
            <a:endCxn id="569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>
            <a:stCxn id="567" idx="0"/>
            <a:endCxn id="570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7" name="直線矢印コネクタ 606"/>
          <p:cNvCxnSpPr>
            <a:stCxn id="567" idx="0"/>
            <a:endCxn id="572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8" name="直線矢印コネクタ 607"/>
          <p:cNvCxnSpPr>
            <a:stCxn id="567" idx="0"/>
            <a:endCxn id="571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>
            <a:stCxn id="567" idx="0"/>
            <a:endCxn id="574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>
            <a:stCxn id="567" idx="0"/>
            <a:endCxn id="573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1" name="直線矢印コネクタ 610"/>
          <p:cNvCxnSpPr>
            <a:stCxn id="568" idx="0"/>
            <a:endCxn id="569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2" name="直線矢印コネクタ 611"/>
          <p:cNvCxnSpPr>
            <a:stCxn id="568" idx="0"/>
            <a:endCxn id="570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3" name="直線矢印コネクタ 612"/>
          <p:cNvCxnSpPr>
            <a:stCxn id="568" idx="0"/>
            <a:endCxn id="572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4" name="直線矢印コネクタ 613"/>
          <p:cNvCxnSpPr>
            <a:stCxn id="568" idx="0"/>
            <a:endCxn id="571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5" name="直線矢印コネクタ 614"/>
          <p:cNvCxnSpPr>
            <a:stCxn id="568" idx="0"/>
            <a:endCxn id="574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6" name="直線矢印コネクタ 615"/>
          <p:cNvCxnSpPr>
            <a:stCxn id="568" idx="0"/>
            <a:endCxn id="573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17" name="円/楕円 616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618" name="直線矢印コネクタ 617"/>
          <p:cNvCxnSpPr>
            <a:stCxn id="617" idx="0"/>
            <a:endCxn id="569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9" name="直線矢印コネクタ 618"/>
          <p:cNvCxnSpPr>
            <a:stCxn id="617" idx="0"/>
            <a:endCxn id="570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0" name="直線矢印コネクタ 619"/>
          <p:cNvCxnSpPr>
            <a:stCxn id="617" idx="0"/>
            <a:endCxn id="572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1" name="直線矢印コネクタ 620"/>
          <p:cNvCxnSpPr>
            <a:stCxn id="617" idx="0"/>
            <a:endCxn id="571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2" name="直線矢印コネクタ 621"/>
          <p:cNvCxnSpPr>
            <a:stCxn id="617" idx="0"/>
            <a:endCxn id="574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>
            <a:stCxn id="617" idx="0"/>
            <a:endCxn id="573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24" name="円/楕円 623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625" name="直線矢印コネクタ 624"/>
          <p:cNvCxnSpPr>
            <a:stCxn id="484" idx="0"/>
            <a:endCxn id="624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6" name="直線矢印コネクタ 625"/>
          <p:cNvCxnSpPr>
            <a:stCxn id="563" idx="0"/>
            <a:endCxn id="624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7" name="直線矢印コネクタ 626"/>
          <p:cNvCxnSpPr>
            <a:stCxn id="564" idx="0"/>
            <a:endCxn id="624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>
            <a:stCxn id="565" idx="0"/>
            <a:endCxn id="624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9" name="直線矢印コネクタ 628"/>
          <p:cNvCxnSpPr>
            <a:stCxn id="566" idx="0"/>
            <a:endCxn id="624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>
            <a:stCxn id="567" idx="0"/>
            <a:endCxn id="624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1" name="直線矢印コネクタ 630"/>
          <p:cNvCxnSpPr>
            <a:stCxn id="568" idx="0"/>
            <a:endCxn id="624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2" name="直線矢印コネクタ 631"/>
          <p:cNvCxnSpPr>
            <a:stCxn id="617" idx="0"/>
            <a:endCxn id="624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3" name="上矢印 632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4" name="上矢印 633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5" name="カギ線コネクタ 595"/>
          <p:cNvCxnSpPr>
            <a:stCxn id="559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6" name="カギ線コネクタ 595"/>
          <p:cNvCxnSpPr>
            <a:stCxn id="560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37" name="正方形/長方形 636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638" name="正方形/長方形 637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639" name="正方形/長方形 638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640" name="正方形/長方形 639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700" dirty="0" smtClean="0"/>
              <a:t>Background: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Learning 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with TD-Networks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kumimoji="1" lang="en-US" altLang="ja-JP" dirty="0" smtClean="0"/>
              <a:t>Apply Temporal-Difference learning rule to general prediction</a:t>
            </a:r>
            <a:endParaRPr kumimoji="1" lang="ja-JP" altLang="en-US" dirty="0"/>
          </a:p>
        </p:txBody>
      </p:sp>
      <p:sp>
        <p:nvSpPr>
          <p:cNvPr id="433" name="正方形/長方形 432"/>
          <p:cNvSpPr/>
          <p:nvPr/>
        </p:nvSpPr>
        <p:spPr>
          <a:xfrm>
            <a:off x="5643570" y="2643182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4" name="円/楕円 433"/>
          <p:cNvSpPr/>
          <p:nvPr/>
        </p:nvSpPr>
        <p:spPr>
          <a:xfrm>
            <a:off x="6000792" y="2643183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35" name="円/楕円 434"/>
          <p:cNvSpPr/>
          <p:nvPr/>
        </p:nvSpPr>
        <p:spPr>
          <a:xfrm>
            <a:off x="6357982" y="2643183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36" name="円/楕円 435"/>
          <p:cNvSpPr/>
          <p:nvPr/>
        </p:nvSpPr>
        <p:spPr>
          <a:xfrm>
            <a:off x="671517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37" name="円/楕円 436"/>
          <p:cNvSpPr/>
          <p:nvPr/>
        </p:nvSpPr>
        <p:spPr>
          <a:xfrm>
            <a:off x="707236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38" name="円/楕円 437"/>
          <p:cNvSpPr/>
          <p:nvPr/>
        </p:nvSpPr>
        <p:spPr>
          <a:xfrm>
            <a:off x="742955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39" name="円/楕円 438"/>
          <p:cNvSpPr/>
          <p:nvPr/>
        </p:nvSpPr>
        <p:spPr>
          <a:xfrm>
            <a:off x="778674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40" name="円/楕円 439"/>
          <p:cNvSpPr/>
          <p:nvPr/>
        </p:nvSpPr>
        <p:spPr>
          <a:xfrm>
            <a:off x="8143900" y="2643183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41" name="正方形/長方形 440"/>
          <p:cNvSpPr/>
          <p:nvPr/>
        </p:nvSpPr>
        <p:spPr>
          <a:xfrm>
            <a:off x="6072198" y="2714620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y[t+1]</a:t>
            </a:r>
            <a:endParaRPr kumimoji="1" lang="ja-JP" altLang="en-US" dirty="0"/>
          </a:p>
        </p:txBody>
      </p:sp>
      <p:sp>
        <p:nvSpPr>
          <p:cNvPr id="442" name="正方形/長方形 441"/>
          <p:cNvSpPr/>
          <p:nvPr/>
        </p:nvSpPr>
        <p:spPr>
          <a:xfrm>
            <a:off x="5500694" y="2714620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469" name="円/楕円 468"/>
          <p:cNvSpPr/>
          <p:nvPr/>
        </p:nvSpPr>
        <p:spPr>
          <a:xfrm>
            <a:off x="4857784" y="3143249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470" name="円/楕円 469"/>
          <p:cNvSpPr/>
          <p:nvPr/>
        </p:nvSpPr>
        <p:spPr>
          <a:xfrm>
            <a:off x="5214942" y="3143249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471" name="正方形/長方形 470"/>
          <p:cNvSpPr/>
          <p:nvPr/>
        </p:nvSpPr>
        <p:spPr>
          <a:xfrm>
            <a:off x="4929190" y="3214686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a[t+1]</a:t>
            </a:r>
            <a:endParaRPr kumimoji="1" lang="ja-JP" altLang="en-US" dirty="0"/>
          </a:p>
        </p:txBody>
      </p:sp>
      <p:sp>
        <p:nvSpPr>
          <p:cNvPr id="476" name="上矢印 475"/>
          <p:cNvSpPr/>
          <p:nvPr/>
        </p:nvSpPr>
        <p:spPr>
          <a:xfrm rot="9736512">
            <a:off x="5681969" y="2994581"/>
            <a:ext cx="500066" cy="71827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上矢印 472"/>
          <p:cNvSpPr/>
          <p:nvPr/>
        </p:nvSpPr>
        <p:spPr>
          <a:xfrm rot="8993587">
            <a:off x="5896283" y="2912948"/>
            <a:ext cx="500066" cy="857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0" name="直線コネクタ 479"/>
          <p:cNvCxnSpPr/>
          <p:nvPr/>
        </p:nvCxnSpPr>
        <p:spPr>
          <a:xfrm>
            <a:off x="7715272" y="3355974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1" name="左中かっこ 640"/>
          <p:cNvSpPr/>
          <p:nvPr/>
        </p:nvSpPr>
        <p:spPr>
          <a:xfrm>
            <a:off x="4357686" y="2786058"/>
            <a:ext cx="428628" cy="114300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2" name="左中かっこ 641"/>
          <p:cNvSpPr/>
          <p:nvPr/>
        </p:nvSpPr>
        <p:spPr>
          <a:xfrm>
            <a:off x="4357686" y="4000504"/>
            <a:ext cx="428628" cy="114300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3" name="テキスト ボックス 642"/>
          <p:cNvSpPr txBox="1"/>
          <p:nvPr/>
        </p:nvSpPr>
        <p:spPr>
          <a:xfrm>
            <a:off x="2928926" y="3000372"/>
            <a:ext cx="15001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Question Network</a:t>
            </a:r>
            <a:endParaRPr kumimoji="1" lang="ja-JP" altLang="en-US" sz="2400" dirty="0"/>
          </a:p>
        </p:txBody>
      </p:sp>
      <p:sp>
        <p:nvSpPr>
          <p:cNvPr id="644" name="テキスト ボックス 643"/>
          <p:cNvSpPr txBox="1"/>
          <p:nvPr/>
        </p:nvSpPr>
        <p:spPr>
          <a:xfrm>
            <a:off x="2928926" y="4188559"/>
            <a:ext cx="15001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Answer Network</a:t>
            </a:r>
            <a:endParaRPr kumimoji="1" lang="ja-JP" altLang="en-US" sz="2400" dirty="0"/>
          </a:p>
        </p:txBody>
      </p:sp>
      <p:sp>
        <p:nvSpPr>
          <p:cNvPr id="654" name="左カーブ矢印 653"/>
          <p:cNvSpPr/>
          <p:nvPr/>
        </p:nvSpPr>
        <p:spPr>
          <a:xfrm>
            <a:off x="8286776" y="3643314"/>
            <a:ext cx="714380" cy="3000396"/>
          </a:xfrm>
          <a:prstGeom prst="curvedLeftArrow">
            <a:avLst>
              <a:gd name="adj1" fmla="val 46939"/>
              <a:gd name="adj2" fmla="val 98189"/>
              <a:gd name="adj3" fmla="val 25000"/>
            </a:avLst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5" name="左カーブ矢印 654"/>
          <p:cNvSpPr/>
          <p:nvPr/>
        </p:nvSpPr>
        <p:spPr>
          <a:xfrm flipV="1">
            <a:off x="8215338" y="2500306"/>
            <a:ext cx="714380" cy="1428760"/>
          </a:xfrm>
          <a:prstGeom prst="curvedLeftArrow">
            <a:avLst>
              <a:gd name="adj1" fmla="val 46939"/>
              <a:gd name="adj2" fmla="val 98189"/>
              <a:gd name="adj3" fmla="val 25000"/>
            </a:avLst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56" name="テキスト ボックス 655"/>
          <p:cNvSpPr txBox="1"/>
          <p:nvPr/>
        </p:nvSpPr>
        <p:spPr>
          <a:xfrm>
            <a:off x="785786" y="5357826"/>
            <a:ext cx="357190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Predictive Representation of States</a:t>
            </a:r>
            <a:endParaRPr kumimoji="1" lang="ja-JP" altLang="en-US" sz="2400" dirty="0"/>
          </a:p>
        </p:txBody>
      </p:sp>
      <p:cxnSp>
        <p:nvCxnSpPr>
          <p:cNvPr id="658" name="カギ線コネクタ 657"/>
          <p:cNvCxnSpPr>
            <a:stCxn id="656" idx="3"/>
            <a:endCxn id="638" idx="2"/>
          </p:cNvCxnSpPr>
          <p:nvPr/>
        </p:nvCxnSpPr>
        <p:spPr>
          <a:xfrm>
            <a:off x="4357686" y="5736391"/>
            <a:ext cx="3143240" cy="764442"/>
          </a:xfrm>
          <a:prstGeom prst="bentConnector4">
            <a:avLst>
              <a:gd name="adj1" fmla="val 13070"/>
              <a:gd name="adj2" fmla="val 12990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7" name="上矢印 476"/>
          <p:cNvSpPr/>
          <p:nvPr/>
        </p:nvSpPr>
        <p:spPr>
          <a:xfrm rot="8628810">
            <a:off x="6241105" y="2876017"/>
            <a:ext cx="500066" cy="942256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上矢印 477"/>
          <p:cNvSpPr/>
          <p:nvPr/>
        </p:nvSpPr>
        <p:spPr>
          <a:xfrm rot="8086605">
            <a:off x="6741137" y="2754152"/>
            <a:ext cx="500066" cy="108662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上矢印 473"/>
          <p:cNvSpPr/>
          <p:nvPr/>
        </p:nvSpPr>
        <p:spPr>
          <a:xfrm rot="7898290">
            <a:off x="6397805" y="2835336"/>
            <a:ext cx="500066" cy="1019165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上矢印 474"/>
          <p:cNvSpPr/>
          <p:nvPr/>
        </p:nvSpPr>
        <p:spPr>
          <a:xfrm rot="7371379">
            <a:off x="6851392" y="2652515"/>
            <a:ext cx="500066" cy="1287730"/>
          </a:xfrm>
          <a:prstGeom prst="upArrow">
            <a:avLst/>
          </a:prstGeom>
          <a:solidFill>
            <a:schemeClr val="bg1">
              <a:lumMod val="6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スライド番号プレースホルダ 1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4" grpId="0" animBg="1"/>
      <p:bldP spid="6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700" dirty="0" smtClean="0"/>
              <a:t>Background: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Temporal Difference (TD) Networks </a:t>
            </a:r>
            <a:br>
              <a:rPr kumimoji="1" lang="en-US" altLang="ja-JP" dirty="0" smtClean="0"/>
            </a:br>
            <a:r>
              <a:rPr kumimoji="1" lang="en-US" altLang="ja-JP" sz="3100" dirty="0" smtClean="0"/>
              <a:t>(Sutton, 2005)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On-line learning architecture </a:t>
            </a:r>
            <a:r>
              <a:rPr lang="en-US" altLang="ja-JP" dirty="0" smtClean="0"/>
              <a:t>for POMDP, </a:t>
            </a:r>
            <a:br>
              <a:rPr lang="en-US" altLang="ja-JP" dirty="0" smtClean="0"/>
            </a:br>
            <a:r>
              <a:rPr kumimoji="1" lang="en-US" altLang="ja-JP" dirty="0" smtClean="0"/>
              <a:t>based on 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>Predictive Representation of States </a:t>
            </a:r>
            <a:r>
              <a:rPr kumimoji="1" lang="en-US" altLang="ja-JP" sz="2800" dirty="0" smtClean="0"/>
              <a:t>(Littman 2002</a:t>
            </a:r>
            <a:r>
              <a:rPr lang="en-US" altLang="ja-JP" sz="2800" dirty="0"/>
              <a:t>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Use </a:t>
            </a:r>
            <a:r>
              <a:rPr lang="en-US" altLang="ja-JP" dirty="0" smtClean="0">
                <a:solidFill>
                  <a:schemeClr val="accent1"/>
                </a:solidFill>
              </a:rPr>
              <a:t>a set of predicted probabilities for future ob-</a:t>
            </a:r>
            <a:r>
              <a:rPr lang="en-US" altLang="ja-JP" dirty="0" err="1" smtClean="0">
                <a:solidFill>
                  <a:schemeClr val="accent1"/>
                </a:solidFill>
              </a:rPr>
              <a:t>servations</a:t>
            </a:r>
            <a:r>
              <a:rPr lang="en-US" altLang="ja-JP" dirty="0" smtClean="0">
                <a:solidFill>
                  <a:schemeClr val="accent1"/>
                </a:solidFill>
              </a:rPr>
              <a:t> after possible actions</a:t>
            </a:r>
            <a:r>
              <a:rPr lang="en-US" altLang="ja-JP" dirty="0" smtClean="0"/>
              <a:t> to represent states</a:t>
            </a:r>
          </a:p>
          <a:p>
            <a:r>
              <a:rPr lang="en-US" altLang="ja-JP" dirty="0" smtClean="0"/>
              <a:t>Apply TD-learning to general predictions</a:t>
            </a:r>
          </a:p>
          <a:p>
            <a:pPr lvl="1"/>
            <a:r>
              <a:rPr lang="en-US" altLang="ja-JP" dirty="0" smtClean="0">
                <a:solidFill>
                  <a:schemeClr val="accent2"/>
                </a:solidFill>
              </a:rPr>
              <a:t>Question </a:t>
            </a:r>
            <a:r>
              <a:rPr lang="en-US" altLang="ja-JP" dirty="0" smtClean="0">
                <a:solidFill>
                  <a:schemeClr val="accent2"/>
                </a:solidFill>
              </a:rPr>
              <a:t>network </a:t>
            </a:r>
            <a:r>
              <a:rPr lang="en-US" altLang="ja-JP" dirty="0" smtClean="0"/>
              <a:t>defines prediction targets</a:t>
            </a:r>
          </a:p>
          <a:p>
            <a:pPr lvl="1"/>
            <a:r>
              <a:rPr lang="en-US" altLang="ja-JP" dirty="0" smtClean="0">
                <a:solidFill>
                  <a:schemeClr val="accent4"/>
                </a:solidFill>
              </a:rPr>
              <a:t>Answer network </a:t>
            </a:r>
            <a:r>
              <a:rPr lang="en-US" altLang="ja-JP" dirty="0" smtClean="0"/>
              <a:t>calculates the next state </a:t>
            </a:r>
            <a:r>
              <a:rPr lang="en-US" altLang="ja-JP" sz="2000" dirty="0" smtClean="0"/>
              <a:t>(predictions)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from the previous state, action and observation</a:t>
            </a:r>
          </a:p>
          <a:p>
            <a:pPr lvl="1"/>
            <a:endParaRPr lang="en-US" altLang="ja-JP" dirty="0" smtClean="0"/>
          </a:p>
          <a:p>
            <a:pPr lvl="2"/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2700" dirty="0" smtClean="0"/>
              <a:t>Background: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Structure of TD-Networks</a:t>
            </a:r>
            <a:r>
              <a:rPr lang="ja-JP" altLang="en-US" dirty="0" smtClean="0"/>
              <a:t>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97167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Question Network</a:t>
            </a:r>
          </a:p>
          <a:p>
            <a:pPr lvl="1"/>
            <a:r>
              <a:rPr kumimoji="1" lang="en-US" altLang="ja-JP" dirty="0" smtClean="0"/>
              <a:t>Network that represents </a:t>
            </a:r>
            <a:r>
              <a:rPr lang="en-US" altLang="ja-JP" dirty="0" smtClean="0"/>
              <a:t>prediction </a:t>
            </a:r>
            <a:r>
              <a:rPr kumimoji="1" lang="en-US" altLang="ja-JP" dirty="0" smtClean="0"/>
              <a:t>targets</a:t>
            </a:r>
            <a:endParaRPr kumimoji="1" lang="ja-JP" altLang="en-US" dirty="0" smtClean="0"/>
          </a:p>
          <a:p>
            <a:pPr lvl="1"/>
            <a:r>
              <a:rPr kumimoji="1" lang="en-US" altLang="ja-JP" dirty="0" smtClean="0"/>
              <a:t>The set of predictions can identify a state </a:t>
            </a:r>
            <a:br>
              <a:rPr kumimoji="1" lang="en-US" altLang="ja-JP" dirty="0" smtClean="0"/>
            </a:br>
            <a:r>
              <a:rPr kumimoji="1" lang="en-US" altLang="ja-JP" dirty="0" smtClean="0"/>
              <a:t>if a sufficient set of questions is given</a:t>
            </a:r>
            <a:endParaRPr kumimoji="1" lang="ja-JP" altLang="en-US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071670" y="3786190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/>
              <a:t>o</a:t>
            </a:r>
            <a:endParaRPr kumimoji="1" lang="ja-JP" altLang="en-US" sz="2800" dirty="0"/>
          </a:p>
        </p:txBody>
      </p:sp>
      <p:sp>
        <p:nvSpPr>
          <p:cNvPr id="5" name="円/楕円 4"/>
          <p:cNvSpPr/>
          <p:nvPr/>
        </p:nvSpPr>
        <p:spPr>
          <a:xfrm>
            <a:off x="1000100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/>
              <a:t>y</a:t>
            </a:r>
            <a:r>
              <a:rPr kumimoji="1" lang="en-US" altLang="ja-JP" sz="2800" baseline="30000" dirty="0" smtClean="0"/>
              <a:t>1</a:t>
            </a:r>
            <a:endParaRPr kumimoji="1" lang="ja-JP" altLang="en-US" sz="2800" baseline="30000" dirty="0"/>
          </a:p>
        </p:txBody>
      </p:sp>
      <p:sp>
        <p:nvSpPr>
          <p:cNvPr id="6" name="円/楕円 5"/>
          <p:cNvSpPr/>
          <p:nvPr/>
        </p:nvSpPr>
        <p:spPr>
          <a:xfrm>
            <a:off x="3037784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2</a:t>
            </a:r>
            <a:endParaRPr lang="ja-JP" altLang="en-US" sz="2800" baseline="30000" dirty="0"/>
          </a:p>
        </p:txBody>
      </p:sp>
      <p:sp>
        <p:nvSpPr>
          <p:cNvPr id="7" name="円/楕円 6"/>
          <p:cNvSpPr/>
          <p:nvPr/>
        </p:nvSpPr>
        <p:spPr>
          <a:xfrm>
            <a:off x="431998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3</a:t>
            </a:r>
            <a:endParaRPr lang="ja-JP" altLang="en-US" sz="2800" baseline="30000" dirty="0"/>
          </a:p>
        </p:txBody>
      </p:sp>
      <p:sp>
        <p:nvSpPr>
          <p:cNvPr id="8" name="円/楕円 7"/>
          <p:cNvSpPr/>
          <p:nvPr/>
        </p:nvSpPr>
        <p:spPr>
          <a:xfrm>
            <a:off x="1571604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4</a:t>
            </a:r>
            <a:endParaRPr lang="ja-JP" altLang="en-US" sz="2800" baseline="30000" dirty="0"/>
          </a:p>
        </p:txBody>
      </p:sp>
      <p:sp>
        <p:nvSpPr>
          <p:cNvPr id="9" name="円/楕円 8"/>
          <p:cNvSpPr/>
          <p:nvPr/>
        </p:nvSpPr>
        <p:spPr>
          <a:xfrm>
            <a:off x="2411851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5</a:t>
            </a:r>
            <a:endParaRPr lang="ja-JP" altLang="en-US" sz="2800" baseline="30000" dirty="0"/>
          </a:p>
        </p:txBody>
      </p:sp>
      <p:sp>
        <p:nvSpPr>
          <p:cNvPr id="10" name="円/楕円 9"/>
          <p:cNvSpPr/>
          <p:nvPr/>
        </p:nvSpPr>
        <p:spPr>
          <a:xfrm>
            <a:off x="3622895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/>
              <a:t>y</a:t>
            </a:r>
            <a:r>
              <a:rPr lang="en-US" altLang="ja-JP" sz="2800" baseline="30000" dirty="0" smtClean="0"/>
              <a:t>6</a:t>
            </a:r>
            <a:endParaRPr lang="ja-JP" altLang="en-US" sz="2800" baseline="30000" dirty="0"/>
          </a:p>
        </p:txBody>
      </p:sp>
      <p:cxnSp>
        <p:nvCxnSpPr>
          <p:cNvPr id="11" name="直線矢印コネクタ 10"/>
          <p:cNvCxnSpPr>
            <a:stCxn id="7" idx="0"/>
            <a:endCxn id="5" idx="3"/>
          </p:cNvCxnSpPr>
          <p:nvPr/>
        </p:nvCxnSpPr>
        <p:spPr>
          <a:xfrm rot="5400000" flipH="1" flipV="1">
            <a:off x="716050" y="4895243"/>
            <a:ext cx="382641" cy="3588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9" idx="0"/>
            <a:endCxn id="6" idx="3"/>
          </p:cNvCxnSpPr>
          <p:nvPr/>
        </p:nvCxnSpPr>
        <p:spPr>
          <a:xfrm rot="5400000" flipH="1" flipV="1">
            <a:off x="2724818" y="4866328"/>
            <a:ext cx="382641" cy="4166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8" idx="0"/>
            <a:endCxn id="5" idx="5"/>
          </p:cNvCxnSpPr>
          <p:nvPr/>
        </p:nvCxnSpPr>
        <p:spPr>
          <a:xfrm rot="16200000" flipV="1">
            <a:off x="1495127" y="4893541"/>
            <a:ext cx="382641" cy="3622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" idx="0"/>
            <a:endCxn id="6" idx="5"/>
          </p:cNvCxnSpPr>
          <p:nvPr/>
        </p:nvCxnSpPr>
        <p:spPr>
          <a:xfrm rot="16200000" flipV="1">
            <a:off x="3539614" y="4886738"/>
            <a:ext cx="382641" cy="375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5" idx="7"/>
            <a:endCxn id="4" idx="1"/>
          </p:cNvCxnSpPr>
          <p:nvPr/>
        </p:nvCxnSpPr>
        <p:spPr>
          <a:xfrm rot="5400000" flipH="1" flipV="1">
            <a:off x="1572516" y="3965636"/>
            <a:ext cx="431968" cy="566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6" idx="1"/>
            <a:endCxn id="4" idx="3"/>
          </p:cNvCxnSpPr>
          <p:nvPr/>
        </p:nvCxnSpPr>
        <p:spPr>
          <a:xfrm rot="16200000" flipV="1">
            <a:off x="2628716" y="3969037"/>
            <a:ext cx="431968" cy="5595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316468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80594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5720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36945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4546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65771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51" name="線吹き出し 2 (枠付き) 150"/>
          <p:cNvSpPr/>
          <p:nvPr/>
        </p:nvSpPr>
        <p:spPr>
          <a:xfrm>
            <a:off x="4857752" y="3500438"/>
            <a:ext cx="4143404" cy="714380"/>
          </a:xfrm>
          <a:prstGeom prst="borderCallout2">
            <a:avLst>
              <a:gd name="adj1" fmla="val 20112"/>
              <a:gd name="adj2" fmla="val -3215"/>
              <a:gd name="adj3" fmla="val 20112"/>
              <a:gd name="adj4" fmla="val -50850"/>
              <a:gd name="adj5" fmla="val 62231"/>
              <a:gd name="adj6" fmla="val -5663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Observation</a:t>
            </a:r>
            <a:br>
              <a:rPr kumimoji="1" lang="en-US" altLang="ja-JP" sz="2800" dirty="0" smtClean="0"/>
            </a:br>
            <a:r>
              <a:rPr kumimoji="1" lang="en-US" altLang="ja-JP" dirty="0" smtClean="0"/>
              <a:t> (observing 1)</a:t>
            </a:r>
            <a:endParaRPr kumimoji="1" lang="ja-JP" altLang="en-US" dirty="0"/>
          </a:p>
        </p:txBody>
      </p:sp>
      <p:sp>
        <p:nvSpPr>
          <p:cNvPr id="152" name="線吹き出し 2 (枠付き) 151"/>
          <p:cNvSpPr/>
          <p:nvPr/>
        </p:nvSpPr>
        <p:spPr>
          <a:xfrm>
            <a:off x="4857752" y="4286256"/>
            <a:ext cx="4143404" cy="714380"/>
          </a:xfrm>
          <a:prstGeom prst="borderCallout2">
            <a:avLst>
              <a:gd name="adj1" fmla="val 8337"/>
              <a:gd name="adj2" fmla="val -3016"/>
              <a:gd name="adj3" fmla="val 6628"/>
              <a:gd name="adj4" fmla="val -73667"/>
              <a:gd name="adj5" fmla="val 48834"/>
              <a:gd name="adj6" fmla="val -803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Prediction for observation</a:t>
            </a:r>
            <a:r>
              <a:rPr kumimoji="1" lang="en-US" altLang="ja-JP" sz="2000" dirty="0" smtClean="0"/>
              <a:t/>
            </a:r>
            <a:br>
              <a:rPr kumimoji="1" lang="en-US" altLang="ja-JP" sz="2000" dirty="0" smtClean="0"/>
            </a:br>
            <a:r>
              <a:rPr kumimoji="1" lang="en-US" altLang="ja-JP" dirty="0" smtClean="0"/>
              <a:t>(</a:t>
            </a:r>
            <a:r>
              <a:rPr lang="en-US" altLang="ja-JP" dirty="0" smtClean="0"/>
              <a:t>If I go left, w</a:t>
            </a:r>
            <a:r>
              <a:rPr kumimoji="1" lang="en-US" altLang="ja-JP" dirty="0" smtClean="0"/>
              <a:t>ill I observe 1?) </a:t>
            </a:r>
            <a:endParaRPr kumimoji="1" lang="ja-JP" altLang="en-US" dirty="0"/>
          </a:p>
        </p:txBody>
      </p:sp>
      <p:sp>
        <p:nvSpPr>
          <p:cNvPr id="153" name="線吹き出し 2 (枠付き) 152"/>
          <p:cNvSpPr/>
          <p:nvPr/>
        </p:nvSpPr>
        <p:spPr>
          <a:xfrm>
            <a:off x="4857752" y="5072074"/>
            <a:ext cx="4143404" cy="1214446"/>
          </a:xfrm>
          <a:prstGeom prst="borderCallout2">
            <a:avLst>
              <a:gd name="adj1" fmla="val 11145"/>
              <a:gd name="adj2" fmla="val -3052"/>
              <a:gd name="adj3" fmla="val 11865"/>
              <a:gd name="adj4" fmla="val -86898"/>
              <a:gd name="adj5" fmla="val 35056"/>
              <a:gd name="adj6" fmla="val -9431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Prediction for prediction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(If I go left, will y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be true?) </a:t>
            </a:r>
            <a:br>
              <a:rPr kumimoji="1" lang="en-US" altLang="ja-JP" dirty="0" smtClean="0"/>
            </a:br>
            <a:r>
              <a:rPr kumimoji="1" lang="en-US" altLang="ja-JP" dirty="0" smtClean="0"/>
              <a:t>= (</a:t>
            </a:r>
            <a:r>
              <a:rPr lang="en-US" altLang="ja-JP" dirty="0" smtClean="0"/>
              <a:t>If I go left, w</a:t>
            </a:r>
            <a:r>
              <a:rPr kumimoji="1" lang="en-US" altLang="ja-JP" dirty="0" smtClean="0"/>
              <a:t>ill I think </a:t>
            </a:r>
            <a:br>
              <a:rPr kumimoji="1" lang="en-US" altLang="ja-JP" dirty="0" smtClean="0"/>
            </a:br>
            <a:r>
              <a:rPr kumimoji="1" lang="en-US" altLang="ja-JP" dirty="0" smtClean="0"/>
              <a:t>“If I go left, I will observe 1”?)</a:t>
            </a:r>
            <a:endParaRPr kumimoji="1" lang="ja-JP" altLang="en-US" dirty="0"/>
          </a:p>
        </p:txBody>
      </p:sp>
      <p:sp>
        <p:nvSpPr>
          <p:cNvPr id="154" name="円/楕円 153"/>
          <p:cNvSpPr/>
          <p:nvPr/>
        </p:nvSpPr>
        <p:spPr>
          <a:xfrm>
            <a:off x="71406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sp>
        <p:nvSpPr>
          <p:cNvPr id="155" name="円/楕円 154"/>
          <p:cNvSpPr/>
          <p:nvPr/>
        </p:nvSpPr>
        <p:spPr>
          <a:xfrm>
            <a:off x="765375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cxnSp>
        <p:nvCxnSpPr>
          <p:cNvPr id="156" name="直線矢印コネクタ 155"/>
          <p:cNvCxnSpPr>
            <a:stCxn id="154" idx="0"/>
            <a:endCxn id="7" idx="3"/>
          </p:cNvCxnSpPr>
          <p:nvPr/>
        </p:nvCxnSpPr>
        <p:spPr>
          <a:xfrm rot="5400000" flipH="1" flipV="1">
            <a:off x="244080" y="5894493"/>
            <a:ext cx="397887" cy="151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>
            <a:stCxn id="155" idx="0"/>
            <a:endCxn id="7" idx="5"/>
          </p:cNvCxnSpPr>
          <p:nvPr/>
        </p:nvCxnSpPr>
        <p:spPr>
          <a:xfrm rot="16200000" flipV="1">
            <a:off x="800338" y="5908100"/>
            <a:ext cx="397887" cy="12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571604" y="6429396"/>
            <a:ext cx="214314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グループ化 76"/>
          <p:cNvGrpSpPr/>
          <p:nvPr/>
        </p:nvGrpSpPr>
        <p:grpSpPr>
          <a:xfrm>
            <a:off x="5357818" y="3071810"/>
            <a:ext cx="3071834" cy="3155414"/>
            <a:chOff x="5857884" y="2500306"/>
            <a:chExt cx="3071834" cy="3155414"/>
          </a:xfrm>
        </p:grpSpPr>
        <p:sp>
          <p:nvSpPr>
            <p:cNvPr id="78" name="円/楕円 77"/>
            <p:cNvSpPr/>
            <p:nvPr/>
          </p:nvSpPr>
          <p:spPr>
            <a:xfrm>
              <a:off x="7572396" y="292893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8072462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6715140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6143636" y="4286256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cxnSp>
          <p:nvCxnSpPr>
            <p:cNvPr id="82" name="曲線コネクタ 35"/>
            <p:cNvCxnSpPr>
              <a:stCxn id="78" idx="6"/>
              <a:endCxn id="79" idx="0"/>
            </p:cNvCxnSpPr>
            <p:nvPr/>
          </p:nvCxnSpPr>
          <p:spPr>
            <a:xfrm>
              <a:off x="8001024" y="3143248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3" name="曲線コネクタ 35"/>
            <p:cNvCxnSpPr>
              <a:stCxn id="79" idx="2"/>
              <a:endCxn id="78" idx="4"/>
            </p:cNvCxnSpPr>
            <p:nvPr/>
          </p:nvCxnSpPr>
          <p:spPr>
            <a:xfrm rot="10800000">
              <a:off x="7786710" y="335756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曲線コネクタ 35"/>
            <p:cNvCxnSpPr>
              <a:stCxn id="80" idx="2"/>
              <a:endCxn id="81" idx="4"/>
            </p:cNvCxnSpPr>
            <p:nvPr/>
          </p:nvCxnSpPr>
          <p:spPr>
            <a:xfrm rot="10800000">
              <a:off x="6357950" y="4714884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曲線コネクタ 35"/>
            <p:cNvCxnSpPr>
              <a:stCxn id="81" idx="6"/>
              <a:endCxn id="80" idx="0"/>
            </p:cNvCxnSpPr>
            <p:nvPr/>
          </p:nvCxnSpPr>
          <p:spPr>
            <a:xfrm>
              <a:off x="6572264" y="4500570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6" name="円/楕円 85"/>
            <p:cNvSpPr/>
            <p:nvPr/>
          </p:nvSpPr>
          <p:spPr>
            <a:xfrm>
              <a:off x="8072462" y="435769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7500958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6143636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6715140" y="2928934"/>
              <a:ext cx="428628" cy="4286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/>
            </a:p>
          </p:txBody>
        </p:sp>
        <p:cxnSp>
          <p:nvCxnSpPr>
            <p:cNvPr id="90" name="曲線コネクタ 35"/>
            <p:cNvCxnSpPr>
              <a:stCxn id="86" idx="4"/>
              <a:endCxn id="87" idx="6"/>
            </p:cNvCxnSpPr>
            <p:nvPr/>
          </p:nvCxnSpPr>
          <p:spPr>
            <a:xfrm rot="5400000">
              <a:off x="7965305" y="4750603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曲線コネクタ 35"/>
            <p:cNvCxnSpPr>
              <a:stCxn id="87" idx="0"/>
              <a:endCxn id="86" idx="2"/>
            </p:cNvCxnSpPr>
            <p:nvPr/>
          </p:nvCxnSpPr>
          <p:spPr>
            <a:xfrm rot="5400000" flipH="1" flipV="1">
              <a:off x="7750991" y="4536289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曲線コネクタ 35"/>
            <p:cNvCxnSpPr>
              <a:stCxn id="88" idx="0"/>
              <a:endCxn id="89" idx="2"/>
            </p:cNvCxnSpPr>
            <p:nvPr/>
          </p:nvCxnSpPr>
          <p:spPr>
            <a:xfrm rot="5400000" flipH="1" flipV="1">
              <a:off x="6357950" y="3143248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3" name="曲線コネクタ 35"/>
            <p:cNvCxnSpPr>
              <a:stCxn id="89" idx="4"/>
              <a:endCxn id="88" idx="6"/>
            </p:cNvCxnSpPr>
            <p:nvPr/>
          </p:nvCxnSpPr>
          <p:spPr>
            <a:xfrm rot="5400000">
              <a:off x="6572264" y="3357562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曲線コネクタ 35"/>
            <p:cNvCxnSpPr/>
            <p:nvPr/>
          </p:nvCxnSpPr>
          <p:spPr>
            <a:xfrm rot="2700000">
              <a:off x="8327880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5" name="曲線コネクタ 35"/>
            <p:cNvCxnSpPr/>
            <p:nvPr/>
          </p:nvCxnSpPr>
          <p:spPr>
            <a:xfrm rot="13500000">
              <a:off x="8024794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曲線コネクタ 35"/>
            <p:cNvCxnSpPr/>
            <p:nvPr/>
          </p:nvCxnSpPr>
          <p:spPr>
            <a:xfrm rot="13500000">
              <a:off x="6044275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曲線コネクタ 35"/>
            <p:cNvCxnSpPr/>
            <p:nvPr/>
          </p:nvCxnSpPr>
          <p:spPr>
            <a:xfrm rot="2700000">
              <a:off x="6347360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曲線コネクタ 35"/>
            <p:cNvCxnSpPr/>
            <p:nvPr/>
          </p:nvCxnSpPr>
          <p:spPr>
            <a:xfrm rot="8100000">
              <a:off x="7166051" y="5053817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9" name="曲線コネクタ 35"/>
            <p:cNvCxnSpPr/>
            <p:nvPr/>
          </p:nvCxnSpPr>
          <p:spPr>
            <a:xfrm rot="18900000">
              <a:off x="7166051" y="4750731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曲線コネクタ 35"/>
            <p:cNvCxnSpPr/>
            <p:nvPr/>
          </p:nvCxnSpPr>
          <p:spPr>
            <a:xfrm rot="18900000">
              <a:off x="7155589" y="2805931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1" name="曲線コネクタ 35"/>
            <p:cNvCxnSpPr/>
            <p:nvPr/>
          </p:nvCxnSpPr>
          <p:spPr>
            <a:xfrm rot="8100000">
              <a:off x="7155589" y="3109016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2" name="テキスト ボックス 101"/>
            <p:cNvSpPr txBox="1"/>
            <p:nvPr/>
          </p:nvSpPr>
          <p:spPr>
            <a:xfrm>
              <a:off x="7215206" y="250030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8143900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8572528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8215338" y="492919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7143768" y="528638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6215074" y="485776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5857884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6215074" y="300037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7215206" y="328612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7643834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778671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7643834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7215206" y="457200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6715140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6643702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6786578" y="342900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8" name="スマイル 117"/>
            <p:cNvSpPr/>
            <p:nvPr/>
          </p:nvSpPr>
          <p:spPr>
            <a:xfrm>
              <a:off x="8572528" y="3357562"/>
              <a:ext cx="285752" cy="28575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2" name="グループ化 121"/>
          <p:cNvGrpSpPr/>
          <p:nvPr/>
        </p:nvGrpSpPr>
        <p:grpSpPr>
          <a:xfrm>
            <a:off x="-51412" y="3609860"/>
            <a:ext cx="7909560" cy="3294043"/>
            <a:chOff x="-51412" y="3609860"/>
            <a:chExt cx="7909560" cy="3294043"/>
          </a:xfrm>
        </p:grpSpPr>
        <p:sp>
          <p:nvSpPr>
            <p:cNvPr id="120" name="フリーフォーム 119"/>
            <p:cNvSpPr/>
            <p:nvPr/>
          </p:nvSpPr>
          <p:spPr>
            <a:xfrm>
              <a:off x="-51412" y="3609860"/>
              <a:ext cx="4650954" cy="3294043"/>
            </a:xfrm>
            <a:custGeom>
              <a:avLst/>
              <a:gdLst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2122583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697735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2122583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772203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50954" h="3294043">
                  <a:moveTo>
                    <a:pt x="62429" y="2801957"/>
                  </a:moveTo>
                  <a:cubicBezTo>
                    <a:pt x="124858" y="2576111"/>
                    <a:pt x="253388" y="2111566"/>
                    <a:pt x="425985" y="1777388"/>
                  </a:cubicBezTo>
                  <a:cubicBezTo>
                    <a:pt x="598582" y="1443210"/>
                    <a:pt x="839066" y="1072309"/>
                    <a:pt x="1098014" y="796887"/>
                  </a:cubicBezTo>
                  <a:cubicBezTo>
                    <a:pt x="1356962" y="521465"/>
                    <a:pt x="1700644" y="238699"/>
                    <a:pt x="1979675" y="124858"/>
                  </a:cubicBezTo>
                  <a:cubicBezTo>
                    <a:pt x="2258706" y="11017"/>
                    <a:pt x="2491325" y="0"/>
                    <a:pt x="2772203" y="113841"/>
                  </a:cubicBezTo>
                  <a:cubicBezTo>
                    <a:pt x="3053081" y="227682"/>
                    <a:pt x="3404150" y="523302"/>
                    <a:pt x="3664945" y="807904"/>
                  </a:cubicBezTo>
                  <a:cubicBezTo>
                    <a:pt x="3925740" y="1092507"/>
                    <a:pt x="4173556" y="1468916"/>
                    <a:pt x="4336973" y="1821456"/>
                  </a:cubicBezTo>
                  <a:cubicBezTo>
                    <a:pt x="4500390" y="2173996"/>
                    <a:pt x="4650954" y="2682607"/>
                    <a:pt x="4645446" y="2923142"/>
                  </a:cubicBezTo>
                  <a:cubicBezTo>
                    <a:pt x="4639938" y="3163677"/>
                    <a:pt x="4434289" y="3235287"/>
                    <a:pt x="4303923" y="3264665"/>
                  </a:cubicBezTo>
                  <a:cubicBezTo>
                    <a:pt x="4173557" y="3294043"/>
                    <a:pt x="3977089" y="3288535"/>
                    <a:pt x="3863248" y="3099412"/>
                  </a:cubicBezTo>
                  <a:cubicBezTo>
                    <a:pt x="3749407" y="2910289"/>
                    <a:pt x="3742062" y="2425547"/>
                    <a:pt x="3620877" y="2129928"/>
                  </a:cubicBezTo>
                  <a:cubicBezTo>
                    <a:pt x="3499692" y="1834309"/>
                    <a:pt x="3339947" y="1540587"/>
                    <a:pt x="3136135" y="1325697"/>
                  </a:cubicBezTo>
                  <a:cubicBezTo>
                    <a:pt x="2932323" y="1110807"/>
                    <a:pt x="2655065" y="844259"/>
                    <a:pt x="2398005" y="840587"/>
                  </a:cubicBezTo>
                  <a:cubicBezTo>
                    <a:pt x="2140945" y="836915"/>
                    <a:pt x="1810438" y="1092445"/>
                    <a:pt x="1593773" y="1303663"/>
                  </a:cubicBezTo>
                  <a:cubicBezTo>
                    <a:pt x="1377108" y="1514881"/>
                    <a:pt x="1243069" y="1826964"/>
                    <a:pt x="1098014" y="2107894"/>
                  </a:cubicBezTo>
                  <a:cubicBezTo>
                    <a:pt x="952959" y="2388824"/>
                    <a:pt x="844627" y="2800121"/>
                    <a:pt x="723441" y="2989244"/>
                  </a:cubicBezTo>
                  <a:cubicBezTo>
                    <a:pt x="602256" y="3178367"/>
                    <a:pt x="482906" y="3218762"/>
                    <a:pt x="370901" y="3242632"/>
                  </a:cubicBezTo>
                  <a:cubicBezTo>
                    <a:pt x="258896" y="3266502"/>
                    <a:pt x="102824" y="3211417"/>
                    <a:pt x="51412" y="3132463"/>
                  </a:cubicBezTo>
                  <a:cubicBezTo>
                    <a:pt x="0" y="3053509"/>
                    <a:pt x="0" y="3027803"/>
                    <a:pt x="62429" y="280195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四角形吹き出し 120"/>
            <p:cNvSpPr/>
            <p:nvPr/>
          </p:nvSpPr>
          <p:spPr>
            <a:xfrm>
              <a:off x="4714876" y="5929330"/>
              <a:ext cx="3143272" cy="857232"/>
            </a:xfrm>
            <a:prstGeom prst="wedgeRectCallout">
              <a:avLst>
                <a:gd name="adj1" fmla="val -63872"/>
                <a:gd name="adj2" fmla="val -439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Predictive </a:t>
              </a:r>
              <a:r>
                <a:rPr kumimoji="1" lang="en-US" altLang="ja-JP" sz="2800" dirty="0" err="1" smtClean="0"/>
                <a:t>Repre</a:t>
              </a:r>
              <a:r>
                <a:rPr kumimoji="1" lang="en-US" altLang="ja-JP" sz="2800" dirty="0" smtClean="0"/>
                <a:t>-</a:t>
              </a:r>
              <a:br>
                <a:rPr kumimoji="1" lang="en-US" altLang="ja-JP" sz="2800" dirty="0" smtClean="0"/>
              </a:br>
              <a:r>
                <a:rPr kumimoji="1" lang="en-US" altLang="ja-JP" sz="2800" dirty="0" err="1" smtClean="0"/>
                <a:t>sentation</a:t>
              </a:r>
              <a:r>
                <a:rPr kumimoji="1" lang="en-US" altLang="ja-JP" sz="2800" dirty="0" smtClean="0"/>
                <a:t> of States</a:t>
              </a:r>
              <a:endParaRPr kumimoji="1" lang="ja-JP" altLang="en-US" sz="28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2700" dirty="0" smtClean="0">
                <a:solidFill>
                  <a:prstClr val="black"/>
                </a:solidFill>
              </a:rPr>
              <a:t>Background: </a:t>
            </a:r>
            <a:br>
              <a:rPr lang="en-US" altLang="ja-JP" sz="2700" dirty="0" smtClean="0">
                <a:solidFill>
                  <a:prstClr val="black"/>
                </a:solidFill>
              </a:rPr>
            </a:br>
            <a:r>
              <a:rPr lang="en-US" altLang="ja-JP" dirty="0" smtClean="0"/>
              <a:t>Structure </a:t>
            </a:r>
            <a:r>
              <a:rPr kumimoji="1" lang="en-US" altLang="ja-JP" dirty="0" smtClean="0"/>
              <a:t>of TD-Networks</a:t>
            </a:r>
            <a:r>
              <a:rPr lang="ja-JP" altLang="en-US" dirty="0" smtClean="0"/>
              <a:t>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90023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Question Network</a:t>
            </a:r>
          </a:p>
          <a:p>
            <a:pPr lvl="1"/>
            <a:r>
              <a:rPr lang="en-US" altLang="ja-JP" dirty="0" smtClean="0"/>
              <a:t>Network that represents prediction targets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The set of predictions can identify a state </a:t>
            </a:r>
            <a:br>
              <a:rPr lang="en-US" altLang="ja-JP" dirty="0" smtClean="0"/>
            </a:br>
            <a:r>
              <a:rPr lang="en-US" altLang="ja-JP" dirty="0" smtClean="0"/>
              <a:t>if a sufficient set of questions is given</a:t>
            </a:r>
            <a:endParaRPr lang="ja-JP" altLang="en-US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071670" y="3786190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000100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037784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31998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571604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411851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3622895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11" name="直線矢印コネクタ 10"/>
          <p:cNvCxnSpPr>
            <a:stCxn id="7" idx="0"/>
            <a:endCxn id="5" idx="3"/>
          </p:cNvCxnSpPr>
          <p:nvPr/>
        </p:nvCxnSpPr>
        <p:spPr>
          <a:xfrm rot="5400000" flipH="1" flipV="1">
            <a:off x="716050" y="4895243"/>
            <a:ext cx="382641" cy="3588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9" idx="0"/>
            <a:endCxn id="6" idx="3"/>
          </p:cNvCxnSpPr>
          <p:nvPr/>
        </p:nvCxnSpPr>
        <p:spPr>
          <a:xfrm rot="5400000" flipH="1" flipV="1">
            <a:off x="2724818" y="4866328"/>
            <a:ext cx="382641" cy="4166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8" idx="0"/>
            <a:endCxn id="5" idx="5"/>
          </p:cNvCxnSpPr>
          <p:nvPr/>
        </p:nvCxnSpPr>
        <p:spPr>
          <a:xfrm rot="16200000" flipV="1">
            <a:off x="1495127" y="4893541"/>
            <a:ext cx="382641" cy="3622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" idx="0"/>
            <a:endCxn id="6" idx="5"/>
          </p:cNvCxnSpPr>
          <p:nvPr/>
        </p:nvCxnSpPr>
        <p:spPr>
          <a:xfrm rot="16200000" flipV="1">
            <a:off x="3539614" y="4886738"/>
            <a:ext cx="382641" cy="375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5" idx="7"/>
            <a:endCxn id="4" idx="1"/>
          </p:cNvCxnSpPr>
          <p:nvPr/>
        </p:nvCxnSpPr>
        <p:spPr>
          <a:xfrm rot="5400000" flipH="1" flipV="1">
            <a:off x="1572516" y="3965636"/>
            <a:ext cx="431968" cy="566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6" idx="1"/>
            <a:endCxn id="4" idx="3"/>
          </p:cNvCxnSpPr>
          <p:nvPr/>
        </p:nvCxnSpPr>
        <p:spPr>
          <a:xfrm rot="16200000" flipV="1">
            <a:off x="2628716" y="3969037"/>
            <a:ext cx="431968" cy="5595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316468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80594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5720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36945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4546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65771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54" name="円/楕円 153"/>
          <p:cNvSpPr/>
          <p:nvPr/>
        </p:nvSpPr>
        <p:spPr>
          <a:xfrm>
            <a:off x="71406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sp>
        <p:nvSpPr>
          <p:cNvPr id="155" name="円/楕円 154"/>
          <p:cNvSpPr/>
          <p:nvPr/>
        </p:nvSpPr>
        <p:spPr>
          <a:xfrm>
            <a:off x="765375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cxnSp>
        <p:nvCxnSpPr>
          <p:cNvPr id="156" name="直線矢印コネクタ 155"/>
          <p:cNvCxnSpPr>
            <a:stCxn id="154" idx="0"/>
            <a:endCxn id="7" idx="3"/>
          </p:cNvCxnSpPr>
          <p:nvPr/>
        </p:nvCxnSpPr>
        <p:spPr>
          <a:xfrm rot="5400000" flipH="1" flipV="1">
            <a:off x="244080" y="5894493"/>
            <a:ext cx="397887" cy="151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>
            <a:stCxn id="155" idx="0"/>
            <a:endCxn id="7" idx="5"/>
          </p:cNvCxnSpPr>
          <p:nvPr/>
        </p:nvCxnSpPr>
        <p:spPr>
          <a:xfrm rot="16200000" flipV="1">
            <a:off x="800338" y="5908100"/>
            <a:ext cx="397887" cy="12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571604" y="6429396"/>
            <a:ext cx="214314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3" name="スライド番号プレースホルダ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グループ化 76"/>
          <p:cNvGrpSpPr/>
          <p:nvPr/>
        </p:nvGrpSpPr>
        <p:grpSpPr>
          <a:xfrm>
            <a:off x="5286380" y="3071810"/>
            <a:ext cx="3143272" cy="3155414"/>
            <a:chOff x="5786446" y="2500306"/>
            <a:chExt cx="3143272" cy="3155414"/>
          </a:xfrm>
        </p:grpSpPr>
        <p:sp>
          <p:nvSpPr>
            <p:cNvPr id="78" name="円/楕円 77"/>
            <p:cNvSpPr/>
            <p:nvPr/>
          </p:nvSpPr>
          <p:spPr>
            <a:xfrm>
              <a:off x="7572396" y="292893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79" name="円/楕円 78"/>
            <p:cNvSpPr/>
            <p:nvPr/>
          </p:nvSpPr>
          <p:spPr>
            <a:xfrm>
              <a:off x="8072462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6715140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1" name="円/楕円 80"/>
            <p:cNvSpPr/>
            <p:nvPr/>
          </p:nvSpPr>
          <p:spPr>
            <a:xfrm>
              <a:off x="6143636" y="4286256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cxnSp>
          <p:nvCxnSpPr>
            <p:cNvPr id="82" name="曲線コネクタ 35"/>
            <p:cNvCxnSpPr>
              <a:stCxn id="78" idx="6"/>
              <a:endCxn id="79" idx="0"/>
            </p:cNvCxnSpPr>
            <p:nvPr/>
          </p:nvCxnSpPr>
          <p:spPr>
            <a:xfrm>
              <a:off x="8001024" y="3143248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3" name="曲線コネクタ 35"/>
            <p:cNvCxnSpPr>
              <a:stCxn id="79" idx="2"/>
              <a:endCxn id="78" idx="4"/>
            </p:cNvCxnSpPr>
            <p:nvPr/>
          </p:nvCxnSpPr>
          <p:spPr>
            <a:xfrm rot="10800000">
              <a:off x="7786710" y="335756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曲線コネクタ 35"/>
            <p:cNvCxnSpPr>
              <a:stCxn id="80" idx="2"/>
              <a:endCxn id="81" idx="4"/>
            </p:cNvCxnSpPr>
            <p:nvPr/>
          </p:nvCxnSpPr>
          <p:spPr>
            <a:xfrm rot="10800000">
              <a:off x="6357950" y="4714884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5" name="曲線コネクタ 35"/>
            <p:cNvCxnSpPr>
              <a:stCxn id="81" idx="6"/>
              <a:endCxn id="80" idx="0"/>
            </p:cNvCxnSpPr>
            <p:nvPr/>
          </p:nvCxnSpPr>
          <p:spPr>
            <a:xfrm>
              <a:off x="6572264" y="4500570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6" name="円/楕円 85"/>
            <p:cNvSpPr/>
            <p:nvPr/>
          </p:nvSpPr>
          <p:spPr>
            <a:xfrm>
              <a:off x="8072462" y="4357694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7" name="円/楕円 86"/>
            <p:cNvSpPr/>
            <p:nvPr/>
          </p:nvSpPr>
          <p:spPr>
            <a:xfrm>
              <a:off x="7500958" y="4857760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6143636" y="3500438"/>
              <a:ext cx="428628" cy="42862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0</a:t>
              </a:r>
              <a:endParaRPr kumimoji="1" lang="ja-JP" altLang="en-US" dirty="0"/>
            </a:p>
          </p:txBody>
        </p:sp>
        <p:sp>
          <p:nvSpPr>
            <p:cNvPr id="89" name="円/楕円 88"/>
            <p:cNvSpPr/>
            <p:nvPr/>
          </p:nvSpPr>
          <p:spPr>
            <a:xfrm>
              <a:off x="6715140" y="2928934"/>
              <a:ext cx="428628" cy="42862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1</a:t>
              </a:r>
              <a:endParaRPr kumimoji="1" lang="ja-JP" altLang="en-US" dirty="0"/>
            </a:p>
          </p:txBody>
        </p:sp>
        <p:cxnSp>
          <p:nvCxnSpPr>
            <p:cNvPr id="90" name="曲線コネクタ 35"/>
            <p:cNvCxnSpPr>
              <a:stCxn id="86" idx="4"/>
              <a:endCxn id="87" idx="6"/>
            </p:cNvCxnSpPr>
            <p:nvPr/>
          </p:nvCxnSpPr>
          <p:spPr>
            <a:xfrm rot="5400000">
              <a:off x="7965305" y="4750603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1" name="曲線コネクタ 35"/>
            <p:cNvCxnSpPr>
              <a:stCxn id="87" idx="0"/>
              <a:endCxn id="86" idx="2"/>
            </p:cNvCxnSpPr>
            <p:nvPr/>
          </p:nvCxnSpPr>
          <p:spPr>
            <a:xfrm rot="5400000" flipH="1" flipV="1">
              <a:off x="7750991" y="4536289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2" name="曲線コネクタ 35"/>
            <p:cNvCxnSpPr>
              <a:stCxn id="88" idx="0"/>
              <a:endCxn id="89" idx="2"/>
            </p:cNvCxnSpPr>
            <p:nvPr/>
          </p:nvCxnSpPr>
          <p:spPr>
            <a:xfrm rot="5400000" flipH="1" flipV="1">
              <a:off x="6357950" y="3143248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3" name="曲線コネクタ 35"/>
            <p:cNvCxnSpPr>
              <a:stCxn id="89" idx="4"/>
              <a:endCxn id="88" idx="6"/>
            </p:cNvCxnSpPr>
            <p:nvPr/>
          </p:nvCxnSpPr>
          <p:spPr>
            <a:xfrm rot="5400000">
              <a:off x="6572264" y="3357562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4" name="曲線コネクタ 35"/>
            <p:cNvCxnSpPr/>
            <p:nvPr/>
          </p:nvCxnSpPr>
          <p:spPr>
            <a:xfrm rot="2700000">
              <a:off x="8327880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5" name="曲線コネクタ 35"/>
            <p:cNvCxnSpPr/>
            <p:nvPr/>
          </p:nvCxnSpPr>
          <p:spPr>
            <a:xfrm rot="13500000">
              <a:off x="8024794" y="3942502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6" name="曲線コネクタ 35"/>
            <p:cNvCxnSpPr/>
            <p:nvPr/>
          </p:nvCxnSpPr>
          <p:spPr>
            <a:xfrm rot="13500000">
              <a:off x="6044275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7" name="曲線コネクタ 35"/>
            <p:cNvCxnSpPr/>
            <p:nvPr/>
          </p:nvCxnSpPr>
          <p:spPr>
            <a:xfrm rot="2700000">
              <a:off x="6347360" y="3917245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8" name="曲線コネクタ 35"/>
            <p:cNvCxnSpPr/>
            <p:nvPr/>
          </p:nvCxnSpPr>
          <p:spPr>
            <a:xfrm rot="8100000">
              <a:off x="7166051" y="5053817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9" name="曲線コネクタ 35"/>
            <p:cNvCxnSpPr/>
            <p:nvPr/>
          </p:nvCxnSpPr>
          <p:spPr>
            <a:xfrm rot="18900000">
              <a:off x="7166051" y="4750731"/>
              <a:ext cx="285752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曲線コネクタ 35"/>
            <p:cNvCxnSpPr/>
            <p:nvPr/>
          </p:nvCxnSpPr>
          <p:spPr>
            <a:xfrm rot="18900000">
              <a:off x="7155589" y="2805931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1" name="曲線コネクタ 35"/>
            <p:cNvCxnSpPr/>
            <p:nvPr/>
          </p:nvCxnSpPr>
          <p:spPr>
            <a:xfrm rot="8100000">
              <a:off x="7155589" y="3109016"/>
              <a:ext cx="357190" cy="357190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2" name="テキスト ボックス 101"/>
            <p:cNvSpPr txBox="1"/>
            <p:nvPr/>
          </p:nvSpPr>
          <p:spPr>
            <a:xfrm>
              <a:off x="7215206" y="250030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8143900" y="292893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8572528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8215338" y="492919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7143768" y="528638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6215074" y="485776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5857884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6215074" y="300037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</a:t>
              </a:r>
              <a:endParaRPr kumimoji="1" lang="ja-JP" altLang="en-US" dirty="0"/>
            </a:p>
          </p:txBody>
        </p:sp>
        <p:sp>
          <p:nvSpPr>
            <p:cNvPr id="110" name="テキスト ボックス 109"/>
            <p:cNvSpPr txBox="1"/>
            <p:nvPr/>
          </p:nvSpPr>
          <p:spPr>
            <a:xfrm>
              <a:off x="7215206" y="328612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7643834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7786710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3" name="テキスト ボックス 112"/>
            <p:cNvSpPr txBox="1"/>
            <p:nvPr/>
          </p:nvSpPr>
          <p:spPr>
            <a:xfrm>
              <a:off x="7643834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4" name="テキスト ボックス 113"/>
            <p:cNvSpPr txBox="1"/>
            <p:nvPr/>
          </p:nvSpPr>
          <p:spPr>
            <a:xfrm>
              <a:off x="7215206" y="457200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5" name="テキスト ボックス 114"/>
            <p:cNvSpPr txBox="1"/>
            <p:nvPr/>
          </p:nvSpPr>
          <p:spPr>
            <a:xfrm>
              <a:off x="6715140" y="435769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6643702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6786578" y="342900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L</a:t>
              </a:r>
              <a:endParaRPr kumimoji="1" lang="ja-JP" altLang="en-US" dirty="0"/>
            </a:p>
          </p:txBody>
        </p:sp>
        <p:sp>
          <p:nvSpPr>
            <p:cNvPr id="118" name="スマイル 117"/>
            <p:cNvSpPr/>
            <p:nvPr/>
          </p:nvSpPr>
          <p:spPr>
            <a:xfrm>
              <a:off x="5786446" y="3429000"/>
              <a:ext cx="285752" cy="285752"/>
            </a:xfrm>
            <a:prstGeom prst="smileyFac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121"/>
          <p:cNvGrpSpPr/>
          <p:nvPr/>
        </p:nvGrpSpPr>
        <p:grpSpPr>
          <a:xfrm>
            <a:off x="-51412" y="3609860"/>
            <a:ext cx="7909560" cy="3294043"/>
            <a:chOff x="-51412" y="3609860"/>
            <a:chExt cx="7909560" cy="3294043"/>
          </a:xfrm>
        </p:grpSpPr>
        <p:sp>
          <p:nvSpPr>
            <p:cNvPr id="120" name="フリーフォーム 119"/>
            <p:cNvSpPr/>
            <p:nvPr/>
          </p:nvSpPr>
          <p:spPr>
            <a:xfrm>
              <a:off x="-51412" y="3609860"/>
              <a:ext cx="4650954" cy="3294043"/>
            </a:xfrm>
            <a:custGeom>
              <a:avLst/>
              <a:gdLst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2122583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697735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2122583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629359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  <a:gd name="connsiteX0" fmla="*/ 62429 w 4650954"/>
                <a:gd name="connsiteY0" fmla="*/ 2801957 h 3294043"/>
                <a:gd name="connsiteX1" fmla="*/ 425985 w 4650954"/>
                <a:gd name="connsiteY1" fmla="*/ 1777388 h 3294043"/>
                <a:gd name="connsiteX2" fmla="*/ 1098014 w 4650954"/>
                <a:gd name="connsiteY2" fmla="*/ 796887 h 3294043"/>
                <a:gd name="connsiteX3" fmla="*/ 1979675 w 4650954"/>
                <a:gd name="connsiteY3" fmla="*/ 124858 h 3294043"/>
                <a:gd name="connsiteX4" fmla="*/ 2772203 w 4650954"/>
                <a:gd name="connsiteY4" fmla="*/ 113841 h 3294043"/>
                <a:gd name="connsiteX5" fmla="*/ 3664945 w 4650954"/>
                <a:gd name="connsiteY5" fmla="*/ 807904 h 3294043"/>
                <a:gd name="connsiteX6" fmla="*/ 4336973 w 4650954"/>
                <a:gd name="connsiteY6" fmla="*/ 1821456 h 3294043"/>
                <a:gd name="connsiteX7" fmla="*/ 4645446 w 4650954"/>
                <a:gd name="connsiteY7" fmla="*/ 2923142 h 3294043"/>
                <a:gd name="connsiteX8" fmla="*/ 4303923 w 4650954"/>
                <a:gd name="connsiteY8" fmla="*/ 3264665 h 3294043"/>
                <a:gd name="connsiteX9" fmla="*/ 3863248 w 4650954"/>
                <a:gd name="connsiteY9" fmla="*/ 3099412 h 3294043"/>
                <a:gd name="connsiteX10" fmla="*/ 3620877 w 4650954"/>
                <a:gd name="connsiteY10" fmla="*/ 2129928 h 3294043"/>
                <a:gd name="connsiteX11" fmla="*/ 3136135 w 4650954"/>
                <a:gd name="connsiteY11" fmla="*/ 1325697 h 3294043"/>
                <a:gd name="connsiteX12" fmla="*/ 2398005 w 4650954"/>
                <a:gd name="connsiteY12" fmla="*/ 840587 h 3294043"/>
                <a:gd name="connsiteX13" fmla="*/ 1593773 w 4650954"/>
                <a:gd name="connsiteY13" fmla="*/ 1303663 h 3294043"/>
                <a:gd name="connsiteX14" fmla="*/ 1098014 w 4650954"/>
                <a:gd name="connsiteY14" fmla="*/ 2107894 h 3294043"/>
                <a:gd name="connsiteX15" fmla="*/ 723441 w 4650954"/>
                <a:gd name="connsiteY15" fmla="*/ 2989244 h 3294043"/>
                <a:gd name="connsiteX16" fmla="*/ 370901 w 4650954"/>
                <a:gd name="connsiteY16" fmla="*/ 3242632 h 3294043"/>
                <a:gd name="connsiteX17" fmla="*/ 51412 w 4650954"/>
                <a:gd name="connsiteY17" fmla="*/ 3132463 h 3294043"/>
                <a:gd name="connsiteX18" fmla="*/ 62429 w 4650954"/>
                <a:gd name="connsiteY18" fmla="*/ 2801957 h 3294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50954" h="3294043">
                  <a:moveTo>
                    <a:pt x="62429" y="2801957"/>
                  </a:moveTo>
                  <a:cubicBezTo>
                    <a:pt x="124858" y="2576111"/>
                    <a:pt x="253388" y="2111566"/>
                    <a:pt x="425985" y="1777388"/>
                  </a:cubicBezTo>
                  <a:cubicBezTo>
                    <a:pt x="598582" y="1443210"/>
                    <a:pt x="839066" y="1072309"/>
                    <a:pt x="1098014" y="796887"/>
                  </a:cubicBezTo>
                  <a:cubicBezTo>
                    <a:pt x="1356962" y="521465"/>
                    <a:pt x="1700644" y="238699"/>
                    <a:pt x="1979675" y="124858"/>
                  </a:cubicBezTo>
                  <a:cubicBezTo>
                    <a:pt x="2258706" y="11017"/>
                    <a:pt x="2491325" y="0"/>
                    <a:pt x="2772203" y="113841"/>
                  </a:cubicBezTo>
                  <a:cubicBezTo>
                    <a:pt x="3053081" y="227682"/>
                    <a:pt x="3404150" y="523302"/>
                    <a:pt x="3664945" y="807904"/>
                  </a:cubicBezTo>
                  <a:cubicBezTo>
                    <a:pt x="3925740" y="1092507"/>
                    <a:pt x="4173556" y="1468916"/>
                    <a:pt x="4336973" y="1821456"/>
                  </a:cubicBezTo>
                  <a:cubicBezTo>
                    <a:pt x="4500390" y="2173996"/>
                    <a:pt x="4650954" y="2682607"/>
                    <a:pt x="4645446" y="2923142"/>
                  </a:cubicBezTo>
                  <a:cubicBezTo>
                    <a:pt x="4639938" y="3163677"/>
                    <a:pt x="4434289" y="3235287"/>
                    <a:pt x="4303923" y="3264665"/>
                  </a:cubicBezTo>
                  <a:cubicBezTo>
                    <a:pt x="4173557" y="3294043"/>
                    <a:pt x="3977089" y="3288535"/>
                    <a:pt x="3863248" y="3099412"/>
                  </a:cubicBezTo>
                  <a:cubicBezTo>
                    <a:pt x="3749407" y="2910289"/>
                    <a:pt x="3742062" y="2425547"/>
                    <a:pt x="3620877" y="2129928"/>
                  </a:cubicBezTo>
                  <a:cubicBezTo>
                    <a:pt x="3499692" y="1834309"/>
                    <a:pt x="3339947" y="1540587"/>
                    <a:pt x="3136135" y="1325697"/>
                  </a:cubicBezTo>
                  <a:cubicBezTo>
                    <a:pt x="2932323" y="1110807"/>
                    <a:pt x="2655065" y="844259"/>
                    <a:pt x="2398005" y="840587"/>
                  </a:cubicBezTo>
                  <a:cubicBezTo>
                    <a:pt x="2140945" y="836915"/>
                    <a:pt x="1810438" y="1092445"/>
                    <a:pt x="1593773" y="1303663"/>
                  </a:cubicBezTo>
                  <a:cubicBezTo>
                    <a:pt x="1377108" y="1514881"/>
                    <a:pt x="1243069" y="1826964"/>
                    <a:pt x="1098014" y="2107894"/>
                  </a:cubicBezTo>
                  <a:cubicBezTo>
                    <a:pt x="952959" y="2388824"/>
                    <a:pt x="844627" y="2800121"/>
                    <a:pt x="723441" y="2989244"/>
                  </a:cubicBezTo>
                  <a:cubicBezTo>
                    <a:pt x="602256" y="3178367"/>
                    <a:pt x="482906" y="3218762"/>
                    <a:pt x="370901" y="3242632"/>
                  </a:cubicBezTo>
                  <a:cubicBezTo>
                    <a:pt x="258896" y="3266502"/>
                    <a:pt x="102824" y="3211417"/>
                    <a:pt x="51412" y="3132463"/>
                  </a:cubicBezTo>
                  <a:cubicBezTo>
                    <a:pt x="0" y="3053509"/>
                    <a:pt x="0" y="3027803"/>
                    <a:pt x="62429" y="2801957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四角形吹き出し 120"/>
            <p:cNvSpPr/>
            <p:nvPr/>
          </p:nvSpPr>
          <p:spPr>
            <a:xfrm>
              <a:off x="4714876" y="5929330"/>
              <a:ext cx="3143272" cy="857232"/>
            </a:xfrm>
            <a:prstGeom prst="wedgeRectCallout">
              <a:avLst>
                <a:gd name="adj1" fmla="val -63872"/>
                <a:gd name="adj2" fmla="val -4390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dirty="0" smtClean="0"/>
                <a:t>Predictive </a:t>
              </a:r>
              <a:r>
                <a:rPr kumimoji="1" lang="en-US" altLang="ja-JP" sz="2800" dirty="0" err="1" smtClean="0"/>
                <a:t>Repre</a:t>
              </a:r>
              <a:r>
                <a:rPr kumimoji="1" lang="en-US" altLang="ja-JP" sz="2800" dirty="0" smtClean="0"/>
                <a:t>-</a:t>
              </a:r>
              <a:br>
                <a:rPr kumimoji="1" lang="en-US" altLang="ja-JP" sz="2800" dirty="0" smtClean="0"/>
              </a:br>
              <a:r>
                <a:rPr kumimoji="1" lang="en-US" altLang="ja-JP" sz="2800" dirty="0" err="1" smtClean="0"/>
                <a:t>sentation</a:t>
              </a:r>
              <a:r>
                <a:rPr kumimoji="1" lang="en-US" altLang="ja-JP" sz="2800" dirty="0" smtClean="0"/>
                <a:t> of States</a:t>
              </a:r>
              <a:endParaRPr kumimoji="1" lang="ja-JP" altLang="en-US" sz="2800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2700" dirty="0" smtClean="0">
                <a:solidFill>
                  <a:prstClr val="black"/>
                </a:solidFill>
              </a:rPr>
              <a:t>Background: </a:t>
            </a:r>
            <a:br>
              <a:rPr lang="en-US" altLang="ja-JP" sz="2700" dirty="0" smtClean="0">
                <a:solidFill>
                  <a:prstClr val="black"/>
                </a:solidFill>
              </a:rPr>
            </a:br>
            <a:r>
              <a:rPr lang="en-US" altLang="ja-JP" dirty="0" smtClean="0"/>
              <a:t>Structure </a:t>
            </a:r>
            <a:r>
              <a:rPr kumimoji="1" lang="en-US" altLang="ja-JP" dirty="0" smtClean="0"/>
              <a:t>of TD-Networks</a:t>
            </a:r>
            <a:r>
              <a:rPr lang="ja-JP" altLang="en-US" dirty="0" smtClean="0"/>
              <a:t>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1900238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Question Network</a:t>
            </a:r>
          </a:p>
          <a:p>
            <a:pPr lvl="1"/>
            <a:r>
              <a:rPr lang="en-US" altLang="ja-JP" dirty="0" smtClean="0"/>
              <a:t>Network that represents prediction targets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The set of predictions can identify a state </a:t>
            </a:r>
            <a:br>
              <a:rPr lang="en-US" altLang="ja-JP" dirty="0" smtClean="0"/>
            </a:br>
            <a:r>
              <a:rPr lang="en-US" altLang="ja-JP" dirty="0" smtClean="0"/>
              <a:t>if a sufficient set of questions is given</a:t>
            </a:r>
            <a:endParaRPr lang="ja-JP" altLang="en-US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071670" y="3786190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000100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037784" y="437810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7" name="円/楕円 6"/>
          <p:cNvSpPr/>
          <p:nvPr/>
        </p:nvSpPr>
        <p:spPr>
          <a:xfrm>
            <a:off x="431998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1571604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2411851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3622895" y="5265977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11" name="直線矢印コネクタ 10"/>
          <p:cNvCxnSpPr>
            <a:stCxn id="7" idx="0"/>
            <a:endCxn id="5" idx="3"/>
          </p:cNvCxnSpPr>
          <p:nvPr/>
        </p:nvCxnSpPr>
        <p:spPr>
          <a:xfrm rot="5400000" flipH="1" flipV="1">
            <a:off x="716050" y="4895243"/>
            <a:ext cx="382641" cy="3588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9" idx="0"/>
            <a:endCxn id="6" idx="3"/>
          </p:cNvCxnSpPr>
          <p:nvPr/>
        </p:nvCxnSpPr>
        <p:spPr>
          <a:xfrm rot="5400000" flipH="1" flipV="1">
            <a:off x="2724818" y="4866328"/>
            <a:ext cx="382641" cy="4166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8" idx="0"/>
            <a:endCxn id="5" idx="5"/>
          </p:cNvCxnSpPr>
          <p:nvPr/>
        </p:nvCxnSpPr>
        <p:spPr>
          <a:xfrm rot="16200000" flipV="1">
            <a:off x="1495127" y="4893541"/>
            <a:ext cx="382641" cy="3622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10" idx="0"/>
            <a:endCxn id="6" idx="5"/>
          </p:cNvCxnSpPr>
          <p:nvPr/>
        </p:nvCxnSpPr>
        <p:spPr>
          <a:xfrm rot="16200000" flipV="1">
            <a:off x="3539614" y="4886738"/>
            <a:ext cx="382641" cy="375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5" idx="7"/>
            <a:endCxn id="4" idx="1"/>
          </p:cNvCxnSpPr>
          <p:nvPr/>
        </p:nvCxnSpPr>
        <p:spPr>
          <a:xfrm rot="5400000" flipH="1" flipV="1">
            <a:off x="1572516" y="3965636"/>
            <a:ext cx="431968" cy="566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6" idx="1"/>
            <a:endCxn id="4" idx="3"/>
          </p:cNvCxnSpPr>
          <p:nvPr/>
        </p:nvCxnSpPr>
        <p:spPr>
          <a:xfrm rot="16200000" flipV="1">
            <a:off x="2628716" y="3969037"/>
            <a:ext cx="431968" cy="5595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1316468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80594" y="3786190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5720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36945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4546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dirty="0" smtClean="0"/>
              <a:t>L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65771" y="4772715"/>
            <a:ext cx="591915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R</a:t>
            </a:r>
            <a:endParaRPr kumimoji="1" lang="ja-JP" altLang="en-US" sz="2800" dirty="0"/>
          </a:p>
        </p:txBody>
      </p:sp>
      <p:sp>
        <p:nvSpPr>
          <p:cNvPr id="154" name="円/楕円 153"/>
          <p:cNvSpPr/>
          <p:nvPr/>
        </p:nvSpPr>
        <p:spPr>
          <a:xfrm>
            <a:off x="71406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sp>
        <p:nvSpPr>
          <p:cNvPr id="155" name="円/楕円 154"/>
          <p:cNvSpPr/>
          <p:nvPr/>
        </p:nvSpPr>
        <p:spPr>
          <a:xfrm>
            <a:off x="765375" y="6169095"/>
            <a:ext cx="591915" cy="591915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ja-JP" altLang="en-US" sz="2800" baseline="30000" dirty="0"/>
          </a:p>
        </p:txBody>
      </p:sp>
      <p:cxnSp>
        <p:nvCxnSpPr>
          <p:cNvPr id="156" name="直線矢印コネクタ 155"/>
          <p:cNvCxnSpPr>
            <a:stCxn id="154" idx="0"/>
            <a:endCxn id="7" idx="3"/>
          </p:cNvCxnSpPr>
          <p:nvPr/>
        </p:nvCxnSpPr>
        <p:spPr>
          <a:xfrm rot="5400000" flipH="1" flipV="1">
            <a:off x="244080" y="5894493"/>
            <a:ext cx="397887" cy="151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>
            <a:stCxn id="155" idx="0"/>
            <a:endCxn id="7" idx="5"/>
          </p:cNvCxnSpPr>
          <p:nvPr/>
        </p:nvCxnSpPr>
        <p:spPr>
          <a:xfrm rot="16200000" flipV="1">
            <a:off x="800338" y="5908100"/>
            <a:ext cx="397887" cy="124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571604" y="6429396"/>
            <a:ext cx="214314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3" name="スライド番号プレースホルダ 7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2700" dirty="0" smtClean="0">
                <a:solidFill>
                  <a:prstClr val="black"/>
                </a:solidFill>
              </a:rPr>
              <a:t>Background: </a:t>
            </a:r>
            <a:br>
              <a:rPr lang="en-US" altLang="ja-JP" sz="2700" dirty="0" smtClean="0">
                <a:solidFill>
                  <a:prstClr val="black"/>
                </a:solidFill>
              </a:rPr>
            </a:br>
            <a:r>
              <a:rPr lang="en-US" altLang="ja-JP" dirty="0" smtClean="0"/>
              <a:t>Structure </a:t>
            </a:r>
            <a:r>
              <a:rPr kumimoji="1" lang="en-US" altLang="ja-JP" dirty="0" smtClean="0"/>
              <a:t>of TD-Networks 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Answer Network</a:t>
            </a:r>
          </a:p>
          <a:p>
            <a:pPr lvl="1"/>
            <a:r>
              <a:rPr lang="en-US" altLang="ja-JP" dirty="0" smtClean="0"/>
              <a:t>Network that calculates the next prediction</a:t>
            </a:r>
            <a:br>
              <a:rPr lang="en-US" altLang="ja-JP" dirty="0" smtClean="0"/>
            </a:br>
            <a:r>
              <a:rPr lang="en-US" altLang="ja-JP" dirty="0" smtClean="0"/>
              <a:t>as an answer for the question network</a:t>
            </a:r>
          </a:p>
          <a:p>
            <a:pPr lvl="1"/>
            <a:r>
              <a:rPr lang="en-US" altLang="ja-JP" dirty="0" smtClean="0"/>
              <a:t>Weights are learned through gradient descent</a:t>
            </a:r>
          </a:p>
        </p:txBody>
      </p:sp>
      <p:sp>
        <p:nvSpPr>
          <p:cNvPr id="306" name="円/楕円 305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07" name="円/楕円 306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08" name="円/楕円 307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09" name="円/楕円 308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10" name="円/楕円 309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11" name="円/楕円 310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312" name="円/楕円 311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313" name="円/楕円 312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14" name="円/楕円 313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15" name="円/楕円 314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16" name="円/楕円 315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17" name="円/楕円 316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18" name="円/楕円 317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19" name="直線矢印コネクタ 318"/>
          <p:cNvCxnSpPr>
            <a:stCxn id="306" idx="0"/>
            <a:endCxn id="313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直線矢印コネクタ 319"/>
          <p:cNvCxnSpPr>
            <a:stCxn id="306" idx="0"/>
            <a:endCxn id="314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直線矢印コネクタ 320"/>
          <p:cNvCxnSpPr>
            <a:stCxn id="306" idx="0"/>
            <a:endCxn id="316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直線矢印コネクタ 321"/>
          <p:cNvCxnSpPr>
            <a:stCxn id="306" idx="0"/>
            <a:endCxn id="315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直線矢印コネクタ 322"/>
          <p:cNvCxnSpPr>
            <a:stCxn id="306" idx="0"/>
            <a:endCxn id="318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直線矢印コネクタ 323"/>
          <p:cNvCxnSpPr>
            <a:stCxn id="306" idx="0"/>
            <a:endCxn id="317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矢印コネクタ 324"/>
          <p:cNvCxnSpPr>
            <a:stCxn id="307" idx="0"/>
            <a:endCxn id="313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直線矢印コネクタ 325"/>
          <p:cNvCxnSpPr>
            <a:stCxn id="307" idx="0"/>
            <a:endCxn id="314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直線矢印コネクタ 326"/>
          <p:cNvCxnSpPr>
            <a:stCxn id="307" idx="0"/>
            <a:endCxn id="316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直線矢印コネクタ 327"/>
          <p:cNvCxnSpPr>
            <a:stCxn id="307" idx="0"/>
            <a:endCxn id="315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直線矢印コネクタ 328"/>
          <p:cNvCxnSpPr>
            <a:stCxn id="307" idx="0"/>
            <a:endCxn id="318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直線矢印コネクタ 329"/>
          <p:cNvCxnSpPr>
            <a:stCxn id="307" idx="0"/>
            <a:endCxn id="317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直線矢印コネクタ 330"/>
          <p:cNvCxnSpPr>
            <a:stCxn id="308" idx="0"/>
            <a:endCxn id="313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直線矢印コネクタ 331"/>
          <p:cNvCxnSpPr>
            <a:stCxn id="308" idx="0"/>
            <a:endCxn id="314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直線矢印コネクタ 332"/>
          <p:cNvCxnSpPr>
            <a:stCxn id="308" idx="0"/>
            <a:endCxn id="316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直線矢印コネクタ 333"/>
          <p:cNvCxnSpPr>
            <a:stCxn id="308" idx="0"/>
            <a:endCxn id="315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直線矢印コネクタ 334"/>
          <p:cNvCxnSpPr>
            <a:stCxn id="308" idx="0"/>
            <a:endCxn id="318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直線矢印コネクタ 335"/>
          <p:cNvCxnSpPr>
            <a:stCxn id="308" idx="0"/>
            <a:endCxn id="317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線矢印コネクタ 336"/>
          <p:cNvCxnSpPr>
            <a:stCxn id="309" idx="0"/>
            <a:endCxn id="313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線矢印コネクタ 337"/>
          <p:cNvCxnSpPr>
            <a:stCxn id="309" idx="0"/>
            <a:endCxn id="314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線矢印コネクタ 338"/>
          <p:cNvCxnSpPr>
            <a:stCxn id="309" idx="0"/>
            <a:endCxn id="316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直線矢印コネクタ 339"/>
          <p:cNvCxnSpPr>
            <a:stCxn id="309" idx="0"/>
            <a:endCxn id="315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線矢印コネクタ 340"/>
          <p:cNvCxnSpPr>
            <a:stCxn id="309" idx="0"/>
            <a:endCxn id="318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線矢印コネクタ 341"/>
          <p:cNvCxnSpPr>
            <a:stCxn id="309" idx="0"/>
            <a:endCxn id="317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線矢印コネクタ 342"/>
          <p:cNvCxnSpPr>
            <a:stCxn id="310" idx="0"/>
            <a:endCxn id="313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線矢印コネクタ 343"/>
          <p:cNvCxnSpPr>
            <a:stCxn id="310" idx="0"/>
            <a:endCxn id="314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直線矢印コネクタ 344"/>
          <p:cNvCxnSpPr>
            <a:stCxn id="310" idx="0"/>
            <a:endCxn id="316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直線矢印コネクタ 345"/>
          <p:cNvCxnSpPr>
            <a:stCxn id="310" idx="0"/>
            <a:endCxn id="315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7" name="直線矢印コネクタ 346"/>
          <p:cNvCxnSpPr>
            <a:stCxn id="310" idx="0"/>
            <a:endCxn id="318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直線矢印コネクタ 347"/>
          <p:cNvCxnSpPr>
            <a:stCxn id="310" idx="0"/>
            <a:endCxn id="317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直線矢印コネクタ 348"/>
          <p:cNvCxnSpPr>
            <a:stCxn id="311" idx="0"/>
            <a:endCxn id="313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線矢印コネクタ 349"/>
          <p:cNvCxnSpPr>
            <a:stCxn id="311" idx="0"/>
            <a:endCxn id="314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線矢印コネクタ 350"/>
          <p:cNvCxnSpPr>
            <a:stCxn id="311" idx="0"/>
            <a:endCxn id="316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線矢印コネクタ 351"/>
          <p:cNvCxnSpPr>
            <a:stCxn id="311" idx="0"/>
            <a:endCxn id="315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3" name="直線矢印コネクタ 352"/>
          <p:cNvCxnSpPr>
            <a:stCxn id="311" idx="0"/>
            <a:endCxn id="318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直線矢印コネクタ 353"/>
          <p:cNvCxnSpPr>
            <a:stCxn id="311" idx="0"/>
            <a:endCxn id="317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直線矢印コネクタ 354"/>
          <p:cNvCxnSpPr>
            <a:stCxn id="312" idx="0"/>
            <a:endCxn id="313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線矢印コネクタ 355"/>
          <p:cNvCxnSpPr>
            <a:stCxn id="312" idx="0"/>
            <a:endCxn id="314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直線矢印コネクタ 356"/>
          <p:cNvCxnSpPr>
            <a:stCxn id="312" idx="0"/>
            <a:endCxn id="316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直線矢印コネクタ 357"/>
          <p:cNvCxnSpPr>
            <a:stCxn id="312" idx="0"/>
            <a:endCxn id="315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直線矢印コネクタ 358"/>
          <p:cNvCxnSpPr>
            <a:stCxn id="312" idx="0"/>
            <a:endCxn id="318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直線矢印コネクタ 359"/>
          <p:cNvCxnSpPr>
            <a:stCxn id="312" idx="0"/>
            <a:endCxn id="317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正方形/長方形 361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3" name="円/楕円 362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364" name="円/楕円 363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365" name="円/楕円 364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366" name="円/楕円 365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367" name="円/楕円 366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68" name="円/楕円 367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31" name="テキスト ボックス 430"/>
          <p:cNvSpPr txBox="1"/>
          <p:nvPr/>
        </p:nvSpPr>
        <p:spPr>
          <a:xfrm>
            <a:off x="4000496" y="4854371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Feature </a:t>
            </a:r>
            <a:br>
              <a:rPr kumimoji="1" lang="en-US" altLang="ja-JP" dirty="0" smtClean="0"/>
            </a:br>
            <a:r>
              <a:rPr kumimoji="1" lang="en-US" altLang="ja-JP" dirty="0" smtClean="0"/>
              <a:t>Vector</a:t>
            </a:r>
            <a:endParaRPr kumimoji="1" lang="ja-JP" altLang="en-US" dirty="0"/>
          </a:p>
        </p:txBody>
      </p:sp>
      <p:sp>
        <p:nvSpPr>
          <p:cNvPr id="217" name="円/楕円 216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218" name="直線矢印コネクタ 217"/>
          <p:cNvCxnSpPr>
            <a:stCxn id="217" idx="0"/>
            <a:endCxn id="313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矢印コネクタ 218"/>
          <p:cNvCxnSpPr>
            <a:stCxn id="217" idx="0"/>
            <a:endCxn id="314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>
            <a:stCxn id="217" idx="0"/>
            <a:endCxn id="316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>
            <a:stCxn id="217" idx="0"/>
            <a:endCxn id="315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>
            <a:stCxn id="217" idx="0"/>
            <a:endCxn id="318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stCxn id="217" idx="0"/>
            <a:endCxn id="317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円/楕円 243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245" name="直線矢印コネクタ 244"/>
          <p:cNvCxnSpPr>
            <a:endCxn id="244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線矢印コネクタ 245"/>
          <p:cNvCxnSpPr>
            <a:stCxn id="307" idx="0"/>
            <a:endCxn id="244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線矢印コネクタ 246"/>
          <p:cNvCxnSpPr>
            <a:stCxn id="308" idx="0"/>
            <a:endCxn id="244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/>
          <p:cNvCxnSpPr>
            <a:stCxn id="309" idx="0"/>
            <a:endCxn id="244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直線矢印コネクタ 248"/>
          <p:cNvCxnSpPr>
            <a:stCxn id="310" idx="0"/>
            <a:endCxn id="244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直線矢印コネクタ 249"/>
          <p:cNvCxnSpPr>
            <a:stCxn id="311" idx="0"/>
            <a:endCxn id="244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直線矢印コネクタ 250"/>
          <p:cNvCxnSpPr>
            <a:stCxn id="312" idx="0"/>
            <a:endCxn id="244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矢印コネクタ 251"/>
          <p:cNvCxnSpPr>
            <a:stCxn id="217" idx="0"/>
            <a:endCxn id="244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円/楕円 86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88" name="円/楕円 87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216" name="円/楕円 215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288" name="円/楕円 287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89" name="円/楕円 288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90" name="円/楕円 289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91" name="円/楕円 290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92" name="円/楕円 291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293" name="円/楕円 292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294" name="円/楕円 293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295" name="円/楕円 294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296" name="円/楕円 295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297" name="円/楕円 296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298" name="円/楕円 297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299" name="円/楕円 298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300" name="円/楕円 299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301" name="直線矢印コネクタ 300"/>
          <p:cNvCxnSpPr>
            <a:stCxn id="288" idx="0"/>
            <a:endCxn id="295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直線矢印コネクタ 301"/>
          <p:cNvCxnSpPr>
            <a:stCxn id="288" idx="0"/>
            <a:endCxn id="296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矢印コネクタ 302"/>
          <p:cNvCxnSpPr>
            <a:stCxn id="288" idx="0"/>
            <a:endCxn id="298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線矢印コネクタ 303"/>
          <p:cNvCxnSpPr>
            <a:stCxn id="288" idx="0"/>
            <a:endCxn id="297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直線矢印コネクタ 304"/>
          <p:cNvCxnSpPr>
            <a:stCxn id="288" idx="0"/>
            <a:endCxn id="300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直線矢印コネクタ 370"/>
          <p:cNvCxnSpPr>
            <a:stCxn id="288" idx="0"/>
            <a:endCxn id="299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直線矢印コネクタ 371"/>
          <p:cNvCxnSpPr>
            <a:stCxn id="289" idx="0"/>
            <a:endCxn id="295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直線矢印コネクタ 372"/>
          <p:cNvCxnSpPr>
            <a:stCxn id="289" idx="0"/>
            <a:endCxn id="296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直線矢印コネクタ 373"/>
          <p:cNvCxnSpPr>
            <a:stCxn id="289" idx="0"/>
            <a:endCxn id="298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直線矢印コネクタ 374"/>
          <p:cNvCxnSpPr>
            <a:stCxn id="289" idx="0"/>
            <a:endCxn id="297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直線矢印コネクタ 375"/>
          <p:cNvCxnSpPr>
            <a:stCxn id="289" idx="0"/>
            <a:endCxn id="300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直線矢印コネクタ 376"/>
          <p:cNvCxnSpPr>
            <a:stCxn id="289" idx="0"/>
            <a:endCxn id="299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直線矢印コネクタ 377"/>
          <p:cNvCxnSpPr>
            <a:stCxn id="290" idx="0"/>
            <a:endCxn id="295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直線矢印コネクタ 378"/>
          <p:cNvCxnSpPr>
            <a:stCxn id="290" idx="0"/>
            <a:endCxn id="296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直線矢印コネクタ 379"/>
          <p:cNvCxnSpPr>
            <a:stCxn id="290" idx="0"/>
            <a:endCxn id="298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1" name="直線矢印コネクタ 380"/>
          <p:cNvCxnSpPr>
            <a:stCxn id="290" idx="0"/>
            <a:endCxn id="297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直線矢印コネクタ 381"/>
          <p:cNvCxnSpPr>
            <a:stCxn id="290" idx="0"/>
            <a:endCxn id="300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直線矢印コネクタ 382"/>
          <p:cNvCxnSpPr>
            <a:stCxn id="290" idx="0"/>
            <a:endCxn id="299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直線矢印コネクタ 383"/>
          <p:cNvCxnSpPr>
            <a:stCxn id="291" idx="0"/>
            <a:endCxn id="295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直線矢印コネクタ 384"/>
          <p:cNvCxnSpPr>
            <a:stCxn id="291" idx="0"/>
            <a:endCxn id="296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直線矢印コネクタ 385"/>
          <p:cNvCxnSpPr>
            <a:stCxn id="291" idx="0"/>
            <a:endCxn id="298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矢印コネクタ 386"/>
          <p:cNvCxnSpPr>
            <a:stCxn id="291" idx="0"/>
            <a:endCxn id="297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直線矢印コネクタ 387"/>
          <p:cNvCxnSpPr>
            <a:stCxn id="291" idx="0"/>
            <a:endCxn id="300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直線矢印コネクタ 388"/>
          <p:cNvCxnSpPr>
            <a:stCxn id="291" idx="0"/>
            <a:endCxn id="299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直線矢印コネクタ 389"/>
          <p:cNvCxnSpPr>
            <a:stCxn id="292" idx="0"/>
            <a:endCxn id="295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直線矢印コネクタ 390"/>
          <p:cNvCxnSpPr>
            <a:stCxn id="292" idx="0"/>
            <a:endCxn id="296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直線矢印コネクタ 391"/>
          <p:cNvCxnSpPr>
            <a:stCxn id="292" idx="0"/>
            <a:endCxn id="298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直線矢印コネクタ 392"/>
          <p:cNvCxnSpPr>
            <a:stCxn id="292" idx="0"/>
            <a:endCxn id="297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直線矢印コネクタ 393"/>
          <p:cNvCxnSpPr>
            <a:stCxn id="292" idx="0"/>
            <a:endCxn id="300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直線矢印コネクタ 394"/>
          <p:cNvCxnSpPr>
            <a:stCxn id="292" idx="0"/>
            <a:endCxn id="299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直線矢印コネクタ 395"/>
          <p:cNvCxnSpPr>
            <a:stCxn id="293" idx="0"/>
            <a:endCxn id="295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直線矢印コネクタ 396"/>
          <p:cNvCxnSpPr>
            <a:stCxn id="293" idx="0"/>
            <a:endCxn id="296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直線矢印コネクタ 397"/>
          <p:cNvCxnSpPr>
            <a:stCxn id="293" idx="0"/>
            <a:endCxn id="298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直線矢印コネクタ 398"/>
          <p:cNvCxnSpPr>
            <a:stCxn id="293" idx="0"/>
            <a:endCxn id="297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直線矢印コネクタ 399"/>
          <p:cNvCxnSpPr>
            <a:stCxn id="293" idx="0"/>
            <a:endCxn id="300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直線矢印コネクタ 400"/>
          <p:cNvCxnSpPr>
            <a:stCxn id="293" idx="0"/>
            <a:endCxn id="299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直線矢印コネクタ 401"/>
          <p:cNvCxnSpPr>
            <a:stCxn id="294" idx="0"/>
            <a:endCxn id="295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直線矢印コネクタ 402"/>
          <p:cNvCxnSpPr>
            <a:stCxn id="294" idx="0"/>
            <a:endCxn id="296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直線矢印コネクタ 403"/>
          <p:cNvCxnSpPr>
            <a:stCxn id="294" idx="0"/>
            <a:endCxn id="298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直線矢印コネクタ 404"/>
          <p:cNvCxnSpPr>
            <a:stCxn id="294" idx="0"/>
            <a:endCxn id="297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直線矢印コネクタ 405"/>
          <p:cNvCxnSpPr>
            <a:stCxn id="294" idx="0"/>
            <a:endCxn id="300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直線矢印コネクタ 406"/>
          <p:cNvCxnSpPr>
            <a:stCxn id="294" idx="0"/>
            <a:endCxn id="299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8" name="円/楕円 407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409" name="直線矢印コネクタ 408"/>
          <p:cNvCxnSpPr>
            <a:stCxn id="408" idx="0"/>
            <a:endCxn id="295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直線矢印コネクタ 409"/>
          <p:cNvCxnSpPr>
            <a:stCxn id="408" idx="0"/>
            <a:endCxn id="296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直線矢印コネクタ 410"/>
          <p:cNvCxnSpPr>
            <a:stCxn id="408" idx="0"/>
            <a:endCxn id="298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直線矢印コネクタ 411"/>
          <p:cNvCxnSpPr>
            <a:stCxn id="408" idx="0"/>
            <a:endCxn id="297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直線矢印コネクタ 412"/>
          <p:cNvCxnSpPr>
            <a:stCxn id="408" idx="0"/>
            <a:endCxn id="300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直線矢印コネクタ 413"/>
          <p:cNvCxnSpPr>
            <a:stCxn id="408" idx="0"/>
            <a:endCxn id="299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5" name="円/楕円 414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416" name="直線矢印コネクタ 415"/>
          <p:cNvCxnSpPr>
            <a:stCxn id="309" idx="0"/>
            <a:endCxn id="415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直線矢印コネクタ 416"/>
          <p:cNvCxnSpPr>
            <a:stCxn id="289" idx="0"/>
            <a:endCxn id="415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直線矢印コネクタ 417"/>
          <p:cNvCxnSpPr>
            <a:stCxn id="290" idx="0"/>
            <a:endCxn id="415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直線矢印コネクタ 418"/>
          <p:cNvCxnSpPr>
            <a:stCxn id="291" idx="0"/>
            <a:endCxn id="415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直線矢印コネクタ 419"/>
          <p:cNvCxnSpPr>
            <a:stCxn id="292" idx="0"/>
            <a:endCxn id="415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直線矢印コネクタ 420"/>
          <p:cNvCxnSpPr>
            <a:stCxn id="293" idx="0"/>
            <a:endCxn id="415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直線矢印コネクタ 421"/>
          <p:cNvCxnSpPr>
            <a:stCxn id="294" idx="0"/>
            <a:endCxn id="415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直線矢印コネクタ 422"/>
          <p:cNvCxnSpPr>
            <a:stCxn id="408" idx="0"/>
            <a:endCxn id="415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solidFill>
              <a:schemeClr val="accent4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3" name="上矢印 592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4" name="上矢印 593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96" name="カギ線コネクタ 595"/>
          <p:cNvCxnSpPr>
            <a:stCxn id="87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0" name="カギ線コネクタ 595"/>
          <p:cNvCxnSpPr>
            <a:stCxn id="88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65" name="正方形/長方形 164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166" name="正方形/長方形 165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167" name="正方形/長方形 166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168" name="正方形/長方形 167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169" name="円/楕円 168"/>
          <p:cNvSpPr/>
          <p:nvPr/>
        </p:nvSpPr>
        <p:spPr>
          <a:xfrm>
            <a:off x="3714744" y="500063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170" name="円/楕円 169"/>
          <p:cNvSpPr/>
          <p:nvPr/>
        </p:nvSpPr>
        <p:spPr>
          <a:xfrm>
            <a:off x="3714744" y="5357826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3</a:t>
            </a:r>
            <a:endParaRPr kumimoji="1" lang="ja-JP" altLang="en-US" baseline="30000" dirty="0"/>
          </a:p>
        </p:txBody>
      </p:sp>
      <p:sp>
        <p:nvSpPr>
          <p:cNvPr id="172" name="円/楕円 171"/>
          <p:cNvSpPr/>
          <p:nvPr/>
        </p:nvSpPr>
        <p:spPr>
          <a:xfrm>
            <a:off x="3714744" y="5715016"/>
            <a:ext cx="357190" cy="35719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4</a:t>
            </a:r>
            <a:endParaRPr kumimoji="1" lang="ja-JP" altLang="en-US" baseline="30000" dirty="0"/>
          </a:p>
        </p:txBody>
      </p:sp>
      <p:sp>
        <p:nvSpPr>
          <p:cNvPr id="174" name="大かっこ 173"/>
          <p:cNvSpPr/>
          <p:nvPr/>
        </p:nvSpPr>
        <p:spPr>
          <a:xfrm>
            <a:off x="3571868" y="4643446"/>
            <a:ext cx="642942" cy="2214554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円/楕円 174"/>
          <p:cNvSpPr/>
          <p:nvPr/>
        </p:nvSpPr>
        <p:spPr>
          <a:xfrm>
            <a:off x="285720" y="492919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176" name="円/楕円 175"/>
          <p:cNvSpPr/>
          <p:nvPr/>
        </p:nvSpPr>
        <p:spPr>
          <a:xfrm>
            <a:off x="285720" y="5286388"/>
            <a:ext cx="357190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sp>
        <p:nvSpPr>
          <p:cNvPr id="177" name="円/楕円 176"/>
          <p:cNvSpPr/>
          <p:nvPr/>
        </p:nvSpPr>
        <p:spPr>
          <a:xfrm>
            <a:off x="285720" y="5643578"/>
            <a:ext cx="357190" cy="35719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3</a:t>
            </a:r>
            <a:endParaRPr kumimoji="1" lang="ja-JP" altLang="en-US" baseline="30000" dirty="0"/>
          </a:p>
        </p:txBody>
      </p:sp>
      <p:sp>
        <p:nvSpPr>
          <p:cNvPr id="179" name="大かっこ 178"/>
          <p:cNvSpPr/>
          <p:nvPr/>
        </p:nvSpPr>
        <p:spPr>
          <a:xfrm>
            <a:off x="142844" y="4929198"/>
            <a:ext cx="642942" cy="1716076"/>
          </a:xfrm>
          <a:prstGeom prst="bracketPair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大かっこ 179"/>
          <p:cNvSpPr/>
          <p:nvPr/>
        </p:nvSpPr>
        <p:spPr>
          <a:xfrm>
            <a:off x="1714480" y="4929198"/>
            <a:ext cx="1714512" cy="1650988"/>
          </a:xfrm>
          <a:prstGeom prst="bracketPair">
            <a:avLst>
              <a:gd name="adj" fmla="val 9048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6" name="グループ化 195"/>
          <p:cNvGrpSpPr/>
          <p:nvPr/>
        </p:nvGrpSpPr>
        <p:grpSpPr>
          <a:xfrm>
            <a:off x="928662" y="5715016"/>
            <a:ext cx="285752" cy="74614"/>
            <a:chOff x="1000100" y="5499090"/>
            <a:chExt cx="285752" cy="74614"/>
          </a:xfrm>
        </p:grpSpPr>
        <p:cxnSp>
          <p:nvCxnSpPr>
            <p:cNvPr id="181" name="直線コネクタ 180"/>
            <p:cNvCxnSpPr/>
            <p:nvPr/>
          </p:nvCxnSpPr>
          <p:spPr>
            <a:xfrm>
              <a:off x="1000100" y="5499090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直線コネクタ 181"/>
            <p:cNvCxnSpPr/>
            <p:nvPr/>
          </p:nvCxnSpPr>
          <p:spPr>
            <a:xfrm>
              <a:off x="1000100" y="5572116"/>
              <a:ext cx="28575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2" name="円/楕円 191"/>
          <p:cNvSpPr/>
          <p:nvPr/>
        </p:nvSpPr>
        <p:spPr>
          <a:xfrm>
            <a:off x="3714744" y="4643446"/>
            <a:ext cx="357190" cy="35719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cxnSp>
        <p:nvCxnSpPr>
          <p:cNvPr id="193" name="直線コネクタ 192"/>
          <p:cNvCxnSpPr/>
          <p:nvPr/>
        </p:nvCxnSpPr>
        <p:spPr>
          <a:xfrm rot="5400000">
            <a:off x="3536943" y="6535759"/>
            <a:ext cx="642942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/>
          <p:nvPr/>
        </p:nvCxnSpPr>
        <p:spPr>
          <a:xfrm rot="5400000">
            <a:off x="221816" y="6321445"/>
            <a:ext cx="500066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8" name="正方形/長方形 197"/>
          <p:cNvSpPr/>
          <p:nvPr/>
        </p:nvSpPr>
        <p:spPr>
          <a:xfrm>
            <a:off x="1860928" y="5072074"/>
            <a:ext cx="1425188" cy="13573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 smtClean="0"/>
              <a:t>W</a:t>
            </a:r>
            <a:endParaRPr kumimoji="1" lang="ja-JP" altLang="en-US" sz="6600" dirty="0"/>
          </a:p>
        </p:txBody>
      </p:sp>
      <p:sp>
        <p:nvSpPr>
          <p:cNvPr id="199" name="正方形/長方形 198"/>
          <p:cNvSpPr/>
          <p:nvPr/>
        </p:nvSpPr>
        <p:spPr>
          <a:xfrm>
            <a:off x="5747668" y="4286256"/>
            <a:ext cx="2681984" cy="36933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dirty="0" smtClean="0"/>
              <a:t>W</a:t>
            </a:r>
            <a:endParaRPr lang="ja-JP" altLang="en-US" dirty="0"/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1571604" y="656013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Connection matrix</a:t>
            </a:r>
            <a:endParaRPr kumimoji="1" lang="ja-JP" altLang="en-US" dirty="0"/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-71470" y="6560130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Next state</a:t>
            </a:r>
            <a:endParaRPr kumimoji="1" lang="ja-JP" altLang="en-US" dirty="0"/>
          </a:p>
        </p:txBody>
      </p:sp>
      <p:sp>
        <p:nvSpPr>
          <p:cNvPr id="186" name="スライド番号プレースホルダ 18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1285852" y="547754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endParaRPr kumimoji="1" lang="ja-JP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mbol" pitchFamily="18" charset="2"/>
            </a:endParaRPr>
          </a:p>
        </p:txBody>
      </p:sp>
      <p:sp>
        <p:nvSpPr>
          <p:cNvPr id="188" name="テキスト ボックス 187"/>
          <p:cNvSpPr txBox="1"/>
          <p:nvPr/>
        </p:nvSpPr>
        <p:spPr>
          <a:xfrm>
            <a:off x="357158" y="407194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Sigmoid </a:t>
            </a:r>
            <a:br>
              <a:rPr kumimoji="1" lang="en-US" altLang="ja-JP" dirty="0" smtClean="0"/>
            </a:br>
            <a:r>
              <a:rPr kumimoji="1" lang="en-US" altLang="ja-JP" dirty="0" smtClean="0"/>
              <a:t>function</a:t>
            </a:r>
            <a:endParaRPr kumimoji="1" lang="ja-JP" altLang="en-US" dirty="0"/>
          </a:p>
        </p:txBody>
      </p:sp>
      <p:cxnSp>
        <p:nvCxnSpPr>
          <p:cNvPr id="190" name="直線矢印コネクタ 189"/>
          <p:cNvCxnSpPr>
            <a:stCxn id="188" idx="2"/>
          </p:cNvCxnSpPr>
          <p:nvPr/>
        </p:nvCxnSpPr>
        <p:spPr>
          <a:xfrm rot="16200000" flipH="1">
            <a:off x="930357" y="5109487"/>
            <a:ext cx="9253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円/楕円 480"/>
          <p:cNvSpPr/>
          <p:nvPr/>
        </p:nvSpPr>
        <p:spPr>
          <a:xfrm>
            <a:off x="5214942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82" name="円/楕円 481"/>
          <p:cNvSpPr/>
          <p:nvPr/>
        </p:nvSpPr>
        <p:spPr>
          <a:xfrm>
            <a:off x="542925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83" name="円/楕円 482"/>
          <p:cNvSpPr/>
          <p:nvPr/>
        </p:nvSpPr>
        <p:spPr>
          <a:xfrm>
            <a:off x="5643570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84" name="円/楕円 483"/>
          <p:cNvSpPr/>
          <p:nvPr/>
        </p:nvSpPr>
        <p:spPr>
          <a:xfrm>
            <a:off x="585788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85" name="円/楕円 484"/>
          <p:cNvSpPr/>
          <p:nvPr/>
        </p:nvSpPr>
        <p:spPr>
          <a:xfrm>
            <a:off x="607219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86" name="円/楕円 485"/>
          <p:cNvSpPr/>
          <p:nvPr/>
        </p:nvSpPr>
        <p:spPr>
          <a:xfrm>
            <a:off x="628651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87" name="円/楕円 486"/>
          <p:cNvSpPr/>
          <p:nvPr/>
        </p:nvSpPr>
        <p:spPr>
          <a:xfrm>
            <a:off x="6500826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88" name="円/楕円 487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89" name="円/楕円 488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90" name="円/楕円 489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91" name="円/楕円 490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92" name="円/楕円 491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93" name="円/楕円 492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494" name="直線矢印コネクタ 493"/>
          <p:cNvCxnSpPr>
            <a:stCxn id="481" idx="0"/>
            <a:endCxn id="488" idx="4"/>
          </p:cNvCxnSpPr>
          <p:nvPr/>
        </p:nvCxnSpPr>
        <p:spPr>
          <a:xfrm rot="5400000" flipH="1" flipV="1">
            <a:off x="529245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5" name="直線矢印コネクタ 494"/>
          <p:cNvCxnSpPr>
            <a:stCxn id="481" idx="0"/>
            <a:endCxn id="489" idx="4"/>
          </p:cNvCxnSpPr>
          <p:nvPr/>
        </p:nvCxnSpPr>
        <p:spPr>
          <a:xfrm rot="5400000" flipH="1" flipV="1">
            <a:off x="547104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6" name="直線矢印コネクタ 495"/>
          <p:cNvCxnSpPr>
            <a:stCxn id="481" idx="0"/>
            <a:endCxn id="491" idx="4"/>
          </p:cNvCxnSpPr>
          <p:nvPr/>
        </p:nvCxnSpPr>
        <p:spPr>
          <a:xfrm rot="5400000" flipH="1" flipV="1">
            <a:off x="582823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7" name="直線矢印コネクタ 496"/>
          <p:cNvCxnSpPr>
            <a:stCxn id="481" idx="0"/>
            <a:endCxn id="490" idx="4"/>
          </p:cNvCxnSpPr>
          <p:nvPr/>
        </p:nvCxnSpPr>
        <p:spPr>
          <a:xfrm rot="5400000" flipH="1" flipV="1">
            <a:off x="564964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8" name="直線矢印コネクタ 497"/>
          <p:cNvCxnSpPr>
            <a:stCxn id="481" idx="0"/>
            <a:endCxn id="493" idx="4"/>
          </p:cNvCxnSpPr>
          <p:nvPr/>
        </p:nvCxnSpPr>
        <p:spPr>
          <a:xfrm rot="5400000" flipH="1" flipV="1">
            <a:off x="6185426" y="3327914"/>
            <a:ext cx="845114" cy="235745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9" name="直線矢印コネクタ 498"/>
          <p:cNvCxnSpPr>
            <a:stCxn id="481" idx="0"/>
            <a:endCxn id="492" idx="4"/>
          </p:cNvCxnSpPr>
          <p:nvPr/>
        </p:nvCxnSpPr>
        <p:spPr>
          <a:xfrm rot="5400000" flipH="1" flipV="1">
            <a:off x="6006831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0" name="直線矢印コネクタ 499"/>
          <p:cNvCxnSpPr>
            <a:stCxn id="482" idx="0"/>
            <a:endCxn id="488" idx="4"/>
          </p:cNvCxnSpPr>
          <p:nvPr/>
        </p:nvCxnSpPr>
        <p:spPr>
          <a:xfrm rot="5400000" flipH="1" flipV="1">
            <a:off x="539960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1" name="直線矢印コネクタ 500"/>
          <p:cNvCxnSpPr>
            <a:stCxn id="482" idx="0"/>
            <a:endCxn id="489" idx="4"/>
          </p:cNvCxnSpPr>
          <p:nvPr/>
        </p:nvCxnSpPr>
        <p:spPr>
          <a:xfrm rot="5400000" flipH="1" flipV="1">
            <a:off x="557820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2" name="直線矢印コネクタ 501"/>
          <p:cNvCxnSpPr>
            <a:stCxn id="482" idx="0"/>
            <a:endCxn id="491" idx="4"/>
          </p:cNvCxnSpPr>
          <p:nvPr/>
        </p:nvCxnSpPr>
        <p:spPr>
          <a:xfrm rot="5400000" flipH="1" flipV="1">
            <a:off x="593539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3" name="直線矢印コネクタ 502"/>
          <p:cNvCxnSpPr>
            <a:stCxn id="482" idx="0"/>
            <a:endCxn id="490" idx="4"/>
          </p:cNvCxnSpPr>
          <p:nvPr/>
        </p:nvCxnSpPr>
        <p:spPr>
          <a:xfrm rot="5400000" flipH="1" flipV="1">
            <a:off x="575679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4" name="直線矢印コネクタ 503"/>
          <p:cNvCxnSpPr>
            <a:stCxn id="482" idx="0"/>
            <a:endCxn id="493" idx="4"/>
          </p:cNvCxnSpPr>
          <p:nvPr/>
        </p:nvCxnSpPr>
        <p:spPr>
          <a:xfrm rot="5400000" flipH="1" flipV="1">
            <a:off x="629258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5" name="直線矢印コネクタ 504"/>
          <p:cNvCxnSpPr>
            <a:stCxn id="482" idx="0"/>
            <a:endCxn id="492" idx="4"/>
          </p:cNvCxnSpPr>
          <p:nvPr/>
        </p:nvCxnSpPr>
        <p:spPr>
          <a:xfrm rot="5400000" flipH="1" flipV="1">
            <a:off x="611398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6" name="直線矢印コネクタ 505"/>
          <p:cNvCxnSpPr>
            <a:stCxn id="483" idx="0"/>
            <a:endCxn id="488" idx="4"/>
          </p:cNvCxnSpPr>
          <p:nvPr/>
        </p:nvCxnSpPr>
        <p:spPr>
          <a:xfrm rot="5400000" flipH="1" flipV="1">
            <a:off x="550676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7" name="直線矢印コネクタ 506"/>
          <p:cNvCxnSpPr>
            <a:stCxn id="483" idx="0"/>
            <a:endCxn id="489" idx="4"/>
          </p:cNvCxnSpPr>
          <p:nvPr/>
        </p:nvCxnSpPr>
        <p:spPr>
          <a:xfrm rot="5400000" flipH="1" flipV="1">
            <a:off x="568536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8" name="直線矢印コネクタ 507"/>
          <p:cNvCxnSpPr>
            <a:stCxn id="483" idx="0"/>
            <a:endCxn id="491" idx="4"/>
          </p:cNvCxnSpPr>
          <p:nvPr/>
        </p:nvCxnSpPr>
        <p:spPr>
          <a:xfrm rot="5400000" flipH="1" flipV="1">
            <a:off x="604255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9" name="直線矢印コネクタ 508"/>
          <p:cNvCxnSpPr>
            <a:stCxn id="483" idx="0"/>
            <a:endCxn id="490" idx="4"/>
          </p:cNvCxnSpPr>
          <p:nvPr/>
        </p:nvCxnSpPr>
        <p:spPr>
          <a:xfrm rot="5400000" flipH="1" flipV="1">
            <a:off x="586395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0" name="直線矢印コネクタ 509"/>
          <p:cNvCxnSpPr>
            <a:stCxn id="483" idx="0"/>
            <a:endCxn id="493" idx="4"/>
          </p:cNvCxnSpPr>
          <p:nvPr/>
        </p:nvCxnSpPr>
        <p:spPr>
          <a:xfrm rot="5400000" flipH="1" flipV="1">
            <a:off x="6399740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1" name="直線矢印コネクタ 510"/>
          <p:cNvCxnSpPr>
            <a:stCxn id="483" idx="0"/>
            <a:endCxn id="492" idx="4"/>
          </p:cNvCxnSpPr>
          <p:nvPr/>
        </p:nvCxnSpPr>
        <p:spPr>
          <a:xfrm rot="5400000" flipH="1" flipV="1">
            <a:off x="6221145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2" name="直線矢印コネクタ 511"/>
          <p:cNvCxnSpPr>
            <a:stCxn id="484" idx="0"/>
            <a:endCxn id="488" idx="4"/>
          </p:cNvCxnSpPr>
          <p:nvPr/>
        </p:nvCxnSpPr>
        <p:spPr>
          <a:xfrm rot="16200000" flipV="1">
            <a:off x="561392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3" name="直線矢印コネクタ 512"/>
          <p:cNvCxnSpPr>
            <a:stCxn id="484" idx="0"/>
            <a:endCxn id="489" idx="4"/>
          </p:cNvCxnSpPr>
          <p:nvPr/>
        </p:nvCxnSpPr>
        <p:spPr>
          <a:xfrm rot="5400000" flipH="1" flipV="1">
            <a:off x="5792517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4" name="直線矢印コネクタ 513"/>
          <p:cNvCxnSpPr>
            <a:stCxn id="484" idx="0"/>
            <a:endCxn id="491" idx="4"/>
          </p:cNvCxnSpPr>
          <p:nvPr/>
        </p:nvCxnSpPr>
        <p:spPr>
          <a:xfrm rot="5400000" flipH="1" flipV="1">
            <a:off x="6149707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5" name="直線矢印コネクタ 514"/>
          <p:cNvCxnSpPr>
            <a:stCxn id="484" idx="0"/>
            <a:endCxn id="490" idx="4"/>
          </p:cNvCxnSpPr>
          <p:nvPr/>
        </p:nvCxnSpPr>
        <p:spPr>
          <a:xfrm rot="5400000" flipH="1" flipV="1">
            <a:off x="5971112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6" name="直線矢印コネクタ 515"/>
          <p:cNvCxnSpPr>
            <a:stCxn id="484" idx="0"/>
            <a:endCxn id="493" idx="4"/>
          </p:cNvCxnSpPr>
          <p:nvPr/>
        </p:nvCxnSpPr>
        <p:spPr>
          <a:xfrm rot="5400000" flipH="1" flipV="1">
            <a:off x="6506897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7" name="直線矢印コネクタ 516"/>
          <p:cNvCxnSpPr>
            <a:stCxn id="484" idx="0"/>
            <a:endCxn id="492" idx="4"/>
          </p:cNvCxnSpPr>
          <p:nvPr/>
        </p:nvCxnSpPr>
        <p:spPr>
          <a:xfrm rot="5400000" flipH="1" flipV="1">
            <a:off x="6328302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8" name="直線矢印コネクタ 517"/>
          <p:cNvCxnSpPr>
            <a:stCxn id="485" idx="0"/>
            <a:endCxn id="488" idx="4"/>
          </p:cNvCxnSpPr>
          <p:nvPr/>
        </p:nvCxnSpPr>
        <p:spPr>
          <a:xfrm rot="16200000" flipV="1">
            <a:off x="572107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9" name="直線矢印コネクタ 518"/>
          <p:cNvCxnSpPr>
            <a:stCxn id="485" idx="0"/>
            <a:endCxn id="489" idx="4"/>
          </p:cNvCxnSpPr>
          <p:nvPr/>
        </p:nvCxnSpPr>
        <p:spPr>
          <a:xfrm rot="5400000" flipH="1" flipV="1">
            <a:off x="589967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0" name="直線矢印コネクタ 519"/>
          <p:cNvCxnSpPr>
            <a:stCxn id="485" idx="0"/>
            <a:endCxn id="491" idx="4"/>
          </p:cNvCxnSpPr>
          <p:nvPr/>
        </p:nvCxnSpPr>
        <p:spPr>
          <a:xfrm rot="5400000" flipH="1" flipV="1">
            <a:off x="6256864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1" name="直線矢印コネクタ 520"/>
          <p:cNvCxnSpPr>
            <a:stCxn id="485" idx="0"/>
            <a:endCxn id="490" idx="4"/>
          </p:cNvCxnSpPr>
          <p:nvPr/>
        </p:nvCxnSpPr>
        <p:spPr>
          <a:xfrm rot="5400000" flipH="1" flipV="1">
            <a:off x="607826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2" name="直線矢印コネクタ 521"/>
          <p:cNvCxnSpPr>
            <a:stCxn id="485" idx="0"/>
            <a:endCxn id="493" idx="4"/>
          </p:cNvCxnSpPr>
          <p:nvPr/>
        </p:nvCxnSpPr>
        <p:spPr>
          <a:xfrm rot="5400000" flipH="1" flipV="1">
            <a:off x="6614054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3" name="直線矢印コネクタ 522"/>
          <p:cNvCxnSpPr>
            <a:stCxn id="485" idx="0"/>
            <a:endCxn id="492" idx="4"/>
          </p:cNvCxnSpPr>
          <p:nvPr/>
        </p:nvCxnSpPr>
        <p:spPr>
          <a:xfrm rot="5400000" flipH="1" flipV="1">
            <a:off x="6435459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4" name="直線矢印コネクタ 523"/>
          <p:cNvCxnSpPr>
            <a:stCxn id="486" idx="0"/>
            <a:endCxn id="488" idx="4"/>
          </p:cNvCxnSpPr>
          <p:nvPr/>
        </p:nvCxnSpPr>
        <p:spPr>
          <a:xfrm rot="16200000" flipV="1">
            <a:off x="582823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5" name="直線矢印コネクタ 524"/>
          <p:cNvCxnSpPr>
            <a:stCxn id="486" idx="0"/>
            <a:endCxn id="489" idx="4"/>
          </p:cNvCxnSpPr>
          <p:nvPr/>
        </p:nvCxnSpPr>
        <p:spPr>
          <a:xfrm rot="16200000" flipV="1">
            <a:off x="600683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6" name="直線矢印コネクタ 525"/>
          <p:cNvCxnSpPr>
            <a:stCxn id="486" idx="0"/>
            <a:endCxn id="491" idx="4"/>
          </p:cNvCxnSpPr>
          <p:nvPr/>
        </p:nvCxnSpPr>
        <p:spPr>
          <a:xfrm rot="5400000" flipH="1" flipV="1">
            <a:off x="636402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7" name="直線矢印コネクタ 526"/>
          <p:cNvCxnSpPr>
            <a:stCxn id="486" idx="0"/>
            <a:endCxn id="490" idx="4"/>
          </p:cNvCxnSpPr>
          <p:nvPr/>
        </p:nvCxnSpPr>
        <p:spPr>
          <a:xfrm rot="5400000" flipH="1" flipV="1">
            <a:off x="618542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8" name="直線矢印コネクタ 527"/>
          <p:cNvCxnSpPr>
            <a:stCxn id="486" idx="0"/>
            <a:endCxn id="493" idx="4"/>
          </p:cNvCxnSpPr>
          <p:nvPr/>
        </p:nvCxnSpPr>
        <p:spPr>
          <a:xfrm rot="5400000" flipH="1" flipV="1">
            <a:off x="6721211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29" name="直線矢印コネクタ 528"/>
          <p:cNvCxnSpPr>
            <a:stCxn id="486" idx="0"/>
            <a:endCxn id="492" idx="4"/>
          </p:cNvCxnSpPr>
          <p:nvPr/>
        </p:nvCxnSpPr>
        <p:spPr>
          <a:xfrm rot="5400000" flipH="1" flipV="1">
            <a:off x="6542616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0" name="直線矢印コネクタ 529"/>
          <p:cNvCxnSpPr>
            <a:stCxn id="487" idx="0"/>
            <a:endCxn id="488" idx="4"/>
          </p:cNvCxnSpPr>
          <p:nvPr/>
        </p:nvCxnSpPr>
        <p:spPr>
          <a:xfrm rot="16200000" flipV="1">
            <a:off x="593539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1" name="直線矢印コネクタ 530"/>
          <p:cNvCxnSpPr>
            <a:stCxn id="487" idx="0"/>
            <a:endCxn id="489" idx="4"/>
          </p:cNvCxnSpPr>
          <p:nvPr/>
        </p:nvCxnSpPr>
        <p:spPr>
          <a:xfrm rot="16200000" flipV="1">
            <a:off x="611398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2" name="直線矢印コネクタ 531"/>
          <p:cNvCxnSpPr>
            <a:stCxn id="487" idx="0"/>
            <a:endCxn id="491" idx="4"/>
          </p:cNvCxnSpPr>
          <p:nvPr/>
        </p:nvCxnSpPr>
        <p:spPr>
          <a:xfrm rot="5400000" flipH="1" flipV="1">
            <a:off x="647117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3" name="直線矢印コネクタ 532"/>
          <p:cNvCxnSpPr>
            <a:stCxn id="487" idx="0"/>
            <a:endCxn id="490" idx="4"/>
          </p:cNvCxnSpPr>
          <p:nvPr/>
        </p:nvCxnSpPr>
        <p:spPr>
          <a:xfrm rot="5400000" flipH="1" flipV="1">
            <a:off x="629258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4" name="直線矢印コネクタ 533"/>
          <p:cNvCxnSpPr>
            <a:stCxn id="487" idx="0"/>
            <a:endCxn id="493" idx="4"/>
          </p:cNvCxnSpPr>
          <p:nvPr/>
        </p:nvCxnSpPr>
        <p:spPr>
          <a:xfrm rot="5400000" flipH="1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35" name="直線矢印コネクタ 534"/>
          <p:cNvCxnSpPr>
            <a:stCxn id="487" idx="0"/>
            <a:endCxn id="492" idx="4"/>
          </p:cNvCxnSpPr>
          <p:nvPr/>
        </p:nvCxnSpPr>
        <p:spPr>
          <a:xfrm rot="5400000" flipH="1" flipV="1">
            <a:off x="664977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36" name="正方形/長方形 535"/>
          <p:cNvSpPr/>
          <p:nvPr/>
        </p:nvSpPr>
        <p:spPr>
          <a:xfrm>
            <a:off x="5929322" y="6143643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7" name="円/楕円 536"/>
          <p:cNvSpPr/>
          <p:nvPr/>
        </p:nvSpPr>
        <p:spPr>
          <a:xfrm>
            <a:off x="628654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38" name="円/楕円 537"/>
          <p:cNvSpPr/>
          <p:nvPr/>
        </p:nvSpPr>
        <p:spPr>
          <a:xfrm>
            <a:off x="6643734" y="6143644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39" name="円/楕円 538"/>
          <p:cNvSpPr/>
          <p:nvPr/>
        </p:nvSpPr>
        <p:spPr>
          <a:xfrm>
            <a:off x="700092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40" name="円/楕円 539"/>
          <p:cNvSpPr/>
          <p:nvPr/>
        </p:nvSpPr>
        <p:spPr>
          <a:xfrm>
            <a:off x="735811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41" name="円/楕円 540"/>
          <p:cNvSpPr/>
          <p:nvPr/>
        </p:nvSpPr>
        <p:spPr>
          <a:xfrm>
            <a:off x="771530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42" name="円/楕円 541"/>
          <p:cNvSpPr/>
          <p:nvPr/>
        </p:nvSpPr>
        <p:spPr>
          <a:xfrm>
            <a:off x="8072494" y="6143644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43" name="円/楕円 542"/>
          <p:cNvSpPr/>
          <p:nvPr/>
        </p:nvSpPr>
        <p:spPr>
          <a:xfrm>
            <a:off x="6715140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8</a:t>
            </a:r>
            <a:endParaRPr lang="ja-JP" altLang="en-US" baseline="30000" dirty="0"/>
          </a:p>
        </p:txBody>
      </p:sp>
      <p:cxnSp>
        <p:nvCxnSpPr>
          <p:cNvPr id="544" name="直線矢印コネクタ 543"/>
          <p:cNvCxnSpPr>
            <a:stCxn id="543" idx="0"/>
            <a:endCxn id="488" idx="4"/>
          </p:cNvCxnSpPr>
          <p:nvPr/>
        </p:nvCxnSpPr>
        <p:spPr>
          <a:xfrm rot="16200000" flipV="1">
            <a:off x="604255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5" name="直線矢印コネクタ 544"/>
          <p:cNvCxnSpPr>
            <a:stCxn id="543" idx="0"/>
            <a:endCxn id="489" idx="4"/>
          </p:cNvCxnSpPr>
          <p:nvPr/>
        </p:nvCxnSpPr>
        <p:spPr>
          <a:xfrm rot="16200000" flipV="1">
            <a:off x="622114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6" name="直線矢印コネクタ 545"/>
          <p:cNvCxnSpPr>
            <a:stCxn id="543" idx="0"/>
            <a:endCxn id="491" idx="4"/>
          </p:cNvCxnSpPr>
          <p:nvPr/>
        </p:nvCxnSpPr>
        <p:spPr>
          <a:xfrm rot="5400000" flipH="1" flipV="1">
            <a:off x="657833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7" name="直線矢印コネクタ 546"/>
          <p:cNvCxnSpPr>
            <a:stCxn id="543" idx="0"/>
            <a:endCxn id="490" idx="4"/>
          </p:cNvCxnSpPr>
          <p:nvPr/>
        </p:nvCxnSpPr>
        <p:spPr>
          <a:xfrm rot="16200000" flipV="1">
            <a:off x="639974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8" name="直線矢印コネクタ 547"/>
          <p:cNvCxnSpPr>
            <a:stCxn id="543" idx="0"/>
            <a:endCxn id="493" idx="4"/>
          </p:cNvCxnSpPr>
          <p:nvPr/>
        </p:nvCxnSpPr>
        <p:spPr>
          <a:xfrm rot="5400000" flipH="1" flipV="1">
            <a:off x="6935525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>
            <a:stCxn id="543" idx="0"/>
            <a:endCxn id="492" idx="4"/>
          </p:cNvCxnSpPr>
          <p:nvPr/>
        </p:nvCxnSpPr>
        <p:spPr>
          <a:xfrm rot="5400000" flipH="1" flipV="1">
            <a:off x="6756930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0" name="円/楕円 549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551" name="直線矢印コネクタ 550"/>
          <p:cNvCxnSpPr>
            <a:endCxn id="550" idx="4"/>
          </p:cNvCxnSpPr>
          <p:nvPr/>
        </p:nvCxnSpPr>
        <p:spPr>
          <a:xfrm flipV="1">
            <a:off x="5715008" y="4084084"/>
            <a:ext cx="2428892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2" name="直線矢印コネクタ 551"/>
          <p:cNvCxnSpPr>
            <a:stCxn id="482" idx="0"/>
            <a:endCxn id="550" idx="4"/>
          </p:cNvCxnSpPr>
          <p:nvPr/>
        </p:nvCxnSpPr>
        <p:spPr>
          <a:xfrm rot="5400000" flipH="1" flipV="1">
            <a:off x="647117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3" name="直線矢印コネクタ 552"/>
          <p:cNvCxnSpPr>
            <a:stCxn id="483" idx="0"/>
            <a:endCxn id="550" idx="4"/>
          </p:cNvCxnSpPr>
          <p:nvPr/>
        </p:nvCxnSpPr>
        <p:spPr>
          <a:xfrm rot="5400000" flipH="1" flipV="1">
            <a:off x="6578335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4" name="直線矢印コネクタ 553"/>
          <p:cNvCxnSpPr>
            <a:stCxn id="484" idx="0"/>
            <a:endCxn id="550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5" name="直線矢印コネクタ 554"/>
          <p:cNvCxnSpPr>
            <a:stCxn id="485" idx="0"/>
            <a:endCxn id="550" idx="4"/>
          </p:cNvCxnSpPr>
          <p:nvPr/>
        </p:nvCxnSpPr>
        <p:spPr>
          <a:xfrm rot="5400000" flipH="1" flipV="1">
            <a:off x="6792649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6" name="直線矢印コネクタ 555"/>
          <p:cNvCxnSpPr>
            <a:stCxn id="486" idx="0"/>
            <a:endCxn id="550" idx="4"/>
          </p:cNvCxnSpPr>
          <p:nvPr/>
        </p:nvCxnSpPr>
        <p:spPr>
          <a:xfrm rot="5400000" flipH="1" flipV="1">
            <a:off x="6899806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7" name="直線矢印コネクタ 556"/>
          <p:cNvCxnSpPr>
            <a:stCxn id="487" idx="0"/>
            <a:endCxn id="550" idx="4"/>
          </p:cNvCxnSpPr>
          <p:nvPr/>
        </p:nvCxnSpPr>
        <p:spPr>
          <a:xfrm rot="5400000" flipH="1" flipV="1">
            <a:off x="700696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58" name="直線矢印コネクタ 557"/>
          <p:cNvCxnSpPr>
            <a:stCxn id="543" idx="0"/>
            <a:endCxn id="550" idx="4"/>
          </p:cNvCxnSpPr>
          <p:nvPr/>
        </p:nvCxnSpPr>
        <p:spPr>
          <a:xfrm rot="5400000" flipH="1" flipV="1">
            <a:off x="7114120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9" name="円/楕円 558"/>
          <p:cNvSpPr/>
          <p:nvPr/>
        </p:nvSpPr>
        <p:spPr>
          <a:xfrm>
            <a:off x="4929222" y="6143644"/>
            <a:ext cx="428628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L</a:t>
            </a:r>
            <a:endParaRPr lang="ja-JP" altLang="en-US" baseline="30000" dirty="0"/>
          </a:p>
        </p:txBody>
      </p:sp>
      <p:sp>
        <p:nvSpPr>
          <p:cNvPr id="560" name="円/楕円 559"/>
          <p:cNvSpPr/>
          <p:nvPr/>
        </p:nvSpPr>
        <p:spPr>
          <a:xfrm>
            <a:off x="5286380" y="6143644"/>
            <a:ext cx="428628" cy="42862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err="1" smtClean="0"/>
              <a:t>a</a:t>
            </a:r>
            <a:r>
              <a:rPr lang="en-US" altLang="ja-JP" baseline="30000" dirty="0" err="1" smtClean="0"/>
              <a:t>R</a:t>
            </a:r>
            <a:endParaRPr lang="ja-JP" altLang="en-US" baseline="30000" dirty="0"/>
          </a:p>
        </p:txBody>
      </p:sp>
      <p:sp>
        <p:nvSpPr>
          <p:cNvPr id="561" name="円/楕円 560"/>
          <p:cNvSpPr/>
          <p:nvPr/>
        </p:nvSpPr>
        <p:spPr>
          <a:xfrm>
            <a:off x="8429652" y="6143644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62" name="円/楕円 561"/>
          <p:cNvSpPr/>
          <p:nvPr/>
        </p:nvSpPr>
        <p:spPr>
          <a:xfrm>
            <a:off x="7143768" y="4929198"/>
            <a:ext cx="428628" cy="42862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x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63" name="円/楕円 562"/>
          <p:cNvSpPr/>
          <p:nvPr/>
        </p:nvSpPr>
        <p:spPr>
          <a:xfrm>
            <a:off x="7358082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64" name="円/楕円 563"/>
          <p:cNvSpPr/>
          <p:nvPr/>
        </p:nvSpPr>
        <p:spPr>
          <a:xfrm>
            <a:off x="7572396" y="492919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65" name="円/楕円 564"/>
          <p:cNvSpPr/>
          <p:nvPr/>
        </p:nvSpPr>
        <p:spPr>
          <a:xfrm>
            <a:off x="7786710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66" name="円/楕円 565"/>
          <p:cNvSpPr/>
          <p:nvPr/>
        </p:nvSpPr>
        <p:spPr>
          <a:xfrm>
            <a:off x="8001024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67" name="円/楕円 566"/>
          <p:cNvSpPr/>
          <p:nvPr/>
        </p:nvSpPr>
        <p:spPr>
          <a:xfrm>
            <a:off x="8215338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568" name="円/楕円 567"/>
          <p:cNvSpPr/>
          <p:nvPr/>
        </p:nvSpPr>
        <p:spPr>
          <a:xfrm>
            <a:off x="8429652" y="4929198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569" name="円/楕円 568"/>
          <p:cNvSpPr/>
          <p:nvPr/>
        </p:nvSpPr>
        <p:spPr>
          <a:xfrm>
            <a:off x="578644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570" name="円/楕円 569"/>
          <p:cNvSpPr/>
          <p:nvPr/>
        </p:nvSpPr>
        <p:spPr>
          <a:xfrm>
            <a:off x="6143636" y="3655456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571" name="円/楕円 570"/>
          <p:cNvSpPr/>
          <p:nvPr/>
        </p:nvSpPr>
        <p:spPr>
          <a:xfrm>
            <a:off x="650082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572" name="円/楕円 571"/>
          <p:cNvSpPr/>
          <p:nvPr/>
        </p:nvSpPr>
        <p:spPr>
          <a:xfrm>
            <a:off x="685801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573" name="円/楕円 572"/>
          <p:cNvSpPr/>
          <p:nvPr/>
        </p:nvSpPr>
        <p:spPr>
          <a:xfrm>
            <a:off x="721520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574" name="円/楕円 573"/>
          <p:cNvSpPr/>
          <p:nvPr/>
        </p:nvSpPr>
        <p:spPr>
          <a:xfrm>
            <a:off x="7572396" y="3655456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cxnSp>
        <p:nvCxnSpPr>
          <p:cNvPr id="575" name="直線矢印コネクタ 574"/>
          <p:cNvCxnSpPr>
            <a:stCxn id="562" idx="0"/>
            <a:endCxn id="569" idx="4"/>
          </p:cNvCxnSpPr>
          <p:nvPr/>
        </p:nvCxnSpPr>
        <p:spPr>
          <a:xfrm rot="16200000" flipV="1">
            <a:off x="625686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6" name="直線矢印コネクタ 575"/>
          <p:cNvCxnSpPr>
            <a:stCxn id="562" idx="0"/>
            <a:endCxn id="570" idx="4"/>
          </p:cNvCxnSpPr>
          <p:nvPr/>
        </p:nvCxnSpPr>
        <p:spPr>
          <a:xfrm rot="16200000" flipV="1">
            <a:off x="643545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7" name="直線矢印コネクタ 576"/>
          <p:cNvCxnSpPr>
            <a:stCxn id="562" idx="0"/>
            <a:endCxn id="572" idx="4"/>
          </p:cNvCxnSpPr>
          <p:nvPr/>
        </p:nvCxnSpPr>
        <p:spPr>
          <a:xfrm rot="16200000" flipV="1">
            <a:off x="679264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8" name="直線矢印コネクタ 577"/>
          <p:cNvCxnSpPr>
            <a:stCxn id="562" idx="0"/>
            <a:endCxn id="571" idx="4"/>
          </p:cNvCxnSpPr>
          <p:nvPr/>
        </p:nvCxnSpPr>
        <p:spPr>
          <a:xfrm rot="16200000" flipV="1">
            <a:off x="661405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79" name="直線矢印コネクタ 578"/>
          <p:cNvCxnSpPr>
            <a:stCxn id="562" idx="0"/>
            <a:endCxn id="574" idx="4"/>
          </p:cNvCxnSpPr>
          <p:nvPr/>
        </p:nvCxnSpPr>
        <p:spPr>
          <a:xfrm rot="5400000" flipH="1" flipV="1">
            <a:off x="7149839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0" name="直線矢印コネクタ 579"/>
          <p:cNvCxnSpPr>
            <a:stCxn id="562" idx="0"/>
            <a:endCxn id="573" idx="4"/>
          </p:cNvCxnSpPr>
          <p:nvPr/>
        </p:nvCxnSpPr>
        <p:spPr>
          <a:xfrm rot="5400000" flipH="1" flipV="1">
            <a:off x="6971244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1" name="直線矢印コネクタ 580"/>
          <p:cNvCxnSpPr>
            <a:stCxn id="563" idx="0"/>
            <a:endCxn id="569" idx="4"/>
          </p:cNvCxnSpPr>
          <p:nvPr/>
        </p:nvCxnSpPr>
        <p:spPr>
          <a:xfrm rot="16200000" flipV="1">
            <a:off x="636402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2" name="直線矢印コネクタ 581"/>
          <p:cNvCxnSpPr>
            <a:stCxn id="563" idx="0"/>
            <a:endCxn id="570" idx="4"/>
          </p:cNvCxnSpPr>
          <p:nvPr/>
        </p:nvCxnSpPr>
        <p:spPr>
          <a:xfrm rot="16200000" flipV="1">
            <a:off x="654261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3" name="直線矢印コネクタ 582"/>
          <p:cNvCxnSpPr>
            <a:stCxn id="563" idx="0"/>
            <a:endCxn id="572" idx="4"/>
          </p:cNvCxnSpPr>
          <p:nvPr/>
        </p:nvCxnSpPr>
        <p:spPr>
          <a:xfrm rot="16200000" flipV="1">
            <a:off x="689980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4" name="直線矢印コネクタ 583"/>
          <p:cNvCxnSpPr>
            <a:stCxn id="563" idx="0"/>
            <a:endCxn id="571" idx="4"/>
          </p:cNvCxnSpPr>
          <p:nvPr/>
        </p:nvCxnSpPr>
        <p:spPr>
          <a:xfrm rot="16200000" flipV="1">
            <a:off x="672121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5" name="直線矢印コネクタ 584"/>
          <p:cNvCxnSpPr>
            <a:stCxn id="563" idx="0"/>
            <a:endCxn id="574" idx="4"/>
          </p:cNvCxnSpPr>
          <p:nvPr/>
        </p:nvCxnSpPr>
        <p:spPr>
          <a:xfrm rot="5400000" flipH="1" flipV="1">
            <a:off x="7256996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6" name="直線矢印コネクタ 585"/>
          <p:cNvCxnSpPr>
            <a:stCxn id="563" idx="0"/>
            <a:endCxn id="573" idx="4"/>
          </p:cNvCxnSpPr>
          <p:nvPr/>
        </p:nvCxnSpPr>
        <p:spPr>
          <a:xfrm rot="16200000" flipV="1">
            <a:off x="7078401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7" name="直線矢印コネクタ 586"/>
          <p:cNvCxnSpPr>
            <a:stCxn id="564" idx="0"/>
            <a:endCxn id="569" idx="4"/>
          </p:cNvCxnSpPr>
          <p:nvPr/>
        </p:nvCxnSpPr>
        <p:spPr>
          <a:xfrm rot="16200000" flipV="1">
            <a:off x="647117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8" name="直線矢印コネクタ 587"/>
          <p:cNvCxnSpPr>
            <a:stCxn id="564" idx="0"/>
            <a:endCxn id="570" idx="4"/>
          </p:cNvCxnSpPr>
          <p:nvPr/>
        </p:nvCxnSpPr>
        <p:spPr>
          <a:xfrm rot="16200000" flipV="1">
            <a:off x="664977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89" name="直線矢印コネクタ 588"/>
          <p:cNvCxnSpPr>
            <a:stCxn id="564" idx="0"/>
            <a:endCxn id="572" idx="4"/>
          </p:cNvCxnSpPr>
          <p:nvPr/>
        </p:nvCxnSpPr>
        <p:spPr>
          <a:xfrm rot="16200000" flipV="1">
            <a:off x="700696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0" name="直線矢印コネクタ 589"/>
          <p:cNvCxnSpPr>
            <a:stCxn id="564" idx="0"/>
            <a:endCxn id="571" idx="4"/>
          </p:cNvCxnSpPr>
          <p:nvPr/>
        </p:nvCxnSpPr>
        <p:spPr>
          <a:xfrm rot="16200000" flipV="1">
            <a:off x="682836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1" name="直線矢印コネクタ 590"/>
          <p:cNvCxnSpPr>
            <a:stCxn id="564" idx="0"/>
            <a:endCxn id="574" idx="4"/>
          </p:cNvCxnSpPr>
          <p:nvPr/>
        </p:nvCxnSpPr>
        <p:spPr>
          <a:xfrm rot="5400000" flipH="1" flipV="1">
            <a:off x="7364153" y="4506641"/>
            <a:ext cx="845114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2" name="直線矢印コネクタ 591"/>
          <p:cNvCxnSpPr>
            <a:stCxn id="564" idx="0"/>
            <a:endCxn id="573" idx="4"/>
          </p:cNvCxnSpPr>
          <p:nvPr/>
        </p:nvCxnSpPr>
        <p:spPr>
          <a:xfrm rot="16200000" flipV="1">
            <a:off x="718555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3" name="直線矢印コネクタ 592"/>
          <p:cNvCxnSpPr>
            <a:stCxn id="565" idx="0"/>
            <a:endCxn id="569" idx="4"/>
          </p:cNvCxnSpPr>
          <p:nvPr/>
        </p:nvCxnSpPr>
        <p:spPr>
          <a:xfrm rot="16200000" flipV="1">
            <a:off x="6578335" y="3506509"/>
            <a:ext cx="845114" cy="200026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4" name="直線矢印コネクタ 593"/>
          <p:cNvCxnSpPr>
            <a:stCxn id="565" idx="0"/>
            <a:endCxn id="570" idx="4"/>
          </p:cNvCxnSpPr>
          <p:nvPr/>
        </p:nvCxnSpPr>
        <p:spPr>
          <a:xfrm rot="16200000" flipV="1">
            <a:off x="6756930" y="3685104"/>
            <a:ext cx="845114" cy="164307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5" name="直線矢印コネクタ 594"/>
          <p:cNvCxnSpPr>
            <a:stCxn id="565" idx="0"/>
            <a:endCxn id="572" idx="4"/>
          </p:cNvCxnSpPr>
          <p:nvPr/>
        </p:nvCxnSpPr>
        <p:spPr>
          <a:xfrm rot="16200000" flipV="1">
            <a:off x="7114120" y="4042294"/>
            <a:ext cx="845114" cy="92869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6" name="直線矢印コネクタ 595"/>
          <p:cNvCxnSpPr>
            <a:stCxn id="565" idx="0"/>
            <a:endCxn id="571" idx="4"/>
          </p:cNvCxnSpPr>
          <p:nvPr/>
        </p:nvCxnSpPr>
        <p:spPr>
          <a:xfrm rot="16200000" flipV="1">
            <a:off x="6935525" y="3863699"/>
            <a:ext cx="845114" cy="128588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7" name="直線矢印コネクタ 596"/>
          <p:cNvCxnSpPr>
            <a:stCxn id="565" idx="0"/>
            <a:endCxn id="574" idx="4"/>
          </p:cNvCxnSpPr>
          <p:nvPr/>
        </p:nvCxnSpPr>
        <p:spPr>
          <a:xfrm rot="16200000" flipV="1">
            <a:off x="7471310" y="4399484"/>
            <a:ext cx="845114" cy="21431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8" name="直線矢印コネクタ 597"/>
          <p:cNvCxnSpPr>
            <a:stCxn id="565" idx="0"/>
            <a:endCxn id="573" idx="4"/>
          </p:cNvCxnSpPr>
          <p:nvPr/>
        </p:nvCxnSpPr>
        <p:spPr>
          <a:xfrm rot="16200000" flipV="1">
            <a:off x="7292715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99" name="直線矢印コネクタ 598"/>
          <p:cNvCxnSpPr>
            <a:stCxn id="566" idx="0"/>
            <a:endCxn id="569" idx="4"/>
          </p:cNvCxnSpPr>
          <p:nvPr/>
        </p:nvCxnSpPr>
        <p:spPr>
          <a:xfrm rot="16200000" flipV="1">
            <a:off x="6685492" y="3399352"/>
            <a:ext cx="845114" cy="221457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0" name="直線矢印コネクタ 599"/>
          <p:cNvCxnSpPr>
            <a:stCxn id="566" idx="0"/>
            <a:endCxn id="570" idx="4"/>
          </p:cNvCxnSpPr>
          <p:nvPr/>
        </p:nvCxnSpPr>
        <p:spPr>
          <a:xfrm rot="16200000" flipV="1">
            <a:off x="6864087" y="3577947"/>
            <a:ext cx="845114" cy="18573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1" name="直線矢印コネクタ 600"/>
          <p:cNvCxnSpPr>
            <a:stCxn id="566" idx="0"/>
            <a:endCxn id="572" idx="4"/>
          </p:cNvCxnSpPr>
          <p:nvPr/>
        </p:nvCxnSpPr>
        <p:spPr>
          <a:xfrm rot="16200000" flipV="1">
            <a:off x="7221277" y="3935137"/>
            <a:ext cx="845114" cy="114300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2" name="直線矢印コネクタ 601"/>
          <p:cNvCxnSpPr>
            <a:stCxn id="566" idx="0"/>
            <a:endCxn id="571" idx="4"/>
          </p:cNvCxnSpPr>
          <p:nvPr/>
        </p:nvCxnSpPr>
        <p:spPr>
          <a:xfrm rot="16200000" flipV="1">
            <a:off x="7042682" y="3756542"/>
            <a:ext cx="845114" cy="150019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3" name="直線矢印コネクタ 602"/>
          <p:cNvCxnSpPr>
            <a:stCxn id="566" idx="0"/>
            <a:endCxn id="574" idx="4"/>
          </p:cNvCxnSpPr>
          <p:nvPr/>
        </p:nvCxnSpPr>
        <p:spPr>
          <a:xfrm rot="16200000" flipV="1">
            <a:off x="7578467" y="4292327"/>
            <a:ext cx="845114" cy="42862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4" name="直線矢印コネクタ 603"/>
          <p:cNvCxnSpPr>
            <a:stCxn id="566" idx="0"/>
            <a:endCxn id="573" idx="4"/>
          </p:cNvCxnSpPr>
          <p:nvPr/>
        </p:nvCxnSpPr>
        <p:spPr>
          <a:xfrm rot="16200000" flipV="1">
            <a:off x="7399872" y="4113732"/>
            <a:ext cx="845114" cy="78581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5" name="直線矢印コネクタ 604"/>
          <p:cNvCxnSpPr>
            <a:stCxn id="567" idx="0"/>
            <a:endCxn id="569" idx="4"/>
          </p:cNvCxnSpPr>
          <p:nvPr/>
        </p:nvCxnSpPr>
        <p:spPr>
          <a:xfrm rot="16200000" flipV="1">
            <a:off x="6792649" y="3292195"/>
            <a:ext cx="845114" cy="242889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6" name="直線矢印コネクタ 605"/>
          <p:cNvCxnSpPr>
            <a:stCxn id="567" idx="0"/>
            <a:endCxn id="570" idx="4"/>
          </p:cNvCxnSpPr>
          <p:nvPr/>
        </p:nvCxnSpPr>
        <p:spPr>
          <a:xfrm rot="16200000" flipV="1">
            <a:off x="6971244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7" name="直線矢印コネクタ 606"/>
          <p:cNvCxnSpPr>
            <a:stCxn id="567" idx="0"/>
            <a:endCxn id="572" idx="4"/>
          </p:cNvCxnSpPr>
          <p:nvPr/>
        </p:nvCxnSpPr>
        <p:spPr>
          <a:xfrm rot="16200000" flipV="1">
            <a:off x="7328434" y="3827980"/>
            <a:ext cx="845114" cy="135732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8" name="直線矢印コネクタ 607"/>
          <p:cNvCxnSpPr>
            <a:stCxn id="567" idx="0"/>
            <a:endCxn id="571" idx="4"/>
          </p:cNvCxnSpPr>
          <p:nvPr/>
        </p:nvCxnSpPr>
        <p:spPr>
          <a:xfrm rot="16200000" flipV="1">
            <a:off x="7149839" y="3649385"/>
            <a:ext cx="845114" cy="171451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09" name="直線矢印コネクタ 608"/>
          <p:cNvCxnSpPr>
            <a:stCxn id="567" idx="0"/>
            <a:endCxn id="574" idx="4"/>
          </p:cNvCxnSpPr>
          <p:nvPr/>
        </p:nvCxnSpPr>
        <p:spPr>
          <a:xfrm rot="16200000" flipV="1">
            <a:off x="7685624" y="4185170"/>
            <a:ext cx="845114" cy="64294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0" name="直線矢印コネクタ 609"/>
          <p:cNvCxnSpPr>
            <a:stCxn id="567" idx="0"/>
            <a:endCxn id="573" idx="4"/>
          </p:cNvCxnSpPr>
          <p:nvPr/>
        </p:nvCxnSpPr>
        <p:spPr>
          <a:xfrm rot="16200000" flipV="1">
            <a:off x="7507029" y="4006575"/>
            <a:ext cx="845114" cy="100013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1" name="直線矢印コネクタ 610"/>
          <p:cNvCxnSpPr>
            <a:stCxn id="568" idx="0"/>
            <a:endCxn id="569" idx="4"/>
          </p:cNvCxnSpPr>
          <p:nvPr/>
        </p:nvCxnSpPr>
        <p:spPr>
          <a:xfrm rot="16200000" flipV="1">
            <a:off x="6899806" y="3185038"/>
            <a:ext cx="845114" cy="264320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2" name="直線矢印コネクタ 611"/>
          <p:cNvCxnSpPr>
            <a:stCxn id="568" idx="0"/>
            <a:endCxn id="570" idx="4"/>
          </p:cNvCxnSpPr>
          <p:nvPr/>
        </p:nvCxnSpPr>
        <p:spPr>
          <a:xfrm rot="16200000" flipV="1">
            <a:off x="7078401" y="3363633"/>
            <a:ext cx="845114" cy="228601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3" name="直線矢印コネクタ 612"/>
          <p:cNvCxnSpPr>
            <a:stCxn id="568" idx="0"/>
            <a:endCxn id="572" idx="4"/>
          </p:cNvCxnSpPr>
          <p:nvPr/>
        </p:nvCxnSpPr>
        <p:spPr>
          <a:xfrm rot="16200000" flipV="1">
            <a:off x="7435591" y="3720823"/>
            <a:ext cx="845114" cy="157163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4" name="直線矢印コネクタ 613"/>
          <p:cNvCxnSpPr>
            <a:stCxn id="568" idx="0"/>
            <a:endCxn id="571" idx="4"/>
          </p:cNvCxnSpPr>
          <p:nvPr/>
        </p:nvCxnSpPr>
        <p:spPr>
          <a:xfrm rot="16200000" flipV="1">
            <a:off x="7256996" y="3542228"/>
            <a:ext cx="845114" cy="192882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5" name="直線矢印コネクタ 614"/>
          <p:cNvCxnSpPr>
            <a:stCxn id="568" idx="0"/>
            <a:endCxn id="574" idx="4"/>
          </p:cNvCxnSpPr>
          <p:nvPr/>
        </p:nvCxnSpPr>
        <p:spPr>
          <a:xfrm rot="16200000" flipV="1">
            <a:off x="7792781" y="4078013"/>
            <a:ext cx="845114" cy="85725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6" name="直線矢印コネクタ 615"/>
          <p:cNvCxnSpPr>
            <a:stCxn id="568" idx="0"/>
            <a:endCxn id="573" idx="4"/>
          </p:cNvCxnSpPr>
          <p:nvPr/>
        </p:nvCxnSpPr>
        <p:spPr>
          <a:xfrm rot="16200000" flipV="1">
            <a:off x="7614186" y="3899418"/>
            <a:ext cx="845114" cy="121444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17" name="円/楕円 616"/>
          <p:cNvSpPr/>
          <p:nvPr/>
        </p:nvSpPr>
        <p:spPr>
          <a:xfrm>
            <a:off x="8643966" y="4929198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x</a:t>
            </a:r>
            <a:r>
              <a:rPr lang="en-US" altLang="ja-JP" baseline="30000" dirty="0" smtClean="0"/>
              <a:t>16</a:t>
            </a:r>
            <a:endParaRPr lang="ja-JP" altLang="en-US" baseline="30000" dirty="0"/>
          </a:p>
        </p:txBody>
      </p:sp>
      <p:cxnSp>
        <p:nvCxnSpPr>
          <p:cNvPr id="618" name="直線矢印コネクタ 617"/>
          <p:cNvCxnSpPr>
            <a:stCxn id="617" idx="0"/>
            <a:endCxn id="569" idx="4"/>
          </p:cNvCxnSpPr>
          <p:nvPr/>
        </p:nvCxnSpPr>
        <p:spPr>
          <a:xfrm rot="16200000" flipV="1">
            <a:off x="7006963" y="3077881"/>
            <a:ext cx="845114" cy="285752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9" name="直線矢印コネクタ 618"/>
          <p:cNvCxnSpPr>
            <a:stCxn id="617" idx="0"/>
            <a:endCxn id="570" idx="4"/>
          </p:cNvCxnSpPr>
          <p:nvPr/>
        </p:nvCxnSpPr>
        <p:spPr>
          <a:xfrm rot="16200000" flipV="1">
            <a:off x="7185558" y="3256476"/>
            <a:ext cx="845114" cy="250033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0" name="直線矢印コネクタ 619"/>
          <p:cNvCxnSpPr>
            <a:stCxn id="617" idx="0"/>
            <a:endCxn id="572" idx="4"/>
          </p:cNvCxnSpPr>
          <p:nvPr/>
        </p:nvCxnSpPr>
        <p:spPr>
          <a:xfrm rot="16200000" flipV="1">
            <a:off x="7542748" y="3613666"/>
            <a:ext cx="845114" cy="178595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1" name="直線矢印コネクタ 620"/>
          <p:cNvCxnSpPr>
            <a:stCxn id="617" idx="0"/>
            <a:endCxn id="571" idx="4"/>
          </p:cNvCxnSpPr>
          <p:nvPr/>
        </p:nvCxnSpPr>
        <p:spPr>
          <a:xfrm rot="16200000" flipV="1">
            <a:off x="7364153" y="3435071"/>
            <a:ext cx="845114" cy="214314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2" name="直線矢印コネクタ 621"/>
          <p:cNvCxnSpPr>
            <a:stCxn id="617" idx="0"/>
            <a:endCxn id="574" idx="4"/>
          </p:cNvCxnSpPr>
          <p:nvPr/>
        </p:nvCxnSpPr>
        <p:spPr>
          <a:xfrm rot="16200000" flipV="1">
            <a:off x="7899938" y="3970856"/>
            <a:ext cx="845114" cy="107157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3" name="直線矢印コネクタ 622"/>
          <p:cNvCxnSpPr>
            <a:stCxn id="617" idx="0"/>
            <a:endCxn id="573" idx="4"/>
          </p:cNvCxnSpPr>
          <p:nvPr/>
        </p:nvCxnSpPr>
        <p:spPr>
          <a:xfrm rot="16200000" flipV="1">
            <a:off x="7721343" y="3792261"/>
            <a:ext cx="845114" cy="142876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24" name="円/楕円 623"/>
          <p:cNvSpPr/>
          <p:nvPr/>
        </p:nvSpPr>
        <p:spPr>
          <a:xfrm>
            <a:off x="7929586" y="3655456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cxnSp>
        <p:nvCxnSpPr>
          <p:cNvPr id="625" name="直線矢印コネクタ 624"/>
          <p:cNvCxnSpPr>
            <a:stCxn id="484" idx="0"/>
            <a:endCxn id="624" idx="4"/>
          </p:cNvCxnSpPr>
          <p:nvPr/>
        </p:nvCxnSpPr>
        <p:spPr>
          <a:xfrm rot="5400000" flipH="1" flipV="1">
            <a:off x="6685492" y="3470790"/>
            <a:ext cx="845114" cy="207170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6" name="直線矢印コネクタ 625"/>
          <p:cNvCxnSpPr>
            <a:stCxn id="563" idx="0"/>
            <a:endCxn id="624" idx="4"/>
          </p:cNvCxnSpPr>
          <p:nvPr/>
        </p:nvCxnSpPr>
        <p:spPr>
          <a:xfrm rot="5400000" flipH="1" flipV="1">
            <a:off x="7435591" y="4220889"/>
            <a:ext cx="845114" cy="571504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7" name="直線矢印コネクタ 626"/>
          <p:cNvCxnSpPr>
            <a:stCxn id="564" idx="0"/>
            <a:endCxn id="624" idx="4"/>
          </p:cNvCxnSpPr>
          <p:nvPr/>
        </p:nvCxnSpPr>
        <p:spPr>
          <a:xfrm rot="5400000" flipH="1" flipV="1">
            <a:off x="7542748" y="4328046"/>
            <a:ext cx="845114" cy="35719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8" name="直線矢印コネクタ 627"/>
          <p:cNvCxnSpPr>
            <a:stCxn id="565" idx="0"/>
            <a:endCxn id="624" idx="4"/>
          </p:cNvCxnSpPr>
          <p:nvPr/>
        </p:nvCxnSpPr>
        <p:spPr>
          <a:xfrm rot="5400000" flipH="1" flipV="1">
            <a:off x="7649905" y="4435203"/>
            <a:ext cx="845114" cy="14287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29" name="直線矢印コネクタ 628"/>
          <p:cNvCxnSpPr>
            <a:stCxn id="566" idx="0"/>
            <a:endCxn id="624" idx="4"/>
          </p:cNvCxnSpPr>
          <p:nvPr/>
        </p:nvCxnSpPr>
        <p:spPr>
          <a:xfrm rot="16200000" flipV="1">
            <a:off x="7757062" y="4470922"/>
            <a:ext cx="845114" cy="7143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0" name="直線矢印コネクタ 629"/>
          <p:cNvCxnSpPr>
            <a:stCxn id="567" idx="0"/>
            <a:endCxn id="624" idx="4"/>
          </p:cNvCxnSpPr>
          <p:nvPr/>
        </p:nvCxnSpPr>
        <p:spPr>
          <a:xfrm rot="16200000" flipV="1">
            <a:off x="7864219" y="4363765"/>
            <a:ext cx="845114" cy="285752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1" name="直線矢印コネクタ 630"/>
          <p:cNvCxnSpPr>
            <a:stCxn id="568" idx="0"/>
            <a:endCxn id="624" idx="4"/>
          </p:cNvCxnSpPr>
          <p:nvPr/>
        </p:nvCxnSpPr>
        <p:spPr>
          <a:xfrm rot="16200000" flipV="1">
            <a:off x="7971376" y="4256608"/>
            <a:ext cx="845114" cy="500066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32" name="直線矢印コネクタ 631"/>
          <p:cNvCxnSpPr>
            <a:stCxn id="617" idx="0"/>
            <a:endCxn id="624" idx="4"/>
          </p:cNvCxnSpPr>
          <p:nvPr/>
        </p:nvCxnSpPr>
        <p:spPr>
          <a:xfrm rot="16200000" flipV="1">
            <a:off x="8078533" y="4149451"/>
            <a:ext cx="845114" cy="714380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33" name="上矢印 632"/>
          <p:cNvSpPr/>
          <p:nvPr/>
        </p:nvSpPr>
        <p:spPr>
          <a:xfrm rot="2700000">
            <a:off x="7610216" y="5351808"/>
            <a:ext cx="428628" cy="833844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4" name="上矢印 633"/>
          <p:cNvSpPr/>
          <p:nvPr/>
        </p:nvSpPr>
        <p:spPr>
          <a:xfrm rot="18900000">
            <a:off x="6447112" y="5351808"/>
            <a:ext cx="428628" cy="833844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5" name="カギ線コネクタ 595"/>
          <p:cNvCxnSpPr>
            <a:stCxn id="559" idx="0"/>
          </p:cNvCxnSpPr>
          <p:nvPr/>
        </p:nvCxnSpPr>
        <p:spPr>
          <a:xfrm rot="5400000" flipH="1" flipV="1">
            <a:off x="5750744" y="5250684"/>
            <a:ext cx="285753" cy="150016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6" name="カギ線コネクタ 595"/>
          <p:cNvCxnSpPr>
            <a:stCxn id="560" idx="0"/>
          </p:cNvCxnSpPr>
          <p:nvPr/>
        </p:nvCxnSpPr>
        <p:spPr>
          <a:xfrm rot="5400000" flipH="1" flipV="1">
            <a:off x="6500826" y="4929198"/>
            <a:ext cx="214315" cy="221457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37" name="正方形/長方形 636"/>
          <p:cNvSpPr/>
          <p:nvPr/>
        </p:nvSpPr>
        <p:spPr>
          <a:xfrm>
            <a:off x="5857884" y="3714752"/>
            <a:ext cx="2428892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y[t]</a:t>
            </a:r>
            <a:endParaRPr kumimoji="1" lang="ja-JP" altLang="en-US" dirty="0"/>
          </a:p>
        </p:txBody>
      </p:sp>
      <p:sp>
        <p:nvSpPr>
          <p:cNvPr id="638" name="正方形/長方形 637"/>
          <p:cNvSpPr/>
          <p:nvPr/>
        </p:nvSpPr>
        <p:spPr>
          <a:xfrm>
            <a:off x="6357918" y="6215081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y[t-1]</a:t>
            </a:r>
            <a:endParaRPr kumimoji="1" lang="ja-JP" altLang="en-US" dirty="0"/>
          </a:p>
        </p:txBody>
      </p:sp>
      <p:sp>
        <p:nvSpPr>
          <p:cNvPr id="639" name="正方形/長方形 638"/>
          <p:cNvSpPr/>
          <p:nvPr/>
        </p:nvSpPr>
        <p:spPr>
          <a:xfrm>
            <a:off x="5000596" y="6215081"/>
            <a:ext cx="714380" cy="2857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a[t]</a:t>
            </a:r>
            <a:endParaRPr kumimoji="1" lang="ja-JP" altLang="en-US" dirty="0"/>
          </a:p>
        </p:txBody>
      </p:sp>
      <p:sp>
        <p:nvSpPr>
          <p:cNvPr id="640" name="正方形/長方形 639"/>
          <p:cNvSpPr/>
          <p:nvPr/>
        </p:nvSpPr>
        <p:spPr>
          <a:xfrm>
            <a:off x="5786414" y="6215081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o[t]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2700" dirty="0" smtClean="0"/>
              <a:t>Background: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Learning State Representation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by </a:t>
            </a:r>
            <a:r>
              <a:rPr kumimoji="1" lang="en-US" altLang="ja-JP" dirty="0" smtClean="0"/>
              <a:t>TD-Networks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Apply Temporal-Difference learning rule to general </a:t>
            </a:r>
            <a:r>
              <a:rPr kumimoji="1" lang="en-US" altLang="ja-JP" dirty="0" smtClean="0"/>
              <a:t>prediction</a:t>
            </a:r>
          </a:p>
          <a:p>
            <a:pPr lvl="1"/>
            <a:r>
              <a:rPr lang="en-US" altLang="ja-JP" dirty="0" smtClean="0"/>
              <a:t>Prediction at time t</a:t>
            </a:r>
            <a:br>
              <a:rPr lang="en-US" altLang="ja-JP" dirty="0" smtClean="0"/>
            </a:br>
            <a:r>
              <a:rPr lang="en-US" altLang="ja-JP" dirty="0" smtClean="0"/>
              <a:t>is trained using</a:t>
            </a:r>
            <a:br>
              <a:rPr lang="en-US" altLang="ja-JP" dirty="0" smtClean="0"/>
            </a:br>
            <a:r>
              <a:rPr lang="en-US" altLang="ja-JP" dirty="0" smtClean="0"/>
              <a:t>prediction at time t+1</a:t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433" name="正方形/長方形 432"/>
          <p:cNvSpPr/>
          <p:nvPr/>
        </p:nvSpPr>
        <p:spPr>
          <a:xfrm>
            <a:off x="5643570" y="2643182"/>
            <a:ext cx="428660" cy="4286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4" name="円/楕円 433"/>
          <p:cNvSpPr/>
          <p:nvPr/>
        </p:nvSpPr>
        <p:spPr>
          <a:xfrm>
            <a:off x="6000792" y="2643183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dirty="0" smtClean="0"/>
              <a:t>y</a:t>
            </a:r>
            <a:r>
              <a:rPr kumimoji="1" lang="en-US" altLang="ja-JP" baseline="30000" dirty="0" smtClean="0"/>
              <a:t>1</a:t>
            </a:r>
            <a:endParaRPr kumimoji="1" lang="ja-JP" altLang="en-US" baseline="30000" dirty="0"/>
          </a:p>
        </p:txBody>
      </p:sp>
      <p:sp>
        <p:nvSpPr>
          <p:cNvPr id="435" name="円/楕円 434"/>
          <p:cNvSpPr/>
          <p:nvPr/>
        </p:nvSpPr>
        <p:spPr>
          <a:xfrm>
            <a:off x="6357982" y="2643183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2</a:t>
            </a:r>
            <a:endParaRPr lang="ja-JP" altLang="en-US" baseline="30000" dirty="0"/>
          </a:p>
        </p:txBody>
      </p:sp>
      <p:sp>
        <p:nvSpPr>
          <p:cNvPr id="436" name="円/楕円 435"/>
          <p:cNvSpPr/>
          <p:nvPr/>
        </p:nvSpPr>
        <p:spPr>
          <a:xfrm>
            <a:off x="671517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3</a:t>
            </a:r>
            <a:endParaRPr lang="ja-JP" altLang="en-US" baseline="30000" dirty="0"/>
          </a:p>
        </p:txBody>
      </p:sp>
      <p:sp>
        <p:nvSpPr>
          <p:cNvPr id="437" name="円/楕円 436"/>
          <p:cNvSpPr/>
          <p:nvPr/>
        </p:nvSpPr>
        <p:spPr>
          <a:xfrm>
            <a:off x="707236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4</a:t>
            </a:r>
            <a:endParaRPr lang="ja-JP" altLang="en-US" baseline="30000" dirty="0"/>
          </a:p>
        </p:txBody>
      </p:sp>
      <p:sp>
        <p:nvSpPr>
          <p:cNvPr id="438" name="円/楕円 437"/>
          <p:cNvSpPr/>
          <p:nvPr/>
        </p:nvSpPr>
        <p:spPr>
          <a:xfrm>
            <a:off x="742955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5</a:t>
            </a:r>
            <a:endParaRPr lang="ja-JP" altLang="en-US" baseline="30000" dirty="0"/>
          </a:p>
        </p:txBody>
      </p:sp>
      <p:sp>
        <p:nvSpPr>
          <p:cNvPr id="439" name="円/楕円 438"/>
          <p:cNvSpPr/>
          <p:nvPr/>
        </p:nvSpPr>
        <p:spPr>
          <a:xfrm>
            <a:off x="7786742" y="2643183"/>
            <a:ext cx="428628" cy="42862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6</a:t>
            </a:r>
            <a:endParaRPr lang="ja-JP" altLang="en-US" baseline="30000" dirty="0"/>
          </a:p>
        </p:txBody>
      </p:sp>
      <p:sp>
        <p:nvSpPr>
          <p:cNvPr id="440" name="円/楕円 439"/>
          <p:cNvSpPr/>
          <p:nvPr/>
        </p:nvSpPr>
        <p:spPr>
          <a:xfrm>
            <a:off x="8143900" y="2643183"/>
            <a:ext cx="428628" cy="42862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y</a:t>
            </a:r>
            <a:r>
              <a:rPr lang="en-US" altLang="ja-JP" baseline="30000" dirty="0" smtClean="0"/>
              <a:t>7</a:t>
            </a:r>
            <a:endParaRPr lang="ja-JP" altLang="en-US" baseline="30000" dirty="0"/>
          </a:p>
        </p:txBody>
      </p:sp>
      <p:sp>
        <p:nvSpPr>
          <p:cNvPr id="441" name="正方形/長方形 440"/>
          <p:cNvSpPr/>
          <p:nvPr/>
        </p:nvSpPr>
        <p:spPr>
          <a:xfrm>
            <a:off x="6072198" y="2714620"/>
            <a:ext cx="2286016" cy="28575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y[t+1]</a:t>
            </a:r>
            <a:endParaRPr kumimoji="1" lang="ja-JP" altLang="en-US" dirty="0"/>
          </a:p>
        </p:txBody>
      </p:sp>
      <p:sp>
        <p:nvSpPr>
          <p:cNvPr id="442" name="正方形/長方形 441"/>
          <p:cNvSpPr/>
          <p:nvPr/>
        </p:nvSpPr>
        <p:spPr>
          <a:xfrm>
            <a:off x="5500694" y="2714620"/>
            <a:ext cx="714380" cy="2857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kumimoji="1" lang="en-US" altLang="ja-JP" dirty="0" smtClean="0"/>
              <a:t>o[t+1]</a:t>
            </a:r>
            <a:endParaRPr kumimoji="1" lang="ja-JP" altLang="en-US" dirty="0"/>
          </a:p>
        </p:txBody>
      </p:sp>
      <p:sp>
        <p:nvSpPr>
          <p:cNvPr id="476" name="上矢印 475"/>
          <p:cNvSpPr/>
          <p:nvPr/>
        </p:nvSpPr>
        <p:spPr>
          <a:xfrm rot="9736512">
            <a:off x="5681969" y="2994581"/>
            <a:ext cx="500066" cy="718276"/>
          </a:xfrm>
          <a:prstGeom prst="upArrow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7" name="上矢印 476"/>
          <p:cNvSpPr/>
          <p:nvPr/>
        </p:nvSpPr>
        <p:spPr>
          <a:xfrm rot="8628810">
            <a:off x="6241105" y="2876017"/>
            <a:ext cx="500066" cy="942256"/>
          </a:xfrm>
          <a:prstGeom prst="upArrow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8" name="上矢印 477"/>
          <p:cNvSpPr/>
          <p:nvPr/>
        </p:nvSpPr>
        <p:spPr>
          <a:xfrm rot="8086605">
            <a:off x="6741137" y="2754152"/>
            <a:ext cx="500066" cy="1086620"/>
          </a:xfrm>
          <a:prstGeom prst="upArrow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3" name="上矢印 472"/>
          <p:cNvSpPr/>
          <p:nvPr/>
        </p:nvSpPr>
        <p:spPr>
          <a:xfrm rot="8993587">
            <a:off x="5896283" y="2912948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4" name="上矢印 473"/>
          <p:cNvSpPr/>
          <p:nvPr/>
        </p:nvSpPr>
        <p:spPr>
          <a:xfrm rot="7898290">
            <a:off x="6397805" y="2835336"/>
            <a:ext cx="500066" cy="101916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5" name="上矢印 474"/>
          <p:cNvSpPr/>
          <p:nvPr/>
        </p:nvSpPr>
        <p:spPr>
          <a:xfrm rot="7371379">
            <a:off x="6851392" y="2652515"/>
            <a:ext cx="500066" cy="128773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80" name="直線コネクタ 479"/>
          <p:cNvCxnSpPr/>
          <p:nvPr/>
        </p:nvCxnSpPr>
        <p:spPr>
          <a:xfrm>
            <a:off x="7715272" y="3355974"/>
            <a:ext cx="714380" cy="158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3" name="テキスト ボックス 642"/>
          <p:cNvSpPr txBox="1"/>
          <p:nvPr/>
        </p:nvSpPr>
        <p:spPr>
          <a:xfrm rot="16200000">
            <a:off x="4300592" y="2871840"/>
            <a:ext cx="15001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ja-JP" sz="2400" dirty="0" smtClean="0"/>
              <a:t>Question Network</a:t>
            </a:r>
            <a:endParaRPr kumimoji="1" lang="ja-JP" altLang="en-US" sz="2400" dirty="0"/>
          </a:p>
        </p:txBody>
      </p:sp>
      <p:sp>
        <p:nvSpPr>
          <p:cNvPr id="644" name="テキスト ボックス 643"/>
          <p:cNvSpPr txBox="1"/>
          <p:nvPr/>
        </p:nvSpPr>
        <p:spPr>
          <a:xfrm rot="16200000">
            <a:off x="4300592" y="4157725"/>
            <a:ext cx="150019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ja-JP" sz="2400" dirty="0" smtClean="0"/>
              <a:t>Answer Network</a:t>
            </a:r>
            <a:endParaRPr kumimoji="1" lang="ja-JP" altLang="en-US" sz="2400" dirty="0"/>
          </a:p>
        </p:txBody>
      </p:sp>
      <p:sp>
        <p:nvSpPr>
          <p:cNvPr id="647" name="上矢印 646"/>
          <p:cNvSpPr/>
          <p:nvPr/>
        </p:nvSpPr>
        <p:spPr>
          <a:xfrm rot="12087420">
            <a:off x="6354538" y="4133698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8" name="上矢印 647"/>
          <p:cNvSpPr/>
          <p:nvPr/>
        </p:nvSpPr>
        <p:spPr>
          <a:xfrm rot="10582215">
            <a:off x="6884651" y="4136472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9" name="上矢印 648"/>
          <p:cNvSpPr/>
          <p:nvPr/>
        </p:nvSpPr>
        <p:spPr>
          <a:xfrm rot="12858295">
            <a:off x="5802679" y="4062259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0" name="上矢印 649"/>
          <p:cNvSpPr/>
          <p:nvPr/>
        </p:nvSpPr>
        <p:spPr>
          <a:xfrm rot="9512580" flipH="1">
            <a:off x="7497545" y="4133698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1" name="上矢印 650"/>
          <p:cNvSpPr/>
          <p:nvPr/>
        </p:nvSpPr>
        <p:spPr>
          <a:xfrm rot="8741705" flipH="1">
            <a:off x="8017257" y="4062259"/>
            <a:ext cx="500066" cy="857256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2" name="テキスト ボックス 651"/>
          <p:cNvSpPr txBox="1"/>
          <p:nvPr/>
        </p:nvSpPr>
        <p:spPr>
          <a:xfrm>
            <a:off x="6429388" y="3110211"/>
            <a:ext cx="235745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TD Learning</a:t>
            </a:r>
            <a:endParaRPr kumimoji="1" lang="ja-JP" altLang="en-US" sz="2400" dirty="0"/>
          </a:p>
        </p:txBody>
      </p:sp>
      <p:sp>
        <p:nvSpPr>
          <p:cNvPr id="653" name="テキスト ボックス 652"/>
          <p:cNvSpPr txBox="1"/>
          <p:nvPr/>
        </p:nvSpPr>
        <p:spPr>
          <a:xfrm>
            <a:off x="6429388" y="4214818"/>
            <a:ext cx="235745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/>
              <a:t>Gradient Descent</a:t>
            </a:r>
            <a:endParaRPr kumimoji="1" lang="ja-JP" altLang="en-US" sz="2400" dirty="0"/>
          </a:p>
        </p:txBody>
      </p:sp>
      <p:sp>
        <p:nvSpPr>
          <p:cNvPr id="656" name="テキスト ボックス 655"/>
          <p:cNvSpPr txBox="1"/>
          <p:nvPr/>
        </p:nvSpPr>
        <p:spPr>
          <a:xfrm>
            <a:off x="3143240" y="5357826"/>
            <a:ext cx="1571636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kumimoji="1" lang="en-US" altLang="ja-JP" sz="2400" dirty="0" smtClean="0"/>
              <a:t>Predictive </a:t>
            </a:r>
            <a:endParaRPr kumimoji="1" lang="en-US" altLang="ja-JP" sz="2400" dirty="0" smtClean="0"/>
          </a:p>
          <a:p>
            <a:pPr algn="r">
              <a:lnSpc>
                <a:spcPct val="90000"/>
              </a:lnSpc>
            </a:pPr>
            <a:r>
              <a:rPr kumimoji="1" lang="en-US" altLang="ja-JP" sz="2400" dirty="0" err="1" smtClean="0"/>
              <a:t>Represen</a:t>
            </a:r>
            <a:r>
              <a:rPr kumimoji="1" lang="en-US" altLang="ja-JP" sz="2400" dirty="0" smtClean="0"/>
              <a:t>-</a:t>
            </a:r>
            <a:br>
              <a:rPr kumimoji="1" lang="en-US" altLang="ja-JP" sz="2400" dirty="0" smtClean="0"/>
            </a:br>
            <a:r>
              <a:rPr kumimoji="1" lang="en-US" altLang="ja-JP" sz="2400" dirty="0" err="1" smtClean="0"/>
              <a:t>tation</a:t>
            </a:r>
            <a:r>
              <a:rPr kumimoji="1" lang="en-US" altLang="ja-JP" sz="2400" dirty="0" smtClean="0"/>
              <a:t> of 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States</a:t>
            </a:r>
            <a:endParaRPr kumimoji="1" lang="ja-JP" altLang="en-US" sz="2400" dirty="0"/>
          </a:p>
        </p:txBody>
      </p:sp>
      <p:cxnSp>
        <p:nvCxnSpPr>
          <p:cNvPr id="658" name="カギ線コネクタ 657"/>
          <p:cNvCxnSpPr>
            <a:stCxn id="656" idx="3"/>
            <a:endCxn id="638" idx="2"/>
          </p:cNvCxnSpPr>
          <p:nvPr/>
        </p:nvCxnSpPr>
        <p:spPr>
          <a:xfrm>
            <a:off x="4714876" y="6068790"/>
            <a:ext cx="2786050" cy="432043"/>
          </a:xfrm>
          <a:prstGeom prst="bentConnector4">
            <a:avLst>
              <a:gd name="adj1" fmla="val 3661"/>
              <a:gd name="adj2" fmla="val 152911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7" name="スライド番号プレースホルダ 1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7B13-5061-452B-AE7F-DA421317594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649714" y="4572008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01" name="円/楕円 200"/>
          <p:cNvSpPr/>
          <p:nvPr/>
        </p:nvSpPr>
        <p:spPr>
          <a:xfrm>
            <a:off x="326542" y="533741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0.3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02" name="円/楕円 201"/>
          <p:cNvSpPr/>
          <p:nvPr/>
        </p:nvSpPr>
        <p:spPr>
          <a:xfrm>
            <a:off x="71406" y="6194671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0.4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204" name="直線矢印コネクタ 203"/>
          <p:cNvCxnSpPr>
            <a:stCxn id="202" idx="0"/>
            <a:endCxn id="201" idx="4"/>
          </p:cNvCxnSpPr>
          <p:nvPr/>
        </p:nvCxnSpPr>
        <p:spPr>
          <a:xfrm rot="5400000" flipH="1" flipV="1">
            <a:off x="362262" y="5934433"/>
            <a:ext cx="265341" cy="255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6" name="直線矢印コネクタ 205"/>
          <p:cNvCxnSpPr>
            <a:stCxn id="201" idx="0"/>
            <a:endCxn id="200" idx="2"/>
          </p:cNvCxnSpPr>
          <p:nvPr/>
        </p:nvCxnSpPr>
        <p:spPr>
          <a:xfrm rot="5400000" flipH="1" flipV="1">
            <a:off x="623350" y="5064421"/>
            <a:ext cx="272145" cy="2738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2" name="正方形/長方形 221"/>
          <p:cNvSpPr/>
          <p:nvPr/>
        </p:nvSpPr>
        <p:spPr>
          <a:xfrm>
            <a:off x="2221350" y="4572008"/>
            <a:ext cx="493262" cy="4932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23" name="円/楕円 222"/>
          <p:cNvSpPr/>
          <p:nvPr/>
        </p:nvSpPr>
        <p:spPr>
          <a:xfrm>
            <a:off x="1908383" y="5337415"/>
            <a:ext cx="591915" cy="591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rgbClr val="FF0000"/>
                </a:solidFill>
              </a:rPr>
              <a:t>0.9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24" name="円/楕円 223"/>
          <p:cNvSpPr/>
          <p:nvPr/>
        </p:nvSpPr>
        <p:spPr>
          <a:xfrm>
            <a:off x="1643042" y="6194671"/>
            <a:ext cx="591915" cy="59191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0.1</a:t>
            </a:r>
            <a:endParaRPr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225" name="直線矢印コネクタ 224"/>
          <p:cNvCxnSpPr>
            <a:stCxn id="224" idx="0"/>
            <a:endCxn id="223" idx="4"/>
          </p:cNvCxnSpPr>
          <p:nvPr/>
        </p:nvCxnSpPr>
        <p:spPr>
          <a:xfrm rot="5400000" flipH="1" flipV="1">
            <a:off x="1939000" y="5929331"/>
            <a:ext cx="265341" cy="2653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6" name="直線矢印コネクタ 225"/>
          <p:cNvCxnSpPr>
            <a:stCxn id="223" idx="0"/>
            <a:endCxn id="222" idx="2"/>
          </p:cNvCxnSpPr>
          <p:nvPr/>
        </p:nvCxnSpPr>
        <p:spPr>
          <a:xfrm rot="5400000" flipH="1" flipV="1">
            <a:off x="2200089" y="5069523"/>
            <a:ext cx="272145" cy="2636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7" name="正方形/長方形 226"/>
          <p:cNvSpPr/>
          <p:nvPr/>
        </p:nvSpPr>
        <p:spPr>
          <a:xfrm>
            <a:off x="1886271" y="4071942"/>
            <a:ext cx="596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 smtClean="0"/>
              <a:t>t+1</a:t>
            </a:r>
            <a:endParaRPr lang="ja-JP" altLang="en-US" sz="2400" dirty="0"/>
          </a:p>
        </p:txBody>
      </p:sp>
      <p:sp>
        <p:nvSpPr>
          <p:cNvPr id="228" name="正方形/長方形 227"/>
          <p:cNvSpPr/>
          <p:nvPr/>
        </p:nvSpPr>
        <p:spPr>
          <a:xfrm>
            <a:off x="500034" y="4071942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2400" dirty="0" smtClean="0"/>
              <a:t>t</a:t>
            </a:r>
            <a:endParaRPr lang="ja-JP" altLang="en-US" sz="2400" dirty="0"/>
          </a:p>
        </p:txBody>
      </p:sp>
      <p:sp>
        <p:nvSpPr>
          <p:cNvPr id="231" name="右矢印 230"/>
          <p:cNvSpPr/>
          <p:nvPr/>
        </p:nvSpPr>
        <p:spPr>
          <a:xfrm>
            <a:off x="1142976" y="4214818"/>
            <a:ext cx="642942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L</a:t>
            </a:r>
            <a:endParaRPr kumimoji="1" lang="ja-JP" altLang="en-US" sz="2400" dirty="0"/>
          </a:p>
        </p:txBody>
      </p:sp>
      <p:cxnSp>
        <p:nvCxnSpPr>
          <p:cNvPr id="238" name="直線矢印コネクタ 237"/>
          <p:cNvCxnSpPr>
            <a:stCxn id="249" idx="0"/>
            <a:endCxn id="222" idx="2"/>
          </p:cNvCxnSpPr>
          <p:nvPr/>
        </p:nvCxnSpPr>
        <p:spPr>
          <a:xfrm rot="16200000" flipV="1">
            <a:off x="2485841" y="5047410"/>
            <a:ext cx="292556" cy="328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9" name="円/楕円 248"/>
          <p:cNvSpPr/>
          <p:nvPr/>
        </p:nvSpPr>
        <p:spPr>
          <a:xfrm>
            <a:off x="2500298" y="5357826"/>
            <a:ext cx="591915" cy="591915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shade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…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251" name="直線矢印コネクタ 250"/>
          <p:cNvCxnSpPr>
            <a:stCxn id="252" idx="0"/>
            <a:endCxn id="200" idx="2"/>
          </p:cNvCxnSpPr>
          <p:nvPr/>
        </p:nvCxnSpPr>
        <p:spPr>
          <a:xfrm rot="16200000" flipV="1">
            <a:off x="914205" y="5047410"/>
            <a:ext cx="292556" cy="328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52" name="円/楕円 251"/>
          <p:cNvSpPr/>
          <p:nvPr/>
        </p:nvSpPr>
        <p:spPr>
          <a:xfrm>
            <a:off x="928662" y="5357826"/>
            <a:ext cx="591915" cy="591915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shade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…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56" name="円/楕円 255"/>
          <p:cNvSpPr/>
          <p:nvPr/>
        </p:nvSpPr>
        <p:spPr>
          <a:xfrm>
            <a:off x="2285984" y="6215082"/>
            <a:ext cx="591915" cy="591915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shade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…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sp>
        <p:nvSpPr>
          <p:cNvPr id="257" name="円/楕円 256"/>
          <p:cNvSpPr/>
          <p:nvPr/>
        </p:nvSpPr>
        <p:spPr>
          <a:xfrm>
            <a:off x="714348" y="6215082"/>
            <a:ext cx="591915" cy="591915"/>
          </a:xfrm>
          <a:prstGeom prst="ellipse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shade val="50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rgbClr val="FF0000"/>
                </a:solidFill>
              </a:rPr>
              <a:t>…</a:t>
            </a:r>
            <a:endParaRPr kumimoji="1" lang="ja-JP" altLang="en-US" sz="2800" baseline="30000" dirty="0">
              <a:solidFill>
                <a:srgbClr val="FF0000"/>
              </a:solidFill>
            </a:endParaRPr>
          </a:p>
        </p:txBody>
      </p:sp>
      <p:cxnSp>
        <p:nvCxnSpPr>
          <p:cNvPr id="258" name="直線矢印コネクタ 257"/>
          <p:cNvCxnSpPr>
            <a:stCxn id="257" idx="0"/>
            <a:endCxn id="201" idx="4"/>
          </p:cNvCxnSpPr>
          <p:nvPr/>
        </p:nvCxnSpPr>
        <p:spPr>
          <a:xfrm rot="16200000" flipV="1">
            <a:off x="673527" y="5878303"/>
            <a:ext cx="285752" cy="3878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1" name="直線矢印コネクタ 260"/>
          <p:cNvCxnSpPr>
            <a:stCxn id="256" idx="0"/>
            <a:endCxn id="223" idx="4"/>
          </p:cNvCxnSpPr>
          <p:nvPr/>
        </p:nvCxnSpPr>
        <p:spPr>
          <a:xfrm rot="16200000" flipV="1">
            <a:off x="2250266" y="5883405"/>
            <a:ext cx="285752" cy="3776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45" name="グループ化 244"/>
          <p:cNvGrpSpPr/>
          <p:nvPr/>
        </p:nvGrpSpPr>
        <p:grpSpPr>
          <a:xfrm>
            <a:off x="576489" y="4786322"/>
            <a:ext cx="1704477" cy="1809163"/>
            <a:chOff x="510068" y="4822042"/>
            <a:chExt cx="1704477" cy="1809163"/>
          </a:xfrm>
        </p:grpSpPr>
        <p:grpSp>
          <p:nvGrpSpPr>
            <p:cNvPr id="235" name="グループ化 39"/>
            <p:cNvGrpSpPr/>
            <p:nvPr/>
          </p:nvGrpSpPr>
          <p:grpSpPr>
            <a:xfrm>
              <a:off x="510068" y="5631073"/>
              <a:ext cx="1514291" cy="1000132"/>
              <a:chOff x="263346" y="5067643"/>
              <a:chExt cx="1254542" cy="1000132"/>
            </a:xfrm>
          </p:grpSpPr>
          <p:sp>
            <p:nvSpPr>
              <p:cNvPr id="236" name="下矢印 235"/>
              <p:cNvSpPr/>
              <p:nvPr/>
            </p:nvSpPr>
            <p:spPr>
              <a:xfrm rot="3682304">
                <a:off x="384713" y="4946276"/>
                <a:ext cx="1000132" cy="1242866"/>
              </a:xfrm>
              <a:prstGeom prst="downArrow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7" name="正方形/長方形 236"/>
              <p:cNvSpPr/>
              <p:nvPr/>
            </p:nvSpPr>
            <p:spPr>
              <a:xfrm>
                <a:off x="696829" y="5225705"/>
                <a:ext cx="8210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800" dirty="0" smtClean="0">
                    <a:solidFill>
                      <a:srgbClr val="FF0000"/>
                    </a:solidFill>
                  </a:rPr>
                  <a:t>+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0.5</a:t>
                </a:r>
                <a:endParaRPr lang="ja-JP" altLang="en-US" sz="2800" dirty="0"/>
              </a:p>
            </p:txBody>
          </p:sp>
        </p:grpSp>
        <p:grpSp>
          <p:nvGrpSpPr>
            <p:cNvPr id="232" name="グループ化 39"/>
            <p:cNvGrpSpPr/>
            <p:nvPr/>
          </p:nvGrpSpPr>
          <p:grpSpPr>
            <a:xfrm>
              <a:off x="735856" y="4822042"/>
              <a:ext cx="1478689" cy="964412"/>
              <a:chOff x="432586" y="5008710"/>
              <a:chExt cx="1242866" cy="1000132"/>
            </a:xfrm>
          </p:grpSpPr>
          <p:sp>
            <p:nvSpPr>
              <p:cNvPr id="233" name="下矢印 232"/>
              <p:cNvSpPr/>
              <p:nvPr/>
            </p:nvSpPr>
            <p:spPr>
              <a:xfrm rot="3682304">
                <a:off x="553953" y="4887343"/>
                <a:ext cx="1000132" cy="1242866"/>
              </a:xfrm>
              <a:prstGeom prst="downArrow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4" name="正方形/長方形 233"/>
              <p:cNvSpPr/>
              <p:nvPr/>
            </p:nvSpPr>
            <p:spPr>
              <a:xfrm>
                <a:off x="744039" y="5225705"/>
                <a:ext cx="7521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800" dirty="0" smtClean="0">
                    <a:solidFill>
                      <a:srgbClr val="FF0000"/>
                    </a:solidFill>
                  </a:rPr>
                  <a:t>-</a:t>
                </a:r>
                <a:r>
                  <a:rPr lang="en-US" altLang="ja-JP" sz="2800" dirty="0" smtClean="0">
                    <a:solidFill>
                      <a:srgbClr val="FF0000"/>
                    </a:solidFill>
                  </a:rPr>
                  <a:t>0.3</a:t>
                </a:r>
                <a:endParaRPr lang="ja-JP" altLang="en-US" sz="28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6645</TotalTime>
  <Words>1811</Words>
  <Application>Microsoft Office PowerPoint</Application>
  <PresentationFormat>画面に合わせる (4:3)</PresentationFormat>
  <Paragraphs>945</Paragraphs>
  <Slides>35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35</vt:i4>
      </vt:variant>
    </vt:vector>
  </HeadingPairs>
  <TitlesOfParts>
    <vt:vector size="37" baseType="lpstr">
      <vt:lpstr>Office テーマ</vt:lpstr>
      <vt:lpstr>数式</vt:lpstr>
      <vt:lpstr>On-line Discovery of  Temporal-Difference Networks</vt:lpstr>
      <vt:lpstr>Overview</vt:lpstr>
      <vt:lpstr>Background:  Partially-Observed Markov Decision Process</vt:lpstr>
      <vt:lpstr>Background: Temporal Difference (TD) Networks  (Sutton, 2005)</vt:lpstr>
      <vt:lpstr>Background: Structure of TD-Networks (1)</vt:lpstr>
      <vt:lpstr>Background:  Structure of TD-Networks (1)</vt:lpstr>
      <vt:lpstr>Background:  Structure of TD-Networks (1)</vt:lpstr>
      <vt:lpstr>Background:  Structure of TD-Networks (2)</vt:lpstr>
      <vt:lpstr>Background: Learning State Representation  by TD-Networks</vt:lpstr>
      <vt:lpstr>Background: Pros and Cons of TD-Networks</vt:lpstr>
      <vt:lpstr>スライド 11</vt:lpstr>
      <vt:lpstr>Our proposal</vt:lpstr>
      <vt:lpstr>Additional Components (1)  Dependency Detection Network</vt:lpstr>
      <vt:lpstr>Additional Components (2) Average Errors</vt:lpstr>
      <vt:lpstr>Expansion Criteria 1: The node is well-known</vt:lpstr>
      <vt:lpstr>Expansion Criteria 2: The node is independent</vt:lpstr>
      <vt:lpstr>Expansion Criteria 3: The node requires further explanation</vt:lpstr>
      <vt:lpstr>Comparison to Related Studies</vt:lpstr>
      <vt:lpstr>Simulation Experiments</vt:lpstr>
      <vt:lpstr>Results (1) 5-state Ring World</vt:lpstr>
      <vt:lpstr>Results (2) 8-state Ring World</vt:lpstr>
      <vt:lpstr>Results (3)</vt:lpstr>
      <vt:lpstr>Results (4)</vt:lpstr>
      <vt:lpstr>Results (5)</vt:lpstr>
      <vt:lpstr>Discussion</vt:lpstr>
      <vt:lpstr>Summary</vt:lpstr>
      <vt:lpstr>スライド 27</vt:lpstr>
      <vt:lpstr>Background:  Learning State Representation  with TD-Networks </vt:lpstr>
      <vt:lpstr>Background:  Learning State Representation  with TD-Networks </vt:lpstr>
      <vt:lpstr>Background:  Learning State Representation  with TD-Networks </vt:lpstr>
      <vt:lpstr>Background:  Learning State Representation  with TD-Networks </vt:lpstr>
      <vt:lpstr>Background:  Learning State Representation  with TD-Networks </vt:lpstr>
      <vt:lpstr>Background: Learning State Representation  with TD-Networks</vt:lpstr>
      <vt:lpstr>Background: Learning State Representation  with TD-Networks</vt:lpstr>
      <vt:lpstr>Background: Learning State Representation  with TD-Networks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TD-Network の自動獲得</dc:title>
  <dc:creator>Takaki Makino</dc:creator>
  <cp:lastModifiedBy>Takaki Makino</cp:lastModifiedBy>
  <cp:revision>61</cp:revision>
  <dcterms:created xsi:type="dcterms:W3CDTF">2008-05-30T01:46:34Z</dcterms:created>
  <dcterms:modified xsi:type="dcterms:W3CDTF">2008-07-06T11:44:55Z</dcterms:modified>
</cp:coreProperties>
</file>