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9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0" r:id="rId3"/>
    <p:sldId id="281" r:id="rId4"/>
    <p:sldId id="288" r:id="rId5"/>
    <p:sldId id="289" r:id="rId6"/>
    <p:sldId id="269" r:id="rId7"/>
    <p:sldId id="283" r:id="rId8"/>
    <p:sldId id="284" r:id="rId9"/>
    <p:sldId id="285" r:id="rId10"/>
    <p:sldId id="291" r:id="rId11"/>
    <p:sldId id="286" r:id="rId12"/>
    <p:sldId id="287" r:id="rId13"/>
    <p:sldId id="270" r:id="rId14"/>
    <p:sldId id="293" r:id="rId15"/>
    <p:sldId id="292" r:id="rId16"/>
    <p:sldId id="294" r:id="rId17"/>
    <p:sldId id="275" r:id="rId18"/>
    <p:sldId id="280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1018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936" y="-464"/>
      </p:cViewPr>
      <p:guideLst>
        <p:guide orient="horz" pos="8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yan:Documents:Microsoft%20User%20Data:Office%202008%20AutoRecovery:April24Results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tanzar:Documents:Training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tanzar:Documents:Training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tanzar:Documents:Training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tanzar:Documents:Training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Optimized!$B$45</c:f>
              <c:strCache>
                <c:ptCount val="1"/>
                <c:pt idx="0">
                  <c:v>2nd:Iterations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Optimized!$A$46:$A$51</c:f>
              <c:strCache>
                <c:ptCount val="6"/>
                <c:pt idx="0">
                  <c:v>Adult</c:v>
                </c:pt>
                <c:pt idx="1">
                  <c:v>Faces</c:v>
                </c:pt>
                <c:pt idx="2">
                  <c:v>Forest</c:v>
                </c:pt>
                <c:pt idx="3">
                  <c:v>Mnist</c:v>
                </c:pt>
                <c:pt idx="4">
                  <c:v>Usps</c:v>
                </c:pt>
                <c:pt idx="5">
                  <c:v>Web</c:v>
                </c:pt>
              </c:strCache>
            </c:strRef>
          </c:cat>
          <c:val>
            <c:numRef>
              <c:f>Optimized!$B$46:$B$51</c:f>
              <c:numCache>
                <c:formatCode>General</c:formatCode>
                <c:ptCount val="6"/>
                <c:pt idx="0">
                  <c:v>0.348254120102622</c:v>
                </c:pt>
                <c:pt idx="1">
                  <c:v>0.806750496360027</c:v>
                </c:pt>
                <c:pt idx="2">
                  <c:v>0.1142521465647</c:v>
                </c:pt>
                <c:pt idx="3">
                  <c:v>0.995239144809344</c:v>
                </c:pt>
                <c:pt idx="4">
                  <c:v>0.536767880270543</c:v>
                </c:pt>
                <c:pt idx="5">
                  <c:v>1.021931309483505</c:v>
                </c:pt>
              </c:numCache>
            </c:numRef>
          </c:val>
        </c:ser>
        <c:ser>
          <c:idx val="1"/>
          <c:order val="1"/>
          <c:tx>
            <c:strRef>
              <c:f>Optimized!$C$45</c:f>
              <c:strCache>
                <c:ptCount val="1"/>
                <c:pt idx="0">
                  <c:v>2nd:Solve Time</c:v>
                </c:pt>
              </c:strCache>
            </c:strRef>
          </c:tx>
          <c:cat>
            <c:strRef>
              <c:f>Optimized!$A$46:$A$51</c:f>
              <c:strCache>
                <c:ptCount val="6"/>
                <c:pt idx="0">
                  <c:v>Adult</c:v>
                </c:pt>
                <c:pt idx="1">
                  <c:v>Faces</c:v>
                </c:pt>
                <c:pt idx="2">
                  <c:v>Forest</c:v>
                </c:pt>
                <c:pt idx="3">
                  <c:v>Mnist</c:v>
                </c:pt>
                <c:pt idx="4">
                  <c:v>Usps</c:v>
                </c:pt>
                <c:pt idx="5">
                  <c:v>Web</c:v>
                </c:pt>
              </c:strCache>
            </c:strRef>
          </c:cat>
          <c:val>
            <c:numRef>
              <c:f>Optimized!$C$46:$C$51</c:f>
              <c:numCache>
                <c:formatCode>General</c:formatCode>
                <c:ptCount val="6"/>
                <c:pt idx="0">
                  <c:v>1.010161893774168</c:v>
                </c:pt>
                <c:pt idx="1">
                  <c:v>1.001673412877734</c:v>
                </c:pt>
                <c:pt idx="2">
                  <c:v>0.315254103325581</c:v>
                </c:pt>
                <c:pt idx="3">
                  <c:v>1.818307583806982</c:v>
                </c:pt>
                <c:pt idx="4">
                  <c:v>0.915845855454057</c:v>
                </c:pt>
                <c:pt idx="5">
                  <c:v>1.66634880143419</c:v>
                </c:pt>
              </c:numCache>
            </c:numRef>
          </c:val>
        </c:ser>
        <c:ser>
          <c:idx val="2"/>
          <c:order val="2"/>
          <c:tx>
            <c:strRef>
              <c:f>Optimized!$D$45</c:f>
              <c:strCache>
                <c:ptCount val="1"/>
                <c:pt idx="0">
                  <c:v>Adaptive:Iterations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Optimized!$A$46:$A$51</c:f>
              <c:strCache>
                <c:ptCount val="6"/>
                <c:pt idx="0">
                  <c:v>Adult</c:v>
                </c:pt>
                <c:pt idx="1">
                  <c:v>Faces</c:v>
                </c:pt>
                <c:pt idx="2">
                  <c:v>Forest</c:v>
                </c:pt>
                <c:pt idx="3">
                  <c:v>Mnist</c:v>
                </c:pt>
                <c:pt idx="4">
                  <c:v>Usps</c:v>
                </c:pt>
                <c:pt idx="5">
                  <c:v>Web</c:v>
                </c:pt>
              </c:strCache>
            </c:strRef>
          </c:cat>
          <c:val>
            <c:numRef>
              <c:f>Optimized!$D$46:$D$51</c:f>
              <c:numCache>
                <c:formatCode>General</c:formatCode>
                <c:ptCount val="6"/>
                <c:pt idx="0">
                  <c:v>0.560473105187632</c:v>
                </c:pt>
                <c:pt idx="1">
                  <c:v>0.915784248841827</c:v>
                </c:pt>
                <c:pt idx="2">
                  <c:v>0.217544632272377</c:v>
                </c:pt>
                <c:pt idx="3">
                  <c:v>1.000852251855117</c:v>
                </c:pt>
                <c:pt idx="4">
                  <c:v>0.681249100590013</c:v>
                </c:pt>
                <c:pt idx="5">
                  <c:v>0.886355941767295</c:v>
                </c:pt>
              </c:numCache>
            </c:numRef>
          </c:val>
        </c:ser>
        <c:ser>
          <c:idx val="3"/>
          <c:order val="3"/>
          <c:tx>
            <c:strRef>
              <c:f>Optimized!$E$45</c:f>
              <c:strCache>
                <c:ptCount val="1"/>
                <c:pt idx="0">
                  <c:v>Adaptive:Solve Time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Optimized!$A$46:$A$51</c:f>
              <c:strCache>
                <c:ptCount val="6"/>
                <c:pt idx="0">
                  <c:v>Adult</c:v>
                </c:pt>
                <c:pt idx="1">
                  <c:v>Faces</c:v>
                </c:pt>
                <c:pt idx="2">
                  <c:v>Forest</c:v>
                </c:pt>
                <c:pt idx="3">
                  <c:v>Mnist</c:v>
                </c:pt>
                <c:pt idx="4">
                  <c:v>Usps</c:v>
                </c:pt>
                <c:pt idx="5">
                  <c:v>Web</c:v>
                </c:pt>
              </c:strCache>
            </c:strRef>
          </c:cat>
          <c:val>
            <c:numRef>
              <c:f>Optimized!$E$46:$E$51</c:f>
              <c:numCache>
                <c:formatCode>General</c:formatCode>
                <c:ptCount val="6"/>
                <c:pt idx="0">
                  <c:v>0.892738059712034</c:v>
                </c:pt>
                <c:pt idx="1">
                  <c:v>1.020349461030854</c:v>
                </c:pt>
                <c:pt idx="2">
                  <c:v>0.44260994958412</c:v>
                </c:pt>
                <c:pt idx="3">
                  <c:v>1.016087487120725</c:v>
                </c:pt>
                <c:pt idx="4">
                  <c:v>0.96685240042484</c:v>
                </c:pt>
                <c:pt idx="5">
                  <c:v>0.94098802092946</c:v>
                </c:pt>
              </c:numCache>
            </c:numRef>
          </c:val>
        </c:ser>
        <c:axId val="579031528"/>
        <c:axId val="517208408"/>
      </c:barChart>
      <c:catAx>
        <c:axId val="579031528"/>
        <c:scaling>
          <c:orientation val="minMax"/>
        </c:scaling>
        <c:axPos val="b"/>
        <c:tickLblPos val="nextTo"/>
        <c:crossAx val="517208408"/>
        <c:crosses val="autoZero"/>
        <c:auto val="1"/>
        <c:lblAlgn val="ctr"/>
        <c:lblOffset val="100"/>
      </c:catAx>
      <c:valAx>
        <c:axId val="517208408"/>
        <c:scaling>
          <c:orientation val="minMax"/>
        </c:scaling>
        <c:axPos val="l"/>
        <c:majorGridlines/>
        <c:numFmt formatCode="General" sourceLinked="1"/>
        <c:tickLblPos val="nextTo"/>
        <c:crossAx val="5790315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LIBSVM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USPS</c:v>
                </c:pt>
                <c:pt idx="1">
                  <c:v>Face</c:v>
                </c:pt>
                <c:pt idx="2">
                  <c:v>Adult</c:v>
                </c:pt>
                <c:pt idx="3">
                  <c:v>Web</c:v>
                </c:pt>
                <c:pt idx="4">
                  <c:v>MNIST</c:v>
                </c:pt>
                <c:pt idx="5">
                  <c:v>Forest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GPU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USPS</c:v>
                </c:pt>
                <c:pt idx="1">
                  <c:v>Face</c:v>
                </c:pt>
                <c:pt idx="2">
                  <c:v>Adult</c:v>
                </c:pt>
                <c:pt idx="3">
                  <c:v>Web</c:v>
                </c:pt>
                <c:pt idx="4">
                  <c:v>MNIST</c:v>
                </c:pt>
                <c:pt idx="5">
                  <c:v>Forest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0.11311861743912</c:v>
                </c:pt>
                <c:pt idx="1">
                  <c:v>0.047808764940239</c:v>
                </c:pt>
                <c:pt idx="2">
                  <c:v>0.0489276626681207</c:v>
                </c:pt>
                <c:pt idx="3">
                  <c:v>0.0676543678739793</c:v>
                </c:pt>
                <c:pt idx="4">
                  <c:v>0.028473180441347</c:v>
                </c:pt>
                <c:pt idx="5">
                  <c:v>0.0304139001643479</c:v>
                </c:pt>
              </c:numCache>
            </c:numRef>
          </c:val>
        </c:ser>
        <c:axId val="461457208"/>
        <c:axId val="515598760"/>
      </c:barChart>
      <c:catAx>
        <c:axId val="461457208"/>
        <c:scaling>
          <c:orientation val="minMax"/>
        </c:scaling>
        <c:axPos val="b"/>
        <c:tickLblPos val="nextTo"/>
        <c:crossAx val="515598760"/>
        <c:crosses val="autoZero"/>
        <c:auto val="1"/>
        <c:lblAlgn val="ctr"/>
        <c:lblOffset val="100"/>
      </c:catAx>
      <c:valAx>
        <c:axId val="5155987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614572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LibSVM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USPS</c:v>
                </c:pt>
                <c:pt idx="1">
                  <c:v>Adult</c:v>
                </c:pt>
                <c:pt idx="2">
                  <c:v>Faces</c:v>
                </c:pt>
                <c:pt idx="3">
                  <c:v>Web</c:v>
                </c:pt>
                <c:pt idx="4">
                  <c:v>MNIST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CPU Optimized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USPS</c:v>
                </c:pt>
                <c:pt idx="1">
                  <c:v>Adult</c:v>
                </c:pt>
                <c:pt idx="2">
                  <c:v>Faces</c:v>
                </c:pt>
                <c:pt idx="3">
                  <c:v>Web</c:v>
                </c:pt>
                <c:pt idx="4">
                  <c:v>MNIST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0.298701298701299</c:v>
                </c:pt>
                <c:pt idx="1">
                  <c:v>0.122950819672131</c:v>
                </c:pt>
                <c:pt idx="2">
                  <c:v>0.0584269662921348</c:v>
                </c:pt>
                <c:pt idx="3">
                  <c:v>0.146728971962617</c:v>
                </c:pt>
                <c:pt idx="4">
                  <c:v>0.0351851851851852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GPU Optimized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USPS</c:v>
                </c:pt>
                <c:pt idx="1">
                  <c:v>Adult</c:v>
                </c:pt>
                <c:pt idx="2">
                  <c:v>Faces</c:v>
                </c:pt>
                <c:pt idx="3">
                  <c:v>Web</c:v>
                </c:pt>
                <c:pt idx="4">
                  <c:v>MNIST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0.0124675324675325</c:v>
                </c:pt>
                <c:pt idx="1">
                  <c:v>0.00942622950819672</c:v>
                </c:pt>
                <c:pt idx="2">
                  <c:v>0.00797752808988764</c:v>
                </c:pt>
                <c:pt idx="3">
                  <c:v>0.00990654205607476</c:v>
                </c:pt>
                <c:pt idx="4">
                  <c:v>0.00722222222222222</c:v>
                </c:pt>
              </c:numCache>
            </c:numRef>
          </c:val>
        </c:ser>
        <c:axId val="533799416"/>
        <c:axId val="535122600"/>
      </c:barChart>
      <c:catAx>
        <c:axId val="533799416"/>
        <c:scaling>
          <c:orientation val="minMax"/>
        </c:scaling>
        <c:axPos val="b"/>
        <c:tickLblPos val="nextTo"/>
        <c:crossAx val="535122600"/>
        <c:crossesAt val="0.001"/>
        <c:auto val="1"/>
        <c:lblAlgn val="ctr"/>
        <c:lblOffset val="100"/>
      </c:catAx>
      <c:valAx>
        <c:axId val="535122600"/>
        <c:scaling>
          <c:orientation val="minMax"/>
          <c:min val="0.0"/>
        </c:scaling>
        <c:delete val="1"/>
        <c:axPos val="l"/>
        <c:majorGridlines/>
        <c:numFmt formatCode="General" sourceLinked="1"/>
        <c:tickLblPos val="nextTo"/>
        <c:crossAx val="5337994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Sheet3!$B$7</c:f>
              <c:strCache>
                <c:ptCount val="1"/>
                <c:pt idx="0">
                  <c:v>GPUSVM</c:v>
                </c:pt>
              </c:strCache>
            </c:strRef>
          </c:tx>
          <c:cat>
            <c:strRef>
              <c:f>Sheet3!$A$8:$A$12</c:f>
              <c:strCache>
                <c:ptCount val="5"/>
                <c:pt idx="0">
                  <c:v>Adult</c:v>
                </c:pt>
                <c:pt idx="1">
                  <c:v>Web</c:v>
                </c:pt>
                <c:pt idx="2">
                  <c:v>MNIST</c:v>
                </c:pt>
                <c:pt idx="3">
                  <c:v>USPS</c:v>
                </c:pt>
                <c:pt idx="4">
                  <c:v>Face</c:v>
                </c:pt>
              </c:strCache>
            </c:strRef>
          </c:cat>
          <c:val>
            <c:numRef>
              <c:f>Sheet3!$B$8:$B$12</c:f>
              <c:numCache>
                <c:formatCode>General</c:formatCode>
                <c:ptCount val="5"/>
                <c:pt idx="0">
                  <c:v>0.827375</c:v>
                </c:pt>
                <c:pt idx="1">
                  <c:v>0.98</c:v>
                </c:pt>
                <c:pt idx="2">
                  <c:v>0.96</c:v>
                </c:pt>
                <c:pt idx="3">
                  <c:v>0.970602889885401</c:v>
                </c:pt>
                <c:pt idx="4">
                  <c:v>0.984196298606779</c:v>
                </c:pt>
              </c:numCache>
            </c:numRef>
          </c:val>
        </c:ser>
        <c:ser>
          <c:idx val="1"/>
          <c:order val="1"/>
          <c:tx>
            <c:strRef>
              <c:f>Sheet3!$C$7</c:f>
              <c:strCache>
                <c:ptCount val="1"/>
                <c:pt idx="0">
                  <c:v>LIBSVM</c:v>
                </c:pt>
              </c:strCache>
            </c:strRef>
          </c:tx>
          <c:cat>
            <c:strRef>
              <c:f>Sheet3!$A$8:$A$12</c:f>
              <c:strCache>
                <c:ptCount val="5"/>
                <c:pt idx="0">
                  <c:v>Adult</c:v>
                </c:pt>
                <c:pt idx="1">
                  <c:v>Web</c:v>
                </c:pt>
                <c:pt idx="2">
                  <c:v>MNIST</c:v>
                </c:pt>
                <c:pt idx="3">
                  <c:v>USPS</c:v>
                </c:pt>
                <c:pt idx="4">
                  <c:v>Face</c:v>
                </c:pt>
              </c:strCache>
            </c:strRef>
          </c:cat>
          <c:val>
            <c:numRef>
              <c:f>Sheet3!$C$8:$C$12</c:f>
              <c:numCache>
                <c:formatCode>General</c:formatCode>
                <c:ptCount val="5"/>
                <c:pt idx="0">
                  <c:v>0.827375</c:v>
                </c:pt>
                <c:pt idx="1">
                  <c:v>0.98</c:v>
                </c:pt>
                <c:pt idx="2">
                  <c:v>0.96</c:v>
                </c:pt>
                <c:pt idx="3">
                  <c:v>0.970602889885401</c:v>
                </c:pt>
                <c:pt idx="4">
                  <c:v>0.984196298606779</c:v>
                </c:pt>
              </c:numCache>
            </c:numRef>
          </c:val>
        </c:ser>
        <c:axId val="518800616"/>
        <c:axId val="535015176"/>
      </c:barChart>
      <c:catAx>
        <c:axId val="518800616"/>
        <c:scaling>
          <c:orientation val="minMax"/>
        </c:scaling>
        <c:axPos val="b"/>
        <c:tickLblPos val="nextTo"/>
        <c:crossAx val="535015176"/>
        <c:crosses val="autoZero"/>
        <c:auto val="1"/>
        <c:lblAlgn val="ctr"/>
        <c:lblOffset val="100"/>
      </c:catAx>
      <c:valAx>
        <c:axId val="535015176"/>
        <c:scaling>
          <c:orientation val="minMax"/>
        </c:scaling>
        <c:axPos val="l"/>
        <c:majorGridlines/>
        <c:numFmt formatCode="General" sourceLinked="1"/>
        <c:tickLblPos val="nextTo"/>
        <c:crossAx val="5188006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Sheet4!$B$8</c:f>
              <c:strCache>
                <c:ptCount val="1"/>
                <c:pt idx="0">
                  <c:v>GPUSVM</c:v>
                </c:pt>
              </c:strCache>
            </c:strRef>
          </c:tx>
          <c:cat>
            <c:strRef>
              <c:f>Sheet4!$A$9:$A$13</c:f>
              <c:strCache>
                <c:ptCount val="5"/>
                <c:pt idx="0">
                  <c:v>Adult</c:v>
                </c:pt>
                <c:pt idx="1">
                  <c:v>Web</c:v>
                </c:pt>
                <c:pt idx="2">
                  <c:v>MNIST</c:v>
                </c:pt>
                <c:pt idx="3">
                  <c:v>USPS</c:v>
                </c:pt>
                <c:pt idx="4">
                  <c:v>Face</c:v>
                </c:pt>
              </c:strCache>
            </c:strRef>
          </c:cat>
          <c:val>
            <c:numRef>
              <c:f>Sheet4!$B$9:$B$13</c:f>
              <c:numCache>
                <c:formatCode>General</c:formatCode>
                <c:ptCount val="5"/>
                <c:pt idx="0">
                  <c:v>0.979850981215238</c:v>
                </c:pt>
                <c:pt idx="1">
                  <c:v>0.999659400544959</c:v>
                </c:pt>
                <c:pt idx="2">
                  <c:v>0.999405795776579</c:v>
                </c:pt>
                <c:pt idx="3">
                  <c:v>1.0</c:v>
                </c:pt>
                <c:pt idx="4">
                  <c:v>0.997290788681517</c:v>
                </c:pt>
              </c:numCache>
            </c:numRef>
          </c:val>
        </c:ser>
        <c:ser>
          <c:idx val="1"/>
          <c:order val="1"/>
          <c:tx>
            <c:strRef>
              <c:f>Sheet4!$C$8</c:f>
              <c:strCache>
                <c:ptCount val="1"/>
                <c:pt idx="0">
                  <c:v>LIBSVM</c:v>
                </c:pt>
              </c:strCache>
            </c:strRef>
          </c:tx>
          <c:cat>
            <c:strRef>
              <c:f>Sheet4!$A$9:$A$13</c:f>
              <c:strCache>
                <c:ptCount val="5"/>
                <c:pt idx="0">
                  <c:v>Adult</c:v>
                </c:pt>
                <c:pt idx="1">
                  <c:v>Web</c:v>
                </c:pt>
                <c:pt idx="2">
                  <c:v>MNIST</c:v>
                </c:pt>
                <c:pt idx="3">
                  <c:v>USPS</c:v>
                </c:pt>
                <c:pt idx="4">
                  <c:v>Face</c:v>
                </c:pt>
              </c:strCache>
            </c:strRef>
          </c:cat>
          <c:val>
            <c:numRef>
              <c:f>Sheet4!$C$9:$C$13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axId val="518823144"/>
        <c:axId val="507173016"/>
      </c:barChart>
      <c:catAx>
        <c:axId val="518823144"/>
        <c:scaling>
          <c:orientation val="minMax"/>
        </c:scaling>
        <c:axPos val="b"/>
        <c:tickLblPos val="nextTo"/>
        <c:crossAx val="507173016"/>
        <c:crosses val="autoZero"/>
        <c:auto val="1"/>
        <c:lblAlgn val="ctr"/>
        <c:lblOffset val="100"/>
      </c:catAx>
      <c:valAx>
        <c:axId val="507173016"/>
        <c:scaling>
          <c:orientation val="minMax"/>
        </c:scaling>
        <c:axPos val="l"/>
        <c:majorGridlines/>
        <c:numFmt formatCode="General" sourceLinked="1"/>
        <c:tickLblPos val="nextTo"/>
        <c:crossAx val="5188231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28D43722-76C5-4894-A885-6232A0E779A2}" type="datetimeFigureOut">
              <a:rPr lang="zh-CN" altLang="en-US"/>
              <a:pPr/>
              <a:t>7/8/08</a:t>
            </a:fld>
            <a:endParaRPr lang="en-US" altLang="zh-CN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5CB519DE-B93E-4EE1-9240-2C038C986BD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79250B-FCE7-4527-87DC-0F4F96DA4382}" type="datetimeFigureOut">
              <a:rPr lang="zh-CN" altLang="en-US"/>
              <a:pPr/>
              <a:t>7/8/08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9A634BB-77AE-4E63-86DF-F43631FE3A5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3ADFA-D91E-4F89-8A0F-6FC17DD77F4E}" type="slidenum">
              <a:rPr lang="zh-CN" altLang="en-US">
                <a:ea typeface="ＭＳ Ｐゴシック" pitchFamily="34" charset="-128"/>
              </a:rPr>
              <a:pPr/>
              <a:t>17</a:t>
            </a:fld>
            <a:endParaRPr lang="en-US" altLang="zh-CN">
              <a:ea typeface="ＭＳ Ｐゴシック" pitchFamily="34" charset="-128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8E0735-F83B-48F5-B617-8D3742B5CF5C}" type="slidenum">
              <a:rPr lang="zh-CN" altLang="en-US"/>
              <a:pPr/>
              <a:t>‹#›</a:t>
            </a:fld>
            <a:endParaRPr lang="en-US" altLang="zh-CN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7D471D-B943-4F3F-8B40-63A5388D572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78B36F-AF66-4FB9-BF43-4B07CB2CB26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1B1824-8AD9-49CB-82F5-634EA25EB2D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C27A23-F9F5-4B8B-9893-D4214762254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E871C-953F-46C4-81BD-495372F981A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FB65FE-B321-4D15-8947-982D16F9BD4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6BDD87-BD6E-455A-A43A-CE63869CEB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BED64F-6B18-4FF9-98C9-6E87A6F2B63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27935-AB8F-4265-BECA-5B7917F6ECD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ViewLarge.png"/>
          <p:cNvPicPr>
            <a:picLocks noChangeAspect="1"/>
          </p:cNvPicPr>
          <p:nvPr userDrawn="1"/>
        </p:nvPicPr>
        <p:blipFill>
          <a:blip r:embed="rId2"/>
          <a:srcRect l="24442" t="9813" r="7894" b="3471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8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2874AE-5093-45C3-B724-E518D27C2C5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ViewLarge.png"/>
          <p:cNvPicPr>
            <a:picLocks noChangeAspect="1"/>
          </p:cNvPicPr>
          <p:nvPr userDrawn="1"/>
        </p:nvPicPr>
        <p:blipFill>
          <a:blip r:embed="rId2"/>
          <a:srcRect l="24442" t="9813" r="7894" b="3471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8, 2008</a:t>
            </a:r>
            <a:endParaRPr lang="en-US" altLang="zh-CN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C32136-4B3D-4A95-9CAA-DFCC12F7394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ewLarge.png"/>
          <p:cNvPicPr>
            <a:picLocks noChangeAspect="1"/>
          </p:cNvPicPr>
          <p:nvPr userDrawn="1"/>
        </p:nvPicPr>
        <p:blipFill>
          <a:blip r:embed="rId14">
            <a:lum/>
            <a:alphaModFix amt="9000"/>
          </a:blip>
          <a:srcRect l="24442" t="9813" r="7893" b="34712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orbel"/>
              <a:ea typeface="SimSun" pitchFamily="2" charset="-122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orbel"/>
              <a:ea typeface="SimSun" pitchFamily="2" charset="-122"/>
              <a:cs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/>
                <a:ea typeface="SimSun"/>
                <a:cs typeface="Corbel"/>
              </a:defRPr>
            </a:lvl1pPr>
          </a:lstStyle>
          <a:p>
            <a:r>
              <a:rPr lang="en-US" altLang="zh-CN" smtClean="0"/>
              <a:t>July 8, 2008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/>
                <a:ea typeface="SimSun" pitchFamily="2" charset="-122"/>
                <a:cs typeface="Corbel"/>
              </a:defRPr>
            </a:lvl1pPr>
          </a:lstStyle>
          <a:p>
            <a:r>
              <a:rPr lang="en-US" altLang="zh-CN" smtClean="0"/>
              <a:t>Catanzaro, Sundaram, Keutzer       University of California,  Berkeley</a:t>
            </a:r>
            <a:endParaRPr lang="zh-CN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48638" y="6542901"/>
            <a:ext cx="690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576D86-9E0D-A340-BF1A-EEF77D91C942}" type="slidenum">
              <a:rPr lang="en-US" sz="1200" smtClean="0">
                <a:latin typeface="+mn-lt"/>
                <a:cs typeface="Corbel (Body)"/>
              </a:rPr>
              <a:pPr algn="r"/>
              <a:t>‹#›</a:t>
            </a:fld>
            <a:r>
              <a:rPr lang="en-US" sz="1200" dirty="0" smtClean="0">
                <a:latin typeface="+mn-lt"/>
                <a:cs typeface="Corbel (Body)"/>
              </a:rPr>
              <a:t>/17</a:t>
            </a:r>
            <a:endParaRPr lang="en-US" sz="1200" dirty="0">
              <a:latin typeface="+mn-lt"/>
              <a:cs typeface="Corbel (Body)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0" r:id="rId2"/>
    <p:sldLayoutId id="2147483813" r:id="rId3"/>
    <p:sldLayoutId id="2147483809" r:id="rId4"/>
    <p:sldLayoutId id="2147483808" r:id="rId5"/>
    <p:sldLayoutId id="2147483807" r:id="rId6"/>
    <p:sldLayoutId id="2147483814" r:id="rId7"/>
    <p:sldLayoutId id="2147483815" r:id="rId8"/>
    <p:sldLayoutId id="2147483816" r:id="rId9"/>
    <p:sldLayoutId id="2147483806" r:id="rId10"/>
    <p:sldLayoutId id="2147483817" r:id="rId11"/>
    <p:sldLayoutId id="2147483811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868FAA"/>
          </a:solidFill>
          <a:latin typeface="Corbel"/>
          <a:ea typeface="+mj-ea"/>
          <a:cs typeface="Corbel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868FAA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2600" kern="1200">
          <a:solidFill>
            <a:schemeClr val="tx1"/>
          </a:solidFill>
          <a:latin typeface="Corbel"/>
          <a:ea typeface="+mn-ea"/>
          <a:cs typeface="Corbel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"/>
        <a:defRPr sz="2400" kern="1200">
          <a:solidFill>
            <a:schemeClr val="tx1"/>
          </a:solidFill>
          <a:latin typeface="Corbel"/>
          <a:ea typeface="+mn-ea"/>
          <a:cs typeface="Corbel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C64847"/>
        </a:buClr>
        <a:buFont typeface="Arial" charset="0"/>
        <a:buChar char="▪"/>
        <a:defRPr sz="2200" kern="1200">
          <a:solidFill>
            <a:schemeClr val="tx1"/>
          </a:solidFill>
          <a:latin typeface="Corbel"/>
          <a:ea typeface="+mn-ea"/>
          <a:cs typeface="Corbel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31353D"/>
        </a:buClr>
        <a:buFont typeface="Arial" charset="0"/>
        <a:buChar char="▪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png"/><Relationship Id="rId4" Type="http://schemas.openxmlformats.org/officeDocument/2006/relationships/image" Target="../media/image50.png"/><Relationship Id="rId7" Type="http://schemas.openxmlformats.org/officeDocument/2006/relationships/image" Target="../media/image53.pdf"/><Relationship Id="rId11" Type="http://schemas.openxmlformats.org/officeDocument/2006/relationships/image" Target="../media/image57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8" Type="http://schemas.openxmlformats.org/officeDocument/2006/relationships/image" Target="../media/image54.png"/><Relationship Id="rId13" Type="http://schemas.openxmlformats.org/officeDocument/2006/relationships/image" Target="../media/image59.pdf"/><Relationship Id="rId10" Type="http://schemas.openxmlformats.org/officeDocument/2006/relationships/image" Target="../media/image56.png"/><Relationship Id="rId5" Type="http://schemas.openxmlformats.org/officeDocument/2006/relationships/image" Target="../media/image51.pdf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9" Type="http://schemas.openxmlformats.org/officeDocument/2006/relationships/image" Target="../media/image55.pdf"/><Relationship Id="rId3" Type="http://schemas.openxmlformats.org/officeDocument/2006/relationships/image" Target="../media/image49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1.pd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ecs.berkeley.edu/~catanzar/GPUSV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df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4" Type="http://schemas.openxmlformats.org/officeDocument/2006/relationships/image" Target="../media/image8.png"/><Relationship Id="rId7" Type="http://schemas.openxmlformats.org/officeDocument/2006/relationships/image" Target="../media/image11.pdf"/><Relationship Id="rId11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6" Type="http://schemas.openxmlformats.org/officeDocument/2006/relationships/image" Target="../media/image20.png"/><Relationship Id="rId8" Type="http://schemas.openxmlformats.org/officeDocument/2006/relationships/image" Target="../media/image12.png"/><Relationship Id="rId13" Type="http://schemas.openxmlformats.org/officeDocument/2006/relationships/image" Target="../media/image17.pdf"/><Relationship Id="rId10" Type="http://schemas.openxmlformats.org/officeDocument/2006/relationships/image" Target="../media/image14.png"/><Relationship Id="rId5" Type="http://schemas.openxmlformats.org/officeDocument/2006/relationships/image" Target="../media/image9.pdf"/><Relationship Id="rId15" Type="http://schemas.openxmlformats.org/officeDocument/2006/relationships/image" Target="../media/image19.pdf"/><Relationship Id="rId12" Type="http://schemas.openxmlformats.org/officeDocument/2006/relationships/image" Target="../media/image16.png"/><Relationship Id="rId17" Type="http://schemas.openxmlformats.org/officeDocument/2006/relationships/image" Target="../media/image21.pdf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13.pdf"/><Relationship Id="rId3" Type="http://schemas.openxmlformats.org/officeDocument/2006/relationships/image" Target="../media/image7.pdf"/><Relationship Id="rId18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4.png"/><Relationship Id="rId4" Type="http://schemas.openxmlformats.org/officeDocument/2006/relationships/image" Target="../media/image24.png"/><Relationship Id="rId7" Type="http://schemas.openxmlformats.org/officeDocument/2006/relationships/image" Target="../media/image27.pdf"/><Relationship Id="rId11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8" Type="http://schemas.openxmlformats.org/officeDocument/2006/relationships/image" Target="../media/image28.png"/><Relationship Id="rId13" Type="http://schemas.openxmlformats.org/officeDocument/2006/relationships/image" Target="../media/image33.pdf"/><Relationship Id="rId10" Type="http://schemas.openxmlformats.org/officeDocument/2006/relationships/image" Target="../media/image30.png"/><Relationship Id="rId5" Type="http://schemas.openxmlformats.org/officeDocument/2006/relationships/image" Target="../media/image25.pd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29.pdf"/><Relationship Id="rId3" Type="http://schemas.openxmlformats.org/officeDocument/2006/relationships/image" Target="../media/image23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4" Type="http://schemas.openxmlformats.org/officeDocument/2006/relationships/image" Target="../media/image36.png"/><Relationship Id="rId10" Type="http://schemas.openxmlformats.org/officeDocument/2006/relationships/image" Target="../media/image42.png"/><Relationship Id="rId5" Type="http://schemas.openxmlformats.org/officeDocument/2006/relationships/image" Target="../media/image37.pdf"/><Relationship Id="rId7" Type="http://schemas.openxmlformats.org/officeDocument/2006/relationships/image" Target="../media/image39.pdf"/><Relationship Id="rId11" Type="http://schemas.openxmlformats.org/officeDocument/2006/relationships/image" Target="../media/image43.pdf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41.pdf"/><Relationship Id="rId3" Type="http://schemas.openxmlformats.org/officeDocument/2006/relationships/image" Target="../media/image35.pdf"/><Relationship Id="rId6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df"/><Relationship Id="rId5" Type="http://schemas.openxmlformats.org/officeDocument/2006/relationships/image" Target="../media/image4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6800"/>
            <a:ext cx="7086600" cy="220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500" b="0" dirty="0" smtClean="0">
                <a:solidFill>
                  <a:schemeClr val="accent1">
                    <a:satMod val="150000"/>
                  </a:schemeClr>
                </a:solidFill>
                <a:latin typeface="Corbel"/>
                <a:cs typeface="Corbel"/>
              </a:rPr>
              <a:t>Fast Support Vector Machine Training and Classification on Graphics Processors</a:t>
            </a:r>
            <a:endParaRPr lang="en-US" sz="3500" b="0" dirty="0">
              <a:solidFill>
                <a:schemeClr val="accent1">
                  <a:satMod val="150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4648200" y="2895600"/>
            <a:ext cx="3429000" cy="1600200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accent1"/>
                </a:solidFill>
                <a:latin typeface="Corbel"/>
                <a:ea typeface="SimSun" pitchFamily="2" charset="-122"/>
                <a:cs typeface="Corbel"/>
              </a:rPr>
              <a:t>Bryan Catanzaro</a:t>
            </a:r>
          </a:p>
          <a:p>
            <a:r>
              <a:rPr lang="en-US" altLang="zh-CN" sz="2400" dirty="0" smtClean="0">
                <a:solidFill>
                  <a:schemeClr val="accent1"/>
                </a:solidFill>
                <a:latin typeface="Corbel"/>
                <a:ea typeface="SimSun" pitchFamily="2" charset="-122"/>
                <a:cs typeface="Corbel"/>
              </a:rPr>
              <a:t>Narayanan Sundaram</a:t>
            </a:r>
          </a:p>
          <a:p>
            <a:r>
              <a:rPr lang="en-US" altLang="zh-CN" sz="2400" dirty="0" smtClean="0">
                <a:solidFill>
                  <a:schemeClr val="accent1"/>
                </a:solidFill>
                <a:latin typeface="Corbel"/>
                <a:ea typeface="SimSun" pitchFamily="2" charset="-122"/>
                <a:cs typeface="Corbel"/>
              </a:rPr>
              <a:t>Kurt Keutzer</a:t>
            </a:r>
          </a:p>
          <a:p>
            <a:pPr>
              <a:spcBef>
                <a:spcPts val="1200"/>
              </a:spcBef>
              <a:spcAft>
                <a:spcPts val="3000"/>
              </a:spcAft>
            </a:pPr>
            <a:endParaRPr lang="en-US" dirty="0" smtClean="0">
              <a:latin typeface="Corbel"/>
              <a:cs typeface="Corbel"/>
            </a:endParaRPr>
          </a:p>
        </p:txBody>
      </p:sp>
      <p:pic>
        <p:nvPicPr>
          <p:cNvPr id="14339" name="Picture 3" descr="ucbseal_line_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2324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iewLarge.png"/>
          <p:cNvPicPr>
            <a:picLocks noChangeAspect="1"/>
          </p:cNvPicPr>
          <p:nvPr/>
        </p:nvPicPr>
        <p:blipFill>
          <a:blip r:embed="rId4"/>
          <a:srcRect t="10762" b="22873"/>
          <a:stretch>
            <a:fillRect/>
          </a:stretch>
        </p:blipFill>
        <p:spPr>
          <a:xfrm>
            <a:off x="6680200" y="5410200"/>
            <a:ext cx="2336800" cy="119856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20900" y="5257800"/>
            <a:ext cx="5041900" cy="1600200"/>
          </a:xfrm>
          <a:prstGeom prst="rect">
            <a:avLst/>
          </a:prstGeom>
        </p:spPr>
        <p:txBody>
          <a:bodyPr lIns="118872" tIns="0" rIns="4572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orbel"/>
                <a:cs typeface="Corbel"/>
              </a:rPr>
              <a:t>Parallel Computing Laboratory,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orbel"/>
                <a:cs typeface="Corbel"/>
              </a:rPr>
              <a:t>University of California, Berkeley</a:t>
            </a:r>
          </a:p>
          <a:p>
            <a:pPr defTabSz="914400" fontAlgn="auto">
              <a:spcBef>
                <a:spcPts val="1200"/>
              </a:spcBef>
              <a:spcAft>
                <a:spcPts val="300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dirty="0">
              <a:latin typeface="Corbel"/>
              <a:cs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Implementation Sketch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 smtClean="0">
                <a:ea typeface="SimSun" pitchFamily="2" charset="-122"/>
              </a:rPr>
              <a:t>Parallelism is derived from </a:t>
            </a:r>
            <a:r>
              <a:rPr lang="en-US" altLang="zh-CN" sz="2200" i="1" dirty="0" err="1" smtClean="0">
                <a:latin typeface="Times"/>
                <a:ea typeface="Times"/>
                <a:cs typeface="Times"/>
              </a:rPr>
              <a:t>l</a:t>
            </a:r>
            <a:r>
              <a:rPr lang="en-US" altLang="zh-CN" sz="2200" dirty="0" smtClean="0">
                <a:ea typeface="SimSun" pitchFamily="2" charset="-122"/>
              </a:rPr>
              <a:t>, the number of training points, as in (Cao </a:t>
            </a:r>
            <a:r>
              <a:rPr lang="en-US" altLang="zh-CN" sz="2200" i="1" dirty="0" smtClean="0">
                <a:ea typeface="SimSun" pitchFamily="2" charset="-122"/>
              </a:rPr>
              <a:t>et al.</a:t>
            </a:r>
            <a:r>
              <a:rPr lang="en-US" altLang="zh-CN" sz="2200" dirty="0" smtClean="0">
                <a:ea typeface="SimSun" pitchFamily="2" charset="-122"/>
              </a:rPr>
              <a:t>, 2006)</a:t>
            </a:r>
          </a:p>
          <a:p>
            <a:r>
              <a:rPr lang="en-US" altLang="zh-CN" sz="2200" dirty="0" smtClean="0">
                <a:ea typeface="SimSun" pitchFamily="2" charset="-122"/>
              </a:rPr>
              <a:t>First order heuristic iteration:</a:t>
            </a:r>
          </a:p>
          <a:p>
            <a:pPr lvl="1"/>
            <a:r>
              <a:rPr lang="en-US" altLang="zh-CN" sz="2000" dirty="0" smtClean="0">
                <a:ea typeface="SimSun" pitchFamily="2" charset="-122"/>
              </a:rPr>
              <a:t>        compute         (Map), compute                          (Reduce)</a:t>
            </a:r>
          </a:p>
          <a:p>
            <a:r>
              <a:rPr lang="en-US" altLang="zh-CN" sz="2200" dirty="0" smtClean="0">
                <a:ea typeface="SimSun" pitchFamily="2" charset="-122"/>
              </a:rPr>
              <a:t>Second order heuristic iteration:</a:t>
            </a:r>
          </a:p>
          <a:p>
            <a:pPr lvl="1"/>
            <a:r>
              <a:rPr lang="en-US" altLang="zh-CN" sz="2000" dirty="0" smtClean="0">
                <a:ea typeface="SimSun" pitchFamily="2" charset="-122"/>
              </a:rPr>
              <a:t>        compute         (Map), compute              (Reduce)</a:t>
            </a:r>
          </a:p>
          <a:p>
            <a:pPr lvl="1"/>
            <a:r>
              <a:rPr lang="en-US" altLang="zh-CN" sz="2000" dirty="0" smtClean="0">
                <a:ea typeface="SimSun" pitchFamily="2" charset="-122"/>
              </a:rPr>
              <a:t>        compute                    (Map), compute            (Reduce)</a:t>
            </a:r>
          </a:p>
          <a:p>
            <a:r>
              <a:rPr lang="en-US" altLang="zh-CN" sz="2200" dirty="0" smtClean="0">
                <a:ea typeface="SimSun" pitchFamily="2" charset="-122"/>
              </a:rPr>
              <a:t>Kernel caching is used to avoid redundant kernel evaluations, as in (</a:t>
            </a:r>
            <a:r>
              <a:rPr lang="en-US" altLang="zh-CN" sz="2200" dirty="0" err="1" smtClean="0">
                <a:ea typeface="SimSun" pitchFamily="2" charset="-122"/>
              </a:rPr>
              <a:t>Joachims</a:t>
            </a:r>
            <a:r>
              <a:rPr lang="en-US" altLang="zh-CN" sz="2200" dirty="0" smtClean="0">
                <a:ea typeface="SimSun" pitchFamily="2" charset="-122"/>
              </a:rPr>
              <a:t>, 1999)</a:t>
            </a:r>
          </a:p>
          <a:p>
            <a:pPr lvl="1"/>
            <a:r>
              <a:rPr lang="en-US" altLang="zh-CN" sz="2000" dirty="0" smtClean="0">
                <a:ea typeface="SimSun" pitchFamily="2" charset="-122"/>
              </a:rPr>
              <a:t>The cache is managed on the CPU, and kept in GPU memory 	</a:t>
            </a:r>
          </a:p>
          <a:p>
            <a:r>
              <a:rPr lang="en-US" altLang="zh-CN" sz="2200" dirty="0" smtClean="0">
                <a:ea typeface="SimSun" pitchFamily="2" charset="-122"/>
              </a:rPr>
              <a:t>Special attention is paid to ensure efficient memory access patterns</a:t>
            </a:r>
          </a:p>
          <a:p>
            <a:pPr lvl="1"/>
            <a:r>
              <a:rPr lang="en-US" altLang="zh-CN" sz="2000" dirty="0" smtClean="0">
                <a:ea typeface="SimSun" pitchFamily="2" charset="-122"/>
              </a:rPr>
              <a:t>Make memory traffic coherent, use local stores</a:t>
            </a:r>
            <a:r>
              <a:rPr lang="en-US" altLang="zh-CN" sz="2200" dirty="0" smtClean="0">
                <a:ea typeface="SimSun" pitchFamily="2" charset="-122"/>
              </a:rPr>
              <a:t>					</a:t>
            </a:r>
          </a:p>
          <a:p>
            <a:pPr lvl="1"/>
            <a:endParaRPr lang="en-US" altLang="zh-CN" sz="2000" dirty="0" smtClean="0">
              <a:latin typeface="Times"/>
              <a:ea typeface="Times"/>
              <a:cs typeface="Times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44598" y="2993308"/>
            <a:ext cx="238655" cy="21555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44598" y="3687233"/>
            <a:ext cx="238655" cy="21555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44598" y="4055533"/>
            <a:ext cx="238655" cy="21555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719917" y="2938088"/>
            <a:ext cx="222780" cy="33004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92401" y="3623888"/>
            <a:ext cx="222780" cy="33004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815326" y="2997200"/>
            <a:ext cx="1145208" cy="286302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406495" y="4072465"/>
            <a:ext cx="404812" cy="239889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834465" y="3693399"/>
            <a:ext cx="531813" cy="277468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692401" y="4055533"/>
            <a:ext cx="813330" cy="27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Adaptive Heuristic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 smtClean="0">
                <a:ea typeface="SimSun" pitchFamily="2" charset="-122"/>
              </a:rPr>
              <a:t>The second order heuristic works very well for some problems, but can be expensive (</a:t>
            </a:r>
            <a:r>
              <a:rPr lang="en-US" altLang="zh-CN" sz="2200" dirty="0" err="1" smtClean="0">
                <a:ea typeface="SimSun" pitchFamily="2" charset="-122"/>
              </a:rPr>
              <a:t>geomean</a:t>
            </a:r>
            <a:r>
              <a:rPr lang="en-US" altLang="zh-CN" sz="2200" dirty="0" smtClean="0">
                <a:ea typeface="SimSun" pitchFamily="2" charset="-122"/>
              </a:rPr>
              <a:t>: 1.8x slower per iteration)</a:t>
            </a:r>
          </a:p>
          <a:p>
            <a:r>
              <a:rPr lang="en-US" altLang="zh-CN" sz="2200" dirty="0" smtClean="0">
                <a:ea typeface="SimSun" pitchFamily="2" charset="-122"/>
              </a:rPr>
              <a:t>We created an adaptive heuristic which periodically estimates the convergence rate for both heuristics as a function of wall clock time, then chooses the most productive heuristic</a:t>
            </a:r>
          </a:p>
          <a:p>
            <a:r>
              <a:rPr lang="en-US" altLang="zh-CN" sz="2200" dirty="0" smtClean="0">
                <a:ea typeface="SimSun" pitchFamily="2" charset="-122"/>
              </a:rPr>
              <a:t>The adaptive heuristic</a:t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>performs close to the </a:t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>best heuristic on our </a:t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>test sets</a:t>
            </a:r>
          </a:p>
          <a:p>
            <a:endParaRPr lang="en-US" altLang="zh-CN" sz="2200" dirty="0" smtClean="0">
              <a:solidFill>
                <a:srgbClr val="FF0000"/>
              </a:solidFill>
              <a:ea typeface="SimSun" pitchFamily="2" charset="-122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505200" y="3535680"/>
          <a:ext cx="541020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497763" y="3657600"/>
            <a:ext cx="14176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latin typeface="Corbel" pitchFamily="34" charset="0"/>
                <a:ea typeface="SimSun" pitchFamily="2" charset="-122"/>
              </a:rPr>
              <a:t>Normalized to  1</a:t>
            </a:r>
            <a:r>
              <a:rPr lang="en-US" altLang="zh-CN" sz="1600" baseline="30000" dirty="0">
                <a:latin typeface="Corbel" pitchFamily="34" charset="0"/>
                <a:ea typeface="SimSun" pitchFamily="2" charset="-122"/>
              </a:rPr>
              <a:t>st</a:t>
            </a:r>
            <a:r>
              <a:rPr lang="en-US" altLang="zh-CN" sz="1600" dirty="0">
                <a:latin typeface="Corbel" pitchFamily="34" charset="0"/>
                <a:ea typeface="SimSun" pitchFamily="2" charset="-122"/>
              </a:rPr>
              <a:t> order heuristic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alibri" pitchFamily="-60" charset="0"/>
              </a:rPr>
              <a:t>Training Results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5018088"/>
            <a:ext cx="8229600" cy="1611312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 smtClean="0">
                <a:latin typeface="Calibri" pitchFamily="34" charset="0"/>
                <a:ea typeface="SimSun" pitchFamily="2" charset="-122"/>
              </a:rPr>
              <a:t>LibSVM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 running on Intel Core 2 Duo 2.66 GHz</a:t>
            </a:r>
          </a:p>
          <a:p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Our solver running on </a:t>
            </a:r>
            <a:r>
              <a:rPr lang="en-US" altLang="zh-CN" dirty="0" err="1" smtClean="0">
                <a:latin typeface="Calibri" pitchFamily="34" charset="0"/>
                <a:ea typeface="SimSun" pitchFamily="2" charset="-122"/>
              </a:rPr>
              <a:t>Nvidia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SimSun" pitchFamily="2" charset="-122"/>
              </a:rPr>
              <a:t>GeForce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 8800GTX</a:t>
            </a:r>
          </a:p>
          <a:p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Gaussian kernel used for all experiments</a:t>
            </a:r>
          </a:p>
          <a:p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9-35x speedup</a:t>
            </a:r>
          </a:p>
          <a:p>
            <a:endParaRPr lang="en-US" altLang="zh-CN" dirty="0" smtClean="0"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1800" y="1600200"/>
            <a:ext cx="6172200" cy="3200400"/>
            <a:chOff x="2286000" y="1752600"/>
            <a:chExt cx="6172200" cy="3200400"/>
          </a:xfrm>
        </p:grpSpPr>
        <p:graphicFrame>
          <p:nvGraphicFramePr>
            <p:cNvPr id="19" name="Chart 18"/>
            <p:cNvGraphicFramePr/>
            <p:nvPr/>
          </p:nvGraphicFramePr>
          <p:xfrm>
            <a:off x="2286000" y="2057400"/>
            <a:ext cx="6172200" cy="289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886200" y="1752600"/>
              <a:ext cx="2435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rbel"/>
                </a:rPr>
                <a:t>Training Time (seconds)</a:t>
              </a:r>
              <a:endParaRPr lang="en-US" dirty="0">
                <a:latin typeface="Corbe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07423" y="2286000"/>
              <a:ext cx="52749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5.09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025" y="4038600"/>
              <a:ext cx="6097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0.576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21768" y="2286000"/>
              <a:ext cx="513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27.6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0466" y="4191000"/>
              <a:ext cx="5071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1.32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9168" y="2286000"/>
              <a:ext cx="46437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550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15365" y="4191000"/>
              <a:ext cx="5354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26.9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9200" y="2286000"/>
              <a:ext cx="5703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2422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87782" y="4114800"/>
              <a:ext cx="4796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164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2286000"/>
              <a:ext cx="67439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16966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35399" y="4191000"/>
              <a:ext cx="47020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483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17849" y="2286000"/>
              <a:ext cx="6735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66524</a:t>
              </a:r>
              <a:endParaRPr lang="en-US" sz="1500" dirty="0">
                <a:latin typeface="Corbe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6600" y="4191000"/>
              <a:ext cx="5539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Corbel"/>
                </a:rPr>
                <a:t>2023</a:t>
              </a:r>
              <a:endParaRPr lang="en-US" sz="1500" dirty="0">
                <a:latin typeface="Corbel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2052320"/>
          <a:ext cx="2362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#dim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32561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49749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MNIST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561012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SVM Classification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 smtClean="0">
                <a:ea typeface="SimSun" pitchFamily="2" charset="-122"/>
              </a:rPr>
              <a:t>To classify a point </a:t>
            </a:r>
            <a:r>
              <a:rPr lang="en-US" altLang="zh-CN" sz="2200" i="1" dirty="0" err="1" smtClean="0">
                <a:latin typeface="Times"/>
                <a:ea typeface="SimSun" pitchFamily="2" charset="-122"/>
                <a:cs typeface="Times"/>
              </a:rPr>
              <a:t>z</a:t>
            </a:r>
            <a:r>
              <a:rPr lang="en-US" altLang="zh-CN" sz="2200" dirty="0" smtClean="0">
                <a:ea typeface="SimSun" pitchFamily="2" charset="-122"/>
              </a:rPr>
              <a:t>, evaluate :</a:t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/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/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/>
            </a:r>
            <a:br>
              <a:rPr lang="en-US" altLang="zh-CN" sz="2200" dirty="0" smtClean="0">
                <a:ea typeface="SimSun" pitchFamily="2" charset="-122"/>
              </a:rPr>
            </a:br>
            <a:endParaRPr lang="en-US" altLang="zh-CN" sz="2200" dirty="0" smtClean="0">
              <a:ea typeface="SimSun" pitchFamily="2" charset="-122"/>
            </a:endParaRPr>
          </a:p>
          <a:p>
            <a:r>
              <a:rPr lang="en-US" altLang="zh-CN" sz="2200" dirty="0" smtClean="0">
                <a:ea typeface="SimSun" pitchFamily="2" charset="-122"/>
              </a:rPr>
              <a:t>For standard kernels, SVM Classification involves comparing all support vectors and all test vectors with a dot product</a:t>
            </a:r>
          </a:p>
          <a:p>
            <a:r>
              <a:rPr lang="en-US" altLang="zh-CN" sz="2200" dirty="0" smtClean="0">
                <a:ea typeface="SimSun" pitchFamily="2" charset="-122"/>
              </a:rPr>
              <a:t>We take advantage of the common situation when one has multiple data points to classify simultaneously</a:t>
            </a:r>
          </a:p>
          <a:p>
            <a:pPr lvl="1"/>
            <a:r>
              <a:rPr lang="en-US" altLang="zh-CN" sz="2000" dirty="0" smtClean="0">
                <a:ea typeface="SimSun" pitchFamily="2" charset="-122"/>
              </a:rPr>
              <a:t>In the case where data points are being classified serially, the approach still works, but will not be as fast</a:t>
            </a:r>
          </a:p>
          <a:p>
            <a:r>
              <a:rPr lang="en-US" altLang="zh-CN" sz="2200" dirty="0" smtClean="0">
                <a:ea typeface="SimSun" pitchFamily="2" charset="-122"/>
              </a:rPr>
              <a:t>We cast the dot products as a Matrix-Matrix multiplication, and then use Map Reduce to finish the classification</a:t>
            </a:r>
          </a:p>
          <a:p>
            <a:endParaRPr lang="zh-CN" altLang="en-US" sz="2200" dirty="0" smtClean="0">
              <a:ea typeface="SimSun" pitchFamily="2" charset="-122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59050" y="2362200"/>
            <a:ext cx="3917950" cy="1028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ea typeface="SimSun" pitchFamily="2" charset="-122"/>
              </a:rPr>
              <a:t>Implementation Sketch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4825"/>
            <a:ext cx="8229600" cy="3397853"/>
          </a:xfrm>
          <a:noFill/>
        </p:spPr>
        <p:txBody>
          <a:bodyPr lIns="91440" tIns="45720">
            <a:spAutoFit/>
          </a:bodyPr>
          <a:lstStyle/>
          <a:p>
            <a:pPr marL="742950" lvl="1" indent="-285750" defTabSz="457200">
              <a:lnSpc>
                <a:spcPct val="70000"/>
              </a:lnSpc>
              <a:buNone/>
            </a:pPr>
            <a:endParaRPr lang="en-US" altLang="zh-CN" dirty="0" smtClean="0">
              <a:ea typeface="SimSun" pitchFamily="2" charset="-122"/>
            </a:endParaRPr>
          </a:p>
          <a:p>
            <a:pPr marL="342900" indent="-342900" defTabSz="457200">
              <a:lnSpc>
                <a:spcPct val="70000"/>
              </a:lnSpc>
            </a:pPr>
            <a:r>
              <a:rPr lang="en-US" altLang="zh-CN" sz="2400" dirty="0" smtClean="0">
                <a:ea typeface="SimSun" pitchFamily="2" charset="-122"/>
              </a:rPr>
              <a:t>CPU optimized code </a:t>
            </a:r>
          </a:p>
          <a:p>
            <a:pPr marL="742950" lvl="1" indent="-285750" defTabSz="457200">
              <a:lnSpc>
                <a:spcPct val="70000"/>
              </a:lnSpc>
            </a:pPr>
            <a:r>
              <a:rPr lang="en-US" altLang="zh-CN" dirty="0" smtClean="0">
                <a:ea typeface="SimSun" pitchFamily="2" charset="-122"/>
              </a:rPr>
              <a:t>Uses dense matrices</a:t>
            </a:r>
          </a:p>
          <a:p>
            <a:pPr marL="742950" lvl="1" indent="-285750" defTabSz="457200">
              <a:lnSpc>
                <a:spcPct val="70000"/>
              </a:lnSpc>
            </a:pPr>
            <a:r>
              <a:rPr lang="en-US" altLang="zh-CN" dirty="0" smtClean="0">
                <a:ea typeface="SimSun" pitchFamily="2" charset="-122"/>
              </a:rPr>
              <a:t>Restructured the computation to use Intel Math Kernel Library BLAS</a:t>
            </a:r>
          </a:p>
          <a:p>
            <a:pPr marL="742950" lvl="1" indent="-285750" defTabSz="457200">
              <a:lnSpc>
                <a:spcPct val="70000"/>
              </a:lnSpc>
            </a:pPr>
            <a:r>
              <a:rPr lang="en-US" altLang="zh-CN" dirty="0" smtClean="0">
                <a:ea typeface="SimSun" pitchFamily="2" charset="-122"/>
              </a:rPr>
              <a:t>Used </a:t>
            </a:r>
            <a:r>
              <a:rPr lang="en-US" altLang="zh-CN" dirty="0" err="1" smtClean="0">
                <a:ea typeface="SimSun" pitchFamily="2" charset="-122"/>
              </a:rPr>
              <a:t>OpenMP</a:t>
            </a:r>
            <a:r>
              <a:rPr lang="en-US" altLang="zh-CN" dirty="0" smtClean="0">
                <a:ea typeface="SimSun" pitchFamily="2" charset="-122"/>
              </a:rPr>
              <a:t> to parallelize the remaining BLAS1 and </a:t>
            </a:r>
            <a:r>
              <a:rPr lang="en-US" altLang="zh-CN" dirty="0" err="1" smtClean="0">
                <a:ea typeface="SimSun" pitchFamily="2" charset="-122"/>
              </a:rPr>
              <a:t>MapReduce</a:t>
            </a:r>
            <a:r>
              <a:rPr lang="en-US" altLang="zh-CN" dirty="0" smtClean="0">
                <a:ea typeface="SimSun" pitchFamily="2" charset="-122"/>
              </a:rPr>
              <a:t> stages.</a:t>
            </a:r>
          </a:p>
          <a:p>
            <a:pPr marL="742950" lvl="1" indent="-285750" defTabSz="457200">
              <a:lnSpc>
                <a:spcPct val="70000"/>
              </a:lnSpc>
            </a:pPr>
            <a:endParaRPr lang="en-US" altLang="zh-CN" dirty="0" smtClean="0">
              <a:ea typeface="SimSun" pitchFamily="2" charset="-122"/>
            </a:endParaRPr>
          </a:p>
          <a:p>
            <a:pPr marL="342900" indent="-342900" defTabSz="457200">
              <a:lnSpc>
                <a:spcPct val="70000"/>
              </a:lnSpc>
            </a:pPr>
            <a:r>
              <a:rPr lang="en-US" altLang="zh-CN" sz="2400" dirty="0" smtClean="0">
                <a:ea typeface="SimSun" pitchFamily="2" charset="-122"/>
              </a:rPr>
              <a:t>GPU classifier</a:t>
            </a:r>
          </a:p>
          <a:p>
            <a:pPr marL="742950" lvl="1" indent="-285750" defTabSz="457200">
              <a:lnSpc>
                <a:spcPct val="70000"/>
              </a:lnSpc>
            </a:pPr>
            <a:r>
              <a:rPr lang="en-US" altLang="zh-CN" dirty="0" smtClean="0">
                <a:ea typeface="SimSun" pitchFamily="2" charset="-122"/>
              </a:rPr>
              <a:t>Uses dense matrices</a:t>
            </a:r>
          </a:p>
          <a:p>
            <a:pPr marL="742950" lvl="1" indent="-285750" defTabSz="457200">
              <a:lnSpc>
                <a:spcPct val="70000"/>
              </a:lnSpc>
            </a:pPr>
            <a:r>
              <a:rPr lang="en-US" altLang="zh-CN" dirty="0" smtClean="0">
                <a:ea typeface="SimSun" pitchFamily="2" charset="-122"/>
              </a:rPr>
              <a:t>Uses CUDA BLAS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ea typeface="SimSun" pitchFamily="2" charset="-122"/>
              </a:rPr>
              <a:t>Classification Results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37658" y="1731145"/>
            <a:ext cx="6415741" cy="3596640"/>
            <a:chOff x="1524000" y="1828800"/>
            <a:chExt cx="6629400" cy="3977640"/>
          </a:xfrm>
        </p:grpSpPr>
        <p:graphicFrame>
          <p:nvGraphicFramePr>
            <p:cNvPr id="6" name="Chart 5"/>
            <p:cNvGraphicFramePr/>
            <p:nvPr/>
          </p:nvGraphicFramePr>
          <p:xfrm>
            <a:off x="1524000" y="1828800"/>
            <a:ext cx="6629400" cy="3977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737659" y="2209800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0.77</a:t>
              </a:r>
              <a:endParaRPr lang="en-US" sz="15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4252259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0.23</a:t>
              </a:r>
              <a:endParaRPr lang="en-US" sz="15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87282" y="5052786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0.0096</a:t>
              </a:r>
              <a:endParaRPr lang="en-US" sz="1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2209800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61</a:t>
              </a:r>
              <a:endParaRPr lang="en-US" sz="15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0" y="4724400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7.5</a:t>
              </a:r>
              <a:endParaRPr lang="en-US" sz="15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7072" y="5064895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0.575</a:t>
              </a:r>
              <a:endParaRPr lang="en-US" sz="15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4823" y="2224741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89</a:t>
              </a:r>
              <a:endParaRPr lang="en-US" sz="15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72110" y="4885297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5.2</a:t>
              </a:r>
              <a:endParaRPr lang="en-US" sz="15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2495" y="5058898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0.71</a:t>
              </a:r>
              <a:endParaRPr lang="en-US" sz="15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90246" y="2239682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107</a:t>
              </a:r>
              <a:endParaRPr lang="en-US" sz="15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18846" y="4621865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15.7</a:t>
              </a:r>
              <a:endParaRPr lang="en-US" sz="15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52569" y="5046342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1.06</a:t>
              </a:r>
              <a:endParaRPr lang="en-US" sz="15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5669" y="2254623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270</a:t>
              </a:r>
              <a:endParaRPr lang="en-US" sz="15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61526" y="4916673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9.5</a:t>
              </a:r>
              <a:endParaRPr lang="en-US" sz="15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6262" y="5049174"/>
              <a:ext cx="457200" cy="3810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/>
                <a:t>1.95</a:t>
              </a:r>
              <a:endParaRPr lang="en-US" sz="1500" dirty="0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5246688"/>
            <a:ext cx="8229600" cy="161131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CPU optimized version achieves 3-30x speedup</a:t>
            </a:r>
          </a:p>
          <a:p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GPU version achieves an additional 5-24x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speedup, for a total of 81-138x speedup  </a:t>
            </a:r>
            <a:endParaRPr lang="en-US" altLang="zh-CN" dirty="0" smtClean="0">
              <a:latin typeface="Calibri" pitchFamily="34" charset="0"/>
              <a:ea typeface="SimSun" pitchFamily="2" charset="-122"/>
            </a:endParaRPr>
          </a:p>
          <a:p>
            <a:endParaRPr lang="en-US" altLang="zh-CN" dirty="0" smtClean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1524000"/>
            <a:ext cx="29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</a:rPr>
              <a:t>Classification Time (seconds)</a:t>
            </a:r>
            <a:endParaRPr lang="en-US" dirty="0"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447800"/>
          </a:xfrm>
        </p:spPr>
        <p:txBody>
          <a:bodyPr/>
          <a:lstStyle/>
          <a:p>
            <a:r>
              <a:rPr lang="en-US" dirty="0" smtClean="0"/>
              <a:t>The GPU trainer provides very similar classifiers</a:t>
            </a:r>
          </a:p>
          <a:p>
            <a:r>
              <a:rPr lang="en-US" dirty="0" smtClean="0"/>
              <a:t>The GPU trainer + classifier system provided exactly the same results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800600" y="1981200"/>
          <a:ext cx="4114800" cy="295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81000" y="19812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676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Normalized Support Vector Count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676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Full System Accuracy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903" y="169640"/>
            <a:ext cx="7975743" cy="12133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Conclusion &amp; Future Work</a:t>
            </a:r>
          </a:p>
        </p:txBody>
      </p:sp>
      <p:sp>
        <p:nvSpPr>
          <p:cNvPr id="2765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Massively parallel processors provide useful speedups on SVM training and classification</a:t>
            </a:r>
          </a:p>
          <a:p>
            <a:r>
              <a:rPr lang="en-US" altLang="zh-CN" dirty="0" smtClean="0">
                <a:ea typeface="SimSun" pitchFamily="2" charset="-122"/>
              </a:rPr>
              <a:t>There are other sources of parallelism in SVM training that we have not exploited:</a:t>
            </a:r>
          </a:p>
          <a:p>
            <a:pPr lvl="1"/>
            <a:r>
              <a:rPr lang="en-US" altLang="zh-CN" dirty="0" smtClean="0">
                <a:ea typeface="SimSun" pitchFamily="2" charset="-122"/>
              </a:rPr>
              <a:t>Cross validation</a:t>
            </a:r>
          </a:p>
          <a:p>
            <a:pPr lvl="1"/>
            <a:r>
              <a:rPr lang="en-US" altLang="zh-CN" dirty="0" smtClean="0">
                <a:ea typeface="SimSun" pitchFamily="2" charset="-122"/>
              </a:rPr>
              <a:t>Multi-class</a:t>
            </a:r>
          </a:p>
          <a:p>
            <a:r>
              <a:rPr lang="en-US" altLang="zh-CN" dirty="0" smtClean="0">
                <a:ea typeface="SimSun" pitchFamily="2" charset="-122"/>
              </a:rPr>
              <a:t>There is much interesting work to be done in finding massively parallel implementations of machine learning algorithms </a:t>
            </a:r>
          </a:p>
          <a:p>
            <a:r>
              <a:rPr lang="en-US" altLang="zh-CN" dirty="0" smtClean="0">
                <a:ea typeface="SimSun" pitchFamily="2" charset="-122"/>
              </a:rPr>
              <a:t>Code will be available at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   </a:t>
            </a:r>
            <a:r>
              <a:rPr lang="en-US" altLang="zh-CN" u="sng" dirty="0" smtClean="0">
                <a:ea typeface="SimSun" pitchFamily="2" charset="-122"/>
                <a:hlinkClick r:id="rId3"/>
              </a:rPr>
              <a:t>http://www.eecs.berkeley.edu/~catanzar/GPUSVM</a:t>
            </a:r>
            <a:endParaRPr lang="en-US" altLang="zh-CN" u="sng" dirty="0" smtClean="0">
              <a:ea typeface="SimSun" pitchFamily="2" charset="-122"/>
            </a:endParaRPr>
          </a:p>
          <a:p>
            <a:endParaRPr lang="en-US" altLang="zh-CN" dirty="0" smtClean="0">
              <a:ea typeface="SimSun" pitchFamily="2" charset="-122"/>
            </a:endParaRPr>
          </a:p>
          <a:p>
            <a:endParaRPr lang="en-US" altLang="zh-CN" dirty="0" smtClean="0"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end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Motivation</a:t>
            </a:r>
          </a:p>
          <a:p>
            <a:r>
              <a:rPr lang="en-US" altLang="zh-CN" dirty="0" smtClean="0">
                <a:ea typeface="SimSun" pitchFamily="2" charset="-122"/>
              </a:rPr>
              <a:t>Graphics Processors</a:t>
            </a:r>
          </a:p>
          <a:p>
            <a:r>
              <a:rPr lang="en-US" altLang="zh-CN" dirty="0" smtClean="0">
                <a:ea typeface="SimSun" pitchFamily="2" charset="-122"/>
              </a:rPr>
              <a:t>Support Vector Machine Training</a:t>
            </a:r>
          </a:p>
          <a:p>
            <a:pPr lvl="1"/>
            <a:r>
              <a:rPr lang="en-US" altLang="zh-CN" dirty="0" smtClean="0">
                <a:ea typeface="SimSun" pitchFamily="2" charset="-122"/>
              </a:rPr>
              <a:t>An adaptive 1</a:t>
            </a:r>
            <a:r>
              <a:rPr lang="en-US" altLang="zh-CN" baseline="30000" dirty="0" smtClean="0">
                <a:ea typeface="SimSun" pitchFamily="2" charset="-122"/>
              </a:rPr>
              <a:t>st</a:t>
            </a:r>
            <a:r>
              <a:rPr lang="en-US" altLang="zh-CN" dirty="0" smtClean="0">
                <a:ea typeface="SimSun" pitchFamily="2" charset="-122"/>
              </a:rPr>
              <a:t> and 2</a:t>
            </a:r>
            <a:r>
              <a:rPr lang="en-US" altLang="zh-CN" baseline="30000" dirty="0" smtClean="0">
                <a:ea typeface="SimSun" pitchFamily="2" charset="-122"/>
              </a:rPr>
              <a:t>nd</a:t>
            </a:r>
            <a:r>
              <a:rPr lang="en-US" altLang="zh-CN" dirty="0" smtClean="0">
                <a:ea typeface="SimSun" pitchFamily="2" charset="-122"/>
              </a:rPr>
              <a:t> order working set selection heuristic</a:t>
            </a:r>
          </a:p>
          <a:p>
            <a:r>
              <a:rPr lang="en-US" altLang="zh-CN" dirty="0" smtClean="0">
                <a:ea typeface="SimSun" pitchFamily="2" charset="-122"/>
              </a:rPr>
              <a:t>Support Vector Machine Classification</a:t>
            </a:r>
          </a:p>
          <a:p>
            <a:r>
              <a:rPr lang="en-US" altLang="zh-CN" dirty="0" smtClean="0">
                <a:ea typeface="SimSun" pitchFamily="2" charset="-122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Motivation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ea typeface="SimSun" pitchFamily="2" charset="-122"/>
              </a:rPr>
              <a:t>Kernel-based methods are computationally expensive</a:t>
            </a:r>
          </a:p>
          <a:p>
            <a:pPr lvl="1"/>
            <a:r>
              <a:rPr lang="en-US" altLang="zh-CN" sz="2200" dirty="0" smtClean="0">
                <a:ea typeface="SimSun" pitchFamily="2" charset="-122"/>
              </a:rPr>
              <a:t>We often have more data than we can afford to process</a:t>
            </a:r>
          </a:p>
          <a:p>
            <a:r>
              <a:rPr lang="en-US" altLang="zh-CN" sz="2400" dirty="0" smtClean="0">
                <a:ea typeface="SimSun" pitchFamily="2" charset="-122"/>
              </a:rPr>
              <a:t>Future performance will come through parallelism	</a:t>
            </a:r>
          </a:p>
          <a:p>
            <a:pPr lvl="1"/>
            <a:r>
              <a:rPr lang="en-US" altLang="zh-CN" sz="2200" dirty="0" smtClean="0">
                <a:ea typeface="SimSun" pitchFamily="2" charset="-122"/>
              </a:rPr>
              <a:t>Single thread performance increases are tapped out</a:t>
            </a:r>
          </a:p>
          <a:p>
            <a:r>
              <a:rPr lang="en-US" altLang="zh-CN" sz="2400" dirty="0" smtClean="0">
                <a:ea typeface="SimSun" pitchFamily="2" charset="-122"/>
              </a:rPr>
              <a:t>Highly parallel, general purpose processors are now becoming widely available</a:t>
            </a:r>
          </a:p>
          <a:p>
            <a:pPr lvl="1"/>
            <a:r>
              <a:rPr lang="en-US" altLang="zh-CN" sz="2200" dirty="0" err="1" smtClean="0">
                <a:ea typeface="SimSun" pitchFamily="2" charset="-122"/>
              </a:rPr>
              <a:t>GPUs</a:t>
            </a:r>
            <a:r>
              <a:rPr lang="en-US" altLang="zh-CN" sz="2200" dirty="0" smtClean="0">
                <a:ea typeface="SimSun" pitchFamily="2" charset="-122"/>
              </a:rPr>
              <a:t> are at the forefront of this trend </a:t>
            </a:r>
          </a:p>
          <a:p>
            <a:r>
              <a:rPr lang="en-US" altLang="zh-CN" sz="2400" dirty="0" smtClean="0">
                <a:ea typeface="SimSun" pitchFamily="2" charset="-122"/>
              </a:rPr>
              <a:t>Massive on-chip parallelism can make it easier to parallelize algorithms</a:t>
            </a:r>
          </a:p>
          <a:p>
            <a:pPr lvl="1"/>
            <a:r>
              <a:rPr lang="en-US" altLang="zh-CN" sz="2200" dirty="0" smtClean="0">
                <a:ea typeface="SimSun" pitchFamily="2" charset="-122"/>
              </a:rPr>
              <a:t>Synchronization is cheaper, easing bottlenecks seen in earlier parallelization efforts</a:t>
            </a:r>
          </a:p>
          <a:p>
            <a:endParaRPr lang="en-US" altLang="zh-CN" dirty="0" smtClean="0">
              <a:ea typeface="SimSun" pitchFamily="2" charset="-122"/>
            </a:endParaRPr>
          </a:p>
          <a:p>
            <a:endParaRPr lang="en-US" altLang="zh-CN" dirty="0" smtClean="0"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Graphics Processors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ea typeface="SimSun" pitchFamily="2" charset="-122"/>
              </a:rPr>
              <a:t>Today’s graphics processors have evolved into highly parallel, increasingly general purpose compute engines</a:t>
            </a:r>
          </a:p>
        </p:txBody>
      </p:sp>
      <p:pic>
        <p:nvPicPr>
          <p:cNvPr id="17411" name="Picture 4" descr="imageview.php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025" y="2743200"/>
            <a:ext cx="3470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743200"/>
          <a:ext cx="487680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084"/>
                <a:gridCol w="1337187"/>
                <a:gridCol w="1258529"/>
              </a:tblGrid>
              <a:tr h="2847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GPU</a:t>
                      </a:r>
                      <a:r>
                        <a:rPr lang="en-US" baseline="0" dirty="0" smtClean="0"/>
                        <a:t> Specs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8800GTX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GTX280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Processing</a:t>
                      </a:r>
                      <a:r>
                        <a:rPr lang="en-US" baseline="0" dirty="0" smtClean="0"/>
                        <a:t>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128 @ 1.35 GHz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 @ 1.3 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 Threads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12288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30720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SP GFLOPS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346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86.4 GB/</a:t>
                      </a:r>
                      <a:r>
                        <a:rPr lang="en-US" b="0" dirty="0" err="1" smtClean="0"/>
                        <a:t>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141.7 GB/</a:t>
                      </a:r>
                      <a:r>
                        <a:rPr lang="en-US" dirty="0" err="1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0.5 MB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1.875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256 </a:t>
                      </a:r>
                      <a:r>
                        <a:rPr lang="en-US" b="0" dirty="0" err="1" smtClean="0"/>
                        <a:t>kB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768 MB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Programming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GPUs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968500"/>
            <a:ext cx="3932238" cy="208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52600"/>
            <a:ext cx="4419600" cy="46482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438150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000" dirty="0">
                <a:latin typeface="Corbel" pitchFamily="34" charset="0"/>
                <a:ea typeface="SimSun" pitchFamily="2" charset="-122"/>
              </a:rPr>
              <a:t>Programming is done through CUDA, a small extension to C++</a:t>
            </a:r>
          </a:p>
          <a:p>
            <a:pPr marL="438150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000" dirty="0">
                <a:latin typeface="Corbel" pitchFamily="34" charset="0"/>
                <a:ea typeface="SimSun" pitchFamily="2" charset="-122"/>
              </a:rPr>
              <a:t>Programmer expresses computations in terms of</a:t>
            </a:r>
          </a:p>
          <a:p>
            <a:pPr marL="895350" lvl="1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000" dirty="0">
                <a:latin typeface="Corbel" pitchFamily="34" charset="0"/>
                <a:ea typeface="SimSun" pitchFamily="2" charset="-122"/>
              </a:rPr>
              <a:t>Serial </a:t>
            </a:r>
            <a:r>
              <a:rPr lang="en-US" altLang="zh-CN" sz="2000" dirty="0" smtClean="0">
                <a:latin typeface="Corbel" pitchFamily="34" charset="0"/>
                <a:ea typeface="SimSun" pitchFamily="2" charset="-122"/>
              </a:rPr>
              <a:t>grids</a:t>
            </a:r>
            <a:endParaRPr lang="en-US" altLang="zh-CN" sz="2000" dirty="0" smtClean="0">
              <a:solidFill>
                <a:srgbClr val="FF0000"/>
              </a:solidFill>
              <a:latin typeface="Corbel" pitchFamily="34" charset="0"/>
              <a:ea typeface="SimSun" pitchFamily="2" charset="-122"/>
            </a:endParaRPr>
          </a:p>
          <a:p>
            <a:pPr marL="895350" lvl="1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000" dirty="0">
                <a:latin typeface="Corbel" pitchFamily="34" charset="0"/>
                <a:ea typeface="SimSun" pitchFamily="2" charset="-122"/>
              </a:rPr>
              <a:t>Parallel blocks (no synchronization or write sharing)</a:t>
            </a:r>
          </a:p>
          <a:p>
            <a:pPr marL="895350" lvl="1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000" dirty="0">
                <a:latin typeface="Corbel" pitchFamily="34" charset="0"/>
                <a:ea typeface="SimSun" pitchFamily="2" charset="-122"/>
              </a:rPr>
              <a:t>Parallel threads (arbitrary synchronization, data sharing within a block)</a:t>
            </a:r>
          </a:p>
          <a:p>
            <a:pPr marL="438150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000" dirty="0">
                <a:latin typeface="Corbel" pitchFamily="34" charset="0"/>
                <a:ea typeface="SimSun" pitchFamily="2" charset="-122"/>
              </a:rPr>
              <a:t>Programmer writes a single thread, designed to be launched in very large numbers (thousands to millions)</a:t>
            </a:r>
          </a:p>
          <a:p>
            <a:pPr marL="438150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altLang="zh-CN" sz="2000" dirty="0">
              <a:latin typeface="Corbel" pitchFamily="34" charset="0"/>
              <a:ea typeface="SimSun" pitchFamily="2" charset="-122"/>
            </a:endParaRPr>
          </a:p>
          <a:p>
            <a:pPr marL="438150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altLang="zh-CN" sz="2000" dirty="0">
              <a:latin typeface="Corbel" pitchFamily="34" charset="0"/>
              <a:ea typeface="SimSun" pitchFamily="2" charset="-122"/>
            </a:endParaRPr>
          </a:p>
          <a:p>
            <a:pPr marL="438150" indent="-319088" defTabSz="914400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altLang="zh-CN" sz="2000" dirty="0">
              <a:latin typeface="Corbel" pitchFamily="34" charset="0"/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4483100"/>
            <a:ext cx="3932238" cy="208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6832600" y="3771900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rbel" pitchFamily="34" charset="0"/>
                <a:ea typeface="SimSun" pitchFamily="2" charset="-122"/>
              </a:rPr>
              <a:t>…</a:t>
            </a:r>
          </a:p>
        </p:txBody>
      </p:sp>
      <p:pic>
        <p:nvPicPr>
          <p:cNvPr id="12" name="Content Placeholder 11" descr="OurGpuLogica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2119" b="-2119"/>
              <a:stretch>
                <a:fillRect/>
              </a:stretch>
            </p:blipFill>
          </mc:Choice>
          <mc:Fallback>
            <p:blipFill>
              <a:blip r:embed="rId4"/>
              <a:srcRect t="-2119" b="-2119"/>
              <a:stretch>
                <a:fillRect/>
              </a:stretch>
            </p:blipFill>
          </mc:Fallback>
        </mc:AlternateContent>
        <p:spPr>
          <a:xfrm>
            <a:off x="5029200" y="1676400"/>
            <a:ext cx="3932238" cy="2210367"/>
          </a:xfrm>
        </p:spPr>
      </p:pic>
      <p:sp>
        <p:nvSpPr>
          <p:cNvPr id="10" name="TextBox 9"/>
          <p:cNvSpPr txBox="1"/>
          <p:nvPr/>
        </p:nvSpPr>
        <p:spPr>
          <a:xfrm>
            <a:off x="5388705" y="20029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0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3" name="Content Placeholder 11" descr="OurGpuLogi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-2119" b="-2119"/>
              <a:stretch>
                <a:fillRect/>
              </a:stretch>
            </p:blipFill>
          </mc:Choice>
          <mc:Fallback>
            <p:blipFill>
              <a:blip r:embed="rId4"/>
              <a:srcRect t="-2119" b="-2119"/>
              <a:stretch>
                <a:fillRect/>
              </a:stretch>
            </p:blipFill>
          </mc:Fallback>
        </mc:AlternateContent>
        <p:spPr bwMode="auto">
          <a:xfrm>
            <a:off x="5029200" y="4191000"/>
            <a:ext cx="3932238" cy="221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84800" y="45182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/>
                <a:cs typeface="Calibri"/>
              </a:rPr>
              <a:t>n</a:t>
            </a:r>
            <a:endParaRPr lang="en-US" sz="1400" i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457200" y="4953000"/>
            <a:ext cx="8305800" cy="1524000"/>
          </a:xfrm>
          <a:prstGeom prst="roundRect">
            <a:avLst>
              <a:gd name="adj" fmla="val 97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  <a:cs typeface="Calibri"/>
              </a:rPr>
              <a:t>Example Kernel Functions:</a:t>
            </a:r>
            <a:endParaRPr lang="en-US" dirty="0">
              <a:solidFill>
                <a:schemeClr val="tx1"/>
              </a:solidFill>
              <a:latin typeface="Arial" pitchFamily="-28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57200" y="1600200"/>
            <a:ext cx="3962400" cy="3114675"/>
          </a:xfrm>
          <a:prstGeom prst="roundRect">
            <a:avLst>
              <a:gd name="adj" fmla="val 47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rbel"/>
              </a:rPr>
              <a:t>Quadratic Program</a:t>
            </a:r>
            <a:endParaRPr lang="en-US" dirty="0">
              <a:solidFill>
                <a:schemeClr val="tx1"/>
              </a:solidFill>
              <a:ea typeface="ＭＳ Ｐゴシック" pitchFamily="-28" charset="-128"/>
              <a:cs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SVM Training (C-SVC)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48200" y="1601788"/>
            <a:ext cx="4114800" cy="3113087"/>
          </a:xfrm>
          <a:prstGeom prst="roundRect">
            <a:avLst>
              <a:gd name="adj" fmla="val 47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Variables:</a:t>
            </a:r>
          </a:p>
          <a:p>
            <a:r>
              <a:rPr lang="en-US" altLang="zh-CN" sz="2400" i="1" dirty="0" err="1">
                <a:solidFill>
                  <a:srgbClr val="000000"/>
                </a:solidFill>
                <a:latin typeface="Times"/>
                <a:ea typeface="Times"/>
                <a:cs typeface="Times"/>
              </a:rPr>
              <a:t>α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: 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Weight for each training point (determines classifier)</a:t>
            </a:r>
          </a:p>
          <a:p>
            <a:endParaRPr lang="en-US" altLang="zh-CN" sz="2400" dirty="0">
              <a:solidFill>
                <a:srgbClr val="000000"/>
              </a:solidFill>
              <a:latin typeface="UniversityOS"/>
              <a:ea typeface="UniversityOS"/>
              <a:cs typeface="UniversityOS"/>
            </a:endParaRPr>
          </a:p>
          <a:p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Data:</a:t>
            </a:r>
          </a:p>
          <a:p>
            <a:r>
              <a:rPr lang="en-US" altLang="zh-CN" sz="2400" i="1" dirty="0" err="1">
                <a:solidFill>
                  <a:srgbClr val="000000"/>
                </a:solidFill>
                <a:latin typeface="Times"/>
                <a:ea typeface="Times"/>
                <a:cs typeface="Times"/>
              </a:rPr>
              <a:t>l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: number of training points</a:t>
            </a:r>
          </a:p>
          <a:p>
            <a:r>
              <a:rPr lang="en-US" altLang="zh-CN" sz="2400" i="1" dirty="0" err="1">
                <a:solidFill>
                  <a:srgbClr val="000000"/>
                </a:solidFill>
                <a:latin typeface="Times"/>
                <a:ea typeface="Times"/>
                <a:cs typeface="Times"/>
              </a:rPr>
              <a:t>y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: Label (+/- 1) for each training point</a:t>
            </a:r>
          </a:p>
          <a:p>
            <a:r>
              <a:rPr lang="en-US" altLang="zh-CN" sz="2400" i="1" dirty="0" err="1">
                <a:solidFill>
                  <a:srgbClr val="000000"/>
                </a:solidFill>
                <a:latin typeface="Times"/>
                <a:ea typeface="Times"/>
                <a:cs typeface="Times"/>
              </a:rPr>
              <a:t>x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: training points</a:t>
            </a:r>
            <a:endParaRPr lang="en-US" altLang="zh-CN" dirty="0">
              <a:solidFill>
                <a:schemeClr val="tx1"/>
              </a:solidFill>
              <a:ea typeface="ＭＳ Ｐゴシック" pitchFamily="34" charset="-128"/>
              <a:cs typeface="Corbel" pitchFamily="34" charset="0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4050" y="2139950"/>
            <a:ext cx="3543300" cy="825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44700" y="3435350"/>
            <a:ext cx="990600" cy="3175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14450" y="4191000"/>
            <a:ext cx="2298700" cy="304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87400" y="3067050"/>
            <a:ext cx="3327400" cy="2921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84200" y="6000750"/>
            <a:ext cx="3911600" cy="2921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84200" y="5543550"/>
            <a:ext cx="2082800" cy="2921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749800" y="6000750"/>
            <a:ext cx="3937000" cy="3302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749800" y="5543550"/>
            <a:ext cx="3784600" cy="33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rbel"/>
                <a:cs typeface="Corbel"/>
              </a:rPr>
              <a:t>SMO Algorithm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>The Sequential Minimal Optimization algorithm (Platt, 1999) is an iterative solution method for the SVM training problem</a:t>
            </a:r>
          </a:p>
          <a:p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>At each iteration, it adjusts only 2 of the variables (chosen by heuristic)</a:t>
            </a:r>
          </a:p>
          <a:p>
            <a:pPr lvl="1"/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>The optimization step is then a trivial one dimensional problem:</a:t>
            </a:r>
            <a:b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</a:br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/>
            </a:r>
            <a:b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</a:br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/>
            </a:r>
            <a:b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</a:br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/>
            </a:r>
            <a:b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</a:br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/>
            </a:r>
            <a:b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</a:br>
            <a:endParaRPr lang="en-US" altLang="zh-CN" sz="2200" dirty="0" smtClean="0">
              <a:latin typeface="Corbel"/>
              <a:ea typeface="SimSun" pitchFamily="2" charset="-122"/>
              <a:cs typeface="Corbel"/>
            </a:endParaRPr>
          </a:p>
          <a:p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>Computing full kernel matrix </a:t>
            </a:r>
            <a:r>
              <a:rPr lang="en-US" altLang="zh-CN" sz="2200" i="1" dirty="0" smtClean="0">
                <a:latin typeface="Times"/>
                <a:ea typeface="Times"/>
                <a:cs typeface="Times"/>
              </a:rPr>
              <a:t>Q</a:t>
            </a:r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> not required</a:t>
            </a:r>
          </a:p>
          <a:p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>Despite name, algorithm can be quite parallel</a:t>
            </a:r>
          </a:p>
          <a:p>
            <a:r>
              <a:rPr lang="en-US" altLang="zh-CN" sz="2200" dirty="0" smtClean="0">
                <a:latin typeface="Corbel"/>
                <a:ea typeface="SimSun" pitchFamily="2" charset="-122"/>
                <a:cs typeface="Corbel"/>
              </a:rPr>
              <a:t>Computation is dominated by KKT optimality condition updates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86150" y="3792538"/>
            <a:ext cx="1196975" cy="1196975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SimSun" pitchFamily="2" charset="-122"/>
            </a:endParaRPr>
          </a:p>
        </p:txBody>
      </p:sp>
      <p:cxnSp>
        <p:nvCxnSpPr>
          <p:cNvPr id="12" name="Straight Connector 11"/>
          <p:cNvCxnSpPr>
            <a:stCxn id="10" idx="1"/>
            <a:endCxn id="10" idx="2"/>
          </p:cNvCxnSpPr>
          <p:nvPr/>
        </p:nvCxnSpPr>
        <p:spPr bwMode="auto">
          <a:xfrm rot="10800000" flipH="1" flipV="1">
            <a:off x="3486150" y="4391025"/>
            <a:ext cx="598488" cy="598488"/>
          </a:xfrm>
          <a:prstGeom prst="line">
            <a:avLst/>
          </a:prstGeom>
          <a:ln w="25400" cap="flat" cmpd="thickThin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3927475" y="4532313"/>
            <a:ext cx="830263" cy="22066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93357" y="5007654"/>
            <a:ext cx="139700" cy="203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963988" y="5156200"/>
            <a:ext cx="241300" cy="177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035300" y="4292600"/>
            <a:ext cx="241300" cy="177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229857" y="3684588"/>
            <a:ext cx="203200" cy="2159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738728" y="4994954"/>
            <a:ext cx="203200" cy="215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840328" y="4381500"/>
            <a:ext cx="1485900" cy="24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First Order Selection Heuristic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 smtClean="0">
                <a:ea typeface="SimSun" pitchFamily="2" charset="-122"/>
              </a:rPr>
              <a:t>The job of the variable selection heuristic is to choose the 2 variables which will be updated (this is a direction selection)</a:t>
            </a:r>
          </a:p>
          <a:p>
            <a:r>
              <a:rPr lang="en-US" altLang="zh-CN" sz="2200" dirty="0" smtClean="0">
                <a:ea typeface="SimSun" pitchFamily="2" charset="-122"/>
              </a:rPr>
              <a:t>We use the maximal violating pair first order heuristic &amp; KKT formulation proposed by (</a:t>
            </a:r>
            <a:r>
              <a:rPr lang="en-US" altLang="zh-CN" sz="2200" dirty="0" err="1" smtClean="0">
                <a:ea typeface="SimSun" pitchFamily="2" charset="-122"/>
              </a:rPr>
              <a:t>Keerthi</a:t>
            </a:r>
            <a:r>
              <a:rPr lang="en-US" altLang="zh-CN" sz="2200" dirty="0" smtClean="0">
                <a:ea typeface="SimSun" pitchFamily="2" charset="-122"/>
              </a:rPr>
              <a:t> </a:t>
            </a:r>
            <a:r>
              <a:rPr lang="en-US" altLang="zh-CN" sz="2200" i="1" dirty="0" smtClean="0">
                <a:ea typeface="SimSun" pitchFamily="2" charset="-122"/>
              </a:rPr>
              <a:t>et al.</a:t>
            </a:r>
            <a:r>
              <a:rPr lang="en-US" altLang="zh-CN" sz="2200" dirty="0" smtClean="0">
                <a:ea typeface="SimSun" pitchFamily="2" charset="-122"/>
              </a:rPr>
              <a:t>, 2001):</a:t>
            </a:r>
            <a:br>
              <a:rPr lang="en-US" altLang="zh-CN" sz="2200" dirty="0" smtClean="0">
                <a:ea typeface="SimSun" pitchFamily="2" charset="-122"/>
              </a:rPr>
            </a:br>
            <a:endParaRPr lang="en-US" altLang="zh-CN" sz="2200" dirty="0" smtClean="0">
              <a:ea typeface="SimSun" pitchFamily="2" charset="-122"/>
            </a:endParaRPr>
          </a:p>
          <a:p>
            <a:endParaRPr lang="en-US" altLang="zh-CN" sz="2200" dirty="0" smtClean="0">
              <a:ea typeface="SimSun" pitchFamily="2" charset="-122"/>
            </a:endParaRPr>
          </a:p>
          <a:p>
            <a:endParaRPr lang="en-US" altLang="zh-CN" sz="2200" dirty="0" smtClean="0">
              <a:ea typeface="SimSun" pitchFamily="2" charset="-122"/>
            </a:endParaRPr>
          </a:p>
          <a:p>
            <a:endParaRPr lang="en-US" altLang="zh-CN" sz="2200" dirty="0" smtClean="0">
              <a:ea typeface="SimSun" pitchFamily="2" charset="-122"/>
            </a:endParaRPr>
          </a:p>
          <a:p>
            <a:endParaRPr lang="en-US" altLang="zh-CN" sz="2200" dirty="0" smtClean="0">
              <a:ea typeface="SimSun" pitchFamily="2" charset="-122"/>
            </a:endParaRPr>
          </a:p>
          <a:p>
            <a:endParaRPr lang="en-US" altLang="zh-CN" sz="2200" dirty="0" smtClean="0">
              <a:ea typeface="SimSun" pitchFamily="2" charset="-122"/>
            </a:endParaRPr>
          </a:p>
          <a:p>
            <a:endParaRPr lang="en-US" altLang="zh-CN" sz="2200" dirty="0" smtClean="0">
              <a:ea typeface="SimSun" pitchFamily="2" charset="-122"/>
            </a:endParaRPr>
          </a:p>
          <a:p>
            <a:r>
              <a:rPr lang="en-US" altLang="zh-CN" sz="2200" dirty="0" smtClean="0">
                <a:ea typeface="SimSun" pitchFamily="2" charset="-122"/>
              </a:rPr>
              <a:t>The first order heuristic uses information from the gradient of the functional (similar to steepest ascent)  </a:t>
            </a:r>
          </a:p>
          <a:p>
            <a:r>
              <a:rPr lang="en-US" altLang="zh-CN" sz="2200" i="1" dirty="0" err="1" smtClean="0">
                <a:latin typeface="Times"/>
                <a:ea typeface="Times"/>
                <a:cs typeface="Times"/>
              </a:rPr>
              <a:t>O(l</a:t>
            </a:r>
            <a:r>
              <a:rPr lang="en-US" altLang="zh-CN" sz="2200" i="1" dirty="0" smtClean="0">
                <a:latin typeface="Times"/>
                <a:ea typeface="Times"/>
                <a:cs typeface="Times"/>
              </a:rPr>
              <a:t>)</a:t>
            </a:r>
            <a:r>
              <a:rPr lang="en-US" altLang="zh-CN" sz="2200" dirty="0" smtClean="0">
                <a:ea typeface="SimSun" pitchFamily="2" charset="-122"/>
              </a:rPr>
              <a:t> complexity for each step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26823" y="3251859"/>
            <a:ext cx="3385653" cy="9121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5800" y="5192325"/>
            <a:ext cx="3137896" cy="28416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90600" y="5191964"/>
            <a:ext cx="3237953" cy="28095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81000" y="4312270"/>
            <a:ext cx="8333463" cy="31829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14716" y="4731535"/>
            <a:ext cx="8313532" cy="3030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Second Order Heuristic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905000" y="2744788"/>
            <a:ext cx="2209800" cy="781050"/>
            <a:chOff x="685800" y="3179763"/>
            <a:chExt cx="2209800" cy="781050"/>
          </a:xfrm>
        </p:grpSpPr>
        <p:sp>
          <p:nvSpPr>
            <p:cNvPr id="33" name="Block Arc 32"/>
            <p:cNvSpPr/>
            <p:nvPr/>
          </p:nvSpPr>
          <p:spPr bwMode="auto">
            <a:xfrm>
              <a:off x="685800" y="3352800"/>
              <a:ext cx="228600" cy="608013"/>
            </a:xfrm>
            <a:prstGeom prst="blockArc">
              <a:avLst>
                <a:gd name="adj1" fmla="val 10800000"/>
                <a:gd name="adj2" fmla="val 143157"/>
                <a:gd name="adj3" fmla="val 9965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-28" charset="0"/>
                <a:ea typeface="ＭＳ Ｐゴシック" pitchFamily="-28" charset="-128"/>
                <a:cs typeface="ＭＳ Ｐゴシック" pitchFamily="-28" charset="-128"/>
              </a:endParaRPr>
            </a:p>
          </p:txBody>
        </p:sp>
        <p:grpSp>
          <p:nvGrpSpPr>
            <p:cNvPr id="22543" name="Group 43"/>
            <p:cNvGrpSpPr>
              <a:grpSpLocks/>
            </p:cNvGrpSpPr>
            <p:nvPr/>
          </p:nvGrpSpPr>
          <p:grpSpPr bwMode="auto">
            <a:xfrm>
              <a:off x="696913" y="3179763"/>
              <a:ext cx="2198687" cy="477837"/>
              <a:chOff x="696913" y="3179763"/>
              <a:chExt cx="2198687" cy="477837"/>
            </a:xfrm>
          </p:grpSpPr>
          <p:sp>
            <p:nvSpPr>
              <p:cNvPr id="22544" name="TextBox 34"/>
              <p:cNvSpPr txBox="1">
                <a:spLocks noChangeArrowheads="1"/>
              </p:cNvSpPr>
              <p:nvPr/>
            </p:nvSpPr>
            <p:spPr bwMode="auto">
              <a:xfrm>
                <a:off x="990600" y="3319463"/>
                <a:ext cx="190500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600">
                    <a:latin typeface="Corbel" pitchFamily="34" charset="0"/>
                    <a:ea typeface="SimSun" pitchFamily="2" charset="-122"/>
                  </a:rPr>
                  <a:t>Steep, but shallow</a:t>
                </a:r>
              </a:p>
            </p:txBody>
          </p:sp>
          <p:cxnSp>
            <p:nvCxnSpPr>
              <p:cNvPr id="22545" name="Straight Arrow Connector 39"/>
              <p:cNvCxnSpPr>
                <a:cxnSpLocks noChangeShapeType="1"/>
                <a:stCxn id="33" idx="0"/>
              </p:cNvCxnSpPr>
              <p:nvPr/>
            </p:nvCxnSpPr>
            <p:spPr bwMode="auto">
              <a:xfrm rot="5400000" flipH="1" flipV="1">
                <a:off x="470694" y="3405982"/>
                <a:ext cx="477837" cy="25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22531" name="Group 42"/>
          <p:cNvGrpSpPr>
            <a:grpSpLocks/>
          </p:cNvGrpSpPr>
          <p:nvPr/>
        </p:nvGrpSpPr>
        <p:grpSpPr bwMode="auto">
          <a:xfrm>
            <a:off x="4572000" y="2703513"/>
            <a:ext cx="3124200" cy="1952625"/>
            <a:chOff x="46038" y="4183063"/>
            <a:chExt cx="3124200" cy="1952625"/>
          </a:xfrm>
        </p:grpSpPr>
        <p:sp>
          <p:nvSpPr>
            <p:cNvPr id="34" name="Block Arc 33"/>
            <p:cNvSpPr/>
            <p:nvPr/>
          </p:nvSpPr>
          <p:spPr bwMode="auto">
            <a:xfrm>
              <a:off x="152401" y="4183063"/>
              <a:ext cx="2971800" cy="1952625"/>
            </a:xfrm>
            <a:prstGeom prst="blockArc">
              <a:avLst>
                <a:gd name="adj1" fmla="val 10800000"/>
                <a:gd name="adj2" fmla="val 125266"/>
                <a:gd name="adj3" fmla="val 3322"/>
              </a:avLst>
            </a:prstGeom>
            <a:solidFill>
              <a:schemeClr val="tx1"/>
            </a:solidFill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-28" charset="0"/>
                <a:ea typeface="ＭＳ Ｐゴシック" pitchFamily="-28" charset="-128"/>
                <a:cs typeface="ＭＳ Ｐゴシック" pitchFamily="-28" charset="-128"/>
              </a:endParaRPr>
            </a:p>
          </p:txBody>
        </p:sp>
        <p:sp>
          <p:nvSpPr>
            <p:cNvPr id="22538" name="TextBox 35"/>
            <p:cNvSpPr txBox="1">
              <a:spLocks noChangeArrowheads="1"/>
            </p:cNvSpPr>
            <p:nvPr/>
          </p:nvSpPr>
          <p:spPr bwMode="auto">
            <a:xfrm>
              <a:off x="762000" y="4495800"/>
              <a:ext cx="18288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latin typeface="Corbel" pitchFamily="34" charset="0"/>
                  <a:ea typeface="SimSun" pitchFamily="2" charset="-122"/>
                </a:rPr>
                <a:t>Gentle, but deep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6038" y="4943475"/>
              <a:ext cx="273050" cy="37147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Arial" pitchFamily="-28" charset="0"/>
                <a:ea typeface="ＭＳ Ｐゴシック" pitchFamily="-28" charset="-128"/>
                <a:cs typeface="ＭＳ Ｐゴシック" pitchFamily="-28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95601" y="4953000"/>
              <a:ext cx="274637" cy="37147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Arial" pitchFamily="-28" charset="0"/>
                <a:ea typeface="ＭＳ Ｐゴシック" pitchFamily="-28" charset="-128"/>
                <a:cs typeface="ＭＳ Ｐゴシック" pitchFamily="-28" charset="-128"/>
              </a:endParaRPr>
            </a:p>
          </p:txBody>
        </p:sp>
        <p:cxnSp>
          <p:nvCxnSpPr>
            <p:cNvPr id="22541" name="Straight Arrow Connector 41"/>
            <p:cNvCxnSpPr>
              <a:cxnSpLocks noChangeShapeType="1"/>
              <a:stCxn id="37" idx="0"/>
            </p:cNvCxnSpPr>
            <p:nvPr/>
          </p:nvCxnSpPr>
          <p:spPr bwMode="auto">
            <a:xfrm rot="5400000" flipH="1" flipV="1">
              <a:off x="56357" y="4542631"/>
              <a:ext cx="527050" cy="2746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2532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>
                <a:ea typeface="SimSun" pitchFamily="2" charset="-122"/>
              </a:rPr>
              <a:t>The first order heuristic can be confused by steep gradients which ultimately lead to marginal improvement of the objective</a:t>
            </a:r>
            <a:r>
              <a:rPr lang="en-US" altLang="zh-CN" sz="2200" dirty="0" smtClean="0">
                <a:ea typeface="SimSun" pitchFamily="2" charset="-122"/>
              </a:rPr>
              <a:t/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/>
            </a:r>
            <a:br>
              <a:rPr lang="en-US" altLang="zh-CN" sz="2200" dirty="0" smtClean="0">
                <a:ea typeface="SimSun" pitchFamily="2" charset="-122"/>
              </a:rPr>
            </a:br>
            <a:r>
              <a:rPr lang="en-US" altLang="zh-CN" sz="2200" dirty="0" smtClean="0">
                <a:ea typeface="SimSun" pitchFamily="2" charset="-122"/>
              </a:rPr>
              <a:t/>
            </a:r>
            <a:br>
              <a:rPr lang="en-US" altLang="zh-CN" sz="2200" dirty="0" smtClean="0">
                <a:ea typeface="SimSun" pitchFamily="2" charset="-122"/>
              </a:rPr>
            </a:br>
            <a:endParaRPr lang="en-US" altLang="zh-CN" sz="2200" dirty="0" smtClean="0">
              <a:ea typeface="SimSun" pitchFamily="2" charset="-122"/>
            </a:endParaRPr>
          </a:p>
          <a:p>
            <a:r>
              <a:rPr lang="en-US" altLang="zh-CN" sz="2000" dirty="0" smtClean="0">
                <a:ea typeface="SimSun" pitchFamily="2" charset="-122"/>
              </a:rPr>
              <a:t>To overcome this, (Fan </a:t>
            </a:r>
            <a:r>
              <a:rPr lang="en-US" altLang="zh-CN" sz="2000" i="1" dirty="0" smtClean="0">
                <a:ea typeface="SimSun" pitchFamily="2" charset="-122"/>
              </a:rPr>
              <a:t>et al.</a:t>
            </a:r>
            <a:r>
              <a:rPr lang="en-US" altLang="zh-CN" sz="2000" dirty="0" smtClean="0">
                <a:ea typeface="SimSun" pitchFamily="2" charset="-122"/>
              </a:rPr>
              <a:t>, 2005) proposed a 2</a:t>
            </a:r>
            <a:r>
              <a:rPr lang="en-US" altLang="zh-CN" sz="2000" baseline="30000" dirty="0" smtClean="0">
                <a:ea typeface="SimSun" pitchFamily="2" charset="-122"/>
              </a:rPr>
              <a:t>nd</a:t>
            </a:r>
            <a:r>
              <a:rPr lang="en-US" altLang="zh-CN" sz="2000" dirty="0" smtClean="0">
                <a:ea typeface="SimSun" pitchFamily="2" charset="-122"/>
              </a:rPr>
              <a:t> order heuristic which selects the variables to maximize the objective </a:t>
            </a:r>
            <a:r>
              <a:rPr lang="en-US" altLang="zh-CN" sz="2000" i="1" dirty="0" smtClean="0">
                <a:latin typeface="Times"/>
                <a:ea typeface="Times"/>
                <a:cs typeface="Times"/>
              </a:rPr>
              <a:t>F(α)</a:t>
            </a:r>
          </a:p>
          <a:p>
            <a:r>
              <a:rPr lang="en-US" altLang="zh-CN" sz="2000" dirty="0" smtClean="0">
                <a:ea typeface="SimSun" pitchFamily="2" charset="-122"/>
              </a:rPr>
              <a:t>To keep the heuristic </a:t>
            </a:r>
            <a:r>
              <a:rPr lang="en-US" altLang="zh-CN" sz="2000" i="1" dirty="0" err="1" smtClean="0">
                <a:latin typeface="Times"/>
                <a:ea typeface="Times"/>
                <a:cs typeface="Times"/>
              </a:rPr>
              <a:t>O(l</a:t>
            </a:r>
            <a:r>
              <a:rPr lang="en-US" altLang="zh-CN" sz="2000" i="1" dirty="0" smtClean="0">
                <a:latin typeface="Times"/>
                <a:ea typeface="Times"/>
                <a:cs typeface="Times"/>
              </a:rPr>
              <a:t>)</a:t>
            </a:r>
            <a:r>
              <a:rPr lang="en-US" altLang="zh-CN" sz="2000" dirty="0" smtClean="0">
                <a:ea typeface="SimSun" pitchFamily="2" charset="-122"/>
              </a:rPr>
              <a:t> per step, one variable is chosen as in the first order heuristic</a:t>
            </a:r>
          </a:p>
          <a:p>
            <a:r>
              <a:rPr lang="en-US" altLang="zh-CN" sz="2000" dirty="0" smtClean="0">
                <a:ea typeface="SimSun" pitchFamily="2" charset="-122"/>
              </a:rPr>
              <a:t>The second is chosen to maximize the objective without regarding the constraints, while still guaranteeing progress towards the constrained optimum</a:t>
            </a:r>
          </a:p>
        </p:txBody>
      </p:sp>
      <p:sp>
        <p:nvSpPr>
          <p:cNvPr id="46" name="Snip Diagonal Corner Rectangle 45"/>
          <p:cNvSpPr/>
          <p:nvPr/>
        </p:nvSpPr>
        <p:spPr>
          <a:xfrm>
            <a:off x="1401763" y="2565400"/>
            <a:ext cx="3017837" cy="936625"/>
          </a:xfrm>
          <a:prstGeom prst="snip2DiagRect">
            <a:avLst>
              <a:gd name="adj1" fmla="val 0"/>
              <a:gd name="adj2" fmla="val 16667"/>
            </a:avLst>
          </a:prstGeom>
          <a:noFill/>
          <a:ln w="635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678363" y="2565400"/>
            <a:ext cx="3017837" cy="936625"/>
          </a:xfrm>
          <a:prstGeom prst="roundRect">
            <a:avLst/>
          </a:prstGeom>
          <a:noFill/>
          <a:ln w="635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55900" y="5651500"/>
            <a:ext cx="3632200" cy="355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132013" y="6057900"/>
            <a:ext cx="5092700" cy="35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8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8C92A4"/>
      </a:accent1>
      <a:accent2>
        <a:srgbClr val="92CDCF"/>
      </a:accent2>
      <a:accent3>
        <a:srgbClr val="E88651"/>
      </a:accent3>
      <a:accent4>
        <a:srgbClr val="31353D"/>
      </a:accent4>
      <a:accent5>
        <a:srgbClr val="C64847"/>
      </a:accent5>
      <a:accent6>
        <a:srgbClr val="445878"/>
      </a:accent6>
      <a:hlink>
        <a:srgbClr val="445878"/>
      </a:hlink>
      <a:folHlink>
        <a:srgbClr val="92CDCF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6293</TotalTime>
  <Words>1111</Words>
  <Application>Microsoft Macintosh PowerPoint</Application>
  <PresentationFormat>On-screen Show (4:3)</PresentationFormat>
  <Paragraphs>198</Paragraphs>
  <Slides>18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Fast Support Vector Machine Training and Classification on Graphics Processors</vt:lpstr>
      <vt:lpstr>Outline</vt:lpstr>
      <vt:lpstr>Motivation</vt:lpstr>
      <vt:lpstr>Graphics Processors</vt:lpstr>
      <vt:lpstr>Programming GPUs </vt:lpstr>
      <vt:lpstr>SVM Training (C-SVC)</vt:lpstr>
      <vt:lpstr>SMO Algorithm</vt:lpstr>
      <vt:lpstr>First Order Selection Heuristic</vt:lpstr>
      <vt:lpstr>Second Order Heuristic</vt:lpstr>
      <vt:lpstr>Implementation Sketch</vt:lpstr>
      <vt:lpstr>Adaptive Heuristic</vt:lpstr>
      <vt:lpstr>Training Results</vt:lpstr>
      <vt:lpstr>SVM Classification</vt:lpstr>
      <vt:lpstr>Implementation Sketch</vt:lpstr>
      <vt:lpstr>Classification Results</vt:lpstr>
      <vt:lpstr>Quality of Results</vt:lpstr>
      <vt:lpstr>Conclusion &amp; Future Work</vt:lpstr>
      <vt:lpstr>The end</vt:lpstr>
    </vt:vector>
  </TitlesOfParts>
  <Company>University of California, Berkeley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Map Reduce Framework for Programming Graphics Processors</dc:title>
  <dc:creator>Bryan Catanzaro</dc:creator>
  <cp:lastModifiedBy>Bryan Catanzaro</cp:lastModifiedBy>
  <cp:revision>83</cp:revision>
  <cp:lastPrinted>2008-04-06T15:50:41Z</cp:lastPrinted>
  <dcterms:created xsi:type="dcterms:W3CDTF">2008-07-08T09:08:18Z</dcterms:created>
  <dcterms:modified xsi:type="dcterms:W3CDTF">2008-07-08T09:08:54Z</dcterms:modified>
</cp:coreProperties>
</file>