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6" r:id="rId2"/>
    <p:sldId id="382" r:id="rId3"/>
    <p:sldId id="311" r:id="rId4"/>
    <p:sldId id="379" r:id="rId5"/>
    <p:sldId id="383" r:id="rId6"/>
    <p:sldId id="384" r:id="rId7"/>
    <p:sldId id="357" r:id="rId8"/>
    <p:sldId id="385" r:id="rId9"/>
    <p:sldId id="386" r:id="rId10"/>
    <p:sldId id="390" r:id="rId11"/>
    <p:sldId id="391" r:id="rId12"/>
    <p:sldId id="394" r:id="rId13"/>
    <p:sldId id="395" r:id="rId14"/>
    <p:sldId id="397" r:id="rId15"/>
    <p:sldId id="398" r:id="rId16"/>
    <p:sldId id="399" r:id="rId17"/>
    <p:sldId id="400" r:id="rId18"/>
    <p:sldId id="387" r:id="rId19"/>
    <p:sldId id="401" r:id="rId20"/>
    <p:sldId id="402" r:id="rId21"/>
    <p:sldId id="403" r:id="rId22"/>
    <p:sldId id="405" r:id="rId23"/>
    <p:sldId id="409" r:id="rId24"/>
    <p:sldId id="410" r:id="rId25"/>
    <p:sldId id="411" r:id="rId26"/>
    <p:sldId id="404" r:id="rId27"/>
    <p:sldId id="406" r:id="rId28"/>
    <p:sldId id="408" r:id="rId29"/>
    <p:sldId id="407" r:id="rId30"/>
    <p:sldId id="412" r:id="rId31"/>
    <p:sldId id="413" r:id="rId32"/>
  </p:sldIdLst>
  <p:sldSz cx="9144000" cy="6858000" type="screen4x3"/>
  <p:notesSz cx="67818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555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591" autoAdjust="0"/>
    <p:restoredTop sz="73016" autoAdjust="0"/>
  </p:normalViewPr>
  <p:slideViewPr>
    <p:cSldViewPr>
      <p:cViewPr varScale="1">
        <p:scale>
          <a:sx n="75" d="100"/>
          <a:sy n="75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96" y="-120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6609792"/>
        <c:axId val="38200064"/>
      </c:barChart>
      <c:catAx>
        <c:axId val="5660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rgbClr val="455560"/>
                </a:solidFill>
              </a:defRPr>
            </a:pPr>
            <a:endParaRPr lang="sl-SI"/>
          </a:p>
        </c:txPr>
        <c:crossAx val="38200064"/>
        <c:crosses val="autoZero"/>
        <c:auto val="1"/>
        <c:lblAlgn val="ctr"/>
        <c:lblOffset val="100"/>
      </c:catAx>
      <c:valAx>
        <c:axId val="38200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455560"/>
                </a:solidFill>
              </a:defRPr>
            </a:pPr>
            <a:endParaRPr lang="sl-SI"/>
          </a:p>
        </c:txPr>
        <c:crossAx val="566097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rgbClr val="455560"/>
                </a:solidFill>
              </a:defRPr>
            </a:pPr>
            <a:endParaRPr lang="sl-SI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rgbClr val="455560"/>
                </a:solidFill>
              </a:defRPr>
            </a:pPr>
            <a:endParaRPr lang="sl-SI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rgbClr val="455560"/>
                </a:solidFill>
              </a:defRPr>
            </a:pPr>
            <a:endParaRPr lang="sl-SI"/>
          </a:p>
        </c:txPr>
      </c:legendEntry>
      <c:txPr>
        <a:bodyPr/>
        <a:lstStyle/>
        <a:p>
          <a:pPr>
            <a:defRPr sz="1600"/>
          </a:pPr>
          <a:endParaRPr lang="sl-SI"/>
        </a:p>
      </c:txPr>
    </c:legend>
    <c:plotVisOnly val="1"/>
  </c:chart>
  <c:txPr>
    <a:bodyPr/>
    <a:lstStyle/>
    <a:p>
      <a:pPr>
        <a:defRPr sz="1800"/>
      </a:pPr>
      <a:endParaRPr lang="sl-SI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0DDB-7C03-45C9-A19E-A9C317C15F7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608F9-6D0E-492C-B251-C3EBA3EE7CA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8BF5-7298-4B12-9A2F-771BF94B9BD5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0ECEB-715A-406B-992E-7F812DE0CA3E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</a:t>
            </a:fld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Kakšne lastnosti/kvalitete naj bi imel produkt,</a:t>
            </a:r>
            <a:r>
              <a:rPr lang="sl-SI" baseline="0" dirty="0" smtClean="0"/>
              <a:t> da bo uporabniška izkušnja produkta čim boljša.</a:t>
            </a:r>
          </a:p>
          <a:p>
            <a:endParaRPr lang="sl-SI" baseline="0" dirty="0" smtClean="0"/>
          </a:p>
          <a:p>
            <a:r>
              <a:rPr lang="sl-SI" b="1" baseline="0" dirty="0" smtClean="0"/>
              <a:t>Model panja – Peter Morville</a:t>
            </a:r>
          </a:p>
          <a:p>
            <a:pPr>
              <a:buFontTx/>
              <a:buChar char="-"/>
            </a:pPr>
            <a:r>
              <a:rPr lang="sl-SI" baseline="0" dirty="0" smtClean="0"/>
              <a:t> vredno</a:t>
            </a:r>
          </a:p>
          <a:p>
            <a:pPr>
              <a:buFontTx/>
              <a:buChar char="-"/>
            </a:pPr>
            <a:r>
              <a:rPr lang="sl-SI" baseline="0" dirty="0" smtClean="0"/>
              <a:t> koristno</a:t>
            </a:r>
          </a:p>
          <a:p>
            <a:pPr>
              <a:buFontTx/>
              <a:buChar char="-"/>
            </a:pPr>
            <a:r>
              <a:rPr lang="sl-SI" baseline="0" dirty="0" smtClean="0"/>
              <a:t> uporabno</a:t>
            </a:r>
          </a:p>
          <a:p>
            <a:pPr>
              <a:buFontTx/>
              <a:buChar char="-"/>
            </a:pPr>
            <a:r>
              <a:rPr lang="sl-SI" baseline="0" dirty="0" smtClean="0"/>
              <a:t> zaželeno</a:t>
            </a:r>
          </a:p>
          <a:p>
            <a:pPr>
              <a:buFontTx/>
              <a:buChar char="-"/>
            </a:pPr>
            <a:r>
              <a:rPr lang="sl-SI" baseline="0" dirty="0" smtClean="0"/>
              <a:t> verodostojno</a:t>
            </a:r>
          </a:p>
          <a:p>
            <a:pPr>
              <a:buFontTx/>
              <a:buChar char="-"/>
            </a:pPr>
            <a:r>
              <a:rPr lang="sl-SI" baseline="0" dirty="0" smtClean="0"/>
              <a:t> najdljivo</a:t>
            </a:r>
          </a:p>
          <a:p>
            <a:pPr>
              <a:buFontTx/>
              <a:buChar char="-"/>
            </a:pPr>
            <a:r>
              <a:rPr lang="sl-SI" baseline="0" dirty="0" smtClean="0"/>
              <a:t>dostopno</a:t>
            </a:r>
          </a:p>
          <a:p>
            <a:pPr>
              <a:buFontTx/>
              <a:buNone/>
            </a:pPr>
            <a:r>
              <a:rPr lang="sl-SI" baseline="0" dirty="0" smtClean="0"/>
              <a:t>Pomaga razmišljati o uporabniški izkušnji izven konteksta uporabnosti.</a:t>
            </a:r>
          </a:p>
          <a:p>
            <a:pPr>
              <a:buFontTx/>
              <a:buNone/>
            </a:pPr>
            <a:r>
              <a:rPr lang="sl-SI" baseline="0" dirty="0" smtClean="0"/>
              <a:t>Omogoča definiranje prioritet, kateri element je pomembnejši?</a:t>
            </a:r>
          </a:p>
          <a:p>
            <a:pPr>
              <a:buFontTx/>
              <a:buChar char="-"/>
            </a:pPr>
            <a:endParaRPr lang="sl-SI" baseline="0" dirty="0" smtClean="0"/>
          </a:p>
          <a:p>
            <a:endParaRPr lang="sl-SI" baseline="0" dirty="0" smtClean="0"/>
          </a:p>
          <a:p>
            <a:r>
              <a:rPr lang="sl-SI" b="1" baseline="0" dirty="0" smtClean="0"/>
              <a:t>Izkušnja je produkt - Peter Merholz</a:t>
            </a:r>
          </a:p>
          <a:p>
            <a:pPr>
              <a:buFontTx/>
              <a:buChar char="-"/>
            </a:pPr>
            <a:r>
              <a:rPr lang="sl-SI" baseline="0" dirty="0" smtClean="0"/>
              <a:t> primer: nov Kodakov fotoaparat, ki ga je izumil George Eastman – “vi pritisnete na gumb, mi poskrbimo za ostalo” – je sprožil revolucijo s prvim fotoaparatom za potrošniški trg</a:t>
            </a:r>
          </a:p>
          <a:p>
            <a:pPr>
              <a:buFontTx/>
              <a:buChar char="-"/>
            </a:pPr>
            <a:r>
              <a:rPr lang="sl-SI" baseline="0" dirty="0" smtClean="0"/>
              <a:t> “We do the rest” – ponudil je storitev in le produkta</a:t>
            </a:r>
          </a:p>
          <a:p>
            <a:pPr>
              <a:buFontTx/>
              <a:buChar char="-"/>
            </a:pPr>
            <a:r>
              <a:rPr lang="sl-SI" baseline="0" dirty="0" smtClean="0"/>
              <a:t> danes je premalo proizvodov, ki bi bili izdelano z mislijo na kontekst, v katerem ga bodo kupci uporabljali</a:t>
            </a:r>
          </a:p>
          <a:p>
            <a:pPr>
              <a:buFontTx/>
              <a:buChar char="-"/>
            </a:pPr>
            <a:r>
              <a:rPr lang="sl-SI" baseline="0" dirty="0" smtClean="0"/>
              <a:t> proces razvoja produkta: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rešitev zgleda enostavna, ker se ne zavedamo kompleksnosti situacije,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ko se lotimo rešitve, naletimo na vrsto problemov, ki priplavajo na površje in izdelamo kompliciran produkt,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redki najdejo elegantno, uporabno rešitev, večina se jih ustavi na drugem koraku.</a:t>
            </a:r>
          </a:p>
          <a:p>
            <a:pPr lvl="0">
              <a:buFontTx/>
              <a:buChar char="-"/>
            </a:pPr>
            <a:r>
              <a:rPr lang="sl-SI" baseline="0" dirty="0" smtClean="0"/>
              <a:t> primer videorekorderja: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najprej je dober zato, ker počne nekaj, kar ne počne nobena druga naprava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konkurenca da na trg nove rekorderje z novimi funkcionalnostmi, začne se tekma za kupce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dizajn vmesnika ne dohaja dodajanja vedno novih funkcionalnosti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utripajoča nenastavljena ura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razvoj v digitalne rekorderje in kasneje TiVo, ki je spremenil pogled na produkt</a:t>
            </a:r>
          </a:p>
          <a:p>
            <a:pPr lvl="0">
              <a:buFontTx/>
              <a:buChar char="-"/>
            </a:pPr>
            <a:r>
              <a:rPr lang="sl-SI" baseline="0" dirty="0" smtClean="0"/>
              <a:t> potreba za izkustveno strategijo – experience strategy</a:t>
            </a:r>
          </a:p>
          <a:p>
            <a:pPr lvl="0">
              <a:buFontTx/>
              <a:buNone/>
            </a:pPr>
            <a:r>
              <a:rPr lang="sl-SI" baseline="0" dirty="0" smtClean="0"/>
              <a:t>- primer embalaž z zdravili: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vse embalaže izglodajo podobno in imajo droben tisk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ljudje pomotoma jemljejo napačna zdravila od družinskih članov</a:t>
            </a:r>
          </a:p>
          <a:p>
            <a:pPr lvl="1">
              <a:buFontTx/>
              <a:buChar char="-"/>
            </a:pPr>
            <a:r>
              <a:rPr lang="sl-SI" baseline="0" dirty="0" smtClean="0"/>
              <a:t> barvni obročki za vsakega člana družine</a:t>
            </a:r>
          </a:p>
          <a:p>
            <a:pPr lvl="0">
              <a:buFontTx/>
              <a:buChar char="-"/>
            </a:pPr>
            <a:r>
              <a:rPr lang="sl-SI" baseline="0" dirty="0" smtClean="0"/>
              <a:t> izkustveno strategijo lahko definiramo s poslanstvom – mission statement</a:t>
            </a:r>
          </a:p>
          <a:p>
            <a:pPr lvl="0">
              <a:buFontTx/>
              <a:buChar char="-"/>
            </a:pPr>
            <a:r>
              <a:rPr lang="sl-SI" baseline="0" dirty="0" smtClean="0"/>
              <a:t> Filck-jeva misija: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We want to help people make their photos available to the people who matter to them.</a:t>
            </a:r>
            <a:br>
              <a:rPr lang="en-US" dirty="0" smtClean="0"/>
            </a:br>
            <a:r>
              <a:rPr lang="en-US" dirty="0" smtClean="0"/>
              <a:t>2. We want to enable new ways of organizing photos.</a:t>
            </a:r>
            <a:endParaRPr lang="sl-SI" dirty="0" smtClean="0"/>
          </a:p>
          <a:p>
            <a:pPr marL="228600" lvl="0" indent="-228600">
              <a:buFontTx/>
              <a:buAutoNum type="arabicPeriod"/>
            </a:pPr>
            <a:r>
              <a:rPr lang="sl-SI" baseline="0" dirty="0" smtClean="0"/>
              <a:t>Želimo pomagati pri tem, da ljudje svoje fotografije lahko ponudijo svojim bližnjim.</a:t>
            </a:r>
          </a:p>
          <a:p>
            <a:pPr marL="228600" lvl="0" indent="-228600">
              <a:buFontTx/>
              <a:buAutoNum type="arabicPeriod"/>
            </a:pPr>
            <a:r>
              <a:rPr lang="sl-SI" baseline="0" dirty="0" smtClean="0"/>
              <a:t>Želimo omogočiti nove načine za organizacijo fotografij.</a:t>
            </a:r>
          </a:p>
          <a:p>
            <a:pPr marL="228600" lvl="0" indent="-228600">
              <a:buFontTx/>
              <a:buNone/>
            </a:pPr>
            <a:r>
              <a:rPr lang="sl-SI" baseline="0" dirty="0" smtClean="0"/>
              <a:t>- Če se osredotočimo na izdelavo neke STVARI, se umetno omejujemo s tem, kar lahko ponudimo. Potrebno se je osredotočiti na potrebe uporabnikov, proizvodi so le artieakti za njihovo zadovoljitev.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10</a:t>
            </a:fld>
            <a:endParaRPr lang="sl-SI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11</a:t>
            </a:fld>
            <a:endParaRPr lang="sl-SI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Potrebno je pregovoriti</a:t>
            </a:r>
            <a:r>
              <a:rPr lang="sl-SI" baseline="0" dirty="0" smtClean="0"/>
              <a:t> naročnike, da izdelamo spletno mesto/aplikacijo, ki bo dejansko koristna za uporabnike.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12</a:t>
            </a:fld>
            <a:endParaRPr lang="sl-SI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Uporabnost je potreben,</a:t>
            </a:r>
            <a:r>
              <a:rPr lang="sl-SI" baseline="0" dirty="0" smtClean="0"/>
              <a:t> a ne zadosten pogoj.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13</a:t>
            </a:fld>
            <a:endParaRPr lang="sl-SI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(celostna) podoba</a:t>
            </a:r>
          </a:p>
          <a:p>
            <a:r>
              <a:rPr lang="sl-SI" dirty="0" smtClean="0"/>
              <a:t>identiteta</a:t>
            </a:r>
          </a:p>
          <a:p>
            <a:r>
              <a:rPr lang="sl-SI" dirty="0" smtClean="0"/>
              <a:t>znamka (brand)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14</a:t>
            </a:fld>
            <a:endParaRPr lang="sl-SI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Stanford Guidelines for Web Credibility</a:t>
            </a:r>
            <a:r>
              <a:rPr lang="sl-SI" b="1" dirty="0" smtClean="0"/>
              <a:t>:</a:t>
            </a: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enostavna preverba informacij, ki so podane na straneh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za stranjo se skriva dejanska organizacija s svojim sedežem in</a:t>
            </a:r>
            <a:r>
              <a:rPr lang="sl-SI" baseline="0" dirty="0" smtClean="0"/>
              <a:t> ljudmi</a:t>
            </a:r>
          </a:p>
          <a:p>
            <a:pPr>
              <a:buFont typeface="Arial" pitchFamily="34" charset="0"/>
              <a:buChar char="•"/>
            </a:pPr>
            <a:r>
              <a:rPr lang="sl-SI" baseline="0" dirty="0" smtClean="0"/>
              <a:t>poudariti je potrebno strokovno znanje, s katerim razpolaga organizacija</a:t>
            </a:r>
          </a:p>
          <a:p>
            <a:pPr>
              <a:buFont typeface="Arial" pitchFamily="34" charset="0"/>
              <a:buChar char="•"/>
            </a:pPr>
            <a:r>
              <a:rPr lang="sl-SI" baseline="0" dirty="0" smtClean="0"/>
              <a:t>omogočiti enostaven kontakt</a:t>
            </a:r>
          </a:p>
          <a:p>
            <a:pPr>
              <a:buFont typeface="Arial" pitchFamily="34" charset="0"/>
              <a:buChar char="•"/>
            </a:pPr>
            <a:r>
              <a:rPr lang="sl-SI" baseline="0" dirty="0" smtClean="0"/>
              <a:t>ažuriranje vsebine</a:t>
            </a:r>
          </a:p>
          <a:p>
            <a:pPr>
              <a:buFont typeface="Arial" pitchFamily="34" charset="0"/>
              <a:buChar char="•"/>
            </a:pPr>
            <a:r>
              <a:rPr lang="sl-SI" baseline="0" dirty="0" smtClean="0"/>
              <a:t>izogibanje oglasnim in promocijskim vsebinam</a:t>
            </a:r>
          </a:p>
          <a:p>
            <a:pPr>
              <a:buFont typeface="Arial" pitchFamily="34" charset="0"/>
              <a:buChar char="•"/>
            </a:pPr>
            <a:r>
              <a:rPr lang="sl-SI" baseline="0" dirty="0" smtClean="0"/>
              <a:t>izogibanje napak</a:t>
            </a:r>
          </a:p>
          <a:p>
            <a:pPr>
              <a:buFont typeface="Arial" pitchFamily="34" charset="0"/>
              <a:buChar char="•"/>
            </a:pPr>
            <a:endParaRPr lang="sl-SI" baseline="0" dirty="0" smtClean="0"/>
          </a:p>
          <a:p>
            <a:pPr>
              <a:buFont typeface="Arial" pitchFamily="34" charset="0"/>
              <a:buNone/>
            </a:pPr>
            <a:r>
              <a:rPr lang="sl-SI" dirty="0" smtClean="0"/>
              <a:t>Stanford Persuasive Tech Lab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15</a:t>
            </a:fld>
            <a:endParaRPr lang="sl-SI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spletno mesto naj ima dobro navigacijo</a:t>
            </a:r>
          </a:p>
          <a:p>
            <a:r>
              <a:rPr lang="sl-SI" dirty="0" smtClean="0"/>
              <a:t>dodatne navigacijske elemente</a:t>
            </a:r>
          </a:p>
          <a:p>
            <a:r>
              <a:rPr lang="sl-SI" dirty="0" smtClean="0"/>
              <a:t>iskalnik</a:t>
            </a:r>
          </a:p>
          <a:p>
            <a:r>
              <a:rPr lang="sl-SI" dirty="0" smtClean="0"/>
              <a:t>vsebina razbita</a:t>
            </a:r>
            <a:r>
              <a:rPr lang="sl-SI" baseline="0" dirty="0" smtClean="0"/>
              <a:t> na kose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16</a:t>
            </a:fld>
            <a:endParaRPr lang="sl-SI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- dandanes lahko pomeni dober posel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17</a:t>
            </a:fld>
            <a:endParaRPr lang="sl-SI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18</a:t>
            </a:fld>
            <a:endParaRPr lang="sl-SI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19</a:t>
            </a:fld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Izraz “uporabniška izkušnja”</a:t>
            </a:r>
            <a:r>
              <a:rPr lang="sl-SI" baseline="0" dirty="0" smtClean="0"/>
              <a:t> uporabljamo za vse vidike izkušnje, ki jo uporabnik dobi v interakciji s proizvodom, storitvijo ali okoljem.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</a:t>
            </a:fld>
            <a:endParaRPr lang="sl-SI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20</a:t>
            </a:fld>
            <a:endParaRPr lang="sl-SI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21</a:t>
            </a:fld>
            <a:endParaRPr lang="sl-SI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Analiza ciljnih skupin</a:t>
            </a:r>
          </a:p>
          <a:p>
            <a:r>
              <a:rPr lang="sl-SI" dirty="0" smtClean="0"/>
              <a:t>Opazovanje</a:t>
            </a:r>
            <a:r>
              <a:rPr lang="sl-SI" baseline="0" dirty="0" smtClean="0"/>
              <a:t> z udeležbo ali brez</a:t>
            </a:r>
          </a:p>
          <a:p>
            <a:r>
              <a:rPr lang="sl-SI" baseline="0" dirty="0" smtClean="0"/>
              <a:t>Persone</a:t>
            </a:r>
          </a:p>
          <a:p>
            <a:r>
              <a:rPr lang="sl-SI" baseline="0" dirty="0" smtClean="0"/>
              <a:t>Analiza logov / obiskanosti in iskanja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22</a:t>
            </a:fld>
            <a:endParaRPr lang="sl-SI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Analiza ciljnih skupin</a:t>
            </a:r>
          </a:p>
          <a:p>
            <a:r>
              <a:rPr lang="sl-SI" dirty="0" smtClean="0"/>
              <a:t>Opazovanje</a:t>
            </a:r>
            <a:r>
              <a:rPr lang="sl-SI" baseline="0" dirty="0" smtClean="0"/>
              <a:t> z udeležbo ali brez</a:t>
            </a:r>
          </a:p>
          <a:p>
            <a:r>
              <a:rPr lang="sl-SI" baseline="0" dirty="0" smtClean="0"/>
              <a:t>Persone</a:t>
            </a:r>
          </a:p>
          <a:p>
            <a:r>
              <a:rPr lang="sl-SI" baseline="0" dirty="0" smtClean="0"/>
              <a:t>Analiza logov / obiskanosti in iskanja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23</a:t>
            </a:fld>
            <a:endParaRPr lang="sl-SI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Analiza ciljnih skupin</a:t>
            </a:r>
          </a:p>
          <a:p>
            <a:r>
              <a:rPr lang="sl-SI" dirty="0" smtClean="0"/>
              <a:t>Opazovanje</a:t>
            </a:r>
            <a:r>
              <a:rPr lang="sl-SI" baseline="0" dirty="0" smtClean="0"/>
              <a:t> z udeležbo ali brez</a:t>
            </a:r>
          </a:p>
          <a:p>
            <a:r>
              <a:rPr lang="sl-SI" baseline="0" dirty="0" smtClean="0"/>
              <a:t>Persone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24</a:t>
            </a:fld>
            <a:endParaRPr lang="sl-SI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Analiza ciljnih skupin</a:t>
            </a:r>
          </a:p>
          <a:p>
            <a:r>
              <a:rPr lang="sl-SI" dirty="0" smtClean="0"/>
              <a:t>Opazovanje</a:t>
            </a:r>
            <a:r>
              <a:rPr lang="sl-SI" baseline="0" dirty="0" smtClean="0"/>
              <a:t> z udeležbo ali brez</a:t>
            </a:r>
          </a:p>
          <a:p>
            <a:r>
              <a:rPr lang="sl-SI" baseline="0" dirty="0" smtClean="0"/>
              <a:t>Persone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25</a:t>
            </a:fld>
            <a:endParaRPr lang="sl-SI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Peter Merholz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26</a:t>
            </a:fld>
            <a:endParaRPr lang="sl-SI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27</a:t>
            </a:fld>
            <a:endParaRPr lang="sl-SI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28</a:t>
            </a:fld>
            <a:endParaRPr lang="sl-SI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29</a:t>
            </a:fld>
            <a:endParaRPr 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Uporabniška izkušnja je lastnost, ki jo ima vsak proizvod.</a:t>
            </a:r>
            <a:r>
              <a:rPr lang="sl-SI" baseline="0" dirty="0" smtClean="0"/>
              <a:t> Ker je vsaka izkušnja osebna in zato nujno subjektivna, posameznih izkušenj toliko, kot je uporabnikov. Nam, razvijalcem, je v končni fazi pomembno predvsem to, ali je seštevek izkušenj dober ali slab.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3</a:t>
            </a:fld>
            <a:endParaRPr lang="sl-SI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30</a:t>
            </a:fld>
            <a:endParaRPr lang="sl-SI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31</a:t>
            </a:fld>
            <a:endParaRPr lang="sl-S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Lewinova enačba:</a:t>
            </a:r>
          </a:p>
          <a:p>
            <a:r>
              <a:rPr lang="sl-SI" dirty="0" smtClean="0"/>
              <a:t>Vedenje je funkcija osebe in njenega okolja.</a:t>
            </a:r>
          </a:p>
          <a:p>
            <a:endParaRPr lang="sl-SI" dirty="0" smtClean="0"/>
          </a:p>
          <a:p>
            <a:r>
              <a:rPr lang="sl-SI" dirty="0" smtClean="0"/>
              <a:t>Kurt Lewin (1890 - 1947) –</a:t>
            </a:r>
            <a:r>
              <a:rPr lang="sl-SI" baseline="0" dirty="0" smtClean="0"/>
              <a:t> v Nemčiji rojeni socialni psiholog, ki je za razliko od tedanjih psiholoških teorij poudaril posameznikovo trenutno okolje in situacijo za razliko od posameznikove osebne zgodovine.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4</a:t>
            </a:fld>
            <a:endParaRPr lang="sl-S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5</a:t>
            </a:fld>
            <a:endParaRPr lang="sl-S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Uporabnik – stranka, zaposleni, obiskovalec.</a:t>
            </a:r>
          </a:p>
          <a:p>
            <a:endParaRPr lang="sl-SI" dirty="0" smtClean="0"/>
          </a:p>
          <a:p>
            <a:r>
              <a:rPr lang="sl-SI" dirty="0" smtClean="0"/>
              <a:t>Uporabnik je</a:t>
            </a:r>
            <a:r>
              <a:rPr lang="sl-SI" baseline="0" dirty="0" smtClean="0"/>
              <a:t> v interakciji s spletnim mestom, aplikacijo, proizvodom.</a:t>
            </a:r>
          </a:p>
          <a:p>
            <a:endParaRPr lang="sl-SI" baseline="0" dirty="0" smtClean="0"/>
          </a:p>
          <a:p>
            <a:r>
              <a:rPr lang="sl-SI" baseline="0" dirty="0" smtClean="0"/>
              <a:t>Uporabnik ima svoja:</a:t>
            </a:r>
          </a:p>
          <a:p>
            <a:pPr>
              <a:buFontTx/>
              <a:buChar char="-"/>
            </a:pPr>
            <a:r>
              <a:rPr lang="sl-SI" baseline="0" dirty="0" smtClean="0"/>
              <a:t>PRIČAKOVANJA</a:t>
            </a:r>
          </a:p>
          <a:p>
            <a:pPr>
              <a:buFontTx/>
              <a:buChar char="-"/>
            </a:pPr>
            <a:r>
              <a:rPr lang="sl-SI" baseline="0" dirty="0" smtClean="0"/>
              <a:t> CILJE, ki jih uresničuje preko</a:t>
            </a:r>
          </a:p>
          <a:p>
            <a:pPr>
              <a:buFontTx/>
              <a:buChar char="-"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Naloge zahtevajo od uporabnika, da stopi v interakcijo s</a:t>
            </a:r>
          </a:p>
          <a:p>
            <a:pPr>
              <a:buFontTx/>
              <a:buNone/>
            </a:pPr>
            <a:r>
              <a:rPr lang="sl-SI" baseline="0" dirty="0" smtClean="0"/>
              <a:t>FUNKCIONALNOSTMI, ki se kažejo skozi</a:t>
            </a:r>
          </a:p>
          <a:p>
            <a:pPr>
              <a:buFontTx/>
              <a:buNone/>
            </a:pPr>
            <a:r>
              <a:rPr lang="sl-SI" baseline="0" dirty="0" smtClean="0"/>
              <a:t>DIZAJN (oblikovanje), ki poskuša zagotoviti pozitivno uporabniško izkušnjo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PRIČAKOVANJA uokvirjajo uporabniško izkušnjo in temeljijo na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PREJŠNJIH IZKUŠNJAH</a:t>
            </a:r>
          </a:p>
          <a:p>
            <a:pPr>
              <a:buFontTx/>
              <a:buNone/>
            </a:pPr>
            <a:r>
              <a:rPr lang="sl-SI" baseline="0" dirty="0" smtClean="0"/>
              <a:t>SLOVESU ZNAMKE, ki naj bi spodbujal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LOJALNOST</a:t>
            </a:r>
          </a:p>
          <a:p>
            <a:pPr>
              <a:buFontTx/>
              <a:buNone/>
            </a:pPr>
            <a:r>
              <a:rPr lang="sl-SI" baseline="0" dirty="0" smtClean="0"/>
              <a:t>ZAUPANJE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Kadar so PRIČAKOVANJA zadovoljena, vodijo v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POZITIVNO IZKUŠNJO nam prinaša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DOBIČEK</a:t>
            </a:r>
          </a:p>
          <a:p>
            <a:pPr>
              <a:buFontTx/>
              <a:buNone/>
            </a:pPr>
            <a:r>
              <a:rPr lang="sl-SI" baseline="0" dirty="0" smtClean="0"/>
              <a:t>pridobljeno KREDIBILNOST</a:t>
            </a:r>
          </a:p>
          <a:p>
            <a:pPr>
              <a:buFontTx/>
              <a:buNone/>
            </a:pPr>
            <a:endParaRPr lang="sl-SI" baseline="0" dirty="0" smtClean="0"/>
          </a:p>
          <a:p>
            <a:pPr>
              <a:buFontTx/>
              <a:buNone/>
            </a:pPr>
            <a:r>
              <a:rPr lang="sl-SI" baseline="0" dirty="0" smtClean="0"/>
              <a:t>NEGATIVNA in POZITIVNA IZKUŠNJA vplivata na</a:t>
            </a:r>
          </a:p>
          <a:p>
            <a:pPr>
              <a:buFontTx/>
              <a:buNone/>
            </a:pPr>
            <a:r>
              <a:rPr lang="sl-SI" baseline="0" dirty="0" smtClean="0"/>
              <a:t>VRAČANJE</a:t>
            </a:r>
          </a:p>
          <a:p>
            <a:pPr>
              <a:buFontTx/>
              <a:buNone/>
            </a:pPr>
            <a:r>
              <a:rPr lang="sl-SI" baseline="0" dirty="0" smtClean="0"/>
              <a:t>NAKUP</a:t>
            </a:r>
          </a:p>
          <a:p>
            <a:pPr>
              <a:buFontTx/>
              <a:buNone/>
            </a:pPr>
            <a:r>
              <a:rPr lang="sl-SI" baseline="0" dirty="0" smtClean="0"/>
              <a:t>ZADOVOLJSTVO UPORABNIKA</a:t>
            </a:r>
          </a:p>
          <a:p>
            <a:pPr>
              <a:buFontTx/>
              <a:buNone/>
            </a:pPr>
            <a:r>
              <a:rPr lang="sl-SI" baseline="0" dirty="0" smtClean="0"/>
              <a:t>DOBER GLAS, GOVORICE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6</a:t>
            </a:fld>
            <a:endParaRPr lang="sl-S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The Long Wow – razvili v organizaciji Adaptive Path, ki se ukvarja z s</a:t>
            </a:r>
            <a:r>
              <a:rPr lang="sl-SI" baseline="0" dirty="0" smtClean="0"/>
              <a:t> svetovanjem za boljšo uporabniško izkušnjo.</a:t>
            </a:r>
          </a:p>
          <a:p>
            <a:r>
              <a:rPr lang="sl-SI" baseline="0" dirty="0" smtClean="0"/>
              <a:t>The Long Wow je paradigma, kako se spopasti s problemom lojalnosti uporabnikov. Namesto lojalnostih programov zagovarjajo neprekinjen razvoj izdelka, ki strankam v načrtovanih korakih servira navdušenje nad izboljšavami.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7</a:t>
            </a:fld>
            <a:endParaRPr lang="sl-SI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8</a:t>
            </a:fld>
            <a:endParaRPr lang="sl-SI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ECEB-715A-406B-992E-7F812DE0CA3E}" type="slidenum">
              <a:rPr lang="sl-SI" smtClean="0"/>
              <a:pPr/>
              <a:t>9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n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293"/>
            <a:ext cx="9144000" cy="2741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48" y="3071810"/>
            <a:ext cx="4000528" cy="1470025"/>
          </a:xfrm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8" y="4529142"/>
            <a:ext cx="4000528" cy="146684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3504" y="6286520"/>
            <a:ext cx="1350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3570" y="6286520"/>
            <a:ext cx="1285884" cy="365125"/>
          </a:xfrm>
          <a:solidFill>
            <a:srgbClr val="455560"/>
          </a:solidFill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3573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7" name="Picture 6" descr="logot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9388" y="846648"/>
            <a:ext cx="1771648" cy="377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  <p:graphicFrame>
        <p:nvGraphicFramePr>
          <p:cNvPr id="6" name="Chart 5"/>
          <p:cNvGraphicFramePr/>
          <p:nvPr userDrawn="1"/>
        </p:nvGraphicFramePr>
        <p:xfrm>
          <a:off x="714348" y="2714620"/>
          <a:ext cx="7572428" cy="349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pac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44908"/>
            <a:ext cx="9144000" cy="2741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248" y="3071811"/>
            <a:ext cx="4000528" cy="1440770"/>
          </a:xfrm>
        </p:spPr>
        <p:txBody>
          <a:bodyPr anchor="b">
            <a:normAutofit/>
          </a:bodyPr>
          <a:lstStyle>
            <a:lvl1pPr algn="r">
              <a:defRPr sz="3200" b="1" cap="none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8" y="4529599"/>
            <a:ext cx="4000528" cy="147117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4555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48" y="6286520"/>
            <a:ext cx="1357322" cy="36512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3570" y="6286520"/>
            <a:ext cx="12858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357322" cy="36512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3" name="Picture 12" descr="logoti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9388" y="846648"/>
            <a:ext cx="1771648" cy="377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57242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48" y="2643182"/>
            <a:ext cx="3786214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643182"/>
            <a:ext cx="364333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3003552"/>
            <a:ext cx="378304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48" y="3643315"/>
            <a:ext cx="3783040" cy="248284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03552"/>
            <a:ext cx="364175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643315"/>
            <a:ext cx="3641751" cy="248284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14688"/>
            <a:ext cx="2751165" cy="98561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4711726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2500306"/>
            <a:ext cx="2751165" cy="36258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800600"/>
            <a:ext cx="75724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1500173"/>
            <a:ext cx="7572428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7572428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8" name="Picture 7" descr="logoti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9388" y="846648"/>
            <a:ext cx="1771648" cy="377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48" y="1500182"/>
            <a:ext cx="757242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643182"/>
            <a:ext cx="7572428" cy="34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48" y="6356350"/>
            <a:ext cx="1876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55560"/>
                </a:solidFill>
              </a:defRPr>
            </a:lvl1pPr>
          </a:lstStyle>
          <a:p>
            <a:fld id="{EC32F86C-6E55-4C45-A8FE-F0A1ACC51EEA}" type="datetimeFigureOut">
              <a:rPr lang="sl-SI" smtClean="0"/>
              <a:pPr/>
              <a:t>19.9.2008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33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55560"/>
                </a:solidFill>
              </a:defRPr>
            </a:lvl1pPr>
          </a:lstStyle>
          <a:p>
            <a:fld id="{747D28E2-F46D-4A5F-8C83-CB70B81646DF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8" name="Picture 7" descr="logoti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388" y="846648"/>
            <a:ext cx="1771648" cy="3772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555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rgbClr val="4555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55560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555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2000" kern="1200">
          <a:solidFill>
            <a:srgbClr val="4555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1800" kern="1200">
          <a:solidFill>
            <a:srgbClr val="4555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_experi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143932" cy="1143000"/>
          </a:xfrm>
        </p:spPr>
        <p:txBody>
          <a:bodyPr/>
          <a:lstStyle/>
          <a:p>
            <a:r>
              <a:rPr lang="sl-SI" dirty="0" smtClean="0"/>
              <a:t>Kako zagotoviti čim boljšo uporabniško izkušnjo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Miha Ceglar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Elementi uporabniške izkušnje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19312" y="3022600"/>
            <a:ext cx="4762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Valuable (Vredno / dragoceno)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286280" cy="3482981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To kar želimo doseči </a:t>
            </a:r>
            <a:r>
              <a:rPr lang="sl-SI" dirty="0" smtClean="0">
                <a:sym typeface="Wingdings" pitchFamily="2" charset="2"/>
              </a:rPr>
              <a:t></a:t>
            </a:r>
            <a:r>
              <a:rPr lang="sl-SI" dirty="0" smtClean="0"/>
              <a:t> vreden proizvod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>
                <a:sym typeface="Wingdings" pitchFamily="2" charset="2"/>
              </a:rPr>
              <a:t>Ustvarjalec – uporabnik  win - win</a:t>
            </a:r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355" y="2714620"/>
            <a:ext cx="29835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Useful (koristno)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3783040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Proizvod mora biti koristen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Ni namenjen sam sebi ali naročniku, temveč uporabnikom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2976566" cy="26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286380" y="57534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 smtClean="0"/>
              <a:t>http://technabob.com/blog/wp-content/uploads/2007/01/tech_toilet.jpg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Usable (uporabno)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3783040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Uporabno v smislu enostavnosti uporabe (usability)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86380" y="57534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 smtClean="0"/>
              <a:t>www.notusable.com</a:t>
            </a:r>
            <a:endParaRPr lang="sl-SI" sz="1200" dirty="0"/>
          </a:p>
        </p:txBody>
      </p:sp>
      <p:pic>
        <p:nvPicPr>
          <p:cNvPr id="9" name="Picture 8" descr="not_us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3116"/>
            <a:ext cx="2786082" cy="361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Desirable (zaželeno)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5500726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Vzpodbuja željo po uporabi, posesti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1942"/>
            <a:ext cx="5000660" cy="234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Credible (verodostojno)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3783040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Deluje verodostojno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00372"/>
            <a:ext cx="1552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Findable (najdljivo)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6000792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Česar ne moremo najti, ne moremo uporabiti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57600"/>
            <a:ext cx="5498342" cy="28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7. Accessible (dostopno)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6000792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Dostopno do tudi uporabnikom</a:t>
            </a:r>
          </a:p>
          <a:p>
            <a:r>
              <a:rPr lang="sl-SI" dirty="0" smtClean="0"/>
              <a:t> 	s posebnimi potrebami / napravami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007" y="4143380"/>
            <a:ext cx="37713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zagotoviti dobro uporabniško izkušnjo?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Uporabnik je v središču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Večino spletnih mest in aplikacij razvijamo za to, da jih nekdo dejansko uporablja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Proizvodi morajo biti narejeni po meri uporabnikov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Že mogoče, da so uporabniki “neumni”, vendar jim ne prodajamo pameti, temveč nekaj drugega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Uporabniška izkušnja …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pPr marL="0" indent="0"/>
            <a:r>
              <a:rPr lang="en-US" dirty="0" smtClean="0"/>
              <a:t>User experience, often abbreviated </a:t>
            </a:r>
            <a:r>
              <a:rPr lang="en-US" b="1" dirty="0" smtClean="0"/>
              <a:t>UX</a:t>
            </a:r>
            <a:r>
              <a:rPr lang="en-US" baseline="30000" dirty="0" smtClean="0">
                <a:hlinkClick r:id="rId3"/>
              </a:rPr>
              <a:t>[2]</a:t>
            </a:r>
            <a:r>
              <a:rPr lang="en-US" dirty="0" smtClean="0"/>
              <a:t>, is a term</a:t>
            </a:r>
            <a:r>
              <a:rPr lang="sl-SI" dirty="0" smtClean="0"/>
              <a:t> </a:t>
            </a:r>
            <a:r>
              <a:rPr lang="en-US" dirty="0" smtClean="0"/>
              <a:t>used to describe all aspects of the user’s experience when interacting with the product, service, environment or facility.</a:t>
            </a:r>
            <a:endParaRPr lang="sl-SI" dirty="0" smtClean="0"/>
          </a:p>
          <a:p>
            <a:pPr marL="0" indent="0"/>
            <a:endParaRPr lang="sl-SI" dirty="0" smtClean="0"/>
          </a:p>
          <a:p>
            <a:pPr marL="0" indent="0"/>
            <a:endParaRPr lang="sl-SI" dirty="0" smtClean="0"/>
          </a:p>
          <a:p>
            <a:pPr marL="0" indent="0"/>
            <a:endParaRPr lang="sl-SI" dirty="0" smtClean="0"/>
          </a:p>
          <a:p>
            <a:pPr marL="0" indent="0"/>
            <a:r>
              <a:rPr lang="sl-SI" sz="1200" dirty="0" smtClean="0"/>
              <a:t>http://en.wikipedia.org/wiki/User_experience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Zavedanje pomena uporabniške izkušnje v ekipi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Zakaj si sploh razbijati glavo z uporabniško izkušnjo?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Vsi, ki sodelujemo na projektu, dejansko vplivamo na uporabniško izkušnjo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Vsak se mora zavedati svojega vpliva na končni rezultat ter si prizadevati da ga naredi čim bolje za uporabnika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Empatija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Zmožnost vživljanja v potrebe uporabnikov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Niso neumni uporabniki, temveč uporabniški vmesniki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Raziskave uporabnikov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86058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Ciljne skupine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3643338" cy="348298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Analiza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Segmentacija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Prilagodimo strukturo, navigacijo, vsebino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43143"/>
            <a:ext cx="4086089" cy="211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Persone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143404" cy="348298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Ustvarimo persone z demografskim, poklicnim, materialnim ozadjem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Življenjski slogi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Scenariji iz vsakodnevnega življenja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Scenariji uporabe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/>
              <a:t>User flows 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22" y="2143116"/>
            <a:ext cx="38247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Fokusne skupine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500594" cy="348298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“Skupinska terapija” za produkte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Skupina ljudi (4 do 12) v vodenem razgovoru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Izbrani na podlagi segmentov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Sprašujemo po odnosu, mnenju, željah glede proizvoda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47892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Spremenjen način načrtovanja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33337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Prototipi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214842" cy="348298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Papirnati in interaktivni prototipi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Uporabni za naročnike, razvijalce, oblikovalce, testne uporabnike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Omogočajo iteracije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Omogočajo testiranje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Specifikacije za front-end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Orodja: Visio, Axure, Kivio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4098" name="Picture 2" descr="C:\Documents and Settings\mihac\Desktop\Prototip-Ax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536" y="2214554"/>
            <a:ext cx="339330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7. Testiranje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214842" cy="3482981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Večfazno</a:t>
            </a:r>
          </a:p>
          <a:p>
            <a:pPr lvl="1"/>
            <a:r>
              <a:rPr lang="sl-SI" dirty="0" smtClean="0"/>
              <a:t>zatečena aplikacija/spletno mesto</a:t>
            </a:r>
          </a:p>
          <a:p>
            <a:pPr lvl="1"/>
            <a:r>
              <a:rPr lang="sl-SI" dirty="0" smtClean="0"/>
              <a:t>informacijska arhitektura</a:t>
            </a:r>
          </a:p>
          <a:p>
            <a:pPr lvl="1"/>
            <a:r>
              <a:rPr lang="sl-SI" dirty="0" smtClean="0"/>
              <a:t>prototipi</a:t>
            </a:r>
          </a:p>
          <a:p>
            <a:pPr lvl="1"/>
            <a:r>
              <a:rPr lang="sl-SI" dirty="0" smtClean="0"/>
              <a:t>oblikovni osnutki, layouts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Znotraj hiše: odpravljanje hroščev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Zunaj hiše: uporabniška izkušnja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36"/>
            <a:ext cx="3524253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 Povratne informacije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786346" cy="348298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Pritožbe in pohvale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Odpremo kanale: obrazci, e-pošta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Odkrite in hitre reakcije</a:t>
            </a:r>
          </a:p>
          <a:p>
            <a:endParaRPr lang="sl-SI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714" y="2786058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Uporabniška izkušnja …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3783040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Lastnost, kakovost produkta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Dobra / slaba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Percepcija uporabnika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Subjektivna ocena  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3286148" cy="21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in komentarji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786346" cy="3482981"/>
          </a:xfrm>
        </p:spPr>
        <p:txBody>
          <a:bodyPr>
            <a:normAutofit/>
          </a:bodyPr>
          <a:lstStyle/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2643182"/>
            <a:ext cx="4786346" cy="3482981"/>
          </a:xfrm>
        </p:spPr>
        <p:txBody>
          <a:bodyPr>
            <a:normAutofit/>
          </a:bodyPr>
          <a:lstStyle/>
          <a:p>
            <a:r>
              <a:rPr lang="sl-SI" dirty="0" err="1" smtClean="0"/>
              <a:t>miha.ceglar@renderspace.si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Lewinova enačba: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4348" y="3071810"/>
            <a:ext cx="3783040" cy="305435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71810"/>
            <a:ext cx="3641751" cy="3054353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Doseči želimo želeno vedenje.</a:t>
            </a:r>
          </a:p>
          <a:p>
            <a:pPr marL="0" indent="0"/>
            <a:endParaRPr lang="sl-SI" dirty="0" smtClean="0"/>
          </a:p>
          <a:p>
            <a:pPr marL="0" indent="0"/>
            <a:r>
              <a:rPr lang="sl-SI" dirty="0" smtClean="0"/>
              <a:t>Nad osebo nimamo nadzora, lahko pa z informacijsko arhitekturo, interaktivnim dizajnom in dizajnom vmesnika spreminjamo okolje</a:t>
            </a:r>
          </a:p>
          <a:p>
            <a:pPr marL="0" indent="0"/>
            <a:endParaRPr lang="sl-SI" dirty="0" smtClean="0"/>
          </a:p>
          <a:p>
            <a:pPr marL="0" indent="0"/>
            <a:r>
              <a:rPr lang="sl-SI" dirty="0" smtClean="0"/>
              <a:t>Okolje prilagajamo uporabniku.</a:t>
            </a:r>
          </a:p>
          <a:p>
            <a:endParaRPr lang="sl-S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3319465" cy="22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je uporabniška izkušnja pomembna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algn="r"/>
            <a:r>
              <a:rPr lang="sl-SI" dirty="0" smtClean="0">
                <a:sym typeface="Wingdings" pitchFamily="2" charset="2"/>
              </a:rPr>
              <a:t> Velika slika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588" y="-24"/>
            <a:ext cx="521742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15140" y="571480"/>
            <a:ext cx="185738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kratko …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Izkušnja = produkt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Uporabnik si bo produkt zapomnil (ali pa tudi ne) po tem, kakšno izkušnjo je doživel ob interakciji s produktom, blagovno znamko itd.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Pomembna je vsaka interakcija </a:t>
            </a:r>
            <a:r>
              <a:rPr lang="sl-SI" dirty="0" smtClean="0">
                <a:sym typeface="Wingdings" pitchFamily="2" charset="2"/>
              </a:rPr>
              <a:t> vsak element produkta (tudi / predvsem detajli)</a:t>
            </a:r>
            <a:r>
              <a:rPr lang="sl-SI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Pomembne pozitivne izkušnje (The Long Wow)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UX za poslovneže…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Od uporabniške izkušnje je odvisen uspeh produkta (Google, Apple)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Dobra uporabniška izkušnja je (lahko) konkurenčna prednost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Dobra uporabniška izkušnja povečuje vrednost znamke, lojalnost uporabnikov, dobiček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UX za programerje…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Pomembno je, da deluje</a:t>
            </a:r>
          </a:p>
          <a:p>
            <a:pPr>
              <a:buFont typeface="Arial" pitchFamily="34" charset="0"/>
              <a:buChar char="•"/>
            </a:pPr>
            <a:r>
              <a:rPr lang="sl-SI" dirty="0" smtClean="0"/>
              <a:t>Deluje tako, kot to pričakujejo in razumejo uporabniki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derspace_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Renderspace_template</Template>
  <TotalTime>2074</TotalTime>
  <Words>1335</Words>
  <Application>Microsoft Office PowerPoint</Application>
  <PresentationFormat>On-screen Show (4:3)</PresentationFormat>
  <Paragraphs>291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Renderspace_template</vt:lpstr>
      <vt:lpstr>Kako zagotoviti čim boljšo uporabniško izkušnjo</vt:lpstr>
      <vt:lpstr>Uporabniška izkušnja …</vt:lpstr>
      <vt:lpstr>Uporabniška izkušnja …</vt:lpstr>
      <vt:lpstr>Lewinova enačba:</vt:lpstr>
      <vt:lpstr>Zakaj je uporabniška izkušnja pomembna</vt:lpstr>
      <vt:lpstr>Slide 6</vt:lpstr>
      <vt:lpstr>Na kratko …</vt:lpstr>
      <vt:lpstr>UX za poslovneže…</vt:lpstr>
      <vt:lpstr>UX za programerje…</vt:lpstr>
      <vt:lpstr>Elementi uporabniške izkušnje</vt:lpstr>
      <vt:lpstr>1. Valuable (Vredno / dragoceno)</vt:lpstr>
      <vt:lpstr>2. Useful (koristno)</vt:lpstr>
      <vt:lpstr>3. Usable (uporabno)</vt:lpstr>
      <vt:lpstr>4. Desirable (zaželeno)</vt:lpstr>
      <vt:lpstr>5. Credible (verodostojno)</vt:lpstr>
      <vt:lpstr>6. Findable (najdljivo)</vt:lpstr>
      <vt:lpstr>7. Accessible (dostopno)</vt:lpstr>
      <vt:lpstr>Kako zagotoviti dobro uporabniško izkušnjo?</vt:lpstr>
      <vt:lpstr>1. Uporabnik je v središču</vt:lpstr>
      <vt:lpstr>2. Zavedanje pomena uporabniške izkušnje v ekipi</vt:lpstr>
      <vt:lpstr>3. Empatija</vt:lpstr>
      <vt:lpstr>4. Raziskave uporabnikov</vt:lpstr>
      <vt:lpstr>Ciljne skupine</vt:lpstr>
      <vt:lpstr>Persone</vt:lpstr>
      <vt:lpstr>Fokusne skupine</vt:lpstr>
      <vt:lpstr>5. Spremenjen način načrtovanja</vt:lpstr>
      <vt:lpstr>6. Prototipi</vt:lpstr>
      <vt:lpstr>7. Testiranje</vt:lpstr>
      <vt:lpstr>8. Povratne informacije</vt:lpstr>
      <vt:lpstr>Vprašanja in komentarji</vt:lpstr>
      <vt:lpstr>Hvala</vt:lpstr>
    </vt:vector>
  </TitlesOfParts>
  <Company>Renderspace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predavanje</dc:title>
  <dc:creator>mihac</dc:creator>
  <cp:lastModifiedBy>Nina</cp:lastModifiedBy>
  <cp:revision>218</cp:revision>
  <dcterms:created xsi:type="dcterms:W3CDTF">2008-02-05T11:47:20Z</dcterms:created>
  <dcterms:modified xsi:type="dcterms:W3CDTF">2008-09-19T12:26:09Z</dcterms:modified>
</cp:coreProperties>
</file>