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95" r:id="rId3"/>
    <p:sldId id="257" r:id="rId4"/>
    <p:sldId id="283" r:id="rId5"/>
    <p:sldId id="280" r:id="rId6"/>
    <p:sldId id="281" r:id="rId7"/>
    <p:sldId id="258" r:id="rId8"/>
    <p:sldId id="259" r:id="rId9"/>
    <p:sldId id="284" r:id="rId10"/>
    <p:sldId id="260" r:id="rId11"/>
    <p:sldId id="261" r:id="rId12"/>
    <p:sldId id="262" r:id="rId13"/>
    <p:sldId id="263" r:id="rId14"/>
    <p:sldId id="264" r:id="rId15"/>
    <p:sldId id="265" r:id="rId16"/>
    <p:sldId id="278" r:id="rId17"/>
    <p:sldId id="285" r:id="rId18"/>
    <p:sldId id="286" r:id="rId19"/>
    <p:sldId id="288" r:id="rId20"/>
    <p:sldId id="287" r:id="rId21"/>
    <p:sldId id="279" r:id="rId22"/>
    <p:sldId id="289" r:id="rId23"/>
    <p:sldId id="266" r:id="rId24"/>
    <p:sldId id="291" r:id="rId25"/>
    <p:sldId id="267" r:id="rId26"/>
    <p:sldId id="268" r:id="rId27"/>
    <p:sldId id="269" r:id="rId28"/>
    <p:sldId id="270" r:id="rId29"/>
    <p:sldId id="271" r:id="rId30"/>
    <p:sldId id="272" r:id="rId31"/>
    <p:sldId id="292" r:id="rId32"/>
    <p:sldId id="274" r:id="rId33"/>
    <p:sldId id="275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165" autoAdjust="0"/>
    <p:restoredTop sz="92268" autoAdjust="0"/>
  </p:normalViewPr>
  <p:slideViewPr>
    <p:cSldViewPr>
      <p:cViewPr>
        <p:scale>
          <a:sx n="100" d="100"/>
          <a:sy n="100" d="100"/>
        </p:scale>
        <p:origin x="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94099-D5BB-4C9B-87DF-8970B4EAC38C}" type="datetimeFigureOut">
              <a:rPr lang="sl-SI" smtClean="0"/>
              <a:pPr/>
              <a:t>19.9.2008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97121-BAC0-4BDE-A48F-98308A8F9C3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97121-BAC0-4BDE-A48F-98308A8F9C38}" type="slidenum">
              <a:rPr lang="sl-SI" smtClean="0"/>
              <a:pPr/>
              <a:t>1</a:t>
            </a:fld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637BB6B-EE1B-48FB-8575-0D55C373DE88}" type="datetimeFigureOut">
              <a:rPr lang="en-US" smtClean="0"/>
              <a:pPr/>
              <a:t>9/19/2008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637BB6B-EE1B-48FB-8575-0D55C373DE88}" type="datetimeFigureOut">
              <a:rPr lang="en-US" smtClean="0"/>
              <a:pPr/>
              <a:t>9/19/2008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82981" y="6454372"/>
            <a:ext cx="342902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sl-SI" sz="140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&lt;?php konferenca, 5.</a:t>
            </a:r>
            <a:r>
              <a:rPr lang="sl-SI" sz="1400" baseline="0" dirty="0" smtClean="0">
                <a:solidFill>
                  <a:schemeClr val="tx2">
                    <a:lumMod val="90000"/>
                  </a:schemeClr>
                </a:solidFill>
                <a:latin typeface="Calibri" pitchFamily="34" charset="0"/>
              </a:rPr>
              <a:t> julij 2008</a:t>
            </a:r>
            <a:endParaRPr lang="sl-SI" sz="1400" dirty="0">
              <a:solidFill>
                <a:schemeClr val="tx2">
                  <a:lumMod val="90000"/>
                </a:schemeClr>
              </a:solidFill>
              <a:latin typeface="Calibri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Calibri" pitchFamily="34" charset="0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l-SI" sz="5200" dirty="0" smtClean="0">
                <a:latin typeface="Calibri" pitchFamily="34" charset="0"/>
              </a:rPr>
              <a:t>Eclipse in</a:t>
            </a:r>
            <a:br>
              <a:rPr lang="sl-SI" sz="5200" dirty="0" smtClean="0">
                <a:latin typeface="Calibri" pitchFamily="34" charset="0"/>
              </a:rPr>
            </a:br>
            <a:r>
              <a:rPr lang="sl-SI" sz="5200" dirty="0" smtClean="0">
                <a:latin typeface="Calibri" pitchFamily="34" charset="0"/>
              </a:rPr>
              <a:t>subversion</a:t>
            </a:r>
            <a:endParaRPr lang="sl-SI" sz="5200" dirty="0">
              <a:latin typeface="Calibri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Marko Štamcar &lt;marko@stamcar.com&gt;</a:t>
            </a:r>
            <a:endParaRPr lang="sl-SI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2081080" y="759484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Up Arrow 4"/>
          <p:cNvSpPr/>
          <p:nvPr/>
        </p:nvSpPr>
        <p:spPr>
          <a:xfrm rot="18900000">
            <a:off x="580883" y="1045238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Up Arrow 5"/>
          <p:cNvSpPr/>
          <p:nvPr/>
        </p:nvSpPr>
        <p:spPr>
          <a:xfrm rot="18900000">
            <a:off x="7867557" y="759486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8" name="Up Arrow 7"/>
          <p:cNvSpPr/>
          <p:nvPr/>
        </p:nvSpPr>
        <p:spPr>
          <a:xfrm rot="18900000">
            <a:off x="4438534" y="5260080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1438138" y="261687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4438534" y="261687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866634" y="1759617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1938204" y="1616742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Up Arrow 4"/>
          <p:cNvSpPr/>
          <p:nvPr/>
        </p:nvSpPr>
        <p:spPr>
          <a:xfrm rot="18900000">
            <a:off x="4724286" y="2188245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1223824" y="2402559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224088" y="1973932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366963" y="1831056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009774" y="5812738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509840" y="2188246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509841" y="190249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366964" y="368844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Up Arrow 4"/>
          <p:cNvSpPr/>
          <p:nvPr/>
        </p:nvSpPr>
        <p:spPr>
          <a:xfrm rot="18900000">
            <a:off x="8205897" y="261687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Nadzor različic kode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latin typeface="Calibri" pitchFamily="34" charset="0"/>
              </a:rPr>
              <a:t>Skupinsko delo</a:t>
            </a:r>
          </a:p>
          <a:p>
            <a:pPr lvl="1"/>
            <a:r>
              <a:rPr lang="sl-SI" dirty="0" smtClean="0"/>
              <a:t>Na istem projektu lahko hkrati dela cela ekipa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Možnost zaklepanja datotek – “locking”</a:t>
            </a:r>
          </a:p>
          <a:p>
            <a:r>
              <a:rPr lang="sl-SI" dirty="0" smtClean="0">
                <a:latin typeface="Calibri" pitchFamily="34" charset="0"/>
              </a:rPr>
              <a:t>Zgodovina sprememb</a:t>
            </a:r>
          </a:p>
          <a:p>
            <a:pPr lvl="1"/>
            <a:r>
              <a:rPr lang="sl-SI" dirty="0" smtClean="0"/>
              <a:t>Kadarkoli lahko dostopamo do starejših različic</a:t>
            </a:r>
          </a:p>
          <a:p>
            <a:pPr lvl="1"/>
            <a:r>
              <a:rPr lang="sl-SI" dirty="0" smtClean="0"/>
              <a:t>Možno je razdeliti kodo na dve ali več vej in jih kasneje spet združiti</a:t>
            </a:r>
          </a:p>
          <a:p>
            <a:r>
              <a:rPr lang="sl-SI" dirty="0" smtClean="0">
                <a:latin typeface="Calibri" pitchFamily="34" charset="0"/>
              </a:rPr>
              <a:t>Backup in varnost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Celotna koda je shranjena tudi na strežniku</a:t>
            </a:r>
          </a:p>
          <a:p>
            <a:pPr lvl="1"/>
            <a:r>
              <a:rPr lang="sl-SI" dirty="0" smtClean="0"/>
              <a:t>Dostop do kode je strogo omejen</a:t>
            </a:r>
            <a:endParaRPr lang="sl-SI" dirty="0" smtClean="0">
              <a:latin typeface="Calibri" pitchFamily="34" charset="0"/>
            </a:endParaRP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>
              <a:latin typeface="Calibri" pitchFamily="34" charset="0"/>
            </a:endParaRPr>
          </a:p>
        </p:txBody>
      </p:sp>
      <p:pic>
        <p:nvPicPr>
          <p:cNvPr id="18435" name="Picture 3" descr="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00042"/>
            <a:ext cx="1500197" cy="150019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Izrazi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rmAutofit/>
          </a:bodyPr>
          <a:lstStyle/>
          <a:p>
            <a:r>
              <a:rPr lang="sl-SI" dirty="0" smtClean="0"/>
              <a:t>Repozitorij</a:t>
            </a:r>
          </a:p>
          <a:p>
            <a:pPr lvl="1"/>
            <a:r>
              <a:rPr lang="sl-SI" dirty="0" smtClean="0"/>
              <a:t>Tu je shranjena vsa izvorna koda - trenutna in stara</a:t>
            </a:r>
          </a:p>
          <a:p>
            <a:r>
              <a:rPr lang="sl-SI" dirty="0" smtClean="0"/>
              <a:t>Revizija</a:t>
            </a:r>
          </a:p>
          <a:p>
            <a:pPr lvl="1"/>
            <a:r>
              <a:rPr lang="sl-SI" dirty="0" smtClean="0"/>
              <a:t>Neka različica kode</a:t>
            </a:r>
          </a:p>
          <a:p>
            <a:pPr lvl="1"/>
            <a:r>
              <a:rPr lang="sl-SI" dirty="0" smtClean="0"/>
              <a:t>Je ošteviljčena</a:t>
            </a:r>
          </a:p>
          <a:p>
            <a:pPr lvl="1"/>
            <a:r>
              <a:rPr lang="sl-SI" dirty="0" smtClean="0"/>
              <a:t>Dodamo lahko tudi komentar - “annotation”</a:t>
            </a:r>
          </a:p>
          <a:p>
            <a:r>
              <a:rPr lang="sl-SI" dirty="0" smtClean="0"/>
              <a:t>Trunk (deblo)</a:t>
            </a:r>
          </a:p>
          <a:p>
            <a:pPr lvl="1"/>
            <a:r>
              <a:rPr lang="sl-SI" dirty="0" smtClean="0"/>
              <a:t>Glavna “veja”, kjer poteka razvoj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sl-SI" dirty="0" smtClean="0"/>
              <a:t> revizija je aktualna revizija</a:t>
            </a:r>
          </a:p>
          <a:p>
            <a:pPr lvl="1"/>
            <a:endParaRPr lang="sl-SI" dirty="0" smtClean="0"/>
          </a:p>
          <a:p>
            <a:endParaRPr lang="sl-SI" dirty="0" smtClean="0"/>
          </a:p>
          <a:p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Operacije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 fontScale="85000" lnSpcReduction="20000"/>
          </a:bodyPr>
          <a:lstStyle/>
          <a:p>
            <a:r>
              <a:rPr lang="sl-SI" dirty="0" smtClean="0"/>
              <a:t>Import</a:t>
            </a:r>
          </a:p>
          <a:p>
            <a:pPr lvl="1"/>
            <a:r>
              <a:rPr lang="sl-SI" dirty="0" smtClean="0"/>
              <a:t>Začetni uvoz kode v repozitorij</a:t>
            </a:r>
          </a:p>
          <a:p>
            <a:r>
              <a:rPr lang="sl-SI" dirty="0" smtClean="0"/>
              <a:t>Check-out</a:t>
            </a:r>
          </a:p>
          <a:p>
            <a:pPr lvl="1"/>
            <a:r>
              <a:rPr lang="sl-SI" dirty="0" smtClean="0"/>
              <a:t>Iz strežnika pridobimo neko revizijo (običajno 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HEAD</a:t>
            </a:r>
            <a:r>
              <a:rPr lang="sl-SI" dirty="0" smtClean="0"/>
              <a:t>) in jo zapišemo na lokalni datotečni sistem</a:t>
            </a:r>
          </a:p>
          <a:p>
            <a:pPr lvl="1"/>
            <a:r>
              <a:rPr lang="sl-SI" dirty="0" smtClean="0"/>
              <a:t>Delamo s temi datotekami in ne s tistimi na strežniku</a:t>
            </a:r>
          </a:p>
          <a:p>
            <a:r>
              <a:rPr lang="sl-SI" dirty="0" smtClean="0"/>
              <a:t>Commit</a:t>
            </a:r>
          </a:p>
          <a:p>
            <a:pPr lvl="1"/>
            <a:r>
              <a:rPr lang="sl-SI" dirty="0" smtClean="0"/>
              <a:t>Proces, ko našo lokalno delavno različico pošljemo na strežnik – poveča številko revizije za 1</a:t>
            </a:r>
          </a:p>
          <a:p>
            <a:r>
              <a:rPr lang="sl-SI" dirty="0" smtClean="0"/>
              <a:t>Update</a:t>
            </a:r>
          </a:p>
          <a:p>
            <a:pPr lvl="1"/>
            <a:r>
              <a:rPr lang="sl-SI" dirty="0" smtClean="0"/>
              <a:t>Uskladi našo lokalno delavno različico kode s tisto na strežniku</a:t>
            </a:r>
          </a:p>
          <a:p>
            <a:r>
              <a:rPr lang="sl-SI" dirty="0" smtClean="0"/>
              <a:t>Export</a:t>
            </a:r>
          </a:p>
          <a:p>
            <a:pPr lvl="1"/>
            <a:r>
              <a:rPr lang="sl-SI" dirty="0" smtClean="0"/>
              <a:t>Izvoz kode na produkcijo (brez metapodatkov)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 meni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PHPjam od leta 2000</a:t>
            </a:r>
          </a:p>
          <a:p>
            <a:r>
              <a:rPr lang="sl-SI" dirty="0" smtClean="0"/>
              <a:t>Študiram računalništvo in informatiko</a:t>
            </a:r>
          </a:p>
          <a:p>
            <a:r>
              <a:rPr lang="sl-SI" dirty="0" smtClean="0"/>
              <a:t>Blog: </a:t>
            </a:r>
            <a:r>
              <a:rPr lang="sl-SI" u="sng" dirty="0" smtClean="0"/>
              <a:t>www.stamcar.com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Google Inc. - 4 leta zunanji sodelavec</a:t>
            </a:r>
          </a:p>
          <a:p>
            <a:r>
              <a:rPr lang="sl-SI" dirty="0" smtClean="0"/>
              <a:t>Najdi.si d.o.o. – razvijalec</a:t>
            </a:r>
          </a:p>
          <a:p>
            <a:r>
              <a:rPr lang="sl-SI" dirty="0" smtClean="0"/>
              <a:t>Fakulteta za rač. in inf. – PHP tečaji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Operacije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Tagging</a:t>
            </a:r>
          </a:p>
          <a:p>
            <a:pPr lvl="1"/>
            <a:r>
              <a:rPr lang="sl-SI" dirty="0" smtClean="0"/>
              <a:t>Označevanje skupine datotek</a:t>
            </a:r>
          </a:p>
          <a:p>
            <a:pPr lvl="1"/>
            <a:r>
              <a:rPr lang="sl-SI" dirty="0" smtClean="0"/>
              <a:t>Označevanje za minor/major različice našega softwarea</a:t>
            </a:r>
          </a:p>
          <a:p>
            <a:r>
              <a:rPr lang="sl-SI" dirty="0" smtClean="0"/>
              <a:t>Branching</a:t>
            </a:r>
          </a:p>
          <a:p>
            <a:pPr lvl="1"/>
            <a:r>
              <a:rPr lang="sl-SI" dirty="0" smtClean="0"/>
              <a:t>Kodo razdelimo na več vej, ki jih nato neodvisno razvijamo</a:t>
            </a:r>
          </a:p>
          <a:p>
            <a:r>
              <a:rPr lang="sl-SI" dirty="0" smtClean="0"/>
              <a:t>Merging</a:t>
            </a:r>
          </a:p>
          <a:p>
            <a:pPr lvl="1"/>
            <a:r>
              <a:rPr lang="sl-SI" dirty="0" smtClean="0"/>
              <a:t>Združimo lahko veje, ki smo jih ustvarili z branchingom</a:t>
            </a:r>
          </a:p>
          <a:p>
            <a:pPr lvl="1"/>
            <a:r>
              <a:rPr lang="sl-SI" dirty="0" smtClean="0"/>
              <a:t>Združimo lahko tudi spremembe dveh razvijalcev, ki delata na isti datoteki</a:t>
            </a:r>
          </a:p>
          <a:p>
            <a:pPr lvl="1"/>
            <a:endParaRPr lang="sl-SI" dirty="0" smtClean="0"/>
          </a:p>
          <a:p>
            <a:endParaRPr lang="sl-SI" dirty="0" smtClean="0"/>
          </a:p>
        </p:txBody>
      </p:sp>
      <p:pic>
        <p:nvPicPr>
          <p:cNvPr id="15362" name="Picture 2" descr="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642918"/>
            <a:ext cx="1219200" cy="121920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Subversion (SVN)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 smtClean="0">
                <a:latin typeface="Calibri" pitchFamily="34" charset="0"/>
              </a:rPr>
              <a:t>Sistem za nadzor različic </a:t>
            </a:r>
            <a:r>
              <a:rPr lang="sl-SI" dirty="0" smtClean="0"/>
              <a:t>kode</a:t>
            </a:r>
            <a:endParaRPr lang="sl-SI" dirty="0" smtClean="0">
              <a:latin typeface="Calibri" pitchFamily="34" charset="0"/>
            </a:endParaRPr>
          </a:p>
          <a:p>
            <a:r>
              <a:rPr lang="sl-SI" dirty="0" smtClean="0"/>
              <a:t>CollabNet (</a:t>
            </a:r>
            <a:r>
              <a:rPr lang="sl-SI" u="sng" dirty="0" smtClean="0">
                <a:cs typeface="Courier New" pitchFamily="49" charset="0"/>
              </a:rPr>
              <a:t>subversion.tigris.org</a:t>
            </a:r>
            <a:r>
              <a:rPr lang="sl-SI" dirty="0" smtClean="0">
                <a:cs typeface="Courier New" pitchFamily="49" charset="0"/>
              </a:rPr>
              <a:t>)</a:t>
            </a:r>
            <a:endParaRPr lang="sl-SI" dirty="0" smtClean="0"/>
          </a:p>
          <a:p>
            <a:r>
              <a:rPr lang="sl-SI" dirty="0" smtClean="0">
                <a:latin typeface="Calibri" pitchFamily="34" charset="0"/>
              </a:rPr>
              <a:t>Izboljšava sistema CVS</a:t>
            </a:r>
          </a:p>
          <a:p>
            <a:r>
              <a:rPr lang="sl-SI" dirty="0" smtClean="0">
                <a:latin typeface="Calibri" pitchFamily="34" charset="0"/>
              </a:rPr>
              <a:t>Kodo lahko shranjuje v datotečnem sistemu ali pa v </a:t>
            </a:r>
            <a:r>
              <a:rPr lang="sl-SI" dirty="0" smtClean="0"/>
              <a:t>podatkovni bazi</a:t>
            </a:r>
          </a:p>
          <a:p>
            <a:r>
              <a:rPr lang="sl-SI" dirty="0" smtClean="0"/>
              <a:t>“Properties”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svn:ignore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svn:needs-lock </a:t>
            </a:r>
          </a:p>
          <a:p>
            <a:pPr lvl="1"/>
            <a:r>
              <a:rPr lang="sl-SI" dirty="0" smtClean="0">
                <a:latin typeface="Courier New" pitchFamily="49" charset="0"/>
                <a:cs typeface="Courier New" pitchFamily="49" charset="0"/>
              </a:rPr>
              <a:t>svn:eol-style</a:t>
            </a: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 smtClean="0">
              <a:latin typeface="Calibri" pitchFamily="34" charset="0"/>
            </a:endParaRPr>
          </a:p>
          <a:p>
            <a:endParaRPr lang="sl-SI" dirty="0">
              <a:latin typeface="Calibri" pitchFamily="34" charset="0"/>
            </a:endParaRPr>
          </a:p>
        </p:txBody>
      </p:sp>
      <p:pic>
        <p:nvPicPr>
          <p:cNvPr id="14338" name="Picture 2" descr="http://www.twobarleycorns.net/tkcvs/svn-logo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642918"/>
            <a:ext cx="1428761" cy="107157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Subclipse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Plugin za Eclipse (</a:t>
            </a:r>
            <a:r>
              <a:rPr lang="sl-SI" u="sng" dirty="0" smtClean="0">
                <a:cs typeface="Courier New" pitchFamily="49" charset="0"/>
              </a:rPr>
              <a:t>subclipse.tigris.org</a:t>
            </a:r>
            <a:r>
              <a:rPr lang="sl-SI" dirty="0" smtClean="0">
                <a:cs typeface="Courier New" pitchFamily="49" charset="0"/>
              </a:rPr>
              <a:t>)</a:t>
            </a:r>
            <a:endParaRPr lang="sl-SI" dirty="0" smtClean="0"/>
          </a:p>
          <a:p>
            <a:r>
              <a:rPr lang="sl-SI" dirty="0" smtClean="0"/>
              <a:t>Se integrira v perspektivo PHP</a:t>
            </a:r>
          </a:p>
          <a:p>
            <a:r>
              <a:rPr lang="sl-SI" dirty="0" smtClean="0"/>
              <a:t>Omogoča ustvarjanje novega projekta iz repozitorija (check out)</a:t>
            </a:r>
          </a:p>
          <a:p>
            <a:r>
              <a:rPr lang="sl-SI" dirty="0" smtClean="0"/>
              <a:t>Hitro dostopni operaciji Commit ter Update</a:t>
            </a:r>
          </a:p>
          <a:p>
            <a:r>
              <a:rPr lang="sl-SI" dirty="0" smtClean="0"/>
              <a:t>Enostavno reševanje konfliktov</a:t>
            </a:r>
          </a:p>
          <a:p>
            <a:pPr lvl="1"/>
            <a:r>
              <a:rPr lang="sl-SI" dirty="0" smtClean="0"/>
              <a:t>Samodejno in ročno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2152518" y="5545831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5224352" y="5812738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Share Project…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URL repozitorija</a:t>
            </a:r>
          </a:p>
          <a:p>
            <a:pPr lvl="1"/>
            <a:r>
              <a:rPr lang="sl-SI" sz="2200" dirty="0" smtClean="0">
                <a:latin typeface="Courier New" pitchFamily="49" charset="0"/>
                <a:cs typeface="Courier New" pitchFamily="49" charset="0"/>
              </a:rPr>
              <a:t>svn://streznik:vrata/repozitorij</a:t>
            </a:r>
          </a:p>
          <a:p>
            <a:pPr lvl="1"/>
            <a:r>
              <a:rPr lang="sl-SI" sz="2200" dirty="0" smtClean="0">
                <a:latin typeface="Courier New" pitchFamily="49" charset="0"/>
                <a:cs typeface="Courier New" pitchFamily="49" charset="0"/>
              </a:rPr>
              <a:t>svn+ssh://streznik:vrata/repozitorij</a:t>
            </a:r>
          </a:p>
          <a:p>
            <a:pPr lvl="1"/>
            <a:r>
              <a:rPr lang="sl-SI" sz="2200" dirty="0" smtClean="0">
                <a:latin typeface="Courier New" pitchFamily="49" charset="0"/>
                <a:cs typeface="Courier New" pitchFamily="49" charset="0"/>
              </a:rPr>
              <a:t>http://streznik:vrata/repozitorij</a:t>
            </a:r>
          </a:p>
          <a:p>
            <a:pPr lvl="1"/>
            <a:r>
              <a:rPr lang="sl-SI" sz="2200" dirty="0" smtClean="0">
                <a:latin typeface="Courier New" pitchFamily="49" charset="0"/>
                <a:cs typeface="Courier New" pitchFamily="49" charset="0"/>
              </a:rPr>
              <a:t>https://streznik:vrata/repozitorij</a:t>
            </a:r>
          </a:p>
          <a:p>
            <a:r>
              <a:rPr lang="sl-SI" dirty="0" smtClean="0"/>
              <a:t>Dostop</a:t>
            </a:r>
          </a:p>
          <a:p>
            <a:pPr lvl="1"/>
            <a:r>
              <a:rPr lang="sl-SI" dirty="0" smtClean="0"/>
              <a:t>Username in geslo</a:t>
            </a:r>
          </a:p>
          <a:p>
            <a:pPr lvl="1"/>
            <a:r>
              <a:rPr lang="sl-SI" dirty="0" smtClean="0"/>
              <a:t>Certifikat</a:t>
            </a:r>
          </a:p>
          <a:p>
            <a:pPr lvl="1"/>
            <a:r>
              <a:rPr lang="sl-SI" dirty="0" smtClean="0"/>
              <a:t>Samo checkout/export</a:t>
            </a:r>
            <a:endParaRPr lang="sl-SI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224088" y="118811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081212" y="4902889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438401" y="190249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2009642" y="5617270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4795724" y="402296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867031" y="1259552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4152783" y="4259947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2152518" y="5117204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4724287" y="511720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Up Arrow 4"/>
          <p:cNvSpPr/>
          <p:nvPr/>
        </p:nvSpPr>
        <p:spPr>
          <a:xfrm rot="18900000">
            <a:off x="5795857" y="511720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Up Arrow 5"/>
          <p:cNvSpPr/>
          <p:nvPr/>
        </p:nvSpPr>
        <p:spPr>
          <a:xfrm rot="18900000">
            <a:off x="7296055" y="5117203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Spoznali bomo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Eclipse in PHPEclipse</a:t>
            </a: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pPr>
              <a:buNone/>
            </a:pPr>
            <a:endParaRPr lang="sl-SI" dirty="0" smtClean="0">
              <a:latin typeface="Calibri" pitchFamily="34" charset="0"/>
            </a:endParaRPr>
          </a:p>
          <a:p>
            <a:r>
              <a:rPr lang="sl-SI" dirty="0" smtClean="0">
                <a:latin typeface="Calibri" pitchFamily="34" charset="0"/>
              </a:rPr>
              <a:t>Subversion ter Subclipse</a:t>
            </a:r>
            <a:endParaRPr lang="sl-SI" dirty="0">
              <a:latin typeface="Calibri" pitchFamily="34" charset="0"/>
            </a:endParaRPr>
          </a:p>
        </p:txBody>
      </p:sp>
      <p:pic>
        <p:nvPicPr>
          <p:cNvPr id="1028" name="Picture 4" descr="http://svn.collab.net/repos/svn/branches/scheme-bindings/notes/logo/256-colour/subversion_logo-384x3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429132"/>
            <a:ext cx="2286016" cy="1500198"/>
          </a:xfrm>
          <a:prstGeom prst="rect">
            <a:avLst/>
          </a:prstGeom>
          <a:noFill/>
        </p:spPr>
      </p:pic>
      <p:pic>
        <p:nvPicPr>
          <p:cNvPr id="6" name="Picture 5" descr="1.pn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3500430" y="2214554"/>
            <a:ext cx="2286016" cy="1500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429132"/>
            <a:ext cx="22860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214554"/>
            <a:ext cx="2286015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4429132"/>
            <a:ext cx="2286016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00100" y="2214554"/>
            <a:ext cx="23138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5367229" y="2688312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Uporabnik “Mirko”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require_once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"inc/funct.php";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hey("M</a:t>
            </a:r>
            <a:r>
              <a:rPr lang="sl-SI" dirty="0" smtClean="0">
                <a:latin typeface="Courier New" pitchFamily="49" charset="0"/>
                <a:cs typeface="Courier New" pitchFamily="49" charset="0"/>
              </a:rPr>
              <a:t>arko Štamcar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&lt;?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php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require_once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"inc/funct.php";</a:t>
            </a:r>
            <a:endParaRPr lang="sl-SI" dirty="0" smtClean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hey("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Mirko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");</a:t>
            </a:r>
          </a:p>
          <a:p>
            <a:pPr>
              <a:buNone/>
            </a:pPr>
            <a:r>
              <a:rPr lang="sl-SI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?&gt;</a:t>
            </a:r>
            <a:endParaRPr lang="sl-SI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Up Arrow 3"/>
          <p:cNvSpPr/>
          <p:nvPr/>
        </p:nvSpPr>
        <p:spPr>
          <a:xfrm rot="18900000">
            <a:off x="3867030" y="2759749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Up Arrow 4"/>
          <p:cNvSpPr/>
          <p:nvPr/>
        </p:nvSpPr>
        <p:spPr>
          <a:xfrm rot="18900000">
            <a:off x="2509709" y="5331518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366965" y="2045369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295526" y="5617268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1275"/>
            <a:ext cx="9144000" cy="677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Up Arrow 2"/>
          <p:cNvSpPr/>
          <p:nvPr/>
        </p:nvSpPr>
        <p:spPr>
          <a:xfrm rot="18900000">
            <a:off x="3081213" y="1831056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4" name="Up Arrow 3"/>
          <p:cNvSpPr/>
          <p:nvPr/>
        </p:nvSpPr>
        <p:spPr>
          <a:xfrm rot="18900000">
            <a:off x="3152651" y="4617137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Up Arrow 5"/>
          <p:cNvSpPr/>
          <p:nvPr/>
        </p:nvSpPr>
        <p:spPr>
          <a:xfrm rot="18900000">
            <a:off x="3152650" y="5812739"/>
            <a:ext cx="714380" cy="9286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Za konec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endParaRPr lang="sl-SI" dirty="0" smtClean="0">
              <a:sym typeface="Wingdings" pitchFamily="2" charset="2"/>
            </a:endParaRPr>
          </a:p>
          <a:p>
            <a:pPr>
              <a:buNone/>
            </a:pPr>
            <a:endParaRPr lang="sl-SI" dirty="0" smtClean="0">
              <a:sym typeface="Wingdings" pitchFamily="2" charset="2"/>
            </a:endParaRPr>
          </a:p>
          <a:p>
            <a:r>
              <a:rPr lang="sl-SI" dirty="0" smtClean="0">
                <a:sym typeface="Wingdings" pitchFamily="2" charset="2"/>
              </a:rPr>
              <a:t>Vprašanja?</a:t>
            </a:r>
            <a:endParaRPr lang="sl-SI" dirty="0" smtClean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1980298" cy="2590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357298"/>
            <a:ext cx="2000264" cy="26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2571736" y="1357298"/>
            <a:ext cx="2000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itchFamily="34" charset="0"/>
              </a:rPr>
              <a:t>Shu-Wai Chow: PHPEclipse: A User Guide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3000372"/>
            <a:ext cx="22145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latin typeface="Calibri" pitchFamily="34" charset="0"/>
              </a:rPr>
              <a:t>Daniel Berlin in Garrett Rooney: Practical Subversion</a:t>
            </a:r>
            <a:endParaRPr lang="sl-SI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Eclipse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72072"/>
          </a:xfrm>
        </p:spPr>
        <p:txBody>
          <a:bodyPr>
            <a:normAutofit fontScale="92500" lnSpcReduction="10000"/>
          </a:bodyPr>
          <a:lstStyle/>
          <a:p>
            <a:r>
              <a:rPr lang="sl-SI" dirty="0" smtClean="0"/>
              <a:t>IDE</a:t>
            </a:r>
          </a:p>
          <a:p>
            <a:pPr lvl="1"/>
            <a:r>
              <a:rPr lang="sl-SI" dirty="0" smtClean="0"/>
              <a:t>Integrated Development Environment</a:t>
            </a:r>
          </a:p>
          <a:p>
            <a:r>
              <a:rPr lang="sl-SI" dirty="0" smtClean="0"/>
              <a:t>Open source od leta 2001</a:t>
            </a:r>
          </a:p>
          <a:p>
            <a:r>
              <a:rPr lang="sl-SI" dirty="0" smtClean="0"/>
              <a:t>Eclipse Foundation (</a:t>
            </a:r>
            <a:r>
              <a:rPr lang="sl-SI" u="sng" dirty="0" smtClean="0"/>
              <a:t>www.eclipse.org</a:t>
            </a:r>
            <a:r>
              <a:rPr lang="sl-SI" dirty="0" smtClean="0"/>
              <a:t>)</a:t>
            </a:r>
          </a:p>
          <a:p>
            <a:r>
              <a:rPr lang="sl-SI" dirty="0" smtClean="0"/>
              <a:t>Napisan v Javi</a:t>
            </a:r>
          </a:p>
          <a:p>
            <a:r>
              <a:rPr lang="sl-SI" dirty="0" smtClean="0"/>
              <a:t>Aktualna različica: 3.4 (Ganymede)</a:t>
            </a:r>
          </a:p>
          <a:p>
            <a:r>
              <a:rPr lang="sl-SI" dirty="0" smtClean="0"/>
              <a:t>Plugini</a:t>
            </a:r>
          </a:p>
          <a:p>
            <a:r>
              <a:rPr lang="sl-SI" dirty="0" smtClean="0"/>
              <a:t>Razvoj v poljubnem programskem jeziku</a:t>
            </a:r>
          </a:p>
          <a:p>
            <a:pPr lvl="1"/>
            <a:r>
              <a:rPr lang="sl-SI" dirty="0" smtClean="0"/>
              <a:t>Java, C, C++, C#, ColdFusion, Javascript, Perl, PHP, Python, Ruby,…</a:t>
            </a:r>
          </a:p>
          <a:p>
            <a:r>
              <a:rPr lang="sl-SI" dirty="0" smtClean="0"/>
              <a:t>Preprosto nadgrajevanje</a:t>
            </a:r>
          </a:p>
          <a:p>
            <a:endParaRPr lang="sl-SI" dirty="0" smtClean="0"/>
          </a:p>
          <a:p>
            <a:endParaRPr lang="sl-SI" dirty="0" smtClean="0"/>
          </a:p>
        </p:txBody>
      </p:sp>
      <p:pic>
        <p:nvPicPr>
          <p:cNvPr id="31746" name="Picture 2" descr="ic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357166"/>
            <a:ext cx="1714512" cy="171451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Prednosti IDEjev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Barvanje kode</a:t>
            </a:r>
          </a:p>
          <a:p>
            <a:pPr lvl="1"/>
            <a:r>
              <a:rPr lang="sl-SI" dirty="0" smtClean="0"/>
              <a:t>Večja preglednost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Lažje razhroščevanje</a:t>
            </a:r>
          </a:p>
          <a:p>
            <a:r>
              <a:rPr lang="sl-SI" dirty="0" smtClean="0">
                <a:latin typeface="Calibri" pitchFamily="34" charset="0"/>
              </a:rPr>
              <a:t>Samodejno dopolnjevanje kode</a:t>
            </a:r>
          </a:p>
          <a:p>
            <a:pPr lvl="1"/>
            <a:r>
              <a:rPr lang="sl-SI" dirty="0" smtClean="0"/>
              <a:t>Imena metod, spremenljivk in razredov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For zanke, if stavki in drugi jezikovni konstrukti</a:t>
            </a:r>
          </a:p>
          <a:p>
            <a:r>
              <a:rPr lang="sl-SI" dirty="0" smtClean="0"/>
              <a:t>Upravljanje z viri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Boljši pregled nad datotekami in mapami</a:t>
            </a:r>
          </a:p>
          <a:p>
            <a:pPr lvl="1"/>
            <a:r>
              <a:rPr lang="sl-SI" dirty="0" smtClean="0"/>
              <a:t>Vgrajeni urejevalniki različnih formatov</a:t>
            </a:r>
            <a:endParaRPr lang="sl-SI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Prednosti IDEjev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Orodja za predogled</a:t>
            </a:r>
          </a:p>
          <a:p>
            <a:pPr lvl="1"/>
            <a:r>
              <a:rPr lang="sl-SI" dirty="0" smtClean="0"/>
              <a:t>Predogled izdelka (npr. v spletnem brskalniku)</a:t>
            </a:r>
          </a:p>
          <a:p>
            <a:r>
              <a:rPr lang="sl-SI" dirty="0" smtClean="0"/>
              <a:t>Razhroščevanje in manipulacija kode</a:t>
            </a:r>
          </a:p>
          <a:p>
            <a:pPr lvl="1"/>
            <a:r>
              <a:rPr lang="sl-SI" dirty="0" smtClean="0"/>
              <a:t>Sprotno zaznavanje napak v kodi</a:t>
            </a:r>
          </a:p>
          <a:p>
            <a:pPr lvl="1"/>
            <a:r>
              <a:rPr lang="sl-SI" dirty="0" smtClean="0"/>
              <a:t>Samodejen in ročen refactoring</a:t>
            </a:r>
          </a:p>
          <a:p>
            <a:r>
              <a:rPr lang="sl-SI" dirty="0" smtClean="0"/>
              <a:t>Močen iskalni pogon</a:t>
            </a:r>
          </a:p>
          <a:p>
            <a:pPr lvl="1"/>
            <a:r>
              <a:rPr lang="sl-SI" dirty="0" smtClean="0"/>
              <a:t>Zmogljiv “search and replace”</a:t>
            </a:r>
          </a:p>
          <a:p>
            <a:pPr lvl="1"/>
            <a:r>
              <a:rPr lang="sl-SI" dirty="0" smtClean="0"/>
              <a:t>Regularni izrazi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Eclipse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Calibri" pitchFamily="34" charset="0"/>
              </a:rPr>
              <a:t>Workspace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Projekt 1</a:t>
            </a:r>
          </a:p>
          <a:p>
            <a:pPr lvl="2"/>
            <a:r>
              <a:rPr lang="sl-SI" dirty="0" smtClean="0">
                <a:latin typeface="Calibri" pitchFamily="34" charset="0"/>
              </a:rPr>
              <a:t>Datoteke, mape ter nastavitve</a:t>
            </a:r>
          </a:p>
          <a:p>
            <a:pPr lvl="1"/>
            <a:r>
              <a:rPr lang="sl-SI" dirty="0" smtClean="0"/>
              <a:t>Projekt 2</a:t>
            </a:r>
          </a:p>
          <a:p>
            <a:pPr lvl="2"/>
            <a:r>
              <a:rPr lang="sl-SI" dirty="0" smtClean="0"/>
              <a:t>…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Projekt </a:t>
            </a:r>
            <a:r>
              <a:rPr lang="sl-SI" dirty="0" smtClean="0"/>
              <a:t>3</a:t>
            </a:r>
            <a:endParaRPr lang="sl-SI" dirty="0" smtClean="0">
              <a:latin typeface="Calibri" pitchFamily="34" charset="0"/>
            </a:endParaRPr>
          </a:p>
          <a:p>
            <a:pPr lvl="2"/>
            <a:r>
              <a:rPr lang="sl-SI" dirty="0" smtClean="0"/>
              <a:t>…</a:t>
            </a:r>
          </a:p>
          <a:p>
            <a:r>
              <a:rPr lang="sl-SI" dirty="0" smtClean="0">
                <a:latin typeface="Calibri" pitchFamily="34" charset="0"/>
              </a:rPr>
              <a:t>Perspektive</a:t>
            </a:r>
          </a:p>
          <a:p>
            <a:pPr lvl="1"/>
            <a:r>
              <a:rPr lang="sl-SI" dirty="0" smtClean="0">
                <a:latin typeface="Calibri" pitchFamily="34" charset="0"/>
              </a:rPr>
              <a:t>PHP</a:t>
            </a:r>
          </a:p>
          <a:p>
            <a:pPr lvl="1"/>
            <a:r>
              <a:rPr lang="sl-SI" dirty="0" smtClean="0"/>
              <a:t>Subversion</a:t>
            </a:r>
          </a:p>
          <a:p>
            <a:pPr lvl="1"/>
            <a:r>
              <a:rPr lang="sl-SI" dirty="0" smtClean="0"/>
              <a:t>(Java)</a:t>
            </a:r>
          </a:p>
          <a:p>
            <a:pPr lvl="1"/>
            <a:endParaRPr lang="sl-SI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latin typeface="Calibri" pitchFamily="34" charset="0"/>
              </a:rPr>
              <a:t>PHPEclipse</a:t>
            </a:r>
            <a:endParaRPr lang="sl-SI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>
                <a:latin typeface="Calibri" pitchFamily="34" charset="0"/>
              </a:rPr>
              <a:t>Plugin - perspektiva za </a:t>
            </a:r>
            <a:r>
              <a:rPr lang="sl-SI" dirty="0" smtClean="0"/>
              <a:t>Eclipse (</a:t>
            </a:r>
            <a:r>
              <a:rPr lang="sl-SI" u="sng" dirty="0" smtClean="0"/>
              <a:t>www.phpeclipse.de</a:t>
            </a:r>
            <a:r>
              <a:rPr lang="sl-SI" dirty="0" smtClean="0"/>
              <a:t>)</a:t>
            </a:r>
            <a:endParaRPr lang="sl-SI" dirty="0" smtClean="0">
              <a:latin typeface="Calibri" pitchFamily="34" charset="0"/>
            </a:endParaRPr>
          </a:p>
          <a:p>
            <a:r>
              <a:rPr lang="sl-SI" dirty="0" smtClean="0"/>
              <a:t>Pozna PHP sintakso ter njegove vgrajene funkcije</a:t>
            </a:r>
          </a:p>
          <a:p>
            <a:r>
              <a:rPr lang="sl-SI" dirty="0" smtClean="0">
                <a:latin typeface="Calibri" pitchFamily="34" charset="0"/>
              </a:rPr>
              <a:t>Debugger</a:t>
            </a:r>
          </a:p>
          <a:p>
            <a:r>
              <a:rPr lang="sl-SI" dirty="0" smtClean="0"/>
              <a:t>Orodja za dokumentacijo in delo z SQL</a:t>
            </a:r>
          </a:p>
          <a:p>
            <a:r>
              <a:rPr lang="sl-SI" dirty="0" smtClean="0">
                <a:latin typeface="Calibri" pitchFamily="34" charset="0"/>
              </a:rPr>
              <a:t>Povezava z XAMPP</a:t>
            </a:r>
          </a:p>
          <a:p>
            <a:pPr lvl="1"/>
            <a:r>
              <a:rPr lang="sl-SI" dirty="0" smtClean="0"/>
              <a:t>= Apache + PHP + MySQL</a:t>
            </a:r>
          </a:p>
          <a:p>
            <a:r>
              <a:rPr lang="sl-SI" dirty="0" smtClean="0"/>
              <a:t>Orodja za deployment</a:t>
            </a:r>
          </a:p>
          <a:p>
            <a:pPr lvl="1"/>
            <a:r>
              <a:rPr lang="sl-SI" dirty="0" smtClean="0"/>
              <a:t>FTP, SFTP in WebDAV</a:t>
            </a:r>
            <a:endParaRPr lang="sl-SI" dirty="0" smtClean="0">
              <a:latin typeface="Calibri" pitchFamily="34" charset="0"/>
            </a:endParaRPr>
          </a:p>
          <a:p>
            <a:endParaRPr lang="sl-SI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Pogledi (views)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96"/>
          </a:xfrm>
        </p:spPr>
        <p:txBody>
          <a:bodyPr>
            <a:normAutofit fontScale="92500" lnSpcReduction="20000"/>
          </a:bodyPr>
          <a:lstStyle/>
          <a:p>
            <a:r>
              <a:rPr lang="sl-SI" dirty="0" smtClean="0"/>
              <a:t>Navigator</a:t>
            </a:r>
          </a:p>
          <a:p>
            <a:pPr lvl="1"/>
            <a:r>
              <a:rPr lang="sl-SI" dirty="0" smtClean="0"/>
              <a:t>Prikazuje drevo datotek projekta</a:t>
            </a:r>
          </a:p>
          <a:p>
            <a:pPr lvl="1"/>
            <a:r>
              <a:rPr lang="sl-SI" dirty="0" smtClean="0"/>
              <a:t>Običajno vedno prikazan</a:t>
            </a:r>
          </a:p>
          <a:p>
            <a:r>
              <a:rPr lang="sl-SI" dirty="0" smtClean="0"/>
              <a:t>Konzola</a:t>
            </a:r>
          </a:p>
          <a:p>
            <a:pPr lvl="1"/>
            <a:r>
              <a:rPr lang="sl-SI" dirty="0" smtClean="0"/>
              <a:t>Prikazuje obvestila</a:t>
            </a:r>
          </a:p>
          <a:p>
            <a:r>
              <a:rPr lang="sl-SI" dirty="0" smtClean="0"/>
              <a:t>“Problems”</a:t>
            </a:r>
          </a:p>
          <a:p>
            <a:pPr lvl="1"/>
            <a:r>
              <a:rPr lang="sl-SI" dirty="0" smtClean="0"/>
              <a:t>Sintaktične napake v kodi</a:t>
            </a:r>
          </a:p>
          <a:p>
            <a:r>
              <a:rPr lang="sl-SI" dirty="0" smtClean="0"/>
              <a:t>Obris (Outline)</a:t>
            </a:r>
          </a:p>
          <a:p>
            <a:pPr lvl="1"/>
            <a:r>
              <a:rPr lang="sl-SI" dirty="0" smtClean="0"/>
              <a:t>Seznam funkcij, razredov in njihovih atributov za posamezno .php datoteko</a:t>
            </a:r>
          </a:p>
          <a:p>
            <a:r>
              <a:rPr lang="sl-SI" dirty="0" smtClean="0"/>
              <a:t>PHP browser</a:t>
            </a:r>
          </a:p>
          <a:p>
            <a:pPr lvl="1"/>
            <a:r>
              <a:rPr lang="sl-SI" dirty="0" smtClean="0"/>
              <a:t>Predogled trenutne .php datoteke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647</TotalTime>
  <Words>621</Words>
  <Application>Microsoft Office PowerPoint</Application>
  <PresentationFormat>On-screen Show (4:3)</PresentationFormat>
  <Paragraphs>173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Technic</vt:lpstr>
      <vt:lpstr>Eclipse in subversion</vt:lpstr>
      <vt:lpstr>O meni</vt:lpstr>
      <vt:lpstr>Spoznali bomo</vt:lpstr>
      <vt:lpstr>Eclipse</vt:lpstr>
      <vt:lpstr>Prednosti IDEjev</vt:lpstr>
      <vt:lpstr>Prednosti IDEjev</vt:lpstr>
      <vt:lpstr>Eclipse</vt:lpstr>
      <vt:lpstr>PHPEclipse</vt:lpstr>
      <vt:lpstr>Pogledi (views)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Nadzor različic kode</vt:lpstr>
      <vt:lpstr>Izrazi</vt:lpstr>
      <vt:lpstr>Operacije</vt:lpstr>
      <vt:lpstr>Operacije</vt:lpstr>
      <vt:lpstr>Subversion (SVN)</vt:lpstr>
      <vt:lpstr>Subclipse</vt:lpstr>
      <vt:lpstr>Slide 23</vt:lpstr>
      <vt:lpstr>Share Project…</vt:lpstr>
      <vt:lpstr>Slide 25</vt:lpstr>
      <vt:lpstr>Slide 26</vt:lpstr>
      <vt:lpstr>Slide 27</vt:lpstr>
      <vt:lpstr>Slide 28</vt:lpstr>
      <vt:lpstr>Slide 29</vt:lpstr>
      <vt:lpstr>Slide 30</vt:lpstr>
      <vt:lpstr>Uporabnik “Mirko”</vt:lpstr>
      <vt:lpstr>Slide 32</vt:lpstr>
      <vt:lpstr>Slide 33</vt:lpstr>
      <vt:lpstr>Za konec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Phpeclipse in subversion</dc:title>
  <dc:creator>Marko</dc:creator>
  <cp:lastModifiedBy>Nina</cp:lastModifiedBy>
  <cp:revision>167</cp:revision>
  <dcterms:created xsi:type="dcterms:W3CDTF">2008-06-24T19:09:39Z</dcterms:created>
  <dcterms:modified xsi:type="dcterms:W3CDTF">2008-09-19T12:16:39Z</dcterms:modified>
</cp:coreProperties>
</file>