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377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38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notesSlides/notesSlide6.xml" ContentType="application/vnd.openxmlformats-officedocument.presentationml.notesSlide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309" r:id="rId2"/>
    <p:sldId id="343" r:id="rId3"/>
    <p:sldId id="352" r:id="rId4"/>
    <p:sldId id="345" r:id="rId5"/>
    <p:sldId id="346" r:id="rId6"/>
    <p:sldId id="324" r:id="rId7"/>
    <p:sldId id="332" r:id="rId8"/>
    <p:sldId id="340" r:id="rId9"/>
    <p:sldId id="333" r:id="rId10"/>
    <p:sldId id="338" r:id="rId11"/>
    <p:sldId id="334" r:id="rId12"/>
    <p:sldId id="325" r:id="rId13"/>
    <p:sldId id="353" r:id="rId14"/>
    <p:sldId id="326" r:id="rId15"/>
    <p:sldId id="347" r:id="rId16"/>
    <p:sldId id="354" r:id="rId17"/>
    <p:sldId id="350" r:id="rId18"/>
    <p:sldId id="348" r:id="rId19"/>
    <p:sldId id="349" r:id="rId20"/>
    <p:sldId id="330" r:id="rId21"/>
    <p:sldId id="351" r:id="rId22"/>
    <p:sldId id="339" r:id="rId23"/>
  </p:sldIdLst>
  <p:sldSz cx="9906000" cy="6858000" type="A4"/>
  <p:notesSz cx="6858000" cy="92964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99FF"/>
    <a:srgbClr val="0066CC"/>
    <a:srgbClr val="CCECFF"/>
    <a:srgbClr val="000000"/>
    <a:srgbClr val="D7E4F9"/>
    <a:srgbClr val="FAC37A"/>
    <a:srgbClr val="99CCFF"/>
    <a:srgbClr val="FF00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40" autoAdjust="0"/>
    <p:restoredTop sz="95412" autoAdjust="0"/>
  </p:normalViewPr>
  <p:slideViewPr>
    <p:cSldViewPr>
      <p:cViewPr>
        <p:scale>
          <a:sx n="60" d="100"/>
          <a:sy n="60" d="100"/>
        </p:scale>
        <p:origin x="-648" y="-186"/>
      </p:cViewPr>
      <p:guideLst>
        <p:guide orient="horz" pos="2160"/>
        <p:guide pos="3120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84"/>
      </p:cViewPr>
      <p:guideLst>
        <p:guide orient="horz" pos="2928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de-DE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endParaRPr lang="de-DE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de-DE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F94CF603-1C9F-423C-8935-FB7C5A0DDE9D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de-DE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endParaRPr lang="de-DE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696913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de-DE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BBA43BBC-6642-4E43-856A-6AA1D3F0832F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15329-8779-4509-A994-C0B9FF57F143}" type="slidenum">
              <a:rPr lang="de-DE"/>
              <a:pPr/>
              <a:t>1</a:t>
            </a:fld>
            <a:endParaRPr lang="de-DE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690563"/>
            <a:ext cx="4703762" cy="3255962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419600"/>
            <a:ext cx="5538788" cy="4254500"/>
          </a:xfrm>
        </p:spPr>
        <p:txBody>
          <a:bodyPr/>
          <a:lstStyle/>
          <a:p>
            <a:endParaRPr lang="en-GB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B2705-B6FF-4164-AF01-5D43B0DD49D5}" type="slidenum">
              <a:rPr lang="de-DE"/>
              <a:pPr/>
              <a:t>5</a:t>
            </a:fld>
            <a:endParaRPr lang="de-DE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690563"/>
            <a:ext cx="4703762" cy="3255962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419600"/>
            <a:ext cx="5538788" cy="4254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000" b="1"/>
              <a:t>ERP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000"/>
              <a:t>ERP-support in Eastern Europe is in comparison with Western Europe not developed well.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000"/>
              <a:t>Even in a relatively developed Country like Poland only about 50 % of the 500 biggest companies do have ERP-System. (Germany 95 %: 82% Standard and 13% self-developed)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1000"/>
              <a:t>ERP-Market is </a:t>
            </a:r>
            <a:r>
              <a:rPr lang="en-GB" sz="1000" b="1"/>
              <a:t>dominated by powerful, foreign software suppliers</a:t>
            </a:r>
            <a:r>
              <a:rPr lang="en-GB" sz="1000"/>
              <a:t> (e.g. Baan, IFS Applications, Intentia, Microsoft, Oracle, SAP)</a:t>
            </a:r>
          </a:p>
          <a:p>
            <a:pPr>
              <a:lnSpc>
                <a:spcPct val="90000"/>
              </a:lnSpc>
            </a:pPr>
            <a:endParaRPr lang="en-GB" sz="1000"/>
          </a:p>
          <a:p>
            <a:pPr>
              <a:lnSpc>
                <a:spcPct val="90000"/>
              </a:lnSpc>
            </a:pPr>
            <a:r>
              <a:rPr lang="en-GB" sz="1000" b="1"/>
              <a:t>Software market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1000"/>
              <a:t>In Comparison to USA and Germany the software market in Eastern Europe is undersized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1000"/>
              <a:t>Average </a:t>
            </a:r>
            <a:r>
              <a:rPr lang="en-GB" sz="1000" b="1"/>
              <a:t>sales growth</a:t>
            </a:r>
            <a:r>
              <a:rPr lang="en-GB" sz="1000"/>
              <a:t> of 12 % (Western Europe: 6 %) with software licences in Eastern Europe between 2002 and 2007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1000"/>
              <a:t>ERP (CRM) market volume in 2002 in Eastern Europe was 165 Mio. € (20 Mio. €) and will increase with average sales growth of 3 % (7 %) until 2007 to 195 Mio. € (26 Mio. €)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1000" b="1"/>
              <a:t>Main Problem</a:t>
            </a:r>
            <a:r>
              <a:rPr lang="en-GB" sz="1000"/>
              <a:t> in Eastern Europe is </a:t>
            </a:r>
            <a:r>
              <a:rPr lang="en-GB" sz="1000" b="1"/>
              <a:t>software piracy</a:t>
            </a:r>
            <a:r>
              <a:rPr lang="en-GB" sz="1000"/>
              <a:t> (e.g in Ukraine 89% of all software is pirated) on average 63 % (Western Europe: 34 %)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GB" sz="1000"/>
          </a:p>
          <a:p>
            <a:pPr>
              <a:lnSpc>
                <a:spcPct val="90000"/>
              </a:lnSpc>
            </a:pPr>
            <a:r>
              <a:rPr lang="en-GB" sz="1000" b="1" i="1"/>
              <a:t>Argumentation</a:t>
            </a:r>
          </a:p>
          <a:p>
            <a:pPr>
              <a:lnSpc>
                <a:spcPct val="90000"/>
              </a:lnSpc>
            </a:pPr>
            <a:r>
              <a:rPr lang="en-GB" sz="1000"/>
              <a:t>Softwaremarket in general: big potential in catching up with high increasing potential in eastern Europe</a:t>
            </a:r>
          </a:p>
          <a:p>
            <a:pPr>
              <a:lnSpc>
                <a:spcPct val="90000"/>
              </a:lnSpc>
            </a:pPr>
            <a:r>
              <a:rPr lang="en-GB" sz="1000"/>
              <a:t>Problems: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000"/>
              <a:t>ERP Systems do not fit well to tool and die making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000"/>
              <a:t>Standard ERP Systems are to expensive for SMEs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1000"/>
              <a:t>software piracy </a:t>
            </a:r>
          </a:p>
          <a:p>
            <a:pPr>
              <a:lnSpc>
                <a:spcPct val="90000"/>
              </a:lnSpc>
            </a:pPr>
            <a:r>
              <a:rPr lang="en-GB" sz="1000"/>
              <a:t>-&gt; Solution: Open Source Software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6EB82-2485-45AC-911A-D21B6832B0D0}" type="slidenum">
              <a:rPr lang="de-DE"/>
              <a:pPr/>
              <a:t>6</a:t>
            </a:fld>
            <a:endParaRPr lang="de-DE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692150"/>
            <a:ext cx="4703762" cy="3255963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421188"/>
            <a:ext cx="5538788" cy="4252912"/>
          </a:xfrm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GB">
                <a:solidFill>
                  <a:schemeClr val="accent2"/>
                </a:solidFill>
              </a:rPr>
              <a:t>Administrative expenditure and cost</a:t>
            </a:r>
            <a:r>
              <a:rPr lang="en-GB"/>
              <a:t> </a:t>
            </a:r>
          </a:p>
          <a:p>
            <a:pPr marL="228600" indent="-228600">
              <a:buFontTx/>
              <a:buAutoNum type="arabicPeriod"/>
            </a:pPr>
            <a:r>
              <a:rPr lang="en-GB"/>
              <a:t>System environment: Isolated applications/Lack of integration/Interface problems</a:t>
            </a:r>
          </a:p>
          <a:p>
            <a:pPr marL="228600" indent="-228600">
              <a:buFontTx/>
              <a:buAutoNum type="arabicPeriod"/>
            </a:pPr>
            <a:r>
              <a:rPr lang="en-GB"/>
              <a:t>Lack of software flexibility (adaptability)</a:t>
            </a:r>
          </a:p>
          <a:p>
            <a:pPr marL="228600" indent="-228600">
              <a:buFontTx/>
              <a:buAutoNum type="arabicPeriod"/>
            </a:pPr>
            <a:r>
              <a:rPr lang="en-GB"/>
              <a:t>Insufficient support of business processes by system (insufficient functionality)</a:t>
            </a:r>
          </a:p>
          <a:p>
            <a:pPr marL="228600" indent="-228600">
              <a:buFontTx/>
              <a:buAutoNum type="arabicPeriod"/>
            </a:pPr>
            <a:r>
              <a:rPr lang="en-GB"/>
              <a:t>Operating cost are too high</a:t>
            </a:r>
          </a:p>
          <a:p>
            <a:pPr marL="228600" indent="-228600">
              <a:buFontTx/>
              <a:buAutoNum type="arabicPeriod"/>
            </a:pPr>
            <a:r>
              <a:rPr lang="en-GB"/>
              <a:t>Lack of operator convenience/Ergonomics</a:t>
            </a:r>
          </a:p>
          <a:p>
            <a:pPr marL="228600" indent="-228600">
              <a:buFontTx/>
              <a:buAutoNum type="arabicPeriod"/>
            </a:pPr>
            <a:r>
              <a:rPr lang="en-GB"/>
              <a:t>Missing interfaces to other systems</a:t>
            </a:r>
          </a:p>
          <a:p>
            <a:pPr marL="228600" indent="-228600">
              <a:buFontTx/>
              <a:buAutoNum type="arabicPeriod"/>
            </a:pPr>
            <a:r>
              <a:rPr lang="en-GB"/>
              <a:t>Deficient business spanning integration (SCM)</a:t>
            </a:r>
          </a:p>
          <a:p>
            <a:pPr marL="228600" indent="-228600">
              <a:buFontTx/>
              <a:buAutoNum type="arabicPeriod"/>
            </a:pPr>
            <a:r>
              <a:rPr lang="en-GB"/>
              <a:t>Lack of staff qualification/training</a:t>
            </a:r>
          </a:p>
          <a:p>
            <a:pPr marL="228600" indent="-228600">
              <a:buFontTx/>
              <a:buAutoNum type="arabicPeriod"/>
            </a:pPr>
            <a:r>
              <a:rPr lang="en-GB"/>
              <a:t>Lack of capability for small and medium-sized businesses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9DE04-7350-449F-B264-3F9E11AF5C8C}" type="slidenum">
              <a:rPr lang="de-DE"/>
              <a:pPr/>
              <a:t>7</a:t>
            </a:fld>
            <a:endParaRPr lang="de-DE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690563"/>
            <a:ext cx="4703762" cy="3255962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419600"/>
            <a:ext cx="5538788" cy="4254500"/>
          </a:xfrm>
        </p:spPr>
        <p:txBody>
          <a:bodyPr/>
          <a:lstStyle/>
          <a:p>
            <a:r>
              <a:rPr lang="en-GB" sz="1000" b="1"/>
              <a:t>Definitions: </a:t>
            </a:r>
          </a:p>
          <a:p>
            <a:pPr>
              <a:buFontTx/>
              <a:buChar char="•"/>
            </a:pPr>
            <a:r>
              <a:rPr lang="en-GB" sz="1000" b="1"/>
              <a:t>Macro industrial level: </a:t>
            </a:r>
            <a:r>
              <a:rPr lang="en-GB" sz="1000"/>
              <a:t>all industries</a:t>
            </a:r>
          </a:p>
          <a:p>
            <a:pPr>
              <a:buFontTx/>
              <a:buChar char="•"/>
            </a:pPr>
            <a:r>
              <a:rPr lang="en-GB" sz="1000" b="1"/>
              <a:t>Individual industry level</a:t>
            </a:r>
            <a:r>
              <a:rPr lang="en-GB" sz="1000"/>
              <a:t>: specific industry like Automotive, Textile, Electronic, Home goods, Tool and Die</a:t>
            </a:r>
          </a:p>
          <a:p>
            <a:pPr>
              <a:buFontTx/>
              <a:buChar char="•"/>
            </a:pPr>
            <a:r>
              <a:rPr lang="en-GB" sz="1000" b="1"/>
              <a:t>Company level:</a:t>
            </a:r>
            <a:r>
              <a:rPr lang="en-GB" sz="1000"/>
              <a:t> individual company</a:t>
            </a:r>
          </a:p>
          <a:p>
            <a:endParaRPr lang="en-GB" sz="1000" b="1"/>
          </a:p>
          <a:p>
            <a:r>
              <a:rPr lang="en-GB" sz="1000" b="1"/>
              <a:t>Individual Industry Level</a:t>
            </a:r>
          </a:p>
          <a:p>
            <a:r>
              <a:rPr lang="en-GB" sz="1000"/>
              <a:t>There is a need for industrial segregation for more specific ICT solution for individual industries (no Information Overload)</a:t>
            </a:r>
          </a:p>
          <a:p>
            <a:r>
              <a:rPr lang="en-GB" sz="1000"/>
              <a:t>find out their </a:t>
            </a:r>
            <a:r>
              <a:rPr lang="en-GB" sz="1000" b="1"/>
              <a:t>core ERP functionalities</a:t>
            </a:r>
            <a:r>
              <a:rPr lang="en-GB" sz="1000"/>
              <a:t> that could support collaborative network among companies. </a:t>
            </a:r>
          </a:p>
          <a:p>
            <a:r>
              <a:rPr lang="en-GB" sz="1000" b="1"/>
              <a:t>Tool and Die</a:t>
            </a:r>
          </a:p>
          <a:p>
            <a:pPr lvl="1">
              <a:buFontTx/>
              <a:buChar char="•"/>
            </a:pPr>
            <a:r>
              <a:rPr lang="en-GB"/>
              <a:t>provide critical support for European industry</a:t>
            </a:r>
          </a:p>
          <a:p>
            <a:pPr lvl="1">
              <a:buFontTx/>
              <a:buChar char="•"/>
            </a:pPr>
            <a:r>
              <a:rPr lang="en-GB"/>
              <a:t>by providing and designing customised mechanical products</a:t>
            </a:r>
          </a:p>
          <a:p>
            <a:pPr lvl="1">
              <a:buFontTx/>
              <a:buChar char="•"/>
            </a:pPr>
            <a:r>
              <a:rPr lang="en-GB"/>
              <a:t>highly complex and labour intensive branch</a:t>
            </a:r>
          </a:p>
          <a:p>
            <a:pPr lvl="1">
              <a:buFontTx/>
              <a:buChar char="•"/>
            </a:pPr>
            <a:r>
              <a:rPr lang="en-GB"/>
              <a:t>order based business dependent on technical or technological innovations, solutions and tools</a:t>
            </a:r>
          </a:p>
          <a:p>
            <a:pPr lvl="1">
              <a:buFontTx/>
              <a:buChar char="•"/>
            </a:pPr>
            <a:r>
              <a:rPr lang="en-GB"/>
              <a:t>often tools or parts cannot be produced in one company (specialized and expensive)</a:t>
            </a:r>
          </a:p>
          <a:p>
            <a:pPr lvl="1">
              <a:buFontTx/>
              <a:buChar char="•"/>
            </a:pPr>
            <a:r>
              <a:rPr lang="en-GB"/>
              <a:t>-&gt; sharing capacities and knowledge:  need is inevitable and sharing culture is well developed</a:t>
            </a:r>
          </a:p>
          <a:p>
            <a:pPr lvl="1">
              <a:buFontTx/>
              <a:buChar char="•"/>
            </a:pPr>
            <a:r>
              <a:rPr lang="en-GB"/>
              <a:t>Tough market conditions (China, countries from far east)</a:t>
            </a:r>
          </a:p>
          <a:p>
            <a:endParaRPr lang="en-GB" sz="1000"/>
          </a:p>
          <a:p>
            <a:r>
              <a:rPr lang="en-GB" sz="1000" b="1"/>
              <a:t>Aim/Goal: </a:t>
            </a:r>
            <a:r>
              <a:rPr lang="en-GB" sz="1000"/>
              <a:t>Find out core ERP-functionalities that could support collaborative network</a:t>
            </a:r>
          </a:p>
          <a:p>
            <a:r>
              <a:rPr lang="en-GB" sz="1000" b="1"/>
              <a:t>Challenges:</a:t>
            </a:r>
            <a:r>
              <a:rPr lang="en-GB" sz="1000"/>
              <a:t> Complexity of different goals/ ethic values/ cultures and dynamic changes</a:t>
            </a:r>
          </a:p>
          <a:p>
            <a:endParaRPr lang="en-GB" sz="1000"/>
          </a:p>
          <a:p>
            <a:r>
              <a:rPr lang="en-GB" sz="1000" b="1"/>
              <a:t>Company Level </a:t>
            </a:r>
            <a:r>
              <a:rPr lang="en-GB" sz="1000"/>
              <a:t>-&gt; not the focus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09AE0-C405-455F-B7A6-DA2EFFDDD524}" type="slidenum">
              <a:rPr lang="de-DE"/>
              <a:pPr/>
              <a:t>11</a:t>
            </a:fld>
            <a:endParaRPr lang="de-DE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690563"/>
            <a:ext cx="4703762" cy="3255962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419600"/>
            <a:ext cx="5538788" cy="4254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900" b="1"/>
              <a:t>Different clusters exist </a:t>
            </a:r>
            <a:r>
              <a:rPr lang="en-GB" sz="900"/>
              <a:t>(toolmakers cluster Slovenia; Advanced Engineering Cluster UK; Cluster of robust rapid tooling technologies DE)</a:t>
            </a:r>
          </a:p>
          <a:p>
            <a:pPr>
              <a:lnSpc>
                <a:spcPct val="80000"/>
              </a:lnSpc>
            </a:pPr>
            <a:r>
              <a:rPr lang="en-GB" sz="900" b="1"/>
              <a:t>Members </a:t>
            </a:r>
            <a:r>
              <a:rPr lang="en-GB" sz="900"/>
              <a:t>(SMEs, research institutes, educational institutions)</a:t>
            </a:r>
          </a:p>
          <a:p>
            <a:pPr>
              <a:lnSpc>
                <a:spcPct val="80000"/>
              </a:lnSpc>
            </a:pPr>
            <a:r>
              <a:rPr lang="en-GB" sz="900" b="1"/>
              <a:t>Objektives </a:t>
            </a:r>
            <a:r>
              <a:rPr lang="en-GB" sz="900"/>
              <a:t>(competitiveness, sharing and expanding markets, joining resources and knowledge for cost optimisation; strategic alliances with complement industry clusters)</a:t>
            </a:r>
          </a:p>
          <a:p>
            <a:pPr>
              <a:lnSpc>
                <a:spcPct val="80000"/>
              </a:lnSpc>
            </a:pPr>
            <a:r>
              <a:rPr lang="en-GB" sz="900" b="1"/>
              <a:t>Current problems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900"/>
              <a:t>Interoperability, management and organisational models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900"/>
              <a:t>Sharing culture and technology transfer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GB" sz="900"/>
              <a:t>Cheap and effective software based on open standards</a:t>
            </a:r>
          </a:p>
          <a:p>
            <a:pPr>
              <a:lnSpc>
                <a:spcPct val="80000"/>
              </a:lnSpc>
            </a:pPr>
            <a:endParaRPr lang="en-GB" sz="900" b="1" u="sng"/>
          </a:p>
          <a:p>
            <a:pPr>
              <a:lnSpc>
                <a:spcPct val="80000"/>
              </a:lnSpc>
            </a:pPr>
            <a:r>
              <a:rPr lang="en-GB" sz="900" b="1" u="sng"/>
              <a:t>Module I :</a:t>
            </a:r>
            <a:r>
              <a:rPr lang="en-GB" sz="900" u="sng"/>
              <a:t>	Definition of a generic business process model for tool and die making workshops</a:t>
            </a:r>
          </a:p>
          <a:p>
            <a:pPr>
              <a:lnSpc>
                <a:spcPct val="80000"/>
              </a:lnSpc>
            </a:pPr>
            <a:r>
              <a:rPr lang="en-GB" sz="900">
                <a:cs typeface="Arial" charset="0"/>
              </a:rPr>
              <a:t>  → </a:t>
            </a:r>
            <a:r>
              <a:rPr lang="en-GB" sz="900"/>
              <a:t>Modelling the business processes</a:t>
            </a:r>
          </a:p>
          <a:p>
            <a:pPr>
              <a:lnSpc>
                <a:spcPct val="80000"/>
              </a:lnSpc>
            </a:pPr>
            <a:r>
              <a:rPr lang="en-GB" sz="900"/>
              <a:t>  </a:t>
            </a:r>
            <a:r>
              <a:rPr lang="en-GB" sz="900">
                <a:cs typeface="Arial" charset="0"/>
              </a:rPr>
              <a:t>→ developing </a:t>
            </a:r>
            <a:r>
              <a:rPr lang="en-GB" sz="900" b="1">
                <a:cs typeface="Arial" charset="0"/>
              </a:rPr>
              <a:t>software requirement specification</a:t>
            </a:r>
            <a:r>
              <a:rPr lang="en-GB" sz="900">
                <a:cs typeface="Arial" charset="0"/>
              </a:rPr>
              <a:t> (describing of requirements of a computer system from the user’s point of view)</a:t>
            </a:r>
          </a:p>
          <a:p>
            <a:pPr>
              <a:lnSpc>
                <a:spcPct val="80000"/>
              </a:lnSpc>
            </a:pPr>
            <a:r>
              <a:rPr lang="en-GB" sz="900">
                <a:cs typeface="Arial" charset="0"/>
              </a:rPr>
              <a:t>  → specifies the required </a:t>
            </a:r>
            <a:r>
              <a:rPr lang="en-GB" sz="900" b="1">
                <a:cs typeface="Arial" charset="0"/>
              </a:rPr>
              <a:t>behaviour of a system</a:t>
            </a:r>
            <a:r>
              <a:rPr lang="en-GB" sz="900">
                <a:cs typeface="Arial" charset="0"/>
              </a:rPr>
              <a:t> (input data, required processing, output data, operational scenarios and interfaces) and the </a:t>
            </a:r>
            <a:r>
              <a:rPr lang="en-GB" sz="900" b="1">
                <a:cs typeface="Arial" charset="0"/>
              </a:rPr>
              <a:t>attributes of a system</a:t>
            </a:r>
            <a:r>
              <a:rPr lang="en-GB" sz="900">
                <a:cs typeface="Arial" charset="0"/>
              </a:rPr>
              <a:t> (performance, security, maintainability, reliability, audit ability, availability and safety requirements and design constraints)</a:t>
            </a:r>
          </a:p>
          <a:p>
            <a:pPr>
              <a:lnSpc>
                <a:spcPct val="80000"/>
              </a:lnSpc>
            </a:pPr>
            <a:r>
              <a:rPr lang="en-GB" sz="900">
                <a:cs typeface="Arial" charset="0"/>
              </a:rPr>
              <a:t>  → special requirements of SMEs in Tool and Die (70% of ERP-requirements)</a:t>
            </a:r>
          </a:p>
          <a:p>
            <a:pPr>
              <a:lnSpc>
                <a:spcPct val="80000"/>
              </a:lnSpc>
            </a:pPr>
            <a:endParaRPr lang="de-DE" sz="900"/>
          </a:p>
          <a:p>
            <a:pPr>
              <a:lnSpc>
                <a:spcPct val="80000"/>
              </a:lnSpc>
            </a:pPr>
            <a:r>
              <a:rPr lang="en-GB" sz="900" b="1" u="sng"/>
              <a:t>Module II :</a:t>
            </a:r>
            <a:r>
              <a:rPr lang="en-GB" sz="900" u="sng"/>
              <a:t>	Open source software architecture and application development</a:t>
            </a:r>
          </a:p>
          <a:p>
            <a:pPr>
              <a:lnSpc>
                <a:spcPct val="80000"/>
              </a:lnSpc>
            </a:pPr>
            <a:r>
              <a:rPr lang="en-GB" sz="900"/>
              <a:t>(</a:t>
            </a:r>
            <a:r>
              <a:rPr lang="en-GB" sz="900" b="1"/>
              <a:t>adaptation and improvement of one existing</a:t>
            </a:r>
            <a:r>
              <a:rPr lang="en-GB" sz="900"/>
              <a:t> open-source ERP solution; the development of another new open-source ERP application is not ambition) </a:t>
            </a:r>
            <a:r>
              <a:rPr lang="en-GB" sz="900">
                <a:cs typeface="Arial" charset="0"/>
              </a:rPr>
              <a:t> → project will come up with an </a:t>
            </a:r>
            <a:r>
              <a:rPr lang="en-GB" sz="900" b="1">
                <a:cs typeface="Arial" charset="0"/>
              </a:rPr>
              <a:t>enlarged open source ERP-system</a:t>
            </a:r>
            <a:r>
              <a:rPr lang="en-GB" sz="900">
                <a:cs typeface="Arial" charset="0"/>
              </a:rPr>
              <a:t> with CRM-functionalities</a:t>
            </a:r>
          </a:p>
          <a:p>
            <a:pPr>
              <a:lnSpc>
                <a:spcPct val="80000"/>
              </a:lnSpc>
            </a:pPr>
            <a:endParaRPr lang="en-GB" sz="90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sz="900" b="1">
                <a:cs typeface="Arial" charset="0"/>
              </a:rPr>
              <a:t>step1:</a:t>
            </a:r>
            <a:r>
              <a:rPr lang="en-GB" sz="900">
                <a:cs typeface="Arial" charset="0"/>
              </a:rPr>
              <a:t> evaluate and select the best open source solution available as basis for the intended specific development </a:t>
            </a:r>
          </a:p>
          <a:p>
            <a:pPr>
              <a:lnSpc>
                <a:spcPct val="80000"/>
              </a:lnSpc>
            </a:pPr>
            <a:r>
              <a:rPr lang="en-GB" sz="900">
                <a:cs typeface="Arial" charset="0"/>
              </a:rPr>
              <a:t> → affordable and good featured business applications, which are available (OpenMFG, GNUEnterprise, Compiere and Open for Business)</a:t>
            </a:r>
          </a:p>
          <a:p>
            <a:pPr>
              <a:lnSpc>
                <a:spcPct val="80000"/>
              </a:lnSpc>
            </a:pPr>
            <a:r>
              <a:rPr lang="en-GB" sz="900">
                <a:cs typeface="Arial" charset="0"/>
              </a:rPr>
              <a:t> → these ERP solutions provide (e.g. integrated customer relations management, supply chain management, online analysis processing, accounting sales order entry, purchase order creation, inventory and warehouse management systems)</a:t>
            </a:r>
          </a:p>
          <a:p>
            <a:pPr>
              <a:lnSpc>
                <a:spcPct val="80000"/>
              </a:lnSpc>
            </a:pPr>
            <a:r>
              <a:rPr lang="en-GB" sz="900">
                <a:cs typeface="Arial" charset="0"/>
              </a:rPr>
              <a:t> → since the systems focus on generic business functions, they do not cover all the specific requirements of tool and die making workshops</a:t>
            </a:r>
            <a:endParaRPr lang="en-GB" sz="900"/>
          </a:p>
          <a:p>
            <a:pPr>
              <a:lnSpc>
                <a:spcPct val="80000"/>
              </a:lnSpc>
            </a:pPr>
            <a:endParaRPr lang="en-GB" sz="900" b="1"/>
          </a:p>
          <a:p>
            <a:pPr>
              <a:lnSpc>
                <a:spcPct val="80000"/>
              </a:lnSpc>
            </a:pPr>
            <a:r>
              <a:rPr lang="en-GB" sz="900" b="1"/>
              <a:t>step2: </a:t>
            </a:r>
            <a:r>
              <a:rPr lang="en-GB" sz="900"/>
              <a:t>develop additional modules to support processes described in the business process model</a:t>
            </a:r>
          </a:p>
          <a:p>
            <a:pPr>
              <a:lnSpc>
                <a:spcPct val="80000"/>
              </a:lnSpc>
            </a:pPr>
            <a:r>
              <a:rPr lang="en-GB" sz="900">
                <a:cs typeface="Arial" charset="0"/>
              </a:rPr>
              <a:t> → included SMEs will receive a very fast feedback (prototype) → possible, since the project will use the selected open source system </a:t>
            </a:r>
          </a:p>
          <a:p>
            <a:pPr>
              <a:lnSpc>
                <a:spcPct val="80000"/>
              </a:lnSpc>
            </a:pPr>
            <a:r>
              <a:rPr lang="en-GB" sz="900">
                <a:cs typeface="Arial" charset="0"/>
              </a:rPr>
              <a:t>										     as basis for programming</a:t>
            </a:r>
          </a:p>
          <a:p>
            <a:pPr>
              <a:lnSpc>
                <a:spcPct val="80000"/>
              </a:lnSpc>
            </a:pPr>
            <a:r>
              <a:rPr lang="en-GB" sz="900">
                <a:cs typeface="Arial" charset="0"/>
              </a:rPr>
              <a:t> → consortium will evaluate which functionalities are of common interest</a:t>
            </a:r>
          </a:p>
          <a:p>
            <a:pPr>
              <a:lnSpc>
                <a:spcPct val="80000"/>
              </a:lnSpc>
            </a:pPr>
            <a:endParaRPr lang="en-GB" sz="900" b="1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GB" sz="900" b="1" u="sng"/>
              <a:t>Module III :</a:t>
            </a:r>
            <a:r>
              <a:rPr lang="en-GB" sz="900" u="sng"/>
              <a:t>	Standard interfaces for open-source applications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GB" sz="900"/>
              <a:t> → Intelligent interfaces have to support the exchange of data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GB" sz="900"/>
              <a:t> → gap between OS and commercial products is getting smaller</a:t>
            </a:r>
            <a:br>
              <a:rPr lang="en-GB" sz="900"/>
            </a:br>
            <a:r>
              <a:rPr lang="en-GB" sz="900"/>
              <a:t> → process and data model will be developed on existing international standards like ROSETTANET</a:t>
            </a:r>
            <a:endParaRPr lang="en-GB" sz="900" b="1" u="sng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GB" sz="900" b="1" u="sng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GB" sz="900" b="1" u="sng"/>
              <a:t>Module IV :</a:t>
            </a:r>
            <a:r>
              <a:rPr lang="en-GB" sz="900" u="sng"/>
              <a:t>	Training and education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GB" sz="900"/>
              <a:t>→ classroom, on site and e-learning modules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</a:pPr>
            <a:r>
              <a:rPr lang="en-GB" sz="900"/>
              <a:t>→ Different languages/ stakeholders</a:t>
            </a:r>
            <a:endParaRPr lang="de-DE" sz="9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4E406-CF06-45C5-8DFB-85186CD5D43A}" type="slidenum">
              <a:rPr lang="de-DE"/>
              <a:pPr/>
              <a:t>12</a:t>
            </a:fld>
            <a:endParaRPr lang="de-DE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692150"/>
            <a:ext cx="4703762" cy="3255963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421188"/>
            <a:ext cx="5538788" cy="425291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b="1"/>
              <a:t>For the realisation of the potentials of interplant order processing in dynamic production networks there is a lack of an appropriate holistic organisational and IT concept for the overcoming of the difficulties of interfaces</a:t>
            </a:r>
          </a:p>
          <a:p>
            <a:endParaRPr lang="de-DE"/>
          </a:p>
          <a:p>
            <a:r>
              <a:rPr lang="de-DE"/>
              <a:t>Training, sharing knowledge, Downloads, Filesharing</a:t>
            </a:r>
          </a:p>
          <a:p>
            <a:endParaRPr lang="de-DE"/>
          </a:p>
          <a:p>
            <a:r>
              <a:rPr lang="de-DE"/>
              <a:t>Legacy ERP-System</a:t>
            </a:r>
          </a:p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BA5D0-B562-4339-B1EF-3FED7BFB9BDE}" type="slidenum">
              <a:rPr lang="de-DE"/>
              <a:pPr/>
              <a:t>14</a:t>
            </a:fld>
            <a:endParaRPr lang="de-DE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325" y="690563"/>
            <a:ext cx="4705350" cy="325755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421188"/>
            <a:ext cx="5537200" cy="42529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612B5-208E-4610-BE26-6BC92CC531AB}" type="slidenum">
              <a:rPr lang="de-DE"/>
              <a:pPr/>
              <a:t>22</a:t>
            </a:fld>
            <a:endParaRPr lang="de-DE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690563"/>
            <a:ext cx="4703762" cy="3255962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419600"/>
            <a:ext cx="5538788" cy="42545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ordis.lu/ist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Line 2"/>
          <p:cNvSpPr>
            <a:spLocks noChangeShapeType="1"/>
          </p:cNvSpPr>
          <p:nvPr/>
        </p:nvSpPr>
        <p:spPr bwMode="auto">
          <a:xfrm>
            <a:off x="1352550" y="3465513"/>
            <a:ext cx="82454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681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63688" y="3657600"/>
            <a:ext cx="784225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>
                <a:solidFill>
                  <a:srgbClr val="000099"/>
                </a:solidFill>
              </a:defRPr>
            </a:lvl1pPr>
          </a:lstStyle>
          <a:p>
            <a:r>
              <a:rPr lang="de-DE"/>
              <a:t>Klick for presentation </a:t>
            </a:r>
            <a:br>
              <a:rPr lang="de-DE"/>
            </a:br>
            <a:r>
              <a:rPr lang="de-DE"/>
              <a:t>title formatting</a:t>
            </a: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1760538" y="2133600"/>
            <a:ext cx="73326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GB" sz="3600" b="1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b="1">
                <a:solidFill>
                  <a:schemeClr val="tx2"/>
                </a:solidFill>
                <a:cs typeface="Arial" charset="0"/>
              </a:rPr>
              <a:t>Open Source Enterprise Resource Planning and Order Management System for Eastern European Tool and Die Making Workshops</a:t>
            </a:r>
            <a:endParaRPr lang="de-DE" b="1">
              <a:solidFill>
                <a:schemeClr val="tx2"/>
              </a:solidFill>
              <a:cs typeface="Arial" charset="0"/>
            </a:endParaRPr>
          </a:p>
        </p:txBody>
      </p:sp>
      <p:grpSp>
        <p:nvGrpSpPr>
          <p:cNvPr id="156683" name="Group 11"/>
          <p:cNvGrpSpPr>
            <a:grpSpLocks/>
          </p:cNvGrpSpPr>
          <p:nvPr/>
        </p:nvGrpSpPr>
        <p:grpSpPr bwMode="auto">
          <a:xfrm>
            <a:off x="8686800" y="5837238"/>
            <a:ext cx="704850" cy="482600"/>
            <a:chOff x="5472" y="3677"/>
            <a:chExt cx="444" cy="304"/>
          </a:xfrm>
        </p:grpSpPr>
        <p:sp>
          <p:nvSpPr>
            <p:cNvPr id="156684" name="AutoShape 12"/>
            <p:cNvSpPr>
              <a:spLocks noChangeArrowheads="1"/>
            </p:cNvSpPr>
            <p:nvPr/>
          </p:nvSpPr>
          <p:spPr bwMode="auto">
            <a:xfrm>
              <a:off x="5472" y="3677"/>
              <a:ext cx="444" cy="304"/>
            </a:xfrm>
            <a:prstGeom prst="roundRect">
              <a:avLst>
                <a:gd name="adj" fmla="val 9611"/>
              </a:avLst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grpSp>
          <p:nvGrpSpPr>
            <p:cNvPr id="156685" name="Group 13"/>
            <p:cNvGrpSpPr>
              <a:grpSpLocks/>
            </p:cNvGrpSpPr>
            <p:nvPr/>
          </p:nvGrpSpPr>
          <p:grpSpPr bwMode="auto">
            <a:xfrm>
              <a:off x="5589" y="3717"/>
              <a:ext cx="228" cy="220"/>
              <a:chOff x="3808" y="2018"/>
              <a:chExt cx="1132" cy="1151"/>
            </a:xfrm>
          </p:grpSpPr>
          <p:sp>
            <p:nvSpPr>
              <p:cNvPr id="156686" name="AutoShape 14"/>
              <p:cNvSpPr>
                <a:spLocks noChangeArrowheads="1"/>
              </p:cNvSpPr>
              <p:nvPr userDrawn="1"/>
            </p:nvSpPr>
            <p:spPr bwMode="auto">
              <a:xfrm>
                <a:off x="3966" y="2131"/>
                <a:ext cx="113" cy="107"/>
              </a:xfrm>
              <a:prstGeom prst="star5">
                <a:avLst/>
              </a:prstGeom>
              <a:solidFill>
                <a:srgbClr val="D6AD00"/>
              </a:solidFill>
              <a:ln w="9525">
                <a:solidFill>
                  <a:srgbClr val="D6AD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156687" name="AutoShape 15"/>
              <p:cNvSpPr>
                <a:spLocks noChangeArrowheads="1"/>
              </p:cNvSpPr>
              <p:nvPr userDrawn="1"/>
            </p:nvSpPr>
            <p:spPr bwMode="auto">
              <a:xfrm>
                <a:off x="4450" y="2018"/>
                <a:ext cx="113" cy="107"/>
              </a:xfrm>
              <a:prstGeom prst="star5">
                <a:avLst/>
              </a:prstGeom>
              <a:solidFill>
                <a:srgbClr val="D6AD00"/>
              </a:solidFill>
              <a:ln w="9525">
                <a:solidFill>
                  <a:srgbClr val="D6AD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156688" name="AutoShape 16"/>
              <p:cNvSpPr>
                <a:spLocks noChangeArrowheads="1"/>
              </p:cNvSpPr>
              <p:nvPr userDrawn="1"/>
            </p:nvSpPr>
            <p:spPr bwMode="auto">
              <a:xfrm>
                <a:off x="4179" y="2022"/>
                <a:ext cx="113" cy="107"/>
              </a:xfrm>
              <a:prstGeom prst="star5">
                <a:avLst/>
              </a:prstGeom>
              <a:solidFill>
                <a:srgbClr val="D6AD00"/>
              </a:solidFill>
              <a:ln w="9525">
                <a:solidFill>
                  <a:srgbClr val="D6AD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156689" name="AutoShape 17"/>
              <p:cNvSpPr>
                <a:spLocks noChangeArrowheads="1"/>
              </p:cNvSpPr>
              <p:nvPr userDrawn="1"/>
            </p:nvSpPr>
            <p:spPr bwMode="auto">
              <a:xfrm>
                <a:off x="4827" y="2379"/>
                <a:ext cx="113" cy="107"/>
              </a:xfrm>
              <a:prstGeom prst="star5">
                <a:avLst/>
              </a:prstGeom>
              <a:solidFill>
                <a:srgbClr val="D6AD00"/>
              </a:solidFill>
              <a:ln w="9525">
                <a:solidFill>
                  <a:srgbClr val="D6AD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156690" name="AutoShape 18"/>
              <p:cNvSpPr>
                <a:spLocks noChangeArrowheads="1"/>
              </p:cNvSpPr>
              <p:nvPr userDrawn="1"/>
            </p:nvSpPr>
            <p:spPr bwMode="auto">
              <a:xfrm>
                <a:off x="3808" y="2379"/>
                <a:ext cx="113" cy="107"/>
              </a:xfrm>
              <a:prstGeom prst="star5">
                <a:avLst/>
              </a:prstGeom>
              <a:solidFill>
                <a:srgbClr val="D6AD00"/>
              </a:solidFill>
              <a:ln w="9525">
                <a:solidFill>
                  <a:srgbClr val="D6AD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156691" name="AutoShape 19"/>
              <p:cNvSpPr>
                <a:spLocks noChangeArrowheads="1"/>
              </p:cNvSpPr>
              <p:nvPr userDrawn="1"/>
            </p:nvSpPr>
            <p:spPr bwMode="auto">
              <a:xfrm>
                <a:off x="4671" y="2131"/>
                <a:ext cx="113" cy="107"/>
              </a:xfrm>
              <a:prstGeom prst="star5">
                <a:avLst/>
              </a:prstGeom>
              <a:solidFill>
                <a:srgbClr val="D6AD00"/>
              </a:solidFill>
              <a:ln w="9525">
                <a:solidFill>
                  <a:srgbClr val="D6AD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156692" name="AutoShape 20"/>
              <p:cNvSpPr>
                <a:spLocks noChangeArrowheads="1"/>
              </p:cNvSpPr>
              <p:nvPr userDrawn="1"/>
            </p:nvSpPr>
            <p:spPr bwMode="auto">
              <a:xfrm>
                <a:off x="3966" y="2933"/>
                <a:ext cx="113" cy="107"/>
              </a:xfrm>
              <a:prstGeom prst="star5">
                <a:avLst/>
              </a:prstGeom>
              <a:solidFill>
                <a:srgbClr val="D6AD00"/>
              </a:solidFill>
              <a:ln w="9525">
                <a:solidFill>
                  <a:srgbClr val="D6AD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156693" name="AutoShape 21"/>
              <p:cNvSpPr>
                <a:spLocks noChangeArrowheads="1"/>
              </p:cNvSpPr>
              <p:nvPr userDrawn="1"/>
            </p:nvSpPr>
            <p:spPr bwMode="auto">
              <a:xfrm>
                <a:off x="4827" y="2696"/>
                <a:ext cx="113" cy="107"/>
              </a:xfrm>
              <a:prstGeom prst="star5">
                <a:avLst/>
              </a:prstGeom>
              <a:solidFill>
                <a:srgbClr val="D6AD00"/>
              </a:solidFill>
              <a:ln w="9525">
                <a:solidFill>
                  <a:srgbClr val="D6AD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156694" name="AutoShape 22"/>
              <p:cNvSpPr>
                <a:spLocks noChangeArrowheads="1"/>
              </p:cNvSpPr>
              <p:nvPr userDrawn="1"/>
            </p:nvSpPr>
            <p:spPr bwMode="auto">
              <a:xfrm>
                <a:off x="3808" y="2696"/>
                <a:ext cx="113" cy="107"/>
              </a:xfrm>
              <a:prstGeom prst="star5">
                <a:avLst/>
              </a:prstGeom>
              <a:solidFill>
                <a:srgbClr val="D6AD00"/>
              </a:solidFill>
              <a:ln w="9525">
                <a:solidFill>
                  <a:srgbClr val="D6AD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156695" name="AutoShape 23"/>
              <p:cNvSpPr>
                <a:spLocks noChangeArrowheads="1"/>
              </p:cNvSpPr>
              <p:nvPr userDrawn="1"/>
            </p:nvSpPr>
            <p:spPr bwMode="auto">
              <a:xfrm>
                <a:off x="4450" y="3062"/>
                <a:ext cx="113" cy="107"/>
              </a:xfrm>
              <a:prstGeom prst="star5">
                <a:avLst/>
              </a:prstGeom>
              <a:solidFill>
                <a:srgbClr val="D6AD00"/>
              </a:solidFill>
              <a:ln w="9525">
                <a:solidFill>
                  <a:srgbClr val="D6AD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156696" name="AutoShape 24"/>
              <p:cNvSpPr>
                <a:spLocks noChangeArrowheads="1"/>
              </p:cNvSpPr>
              <p:nvPr userDrawn="1"/>
            </p:nvSpPr>
            <p:spPr bwMode="auto">
              <a:xfrm>
                <a:off x="4179" y="3062"/>
                <a:ext cx="113" cy="107"/>
              </a:xfrm>
              <a:prstGeom prst="star5">
                <a:avLst/>
              </a:prstGeom>
              <a:solidFill>
                <a:srgbClr val="D6AD00"/>
              </a:solidFill>
              <a:ln w="9525">
                <a:solidFill>
                  <a:srgbClr val="D6AD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156697" name="AutoShape 25"/>
              <p:cNvSpPr>
                <a:spLocks noChangeArrowheads="1"/>
              </p:cNvSpPr>
              <p:nvPr userDrawn="1"/>
            </p:nvSpPr>
            <p:spPr bwMode="auto">
              <a:xfrm>
                <a:off x="4671" y="2933"/>
                <a:ext cx="113" cy="107"/>
              </a:xfrm>
              <a:prstGeom prst="star5">
                <a:avLst/>
              </a:prstGeom>
              <a:solidFill>
                <a:srgbClr val="D6AD00"/>
              </a:solidFill>
              <a:ln w="9525">
                <a:solidFill>
                  <a:srgbClr val="D6AD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</p:grpSp>
      </p:grpSp>
      <p:grpSp>
        <p:nvGrpSpPr>
          <p:cNvPr id="156711" name="Group 39"/>
          <p:cNvGrpSpPr>
            <a:grpSpLocks/>
          </p:cNvGrpSpPr>
          <p:nvPr userDrawn="1"/>
        </p:nvGrpSpPr>
        <p:grpSpPr bwMode="auto">
          <a:xfrm>
            <a:off x="-160338" y="922338"/>
            <a:ext cx="1690688" cy="3946525"/>
            <a:chOff x="-101" y="581"/>
            <a:chExt cx="1065" cy="2486"/>
          </a:xfrm>
        </p:grpSpPr>
        <p:grpSp>
          <p:nvGrpSpPr>
            <p:cNvPr id="156675" name="Group 3"/>
            <p:cNvGrpSpPr>
              <a:grpSpLocks/>
            </p:cNvGrpSpPr>
            <p:nvPr userDrawn="1"/>
          </p:nvGrpSpPr>
          <p:grpSpPr bwMode="auto">
            <a:xfrm>
              <a:off x="-101" y="581"/>
              <a:ext cx="1065" cy="2050"/>
              <a:chOff x="63" y="580"/>
              <a:chExt cx="1065" cy="2050"/>
            </a:xfrm>
          </p:grpSpPr>
          <p:sp>
            <p:nvSpPr>
              <p:cNvPr id="156676" name="Freeform 4"/>
              <p:cNvSpPr>
                <a:spLocks/>
              </p:cNvSpPr>
              <p:nvPr userDrawn="1"/>
            </p:nvSpPr>
            <p:spPr bwMode="auto">
              <a:xfrm rot="5400000">
                <a:off x="-383" y="1118"/>
                <a:ext cx="2050" cy="973"/>
              </a:xfrm>
              <a:custGeom>
                <a:avLst/>
                <a:gdLst/>
                <a:ahLst/>
                <a:cxnLst>
                  <a:cxn ang="0">
                    <a:pos x="1" y="400"/>
                  </a:cxn>
                  <a:cxn ang="0">
                    <a:pos x="6" y="356"/>
                  </a:cxn>
                  <a:cxn ang="0">
                    <a:pos x="15" y="313"/>
                  </a:cxn>
                  <a:cxn ang="0">
                    <a:pos x="28" y="274"/>
                  </a:cxn>
                  <a:cxn ang="0">
                    <a:pos x="45" y="235"/>
                  </a:cxn>
                  <a:cxn ang="0">
                    <a:pos x="66" y="199"/>
                  </a:cxn>
                  <a:cxn ang="0">
                    <a:pos x="92" y="164"/>
                  </a:cxn>
                  <a:cxn ang="0">
                    <a:pos x="122" y="130"/>
                  </a:cxn>
                  <a:cxn ang="0">
                    <a:pos x="158" y="99"/>
                  </a:cxn>
                  <a:cxn ang="0">
                    <a:pos x="197" y="72"/>
                  </a:cxn>
                  <a:cxn ang="0">
                    <a:pos x="237" y="49"/>
                  </a:cxn>
                  <a:cxn ang="0">
                    <a:pos x="281" y="30"/>
                  </a:cxn>
                  <a:cxn ang="0">
                    <a:pos x="317" y="17"/>
                  </a:cxn>
                  <a:cxn ang="0">
                    <a:pos x="344" y="11"/>
                  </a:cxn>
                  <a:cxn ang="0">
                    <a:pos x="387" y="4"/>
                  </a:cxn>
                  <a:cxn ang="0">
                    <a:pos x="443" y="0"/>
                  </a:cxn>
                  <a:cxn ang="0">
                    <a:pos x="493" y="3"/>
                  </a:cxn>
                  <a:cxn ang="0">
                    <a:pos x="536" y="9"/>
                  </a:cxn>
                  <a:cxn ang="0">
                    <a:pos x="577" y="20"/>
                  </a:cxn>
                  <a:cxn ang="0">
                    <a:pos x="618" y="32"/>
                  </a:cxn>
                  <a:cxn ang="0">
                    <a:pos x="673" y="59"/>
                  </a:cxn>
                  <a:cxn ang="0">
                    <a:pos x="719" y="90"/>
                  </a:cxn>
                  <a:cxn ang="0">
                    <a:pos x="749" y="113"/>
                  </a:cxn>
                  <a:cxn ang="0">
                    <a:pos x="774" y="137"/>
                  </a:cxn>
                  <a:cxn ang="0">
                    <a:pos x="799" y="165"/>
                  </a:cxn>
                  <a:cxn ang="0">
                    <a:pos x="822" y="195"/>
                  </a:cxn>
                  <a:cxn ang="0">
                    <a:pos x="843" y="228"/>
                  </a:cxn>
                  <a:cxn ang="0">
                    <a:pos x="865" y="280"/>
                  </a:cxn>
                  <a:cxn ang="0">
                    <a:pos x="881" y="334"/>
                  </a:cxn>
                  <a:cxn ang="0">
                    <a:pos x="888" y="372"/>
                  </a:cxn>
                  <a:cxn ang="0">
                    <a:pos x="891" y="407"/>
                  </a:cxn>
                  <a:cxn ang="0">
                    <a:pos x="881" y="423"/>
                  </a:cxn>
                  <a:cxn ang="0">
                    <a:pos x="860" y="423"/>
                  </a:cxn>
                  <a:cxn ang="0">
                    <a:pos x="849" y="402"/>
                  </a:cxn>
                  <a:cxn ang="0">
                    <a:pos x="844" y="361"/>
                  </a:cxn>
                  <a:cxn ang="0">
                    <a:pos x="836" y="320"/>
                  </a:cxn>
                  <a:cxn ang="0">
                    <a:pos x="822" y="283"/>
                  </a:cxn>
                  <a:cxn ang="0">
                    <a:pos x="805" y="247"/>
                  </a:cxn>
                  <a:cxn ang="0">
                    <a:pos x="784" y="213"/>
                  </a:cxn>
                  <a:cxn ang="0">
                    <a:pos x="760" y="180"/>
                  </a:cxn>
                  <a:cxn ang="0">
                    <a:pos x="730" y="149"/>
                  </a:cxn>
                  <a:cxn ang="0">
                    <a:pos x="692" y="119"/>
                  </a:cxn>
                  <a:cxn ang="0">
                    <a:pos x="645" y="90"/>
                  </a:cxn>
                  <a:cxn ang="0">
                    <a:pos x="597" y="68"/>
                  </a:cxn>
                  <a:cxn ang="0">
                    <a:pos x="544" y="50"/>
                  </a:cxn>
                  <a:cxn ang="0">
                    <a:pos x="493" y="43"/>
                  </a:cxn>
                  <a:cxn ang="0">
                    <a:pos x="445" y="39"/>
                  </a:cxn>
                  <a:cxn ang="0">
                    <a:pos x="389" y="43"/>
                  </a:cxn>
                  <a:cxn ang="0">
                    <a:pos x="329" y="55"/>
                  </a:cxn>
                  <a:cxn ang="0">
                    <a:pos x="273" y="76"/>
                  </a:cxn>
                  <a:cxn ang="0">
                    <a:pos x="218" y="104"/>
                  </a:cxn>
                  <a:cxn ang="0">
                    <a:pos x="182" y="130"/>
                  </a:cxn>
                  <a:cxn ang="0">
                    <a:pos x="164" y="146"/>
                  </a:cxn>
                  <a:cxn ang="0">
                    <a:pos x="132" y="180"/>
                  </a:cxn>
                  <a:cxn ang="0">
                    <a:pos x="103" y="219"/>
                  </a:cxn>
                  <a:cxn ang="0">
                    <a:pos x="87" y="246"/>
                  </a:cxn>
                  <a:cxn ang="0">
                    <a:pos x="74" y="274"/>
                  </a:cxn>
                  <a:cxn ang="0">
                    <a:pos x="63" y="303"/>
                  </a:cxn>
                  <a:cxn ang="0">
                    <a:pos x="49" y="350"/>
                  </a:cxn>
                  <a:cxn ang="0">
                    <a:pos x="42" y="395"/>
                  </a:cxn>
                  <a:cxn ang="0">
                    <a:pos x="42" y="413"/>
                  </a:cxn>
                  <a:cxn ang="0">
                    <a:pos x="31" y="423"/>
                  </a:cxn>
                  <a:cxn ang="0">
                    <a:pos x="10" y="423"/>
                  </a:cxn>
                </a:cxnLst>
                <a:rect l="0" t="0" r="r" b="b"/>
                <a:pathLst>
                  <a:path w="891" h="423">
                    <a:moveTo>
                      <a:pt x="0" y="423"/>
                    </a:moveTo>
                    <a:lnTo>
                      <a:pt x="1" y="400"/>
                    </a:lnTo>
                    <a:lnTo>
                      <a:pt x="3" y="378"/>
                    </a:lnTo>
                    <a:lnTo>
                      <a:pt x="6" y="356"/>
                    </a:lnTo>
                    <a:lnTo>
                      <a:pt x="10" y="334"/>
                    </a:lnTo>
                    <a:lnTo>
                      <a:pt x="15" y="313"/>
                    </a:lnTo>
                    <a:lnTo>
                      <a:pt x="21" y="293"/>
                    </a:lnTo>
                    <a:lnTo>
                      <a:pt x="28" y="274"/>
                    </a:lnTo>
                    <a:lnTo>
                      <a:pt x="36" y="254"/>
                    </a:lnTo>
                    <a:lnTo>
                      <a:pt x="45" y="235"/>
                    </a:lnTo>
                    <a:lnTo>
                      <a:pt x="55" y="217"/>
                    </a:lnTo>
                    <a:lnTo>
                      <a:pt x="66" y="199"/>
                    </a:lnTo>
                    <a:lnTo>
                      <a:pt x="78" y="181"/>
                    </a:lnTo>
                    <a:lnTo>
                      <a:pt x="92" y="164"/>
                    </a:lnTo>
                    <a:lnTo>
                      <a:pt x="107" y="147"/>
                    </a:lnTo>
                    <a:lnTo>
                      <a:pt x="122" y="130"/>
                    </a:lnTo>
                    <a:lnTo>
                      <a:pt x="138" y="114"/>
                    </a:lnTo>
                    <a:lnTo>
                      <a:pt x="158" y="99"/>
                    </a:lnTo>
                    <a:lnTo>
                      <a:pt x="178" y="85"/>
                    </a:lnTo>
                    <a:lnTo>
                      <a:pt x="197" y="72"/>
                    </a:lnTo>
                    <a:lnTo>
                      <a:pt x="217" y="60"/>
                    </a:lnTo>
                    <a:lnTo>
                      <a:pt x="237" y="49"/>
                    </a:lnTo>
                    <a:lnTo>
                      <a:pt x="259" y="38"/>
                    </a:lnTo>
                    <a:lnTo>
                      <a:pt x="281" y="30"/>
                    </a:lnTo>
                    <a:lnTo>
                      <a:pt x="304" y="21"/>
                    </a:lnTo>
                    <a:lnTo>
                      <a:pt x="317" y="17"/>
                    </a:lnTo>
                    <a:lnTo>
                      <a:pt x="330" y="14"/>
                    </a:lnTo>
                    <a:lnTo>
                      <a:pt x="344" y="11"/>
                    </a:lnTo>
                    <a:lnTo>
                      <a:pt x="357" y="8"/>
                    </a:lnTo>
                    <a:lnTo>
                      <a:pt x="387" y="4"/>
                    </a:lnTo>
                    <a:lnTo>
                      <a:pt x="415" y="3"/>
                    </a:lnTo>
                    <a:lnTo>
                      <a:pt x="443" y="0"/>
                    </a:lnTo>
                    <a:lnTo>
                      <a:pt x="471" y="0"/>
                    </a:lnTo>
                    <a:lnTo>
                      <a:pt x="493" y="3"/>
                    </a:lnTo>
                    <a:lnTo>
                      <a:pt x="514" y="5"/>
                    </a:lnTo>
                    <a:lnTo>
                      <a:pt x="536" y="9"/>
                    </a:lnTo>
                    <a:lnTo>
                      <a:pt x="557" y="14"/>
                    </a:lnTo>
                    <a:lnTo>
                      <a:pt x="577" y="20"/>
                    </a:lnTo>
                    <a:lnTo>
                      <a:pt x="597" y="26"/>
                    </a:lnTo>
                    <a:lnTo>
                      <a:pt x="618" y="32"/>
                    </a:lnTo>
                    <a:lnTo>
                      <a:pt x="639" y="41"/>
                    </a:lnTo>
                    <a:lnTo>
                      <a:pt x="673" y="59"/>
                    </a:lnTo>
                    <a:lnTo>
                      <a:pt x="705" y="80"/>
                    </a:lnTo>
                    <a:lnTo>
                      <a:pt x="719" y="90"/>
                    </a:lnTo>
                    <a:lnTo>
                      <a:pt x="734" y="101"/>
                    </a:lnTo>
                    <a:lnTo>
                      <a:pt x="749" y="113"/>
                    </a:lnTo>
                    <a:lnTo>
                      <a:pt x="762" y="125"/>
                    </a:lnTo>
                    <a:lnTo>
                      <a:pt x="774" y="137"/>
                    </a:lnTo>
                    <a:lnTo>
                      <a:pt x="787" y="151"/>
                    </a:lnTo>
                    <a:lnTo>
                      <a:pt x="799" y="165"/>
                    </a:lnTo>
                    <a:lnTo>
                      <a:pt x="811" y="180"/>
                    </a:lnTo>
                    <a:lnTo>
                      <a:pt x="822" y="195"/>
                    </a:lnTo>
                    <a:lnTo>
                      <a:pt x="832" y="210"/>
                    </a:lnTo>
                    <a:lnTo>
                      <a:pt x="843" y="228"/>
                    </a:lnTo>
                    <a:lnTo>
                      <a:pt x="851" y="245"/>
                    </a:lnTo>
                    <a:lnTo>
                      <a:pt x="865" y="280"/>
                    </a:lnTo>
                    <a:lnTo>
                      <a:pt x="877" y="315"/>
                    </a:lnTo>
                    <a:lnTo>
                      <a:pt x="881" y="334"/>
                    </a:lnTo>
                    <a:lnTo>
                      <a:pt x="884" y="352"/>
                    </a:lnTo>
                    <a:lnTo>
                      <a:pt x="888" y="372"/>
                    </a:lnTo>
                    <a:lnTo>
                      <a:pt x="891" y="390"/>
                    </a:lnTo>
                    <a:lnTo>
                      <a:pt x="891" y="407"/>
                    </a:lnTo>
                    <a:lnTo>
                      <a:pt x="891" y="423"/>
                    </a:lnTo>
                    <a:lnTo>
                      <a:pt x="881" y="423"/>
                    </a:lnTo>
                    <a:lnTo>
                      <a:pt x="870" y="423"/>
                    </a:lnTo>
                    <a:lnTo>
                      <a:pt x="860" y="423"/>
                    </a:lnTo>
                    <a:lnTo>
                      <a:pt x="849" y="423"/>
                    </a:lnTo>
                    <a:lnTo>
                      <a:pt x="849" y="402"/>
                    </a:lnTo>
                    <a:lnTo>
                      <a:pt x="847" y="381"/>
                    </a:lnTo>
                    <a:lnTo>
                      <a:pt x="844" y="361"/>
                    </a:lnTo>
                    <a:lnTo>
                      <a:pt x="840" y="340"/>
                    </a:lnTo>
                    <a:lnTo>
                      <a:pt x="836" y="320"/>
                    </a:lnTo>
                    <a:lnTo>
                      <a:pt x="829" y="302"/>
                    </a:lnTo>
                    <a:lnTo>
                      <a:pt x="822" y="283"/>
                    </a:lnTo>
                    <a:lnTo>
                      <a:pt x="815" y="264"/>
                    </a:lnTo>
                    <a:lnTo>
                      <a:pt x="805" y="247"/>
                    </a:lnTo>
                    <a:lnTo>
                      <a:pt x="795" y="229"/>
                    </a:lnTo>
                    <a:lnTo>
                      <a:pt x="784" y="213"/>
                    </a:lnTo>
                    <a:lnTo>
                      <a:pt x="772" y="196"/>
                    </a:lnTo>
                    <a:lnTo>
                      <a:pt x="760" y="180"/>
                    </a:lnTo>
                    <a:lnTo>
                      <a:pt x="745" y="164"/>
                    </a:lnTo>
                    <a:lnTo>
                      <a:pt x="730" y="149"/>
                    </a:lnTo>
                    <a:lnTo>
                      <a:pt x="716" y="135"/>
                    </a:lnTo>
                    <a:lnTo>
                      <a:pt x="692" y="119"/>
                    </a:lnTo>
                    <a:lnTo>
                      <a:pt x="669" y="103"/>
                    </a:lnTo>
                    <a:lnTo>
                      <a:pt x="645" y="90"/>
                    </a:lnTo>
                    <a:lnTo>
                      <a:pt x="622" y="77"/>
                    </a:lnTo>
                    <a:lnTo>
                      <a:pt x="597" y="68"/>
                    </a:lnTo>
                    <a:lnTo>
                      <a:pt x="571" y="59"/>
                    </a:lnTo>
                    <a:lnTo>
                      <a:pt x="544" y="50"/>
                    </a:lnTo>
                    <a:lnTo>
                      <a:pt x="516" y="44"/>
                    </a:lnTo>
                    <a:lnTo>
                      <a:pt x="493" y="43"/>
                    </a:lnTo>
                    <a:lnTo>
                      <a:pt x="470" y="41"/>
                    </a:lnTo>
                    <a:lnTo>
                      <a:pt x="445" y="39"/>
                    </a:lnTo>
                    <a:lnTo>
                      <a:pt x="422" y="39"/>
                    </a:lnTo>
                    <a:lnTo>
                      <a:pt x="389" y="43"/>
                    </a:lnTo>
                    <a:lnTo>
                      <a:pt x="359" y="48"/>
                    </a:lnTo>
                    <a:lnTo>
                      <a:pt x="329" y="55"/>
                    </a:lnTo>
                    <a:lnTo>
                      <a:pt x="301" y="65"/>
                    </a:lnTo>
                    <a:lnTo>
                      <a:pt x="273" y="76"/>
                    </a:lnTo>
                    <a:lnTo>
                      <a:pt x="245" y="90"/>
                    </a:lnTo>
                    <a:lnTo>
                      <a:pt x="218" y="104"/>
                    </a:lnTo>
                    <a:lnTo>
                      <a:pt x="191" y="122"/>
                    </a:lnTo>
                    <a:lnTo>
                      <a:pt x="182" y="130"/>
                    </a:lnTo>
                    <a:lnTo>
                      <a:pt x="173" y="137"/>
                    </a:lnTo>
                    <a:lnTo>
                      <a:pt x="164" y="146"/>
                    </a:lnTo>
                    <a:lnTo>
                      <a:pt x="154" y="153"/>
                    </a:lnTo>
                    <a:lnTo>
                      <a:pt x="132" y="180"/>
                    </a:lnTo>
                    <a:lnTo>
                      <a:pt x="111" y="207"/>
                    </a:lnTo>
                    <a:lnTo>
                      <a:pt x="103" y="219"/>
                    </a:lnTo>
                    <a:lnTo>
                      <a:pt x="94" y="232"/>
                    </a:lnTo>
                    <a:lnTo>
                      <a:pt x="87" y="246"/>
                    </a:lnTo>
                    <a:lnTo>
                      <a:pt x="80" y="259"/>
                    </a:lnTo>
                    <a:lnTo>
                      <a:pt x="74" y="274"/>
                    </a:lnTo>
                    <a:lnTo>
                      <a:pt x="67" y="289"/>
                    </a:lnTo>
                    <a:lnTo>
                      <a:pt x="63" y="303"/>
                    </a:lnTo>
                    <a:lnTo>
                      <a:pt x="58" y="318"/>
                    </a:lnTo>
                    <a:lnTo>
                      <a:pt x="49" y="350"/>
                    </a:lnTo>
                    <a:lnTo>
                      <a:pt x="43" y="385"/>
                    </a:lnTo>
                    <a:lnTo>
                      <a:pt x="42" y="395"/>
                    </a:lnTo>
                    <a:lnTo>
                      <a:pt x="42" y="403"/>
                    </a:lnTo>
                    <a:lnTo>
                      <a:pt x="42" y="413"/>
                    </a:lnTo>
                    <a:lnTo>
                      <a:pt x="42" y="423"/>
                    </a:lnTo>
                    <a:lnTo>
                      <a:pt x="31" y="423"/>
                    </a:lnTo>
                    <a:lnTo>
                      <a:pt x="21" y="423"/>
                    </a:lnTo>
                    <a:lnTo>
                      <a:pt x="10" y="423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7" name="Freeform 5"/>
              <p:cNvSpPr>
                <a:spLocks/>
              </p:cNvSpPr>
              <p:nvPr userDrawn="1"/>
            </p:nvSpPr>
            <p:spPr bwMode="auto">
              <a:xfrm rot="5400000">
                <a:off x="-187" y="1295"/>
                <a:ext cx="1308" cy="623"/>
              </a:xfrm>
              <a:custGeom>
                <a:avLst/>
                <a:gdLst/>
                <a:ahLst/>
                <a:cxnLst>
                  <a:cxn ang="0">
                    <a:pos x="1" y="260"/>
                  </a:cxn>
                  <a:cxn ang="0">
                    <a:pos x="1" y="239"/>
                  </a:cxn>
                  <a:cxn ang="0">
                    <a:pos x="6" y="212"/>
                  </a:cxn>
                  <a:cxn ang="0">
                    <a:pos x="9" y="193"/>
                  </a:cxn>
                  <a:cxn ang="0">
                    <a:pos x="23" y="160"/>
                  </a:cxn>
                  <a:cxn ang="0">
                    <a:pos x="44" y="124"/>
                  </a:cxn>
                  <a:cxn ang="0">
                    <a:pos x="69" y="93"/>
                  </a:cxn>
                  <a:cxn ang="0">
                    <a:pos x="97" y="65"/>
                  </a:cxn>
                  <a:cxn ang="0">
                    <a:pos x="129" y="43"/>
                  </a:cxn>
                  <a:cxn ang="0">
                    <a:pos x="164" y="24"/>
                  </a:cxn>
                  <a:cxn ang="0">
                    <a:pos x="201" y="11"/>
                  </a:cxn>
                  <a:cxn ang="0">
                    <a:pos x="243" y="2"/>
                  </a:cxn>
                  <a:cxn ang="0">
                    <a:pos x="286" y="0"/>
                  </a:cxn>
                  <a:cxn ang="0">
                    <a:pos x="330" y="3"/>
                  </a:cxn>
                  <a:cxn ang="0">
                    <a:pos x="356" y="7"/>
                  </a:cxn>
                  <a:cxn ang="0">
                    <a:pos x="384" y="17"/>
                  </a:cxn>
                  <a:cxn ang="0">
                    <a:pos x="429" y="36"/>
                  </a:cxn>
                  <a:cxn ang="0">
                    <a:pos x="462" y="58"/>
                  </a:cxn>
                  <a:cxn ang="0">
                    <a:pos x="490" y="84"/>
                  </a:cxn>
                  <a:cxn ang="0">
                    <a:pos x="515" y="111"/>
                  </a:cxn>
                  <a:cxn ang="0">
                    <a:pos x="534" y="141"/>
                  </a:cxn>
                  <a:cxn ang="0">
                    <a:pos x="550" y="176"/>
                  </a:cxn>
                  <a:cxn ang="0">
                    <a:pos x="561" y="211"/>
                  </a:cxn>
                  <a:cxn ang="0">
                    <a:pos x="567" y="250"/>
                  </a:cxn>
                  <a:cxn ang="0">
                    <a:pos x="557" y="271"/>
                  </a:cxn>
                  <a:cxn ang="0">
                    <a:pos x="537" y="271"/>
                  </a:cxn>
                  <a:cxn ang="0">
                    <a:pos x="526" y="254"/>
                  </a:cxn>
                  <a:cxn ang="0">
                    <a:pos x="521" y="222"/>
                  </a:cxn>
                  <a:cxn ang="0">
                    <a:pos x="512" y="192"/>
                  </a:cxn>
                  <a:cxn ang="0">
                    <a:pos x="500" y="162"/>
                  </a:cxn>
                  <a:cxn ang="0">
                    <a:pos x="483" y="135"/>
                  </a:cxn>
                  <a:cxn ang="0">
                    <a:pos x="463" y="113"/>
                  </a:cxn>
                  <a:cxn ang="0">
                    <a:pos x="442" y="94"/>
                  </a:cxn>
                  <a:cxn ang="0">
                    <a:pos x="420" y="77"/>
                  </a:cxn>
                  <a:cxn ang="0">
                    <a:pos x="396" y="63"/>
                  </a:cxn>
                  <a:cxn ang="0">
                    <a:pos x="370" y="52"/>
                  </a:cxn>
                  <a:cxn ang="0">
                    <a:pos x="342" y="44"/>
                  </a:cxn>
                  <a:cxn ang="0">
                    <a:pos x="313" y="39"/>
                  </a:cxn>
                  <a:cxn ang="0">
                    <a:pos x="269" y="39"/>
                  </a:cxn>
                  <a:cxn ang="0">
                    <a:pos x="227" y="45"/>
                  </a:cxn>
                  <a:cxn ang="0">
                    <a:pos x="201" y="51"/>
                  </a:cxn>
                  <a:cxn ang="0">
                    <a:pos x="177" y="61"/>
                  </a:cxn>
                  <a:cxn ang="0">
                    <a:pos x="154" y="73"/>
                  </a:cxn>
                  <a:cxn ang="0">
                    <a:pos x="130" y="89"/>
                  </a:cxn>
                  <a:cxn ang="0">
                    <a:pos x="108" y="107"/>
                  </a:cxn>
                  <a:cxn ang="0">
                    <a:pos x="86" y="132"/>
                  </a:cxn>
                  <a:cxn ang="0">
                    <a:pos x="68" y="161"/>
                  </a:cxn>
                  <a:cxn ang="0">
                    <a:pos x="55" y="192"/>
                  </a:cxn>
                  <a:cxn ang="0">
                    <a:pos x="45" y="225"/>
                  </a:cxn>
                  <a:cxn ang="0">
                    <a:pos x="41" y="258"/>
                  </a:cxn>
                  <a:cxn ang="0">
                    <a:pos x="30" y="271"/>
                  </a:cxn>
                  <a:cxn ang="0">
                    <a:pos x="9" y="271"/>
                  </a:cxn>
                </a:cxnLst>
                <a:rect l="0" t="0" r="r" b="b"/>
                <a:pathLst>
                  <a:path w="567" h="271">
                    <a:moveTo>
                      <a:pt x="0" y="271"/>
                    </a:moveTo>
                    <a:lnTo>
                      <a:pt x="1" y="260"/>
                    </a:lnTo>
                    <a:lnTo>
                      <a:pt x="1" y="249"/>
                    </a:lnTo>
                    <a:lnTo>
                      <a:pt x="1" y="239"/>
                    </a:lnTo>
                    <a:lnTo>
                      <a:pt x="2" y="228"/>
                    </a:lnTo>
                    <a:lnTo>
                      <a:pt x="6" y="212"/>
                    </a:lnTo>
                    <a:lnTo>
                      <a:pt x="7" y="201"/>
                    </a:lnTo>
                    <a:lnTo>
                      <a:pt x="9" y="193"/>
                    </a:lnTo>
                    <a:lnTo>
                      <a:pt x="13" y="179"/>
                    </a:lnTo>
                    <a:lnTo>
                      <a:pt x="23" y="160"/>
                    </a:lnTo>
                    <a:lnTo>
                      <a:pt x="33" y="141"/>
                    </a:lnTo>
                    <a:lnTo>
                      <a:pt x="44" y="124"/>
                    </a:lnTo>
                    <a:lnTo>
                      <a:pt x="56" y="107"/>
                    </a:lnTo>
                    <a:lnTo>
                      <a:pt x="69" y="93"/>
                    </a:lnTo>
                    <a:lnTo>
                      <a:pt x="83" y="78"/>
                    </a:lnTo>
                    <a:lnTo>
                      <a:pt x="97" y="65"/>
                    </a:lnTo>
                    <a:lnTo>
                      <a:pt x="113" y="54"/>
                    </a:lnTo>
                    <a:lnTo>
                      <a:pt x="129" y="43"/>
                    </a:lnTo>
                    <a:lnTo>
                      <a:pt x="146" y="33"/>
                    </a:lnTo>
                    <a:lnTo>
                      <a:pt x="164" y="24"/>
                    </a:lnTo>
                    <a:lnTo>
                      <a:pt x="183" y="17"/>
                    </a:lnTo>
                    <a:lnTo>
                      <a:pt x="201" y="11"/>
                    </a:lnTo>
                    <a:lnTo>
                      <a:pt x="222" y="6"/>
                    </a:lnTo>
                    <a:lnTo>
                      <a:pt x="243" y="2"/>
                    </a:lnTo>
                    <a:lnTo>
                      <a:pt x="264" y="0"/>
                    </a:lnTo>
                    <a:lnTo>
                      <a:pt x="286" y="0"/>
                    </a:lnTo>
                    <a:lnTo>
                      <a:pt x="308" y="1"/>
                    </a:lnTo>
                    <a:lnTo>
                      <a:pt x="330" y="3"/>
                    </a:lnTo>
                    <a:lnTo>
                      <a:pt x="352" y="6"/>
                    </a:lnTo>
                    <a:lnTo>
                      <a:pt x="356" y="7"/>
                    </a:lnTo>
                    <a:lnTo>
                      <a:pt x="365" y="11"/>
                    </a:lnTo>
                    <a:lnTo>
                      <a:pt x="384" y="17"/>
                    </a:lnTo>
                    <a:lnTo>
                      <a:pt x="412" y="27"/>
                    </a:lnTo>
                    <a:lnTo>
                      <a:pt x="429" y="36"/>
                    </a:lnTo>
                    <a:lnTo>
                      <a:pt x="446" y="47"/>
                    </a:lnTo>
                    <a:lnTo>
                      <a:pt x="462" y="58"/>
                    </a:lnTo>
                    <a:lnTo>
                      <a:pt x="477" y="71"/>
                    </a:lnTo>
                    <a:lnTo>
                      <a:pt x="490" y="84"/>
                    </a:lnTo>
                    <a:lnTo>
                      <a:pt x="502" y="98"/>
                    </a:lnTo>
                    <a:lnTo>
                      <a:pt x="515" y="111"/>
                    </a:lnTo>
                    <a:lnTo>
                      <a:pt x="526" y="127"/>
                    </a:lnTo>
                    <a:lnTo>
                      <a:pt x="534" y="141"/>
                    </a:lnTo>
                    <a:lnTo>
                      <a:pt x="543" y="159"/>
                    </a:lnTo>
                    <a:lnTo>
                      <a:pt x="550" y="176"/>
                    </a:lnTo>
                    <a:lnTo>
                      <a:pt x="556" y="193"/>
                    </a:lnTo>
                    <a:lnTo>
                      <a:pt x="561" y="211"/>
                    </a:lnTo>
                    <a:lnTo>
                      <a:pt x="565" y="231"/>
                    </a:lnTo>
                    <a:lnTo>
                      <a:pt x="567" y="250"/>
                    </a:lnTo>
                    <a:lnTo>
                      <a:pt x="567" y="271"/>
                    </a:lnTo>
                    <a:lnTo>
                      <a:pt x="557" y="271"/>
                    </a:lnTo>
                    <a:lnTo>
                      <a:pt x="546" y="271"/>
                    </a:lnTo>
                    <a:lnTo>
                      <a:pt x="537" y="271"/>
                    </a:lnTo>
                    <a:lnTo>
                      <a:pt x="526" y="271"/>
                    </a:lnTo>
                    <a:lnTo>
                      <a:pt x="526" y="254"/>
                    </a:lnTo>
                    <a:lnTo>
                      <a:pt x="523" y="238"/>
                    </a:lnTo>
                    <a:lnTo>
                      <a:pt x="521" y="222"/>
                    </a:lnTo>
                    <a:lnTo>
                      <a:pt x="517" y="207"/>
                    </a:lnTo>
                    <a:lnTo>
                      <a:pt x="512" y="192"/>
                    </a:lnTo>
                    <a:lnTo>
                      <a:pt x="506" y="177"/>
                    </a:lnTo>
                    <a:lnTo>
                      <a:pt x="500" y="162"/>
                    </a:lnTo>
                    <a:lnTo>
                      <a:pt x="493" y="148"/>
                    </a:lnTo>
                    <a:lnTo>
                      <a:pt x="483" y="135"/>
                    </a:lnTo>
                    <a:lnTo>
                      <a:pt x="474" y="124"/>
                    </a:lnTo>
                    <a:lnTo>
                      <a:pt x="463" y="113"/>
                    </a:lnTo>
                    <a:lnTo>
                      <a:pt x="453" y="104"/>
                    </a:lnTo>
                    <a:lnTo>
                      <a:pt x="442" y="94"/>
                    </a:lnTo>
                    <a:lnTo>
                      <a:pt x="431" y="85"/>
                    </a:lnTo>
                    <a:lnTo>
                      <a:pt x="420" y="77"/>
                    </a:lnTo>
                    <a:lnTo>
                      <a:pt x="408" y="69"/>
                    </a:lnTo>
                    <a:lnTo>
                      <a:pt x="396" y="63"/>
                    </a:lnTo>
                    <a:lnTo>
                      <a:pt x="382" y="57"/>
                    </a:lnTo>
                    <a:lnTo>
                      <a:pt x="370" y="52"/>
                    </a:lnTo>
                    <a:lnTo>
                      <a:pt x="356" y="47"/>
                    </a:lnTo>
                    <a:lnTo>
                      <a:pt x="342" y="44"/>
                    </a:lnTo>
                    <a:lnTo>
                      <a:pt x="327" y="41"/>
                    </a:lnTo>
                    <a:lnTo>
                      <a:pt x="313" y="39"/>
                    </a:lnTo>
                    <a:lnTo>
                      <a:pt x="298" y="38"/>
                    </a:lnTo>
                    <a:lnTo>
                      <a:pt x="269" y="39"/>
                    </a:lnTo>
                    <a:lnTo>
                      <a:pt x="241" y="43"/>
                    </a:lnTo>
                    <a:lnTo>
                      <a:pt x="227" y="45"/>
                    </a:lnTo>
                    <a:lnTo>
                      <a:pt x="215" y="47"/>
                    </a:lnTo>
                    <a:lnTo>
                      <a:pt x="201" y="51"/>
                    </a:lnTo>
                    <a:lnTo>
                      <a:pt x="189" y="56"/>
                    </a:lnTo>
                    <a:lnTo>
                      <a:pt x="177" y="61"/>
                    </a:lnTo>
                    <a:lnTo>
                      <a:pt x="165" y="67"/>
                    </a:lnTo>
                    <a:lnTo>
                      <a:pt x="154" y="73"/>
                    </a:lnTo>
                    <a:lnTo>
                      <a:pt x="142" y="80"/>
                    </a:lnTo>
                    <a:lnTo>
                      <a:pt x="130" y="89"/>
                    </a:lnTo>
                    <a:lnTo>
                      <a:pt x="119" y="98"/>
                    </a:lnTo>
                    <a:lnTo>
                      <a:pt x="108" y="107"/>
                    </a:lnTo>
                    <a:lnTo>
                      <a:pt x="97" y="117"/>
                    </a:lnTo>
                    <a:lnTo>
                      <a:pt x="86" y="132"/>
                    </a:lnTo>
                    <a:lnTo>
                      <a:pt x="77" y="146"/>
                    </a:lnTo>
                    <a:lnTo>
                      <a:pt x="68" y="161"/>
                    </a:lnTo>
                    <a:lnTo>
                      <a:pt x="61" y="176"/>
                    </a:lnTo>
                    <a:lnTo>
                      <a:pt x="55" y="192"/>
                    </a:lnTo>
                    <a:lnTo>
                      <a:pt x="50" y="207"/>
                    </a:lnTo>
                    <a:lnTo>
                      <a:pt x="45" y="225"/>
                    </a:lnTo>
                    <a:lnTo>
                      <a:pt x="42" y="243"/>
                    </a:lnTo>
                    <a:lnTo>
                      <a:pt x="41" y="258"/>
                    </a:lnTo>
                    <a:lnTo>
                      <a:pt x="41" y="271"/>
                    </a:lnTo>
                    <a:lnTo>
                      <a:pt x="30" y="271"/>
                    </a:lnTo>
                    <a:lnTo>
                      <a:pt x="20" y="271"/>
                    </a:lnTo>
                    <a:lnTo>
                      <a:pt x="9" y="271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8" name="Freeform 6"/>
              <p:cNvSpPr>
                <a:spLocks/>
              </p:cNvSpPr>
              <p:nvPr userDrawn="1"/>
            </p:nvSpPr>
            <p:spPr bwMode="auto">
              <a:xfrm rot="5400000">
                <a:off x="13" y="1468"/>
                <a:ext cx="562" cy="277"/>
              </a:xfrm>
              <a:custGeom>
                <a:avLst/>
                <a:gdLst/>
                <a:ahLst/>
                <a:cxnLst>
                  <a:cxn ang="0">
                    <a:pos x="1" y="110"/>
                  </a:cxn>
                  <a:cxn ang="0">
                    <a:pos x="4" y="89"/>
                  </a:cxn>
                  <a:cxn ang="0">
                    <a:pos x="11" y="66"/>
                  </a:cxn>
                  <a:cxn ang="0">
                    <a:pos x="26" y="45"/>
                  </a:cxn>
                  <a:cxn ang="0">
                    <a:pos x="43" y="28"/>
                  </a:cxn>
                  <a:cxn ang="0">
                    <a:pos x="61" y="15"/>
                  </a:cxn>
                  <a:cxn ang="0">
                    <a:pos x="81" y="6"/>
                  </a:cxn>
                  <a:cxn ang="0">
                    <a:pos x="104" y="1"/>
                  </a:cxn>
                  <a:cxn ang="0">
                    <a:pos x="127" y="0"/>
                  </a:cxn>
                  <a:cxn ang="0">
                    <a:pos x="153" y="4"/>
                  </a:cxn>
                  <a:cxn ang="0">
                    <a:pos x="174" y="10"/>
                  </a:cxn>
                  <a:cxn ang="0">
                    <a:pos x="191" y="20"/>
                  </a:cxn>
                  <a:cxn ang="0">
                    <a:pos x="206" y="31"/>
                  </a:cxn>
                  <a:cxn ang="0">
                    <a:pos x="218" y="44"/>
                  </a:cxn>
                  <a:cxn ang="0">
                    <a:pos x="229" y="59"/>
                  </a:cxn>
                  <a:cxn ang="0">
                    <a:pos x="237" y="75"/>
                  </a:cxn>
                  <a:cxn ang="0">
                    <a:pos x="242" y="93"/>
                  </a:cxn>
                  <a:cxn ang="0">
                    <a:pos x="245" y="111"/>
                  </a:cxn>
                  <a:cxn ang="0">
                    <a:pos x="234" y="121"/>
                  </a:cxn>
                  <a:cxn ang="0">
                    <a:pos x="213" y="121"/>
                  </a:cxn>
                  <a:cxn ang="0">
                    <a:pos x="202" y="111"/>
                  </a:cxn>
                  <a:cxn ang="0">
                    <a:pos x="198" y="93"/>
                  </a:cxn>
                  <a:cxn ang="0">
                    <a:pos x="192" y="78"/>
                  </a:cxn>
                  <a:cxn ang="0">
                    <a:pos x="184" y="66"/>
                  </a:cxn>
                  <a:cxn ang="0">
                    <a:pos x="173" y="55"/>
                  </a:cxn>
                  <a:cxn ang="0">
                    <a:pos x="159" y="48"/>
                  </a:cxn>
                  <a:cxn ang="0">
                    <a:pos x="143" y="43"/>
                  </a:cxn>
                  <a:cxn ang="0">
                    <a:pos x="125" y="39"/>
                  </a:cxn>
                  <a:cxn ang="0">
                    <a:pos x="99" y="43"/>
                  </a:cxn>
                  <a:cxn ang="0">
                    <a:pos x="78" y="51"/>
                  </a:cxn>
                  <a:cxn ang="0">
                    <a:pos x="66" y="60"/>
                  </a:cxn>
                  <a:cxn ang="0">
                    <a:pos x="58" y="70"/>
                  </a:cxn>
                  <a:cxn ang="0">
                    <a:pos x="50" y="82"/>
                  </a:cxn>
                  <a:cxn ang="0">
                    <a:pos x="45" y="95"/>
                  </a:cxn>
                  <a:cxn ang="0">
                    <a:pos x="43" y="112"/>
                  </a:cxn>
                  <a:cxn ang="0">
                    <a:pos x="32" y="121"/>
                  </a:cxn>
                  <a:cxn ang="0">
                    <a:pos x="11" y="121"/>
                  </a:cxn>
                </a:cxnLst>
                <a:rect l="0" t="0" r="r" b="b"/>
                <a:pathLst>
                  <a:path w="245" h="121">
                    <a:moveTo>
                      <a:pt x="0" y="121"/>
                    </a:moveTo>
                    <a:lnTo>
                      <a:pt x="1" y="110"/>
                    </a:lnTo>
                    <a:lnTo>
                      <a:pt x="3" y="99"/>
                    </a:lnTo>
                    <a:lnTo>
                      <a:pt x="4" y="89"/>
                    </a:lnTo>
                    <a:lnTo>
                      <a:pt x="5" y="78"/>
                    </a:lnTo>
                    <a:lnTo>
                      <a:pt x="11" y="66"/>
                    </a:lnTo>
                    <a:lnTo>
                      <a:pt x="18" y="55"/>
                    </a:lnTo>
                    <a:lnTo>
                      <a:pt x="26" y="45"/>
                    </a:lnTo>
                    <a:lnTo>
                      <a:pt x="34" y="37"/>
                    </a:lnTo>
                    <a:lnTo>
                      <a:pt x="43" y="28"/>
                    </a:lnTo>
                    <a:lnTo>
                      <a:pt x="51" y="21"/>
                    </a:lnTo>
                    <a:lnTo>
                      <a:pt x="61" y="15"/>
                    </a:lnTo>
                    <a:lnTo>
                      <a:pt x="71" y="10"/>
                    </a:lnTo>
                    <a:lnTo>
                      <a:pt x="81" y="6"/>
                    </a:lnTo>
                    <a:lnTo>
                      <a:pt x="92" y="4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0" y="1"/>
                    </a:lnTo>
                    <a:lnTo>
                      <a:pt x="153" y="4"/>
                    </a:lnTo>
                    <a:lnTo>
                      <a:pt x="165" y="6"/>
                    </a:lnTo>
                    <a:lnTo>
                      <a:pt x="174" y="10"/>
                    </a:lnTo>
                    <a:lnTo>
                      <a:pt x="182" y="15"/>
                    </a:lnTo>
                    <a:lnTo>
                      <a:pt x="191" y="20"/>
                    </a:lnTo>
                    <a:lnTo>
                      <a:pt x="198" y="24"/>
                    </a:lnTo>
                    <a:lnTo>
                      <a:pt x="206" y="31"/>
                    </a:lnTo>
                    <a:lnTo>
                      <a:pt x="212" y="37"/>
                    </a:lnTo>
                    <a:lnTo>
                      <a:pt x="218" y="44"/>
                    </a:lnTo>
                    <a:lnTo>
                      <a:pt x="224" y="51"/>
                    </a:lnTo>
                    <a:lnTo>
                      <a:pt x="229" y="59"/>
                    </a:lnTo>
                    <a:lnTo>
                      <a:pt x="234" y="66"/>
                    </a:lnTo>
                    <a:lnTo>
                      <a:pt x="237" y="75"/>
                    </a:lnTo>
                    <a:lnTo>
                      <a:pt x="240" y="83"/>
                    </a:lnTo>
                    <a:lnTo>
                      <a:pt x="242" y="93"/>
                    </a:lnTo>
                    <a:lnTo>
                      <a:pt x="243" y="101"/>
                    </a:lnTo>
                    <a:lnTo>
                      <a:pt x="245" y="111"/>
                    </a:lnTo>
                    <a:lnTo>
                      <a:pt x="245" y="121"/>
                    </a:lnTo>
                    <a:lnTo>
                      <a:pt x="234" y="121"/>
                    </a:lnTo>
                    <a:lnTo>
                      <a:pt x="224" y="121"/>
                    </a:lnTo>
                    <a:lnTo>
                      <a:pt x="213" y="121"/>
                    </a:lnTo>
                    <a:lnTo>
                      <a:pt x="203" y="121"/>
                    </a:lnTo>
                    <a:lnTo>
                      <a:pt x="202" y="111"/>
                    </a:lnTo>
                    <a:lnTo>
                      <a:pt x="201" y="101"/>
                    </a:lnTo>
                    <a:lnTo>
                      <a:pt x="198" y="93"/>
                    </a:lnTo>
                    <a:lnTo>
                      <a:pt x="196" y="86"/>
                    </a:lnTo>
                    <a:lnTo>
                      <a:pt x="192" y="78"/>
                    </a:lnTo>
                    <a:lnTo>
                      <a:pt x="188" y="72"/>
                    </a:lnTo>
                    <a:lnTo>
                      <a:pt x="184" y="66"/>
                    </a:lnTo>
                    <a:lnTo>
                      <a:pt x="179" y="60"/>
                    </a:lnTo>
                    <a:lnTo>
                      <a:pt x="173" y="55"/>
                    </a:lnTo>
                    <a:lnTo>
                      <a:pt x="166" y="51"/>
                    </a:lnTo>
                    <a:lnTo>
                      <a:pt x="159" y="48"/>
                    </a:lnTo>
                    <a:lnTo>
                      <a:pt x="152" y="45"/>
                    </a:lnTo>
                    <a:lnTo>
                      <a:pt x="143" y="43"/>
                    </a:lnTo>
                    <a:lnTo>
                      <a:pt x="135" y="40"/>
                    </a:lnTo>
                    <a:lnTo>
                      <a:pt x="125" y="39"/>
                    </a:lnTo>
                    <a:lnTo>
                      <a:pt x="115" y="38"/>
                    </a:lnTo>
                    <a:lnTo>
                      <a:pt x="99" y="43"/>
                    </a:lnTo>
                    <a:lnTo>
                      <a:pt x="84" y="48"/>
                    </a:lnTo>
                    <a:lnTo>
                      <a:pt x="78" y="51"/>
                    </a:lnTo>
                    <a:lnTo>
                      <a:pt x="72" y="55"/>
                    </a:lnTo>
                    <a:lnTo>
                      <a:pt x="66" y="60"/>
                    </a:lnTo>
                    <a:lnTo>
                      <a:pt x="61" y="65"/>
                    </a:lnTo>
                    <a:lnTo>
                      <a:pt x="58" y="70"/>
                    </a:lnTo>
                    <a:lnTo>
                      <a:pt x="54" y="76"/>
                    </a:lnTo>
                    <a:lnTo>
                      <a:pt x="50" y="82"/>
                    </a:lnTo>
                    <a:lnTo>
                      <a:pt x="48" y="88"/>
                    </a:lnTo>
                    <a:lnTo>
                      <a:pt x="45" y="95"/>
                    </a:lnTo>
                    <a:lnTo>
                      <a:pt x="43" y="104"/>
                    </a:lnTo>
                    <a:lnTo>
                      <a:pt x="43" y="112"/>
                    </a:lnTo>
                    <a:lnTo>
                      <a:pt x="42" y="121"/>
                    </a:lnTo>
                    <a:lnTo>
                      <a:pt x="32" y="121"/>
                    </a:lnTo>
                    <a:lnTo>
                      <a:pt x="21" y="121"/>
                    </a:lnTo>
                    <a:lnTo>
                      <a:pt x="11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9" name="PubChord"/>
              <p:cNvSpPr>
                <a:spLocks noEditPoints="1" noChangeArrowheads="1"/>
              </p:cNvSpPr>
              <p:nvPr userDrawn="1"/>
            </p:nvSpPr>
            <p:spPr bwMode="auto">
              <a:xfrm rot="-8100000">
                <a:off x="63" y="1508"/>
                <a:ext cx="188" cy="187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698" name="AutoShape 26"/>
            <p:cNvSpPr>
              <a:spLocks noChangeArrowheads="1"/>
            </p:cNvSpPr>
            <p:nvPr userDrawn="1"/>
          </p:nvSpPr>
          <p:spPr bwMode="auto">
            <a:xfrm>
              <a:off x="13" y="1029"/>
              <a:ext cx="211" cy="189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6699" name="AutoShape 27"/>
            <p:cNvSpPr>
              <a:spLocks noChangeArrowheads="1"/>
            </p:cNvSpPr>
            <p:nvPr userDrawn="1"/>
          </p:nvSpPr>
          <p:spPr bwMode="auto">
            <a:xfrm>
              <a:off x="716" y="1668"/>
              <a:ext cx="211" cy="190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6700" name="AutoShape 28"/>
            <p:cNvSpPr>
              <a:spLocks noChangeArrowheads="1"/>
            </p:cNvSpPr>
            <p:nvPr userDrawn="1"/>
          </p:nvSpPr>
          <p:spPr bwMode="auto">
            <a:xfrm>
              <a:off x="425" y="1229"/>
              <a:ext cx="211" cy="190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6701" name="AutoShape 29"/>
            <p:cNvSpPr>
              <a:spLocks noChangeArrowheads="1"/>
            </p:cNvSpPr>
            <p:nvPr userDrawn="1"/>
          </p:nvSpPr>
          <p:spPr bwMode="auto">
            <a:xfrm>
              <a:off x="716" y="2229"/>
              <a:ext cx="211" cy="190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6702" name="AutoShape 30"/>
            <p:cNvSpPr>
              <a:spLocks noChangeArrowheads="1"/>
            </p:cNvSpPr>
            <p:nvPr userDrawn="1"/>
          </p:nvSpPr>
          <p:spPr bwMode="auto">
            <a:xfrm>
              <a:off x="13" y="2878"/>
              <a:ext cx="211" cy="189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6703" name="AutoShape 31"/>
            <p:cNvSpPr>
              <a:spLocks noChangeArrowheads="1"/>
            </p:cNvSpPr>
            <p:nvPr userDrawn="1"/>
          </p:nvSpPr>
          <p:spPr bwMode="auto">
            <a:xfrm>
              <a:off x="425" y="2649"/>
              <a:ext cx="211" cy="190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/>
              <a:endParaRPr lang="en-GB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pic>
        <p:nvPicPr>
          <p:cNvPr id="156704" name="Picture 32" descr="IST Research programme 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837238"/>
            <a:ext cx="949325" cy="487362"/>
          </a:xfrm>
          <a:prstGeom prst="rect">
            <a:avLst/>
          </a:prstGeom>
          <a:noFill/>
          <a:effectLst/>
        </p:spPr>
      </p:pic>
      <p:pic>
        <p:nvPicPr>
          <p:cNvPr id="156705" name="Picture 33" descr="ToolEast_Logo_F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488" y="106363"/>
            <a:ext cx="2509837" cy="1522412"/>
          </a:xfrm>
          <a:prstGeom prst="rect">
            <a:avLst/>
          </a:prstGeom>
          <a:noFill/>
        </p:spPr>
      </p:pic>
      <p:sp>
        <p:nvSpPr>
          <p:cNvPr id="156706" name="Rectangle 34"/>
          <p:cNvSpPr>
            <a:spLocks noChangeArrowheads="1"/>
          </p:cNvSpPr>
          <p:nvPr/>
        </p:nvSpPr>
        <p:spPr bwMode="auto">
          <a:xfrm rot="-5400000">
            <a:off x="8651876" y="5233987"/>
            <a:ext cx="2152650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de-DE" sz="600">
                <a:solidFill>
                  <a:srgbClr val="000099"/>
                </a:solidFill>
              </a:rPr>
              <a:t>© </a:t>
            </a:r>
            <a:r>
              <a:rPr lang="de-DE" sz="500" b="1">
                <a:solidFill>
                  <a:srgbClr val="000099"/>
                </a:solidFill>
              </a:rPr>
              <a:t>Tool-East</a:t>
            </a:r>
            <a:r>
              <a:rPr lang="de-DE" sz="500">
                <a:solidFill>
                  <a:srgbClr val="000099"/>
                </a:solidFill>
              </a:rPr>
              <a:t> 2006</a:t>
            </a:r>
            <a:r>
              <a:rPr lang="de-DE" sz="600">
                <a:solidFill>
                  <a:srgbClr val="000099"/>
                </a:solidFill>
              </a:rPr>
              <a:t>     w</a:t>
            </a:r>
            <a:r>
              <a:rPr lang="de-DE" sz="200">
                <a:solidFill>
                  <a:srgbClr val="000099"/>
                </a:solidFill>
              </a:rPr>
              <a:t> </a:t>
            </a:r>
            <a:r>
              <a:rPr lang="de-DE" sz="600">
                <a:solidFill>
                  <a:srgbClr val="000099"/>
                </a:solidFill>
              </a:rPr>
              <a:t>w</a:t>
            </a:r>
            <a:r>
              <a:rPr lang="de-DE" sz="200">
                <a:solidFill>
                  <a:srgbClr val="000099"/>
                </a:solidFill>
              </a:rPr>
              <a:t> </a:t>
            </a:r>
            <a:r>
              <a:rPr lang="de-DE" sz="600">
                <a:solidFill>
                  <a:srgbClr val="000099"/>
                </a:solidFill>
              </a:rPr>
              <a:t>w.tooleast.org</a:t>
            </a:r>
          </a:p>
        </p:txBody>
      </p:sp>
      <p:sp>
        <p:nvSpPr>
          <p:cNvPr id="156708" name="Text Box 36"/>
          <p:cNvSpPr txBox="1">
            <a:spLocks noChangeArrowheads="1"/>
          </p:cNvSpPr>
          <p:nvPr userDrawn="1"/>
        </p:nvSpPr>
        <p:spPr bwMode="auto">
          <a:xfrm>
            <a:off x="1531938" y="1268413"/>
            <a:ext cx="42132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4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TOOL-EAST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4" y="6524625"/>
            <a:ext cx="3667109" cy="25241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63525"/>
            <a:ext cx="2228850" cy="5862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63525"/>
            <a:ext cx="6534150" cy="5862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4" y="6524625"/>
            <a:ext cx="3667109" cy="25241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263525"/>
            <a:ext cx="6704013" cy="465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4" y="6524625"/>
            <a:ext cx="3667109" cy="25241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43714" r:id="rId7" imgW="0" imgH="0" progId="TCLayout.ActiveDocument.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117474" y="6524625"/>
            <a:ext cx="3667109" cy="25241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4" y="6524625"/>
            <a:ext cx="3667109" cy="25241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4" y="6524625"/>
            <a:ext cx="3667109" cy="25241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17474" y="6524625"/>
            <a:ext cx="3667109" cy="25241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4" y="6524625"/>
            <a:ext cx="3667109" cy="25241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4" y="6524625"/>
            <a:ext cx="3667109" cy="25241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4" y="6524625"/>
            <a:ext cx="3667109" cy="25241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4" y="6524625"/>
            <a:ext cx="3667109" cy="25241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52550" y="263525"/>
            <a:ext cx="67040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 to </a:t>
            </a:r>
            <a:r>
              <a:rPr lang="de-DE" dirty="0" err="1" smtClean="0"/>
              <a:t>formate</a:t>
            </a:r>
            <a:r>
              <a:rPr lang="de-DE" dirty="0" smtClean="0"/>
              <a:t> Title (1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)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 rot="-5400000">
            <a:off x="8651876" y="5232400"/>
            <a:ext cx="2152650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de-DE" sz="600">
                <a:solidFill>
                  <a:srgbClr val="000099"/>
                </a:solidFill>
              </a:rPr>
              <a:t>© </a:t>
            </a:r>
            <a:r>
              <a:rPr lang="de-DE" sz="600" b="1">
                <a:solidFill>
                  <a:srgbClr val="000099"/>
                </a:solidFill>
              </a:rPr>
              <a:t>Tool-East</a:t>
            </a:r>
            <a:r>
              <a:rPr lang="de-DE" sz="600">
                <a:solidFill>
                  <a:srgbClr val="000099"/>
                </a:solidFill>
              </a:rPr>
              <a:t> 2006     w w w.tooleast.org</a:t>
            </a:r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>
            <a:off x="0" y="6400800"/>
            <a:ext cx="9906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7999413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fld id="{1C3F376B-91EF-40FD-B4B0-7894F06B9839}" type="slidenum">
              <a:rPr lang="de-DE" sz="1400" b="1">
                <a:solidFill>
                  <a:srgbClr val="000099"/>
                </a:solidFill>
              </a:rPr>
              <a:pPr algn="r" eaLnBrk="0" hangingPunct="0"/>
              <a:t>‹#›</a:t>
            </a:fld>
            <a:endParaRPr lang="de-DE" sz="1400" b="1">
              <a:solidFill>
                <a:srgbClr val="000099"/>
              </a:solidFill>
            </a:endParaRPr>
          </a:p>
        </p:txBody>
      </p:sp>
      <p:pic>
        <p:nvPicPr>
          <p:cNvPr id="155656" name="Picture 8" descr="ToolEast_Logo_Fina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075" y="115888"/>
            <a:ext cx="1187450" cy="719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5650" name="Line 2"/>
          <p:cNvSpPr>
            <a:spLocks noChangeShapeType="1"/>
          </p:cNvSpPr>
          <p:nvPr/>
        </p:nvSpPr>
        <p:spPr bwMode="auto">
          <a:xfrm>
            <a:off x="1389063" y="765175"/>
            <a:ext cx="73914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5658" name="Group 10"/>
          <p:cNvGrpSpPr>
            <a:grpSpLocks/>
          </p:cNvGrpSpPr>
          <p:nvPr userDrawn="1"/>
        </p:nvGrpSpPr>
        <p:grpSpPr bwMode="auto">
          <a:xfrm rot="10671735">
            <a:off x="9409113" y="26988"/>
            <a:ext cx="452437" cy="1090612"/>
            <a:chOff x="0" y="187"/>
            <a:chExt cx="914" cy="2038"/>
          </a:xfrm>
        </p:grpSpPr>
        <p:sp>
          <p:nvSpPr>
            <p:cNvPr id="155659" name="Freeform 11"/>
            <p:cNvSpPr>
              <a:spLocks/>
            </p:cNvSpPr>
            <p:nvPr/>
          </p:nvSpPr>
          <p:spPr bwMode="auto">
            <a:xfrm rot="5400000">
              <a:off x="-34" y="627"/>
              <a:ext cx="9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1" y="0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42" y="1"/>
                </a:cxn>
                <a:cxn ang="0">
                  <a:pos x="42" y="1"/>
                </a:cxn>
                <a:cxn ang="0">
                  <a:pos x="31" y="1"/>
                </a:cxn>
                <a:cxn ang="0">
                  <a:pos x="21" y="1"/>
                </a:cxn>
                <a:cxn ang="0">
                  <a:pos x="1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2" h="1">
                  <a:moveTo>
                    <a:pt x="0" y="0"/>
                  </a:moveTo>
                  <a:lnTo>
                    <a:pt x="10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31" y="1"/>
                  </a:lnTo>
                  <a:lnTo>
                    <a:pt x="21" y="1"/>
                  </a:lnTo>
                  <a:lnTo>
                    <a:pt x="1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3A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60" name="AutoShape 12"/>
            <p:cNvSpPr>
              <a:spLocks noChangeArrowheads="1"/>
            </p:cNvSpPr>
            <p:nvPr userDrawn="1"/>
          </p:nvSpPr>
          <p:spPr bwMode="auto">
            <a:xfrm>
              <a:off x="0" y="187"/>
              <a:ext cx="211" cy="189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5661" name="AutoShape 13"/>
            <p:cNvSpPr>
              <a:spLocks noChangeArrowheads="1"/>
            </p:cNvSpPr>
            <p:nvPr userDrawn="1"/>
          </p:nvSpPr>
          <p:spPr bwMode="auto">
            <a:xfrm>
              <a:off x="703" y="826"/>
              <a:ext cx="211" cy="190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5662" name="AutoShape 14"/>
            <p:cNvSpPr>
              <a:spLocks noChangeArrowheads="1"/>
            </p:cNvSpPr>
            <p:nvPr userDrawn="1"/>
          </p:nvSpPr>
          <p:spPr bwMode="auto">
            <a:xfrm>
              <a:off x="412" y="387"/>
              <a:ext cx="211" cy="190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5663" name="AutoShape 15"/>
            <p:cNvSpPr>
              <a:spLocks noChangeArrowheads="1"/>
            </p:cNvSpPr>
            <p:nvPr userDrawn="1"/>
          </p:nvSpPr>
          <p:spPr bwMode="auto">
            <a:xfrm>
              <a:off x="703" y="1387"/>
              <a:ext cx="211" cy="190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5664" name="AutoShape 16"/>
            <p:cNvSpPr>
              <a:spLocks noChangeArrowheads="1"/>
            </p:cNvSpPr>
            <p:nvPr userDrawn="1"/>
          </p:nvSpPr>
          <p:spPr bwMode="auto">
            <a:xfrm>
              <a:off x="0" y="2036"/>
              <a:ext cx="211" cy="189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55665" name="AutoShape 17"/>
            <p:cNvSpPr>
              <a:spLocks noChangeArrowheads="1"/>
            </p:cNvSpPr>
            <p:nvPr userDrawn="1"/>
          </p:nvSpPr>
          <p:spPr bwMode="auto">
            <a:xfrm>
              <a:off x="412" y="1807"/>
              <a:ext cx="211" cy="190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wrap="none" lIns="90000" tIns="46800" rIns="90000" bIns="46800" anchor="ctr"/>
            <a:lstStyle/>
            <a:p>
              <a:pPr algn="ctr"/>
              <a:endParaRPr lang="en-GB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7" name="Footer Placeholder 3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117474" y="6524625"/>
            <a:ext cx="3667109" cy="252413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-"/>
        <a:defRPr sz="1900"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-"/>
        <a:defRPr sz="1900"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-"/>
        <a:defRPr sz="1900"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-"/>
        <a:defRPr sz="1900"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-"/>
        <a:defRPr sz="19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8.xml"/><Relationship Id="rId7" Type="http://schemas.openxmlformats.org/officeDocument/2006/relationships/oleObject" Target="../embeddings/oleObject2.bin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9" Type="http://schemas.openxmlformats.org/officeDocument/2006/relationships/tags" Target="../tags/tag100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34" Type="http://schemas.openxmlformats.org/officeDocument/2006/relationships/tags" Target="../tags/tag95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tags" Target="../tags/tag94.xml"/><Relationship Id="rId38" Type="http://schemas.openxmlformats.org/officeDocument/2006/relationships/tags" Target="../tags/tag99.xml"/><Relationship Id="rId46" Type="http://schemas.openxmlformats.org/officeDocument/2006/relationships/oleObject" Target="../embeddings/oleObject5.bin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41" Type="http://schemas.openxmlformats.org/officeDocument/2006/relationships/tags" Target="../tags/tag102.xml"/><Relationship Id="rId1" Type="http://schemas.openxmlformats.org/officeDocument/2006/relationships/vmlDrawing" Target="../drawings/vmlDrawing5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tags" Target="../tags/tag93.xml"/><Relationship Id="rId37" Type="http://schemas.openxmlformats.org/officeDocument/2006/relationships/tags" Target="../tags/tag98.xml"/><Relationship Id="rId40" Type="http://schemas.openxmlformats.org/officeDocument/2006/relationships/tags" Target="../tags/tag101.xml"/><Relationship Id="rId45" Type="http://schemas.openxmlformats.org/officeDocument/2006/relationships/image" Target="../media/image25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tags" Target="../tags/tag97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tags" Target="../tags/tag92.xml"/><Relationship Id="rId44" Type="http://schemas.openxmlformats.org/officeDocument/2006/relationships/image" Target="../media/image24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Relationship Id="rId35" Type="http://schemas.openxmlformats.org/officeDocument/2006/relationships/tags" Target="../tags/tag96.xml"/><Relationship Id="rId4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9" Type="http://schemas.openxmlformats.org/officeDocument/2006/relationships/tags" Target="../tags/tag141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34" Type="http://schemas.openxmlformats.org/officeDocument/2006/relationships/tags" Target="../tags/tag136.xml"/><Relationship Id="rId42" Type="http://schemas.openxmlformats.org/officeDocument/2006/relationships/tags" Target="../tags/tag144.xml"/><Relationship Id="rId47" Type="http://schemas.openxmlformats.org/officeDocument/2006/relationships/image" Target="../media/image27.png"/><Relationship Id="rId50" Type="http://schemas.openxmlformats.org/officeDocument/2006/relationships/image" Target="../media/image30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tags" Target="../tags/tag135.xml"/><Relationship Id="rId38" Type="http://schemas.openxmlformats.org/officeDocument/2006/relationships/tags" Target="../tags/tag140.xml"/><Relationship Id="rId46" Type="http://schemas.openxmlformats.org/officeDocument/2006/relationships/notesSlide" Target="../notesSlides/notesSlide6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tags" Target="../tags/tag131.xml"/><Relationship Id="rId41" Type="http://schemas.openxmlformats.org/officeDocument/2006/relationships/tags" Target="../tags/tag143.xml"/><Relationship Id="rId1" Type="http://schemas.openxmlformats.org/officeDocument/2006/relationships/vmlDrawing" Target="../drawings/vmlDrawing6.v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32" Type="http://schemas.openxmlformats.org/officeDocument/2006/relationships/tags" Target="../tags/tag134.xml"/><Relationship Id="rId37" Type="http://schemas.openxmlformats.org/officeDocument/2006/relationships/tags" Target="../tags/tag139.xml"/><Relationship Id="rId40" Type="http://schemas.openxmlformats.org/officeDocument/2006/relationships/tags" Target="../tags/tag142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tags" Target="../tags/tag138.xml"/><Relationship Id="rId49" Type="http://schemas.openxmlformats.org/officeDocument/2006/relationships/image" Target="../media/image29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tags" Target="../tags/tag133.xml"/><Relationship Id="rId44" Type="http://schemas.openxmlformats.org/officeDocument/2006/relationships/tags" Target="../tags/tag146.xml"/><Relationship Id="rId52" Type="http://schemas.openxmlformats.org/officeDocument/2006/relationships/oleObject" Target="../embeddings/oleObject6.bin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tags" Target="../tags/tag137.xml"/><Relationship Id="rId43" Type="http://schemas.openxmlformats.org/officeDocument/2006/relationships/tags" Target="../tags/tag145.xml"/><Relationship Id="rId48" Type="http://schemas.openxmlformats.org/officeDocument/2006/relationships/image" Target="../media/image28.png"/><Relationship Id="rId8" Type="http://schemas.openxmlformats.org/officeDocument/2006/relationships/tags" Target="../tags/tag110.xml"/><Relationship Id="rId5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34" Type="http://schemas.openxmlformats.org/officeDocument/2006/relationships/image" Target="../media/image35.pn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image" Target="../media/image34.png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notesSlide" Target="../notesSlides/notesSlide7.xml"/><Relationship Id="rId1" Type="http://schemas.openxmlformats.org/officeDocument/2006/relationships/vmlDrawing" Target="../drawings/vmlDrawing7.v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image" Target="../media/image33.pn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6.jpeg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image" Target="../media/image32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image" Target="../media/image4.png"/><Relationship Id="rId35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199.xml"/><Relationship Id="rId21" Type="http://schemas.openxmlformats.org/officeDocument/2006/relationships/tags" Target="../tags/tag194.xml"/><Relationship Id="rId34" Type="http://schemas.openxmlformats.org/officeDocument/2006/relationships/tags" Target="../tags/tag207.xml"/><Relationship Id="rId42" Type="http://schemas.openxmlformats.org/officeDocument/2006/relationships/tags" Target="../tags/tag215.xml"/><Relationship Id="rId47" Type="http://schemas.openxmlformats.org/officeDocument/2006/relationships/tags" Target="../tags/tag220.xml"/><Relationship Id="rId50" Type="http://schemas.openxmlformats.org/officeDocument/2006/relationships/tags" Target="../tags/tag223.xml"/><Relationship Id="rId55" Type="http://schemas.openxmlformats.org/officeDocument/2006/relationships/tags" Target="../tags/tag228.xml"/><Relationship Id="rId63" Type="http://schemas.openxmlformats.org/officeDocument/2006/relationships/tags" Target="../tags/tag236.xml"/><Relationship Id="rId68" Type="http://schemas.openxmlformats.org/officeDocument/2006/relationships/tags" Target="../tags/tag241.xml"/><Relationship Id="rId76" Type="http://schemas.openxmlformats.org/officeDocument/2006/relationships/tags" Target="../tags/tag249.xml"/><Relationship Id="rId84" Type="http://schemas.openxmlformats.org/officeDocument/2006/relationships/tags" Target="../tags/tag257.xml"/><Relationship Id="rId89" Type="http://schemas.openxmlformats.org/officeDocument/2006/relationships/tags" Target="../tags/tag262.xml"/><Relationship Id="rId97" Type="http://schemas.openxmlformats.org/officeDocument/2006/relationships/oleObject" Target="../embeddings/oleObject8.bin"/><Relationship Id="rId7" Type="http://schemas.openxmlformats.org/officeDocument/2006/relationships/tags" Target="../tags/tag180.xml"/><Relationship Id="rId71" Type="http://schemas.openxmlformats.org/officeDocument/2006/relationships/tags" Target="../tags/tag244.xml"/><Relationship Id="rId92" Type="http://schemas.openxmlformats.org/officeDocument/2006/relationships/slideLayout" Target="../slideLayouts/slideLayout2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9" Type="http://schemas.openxmlformats.org/officeDocument/2006/relationships/tags" Target="../tags/tag202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tags" Target="../tags/tag205.xml"/><Relationship Id="rId37" Type="http://schemas.openxmlformats.org/officeDocument/2006/relationships/tags" Target="../tags/tag210.xml"/><Relationship Id="rId40" Type="http://schemas.openxmlformats.org/officeDocument/2006/relationships/tags" Target="../tags/tag213.xml"/><Relationship Id="rId45" Type="http://schemas.openxmlformats.org/officeDocument/2006/relationships/tags" Target="../tags/tag218.xml"/><Relationship Id="rId53" Type="http://schemas.openxmlformats.org/officeDocument/2006/relationships/tags" Target="../tags/tag226.xml"/><Relationship Id="rId58" Type="http://schemas.openxmlformats.org/officeDocument/2006/relationships/tags" Target="../tags/tag231.xml"/><Relationship Id="rId66" Type="http://schemas.openxmlformats.org/officeDocument/2006/relationships/tags" Target="../tags/tag239.xml"/><Relationship Id="rId74" Type="http://schemas.openxmlformats.org/officeDocument/2006/relationships/tags" Target="../tags/tag247.xml"/><Relationship Id="rId79" Type="http://schemas.openxmlformats.org/officeDocument/2006/relationships/tags" Target="../tags/tag252.xml"/><Relationship Id="rId87" Type="http://schemas.openxmlformats.org/officeDocument/2006/relationships/tags" Target="../tags/tag260.xml"/><Relationship Id="rId5" Type="http://schemas.openxmlformats.org/officeDocument/2006/relationships/tags" Target="../tags/tag178.xml"/><Relationship Id="rId61" Type="http://schemas.openxmlformats.org/officeDocument/2006/relationships/tags" Target="../tags/tag234.xml"/><Relationship Id="rId82" Type="http://schemas.openxmlformats.org/officeDocument/2006/relationships/tags" Target="../tags/tag255.xml"/><Relationship Id="rId90" Type="http://schemas.openxmlformats.org/officeDocument/2006/relationships/tags" Target="../tags/tag263.xml"/><Relationship Id="rId95" Type="http://schemas.openxmlformats.org/officeDocument/2006/relationships/image" Target="../media/image39.wmf"/><Relationship Id="rId19" Type="http://schemas.openxmlformats.org/officeDocument/2006/relationships/tags" Target="../tags/tag19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Relationship Id="rId35" Type="http://schemas.openxmlformats.org/officeDocument/2006/relationships/tags" Target="../tags/tag208.xml"/><Relationship Id="rId43" Type="http://schemas.openxmlformats.org/officeDocument/2006/relationships/tags" Target="../tags/tag216.xml"/><Relationship Id="rId48" Type="http://schemas.openxmlformats.org/officeDocument/2006/relationships/tags" Target="../tags/tag221.xml"/><Relationship Id="rId56" Type="http://schemas.openxmlformats.org/officeDocument/2006/relationships/tags" Target="../tags/tag229.xml"/><Relationship Id="rId64" Type="http://schemas.openxmlformats.org/officeDocument/2006/relationships/tags" Target="../tags/tag237.xml"/><Relationship Id="rId69" Type="http://schemas.openxmlformats.org/officeDocument/2006/relationships/tags" Target="../tags/tag242.xml"/><Relationship Id="rId77" Type="http://schemas.openxmlformats.org/officeDocument/2006/relationships/tags" Target="../tags/tag250.xml"/><Relationship Id="rId8" Type="http://schemas.openxmlformats.org/officeDocument/2006/relationships/tags" Target="../tags/tag181.xml"/><Relationship Id="rId51" Type="http://schemas.openxmlformats.org/officeDocument/2006/relationships/tags" Target="../tags/tag224.xml"/><Relationship Id="rId72" Type="http://schemas.openxmlformats.org/officeDocument/2006/relationships/tags" Target="../tags/tag245.xml"/><Relationship Id="rId80" Type="http://schemas.openxmlformats.org/officeDocument/2006/relationships/tags" Target="../tags/tag253.xml"/><Relationship Id="rId85" Type="http://schemas.openxmlformats.org/officeDocument/2006/relationships/tags" Target="../tags/tag258.xml"/><Relationship Id="rId93" Type="http://schemas.openxmlformats.org/officeDocument/2006/relationships/image" Target="../media/image37.wmf"/><Relationship Id="rId3" Type="http://schemas.openxmlformats.org/officeDocument/2006/relationships/tags" Target="../tags/tag176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tags" Target="../tags/tag206.xml"/><Relationship Id="rId38" Type="http://schemas.openxmlformats.org/officeDocument/2006/relationships/tags" Target="../tags/tag211.xml"/><Relationship Id="rId46" Type="http://schemas.openxmlformats.org/officeDocument/2006/relationships/tags" Target="../tags/tag219.xml"/><Relationship Id="rId59" Type="http://schemas.openxmlformats.org/officeDocument/2006/relationships/tags" Target="../tags/tag232.xml"/><Relationship Id="rId67" Type="http://schemas.openxmlformats.org/officeDocument/2006/relationships/tags" Target="../tags/tag240.xml"/><Relationship Id="rId20" Type="http://schemas.openxmlformats.org/officeDocument/2006/relationships/tags" Target="../tags/tag193.xml"/><Relationship Id="rId41" Type="http://schemas.openxmlformats.org/officeDocument/2006/relationships/tags" Target="../tags/tag214.xml"/><Relationship Id="rId54" Type="http://schemas.openxmlformats.org/officeDocument/2006/relationships/tags" Target="../tags/tag227.xml"/><Relationship Id="rId62" Type="http://schemas.openxmlformats.org/officeDocument/2006/relationships/tags" Target="../tags/tag235.xml"/><Relationship Id="rId70" Type="http://schemas.openxmlformats.org/officeDocument/2006/relationships/tags" Target="../tags/tag243.xml"/><Relationship Id="rId75" Type="http://schemas.openxmlformats.org/officeDocument/2006/relationships/tags" Target="../tags/tag248.xml"/><Relationship Id="rId83" Type="http://schemas.openxmlformats.org/officeDocument/2006/relationships/tags" Target="../tags/tag256.xml"/><Relationship Id="rId88" Type="http://schemas.openxmlformats.org/officeDocument/2006/relationships/tags" Target="../tags/tag261.xml"/><Relationship Id="rId91" Type="http://schemas.openxmlformats.org/officeDocument/2006/relationships/tags" Target="../tags/tag264.xml"/><Relationship Id="rId96" Type="http://schemas.openxmlformats.org/officeDocument/2006/relationships/image" Target="../media/image40.wmf"/><Relationship Id="rId1" Type="http://schemas.openxmlformats.org/officeDocument/2006/relationships/vmlDrawing" Target="../drawings/vmlDrawing8.vml"/><Relationship Id="rId6" Type="http://schemas.openxmlformats.org/officeDocument/2006/relationships/tags" Target="../tags/tag179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tags" Target="../tags/tag209.xml"/><Relationship Id="rId49" Type="http://schemas.openxmlformats.org/officeDocument/2006/relationships/tags" Target="../tags/tag222.xml"/><Relationship Id="rId57" Type="http://schemas.openxmlformats.org/officeDocument/2006/relationships/tags" Target="../tags/tag230.xml"/><Relationship Id="rId10" Type="http://schemas.openxmlformats.org/officeDocument/2006/relationships/tags" Target="../tags/tag183.xml"/><Relationship Id="rId31" Type="http://schemas.openxmlformats.org/officeDocument/2006/relationships/tags" Target="../tags/tag204.xml"/><Relationship Id="rId44" Type="http://schemas.openxmlformats.org/officeDocument/2006/relationships/tags" Target="../tags/tag217.xml"/><Relationship Id="rId52" Type="http://schemas.openxmlformats.org/officeDocument/2006/relationships/tags" Target="../tags/tag225.xml"/><Relationship Id="rId60" Type="http://schemas.openxmlformats.org/officeDocument/2006/relationships/tags" Target="../tags/tag233.xml"/><Relationship Id="rId65" Type="http://schemas.openxmlformats.org/officeDocument/2006/relationships/tags" Target="../tags/tag238.xml"/><Relationship Id="rId73" Type="http://schemas.openxmlformats.org/officeDocument/2006/relationships/tags" Target="../tags/tag246.xml"/><Relationship Id="rId78" Type="http://schemas.openxmlformats.org/officeDocument/2006/relationships/tags" Target="../tags/tag251.xml"/><Relationship Id="rId81" Type="http://schemas.openxmlformats.org/officeDocument/2006/relationships/tags" Target="../tags/tag254.xml"/><Relationship Id="rId86" Type="http://schemas.openxmlformats.org/officeDocument/2006/relationships/tags" Target="../tags/tag259.xml"/><Relationship Id="rId94" Type="http://schemas.openxmlformats.org/officeDocument/2006/relationships/image" Target="../media/image38.wmf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39" Type="http://schemas.openxmlformats.org/officeDocument/2006/relationships/tags" Target="../tags/tag2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3" Type="http://schemas.openxmlformats.org/officeDocument/2006/relationships/tags" Target="../tags/tag266.xml"/><Relationship Id="rId21" Type="http://schemas.openxmlformats.org/officeDocument/2006/relationships/oleObject" Target="../embeddings/oleObject9.bin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10" Type="http://schemas.openxmlformats.org/officeDocument/2006/relationships/tags" Target="../tags/tag27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26" Type="http://schemas.openxmlformats.org/officeDocument/2006/relationships/image" Target="../media/image42.png"/><Relationship Id="rId3" Type="http://schemas.openxmlformats.org/officeDocument/2006/relationships/tags" Target="../tags/tag283.xml"/><Relationship Id="rId21" Type="http://schemas.openxmlformats.org/officeDocument/2006/relationships/tags" Target="../tags/tag301.xml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oleObject" Target="../embeddings/oleObject10.bin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20" Type="http://schemas.openxmlformats.org/officeDocument/2006/relationships/tags" Target="../tags/tag300.xml"/><Relationship Id="rId1" Type="http://schemas.openxmlformats.org/officeDocument/2006/relationships/vmlDrawing" Target="../drawings/vmlDrawing10.v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85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image" Target="../media/image44.png"/><Relationship Id="rId10" Type="http://schemas.openxmlformats.org/officeDocument/2006/relationships/tags" Target="../tags/tag290.xml"/><Relationship Id="rId19" Type="http://schemas.openxmlformats.org/officeDocument/2006/relationships/tags" Target="../tags/tag299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5" Type="http://schemas.openxmlformats.org/officeDocument/2006/relationships/tags" Target="../tags/tag308.xml"/><Relationship Id="rId15" Type="http://schemas.openxmlformats.org/officeDocument/2006/relationships/image" Target="../media/image45.png"/><Relationship Id="rId10" Type="http://schemas.openxmlformats.org/officeDocument/2006/relationships/tags" Target="../tags/tag313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342.xml"/><Relationship Id="rId21" Type="http://schemas.openxmlformats.org/officeDocument/2006/relationships/tags" Target="../tags/tag337.xml"/><Relationship Id="rId34" Type="http://schemas.openxmlformats.org/officeDocument/2006/relationships/tags" Target="../tags/tag350.xml"/><Relationship Id="rId42" Type="http://schemas.openxmlformats.org/officeDocument/2006/relationships/tags" Target="../tags/tag358.xml"/><Relationship Id="rId47" Type="http://schemas.openxmlformats.org/officeDocument/2006/relationships/tags" Target="../tags/tag363.xml"/><Relationship Id="rId50" Type="http://schemas.openxmlformats.org/officeDocument/2006/relationships/tags" Target="../tags/tag366.xml"/><Relationship Id="rId55" Type="http://schemas.openxmlformats.org/officeDocument/2006/relationships/tags" Target="../tags/tag371.xml"/><Relationship Id="rId63" Type="http://schemas.openxmlformats.org/officeDocument/2006/relationships/tags" Target="../tags/tag379.xml"/><Relationship Id="rId68" Type="http://schemas.openxmlformats.org/officeDocument/2006/relationships/tags" Target="../tags/tag384.xml"/><Relationship Id="rId76" Type="http://schemas.openxmlformats.org/officeDocument/2006/relationships/hyperlink" Target="http://www.fir.rwth-aachen.de/" TargetMode="External"/><Relationship Id="rId84" Type="http://schemas.openxmlformats.org/officeDocument/2006/relationships/image" Target="../media/image10.jpeg"/><Relationship Id="rId89" Type="http://schemas.openxmlformats.org/officeDocument/2006/relationships/image" Target="../media/image47.jpeg"/><Relationship Id="rId97" Type="http://schemas.openxmlformats.org/officeDocument/2006/relationships/image" Target="../media/image16.png"/><Relationship Id="rId7" Type="http://schemas.openxmlformats.org/officeDocument/2006/relationships/tags" Target="../tags/tag323.xml"/><Relationship Id="rId71" Type="http://schemas.openxmlformats.org/officeDocument/2006/relationships/tags" Target="../tags/tag387.xml"/><Relationship Id="rId92" Type="http://schemas.openxmlformats.org/officeDocument/2006/relationships/image" Target="../media/image48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9" Type="http://schemas.openxmlformats.org/officeDocument/2006/relationships/tags" Target="../tags/tag345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32" Type="http://schemas.openxmlformats.org/officeDocument/2006/relationships/tags" Target="../tags/tag348.xml"/><Relationship Id="rId37" Type="http://schemas.openxmlformats.org/officeDocument/2006/relationships/tags" Target="../tags/tag353.xml"/><Relationship Id="rId40" Type="http://schemas.openxmlformats.org/officeDocument/2006/relationships/tags" Target="../tags/tag356.xml"/><Relationship Id="rId45" Type="http://schemas.openxmlformats.org/officeDocument/2006/relationships/tags" Target="../tags/tag361.xml"/><Relationship Id="rId53" Type="http://schemas.openxmlformats.org/officeDocument/2006/relationships/tags" Target="../tags/tag369.xml"/><Relationship Id="rId58" Type="http://schemas.openxmlformats.org/officeDocument/2006/relationships/tags" Target="../tags/tag374.xml"/><Relationship Id="rId66" Type="http://schemas.openxmlformats.org/officeDocument/2006/relationships/tags" Target="../tags/tag382.xml"/><Relationship Id="rId74" Type="http://schemas.openxmlformats.org/officeDocument/2006/relationships/slideLayout" Target="../slideLayouts/slideLayout2.xml"/><Relationship Id="rId79" Type="http://schemas.openxmlformats.org/officeDocument/2006/relationships/image" Target="../media/image8.jpeg"/><Relationship Id="rId87" Type="http://schemas.openxmlformats.org/officeDocument/2006/relationships/image" Target="../media/image12.jpeg"/><Relationship Id="rId5" Type="http://schemas.openxmlformats.org/officeDocument/2006/relationships/tags" Target="../tags/tag321.xml"/><Relationship Id="rId61" Type="http://schemas.openxmlformats.org/officeDocument/2006/relationships/tags" Target="../tags/tag377.xml"/><Relationship Id="rId82" Type="http://schemas.openxmlformats.org/officeDocument/2006/relationships/image" Target="../media/image9.jpeg"/><Relationship Id="rId90" Type="http://schemas.openxmlformats.org/officeDocument/2006/relationships/hyperlink" Target="http://www.kuhn-technology.de/" TargetMode="External"/><Relationship Id="rId95" Type="http://schemas.openxmlformats.org/officeDocument/2006/relationships/image" Target="../media/image20.png"/><Relationship Id="rId19" Type="http://schemas.openxmlformats.org/officeDocument/2006/relationships/tags" Target="../tags/tag33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tags" Target="../tags/tag346.xml"/><Relationship Id="rId35" Type="http://schemas.openxmlformats.org/officeDocument/2006/relationships/tags" Target="../tags/tag351.xml"/><Relationship Id="rId43" Type="http://schemas.openxmlformats.org/officeDocument/2006/relationships/tags" Target="../tags/tag359.xml"/><Relationship Id="rId48" Type="http://schemas.openxmlformats.org/officeDocument/2006/relationships/tags" Target="../tags/tag364.xml"/><Relationship Id="rId56" Type="http://schemas.openxmlformats.org/officeDocument/2006/relationships/tags" Target="../tags/tag372.xml"/><Relationship Id="rId64" Type="http://schemas.openxmlformats.org/officeDocument/2006/relationships/tags" Target="../tags/tag380.xml"/><Relationship Id="rId69" Type="http://schemas.openxmlformats.org/officeDocument/2006/relationships/tags" Target="../tags/tag385.xml"/><Relationship Id="rId77" Type="http://schemas.openxmlformats.org/officeDocument/2006/relationships/image" Target="../media/image7.jpeg"/><Relationship Id="rId100" Type="http://schemas.openxmlformats.org/officeDocument/2006/relationships/image" Target="../media/image19.wmf"/><Relationship Id="rId8" Type="http://schemas.openxmlformats.org/officeDocument/2006/relationships/tags" Target="../tags/tag324.xml"/><Relationship Id="rId51" Type="http://schemas.openxmlformats.org/officeDocument/2006/relationships/tags" Target="../tags/tag367.xml"/><Relationship Id="rId72" Type="http://schemas.openxmlformats.org/officeDocument/2006/relationships/tags" Target="../tags/tag388.xml"/><Relationship Id="rId80" Type="http://schemas.openxmlformats.org/officeDocument/2006/relationships/image" Target="../media/image46.jpeg"/><Relationship Id="rId85" Type="http://schemas.openxmlformats.org/officeDocument/2006/relationships/image" Target="../media/image11.png"/><Relationship Id="rId93" Type="http://schemas.openxmlformats.org/officeDocument/2006/relationships/hyperlink" Target="http://www.herti.bg/" TargetMode="External"/><Relationship Id="rId98" Type="http://schemas.openxmlformats.org/officeDocument/2006/relationships/image" Target="../media/image17.jpeg"/><Relationship Id="rId3" Type="http://schemas.openxmlformats.org/officeDocument/2006/relationships/tags" Target="../tags/tag319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33" Type="http://schemas.openxmlformats.org/officeDocument/2006/relationships/tags" Target="../tags/tag349.xml"/><Relationship Id="rId38" Type="http://schemas.openxmlformats.org/officeDocument/2006/relationships/tags" Target="../tags/tag354.xml"/><Relationship Id="rId46" Type="http://schemas.openxmlformats.org/officeDocument/2006/relationships/tags" Target="../tags/tag362.xml"/><Relationship Id="rId59" Type="http://schemas.openxmlformats.org/officeDocument/2006/relationships/tags" Target="../tags/tag375.xml"/><Relationship Id="rId67" Type="http://schemas.openxmlformats.org/officeDocument/2006/relationships/tags" Target="../tags/tag383.xml"/><Relationship Id="rId20" Type="http://schemas.openxmlformats.org/officeDocument/2006/relationships/tags" Target="../tags/tag336.xml"/><Relationship Id="rId41" Type="http://schemas.openxmlformats.org/officeDocument/2006/relationships/tags" Target="../tags/tag357.xml"/><Relationship Id="rId54" Type="http://schemas.openxmlformats.org/officeDocument/2006/relationships/tags" Target="../tags/tag370.xml"/><Relationship Id="rId62" Type="http://schemas.openxmlformats.org/officeDocument/2006/relationships/tags" Target="../tags/tag378.xml"/><Relationship Id="rId70" Type="http://schemas.openxmlformats.org/officeDocument/2006/relationships/tags" Target="../tags/tag386.xml"/><Relationship Id="rId75" Type="http://schemas.openxmlformats.org/officeDocument/2006/relationships/oleObject" Target="../embeddings/oleObject11.bin"/><Relationship Id="rId83" Type="http://schemas.openxmlformats.org/officeDocument/2006/relationships/hyperlink" Target="http://www.mayking.com/" TargetMode="External"/><Relationship Id="rId88" Type="http://schemas.openxmlformats.org/officeDocument/2006/relationships/hyperlink" Target="http://www.metalik.com/" TargetMode="External"/><Relationship Id="rId91" Type="http://schemas.openxmlformats.org/officeDocument/2006/relationships/image" Target="../media/image13.png"/><Relationship Id="rId96" Type="http://schemas.openxmlformats.org/officeDocument/2006/relationships/hyperlink" Target="http://www.quintelligence.com/index.htm" TargetMode="External"/><Relationship Id="rId1" Type="http://schemas.openxmlformats.org/officeDocument/2006/relationships/vmlDrawing" Target="../drawings/vmlDrawing11.vml"/><Relationship Id="rId6" Type="http://schemas.openxmlformats.org/officeDocument/2006/relationships/tags" Target="../tags/tag322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36" Type="http://schemas.openxmlformats.org/officeDocument/2006/relationships/tags" Target="../tags/tag352.xml"/><Relationship Id="rId49" Type="http://schemas.openxmlformats.org/officeDocument/2006/relationships/tags" Target="../tags/tag365.xml"/><Relationship Id="rId57" Type="http://schemas.openxmlformats.org/officeDocument/2006/relationships/tags" Target="../tags/tag373.xml"/><Relationship Id="rId10" Type="http://schemas.openxmlformats.org/officeDocument/2006/relationships/tags" Target="../tags/tag326.xml"/><Relationship Id="rId31" Type="http://schemas.openxmlformats.org/officeDocument/2006/relationships/tags" Target="../tags/tag347.xml"/><Relationship Id="rId44" Type="http://schemas.openxmlformats.org/officeDocument/2006/relationships/tags" Target="../tags/tag360.xml"/><Relationship Id="rId52" Type="http://schemas.openxmlformats.org/officeDocument/2006/relationships/tags" Target="../tags/tag368.xml"/><Relationship Id="rId60" Type="http://schemas.openxmlformats.org/officeDocument/2006/relationships/tags" Target="../tags/tag376.xml"/><Relationship Id="rId65" Type="http://schemas.openxmlformats.org/officeDocument/2006/relationships/tags" Target="../tags/tag381.xml"/><Relationship Id="rId73" Type="http://schemas.openxmlformats.org/officeDocument/2006/relationships/tags" Target="../tags/tag389.xml"/><Relationship Id="rId78" Type="http://schemas.openxmlformats.org/officeDocument/2006/relationships/hyperlink" Target="http://www.biba.uni-bremen.de/" TargetMode="External"/><Relationship Id="rId81" Type="http://schemas.openxmlformats.org/officeDocument/2006/relationships/hyperlink" Target="http://www.insiel.it/" TargetMode="External"/><Relationship Id="rId86" Type="http://schemas.openxmlformats.org/officeDocument/2006/relationships/hyperlink" Target="http://www.it-partners.bg/" TargetMode="External"/><Relationship Id="rId94" Type="http://schemas.openxmlformats.org/officeDocument/2006/relationships/image" Target="../media/image15.png"/><Relationship Id="rId99" Type="http://schemas.openxmlformats.org/officeDocument/2006/relationships/image" Target="../media/image49.jpe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39" Type="http://schemas.openxmlformats.org/officeDocument/2006/relationships/tags" Target="../tags/tag3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33ff.com/flags/worldflags/Bulgaria_flag.html" TargetMode="External"/><Relationship Id="rId13" Type="http://schemas.openxmlformats.org/officeDocument/2006/relationships/image" Target="../media/image5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1.jpeg"/><Relationship Id="rId12" Type="http://schemas.openxmlformats.org/officeDocument/2006/relationships/hyperlink" Target="http://images.google.com/imgres?imgurl=http://www.paulnoll.com/Locations/visiting-Slovakia-flag.gif&amp;imgrefurl=http://www.paulnoll.com/Locations/visiting-Slovakia.html&amp;h=220&amp;w=330&amp;sz=4&amp;tbnid=PeIl6EOUpiT-uM:&amp;tbnh=76&amp;tbnw=114&amp;prev=/images?q=slovakia+flag&amp;start=2&amp;sa=X&amp;oi=images&amp;ct=image&amp;cd=2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0.xml"/><Relationship Id="rId6" Type="http://schemas.openxmlformats.org/officeDocument/2006/relationships/hyperlink" Target="http://images.google.com/imgres?imgurl=http://arthur.iea-coal.co.uk/files/IEACLE0001/Flags/Italy-flag.jpg&amp;imgrefurl=http://www.iea-coal.org.uk/content/default.asp?PageId=14&amp;LanguageId=0&amp;h=288&amp;w=432&amp;sz=4&amp;tbnid=97Y6Zk6NZ3PnLM:&amp;tbnh=82&amp;tbnw=123&amp;prev=/images?q=italy+flag&amp;start=2&amp;sa=X&amp;oi=images&amp;ct=image&amp;cd=2" TargetMode="External"/><Relationship Id="rId11" Type="http://schemas.openxmlformats.org/officeDocument/2006/relationships/image" Target="../media/image53.jpeg"/><Relationship Id="rId5" Type="http://schemas.openxmlformats.org/officeDocument/2006/relationships/image" Target="../media/image50.jpeg"/><Relationship Id="rId10" Type="http://schemas.openxmlformats.org/officeDocument/2006/relationships/hyperlink" Target="http://images.google.com/imgres?imgurl=http://www.globalgeografia.com/europa/eu_slovenia_flag.gif&amp;imgrefurl=http://www.globalgeografia.com/europa/eu_slovenia.htm&amp;h=252&amp;w=360&amp;sz=4&amp;tbnid=7zO7-7QZEIjzWM:&amp;tbnh=81&amp;tbnw=117&amp;prev=/images?q=slovenia+flag&amp;start=1&amp;sa=X&amp;oi=images&amp;ct=image&amp;cd=1" TargetMode="External"/><Relationship Id="rId4" Type="http://schemas.openxmlformats.org/officeDocument/2006/relationships/hyperlink" Target="http://images.google.com/imgres?imgurl=http://www.umich.edu/~iinet/oip/Images/photo-albums/germany/germany-flag.gif&amp;imgrefurl=http://www.umich.edu/~iinet/oip/Programs/Flyers/germany_tubingen_winter.html&amp;h=260&amp;w=435&amp;sz=5&amp;tbnid=slLXUqFuHqrZxM:&amp;tbnh=73&amp;tbnw=123&amp;prev=/images?q=germany+flag&amp;start=2&amp;sa=X&amp;oi=images&amp;ct=image&amp;cd=2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9" Type="http://schemas.openxmlformats.org/officeDocument/2006/relationships/hyperlink" Target="http://www.kuhn-technology.de/" TargetMode="External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hyperlink" Target="http://www.mayking.com/" TargetMode="External"/><Relationship Id="rId42" Type="http://schemas.openxmlformats.org/officeDocument/2006/relationships/hyperlink" Target="http://www.herti.bg/" TargetMode="External"/><Relationship Id="rId47" Type="http://schemas.openxmlformats.org/officeDocument/2006/relationships/image" Target="../media/image18.jpeg"/><Relationship Id="rId50" Type="http://schemas.openxmlformats.org/officeDocument/2006/relationships/image" Target="../media/image21.wmf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image" Target="../media/image9.jpeg"/><Relationship Id="rId38" Type="http://schemas.openxmlformats.org/officeDocument/2006/relationships/image" Target="../media/image12.jpeg"/><Relationship Id="rId46" Type="http://schemas.openxmlformats.org/officeDocument/2006/relationships/image" Target="../media/image17.jpe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image" Target="../media/image7.jpeg"/><Relationship Id="rId41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hyperlink" Target="http://www.insiel.it/" TargetMode="External"/><Relationship Id="rId37" Type="http://schemas.openxmlformats.org/officeDocument/2006/relationships/hyperlink" Target="http://www.it-partners.bg/" TargetMode="External"/><Relationship Id="rId40" Type="http://schemas.openxmlformats.org/officeDocument/2006/relationships/image" Target="../media/image13.png"/><Relationship Id="rId45" Type="http://schemas.openxmlformats.org/officeDocument/2006/relationships/image" Target="../media/image16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hyperlink" Target="http://www.fir.rwth-aachen.de/" TargetMode="External"/><Relationship Id="rId36" Type="http://schemas.openxmlformats.org/officeDocument/2006/relationships/image" Target="../media/image11.png"/><Relationship Id="rId49" Type="http://schemas.openxmlformats.org/officeDocument/2006/relationships/image" Target="../media/image20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image" Target="../media/image8.jpeg"/><Relationship Id="rId44" Type="http://schemas.openxmlformats.org/officeDocument/2006/relationships/hyperlink" Target="http://www.quintelligence.com/index.htm" TargetMode="External"/><Relationship Id="rId52" Type="http://schemas.openxmlformats.org/officeDocument/2006/relationships/oleObject" Target="../embeddings/oleObject3.bin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slideLayout" Target="../slideLayouts/slideLayout2.xml"/><Relationship Id="rId30" Type="http://schemas.openxmlformats.org/officeDocument/2006/relationships/hyperlink" Target="http://www.biba.uni-bremen.de/" TargetMode="External"/><Relationship Id="rId35" Type="http://schemas.openxmlformats.org/officeDocument/2006/relationships/image" Target="../media/image10.jpeg"/><Relationship Id="rId43" Type="http://schemas.openxmlformats.org/officeDocument/2006/relationships/image" Target="../media/image15.png"/><Relationship Id="rId48" Type="http://schemas.openxmlformats.org/officeDocument/2006/relationships/image" Target="../media/image19.wmf"/><Relationship Id="rId8" Type="http://schemas.openxmlformats.org/officeDocument/2006/relationships/tags" Target="../tags/tag31.xml"/><Relationship Id="rId5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2" Type="http://schemas.openxmlformats.org/officeDocument/2006/relationships/tags" Target="../tags/tag50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3861" r:id="rId7" imgW="0" imgH="0" progId="TCLayout.ActiveDocument.1">
              <p:embed/>
            </p:oleObj>
          </a:graphicData>
        </a:graphic>
      </p:graphicFrame>
      <p:pic>
        <p:nvPicPr>
          <p:cNvPr id="163860" name="Picture 20" descr="T:\Workpackages\WP(8)-Dissemination&amp;Exploitation\Factory-col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80979" y="4179597"/>
            <a:ext cx="1241442" cy="1367157"/>
          </a:xfrm>
          <a:prstGeom prst="roundRect">
            <a:avLst>
              <a:gd name="adj" fmla="val 0"/>
            </a:avLst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63842" name="Rectangle 2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auto">
          <a:xfrm>
            <a:off x="1281113" y="3789363"/>
            <a:ext cx="8027987" cy="18018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 dirty="0">
                <a:solidFill>
                  <a:schemeClr val="tx2"/>
                </a:solidFill>
              </a:rPr>
              <a:t>“Open Source Enterprise Resource Planning and Order Management System for Eastern European Tool and Die Making Workshops” </a:t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/>
            </a:r>
            <a:br>
              <a:rPr lang="en-US" sz="2000" b="0" dirty="0">
                <a:solidFill>
                  <a:schemeClr val="tx2"/>
                </a:solidFill>
              </a:rPr>
            </a:br>
            <a:r>
              <a:rPr lang="en-US" sz="1800" b="0" dirty="0">
                <a:solidFill>
                  <a:schemeClr val="tx2"/>
                </a:solidFill>
              </a:rPr>
              <a:t/>
            </a:r>
            <a:br>
              <a:rPr lang="en-US" sz="1800" b="0" dirty="0">
                <a:solidFill>
                  <a:schemeClr val="tx2"/>
                </a:solidFill>
              </a:rPr>
            </a:br>
            <a:r>
              <a:rPr lang="en-US" sz="1800" b="0" dirty="0" smtClean="0">
                <a:solidFill>
                  <a:schemeClr val="tx2"/>
                </a:solidFill>
              </a:rPr>
              <a:t>June 04</a:t>
            </a:r>
            <a:r>
              <a:rPr lang="en-US" sz="1800" b="0" baseline="30000" dirty="0" smtClean="0">
                <a:solidFill>
                  <a:schemeClr val="tx2"/>
                </a:solidFill>
              </a:rPr>
              <a:t>th</a:t>
            </a:r>
            <a:r>
              <a:rPr lang="en-US" sz="1800" b="0" dirty="0" smtClean="0">
                <a:solidFill>
                  <a:schemeClr val="tx2"/>
                </a:solidFill>
              </a:rPr>
              <a:t>, 2008, </a:t>
            </a:r>
            <a:r>
              <a:rPr lang="en-US" sz="1800" b="0" dirty="0" err="1" smtClean="0">
                <a:solidFill>
                  <a:schemeClr val="tx2"/>
                </a:solidFill>
              </a:rPr>
              <a:t>Radenci</a:t>
            </a:r>
            <a:r>
              <a:rPr lang="en-US" sz="1800" b="0" dirty="0" smtClean="0">
                <a:solidFill>
                  <a:schemeClr val="tx2"/>
                </a:solidFill>
              </a:rPr>
              <a:t>, Slovenia</a:t>
            </a:r>
            <a:endParaRPr lang="en-US" sz="18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9" name="Picture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7604125" y="2779713"/>
            <a:ext cx="850900" cy="936625"/>
          </a:xfrm>
          <a:prstGeom prst="rect">
            <a:avLst/>
          </a:prstGeom>
          <a:noFill/>
        </p:spPr>
      </p:pic>
      <p:pic>
        <p:nvPicPr>
          <p:cNvPr id="230496" name="Picture 96" descr="Factory-col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8301038" y="2706688"/>
            <a:ext cx="492125" cy="542925"/>
          </a:xfrm>
          <a:prstGeom prst="rect">
            <a:avLst/>
          </a:prstGeom>
          <a:noFill/>
        </p:spPr>
      </p:pic>
      <p:sp>
        <p:nvSpPr>
          <p:cNvPr id="230404" name="Rectangle 4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/>
              <a:t>Project overview</a:t>
            </a:r>
          </a:p>
        </p:txBody>
      </p:sp>
      <p:sp>
        <p:nvSpPr>
          <p:cNvPr id="230405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V="1">
            <a:off x="903288" y="4503738"/>
            <a:ext cx="2447925" cy="269875"/>
          </a:xfrm>
          <a:custGeom>
            <a:avLst/>
            <a:gdLst>
              <a:gd name="G0" fmla="+- 4118 0 0"/>
              <a:gd name="G1" fmla="+- 21600 0 4118"/>
              <a:gd name="G2" fmla="*/ 4118 1 2"/>
              <a:gd name="G3" fmla="+- 21600 0 G2"/>
              <a:gd name="G4" fmla="+/ 4118 21600 2"/>
              <a:gd name="G5" fmla="+/ G1 0 2"/>
              <a:gd name="G6" fmla="*/ 21600 21600 4118"/>
              <a:gd name="G7" fmla="*/ G6 1 2"/>
              <a:gd name="G8" fmla="+- 21600 0 G7"/>
              <a:gd name="G9" fmla="*/ 21600 1 2"/>
              <a:gd name="G10" fmla="+- 4118 0 G9"/>
              <a:gd name="G11" fmla="?: G10 G8 0"/>
              <a:gd name="G12" fmla="?: G10 G7 21600"/>
              <a:gd name="T0" fmla="*/ 19541 w 21600"/>
              <a:gd name="T1" fmla="*/ 10800 h 21600"/>
              <a:gd name="T2" fmla="*/ 10800 w 21600"/>
              <a:gd name="T3" fmla="*/ 21600 h 21600"/>
              <a:gd name="T4" fmla="*/ 2059 w 21600"/>
              <a:gd name="T5" fmla="*/ 10800 h 21600"/>
              <a:gd name="T6" fmla="*/ 10800 w 21600"/>
              <a:gd name="T7" fmla="*/ 0 h 21600"/>
              <a:gd name="T8" fmla="*/ 3859 w 21600"/>
              <a:gd name="T9" fmla="*/ 3859 h 21600"/>
              <a:gd name="T10" fmla="*/ 17741 w 21600"/>
              <a:gd name="T11" fmla="*/ 177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118" y="21600"/>
                </a:lnTo>
                <a:lnTo>
                  <a:pt x="1748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C1969">
              <a:alpha val="60001"/>
            </a:srgbClr>
          </a:solidFill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V="1">
            <a:off x="3419475" y="4503738"/>
            <a:ext cx="1601788" cy="269875"/>
          </a:xfrm>
          <a:custGeom>
            <a:avLst/>
            <a:gdLst>
              <a:gd name="G0" fmla="+- 5116 0 0"/>
              <a:gd name="G1" fmla="+- 21600 0 5116"/>
              <a:gd name="G2" fmla="*/ 5116 1 2"/>
              <a:gd name="G3" fmla="+- 21600 0 G2"/>
              <a:gd name="G4" fmla="+/ 5116 21600 2"/>
              <a:gd name="G5" fmla="+/ G1 0 2"/>
              <a:gd name="G6" fmla="*/ 21600 21600 5116"/>
              <a:gd name="G7" fmla="*/ G6 1 2"/>
              <a:gd name="G8" fmla="+- 21600 0 G7"/>
              <a:gd name="G9" fmla="*/ 21600 1 2"/>
              <a:gd name="G10" fmla="+- 5116 0 G9"/>
              <a:gd name="G11" fmla="?: G10 G8 0"/>
              <a:gd name="G12" fmla="?: G10 G7 21600"/>
              <a:gd name="T0" fmla="*/ 19042 w 21600"/>
              <a:gd name="T1" fmla="*/ 10800 h 21600"/>
              <a:gd name="T2" fmla="*/ 10800 w 21600"/>
              <a:gd name="T3" fmla="*/ 21600 h 21600"/>
              <a:gd name="T4" fmla="*/ 2558 w 21600"/>
              <a:gd name="T5" fmla="*/ 10800 h 21600"/>
              <a:gd name="T6" fmla="*/ 10800 w 21600"/>
              <a:gd name="T7" fmla="*/ 0 h 21600"/>
              <a:gd name="T8" fmla="*/ 4358 w 21600"/>
              <a:gd name="T9" fmla="*/ 4358 h 21600"/>
              <a:gd name="T10" fmla="*/ 17242 w 21600"/>
              <a:gd name="T11" fmla="*/ 172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116" y="21600"/>
                </a:lnTo>
                <a:lnTo>
                  <a:pt x="1648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C1969">
              <a:alpha val="60001"/>
            </a:srgbClr>
          </a:solidFill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V="1">
            <a:off x="5086350" y="4503738"/>
            <a:ext cx="1601788" cy="269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C1969">
              <a:alpha val="60001"/>
            </a:srgbClr>
          </a:solidFill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8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V="1">
            <a:off x="6742113" y="4503738"/>
            <a:ext cx="1673225" cy="269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C1969">
              <a:alpha val="60001"/>
            </a:srgbClr>
          </a:solidFill>
          <a:ln w="9525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898525" y="4765675"/>
            <a:ext cx="2466975" cy="311150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Concept</a:t>
            </a:r>
          </a:p>
        </p:txBody>
      </p:sp>
      <p:sp>
        <p:nvSpPr>
          <p:cNvPr id="230413" name="Rectangle 13"/>
          <p:cNvSpPr>
            <a:spLocks noChangeArrowheads="1"/>
          </p:cNvSpPr>
          <p:nvPr/>
        </p:nvSpPr>
        <p:spPr bwMode="auto">
          <a:xfrm>
            <a:off x="3365500" y="4765675"/>
            <a:ext cx="1665288" cy="311150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Architecture</a:t>
            </a:r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5094288" y="4765675"/>
            <a:ext cx="1582737" cy="311150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Demonstrator</a:t>
            </a:r>
          </a:p>
        </p:txBody>
      </p:sp>
      <p:sp>
        <p:nvSpPr>
          <p:cNvPr id="230415" name="Rectangle 15"/>
          <p:cNvSpPr>
            <a:spLocks noChangeArrowheads="1"/>
          </p:cNvSpPr>
          <p:nvPr/>
        </p:nvSpPr>
        <p:spPr bwMode="auto">
          <a:xfrm>
            <a:off x="6677025" y="4765675"/>
            <a:ext cx="1736725" cy="311150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Marketplace</a:t>
            </a:r>
          </a:p>
        </p:txBody>
      </p:sp>
      <p:sp>
        <p:nvSpPr>
          <p:cNvPr id="230417" name="Rectangle 17"/>
          <p:cNvSpPr>
            <a:spLocks noChangeArrowheads="1"/>
          </p:cNvSpPr>
          <p:nvPr/>
        </p:nvSpPr>
        <p:spPr bwMode="auto">
          <a:xfrm>
            <a:off x="5022850" y="4708525"/>
            <a:ext cx="71438" cy="4333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6678613" y="4708525"/>
            <a:ext cx="71437" cy="4333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19" name="Rectangle 19"/>
          <p:cNvSpPr>
            <a:spLocks noChangeArrowheads="1"/>
          </p:cNvSpPr>
          <p:nvPr/>
        </p:nvSpPr>
        <p:spPr bwMode="auto">
          <a:xfrm>
            <a:off x="8413750" y="4708525"/>
            <a:ext cx="71438" cy="4333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20" name="Rectangle 20"/>
          <p:cNvSpPr>
            <a:spLocks noChangeArrowheads="1"/>
          </p:cNvSpPr>
          <p:nvPr/>
        </p:nvSpPr>
        <p:spPr bwMode="auto">
          <a:xfrm>
            <a:off x="827088" y="4708525"/>
            <a:ext cx="71437" cy="4333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0430" name="Group 3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71538" y="1738313"/>
            <a:ext cx="287337" cy="428625"/>
            <a:chOff x="204" y="719"/>
            <a:chExt cx="181" cy="352"/>
          </a:xfrm>
        </p:grpSpPr>
        <p:sp>
          <p:nvSpPr>
            <p:cNvPr id="230431" name="AutoShape 31"/>
            <p:cNvSpPr>
              <a:spLocks noChangeArrowheads="1"/>
            </p:cNvSpPr>
            <p:nvPr/>
          </p:nvSpPr>
          <p:spPr bwMode="auto">
            <a:xfrm>
              <a:off x="204" y="754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B2B2B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2" name="Oval 32"/>
            <p:cNvSpPr>
              <a:spLocks noChangeArrowheads="1"/>
            </p:cNvSpPr>
            <p:nvPr/>
          </p:nvSpPr>
          <p:spPr bwMode="auto">
            <a:xfrm>
              <a:off x="229" y="719"/>
              <a:ext cx="136" cy="136"/>
            </a:xfrm>
            <a:prstGeom prst="ellipse">
              <a:avLst/>
            </a:prstGeom>
            <a:solidFill>
              <a:srgbClr val="B2B2B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0433" name="Group 33"/>
            <p:cNvGrpSpPr>
              <a:grpSpLocks/>
            </p:cNvGrpSpPr>
            <p:nvPr/>
          </p:nvGrpSpPr>
          <p:grpSpPr bwMode="auto">
            <a:xfrm>
              <a:off x="340" y="889"/>
              <a:ext cx="45" cy="92"/>
              <a:chOff x="340" y="889"/>
              <a:chExt cx="45" cy="92"/>
            </a:xfrm>
          </p:grpSpPr>
          <p:sp>
            <p:nvSpPr>
              <p:cNvPr id="230434" name="Line 34"/>
              <p:cNvSpPr>
                <a:spLocks noChangeShapeType="1"/>
              </p:cNvSpPr>
              <p:nvPr/>
            </p:nvSpPr>
            <p:spPr bwMode="auto">
              <a:xfrm>
                <a:off x="340" y="889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435" name="Line 35"/>
              <p:cNvSpPr>
                <a:spLocks noChangeShapeType="1"/>
              </p:cNvSpPr>
              <p:nvPr/>
            </p:nvSpPr>
            <p:spPr bwMode="auto">
              <a:xfrm flipH="1">
                <a:off x="340" y="935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0436" name="Group 36"/>
            <p:cNvGrpSpPr>
              <a:grpSpLocks/>
            </p:cNvGrpSpPr>
            <p:nvPr/>
          </p:nvGrpSpPr>
          <p:grpSpPr bwMode="auto">
            <a:xfrm flipH="1">
              <a:off x="204" y="798"/>
              <a:ext cx="45" cy="92"/>
              <a:chOff x="340" y="889"/>
              <a:chExt cx="45" cy="92"/>
            </a:xfrm>
          </p:grpSpPr>
          <p:sp>
            <p:nvSpPr>
              <p:cNvPr id="230437" name="Line 37"/>
              <p:cNvSpPr>
                <a:spLocks noChangeShapeType="1"/>
              </p:cNvSpPr>
              <p:nvPr/>
            </p:nvSpPr>
            <p:spPr bwMode="auto">
              <a:xfrm>
                <a:off x="340" y="889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438" name="Line 38"/>
              <p:cNvSpPr>
                <a:spLocks noChangeShapeType="1"/>
              </p:cNvSpPr>
              <p:nvPr/>
            </p:nvSpPr>
            <p:spPr bwMode="auto">
              <a:xfrm flipH="1">
                <a:off x="340" y="935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0439" name="AutoShape 39"/>
            <p:cNvSpPr>
              <a:spLocks noChangeArrowheads="1"/>
            </p:cNvSpPr>
            <p:nvPr/>
          </p:nvSpPr>
          <p:spPr bwMode="auto">
            <a:xfrm>
              <a:off x="272" y="809"/>
              <a:ext cx="46" cy="46"/>
            </a:xfrm>
            <a:custGeom>
              <a:avLst/>
              <a:gdLst>
                <a:gd name="G0" fmla="+- 10800 0 0"/>
                <a:gd name="G1" fmla="+- -10770852 0 0"/>
                <a:gd name="G2" fmla="+- 0 0 -10770852"/>
                <a:gd name="T0" fmla="*/ 0 256 1"/>
                <a:gd name="T1" fmla="*/ 180 256 1"/>
                <a:gd name="G3" fmla="+- -10770852 T0 T1"/>
                <a:gd name="T2" fmla="*/ 0 256 1"/>
                <a:gd name="T3" fmla="*/ 90 256 1"/>
                <a:gd name="G4" fmla="+- -10770852 T2 T3"/>
                <a:gd name="G5" fmla="*/ G4 2 1"/>
                <a:gd name="T4" fmla="*/ 90 256 1"/>
                <a:gd name="T5" fmla="*/ 0 256 1"/>
                <a:gd name="G6" fmla="+- -10770852 T4 T5"/>
                <a:gd name="G7" fmla="*/ G6 2 1"/>
                <a:gd name="G8" fmla="abs -1077085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-10770852"/>
                <a:gd name="G21" fmla="sin G19 -10770852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-10770852"/>
                <a:gd name="G29" fmla="sin 10800 -10770852"/>
                <a:gd name="G30" fmla="sin 10800 -10770852"/>
                <a:gd name="G31" fmla="+- G28 10800 0"/>
                <a:gd name="G32" fmla="+- G29 10800 0"/>
                <a:gd name="G33" fmla="+- G30 10800 0"/>
                <a:gd name="G34" fmla="?: G4 0 G31"/>
                <a:gd name="G35" fmla="?: -10770852 G34 0"/>
                <a:gd name="G36" fmla="?: G6 G35 G31"/>
                <a:gd name="G37" fmla="+- 21600 0 G36"/>
                <a:gd name="G38" fmla="?: G4 0 G33"/>
                <a:gd name="G39" fmla="?: -1077085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00 w 21600"/>
                <a:gd name="T15" fmla="*/ 7886 h 21600"/>
                <a:gd name="T16" fmla="*/ 10800 w 21600"/>
                <a:gd name="T17" fmla="*/ 0 h 21600"/>
                <a:gd name="T18" fmla="*/ 21200 w 21600"/>
                <a:gd name="T19" fmla="*/ 788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00" y="7886"/>
                  </a:moveTo>
                  <a:cubicBezTo>
                    <a:pt x="1706" y="3223"/>
                    <a:pt x="5957" y="-1"/>
                    <a:pt x="10800" y="0"/>
                  </a:cubicBezTo>
                  <a:cubicBezTo>
                    <a:pt x="15642" y="0"/>
                    <a:pt x="19893" y="3223"/>
                    <a:pt x="21199" y="7886"/>
                  </a:cubicBezTo>
                  <a:cubicBezTo>
                    <a:pt x="19893" y="3223"/>
                    <a:pt x="15642" y="-1"/>
                    <a:pt x="10799" y="0"/>
                  </a:cubicBezTo>
                  <a:cubicBezTo>
                    <a:pt x="5957" y="0"/>
                    <a:pt x="1706" y="3223"/>
                    <a:pt x="400" y="7886"/>
                  </a:cubicBezTo>
                  <a:close/>
                </a:path>
              </a:pathLst>
            </a:custGeom>
            <a:solidFill>
              <a:srgbClr val="B2B2B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0440" name="Group 4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8072438" y="1738313"/>
            <a:ext cx="428625" cy="428625"/>
            <a:chOff x="1156" y="754"/>
            <a:chExt cx="270" cy="352"/>
          </a:xfrm>
        </p:grpSpPr>
        <p:sp>
          <p:nvSpPr>
            <p:cNvPr id="230441" name="AutoShape 41"/>
            <p:cNvSpPr>
              <a:spLocks noChangeArrowheads="1"/>
            </p:cNvSpPr>
            <p:nvPr/>
          </p:nvSpPr>
          <p:spPr bwMode="auto">
            <a:xfrm>
              <a:off x="1199" y="789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B2B2B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2" name="Oval 42"/>
            <p:cNvSpPr>
              <a:spLocks noChangeArrowheads="1"/>
            </p:cNvSpPr>
            <p:nvPr/>
          </p:nvSpPr>
          <p:spPr bwMode="auto">
            <a:xfrm>
              <a:off x="1224" y="754"/>
              <a:ext cx="136" cy="136"/>
            </a:xfrm>
            <a:prstGeom prst="ellipse">
              <a:avLst/>
            </a:prstGeom>
            <a:solidFill>
              <a:srgbClr val="B2B2B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3" name="Line 43"/>
            <p:cNvSpPr>
              <a:spLocks noChangeShapeType="1"/>
            </p:cNvSpPr>
            <p:nvPr/>
          </p:nvSpPr>
          <p:spPr bwMode="auto">
            <a:xfrm>
              <a:off x="1331" y="924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4" name="Line 44"/>
            <p:cNvSpPr>
              <a:spLocks noChangeShapeType="1"/>
            </p:cNvSpPr>
            <p:nvPr/>
          </p:nvSpPr>
          <p:spPr bwMode="auto">
            <a:xfrm flipV="1">
              <a:off x="1380" y="925"/>
              <a:ext cx="4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5" name="Line 45"/>
            <p:cNvSpPr>
              <a:spLocks noChangeShapeType="1"/>
            </p:cNvSpPr>
            <p:nvPr/>
          </p:nvSpPr>
          <p:spPr bwMode="auto">
            <a:xfrm flipV="1">
              <a:off x="1156" y="879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6" name="Line 46"/>
            <p:cNvSpPr>
              <a:spLocks noChangeShapeType="1"/>
            </p:cNvSpPr>
            <p:nvPr/>
          </p:nvSpPr>
          <p:spPr bwMode="auto">
            <a:xfrm>
              <a:off x="1201" y="879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7" name="AutoShape 47"/>
            <p:cNvSpPr>
              <a:spLocks noChangeArrowheads="1"/>
            </p:cNvSpPr>
            <p:nvPr/>
          </p:nvSpPr>
          <p:spPr bwMode="auto">
            <a:xfrm flipV="1">
              <a:off x="1261" y="817"/>
              <a:ext cx="69" cy="45"/>
            </a:xfrm>
            <a:custGeom>
              <a:avLst/>
              <a:gdLst>
                <a:gd name="G0" fmla="+- 10258 0 0"/>
                <a:gd name="G1" fmla="+- -10312714 0 0"/>
                <a:gd name="G2" fmla="+- 0 0 -10312714"/>
                <a:gd name="T0" fmla="*/ 0 256 1"/>
                <a:gd name="T1" fmla="*/ 180 256 1"/>
                <a:gd name="G3" fmla="+- -10312714 T0 T1"/>
                <a:gd name="T2" fmla="*/ 0 256 1"/>
                <a:gd name="T3" fmla="*/ 90 256 1"/>
                <a:gd name="G4" fmla="+- -10312714 T2 T3"/>
                <a:gd name="G5" fmla="*/ G4 2 1"/>
                <a:gd name="T4" fmla="*/ 90 256 1"/>
                <a:gd name="T5" fmla="*/ 0 256 1"/>
                <a:gd name="G6" fmla="+- -10312714 T4 T5"/>
                <a:gd name="G7" fmla="*/ G6 2 1"/>
                <a:gd name="G8" fmla="abs -1031271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258"/>
                <a:gd name="G18" fmla="*/ 10258 1 2"/>
                <a:gd name="G19" fmla="+- G18 5400 0"/>
                <a:gd name="G20" fmla="cos G19 -10312714"/>
                <a:gd name="G21" fmla="sin G19 -10312714"/>
                <a:gd name="G22" fmla="+- G20 10800 0"/>
                <a:gd name="G23" fmla="+- G21 10800 0"/>
                <a:gd name="G24" fmla="+- 10800 0 G20"/>
                <a:gd name="G25" fmla="+- 10258 10800 0"/>
                <a:gd name="G26" fmla="?: G9 G17 G25"/>
                <a:gd name="G27" fmla="?: G9 0 21600"/>
                <a:gd name="G28" fmla="cos 10800 -10312714"/>
                <a:gd name="G29" fmla="sin 10800 -10312714"/>
                <a:gd name="G30" fmla="sin 10258 -10312714"/>
                <a:gd name="G31" fmla="+- G28 10800 0"/>
                <a:gd name="G32" fmla="+- G29 10800 0"/>
                <a:gd name="G33" fmla="+- G30 10800 0"/>
                <a:gd name="G34" fmla="?: G4 0 G31"/>
                <a:gd name="G35" fmla="?: -10312714 G34 0"/>
                <a:gd name="G36" fmla="?: G6 G35 G31"/>
                <a:gd name="G37" fmla="+- 21600 0 G36"/>
                <a:gd name="G38" fmla="?: G4 0 G33"/>
                <a:gd name="G39" fmla="?: -1031271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82 w 21600"/>
                <a:gd name="T15" fmla="*/ 6746 h 21600"/>
                <a:gd name="T16" fmla="*/ 10800 w 21600"/>
                <a:gd name="T17" fmla="*/ 542 h 21600"/>
                <a:gd name="T18" fmla="*/ 20518 w 21600"/>
                <a:gd name="T19" fmla="*/ 674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332" y="6851"/>
                  </a:moveTo>
                  <a:cubicBezTo>
                    <a:pt x="2926" y="3030"/>
                    <a:pt x="6660" y="541"/>
                    <a:pt x="10800" y="542"/>
                  </a:cubicBezTo>
                  <a:cubicBezTo>
                    <a:pt x="14939" y="542"/>
                    <a:pt x="18673" y="3030"/>
                    <a:pt x="20267" y="6851"/>
                  </a:cubicBezTo>
                  <a:lnTo>
                    <a:pt x="20767" y="6642"/>
                  </a:lnTo>
                  <a:cubicBezTo>
                    <a:pt x="19089" y="2619"/>
                    <a:pt x="15158" y="-1"/>
                    <a:pt x="10799" y="0"/>
                  </a:cubicBezTo>
                  <a:cubicBezTo>
                    <a:pt x="6441" y="0"/>
                    <a:pt x="2510" y="2619"/>
                    <a:pt x="832" y="6642"/>
                  </a:cubicBezTo>
                  <a:close/>
                </a:path>
              </a:pathLst>
            </a:custGeom>
            <a:solidFill>
              <a:srgbClr val="B2B2B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GB" sz="1800"/>
            </a:p>
          </p:txBody>
        </p:sp>
      </p:grpSp>
      <p:grpSp>
        <p:nvGrpSpPr>
          <p:cNvPr id="230448" name="Group 4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471988" y="1738313"/>
            <a:ext cx="287337" cy="428625"/>
            <a:chOff x="657" y="764"/>
            <a:chExt cx="181" cy="352"/>
          </a:xfrm>
        </p:grpSpPr>
        <p:sp>
          <p:nvSpPr>
            <p:cNvPr id="230449" name="AutoShape 49"/>
            <p:cNvSpPr>
              <a:spLocks noChangeArrowheads="1"/>
            </p:cNvSpPr>
            <p:nvPr/>
          </p:nvSpPr>
          <p:spPr bwMode="auto">
            <a:xfrm>
              <a:off x="657" y="799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B2B2B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50" name="Oval 50"/>
            <p:cNvSpPr>
              <a:spLocks noChangeArrowheads="1"/>
            </p:cNvSpPr>
            <p:nvPr/>
          </p:nvSpPr>
          <p:spPr bwMode="auto">
            <a:xfrm>
              <a:off x="682" y="764"/>
              <a:ext cx="136" cy="136"/>
            </a:xfrm>
            <a:prstGeom prst="ellipse">
              <a:avLst/>
            </a:prstGeom>
            <a:solidFill>
              <a:srgbClr val="B2B2B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0451" name="Group 51"/>
            <p:cNvGrpSpPr>
              <a:grpSpLocks/>
            </p:cNvGrpSpPr>
            <p:nvPr/>
          </p:nvGrpSpPr>
          <p:grpSpPr bwMode="auto">
            <a:xfrm>
              <a:off x="787" y="932"/>
              <a:ext cx="45" cy="92"/>
              <a:chOff x="340" y="889"/>
              <a:chExt cx="45" cy="92"/>
            </a:xfrm>
          </p:grpSpPr>
          <p:sp>
            <p:nvSpPr>
              <p:cNvPr id="230452" name="Line 52"/>
              <p:cNvSpPr>
                <a:spLocks noChangeShapeType="1"/>
              </p:cNvSpPr>
              <p:nvPr/>
            </p:nvSpPr>
            <p:spPr bwMode="auto">
              <a:xfrm>
                <a:off x="340" y="889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453" name="Line 53"/>
              <p:cNvSpPr>
                <a:spLocks noChangeShapeType="1"/>
              </p:cNvSpPr>
              <p:nvPr/>
            </p:nvSpPr>
            <p:spPr bwMode="auto">
              <a:xfrm flipH="1">
                <a:off x="340" y="935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0454" name="Group 54"/>
            <p:cNvGrpSpPr>
              <a:grpSpLocks/>
            </p:cNvGrpSpPr>
            <p:nvPr/>
          </p:nvGrpSpPr>
          <p:grpSpPr bwMode="auto">
            <a:xfrm flipH="1" flipV="1">
              <a:off x="663" y="931"/>
              <a:ext cx="45" cy="91"/>
              <a:chOff x="340" y="889"/>
              <a:chExt cx="45" cy="92"/>
            </a:xfrm>
          </p:grpSpPr>
          <p:sp>
            <p:nvSpPr>
              <p:cNvPr id="230455" name="Line 55"/>
              <p:cNvSpPr>
                <a:spLocks noChangeShapeType="1"/>
              </p:cNvSpPr>
              <p:nvPr/>
            </p:nvSpPr>
            <p:spPr bwMode="auto">
              <a:xfrm>
                <a:off x="340" y="889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456" name="Line 56"/>
              <p:cNvSpPr>
                <a:spLocks noChangeShapeType="1"/>
              </p:cNvSpPr>
              <p:nvPr/>
            </p:nvSpPr>
            <p:spPr bwMode="auto">
              <a:xfrm flipH="1">
                <a:off x="340" y="935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0457" name="Line 57"/>
            <p:cNvSpPr>
              <a:spLocks noChangeShapeType="1"/>
            </p:cNvSpPr>
            <p:nvPr/>
          </p:nvSpPr>
          <p:spPr bwMode="auto">
            <a:xfrm>
              <a:off x="726" y="866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0458" name="AutoShape 5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2647115">
            <a:off x="957263" y="2960688"/>
            <a:ext cx="288925" cy="144462"/>
          </a:xfrm>
          <a:prstGeom prst="chevron">
            <a:avLst>
              <a:gd name="adj" fmla="val 50000"/>
            </a:avLst>
          </a:prstGeom>
          <a:solidFill>
            <a:srgbClr val="FFE26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59" name="AutoShape 5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1793934">
            <a:off x="1173163" y="2979738"/>
            <a:ext cx="288925" cy="144462"/>
          </a:xfrm>
          <a:prstGeom prst="chevron">
            <a:avLst>
              <a:gd name="adj" fmla="val 50000"/>
            </a:avLst>
          </a:prstGeom>
          <a:solidFill>
            <a:srgbClr val="FFE26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60" name="AutoShape 6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-2804142">
            <a:off x="1532731" y="2961482"/>
            <a:ext cx="288925" cy="144462"/>
          </a:xfrm>
          <a:prstGeom prst="chevron">
            <a:avLst>
              <a:gd name="adj" fmla="val 50000"/>
            </a:avLst>
          </a:prstGeom>
          <a:solidFill>
            <a:srgbClr val="FFE26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61" name="AutoShape 6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9884693">
            <a:off x="1244600" y="3105150"/>
            <a:ext cx="288925" cy="144463"/>
          </a:xfrm>
          <a:prstGeom prst="chevron">
            <a:avLst>
              <a:gd name="adj" fmla="val 50000"/>
            </a:avLst>
          </a:prstGeom>
          <a:solidFill>
            <a:srgbClr val="FFE26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62" name="AutoShape 6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-6405977">
            <a:off x="918369" y="3096419"/>
            <a:ext cx="288925" cy="144463"/>
          </a:xfrm>
          <a:prstGeom prst="chevron">
            <a:avLst>
              <a:gd name="adj" fmla="val 50000"/>
            </a:avLst>
          </a:prstGeom>
          <a:solidFill>
            <a:srgbClr val="FFE26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63" name="AutoShape 6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1388269" y="2961481"/>
            <a:ext cx="288925" cy="144463"/>
          </a:xfrm>
          <a:prstGeom prst="chevron">
            <a:avLst>
              <a:gd name="adj" fmla="val 50000"/>
            </a:avLst>
          </a:prstGeom>
          <a:solidFill>
            <a:srgbClr val="FFE26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0464" name="Picture 64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7356475" y="2738438"/>
            <a:ext cx="404813" cy="446087"/>
          </a:xfrm>
          <a:prstGeom prst="rect">
            <a:avLst/>
          </a:prstGeom>
          <a:noFill/>
        </p:spPr>
      </p:pic>
      <p:grpSp>
        <p:nvGrpSpPr>
          <p:cNvPr id="230466" name="Group 66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140200" y="2851150"/>
            <a:ext cx="957263" cy="541338"/>
            <a:chOff x="2608" y="1796"/>
            <a:chExt cx="681" cy="364"/>
          </a:xfrm>
        </p:grpSpPr>
        <p:sp>
          <p:nvSpPr>
            <p:cNvPr id="230467" name="AutoShape 67"/>
            <p:cNvSpPr>
              <a:spLocks noChangeArrowheads="1"/>
            </p:cNvSpPr>
            <p:nvPr/>
          </p:nvSpPr>
          <p:spPr bwMode="auto">
            <a:xfrm>
              <a:off x="2881" y="1796"/>
              <a:ext cx="182" cy="91"/>
            </a:xfrm>
            <a:prstGeom prst="chevron">
              <a:avLst>
                <a:gd name="adj" fmla="val 50000"/>
              </a:avLst>
            </a:prstGeom>
            <a:solidFill>
              <a:srgbClr val="FFE26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68" name="AutoShape 68"/>
            <p:cNvSpPr>
              <a:spLocks noChangeArrowheads="1"/>
            </p:cNvSpPr>
            <p:nvPr/>
          </p:nvSpPr>
          <p:spPr bwMode="auto">
            <a:xfrm>
              <a:off x="3107" y="1887"/>
              <a:ext cx="182" cy="91"/>
            </a:xfrm>
            <a:prstGeom prst="chevron">
              <a:avLst>
                <a:gd name="adj" fmla="val 50000"/>
              </a:avLst>
            </a:prstGeom>
            <a:solidFill>
              <a:srgbClr val="FFE26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69" name="AutoShape 69"/>
            <p:cNvSpPr>
              <a:spLocks noChangeArrowheads="1"/>
            </p:cNvSpPr>
            <p:nvPr/>
          </p:nvSpPr>
          <p:spPr bwMode="auto">
            <a:xfrm>
              <a:off x="2881" y="1978"/>
              <a:ext cx="182" cy="91"/>
            </a:xfrm>
            <a:prstGeom prst="chevron">
              <a:avLst>
                <a:gd name="adj" fmla="val 50000"/>
              </a:avLst>
            </a:prstGeom>
            <a:solidFill>
              <a:srgbClr val="FFE26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70" name="AutoShape 70"/>
            <p:cNvSpPr>
              <a:spLocks noChangeArrowheads="1"/>
            </p:cNvSpPr>
            <p:nvPr/>
          </p:nvSpPr>
          <p:spPr bwMode="auto">
            <a:xfrm>
              <a:off x="2699" y="2069"/>
              <a:ext cx="182" cy="91"/>
            </a:xfrm>
            <a:prstGeom prst="chevron">
              <a:avLst>
                <a:gd name="adj" fmla="val 50000"/>
              </a:avLst>
            </a:prstGeom>
            <a:solidFill>
              <a:srgbClr val="FFE26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71" name="AutoShape 71"/>
            <p:cNvSpPr>
              <a:spLocks noChangeArrowheads="1"/>
            </p:cNvSpPr>
            <p:nvPr/>
          </p:nvSpPr>
          <p:spPr bwMode="auto">
            <a:xfrm>
              <a:off x="2608" y="1933"/>
              <a:ext cx="182" cy="91"/>
            </a:xfrm>
            <a:prstGeom prst="chevron">
              <a:avLst>
                <a:gd name="adj" fmla="val 50000"/>
              </a:avLst>
            </a:prstGeom>
            <a:solidFill>
              <a:srgbClr val="FFE26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72" name="AutoShape 72"/>
            <p:cNvSpPr>
              <a:spLocks noChangeArrowheads="1"/>
            </p:cNvSpPr>
            <p:nvPr/>
          </p:nvSpPr>
          <p:spPr bwMode="auto">
            <a:xfrm>
              <a:off x="2654" y="1796"/>
              <a:ext cx="182" cy="91"/>
            </a:xfrm>
            <a:prstGeom prst="chevron">
              <a:avLst>
                <a:gd name="adj" fmla="val 50000"/>
              </a:avLst>
            </a:prstGeom>
            <a:solidFill>
              <a:srgbClr val="FFE26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0473" name="Group 73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307263" y="3154363"/>
            <a:ext cx="1512887" cy="144462"/>
            <a:chOff x="4603" y="2024"/>
            <a:chExt cx="953" cy="91"/>
          </a:xfrm>
        </p:grpSpPr>
        <p:sp>
          <p:nvSpPr>
            <p:cNvPr id="230474" name="AutoShape 74"/>
            <p:cNvSpPr>
              <a:spLocks noChangeArrowheads="1"/>
            </p:cNvSpPr>
            <p:nvPr/>
          </p:nvSpPr>
          <p:spPr bwMode="auto">
            <a:xfrm>
              <a:off x="5066" y="2024"/>
              <a:ext cx="182" cy="91"/>
            </a:xfrm>
            <a:prstGeom prst="chevron">
              <a:avLst>
                <a:gd name="adj" fmla="val 50000"/>
              </a:avLst>
            </a:prstGeom>
            <a:solidFill>
              <a:srgbClr val="0066CC">
                <a:alpha val="7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75" name="AutoShape 75"/>
            <p:cNvSpPr>
              <a:spLocks noChangeArrowheads="1"/>
            </p:cNvSpPr>
            <p:nvPr/>
          </p:nvSpPr>
          <p:spPr bwMode="auto">
            <a:xfrm>
              <a:off x="5374" y="2024"/>
              <a:ext cx="182" cy="91"/>
            </a:xfrm>
            <a:prstGeom prst="chevron">
              <a:avLst>
                <a:gd name="adj" fmla="val 50000"/>
              </a:avLst>
            </a:prstGeom>
            <a:solidFill>
              <a:srgbClr val="0066CC">
                <a:alpha val="7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76" name="AutoShape 76"/>
            <p:cNvSpPr>
              <a:spLocks noChangeArrowheads="1"/>
            </p:cNvSpPr>
            <p:nvPr/>
          </p:nvSpPr>
          <p:spPr bwMode="auto">
            <a:xfrm>
              <a:off x="5220" y="2024"/>
              <a:ext cx="182" cy="91"/>
            </a:xfrm>
            <a:prstGeom prst="chevron">
              <a:avLst>
                <a:gd name="adj" fmla="val 50000"/>
              </a:avLst>
            </a:prstGeom>
            <a:solidFill>
              <a:srgbClr val="0066CC">
                <a:alpha val="7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77" name="AutoShape 77"/>
            <p:cNvSpPr>
              <a:spLocks noChangeArrowheads="1"/>
            </p:cNvSpPr>
            <p:nvPr/>
          </p:nvSpPr>
          <p:spPr bwMode="auto">
            <a:xfrm>
              <a:off x="4912" y="2024"/>
              <a:ext cx="182" cy="91"/>
            </a:xfrm>
            <a:prstGeom prst="chevron">
              <a:avLst>
                <a:gd name="adj" fmla="val 50000"/>
              </a:avLst>
            </a:prstGeom>
            <a:solidFill>
              <a:srgbClr val="0066CC">
                <a:alpha val="7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78" name="AutoShape 78"/>
            <p:cNvSpPr>
              <a:spLocks noChangeArrowheads="1"/>
            </p:cNvSpPr>
            <p:nvPr/>
          </p:nvSpPr>
          <p:spPr bwMode="auto">
            <a:xfrm>
              <a:off x="4758" y="2024"/>
              <a:ext cx="182" cy="91"/>
            </a:xfrm>
            <a:prstGeom prst="chevron">
              <a:avLst>
                <a:gd name="adj" fmla="val 50000"/>
              </a:avLst>
            </a:prstGeom>
            <a:solidFill>
              <a:srgbClr val="0066CC">
                <a:alpha val="7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79" name="AutoShape 79"/>
            <p:cNvSpPr>
              <a:spLocks noChangeArrowheads="1"/>
            </p:cNvSpPr>
            <p:nvPr/>
          </p:nvSpPr>
          <p:spPr bwMode="auto">
            <a:xfrm>
              <a:off x="4603" y="2024"/>
              <a:ext cx="182" cy="91"/>
            </a:xfrm>
            <a:prstGeom prst="chevron">
              <a:avLst>
                <a:gd name="adj" fmla="val 50000"/>
              </a:avLst>
            </a:prstGeom>
            <a:solidFill>
              <a:srgbClr val="0066CC">
                <a:alpha val="7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0480" name="Text Box 8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75100" y="1017588"/>
            <a:ext cx="127624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 smtClean="0"/>
              <a:t>ICT validation</a:t>
            </a:r>
            <a:endParaRPr lang="en-GB" sz="1400" dirty="0"/>
          </a:p>
        </p:txBody>
      </p:sp>
      <p:sp>
        <p:nvSpPr>
          <p:cNvPr id="230481" name="AutoShape 81"/>
          <p:cNvSpPr>
            <a:spLocks/>
          </p:cNvSpPr>
          <p:nvPr>
            <p:custDataLst>
              <p:tags r:id="rId22"/>
            </p:custDataLst>
          </p:nvPr>
        </p:nvSpPr>
        <p:spPr bwMode="auto">
          <a:xfrm rot="5400000">
            <a:off x="4445000" y="-2243137"/>
            <a:ext cx="425450" cy="7461250"/>
          </a:xfrm>
          <a:prstGeom prst="leftBrace">
            <a:avLst>
              <a:gd name="adj1" fmla="val 1461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82" name="AutoShape 82"/>
          <p:cNvSpPr>
            <a:spLocks/>
          </p:cNvSpPr>
          <p:nvPr>
            <p:custDataLst>
              <p:tags r:id="rId23"/>
            </p:custDataLst>
          </p:nvPr>
        </p:nvSpPr>
        <p:spPr bwMode="auto">
          <a:xfrm rot="16200000" flipV="1">
            <a:off x="4362450" y="-122237"/>
            <a:ext cx="574675" cy="7461250"/>
          </a:xfrm>
          <a:prstGeom prst="leftBrace">
            <a:avLst>
              <a:gd name="adj1" fmla="val 1081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83" name="Text Box 8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51200" y="3860800"/>
            <a:ext cx="2795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/>
              <a:t>Organisational process validation</a:t>
            </a:r>
          </a:p>
        </p:txBody>
      </p:sp>
      <p:sp>
        <p:nvSpPr>
          <p:cNvPr id="230484" name="Rectangle 8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04025" y="4238625"/>
            <a:ext cx="151288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1400"/>
              <a:t>Integration </a:t>
            </a:r>
          </a:p>
          <a:p>
            <a:pPr algn="ctr"/>
            <a:r>
              <a:rPr lang="en-GB" sz="1400"/>
              <a:t>and training</a:t>
            </a:r>
          </a:p>
        </p:txBody>
      </p:sp>
      <p:sp>
        <p:nvSpPr>
          <p:cNvPr id="230491" name="Rectangle 9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48263" y="4237038"/>
            <a:ext cx="151288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1400"/>
              <a:t>Evaluate</a:t>
            </a:r>
          </a:p>
          <a:p>
            <a:pPr algn="ctr"/>
            <a:r>
              <a:rPr lang="en-GB" sz="1400"/>
              <a:t>interfaces </a:t>
            </a:r>
          </a:p>
        </p:txBody>
      </p:sp>
      <p:sp>
        <p:nvSpPr>
          <p:cNvPr id="230492" name="Rectangle 9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92500" y="4240213"/>
            <a:ext cx="151288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1400"/>
              <a:t>Legacy system selection</a:t>
            </a:r>
          </a:p>
        </p:txBody>
      </p:sp>
      <p:sp>
        <p:nvSpPr>
          <p:cNvPr id="230493" name="Rectangle 9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27088" y="4221163"/>
            <a:ext cx="25209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sz="1400"/>
              <a:t>Needs and requirements catalogue</a:t>
            </a:r>
          </a:p>
        </p:txBody>
      </p:sp>
      <p:grpSp>
        <p:nvGrpSpPr>
          <p:cNvPr id="230504" name="Group 104"/>
          <p:cNvGrpSpPr>
            <a:grpSpLocks/>
          </p:cNvGrpSpPr>
          <p:nvPr/>
        </p:nvGrpSpPr>
        <p:grpSpPr bwMode="auto">
          <a:xfrm>
            <a:off x="704850" y="5286375"/>
            <a:ext cx="8118475" cy="479425"/>
            <a:chOff x="444" y="3330"/>
            <a:chExt cx="5114" cy="302"/>
          </a:xfrm>
        </p:grpSpPr>
        <p:sp>
          <p:nvSpPr>
            <p:cNvPr id="230422" name="Line 22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511" y="3382"/>
              <a:ext cx="504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3" name="Rectangle 2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25" y="3330"/>
              <a:ext cx="44" cy="91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4" name="Rectangle 2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339" y="3330"/>
              <a:ext cx="44" cy="91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5" name="Rectangle 2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296" y="3330"/>
              <a:ext cx="44" cy="91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6" name="Rectangle 2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11" y="3330"/>
              <a:ext cx="44" cy="91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7" name="Text Box 27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4" y="3440"/>
              <a:ext cx="510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400"/>
                <a:t>Start	          PM06	   PM12		PM18 	         PM24		  PM30</a:t>
              </a:r>
            </a:p>
          </p:txBody>
        </p:sp>
        <p:sp>
          <p:nvSpPr>
            <p:cNvPr id="230494" name="Rectangle 9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382" y="3330"/>
              <a:ext cx="44" cy="91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95" name="Rectangle 9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68" y="3330"/>
              <a:ext cx="44" cy="91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30497" name="Rectangle 9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30497" r:id="rId46" imgW="0" imgH="0" progId="TCLayout.ActiveDocument.1">
              <p:embed/>
            </p:oleObj>
          </a:graphicData>
        </a:graphic>
      </p:graphicFrame>
      <p:grpSp>
        <p:nvGrpSpPr>
          <p:cNvPr id="230502" name="Group 102"/>
          <p:cNvGrpSpPr>
            <a:grpSpLocks/>
          </p:cNvGrpSpPr>
          <p:nvPr/>
        </p:nvGrpSpPr>
        <p:grpSpPr bwMode="auto">
          <a:xfrm>
            <a:off x="817563" y="2133600"/>
            <a:ext cx="7642225" cy="742950"/>
            <a:chOff x="515" y="1344"/>
            <a:chExt cx="4814" cy="468"/>
          </a:xfrm>
        </p:grpSpPr>
        <p:sp>
          <p:nvSpPr>
            <p:cNvPr id="230410" name="Rectangle 1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21" y="1412"/>
              <a:ext cx="4808" cy="312"/>
            </a:xfrm>
            <a:prstGeom prst="rect">
              <a:avLst/>
            </a:prstGeom>
            <a:solidFill>
              <a:srgbClr val="99C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GB" sz="1800"/>
                <a:t>IMPLEMENTATION</a:t>
              </a:r>
            </a:p>
          </p:txBody>
        </p:sp>
        <p:sp>
          <p:nvSpPr>
            <p:cNvPr id="230428" name="Line 2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515" y="1344"/>
              <a:ext cx="1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0500" name="Group 100"/>
            <p:cNvGrpSpPr>
              <a:grpSpLocks/>
            </p:cNvGrpSpPr>
            <p:nvPr/>
          </p:nvGrpSpPr>
          <p:grpSpPr bwMode="auto">
            <a:xfrm>
              <a:off x="523" y="1406"/>
              <a:ext cx="4250" cy="313"/>
              <a:chOff x="529" y="1406"/>
              <a:chExt cx="4250" cy="313"/>
            </a:xfrm>
          </p:grpSpPr>
          <p:sp>
            <p:nvSpPr>
              <p:cNvPr id="230429" name="AutoShape 2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254" y="1407"/>
                <a:ext cx="3525" cy="312"/>
              </a:xfrm>
              <a:prstGeom prst="rtTriangle">
                <a:avLst/>
              </a:prstGeom>
              <a:solidFill>
                <a:srgbClr val="0099CC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230499" name="Rectangle 99"/>
              <p:cNvSpPr>
                <a:spLocks noChangeArrowheads="1"/>
              </p:cNvSpPr>
              <p:nvPr/>
            </p:nvSpPr>
            <p:spPr bwMode="auto">
              <a:xfrm>
                <a:off x="529" y="1406"/>
                <a:ext cx="728" cy="313"/>
              </a:xfrm>
              <a:prstGeom prst="rect">
                <a:avLst/>
              </a:prstGeom>
              <a:solidFill>
                <a:srgbClr val="0099CC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GB" sz="1800">
                    <a:solidFill>
                      <a:schemeClr val="bg1"/>
                    </a:solidFill>
                  </a:rPr>
                  <a:t>ANALYSES</a:t>
                </a:r>
              </a:p>
            </p:txBody>
          </p:sp>
        </p:grpSp>
      </p:grpSp>
      <p:sp>
        <p:nvSpPr>
          <p:cNvPr id="230501" name="Rectangle 101"/>
          <p:cNvSpPr>
            <a:spLocks noChangeArrowheads="1"/>
          </p:cNvSpPr>
          <p:nvPr/>
        </p:nvSpPr>
        <p:spPr bwMode="auto">
          <a:xfrm>
            <a:off x="3341688" y="4710113"/>
            <a:ext cx="71437" cy="4333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503" name="Rectangle 10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242346" y="5300663"/>
            <a:ext cx="69850" cy="144462"/>
          </a:xfrm>
          <a:prstGeom prst="rect">
            <a:avLst/>
          </a:prstGeom>
          <a:solidFill>
            <a:srgbClr val="FF0066"/>
          </a:solidFill>
          <a:ln w="9525" algn="ctr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Footer Placeholder 3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>
          <a:xfrm>
            <a:off x="117475" y="6524625"/>
            <a:ext cx="295275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5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4">
            <a:lum contrast="-18000"/>
          </a:blip>
          <a:srcRect/>
          <a:stretch>
            <a:fillRect/>
          </a:stretch>
        </p:blipFill>
        <p:spPr bwMode="auto">
          <a:xfrm>
            <a:off x="6413500" y="3976688"/>
            <a:ext cx="3327400" cy="2297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352550" y="263525"/>
            <a:ext cx="3095625" cy="465138"/>
          </a:xfrm>
        </p:spPr>
        <p:txBody>
          <a:bodyPr/>
          <a:lstStyle/>
          <a:p>
            <a:r>
              <a:rPr lang="en-GB"/>
              <a:t>Objective overview</a:t>
            </a: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160463"/>
            <a:ext cx="8353425" cy="3725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12888" indent="-1512888"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</a:rPr>
              <a:t>Module I :</a:t>
            </a:r>
            <a:r>
              <a:rPr lang="en-GB" sz="1800">
                <a:solidFill>
                  <a:schemeClr val="tx2"/>
                </a:solidFill>
              </a:rPr>
              <a:t>	Definition of a generic </a:t>
            </a:r>
            <a:r>
              <a:rPr lang="en-GB" sz="1800" b="1">
                <a:solidFill>
                  <a:schemeClr val="tx2"/>
                </a:solidFill>
              </a:rPr>
              <a:t>business process model</a:t>
            </a:r>
            <a:r>
              <a:rPr lang="en-GB" sz="1800">
                <a:solidFill>
                  <a:schemeClr val="tx2"/>
                </a:solidFill>
              </a:rPr>
              <a:t> for Tool-and-Die making workshops</a:t>
            </a:r>
          </a:p>
          <a:p>
            <a:pPr marL="1512888" indent="-1512888">
              <a:buFont typeface="Wingdings" pitchFamily="2" charset="2"/>
              <a:buNone/>
            </a:pPr>
            <a:endParaRPr lang="en-GB" sz="1800">
              <a:solidFill>
                <a:schemeClr val="tx2"/>
              </a:solidFill>
            </a:endParaRPr>
          </a:p>
          <a:p>
            <a:pPr marL="1512888" indent="-1512888"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</a:rPr>
              <a:t>Module II :</a:t>
            </a:r>
            <a:r>
              <a:rPr lang="en-GB" sz="1800">
                <a:solidFill>
                  <a:schemeClr val="tx2"/>
                </a:solidFill>
              </a:rPr>
              <a:t>	Open source software </a:t>
            </a:r>
            <a:r>
              <a:rPr lang="en-GB" sz="1800" b="1">
                <a:solidFill>
                  <a:schemeClr val="tx2"/>
                </a:solidFill>
              </a:rPr>
              <a:t>architecture and application development </a:t>
            </a:r>
          </a:p>
          <a:p>
            <a:pPr marL="1881188" lvl="1" indent="-188913"/>
            <a:r>
              <a:rPr lang="en-GB" sz="1400">
                <a:solidFill>
                  <a:schemeClr val="tx2"/>
                </a:solidFill>
              </a:rPr>
              <a:t>Adaptation and improvement of one existing open-source ERP solution; </a:t>
            </a:r>
          </a:p>
          <a:p>
            <a:pPr marL="1881188" lvl="1" indent="-188913"/>
            <a:r>
              <a:rPr lang="en-GB" sz="1400">
                <a:solidFill>
                  <a:schemeClr val="tx2"/>
                </a:solidFill>
              </a:rPr>
              <a:t>Development of another new open-source ERP application is not ambition</a:t>
            </a:r>
          </a:p>
          <a:p>
            <a:pPr marL="1512888" indent="-1512888">
              <a:buFont typeface="Wingdings" pitchFamily="2" charset="2"/>
              <a:buNone/>
            </a:pPr>
            <a:endParaRPr lang="en-GB" sz="1400" b="1">
              <a:solidFill>
                <a:schemeClr val="tx2"/>
              </a:solidFill>
            </a:endParaRPr>
          </a:p>
          <a:p>
            <a:pPr marL="1512888" indent="-1512888"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</a:rPr>
              <a:t>Module III :</a:t>
            </a:r>
            <a:r>
              <a:rPr lang="en-GB" sz="1800">
                <a:solidFill>
                  <a:schemeClr val="tx2"/>
                </a:solidFill>
              </a:rPr>
              <a:t>	</a:t>
            </a:r>
            <a:r>
              <a:rPr lang="en-GB" sz="1800" b="1">
                <a:solidFill>
                  <a:schemeClr val="tx2"/>
                </a:solidFill>
              </a:rPr>
              <a:t>Standard interfaces</a:t>
            </a:r>
            <a:r>
              <a:rPr lang="en-GB" sz="1800">
                <a:solidFill>
                  <a:schemeClr val="tx2"/>
                </a:solidFill>
              </a:rPr>
              <a:t> for open-source applications</a:t>
            </a:r>
          </a:p>
          <a:p>
            <a:pPr marL="1512888" indent="-1512888">
              <a:buFont typeface="Wingdings" pitchFamily="2" charset="2"/>
              <a:buNone/>
            </a:pPr>
            <a:endParaRPr lang="en-GB" sz="1800" b="1">
              <a:solidFill>
                <a:schemeClr val="tx2"/>
              </a:solidFill>
            </a:endParaRPr>
          </a:p>
          <a:p>
            <a:pPr marL="1512888" indent="-1512888"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</a:rPr>
              <a:t>Module IV :</a:t>
            </a:r>
            <a:r>
              <a:rPr lang="en-GB" sz="1800">
                <a:solidFill>
                  <a:schemeClr val="tx2"/>
                </a:solidFill>
              </a:rPr>
              <a:t>	</a:t>
            </a:r>
            <a:r>
              <a:rPr lang="en-GB" sz="1800" b="1">
                <a:solidFill>
                  <a:schemeClr val="tx2"/>
                </a:solidFill>
              </a:rPr>
              <a:t>Customised</a:t>
            </a:r>
            <a:r>
              <a:rPr lang="en-GB" sz="1800">
                <a:solidFill>
                  <a:schemeClr val="tx2"/>
                </a:solidFill>
              </a:rPr>
              <a:t> </a:t>
            </a:r>
            <a:r>
              <a:rPr lang="en-GB" sz="1800" b="1">
                <a:solidFill>
                  <a:schemeClr val="tx2"/>
                </a:solidFill>
              </a:rPr>
              <a:t>training and education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371475" y="2057400"/>
            <a:ext cx="549275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66"/>
                </a:solidFill>
                <a:sym typeface="Wingdings" pitchFamily="2" charset="2"/>
              </a:rPr>
              <a:t></a:t>
            </a:r>
            <a:r>
              <a:rPr lang="de-DE" sz="1400" b="1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371475" y="1052513"/>
            <a:ext cx="5492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3200">
                <a:solidFill>
                  <a:srgbClr val="FF0066"/>
                </a:solidFill>
                <a:sym typeface="Wingdings" pitchFamily="2" charset="2"/>
              </a:rPr>
              <a:t></a:t>
            </a:r>
            <a:r>
              <a:rPr lang="de-DE" sz="1400" b="1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22216" name="AutoShape 8"/>
          <p:cNvSpPr>
            <a:spLocks noChangeArrowheads="1"/>
          </p:cNvSpPr>
          <p:nvPr/>
        </p:nvSpPr>
        <p:spPr bwMode="auto">
          <a:xfrm>
            <a:off x="415925" y="4148138"/>
            <a:ext cx="323850" cy="323850"/>
          </a:xfrm>
          <a:prstGeom prst="rightArrow">
            <a:avLst>
              <a:gd name="adj1" fmla="val 50000"/>
              <a:gd name="adj2" fmla="val 49019"/>
            </a:avLst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17" name="Group 9"/>
          <p:cNvGrpSpPr>
            <a:grpSpLocks/>
          </p:cNvGrpSpPr>
          <p:nvPr/>
        </p:nvGrpSpPr>
        <p:grpSpPr bwMode="auto">
          <a:xfrm>
            <a:off x="50800" y="5526090"/>
            <a:ext cx="1772116" cy="820234"/>
            <a:chOff x="0" y="3254"/>
            <a:chExt cx="1907" cy="757"/>
          </a:xfrm>
        </p:grpSpPr>
        <p:sp>
          <p:nvSpPr>
            <p:cNvPr id="222218" name="AutoShape 10"/>
            <p:cNvSpPr>
              <a:spLocks noChangeArrowheads="1"/>
            </p:cNvSpPr>
            <p:nvPr/>
          </p:nvSpPr>
          <p:spPr bwMode="auto">
            <a:xfrm>
              <a:off x="104" y="3702"/>
              <a:ext cx="204" cy="204"/>
            </a:xfrm>
            <a:prstGeom prst="rightArrow">
              <a:avLst>
                <a:gd name="adj1" fmla="val 50000"/>
                <a:gd name="adj2" fmla="val 49019"/>
              </a:avLst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19" name="Text Box 11"/>
            <p:cNvSpPr txBox="1">
              <a:spLocks noChangeArrowheads="1"/>
            </p:cNvSpPr>
            <p:nvPr/>
          </p:nvSpPr>
          <p:spPr bwMode="auto">
            <a:xfrm>
              <a:off x="285" y="3699"/>
              <a:ext cx="162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dirty="0" smtClean="0"/>
                <a:t>Ongoing steps</a:t>
              </a:r>
              <a:endParaRPr lang="en-GB" sz="1600" dirty="0"/>
            </a:p>
          </p:txBody>
        </p:sp>
        <p:grpSp>
          <p:nvGrpSpPr>
            <p:cNvPr id="222220" name="Group 12"/>
            <p:cNvGrpSpPr>
              <a:grpSpLocks/>
            </p:cNvGrpSpPr>
            <p:nvPr/>
          </p:nvGrpSpPr>
          <p:grpSpPr bwMode="auto">
            <a:xfrm>
              <a:off x="0" y="3254"/>
              <a:ext cx="1367" cy="535"/>
              <a:chOff x="1192" y="3527"/>
              <a:chExt cx="1367" cy="535"/>
            </a:xfrm>
          </p:grpSpPr>
          <p:sp>
            <p:nvSpPr>
              <p:cNvPr id="222221" name="Rectangle 13"/>
              <p:cNvSpPr>
                <a:spLocks noChangeArrowheads="1"/>
              </p:cNvSpPr>
              <p:nvPr/>
            </p:nvSpPr>
            <p:spPr bwMode="auto">
              <a:xfrm>
                <a:off x="1192" y="3527"/>
                <a:ext cx="591" cy="53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eaLnBrk="0" hangingPunct="0"/>
                <a:r>
                  <a:rPr lang="en-GB" sz="3200">
                    <a:solidFill>
                      <a:srgbClr val="FF0066"/>
                    </a:solidFill>
                    <a:sym typeface="Wingdings" pitchFamily="2" charset="2"/>
                  </a:rPr>
                  <a:t></a:t>
                </a:r>
                <a:r>
                  <a:rPr lang="de-DE" sz="1400" b="1">
                    <a:solidFill>
                      <a:srgbClr val="FF0066"/>
                    </a:solidFill>
                  </a:rPr>
                  <a:t> </a:t>
                </a:r>
              </a:p>
            </p:txBody>
          </p:sp>
          <p:sp>
            <p:nvSpPr>
              <p:cNvPr id="222222" name="Text Box 14"/>
              <p:cNvSpPr txBox="1">
                <a:spLocks noChangeArrowheads="1"/>
              </p:cNvSpPr>
              <p:nvPr/>
            </p:nvSpPr>
            <p:spPr bwMode="auto">
              <a:xfrm>
                <a:off x="1464" y="3679"/>
                <a:ext cx="1095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600"/>
                  <a:t>Achieved</a:t>
                </a:r>
              </a:p>
            </p:txBody>
          </p:sp>
        </p:grpSp>
      </p:grpSp>
      <p:sp>
        <p:nvSpPr>
          <p:cNvPr id="16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52362" y="3392487"/>
            <a:ext cx="549275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3200" dirty="0">
                <a:solidFill>
                  <a:srgbClr val="FF0066"/>
                </a:solidFill>
                <a:sym typeface="Wingdings" pitchFamily="2" charset="2"/>
              </a:rPr>
              <a:t></a:t>
            </a:r>
            <a:r>
              <a:rPr lang="de-DE" sz="1400" b="1" dirty="0">
                <a:solidFill>
                  <a:srgbClr val="FF0066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/>
      <p:bldP spid="222213" grpId="1"/>
      <p:bldP spid="222214" grpId="0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345212">
            <a:off x="2809875" y="3919538"/>
            <a:ext cx="1309688" cy="7842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  <a:alpha val="92000"/>
                </a:scheme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52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327602" flipV="1">
            <a:off x="2476500" y="4683125"/>
            <a:ext cx="1906588" cy="1193800"/>
          </a:xfrm>
          <a:custGeom>
            <a:avLst/>
            <a:gdLst>
              <a:gd name="G0" fmla="+- 7888 0 0"/>
              <a:gd name="G1" fmla="+- 11078142 0 0"/>
              <a:gd name="G2" fmla="+- 0 0 11078142"/>
              <a:gd name="T0" fmla="*/ 0 256 1"/>
              <a:gd name="T1" fmla="*/ 180 256 1"/>
              <a:gd name="G3" fmla="+- 11078142 T0 T1"/>
              <a:gd name="T2" fmla="*/ 0 256 1"/>
              <a:gd name="T3" fmla="*/ 90 256 1"/>
              <a:gd name="G4" fmla="+- 11078142 T2 T3"/>
              <a:gd name="G5" fmla="*/ G4 2 1"/>
              <a:gd name="T4" fmla="*/ 90 256 1"/>
              <a:gd name="T5" fmla="*/ 0 256 1"/>
              <a:gd name="G6" fmla="+- 11078142 T4 T5"/>
              <a:gd name="G7" fmla="*/ G6 2 1"/>
              <a:gd name="G8" fmla="abs 1107814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888"/>
              <a:gd name="G18" fmla="*/ 7888 1 2"/>
              <a:gd name="G19" fmla="+- G18 5400 0"/>
              <a:gd name="G20" fmla="cos G19 11078142"/>
              <a:gd name="G21" fmla="sin G19 11078142"/>
              <a:gd name="G22" fmla="+- G20 10800 0"/>
              <a:gd name="G23" fmla="+- G21 10800 0"/>
              <a:gd name="G24" fmla="+- 10800 0 G20"/>
              <a:gd name="G25" fmla="+- 7888 10800 0"/>
              <a:gd name="G26" fmla="?: G9 G17 G25"/>
              <a:gd name="G27" fmla="?: G9 0 21600"/>
              <a:gd name="G28" fmla="cos 10800 11078142"/>
              <a:gd name="G29" fmla="sin 10800 11078142"/>
              <a:gd name="G30" fmla="sin 7888 11078142"/>
              <a:gd name="G31" fmla="+- G28 10800 0"/>
              <a:gd name="G32" fmla="+- G29 10800 0"/>
              <a:gd name="G33" fmla="+- G30 10800 0"/>
              <a:gd name="G34" fmla="?: G4 0 G31"/>
              <a:gd name="G35" fmla="?: 11078142 G34 0"/>
              <a:gd name="G36" fmla="?: G6 G35 G31"/>
              <a:gd name="G37" fmla="+- 21600 0 G36"/>
              <a:gd name="G38" fmla="?: G4 0 G33"/>
              <a:gd name="G39" fmla="?: 1107814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6 w 21600"/>
              <a:gd name="T15" fmla="*/ 12576 h 21600"/>
              <a:gd name="T16" fmla="*/ 10800 w 21600"/>
              <a:gd name="T17" fmla="*/ 2912 h 21600"/>
              <a:gd name="T18" fmla="*/ 19974 w 21600"/>
              <a:gd name="T19" fmla="*/ 1257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055" y="12299"/>
                </a:moveTo>
                <a:cubicBezTo>
                  <a:pt x="2960" y="11805"/>
                  <a:pt x="2912" y="11303"/>
                  <a:pt x="2912" y="10800"/>
                </a:cubicBezTo>
                <a:cubicBezTo>
                  <a:pt x="2912" y="6443"/>
                  <a:pt x="6443" y="2912"/>
                  <a:pt x="10800" y="2912"/>
                </a:cubicBezTo>
                <a:cubicBezTo>
                  <a:pt x="15156" y="2912"/>
                  <a:pt x="18688" y="6443"/>
                  <a:pt x="18688" y="10800"/>
                </a:cubicBezTo>
                <a:cubicBezTo>
                  <a:pt x="18688" y="11303"/>
                  <a:pt x="18639" y="11805"/>
                  <a:pt x="18544" y="12299"/>
                </a:cubicBezTo>
                <a:lnTo>
                  <a:pt x="21402" y="12853"/>
                </a:lnTo>
                <a:cubicBezTo>
                  <a:pt x="21534" y="12176"/>
                  <a:pt x="21600" y="1148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489"/>
                  <a:pt x="65" y="12176"/>
                  <a:pt x="197" y="12853"/>
                </a:cubicBezTo>
                <a:close/>
              </a:path>
            </a:pathLst>
          </a:custGeom>
          <a:solidFill>
            <a:srgbClr val="C0C0C0"/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53" name="WordArt 5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 rot="193112">
            <a:off x="2695575" y="4757738"/>
            <a:ext cx="1474788" cy="10096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66CC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/>
                <a:cs typeface="Times New Roman"/>
              </a:rPr>
              <a:t>OS-TE-ERP</a:t>
            </a:r>
          </a:p>
        </p:txBody>
      </p:sp>
      <p:grpSp>
        <p:nvGrpSpPr>
          <p:cNvPr id="206854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876550" y="4394200"/>
            <a:ext cx="1200150" cy="509588"/>
            <a:chOff x="1812" y="2768"/>
            <a:chExt cx="756" cy="321"/>
          </a:xfrm>
        </p:grpSpPr>
        <p:sp>
          <p:nvSpPr>
            <p:cNvPr id="206855" name="AutoShape 7"/>
            <p:cNvSpPr>
              <a:spLocks noChangeArrowheads="1"/>
            </p:cNvSpPr>
            <p:nvPr/>
          </p:nvSpPr>
          <p:spPr bwMode="auto">
            <a:xfrm rot="1734057">
              <a:off x="1937" y="2846"/>
              <a:ext cx="71" cy="17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06856" name="AutoShape 8"/>
            <p:cNvSpPr>
              <a:spLocks noChangeArrowheads="1"/>
            </p:cNvSpPr>
            <p:nvPr/>
          </p:nvSpPr>
          <p:spPr bwMode="auto">
            <a:xfrm rot="834057">
              <a:off x="2081" y="2908"/>
              <a:ext cx="71" cy="17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06857" name="AutoShape 9"/>
            <p:cNvSpPr>
              <a:spLocks noChangeArrowheads="1"/>
            </p:cNvSpPr>
            <p:nvPr/>
          </p:nvSpPr>
          <p:spPr bwMode="auto">
            <a:xfrm rot="-365943">
              <a:off x="2232" y="2911"/>
              <a:ext cx="71" cy="17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06858" name="AutoShape 10"/>
            <p:cNvSpPr>
              <a:spLocks noChangeArrowheads="1"/>
            </p:cNvSpPr>
            <p:nvPr/>
          </p:nvSpPr>
          <p:spPr bwMode="auto">
            <a:xfrm rot="2634057">
              <a:off x="1812" y="2768"/>
              <a:ext cx="82" cy="15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06859" name="AutoShape 11"/>
            <p:cNvSpPr>
              <a:spLocks noChangeArrowheads="1"/>
            </p:cNvSpPr>
            <p:nvPr/>
          </p:nvSpPr>
          <p:spPr bwMode="auto">
            <a:xfrm rot="20034056">
              <a:off x="2370" y="2861"/>
              <a:ext cx="71" cy="17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06860" name="AutoShape 12"/>
            <p:cNvSpPr>
              <a:spLocks noChangeArrowheads="1"/>
            </p:cNvSpPr>
            <p:nvPr/>
          </p:nvSpPr>
          <p:spPr bwMode="auto">
            <a:xfrm rot="19134056">
              <a:off x="2497" y="2774"/>
              <a:ext cx="71" cy="17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</p:grpSp>
      <p:sp>
        <p:nvSpPr>
          <p:cNvPr id="206861" name="Oval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-24633120">
            <a:off x="1085850" y="3086101"/>
            <a:ext cx="911225" cy="679450"/>
          </a:xfrm>
          <a:prstGeom prst="ellipse">
            <a:avLst/>
          </a:prstGeom>
          <a:solidFill>
            <a:srgbClr val="C0C0C0">
              <a:alpha val="50000"/>
            </a:srgbClr>
          </a:solidFill>
          <a:ln w="3175" algn="ctr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62" name="Oval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-1857367">
            <a:off x="1781175" y="1879600"/>
            <a:ext cx="817563" cy="646113"/>
          </a:xfrm>
          <a:prstGeom prst="ellipse">
            <a:avLst/>
          </a:prstGeom>
          <a:solidFill>
            <a:srgbClr val="C0C0C0">
              <a:alpha val="73000"/>
            </a:srgbClr>
          </a:solidFill>
          <a:ln w="3175" algn="ctr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63" name="Oval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11550" y="1304925"/>
            <a:ext cx="820738" cy="646113"/>
          </a:xfrm>
          <a:prstGeom prst="ellipse">
            <a:avLst/>
          </a:prstGeom>
          <a:solidFill>
            <a:srgbClr val="C0C0C0">
              <a:alpha val="50000"/>
            </a:srgbClr>
          </a:solidFill>
          <a:ln w="3175" algn="ctr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64" name="Oval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330861">
            <a:off x="4814888" y="1973263"/>
            <a:ext cx="820737" cy="647700"/>
          </a:xfrm>
          <a:prstGeom prst="ellipse">
            <a:avLst/>
          </a:prstGeom>
          <a:solidFill>
            <a:srgbClr val="C0C0C0">
              <a:alpha val="50000"/>
            </a:srgbClr>
          </a:solidFill>
          <a:ln w="3175" algn="ctr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65" name="Oval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827200">
            <a:off x="5087938" y="3011488"/>
            <a:ext cx="936625" cy="647700"/>
          </a:xfrm>
          <a:prstGeom prst="ellipse">
            <a:avLst/>
          </a:prstGeom>
          <a:solidFill>
            <a:srgbClr val="C0C0C0">
              <a:alpha val="49001"/>
            </a:srgbClr>
          </a:solidFill>
          <a:ln w="3175" algn="ctr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66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63763" y="2322513"/>
            <a:ext cx="274637" cy="234950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5400000" scaled="1"/>
          </a:gradFill>
          <a:ln w="6350">
            <a:solidFill>
              <a:srgbClr val="00006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67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2236">
            <a:off x="1589088" y="3470275"/>
            <a:ext cx="285750" cy="322263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2353"/>
                  <a:invGamma/>
                </a:srgbClr>
              </a:gs>
              <a:gs pos="100000">
                <a:srgbClr val="99CCFF"/>
              </a:gs>
            </a:gsLst>
            <a:lin ang="2700000" scaled="1"/>
          </a:gradFill>
          <a:ln w="6350">
            <a:solidFill>
              <a:srgbClr val="00006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68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38738" y="3429000"/>
            <a:ext cx="274637" cy="23653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5400000" scaled="1"/>
          </a:gradFill>
          <a:ln w="6350">
            <a:solidFill>
              <a:srgbClr val="00006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69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64100" y="2401888"/>
            <a:ext cx="274638" cy="238125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5400000" scaled="1"/>
          </a:gradFill>
          <a:ln w="6350">
            <a:solidFill>
              <a:srgbClr val="00006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70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41738" y="1787525"/>
            <a:ext cx="273050" cy="236538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5400000" scaled="1"/>
          </a:gradFill>
          <a:ln w="6350">
            <a:solidFill>
              <a:srgbClr val="00006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71" name="AutoShape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1388469">
            <a:off x="3565525" y="1982788"/>
            <a:ext cx="268288" cy="2001837"/>
          </a:xfrm>
          <a:custGeom>
            <a:avLst/>
            <a:gdLst>
              <a:gd name="G0" fmla="+- 7532 0 0"/>
              <a:gd name="G1" fmla="+- 21600 0 7532"/>
              <a:gd name="G2" fmla="*/ 7532 1 2"/>
              <a:gd name="G3" fmla="+- 21600 0 G2"/>
              <a:gd name="G4" fmla="+/ 7532 21600 2"/>
              <a:gd name="G5" fmla="+/ G1 0 2"/>
              <a:gd name="G6" fmla="*/ 21600 21600 7532"/>
              <a:gd name="G7" fmla="*/ G6 1 2"/>
              <a:gd name="G8" fmla="+- 21600 0 G7"/>
              <a:gd name="G9" fmla="*/ 21600 1 2"/>
              <a:gd name="G10" fmla="+- 7532 0 G9"/>
              <a:gd name="G11" fmla="?: G10 G8 0"/>
              <a:gd name="G12" fmla="?: G10 G7 21600"/>
              <a:gd name="T0" fmla="*/ 17834 w 21600"/>
              <a:gd name="T1" fmla="*/ 10800 h 21600"/>
              <a:gd name="T2" fmla="*/ 10800 w 21600"/>
              <a:gd name="T3" fmla="*/ 21600 h 21600"/>
              <a:gd name="T4" fmla="*/ 3766 w 21600"/>
              <a:gd name="T5" fmla="*/ 10800 h 21600"/>
              <a:gd name="T6" fmla="*/ 10800 w 21600"/>
              <a:gd name="T7" fmla="*/ 0 h 21600"/>
              <a:gd name="T8" fmla="*/ 5566 w 21600"/>
              <a:gd name="T9" fmla="*/ 5566 h 21600"/>
              <a:gd name="T10" fmla="*/ 16034 w 21600"/>
              <a:gd name="T11" fmla="*/ 160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532" y="21600"/>
                </a:lnTo>
                <a:lnTo>
                  <a:pt x="1406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72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2989817">
            <a:off x="4286250" y="2422525"/>
            <a:ext cx="228600" cy="1741488"/>
          </a:xfrm>
          <a:custGeom>
            <a:avLst/>
            <a:gdLst>
              <a:gd name="G0" fmla="+- 7532 0 0"/>
              <a:gd name="G1" fmla="+- 21600 0 7532"/>
              <a:gd name="G2" fmla="*/ 7532 1 2"/>
              <a:gd name="G3" fmla="+- 21600 0 G2"/>
              <a:gd name="G4" fmla="+/ 7532 21600 2"/>
              <a:gd name="G5" fmla="+/ G1 0 2"/>
              <a:gd name="G6" fmla="*/ 21600 21600 7532"/>
              <a:gd name="G7" fmla="*/ G6 1 2"/>
              <a:gd name="G8" fmla="+- 21600 0 G7"/>
              <a:gd name="G9" fmla="*/ 21600 1 2"/>
              <a:gd name="G10" fmla="+- 7532 0 G9"/>
              <a:gd name="G11" fmla="?: G10 G8 0"/>
              <a:gd name="G12" fmla="?: G10 G7 21600"/>
              <a:gd name="T0" fmla="*/ 17834 w 21600"/>
              <a:gd name="T1" fmla="*/ 10800 h 21600"/>
              <a:gd name="T2" fmla="*/ 10800 w 21600"/>
              <a:gd name="T3" fmla="*/ 21600 h 21600"/>
              <a:gd name="T4" fmla="*/ 3766 w 21600"/>
              <a:gd name="T5" fmla="*/ 10800 h 21600"/>
              <a:gd name="T6" fmla="*/ 10800 w 21600"/>
              <a:gd name="T7" fmla="*/ 0 h 21600"/>
              <a:gd name="T8" fmla="*/ 5566 w 21600"/>
              <a:gd name="T9" fmla="*/ 5566 h 21600"/>
              <a:gd name="T10" fmla="*/ 16034 w 21600"/>
              <a:gd name="T11" fmla="*/ 160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532" y="21600"/>
                </a:lnTo>
                <a:lnTo>
                  <a:pt x="1406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73" name="AutoShape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9030775">
            <a:off x="2608263" y="2413000"/>
            <a:ext cx="333375" cy="1658938"/>
          </a:xfrm>
          <a:custGeom>
            <a:avLst/>
            <a:gdLst>
              <a:gd name="G0" fmla="+- 8575 0 0"/>
              <a:gd name="G1" fmla="+- 21600 0 8575"/>
              <a:gd name="G2" fmla="*/ 8575 1 2"/>
              <a:gd name="G3" fmla="+- 21600 0 G2"/>
              <a:gd name="G4" fmla="+/ 8575 21600 2"/>
              <a:gd name="G5" fmla="+/ G1 0 2"/>
              <a:gd name="G6" fmla="*/ 21600 21600 8575"/>
              <a:gd name="G7" fmla="*/ G6 1 2"/>
              <a:gd name="G8" fmla="+- 21600 0 G7"/>
              <a:gd name="G9" fmla="*/ 21600 1 2"/>
              <a:gd name="G10" fmla="+- 8575 0 G9"/>
              <a:gd name="G11" fmla="?: G10 G8 0"/>
              <a:gd name="G12" fmla="?: G10 G7 21600"/>
              <a:gd name="T0" fmla="*/ 17312 w 21600"/>
              <a:gd name="T1" fmla="*/ 10800 h 21600"/>
              <a:gd name="T2" fmla="*/ 10800 w 21600"/>
              <a:gd name="T3" fmla="*/ 21600 h 21600"/>
              <a:gd name="T4" fmla="*/ 4288 w 21600"/>
              <a:gd name="T5" fmla="*/ 10800 h 21600"/>
              <a:gd name="T6" fmla="*/ 10800 w 21600"/>
              <a:gd name="T7" fmla="*/ 0 h 21600"/>
              <a:gd name="T8" fmla="*/ 6088 w 21600"/>
              <a:gd name="T9" fmla="*/ 6088 h 21600"/>
              <a:gd name="T10" fmla="*/ 15512 w 21600"/>
              <a:gd name="T11" fmla="*/ 1551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575" y="21600"/>
                </a:lnTo>
                <a:lnTo>
                  <a:pt x="1302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74" name="AutoShape 2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36103367">
            <a:off x="4494213" y="3232150"/>
            <a:ext cx="184150" cy="1339850"/>
          </a:xfrm>
          <a:custGeom>
            <a:avLst/>
            <a:gdLst>
              <a:gd name="G0" fmla="+- 7532 0 0"/>
              <a:gd name="G1" fmla="+- 21600 0 7532"/>
              <a:gd name="G2" fmla="*/ 7532 1 2"/>
              <a:gd name="G3" fmla="+- 21600 0 G2"/>
              <a:gd name="G4" fmla="+/ 7532 21600 2"/>
              <a:gd name="G5" fmla="+/ G1 0 2"/>
              <a:gd name="G6" fmla="*/ 21600 21600 7532"/>
              <a:gd name="G7" fmla="*/ G6 1 2"/>
              <a:gd name="G8" fmla="+- 21600 0 G7"/>
              <a:gd name="G9" fmla="*/ 21600 1 2"/>
              <a:gd name="G10" fmla="+- 7532 0 G9"/>
              <a:gd name="G11" fmla="?: G10 G8 0"/>
              <a:gd name="G12" fmla="?: G10 G7 21600"/>
              <a:gd name="T0" fmla="*/ 17834 w 21600"/>
              <a:gd name="T1" fmla="*/ 10800 h 21600"/>
              <a:gd name="T2" fmla="*/ 10800 w 21600"/>
              <a:gd name="T3" fmla="*/ 21600 h 21600"/>
              <a:gd name="T4" fmla="*/ 3766 w 21600"/>
              <a:gd name="T5" fmla="*/ 10800 h 21600"/>
              <a:gd name="T6" fmla="*/ 10800 w 21600"/>
              <a:gd name="T7" fmla="*/ 0 h 21600"/>
              <a:gd name="T8" fmla="*/ 5566 w 21600"/>
              <a:gd name="T9" fmla="*/ 5566 h 21600"/>
              <a:gd name="T10" fmla="*/ 16034 w 21600"/>
              <a:gd name="T11" fmla="*/ 160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532" y="21600"/>
                </a:lnTo>
                <a:lnTo>
                  <a:pt x="1406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75" name="AutoShape 2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49989851">
            <a:off x="2227263" y="3348037"/>
            <a:ext cx="260350" cy="1095375"/>
          </a:xfrm>
          <a:custGeom>
            <a:avLst/>
            <a:gdLst>
              <a:gd name="G0" fmla="+- 7180 0 0"/>
              <a:gd name="G1" fmla="+- 21600 0 7180"/>
              <a:gd name="G2" fmla="*/ 7180 1 2"/>
              <a:gd name="G3" fmla="+- 21600 0 G2"/>
              <a:gd name="G4" fmla="+/ 7180 21600 2"/>
              <a:gd name="G5" fmla="+/ G1 0 2"/>
              <a:gd name="G6" fmla="*/ 21600 21600 7180"/>
              <a:gd name="G7" fmla="*/ G6 1 2"/>
              <a:gd name="G8" fmla="+- 21600 0 G7"/>
              <a:gd name="G9" fmla="*/ 21600 1 2"/>
              <a:gd name="G10" fmla="+- 7180 0 G9"/>
              <a:gd name="G11" fmla="?: G10 G8 0"/>
              <a:gd name="G12" fmla="?: G10 G7 21600"/>
              <a:gd name="T0" fmla="*/ 18010 w 21600"/>
              <a:gd name="T1" fmla="*/ 10800 h 21600"/>
              <a:gd name="T2" fmla="*/ 10800 w 21600"/>
              <a:gd name="T3" fmla="*/ 21600 h 21600"/>
              <a:gd name="T4" fmla="*/ 3590 w 21600"/>
              <a:gd name="T5" fmla="*/ 10800 h 21600"/>
              <a:gd name="T6" fmla="*/ 10800 w 21600"/>
              <a:gd name="T7" fmla="*/ 0 h 21600"/>
              <a:gd name="T8" fmla="*/ 5390 w 21600"/>
              <a:gd name="T9" fmla="*/ 5390 h 21600"/>
              <a:gd name="T10" fmla="*/ 16210 w 21600"/>
              <a:gd name="T11" fmla="*/ 1621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180" y="21600"/>
                </a:lnTo>
                <a:lnTo>
                  <a:pt x="1442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76" name="Oval 2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345212">
            <a:off x="2809875" y="3817938"/>
            <a:ext cx="1309688" cy="7842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  <a:alpha val="92000"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77" name="AutoShape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257841">
            <a:off x="2905125" y="3817938"/>
            <a:ext cx="1127125" cy="76835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389BB">
                  <a:alpha val="30000"/>
                </a:srgbClr>
              </a:gs>
              <a:gs pos="100000">
                <a:srgbClr val="F389BB">
                  <a:gamma/>
                  <a:shade val="0"/>
                  <a:invGamma/>
                  <a:alpha val="45000"/>
                </a:srgbClr>
              </a:gs>
            </a:gsLst>
            <a:path path="rect">
              <a:fillToRect r="100000" b="10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78" name="Rectangle 30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>
          <a:xfrm>
            <a:off x="1352550" y="263525"/>
            <a:ext cx="4576763" cy="465138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IT Focus: Process flow</a:t>
            </a:r>
          </a:p>
        </p:txBody>
      </p:sp>
      <p:pic>
        <p:nvPicPr>
          <p:cNvPr id="206879" name="Picture 31" descr="factory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7">
            <a:lum bright="-24000" contrast="-12000"/>
          </a:blip>
          <a:srcRect/>
          <a:stretch>
            <a:fillRect/>
          </a:stretch>
        </p:blipFill>
        <p:spPr bwMode="auto">
          <a:xfrm>
            <a:off x="5029200" y="1733550"/>
            <a:ext cx="982663" cy="688975"/>
          </a:xfrm>
          <a:prstGeom prst="rect">
            <a:avLst/>
          </a:prstGeom>
          <a:noFill/>
        </p:spPr>
      </p:pic>
      <p:pic>
        <p:nvPicPr>
          <p:cNvPr id="206881" name="Picture 33" descr="factory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8">
            <a:lum bright="-30000" contrast="30000"/>
          </a:blip>
          <a:srcRect/>
          <a:stretch>
            <a:fillRect/>
          </a:stretch>
        </p:blipFill>
        <p:spPr bwMode="auto">
          <a:xfrm>
            <a:off x="777875" y="3055938"/>
            <a:ext cx="7921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82" name="Picture 34" descr="factory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9">
            <a:lum bright="-24000" contrast="18000"/>
            <a:grayscl/>
          </a:blip>
          <a:srcRect/>
          <a:stretch>
            <a:fillRect/>
          </a:stretch>
        </p:blipFill>
        <p:spPr bwMode="auto">
          <a:xfrm>
            <a:off x="3671888" y="1035050"/>
            <a:ext cx="7556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83" name="Oval 3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41913" y="3429000"/>
            <a:ext cx="274637" cy="236538"/>
          </a:xfrm>
          <a:prstGeom prst="ellipse">
            <a:avLst/>
          </a:prstGeom>
          <a:solidFill>
            <a:srgbClr val="FF9966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84" name="Oval 3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198813" y="3976688"/>
            <a:ext cx="274637" cy="236537"/>
          </a:xfrm>
          <a:prstGeom prst="ellipse">
            <a:avLst/>
          </a:prstGeom>
          <a:solidFill>
            <a:srgbClr val="FF9966"/>
          </a:solidFill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85" name="Oval 3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46500" y="1787525"/>
            <a:ext cx="274638" cy="236538"/>
          </a:xfrm>
          <a:prstGeom prst="ellipse">
            <a:avLst/>
          </a:prstGeom>
          <a:solidFill>
            <a:srgbClr val="FF9966"/>
          </a:solidFill>
          <a:ln w="190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86" name="Rectangle 3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11913" y="1035050"/>
            <a:ext cx="3260725" cy="2355850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87" name="Rectangle 3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262813" y="815975"/>
            <a:ext cx="1611312" cy="4429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4000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5400000" scaled="1"/>
          </a:gra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206888" name="Group 40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7321550" y="865188"/>
            <a:ext cx="319088" cy="338137"/>
            <a:chOff x="48" y="2608"/>
            <a:chExt cx="310" cy="336"/>
          </a:xfrm>
        </p:grpSpPr>
        <p:sp>
          <p:nvSpPr>
            <p:cNvPr id="206889" name="Oval 41"/>
            <p:cNvSpPr>
              <a:spLocks noChangeArrowheads="1"/>
            </p:cNvSpPr>
            <p:nvPr/>
          </p:nvSpPr>
          <p:spPr bwMode="auto">
            <a:xfrm>
              <a:off x="48" y="2608"/>
              <a:ext cx="310" cy="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06890" name="AutoShape 42"/>
            <p:cNvSpPr>
              <a:spLocks noChangeArrowheads="1"/>
            </p:cNvSpPr>
            <p:nvPr/>
          </p:nvSpPr>
          <p:spPr bwMode="auto">
            <a:xfrm>
              <a:off x="96" y="2660"/>
              <a:ext cx="214" cy="232"/>
            </a:xfrm>
            <a:prstGeom prst="plus">
              <a:avLst>
                <a:gd name="adj" fmla="val 34259"/>
              </a:avLst>
            </a:prstGeom>
            <a:solidFill>
              <a:schemeClr val="folHlink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6891" name="Text Box 4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588250" y="882650"/>
            <a:ext cx="12827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sz="1400" b="1">
                <a:solidFill>
                  <a:schemeClr val="tx2"/>
                </a:solidFill>
              </a:rPr>
              <a:t>Specification</a:t>
            </a:r>
          </a:p>
        </p:txBody>
      </p:sp>
      <p:sp>
        <p:nvSpPr>
          <p:cNvPr id="206892" name="Text Box 4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86513" y="4217988"/>
            <a:ext cx="3052762" cy="202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chemeClr val="tx2"/>
                </a:solidFill>
              </a:rPr>
              <a:t> Common standardized interface</a:t>
            </a:r>
          </a:p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1000">
              <a:solidFill>
                <a:schemeClr val="tx2"/>
              </a:solidFill>
            </a:endParaRPr>
          </a:p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chemeClr val="tx2"/>
                </a:solidFill>
              </a:rPr>
              <a:t> Smooth sync in &amp; sync out </a:t>
            </a:r>
          </a:p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1200">
              <a:solidFill>
                <a:schemeClr val="tx2"/>
              </a:solidFill>
            </a:endParaRPr>
          </a:p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chemeClr val="tx2"/>
                </a:solidFill>
              </a:rPr>
              <a:t> 1 to 1, 1 to many &amp; many to many</a:t>
            </a:r>
            <a:br>
              <a:rPr lang="en-US" sz="1400">
                <a:solidFill>
                  <a:schemeClr val="tx2"/>
                </a:solidFill>
              </a:rPr>
            </a:br>
            <a:r>
              <a:rPr lang="en-US" sz="1400">
                <a:solidFill>
                  <a:schemeClr val="tx2"/>
                </a:solidFill>
              </a:rPr>
              <a:t>   communication channels</a:t>
            </a:r>
          </a:p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1200">
              <a:solidFill>
                <a:schemeClr val="tx2"/>
              </a:solidFill>
            </a:endParaRPr>
          </a:p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chemeClr val="tx2"/>
                </a:solidFill>
              </a:rPr>
              <a:t> Flexibility of use and development</a:t>
            </a:r>
          </a:p>
        </p:txBody>
      </p:sp>
      <p:sp>
        <p:nvSpPr>
          <p:cNvPr id="206893" name="Rectangle 4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11913" y="3917950"/>
            <a:ext cx="3260725" cy="2435225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6894" name="Text Box 4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24613" y="1323975"/>
            <a:ext cx="3265487" cy="1962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chemeClr val="tx2"/>
                </a:solidFill>
              </a:rPr>
              <a:t> Web services driven application</a:t>
            </a:r>
          </a:p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1400">
              <a:solidFill>
                <a:schemeClr val="tx2"/>
              </a:solidFill>
            </a:endParaRPr>
          </a:p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chemeClr val="tx2"/>
                </a:solidFill>
              </a:rPr>
              <a:t> Inter platform communication</a:t>
            </a:r>
          </a:p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1400">
              <a:solidFill>
                <a:schemeClr val="tx2"/>
              </a:solidFill>
            </a:endParaRPr>
          </a:p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chemeClr val="tx2"/>
                </a:solidFill>
              </a:rPr>
              <a:t> Open source application</a:t>
            </a:r>
          </a:p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1400">
              <a:solidFill>
                <a:schemeClr val="tx2"/>
              </a:solidFill>
            </a:endParaRPr>
          </a:p>
          <a:p>
            <a:pPr eaLnBrk="0" hangingPunct="0"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>
                <a:solidFill>
                  <a:schemeClr val="tx2"/>
                </a:solidFill>
              </a:rPr>
              <a:t> Consistent customer orientation</a:t>
            </a:r>
          </a:p>
        </p:txBody>
      </p:sp>
      <p:sp>
        <p:nvSpPr>
          <p:cNvPr id="206895" name="Rectangle 4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213600" y="3687763"/>
            <a:ext cx="1685925" cy="4429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4000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5400000" scaled="1"/>
          </a:gra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206896" name="Group 48"/>
          <p:cNvGrpSpPr>
            <a:grpSpLocks/>
          </p:cNvGrpSpPr>
          <p:nvPr>
            <p:custDataLst>
              <p:tags r:id="rId38"/>
            </p:custDataLst>
          </p:nvPr>
        </p:nvGrpSpPr>
        <p:grpSpPr bwMode="auto">
          <a:xfrm>
            <a:off x="7288213" y="3749675"/>
            <a:ext cx="333375" cy="338138"/>
            <a:chOff x="48" y="2608"/>
            <a:chExt cx="310" cy="336"/>
          </a:xfrm>
        </p:grpSpPr>
        <p:sp>
          <p:nvSpPr>
            <p:cNvPr id="206897" name="Oval 49"/>
            <p:cNvSpPr>
              <a:spLocks noChangeArrowheads="1"/>
            </p:cNvSpPr>
            <p:nvPr/>
          </p:nvSpPr>
          <p:spPr bwMode="auto">
            <a:xfrm>
              <a:off x="48" y="2608"/>
              <a:ext cx="310" cy="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06898" name="AutoShape 50"/>
            <p:cNvSpPr>
              <a:spLocks noChangeArrowheads="1"/>
            </p:cNvSpPr>
            <p:nvPr/>
          </p:nvSpPr>
          <p:spPr bwMode="auto">
            <a:xfrm>
              <a:off x="96" y="2660"/>
              <a:ext cx="214" cy="232"/>
            </a:xfrm>
            <a:prstGeom prst="plus">
              <a:avLst>
                <a:gd name="adj" fmla="val 34259"/>
              </a:avLst>
            </a:prstGeom>
            <a:solidFill>
              <a:schemeClr val="folHlink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6899" name="Text Box 5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580313" y="3767138"/>
            <a:ext cx="1184275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sz="1400" b="1">
                <a:solidFill>
                  <a:schemeClr val="tx2"/>
                </a:solidFill>
              </a:rPr>
              <a:t>Advantages</a:t>
            </a:r>
          </a:p>
        </p:txBody>
      </p:sp>
      <p:sp>
        <p:nvSpPr>
          <p:cNvPr id="206900" name="AutoShape 5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68221" flipV="1">
            <a:off x="2535238" y="3786188"/>
            <a:ext cx="1892300" cy="1393825"/>
          </a:xfrm>
          <a:custGeom>
            <a:avLst/>
            <a:gdLst>
              <a:gd name="G0" fmla="+- 8280 0 0"/>
              <a:gd name="G1" fmla="+- -11062209 0 0"/>
              <a:gd name="G2" fmla="+- 0 0 -11062209"/>
              <a:gd name="T0" fmla="*/ 0 256 1"/>
              <a:gd name="T1" fmla="*/ 180 256 1"/>
              <a:gd name="G3" fmla="+- -11062209 T0 T1"/>
              <a:gd name="T2" fmla="*/ 0 256 1"/>
              <a:gd name="T3" fmla="*/ 90 256 1"/>
              <a:gd name="G4" fmla="+- -11062209 T2 T3"/>
              <a:gd name="G5" fmla="*/ G4 2 1"/>
              <a:gd name="T4" fmla="*/ 90 256 1"/>
              <a:gd name="T5" fmla="*/ 0 256 1"/>
              <a:gd name="G6" fmla="+- -11062209 T4 T5"/>
              <a:gd name="G7" fmla="*/ G6 2 1"/>
              <a:gd name="G8" fmla="abs -1106220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280"/>
              <a:gd name="G18" fmla="*/ 8280 1 2"/>
              <a:gd name="G19" fmla="+- G18 5400 0"/>
              <a:gd name="G20" fmla="cos G19 -11062209"/>
              <a:gd name="G21" fmla="sin G19 -11062209"/>
              <a:gd name="G22" fmla="+- G20 10800 0"/>
              <a:gd name="G23" fmla="+- G21 10800 0"/>
              <a:gd name="G24" fmla="+- 10800 0 G20"/>
              <a:gd name="G25" fmla="+- 8280 10800 0"/>
              <a:gd name="G26" fmla="?: G9 G17 G25"/>
              <a:gd name="G27" fmla="?: G9 0 21600"/>
              <a:gd name="G28" fmla="cos 10800 -11062209"/>
              <a:gd name="G29" fmla="sin 10800 -11062209"/>
              <a:gd name="G30" fmla="sin 8280 -11062209"/>
              <a:gd name="G31" fmla="+- G28 10800 0"/>
              <a:gd name="G32" fmla="+- G29 10800 0"/>
              <a:gd name="G33" fmla="+- G30 10800 0"/>
              <a:gd name="G34" fmla="?: G4 0 G31"/>
              <a:gd name="G35" fmla="?: -11062209 G34 0"/>
              <a:gd name="G36" fmla="?: G6 G35 G31"/>
              <a:gd name="G37" fmla="+- 21600 0 G36"/>
              <a:gd name="G38" fmla="?: G4 0 G33"/>
              <a:gd name="G39" fmla="?: -1106220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41 w 21600"/>
              <a:gd name="T15" fmla="*/ 8946 h 21600"/>
              <a:gd name="T16" fmla="*/ 10800 w 21600"/>
              <a:gd name="T17" fmla="*/ 2520 h 21600"/>
              <a:gd name="T18" fmla="*/ 20159 w 21600"/>
              <a:gd name="T19" fmla="*/ 894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677" y="9191"/>
                </a:moveTo>
                <a:cubicBezTo>
                  <a:pt x="3445" y="5313"/>
                  <a:pt x="6847" y="2519"/>
                  <a:pt x="10800" y="2520"/>
                </a:cubicBezTo>
                <a:cubicBezTo>
                  <a:pt x="14752" y="2520"/>
                  <a:pt x="18154" y="5313"/>
                  <a:pt x="18922" y="9191"/>
                </a:cubicBezTo>
                <a:lnTo>
                  <a:pt x="21394" y="8701"/>
                </a:lnTo>
                <a:cubicBezTo>
                  <a:pt x="20392" y="3644"/>
                  <a:pt x="15955" y="-1"/>
                  <a:pt x="10799" y="0"/>
                </a:cubicBezTo>
                <a:cubicBezTo>
                  <a:pt x="5644" y="0"/>
                  <a:pt x="1207" y="3644"/>
                  <a:pt x="205" y="8701"/>
                </a:cubicBezTo>
                <a:close/>
              </a:path>
            </a:pathLst>
          </a:custGeom>
          <a:solidFill>
            <a:srgbClr val="C0C0C0">
              <a:alpha val="70000"/>
            </a:srgbClr>
          </a:solidFill>
          <a:ln w="317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pic>
        <p:nvPicPr>
          <p:cNvPr id="206902" name="Picture 54" descr="Factory1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50"/>
          <a:srcRect/>
          <a:stretch>
            <a:fillRect/>
          </a:stretch>
        </p:blipFill>
        <p:spPr bwMode="auto">
          <a:xfrm>
            <a:off x="1971675" y="1520825"/>
            <a:ext cx="804863" cy="885825"/>
          </a:xfrm>
          <a:prstGeom prst="rect">
            <a:avLst/>
          </a:prstGeom>
          <a:noFill/>
        </p:spPr>
      </p:pic>
      <p:pic>
        <p:nvPicPr>
          <p:cNvPr id="206901" name="Picture 53" descr="factoryworker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51">
            <a:lum contrast="-78000"/>
          </a:blip>
          <a:srcRect/>
          <a:stretch>
            <a:fillRect/>
          </a:stretch>
        </p:blipFill>
        <p:spPr bwMode="auto">
          <a:xfrm>
            <a:off x="1419225" y="3092450"/>
            <a:ext cx="284163" cy="349250"/>
          </a:xfrm>
          <a:prstGeom prst="rect">
            <a:avLst/>
          </a:prstGeom>
          <a:noFill/>
        </p:spPr>
      </p:pic>
      <p:graphicFrame>
        <p:nvGraphicFramePr>
          <p:cNvPr id="206903" name="Rectangle 5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6903" r:id="rId52" imgW="0" imgH="0" progId="TCLayout.ActiveDocument.1">
              <p:embed/>
            </p:oleObj>
          </a:graphicData>
        </a:graphic>
      </p:graphicFrame>
      <p:pic>
        <p:nvPicPr>
          <p:cNvPr id="206904" name="Picture 56" descr="factoryworker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51">
            <a:lum contrast="-30000"/>
          </a:blip>
          <a:srcRect/>
          <a:stretch>
            <a:fillRect/>
          </a:stretch>
        </p:blipFill>
        <p:spPr bwMode="auto">
          <a:xfrm>
            <a:off x="4806950" y="2071688"/>
            <a:ext cx="284163" cy="349250"/>
          </a:xfrm>
          <a:prstGeom prst="rect">
            <a:avLst/>
          </a:prstGeom>
          <a:noFill/>
        </p:spPr>
      </p:pic>
      <p:sp>
        <p:nvSpPr>
          <p:cNvPr id="58" name="Footer Placeholder 3"/>
          <p:cNvSpPr>
            <a:spLocks noGrp="1"/>
          </p:cNvSpPr>
          <p:nvPr>
            <p:ph type="ftr" sz="quarter" idx="3"/>
            <p:custDataLst>
              <p:tags r:id="rId44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  <p:sp>
        <p:nvSpPr>
          <p:cNvPr id="116" name="Parallelogram 115"/>
          <p:cNvSpPr/>
          <p:nvPr/>
        </p:nvSpPr>
        <p:spPr>
          <a:xfrm flipH="1">
            <a:off x="5220315" y="3258159"/>
            <a:ext cx="912825" cy="182565"/>
          </a:xfrm>
          <a:prstGeom prst="parallelogram">
            <a:avLst>
              <a:gd name="adj" fmla="val 101444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5328763" y="2735253"/>
            <a:ext cx="730259" cy="657234"/>
            <a:chOff x="5318130" y="2735253"/>
            <a:chExt cx="730259" cy="657234"/>
          </a:xfrm>
        </p:grpSpPr>
        <p:sp>
          <p:nvSpPr>
            <p:cNvPr id="59" name="Cube 58"/>
            <p:cNvSpPr/>
            <p:nvPr/>
          </p:nvSpPr>
          <p:spPr>
            <a:xfrm flipH="1">
              <a:off x="5581023" y="3219531"/>
              <a:ext cx="467366" cy="172956"/>
            </a:xfrm>
            <a:prstGeom prst="cube">
              <a:avLst>
                <a:gd name="adj" fmla="val 58788"/>
              </a:avLst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ube 59"/>
            <p:cNvSpPr/>
            <p:nvPr/>
          </p:nvSpPr>
          <p:spPr>
            <a:xfrm flipH="1">
              <a:off x="5581023" y="3150348"/>
              <a:ext cx="467366" cy="172956"/>
            </a:xfrm>
            <a:prstGeom prst="cube">
              <a:avLst>
                <a:gd name="adj" fmla="val 58788"/>
              </a:avLst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be 60"/>
            <p:cNvSpPr/>
            <p:nvPr/>
          </p:nvSpPr>
          <p:spPr>
            <a:xfrm flipH="1">
              <a:off x="5581023" y="3081166"/>
              <a:ext cx="467366" cy="172956"/>
            </a:xfrm>
            <a:prstGeom prst="cube">
              <a:avLst>
                <a:gd name="adj" fmla="val 58788"/>
              </a:avLst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ube 61"/>
            <p:cNvSpPr/>
            <p:nvPr/>
          </p:nvSpPr>
          <p:spPr>
            <a:xfrm flipH="1">
              <a:off x="5581023" y="3011983"/>
              <a:ext cx="467366" cy="172956"/>
            </a:xfrm>
            <a:prstGeom prst="cube">
              <a:avLst>
                <a:gd name="adj" fmla="val 58788"/>
              </a:avLst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ube 64"/>
            <p:cNvSpPr/>
            <p:nvPr/>
          </p:nvSpPr>
          <p:spPr>
            <a:xfrm flipH="1">
              <a:off x="5581023" y="2942801"/>
              <a:ext cx="467366" cy="172956"/>
            </a:xfrm>
            <a:prstGeom prst="cube">
              <a:avLst>
                <a:gd name="adj" fmla="val 58788"/>
              </a:avLst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 flipH="1">
              <a:off x="5318130" y="3011983"/>
              <a:ext cx="292104" cy="380504"/>
              <a:chOff x="5397504" y="4457712"/>
              <a:chExt cx="584208" cy="401643"/>
            </a:xfrm>
          </p:grpSpPr>
          <p:sp>
            <p:nvSpPr>
              <p:cNvPr id="69" name="Cube 68"/>
              <p:cNvSpPr/>
              <p:nvPr/>
            </p:nvSpPr>
            <p:spPr>
              <a:xfrm>
                <a:off x="5397504" y="4676790"/>
                <a:ext cx="584208" cy="182565"/>
              </a:xfrm>
              <a:prstGeom prst="cube">
                <a:avLst>
                  <a:gd name="adj" fmla="val 58788"/>
                </a:avLst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Cube 69"/>
              <p:cNvSpPr/>
              <p:nvPr/>
            </p:nvSpPr>
            <p:spPr>
              <a:xfrm>
                <a:off x="5397504" y="4603764"/>
                <a:ext cx="584208" cy="182565"/>
              </a:xfrm>
              <a:prstGeom prst="cube">
                <a:avLst>
                  <a:gd name="adj" fmla="val 58788"/>
                </a:avLst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ube 70"/>
              <p:cNvSpPr/>
              <p:nvPr/>
            </p:nvSpPr>
            <p:spPr>
              <a:xfrm>
                <a:off x="5397504" y="4530738"/>
                <a:ext cx="584208" cy="182565"/>
              </a:xfrm>
              <a:prstGeom prst="cube">
                <a:avLst>
                  <a:gd name="adj" fmla="val 58788"/>
                </a:avLst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Cube 71"/>
              <p:cNvSpPr/>
              <p:nvPr/>
            </p:nvSpPr>
            <p:spPr>
              <a:xfrm>
                <a:off x="5397504" y="4457712"/>
                <a:ext cx="584208" cy="182565"/>
              </a:xfrm>
              <a:prstGeom prst="cube">
                <a:avLst>
                  <a:gd name="adj" fmla="val 58788"/>
                </a:avLst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 flipH="1">
              <a:off x="5320305" y="2735253"/>
              <a:ext cx="199394" cy="380504"/>
              <a:chOff x="5397504" y="4457712"/>
              <a:chExt cx="584208" cy="401643"/>
            </a:xfrm>
          </p:grpSpPr>
          <p:sp>
            <p:nvSpPr>
              <p:cNvPr id="75" name="Cube 74"/>
              <p:cNvSpPr/>
              <p:nvPr/>
            </p:nvSpPr>
            <p:spPr>
              <a:xfrm>
                <a:off x="5397504" y="4676790"/>
                <a:ext cx="584208" cy="182565"/>
              </a:xfrm>
              <a:prstGeom prst="cube">
                <a:avLst>
                  <a:gd name="adj" fmla="val 58788"/>
                </a:avLst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Cube 75"/>
              <p:cNvSpPr/>
              <p:nvPr/>
            </p:nvSpPr>
            <p:spPr>
              <a:xfrm>
                <a:off x="5397504" y="4603764"/>
                <a:ext cx="584208" cy="182565"/>
              </a:xfrm>
              <a:prstGeom prst="cube">
                <a:avLst>
                  <a:gd name="adj" fmla="val 58788"/>
                </a:avLst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Cube 76"/>
              <p:cNvSpPr/>
              <p:nvPr/>
            </p:nvSpPr>
            <p:spPr>
              <a:xfrm>
                <a:off x="5397504" y="4530738"/>
                <a:ext cx="584208" cy="182565"/>
              </a:xfrm>
              <a:prstGeom prst="cube">
                <a:avLst>
                  <a:gd name="adj" fmla="val 58788"/>
                </a:avLst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Cube 77"/>
              <p:cNvSpPr/>
              <p:nvPr/>
            </p:nvSpPr>
            <p:spPr>
              <a:xfrm>
                <a:off x="5397504" y="4457712"/>
                <a:ext cx="584208" cy="182565"/>
              </a:xfrm>
              <a:prstGeom prst="cube">
                <a:avLst>
                  <a:gd name="adj" fmla="val 58788"/>
                </a:avLst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Round Same Side Corner Rectangle 62"/>
            <p:cNvSpPr/>
            <p:nvPr/>
          </p:nvSpPr>
          <p:spPr>
            <a:xfrm flipH="1">
              <a:off x="5434971" y="3219531"/>
              <a:ext cx="116841" cy="172956"/>
            </a:xfrm>
            <a:prstGeom prst="round2SameRect">
              <a:avLst/>
            </a:prstGeom>
            <a:solidFill>
              <a:schemeClr val="accent1">
                <a:lumMod val="5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entagon 83"/>
            <p:cNvSpPr/>
            <p:nvPr/>
          </p:nvSpPr>
          <p:spPr>
            <a:xfrm flipH="1">
              <a:off x="5937708" y="3046574"/>
              <a:ext cx="110681" cy="69183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hevron 84"/>
            <p:cNvSpPr/>
            <p:nvPr/>
          </p:nvSpPr>
          <p:spPr>
            <a:xfrm flipH="1">
              <a:off x="5802004" y="3046574"/>
              <a:ext cx="146052" cy="69183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hevron 85"/>
            <p:cNvSpPr/>
            <p:nvPr/>
          </p:nvSpPr>
          <p:spPr>
            <a:xfrm flipH="1">
              <a:off x="5662303" y="3046574"/>
              <a:ext cx="146052" cy="69183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Chevron 86"/>
            <p:cNvSpPr/>
            <p:nvPr/>
          </p:nvSpPr>
          <p:spPr>
            <a:xfrm flipH="1">
              <a:off x="5668654" y="3184939"/>
              <a:ext cx="146052" cy="69183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5924737" y="2896937"/>
              <a:ext cx="45720" cy="116904"/>
              <a:chOff x="5697863" y="2901955"/>
              <a:chExt cx="45720" cy="116904"/>
            </a:xfrm>
          </p:grpSpPr>
          <p:sp>
            <p:nvSpPr>
              <p:cNvPr id="90" name="Flowchart: Magnetic Disk 89"/>
              <p:cNvSpPr/>
              <p:nvPr/>
            </p:nvSpPr>
            <p:spPr>
              <a:xfrm flipH="1">
                <a:off x="5697864" y="2915085"/>
                <a:ext cx="45719" cy="103774"/>
              </a:xfrm>
              <a:prstGeom prst="flowChartMagneticDisk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lowchart: Magnetic Disk 91"/>
              <p:cNvSpPr/>
              <p:nvPr/>
            </p:nvSpPr>
            <p:spPr>
              <a:xfrm flipH="1">
                <a:off x="5697863" y="2901955"/>
                <a:ext cx="45719" cy="47721"/>
              </a:xfrm>
              <a:prstGeom prst="flowChartMagneticDisk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Pentagon 92"/>
            <p:cNvSpPr/>
            <p:nvPr/>
          </p:nvSpPr>
          <p:spPr>
            <a:xfrm flipH="1">
              <a:off x="5937708" y="3184939"/>
              <a:ext cx="110681" cy="69183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hevron 93"/>
            <p:cNvSpPr/>
            <p:nvPr/>
          </p:nvSpPr>
          <p:spPr>
            <a:xfrm flipH="1">
              <a:off x="5802004" y="3184939"/>
              <a:ext cx="146052" cy="69183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5860126" y="2896937"/>
              <a:ext cx="45720" cy="116904"/>
              <a:chOff x="5697863" y="2901955"/>
              <a:chExt cx="45720" cy="116904"/>
            </a:xfrm>
          </p:grpSpPr>
          <p:sp>
            <p:nvSpPr>
              <p:cNvPr id="100" name="Flowchart: Magnetic Disk 99"/>
              <p:cNvSpPr/>
              <p:nvPr/>
            </p:nvSpPr>
            <p:spPr>
              <a:xfrm flipH="1">
                <a:off x="5697864" y="2915085"/>
                <a:ext cx="45719" cy="103774"/>
              </a:xfrm>
              <a:prstGeom prst="flowChartMagneticDisk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lowchart: Magnetic Disk 100"/>
              <p:cNvSpPr/>
              <p:nvPr/>
            </p:nvSpPr>
            <p:spPr>
              <a:xfrm flipH="1">
                <a:off x="5697863" y="2901955"/>
                <a:ext cx="45719" cy="47721"/>
              </a:xfrm>
              <a:prstGeom prst="flowChartMagneticDisk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666287" y="2896937"/>
              <a:ext cx="45720" cy="116904"/>
              <a:chOff x="5697863" y="2901955"/>
              <a:chExt cx="45720" cy="116904"/>
            </a:xfrm>
          </p:grpSpPr>
          <p:sp>
            <p:nvSpPr>
              <p:cNvPr id="103" name="Flowchart: Magnetic Disk 102"/>
              <p:cNvSpPr/>
              <p:nvPr/>
            </p:nvSpPr>
            <p:spPr>
              <a:xfrm flipH="1">
                <a:off x="5697864" y="2915085"/>
                <a:ext cx="45719" cy="103774"/>
              </a:xfrm>
              <a:prstGeom prst="flowChartMagneticDisk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lowchart: Magnetic Disk 103"/>
              <p:cNvSpPr/>
              <p:nvPr/>
            </p:nvSpPr>
            <p:spPr>
              <a:xfrm flipH="1">
                <a:off x="5697863" y="2901955"/>
                <a:ext cx="45719" cy="47721"/>
              </a:xfrm>
              <a:prstGeom prst="flowChartMagneticDisk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5795513" y="2896937"/>
              <a:ext cx="45720" cy="116904"/>
              <a:chOff x="5697863" y="2901955"/>
              <a:chExt cx="45720" cy="116904"/>
            </a:xfrm>
          </p:grpSpPr>
          <p:sp>
            <p:nvSpPr>
              <p:cNvPr id="106" name="Flowchart: Magnetic Disk 105"/>
              <p:cNvSpPr/>
              <p:nvPr/>
            </p:nvSpPr>
            <p:spPr>
              <a:xfrm flipH="1">
                <a:off x="5697864" y="2915085"/>
                <a:ext cx="45719" cy="103774"/>
              </a:xfrm>
              <a:prstGeom prst="flowChartMagneticDisk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lowchart: Magnetic Disk 106"/>
              <p:cNvSpPr/>
              <p:nvPr/>
            </p:nvSpPr>
            <p:spPr>
              <a:xfrm flipH="1">
                <a:off x="5697863" y="2901955"/>
                <a:ext cx="45719" cy="47721"/>
              </a:xfrm>
              <a:prstGeom prst="flowChartMagneticDisk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525484" y="2990844"/>
              <a:ext cx="45720" cy="116904"/>
              <a:chOff x="5697863" y="2901955"/>
              <a:chExt cx="45720" cy="116904"/>
            </a:xfrm>
          </p:grpSpPr>
          <p:sp>
            <p:nvSpPr>
              <p:cNvPr id="109" name="Flowchart: Magnetic Disk 108"/>
              <p:cNvSpPr/>
              <p:nvPr/>
            </p:nvSpPr>
            <p:spPr>
              <a:xfrm flipH="1">
                <a:off x="5697864" y="2915085"/>
                <a:ext cx="45719" cy="103774"/>
              </a:xfrm>
              <a:prstGeom prst="flowChartMagneticDisk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Magnetic Disk 109"/>
              <p:cNvSpPr/>
              <p:nvPr/>
            </p:nvSpPr>
            <p:spPr>
              <a:xfrm flipH="1">
                <a:off x="5697863" y="2901955"/>
                <a:ext cx="45719" cy="47721"/>
              </a:xfrm>
              <a:prstGeom prst="flowChartMagneticDisk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5730900" y="2896937"/>
              <a:ext cx="45720" cy="116904"/>
              <a:chOff x="5697863" y="2901955"/>
              <a:chExt cx="45720" cy="116904"/>
            </a:xfrm>
          </p:grpSpPr>
          <p:sp>
            <p:nvSpPr>
              <p:cNvPr id="112" name="Flowchart: Magnetic Disk 111"/>
              <p:cNvSpPr/>
              <p:nvPr/>
            </p:nvSpPr>
            <p:spPr>
              <a:xfrm flipH="1">
                <a:off x="5697864" y="2915085"/>
                <a:ext cx="45719" cy="103774"/>
              </a:xfrm>
              <a:prstGeom prst="flowChartMagneticDisk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lowchart: Magnetic Disk 112"/>
              <p:cNvSpPr/>
              <p:nvPr/>
            </p:nvSpPr>
            <p:spPr>
              <a:xfrm flipH="1">
                <a:off x="5697863" y="2901955"/>
                <a:ext cx="45719" cy="47721"/>
              </a:xfrm>
              <a:prstGeom prst="flowChartMagneticDisk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2.22222E-6 L -0.11539 0.0868 " pathEditMode="relative" ptsTypes="AA">
                                      <p:cBhvr>
                                        <p:cTn id="12" dur="2000" fill="hold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8 0.08681 L -0.17836 0.086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0.00232 L -0.10305 -0.2430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6 0.08681 L -0.1415 -0.23935 " pathEditMode="relative" ptsTypes="AA">
                                      <p:cBhvr>
                                        <p:cTn id="27" dur="2000" fill="hold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6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 0.32616 L 0.00096 2.22222E-6 " pathEditMode="relative" rAng="0" ptsTypes="AA">
                                      <p:cBhvr>
                                        <p:cTn id="52" dur="2000" spd="-100000" fill="hold"/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9 0.32616 L -0.03589 0.32616 " pathEditMode="relative" rAng="0" ptsTypes="AA">
                                      <p:cBhvr>
                                        <p:cTn id="58" dur="2000" spd="-100000" fill="hold"/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46 0.23935 L 0.02708 0.32616 " pathEditMode="relative" rAng="0" ptsTypes="AA">
                                      <p:cBhvr>
                                        <p:cTn id="61" dur="2000" spd="-100000" fill="hold"/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53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6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0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nimBg="1"/>
      <p:bldP spid="206853" grpId="0" animBg="1"/>
      <p:bldP spid="206861" grpId="0" animBg="1"/>
      <p:bldP spid="206862" grpId="0" animBg="1"/>
      <p:bldP spid="206863" grpId="0" animBg="1"/>
      <p:bldP spid="206864" grpId="0" animBg="1"/>
      <p:bldP spid="206865" grpId="0" animBg="1"/>
      <p:bldP spid="206877" grpId="0" animBg="1"/>
      <p:bldP spid="206883" grpId="0" animBg="1"/>
      <p:bldP spid="206883" grpId="1" animBg="1"/>
      <p:bldP spid="206883" grpId="2" animBg="1"/>
      <p:bldP spid="206883" grpId="3" animBg="1"/>
      <p:bldP spid="206883" grpId="4" animBg="1"/>
      <p:bldP spid="206883" grpId="5" animBg="1"/>
      <p:bldP spid="206884" grpId="0" animBg="1"/>
      <p:bldP spid="206884" grpId="1" animBg="1"/>
      <p:bldP spid="206884" grpId="2" animBg="1"/>
      <p:bldP spid="206885" grpId="0" animBg="1"/>
      <p:bldP spid="206885" grpId="1" animBg="1"/>
      <p:bldP spid="206885" grpId="2" animBg="1"/>
      <p:bldP spid="206885" grpId="3" animBg="1"/>
      <p:bldP spid="206885" grpId="4" animBg="1"/>
      <p:bldP spid="206885" grpId="5" animBg="1"/>
      <p:bldP spid="2069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Stakeholders</a:t>
            </a:r>
          </a:p>
        </p:txBody>
      </p: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4087813" y="2963829"/>
            <a:ext cx="1800225" cy="3952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/>
              <a:t>Tool &amp; Die Company</a:t>
            </a:r>
          </a:p>
        </p:txBody>
      </p:sp>
      <p:sp>
        <p:nvSpPr>
          <p:cNvPr id="454662" name="Rectangle 6"/>
          <p:cNvSpPr>
            <a:spLocks noChangeArrowheads="1"/>
          </p:cNvSpPr>
          <p:nvPr/>
        </p:nvSpPr>
        <p:spPr bwMode="auto">
          <a:xfrm>
            <a:off x="992188" y="1019142"/>
            <a:ext cx="1800225" cy="2508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/>
              <a:t>Regional ICT</a:t>
            </a:r>
          </a:p>
        </p:txBody>
      </p:sp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7148513" y="1019142"/>
            <a:ext cx="1800225" cy="2508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/>
              <a:t>Market Place</a:t>
            </a:r>
          </a:p>
        </p:txBody>
      </p:sp>
      <p:sp>
        <p:nvSpPr>
          <p:cNvPr id="454664" name="Rectangle 8"/>
          <p:cNvSpPr>
            <a:spLocks noChangeArrowheads="1"/>
          </p:cNvSpPr>
          <p:nvPr/>
        </p:nvSpPr>
        <p:spPr bwMode="auto">
          <a:xfrm>
            <a:off x="992188" y="3036854"/>
            <a:ext cx="1800225" cy="2508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/>
              <a:t>Developer/OSC</a:t>
            </a:r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7148513" y="3036854"/>
            <a:ext cx="1800225" cy="2508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/>
              <a:t>T&amp;D Client</a:t>
            </a:r>
          </a:p>
        </p:txBody>
      </p:sp>
      <p:sp>
        <p:nvSpPr>
          <p:cNvPr id="454666" name="Rectangle 10"/>
          <p:cNvSpPr>
            <a:spLocks noChangeArrowheads="1"/>
          </p:cNvSpPr>
          <p:nvPr/>
        </p:nvSpPr>
        <p:spPr bwMode="auto">
          <a:xfrm>
            <a:off x="992188" y="4764054"/>
            <a:ext cx="1800225" cy="2508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/>
              <a:t>ASP</a:t>
            </a:r>
          </a:p>
        </p:txBody>
      </p: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7148513" y="4776754"/>
            <a:ext cx="1800225" cy="2508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200" b="1"/>
              <a:t>T&amp;D Vendors</a:t>
            </a:r>
          </a:p>
        </p:txBody>
      </p:sp>
      <p:cxnSp>
        <p:nvCxnSpPr>
          <p:cNvPr id="454668" name="AutoShape 12"/>
          <p:cNvCxnSpPr>
            <a:cxnSpLocks noChangeShapeType="1"/>
            <a:stCxn id="454666" idx="3"/>
            <a:endCxn id="454661" idx="1"/>
          </p:cNvCxnSpPr>
          <p:nvPr/>
        </p:nvCxnSpPr>
        <p:spPr bwMode="auto">
          <a:xfrm flipV="1">
            <a:off x="2792413" y="3162267"/>
            <a:ext cx="1295400" cy="1727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54669" name="AutoShape 13"/>
          <p:cNvCxnSpPr>
            <a:cxnSpLocks noChangeShapeType="1"/>
            <a:stCxn id="454662" idx="3"/>
            <a:endCxn id="454661" idx="1"/>
          </p:cNvCxnSpPr>
          <p:nvPr/>
        </p:nvCxnSpPr>
        <p:spPr bwMode="auto">
          <a:xfrm>
            <a:off x="2792413" y="1144554"/>
            <a:ext cx="1295400" cy="201771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54670" name="AutoShape 14"/>
          <p:cNvCxnSpPr>
            <a:cxnSpLocks noChangeShapeType="1"/>
            <a:stCxn id="454661" idx="3"/>
            <a:endCxn id="454667" idx="1"/>
          </p:cNvCxnSpPr>
          <p:nvPr/>
        </p:nvCxnSpPr>
        <p:spPr bwMode="auto">
          <a:xfrm>
            <a:off x="5888038" y="3162267"/>
            <a:ext cx="1260475" cy="17399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54671" name="AutoShape 15"/>
          <p:cNvCxnSpPr>
            <a:cxnSpLocks noChangeShapeType="1"/>
            <a:stCxn id="454661" idx="3"/>
            <a:endCxn id="454663" idx="1"/>
          </p:cNvCxnSpPr>
          <p:nvPr/>
        </p:nvCxnSpPr>
        <p:spPr bwMode="auto">
          <a:xfrm flipV="1">
            <a:off x="5888038" y="1144554"/>
            <a:ext cx="1260475" cy="201771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54672" name="AutoShape 16"/>
          <p:cNvCxnSpPr>
            <a:cxnSpLocks noChangeShapeType="1"/>
            <a:stCxn id="454664" idx="3"/>
            <a:endCxn id="454661" idx="1"/>
          </p:cNvCxnSpPr>
          <p:nvPr/>
        </p:nvCxnSpPr>
        <p:spPr bwMode="auto">
          <a:xfrm>
            <a:off x="2792413" y="3162267"/>
            <a:ext cx="1295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54673" name="AutoShape 17"/>
          <p:cNvCxnSpPr>
            <a:cxnSpLocks noChangeShapeType="1"/>
            <a:stCxn id="454661" idx="3"/>
            <a:endCxn id="454665" idx="1"/>
          </p:cNvCxnSpPr>
          <p:nvPr/>
        </p:nvCxnSpPr>
        <p:spPr bwMode="auto">
          <a:xfrm>
            <a:off x="5888038" y="3162267"/>
            <a:ext cx="1260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454674" name="Rectangle 18"/>
          <p:cNvSpPr>
            <a:spLocks noChangeArrowheads="1"/>
          </p:cNvSpPr>
          <p:nvPr/>
        </p:nvSpPr>
        <p:spPr bwMode="auto">
          <a:xfrm>
            <a:off x="992188" y="1308067"/>
            <a:ext cx="1800225" cy="1150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8900" indent="-88900">
              <a:buFontTx/>
              <a:buChar char="•"/>
            </a:pPr>
            <a:r>
              <a:rPr lang="en-GB" sz="1200"/>
              <a:t>IT-Service provider</a:t>
            </a:r>
          </a:p>
          <a:p>
            <a:pPr marL="88900" indent="-88900">
              <a:buFontTx/>
              <a:buChar char="•"/>
            </a:pPr>
            <a:r>
              <a:rPr lang="en-GB" sz="1200"/>
              <a:t>Based locally</a:t>
            </a:r>
          </a:p>
          <a:p>
            <a:pPr marL="88900" indent="-88900">
              <a:buFontTx/>
              <a:buChar char="•"/>
            </a:pPr>
            <a:r>
              <a:rPr lang="en-GB" sz="1200"/>
              <a:t>Deep knowledge of Opensource Technology and ERP</a:t>
            </a:r>
          </a:p>
        </p:txBody>
      </p:sp>
      <p:sp>
        <p:nvSpPr>
          <p:cNvPr id="454675" name="Rectangle 19"/>
          <p:cNvSpPr>
            <a:spLocks noChangeArrowheads="1"/>
          </p:cNvSpPr>
          <p:nvPr/>
        </p:nvSpPr>
        <p:spPr bwMode="auto">
          <a:xfrm>
            <a:off x="992188" y="3324192"/>
            <a:ext cx="1800225" cy="1150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Char char="•"/>
            </a:pPr>
            <a:r>
              <a:rPr lang="en-GB" sz="1200"/>
              <a:t>OpenSource developer distributed around Europe</a:t>
            </a:r>
          </a:p>
          <a:p>
            <a:pPr>
              <a:buFontTx/>
              <a:buChar char="•"/>
            </a:pPr>
            <a:r>
              <a:rPr lang="en-GB" sz="1200"/>
              <a:t>Communities enhancing the maturity of TE</a:t>
            </a:r>
          </a:p>
        </p:txBody>
      </p:sp>
      <p:sp>
        <p:nvSpPr>
          <p:cNvPr id="454676" name="Rectangle 20"/>
          <p:cNvSpPr>
            <a:spLocks noChangeArrowheads="1"/>
          </p:cNvSpPr>
          <p:nvPr/>
        </p:nvSpPr>
        <p:spPr bwMode="auto">
          <a:xfrm>
            <a:off x="992188" y="5052979"/>
            <a:ext cx="1800225" cy="1150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Char char="•"/>
            </a:pPr>
            <a:r>
              <a:rPr lang="en-GB" sz="1200"/>
              <a:t>Company hosting Tool-East solution</a:t>
            </a:r>
          </a:p>
          <a:p>
            <a:pPr>
              <a:buFontTx/>
              <a:buChar char="•"/>
            </a:pPr>
            <a:r>
              <a:rPr lang="en-GB" sz="1200"/>
              <a:t>Providing implementation and maintenance service</a:t>
            </a:r>
          </a:p>
        </p:txBody>
      </p:sp>
      <p:sp>
        <p:nvSpPr>
          <p:cNvPr id="454677" name="Rectangle 21"/>
          <p:cNvSpPr>
            <a:spLocks noChangeArrowheads="1"/>
          </p:cNvSpPr>
          <p:nvPr/>
        </p:nvSpPr>
        <p:spPr bwMode="auto">
          <a:xfrm>
            <a:off x="7148513" y="5052979"/>
            <a:ext cx="1800225" cy="1150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Char char="•"/>
            </a:pPr>
            <a:r>
              <a:rPr lang="en-GB" sz="1200"/>
              <a:t>Supplier of goods for T&amp;D company</a:t>
            </a:r>
          </a:p>
          <a:p>
            <a:pPr>
              <a:buFontTx/>
              <a:buChar char="•"/>
            </a:pPr>
            <a:r>
              <a:rPr lang="en-GB" sz="1200"/>
              <a:t>Offering products via the trading platform</a:t>
            </a:r>
          </a:p>
        </p:txBody>
      </p:sp>
      <p:sp>
        <p:nvSpPr>
          <p:cNvPr id="454678" name="Rectangle 22"/>
          <p:cNvSpPr>
            <a:spLocks noChangeArrowheads="1"/>
          </p:cNvSpPr>
          <p:nvPr/>
        </p:nvSpPr>
        <p:spPr bwMode="auto">
          <a:xfrm>
            <a:off x="7148513" y="3324192"/>
            <a:ext cx="1800225" cy="1150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Char char="•"/>
            </a:pPr>
            <a:r>
              <a:rPr lang="en-GB" sz="1200"/>
              <a:t>Customer of T&amp;D products</a:t>
            </a:r>
          </a:p>
          <a:p>
            <a:pPr>
              <a:buFontTx/>
              <a:buChar char="•"/>
            </a:pPr>
            <a:r>
              <a:rPr lang="en-GB" sz="1200"/>
              <a:t>Browsing to the product catalogue online</a:t>
            </a:r>
          </a:p>
          <a:p>
            <a:pPr>
              <a:buFontTx/>
              <a:buChar char="•"/>
            </a:pPr>
            <a:r>
              <a:rPr lang="en-GB" sz="1200"/>
              <a:t>Initiating an order</a:t>
            </a:r>
          </a:p>
        </p:txBody>
      </p:sp>
      <p:sp>
        <p:nvSpPr>
          <p:cNvPr id="454679" name="Rectangle 23"/>
          <p:cNvSpPr>
            <a:spLocks noChangeArrowheads="1"/>
          </p:cNvSpPr>
          <p:nvPr/>
        </p:nvSpPr>
        <p:spPr bwMode="auto">
          <a:xfrm>
            <a:off x="7148513" y="1308067"/>
            <a:ext cx="1800225" cy="1150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Char char="•"/>
            </a:pPr>
            <a:r>
              <a:rPr lang="en-GB" sz="1200"/>
              <a:t>Providing a trading platform for customer and vendors of T&amp;D</a:t>
            </a:r>
          </a:p>
          <a:p>
            <a:pPr>
              <a:buFontTx/>
              <a:buChar char="•"/>
            </a:pPr>
            <a:r>
              <a:rPr lang="en-GB" sz="1200"/>
              <a:t>Enabling reverse auctioning</a:t>
            </a:r>
          </a:p>
          <a:p>
            <a:pPr>
              <a:buFontTx/>
              <a:buChar char="•"/>
            </a:pPr>
            <a:endParaRPr lang="en-GB" sz="1200"/>
          </a:p>
        </p:txBody>
      </p:sp>
      <p:pic>
        <p:nvPicPr>
          <p:cNvPr id="454692" name="Picture 36" descr="Factory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lum bright="-12000" contrast="6000"/>
          </a:blip>
          <a:srcRect/>
          <a:stretch>
            <a:fillRect/>
          </a:stretch>
        </p:blipFill>
        <p:spPr bwMode="auto">
          <a:xfrm>
            <a:off x="4321175" y="2036525"/>
            <a:ext cx="1263650" cy="1044575"/>
          </a:xfrm>
          <a:prstGeom prst="rect">
            <a:avLst/>
          </a:prstGeom>
          <a:noFill/>
        </p:spPr>
      </p:pic>
      <p:sp>
        <p:nvSpPr>
          <p:cNvPr id="24" name="Footer Placeholder 3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 descr="T:\Workpackages\WP(8)-Dissemination&amp;Exploitation\Factory-col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/>
          <a:srcRect/>
          <a:stretch>
            <a:fillRect/>
          </a:stretch>
        </p:blipFill>
        <p:spPr bwMode="auto">
          <a:xfrm>
            <a:off x="2637686" y="2462744"/>
            <a:ext cx="854794" cy="941355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08900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>
                <a:solidFill>
                  <a:schemeClr val="tx2"/>
                </a:solidFill>
              </a:rPr>
              <a:t>Tool-East Scenario Overview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98713" y="841375"/>
            <a:ext cx="1457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Portal Users</a:t>
            </a:r>
          </a:p>
        </p:txBody>
      </p:sp>
      <p:sp>
        <p:nvSpPr>
          <p:cNvPr id="208902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13475" y="1844675"/>
            <a:ext cx="2062208" cy="4140200"/>
          </a:xfrm>
          <a:prstGeom prst="roundRect">
            <a:avLst>
              <a:gd name="adj" fmla="val 4921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tIns="10800" anchor="ctr"/>
          <a:lstStyle/>
          <a:p>
            <a:endParaRPr lang="en-GB" sz="1000">
              <a:solidFill>
                <a:schemeClr val="tx2"/>
              </a:solidFill>
            </a:endParaRPr>
          </a:p>
        </p:txBody>
      </p:sp>
      <p:cxnSp>
        <p:nvCxnSpPr>
          <p:cNvPr id="208903" name="AutoShape 7"/>
          <p:cNvCxnSpPr>
            <a:cxnSpLocks noChangeShapeType="1"/>
            <a:stCxn id="47" idx="2"/>
            <a:endCxn id="208905" idx="0"/>
          </p:cNvCxnSpPr>
          <p:nvPr>
            <p:custDataLst>
              <p:tags r:id="rId6"/>
            </p:custDataLst>
          </p:nvPr>
        </p:nvCxnSpPr>
        <p:spPr bwMode="auto">
          <a:xfrm rot="16200000" flipH="1">
            <a:off x="2685713" y="3783469"/>
            <a:ext cx="759914" cy="1174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20890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76975" y="1844675"/>
            <a:ext cx="1743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Tool-East Portal</a:t>
            </a:r>
          </a:p>
        </p:txBody>
      </p:sp>
      <p:sp>
        <p:nvSpPr>
          <p:cNvPr id="20890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4913" y="2190750"/>
            <a:ext cx="1917744" cy="2138363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 w="19050">
            <a:solidFill>
              <a:srgbClr val="6699FF"/>
            </a:solidFill>
            <a:prstDash val="dash"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200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US" sz="1400" b="1" dirty="0">
                <a:solidFill>
                  <a:schemeClr val="tx2"/>
                </a:solidFill>
              </a:rPr>
              <a:t>Industrial Marketplace</a:t>
            </a:r>
          </a:p>
        </p:txBody>
      </p:sp>
      <p:cxnSp>
        <p:nvCxnSpPr>
          <p:cNvPr id="208907" name="AutoShape 11"/>
          <p:cNvCxnSpPr>
            <a:cxnSpLocks noChangeShapeType="1"/>
            <a:stCxn id="208905" idx="3"/>
            <a:endCxn id="208906" idx="1"/>
          </p:cNvCxnSpPr>
          <p:nvPr>
            <p:custDataLst>
              <p:tags r:id="rId9"/>
            </p:custDataLst>
          </p:nvPr>
        </p:nvCxnSpPr>
        <p:spPr bwMode="auto">
          <a:xfrm flipV="1">
            <a:off x="3840163" y="3259932"/>
            <a:ext cx="2444750" cy="1138237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208908" name="AutoShap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43649" y="5157788"/>
            <a:ext cx="1844719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18000" tIns="0"/>
          <a:lstStyle/>
          <a:p>
            <a:r>
              <a:rPr lang="en-GB" sz="1200" b="1">
                <a:solidFill>
                  <a:schemeClr val="tx2"/>
                </a:solidFill>
              </a:rPr>
              <a:t>Additional Services</a:t>
            </a:r>
          </a:p>
          <a:p>
            <a:r>
              <a:rPr lang="en-GB" sz="1000">
                <a:solidFill>
                  <a:schemeClr val="tx2"/>
                </a:solidFill>
              </a:rPr>
              <a:t>Web adds, </a:t>
            </a:r>
          </a:p>
          <a:p>
            <a:r>
              <a:rPr lang="en-GB" sz="1000">
                <a:solidFill>
                  <a:schemeClr val="tx2"/>
                </a:solidFill>
              </a:rPr>
              <a:t>Technical tips,</a:t>
            </a:r>
          </a:p>
          <a:p>
            <a:r>
              <a:rPr lang="en-GB" sz="1000">
                <a:solidFill>
                  <a:schemeClr val="tx2"/>
                </a:solidFill>
              </a:rPr>
              <a:t>Cross selling … </a:t>
            </a:r>
          </a:p>
        </p:txBody>
      </p:sp>
      <p:cxnSp>
        <p:nvCxnSpPr>
          <p:cNvPr id="208909" name="AutoShape 13"/>
          <p:cNvCxnSpPr>
            <a:cxnSpLocks noChangeShapeType="1"/>
            <a:endCxn id="208906" idx="1"/>
          </p:cNvCxnSpPr>
          <p:nvPr>
            <p:custDataLst>
              <p:tags r:id="rId11"/>
            </p:custDataLst>
          </p:nvPr>
        </p:nvCxnSpPr>
        <p:spPr bwMode="auto">
          <a:xfrm>
            <a:off x="3492480" y="3209922"/>
            <a:ext cx="2792433" cy="5001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grpSp>
        <p:nvGrpSpPr>
          <p:cNvPr id="208913" name="Group 1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722563" y="1416050"/>
            <a:ext cx="1293812" cy="736600"/>
            <a:chOff x="1909" y="854"/>
            <a:chExt cx="887" cy="530"/>
          </a:xfrm>
        </p:grpSpPr>
        <p:pic>
          <p:nvPicPr>
            <p:cNvPr id="208914" name="Picture 18" descr="Filename: j0090245.wmf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1909" y="854"/>
              <a:ext cx="485" cy="530"/>
            </a:xfrm>
            <a:prstGeom prst="rect">
              <a:avLst/>
            </a:prstGeom>
            <a:noFill/>
          </p:spPr>
        </p:pic>
        <p:sp>
          <p:nvSpPr>
            <p:cNvPr id="208915" name="Text Box 19"/>
            <p:cNvSpPr txBox="1">
              <a:spLocks noChangeArrowheads="1"/>
            </p:cNvSpPr>
            <p:nvPr/>
          </p:nvSpPr>
          <p:spPr bwMode="auto">
            <a:xfrm>
              <a:off x="1974" y="994"/>
              <a:ext cx="822" cy="220"/>
            </a:xfrm>
            <a:prstGeom prst="rect">
              <a:avLst/>
            </a:prstGeom>
            <a:solidFill>
              <a:srgbClr val="FFFFFF">
                <a:alpha val="60001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>
                  <a:solidFill>
                    <a:schemeClr val="tx2"/>
                  </a:solidFill>
                </a:rPr>
                <a:t>T&amp;D-Clients</a:t>
              </a:r>
              <a:endParaRPr lang="en-US" sz="1400" b="1">
                <a:solidFill>
                  <a:schemeClr val="tx2"/>
                </a:solidFill>
              </a:endParaRPr>
            </a:p>
          </p:txBody>
        </p:sp>
      </p:grpSp>
      <p:cxnSp>
        <p:nvCxnSpPr>
          <p:cNvPr id="208916" name="AutoShape 20"/>
          <p:cNvCxnSpPr>
            <a:cxnSpLocks noChangeShapeType="1"/>
            <a:stCxn id="208912" idx="3"/>
            <a:endCxn id="208906" idx="1"/>
          </p:cNvCxnSpPr>
          <p:nvPr>
            <p:custDataLst>
              <p:tags r:id="rId13"/>
            </p:custDataLst>
          </p:nvPr>
        </p:nvCxnSpPr>
        <p:spPr bwMode="auto">
          <a:xfrm>
            <a:off x="3246394" y="2340142"/>
            <a:ext cx="3038519" cy="91979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08917" name="AutoShape 21"/>
          <p:cNvCxnSpPr>
            <a:cxnSpLocks noChangeShapeType="1"/>
            <a:stCxn id="208915" idx="3"/>
            <a:endCxn id="208929" idx="1"/>
          </p:cNvCxnSpPr>
          <p:nvPr>
            <p:custDataLst>
              <p:tags r:id="rId14"/>
            </p:custDataLst>
          </p:nvPr>
        </p:nvCxnSpPr>
        <p:spPr bwMode="auto">
          <a:xfrm>
            <a:off x="4016375" y="1763503"/>
            <a:ext cx="2341564" cy="104478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208918" name="AutoShap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321424" y="4387850"/>
            <a:ext cx="1844719" cy="7191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tIns="0"/>
          <a:lstStyle/>
          <a:p>
            <a:r>
              <a:rPr lang="en-US" sz="1200" b="1">
                <a:solidFill>
                  <a:schemeClr val="tx2"/>
                </a:solidFill>
              </a:rPr>
              <a:t>Developer’s site</a:t>
            </a:r>
            <a:r>
              <a:rPr lang="en-GB" sz="1000">
                <a:solidFill>
                  <a:schemeClr val="tx2"/>
                </a:solidFill>
              </a:rPr>
              <a:t> </a:t>
            </a:r>
          </a:p>
          <a:p>
            <a:r>
              <a:rPr lang="en-GB" sz="1000">
                <a:solidFill>
                  <a:schemeClr val="tx2"/>
                </a:solidFill>
              </a:rPr>
              <a:t>Software Host </a:t>
            </a:r>
          </a:p>
          <a:p>
            <a:r>
              <a:rPr lang="en-GB" sz="1000">
                <a:solidFill>
                  <a:schemeClr val="tx2"/>
                </a:solidFill>
              </a:rPr>
              <a:t>Dev. &amp;  Exploitation</a:t>
            </a:r>
          </a:p>
        </p:txBody>
      </p:sp>
      <p:cxnSp>
        <p:nvCxnSpPr>
          <p:cNvPr id="208919" name="AutoShape 23"/>
          <p:cNvCxnSpPr>
            <a:cxnSpLocks noChangeShapeType="1"/>
            <a:endCxn id="208918" idx="1"/>
          </p:cNvCxnSpPr>
          <p:nvPr>
            <p:custDataLst>
              <p:tags r:id="rId16"/>
            </p:custDataLst>
          </p:nvPr>
        </p:nvCxnSpPr>
        <p:spPr bwMode="auto">
          <a:xfrm flipV="1">
            <a:off x="3805238" y="4747419"/>
            <a:ext cx="2516186" cy="799306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208920" name="AutoShape 24"/>
          <p:cNvCxnSpPr>
            <a:cxnSpLocks noChangeShapeType="1"/>
            <a:stCxn id="208905" idx="3"/>
            <a:endCxn id="208918" idx="1"/>
          </p:cNvCxnSpPr>
          <p:nvPr>
            <p:custDataLst>
              <p:tags r:id="rId17"/>
            </p:custDataLst>
          </p:nvPr>
        </p:nvCxnSpPr>
        <p:spPr bwMode="auto">
          <a:xfrm>
            <a:off x="3840163" y="4398169"/>
            <a:ext cx="2481261" cy="3492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208921" name="Oval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84913" y="909603"/>
            <a:ext cx="1727200" cy="6826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tIns="46800" anchor="ctr"/>
          <a:lstStyle/>
          <a:p>
            <a:pPr algn="ctr"/>
            <a:r>
              <a:rPr lang="de-DE" sz="1400" b="1" dirty="0" err="1">
                <a:solidFill>
                  <a:schemeClr val="tx2"/>
                </a:solidFill>
              </a:rPr>
              <a:t>Tool-East</a:t>
            </a:r>
            <a:r>
              <a:rPr lang="de-DE" sz="1400" b="1" dirty="0">
                <a:solidFill>
                  <a:schemeClr val="tx2"/>
                </a:solidFill>
              </a:rPr>
              <a:t> Portal 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provider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208922" name="AutoShape 26"/>
          <p:cNvCxnSpPr>
            <a:cxnSpLocks noChangeShapeType="1"/>
            <a:stCxn id="208921" idx="4"/>
            <a:endCxn id="208904" idx="0"/>
          </p:cNvCxnSpPr>
          <p:nvPr>
            <p:custDataLst>
              <p:tags r:id="rId19"/>
            </p:custDataLst>
          </p:nvPr>
        </p:nvCxnSpPr>
        <p:spPr bwMode="auto">
          <a:xfrm rot="5400000">
            <a:off x="7022307" y="1718469"/>
            <a:ext cx="25241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208929" name="AutoShape 3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57939" y="2528888"/>
            <a:ext cx="1790743" cy="558800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tIns="10800" anchor="ctr"/>
          <a:lstStyle/>
          <a:p>
            <a:r>
              <a:rPr lang="en-GB" sz="1000" b="1">
                <a:solidFill>
                  <a:schemeClr val="tx2"/>
                </a:solidFill>
              </a:rPr>
              <a:t>Public</a:t>
            </a:r>
          </a:p>
          <a:p>
            <a:r>
              <a:rPr lang="en-GB" sz="1000">
                <a:solidFill>
                  <a:schemeClr val="tx2"/>
                </a:solidFill>
              </a:rPr>
              <a:t>T&amp;D directory Search </a:t>
            </a:r>
          </a:p>
          <a:p>
            <a:r>
              <a:rPr lang="en-GB" sz="1000">
                <a:solidFill>
                  <a:schemeClr val="tx2"/>
                </a:solidFill>
              </a:rPr>
              <a:t>Registration </a:t>
            </a:r>
          </a:p>
        </p:txBody>
      </p:sp>
      <p:sp>
        <p:nvSpPr>
          <p:cNvPr id="208930" name="AutoShape 3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57939" y="3213100"/>
            <a:ext cx="1754230" cy="647700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000" b="1">
                <a:solidFill>
                  <a:schemeClr val="tx2"/>
                </a:solidFill>
              </a:rPr>
              <a:t>Members</a:t>
            </a:r>
            <a:r>
              <a:rPr lang="en-GB" sz="1000">
                <a:solidFill>
                  <a:schemeClr val="tx2"/>
                </a:solidFill>
              </a:rPr>
              <a:t> (CRM)</a:t>
            </a:r>
          </a:p>
          <a:p>
            <a:r>
              <a:rPr lang="en-GB" sz="1000">
                <a:solidFill>
                  <a:schemeClr val="tx2"/>
                </a:solidFill>
              </a:rPr>
              <a:t>Partner matching</a:t>
            </a:r>
          </a:p>
          <a:p>
            <a:r>
              <a:rPr lang="en-GB" sz="1000">
                <a:solidFill>
                  <a:schemeClr val="tx2"/>
                </a:solidFill>
              </a:rPr>
              <a:t>Data exchange </a:t>
            </a:r>
          </a:p>
          <a:p>
            <a:r>
              <a:rPr lang="en-GB" sz="1000">
                <a:solidFill>
                  <a:schemeClr val="tx2"/>
                </a:solidFill>
              </a:rPr>
              <a:t>Order / client Mgt</a:t>
            </a:r>
          </a:p>
        </p:txBody>
      </p:sp>
      <p:grpSp>
        <p:nvGrpSpPr>
          <p:cNvPr id="208931" name="Group 35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2190750" y="4779981"/>
            <a:ext cx="2616155" cy="1529230"/>
            <a:chOff x="155" y="2462"/>
            <a:chExt cx="1759" cy="1118"/>
          </a:xfrm>
        </p:grpSpPr>
        <p:pic>
          <p:nvPicPr>
            <p:cNvPr id="208932" name="Picture 36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192" y="2462"/>
              <a:ext cx="1048" cy="10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8933" name="Picture 37" descr="opentaps_logo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1210" y="3357"/>
              <a:ext cx="704" cy="211"/>
            </a:xfrm>
            <a:prstGeom prst="rect">
              <a:avLst/>
            </a:prstGeom>
            <a:noFill/>
          </p:spPr>
        </p:pic>
        <p:sp>
          <p:nvSpPr>
            <p:cNvPr id="20893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55" y="2646"/>
              <a:ext cx="1109" cy="93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9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Open Source Community</a:t>
              </a:r>
            </a:p>
          </p:txBody>
        </p:sp>
      </p:grpSp>
      <p:grpSp>
        <p:nvGrpSpPr>
          <p:cNvPr id="208910" name="Group 14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1812882" y="2001838"/>
            <a:ext cx="1433512" cy="706437"/>
            <a:chOff x="1079" y="1344"/>
            <a:chExt cx="1017" cy="521"/>
          </a:xfrm>
        </p:grpSpPr>
        <p:pic>
          <p:nvPicPr>
            <p:cNvPr id="208911" name="Picture 15" descr="Filename: j0233536.wmf"/>
            <p:cNvPicPr>
              <a:picLocks noChangeAspect="1" noChangeArrowheads="1"/>
            </p:cNvPicPr>
            <p:nvPr/>
          </p:nvPicPr>
          <p:blipFill>
            <a:blip r:embed="rId34">
              <a:lum bright="18000" contrast="-24000"/>
            </a:blip>
            <a:srcRect l="3993" t="6424" r="9375" b="3125"/>
            <a:stretch>
              <a:fillRect/>
            </a:stretch>
          </p:blipFill>
          <p:spPr bwMode="auto">
            <a:xfrm>
              <a:off x="1079" y="1344"/>
              <a:ext cx="499" cy="521"/>
            </a:xfrm>
            <a:prstGeom prst="rect">
              <a:avLst/>
            </a:prstGeom>
            <a:noFill/>
          </p:spPr>
        </p:pic>
        <p:sp>
          <p:nvSpPr>
            <p:cNvPr id="208912" name="Text Box 16"/>
            <p:cNvSpPr txBox="1">
              <a:spLocks noChangeArrowheads="1"/>
            </p:cNvSpPr>
            <p:nvPr/>
          </p:nvSpPr>
          <p:spPr bwMode="auto">
            <a:xfrm>
              <a:off x="1161" y="1481"/>
              <a:ext cx="935" cy="225"/>
            </a:xfrm>
            <a:prstGeom prst="rect">
              <a:avLst/>
            </a:prstGeom>
            <a:solidFill>
              <a:srgbClr val="FFFFFF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err="1">
                  <a:solidFill>
                    <a:schemeClr val="tx2"/>
                  </a:solidFill>
                </a:rPr>
                <a:t>T&amp;D-Supplier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08928" name="Text Box 3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522509" y="3319463"/>
            <a:ext cx="312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T&amp;D</a:t>
            </a:r>
          </a:p>
        </p:txBody>
      </p:sp>
      <p:sp>
        <p:nvSpPr>
          <p:cNvPr id="208939" name="AutoShape 4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57939" y="3973513"/>
            <a:ext cx="1771693" cy="295286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sz="1000" b="1">
                <a:solidFill>
                  <a:schemeClr val="tx2"/>
                </a:solidFill>
              </a:rPr>
              <a:t>ERP hosting</a:t>
            </a:r>
            <a:endParaRPr lang="en-GB" sz="1000">
              <a:solidFill>
                <a:schemeClr val="tx2"/>
              </a:solidFill>
            </a:endParaRPr>
          </a:p>
        </p:txBody>
      </p:sp>
      <p:sp>
        <p:nvSpPr>
          <p:cNvPr id="208905" name="AutoShap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92350" y="4164013"/>
            <a:ext cx="1547813" cy="468312"/>
          </a:xfrm>
          <a:prstGeom prst="roundRect">
            <a:avLst>
              <a:gd name="adj" fmla="val 5912"/>
            </a:avLst>
          </a:prstGeom>
          <a:solidFill>
            <a:srgbClr val="D7E4F9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1200" b="1">
                <a:solidFill>
                  <a:schemeClr val="tx2"/>
                </a:solidFill>
              </a:rPr>
              <a:t>Regional ICT </a:t>
            </a:r>
            <a:r>
              <a:rPr lang="en-US" sz="1200" b="1">
                <a:solidFill>
                  <a:schemeClr val="tx2"/>
                </a:solidFill>
              </a:rPr>
              <a:t>Service Providers</a:t>
            </a:r>
            <a:endParaRPr lang="en-GB" sz="1200" b="1">
              <a:solidFill>
                <a:schemeClr val="tx2"/>
              </a:solidFill>
            </a:endParaRPr>
          </a:p>
          <a:p>
            <a:endParaRPr lang="en-GB" sz="500" b="1">
              <a:solidFill>
                <a:schemeClr val="tx2"/>
              </a:solidFill>
            </a:endParaRPr>
          </a:p>
        </p:txBody>
      </p:sp>
      <p:graphicFrame>
        <p:nvGraphicFramePr>
          <p:cNvPr id="208937" name="Rectangle 4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8937" r:id="rId35" imgW="0" imgH="0" progId="TCLayout.ActiveDocument.1">
              <p:embed/>
            </p:oleObj>
          </a:graphicData>
        </a:graphic>
      </p:graphicFrame>
      <p:pic>
        <p:nvPicPr>
          <p:cNvPr id="208952" name="Picture 56" descr="C:\Documents and Settings\ali\Local Settings\Temporary Internet Files\Content.IE5\4LW92BBE\MPj04276760000[1]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381153" y="3558113"/>
            <a:ext cx="620721" cy="93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Footer Placeholder 3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15" name="Rectangle 2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9063" y="1052513"/>
            <a:ext cx="2484437" cy="5256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8766" name="Rectangle 17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2400" y="1052513"/>
            <a:ext cx="2484438" cy="5256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8767" name="Rectangle 17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37325" y="1052513"/>
            <a:ext cx="2484438" cy="5256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8781" name="AutoShape 18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2890838" y="2014538"/>
            <a:ext cx="2324100" cy="863600"/>
          </a:xfrm>
          <a:prstGeom prst="triangle">
            <a:avLst>
              <a:gd name="adj" fmla="val 95556"/>
            </a:avLst>
          </a:prstGeom>
          <a:solidFill>
            <a:srgbClr val="B2B2B2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783" name="AutoShape 19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5546725" y="2058988"/>
            <a:ext cx="2324100" cy="863600"/>
          </a:xfrm>
          <a:prstGeom prst="triangle">
            <a:avLst>
              <a:gd name="adj" fmla="val 95556"/>
            </a:avLst>
          </a:prstGeom>
          <a:solidFill>
            <a:srgbClr val="B2B2B2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GB"/>
              <a:t>Tool-East product concept</a:t>
            </a:r>
          </a:p>
        </p:txBody>
      </p:sp>
      <p:sp>
        <p:nvSpPr>
          <p:cNvPr id="238600" name="AutoShape 8"/>
          <p:cNvSpPr>
            <a:spLocks noChangeArrowheads="1"/>
          </p:cNvSpPr>
          <p:nvPr/>
        </p:nvSpPr>
        <p:spPr bwMode="auto">
          <a:xfrm>
            <a:off x="1497013" y="1092168"/>
            <a:ext cx="2180103" cy="2594803"/>
          </a:xfrm>
          <a:prstGeom prst="roundRect">
            <a:avLst>
              <a:gd name="adj" fmla="val 49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tIns="10800" anchor="ctr"/>
          <a:lstStyle/>
          <a:p>
            <a:endParaRPr lang="en-GB" sz="1000" b="1"/>
          </a:p>
        </p:txBody>
      </p:sp>
      <p:grpSp>
        <p:nvGrpSpPr>
          <p:cNvPr id="4" name="Group 186"/>
          <p:cNvGrpSpPr>
            <a:grpSpLocks/>
          </p:cNvGrpSpPr>
          <p:nvPr/>
        </p:nvGrpSpPr>
        <p:grpSpPr bwMode="auto">
          <a:xfrm>
            <a:off x="1590675" y="1196976"/>
            <a:ext cx="1976437" cy="2411413"/>
            <a:chOff x="920" y="686"/>
            <a:chExt cx="1245" cy="1519"/>
          </a:xfrm>
        </p:grpSpPr>
        <p:sp>
          <p:nvSpPr>
            <p:cNvPr id="238601" name="AutoShape 9"/>
            <p:cNvSpPr>
              <a:spLocks noChangeArrowheads="1"/>
            </p:cNvSpPr>
            <p:nvPr/>
          </p:nvSpPr>
          <p:spPr bwMode="auto">
            <a:xfrm>
              <a:off x="949" y="686"/>
              <a:ext cx="1186" cy="22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noFill/>
              <a:prstDash val="dash"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/>
            <a:lstStyle/>
            <a:p>
              <a:pPr algn="ctr"/>
              <a:r>
                <a:rPr lang="en-GB" sz="1600" b="1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Standalone</a:t>
              </a:r>
            </a:p>
          </p:txBody>
        </p:sp>
        <p:grpSp>
          <p:nvGrpSpPr>
            <p:cNvPr id="5" name="Group 185"/>
            <p:cNvGrpSpPr>
              <a:grpSpLocks/>
            </p:cNvGrpSpPr>
            <p:nvPr/>
          </p:nvGrpSpPr>
          <p:grpSpPr bwMode="auto">
            <a:xfrm>
              <a:off x="920" y="962"/>
              <a:ext cx="1245" cy="1243"/>
              <a:chOff x="900" y="962"/>
              <a:chExt cx="1245" cy="1243"/>
            </a:xfrm>
          </p:grpSpPr>
          <p:sp>
            <p:nvSpPr>
              <p:cNvPr id="238602" name="Rectangle 10"/>
              <p:cNvSpPr>
                <a:spLocks noChangeArrowheads="1"/>
              </p:cNvSpPr>
              <p:nvPr/>
            </p:nvSpPr>
            <p:spPr bwMode="auto">
              <a:xfrm>
                <a:off x="948" y="1003"/>
                <a:ext cx="515" cy="227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Sales </a:t>
                </a:r>
              </a:p>
            </p:txBody>
          </p:sp>
          <p:sp>
            <p:nvSpPr>
              <p:cNvPr id="238603" name="Rectangle 11"/>
              <p:cNvSpPr>
                <a:spLocks noChangeArrowheads="1"/>
              </p:cNvSpPr>
              <p:nvPr/>
            </p:nvSpPr>
            <p:spPr bwMode="auto">
              <a:xfrm>
                <a:off x="948" y="1942"/>
                <a:ext cx="515" cy="227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Purchase</a:t>
                </a:r>
              </a:p>
            </p:txBody>
          </p:sp>
          <p:sp>
            <p:nvSpPr>
              <p:cNvPr id="238604" name="Rectangle 12"/>
              <p:cNvSpPr>
                <a:spLocks noChangeArrowheads="1"/>
              </p:cNvSpPr>
              <p:nvPr/>
            </p:nvSpPr>
            <p:spPr bwMode="auto">
              <a:xfrm>
                <a:off x="948" y="1237"/>
                <a:ext cx="515" cy="227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Order</a:t>
                </a:r>
              </a:p>
            </p:txBody>
          </p:sp>
          <p:sp>
            <p:nvSpPr>
              <p:cNvPr id="238605" name="Rectangle 13"/>
              <p:cNvSpPr>
                <a:spLocks noChangeArrowheads="1"/>
              </p:cNvSpPr>
              <p:nvPr/>
            </p:nvSpPr>
            <p:spPr bwMode="auto">
              <a:xfrm>
                <a:off x="948" y="1471"/>
                <a:ext cx="515" cy="227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Design</a:t>
                </a:r>
              </a:p>
            </p:txBody>
          </p:sp>
          <p:sp>
            <p:nvSpPr>
              <p:cNvPr id="238606" name="Rectangle 14"/>
              <p:cNvSpPr>
                <a:spLocks noChangeArrowheads="1"/>
              </p:cNvSpPr>
              <p:nvPr/>
            </p:nvSpPr>
            <p:spPr bwMode="auto">
              <a:xfrm>
                <a:off x="1566" y="1003"/>
                <a:ext cx="516" cy="227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Manu-</a:t>
                </a:r>
              </a:p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factoring</a:t>
                </a:r>
              </a:p>
            </p:txBody>
          </p:sp>
          <p:sp>
            <p:nvSpPr>
              <p:cNvPr id="238607" name="Rectangle 15"/>
              <p:cNvSpPr>
                <a:spLocks noChangeArrowheads="1"/>
              </p:cNvSpPr>
              <p:nvPr/>
            </p:nvSpPr>
            <p:spPr bwMode="auto">
              <a:xfrm>
                <a:off x="1566" y="1464"/>
                <a:ext cx="516" cy="227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Try Out</a:t>
                </a:r>
              </a:p>
            </p:txBody>
          </p:sp>
          <p:sp>
            <p:nvSpPr>
              <p:cNvPr id="238608" name="Rectangle 16"/>
              <p:cNvSpPr>
                <a:spLocks noChangeArrowheads="1"/>
              </p:cNvSpPr>
              <p:nvPr/>
            </p:nvSpPr>
            <p:spPr bwMode="auto">
              <a:xfrm>
                <a:off x="1566" y="1695"/>
                <a:ext cx="516" cy="227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Shipping</a:t>
                </a:r>
              </a:p>
            </p:txBody>
          </p:sp>
          <p:sp>
            <p:nvSpPr>
              <p:cNvPr id="238609" name="Rectangle 17"/>
              <p:cNvSpPr>
                <a:spLocks noChangeArrowheads="1"/>
              </p:cNvSpPr>
              <p:nvPr/>
            </p:nvSpPr>
            <p:spPr bwMode="auto">
              <a:xfrm>
                <a:off x="948" y="1706"/>
                <a:ext cx="515" cy="227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Production</a:t>
                </a:r>
              </a:p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planning</a:t>
                </a:r>
              </a:p>
            </p:txBody>
          </p:sp>
          <p:sp>
            <p:nvSpPr>
              <p:cNvPr id="238610" name="Rectangle 18"/>
              <p:cNvSpPr>
                <a:spLocks noChangeArrowheads="1"/>
              </p:cNvSpPr>
              <p:nvPr/>
            </p:nvSpPr>
            <p:spPr bwMode="auto">
              <a:xfrm>
                <a:off x="1566" y="1233"/>
                <a:ext cx="516" cy="227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</a:rPr>
                  <a:t>Invoicing</a:t>
                </a:r>
              </a:p>
            </p:txBody>
          </p:sp>
          <p:sp>
            <p:nvSpPr>
              <p:cNvPr id="238611" name="AutoShape 19"/>
              <p:cNvSpPr>
                <a:spLocks noChangeArrowheads="1"/>
              </p:cNvSpPr>
              <p:nvPr/>
            </p:nvSpPr>
            <p:spPr bwMode="auto">
              <a:xfrm>
                <a:off x="900" y="962"/>
                <a:ext cx="1245" cy="1243"/>
              </a:xfrm>
              <a:prstGeom prst="roundRect">
                <a:avLst>
                  <a:gd name="adj" fmla="val 2898"/>
                </a:avLst>
              </a:prstGeom>
              <a:solidFill>
                <a:srgbClr val="5F9BB9">
                  <a:alpha val="50000"/>
                </a:srgbClr>
              </a:solidFill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tIns="0"/>
              <a:lstStyle/>
              <a:p>
                <a:endParaRPr lang="en-GB" sz="1400" b="1"/>
              </a:p>
            </p:txBody>
          </p:sp>
        </p:grpSp>
      </p:grpSp>
      <p:sp>
        <p:nvSpPr>
          <p:cNvPr id="238623" name="AutoShape 31"/>
          <p:cNvSpPr>
            <a:spLocks noChangeArrowheads="1"/>
          </p:cNvSpPr>
          <p:nvPr/>
        </p:nvSpPr>
        <p:spPr bwMode="auto">
          <a:xfrm>
            <a:off x="4054475" y="1092168"/>
            <a:ext cx="2213667" cy="2594803"/>
          </a:xfrm>
          <a:prstGeom prst="roundRect">
            <a:avLst>
              <a:gd name="adj" fmla="val 49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tIns="10800" anchor="ctr"/>
          <a:lstStyle/>
          <a:p>
            <a:endParaRPr lang="en-GB" sz="1000"/>
          </a:p>
        </p:txBody>
      </p:sp>
      <p:sp>
        <p:nvSpPr>
          <p:cNvPr id="238624" name="AutoShap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35450" y="1148851"/>
            <a:ext cx="1793875" cy="35877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prstDash val="dash"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/>
          <a:lstStyle/>
          <a:p>
            <a:pPr algn="ctr"/>
            <a:r>
              <a:rPr lang="en-GB" sz="1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ERP-Hosting</a:t>
            </a:r>
          </a:p>
        </p:txBody>
      </p:sp>
      <p:sp>
        <p:nvSpPr>
          <p:cNvPr id="238625" name="Rectangle 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25913" y="2781301"/>
            <a:ext cx="1908175" cy="755650"/>
          </a:xfrm>
          <a:prstGeom prst="rect">
            <a:avLst/>
          </a:prstGeom>
          <a:solidFill>
            <a:srgbClr val="9FC3D5">
              <a:alpha val="3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448175" y="2889251"/>
            <a:ext cx="539750" cy="576263"/>
            <a:chOff x="1124" y="1139"/>
            <a:chExt cx="340" cy="363"/>
          </a:xfrm>
        </p:grpSpPr>
        <p:sp>
          <p:nvSpPr>
            <p:cNvPr id="238627" name="AutoShape 3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170" y="1139"/>
              <a:ext cx="226" cy="363"/>
            </a:xfrm>
            <a:prstGeom prst="roundRect">
              <a:avLst>
                <a:gd name="adj" fmla="val 7204"/>
              </a:avLst>
            </a:prstGeom>
            <a:solidFill>
              <a:srgbClr val="5F9BB9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/>
            <a:lstStyle/>
            <a:p>
              <a:pPr>
                <a:lnSpc>
                  <a:spcPct val="80000"/>
                </a:lnSpc>
              </a:pPr>
              <a:endParaRPr lang="en-GB" sz="700"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1192" y="1230"/>
              <a:ext cx="158" cy="250"/>
              <a:chOff x="2553" y="2863"/>
              <a:chExt cx="158" cy="250"/>
            </a:xfrm>
          </p:grpSpPr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2553" y="2930"/>
                <a:ext cx="155" cy="46"/>
                <a:chOff x="2669" y="2976"/>
                <a:chExt cx="155" cy="68"/>
              </a:xfrm>
            </p:grpSpPr>
            <p:sp>
              <p:nvSpPr>
                <p:cNvPr id="238630" name="Rectangle 38"/>
                <p:cNvSpPr>
                  <a:spLocks noChangeArrowheads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31" name="Rectangle 39"/>
                <p:cNvSpPr>
                  <a:spLocks noChangeArrowheads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38632" name="Rectangle 40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2553" y="3067"/>
                <a:ext cx="68" cy="46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endParaRPr lang="en-GB" sz="1000" b="1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11" name="Group 41"/>
              <p:cNvGrpSpPr>
                <a:grpSpLocks/>
              </p:cNvGrpSpPr>
              <p:nvPr/>
            </p:nvGrpSpPr>
            <p:grpSpPr bwMode="auto">
              <a:xfrm>
                <a:off x="2553" y="2863"/>
                <a:ext cx="158" cy="45"/>
                <a:chOff x="2553" y="2863"/>
                <a:chExt cx="158" cy="68"/>
              </a:xfrm>
            </p:grpSpPr>
            <p:sp>
              <p:nvSpPr>
                <p:cNvPr id="238634" name="Rectangle 42"/>
                <p:cNvSpPr>
                  <a:spLocks noChangeArrowheads="1"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35" name="Rectangle 43"/>
                <p:cNvSpPr>
                  <a:spLocks noChangeArrowheads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36" name="Rectangle 44"/>
                <p:cNvSpPr>
                  <a:spLocks noChangeArrowheads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>
                  <a:off x="2644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2" name="Group 45"/>
              <p:cNvGrpSpPr>
                <a:grpSpLocks/>
              </p:cNvGrpSpPr>
              <p:nvPr/>
            </p:nvGrpSpPr>
            <p:grpSpPr bwMode="auto">
              <a:xfrm>
                <a:off x="2553" y="2998"/>
                <a:ext cx="155" cy="46"/>
                <a:chOff x="2669" y="2976"/>
                <a:chExt cx="155" cy="68"/>
              </a:xfrm>
            </p:grpSpPr>
            <p:sp>
              <p:nvSpPr>
                <p:cNvPr id="238638" name="Rectangle 46"/>
                <p:cNvSpPr>
                  <a:spLocks noChangeArrowheads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39" name="Rectangle 47"/>
                <p:cNvSpPr>
                  <a:spLocks noChangeArrowheads="1"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238640" name="Rectangle 48"/>
            <p:cNvSpPr>
              <a:spLocks noChangeArrowheads="1"/>
            </p:cNvSpPr>
            <p:nvPr/>
          </p:nvSpPr>
          <p:spPr bwMode="auto">
            <a:xfrm>
              <a:off x="1124" y="1139"/>
              <a:ext cx="34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600"/>
                <a:t>TE-Core</a:t>
              </a:r>
            </a:p>
          </p:txBody>
        </p:sp>
      </p:grpSp>
      <p:grpSp>
        <p:nvGrpSpPr>
          <p:cNvPr id="13" name="Group 4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989513" y="2889251"/>
            <a:ext cx="539750" cy="576263"/>
            <a:chOff x="1124" y="1139"/>
            <a:chExt cx="340" cy="363"/>
          </a:xfrm>
        </p:grpSpPr>
        <p:sp>
          <p:nvSpPr>
            <p:cNvPr id="238642" name="AutoShape 50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170" y="1139"/>
              <a:ext cx="226" cy="363"/>
            </a:xfrm>
            <a:prstGeom prst="roundRect">
              <a:avLst>
                <a:gd name="adj" fmla="val 7204"/>
              </a:avLst>
            </a:prstGeom>
            <a:solidFill>
              <a:srgbClr val="5F9BB9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/>
            <a:lstStyle/>
            <a:p>
              <a:pPr>
                <a:lnSpc>
                  <a:spcPct val="80000"/>
                </a:lnSpc>
              </a:pPr>
              <a:endParaRPr lang="en-GB" sz="700"/>
            </a:p>
          </p:txBody>
        </p: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1192" y="1230"/>
              <a:ext cx="158" cy="250"/>
              <a:chOff x="2553" y="2863"/>
              <a:chExt cx="158" cy="250"/>
            </a:xfrm>
          </p:grpSpPr>
          <p:grpSp>
            <p:nvGrpSpPr>
              <p:cNvPr id="15" name="Group 52"/>
              <p:cNvGrpSpPr>
                <a:grpSpLocks/>
              </p:cNvGrpSpPr>
              <p:nvPr/>
            </p:nvGrpSpPr>
            <p:grpSpPr bwMode="auto">
              <a:xfrm>
                <a:off x="2553" y="2930"/>
                <a:ext cx="155" cy="46"/>
                <a:chOff x="2669" y="2976"/>
                <a:chExt cx="155" cy="68"/>
              </a:xfrm>
            </p:grpSpPr>
            <p:sp>
              <p:nvSpPr>
                <p:cNvPr id="238645" name="Rectangle 53"/>
                <p:cNvSpPr>
                  <a:spLocks noChangeArrowheads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46" name="Rectangle 54"/>
                <p:cNvSpPr>
                  <a:spLocks noChangeArrowheads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38647" name="Rectangle 55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553" y="3067"/>
                <a:ext cx="68" cy="46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endParaRPr lang="en-GB" sz="1000" b="1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16" name="Group 56"/>
              <p:cNvGrpSpPr>
                <a:grpSpLocks/>
              </p:cNvGrpSpPr>
              <p:nvPr/>
            </p:nvGrpSpPr>
            <p:grpSpPr bwMode="auto">
              <a:xfrm>
                <a:off x="2553" y="2863"/>
                <a:ext cx="158" cy="45"/>
                <a:chOff x="2553" y="2863"/>
                <a:chExt cx="158" cy="68"/>
              </a:xfrm>
            </p:grpSpPr>
            <p:sp>
              <p:nvSpPr>
                <p:cNvPr id="238649" name="Rectangle 57"/>
                <p:cNvSpPr>
                  <a:spLocks noChangeArrowheads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50" name="Rectangle 58"/>
                <p:cNvSpPr>
                  <a:spLocks noChangeArrowheads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51" name="Rectangle 59"/>
                <p:cNvSpPr>
                  <a:spLocks noChangeArrowheads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2644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7" name="Group 60"/>
              <p:cNvGrpSpPr>
                <a:grpSpLocks/>
              </p:cNvGrpSpPr>
              <p:nvPr/>
            </p:nvGrpSpPr>
            <p:grpSpPr bwMode="auto">
              <a:xfrm>
                <a:off x="2553" y="2998"/>
                <a:ext cx="155" cy="46"/>
                <a:chOff x="2669" y="2976"/>
                <a:chExt cx="155" cy="68"/>
              </a:xfrm>
            </p:grpSpPr>
            <p:sp>
              <p:nvSpPr>
                <p:cNvPr id="238653" name="Rectangle 61"/>
                <p:cNvSpPr>
                  <a:spLocks noChangeArrowheads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54" name="Rectangle 62"/>
                <p:cNvSpPr>
                  <a:spLocks noChangeArrowheads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238655" name="Rectangle 63"/>
            <p:cNvSpPr>
              <a:spLocks noChangeArrowheads="1"/>
            </p:cNvSpPr>
            <p:nvPr/>
          </p:nvSpPr>
          <p:spPr bwMode="auto">
            <a:xfrm>
              <a:off x="1124" y="1139"/>
              <a:ext cx="34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600"/>
                <a:t>TE-Core</a:t>
              </a:r>
            </a:p>
          </p:txBody>
        </p:sp>
      </p:grpSp>
      <p:grpSp>
        <p:nvGrpSpPr>
          <p:cNvPr id="18" name="Group 6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565775" y="2889251"/>
            <a:ext cx="539750" cy="576263"/>
            <a:chOff x="1124" y="1139"/>
            <a:chExt cx="340" cy="363"/>
          </a:xfrm>
        </p:grpSpPr>
        <p:sp>
          <p:nvSpPr>
            <p:cNvPr id="238657" name="AutoShape 6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170" y="1139"/>
              <a:ext cx="226" cy="363"/>
            </a:xfrm>
            <a:prstGeom prst="roundRect">
              <a:avLst>
                <a:gd name="adj" fmla="val 7204"/>
              </a:avLst>
            </a:prstGeom>
            <a:solidFill>
              <a:srgbClr val="5F9BB9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/>
            <a:lstStyle/>
            <a:p>
              <a:pPr>
                <a:lnSpc>
                  <a:spcPct val="80000"/>
                </a:lnSpc>
              </a:pPr>
              <a:endParaRPr lang="en-GB" sz="700"/>
            </a:p>
          </p:txBody>
        </p:sp>
        <p:grpSp>
          <p:nvGrpSpPr>
            <p:cNvPr id="19" name="Group 66"/>
            <p:cNvGrpSpPr>
              <a:grpSpLocks/>
            </p:cNvGrpSpPr>
            <p:nvPr/>
          </p:nvGrpSpPr>
          <p:grpSpPr bwMode="auto">
            <a:xfrm>
              <a:off x="1192" y="1230"/>
              <a:ext cx="158" cy="250"/>
              <a:chOff x="2553" y="2863"/>
              <a:chExt cx="158" cy="250"/>
            </a:xfrm>
          </p:grpSpPr>
          <p:grpSp>
            <p:nvGrpSpPr>
              <p:cNvPr id="20" name="Group 67"/>
              <p:cNvGrpSpPr>
                <a:grpSpLocks/>
              </p:cNvGrpSpPr>
              <p:nvPr/>
            </p:nvGrpSpPr>
            <p:grpSpPr bwMode="auto">
              <a:xfrm>
                <a:off x="2553" y="2930"/>
                <a:ext cx="155" cy="46"/>
                <a:chOff x="2669" y="2976"/>
                <a:chExt cx="155" cy="68"/>
              </a:xfrm>
            </p:grpSpPr>
            <p:sp>
              <p:nvSpPr>
                <p:cNvPr id="238660" name="Rectangle 68"/>
                <p:cNvSpPr>
                  <a:spLocks noChangeArrowheads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61" name="Rectangle 69"/>
                <p:cNvSpPr>
                  <a:spLocks noChangeArrowheads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38662" name="Rectangle 70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553" y="3067"/>
                <a:ext cx="68" cy="46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endParaRPr lang="en-GB" sz="1000" b="1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21" name="Group 71"/>
              <p:cNvGrpSpPr>
                <a:grpSpLocks/>
              </p:cNvGrpSpPr>
              <p:nvPr/>
            </p:nvGrpSpPr>
            <p:grpSpPr bwMode="auto">
              <a:xfrm>
                <a:off x="2553" y="2863"/>
                <a:ext cx="158" cy="45"/>
                <a:chOff x="2553" y="2863"/>
                <a:chExt cx="158" cy="68"/>
              </a:xfrm>
            </p:grpSpPr>
            <p:sp>
              <p:nvSpPr>
                <p:cNvPr id="238664" name="Rectangle 72"/>
                <p:cNvSpPr>
                  <a:spLocks noChangeArrowheads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65" name="Rectangle 73"/>
                <p:cNvSpPr>
                  <a:spLocks noChangeArrowheads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66" name="Rectangle 74"/>
                <p:cNvSpPr>
                  <a:spLocks noChangeArrowheads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2644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2" name="Group 75"/>
              <p:cNvGrpSpPr>
                <a:grpSpLocks/>
              </p:cNvGrpSpPr>
              <p:nvPr/>
            </p:nvGrpSpPr>
            <p:grpSpPr bwMode="auto">
              <a:xfrm>
                <a:off x="2553" y="2998"/>
                <a:ext cx="155" cy="46"/>
                <a:chOff x="2669" y="2976"/>
                <a:chExt cx="155" cy="68"/>
              </a:xfrm>
            </p:grpSpPr>
            <p:sp>
              <p:nvSpPr>
                <p:cNvPr id="238668" name="Rectangle 76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69" name="Rectangle 77"/>
                <p:cNvSpPr>
                  <a:spLocks noChangeArrowheads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238670" name="Rectangle 78"/>
            <p:cNvSpPr>
              <a:spLocks noChangeArrowheads="1"/>
            </p:cNvSpPr>
            <p:nvPr/>
          </p:nvSpPr>
          <p:spPr bwMode="auto">
            <a:xfrm>
              <a:off x="1124" y="1139"/>
              <a:ext cx="34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600"/>
                <a:t>TE-Core</a:t>
              </a:r>
            </a:p>
          </p:txBody>
        </p:sp>
      </p:grpSp>
      <p:sp>
        <p:nvSpPr>
          <p:cNvPr id="238671" name="Rectangle 79"/>
          <p:cNvSpPr>
            <a:spLocks noChangeArrowheads="1"/>
          </p:cNvSpPr>
          <p:nvPr/>
        </p:nvSpPr>
        <p:spPr bwMode="auto">
          <a:xfrm rot="16200000">
            <a:off x="4008438" y="3078163"/>
            <a:ext cx="592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GB" sz="1000"/>
              <a:t>Application</a:t>
            </a:r>
          </a:p>
          <a:p>
            <a:pPr algn="ctr">
              <a:lnSpc>
                <a:spcPct val="80000"/>
              </a:lnSpc>
            </a:pPr>
            <a:r>
              <a:rPr lang="en-GB" sz="1000"/>
              <a:t> Layer</a:t>
            </a:r>
          </a:p>
        </p:txBody>
      </p:sp>
      <p:sp>
        <p:nvSpPr>
          <p:cNvPr id="238672" name="Rectangle 80"/>
          <p:cNvSpPr>
            <a:spLocks noChangeArrowheads="1"/>
          </p:cNvSpPr>
          <p:nvPr/>
        </p:nvSpPr>
        <p:spPr bwMode="auto">
          <a:xfrm>
            <a:off x="4197350" y="2492376"/>
            <a:ext cx="1836738" cy="2159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/>
              <a:t>User-Mgnt</a:t>
            </a:r>
          </a:p>
        </p:txBody>
      </p:sp>
      <p:sp>
        <p:nvSpPr>
          <p:cNvPr id="238673" name="Rectangle 81"/>
          <p:cNvSpPr>
            <a:spLocks noChangeArrowheads="1"/>
          </p:cNvSpPr>
          <p:nvPr/>
        </p:nvSpPr>
        <p:spPr bwMode="auto">
          <a:xfrm>
            <a:off x="4197350" y="2216151"/>
            <a:ext cx="1836738" cy="2159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/>
              <a:t>QoS</a:t>
            </a:r>
          </a:p>
        </p:txBody>
      </p:sp>
      <p:sp>
        <p:nvSpPr>
          <p:cNvPr id="238674" name="Rectangle 82"/>
          <p:cNvSpPr>
            <a:spLocks noChangeArrowheads="1"/>
          </p:cNvSpPr>
          <p:nvPr/>
        </p:nvSpPr>
        <p:spPr bwMode="auto">
          <a:xfrm>
            <a:off x="4197350" y="1665288"/>
            <a:ext cx="1836738" cy="2159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/>
              <a:t>Portal</a:t>
            </a:r>
          </a:p>
        </p:txBody>
      </p:sp>
      <p:sp>
        <p:nvSpPr>
          <p:cNvPr id="238675" name="Rectangle 83"/>
          <p:cNvSpPr>
            <a:spLocks noChangeArrowheads="1"/>
          </p:cNvSpPr>
          <p:nvPr/>
        </p:nvSpPr>
        <p:spPr bwMode="auto">
          <a:xfrm>
            <a:off x="4197350" y="1939926"/>
            <a:ext cx="1836738" cy="2159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/>
              <a:t>Security</a:t>
            </a:r>
          </a:p>
        </p:txBody>
      </p:sp>
      <p:sp>
        <p:nvSpPr>
          <p:cNvPr id="238679" name="AutoShape 87"/>
          <p:cNvSpPr>
            <a:spLocks noChangeArrowheads="1"/>
          </p:cNvSpPr>
          <p:nvPr/>
        </p:nvSpPr>
        <p:spPr bwMode="auto">
          <a:xfrm>
            <a:off x="6646863" y="1092168"/>
            <a:ext cx="2212141" cy="2594803"/>
          </a:xfrm>
          <a:prstGeom prst="roundRect">
            <a:avLst>
              <a:gd name="adj" fmla="val 49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tIns="10800" anchor="ctr"/>
          <a:lstStyle/>
          <a:p>
            <a:endParaRPr lang="en-GB" sz="1000"/>
          </a:p>
        </p:txBody>
      </p:sp>
      <p:sp>
        <p:nvSpPr>
          <p:cNvPr id="238680" name="AutoShape 88"/>
          <p:cNvSpPr>
            <a:spLocks noChangeArrowheads="1"/>
          </p:cNvSpPr>
          <p:nvPr/>
        </p:nvSpPr>
        <p:spPr bwMode="auto">
          <a:xfrm>
            <a:off x="6896101" y="1148851"/>
            <a:ext cx="1793875" cy="35877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prstDash val="dash"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/>
          <a:lstStyle/>
          <a:p>
            <a:pPr algn="ctr"/>
            <a:r>
              <a:rPr lang="en-GB" sz="1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Market-Place</a:t>
            </a:r>
          </a:p>
        </p:txBody>
      </p:sp>
      <p:sp>
        <p:nvSpPr>
          <p:cNvPr id="238682" name="Rectangle 90"/>
          <p:cNvSpPr>
            <a:spLocks noChangeArrowheads="1"/>
          </p:cNvSpPr>
          <p:nvPr/>
        </p:nvSpPr>
        <p:spPr bwMode="auto">
          <a:xfrm>
            <a:off x="6896101" y="2960688"/>
            <a:ext cx="828675" cy="647700"/>
          </a:xfrm>
          <a:prstGeom prst="rect">
            <a:avLst/>
          </a:prstGeom>
          <a:solidFill>
            <a:srgbClr val="9FC3D5">
              <a:alpha val="3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91"/>
          <p:cNvGrpSpPr>
            <a:grpSpLocks/>
          </p:cNvGrpSpPr>
          <p:nvPr/>
        </p:nvGrpSpPr>
        <p:grpSpPr bwMode="auto">
          <a:xfrm>
            <a:off x="6859588" y="2997201"/>
            <a:ext cx="539750" cy="576263"/>
            <a:chOff x="1124" y="1139"/>
            <a:chExt cx="340" cy="363"/>
          </a:xfrm>
        </p:grpSpPr>
        <p:sp>
          <p:nvSpPr>
            <p:cNvPr id="238684" name="AutoShape 9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170" y="1139"/>
              <a:ext cx="226" cy="363"/>
            </a:xfrm>
            <a:prstGeom prst="roundRect">
              <a:avLst>
                <a:gd name="adj" fmla="val 7204"/>
              </a:avLst>
            </a:prstGeom>
            <a:solidFill>
              <a:srgbClr val="5F9BB9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/>
            <a:lstStyle/>
            <a:p>
              <a:pPr>
                <a:lnSpc>
                  <a:spcPct val="80000"/>
                </a:lnSpc>
              </a:pPr>
              <a:endParaRPr lang="en-GB" sz="700"/>
            </a:p>
          </p:txBody>
        </p:sp>
        <p:grpSp>
          <p:nvGrpSpPr>
            <p:cNvPr id="26" name="Group 93"/>
            <p:cNvGrpSpPr>
              <a:grpSpLocks/>
            </p:cNvGrpSpPr>
            <p:nvPr/>
          </p:nvGrpSpPr>
          <p:grpSpPr bwMode="auto">
            <a:xfrm>
              <a:off x="1192" y="1230"/>
              <a:ext cx="158" cy="250"/>
              <a:chOff x="2553" y="2863"/>
              <a:chExt cx="158" cy="250"/>
            </a:xfrm>
          </p:grpSpPr>
          <p:grpSp>
            <p:nvGrpSpPr>
              <p:cNvPr id="27" name="Group 94"/>
              <p:cNvGrpSpPr>
                <a:grpSpLocks/>
              </p:cNvGrpSpPr>
              <p:nvPr/>
            </p:nvGrpSpPr>
            <p:grpSpPr bwMode="auto">
              <a:xfrm>
                <a:off x="2553" y="2930"/>
                <a:ext cx="155" cy="46"/>
                <a:chOff x="2669" y="2976"/>
                <a:chExt cx="155" cy="68"/>
              </a:xfrm>
            </p:grpSpPr>
            <p:sp>
              <p:nvSpPr>
                <p:cNvPr id="238687" name="Rectangle 95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88" name="Rectangle 96"/>
                <p:cNvSpPr>
                  <a:spLocks noChangeArrowheads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38689" name="Rectangle 97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553" y="3067"/>
                <a:ext cx="68" cy="46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endParaRPr lang="en-GB" sz="1000" b="1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28" name="Group 98"/>
              <p:cNvGrpSpPr>
                <a:grpSpLocks/>
              </p:cNvGrpSpPr>
              <p:nvPr/>
            </p:nvGrpSpPr>
            <p:grpSpPr bwMode="auto">
              <a:xfrm>
                <a:off x="2553" y="2863"/>
                <a:ext cx="158" cy="45"/>
                <a:chOff x="2553" y="2863"/>
                <a:chExt cx="158" cy="68"/>
              </a:xfrm>
            </p:grpSpPr>
            <p:sp>
              <p:nvSpPr>
                <p:cNvPr id="238691" name="Rectangle 99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92" name="Rectangle 100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93" name="Rectangle 101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644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9" name="Group 102"/>
              <p:cNvGrpSpPr>
                <a:grpSpLocks/>
              </p:cNvGrpSpPr>
              <p:nvPr/>
            </p:nvGrpSpPr>
            <p:grpSpPr bwMode="auto">
              <a:xfrm>
                <a:off x="2553" y="2998"/>
                <a:ext cx="155" cy="46"/>
                <a:chOff x="2669" y="2976"/>
                <a:chExt cx="155" cy="68"/>
              </a:xfrm>
            </p:grpSpPr>
            <p:sp>
              <p:nvSpPr>
                <p:cNvPr id="238695" name="Rectangle 103"/>
                <p:cNvSpPr>
                  <a:spLocks noChangeArrowheads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696" name="Rectangle 104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238697" name="Rectangle 105"/>
            <p:cNvSpPr>
              <a:spLocks noChangeArrowheads="1"/>
            </p:cNvSpPr>
            <p:nvPr/>
          </p:nvSpPr>
          <p:spPr bwMode="auto">
            <a:xfrm>
              <a:off x="1124" y="1139"/>
              <a:ext cx="34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600"/>
                <a:t>TE-Core</a:t>
              </a:r>
            </a:p>
          </p:txBody>
        </p:sp>
      </p:grpSp>
      <p:grpSp>
        <p:nvGrpSpPr>
          <p:cNvPr id="30" name="Group 106"/>
          <p:cNvGrpSpPr>
            <a:grpSpLocks/>
          </p:cNvGrpSpPr>
          <p:nvPr/>
        </p:nvGrpSpPr>
        <p:grpSpPr bwMode="auto">
          <a:xfrm>
            <a:off x="7256463" y="2997201"/>
            <a:ext cx="539750" cy="576263"/>
            <a:chOff x="1124" y="1139"/>
            <a:chExt cx="340" cy="363"/>
          </a:xfrm>
        </p:grpSpPr>
        <p:sp>
          <p:nvSpPr>
            <p:cNvPr id="238699" name="AutoShape 10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170" y="1139"/>
              <a:ext cx="226" cy="363"/>
            </a:xfrm>
            <a:prstGeom prst="roundRect">
              <a:avLst>
                <a:gd name="adj" fmla="val 7204"/>
              </a:avLst>
            </a:prstGeom>
            <a:solidFill>
              <a:srgbClr val="5F9BB9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/>
            <a:lstStyle/>
            <a:p>
              <a:pPr>
                <a:lnSpc>
                  <a:spcPct val="80000"/>
                </a:lnSpc>
              </a:pPr>
              <a:endParaRPr lang="en-GB" sz="700"/>
            </a:p>
          </p:txBody>
        </p:sp>
        <p:grpSp>
          <p:nvGrpSpPr>
            <p:cNvPr id="31" name="Group 108"/>
            <p:cNvGrpSpPr>
              <a:grpSpLocks/>
            </p:cNvGrpSpPr>
            <p:nvPr/>
          </p:nvGrpSpPr>
          <p:grpSpPr bwMode="auto">
            <a:xfrm>
              <a:off x="1192" y="1230"/>
              <a:ext cx="158" cy="250"/>
              <a:chOff x="2553" y="2863"/>
              <a:chExt cx="158" cy="250"/>
            </a:xfrm>
          </p:grpSpPr>
          <p:grpSp>
            <p:nvGrpSpPr>
              <p:cNvPr id="238592" name="Group 109"/>
              <p:cNvGrpSpPr>
                <a:grpSpLocks/>
              </p:cNvGrpSpPr>
              <p:nvPr/>
            </p:nvGrpSpPr>
            <p:grpSpPr bwMode="auto">
              <a:xfrm>
                <a:off x="2553" y="2930"/>
                <a:ext cx="155" cy="46"/>
                <a:chOff x="2669" y="2976"/>
                <a:chExt cx="155" cy="68"/>
              </a:xfrm>
            </p:grpSpPr>
            <p:sp>
              <p:nvSpPr>
                <p:cNvPr id="238702" name="Rectangle 110"/>
                <p:cNvSpPr>
                  <a:spLocks noChangeArrowheads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703" name="Rectangle 111"/>
                <p:cNvSpPr>
                  <a:spLocks noChangeArrowheads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38704" name="Rectangle 11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553" y="3067"/>
                <a:ext cx="68" cy="46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endParaRPr lang="en-GB" sz="1000" b="1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238593" name="Group 113"/>
              <p:cNvGrpSpPr>
                <a:grpSpLocks/>
              </p:cNvGrpSpPr>
              <p:nvPr/>
            </p:nvGrpSpPr>
            <p:grpSpPr bwMode="auto">
              <a:xfrm>
                <a:off x="2553" y="2863"/>
                <a:ext cx="158" cy="45"/>
                <a:chOff x="2553" y="2863"/>
                <a:chExt cx="158" cy="68"/>
              </a:xfrm>
            </p:grpSpPr>
            <p:sp>
              <p:nvSpPr>
                <p:cNvPr id="238706" name="Rectangle 114"/>
                <p:cNvSpPr>
                  <a:spLocks noChangeArrowheads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707" name="Rectangle 115"/>
                <p:cNvSpPr>
                  <a:spLocks noChangeArrowheads="1"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708" name="Rectangle 116"/>
                <p:cNvSpPr>
                  <a:spLocks noChangeArrowheads="1"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2644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38595" name="Group 117"/>
              <p:cNvGrpSpPr>
                <a:grpSpLocks/>
              </p:cNvGrpSpPr>
              <p:nvPr/>
            </p:nvGrpSpPr>
            <p:grpSpPr bwMode="auto">
              <a:xfrm>
                <a:off x="2553" y="2998"/>
                <a:ext cx="155" cy="46"/>
                <a:chOff x="2669" y="2976"/>
                <a:chExt cx="155" cy="68"/>
              </a:xfrm>
            </p:grpSpPr>
            <p:sp>
              <p:nvSpPr>
                <p:cNvPr id="238710" name="Rectangle 118"/>
                <p:cNvSpPr>
                  <a:spLocks noChangeArrowheads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711" name="Rectangle 11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238712" name="Rectangle 120"/>
            <p:cNvSpPr>
              <a:spLocks noChangeArrowheads="1"/>
            </p:cNvSpPr>
            <p:nvPr/>
          </p:nvSpPr>
          <p:spPr bwMode="auto">
            <a:xfrm>
              <a:off x="1124" y="1139"/>
              <a:ext cx="34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600"/>
                <a:t>TE-Core</a:t>
              </a:r>
            </a:p>
          </p:txBody>
        </p:sp>
      </p:grpSp>
      <p:sp>
        <p:nvSpPr>
          <p:cNvPr id="238713" name="Rectangle 121"/>
          <p:cNvSpPr>
            <a:spLocks noChangeArrowheads="1"/>
          </p:cNvSpPr>
          <p:nvPr/>
        </p:nvSpPr>
        <p:spPr bwMode="auto">
          <a:xfrm>
            <a:off x="6896101" y="2816226"/>
            <a:ext cx="828675" cy="1238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700"/>
              <a:t>User-Mgnt</a:t>
            </a:r>
          </a:p>
        </p:txBody>
      </p:sp>
      <p:sp>
        <p:nvSpPr>
          <p:cNvPr id="238714" name="Rectangle 122"/>
          <p:cNvSpPr>
            <a:spLocks noChangeArrowheads="1"/>
          </p:cNvSpPr>
          <p:nvPr/>
        </p:nvSpPr>
        <p:spPr bwMode="auto">
          <a:xfrm>
            <a:off x="6896101" y="2673351"/>
            <a:ext cx="828675" cy="107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700"/>
              <a:t>QoS</a:t>
            </a:r>
          </a:p>
        </p:txBody>
      </p:sp>
      <p:sp>
        <p:nvSpPr>
          <p:cNvPr id="238715" name="Rectangle 123"/>
          <p:cNvSpPr>
            <a:spLocks noChangeArrowheads="1"/>
          </p:cNvSpPr>
          <p:nvPr/>
        </p:nvSpPr>
        <p:spPr bwMode="auto">
          <a:xfrm>
            <a:off x="6896101" y="2384426"/>
            <a:ext cx="828675" cy="107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700"/>
              <a:t>Portal</a:t>
            </a:r>
          </a:p>
        </p:txBody>
      </p:sp>
      <p:sp>
        <p:nvSpPr>
          <p:cNvPr id="238716" name="Rectangle 124"/>
          <p:cNvSpPr>
            <a:spLocks noChangeArrowheads="1"/>
          </p:cNvSpPr>
          <p:nvPr/>
        </p:nvSpPr>
        <p:spPr bwMode="auto">
          <a:xfrm>
            <a:off x="6896101" y="2528888"/>
            <a:ext cx="828675" cy="107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700"/>
              <a:t>Security</a:t>
            </a:r>
          </a:p>
        </p:txBody>
      </p:sp>
      <p:pic>
        <p:nvPicPr>
          <p:cNvPr id="238717" name="Picture 125" descr="j0300840"/>
          <p:cNvPicPr>
            <a:picLocks noChangeAspect="1" noChangeArrowheads="1"/>
          </p:cNvPicPr>
          <p:nvPr/>
        </p:nvPicPr>
        <p:blipFill>
          <a:blip r:embed="rId93"/>
          <a:srcRect/>
          <a:stretch>
            <a:fillRect/>
          </a:stretch>
        </p:blipFill>
        <p:spPr bwMode="auto">
          <a:xfrm>
            <a:off x="7437438" y="1592263"/>
            <a:ext cx="657225" cy="606425"/>
          </a:xfrm>
          <a:prstGeom prst="rect">
            <a:avLst/>
          </a:prstGeom>
          <a:noFill/>
        </p:spPr>
      </p:pic>
      <p:sp>
        <p:nvSpPr>
          <p:cNvPr id="238718" name="Rectangle 126"/>
          <p:cNvSpPr>
            <a:spLocks noChangeArrowheads="1"/>
          </p:cNvSpPr>
          <p:nvPr/>
        </p:nvSpPr>
        <p:spPr bwMode="auto">
          <a:xfrm>
            <a:off x="6680201" y="1592263"/>
            <a:ext cx="169863" cy="2016125"/>
          </a:xfrm>
          <a:prstGeom prst="rect">
            <a:avLst/>
          </a:prstGeom>
          <a:solidFill>
            <a:srgbClr val="9FC3D5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 sz="1400"/>
              <a:t>Customer</a:t>
            </a:r>
          </a:p>
        </p:txBody>
      </p:sp>
      <p:sp>
        <p:nvSpPr>
          <p:cNvPr id="238719" name="Line 127"/>
          <p:cNvSpPr>
            <a:spLocks noChangeShapeType="1"/>
          </p:cNvSpPr>
          <p:nvPr/>
        </p:nvSpPr>
        <p:spPr bwMode="auto">
          <a:xfrm>
            <a:off x="6896101" y="2046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8720" name="Picture 128" descr="MCj03976660000[1]"/>
          <p:cNvPicPr>
            <a:picLocks noChangeAspect="1" noChangeArrowheads="1"/>
          </p:cNvPicPr>
          <p:nvPr/>
        </p:nvPicPr>
        <p:blipFill>
          <a:blip r:embed="rId94"/>
          <a:srcRect/>
          <a:stretch>
            <a:fillRect/>
          </a:stretch>
        </p:blipFill>
        <p:spPr bwMode="auto">
          <a:xfrm>
            <a:off x="8408988" y="1987551"/>
            <a:ext cx="260350" cy="187325"/>
          </a:xfrm>
          <a:prstGeom prst="rect">
            <a:avLst/>
          </a:prstGeom>
          <a:noFill/>
        </p:spPr>
      </p:pic>
      <p:sp>
        <p:nvSpPr>
          <p:cNvPr id="238721" name="Line 129"/>
          <p:cNvSpPr>
            <a:spLocks noChangeShapeType="1"/>
          </p:cNvSpPr>
          <p:nvPr/>
        </p:nvSpPr>
        <p:spPr bwMode="auto">
          <a:xfrm>
            <a:off x="6896101" y="18303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722" name="Line 130"/>
          <p:cNvSpPr>
            <a:spLocks noChangeShapeType="1"/>
          </p:cNvSpPr>
          <p:nvPr/>
        </p:nvSpPr>
        <p:spPr bwMode="auto">
          <a:xfrm>
            <a:off x="8301038" y="1808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8723" name="Picture 131" descr="MCj04109570000[1]"/>
          <p:cNvPicPr>
            <a:picLocks noChangeAspect="1" noChangeArrowheads="1"/>
          </p:cNvPicPr>
          <p:nvPr/>
        </p:nvPicPr>
        <p:blipFill>
          <a:blip r:embed="rId95"/>
          <a:srcRect/>
          <a:stretch>
            <a:fillRect/>
          </a:stretch>
        </p:blipFill>
        <p:spPr bwMode="auto">
          <a:xfrm>
            <a:off x="7004051" y="1722438"/>
            <a:ext cx="242888" cy="206375"/>
          </a:xfrm>
          <a:prstGeom prst="rect">
            <a:avLst/>
          </a:prstGeom>
          <a:noFill/>
        </p:spPr>
      </p:pic>
      <p:pic>
        <p:nvPicPr>
          <p:cNvPr id="238724" name="Picture 132" descr="MCj04109570000[1]"/>
          <p:cNvPicPr>
            <a:picLocks noChangeAspect="1" noChangeArrowheads="1"/>
          </p:cNvPicPr>
          <p:nvPr/>
        </p:nvPicPr>
        <p:blipFill>
          <a:blip r:embed="rId95"/>
          <a:srcRect/>
          <a:stretch>
            <a:fillRect/>
          </a:stretch>
        </p:blipFill>
        <p:spPr bwMode="auto">
          <a:xfrm>
            <a:off x="7004051" y="1938338"/>
            <a:ext cx="242888" cy="206375"/>
          </a:xfrm>
          <a:prstGeom prst="rect">
            <a:avLst/>
          </a:prstGeom>
          <a:noFill/>
        </p:spPr>
      </p:pic>
      <p:pic>
        <p:nvPicPr>
          <p:cNvPr id="238725" name="Picture 133" descr="MCj03976520000[1]"/>
          <p:cNvPicPr>
            <a:picLocks noChangeAspect="1" noChangeArrowheads="1"/>
          </p:cNvPicPr>
          <p:nvPr/>
        </p:nvPicPr>
        <p:blipFill>
          <a:blip r:embed="rId96"/>
          <a:srcRect/>
          <a:stretch>
            <a:fillRect/>
          </a:stretch>
        </p:blipFill>
        <p:spPr bwMode="auto">
          <a:xfrm>
            <a:off x="8372476" y="1689101"/>
            <a:ext cx="279400" cy="263525"/>
          </a:xfrm>
          <a:prstGeom prst="rect">
            <a:avLst/>
          </a:prstGeom>
          <a:noFill/>
        </p:spPr>
      </p:pic>
      <p:sp>
        <p:nvSpPr>
          <p:cNvPr id="238726" name="Line 134"/>
          <p:cNvSpPr>
            <a:spLocks noChangeShapeType="1"/>
          </p:cNvSpPr>
          <p:nvPr/>
        </p:nvSpPr>
        <p:spPr bwMode="auto">
          <a:xfrm>
            <a:off x="8301038" y="2095501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727" name="Rectangle 135"/>
          <p:cNvSpPr>
            <a:spLocks noChangeArrowheads="1"/>
          </p:cNvSpPr>
          <p:nvPr/>
        </p:nvSpPr>
        <p:spPr bwMode="auto">
          <a:xfrm>
            <a:off x="6896101" y="2239963"/>
            <a:ext cx="1728788" cy="107950"/>
          </a:xfrm>
          <a:prstGeom prst="rect">
            <a:avLst/>
          </a:prstGeom>
          <a:solidFill>
            <a:srgbClr val="5F9BB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900"/>
              <a:t>Trading-Platform</a:t>
            </a:r>
          </a:p>
        </p:txBody>
      </p:sp>
      <p:sp>
        <p:nvSpPr>
          <p:cNvPr id="238728" name="Rectangle 136"/>
          <p:cNvSpPr>
            <a:spLocks noChangeArrowheads="1"/>
          </p:cNvSpPr>
          <p:nvPr/>
        </p:nvSpPr>
        <p:spPr bwMode="auto">
          <a:xfrm>
            <a:off x="7796213" y="2960688"/>
            <a:ext cx="828675" cy="647700"/>
          </a:xfrm>
          <a:prstGeom prst="rect">
            <a:avLst/>
          </a:prstGeom>
          <a:solidFill>
            <a:srgbClr val="9FC3D5">
              <a:alpha val="3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8596" name="Group 137"/>
          <p:cNvGrpSpPr>
            <a:grpSpLocks/>
          </p:cNvGrpSpPr>
          <p:nvPr/>
        </p:nvGrpSpPr>
        <p:grpSpPr bwMode="auto">
          <a:xfrm>
            <a:off x="7759701" y="2997201"/>
            <a:ext cx="539750" cy="576263"/>
            <a:chOff x="1124" y="1139"/>
            <a:chExt cx="340" cy="363"/>
          </a:xfrm>
        </p:grpSpPr>
        <p:sp>
          <p:nvSpPr>
            <p:cNvPr id="238730" name="AutoShape 13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170" y="1139"/>
              <a:ext cx="226" cy="363"/>
            </a:xfrm>
            <a:prstGeom prst="roundRect">
              <a:avLst>
                <a:gd name="adj" fmla="val 7204"/>
              </a:avLst>
            </a:prstGeom>
            <a:solidFill>
              <a:srgbClr val="5F9BB9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/>
            <a:lstStyle/>
            <a:p>
              <a:pPr>
                <a:lnSpc>
                  <a:spcPct val="80000"/>
                </a:lnSpc>
              </a:pPr>
              <a:endParaRPr lang="en-GB" sz="700"/>
            </a:p>
          </p:txBody>
        </p:sp>
        <p:grpSp>
          <p:nvGrpSpPr>
            <p:cNvPr id="238597" name="Group 139"/>
            <p:cNvGrpSpPr>
              <a:grpSpLocks/>
            </p:cNvGrpSpPr>
            <p:nvPr/>
          </p:nvGrpSpPr>
          <p:grpSpPr bwMode="auto">
            <a:xfrm>
              <a:off x="1192" y="1230"/>
              <a:ext cx="158" cy="250"/>
              <a:chOff x="2553" y="2863"/>
              <a:chExt cx="158" cy="250"/>
            </a:xfrm>
          </p:grpSpPr>
          <p:grpSp>
            <p:nvGrpSpPr>
              <p:cNvPr id="238598" name="Group 140"/>
              <p:cNvGrpSpPr>
                <a:grpSpLocks/>
              </p:cNvGrpSpPr>
              <p:nvPr/>
            </p:nvGrpSpPr>
            <p:grpSpPr bwMode="auto">
              <a:xfrm>
                <a:off x="2553" y="2930"/>
                <a:ext cx="155" cy="46"/>
                <a:chOff x="2669" y="2976"/>
                <a:chExt cx="155" cy="68"/>
              </a:xfrm>
            </p:grpSpPr>
            <p:sp>
              <p:nvSpPr>
                <p:cNvPr id="238733" name="Rectangle 141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734" name="Rectangle 142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38735" name="Rectangle 14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553" y="3067"/>
                <a:ext cx="68" cy="46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endParaRPr lang="en-GB" sz="1000" b="1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238620" name="Group 144"/>
              <p:cNvGrpSpPr>
                <a:grpSpLocks/>
              </p:cNvGrpSpPr>
              <p:nvPr/>
            </p:nvGrpSpPr>
            <p:grpSpPr bwMode="auto">
              <a:xfrm>
                <a:off x="2553" y="2863"/>
                <a:ext cx="158" cy="45"/>
                <a:chOff x="2553" y="2863"/>
                <a:chExt cx="158" cy="68"/>
              </a:xfrm>
            </p:grpSpPr>
            <p:sp>
              <p:nvSpPr>
                <p:cNvPr id="238737" name="Rectangle 145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738" name="Rectangle 146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739" name="Rectangle 147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644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38621" name="Group 148"/>
              <p:cNvGrpSpPr>
                <a:grpSpLocks/>
              </p:cNvGrpSpPr>
              <p:nvPr/>
            </p:nvGrpSpPr>
            <p:grpSpPr bwMode="auto">
              <a:xfrm>
                <a:off x="2553" y="2998"/>
                <a:ext cx="155" cy="46"/>
                <a:chOff x="2669" y="2976"/>
                <a:chExt cx="155" cy="68"/>
              </a:xfrm>
            </p:grpSpPr>
            <p:sp>
              <p:nvSpPr>
                <p:cNvPr id="238741" name="Rectangle 149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742" name="Rectangle 150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238743" name="Rectangle 151"/>
            <p:cNvSpPr>
              <a:spLocks noChangeArrowheads="1"/>
            </p:cNvSpPr>
            <p:nvPr/>
          </p:nvSpPr>
          <p:spPr bwMode="auto">
            <a:xfrm>
              <a:off x="1124" y="1139"/>
              <a:ext cx="34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600"/>
                <a:t>TE-Core</a:t>
              </a:r>
            </a:p>
          </p:txBody>
        </p:sp>
      </p:grpSp>
      <p:grpSp>
        <p:nvGrpSpPr>
          <p:cNvPr id="238626" name="Group 152"/>
          <p:cNvGrpSpPr>
            <a:grpSpLocks/>
          </p:cNvGrpSpPr>
          <p:nvPr/>
        </p:nvGrpSpPr>
        <p:grpSpPr bwMode="auto">
          <a:xfrm>
            <a:off x="8156576" y="2997201"/>
            <a:ext cx="539750" cy="576263"/>
            <a:chOff x="1124" y="1139"/>
            <a:chExt cx="340" cy="363"/>
          </a:xfrm>
        </p:grpSpPr>
        <p:sp>
          <p:nvSpPr>
            <p:cNvPr id="238745" name="AutoShape 15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170" y="1139"/>
              <a:ext cx="226" cy="363"/>
            </a:xfrm>
            <a:prstGeom prst="roundRect">
              <a:avLst>
                <a:gd name="adj" fmla="val 7204"/>
              </a:avLst>
            </a:prstGeom>
            <a:solidFill>
              <a:srgbClr val="5F9BB9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/>
            <a:lstStyle/>
            <a:p>
              <a:pPr>
                <a:lnSpc>
                  <a:spcPct val="80000"/>
                </a:lnSpc>
              </a:pPr>
              <a:endParaRPr lang="en-GB" sz="700"/>
            </a:p>
          </p:txBody>
        </p:sp>
        <p:grpSp>
          <p:nvGrpSpPr>
            <p:cNvPr id="238628" name="Group 154"/>
            <p:cNvGrpSpPr>
              <a:grpSpLocks/>
            </p:cNvGrpSpPr>
            <p:nvPr/>
          </p:nvGrpSpPr>
          <p:grpSpPr bwMode="auto">
            <a:xfrm>
              <a:off x="1192" y="1230"/>
              <a:ext cx="158" cy="250"/>
              <a:chOff x="2553" y="2863"/>
              <a:chExt cx="158" cy="250"/>
            </a:xfrm>
          </p:grpSpPr>
          <p:grpSp>
            <p:nvGrpSpPr>
              <p:cNvPr id="238629" name="Group 155"/>
              <p:cNvGrpSpPr>
                <a:grpSpLocks/>
              </p:cNvGrpSpPr>
              <p:nvPr/>
            </p:nvGrpSpPr>
            <p:grpSpPr bwMode="auto">
              <a:xfrm>
                <a:off x="2553" y="2930"/>
                <a:ext cx="155" cy="46"/>
                <a:chOff x="2669" y="2976"/>
                <a:chExt cx="155" cy="68"/>
              </a:xfrm>
            </p:grpSpPr>
            <p:sp>
              <p:nvSpPr>
                <p:cNvPr id="238748" name="Rectangle 156"/>
                <p:cNvSpPr>
                  <a:spLocks noChangeArrowheads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749" name="Rectangle 157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38750" name="Rectangle 15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53" y="3067"/>
                <a:ext cx="68" cy="46"/>
              </a:xfrm>
              <a:prstGeom prst="rect">
                <a:avLst/>
              </a:prstGeom>
              <a:solidFill>
                <a:srgbClr val="FFFFCC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 anchorCtr="1"/>
              <a:lstStyle/>
              <a:p>
                <a:pPr algn="ctr"/>
                <a:endParaRPr lang="en-GB" sz="1000" b="1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238633" name="Group 159"/>
              <p:cNvGrpSpPr>
                <a:grpSpLocks/>
              </p:cNvGrpSpPr>
              <p:nvPr/>
            </p:nvGrpSpPr>
            <p:grpSpPr bwMode="auto">
              <a:xfrm>
                <a:off x="2553" y="2863"/>
                <a:ext cx="158" cy="45"/>
                <a:chOff x="2553" y="2863"/>
                <a:chExt cx="158" cy="68"/>
              </a:xfrm>
            </p:grpSpPr>
            <p:sp>
              <p:nvSpPr>
                <p:cNvPr id="238752" name="Rectangle 160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753" name="Rectangle 161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553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754" name="Rectangle 162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644" y="2863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38637" name="Group 163"/>
              <p:cNvGrpSpPr>
                <a:grpSpLocks/>
              </p:cNvGrpSpPr>
              <p:nvPr/>
            </p:nvGrpSpPr>
            <p:grpSpPr bwMode="auto">
              <a:xfrm>
                <a:off x="2553" y="2998"/>
                <a:ext cx="155" cy="46"/>
                <a:chOff x="2669" y="2976"/>
                <a:chExt cx="155" cy="68"/>
              </a:xfrm>
            </p:grpSpPr>
            <p:sp>
              <p:nvSpPr>
                <p:cNvPr id="238756" name="Rectangle 164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669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38757" name="Rectangle 165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757" y="2976"/>
                  <a:ext cx="67" cy="68"/>
                </a:xfrm>
                <a:prstGeom prst="rect">
                  <a:avLst/>
                </a:prstGeom>
                <a:solidFill>
                  <a:srgbClr val="FFFFCC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tIns="0" bIns="0" anchor="ctr" anchorCtr="1"/>
                <a:lstStyle/>
                <a:p>
                  <a:pPr algn="ctr"/>
                  <a:endParaRPr lang="en-GB" sz="1000" b="1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238758" name="Rectangle 166"/>
            <p:cNvSpPr>
              <a:spLocks noChangeArrowheads="1"/>
            </p:cNvSpPr>
            <p:nvPr/>
          </p:nvSpPr>
          <p:spPr bwMode="auto">
            <a:xfrm>
              <a:off x="1124" y="1139"/>
              <a:ext cx="34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en-GB" sz="600"/>
                <a:t>TE-Core</a:t>
              </a:r>
            </a:p>
          </p:txBody>
        </p:sp>
      </p:grpSp>
      <p:sp>
        <p:nvSpPr>
          <p:cNvPr id="238759" name="Rectangle 167"/>
          <p:cNvSpPr>
            <a:spLocks noChangeArrowheads="1"/>
          </p:cNvSpPr>
          <p:nvPr/>
        </p:nvSpPr>
        <p:spPr bwMode="auto">
          <a:xfrm>
            <a:off x="7796213" y="2816226"/>
            <a:ext cx="828675" cy="1238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700"/>
              <a:t>User-Mgnt</a:t>
            </a:r>
          </a:p>
        </p:txBody>
      </p:sp>
      <p:sp>
        <p:nvSpPr>
          <p:cNvPr id="238760" name="Rectangle 168"/>
          <p:cNvSpPr>
            <a:spLocks noChangeArrowheads="1"/>
          </p:cNvSpPr>
          <p:nvPr/>
        </p:nvSpPr>
        <p:spPr bwMode="auto">
          <a:xfrm>
            <a:off x="7796213" y="2673351"/>
            <a:ext cx="828675" cy="107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700"/>
              <a:t>QoS</a:t>
            </a:r>
          </a:p>
        </p:txBody>
      </p:sp>
      <p:sp>
        <p:nvSpPr>
          <p:cNvPr id="238761" name="Rectangle 169"/>
          <p:cNvSpPr>
            <a:spLocks noChangeArrowheads="1"/>
          </p:cNvSpPr>
          <p:nvPr/>
        </p:nvSpPr>
        <p:spPr bwMode="auto">
          <a:xfrm>
            <a:off x="7796213" y="2384426"/>
            <a:ext cx="828675" cy="107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700"/>
              <a:t>Portal</a:t>
            </a:r>
          </a:p>
        </p:txBody>
      </p:sp>
      <p:sp>
        <p:nvSpPr>
          <p:cNvPr id="238762" name="Rectangle 170"/>
          <p:cNvSpPr>
            <a:spLocks noChangeArrowheads="1"/>
          </p:cNvSpPr>
          <p:nvPr/>
        </p:nvSpPr>
        <p:spPr bwMode="auto">
          <a:xfrm>
            <a:off x="7796213" y="2528888"/>
            <a:ext cx="828675" cy="1079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700"/>
              <a:t>Security</a:t>
            </a:r>
          </a:p>
        </p:txBody>
      </p:sp>
      <p:sp>
        <p:nvSpPr>
          <p:cNvPr id="238763" name="Rectangle 171"/>
          <p:cNvSpPr>
            <a:spLocks noChangeArrowheads="1"/>
          </p:cNvSpPr>
          <p:nvPr/>
        </p:nvSpPr>
        <p:spPr bwMode="auto">
          <a:xfrm>
            <a:off x="8670926" y="1592263"/>
            <a:ext cx="169863" cy="2016125"/>
          </a:xfrm>
          <a:prstGeom prst="rect">
            <a:avLst/>
          </a:prstGeom>
          <a:solidFill>
            <a:srgbClr val="9FC3D5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 sz="1400"/>
              <a:t>Vendor</a:t>
            </a:r>
          </a:p>
        </p:txBody>
      </p:sp>
      <p:sp>
        <p:nvSpPr>
          <p:cNvPr id="185" name="Footer Placeholder 3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117475" y="653260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  <p:sp>
        <p:nvSpPr>
          <p:cNvPr id="238612" name="Rectangle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3897" y="3862388"/>
            <a:ext cx="9037637" cy="431800"/>
          </a:xfrm>
          <a:prstGeom prst="rect">
            <a:avLst/>
          </a:prstGeom>
          <a:solidFill>
            <a:srgbClr val="CCECFF">
              <a:alpha val="6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/>
            <a:endParaRPr lang="en-GB" sz="2800" b="1"/>
          </a:p>
        </p:txBody>
      </p:sp>
      <p:sp>
        <p:nvSpPr>
          <p:cNvPr id="238613" name="Rectangle 2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3897" y="4365625"/>
            <a:ext cx="9037637" cy="971550"/>
          </a:xfrm>
          <a:prstGeom prst="rect">
            <a:avLst/>
          </a:prstGeom>
          <a:solidFill>
            <a:srgbClr val="CCECFF">
              <a:alpha val="6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14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3897" y="5410200"/>
            <a:ext cx="9037637" cy="827088"/>
          </a:xfrm>
          <a:prstGeom prst="rect">
            <a:avLst/>
          </a:prstGeom>
          <a:solidFill>
            <a:srgbClr val="CCECFF">
              <a:alpha val="6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764" name="Rectangle 17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47859" y="3897313"/>
            <a:ext cx="219710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/>
              <a:t>T&amp;D; RICT; OSC</a:t>
            </a:r>
          </a:p>
        </p:txBody>
      </p:sp>
      <p:sp>
        <p:nvSpPr>
          <p:cNvPr id="238765" name="Rectangle 17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447859" y="4330700"/>
            <a:ext cx="24479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7313" indent="-87313">
              <a:buFontTx/>
              <a:buChar char="•"/>
            </a:pPr>
            <a:r>
              <a:rPr lang="en-GB" sz="1200"/>
              <a:t>Basic ERP-Functionality</a:t>
            </a:r>
          </a:p>
          <a:p>
            <a:pPr marL="87313" indent="-87313">
              <a:buFontTx/>
              <a:buChar char="•"/>
            </a:pPr>
            <a:r>
              <a:rPr lang="en-GB" sz="1200"/>
              <a:t>Easy to use and customized for T&amp;D needs</a:t>
            </a:r>
          </a:p>
          <a:p>
            <a:pPr marL="87313" indent="-87313">
              <a:buFontTx/>
              <a:buChar char="•"/>
            </a:pPr>
            <a:r>
              <a:rPr lang="en-GB" sz="1200"/>
              <a:t>Build and Run by/with RICT support</a:t>
            </a:r>
          </a:p>
        </p:txBody>
      </p:sp>
      <p:sp>
        <p:nvSpPr>
          <p:cNvPr id="238768" name="Rectangle 17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482784" y="5373688"/>
            <a:ext cx="24860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7313" indent="-87313">
              <a:buFontTx/>
              <a:buChar char="•"/>
            </a:pPr>
            <a:r>
              <a:rPr lang="en-GB" sz="1200"/>
              <a:t>Open Source with good cost/benefit relation</a:t>
            </a:r>
          </a:p>
          <a:p>
            <a:pPr marL="87313" indent="-87313">
              <a:buFontTx/>
              <a:buChar char="•"/>
            </a:pPr>
            <a:r>
              <a:rPr lang="en-GB" sz="1200"/>
              <a:t>Safeguarding further development</a:t>
            </a:r>
          </a:p>
        </p:txBody>
      </p:sp>
      <p:sp>
        <p:nvSpPr>
          <p:cNvPr id="238769" name="Rectangle 17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22784" y="3905250"/>
            <a:ext cx="21971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/>
              <a:t>T&amp;D;RICT; OSC,ASP</a:t>
            </a:r>
          </a:p>
        </p:txBody>
      </p:sp>
      <p:sp>
        <p:nvSpPr>
          <p:cNvPr id="238770" name="Rectangle 17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22784" y="4330700"/>
            <a:ext cx="2413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7313" indent="-87313">
              <a:buFontTx/>
              <a:buChar char="•"/>
            </a:pPr>
            <a:r>
              <a:rPr lang="en-GB" sz="1200"/>
              <a:t>Hosting of ERP application</a:t>
            </a:r>
          </a:p>
          <a:p>
            <a:pPr marL="87313" indent="-87313">
              <a:buFontTx/>
              <a:buChar char="•"/>
            </a:pPr>
            <a:r>
              <a:rPr lang="en-GB" sz="1200"/>
              <a:t>Outsourcing of ERP-development and maintenance</a:t>
            </a:r>
          </a:p>
        </p:txBody>
      </p:sp>
      <p:sp>
        <p:nvSpPr>
          <p:cNvPr id="238771" name="Rectangle 17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57709" y="5373688"/>
            <a:ext cx="24130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7313" indent="-87313">
              <a:buFontTx/>
              <a:buChar char="•"/>
            </a:pPr>
            <a:r>
              <a:rPr lang="en-GB" sz="1200"/>
              <a:t>Reducing fix-cost</a:t>
            </a:r>
          </a:p>
          <a:p>
            <a:pPr marL="87313" indent="-87313">
              <a:buFontTx/>
              <a:buChar char="•"/>
            </a:pPr>
            <a:r>
              <a:rPr lang="en-GB" sz="1200"/>
              <a:t>Outsourcing of customizing and maintenance</a:t>
            </a:r>
          </a:p>
        </p:txBody>
      </p:sp>
      <p:sp>
        <p:nvSpPr>
          <p:cNvPr id="238772" name="Rectangle 18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634222" y="3897313"/>
            <a:ext cx="21971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200" b="1"/>
              <a:t>T&amp;D;RICT; OSC,ASP, </a:t>
            </a:r>
          </a:p>
          <a:p>
            <a:r>
              <a:rPr lang="en-GB" sz="1200" b="1"/>
              <a:t>Market Place op.</a:t>
            </a:r>
          </a:p>
        </p:txBody>
      </p:sp>
      <p:sp>
        <p:nvSpPr>
          <p:cNvPr id="238773" name="Rectangle 18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34222" y="4330700"/>
            <a:ext cx="2413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7313" indent="-87313">
              <a:buFontTx/>
              <a:buChar char="•"/>
            </a:pPr>
            <a:r>
              <a:rPr lang="en-GB" sz="1200"/>
              <a:t>Trading platform (B2B) – Purchase as well as Selling</a:t>
            </a:r>
          </a:p>
          <a:p>
            <a:pPr marL="87313" indent="-87313">
              <a:buFontTx/>
              <a:buChar char="•"/>
            </a:pPr>
            <a:r>
              <a:rPr lang="en-GB" sz="1200"/>
              <a:t>Collaboration platform – Company profiles</a:t>
            </a:r>
          </a:p>
        </p:txBody>
      </p:sp>
      <p:sp>
        <p:nvSpPr>
          <p:cNvPr id="238774" name="Rectangle 18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669147" y="5373688"/>
            <a:ext cx="24130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7313" indent="-87313">
              <a:buFontTx/>
              <a:buChar char="•"/>
            </a:pPr>
            <a:r>
              <a:rPr lang="en-GB" sz="1200"/>
              <a:t>Innovative sales channel</a:t>
            </a:r>
          </a:p>
          <a:p>
            <a:pPr marL="87313" indent="-87313">
              <a:buFontTx/>
              <a:buChar char="•"/>
            </a:pPr>
            <a:r>
              <a:rPr lang="en-GB" sz="1200"/>
              <a:t>Bundling purchase activities</a:t>
            </a:r>
          </a:p>
        </p:txBody>
      </p:sp>
      <p:sp>
        <p:nvSpPr>
          <p:cNvPr id="238616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3897" y="3862388"/>
            <a:ext cx="900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400" b="1"/>
              <a:t>Stakeholder</a:t>
            </a:r>
          </a:p>
        </p:txBody>
      </p:sp>
      <p:sp>
        <p:nvSpPr>
          <p:cNvPr id="238617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5484" y="4365625"/>
            <a:ext cx="898525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400" b="1"/>
              <a:t>Features</a:t>
            </a:r>
          </a:p>
        </p:txBody>
      </p:sp>
      <p:sp>
        <p:nvSpPr>
          <p:cNvPr id="238618" name="Rectangle 2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25484" y="5373688"/>
            <a:ext cx="719138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400" b="1"/>
              <a:t>Benefits</a:t>
            </a:r>
          </a:p>
        </p:txBody>
      </p:sp>
      <p:graphicFrame>
        <p:nvGraphicFramePr>
          <p:cNvPr id="238619" name="Rectangle 2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42690" r:id="rId97" imgW="0" imgH="0" progId="TCLayout.ActiveDocument.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58" name="Picture 2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/>
          <a:srcRect l="13538" t="6236" r="11560" b="10464"/>
          <a:stretch>
            <a:fillRect/>
          </a:stretch>
        </p:blipFill>
        <p:spPr bwMode="auto">
          <a:xfrm>
            <a:off x="849313" y="1665288"/>
            <a:ext cx="54721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92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0" y="1484313"/>
            <a:ext cx="5995988" cy="4789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923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50" y="1033463"/>
            <a:ext cx="5995988" cy="4508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/>
              <a:t>Unique Selling Proposition</a:t>
            </a:r>
          </a:p>
        </p:txBody>
      </p:sp>
      <p:sp>
        <p:nvSpPr>
          <p:cNvPr id="47923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00813" y="1503363"/>
            <a:ext cx="2844800" cy="4789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6700" indent="-266700">
              <a:buFont typeface="Wingdings" pitchFamily="2" charset="2"/>
              <a:buChar char="§"/>
            </a:pPr>
            <a:r>
              <a:rPr lang="en-GB" sz="1600"/>
              <a:t>Differentiation potential for outmost in the functional coverage and in the cost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n-GB" sz="1600"/>
              <a:t>(OpenSource) Maturity is not that relevant for closed-software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n-GB" sz="1600"/>
              <a:t>Architecture is not a differentiating characteristic</a:t>
            </a:r>
          </a:p>
          <a:p>
            <a:pPr marL="266700" indent="-266700">
              <a:buFont typeface="Wingdings" pitchFamily="2" charset="2"/>
              <a:buChar char="§"/>
            </a:pPr>
            <a:r>
              <a:rPr lang="en-GB" sz="1600"/>
              <a:t>Dimensions are derived from studies and verified in expert interviews</a:t>
            </a:r>
          </a:p>
          <a:p>
            <a:pPr marL="266700" indent="-266700">
              <a:buFont typeface="Wingdings" pitchFamily="2" charset="2"/>
              <a:buNone/>
            </a:pPr>
            <a:endParaRPr lang="en-GB" sz="1600">
              <a:solidFill>
                <a:schemeClr val="accent2"/>
              </a:solidFill>
            </a:endParaRPr>
          </a:p>
          <a:p>
            <a:pPr marL="266700" indent="-266700">
              <a:buFont typeface="Wingdings" pitchFamily="2" charset="2"/>
              <a:buNone/>
            </a:pPr>
            <a:endParaRPr lang="en-GB" sz="1600">
              <a:solidFill>
                <a:schemeClr val="accent2"/>
              </a:solidFill>
            </a:endParaRPr>
          </a:p>
          <a:p>
            <a:pPr marL="266700" indent="-266700">
              <a:buFont typeface="Wingdings" pitchFamily="2" charset="2"/>
              <a:buNone/>
            </a:pPr>
            <a:r>
              <a:rPr lang="en-GB" sz="1600"/>
              <a:t>=&gt;Based on the USP the most probable market share of Tool-East could be estimated</a:t>
            </a:r>
          </a:p>
          <a:p>
            <a:pPr marL="266700" indent="-266700">
              <a:buFont typeface="Wingdings" pitchFamily="2" charset="2"/>
              <a:buChar char="§"/>
            </a:pPr>
            <a:endParaRPr lang="en-GB" sz="1600"/>
          </a:p>
        </p:txBody>
      </p:sp>
      <p:sp>
        <p:nvSpPr>
          <p:cNvPr id="47923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00813" y="1052513"/>
            <a:ext cx="2844800" cy="4508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/>
              <a:t>Details</a:t>
            </a:r>
          </a:p>
        </p:txBody>
      </p:sp>
      <p:sp>
        <p:nvSpPr>
          <p:cNvPr id="479239" name="Rectangle 7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GB"/>
              <a:t>USP</a:t>
            </a:r>
          </a:p>
        </p:txBody>
      </p:sp>
      <p:sp>
        <p:nvSpPr>
          <p:cNvPr id="479247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6713" y="5876925"/>
            <a:ext cx="5991225" cy="3952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000"/>
              <a:t>Legend:</a:t>
            </a:r>
          </a:p>
        </p:txBody>
      </p:sp>
      <p:sp>
        <p:nvSpPr>
          <p:cNvPr id="479248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004416" y="6092825"/>
            <a:ext cx="468312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9249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36216" y="5984875"/>
            <a:ext cx="151996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50" dirty="0"/>
              <a:t>Closed Software (</a:t>
            </a:r>
            <a:r>
              <a:rPr lang="en-GB" sz="1050" dirty="0" err="1"/>
              <a:t>avg</a:t>
            </a:r>
            <a:r>
              <a:rPr lang="en-GB" sz="1050" dirty="0"/>
              <a:t>)</a:t>
            </a:r>
          </a:p>
        </p:txBody>
      </p:sp>
      <p:sp>
        <p:nvSpPr>
          <p:cNvPr id="479252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806700" y="6092825"/>
            <a:ext cx="468313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9253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38500" y="5984875"/>
            <a:ext cx="90441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50" dirty="0"/>
              <a:t>Open Bravo</a:t>
            </a:r>
          </a:p>
        </p:txBody>
      </p:sp>
      <p:sp>
        <p:nvSpPr>
          <p:cNvPr id="479255" name="Line 2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14850" y="6092825"/>
            <a:ext cx="468313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9256" name="Text Box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46650" y="5984875"/>
            <a:ext cx="8248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dirty="0"/>
              <a:t>Tool-East</a:t>
            </a:r>
          </a:p>
        </p:txBody>
      </p:sp>
      <p:sp>
        <p:nvSpPr>
          <p:cNvPr id="479257" name="Rectangle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7513" y="5624513"/>
            <a:ext cx="19796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800"/>
              <a:t>Source: </a:t>
            </a:r>
          </a:p>
          <a:p>
            <a:r>
              <a:rPr lang="en-GB" sz="800"/>
              <a:t>ERP-Z Zufriedenheitsstudie, Trovarit; TE-Deliverable 3.2; Expert Interviews during the conference EPR-Days in Aachen</a:t>
            </a:r>
          </a:p>
        </p:txBody>
      </p:sp>
      <p:sp>
        <p:nvSpPr>
          <p:cNvPr id="479240" name="AutoShape 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2131092">
            <a:off x="3800475" y="2241550"/>
            <a:ext cx="504825" cy="15843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9241" name="AutoShap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335773">
            <a:off x="2873375" y="3652838"/>
            <a:ext cx="504825" cy="15478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9242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82626" r:id="rId21" imgW="0" imgH="0" progId="TCLayout.ActiveDocument.1">
              <p:embed/>
            </p:oleObj>
          </a:graphicData>
        </a:graphic>
      </p:graphicFrame>
      <p:sp>
        <p:nvSpPr>
          <p:cNvPr id="21" name="Footer Placeholder 3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61" hidden="1"/>
          <p:cNvGraphicFramePr>
            <a:graphicFrameLocks/>
          </p:cNvGraphicFramePr>
          <p:nvPr/>
        </p:nvGraphicFramePr>
        <p:xfrm>
          <a:off x="0" y="0"/>
          <a:ext cx="171979" cy="158750"/>
        </p:xfrm>
        <a:graphic>
          <a:graphicData uri="http://schemas.openxmlformats.org/presentationml/2006/ole">
            <p:oleObj spid="_x0000_s276482" r:id="rId25" imgW="0" imgH="0" progId="TCLayout.ActiveDocument.1">
              <p:embed/>
            </p:oleObj>
          </a:graphicData>
        </a:graphic>
      </p:graphicFrame>
      <p:grpSp>
        <p:nvGrpSpPr>
          <p:cNvPr id="2" name="Group 90"/>
          <p:cNvGrpSpPr/>
          <p:nvPr/>
        </p:nvGrpSpPr>
        <p:grpSpPr>
          <a:xfrm>
            <a:off x="1988079" y="3581400"/>
            <a:ext cx="4369991" cy="3201988"/>
            <a:chOff x="1835150" y="3581400"/>
            <a:chExt cx="4033838" cy="3201988"/>
          </a:xfrm>
        </p:grpSpPr>
        <p:pic>
          <p:nvPicPr>
            <p:cNvPr id="9" name="Picture 48" descr="Information Structure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 rot="20286302">
              <a:off x="1854200" y="3714750"/>
              <a:ext cx="4014788" cy="3068638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</p:pic>
        <p:pic>
          <p:nvPicPr>
            <p:cNvPr id="396336" name="Picture 48" descr="Information Structure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 rot="20286302">
              <a:off x="1835150" y="3581400"/>
              <a:ext cx="4014788" cy="306863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</p:pic>
      </p:grpSp>
      <p:pic>
        <p:nvPicPr>
          <p:cNvPr id="5125" name="Picture 43" descr="Operational Structu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r="31842"/>
          <a:stretch>
            <a:fillRect/>
          </a:stretch>
        </p:blipFill>
        <p:spPr bwMode="auto">
          <a:xfrm>
            <a:off x="2841096" y="2379664"/>
            <a:ext cx="3640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Industrial support perspective</a:t>
            </a:r>
          </a:p>
        </p:txBody>
      </p:sp>
      <p:pic>
        <p:nvPicPr>
          <p:cNvPr id="396312" name="Picture 24" descr="Organizational Structur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r="55972"/>
          <a:stretch>
            <a:fillRect/>
          </a:stretch>
        </p:blipFill>
        <p:spPr bwMode="auto">
          <a:xfrm>
            <a:off x="1370675" y="1504950"/>
            <a:ext cx="2123942" cy="414178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130" name="Text Box 6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74971" y="4925061"/>
            <a:ext cx="248166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dirty="0">
                <a:solidFill>
                  <a:srgbClr val="003399"/>
                </a:solidFill>
              </a:rPr>
              <a:t>Enterprise</a:t>
            </a:r>
          </a:p>
        </p:txBody>
      </p:sp>
      <p:grpSp>
        <p:nvGrpSpPr>
          <p:cNvPr id="3" name="Group 3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427090" y="2630870"/>
            <a:ext cx="345028" cy="677917"/>
            <a:chOff x="1066" y="1676"/>
            <a:chExt cx="244" cy="625"/>
          </a:xfrm>
          <a:solidFill>
            <a:srgbClr val="EBEBF5"/>
          </a:solidFill>
        </p:grpSpPr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1127" y="1676"/>
              <a:ext cx="113" cy="113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36"/>
            <p:cNvSpPr>
              <a:spLocks noChangeArrowheads="1"/>
            </p:cNvSpPr>
            <p:nvPr/>
          </p:nvSpPr>
          <p:spPr bwMode="auto">
            <a:xfrm>
              <a:off x="1067" y="1807"/>
              <a:ext cx="243" cy="81"/>
            </a:xfrm>
            <a:prstGeom prst="roundRect">
              <a:avLst>
                <a:gd name="adj" fmla="val 500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AutoShape 37"/>
            <p:cNvSpPr>
              <a:spLocks noChangeArrowheads="1"/>
            </p:cNvSpPr>
            <p:nvPr/>
          </p:nvSpPr>
          <p:spPr bwMode="auto">
            <a:xfrm>
              <a:off x="1066" y="1845"/>
              <a:ext cx="41" cy="1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AutoShape 38"/>
            <p:cNvSpPr>
              <a:spLocks noChangeArrowheads="1"/>
            </p:cNvSpPr>
            <p:nvPr/>
          </p:nvSpPr>
          <p:spPr bwMode="auto">
            <a:xfrm>
              <a:off x="1269" y="1845"/>
              <a:ext cx="41" cy="1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AutoShape 39"/>
            <p:cNvSpPr>
              <a:spLocks noChangeArrowheads="1"/>
            </p:cNvSpPr>
            <p:nvPr/>
          </p:nvSpPr>
          <p:spPr bwMode="auto">
            <a:xfrm>
              <a:off x="1127" y="2006"/>
              <a:ext cx="45" cy="295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AutoShape 40"/>
            <p:cNvSpPr>
              <a:spLocks noChangeArrowheads="1"/>
            </p:cNvSpPr>
            <p:nvPr/>
          </p:nvSpPr>
          <p:spPr bwMode="auto">
            <a:xfrm>
              <a:off x="1201" y="2006"/>
              <a:ext cx="45" cy="295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AutoShape 41"/>
            <p:cNvSpPr>
              <a:spLocks noChangeArrowheads="1"/>
            </p:cNvSpPr>
            <p:nvPr/>
          </p:nvSpPr>
          <p:spPr bwMode="auto">
            <a:xfrm>
              <a:off x="1126" y="1827"/>
              <a:ext cx="120" cy="22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262414" y="2611825"/>
            <a:ext cx="316563" cy="677917"/>
            <a:chOff x="1066" y="1676"/>
            <a:chExt cx="244" cy="625"/>
          </a:xfrm>
          <a:solidFill>
            <a:srgbClr val="ADC3D9"/>
          </a:solidFill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127" y="1676"/>
              <a:ext cx="113" cy="11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1067" y="1807"/>
              <a:ext cx="243" cy="8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1066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AutoShape 38"/>
            <p:cNvSpPr>
              <a:spLocks noChangeArrowheads="1"/>
            </p:cNvSpPr>
            <p:nvPr/>
          </p:nvSpPr>
          <p:spPr bwMode="auto">
            <a:xfrm>
              <a:off x="1269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>
              <a:off x="1127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AutoShape 40"/>
            <p:cNvSpPr>
              <a:spLocks noChangeArrowheads="1"/>
            </p:cNvSpPr>
            <p:nvPr/>
          </p:nvSpPr>
          <p:spPr bwMode="auto">
            <a:xfrm>
              <a:off x="1201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AutoShape 41"/>
            <p:cNvSpPr>
              <a:spLocks noChangeArrowheads="1"/>
            </p:cNvSpPr>
            <p:nvPr/>
          </p:nvSpPr>
          <p:spPr bwMode="auto">
            <a:xfrm>
              <a:off x="1126" y="1827"/>
              <a:ext cx="120" cy="2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002" y="2743200"/>
            <a:ext cx="232573" cy="597116"/>
            <a:chOff x="1066" y="1676"/>
            <a:chExt cx="244" cy="625"/>
          </a:xfrm>
          <a:solidFill>
            <a:srgbClr val="ADC3D9"/>
          </a:solidFill>
        </p:grpSpPr>
        <p:sp>
          <p:nvSpPr>
            <p:cNvPr id="44" name="Oval 35"/>
            <p:cNvSpPr>
              <a:spLocks noChangeArrowheads="1"/>
            </p:cNvSpPr>
            <p:nvPr/>
          </p:nvSpPr>
          <p:spPr bwMode="auto">
            <a:xfrm>
              <a:off x="1127" y="1676"/>
              <a:ext cx="113" cy="11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AutoShape 36"/>
            <p:cNvSpPr>
              <a:spLocks noChangeArrowheads="1"/>
            </p:cNvSpPr>
            <p:nvPr/>
          </p:nvSpPr>
          <p:spPr bwMode="auto">
            <a:xfrm>
              <a:off x="1067" y="1807"/>
              <a:ext cx="243" cy="8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AutoShape 37"/>
            <p:cNvSpPr>
              <a:spLocks noChangeArrowheads="1"/>
            </p:cNvSpPr>
            <p:nvPr/>
          </p:nvSpPr>
          <p:spPr bwMode="auto">
            <a:xfrm>
              <a:off x="1066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AutoShape 38"/>
            <p:cNvSpPr>
              <a:spLocks noChangeArrowheads="1"/>
            </p:cNvSpPr>
            <p:nvPr/>
          </p:nvSpPr>
          <p:spPr bwMode="auto">
            <a:xfrm>
              <a:off x="1269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AutoShape 39"/>
            <p:cNvSpPr>
              <a:spLocks noChangeArrowheads="1"/>
            </p:cNvSpPr>
            <p:nvPr/>
          </p:nvSpPr>
          <p:spPr bwMode="auto">
            <a:xfrm>
              <a:off x="1127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AutoShape 40"/>
            <p:cNvSpPr>
              <a:spLocks noChangeArrowheads="1"/>
            </p:cNvSpPr>
            <p:nvPr/>
          </p:nvSpPr>
          <p:spPr bwMode="auto">
            <a:xfrm>
              <a:off x="1201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AutoShape 41"/>
            <p:cNvSpPr>
              <a:spLocks noChangeArrowheads="1"/>
            </p:cNvSpPr>
            <p:nvPr/>
          </p:nvSpPr>
          <p:spPr bwMode="auto">
            <a:xfrm>
              <a:off x="1126" y="1827"/>
              <a:ext cx="120" cy="2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820339" y="2632843"/>
            <a:ext cx="373494" cy="793533"/>
            <a:chOff x="1066" y="1676"/>
            <a:chExt cx="244" cy="625"/>
          </a:xfrm>
          <a:solidFill>
            <a:srgbClr val="EBEBF5"/>
          </a:solidFill>
        </p:grpSpPr>
        <p:sp>
          <p:nvSpPr>
            <p:cNvPr id="52" name="Oval 35"/>
            <p:cNvSpPr>
              <a:spLocks noChangeArrowheads="1"/>
            </p:cNvSpPr>
            <p:nvPr/>
          </p:nvSpPr>
          <p:spPr bwMode="auto">
            <a:xfrm>
              <a:off x="1127" y="1676"/>
              <a:ext cx="113" cy="113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AutoShape 36"/>
            <p:cNvSpPr>
              <a:spLocks noChangeArrowheads="1"/>
            </p:cNvSpPr>
            <p:nvPr/>
          </p:nvSpPr>
          <p:spPr bwMode="auto">
            <a:xfrm>
              <a:off x="1067" y="1807"/>
              <a:ext cx="243" cy="81"/>
            </a:xfrm>
            <a:prstGeom prst="roundRect">
              <a:avLst>
                <a:gd name="adj" fmla="val 500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AutoShape 37"/>
            <p:cNvSpPr>
              <a:spLocks noChangeArrowheads="1"/>
            </p:cNvSpPr>
            <p:nvPr/>
          </p:nvSpPr>
          <p:spPr bwMode="auto">
            <a:xfrm>
              <a:off x="1066" y="1845"/>
              <a:ext cx="41" cy="1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AutoShape 38"/>
            <p:cNvSpPr>
              <a:spLocks noChangeArrowheads="1"/>
            </p:cNvSpPr>
            <p:nvPr/>
          </p:nvSpPr>
          <p:spPr bwMode="auto">
            <a:xfrm>
              <a:off x="1269" y="1845"/>
              <a:ext cx="41" cy="1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AutoShape 39"/>
            <p:cNvSpPr>
              <a:spLocks noChangeArrowheads="1"/>
            </p:cNvSpPr>
            <p:nvPr/>
          </p:nvSpPr>
          <p:spPr bwMode="auto">
            <a:xfrm>
              <a:off x="1127" y="2006"/>
              <a:ext cx="45" cy="295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AutoShape 40"/>
            <p:cNvSpPr>
              <a:spLocks noChangeArrowheads="1"/>
            </p:cNvSpPr>
            <p:nvPr/>
          </p:nvSpPr>
          <p:spPr bwMode="auto">
            <a:xfrm>
              <a:off x="1201" y="2006"/>
              <a:ext cx="45" cy="295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AutoShape 41"/>
            <p:cNvSpPr>
              <a:spLocks noChangeArrowheads="1"/>
            </p:cNvSpPr>
            <p:nvPr/>
          </p:nvSpPr>
          <p:spPr bwMode="auto">
            <a:xfrm>
              <a:off x="1126" y="1827"/>
              <a:ext cx="120" cy="22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567855" y="2664373"/>
            <a:ext cx="208395" cy="457202"/>
            <a:chOff x="1066" y="1676"/>
            <a:chExt cx="244" cy="625"/>
          </a:xfrm>
          <a:solidFill>
            <a:srgbClr val="ADC3D9"/>
          </a:solidFill>
        </p:grpSpPr>
        <p:sp>
          <p:nvSpPr>
            <p:cNvPr id="76" name="Oval 35"/>
            <p:cNvSpPr>
              <a:spLocks noChangeArrowheads="1"/>
            </p:cNvSpPr>
            <p:nvPr/>
          </p:nvSpPr>
          <p:spPr bwMode="auto">
            <a:xfrm>
              <a:off x="1127" y="1676"/>
              <a:ext cx="113" cy="11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AutoShape 36"/>
            <p:cNvSpPr>
              <a:spLocks noChangeArrowheads="1"/>
            </p:cNvSpPr>
            <p:nvPr/>
          </p:nvSpPr>
          <p:spPr bwMode="auto">
            <a:xfrm>
              <a:off x="1067" y="1807"/>
              <a:ext cx="243" cy="8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AutoShape 37"/>
            <p:cNvSpPr>
              <a:spLocks noChangeArrowheads="1"/>
            </p:cNvSpPr>
            <p:nvPr/>
          </p:nvSpPr>
          <p:spPr bwMode="auto">
            <a:xfrm>
              <a:off x="1066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AutoShape 38"/>
            <p:cNvSpPr>
              <a:spLocks noChangeArrowheads="1"/>
            </p:cNvSpPr>
            <p:nvPr/>
          </p:nvSpPr>
          <p:spPr bwMode="auto">
            <a:xfrm>
              <a:off x="1269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AutoShape 39"/>
            <p:cNvSpPr>
              <a:spLocks noChangeArrowheads="1"/>
            </p:cNvSpPr>
            <p:nvPr/>
          </p:nvSpPr>
          <p:spPr bwMode="auto">
            <a:xfrm>
              <a:off x="1127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AutoShape 40"/>
            <p:cNvSpPr>
              <a:spLocks noChangeArrowheads="1"/>
            </p:cNvSpPr>
            <p:nvPr/>
          </p:nvSpPr>
          <p:spPr bwMode="auto">
            <a:xfrm>
              <a:off x="1201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AutoShape 41"/>
            <p:cNvSpPr>
              <a:spLocks noChangeArrowheads="1"/>
            </p:cNvSpPr>
            <p:nvPr/>
          </p:nvSpPr>
          <p:spPr bwMode="auto">
            <a:xfrm>
              <a:off x="1126" y="1827"/>
              <a:ext cx="120" cy="2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3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903749" y="2648607"/>
            <a:ext cx="214089" cy="546540"/>
            <a:chOff x="1066" y="1676"/>
            <a:chExt cx="244" cy="625"/>
          </a:xfrm>
          <a:solidFill>
            <a:srgbClr val="ADC3D9"/>
          </a:solidFill>
        </p:grpSpPr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1127" y="1676"/>
              <a:ext cx="113" cy="11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AutoShape 36"/>
            <p:cNvSpPr>
              <a:spLocks noChangeArrowheads="1"/>
            </p:cNvSpPr>
            <p:nvPr/>
          </p:nvSpPr>
          <p:spPr bwMode="auto">
            <a:xfrm>
              <a:off x="1067" y="1807"/>
              <a:ext cx="243" cy="8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AutoShape 37"/>
            <p:cNvSpPr>
              <a:spLocks noChangeArrowheads="1"/>
            </p:cNvSpPr>
            <p:nvPr/>
          </p:nvSpPr>
          <p:spPr bwMode="auto">
            <a:xfrm>
              <a:off x="1066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AutoShape 38"/>
            <p:cNvSpPr>
              <a:spLocks noChangeArrowheads="1"/>
            </p:cNvSpPr>
            <p:nvPr/>
          </p:nvSpPr>
          <p:spPr bwMode="auto">
            <a:xfrm>
              <a:off x="1269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AutoShape 39"/>
            <p:cNvSpPr>
              <a:spLocks noChangeArrowheads="1"/>
            </p:cNvSpPr>
            <p:nvPr/>
          </p:nvSpPr>
          <p:spPr bwMode="auto">
            <a:xfrm>
              <a:off x="1127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AutoShape 40"/>
            <p:cNvSpPr>
              <a:spLocks noChangeArrowheads="1"/>
            </p:cNvSpPr>
            <p:nvPr/>
          </p:nvSpPr>
          <p:spPr bwMode="auto">
            <a:xfrm>
              <a:off x="1201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AutoShape 41"/>
            <p:cNvSpPr>
              <a:spLocks noChangeArrowheads="1"/>
            </p:cNvSpPr>
            <p:nvPr/>
          </p:nvSpPr>
          <p:spPr bwMode="auto">
            <a:xfrm>
              <a:off x="1126" y="1827"/>
              <a:ext cx="120" cy="2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3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482575" y="4382815"/>
            <a:ext cx="187756" cy="467715"/>
            <a:chOff x="1066" y="1676"/>
            <a:chExt cx="244" cy="625"/>
          </a:xfrm>
          <a:solidFill>
            <a:srgbClr val="ADC3D9"/>
          </a:solidFill>
        </p:grpSpPr>
        <p:sp>
          <p:nvSpPr>
            <p:cNvPr id="92" name="Oval 35"/>
            <p:cNvSpPr>
              <a:spLocks noChangeArrowheads="1"/>
            </p:cNvSpPr>
            <p:nvPr/>
          </p:nvSpPr>
          <p:spPr bwMode="auto">
            <a:xfrm>
              <a:off x="1127" y="1676"/>
              <a:ext cx="113" cy="11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AutoShape 36"/>
            <p:cNvSpPr>
              <a:spLocks noChangeArrowheads="1"/>
            </p:cNvSpPr>
            <p:nvPr/>
          </p:nvSpPr>
          <p:spPr bwMode="auto">
            <a:xfrm>
              <a:off x="1067" y="1807"/>
              <a:ext cx="243" cy="8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AutoShape 37"/>
            <p:cNvSpPr>
              <a:spLocks noChangeArrowheads="1"/>
            </p:cNvSpPr>
            <p:nvPr/>
          </p:nvSpPr>
          <p:spPr bwMode="auto">
            <a:xfrm>
              <a:off x="1066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AutoShape 38"/>
            <p:cNvSpPr>
              <a:spLocks noChangeArrowheads="1"/>
            </p:cNvSpPr>
            <p:nvPr/>
          </p:nvSpPr>
          <p:spPr bwMode="auto">
            <a:xfrm>
              <a:off x="1269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AutoShape 39"/>
            <p:cNvSpPr>
              <a:spLocks noChangeArrowheads="1"/>
            </p:cNvSpPr>
            <p:nvPr/>
          </p:nvSpPr>
          <p:spPr bwMode="auto">
            <a:xfrm>
              <a:off x="1127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AutoShape 40"/>
            <p:cNvSpPr>
              <a:spLocks noChangeArrowheads="1"/>
            </p:cNvSpPr>
            <p:nvPr/>
          </p:nvSpPr>
          <p:spPr bwMode="auto">
            <a:xfrm>
              <a:off x="1201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AutoShape 41"/>
            <p:cNvSpPr>
              <a:spLocks noChangeArrowheads="1"/>
            </p:cNvSpPr>
            <p:nvPr/>
          </p:nvSpPr>
          <p:spPr bwMode="auto">
            <a:xfrm>
              <a:off x="1126" y="1827"/>
              <a:ext cx="120" cy="2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3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2840974" y="4556242"/>
            <a:ext cx="345028" cy="677917"/>
            <a:chOff x="1066" y="1676"/>
            <a:chExt cx="244" cy="625"/>
          </a:xfrm>
          <a:solidFill>
            <a:srgbClr val="EBEBF5"/>
          </a:solidFill>
        </p:grpSpPr>
        <p:sp>
          <p:nvSpPr>
            <p:cNvPr id="108" name="Oval 35"/>
            <p:cNvSpPr>
              <a:spLocks noChangeArrowheads="1"/>
            </p:cNvSpPr>
            <p:nvPr/>
          </p:nvSpPr>
          <p:spPr bwMode="auto">
            <a:xfrm>
              <a:off x="1127" y="1676"/>
              <a:ext cx="113" cy="113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AutoShape 36"/>
            <p:cNvSpPr>
              <a:spLocks noChangeArrowheads="1"/>
            </p:cNvSpPr>
            <p:nvPr/>
          </p:nvSpPr>
          <p:spPr bwMode="auto">
            <a:xfrm>
              <a:off x="1067" y="1807"/>
              <a:ext cx="243" cy="81"/>
            </a:xfrm>
            <a:prstGeom prst="roundRect">
              <a:avLst>
                <a:gd name="adj" fmla="val 500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AutoShape 37"/>
            <p:cNvSpPr>
              <a:spLocks noChangeArrowheads="1"/>
            </p:cNvSpPr>
            <p:nvPr/>
          </p:nvSpPr>
          <p:spPr bwMode="auto">
            <a:xfrm>
              <a:off x="1066" y="1845"/>
              <a:ext cx="41" cy="1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AutoShape 38"/>
            <p:cNvSpPr>
              <a:spLocks noChangeArrowheads="1"/>
            </p:cNvSpPr>
            <p:nvPr/>
          </p:nvSpPr>
          <p:spPr bwMode="auto">
            <a:xfrm>
              <a:off x="1269" y="1845"/>
              <a:ext cx="41" cy="18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AutoShape 39"/>
            <p:cNvSpPr>
              <a:spLocks noChangeArrowheads="1"/>
            </p:cNvSpPr>
            <p:nvPr/>
          </p:nvSpPr>
          <p:spPr bwMode="auto">
            <a:xfrm>
              <a:off x="1127" y="2006"/>
              <a:ext cx="45" cy="295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AutoShape 40"/>
            <p:cNvSpPr>
              <a:spLocks noChangeArrowheads="1"/>
            </p:cNvSpPr>
            <p:nvPr/>
          </p:nvSpPr>
          <p:spPr bwMode="auto">
            <a:xfrm>
              <a:off x="1201" y="2006"/>
              <a:ext cx="45" cy="295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AutoShape 41"/>
            <p:cNvSpPr>
              <a:spLocks noChangeArrowheads="1"/>
            </p:cNvSpPr>
            <p:nvPr/>
          </p:nvSpPr>
          <p:spPr bwMode="auto">
            <a:xfrm>
              <a:off x="1126" y="1827"/>
              <a:ext cx="120" cy="22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" name="Group 34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192375" y="4204139"/>
            <a:ext cx="208395" cy="457202"/>
            <a:chOff x="1066" y="1676"/>
            <a:chExt cx="244" cy="625"/>
          </a:xfrm>
          <a:solidFill>
            <a:srgbClr val="ADC3D9"/>
          </a:solidFill>
        </p:grpSpPr>
        <p:sp>
          <p:nvSpPr>
            <p:cNvPr id="116" name="Oval 35"/>
            <p:cNvSpPr>
              <a:spLocks noChangeArrowheads="1"/>
            </p:cNvSpPr>
            <p:nvPr/>
          </p:nvSpPr>
          <p:spPr bwMode="auto">
            <a:xfrm>
              <a:off x="1127" y="1676"/>
              <a:ext cx="113" cy="11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AutoShape 36"/>
            <p:cNvSpPr>
              <a:spLocks noChangeArrowheads="1"/>
            </p:cNvSpPr>
            <p:nvPr/>
          </p:nvSpPr>
          <p:spPr bwMode="auto">
            <a:xfrm>
              <a:off x="1067" y="1807"/>
              <a:ext cx="243" cy="8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AutoShape 37"/>
            <p:cNvSpPr>
              <a:spLocks noChangeArrowheads="1"/>
            </p:cNvSpPr>
            <p:nvPr/>
          </p:nvSpPr>
          <p:spPr bwMode="auto">
            <a:xfrm>
              <a:off x="1066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AutoShape 38"/>
            <p:cNvSpPr>
              <a:spLocks noChangeArrowheads="1"/>
            </p:cNvSpPr>
            <p:nvPr/>
          </p:nvSpPr>
          <p:spPr bwMode="auto">
            <a:xfrm>
              <a:off x="1269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AutoShape 39"/>
            <p:cNvSpPr>
              <a:spLocks noChangeArrowheads="1"/>
            </p:cNvSpPr>
            <p:nvPr/>
          </p:nvSpPr>
          <p:spPr bwMode="auto">
            <a:xfrm>
              <a:off x="1127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AutoShape 40"/>
            <p:cNvSpPr>
              <a:spLocks noChangeArrowheads="1"/>
            </p:cNvSpPr>
            <p:nvPr/>
          </p:nvSpPr>
          <p:spPr bwMode="auto">
            <a:xfrm>
              <a:off x="1201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AutoShape 41"/>
            <p:cNvSpPr>
              <a:spLocks noChangeArrowheads="1"/>
            </p:cNvSpPr>
            <p:nvPr/>
          </p:nvSpPr>
          <p:spPr bwMode="auto">
            <a:xfrm>
              <a:off x="1126" y="1827"/>
              <a:ext cx="120" cy="2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384434" y="1201707"/>
            <a:ext cx="5250523" cy="4819716"/>
            <a:chOff x="1384434" y="1201707"/>
            <a:chExt cx="5250523" cy="4819716"/>
          </a:xfrm>
        </p:grpSpPr>
        <p:sp>
          <p:nvSpPr>
            <p:cNvPr id="5129" name="Freeform 5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384434" y="1207826"/>
              <a:ext cx="1571889" cy="4813597"/>
            </a:xfrm>
            <a:custGeom>
              <a:avLst/>
              <a:gdLst>
                <a:gd name="T0" fmla="*/ 886 w 914"/>
                <a:gd name="T1" fmla="*/ 2971 h 2971"/>
                <a:gd name="T2" fmla="*/ 0 w 914"/>
                <a:gd name="T3" fmla="*/ 2194 h 2971"/>
                <a:gd name="T4" fmla="*/ 0 w 914"/>
                <a:gd name="T5" fmla="*/ 375 h 2971"/>
                <a:gd name="T6" fmla="*/ 914 w 914"/>
                <a:gd name="T7" fmla="*/ 0 h 29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4"/>
                <a:gd name="T13" fmla="*/ 0 h 2971"/>
                <a:gd name="T14" fmla="*/ 914 w 914"/>
                <a:gd name="T15" fmla="*/ 2971 h 29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4" h="2971">
                  <a:moveTo>
                    <a:pt x="886" y="2971"/>
                  </a:moveTo>
                  <a:lnTo>
                    <a:pt x="0" y="2194"/>
                  </a:lnTo>
                  <a:lnTo>
                    <a:pt x="0" y="375"/>
                  </a:lnTo>
                  <a:lnTo>
                    <a:pt x="914" y="0"/>
                  </a:lnTo>
                </a:path>
              </a:pathLst>
            </a:custGeom>
            <a:noFill/>
            <a:ln w="28575">
              <a:solidFill>
                <a:srgbClr val="6890B8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28" name="Freeform 5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908169" y="1201707"/>
              <a:ext cx="3726788" cy="4813597"/>
            </a:xfrm>
            <a:custGeom>
              <a:avLst/>
              <a:gdLst>
                <a:gd name="T0" fmla="*/ 28 w 2167"/>
                <a:gd name="T1" fmla="*/ 0 h 2971"/>
                <a:gd name="T2" fmla="*/ 0 w 2167"/>
                <a:gd name="T3" fmla="*/ 2971 h 2971"/>
                <a:gd name="T4" fmla="*/ 2167 w 2167"/>
                <a:gd name="T5" fmla="*/ 2276 h 2971"/>
                <a:gd name="T6" fmla="*/ 2167 w 2167"/>
                <a:gd name="T7" fmla="*/ 631 h 2971"/>
                <a:gd name="T8" fmla="*/ 28 w 2167"/>
                <a:gd name="T9" fmla="*/ 0 h 2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7"/>
                <a:gd name="T16" fmla="*/ 0 h 2971"/>
                <a:gd name="T17" fmla="*/ 2167 w 2167"/>
                <a:gd name="T18" fmla="*/ 2971 h 29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7" h="2971">
                  <a:moveTo>
                    <a:pt x="28" y="0"/>
                  </a:moveTo>
                  <a:lnTo>
                    <a:pt x="0" y="2971"/>
                  </a:lnTo>
                  <a:lnTo>
                    <a:pt x="2167" y="2276"/>
                  </a:lnTo>
                  <a:lnTo>
                    <a:pt x="2167" y="631"/>
                  </a:lnTo>
                  <a:lnTo>
                    <a:pt x="28" y="0"/>
                  </a:lnTo>
                  <a:close/>
                </a:path>
              </a:pathLst>
            </a:custGeom>
            <a:noFill/>
            <a:ln w="28575">
              <a:solidFill>
                <a:srgbClr val="6890B8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3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957237" y="3582715"/>
            <a:ext cx="187756" cy="467715"/>
            <a:chOff x="1066" y="1676"/>
            <a:chExt cx="244" cy="625"/>
          </a:xfrm>
          <a:solidFill>
            <a:srgbClr val="ADC3D9"/>
          </a:solidFill>
        </p:grpSpPr>
        <p:sp>
          <p:nvSpPr>
            <p:cNvPr id="124" name="Oval 35"/>
            <p:cNvSpPr>
              <a:spLocks noChangeArrowheads="1"/>
            </p:cNvSpPr>
            <p:nvPr/>
          </p:nvSpPr>
          <p:spPr bwMode="auto">
            <a:xfrm>
              <a:off x="1127" y="1676"/>
              <a:ext cx="113" cy="11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AutoShape 36"/>
            <p:cNvSpPr>
              <a:spLocks noChangeArrowheads="1"/>
            </p:cNvSpPr>
            <p:nvPr/>
          </p:nvSpPr>
          <p:spPr bwMode="auto">
            <a:xfrm>
              <a:off x="1067" y="1807"/>
              <a:ext cx="243" cy="81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AutoShape 37"/>
            <p:cNvSpPr>
              <a:spLocks noChangeArrowheads="1"/>
            </p:cNvSpPr>
            <p:nvPr/>
          </p:nvSpPr>
          <p:spPr bwMode="auto">
            <a:xfrm>
              <a:off x="1066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AutoShape 38"/>
            <p:cNvSpPr>
              <a:spLocks noChangeArrowheads="1"/>
            </p:cNvSpPr>
            <p:nvPr/>
          </p:nvSpPr>
          <p:spPr bwMode="auto">
            <a:xfrm>
              <a:off x="1269" y="1845"/>
              <a:ext cx="41" cy="18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AutoShape 39"/>
            <p:cNvSpPr>
              <a:spLocks noChangeArrowheads="1"/>
            </p:cNvSpPr>
            <p:nvPr/>
          </p:nvSpPr>
          <p:spPr bwMode="auto">
            <a:xfrm>
              <a:off x="1127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AutoShape 40"/>
            <p:cNvSpPr>
              <a:spLocks noChangeArrowheads="1"/>
            </p:cNvSpPr>
            <p:nvPr/>
          </p:nvSpPr>
          <p:spPr bwMode="auto">
            <a:xfrm>
              <a:off x="1201" y="2006"/>
              <a:ext cx="45" cy="29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AutoShape 41"/>
            <p:cNvSpPr>
              <a:spLocks noChangeArrowheads="1"/>
            </p:cNvSpPr>
            <p:nvPr/>
          </p:nvSpPr>
          <p:spPr bwMode="auto">
            <a:xfrm>
              <a:off x="1126" y="1827"/>
              <a:ext cx="120" cy="2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5" name="Group 141"/>
          <p:cNvGrpSpPr/>
          <p:nvPr/>
        </p:nvGrpSpPr>
        <p:grpSpPr>
          <a:xfrm>
            <a:off x="3004024" y="2794654"/>
            <a:ext cx="1592750" cy="2166168"/>
            <a:chOff x="2772945" y="2794654"/>
            <a:chExt cx="1470231" cy="2166168"/>
          </a:xfrm>
        </p:grpSpPr>
        <p:cxnSp>
          <p:nvCxnSpPr>
            <p:cNvPr id="101" name="Straight Connector 100"/>
            <p:cNvCxnSpPr>
              <a:stCxn id="58" idx="0"/>
              <a:endCxn id="34" idx="0"/>
            </p:cNvCxnSpPr>
            <p:nvPr/>
          </p:nvCxnSpPr>
          <p:spPr bwMode="auto">
            <a:xfrm rot="5400000" flipH="1" flipV="1">
              <a:off x="3493108" y="2074492"/>
              <a:ext cx="29906" cy="1470231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>
              <a:stCxn id="114" idx="2"/>
              <a:endCxn id="34" idx="0"/>
            </p:cNvCxnSpPr>
            <p:nvPr/>
          </p:nvCxnSpPr>
          <p:spPr bwMode="auto">
            <a:xfrm rot="5400000" flipH="1" flipV="1">
              <a:off x="2428039" y="3145684"/>
              <a:ext cx="2166168" cy="1464107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114" idx="2"/>
              <a:endCxn id="58" idx="0"/>
            </p:cNvCxnSpPr>
            <p:nvPr/>
          </p:nvCxnSpPr>
          <p:spPr bwMode="auto">
            <a:xfrm rot="5400000" flipH="1">
              <a:off x="1707877" y="3889629"/>
              <a:ext cx="2136262" cy="6124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3" name="Text Box 4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323341">
            <a:off x="-1792936" y="5020377"/>
            <a:ext cx="179293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isometricOffAxis1Top">
              <a:rot lat="19800000" lon="18600000" rev="3000000"/>
            </a:camera>
            <a:lightRig rig="threePt" dir="t"/>
          </a:scene3d>
        </p:spPr>
        <p:txBody>
          <a:bodyPr wrap="square">
            <a:prstTxWarp prst="textFadeRight">
              <a:avLst>
                <a:gd name="adj" fmla="val 10719"/>
              </a:avLst>
            </a:prstTxWarp>
            <a:spAutoFit/>
            <a:scene3d>
              <a:camera prst="isometricOffAxis1Top">
                <a:rot lat="19800000" lon="18600000" rev="3000000"/>
              </a:camera>
              <a:lightRig rig="threePt" dir="t"/>
            </a:scene3d>
          </a:bodyPr>
          <a:lstStyle/>
          <a:p>
            <a:pPr>
              <a:spcBef>
                <a:spcPts val="0"/>
              </a:spcBef>
              <a:defRPr/>
            </a:pPr>
            <a:r>
              <a:rPr lang="en-GB" sz="2400" dirty="0">
                <a:effectLst>
                  <a:reflection blurRad="6350" stA="55000" endA="300" endPos="45500" dir="5400000" sy="-100000" algn="bl" rotWithShape="0"/>
                </a:effectLst>
              </a:rPr>
              <a:t>Operational </a:t>
            </a:r>
          </a:p>
          <a:p>
            <a:pPr>
              <a:spcBef>
                <a:spcPts val="0"/>
              </a:spcBef>
              <a:defRPr/>
            </a:pPr>
            <a:r>
              <a:rPr lang="en-GB" sz="2400" dirty="0">
                <a:effectLst>
                  <a:reflection blurRad="6350" stA="60000" endA="900" endPos="58000" dir="5400000" sy="-100000" algn="bl" rotWithShape="0"/>
                </a:effectLst>
              </a:rPr>
              <a:t>Structures</a:t>
            </a:r>
          </a:p>
        </p:txBody>
      </p:sp>
      <p:sp>
        <p:nvSpPr>
          <p:cNvPr id="144" name="Text Box 4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21072077">
            <a:off x="-429259" y="3892617"/>
            <a:ext cx="227838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perspectiveHeroicExtremeLeftFacing" fov="0">
              <a:rot lat="21462914" lon="3651977" rev="18338004"/>
            </a:camera>
            <a:lightRig rig="threePt" dir="t"/>
          </a:scene3d>
        </p:spPr>
        <p:txBody>
          <a:bodyPr wrap="square">
            <a:prstTxWarp prst="textFadeLeft">
              <a:avLst>
                <a:gd name="adj" fmla="val 5845"/>
              </a:avLst>
            </a:prstTxWarp>
            <a:spAutoFit/>
            <a:scene3d>
              <a:camera prst="orthographicFront">
                <a:rot lat="19977949" lon="559081" rev="18752762"/>
              </a:camera>
              <a:lightRig rig="freezing" dir="t">
                <a:rot lat="0" lon="0" rev="3600000"/>
              </a:lightRig>
            </a:scene3d>
            <a:sp3d prstMaterial="dkEdge"/>
          </a:bodyPr>
          <a:lstStyle/>
          <a:p>
            <a:pPr>
              <a:spcBef>
                <a:spcPts val="0"/>
              </a:spcBef>
              <a:defRPr/>
            </a:pPr>
            <a:r>
              <a:rPr lang="en-GB" sz="2400" dirty="0">
                <a:effectLst>
                  <a:reflection blurRad="6350" stA="55000" endA="300" endPos="45500" dir="5400000" sy="-100000" algn="bl" rotWithShape="0"/>
                </a:effectLst>
              </a:rPr>
              <a:t>Organizational</a:t>
            </a:r>
            <a:r>
              <a:rPr lang="en-GB" sz="2400" dirty="0"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GB" sz="2400" dirty="0">
                <a:effectLst>
                  <a:reflection blurRad="6350" stA="60000" endA="900" endPos="58000" dir="5400000" sy="-100000" algn="bl" rotWithShape="0"/>
                </a:effectLst>
              </a:rPr>
              <a:t>Structures</a:t>
            </a:r>
          </a:p>
        </p:txBody>
      </p:sp>
      <p:sp>
        <p:nvSpPr>
          <p:cNvPr id="145" name="Text Box 4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20960714">
            <a:off x="3346538" y="5258502"/>
            <a:ext cx="192015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19830047" lon="20909491" rev="343505"/>
              </a:camera>
              <a:lightRig rig="threePt" dir="t"/>
            </a:scene3d>
          </a:bodyPr>
          <a:lstStyle/>
          <a:p>
            <a:pPr>
              <a:spcBef>
                <a:spcPts val="0"/>
              </a:spcBef>
              <a:defRPr/>
            </a:pPr>
            <a:r>
              <a:rPr lang="en-GB" sz="2400" dirty="0">
                <a:effectLst>
                  <a:reflection blurRad="6350" stA="60000" endA="900" endPos="58000" dir="5400000" sy="-100000" algn="bl" rotWithShape="0"/>
                </a:effectLst>
              </a:rPr>
              <a:t>Information </a:t>
            </a:r>
          </a:p>
          <a:p>
            <a:pPr>
              <a:spcBef>
                <a:spcPts val="0"/>
              </a:spcBef>
              <a:defRPr/>
            </a:pPr>
            <a:r>
              <a:rPr lang="en-GB" sz="2400" dirty="0">
                <a:effectLst>
                  <a:reflection blurRad="6350" stA="60000" endA="900" endPos="58000" dir="5400000" sy="-100000" algn="bl" rotWithShape="0"/>
                </a:effectLst>
              </a:rPr>
              <a:t>Structures</a:t>
            </a:r>
          </a:p>
        </p:txBody>
      </p:sp>
      <p:sp>
        <p:nvSpPr>
          <p:cNvPr id="146" name="Text Box 40"/>
          <p:cNvSpPr txBox="1">
            <a:spLocks noChangeArrowheads="1"/>
          </p:cNvSpPr>
          <p:nvPr/>
        </p:nvSpPr>
        <p:spPr bwMode="auto">
          <a:xfrm>
            <a:off x="7207819" y="2114139"/>
            <a:ext cx="235955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effectLst>
                  <a:reflection blurRad="6350" stA="55000" endA="300" endPos="45500" dir="5400000" sy="-100000" algn="bl" rotWithShape="0"/>
                </a:effectLst>
              </a:rPr>
              <a:t>Operational Structures</a:t>
            </a:r>
          </a:p>
        </p:txBody>
      </p:sp>
      <p:sp>
        <p:nvSpPr>
          <p:cNvPr id="147" name="Text Box 41"/>
          <p:cNvSpPr txBox="1">
            <a:spLocks noChangeArrowheads="1"/>
          </p:cNvSpPr>
          <p:nvPr/>
        </p:nvSpPr>
        <p:spPr bwMode="auto">
          <a:xfrm>
            <a:off x="7207819" y="1275540"/>
            <a:ext cx="235955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effectLst>
                  <a:reflection blurRad="6350" stA="55000" endA="300" endPos="45500" dir="5400000" sy="-100000" algn="bl" rotWithShape="0"/>
                </a:effectLst>
              </a:rPr>
              <a:t>Organizational Structures</a:t>
            </a:r>
          </a:p>
        </p:txBody>
      </p:sp>
      <p:sp>
        <p:nvSpPr>
          <p:cNvPr id="148" name="Text Box 42"/>
          <p:cNvSpPr txBox="1">
            <a:spLocks noChangeArrowheads="1"/>
          </p:cNvSpPr>
          <p:nvPr/>
        </p:nvSpPr>
        <p:spPr bwMode="auto">
          <a:xfrm>
            <a:off x="7207819" y="2952738"/>
            <a:ext cx="235955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effectLst>
                  <a:reflection blurRad="6350" stA="55000" endA="300" endPos="45500" dir="5400000" sy="-100000" algn="bl" rotWithShape="0"/>
                </a:effectLst>
              </a:rPr>
              <a:t>Information Structures</a:t>
            </a:r>
          </a:p>
        </p:txBody>
      </p:sp>
      <p:sp>
        <p:nvSpPr>
          <p:cNvPr id="149" name="Text Box 42"/>
          <p:cNvSpPr txBox="1">
            <a:spLocks noChangeArrowheads="1"/>
          </p:cNvSpPr>
          <p:nvPr/>
        </p:nvSpPr>
        <p:spPr bwMode="auto">
          <a:xfrm>
            <a:off x="7191309" y="3791337"/>
            <a:ext cx="235955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dirty="0" smtClean="0">
                <a:effectLst>
                  <a:reflection blurRad="6350" stA="55000" endA="300" endPos="45500" dir="5400000" sy="-100000" algn="bl" rotWithShape="0"/>
                </a:effectLst>
              </a:rPr>
              <a:t>Knowledge</a:t>
            </a:r>
          </a:p>
          <a:p>
            <a:pPr algn="ctr">
              <a:spcBef>
                <a:spcPts val="0"/>
              </a:spcBef>
            </a:pPr>
            <a:r>
              <a:rPr lang="en-GB" sz="2000" dirty="0" smtClean="0">
                <a:effectLst>
                  <a:reflection blurRad="6350" stA="55000" endA="300" endPos="45500" dir="5400000" sy="-100000" algn="bl" rotWithShape="0"/>
                </a:effectLst>
              </a:rPr>
              <a:t>workers</a:t>
            </a:r>
            <a:endParaRPr lang="en-GB" sz="20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57" name="Straight Connector 156"/>
          <p:cNvCxnSpPr>
            <a:endCxn id="5130" idx="0"/>
          </p:cNvCxnSpPr>
          <p:nvPr/>
        </p:nvCxnSpPr>
        <p:spPr bwMode="auto">
          <a:xfrm rot="16200000" flipH="1">
            <a:off x="6793385" y="3302645"/>
            <a:ext cx="3232622" cy="12210"/>
          </a:xfrm>
          <a:prstGeom prst="line">
            <a:avLst/>
          </a:prstGeom>
          <a:noFill/>
          <a:ln w="28575" cap="flat" cmpd="sng" algn="ctr">
            <a:solidFill>
              <a:srgbClr val="FF0000">
                <a:alpha val="69804"/>
              </a:srgbClr>
            </a:solidFill>
            <a:prstDash val="lgDashDotDot"/>
            <a:round/>
            <a:headEnd type="none" w="med" len="med"/>
            <a:tailEnd type="triangle" w="lg" len="lg"/>
          </a:ln>
          <a:effectLst/>
        </p:spPr>
      </p:cxnSp>
      <p:sp>
        <p:nvSpPr>
          <p:cNvPr id="105" name="Footer Placeholder 3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13837 0.2201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37 0.22014 L -0.11823 0.425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66319 -0.140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6319 -0.14005 L 0.75364 0.01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7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0" grpId="1"/>
      <p:bldP spid="143" grpId="0"/>
      <p:bldP spid="143" grpId="1"/>
      <p:bldP spid="143" grpId="2"/>
      <p:bldP spid="144" grpId="0"/>
      <p:bldP spid="144" grpId="1"/>
      <p:bldP spid="144" grpId="2"/>
      <p:bldP spid="145" grpId="0"/>
      <p:bldP spid="145" grpId="1"/>
      <p:bldP spid="146" grpId="0"/>
      <p:bldP spid="147" grpId="0"/>
      <p:bldP spid="148" grpId="0"/>
      <p:bldP spid="1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Commutative functionalities to user benefits</a:t>
            </a:r>
            <a:endParaRPr lang="en-GB"/>
          </a:p>
        </p:txBody>
      </p:sp>
      <p:pic>
        <p:nvPicPr>
          <p:cNvPr id="225284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lum bright="-6000" contrast="30000"/>
          </a:blip>
          <a:srcRect/>
          <a:stretch>
            <a:fillRect/>
          </a:stretch>
        </p:blipFill>
        <p:spPr bwMode="auto">
          <a:xfrm>
            <a:off x="2690813" y="1160463"/>
            <a:ext cx="5114925" cy="4286250"/>
          </a:xfrm>
          <a:prstGeom prst="rect">
            <a:avLst/>
          </a:prstGeom>
          <a:noFill/>
        </p:spPr>
      </p:pic>
      <p:sp>
        <p:nvSpPr>
          <p:cNvPr id="22528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5006182" y="4248943"/>
            <a:ext cx="3175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 sz="1400"/>
              <a:t>Customer Benefit</a:t>
            </a:r>
          </a:p>
        </p:txBody>
      </p:sp>
      <p:sp>
        <p:nvSpPr>
          <p:cNvPr id="22528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700000">
            <a:off x="2913063" y="4368800"/>
            <a:ext cx="1349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400" b="1"/>
              <a:t>TE-ERP</a:t>
            </a:r>
          </a:p>
          <a:p>
            <a:pPr algn="ctr"/>
            <a:r>
              <a:rPr lang="en-GB" sz="1400" b="1"/>
              <a:t>Standalone</a:t>
            </a:r>
          </a:p>
        </p:txBody>
      </p:sp>
      <p:sp>
        <p:nvSpPr>
          <p:cNvPr id="22528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>
            <a:off x="2317750" y="2079625"/>
            <a:ext cx="211138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 sz="1400"/>
              <a:t>Cumulative functionalities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4713" y="5032375"/>
            <a:ext cx="509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Low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24700" y="5391150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High</a:t>
            </a:r>
          </a:p>
        </p:txBody>
      </p:sp>
      <p:sp>
        <p:nvSpPr>
          <p:cNvPr id="22529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44713" y="1270000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High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08275" y="5391150"/>
            <a:ext cx="50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Low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4673600" y="2386013"/>
            <a:ext cx="971550" cy="1728787"/>
            <a:chOff x="4673600" y="2386013"/>
            <a:chExt cx="971550" cy="1728787"/>
          </a:xfrm>
        </p:grpSpPr>
        <p:sp>
          <p:nvSpPr>
            <p:cNvPr id="225292" name="AutoShap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780866">
              <a:off x="4619625" y="2692400"/>
              <a:ext cx="1079500" cy="97155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99CCFF">
                    <a:alpha val="80000"/>
                  </a:srgbClr>
                </a:gs>
                <a:gs pos="100000">
                  <a:srgbClr val="6699FF">
                    <a:alpha val="8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93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2700000">
              <a:off x="4175919" y="2991644"/>
              <a:ext cx="1728787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400" b="1" dirty="0"/>
                <a:t>Tool-East</a:t>
              </a:r>
            </a:p>
            <a:p>
              <a:pPr algn="ctr"/>
              <a:r>
                <a:rPr lang="en-GB" sz="1400" b="1" dirty="0"/>
                <a:t>Market-Place</a:t>
              </a:r>
            </a:p>
          </p:txBody>
        </p:sp>
      </p:grpSp>
      <p:grpSp>
        <p:nvGrpSpPr>
          <p:cNvPr id="2" name="Group 71"/>
          <p:cNvGrpSpPr>
            <a:grpSpLocks noChangeAspect="1"/>
          </p:cNvGrpSpPr>
          <p:nvPr/>
        </p:nvGrpSpPr>
        <p:grpSpPr bwMode="auto">
          <a:xfrm>
            <a:off x="5548313" y="4511675"/>
            <a:ext cx="360362" cy="539750"/>
            <a:chOff x="603" y="3084"/>
            <a:chExt cx="256" cy="430"/>
          </a:xfrm>
        </p:grpSpPr>
        <p:sp>
          <p:nvSpPr>
            <p:cNvPr id="225352" name="Oval 72"/>
            <p:cNvSpPr>
              <a:spLocks noChangeAspect="1"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>
                <a:alpha val="89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3" name="AutoShape 73"/>
            <p:cNvSpPr>
              <a:spLocks noChangeAspect="1"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>
                <a:alpha val="8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4" name="AutoShape 74"/>
            <p:cNvSpPr>
              <a:spLocks noChangeAspect="1"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alpha val="8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5" name="AutoShape 75"/>
            <p:cNvSpPr>
              <a:spLocks noChangeAspect="1"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alpha val="8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6" name="Rectangle 76"/>
            <p:cNvSpPr>
              <a:spLocks noChangeAspect="1"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>
                <a:alpha val="89999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7" name="Oval 77"/>
            <p:cNvSpPr>
              <a:spLocks noChangeAspect="1"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>
                <a:alpha val="89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8" name="AutoShape 78"/>
            <p:cNvSpPr>
              <a:spLocks noChangeAspect="1"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>
                <a:alpha val="8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9"/>
          <p:cNvGrpSpPr>
            <a:grpSpLocks noChangeAspect="1"/>
          </p:cNvGrpSpPr>
          <p:nvPr/>
        </p:nvGrpSpPr>
        <p:grpSpPr bwMode="auto">
          <a:xfrm>
            <a:off x="5710238" y="4511675"/>
            <a:ext cx="431800" cy="647700"/>
            <a:chOff x="603" y="3084"/>
            <a:chExt cx="256" cy="430"/>
          </a:xfrm>
        </p:grpSpPr>
        <p:sp>
          <p:nvSpPr>
            <p:cNvPr id="225360" name="Oval 80"/>
            <p:cNvSpPr>
              <a:spLocks noChangeAspect="1"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rgbClr val="969696">
                <a:alpha val="8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1" name="AutoShape 81"/>
            <p:cNvSpPr>
              <a:spLocks noChangeAspect="1"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rgbClr val="969696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2" name="AutoShape 82"/>
            <p:cNvSpPr>
              <a:spLocks noChangeAspect="1"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rgbClr val="969696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3" name="AutoShape 83"/>
            <p:cNvSpPr>
              <a:spLocks noChangeAspect="1"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rgbClr val="969696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4" name="Rectangle 84"/>
            <p:cNvSpPr>
              <a:spLocks noChangeAspect="1"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rgbClr val="969696">
                <a:alpha val="89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5" name="Oval 85"/>
            <p:cNvSpPr>
              <a:spLocks noChangeAspect="1"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rgbClr val="969696">
                <a:alpha val="8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6" name="AutoShape 86"/>
            <p:cNvSpPr>
              <a:spLocks noChangeAspect="1"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rgbClr val="969696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7"/>
          <p:cNvGrpSpPr>
            <a:grpSpLocks noChangeAspect="1"/>
          </p:cNvGrpSpPr>
          <p:nvPr/>
        </p:nvGrpSpPr>
        <p:grpSpPr bwMode="auto">
          <a:xfrm>
            <a:off x="5889625" y="4511675"/>
            <a:ext cx="482600" cy="723900"/>
            <a:chOff x="603" y="3084"/>
            <a:chExt cx="256" cy="430"/>
          </a:xfrm>
        </p:grpSpPr>
        <p:sp>
          <p:nvSpPr>
            <p:cNvPr id="225368" name="Oval 88"/>
            <p:cNvSpPr>
              <a:spLocks noChangeAspect="1"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>
                <a:alpha val="89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9" name="AutoShape 89"/>
            <p:cNvSpPr>
              <a:spLocks noChangeAspect="1"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>
                <a:alpha val="8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0" name="AutoShape 90"/>
            <p:cNvSpPr>
              <a:spLocks noChangeAspect="1"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alpha val="8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1" name="AutoShape 91"/>
            <p:cNvSpPr>
              <a:spLocks noChangeAspect="1"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alpha val="8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2" name="Rectangle 92"/>
            <p:cNvSpPr>
              <a:spLocks noChangeAspect="1"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>
                <a:alpha val="89999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3" name="Oval 93"/>
            <p:cNvSpPr>
              <a:spLocks noChangeAspect="1"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>
                <a:alpha val="89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4" name="AutoShape 94"/>
            <p:cNvSpPr>
              <a:spLocks noChangeAspect="1"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>
                <a:alpha val="8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95"/>
          <p:cNvGrpSpPr>
            <a:grpSpLocks noChangeAspect="1"/>
          </p:cNvGrpSpPr>
          <p:nvPr/>
        </p:nvGrpSpPr>
        <p:grpSpPr bwMode="auto">
          <a:xfrm>
            <a:off x="6070600" y="4511675"/>
            <a:ext cx="528638" cy="792163"/>
            <a:chOff x="603" y="3084"/>
            <a:chExt cx="256" cy="430"/>
          </a:xfrm>
        </p:grpSpPr>
        <p:sp>
          <p:nvSpPr>
            <p:cNvPr id="225376" name="Oval 96"/>
            <p:cNvSpPr>
              <a:spLocks noChangeAspect="1"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rgbClr val="969696">
                <a:alpha val="8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7" name="AutoShape 97"/>
            <p:cNvSpPr>
              <a:spLocks noChangeAspect="1"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rgbClr val="969696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8" name="AutoShape 98"/>
            <p:cNvSpPr>
              <a:spLocks noChangeAspect="1"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rgbClr val="969696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9" name="AutoShape 99"/>
            <p:cNvSpPr>
              <a:spLocks noChangeAspect="1"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rgbClr val="969696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0" name="Rectangle 100"/>
            <p:cNvSpPr>
              <a:spLocks noChangeAspect="1"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rgbClr val="969696">
                <a:alpha val="89999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1" name="Oval 101"/>
            <p:cNvSpPr>
              <a:spLocks noChangeAspect="1"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rgbClr val="969696">
                <a:alpha val="8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2" name="AutoShape 102"/>
            <p:cNvSpPr>
              <a:spLocks noChangeAspect="1"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rgbClr val="969696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060950" y="4833938"/>
            <a:ext cx="287338" cy="468312"/>
            <a:chOff x="603" y="3084"/>
            <a:chExt cx="256" cy="430"/>
          </a:xfrm>
        </p:grpSpPr>
        <p:sp>
          <p:nvSpPr>
            <p:cNvPr id="225329" name="Oval 49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0" name="AutoShape 50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1" name="AutoShape 51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2" name="AutoShape 52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3" name="Rectangle 53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4" name="Oval 54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5" name="AutoShape 55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917950" y="2906713"/>
            <a:ext cx="827088" cy="2070100"/>
            <a:chOff x="3917950" y="2906713"/>
            <a:chExt cx="827088" cy="2070100"/>
          </a:xfrm>
        </p:grpSpPr>
        <p:sp>
          <p:nvSpPr>
            <p:cNvPr id="225294" name="AutoShap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635203">
              <a:off x="3917950" y="3429000"/>
              <a:ext cx="827088" cy="97155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99CCFF">
                    <a:alpha val="80000"/>
                  </a:srgbClr>
                </a:gs>
                <a:gs pos="100000">
                  <a:srgbClr val="6699FF">
                    <a:alpha val="80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295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2700000">
              <a:off x="3249613" y="3683000"/>
              <a:ext cx="20701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400" b="1" dirty="0"/>
                <a:t>TE-ERP</a:t>
              </a:r>
            </a:p>
            <a:p>
              <a:pPr algn="ctr"/>
              <a:r>
                <a:rPr lang="en-GB" sz="1400" b="1" dirty="0"/>
                <a:t>Hosted Solution</a:t>
              </a:r>
            </a:p>
          </p:txBody>
        </p:sp>
      </p:grpSp>
      <p:sp>
        <p:nvSpPr>
          <p:cNvPr id="225386" name="Oval 106"/>
          <p:cNvSpPr>
            <a:spLocks noChangeArrowheads="1"/>
          </p:cNvSpPr>
          <p:nvPr/>
        </p:nvSpPr>
        <p:spPr bwMode="auto">
          <a:xfrm>
            <a:off x="2874963" y="4787900"/>
            <a:ext cx="466725" cy="468313"/>
          </a:xfrm>
          <a:prstGeom prst="ellipse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998788" y="4868863"/>
            <a:ext cx="215900" cy="285750"/>
            <a:chOff x="603" y="3084"/>
            <a:chExt cx="256" cy="430"/>
          </a:xfrm>
        </p:grpSpPr>
        <p:sp>
          <p:nvSpPr>
            <p:cNvPr id="225313" name="Oval 33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14" name="AutoShape 34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15" name="AutoShape 35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16" name="AutoShape 36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17" name="Rectangle 37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rgbClr val="969696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18" name="Oval 38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19" name="AutoShape 39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864100" y="4833938"/>
            <a:ext cx="287338" cy="468312"/>
            <a:chOff x="603" y="3084"/>
            <a:chExt cx="256" cy="430"/>
          </a:xfrm>
        </p:grpSpPr>
        <p:sp>
          <p:nvSpPr>
            <p:cNvPr id="225321" name="Oval 41" descr="Large checker board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pattFill prst="lgCheck">
              <a:fgClr>
                <a:srgbClr val="969696"/>
              </a:fgClr>
              <a:bgClr>
                <a:srgbClr val="B2B2B2"/>
              </a:bgClr>
            </a:pattFill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2" name="AutoShape 42" descr="Large checker board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pattFill prst="lgCheck">
              <a:fgClr>
                <a:srgbClr val="969696"/>
              </a:fgClr>
              <a:bgClr>
                <a:srgbClr val="B2B2B2"/>
              </a:bgClr>
            </a:patt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3" name="AutoShape 43" descr="Large checker board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pattFill prst="lgCheck">
              <a:fgClr>
                <a:srgbClr val="969696"/>
              </a:fgClr>
              <a:bgClr>
                <a:srgbClr val="B2B2B2"/>
              </a:bgClr>
            </a:patt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4" name="AutoShape 44" descr="Large checker board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pattFill prst="lgCheck">
              <a:fgClr>
                <a:srgbClr val="969696"/>
              </a:fgClr>
              <a:bgClr>
                <a:srgbClr val="B2B2B2"/>
              </a:bgClr>
            </a:patt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5" name="Rectangle 45" descr="Large checker board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pattFill prst="lgCheck">
              <a:fgClr>
                <a:srgbClr val="969696"/>
              </a:fgClr>
              <a:bgClr>
                <a:srgbClr val="B2B2B2"/>
              </a:bgClr>
            </a:patt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6" name="Oval 46" descr="Large checker board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pattFill prst="lgCheck">
              <a:fgClr>
                <a:srgbClr val="969696"/>
              </a:fgClr>
              <a:bgClr>
                <a:srgbClr val="B2B2B2"/>
              </a:bgClr>
            </a:pattFill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7" name="AutoShape 47" descr="Large checker board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pattFill prst="lgCheck">
              <a:fgClr>
                <a:srgbClr val="969696"/>
              </a:fgClr>
              <a:bgClr>
                <a:srgbClr val="B2B2B2"/>
              </a:bgClr>
            </a:patt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4665663" y="4833938"/>
            <a:ext cx="287337" cy="468312"/>
            <a:chOff x="603" y="3084"/>
            <a:chExt cx="256" cy="430"/>
          </a:xfrm>
        </p:grpSpPr>
        <p:sp>
          <p:nvSpPr>
            <p:cNvPr id="225305" name="Oval 25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rgbClr val="969696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06" name="AutoShape 26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rgbClr val="969696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07" name="AutoShape 27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rgbClr val="969696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08" name="AutoShape 28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rgbClr val="969696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09" name="Rectangle 29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rgbClr val="969696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10" name="Oval 30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rgbClr val="969696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11" name="AutoShape 31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rgbClr val="969696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07"/>
          <p:cNvGrpSpPr>
            <a:grpSpLocks noChangeAspect="1"/>
          </p:cNvGrpSpPr>
          <p:nvPr/>
        </p:nvGrpSpPr>
        <p:grpSpPr bwMode="auto">
          <a:xfrm>
            <a:off x="6249988" y="4511675"/>
            <a:ext cx="554037" cy="828675"/>
            <a:chOff x="603" y="3084"/>
            <a:chExt cx="256" cy="430"/>
          </a:xfrm>
        </p:grpSpPr>
        <p:sp>
          <p:nvSpPr>
            <p:cNvPr id="225388" name="Oval 108"/>
            <p:cNvSpPr>
              <a:spLocks noChangeAspect="1"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>
                <a:alpha val="89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9" name="AutoShape 109"/>
            <p:cNvSpPr>
              <a:spLocks noChangeAspect="1"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>
                <a:alpha val="8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0" name="AutoShape 110"/>
            <p:cNvSpPr>
              <a:spLocks noChangeAspect="1"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alpha val="8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1" name="AutoShape 111"/>
            <p:cNvSpPr>
              <a:spLocks noChangeAspect="1"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alpha val="8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2" name="Rectangle 112"/>
            <p:cNvSpPr>
              <a:spLocks noChangeAspect="1"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>
                <a:alpha val="89999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3" name="Oval 113"/>
            <p:cNvSpPr>
              <a:spLocks noChangeAspect="1"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>
                <a:alpha val="89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4" name="AutoShape 114"/>
            <p:cNvSpPr>
              <a:spLocks noChangeAspect="1"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>
                <a:alpha val="8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15"/>
          <p:cNvGrpSpPr>
            <a:grpSpLocks/>
          </p:cNvGrpSpPr>
          <p:nvPr/>
        </p:nvGrpSpPr>
        <p:grpSpPr bwMode="auto">
          <a:xfrm>
            <a:off x="6429375" y="4511675"/>
            <a:ext cx="576263" cy="863600"/>
            <a:chOff x="603" y="3084"/>
            <a:chExt cx="256" cy="430"/>
          </a:xfrm>
        </p:grpSpPr>
        <p:sp>
          <p:nvSpPr>
            <p:cNvPr id="225396" name="Oval 116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7" name="AutoShape 117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8" name="AutoShape 118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9" name="AutoShape 119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0" name="Rectangle 120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rgbClr val="969696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1" name="Oval 121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2" name="AutoShape 122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23"/>
          <p:cNvGrpSpPr>
            <a:grpSpLocks/>
          </p:cNvGrpSpPr>
          <p:nvPr/>
        </p:nvGrpSpPr>
        <p:grpSpPr bwMode="auto">
          <a:xfrm>
            <a:off x="6645275" y="4508500"/>
            <a:ext cx="576263" cy="863600"/>
            <a:chOff x="603" y="3084"/>
            <a:chExt cx="256" cy="430"/>
          </a:xfrm>
        </p:grpSpPr>
        <p:sp>
          <p:nvSpPr>
            <p:cNvPr id="225404" name="Oval 124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5" name="AutoShape 125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6" name="AutoShape 126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7" name="AutoShape 127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8" name="Rectangle 128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9" name="Oval 129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0" name="AutoShape 130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31"/>
          <p:cNvGrpSpPr>
            <a:grpSpLocks/>
          </p:cNvGrpSpPr>
          <p:nvPr/>
        </p:nvGrpSpPr>
        <p:grpSpPr bwMode="auto">
          <a:xfrm>
            <a:off x="6853238" y="4508500"/>
            <a:ext cx="576262" cy="863600"/>
            <a:chOff x="603" y="3084"/>
            <a:chExt cx="256" cy="430"/>
          </a:xfrm>
        </p:grpSpPr>
        <p:sp>
          <p:nvSpPr>
            <p:cNvPr id="225412" name="Oval 132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3" name="AutoShape 133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4" name="AutoShape 134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5" name="AutoShape 135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6" name="Rectangle 136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7" name="Oval 137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8" name="AutoShape 138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" name="Footer Placeholder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to market maturity of revenue streams </a:t>
            </a:r>
            <a:endParaRPr lang="en-GB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 rot="10800000">
            <a:off x="1817688" y="2262188"/>
            <a:ext cx="290512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 sz="1600" dirty="0"/>
              <a:t>Revenue</a:t>
            </a: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 rot="16200000">
            <a:off x="4636294" y="4399757"/>
            <a:ext cx="3175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 sz="1600" dirty="0"/>
              <a:t>Time to market maturity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74900" y="1341438"/>
            <a:ext cx="5133975" cy="3781425"/>
            <a:chOff x="1451" y="783"/>
            <a:chExt cx="3234" cy="2382"/>
          </a:xfrm>
        </p:grpSpPr>
        <p:sp>
          <p:nvSpPr>
            <p:cNvPr id="224263" name="Line 7"/>
            <p:cNvSpPr>
              <a:spLocks noChangeShapeType="1"/>
            </p:cNvSpPr>
            <p:nvPr/>
          </p:nvSpPr>
          <p:spPr bwMode="auto">
            <a:xfrm flipH="1">
              <a:off x="1451" y="3165"/>
              <a:ext cx="3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264" name="Line 8"/>
            <p:cNvSpPr>
              <a:spLocks noChangeShapeType="1"/>
            </p:cNvSpPr>
            <p:nvPr/>
          </p:nvSpPr>
          <p:spPr bwMode="auto">
            <a:xfrm rot="5400000" flipH="1">
              <a:off x="264" y="1973"/>
              <a:ext cx="23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1843543" y="4905375"/>
            <a:ext cx="5132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/>
              <a:t>Low</a:t>
            </a: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6613525" y="5157788"/>
            <a:ext cx="9412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Extended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1843543" y="1520825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/>
              <a:t>High</a:t>
            </a:r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2449513" y="5157788"/>
            <a:ext cx="61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Short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08369" y="2187557"/>
            <a:ext cx="4044950" cy="1752625"/>
            <a:chOff x="1843" y="1307"/>
            <a:chExt cx="2352" cy="998"/>
          </a:xfrm>
        </p:grpSpPr>
        <p:sp>
          <p:nvSpPr>
            <p:cNvPr id="224270" name="Rectangle 14"/>
            <p:cNvSpPr>
              <a:spLocks noChangeArrowheads="1"/>
            </p:cNvSpPr>
            <p:nvPr/>
          </p:nvSpPr>
          <p:spPr bwMode="auto">
            <a:xfrm>
              <a:off x="2590" y="1307"/>
              <a:ext cx="1497" cy="998"/>
            </a:xfrm>
            <a:prstGeom prst="rect">
              <a:avLst/>
            </a:prstGeom>
            <a:solidFill>
              <a:srgbClr val="CDE0E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 sz="1400"/>
            </a:p>
          </p:txBody>
        </p:sp>
        <p:sp>
          <p:nvSpPr>
            <p:cNvPr id="224271" name="AutoShape 15"/>
            <p:cNvSpPr>
              <a:spLocks noChangeArrowheads="1"/>
            </p:cNvSpPr>
            <p:nvPr/>
          </p:nvSpPr>
          <p:spPr bwMode="auto">
            <a:xfrm rot="57377611">
              <a:off x="2586" y="731"/>
              <a:ext cx="725" cy="1951"/>
            </a:xfrm>
            <a:prstGeom prst="moon">
              <a:avLst>
                <a:gd name="adj" fmla="val 217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2" name="AutoShape 16"/>
            <p:cNvSpPr>
              <a:spLocks noChangeArrowheads="1"/>
            </p:cNvSpPr>
            <p:nvPr/>
          </p:nvSpPr>
          <p:spPr bwMode="auto">
            <a:xfrm rot="57377611">
              <a:off x="2542" y="631"/>
              <a:ext cx="725" cy="2123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73" name="Rectangle 17"/>
            <p:cNvSpPr>
              <a:spLocks noChangeArrowheads="1"/>
            </p:cNvSpPr>
            <p:nvPr/>
          </p:nvSpPr>
          <p:spPr bwMode="auto">
            <a:xfrm>
              <a:off x="3061" y="1892"/>
              <a:ext cx="113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600" dirty="0"/>
                <a:t>TE- Marketplace</a:t>
              </a:r>
            </a:p>
          </p:txBody>
        </p:sp>
      </p:grpSp>
      <p:sp>
        <p:nvSpPr>
          <p:cNvPr id="224274" name="Rectangle 18"/>
          <p:cNvSpPr>
            <a:spLocks noChangeArrowheads="1"/>
          </p:cNvSpPr>
          <p:nvPr/>
        </p:nvSpPr>
        <p:spPr bwMode="auto">
          <a:xfrm>
            <a:off x="2762220" y="4086234"/>
            <a:ext cx="2446371" cy="846129"/>
          </a:xfrm>
          <a:prstGeom prst="rect">
            <a:avLst/>
          </a:prstGeom>
          <a:solidFill>
            <a:srgbClr val="D5AB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/>
              <a:t>TE-ERP</a:t>
            </a:r>
          </a:p>
          <a:p>
            <a:pPr algn="ctr"/>
            <a:r>
              <a:rPr lang="en-GB" sz="1400"/>
              <a:t>Standalone</a:t>
            </a:r>
          </a:p>
        </p:txBody>
      </p:sp>
      <p:sp>
        <p:nvSpPr>
          <p:cNvPr id="224276" name="Text Box 20"/>
          <p:cNvSpPr txBox="1">
            <a:spLocks noChangeArrowheads="1"/>
          </p:cNvSpPr>
          <p:nvPr/>
        </p:nvSpPr>
        <p:spPr bwMode="auto">
          <a:xfrm>
            <a:off x="5062539" y="5210175"/>
            <a:ext cx="95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 smtClean="0"/>
              <a:t>2008…9</a:t>
            </a:r>
            <a:endParaRPr lang="en-GB" sz="1600" b="1" dirty="0"/>
          </a:p>
        </p:txBody>
      </p:sp>
      <p:sp>
        <p:nvSpPr>
          <p:cNvPr id="224277" name="Rectangle 21"/>
          <p:cNvSpPr>
            <a:spLocks noChangeArrowheads="1"/>
          </p:cNvSpPr>
          <p:nvPr/>
        </p:nvSpPr>
        <p:spPr bwMode="auto">
          <a:xfrm>
            <a:off x="5410202" y="5011738"/>
            <a:ext cx="36512" cy="217487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413527" y="3692750"/>
            <a:ext cx="107950" cy="179387"/>
            <a:chOff x="603" y="3084"/>
            <a:chExt cx="256" cy="430"/>
          </a:xfrm>
        </p:grpSpPr>
        <p:sp>
          <p:nvSpPr>
            <p:cNvPr id="224301" name="Oval 45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02" name="AutoShape 46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03" name="AutoShape 47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04" name="AutoShape 48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05" name="Rectangle 49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06" name="Oval 50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07" name="AutoShape 51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548465" y="3692750"/>
            <a:ext cx="107950" cy="179387"/>
            <a:chOff x="603" y="3084"/>
            <a:chExt cx="256" cy="430"/>
          </a:xfrm>
        </p:grpSpPr>
        <p:sp>
          <p:nvSpPr>
            <p:cNvPr id="224317" name="Oval 61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18" name="AutoShape 62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19" name="AutoShape 63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20" name="AutoShape 64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21" name="Rectangle 65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22" name="Oval 66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23" name="AutoShape 67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6681815" y="3692750"/>
            <a:ext cx="107950" cy="179387"/>
            <a:chOff x="603" y="3084"/>
            <a:chExt cx="256" cy="430"/>
          </a:xfrm>
        </p:grpSpPr>
        <p:sp>
          <p:nvSpPr>
            <p:cNvPr id="224325" name="Oval 69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26" name="AutoShape 70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27" name="AutoShape 71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28" name="AutoShape 72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29" name="Rectangle 73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30" name="Oval 74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31" name="AutoShape 75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6816752" y="3692750"/>
            <a:ext cx="107950" cy="179387"/>
            <a:chOff x="603" y="3084"/>
            <a:chExt cx="256" cy="430"/>
          </a:xfrm>
        </p:grpSpPr>
        <p:sp>
          <p:nvSpPr>
            <p:cNvPr id="224333" name="Oval 77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34" name="AutoShape 78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35" name="AutoShape 79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36" name="AutoShape 80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37" name="Rectangle 81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38" name="Oval 82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39" name="AutoShape 83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5878540" y="3692750"/>
            <a:ext cx="107950" cy="179387"/>
            <a:chOff x="603" y="3084"/>
            <a:chExt cx="256" cy="430"/>
          </a:xfrm>
        </p:grpSpPr>
        <p:sp>
          <p:nvSpPr>
            <p:cNvPr id="224341" name="Oval 85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42" name="AutoShape 86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43" name="AutoShape 87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44" name="AutoShape 88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45" name="Rectangle 89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46" name="Oval 90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47" name="AutoShape 91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6011890" y="3692750"/>
            <a:ext cx="107950" cy="179387"/>
            <a:chOff x="603" y="3084"/>
            <a:chExt cx="256" cy="430"/>
          </a:xfrm>
        </p:grpSpPr>
        <p:sp>
          <p:nvSpPr>
            <p:cNvPr id="224349" name="Oval 93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50" name="AutoShape 94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51" name="AutoShape 95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52" name="AutoShape 96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53" name="Rectangle 97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54" name="Oval 98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55" name="AutoShape 99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146827" y="3692750"/>
            <a:ext cx="107950" cy="179387"/>
            <a:chOff x="603" y="3084"/>
            <a:chExt cx="256" cy="430"/>
          </a:xfrm>
        </p:grpSpPr>
        <p:sp>
          <p:nvSpPr>
            <p:cNvPr id="224357" name="Oval 101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58" name="AutoShape 102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59" name="AutoShape 103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60" name="AutoShape 104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61" name="Rectangle 105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62" name="Oval 106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63" name="AutoShape 107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8"/>
          <p:cNvGrpSpPr>
            <a:grpSpLocks/>
          </p:cNvGrpSpPr>
          <p:nvPr/>
        </p:nvGrpSpPr>
        <p:grpSpPr bwMode="auto">
          <a:xfrm>
            <a:off x="6280177" y="3692750"/>
            <a:ext cx="107950" cy="179387"/>
            <a:chOff x="603" y="3084"/>
            <a:chExt cx="256" cy="430"/>
          </a:xfrm>
        </p:grpSpPr>
        <p:sp>
          <p:nvSpPr>
            <p:cNvPr id="224365" name="Oval 109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66" name="AutoShape 110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67" name="AutoShape 111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68" name="AutoShape 112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69" name="Rectangle 113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70" name="Oval 114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71" name="AutoShape 115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6"/>
          <p:cNvGrpSpPr>
            <a:grpSpLocks/>
          </p:cNvGrpSpPr>
          <p:nvPr/>
        </p:nvGrpSpPr>
        <p:grpSpPr bwMode="auto">
          <a:xfrm>
            <a:off x="5343552" y="3692750"/>
            <a:ext cx="107950" cy="179387"/>
            <a:chOff x="603" y="3084"/>
            <a:chExt cx="256" cy="430"/>
          </a:xfrm>
        </p:grpSpPr>
        <p:sp>
          <p:nvSpPr>
            <p:cNvPr id="224373" name="Oval 117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74" name="AutoShape 118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75" name="AutoShape 119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76" name="AutoShape 120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77" name="Rectangle 121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78" name="Oval 122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79" name="AutoShape 123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4"/>
          <p:cNvGrpSpPr>
            <a:grpSpLocks/>
          </p:cNvGrpSpPr>
          <p:nvPr/>
        </p:nvGrpSpPr>
        <p:grpSpPr bwMode="auto">
          <a:xfrm>
            <a:off x="5476902" y="3692750"/>
            <a:ext cx="107950" cy="179387"/>
            <a:chOff x="603" y="3084"/>
            <a:chExt cx="256" cy="430"/>
          </a:xfrm>
        </p:grpSpPr>
        <p:sp>
          <p:nvSpPr>
            <p:cNvPr id="224381" name="Oval 125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82" name="AutoShape 126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83" name="AutoShape 127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84" name="AutoShape 128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85" name="Rectangle 129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86" name="Oval 130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87" name="AutoShape 131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2"/>
          <p:cNvGrpSpPr>
            <a:grpSpLocks/>
          </p:cNvGrpSpPr>
          <p:nvPr/>
        </p:nvGrpSpPr>
        <p:grpSpPr bwMode="auto">
          <a:xfrm>
            <a:off x="5610252" y="3692750"/>
            <a:ext cx="107950" cy="179387"/>
            <a:chOff x="603" y="3084"/>
            <a:chExt cx="256" cy="430"/>
          </a:xfrm>
        </p:grpSpPr>
        <p:sp>
          <p:nvSpPr>
            <p:cNvPr id="224389" name="Oval 133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90" name="AutoShape 134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91" name="AutoShape 135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92" name="AutoShape 136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93" name="Rectangle 137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94" name="Oval 138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95" name="AutoShape 139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5745190" y="3692750"/>
            <a:ext cx="107950" cy="179387"/>
            <a:chOff x="603" y="3084"/>
            <a:chExt cx="256" cy="430"/>
          </a:xfrm>
        </p:grpSpPr>
        <p:sp>
          <p:nvSpPr>
            <p:cNvPr id="224397" name="Oval 141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98" name="AutoShape 142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99" name="AutoShape 143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00" name="AutoShape 144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01" name="Rectangle 145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02" name="Oval 146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03" name="AutoShape 147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4941915" y="3692750"/>
            <a:ext cx="107950" cy="179387"/>
            <a:chOff x="603" y="3084"/>
            <a:chExt cx="256" cy="430"/>
          </a:xfrm>
        </p:grpSpPr>
        <p:sp>
          <p:nvSpPr>
            <p:cNvPr id="224413" name="Oval 157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14" name="AutoShape 158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15" name="AutoShape 159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16" name="AutoShape 160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17" name="Rectangle 161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18" name="Oval 162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19" name="AutoShape 163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4"/>
          <p:cNvGrpSpPr>
            <a:grpSpLocks/>
          </p:cNvGrpSpPr>
          <p:nvPr/>
        </p:nvGrpSpPr>
        <p:grpSpPr bwMode="auto">
          <a:xfrm>
            <a:off x="5075265" y="3692750"/>
            <a:ext cx="107950" cy="179387"/>
            <a:chOff x="603" y="3084"/>
            <a:chExt cx="256" cy="430"/>
          </a:xfrm>
        </p:grpSpPr>
        <p:sp>
          <p:nvSpPr>
            <p:cNvPr id="224421" name="Oval 165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22" name="AutoShape 166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23" name="AutoShape 167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24" name="AutoShape 168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25" name="Rectangle 169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26" name="Oval 170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27" name="AutoShape 171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accent1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2"/>
          <p:cNvGrpSpPr>
            <a:grpSpLocks/>
          </p:cNvGrpSpPr>
          <p:nvPr/>
        </p:nvGrpSpPr>
        <p:grpSpPr bwMode="auto">
          <a:xfrm>
            <a:off x="5208615" y="3692750"/>
            <a:ext cx="107950" cy="179387"/>
            <a:chOff x="603" y="3084"/>
            <a:chExt cx="256" cy="430"/>
          </a:xfrm>
        </p:grpSpPr>
        <p:sp>
          <p:nvSpPr>
            <p:cNvPr id="224429" name="Oval 173"/>
            <p:cNvSpPr>
              <a:spLocks noChangeArrowheads="1"/>
            </p:cNvSpPr>
            <p:nvPr/>
          </p:nvSpPr>
          <p:spPr bwMode="auto">
            <a:xfrm>
              <a:off x="686" y="3084"/>
              <a:ext cx="91" cy="9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30" name="AutoShape 174"/>
            <p:cNvSpPr>
              <a:spLocks noChangeArrowheads="1"/>
            </p:cNvSpPr>
            <p:nvPr/>
          </p:nvSpPr>
          <p:spPr bwMode="auto">
            <a:xfrm rot="-25903896">
              <a:off x="767" y="3199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31" name="AutoShape 175"/>
            <p:cNvSpPr>
              <a:spLocks noChangeArrowheads="1"/>
            </p:cNvSpPr>
            <p:nvPr/>
          </p:nvSpPr>
          <p:spPr bwMode="auto">
            <a:xfrm>
              <a:off x="658" y="3356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32" name="AutoShape 176"/>
            <p:cNvSpPr>
              <a:spLocks noChangeArrowheads="1"/>
            </p:cNvSpPr>
            <p:nvPr/>
          </p:nvSpPr>
          <p:spPr bwMode="auto">
            <a:xfrm flipH="1">
              <a:off x="737" y="3354"/>
              <a:ext cx="68" cy="158"/>
            </a:xfrm>
            <a:prstGeom prst="parallelogram">
              <a:avLst>
                <a:gd name="adj" fmla="val 25000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33" name="Rectangle 177"/>
            <p:cNvSpPr>
              <a:spLocks noChangeArrowheads="1"/>
            </p:cNvSpPr>
            <p:nvPr/>
          </p:nvSpPr>
          <p:spPr bwMode="auto">
            <a:xfrm>
              <a:off x="675" y="3198"/>
              <a:ext cx="114" cy="159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34" name="Oval 178"/>
            <p:cNvSpPr>
              <a:spLocks noChangeArrowheads="1"/>
            </p:cNvSpPr>
            <p:nvPr/>
          </p:nvSpPr>
          <p:spPr bwMode="auto">
            <a:xfrm>
              <a:off x="675" y="3176"/>
              <a:ext cx="114" cy="5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435" name="AutoShape 179"/>
            <p:cNvSpPr>
              <a:spLocks noChangeArrowheads="1"/>
            </p:cNvSpPr>
            <p:nvPr/>
          </p:nvSpPr>
          <p:spPr bwMode="auto">
            <a:xfrm rot="4303896" flipH="1">
              <a:off x="606" y="3201"/>
              <a:ext cx="90" cy="95"/>
            </a:xfrm>
            <a:prstGeom prst="parallelogram">
              <a:avLst>
                <a:gd name="adj" fmla="val 56708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3821097" y="1639863"/>
            <a:ext cx="2044728" cy="1168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75" name="Rectangle 19"/>
          <p:cNvSpPr>
            <a:spLocks noChangeArrowheads="1"/>
          </p:cNvSpPr>
          <p:nvPr/>
        </p:nvSpPr>
        <p:spPr bwMode="auto">
          <a:xfrm>
            <a:off x="3652844" y="2576490"/>
            <a:ext cx="1774825" cy="779484"/>
          </a:xfrm>
          <a:prstGeom prst="rect">
            <a:avLst/>
          </a:prstGeom>
          <a:solidFill>
            <a:srgbClr val="CDE0E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/>
              <a:t>TE-ERP</a:t>
            </a:r>
          </a:p>
          <a:p>
            <a:pPr algn="ctr"/>
            <a:r>
              <a:rPr lang="en-GB" sz="1400"/>
              <a:t>Hosted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6" grpId="0"/>
      <p:bldP spid="2242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Buzz words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2550" y="836613"/>
            <a:ext cx="7669213" cy="5508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ERP (offline-online) - federated</a:t>
            </a:r>
            <a:endParaRPr lang="en-GB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2"/>
                </a:solidFill>
              </a:rPr>
              <a:t>CRM (online)</a:t>
            </a:r>
            <a:endParaRPr lang="en-GB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</a:rPr>
              <a:t>Open </a:t>
            </a:r>
            <a:r>
              <a:rPr lang="en-GB" sz="2400" dirty="0" smtClean="0">
                <a:solidFill>
                  <a:schemeClr val="tx2"/>
                </a:solidFill>
              </a:rPr>
              <a:t>Source (Offline product base)</a:t>
            </a:r>
            <a:endParaRPr lang="en-GB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</a:rPr>
              <a:t>Tool-and-Die </a:t>
            </a:r>
            <a:r>
              <a:rPr lang="en-GB" sz="2400" dirty="0" smtClean="0">
                <a:solidFill>
                  <a:schemeClr val="tx2"/>
                </a:solidFill>
              </a:rPr>
              <a:t>manufacturers (Clients)</a:t>
            </a:r>
            <a:endParaRPr lang="en-GB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</a:rPr>
              <a:t>Regional </a:t>
            </a:r>
            <a:r>
              <a:rPr lang="en-GB" sz="2400" dirty="0" err="1" smtClean="0">
                <a:solidFill>
                  <a:schemeClr val="tx2"/>
                </a:solidFill>
              </a:rPr>
              <a:t>ICTs</a:t>
            </a:r>
            <a:r>
              <a:rPr lang="en-GB" sz="2400" dirty="0" smtClean="0">
                <a:solidFill>
                  <a:schemeClr val="tx2"/>
                </a:solidFill>
              </a:rPr>
              <a:t> (business solution/support providers)</a:t>
            </a:r>
            <a:endParaRPr lang="en-GB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</a:rPr>
              <a:t>Collaboration and industrial clusters/ network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2"/>
                </a:solidFill>
              </a:rPr>
              <a:t>Transfer of knowledge based from Western to Eastern Europe </a:t>
            </a:r>
            <a:r>
              <a:rPr lang="en-GB" sz="2400" dirty="0" err="1">
                <a:solidFill>
                  <a:schemeClr val="tx2"/>
                </a:solidFill>
              </a:rPr>
              <a:t>T&amp;Ds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640813" y="5145111"/>
            <a:ext cx="1095390" cy="1497033"/>
            <a:chOff x="8640811" y="2516175"/>
            <a:chExt cx="1168419" cy="1752627"/>
          </a:xfrm>
        </p:grpSpPr>
        <p:sp>
          <p:nvSpPr>
            <p:cNvPr id="7" name="Oval 6"/>
            <p:cNvSpPr/>
            <p:nvPr/>
          </p:nvSpPr>
          <p:spPr>
            <a:xfrm>
              <a:off x="8969430" y="2771766"/>
              <a:ext cx="474669" cy="51118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hord 10"/>
            <p:cNvSpPr/>
            <p:nvPr/>
          </p:nvSpPr>
          <p:spPr>
            <a:xfrm rot="5400000">
              <a:off x="8695582" y="3374233"/>
              <a:ext cx="1058878" cy="730260"/>
            </a:xfrm>
            <a:prstGeom prst="chord">
              <a:avLst>
                <a:gd name="adj1" fmla="val 3525968"/>
                <a:gd name="adj2" fmla="val 18147427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6200000">
              <a:off x="9382142" y="3271880"/>
              <a:ext cx="416020" cy="438157"/>
            </a:xfrm>
            <a:prstGeom prst="teardrop">
              <a:avLst>
                <a:gd name="adj" fmla="val 130844"/>
              </a:avLst>
            </a:prstGeom>
            <a:blipFill>
              <a:blip r:embed="rId3"/>
              <a:tile tx="-12700" ty="6350" sx="100000" sy="100000" flip="none" algn="tl"/>
            </a:blipFill>
            <a:ln>
              <a:solidFill>
                <a:srgbClr val="FFC000"/>
              </a:solidFill>
            </a:ln>
            <a:scene3d>
              <a:camera prst="orthographicFront"/>
              <a:lightRig rig="sunset" dir="t"/>
            </a:scene3d>
            <a:sp3d extrusionH="76200" contourW="12700" prstMaterial="translucentPowder">
              <a:bevelT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ardrop 9"/>
            <p:cNvSpPr/>
            <p:nvPr/>
          </p:nvSpPr>
          <p:spPr>
            <a:xfrm rot="5400000" flipH="1">
              <a:off x="8651880" y="3271880"/>
              <a:ext cx="416020" cy="438157"/>
            </a:xfrm>
            <a:prstGeom prst="teardrop">
              <a:avLst>
                <a:gd name="adj" fmla="val 130844"/>
              </a:avLst>
            </a:prstGeom>
            <a:blipFill>
              <a:blip r:embed="rId3"/>
              <a:tile tx="-12700" ty="6350" sx="100000" sy="100000" flip="none" algn="tl"/>
            </a:blipFill>
            <a:ln>
              <a:solidFill>
                <a:srgbClr val="FFC000"/>
              </a:solidFill>
            </a:ln>
            <a:scene3d>
              <a:camera prst="orthographicFront"/>
              <a:lightRig rig="sunset" dir="t"/>
            </a:scene3d>
            <a:sp3d extrusionH="76200" contourW="12700" prstMaterial="translucentPowder">
              <a:bevelT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flipH="1">
              <a:off x="9334560" y="2516175"/>
              <a:ext cx="292104" cy="511182"/>
            </a:xfrm>
            <a:prstGeom prst="arc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>
              <a:off x="8786865" y="2516175"/>
              <a:ext cx="292104" cy="511182"/>
            </a:xfrm>
            <a:prstGeom prst="arc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6228" r:id="rId75" imgW="0" imgH="0" progId="TCLayout.ActiveDocument.1">
              <p:embed/>
            </p:oleObj>
          </a:graphicData>
        </a:graphic>
      </p:graphicFrame>
      <p:sp>
        <p:nvSpPr>
          <p:cNvPr id="153" name="Freeform 152"/>
          <p:cNvSpPr/>
          <p:nvPr>
            <p:custDataLst>
              <p:tags r:id="rId3"/>
            </p:custDataLst>
          </p:nvPr>
        </p:nvSpPr>
        <p:spPr>
          <a:xfrm>
            <a:off x="1154151" y="4225491"/>
            <a:ext cx="636148" cy="848458"/>
          </a:xfrm>
          <a:custGeom>
            <a:avLst/>
            <a:gdLst>
              <a:gd name="connsiteX0" fmla="*/ 203011 w 636148"/>
              <a:gd name="connsiteY0" fmla="*/ 0 h 848458"/>
              <a:gd name="connsiteX1" fmla="*/ 174135 w 636148"/>
              <a:gd name="connsiteY1" fmla="*/ 28875 h 848458"/>
              <a:gd name="connsiteX2" fmla="*/ 145260 w 636148"/>
              <a:gd name="connsiteY2" fmla="*/ 48126 h 848458"/>
              <a:gd name="connsiteX3" fmla="*/ 164510 w 636148"/>
              <a:gd name="connsiteY3" fmla="*/ 115503 h 848458"/>
              <a:gd name="connsiteX4" fmla="*/ 154885 w 636148"/>
              <a:gd name="connsiteY4" fmla="*/ 298383 h 848458"/>
              <a:gd name="connsiteX5" fmla="*/ 135634 w 636148"/>
              <a:gd name="connsiteY5" fmla="*/ 327258 h 848458"/>
              <a:gd name="connsiteX6" fmla="*/ 87508 w 636148"/>
              <a:gd name="connsiteY6" fmla="*/ 385010 h 848458"/>
              <a:gd name="connsiteX7" fmla="*/ 77883 w 636148"/>
              <a:gd name="connsiteY7" fmla="*/ 423511 h 848458"/>
              <a:gd name="connsiteX8" fmla="*/ 68257 w 636148"/>
              <a:gd name="connsiteY8" fmla="*/ 596766 h 848458"/>
              <a:gd name="connsiteX9" fmla="*/ 39382 w 636148"/>
              <a:gd name="connsiteY9" fmla="*/ 635267 h 848458"/>
              <a:gd name="connsiteX10" fmla="*/ 881 w 636148"/>
              <a:gd name="connsiteY10" fmla="*/ 693018 h 848458"/>
              <a:gd name="connsiteX11" fmla="*/ 10506 w 636148"/>
              <a:gd name="connsiteY11" fmla="*/ 770021 h 848458"/>
              <a:gd name="connsiteX12" fmla="*/ 39382 w 636148"/>
              <a:gd name="connsiteY12" fmla="*/ 779646 h 848458"/>
              <a:gd name="connsiteX13" fmla="*/ 68257 w 636148"/>
              <a:gd name="connsiteY13" fmla="*/ 798896 h 848458"/>
              <a:gd name="connsiteX14" fmla="*/ 106758 w 636148"/>
              <a:gd name="connsiteY14" fmla="*/ 847023 h 848458"/>
              <a:gd name="connsiteX15" fmla="*/ 116384 w 636148"/>
              <a:gd name="connsiteY15" fmla="*/ 847023 h 848458"/>
              <a:gd name="connsiteX16" fmla="*/ 530270 w 636148"/>
              <a:gd name="connsiteY16" fmla="*/ 712269 h 848458"/>
              <a:gd name="connsiteX17" fmla="*/ 636148 w 636148"/>
              <a:gd name="connsiteY17" fmla="*/ 308008 h 848458"/>
              <a:gd name="connsiteX18" fmla="*/ 395516 w 636148"/>
              <a:gd name="connsiteY18" fmla="*/ 96252 h 848458"/>
              <a:gd name="connsiteX19" fmla="*/ 203011 w 636148"/>
              <a:gd name="connsiteY19" fmla="*/ 0 h 848458"/>
              <a:gd name="connsiteX0" fmla="*/ 203011 w 636148"/>
              <a:gd name="connsiteY0" fmla="*/ 0 h 848458"/>
              <a:gd name="connsiteX1" fmla="*/ 174135 w 636148"/>
              <a:gd name="connsiteY1" fmla="*/ 28875 h 848458"/>
              <a:gd name="connsiteX2" fmla="*/ 145260 w 636148"/>
              <a:gd name="connsiteY2" fmla="*/ 48126 h 848458"/>
              <a:gd name="connsiteX3" fmla="*/ 164510 w 636148"/>
              <a:gd name="connsiteY3" fmla="*/ 115503 h 848458"/>
              <a:gd name="connsiteX4" fmla="*/ 154885 w 636148"/>
              <a:gd name="connsiteY4" fmla="*/ 134753 h 848458"/>
              <a:gd name="connsiteX5" fmla="*/ 154885 w 636148"/>
              <a:gd name="connsiteY5" fmla="*/ 298383 h 848458"/>
              <a:gd name="connsiteX6" fmla="*/ 135634 w 636148"/>
              <a:gd name="connsiteY6" fmla="*/ 327258 h 848458"/>
              <a:gd name="connsiteX7" fmla="*/ 87508 w 636148"/>
              <a:gd name="connsiteY7" fmla="*/ 385010 h 848458"/>
              <a:gd name="connsiteX8" fmla="*/ 77883 w 636148"/>
              <a:gd name="connsiteY8" fmla="*/ 423511 h 848458"/>
              <a:gd name="connsiteX9" fmla="*/ 68257 w 636148"/>
              <a:gd name="connsiteY9" fmla="*/ 596766 h 848458"/>
              <a:gd name="connsiteX10" fmla="*/ 39382 w 636148"/>
              <a:gd name="connsiteY10" fmla="*/ 635267 h 848458"/>
              <a:gd name="connsiteX11" fmla="*/ 881 w 636148"/>
              <a:gd name="connsiteY11" fmla="*/ 693018 h 848458"/>
              <a:gd name="connsiteX12" fmla="*/ 10506 w 636148"/>
              <a:gd name="connsiteY12" fmla="*/ 770021 h 848458"/>
              <a:gd name="connsiteX13" fmla="*/ 39382 w 636148"/>
              <a:gd name="connsiteY13" fmla="*/ 779646 h 848458"/>
              <a:gd name="connsiteX14" fmla="*/ 68257 w 636148"/>
              <a:gd name="connsiteY14" fmla="*/ 798896 h 848458"/>
              <a:gd name="connsiteX15" fmla="*/ 106758 w 636148"/>
              <a:gd name="connsiteY15" fmla="*/ 847023 h 848458"/>
              <a:gd name="connsiteX16" fmla="*/ 116384 w 636148"/>
              <a:gd name="connsiteY16" fmla="*/ 847023 h 848458"/>
              <a:gd name="connsiteX17" fmla="*/ 530270 w 636148"/>
              <a:gd name="connsiteY17" fmla="*/ 712269 h 848458"/>
              <a:gd name="connsiteX18" fmla="*/ 636148 w 636148"/>
              <a:gd name="connsiteY18" fmla="*/ 308008 h 848458"/>
              <a:gd name="connsiteX19" fmla="*/ 395516 w 636148"/>
              <a:gd name="connsiteY19" fmla="*/ 96252 h 848458"/>
              <a:gd name="connsiteX20" fmla="*/ 203011 w 636148"/>
              <a:gd name="connsiteY20" fmla="*/ 0 h 848458"/>
              <a:gd name="connsiteX0" fmla="*/ 203011 w 636148"/>
              <a:gd name="connsiteY0" fmla="*/ 0 h 848458"/>
              <a:gd name="connsiteX1" fmla="*/ 174135 w 636148"/>
              <a:gd name="connsiteY1" fmla="*/ 28875 h 848458"/>
              <a:gd name="connsiteX2" fmla="*/ 145260 w 636148"/>
              <a:gd name="connsiteY2" fmla="*/ 48126 h 848458"/>
              <a:gd name="connsiteX3" fmla="*/ 164510 w 636148"/>
              <a:gd name="connsiteY3" fmla="*/ 115503 h 848458"/>
              <a:gd name="connsiteX4" fmla="*/ 154885 w 636148"/>
              <a:gd name="connsiteY4" fmla="*/ 134753 h 848458"/>
              <a:gd name="connsiteX5" fmla="*/ 154885 w 636148"/>
              <a:gd name="connsiteY5" fmla="*/ 298383 h 848458"/>
              <a:gd name="connsiteX6" fmla="*/ 135634 w 636148"/>
              <a:gd name="connsiteY6" fmla="*/ 327258 h 848458"/>
              <a:gd name="connsiteX7" fmla="*/ 87508 w 636148"/>
              <a:gd name="connsiteY7" fmla="*/ 385010 h 848458"/>
              <a:gd name="connsiteX8" fmla="*/ 77883 w 636148"/>
              <a:gd name="connsiteY8" fmla="*/ 423511 h 848458"/>
              <a:gd name="connsiteX9" fmla="*/ 68257 w 636148"/>
              <a:gd name="connsiteY9" fmla="*/ 596766 h 848458"/>
              <a:gd name="connsiteX10" fmla="*/ 39382 w 636148"/>
              <a:gd name="connsiteY10" fmla="*/ 635267 h 848458"/>
              <a:gd name="connsiteX11" fmla="*/ 881 w 636148"/>
              <a:gd name="connsiteY11" fmla="*/ 693018 h 848458"/>
              <a:gd name="connsiteX12" fmla="*/ 10506 w 636148"/>
              <a:gd name="connsiteY12" fmla="*/ 770021 h 848458"/>
              <a:gd name="connsiteX13" fmla="*/ 39382 w 636148"/>
              <a:gd name="connsiteY13" fmla="*/ 779646 h 848458"/>
              <a:gd name="connsiteX14" fmla="*/ 68257 w 636148"/>
              <a:gd name="connsiteY14" fmla="*/ 798896 h 848458"/>
              <a:gd name="connsiteX15" fmla="*/ 106758 w 636148"/>
              <a:gd name="connsiteY15" fmla="*/ 847023 h 848458"/>
              <a:gd name="connsiteX16" fmla="*/ 116384 w 636148"/>
              <a:gd name="connsiteY16" fmla="*/ 847023 h 848458"/>
              <a:gd name="connsiteX17" fmla="*/ 530270 w 636148"/>
              <a:gd name="connsiteY17" fmla="*/ 712269 h 848458"/>
              <a:gd name="connsiteX18" fmla="*/ 636148 w 636148"/>
              <a:gd name="connsiteY18" fmla="*/ 308008 h 848458"/>
              <a:gd name="connsiteX19" fmla="*/ 395516 w 636148"/>
              <a:gd name="connsiteY19" fmla="*/ 96252 h 848458"/>
              <a:gd name="connsiteX20" fmla="*/ 203011 w 636148"/>
              <a:gd name="connsiteY20" fmla="*/ 0 h 8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6148" h="848458">
                <a:moveTo>
                  <a:pt x="203011" y="0"/>
                </a:moveTo>
                <a:cubicBezTo>
                  <a:pt x="193386" y="9625"/>
                  <a:pt x="184592" y="20161"/>
                  <a:pt x="174135" y="28875"/>
                </a:cubicBezTo>
                <a:cubicBezTo>
                  <a:pt x="165248" y="36281"/>
                  <a:pt x="148918" y="37152"/>
                  <a:pt x="145260" y="48126"/>
                </a:cubicBezTo>
                <a:cubicBezTo>
                  <a:pt x="143246" y="54169"/>
                  <a:pt x="161516" y="106521"/>
                  <a:pt x="164510" y="115503"/>
                </a:cubicBezTo>
                <a:cubicBezTo>
                  <a:pt x="166114" y="129941"/>
                  <a:pt x="156489" y="104273"/>
                  <a:pt x="154885" y="134753"/>
                </a:cubicBezTo>
                <a:cubicBezTo>
                  <a:pt x="153281" y="165233"/>
                  <a:pt x="158094" y="266299"/>
                  <a:pt x="154885" y="298383"/>
                </a:cubicBezTo>
                <a:cubicBezTo>
                  <a:pt x="153322" y="309845"/>
                  <a:pt x="143040" y="318371"/>
                  <a:pt x="135634" y="327258"/>
                </a:cubicBezTo>
                <a:cubicBezTo>
                  <a:pt x="73884" y="401356"/>
                  <a:pt x="135294" y="313329"/>
                  <a:pt x="87508" y="385010"/>
                </a:cubicBezTo>
                <a:cubicBezTo>
                  <a:pt x="84300" y="397844"/>
                  <a:pt x="79081" y="410337"/>
                  <a:pt x="77883" y="423511"/>
                </a:cubicBezTo>
                <a:cubicBezTo>
                  <a:pt x="72646" y="481114"/>
                  <a:pt x="78604" y="539858"/>
                  <a:pt x="68257" y="596766"/>
                </a:cubicBezTo>
                <a:cubicBezTo>
                  <a:pt x="65387" y="612549"/>
                  <a:pt x="48581" y="622125"/>
                  <a:pt x="39382" y="635267"/>
                </a:cubicBezTo>
                <a:cubicBezTo>
                  <a:pt x="26114" y="654221"/>
                  <a:pt x="881" y="693018"/>
                  <a:pt x="881" y="693018"/>
                </a:cubicBezTo>
                <a:cubicBezTo>
                  <a:pt x="4089" y="718686"/>
                  <a:pt x="0" y="746383"/>
                  <a:pt x="10506" y="770021"/>
                </a:cubicBezTo>
                <a:cubicBezTo>
                  <a:pt x="14627" y="779293"/>
                  <a:pt x="30307" y="775109"/>
                  <a:pt x="39382" y="779646"/>
                </a:cubicBezTo>
                <a:cubicBezTo>
                  <a:pt x="49729" y="784819"/>
                  <a:pt x="58632" y="792479"/>
                  <a:pt x="68257" y="798896"/>
                </a:cubicBezTo>
                <a:cubicBezTo>
                  <a:pt x="79359" y="832199"/>
                  <a:pt x="71929" y="829608"/>
                  <a:pt x="106758" y="847023"/>
                </a:cubicBezTo>
                <a:cubicBezTo>
                  <a:pt x="109628" y="848458"/>
                  <a:pt x="113175" y="847023"/>
                  <a:pt x="116384" y="847023"/>
                </a:cubicBezTo>
                <a:lnTo>
                  <a:pt x="530270" y="712269"/>
                </a:lnTo>
                <a:lnTo>
                  <a:pt x="636148" y="308008"/>
                </a:lnTo>
                <a:lnTo>
                  <a:pt x="395516" y="96252"/>
                </a:lnTo>
                <a:lnTo>
                  <a:pt x="203011" y="0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6066" name="Freeform 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533650" y="808038"/>
            <a:ext cx="763588" cy="533400"/>
          </a:xfrm>
          <a:custGeom>
            <a:avLst/>
            <a:gdLst/>
            <a:ahLst/>
            <a:cxnLst>
              <a:cxn ang="0">
                <a:pos x="18" y="93"/>
              </a:cxn>
              <a:cxn ang="0">
                <a:pos x="47" y="120"/>
              </a:cxn>
              <a:cxn ang="0">
                <a:pos x="62" y="166"/>
              </a:cxn>
              <a:cxn ang="0">
                <a:pos x="36" y="198"/>
              </a:cxn>
              <a:cxn ang="0">
                <a:pos x="0" y="196"/>
              </a:cxn>
              <a:cxn ang="0">
                <a:pos x="50" y="241"/>
              </a:cxn>
              <a:cxn ang="0">
                <a:pos x="70" y="294"/>
              </a:cxn>
              <a:cxn ang="0">
                <a:pos x="118" y="317"/>
              </a:cxn>
              <a:cxn ang="0">
                <a:pos x="148" y="330"/>
              </a:cxn>
              <a:cxn ang="0">
                <a:pos x="200" y="331"/>
              </a:cxn>
              <a:cxn ang="0">
                <a:pos x="241" y="333"/>
              </a:cxn>
              <a:cxn ang="0">
                <a:pos x="270" y="317"/>
              </a:cxn>
              <a:cxn ang="0">
                <a:pos x="293" y="333"/>
              </a:cxn>
              <a:cxn ang="0">
                <a:pos x="318" y="316"/>
              </a:cxn>
              <a:cxn ang="0">
                <a:pos x="357" y="300"/>
              </a:cxn>
              <a:cxn ang="0">
                <a:pos x="368" y="277"/>
              </a:cxn>
              <a:cxn ang="0">
                <a:pos x="389" y="251"/>
              </a:cxn>
              <a:cxn ang="0">
                <a:pos x="371" y="230"/>
              </a:cxn>
              <a:cxn ang="0">
                <a:pos x="385" y="176"/>
              </a:cxn>
              <a:cxn ang="0">
                <a:pos x="364" y="161"/>
              </a:cxn>
              <a:cxn ang="0">
                <a:pos x="359" y="151"/>
              </a:cxn>
              <a:cxn ang="0">
                <a:pos x="346" y="132"/>
              </a:cxn>
              <a:cxn ang="0">
                <a:pos x="316" y="153"/>
              </a:cxn>
              <a:cxn ang="0">
                <a:pos x="298" y="146"/>
              </a:cxn>
              <a:cxn ang="0">
                <a:pos x="266" y="132"/>
              </a:cxn>
              <a:cxn ang="0">
                <a:pos x="248" y="130"/>
              </a:cxn>
              <a:cxn ang="0">
                <a:pos x="239" y="116"/>
              </a:cxn>
              <a:cxn ang="0">
                <a:pos x="206" y="118"/>
              </a:cxn>
              <a:cxn ang="0">
                <a:pos x="200" y="100"/>
              </a:cxn>
              <a:cxn ang="0">
                <a:pos x="182" y="109"/>
              </a:cxn>
              <a:cxn ang="0">
                <a:pos x="171" y="109"/>
              </a:cxn>
              <a:cxn ang="0">
                <a:pos x="148" y="122"/>
              </a:cxn>
              <a:cxn ang="0">
                <a:pos x="141" y="85"/>
              </a:cxn>
              <a:cxn ang="0">
                <a:pos x="159" y="62"/>
              </a:cxn>
              <a:cxn ang="0">
                <a:pos x="159" y="23"/>
              </a:cxn>
              <a:cxn ang="0">
                <a:pos x="148" y="0"/>
              </a:cxn>
              <a:cxn ang="0">
                <a:pos x="136" y="29"/>
              </a:cxn>
              <a:cxn ang="0">
                <a:pos x="120" y="31"/>
              </a:cxn>
              <a:cxn ang="0">
                <a:pos x="116" y="6"/>
              </a:cxn>
              <a:cxn ang="0">
                <a:pos x="93" y="20"/>
              </a:cxn>
              <a:cxn ang="0">
                <a:pos x="91" y="39"/>
              </a:cxn>
              <a:cxn ang="0">
                <a:pos x="73" y="27"/>
              </a:cxn>
              <a:cxn ang="0">
                <a:pos x="58" y="39"/>
              </a:cxn>
              <a:cxn ang="0">
                <a:pos x="82" y="57"/>
              </a:cxn>
              <a:cxn ang="0">
                <a:pos x="107" y="77"/>
              </a:cxn>
              <a:cxn ang="0">
                <a:pos x="91" y="91"/>
              </a:cxn>
              <a:cxn ang="0">
                <a:pos x="99" y="114"/>
              </a:cxn>
              <a:cxn ang="0">
                <a:pos x="79" y="120"/>
              </a:cxn>
              <a:cxn ang="0">
                <a:pos x="47" y="87"/>
              </a:cxn>
            </a:cxnLst>
            <a:rect l="0" t="0" r="r" b="b"/>
            <a:pathLst>
              <a:path w="389" h="337">
                <a:moveTo>
                  <a:pt x="29" y="80"/>
                </a:moveTo>
                <a:lnTo>
                  <a:pt x="18" y="93"/>
                </a:lnTo>
                <a:lnTo>
                  <a:pt x="31" y="116"/>
                </a:lnTo>
                <a:lnTo>
                  <a:pt x="47" y="120"/>
                </a:lnTo>
                <a:lnTo>
                  <a:pt x="61" y="130"/>
                </a:lnTo>
                <a:lnTo>
                  <a:pt x="62" y="166"/>
                </a:lnTo>
                <a:lnTo>
                  <a:pt x="48" y="192"/>
                </a:lnTo>
                <a:lnTo>
                  <a:pt x="36" y="198"/>
                </a:lnTo>
                <a:lnTo>
                  <a:pt x="4" y="192"/>
                </a:lnTo>
                <a:lnTo>
                  <a:pt x="0" y="196"/>
                </a:lnTo>
                <a:lnTo>
                  <a:pt x="39" y="235"/>
                </a:lnTo>
                <a:lnTo>
                  <a:pt x="50" y="241"/>
                </a:lnTo>
                <a:lnTo>
                  <a:pt x="56" y="267"/>
                </a:lnTo>
                <a:lnTo>
                  <a:pt x="70" y="294"/>
                </a:lnTo>
                <a:lnTo>
                  <a:pt x="93" y="314"/>
                </a:lnTo>
                <a:lnTo>
                  <a:pt x="118" y="317"/>
                </a:lnTo>
                <a:lnTo>
                  <a:pt x="134" y="330"/>
                </a:lnTo>
                <a:lnTo>
                  <a:pt x="148" y="330"/>
                </a:lnTo>
                <a:lnTo>
                  <a:pt x="165" y="321"/>
                </a:lnTo>
                <a:lnTo>
                  <a:pt x="200" y="331"/>
                </a:lnTo>
                <a:lnTo>
                  <a:pt x="218" y="337"/>
                </a:lnTo>
                <a:lnTo>
                  <a:pt x="241" y="333"/>
                </a:lnTo>
                <a:lnTo>
                  <a:pt x="257" y="330"/>
                </a:lnTo>
                <a:lnTo>
                  <a:pt x="270" y="317"/>
                </a:lnTo>
                <a:lnTo>
                  <a:pt x="280" y="321"/>
                </a:lnTo>
                <a:lnTo>
                  <a:pt x="293" y="333"/>
                </a:lnTo>
                <a:lnTo>
                  <a:pt x="307" y="326"/>
                </a:lnTo>
                <a:lnTo>
                  <a:pt x="318" y="316"/>
                </a:lnTo>
                <a:lnTo>
                  <a:pt x="327" y="308"/>
                </a:lnTo>
                <a:lnTo>
                  <a:pt x="357" y="300"/>
                </a:lnTo>
                <a:lnTo>
                  <a:pt x="364" y="291"/>
                </a:lnTo>
                <a:lnTo>
                  <a:pt x="368" y="277"/>
                </a:lnTo>
                <a:lnTo>
                  <a:pt x="387" y="262"/>
                </a:lnTo>
                <a:lnTo>
                  <a:pt x="389" y="251"/>
                </a:lnTo>
                <a:lnTo>
                  <a:pt x="381" y="244"/>
                </a:lnTo>
                <a:lnTo>
                  <a:pt x="371" y="230"/>
                </a:lnTo>
                <a:lnTo>
                  <a:pt x="369" y="182"/>
                </a:lnTo>
                <a:lnTo>
                  <a:pt x="385" y="176"/>
                </a:lnTo>
                <a:lnTo>
                  <a:pt x="375" y="159"/>
                </a:lnTo>
                <a:lnTo>
                  <a:pt x="364" y="161"/>
                </a:lnTo>
                <a:lnTo>
                  <a:pt x="355" y="159"/>
                </a:lnTo>
                <a:lnTo>
                  <a:pt x="359" y="151"/>
                </a:lnTo>
                <a:lnTo>
                  <a:pt x="355" y="136"/>
                </a:lnTo>
                <a:lnTo>
                  <a:pt x="346" y="132"/>
                </a:lnTo>
                <a:lnTo>
                  <a:pt x="330" y="141"/>
                </a:lnTo>
                <a:lnTo>
                  <a:pt x="316" y="153"/>
                </a:lnTo>
                <a:lnTo>
                  <a:pt x="307" y="151"/>
                </a:lnTo>
                <a:lnTo>
                  <a:pt x="298" y="146"/>
                </a:lnTo>
                <a:lnTo>
                  <a:pt x="282" y="136"/>
                </a:lnTo>
                <a:lnTo>
                  <a:pt x="266" y="132"/>
                </a:lnTo>
                <a:lnTo>
                  <a:pt x="257" y="136"/>
                </a:lnTo>
                <a:lnTo>
                  <a:pt x="248" y="130"/>
                </a:lnTo>
                <a:lnTo>
                  <a:pt x="247" y="118"/>
                </a:lnTo>
                <a:lnTo>
                  <a:pt x="239" y="116"/>
                </a:lnTo>
                <a:lnTo>
                  <a:pt x="223" y="120"/>
                </a:lnTo>
                <a:lnTo>
                  <a:pt x="206" y="118"/>
                </a:lnTo>
                <a:lnTo>
                  <a:pt x="206" y="109"/>
                </a:lnTo>
                <a:lnTo>
                  <a:pt x="200" y="100"/>
                </a:lnTo>
                <a:lnTo>
                  <a:pt x="188" y="98"/>
                </a:lnTo>
                <a:lnTo>
                  <a:pt x="182" y="109"/>
                </a:lnTo>
                <a:lnTo>
                  <a:pt x="179" y="114"/>
                </a:lnTo>
                <a:lnTo>
                  <a:pt x="171" y="109"/>
                </a:lnTo>
                <a:lnTo>
                  <a:pt x="159" y="112"/>
                </a:lnTo>
                <a:lnTo>
                  <a:pt x="148" y="122"/>
                </a:lnTo>
                <a:lnTo>
                  <a:pt x="140" y="114"/>
                </a:lnTo>
                <a:lnTo>
                  <a:pt x="141" y="85"/>
                </a:lnTo>
                <a:lnTo>
                  <a:pt x="150" y="70"/>
                </a:lnTo>
                <a:lnTo>
                  <a:pt x="159" y="62"/>
                </a:lnTo>
                <a:lnTo>
                  <a:pt x="157" y="43"/>
                </a:lnTo>
                <a:lnTo>
                  <a:pt x="159" y="23"/>
                </a:lnTo>
                <a:lnTo>
                  <a:pt x="155" y="0"/>
                </a:lnTo>
                <a:lnTo>
                  <a:pt x="148" y="0"/>
                </a:lnTo>
                <a:lnTo>
                  <a:pt x="140" y="9"/>
                </a:lnTo>
                <a:lnTo>
                  <a:pt x="136" y="29"/>
                </a:lnTo>
                <a:lnTo>
                  <a:pt x="130" y="43"/>
                </a:lnTo>
                <a:lnTo>
                  <a:pt x="120" y="31"/>
                </a:lnTo>
                <a:lnTo>
                  <a:pt x="127" y="16"/>
                </a:lnTo>
                <a:lnTo>
                  <a:pt x="116" y="6"/>
                </a:lnTo>
                <a:lnTo>
                  <a:pt x="100" y="9"/>
                </a:lnTo>
                <a:lnTo>
                  <a:pt x="93" y="20"/>
                </a:lnTo>
                <a:lnTo>
                  <a:pt x="97" y="29"/>
                </a:lnTo>
                <a:lnTo>
                  <a:pt x="91" y="39"/>
                </a:lnTo>
                <a:lnTo>
                  <a:pt x="84" y="35"/>
                </a:lnTo>
                <a:lnTo>
                  <a:pt x="73" y="27"/>
                </a:lnTo>
                <a:lnTo>
                  <a:pt x="66" y="29"/>
                </a:lnTo>
                <a:lnTo>
                  <a:pt x="58" y="39"/>
                </a:lnTo>
                <a:lnTo>
                  <a:pt x="68" y="54"/>
                </a:lnTo>
                <a:lnTo>
                  <a:pt x="82" y="57"/>
                </a:lnTo>
                <a:lnTo>
                  <a:pt x="99" y="72"/>
                </a:lnTo>
                <a:lnTo>
                  <a:pt x="107" y="77"/>
                </a:lnTo>
                <a:lnTo>
                  <a:pt x="107" y="87"/>
                </a:lnTo>
                <a:lnTo>
                  <a:pt x="91" y="91"/>
                </a:lnTo>
                <a:lnTo>
                  <a:pt x="93" y="105"/>
                </a:lnTo>
                <a:lnTo>
                  <a:pt x="99" y="114"/>
                </a:lnTo>
                <a:lnTo>
                  <a:pt x="93" y="122"/>
                </a:lnTo>
                <a:lnTo>
                  <a:pt x="79" y="120"/>
                </a:lnTo>
                <a:lnTo>
                  <a:pt x="61" y="100"/>
                </a:lnTo>
                <a:lnTo>
                  <a:pt x="47" y="87"/>
                </a:lnTo>
                <a:lnTo>
                  <a:pt x="29" y="80"/>
                </a:lnTo>
                <a:close/>
              </a:path>
            </a:pathLst>
          </a:custGeom>
          <a:solidFill>
            <a:srgbClr val="EAEAEA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67" name="Freeform 3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559425" y="4621213"/>
            <a:ext cx="787400" cy="465137"/>
          </a:xfrm>
          <a:custGeom>
            <a:avLst/>
            <a:gdLst/>
            <a:ahLst/>
            <a:cxnLst>
              <a:cxn ang="0">
                <a:pos x="7" y="41"/>
              </a:cxn>
              <a:cxn ang="0">
                <a:pos x="2" y="62"/>
              </a:cxn>
              <a:cxn ang="0">
                <a:pos x="29" y="86"/>
              </a:cxn>
              <a:cxn ang="0">
                <a:pos x="31" y="121"/>
              </a:cxn>
              <a:cxn ang="0">
                <a:pos x="6" y="141"/>
              </a:cxn>
              <a:cxn ang="0">
                <a:pos x="9" y="166"/>
              </a:cxn>
              <a:cxn ang="0">
                <a:pos x="6" y="194"/>
              </a:cxn>
              <a:cxn ang="0">
                <a:pos x="9" y="218"/>
              </a:cxn>
              <a:cxn ang="0">
                <a:pos x="31" y="232"/>
              </a:cxn>
              <a:cxn ang="0">
                <a:pos x="32" y="266"/>
              </a:cxn>
              <a:cxn ang="0">
                <a:pos x="46" y="294"/>
              </a:cxn>
              <a:cxn ang="0">
                <a:pos x="114" y="276"/>
              </a:cxn>
              <a:cxn ang="0">
                <a:pos x="155" y="247"/>
              </a:cxn>
              <a:cxn ang="0">
                <a:pos x="186" y="264"/>
              </a:cxn>
              <a:cxn ang="0">
                <a:pos x="217" y="274"/>
              </a:cxn>
              <a:cxn ang="0">
                <a:pos x="253" y="260"/>
              </a:cxn>
              <a:cxn ang="0">
                <a:pos x="255" y="230"/>
              </a:cxn>
              <a:cxn ang="0">
                <a:pos x="283" y="230"/>
              </a:cxn>
              <a:cxn ang="0">
                <a:pos x="296" y="221"/>
              </a:cxn>
              <a:cxn ang="0">
                <a:pos x="351" y="205"/>
              </a:cxn>
              <a:cxn ang="0">
                <a:pos x="370" y="183"/>
              </a:cxn>
              <a:cxn ang="0">
                <a:pos x="342" y="153"/>
              </a:cxn>
              <a:cxn ang="0">
                <a:pos x="355" y="130"/>
              </a:cxn>
              <a:cxn ang="0">
                <a:pos x="364" y="117"/>
              </a:cxn>
              <a:cxn ang="0">
                <a:pos x="372" y="86"/>
              </a:cxn>
              <a:cxn ang="0">
                <a:pos x="380" y="55"/>
              </a:cxn>
              <a:cxn ang="0">
                <a:pos x="401" y="41"/>
              </a:cxn>
              <a:cxn ang="0">
                <a:pos x="390" y="10"/>
              </a:cxn>
              <a:cxn ang="0">
                <a:pos x="335" y="3"/>
              </a:cxn>
              <a:cxn ang="0">
                <a:pos x="277" y="7"/>
              </a:cxn>
              <a:cxn ang="0">
                <a:pos x="223" y="34"/>
              </a:cxn>
              <a:cxn ang="0">
                <a:pos x="180" y="53"/>
              </a:cxn>
              <a:cxn ang="0">
                <a:pos x="123" y="57"/>
              </a:cxn>
              <a:cxn ang="0">
                <a:pos x="87" y="55"/>
              </a:cxn>
              <a:cxn ang="0">
                <a:pos x="43" y="39"/>
              </a:cxn>
              <a:cxn ang="0">
                <a:pos x="9" y="35"/>
              </a:cxn>
            </a:cxnLst>
            <a:rect l="0" t="0" r="r" b="b"/>
            <a:pathLst>
              <a:path w="401" h="294">
                <a:moveTo>
                  <a:pt x="9" y="35"/>
                </a:moveTo>
                <a:lnTo>
                  <a:pt x="7" y="41"/>
                </a:lnTo>
                <a:lnTo>
                  <a:pt x="0" y="49"/>
                </a:lnTo>
                <a:lnTo>
                  <a:pt x="2" y="62"/>
                </a:lnTo>
                <a:lnTo>
                  <a:pt x="13" y="84"/>
                </a:lnTo>
                <a:lnTo>
                  <a:pt x="29" y="86"/>
                </a:lnTo>
                <a:lnTo>
                  <a:pt x="32" y="96"/>
                </a:lnTo>
                <a:lnTo>
                  <a:pt x="31" y="121"/>
                </a:lnTo>
                <a:lnTo>
                  <a:pt x="25" y="128"/>
                </a:lnTo>
                <a:lnTo>
                  <a:pt x="6" y="141"/>
                </a:lnTo>
                <a:lnTo>
                  <a:pt x="4" y="147"/>
                </a:lnTo>
                <a:lnTo>
                  <a:pt x="9" y="166"/>
                </a:lnTo>
                <a:lnTo>
                  <a:pt x="11" y="181"/>
                </a:lnTo>
                <a:lnTo>
                  <a:pt x="6" y="194"/>
                </a:lnTo>
                <a:lnTo>
                  <a:pt x="0" y="205"/>
                </a:lnTo>
                <a:lnTo>
                  <a:pt x="9" y="218"/>
                </a:lnTo>
                <a:lnTo>
                  <a:pt x="17" y="216"/>
                </a:lnTo>
                <a:lnTo>
                  <a:pt x="31" y="232"/>
                </a:lnTo>
                <a:lnTo>
                  <a:pt x="32" y="247"/>
                </a:lnTo>
                <a:lnTo>
                  <a:pt x="32" y="266"/>
                </a:lnTo>
                <a:lnTo>
                  <a:pt x="31" y="276"/>
                </a:lnTo>
                <a:lnTo>
                  <a:pt x="46" y="294"/>
                </a:lnTo>
                <a:lnTo>
                  <a:pt x="77" y="287"/>
                </a:lnTo>
                <a:lnTo>
                  <a:pt x="114" y="276"/>
                </a:lnTo>
                <a:lnTo>
                  <a:pt x="141" y="259"/>
                </a:lnTo>
                <a:lnTo>
                  <a:pt x="155" y="247"/>
                </a:lnTo>
                <a:lnTo>
                  <a:pt x="173" y="271"/>
                </a:lnTo>
                <a:lnTo>
                  <a:pt x="186" y="264"/>
                </a:lnTo>
                <a:lnTo>
                  <a:pt x="205" y="271"/>
                </a:lnTo>
                <a:lnTo>
                  <a:pt x="217" y="274"/>
                </a:lnTo>
                <a:lnTo>
                  <a:pt x="240" y="264"/>
                </a:lnTo>
                <a:lnTo>
                  <a:pt x="253" y="260"/>
                </a:lnTo>
                <a:lnTo>
                  <a:pt x="253" y="249"/>
                </a:lnTo>
                <a:lnTo>
                  <a:pt x="255" y="230"/>
                </a:lnTo>
                <a:lnTo>
                  <a:pt x="267" y="223"/>
                </a:lnTo>
                <a:lnTo>
                  <a:pt x="283" y="230"/>
                </a:lnTo>
                <a:lnTo>
                  <a:pt x="285" y="237"/>
                </a:lnTo>
                <a:lnTo>
                  <a:pt x="296" y="221"/>
                </a:lnTo>
                <a:lnTo>
                  <a:pt x="326" y="208"/>
                </a:lnTo>
                <a:lnTo>
                  <a:pt x="351" y="205"/>
                </a:lnTo>
                <a:lnTo>
                  <a:pt x="374" y="205"/>
                </a:lnTo>
                <a:lnTo>
                  <a:pt x="370" y="183"/>
                </a:lnTo>
                <a:lnTo>
                  <a:pt x="367" y="171"/>
                </a:lnTo>
                <a:lnTo>
                  <a:pt x="342" y="153"/>
                </a:lnTo>
                <a:lnTo>
                  <a:pt x="341" y="148"/>
                </a:lnTo>
                <a:lnTo>
                  <a:pt x="355" y="130"/>
                </a:lnTo>
                <a:lnTo>
                  <a:pt x="369" y="127"/>
                </a:lnTo>
                <a:lnTo>
                  <a:pt x="364" y="117"/>
                </a:lnTo>
                <a:lnTo>
                  <a:pt x="372" y="98"/>
                </a:lnTo>
                <a:lnTo>
                  <a:pt x="372" y="86"/>
                </a:lnTo>
                <a:lnTo>
                  <a:pt x="376" y="64"/>
                </a:lnTo>
                <a:lnTo>
                  <a:pt x="380" y="55"/>
                </a:lnTo>
                <a:lnTo>
                  <a:pt x="394" y="57"/>
                </a:lnTo>
                <a:lnTo>
                  <a:pt x="401" y="41"/>
                </a:lnTo>
                <a:lnTo>
                  <a:pt x="394" y="28"/>
                </a:lnTo>
                <a:lnTo>
                  <a:pt x="390" y="10"/>
                </a:lnTo>
                <a:lnTo>
                  <a:pt x="380" y="12"/>
                </a:lnTo>
                <a:lnTo>
                  <a:pt x="335" y="3"/>
                </a:lnTo>
                <a:lnTo>
                  <a:pt x="306" y="0"/>
                </a:lnTo>
                <a:lnTo>
                  <a:pt x="277" y="7"/>
                </a:lnTo>
                <a:lnTo>
                  <a:pt x="252" y="18"/>
                </a:lnTo>
                <a:lnTo>
                  <a:pt x="223" y="34"/>
                </a:lnTo>
                <a:lnTo>
                  <a:pt x="201" y="51"/>
                </a:lnTo>
                <a:lnTo>
                  <a:pt x="180" y="53"/>
                </a:lnTo>
                <a:lnTo>
                  <a:pt x="151" y="48"/>
                </a:lnTo>
                <a:lnTo>
                  <a:pt x="123" y="57"/>
                </a:lnTo>
                <a:lnTo>
                  <a:pt x="107" y="61"/>
                </a:lnTo>
                <a:lnTo>
                  <a:pt x="87" y="55"/>
                </a:lnTo>
                <a:lnTo>
                  <a:pt x="58" y="43"/>
                </a:lnTo>
                <a:lnTo>
                  <a:pt x="43" y="39"/>
                </a:lnTo>
                <a:lnTo>
                  <a:pt x="21" y="35"/>
                </a:lnTo>
                <a:lnTo>
                  <a:pt x="9" y="35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6068" name="Group 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273175" y="4157663"/>
            <a:ext cx="1725613" cy="1190625"/>
            <a:chOff x="1362" y="3100"/>
            <a:chExt cx="1087" cy="750"/>
          </a:xfrm>
        </p:grpSpPr>
        <p:sp>
          <p:nvSpPr>
            <p:cNvPr id="216069" name="Freeform 5"/>
            <p:cNvSpPr>
              <a:spLocks/>
            </p:cNvSpPr>
            <p:nvPr/>
          </p:nvSpPr>
          <p:spPr bwMode="auto">
            <a:xfrm>
              <a:off x="1362" y="3100"/>
              <a:ext cx="1047" cy="750"/>
            </a:xfrm>
            <a:custGeom>
              <a:avLst/>
              <a:gdLst/>
              <a:ahLst/>
              <a:cxnLst>
                <a:cxn ang="0">
                  <a:pos x="38" y="136"/>
                </a:cxn>
                <a:cxn ang="0">
                  <a:pos x="66" y="82"/>
                </a:cxn>
                <a:cxn ang="0">
                  <a:pos x="58" y="62"/>
                </a:cxn>
                <a:cxn ang="0">
                  <a:pos x="46" y="43"/>
                </a:cxn>
                <a:cxn ang="0">
                  <a:pos x="93" y="20"/>
                </a:cxn>
                <a:cxn ang="0">
                  <a:pos x="127" y="12"/>
                </a:cxn>
                <a:cxn ang="0">
                  <a:pos x="163" y="5"/>
                </a:cxn>
                <a:cxn ang="0">
                  <a:pos x="232" y="59"/>
                </a:cxn>
                <a:cxn ang="0">
                  <a:pos x="282" y="62"/>
                </a:cxn>
                <a:cxn ang="0">
                  <a:pos x="417" y="125"/>
                </a:cxn>
                <a:cxn ang="0">
                  <a:pos x="475" y="140"/>
                </a:cxn>
                <a:cxn ang="0">
                  <a:pos x="514" y="171"/>
                </a:cxn>
                <a:cxn ang="0">
                  <a:pos x="553" y="175"/>
                </a:cxn>
                <a:cxn ang="0">
                  <a:pos x="553" y="194"/>
                </a:cxn>
                <a:cxn ang="0">
                  <a:pos x="615" y="253"/>
                </a:cxn>
                <a:cxn ang="0">
                  <a:pos x="665" y="276"/>
                </a:cxn>
                <a:cxn ang="0">
                  <a:pos x="743" y="299"/>
                </a:cxn>
                <a:cxn ang="0">
                  <a:pos x="759" y="326"/>
                </a:cxn>
                <a:cxn ang="0">
                  <a:pos x="789" y="337"/>
                </a:cxn>
                <a:cxn ang="0">
                  <a:pos x="821" y="337"/>
                </a:cxn>
                <a:cxn ang="0">
                  <a:pos x="840" y="337"/>
                </a:cxn>
                <a:cxn ang="0">
                  <a:pos x="848" y="373"/>
                </a:cxn>
                <a:cxn ang="0">
                  <a:pos x="774" y="430"/>
                </a:cxn>
                <a:cxn ang="0">
                  <a:pos x="670" y="448"/>
                </a:cxn>
                <a:cxn ang="0">
                  <a:pos x="642" y="476"/>
                </a:cxn>
                <a:cxn ang="0">
                  <a:pos x="611" y="487"/>
                </a:cxn>
                <a:cxn ang="0">
                  <a:pos x="579" y="522"/>
                </a:cxn>
                <a:cxn ang="0">
                  <a:pos x="545" y="546"/>
                </a:cxn>
                <a:cxn ang="0">
                  <a:pos x="556" y="588"/>
                </a:cxn>
                <a:cxn ang="0">
                  <a:pos x="560" y="619"/>
                </a:cxn>
                <a:cxn ang="0">
                  <a:pos x="541" y="631"/>
                </a:cxn>
                <a:cxn ang="0">
                  <a:pos x="487" y="678"/>
                </a:cxn>
                <a:cxn ang="0">
                  <a:pos x="467" y="697"/>
                </a:cxn>
                <a:cxn ang="0">
                  <a:pos x="433" y="708"/>
                </a:cxn>
                <a:cxn ang="0">
                  <a:pos x="397" y="717"/>
                </a:cxn>
                <a:cxn ang="0">
                  <a:pos x="378" y="740"/>
                </a:cxn>
                <a:cxn ang="0">
                  <a:pos x="347" y="747"/>
                </a:cxn>
                <a:cxn ang="0">
                  <a:pos x="285" y="740"/>
                </a:cxn>
                <a:cxn ang="0">
                  <a:pos x="189" y="708"/>
                </a:cxn>
                <a:cxn ang="0">
                  <a:pos x="143" y="728"/>
                </a:cxn>
                <a:cxn ang="0">
                  <a:pos x="100" y="744"/>
                </a:cxn>
                <a:cxn ang="0">
                  <a:pos x="46" y="705"/>
                </a:cxn>
                <a:cxn ang="0">
                  <a:pos x="27" y="615"/>
                </a:cxn>
                <a:cxn ang="0">
                  <a:pos x="0" y="585"/>
                </a:cxn>
                <a:cxn ang="0">
                  <a:pos x="11" y="549"/>
                </a:cxn>
                <a:cxn ang="0">
                  <a:pos x="50" y="530"/>
                </a:cxn>
                <a:cxn ang="0">
                  <a:pos x="34" y="487"/>
                </a:cxn>
                <a:cxn ang="0">
                  <a:pos x="70" y="441"/>
                </a:cxn>
                <a:cxn ang="0">
                  <a:pos x="61" y="408"/>
                </a:cxn>
                <a:cxn ang="0">
                  <a:pos x="73" y="377"/>
                </a:cxn>
                <a:cxn ang="0">
                  <a:pos x="93" y="389"/>
                </a:cxn>
                <a:cxn ang="0">
                  <a:pos x="109" y="330"/>
                </a:cxn>
                <a:cxn ang="0">
                  <a:pos x="139" y="287"/>
                </a:cxn>
                <a:cxn ang="0">
                  <a:pos x="170" y="257"/>
                </a:cxn>
                <a:cxn ang="0">
                  <a:pos x="202" y="244"/>
                </a:cxn>
                <a:cxn ang="0">
                  <a:pos x="166" y="194"/>
                </a:cxn>
                <a:cxn ang="0">
                  <a:pos x="136" y="198"/>
                </a:cxn>
                <a:cxn ang="0">
                  <a:pos x="97" y="183"/>
                </a:cxn>
                <a:cxn ang="0">
                  <a:pos x="81" y="178"/>
                </a:cxn>
                <a:cxn ang="0">
                  <a:pos x="70" y="148"/>
                </a:cxn>
                <a:cxn ang="0">
                  <a:pos x="43" y="148"/>
                </a:cxn>
              </a:cxnLst>
              <a:rect l="0" t="0" r="r" b="b"/>
              <a:pathLst>
                <a:path w="848" h="751">
                  <a:moveTo>
                    <a:pt x="43" y="148"/>
                  </a:moveTo>
                  <a:lnTo>
                    <a:pt x="38" y="136"/>
                  </a:lnTo>
                  <a:lnTo>
                    <a:pt x="43" y="121"/>
                  </a:lnTo>
                  <a:lnTo>
                    <a:pt x="66" y="82"/>
                  </a:lnTo>
                  <a:lnTo>
                    <a:pt x="54" y="74"/>
                  </a:lnTo>
                  <a:lnTo>
                    <a:pt x="58" y="62"/>
                  </a:lnTo>
                  <a:lnTo>
                    <a:pt x="46" y="59"/>
                  </a:lnTo>
                  <a:lnTo>
                    <a:pt x="46" y="43"/>
                  </a:lnTo>
                  <a:lnTo>
                    <a:pt x="54" y="32"/>
                  </a:lnTo>
                  <a:lnTo>
                    <a:pt x="93" y="20"/>
                  </a:lnTo>
                  <a:lnTo>
                    <a:pt x="124" y="23"/>
                  </a:lnTo>
                  <a:lnTo>
                    <a:pt x="127" y="12"/>
                  </a:lnTo>
                  <a:lnTo>
                    <a:pt x="151" y="0"/>
                  </a:lnTo>
                  <a:lnTo>
                    <a:pt x="163" y="5"/>
                  </a:lnTo>
                  <a:lnTo>
                    <a:pt x="189" y="39"/>
                  </a:lnTo>
                  <a:lnTo>
                    <a:pt x="232" y="59"/>
                  </a:lnTo>
                  <a:lnTo>
                    <a:pt x="271" y="59"/>
                  </a:lnTo>
                  <a:lnTo>
                    <a:pt x="282" y="62"/>
                  </a:lnTo>
                  <a:lnTo>
                    <a:pt x="385" y="121"/>
                  </a:lnTo>
                  <a:lnTo>
                    <a:pt x="417" y="125"/>
                  </a:lnTo>
                  <a:lnTo>
                    <a:pt x="440" y="148"/>
                  </a:lnTo>
                  <a:lnTo>
                    <a:pt x="475" y="140"/>
                  </a:lnTo>
                  <a:lnTo>
                    <a:pt x="494" y="152"/>
                  </a:lnTo>
                  <a:lnTo>
                    <a:pt x="514" y="171"/>
                  </a:lnTo>
                  <a:lnTo>
                    <a:pt x="537" y="171"/>
                  </a:lnTo>
                  <a:lnTo>
                    <a:pt x="553" y="175"/>
                  </a:lnTo>
                  <a:lnTo>
                    <a:pt x="560" y="183"/>
                  </a:lnTo>
                  <a:lnTo>
                    <a:pt x="553" y="194"/>
                  </a:lnTo>
                  <a:lnTo>
                    <a:pt x="553" y="210"/>
                  </a:lnTo>
                  <a:lnTo>
                    <a:pt x="615" y="253"/>
                  </a:lnTo>
                  <a:lnTo>
                    <a:pt x="650" y="280"/>
                  </a:lnTo>
                  <a:lnTo>
                    <a:pt x="665" y="276"/>
                  </a:lnTo>
                  <a:lnTo>
                    <a:pt x="684" y="272"/>
                  </a:lnTo>
                  <a:lnTo>
                    <a:pt x="743" y="299"/>
                  </a:lnTo>
                  <a:lnTo>
                    <a:pt x="750" y="319"/>
                  </a:lnTo>
                  <a:lnTo>
                    <a:pt x="759" y="326"/>
                  </a:lnTo>
                  <a:lnTo>
                    <a:pt x="778" y="330"/>
                  </a:lnTo>
                  <a:lnTo>
                    <a:pt x="789" y="337"/>
                  </a:lnTo>
                  <a:lnTo>
                    <a:pt x="805" y="337"/>
                  </a:lnTo>
                  <a:lnTo>
                    <a:pt x="821" y="337"/>
                  </a:lnTo>
                  <a:lnTo>
                    <a:pt x="836" y="342"/>
                  </a:lnTo>
                  <a:lnTo>
                    <a:pt x="840" y="337"/>
                  </a:lnTo>
                  <a:lnTo>
                    <a:pt x="848" y="353"/>
                  </a:lnTo>
                  <a:lnTo>
                    <a:pt x="848" y="373"/>
                  </a:lnTo>
                  <a:lnTo>
                    <a:pt x="836" y="385"/>
                  </a:lnTo>
                  <a:lnTo>
                    <a:pt x="774" y="430"/>
                  </a:lnTo>
                  <a:lnTo>
                    <a:pt x="747" y="430"/>
                  </a:lnTo>
                  <a:lnTo>
                    <a:pt x="670" y="448"/>
                  </a:lnTo>
                  <a:lnTo>
                    <a:pt x="642" y="453"/>
                  </a:lnTo>
                  <a:lnTo>
                    <a:pt x="642" y="476"/>
                  </a:lnTo>
                  <a:lnTo>
                    <a:pt x="627" y="476"/>
                  </a:lnTo>
                  <a:lnTo>
                    <a:pt x="611" y="487"/>
                  </a:lnTo>
                  <a:lnTo>
                    <a:pt x="595" y="507"/>
                  </a:lnTo>
                  <a:lnTo>
                    <a:pt x="579" y="522"/>
                  </a:lnTo>
                  <a:lnTo>
                    <a:pt x="560" y="526"/>
                  </a:lnTo>
                  <a:lnTo>
                    <a:pt x="545" y="546"/>
                  </a:lnTo>
                  <a:lnTo>
                    <a:pt x="545" y="573"/>
                  </a:lnTo>
                  <a:lnTo>
                    <a:pt x="556" y="588"/>
                  </a:lnTo>
                  <a:lnTo>
                    <a:pt x="560" y="599"/>
                  </a:lnTo>
                  <a:lnTo>
                    <a:pt x="560" y="619"/>
                  </a:lnTo>
                  <a:lnTo>
                    <a:pt x="556" y="626"/>
                  </a:lnTo>
                  <a:lnTo>
                    <a:pt x="541" y="631"/>
                  </a:lnTo>
                  <a:lnTo>
                    <a:pt x="518" y="651"/>
                  </a:lnTo>
                  <a:lnTo>
                    <a:pt x="487" y="678"/>
                  </a:lnTo>
                  <a:lnTo>
                    <a:pt x="475" y="689"/>
                  </a:lnTo>
                  <a:lnTo>
                    <a:pt x="467" y="697"/>
                  </a:lnTo>
                  <a:lnTo>
                    <a:pt x="467" y="708"/>
                  </a:lnTo>
                  <a:lnTo>
                    <a:pt x="433" y="708"/>
                  </a:lnTo>
                  <a:lnTo>
                    <a:pt x="413" y="712"/>
                  </a:lnTo>
                  <a:lnTo>
                    <a:pt x="397" y="717"/>
                  </a:lnTo>
                  <a:lnTo>
                    <a:pt x="390" y="724"/>
                  </a:lnTo>
                  <a:lnTo>
                    <a:pt x="378" y="740"/>
                  </a:lnTo>
                  <a:lnTo>
                    <a:pt x="358" y="747"/>
                  </a:lnTo>
                  <a:lnTo>
                    <a:pt x="347" y="747"/>
                  </a:lnTo>
                  <a:lnTo>
                    <a:pt x="324" y="744"/>
                  </a:lnTo>
                  <a:lnTo>
                    <a:pt x="285" y="740"/>
                  </a:lnTo>
                  <a:lnTo>
                    <a:pt x="217" y="712"/>
                  </a:lnTo>
                  <a:lnTo>
                    <a:pt x="189" y="708"/>
                  </a:lnTo>
                  <a:lnTo>
                    <a:pt x="163" y="717"/>
                  </a:lnTo>
                  <a:lnTo>
                    <a:pt x="143" y="728"/>
                  </a:lnTo>
                  <a:lnTo>
                    <a:pt x="120" y="731"/>
                  </a:lnTo>
                  <a:lnTo>
                    <a:pt x="100" y="744"/>
                  </a:lnTo>
                  <a:lnTo>
                    <a:pt x="89" y="751"/>
                  </a:lnTo>
                  <a:lnTo>
                    <a:pt x="46" y="705"/>
                  </a:lnTo>
                  <a:lnTo>
                    <a:pt x="46" y="639"/>
                  </a:lnTo>
                  <a:lnTo>
                    <a:pt x="27" y="615"/>
                  </a:lnTo>
                  <a:lnTo>
                    <a:pt x="4" y="596"/>
                  </a:lnTo>
                  <a:lnTo>
                    <a:pt x="0" y="585"/>
                  </a:lnTo>
                  <a:lnTo>
                    <a:pt x="0" y="561"/>
                  </a:lnTo>
                  <a:lnTo>
                    <a:pt x="11" y="549"/>
                  </a:lnTo>
                  <a:lnTo>
                    <a:pt x="43" y="537"/>
                  </a:lnTo>
                  <a:lnTo>
                    <a:pt x="50" y="530"/>
                  </a:lnTo>
                  <a:lnTo>
                    <a:pt x="38" y="514"/>
                  </a:lnTo>
                  <a:lnTo>
                    <a:pt x="34" y="487"/>
                  </a:lnTo>
                  <a:lnTo>
                    <a:pt x="46" y="464"/>
                  </a:lnTo>
                  <a:lnTo>
                    <a:pt x="70" y="441"/>
                  </a:lnTo>
                  <a:lnTo>
                    <a:pt x="70" y="423"/>
                  </a:lnTo>
                  <a:lnTo>
                    <a:pt x="61" y="408"/>
                  </a:lnTo>
                  <a:lnTo>
                    <a:pt x="70" y="380"/>
                  </a:lnTo>
                  <a:lnTo>
                    <a:pt x="73" y="377"/>
                  </a:lnTo>
                  <a:lnTo>
                    <a:pt x="84" y="377"/>
                  </a:lnTo>
                  <a:lnTo>
                    <a:pt x="93" y="389"/>
                  </a:lnTo>
                  <a:lnTo>
                    <a:pt x="104" y="373"/>
                  </a:lnTo>
                  <a:lnTo>
                    <a:pt x="109" y="330"/>
                  </a:lnTo>
                  <a:lnTo>
                    <a:pt x="139" y="303"/>
                  </a:lnTo>
                  <a:lnTo>
                    <a:pt x="139" y="287"/>
                  </a:lnTo>
                  <a:lnTo>
                    <a:pt x="139" y="276"/>
                  </a:lnTo>
                  <a:lnTo>
                    <a:pt x="170" y="257"/>
                  </a:lnTo>
                  <a:lnTo>
                    <a:pt x="194" y="253"/>
                  </a:lnTo>
                  <a:lnTo>
                    <a:pt x="202" y="244"/>
                  </a:lnTo>
                  <a:lnTo>
                    <a:pt x="182" y="225"/>
                  </a:lnTo>
                  <a:lnTo>
                    <a:pt x="166" y="194"/>
                  </a:lnTo>
                  <a:lnTo>
                    <a:pt x="159" y="187"/>
                  </a:lnTo>
                  <a:lnTo>
                    <a:pt x="136" y="198"/>
                  </a:lnTo>
                  <a:lnTo>
                    <a:pt x="120" y="191"/>
                  </a:lnTo>
                  <a:lnTo>
                    <a:pt x="97" y="183"/>
                  </a:lnTo>
                  <a:lnTo>
                    <a:pt x="89" y="187"/>
                  </a:lnTo>
                  <a:lnTo>
                    <a:pt x="81" y="178"/>
                  </a:lnTo>
                  <a:lnTo>
                    <a:pt x="81" y="164"/>
                  </a:lnTo>
                  <a:lnTo>
                    <a:pt x="70" y="148"/>
                  </a:lnTo>
                  <a:lnTo>
                    <a:pt x="61" y="144"/>
                  </a:lnTo>
                  <a:lnTo>
                    <a:pt x="43" y="148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70" name="Freeform 6"/>
            <p:cNvSpPr>
              <a:spLocks/>
            </p:cNvSpPr>
            <p:nvPr/>
          </p:nvSpPr>
          <p:spPr bwMode="auto">
            <a:xfrm>
              <a:off x="2159" y="3722"/>
              <a:ext cx="40" cy="2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7" y="0"/>
                </a:cxn>
                <a:cxn ang="0">
                  <a:pos x="0" y="16"/>
                </a:cxn>
                <a:cxn ang="0">
                  <a:pos x="9" y="23"/>
                </a:cxn>
                <a:cxn ang="0">
                  <a:pos x="25" y="23"/>
                </a:cxn>
                <a:cxn ang="0">
                  <a:pos x="33" y="0"/>
                </a:cxn>
              </a:cxnLst>
              <a:rect l="0" t="0" r="r" b="b"/>
              <a:pathLst>
                <a:path w="33" h="23">
                  <a:moveTo>
                    <a:pt x="33" y="0"/>
                  </a:moveTo>
                  <a:lnTo>
                    <a:pt x="17" y="0"/>
                  </a:lnTo>
                  <a:lnTo>
                    <a:pt x="0" y="16"/>
                  </a:lnTo>
                  <a:lnTo>
                    <a:pt x="9" y="23"/>
                  </a:lnTo>
                  <a:lnTo>
                    <a:pt x="25" y="2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71" name="Freeform 7"/>
            <p:cNvSpPr>
              <a:spLocks/>
            </p:cNvSpPr>
            <p:nvPr/>
          </p:nvSpPr>
          <p:spPr bwMode="auto">
            <a:xfrm>
              <a:off x="2276" y="3664"/>
              <a:ext cx="91" cy="5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7" y="7"/>
                </a:cxn>
                <a:cxn ang="0">
                  <a:pos x="15" y="11"/>
                </a:cxn>
                <a:cxn ang="0">
                  <a:pos x="0" y="31"/>
                </a:cxn>
                <a:cxn ang="0">
                  <a:pos x="23" y="47"/>
                </a:cxn>
                <a:cxn ang="0">
                  <a:pos x="35" y="58"/>
                </a:cxn>
                <a:cxn ang="0">
                  <a:pos x="58" y="54"/>
                </a:cxn>
                <a:cxn ang="0">
                  <a:pos x="74" y="47"/>
                </a:cxn>
                <a:cxn ang="0">
                  <a:pos x="70" y="31"/>
                </a:cxn>
                <a:cxn ang="0">
                  <a:pos x="58" y="20"/>
                </a:cxn>
                <a:cxn ang="0">
                  <a:pos x="54" y="0"/>
                </a:cxn>
              </a:cxnLst>
              <a:rect l="0" t="0" r="r" b="b"/>
              <a:pathLst>
                <a:path w="74" h="58">
                  <a:moveTo>
                    <a:pt x="54" y="0"/>
                  </a:moveTo>
                  <a:lnTo>
                    <a:pt x="47" y="7"/>
                  </a:lnTo>
                  <a:lnTo>
                    <a:pt x="15" y="1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35" y="58"/>
                  </a:lnTo>
                  <a:lnTo>
                    <a:pt x="58" y="54"/>
                  </a:lnTo>
                  <a:lnTo>
                    <a:pt x="74" y="47"/>
                  </a:lnTo>
                  <a:lnTo>
                    <a:pt x="70" y="31"/>
                  </a:lnTo>
                  <a:lnTo>
                    <a:pt x="58" y="2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72" name="Freeform 8"/>
            <p:cNvSpPr>
              <a:spLocks/>
            </p:cNvSpPr>
            <p:nvPr/>
          </p:nvSpPr>
          <p:spPr bwMode="auto">
            <a:xfrm>
              <a:off x="2419" y="3668"/>
              <a:ext cx="30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7"/>
                </a:cxn>
                <a:cxn ang="0">
                  <a:pos x="13" y="19"/>
                </a:cxn>
                <a:cxn ang="0">
                  <a:pos x="24" y="30"/>
                </a:cxn>
                <a:cxn ang="0">
                  <a:pos x="16" y="0"/>
                </a:cxn>
              </a:cxnLst>
              <a:rect l="0" t="0" r="r" b="b"/>
              <a:pathLst>
                <a:path w="24" h="30">
                  <a:moveTo>
                    <a:pt x="16" y="0"/>
                  </a:moveTo>
                  <a:lnTo>
                    <a:pt x="0" y="7"/>
                  </a:lnTo>
                  <a:lnTo>
                    <a:pt x="13" y="19"/>
                  </a:lnTo>
                  <a:lnTo>
                    <a:pt x="24" y="3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73" name="Group 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500438" y="4194175"/>
            <a:ext cx="1512887" cy="1539875"/>
            <a:chOff x="2765" y="3123"/>
            <a:chExt cx="953" cy="970"/>
          </a:xfrm>
          <a:solidFill>
            <a:srgbClr val="0070C0"/>
          </a:solidFill>
        </p:grpSpPr>
        <p:sp>
          <p:nvSpPr>
            <p:cNvPr id="216074" name="Freeform 10"/>
            <p:cNvSpPr>
              <a:spLocks/>
            </p:cNvSpPr>
            <p:nvPr/>
          </p:nvSpPr>
          <p:spPr bwMode="auto">
            <a:xfrm>
              <a:off x="2798" y="3636"/>
              <a:ext cx="154" cy="20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55" y="12"/>
                </a:cxn>
                <a:cxn ang="0">
                  <a:pos x="39" y="24"/>
                </a:cxn>
                <a:cxn ang="0">
                  <a:pos x="23" y="28"/>
                </a:cxn>
                <a:cxn ang="0">
                  <a:pos x="0" y="24"/>
                </a:cxn>
                <a:cxn ang="0">
                  <a:pos x="5" y="48"/>
                </a:cxn>
                <a:cxn ang="0">
                  <a:pos x="16" y="62"/>
                </a:cxn>
                <a:cxn ang="0">
                  <a:pos x="12" y="102"/>
                </a:cxn>
                <a:cxn ang="0">
                  <a:pos x="12" y="121"/>
                </a:cxn>
                <a:cxn ang="0">
                  <a:pos x="16" y="137"/>
                </a:cxn>
                <a:cxn ang="0">
                  <a:pos x="5" y="168"/>
                </a:cxn>
                <a:cxn ang="0">
                  <a:pos x="8" y="191"/>
                </a:cxn>
                <a:cxn ang="0">
                  <a:pos x="23" y="203"/>
                </a:cxn>
                <a:cxn ang="0">
                  <a:pos x="46" y="187"/>
                </a:cxn>
                <a:cxn ang="0">
                  <a:pos x="55" y="183"/>
                </a:cxn>
                <a:cxn ang="0">
                  <a:pos x="78" y="187"/>
                </a:cxn>
                <a:cxn ang="0">
                  <a:pos x="94" y="171"/>
                </a:cxn>
                <a:cxn ang="0">
                  <a:pos x="94" y="155"/>
                </a:cxn>
                <a:cxn ang="0">
                  <a:pos x="113" y="125"/>
                </a:cxn>
                <a:cxn ang="0">
                  <a:pos x="120" y="105"/>
                </a:cxn>
                <a:cxn ang="0">
                  <a:pos x="113" y="86"/>
                </a:cxn>
                <a:cxn ang="0">
                  <a:pos x="124" y="62"/>
                </a:cxn>
                <a:cxn ang="0">
                  <a:pos x="117" y="28"/>
                </a:cxn>
                <a:cxn ang="0">
                  <a:pos x="113" y="8"/>
                </a:cxn>
                <a:cxn ang="0">
                  <a:pos x="74" y="0"/>
                </a:cxn>
              </a:cxnLst>
              <a:rect l="0" t="0" r="r" b="b"/>
              <a:pathLst>
                <a:path w="124" h="203">
                  <a:moveTo>
                    <a:pt x="74" y="0"/>
                  </a:moveTo>
                  <a:lnTo>
                    <a:pt x="55" y="12"/>
                  </a:lnTo>
                  <a:lnTo>
                    <a:pt x="39" y="24"/>
                  </a:lnTo>
                  <a:lnTo>
                    <a:pt x="23" y="28"/>
                  </a:lnTo>
                  <a:lnTo>
                    <a:pt x="0" y="24"/>
                  </a:lnTo>
                  <a:lnTo>
                    <a:pt x="5" y="48"/>
                  </a:lnTo>
                  <a:lnTo>
                    <a:pt x="16" y="62"/>
                  </a:lnTo>
                  <a:lnTo>
                    <a:pt x="12" y="102"/>
                  </a:lnTo>
                  <a:lnTo>
                    <a:pt x="12" y="121"/>
                  </a:lnTo>
                  <a:lnTo>
                    <a:pt x="16" y="137"/>
                  </a:lnTo>
                  <a:lnTo>
                    <a:pt x="5" y="168"/>
                  </a:lnTo>
                  <a:lnTo>
                    <a:pt x="8" y="191"/>
                  </a:lnTo>
                  <a:lnTo>
                    <a:pt x="23" y="203"/>
                  </a:lnTo>
                  <a:lnTo>
                    <a:pt x="46" y="187"/>
                  </a:lnTo>
                  <a:lnTo>
                    <a:pt x="55" y="183"/>
                  </a:lnTo>
                  <a:lnTo>
                    <a:pt x="78" y="187"/>
                  </a:lnTo>
                  <a:lnTo>
                    <a:pt x="94" y="171"/>
                  </a:lnTo>
                  <a:lnTo>
                    <a:pt x="94" y="155"/>
                  </a:lnTo>
                  <a:lnTo>
                    <a:pt x="113" y="125"/>
                  </a:lnTo>
                  <a:lnTo>
                    <a:pt x="120" y="105"/>
                  </a:lnTo>
                  <a:lnTo>
                    <a:pt x="113" y="86"/>
                  </a:lnTo>
                  <a:lnTo>
                    <a:pt x="124" y="62"/>
                  </a:lnTo>
                  <a:lnTo>
                    <a:pt x="117" y="28"/>
                  </a:lnTo>
                  <a:lnTo>
                    <a:pt x="113" y="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75" name="Freeform 11"/>
            <p:cNvSpPr>
              <a:spLocks/>
            </p:cNvSpPr>
            <p:nvPr/>
          </p:nvSpPr>
          <p:spPr bwMode="auto">
            <a:xfrm>
              <a:off x="3154" y="3951"/>
              <a:ext cx="280" cy="142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26" y="11"/>
                </a:cxn>
                <a:cxn ang="0">
                  <a:pos x="219" y="23"/>
                </a:cxn>
                <a:cxn ang="0">
                  <a:pos x="210" y="42"/>
                </a:cxn>
                <a:cxn ang="0">
                  <a:pos x="199" y="53"/>
                </a:cxn>
                <a:cxn ang="0">
                  <a:pos x="203" y="89"/>
                </a:cxn>
                <a:cxn ang="0">
                  <a:pos x="210" y="115"/>
                </a:cxn>
                <a:cxn ang="0">
                  <a:pos x="190" y="126"/>
                </a:cxn>
                <a:cxn ang="0">
                  <a:pos x="187" y="138"/>
                </a:cxn>
                <a:cxn ang="0">
                  <a:pos x="172" y="142"/>
                </a:cxn>
                <a:cxn ang="0">
                  <a:pos x="148" y="119"/>
                </a:cxn>
                <a:cxn ang="0">
                  <a:pos x="133" y="119"/>
                </a:cxn>
                <a:cxn ang="0">
                  <a:pos x="120" y="100"/>
                </a:cxn>
                <a:cxn ang="0">
                  <a:pos x="97" y="89"/>
                </a:cxn>
                <a:cxn ang="0">
                  <a:pos x="81" y="84"/>
                </a:cxn>
                <a:cxn ang="0">
                  <a:pos x="66" y="77"/>
                </a:cxn>
                <a:cxn ang="0">
                  <a:pos x="50" y="65"/>
                </a:cxn>
                <a:cxn ang="0">
                  <a:pos x="23" y="46"/>
                </a:cxn>
                <a:cxn ang="0">
                  <a:pos x="11" y="42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4" y="4"/>
                </a:cxn>
                <a:cxn ang="0">
                  <a:pos x="27" y="7"/>
                </a:cxn>
                <a:cxn ang="0">
                  <a:pos x="63" y="7"/>
                </a:cxn>
                <a:cxn ang="0">
                  <a:pos x="70" y="18"/>
                </a:cxn>
                <a:cxn ang="0">
                  <a:pos x="109" y="18"/>
                </a:cxn>
                <a:cxn ang="0">
                  <a:pos x="136" y="18"/>
                </a:cxn>
                <a:cxn ang="0">
                  <a:pos x="172" y="11"/>
                </a:cxn>
                <a:cxn ang="0">
                  <a:pos x="215" y="0"/>
                </a:cxn>
              </a:cxnLst>
              <a:rect l="0" t="0" r="r" b="b"/>
              <a:pathLst>
                <a:path w="226" h="142">
                  <a:moveTo>
                    <a:pt x="215" y="0"/>
                  </a:moveTo>
                  <a:lnTo>
                    <a:pt x="226" y="11"/>
                  </a:lnTo>
                  <a:lnTo>
                    <a:pt x="219" y="23"/>
                  </a:lnTo>
                  <a:lnTo>
                    <a:pt x="210" y="42"/>
                  </a:lnTo>
                  <a:lnTo>
                    <a:pt x="199" y="53"/>
                  </a:lnTo>
                  <a:lnTo>
                    <a:pt x="203" y="89"/>
                  </a:lnTo>
                  <a:lnTo>
                    <a:pt x="210" y="115"/>
                  </a:lnTo>
                  <a:lnTo>
                    <a:pt x="190" y="126"/>
                  </a:lnTo>
                  <a:lnTo>
                    <a:pt x="187" y="138"/>
                  </a:lnTo>
                  <a:lnTo>
                    <a:pt x="172" y="142"/>
                  </a:lnTo>
                  <a:lnTo>
                    <a:pt x="148" y="119"/>
                  </a:lnTo>
                  <a:lnTo>
                    <a:pt x="133" y="119"/>
                  </a:lnTo>
                  <a:lnTo>
                    <a:pt x="120" y="100"/>
                  </a:lnTo>
                  <a:lnTo>
                    <a:pt x="97" y="89"/>
                  </a:lnTo>
                  <a:lnTo>
                    <a:pt x="81" y="84"/>
                  </a:lnTo>
                  <a:lnTo>
                    <a:pt x="66" y="77"/>
                  </a:lnTo>
                  <a:lnTo>
                    <a:pt x="50" y="65"/>
                  </a:lnTo>
                  <a:lnTo>
                    <a:pt x="23" y="46"/>
                  </a:lnTo>
                  <a:lnTo>
                    <a:pt x="11" y="42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7" y="7"/>
                  </a:lnTo>
                  <a:lnTo>
                    <a:pt x="63" y="7"/>
                  </a:lnTo>
                  <a:lnTo>
                    <a:pt x="70" y="18"/>
                  </a:lnTo>
                  <a:lnTo>
                    <a:pt x="109" y="18"/>
                  </a:lnTo>
                  <a:lnTo>
                    <a:pt x="136" y="18"/>
                  </a:lnTo>
                  <a:lnTo>
                    <a:pt x="172" y="11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76" name="Freeform 12"/>
            <p:cNvSpPr>
              <a:spLocks/>
            </p:cNvSpPr>
            <p:nvPr/>
          </p:nvSpPr>
          <p:spPr bwMode="auto">
            <a:xfrm>
              <a:off x="2765" y="3123"/>
              <a:ext cx="953" cy="866"/>
            </a:xfrm>
            <a:custGeom>
              <a:avLst/>
              <a:gdLst/>
              <a:ahLst/>
              <a:cxnLst>
                <a:cxn ang="0">
                  <a:pos x="590" y="857"/>
                </a:cxn>
                <a:cxn ang="0">
                  <a:pos x="636" y="775"/>
                </a:cxn>
                <a:cxn ang="0">
                  <a:pos x="656" y="748"/>
                </a:cxn>
                <a:cxn ang="0">
                  <a:pos x="641" y="709"/>
                </a:cxn>
                <a:cxn ang="0">
                  <a:pos x="622" y="705"/>
                </a:cxn>
                <a:cxn ang="0">
                  <a:pos x="636" y="675"/>
                </a:cxn>
                <a:cxn ang="0">
                  <a:pos x="661" y="632"/>
                </a:cxn>
                <a:cxn ang="0">
                  <a:pos x="734" y="682"/>
                </a:cxn>
                <a:cxn ang="0">
                  <a:pos x="764" y="682"/>
                </a:cxn>
                <a:cxn ang="0">
                  <a:pos x="741" y="623"/>
                </a:cxn>
                <a:cxn ang="0">
                  <a:pos x="718" y="620"/>
                </a:cxn>
                <a:cxn ang="0">
                  <a:pos x="636" y="554"/>
                </a:cxn>
                <a:cxn ang="0">
                  <a:pos x="586" y="519"/>
                </a:cxn>
                <a:cxn ang="0">
                  <a:pos x="590" y="496"/>
                </a:cxn>
                <a:cxn ang="0">
                  <a:pos x="513" y="460"/>
                </a:cxn>
                <a:cxn ang="0">
                  <a:pos x="478" y="430"/>
                </a:cxn>
                <a:cxn ang="0">
                  <a:pos x="396" y="307"/>
                </a:cxn>
                <a:cxn ang="0">
                  <a:pos x="381" y="210"/>
                </a:cxn>
                <a:cxn ang="0">
                  <a:pos x="358" y="171"/>
                </a:cxn>
                <a:cxn ang="0">
                  <a:pos x="424" y="141"/>
                </a:cxn>
                <a:cxn ang="0">
                  <a:pos x="454" y="74"/>
                </a:cxn>
                <a:cxn ang="0">
                  <a:pos x="385" y="43"/>
                </a:cxn>
                <a:cxn ang="0">
                  <a:pos x="373" y="16"/>
                </a:cxn>
                <a:cxn ang="0">
                  <a:pos x="276" y="5"/>
                </a:cxn>
                <a:cxn ang="0">
                  <a:pos x="230" y="55"/>
                </a:cxn>
                <a:cxn ang="0">
                  <a:pos x="190" y="51"/>
                </a:cxn>
                <a:cxn ang="0">
                  <a:pos x="140" y="66"/>
                </a:cxn>
                <a:cxn ang="0">
                  <a:pos x="121" y="32"/>
                </a:cxn>
                <a:cxn ang="0">
                  <a:pos x="93" y="62"/>
                </a:cxn>
                <a:cxn ang="0">
                  <a:pos x="23" y="89"/>
                </a:cxn>
                <a:cxn ang="0">
                  <a:pos x="7" y="144"/>
                </a:cxn>
                <a:cxn ang="0">
                  <a:pos x="0" y="198"/>
                </a:cxn>
                <a:cxn ang="0">
                  <a:pos x="32" y="218"/>
                </a:cxn>
                <a:cxn ang="0">
                  <a:pos x="55" y="261"/>
                </a:cxn>
                <a:cxn ang="0">
                  <a:pos x="128" y="221"/>
                </a:cxn>
                <a:cxn ang="0">
                  <a:pos x="198" y="284"/>
                </a:cxn>
                <a:cxn ang="0">
                  <a:pos x="230" y="369"/>
                </a:cxn>
                <a:cxn ang="0">
                  <a:pos x="283" y="415"/>
                </a:cxn>
                <a:cxn ang="0">
                  <a:pos x="353" y="500"/>
                </a:cxn>
                <a:cxn ang="0">
                  <a:pos x="462" y="580"/>
                </a:cxn>
                <a:cxn ang="0">
                  <a:pos x="497" y="605"/>
                </a:cxn>
                <a:cxn ang="0">
                  <a:pos x="524" y="659"/>
                </a:cxn>
                <a:cxn ang="0">
                  <a:pos x="567" y="675"/>
                </a:cxn>
                <a:cxn ang="0">
                  <a:pos x="583" y="744"/>
                </a:cxn>
                <a:cxn ang="0">
                  <a:pos x="570" y="795"/>
                </a:cxn>
                <a:cxn ang="0">
                  <a:pos x="559" y="857"/>
                </a:cxn>
              </a:cxnLst>
              <a:rect l="0" t="0" r="r" b="b"/>
              <a:pathLst>
                <a:path w="771" h="868">
                  <a:moveTo>
                    <a:pt x="559" y="857"/>
                  </a:moveTo>
                  <a:lnTo>
                    <a:pt x="570" y="868"/>
                  </a:lnTo>
                  <a:lnTo>
                    <a:pt x="590" y="857"/>
                  </a:lnTo>
                  <a:lnTo>
                    <a:pt x="613" y="825"/>
                  </a:lnTo>
                  <a:lnTo>
                    <a:pt x="625" y="779"/>
                  </a:lnTo>
                  <a:lnTo>
                    <a:pt x="636" y="775"/>
                  </a:lnTo>
                  <a:lnTo>
                    <a:pt x="645" y="783"/>
                  </a:lnTo>
                  <a:lnTo>
                    <a:pt x="661" y="768"/>
                  </a:lnTo>
                  <a:lnTo>
                    <a:pt x="656" y="748"/>
                  </a:lnTo>
                  <a:lnTo>
                    <a:pt x="664" y="732"/>
                  </a:lnTo>
                  <a:lnTo>
                    <a:pt x="661" y="725"/>
                  </a:lnTo>
                  <a:lnTo>
                    <a:pt x="641" y="709"/>
                  </a:lnTo>
                  <a:lnTo>
                    <a:pt x="633" y="709"/>
                  </a:lnTo>
                  <a:lnTo>
                    <a:pt x="636" y="701"/>
                  </a:lnTo>
                  <a:lnTo>
                    <a:pt x="622" y="705"/>
                  </a:lnTo>
                  <a:lnTo>
                    <a:pt x="613" y="698"/>
                  </a:lnTo>
                  <a:lnTo>
                    <a:pt x="613" y="689"/>
                  </a:lnTo>
                  <a:lnTo>
                    <a:pt x="636" y="675"/>
                  </a:lnTo>
                  <a:lnTo>
                    <a:pt x="648" y="659"/>
                  </a:lnTo>
                  <a:lnTo>
                    <a:pt x="648" y="635"/>
                  </a:lnTo>
                  <a:lnTo>
                    <a:pt x="661" y="632"/>
                  </a:lnTo>
                  <a:lnTo>
                    <a:pt x="699" y="651"/>
                  </a:lnTo>
                  <a:lnTo>
                    <a:pt x="714" y="655"/>
                  </a:lnTo>
                  <a:lnTo>
                    <a:pt x="734" y="682"/>
                  </a:lnTo>
                  <a:lnTo>
                    <a:pt x="741" y="698"/>
                  </a:lnTo>
                  <a:lnTo>
                    <a:pt x="753" y="698"/>
                  </a:lnTo>
                  <a:lnTo>
                    <a:pt x="764" y="682"/>
                  </a:lnTo>
                  <a:lnTo>
                    <a:pt x="771" y="666"/>
                  </a:lnTo>
                  <a:lnTo>
                    <a:pt x="757" y="639"/>
                  </a:lnTo>
                  <a:lnTo>
                    <a:pt x="741" y="623"/>
                  </a:lnTo>
                  <a:lnTo>
                    <a:pt x="727" y="623"/>
                  </a:lnTo>
                  <a:lnTo>
                    <a:pt x="727" y="620"/>
                  </a:lnTo>
                  <a:lnTo>
                    <a:pt x="718" y="620"/>
                  </a:lnTo>
                  <a:lnTo>
                    <a:pt x="679" y="580"/>
                  </a:lnTo>
                  <a:lnTo>
                    <a:pt x="661" y="585"/>
                  </a:lnTo>
                  <a:lnTo>
                    <a:pt x="636" y="554"/>
                  </a:lnTo>
                  <a:lnTo>
                    <a:pt x="622" y="550"/>
                  </a:lnTo>
                  <a:lnTo>
                    <a:pt x="598" y="527"/>
                  </a:lnTo>
                  <a:lnTo>
                    <a:pt x="586" y="519"/>
                  </a:lnTo>
                  <a:lnTo>
                    <a:pt x="595" y="511"/>
                  </a:lnTo>
                  <a:lnTo>
                    <a:pt x="606" y="507"/>
                  </a:lnTo>
                  <a:lnTo>
                    <a:pt x="590" y="496"/>
                  </a:lnTo>
                  <a:lnTo>
                    <a:pt x="570" y="503"/>
                  </a:lnTo>
                  <a:lnTo>
                    <a:pt x="556" y="496"/>
                  </a:lnTo>
                  <a:lnTo>
                    <a:pt x="513" y="460"/>
                  </a:lnTo>
                  <a:lnTo>
                    <a:pt x="509" y="445"/>
                  </a:lnTo>
                  <a:lnTo>
                    <a:pt x="493" y="441"/>
                  </a:lnTo>
                  <a:lnTo>
                    <a:pt x="478" y="430"/>
                  </a:lnTo>
                  <a:lnTo>
                    <a:pt x="438" y="346"/>
                  </a:lnTo>
                  <a:lnTo>
                    <a:pt x="427" y="334"/>
                  </a:lnTo>
                  <a:lnTo>
                    <a:pt x="396" y="307"/>
                  </a:lnTo>
                  <a:lnTo>
                    <a:pt x="361" y="253"/>
                  </a:lnTo>
                  <a:lnTo>
                    <a:pt x="361" y="221"/>
                  </a:lnTo>
                  <a:lnTo>
                    <a:pt x="381" y="210"/>
                  </a:lnTo>
                  <a:lnTo>
                    <a:pt x="381" y="194"/>
                  </a:lnTo>
                  <a:lnTo>
                    <a:pt x="365" y="179"/>
                  </a:lnTo>
                  <a:lnTo>
                    <a:pt x="358" y="171"/>
                  </a:lnTo>
                  <a:lnTo>
                    <a:pt x="361" y="160"/>
                  </a:lnTo>
                  <a:lnTo>
                    <a:pt x="376" y="152"/>
                  </a:lnTo>
                  <a:lnTo>
                    <a:pt x="424" y="141"/>
                  </a:lnTo>
                  <a:lnTo>
                    <a:pt x="443" y="128"/>
                  </a:lnTo>
                  <a:lnTo>
                    <a:pt x="458" y="113"/>
                  </a:lnTo>
                  <a:lnTo>
                    <a:pt x="454" y="74"/>
                  </a:lnTo>
                  <a:lnTo>
                    <a:pt x="458" y="59"/>
                  </a:lnTo>
                  <a:lnTo>
                    <a:pt x="435" y="55"/>
                  </a:lnTo>
                  <a:lnTo>
                    <a:pt x="385" y="43"/>
                  </a:lnTo>
                  <a:lnTo>
                    <a:pt x="376" y="32"/>
                  </a:lnTo>
                  <a:lnTo>
                    <a:pt x="373" y="28"/>
                  </a:lnTo>
                  <a:lnTo>
                    <a:pt x="373" y="16"/>
                  </a:lnTo>
                  <a:lnTo>
                    <a:pt x="369" y="5"/>
                  </a:lnTo>
                  <a:lnTo>
                    <a:pt x="342" y="0"/>
                  </a:lnTo>
                  <a:lnTo>
                    <a:pt x="276" y="5"/>
                  </a:lnTo>
                  <a:lnTo>
                    <a:pt x="268" y="20"/>
                  </a:lnTo>
                  <a:lnTo>
                    <a:pt x="244" y="23"/>
                  </a:lnTo>
                  <a:lnTo>
                    <a:pt x="230" y="55"/>
                  </a:lnTo>
                  <a:lnTo>
                    <a:pt x="230" y="66"/>
                  </a:lnTo>
                  <a:lnTo>
                    <a:pt x="214" y="55"/>
                  </a:lnTo>
                  <a:lnTo>
                    <a:pt x="190" y="51"/>
                  </a:lnTo>
                  <a:lnTo>
                    <a:pt x="175" y="59"/>
                  </a:lnTo>
                  <a:lnTo>
                    <a:pt x="164" y="82"/>
                  </a:lnTo>
                  <a:lnTo>
                    <a:pt x="140" y="66"/>
                  </a:lnTo>
                  <a:lnTo>
                    <a:pt x="144" y="43"/>
                  </a:lnTo>
                  <a:lnTo>
                    <a:pt x="136" y="28"/>
                  </a:lnTo>
                  <a:lnTo>
                    <a:pt x="121" y="32"/>
                  </a:lnTo>
                  <a:lnTo>
                    <a:pt x="116" y="51"/>
                  </a:lnTo>
                  <a:lnTo>
                    <a:pt x="105" y="62"/>
                  </a:lnTo>
                  <a:lnTo>
                    <a:pt x="93" y="62"/>
                  </a:lnTo>
                  <a:lnTo>
                    <a:pt x="39" y="55"/>
                  </a:lnTo>
                  <a:lnTo>
                    <a:pt x="20" y="71"/>
                  </a:lnTo>
                  <a:lnTo>
                    <a:pt x="23" y="89"/>
                  </a:lnTo>
                  <a:lnTo>
                    <a:pt x="27" y="105"/>
                  </a:lnTo>
                  <a:lnTo>
                    <a:pt x="0" y="128"/>
                  </a:lnTo>
                  <a:lnTo>
                    <a:pt x="7" y="144"/>
                  </a:lnTo>
                  <a:lnTo>
                    <a:pt x="16" y="152"/>
                  </a:lnTo>
                  <a:lnTo>
                    <a:pt x="0" y="171"/>
                  </a:lnTo>
                  <a:lnTo>
                    <a:pt x="0" y="198"/>
                  </a:lnTo>
                  <a:lnTo>
                    <a:pt x="7" y="210"/>
                  </a:lnTo>
                  <a:lnTo>
                    <a:pt x="23" y="210"/>
                  </a:lnTo>
                  <a:lnTo>
                    <a:pt x="32" y="218"/>
                  </a:lnTo>
                  <a:lnTo>
                    <a:pt x="39" y="237"/>
                  </a:lnTo>
                  <a:lnTo>
                    <a:pt x="39" y="257"/>
                  </a:lnTo>
                  <a:lnTo>
                    <a:pt x="55" y="261"/>
                  </a:lnTo>
                  <a:lnTo>
                    <a:pt x="66" y="257"/>
                  </a:lnTo>
                  <a:lnTo>
                    <a:pt x="109" y="214"/>
                  </a:lnTo>
                  <a:lnTo>
                    <a:pt x="128" y="221"/>
                  </a:lnTo>
                  <a:lnTo>
                    <a:pt x="167" y="241"/>
                  </a:lnTo>
                  <a:lnTo>
                    <a:pt x="194" y="261"/>
                  </a:lnTo>
                  <a:lnTo>
                    <a:pt x="198" y="284"/>
                  </a:lnTo>
                  <a:lnTo>
                    <a:pt x="214" y="300"/>
                  </a:lnTo>
                  <a:lnTo>
                    <a:pt x="221" y="327"/>
                  </a:lnTo>
                  <a:lnTo>
                    <a:pt x="230" y="369"/>
                  </a:lnTo>
                  <a:lnTo>
                    <a:pt x="241" y="389"/>
                  </a:lnTo>
                  <a:lnTo>
                    <a:pt x="256" y="405"/>
                  </a:lnTo>
                  <a:lnTo>
                    <a:pt x="283" y="415"/>
                  </a:lnTo>
                  <a:lnTo>
                    <a:pt x="307" y="453"/>
                  </a:lnTo>
                  <a:lnTo>
                    <a:pt x="330" y="484"/>
                  </a:lnTo>
                  <a:lnTo>
                    <a:pt x="353" y="500"/>
                  </a:lnTo>
                  <a:lnTo>
                    <a:pt x="396" y="550"/>
                  </a:lnTo>
                  <a:lnTo>
                    <a:pt x="427" y="550"/>
                  </a:lnTo>
                  <a:lnTo>
                    <a:pt x="462" y="580"/>
                  </a:lnTo>
                  <a:lnTo>
                    <a:pt x="462" y="612"/>
                  </a:lnTo>
                  <a:lnTo>
                    <a:pt x="474" y="620"/>
                  </a:lnTo>
                  <a:lnTo>
                    <a:pt x="497" y="605"/>
                  </a:lnTo>
                  <a:lnTo>
                    <a:pt x="501" y="620"/>
                  </a:lnTo>
                  <a:lnTo>
                    <a:pt x="501" y="639"/>
                  </a:lnTo>
                  <a:lnTo>
                    <a:pt x="524" y="659"/>
                  </a:lnTo>
                  <a:lnTo>
                    <a:pt x="532" y="670"/>
                  </a:lnTo>
                  <a:lnTo>
                    <a:pt x="563" y="662"/>
                  </a:lnTo>
                  <a:lnTo>
                    <a:pt x="567" y="675"/>
                  </a:lnTo>
                  <a:lnTo>
                    <a:pt x="563" y="701"/>
                  </a:lnTo>
                  <a:lnTo>
                    <a:pt x="579" y="725"/>
                  </a:lnTo>
                  <a:lnTo>
                    <a:pt x="583" y="744"/>
                  </a:lnTo>
                  <a:lnTo>
                    <a:pt x="590" y="764"/>
                  </a:lnTo>
                  <a:lnTo>
                    <a:pt x="586" y="779"/>
                  </a:lnTo>
                  <a:lnTo>
                    <a:pt x="570" y="795"/>
                  </a:lnTo>
                  <a:lnTo>
                    <a:pt x="567" y="814"/>
                  </a:lnTo>
                  <a:lnTo>
                    <a:pt x="556" y="837"/>
                  </a:lnTo>
                  <a:lnTo>
                    <a:pt x="559" y="857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077" name="Freeform 13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425825" y="4000500"/>
            <a:ext cx="611188" cy="320675"/>
          </a:xfrm>
          <a:custGeom>
            <a:avLst/>
            <a:gdLst/>
            <a:ahLst/>
            <a:cxnLst>
              <a:cxn ang="0">
                <a:pos x="164" y="39"/>
              </a:cxn>
              <a:cxn ang="0">
                <a:pos x="148" y="25"/>
              </a:cxn>
              <a:cxn ang="0">
                <a:pos x="150" y="20"/>
              </a:cxn>
              <a:cxn ang="0">
                <a:pos x="141" y="11"/>
              </a:cxn>
              <a:cxn ang="0">
                <a:pos x="132" y="0"/>
              </a:cxn>
              <a:cxn ang="0">
                <a:pos x="123" y="11"/>
              </a:cxn>
              <a:cxn ang="0">
                <a:pos x="117" y="7"/>
              </a:cxn>
              <a:cxn ang="0">
                <a:pos x="105" y="18"/>
              </a:cxn>
              <a:cxn ang="0">
                <a:pos x="105" y="23"/>
              </a:cxn>
              <a:cxn ang="0">
                <a:pos x="92" y="29"/>
              </a:cxn>
              <a:cxn ang="0">
                <a:pos x="57" y="56"/>
              </a:cxn>
              <a:cxn ang="0">
                <a:pos x="48" y="68"/>
              </a:cxn>
              <a:cxn ang="0">
                <a:pos x="48" y="82"/>
              </a:cxn>
              <a:cxn ang="0">
                <a:pos x="35" y="86"/>
              </a:cxn>
              <a:cxn ang="0">
                <a:pos x="10" y="113"/>
              </a:cxn>
              <a:cxn ang="0">
                <a:pos x="10" y="122"/>
              </a:cxn>
              <a:cxn ang="0">
                <a:pos x="0" y="134"/>
              </a:cxn>
              <a:cxn ang="0">
                <a:pos x="5" y="147"/>
              </a:cxn>
              <a:cxn ang="0">
                <a:pos x="16" y="140"/>
              </a:cxn>
              <a:cxn ang="0">
                <a:pos x="28" y="128"/>
              </a:cxn>
              <a:cxn ang="0">
                <a:pos x="45" y="124"/>
              </a:cxn>
              <a:cxn ang="0">
                <a:pos x="57" y="128"/>
              </a:cxn>
              <a:cxn ang="0">
                <a:pos x="61" y="147"/>
              </a:cxn>
              <a:cxn ang="0">
                <a:pos x="59" y="161"/>
              </a:cxn>
              <a:cxn ang="0">
                <a:pos x="66" y="171"/>
              </a:cxn>
              <a:cxn ang="0">
                <a:pos x="76" y="177"/>
              </a:cxn>
              <a:cxn ang="0">
                <a:pos x="96" y="179"/>
              </a:cxn>
              <a:cxn ang="0">
                <a:pos x="139" y="184"/>
              </a:cxn>
              <a:cxn ang="0">
                <a:pos x="148" y="179"/>
              </a:cxn>
              <a:cxn ang="0">
                <a:pos x="154" y="171"/>
              </a:cxn>
              <a:cxn ang="0">
                <a:pos x="159" y="153"/>
              </a:cxn>
              <a:cxn ang="0">
                <a:pos x="174" y="152"/>
              </a:cxn>
              <a:cxn ang="0">
                <a:pos x="180" y="163"/>
              </a:cxn>
              <a:cxn ang="0">
                <a:pos x="180" y="189"/>
              </a:cxn>
              <a:cxn ang="0">
                <a:pos x="200" y="203"/>
              </a:cxn>
              <a:cxn ang="0">
                <a:pos x="214" y="180"/>
              </a:cxn>
              <a:cxn ang="0">
                <a:pos x="230" y="173"/>
              </a:cxn>
              <a:cxn ang="0">
                <a:pos x="248" y="175"/>
              </a:cxn>
              <a:cxn ang="0">
                <a:pos x="261" y="182"/>
              </a:cxn>
              <a:cxn ang="0">
                <a:pos x="267" y="188"/>
              </a:cxn>
              <a:cxn ang="0">
                <a:pos x="271" y="168"/>
              </a:cxn>
              <a:cxn ang="0">
                <a:pos x="281" y="145"/>
              </a:cxn>
              <a:cxn ang="0">
                <a:pos x="304" y="141"/>
              </a:cxn>
              <a:cxn ang="0">
                <a:pos x="312" y="127"/>
              </a:cxn>
              <a:cxn ang="0">
                <a:pos x="304" y="114"/>
              </a:cxn>
              <a:cxn ang="0">
                <a:pos x="294" y="109"/>
              </a:cxn>
              <a:cxn ang="0">
                <a:pos x="265" y="104"/>
              </a:cxn>
              <a:cxn ang="0">
                <a:pos x="263" y="89"/>
              </a:cxn>
              <a:cxn ang="0">
                <a:pos x="263" y="73"/>
              </a:cxn>
              <a:cxn ang="0">
                <a:pos x="263" y="62"/>
              </a:cxn>
              <a:cxn ang="0">
                <a:pos x="246" y="52"/>
              </a:cxn>
              <a:cxn ang="0">
                <a:pos x="236" y="56"/>
              </a:cxn>
              <a:cxn ang="0">
                <a:pos x="221" y="45"/>
              </a:cxn>
              <a:cxn ang="0">
                <a:pos x="218" y="36"/>
              </a:cxn>
              <a:cxn ang="0">
                <a:pos x="212" y="27"/>
              </a:cxn>
              <a:cxn ang="0">
                <a:pos x="212" y="23"/>
              </a:cxn>
              <a:cxn ang="0">
                <a:pos x="195" y="18"/>
              </a:cxn>
              <a:cxn ang="0">
                <a:pos x="189" y="25"/>
              </a:cxn>
              <a:cxn ang="0">
                <a:pos x="178" y="33"/>
              </a:cxn>
              <a:cxn ang="0">
                <a:pos x="164" y="39"/>
              </a:cxn>
            </a:cxnLst>
            <a:rect l="0" t="0" r="r" b="b"/>
            <a:pathLst>
              <a:path w="312" h="203">
                <a:moveTo>
                  <a:pt x="164" y="39"/>
                </a:moveTo>
                <a:lnTo>
                  <a:pt x="148" y="25"/>
                </a:lnTo>
                <a:lnTo>
                  <a:pt x="150" y="20"/>
                </a:lnTo>
                <a:lnTo>
                  <a:pt x="141" y="11"/>
                </a:lnTo>
                <a:lnTo>
                  <a:pt x="132" y="0"/>
                </a:lnTo>
                <a:lnTo>
                  <a:pt x="123" y="11"/>
                </a:lnTo>
                <a:lnTo>
                  <a:pt x="117" y="7"/>
                </a:lnTo>
                <a:lnTo>
                  <a:pt x="105" y="18"/>
                </a:lnTo>
                <a:lnTo>
                  <a:pt x="105" y="23"/>
                </a:lnTo>
                <a:lnTo>
                  <a:pt x="92" y="29"/>
                </a:lnTo>
                <a:lnTo>
                  <a:pt x="57" y="56"/>
                </a:lnTo>
                <a:lnTo>
                  <a:pt x="48" y="68"/>
                </a:lnTo>
                <a:lnTo>
                  <a:pt x="48" y="82"/>
                </a:lnTo>
                <a:lnTo>
                  <a:pt x="35" y="86"/>
                </a:lnTo>
                <a:lnTo>
                  <a:pt x="10" y="113"/>
                </a:lnTo>
                <a:lnTo>
                  <a:pt x="10" y="122"/>
                </a:lnTo>
                <a:lnTo>
                  <a:pt x="0" y="134"/>
                </a:lnTo>
                <a:lnTo>
                  <a:pt x="5" y="147"/>
                </a:lnTo>
                <a:lnTo>
                  <a:pt x="16" y="140"/>
                </a:lnTo>
                <a:lnTo>
                  <a:pt x="28" y="128"/>
                </a:lnTo>
                <a:lnTo>
                  <a:pt x="45" y="124"/>
                </a:lnTo>
                <a:lnTo>
                  <a:pt x="57" y="128"/>
                </a:lnTo>
                <a:lnTo>
                  <a:pt x="61" y="147"/>
                </a:lnTo>
                <a:lnTo>
                  <a:pt x="59" y="161"/>
                </a:lnTo>
                <a:lnTo>
                  <a:pt x="66" y="171"/>
                </a:lnTo>
                <a:lnTo>
                  <a:pt x="76" y="177"/>
                </a:lnTo>
                <a:lnTo>
                  <a:pt x="96" y="179"/>
                </a:lnTo>
                <a:lnTo>
                  <a:pt x="139" y="184"/>
                </a:lnTo>
                <a:lnTo>
                  <a:pt x="148" y="179"/>
                </a:lnTo>
                <a:lnTo>
                  <a:pt x="154" y="171"/>
                </a:lnTo>
                <a:lnTo>
                  <a:pt x="159" y="153"/>
                </a:lnTo>
                <a:lnTo>
                  <a:pt x="174" y="152"/>
                </a:lnTo>
                <a:lnTo>
                  <a:pt x="180" y="163"/>
                </a:lnTo>
                <a:lnTo>
                  <a:pt x="180" y="189"/>
                </a:lnTo>
                <a:lnTo>
                  <a:pt x="200" y="203"/>
                </a:lnTo>
                <a:lnTo>
                  <a:pt x="214" y="180"/>
                </a:lnTo>
                <a:lnTo>
                  <a:pt x="230" y="173"/>
                </a:lnTo>
                <a:lnTo>
                  <a:pt x="248" y="175"/>
                </a:lnTo>
                <a:lnTo>
                  <a:pt x="261" y="182"/>
                </a:lnTo>
                <a:lnTo>
                  <a:pt x="267" y="188"/>
                </a:lnTo>
                <a:lnTo>
                  <a:pt x="271" y="168"/>
                </a:lnTo>
                <a:lnTo>
                  <a:pt x="281" y="145"/>
                </a:lnTo>
                <a:lnTo>
                  <a:pt x="304" y="141"/>
                </a:lnTo>
                <a:lnTo>
                  <a:pt x="312" y="127"/>
                </a:lnTo>
                <a:lnTo>
                  <a:pt x="304" y="114"/>
                </a:lnTo>
                <a:lnTo>
                  <a:pt x="294" y="109"/>
                </a:lnTo>
                <a:lnTo>
                  <a:pt x="265" y="104"/>
                </a:lnTo>
                <a:lnTo>
                  <a:pt x="263" y="89"/>
                </a:lnTo>
                <a:lnTo>
                  <a:pt x="263" y="73"/>
                </a:lnTo>
                <a:lnTo>
                  <a:pt x="263" y="62"/>
                </a:lnTo>
                <a:lnTo>
                  <a:pt x="246" y="52"/>
                </a:lnTo>
                <a:lnTo>
                  <a:pt x="236" y="56"/>
                </a:lnTo>
                <a:lnTo>
                  <a:pt x="221" y="45"/>
                </a:lnTo>
                <a:lnTo>
                  <a:pt x="218" y="36"/>
                </a:lnTo>
                <a:lnTo>
                  <a:pt x="212" y="27"/>
                </a:lnTo>
                <a:lnTo>
                  <a:pt x="212" y="23"/>
                </a:lnTo>
                <a:lnTo>
                  <a:pt x="195" y="18"/>
                </a:lnTo>
                <a:lnTo>
                  <a:pt x="189" y="25"/>
                </a:lnTo>
                <a:lnTo>
                  <a:pt x="178" y="33"/>
                </a:lnTo>
                <a:lnTo>
                  <a:pt x="164" y="39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8" name="Freeform 14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914775" y="3963988"/>
            <a:ext cx="931863" cy="342900"/>
          </a:xfrm>
          <a:custGeom>
            <a:avLst/>
            <a:gdLst/>
            <a:ahLst/>
            <a:cxnLst>
              <a:cxn ang="0">
                <a:pos x="20" y="75"/>
              </a:cxn>
              <a:cxn ang="0">
                <a:pos x="38" y="86"/>
              </a:cxn>
              <a:cxn ang="0">
                <a:pos x="66" y="84"/>
              </a:cxn>
              <a:cxn ang="0">
                <a:pos x="92" y="81"/>
              </a:cxn>
              <a:cxn ang="0">
                <a:pos x="124" y="92"/>
              </a:cxn>
              <a:cxn ang="0">
                <a:pos x="145" y="89"/>
              </a:cxn>
              <a:cxn ang="0">
                <a:pos x="180" y="85"/>
              </a:cxn>
              <a:cxn ang="0">
                <a:pos x="219" y="105"/>
              </a:cxn>
              <a:cxn ang="0">
                <a:pos x="238" y="85"/>
              </a:cxn>
              <a:cxn ang="0">
                <a:pos x="222" y="42"/>
              </a:cxn>
              <a:cxn ang="0">
                <a:pos x="287" y="5"/>
              </a:cxn>
              <a:cxn ang="0">
                <a:pos x="305" y="21"/>
              </a:cxn>
              <a:cxn ang="0">
                <a:pos x="352" y="2"/>
              </a:cxn>
              <a:cxn ang="0">
                <a:pos x="404" y="18"/>
              </a:cxn>
              <a:cxn ang="0">
                <a:pos x="436" y="8"/>
              </a:cxn>
              <a:cxn ang="0">
                <a:pos x="462" y="54"/>
              </a:cxn>
              <a:cxn ang="0">
                <a:pos x="471" y="86"/>
              </a:cxn>
              <a:cxn ang="0">
                <a:pos x="449" y="105"/>
              </a:cxn>
              <a:cxn ang="0">
                <a:pos x="452" y="125"/>
              </a:cxn>
              <a:cxn ang="0">
                <a:pos x="443" y="155"/>
              </a:cxn>
              <a:cxn ang="0">
                <a:pos x="419" y="180"/>
              </a:cxn>
              <a:cxn ang="0">
                <a:pos x="398" y="198"/>
              </a:cxn>
              <a:cxn ang="0">
                <a:pos x="346" y="201"/>
              </a:cxn>
              <a:cxn ang="0">
                <a:pos x="303" y="216"/>
              </a:cxn>
              <a:cxn ang="0">
                <a:pos x="231" y="201"/>
              </a:cxn>
              <a:cxn ang="0">
                <a:pos x="161" y="173"/>
              </a:cxn>
              <a:cxn ang="0">
                <a:pos x="157" y="147"/>
              </a:cxn>
              <a:cxn ang="0">
                <a:pos x="112" y="145"/>
              </a:cxn>
              <a:cxn ang="0">
                <a:pos x="54" y="138"/>
              </a:cxn>
              <a:cxn ang="0">
                <a:pos x="29" y="129"/>
              </a:cxn>
              <a:cxn ang="0">
                <a:pos x="13" y="110"/>
              </a:cxn>
              <a:cxn ang="0">
                <a:pos x="0" y="77"/>
              </a:cxn>
            </a:cxnLst>
            <a:rect l="0" t="0" r="r" b="b"/>
            <a:pathLst>
              <a:path w="474" h="216">
                <a:moveTo>
                  <a:pt x="0" y="77"/>
                </a:moveTo>
                <a:lnTo>
                  <a:pt x="20" y="75"/>
                </a:lnTo>
                <a:lnTo>
                  <a:pt x="27" y="73"/>
                </a:lnTo>
                <a:lnTo>
                  <a:pt x="38" y="86"/>
                </a:lnTo>
                <a:lnTo>
                  <a:pt x="50" y="81"/>
                </a:lnTo>
                <a:lnTo>
                  <a:pt x="66" y="84"/>
                </a:lnTo>
                <a:lnTo>
                  <a:pt x="75" y="91"/>
                </a:lnTo>
                <a:lnTo>
                  <a:pt x="92" y="81"/>
                </a:lnTo>
                <a:lnTo>
                  <a:pt x="114" y="83"/>
                </a:lnTo>
                <a:lnTo>
                  <a:pt x="124" y="92"/>
                </a:lnTo>
                <a:lnTo>
                  <a:pt x="137" y="95"/>
                </a:lnTo>
                <a:lnTo>
                  <a:pt x="145" y="89"/>
                </a:lnTo>
                <a:lnTo>
                  <a:pt x="169" y="85"/>
                </a:lnTo>
                <a:lnTo>
                  <a:pt x="180" y="85"/>
                </a:lnTo>
                <a:lnTo>
                  <a:pt x="198" y="91"/>
                </a:lnTo>
                <a:lnTo>
                  <a:pt x="219" y="105"/>
                </a:lnTo>
                <a:lnTo>
                  <a:pt x="235" y="98"/>
                </a:lnTo>
                <a:lnTo>
                  <a:pt x="238" y="85"/>
                </a:lnTo>
                <a:lnTo>
                  <a:pt x="227" y="67"/>
                </a:lnTo>
                <a:lnTo>
                  <a:pt x="222" y="42"/>
                </a:lnTo>
                <a:lnTo>
                  <a:pt x="276" y="5"/>
                </a:lnTo>
                <a:lnTo>
                  <a:pt x="287" y="5"/>
                </a:lnTo>
                <a:lnTo>
                  <a:pt x="289" y="18"/>
                </a:lnTo>
                <a:lnTo>
                  <a:pt x="305" y="21"/>
                </a:lnTo>
                <a:lnTo>
                  <a:pt x="339" y="17"/>
                </a:lnTo>
                <a:lnTo>
                  <a:pt x="352" y="2"/>
                </a:lnTo>
                <a:lnTo>
                  <a:pt x="394" y="0"/>
                </a:lnTo>
                <a:lnTo>
                  <a:pt x="404" y="18"/>
                </a:lnTo>
                <a:lnTo>
                  <a:pt x="420" y="18"/>
                </a:lnTo>
                <a:lnTo>
                  <a:pt x="436" y="8"/>
                </a:lnTo>
                <a:lnTo>
                  <a:pt x="462" y="25"/>
                </a:lnTo>
                <a:lnTo>
                  <a:pt x="462" y="54"/>
                </a:lnTo>
                <a:lnTo>
                  <a:pt x="474" y="67"/>
                </a:lnTo>
                <a:lnTo>
                  <a:pt x="471" y="86"/>
                </a:lnTo>
                <a:lnTo>
                  <a:pt x="462" y="105"/>
                </a:lnTo>
                <a:lnTo>
                  <a:pt x="449" y="105"/>
                </a:lnTo>
                <a:lnTo>
                  <a:pt x="443" y="110"/>
                </a:lnTo>
                <a:lnTo>
                  <a:pt x="452" y="125"/>
                </a:lnTo>
                <a:lnTo>
                  <a:pt x="452" y="141"/>
                </a:lnTo>
                <a:lnTo>
                  <a:pt x="443" y="155"/>
                </a:lnTo>
                <a:lnTo>
                  <a:pt x="420" y="166"/>
                </a:lnTo>
                <a:lnTo>
                  <a:pt x="419" y="180"/>
                </a:lnTo>
                <a:lnTo>
                  <a:pt x="419" y="194"/>
                </a:lnTo>
                <a:lnTo>
                  <a:pt x="398" y="198"/>
                </a:lnTo>
                <a:lnTo>
                  <a:pt x="363" y="196"/>
                </a:lnTo>
                <a:lnTo>
                  <a:pt x="346" y="201"/>
                </a:lnTo>
                <a:lnTo>
                  <a:pt x="315" y="201"/>
                </a:lnTo>
                <a:lnTo>
                  <a:pt x="303" y="216"/>
                </a:lnTo>
                <a:lnTo>
                  <a:pt x="255" y="200"/>
                </a:lnTo>
                <a:lnTo>
                  <a:pt x="231" y="201"/>
                </a:lnTo>
                <a:lnTo>
                  <a:pt x="170" y="187"/>
                </a:lnTo>
                <a:lnTo>
                  <a:pt x="161" y="173"/>
                </a:lnTo>
                <a:lnTo>
                  <a:pt x="161" y="157"/>
                </a:lnTo>
                <a:lnTo>
                  <a:pt x="157" y="147"/>
                </a:lnTo>
                <a:lnTo>
                  <a:pt x="150" y="143"/>
                </a:lnTo>
                <a:lnTo>
                  <a:pt x="112" y="145"/>
                </a:lnTo>
                <a:lnTo>
                  <a:pt x="60" y="151"/>
                </a:lnTo>
                <a:lnTo>
                  <a:pt x="54" y="138"/>
                </a:lnTo>
                <a:lnTo>
                  <a:pt x="45" y="134"/>
                </a:lnTo>
                <a:lnTo>
                  <a:pt x="29" y="129"/>
                </a:lnTo>
                <a:lnTo>
                  <a:pt x="13" y="124"/>
                </a:lnTo>
                <a:lnTo>
                  <a:pt x="13" y="110"/>
                </a:lnTo>
                <a:lnTo>
                  <a:pt x="13" y="89"/>
                </a:lnTo>
                <a:lnTo>
                  <a:pt x="0" y="77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9" name="Freeform 15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733925" y="4006850"/>
            <a:ext cx="863600" cy="422275"/>
          </a:xfrm>
          <a:custGeom>
            <a:avLst/>
            <a:gdLst/>
            <a:ahLst/>
            <a:cxnLst>
              <a:cxn ang="0">
                <a:pos x="2" y="169"/>
              </a:cxn>
              <a:cxn ang="0">
                <a:pos x="16" y="180"/>
              </a:cxn>
              <a:cxn ang="0">
                <a:pos x="14" y="186"/>
              </a:cxn>
              <a:cxn ang="0">
                <a:pos x="18" y="198"/>
              </a:cxn>
              <a:cxn ang="0">
                <a:pos x="30" y="198"/>
              </a:cxn>
              <a:cxn ang="0">
                <a:pos x="74" y="241"/>
              </a:cxn>
              <a:cxn ang="0">
                <a:pos x="87" y="243"/>
              </a:cxn>
              <a:cxn ang="0">
                <a:pos x="123" y="266"/>
              </a:cxn>
              <a:cxn ang="0">
                <a:pos x="140" y="252"/>
              </a:cxn>
              <a:cxn ang="0">
                <a:pos x="165" y="254"/>
              </a:cxn>
              <a:cxn ang="0">
                <a:pos x="173" y="260"/>
              </a:cxn>
              <a:cxn ang="0">
                <a:pos x="192" y="252"/>
              </a:cxn>
              <a:cxn ang="0">
                <a:pos x="231" y="237"/>
              </a:cxn>
              <a:cxn ang="0">
                <a:pos x="276" y="229"/>
              </a:cxn>
              <a:cxn ang="0">
                <a:pos x="295" y="232"/>
              </a:cxn>
              <a:cxn ang="0">
                <a:pos x="301" y="243"/>
              </a:cxn>
              <a:cxn ang="0">
                <a:pos x="317" y="225"/>
              </a:cxn>
              <a:cxn ang="0">
                <a:pos x="338" y="218"/>
              </a:cxn>
              <a:cxn ang="0">
                <a:pos x="358" y="215"/>
              </a:cxn>
              <a:cxn ang="0">
                <a:pos x="392" y="180"/>
              </a:cxn>
              <a:cxn ang="0">
                <a:pos x="402" y="159"/>
              </a:cxn>
              <a:cxn ang="0">
                <a:pos x="406" y="118"/>
              </a:cxn>
              <a:cxn ang="0">
                <a:pos x="410" y="85"/>
              </a:cxn>
              <a:cxn ang="0">
                <a:pos x="424" y="84"/>
              </a:cxn>
              <a:cxn ang="0">
                <a:pos x="434" y="71"/>
              </a:cxn>
              <a:cxn ang="0">
                <a:pos x="440" y="62"/>
              </a:cxn>
              <a:cxn ang="0">
                <a:pos x="427" y="52"/>
              </a:cxn>
              <a:cxn ang="0">
                <a:pos x="420" y="57"/>
              </a:cxn>
              <a:cxn ang="0">
                <a:pos x="400" y="52"/>
              </a:cxn>
              <a:cxn ang="0">
                <a:pos x="388" y="37"/>
              </a:cxn>
              <a:cxn ang="0">
                <a:pos x="377" y="16"/>
              </a:cxn>
              <a:cxn ang="0">
                <a:pos x="363" y="16"/>
              </a:cxn>
              <a:cxn ang="0">
                <a:pos x="342" y="0"/>
              </a:cxn>
              <a:cxn ang="0">
                <a:pos x="330" y="2"/>
              </a:cxn>
              <a:cxn ang="0">
                <a:pos x="287" y="7"/>
              </a:cxn>
              <a:cxn ang="0">
                <a:pos x="279" y="20"/>
              </a:cxn>
              <a:cxn ang="0">
                <a:pos x="268" y="35"/>
              </a:cxn>
              <a:cxn ang="0">
                <a:pos x="252" y="43"/>
              </a:cxn>
              <a:cxn ang="0">
                <a:pos x="237" y="46"/>
              </a:cxn>
              <a:cxn ang="0">
                <a:pos x="227" y="43"/>
              </a:cxn>
              <a:cxn ang="0">
                <a:pos x="217" y="37"/>
              </a:cxn>
              <a:cxn ang="0">
                <a:pos x="210" y="35"/>
              </a:cxn>
              <a:cxn ang="0">
                <a:pos x="196" y="41"/>
              </a:cxn>
              <a:cxn ang="0">
                <a:pos x="178" y="50"/>
              </a:cxn>
              <a:cxn ang="0">
                <a:pos x="142" y="66"/>
              </a:cxn>
              <a:cxn ang="0">
                <a:pos x="126" y="68"/>
              </a:cxn>
              <a:cxn ang="0">
                <a:pos x="87" y="66"/>
              </a:cxn>
              <a:cxn ang="0">
                <a:pos x="82" y="64"/>
              </a:cxn>
              <a:cxn ang="0">
                <a:pos x="71" y="48"/>
              </a:cxn>
              <a:cxn ang="0">
                <a:pos x="59" y="41"/>
              </a:cxn>
              <a:cxn ang="0">
                <a:pos x="55" y="46"/>
              </a:cxn>
              <a:cxn ang="0">
                <a:pos x="53" y="62"/>
              </a:cxn>
              <a:cxn ang="0">
                <a:pos x="45" y="78"/>
              </a:cxn>
              <a:cxn ang="0">
                <a:pos x="32" y="78"/>
              </a:cxn>
              <a:cxn ang="0">
                <a:pos x="27" y="82"/>
              </a:cxn>
              <a:cxn ang="0">
                <a:pos x="35" y="97"/>
              </a:cxn>
              <a:cxn ang="0">
                <a:pos x="33" y="113"/>
              </a:cxn>
              <a:cxn ang="0">
                <a:pos x="23" y="128"/>
              </a:cxn>
              <a:cxn ang="0">
                <a:pos x="16" y="134"/>
              </a:cxn>
              <a:cxn ang="0">
                <a:pos x="4" y="139"/>
              </a:cxn>
              <a:cxn ang="0">
                <a:pos x="0" y="152"/>
              </a:cxn>
              <a:cxn ang="0">
                <a:pos x="2" y="169"/>
              </a:cxn>
            </a:cxnLst>
            <a:rect l="0" t="0" r="r" b="b"/>
            <a:pathLst>
              <a:path w="440" h="266">
                <a:moveTo>
                  <a:pt x="2" y="169"/>
                </a:moveTo>
                <a:lnTo>
                  <a:pt x="16" y="180"/>
                </a:lnTo>
                <a:lnTo>
                  <a:pt x="14" y="186"/>
                </a:lnTo>
                <a:lnTo>
                  <a:pt x="18" y="198"/>
                </a:lnTo>
                <a:lnTo>
                  <a:pt x="30" y="198"/>
                </a:lnTo>
                <a:lnTo>
                  <a:pt x="74" y="241"/>
                </a:lnTo>
                <a:lnTo>
                  <a:pt x="87" y="243"/>
                </a:lnTo>
                <a:lnTo>
                  <a:pt x="123" y="266"/>
                </a:lnTo>
                <a:lnTo>
                  <a:pt x="140" y="252"/>
                </a:lnTo>
                <a:lnTo>
                  <a:pt x="165" y="254"/>
                </a:lnTo>
                <a:lnTo>
                  <a:pt x="173" y="260"/>
                </a:lnTo>
                <a:lnTo>
                  <a:pt x="192" y="252"/>
                </a:lnTo>
                <a:lnTo>
                  <a:pt x="231" y="237"/>
                </a:lnTo>
                <a:lnTo>
                  <a:pt x="276" y="229"/>
                </a:lnTo>
                <a:lnTo>
                  <a:pt x="295" y="232"/>
                </a:lnTo>
                <a:lnTo>
                  <a:pt x="301" y="243"/>
                </a:lnTo>
                <a:lnTo>
                  <a:pt x="317" y="225"/>
                </a:lnTo>
                <a:lnTo>
                  <a:pt x="338" y="218"/>
                </a:lnTo>
                <a:lnTo>
                  <a:pt x="358" y="215"/>
                </a:lnTo>
                <a:lnTo>
                  <a:pt x="392" y="180"/>
                </a:lnTo>
                <a:lnTo>
                  <a:pt x="402" y="159"/>
                </a:lnTo>
                <a:lnTo>
                  <a:pt x="406" y="118"/>
                </a:lnTo>
                <a:lnTo>
                  <a:pt x="410" y="85"/>
                </a:lnTo>
                <a:lnTo>
                  <a:pt x="424" y="84"/>
                </a:lnTo>
                <a:lnTo>
                  <a:pt x="434" y="71"/>
                </a:lnTo>
                <a:lnTo>
                  <a:pt x="440" y="62"/>
                </a:lnTo>
                <a:lnTo>
                  <a:pt x="427" y="52"/>
                </a:lnTo>
                <a:lnTo>
                  <a:pt x="420" y="57"/>
                </a:lnTo>
                <a:lnTo>
                  <a:pt x="400" y="52"/>
                </a:lnTo>
                <a:lnTo>
                  <a:pt x="388" y="37"/>
                </a:lnTo>
                <a:lnTo>
                  <a:pt x="377" y="16"/>
                </a:lnTo>
                <a:lnTo>
                  <a:pt x="363" y="16"/>
                </a:lnTo>
                <a:lnTo>
                  <a:pt x="342" y="0"/>
                </a:lnTo>
                <a:lnTo>
                  <a:pt x="330" y="2"/>
                </a:lnTo>
                <a:lnTo>
                  <a:pt x="287" y="7"/>
                </a:lnTo>
                <a:lnTo>
                  <a:pt x="279" y="20"/>
                </a:lnTo>
                <a:lnTo>
                  <a:pt x="268" y="35"/>
                </a:lnTo>
                <a:lnTo>
                  <a:pt x="252" y="43"/>
                </a:lnTo>
                <a:lnTo>
                  <a:pt x="237" y="46"/>
                </a:lnTo>
                <a:lnTo>
                  <a:pt x="227" y="43"/>
                </a:lnTo>
                <a:lnTo>
                  <a:pt x="217" y="37"/>
                </a:lnTo>
                <a:lnTo>
                  <a:pt x="210" y="35"/>
                </a:lnTo>
                <a:lnTo>
                  <a:pt x="196" y="41"/>
                </a:lnTo>
                <a:lnTo>
                  <a:pt x="178" y="50"/>
                </a:lnTo>
                <a:lnTo>
                  <a:pt x="142" y="66"/>
                </a:lnTo>
                <a:lnTo>
                  <a:pt x="126" y="68"/>
                </a:lnTo>
                <a:lnTo>
                  <a:pt x="87" y="66"/>
                </a:lnTo>
                <a:lnTo>
                  <a:pt x="82" y="64"/>
                </a:lnTo>
                <a:lnTo>
                  <a:pt x="71" y="48"/>
                </a:lnTo>
                <a:lnTo>
                  <a:pt x="59" y="41"/>
                </a:lnTo>
                <a:lnTo>
                  <a:pt x="55" y="46"/>
                </a:lnTo>
                <a:lnTo>
                  <a:pt x="53" y="62"/>
                </a:lnTo>
                <a:lnTo>
                  <a:pt x="45" y="78"/>
                </a:lnTo>
                <a:lnTo>
                  <a:pt x="32" y="78"/>
                </a:lnTo>
                <a:lnTo>
                  <a:pt x="27" y="82"/>
                </a:lnTo>
                <a:lnTo>
                  <a:pt x="35" y="97"/>
                </a:lnTo>
                <a:lnTo>
                  <a:pt x="33" y="113"/>
                </a:lnTo>
                <a:lnTo>
                  <a:pt x="23" y="128"/>
                </a:lnTo>
                <a:lnTo>
                  <a:pt x="16" y="134"/>
                </a:lnTo>
                <a:lnTo>
                  <a:pt x="4" y="139"/>
                </a:lnTo>
                <a:lnTo>
                  <a:pt x="0" y="152"/>
                </a:lnTo>
                <a:lnTo>
                  <a:pt x="2" y="169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0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4360863" y="4273550"/>
            <a:ext cx="409575" cy="190500"/>
          </a:xfrm>
          <a:custGeom>
            <a:avLst/>
            <a:gdLst/>
            <a:ahLst/>
            <a:cxnLst>
              <a:cxn ang="0">
                <a:pos x="18" y="66"/>
              </a:cxn>
              <a:cxn ang="0">
                <a:pos x="39" y="86"/>
              </a:cxn>
              <a:cxn ang="0">
                <a:pos x="33" y="97"/>
              </a:cxn>
              <a:cxn ang="0">
                <a:pos x="23" y="104"/>
              </a:cxn>
              <a:cxn ang="0">
                <a:pos x="12" y="106"/>
              </a:cxn>
              <a:cxn ang="0">
                <a:pos x="0" y="108"/>
              </a:cxn>
              <a:cxn ang="0">
                <a:pos x="21" y="118"/>
              </a:cxn>
              <a:cxn ang="0">
                <a:pos x="30" y="120"/>
              </a:cxn>
              <a:cxn ang="0">
                <a:pos x="56" y="104"/>
              </a:cxn>
              <a:cxn ang="0">
                <a:pos x="114" y="119"/>
              </a:cxn>
              <a:cxn ang="0">
                <a:pos x="151" y="77"/>
              </a:cxn>
              <a:cxn ang="0">
                <a:pos x="159" y="59"/>
              </a:cxn>
              <a:cxn ang="0">
                <a:pos x="166" y="54"/>
              </a:cxn>
              <a:cxn ang="0">
                <a:pos x="187" y="56"/>
              </a:cxn>
              <a:cxn ang="0">
                <a:pos x="208" y="31"/>
              </a:cxn>
              <a:cxn ang="0">
                <a:pos x="206" y="15"/>
              </a:cxn>
              <a:cxn ang="0">
                <a:pos x="191" y="0"/>
              </a:cxn>
              <a:cxn ang="0">
                <a:pos x="182" y="2"/>
              </a:cxn>
              <a:cxn ang="0">
                <a:pos x="171" y="5"/>
              </a:cxn>
              <a:cxn ang="0">
                <a:pos x="152" y="1"/>
              </a:cxn>
              <a:cxn ang="0">
                <a:pos x="134" y="2"/>
              </a:cxn>
              <a:cxn ang="0">
                <a:pos x="115" y="7"/>
              </a:cxn>
              <a:cxn ang="0">
                <a:pos x="88" y="5"/>
              </a:cxn>
              <a:cxn ang="0">
                <a:pos x="77" y="21"/>
              </a:cxn>
              <a:cxn ang="0">
                <a:pos x="33" y="7"/>
              </a:cxn>
              <a:cxn ang="0">
                <a:pos x="16" y="7"/>
              </a:cxn>
              <a:cxn ang="0">
                <a:pos x="16" y="33"/>
              </a:cxn>
              <a:cxn ang="0">
                <a:pos x="18" y="66"/>
              </a:cxn>
            </a:cxnLst>
            <a:rect l="0" t="0" r="r" b="b"/>
            <a:pathLst>
              <a:path w="208" h="120">
                <a:moveTo>
                  <a:pt x="18" y="66"/>
                </a:moveTo>
                <a:lnTo>
                  <a:pt x="39" y="86"/>
                </a:lnTo>
                <a:lnTo>
                  <a:pt x="33" y="97"/>
                </a:lnTo>
                <a:lnTo>
                  <a:pt x="23" y="104"/>
                </a:lnTo>
                <a:lnTo>
                  <a:pt x="12" y="106"/>
                </a:lnTo>
                <a:lnTo>
                  <a:pt x="0" y="108"/>
                </a:lnTo>
                <a:lnTo>
                  <a:pt x="21" y="118"/>
                </a:lnTo>
                <a:lnTo>
                  <a:pt x="30" y="120"/>
                </a:lnTo>
                <a:lnTo>
                  <a:pt x="56" y="104"/>
                </a:lnTo>
                <a:lnTo>
                  <a:pt x="114" y="119"/>
                </a:lnTo>
                <a:lnTo>
                  <a:pt x="151" y="77"/>
                </a:lnTo>
                <a:lnTo>
                  <a:pt x="159" y="59"/>
                </a:lnTo>
                <a:lnTo>
                  <a:pt x="166" y="54"/>
                </a:lnTo>
                <a:lnTo>
                  <a:pt x="187" y="56"/>
                </a:lnTo>
                <a:lnTo>
                  <a:pt x="208" y="31"/>
                </a:lnTo>
                <a:lnTo>
                  <a:pt x="206" y="15"/>
                </a:lnTo>
                <a:lnTo>
                  <a:pt x="191" y="0"/>
                </a:lnTo>
                <a:lnTo>
                  <a:pt x="182" y="2"/>
                </a:lnTo>
                <a:lnTo>
                  <a:pt x="171" y="5"/>
                </a:lnTo>
                <a:lnTo>
                  <a:pt x="152" y="1"/>
                </a:lnTo>
                <a:lnTo>
                  <a:pt x="134" y="2"/>
                </a:lnTo>
                <a:lnTo>
                  <a:pt x="115" y="7"/>
                </a:lnTo>
                <a:lnTo>
                  <a:pt x="88" y="5"/>
                </a:lnTo>
                <a:lnTo>
                  <a:pt x="77" y="21"/>
                </a:lnTo>
                <a:lnTo>
                  <a:pt x="33" y="7"/>
                </a:lnTo>
                <a:lnTo>
                  <a:pt x="16" y="7"/>
                </a:lnTo>
                <a:lnTo>
                  <a:pt x="16" y="33"/>
                </a:lnTo>
                <a:lnTo>
                  <a:pt x="18" y="66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1" name="Freeform 17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105400" y="4908550"/>
            <a:ext cx="303213" cy="411163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21" y="66"/>
              </a:cxn>
              <a:cxn ang="0">
                <a:pos x="21" y="77"/>
              </a:cxn>
              <a:cxn ang="0">
                <a:pos x="20" y="84"/>
              </a:cxn>
              <a:cxn ang="0">
                <a:pos x="13" y="95"/>
              </a:cxn>
              <a:cxn ang="0">
                <a:pos x="13" y="120"/>
              </a:cxn>
              <a:cxn ang="0">
                <a:pos x="18" y="129"/>
              </a:cxn>
              <a:cxn ang="0">
                <a:pos x="4" y="150"/>
              </a:cxn>
              <a:cxn ang="0">
                <a:pos x="7" y="155"/>
              </a:cxn>
              <a:cxn ang="0">
                <a:pos x="0" y="166"/>
              </a:cxn>
              <a:cxn ang="0">
                <a:pos x="6" y="178"/>
              </a:cxn>
              <a:cxn ang="0">
                <a:pos x="7" y="186"/>
              </a:cxn>
              <a:cxn ang="0">
                <a:pos x="11" y="176"/>
              </a:cxn>
              <a:cxn ang="0">
                <a:pos x="23" y="189"/>
              </a:cxn>
              <a:cxn ang="0">
                <a:pos x="21" y="203"/>
              </a:cxn>
              <a:cxn ang="0">
                <a:pos x="16" y="209"/>
              </a:cxn>
              <a:cxn ang="0">
                <a:pos x="23" y="221"/>
              </a:cxn>
              <a:cxn ang="0">
                <a:pos x="32" y="225"/>
              </a:cxn>
              <a:cxn ang="0">
                <a:pos x="48" y="234"/>
              </a:cxn>
              <a:cxn ang="0">
                <a:pos x="62" y="246"/>
              </a:cxn>
              <a:cxn ang="0">
                <a:pos x="64" y="253"/>
              </a:cxn>
              <a:cxn ang="0">
                <a:pos x="80" y="259"/>
              </a:cxn>
              <a:cxn ang="0">
                <a:pos x="93" y="253"/>
              </a:cxn>
              <a:cxn ang="0">
                <a:pos x="110" y="244"/>
              </a:cxn>
              <a:cxn ang="0">
                <a:pos x="118" y="227"/>
              </a:cxn>
              <a:cxn ang="0">
                <a:pos x="126" y="216"/>
              </a:cxn>
              <a:cxn ang="0">
                <a:pos x="139" y="191"/>
              </a:cxn>
              <a:cxn ang="0">
                <a:pos x="144" y="172"/>
              </a:cxn>
              <a:cxn ang="0">
                <a:pos x="146" y="155"/>
              </a:cxn>
              <a:cxn ang="0">
                <a:pos x="155" y="143"/>
              </a:cxn>
              <a:cxn ang="0">
                <a:pos x="139" y="139"/>
              </a:cxn>
              <a:cxn ang="0">
                <a:pos x="134" y="132"/>
              </a:cxn>
              <a:cxn ang="0">
                <a:pos x="126" y="134"/>
              </a:cxn>
              <a:cxn ang="0">
                <a:pos x="112" y="127"/>
              </a:cxn>
              <a:cxn ang="0">
                <a:pos x="109" y="110"/>
              </a:cxn>
              <a:cxn ang="0">
                <a:pos x="105" y="97"/>
              </a:cxn>
              <a:cxn ang="0">
                <a:pos x="112" y="83"/>
              </a:cxn>
              <a:cxn ang="0">
                <a:pos x="112" y="43"/>
              </a:cxn>
              <a:cxn ang="0">
                <a:pos x="112" y="29"/>
              </a:cxn>
              <a:cxn ang="0">
                <a:pos x="105" y="21"/>
              </a:cxn>
              <a:cxn ang="0">
                <a:pos x="91" y="19"/>
              </a:cxn>
              <a:cxn ang="0">
                <a:pos x="82" y="15"/>
              </a:cxn>
              <a:cxn ang="0">
                <a:pos x="73" y="2"/>
              </a:cxn>
              <a:cxn ang="0">
                <a:pos x="64" y="0"/>
              </a:cxn>
              <a:cxn ang="0">
                <a:pos x="60" y="6"/>
              </a:cxn>
              <a:cxn ang="0">
                <a:pos x="59" y="2"/>
              </a:cxn>
              <a:cxn ang="0">
                <a:pos x="43" y="4"/>
              </a:cxn>
              <a:cxn ang="0">
                <a:pos x="34" y="0"/>
              </a:cxn>
              <a:cxn ang="0">
                <a:pos x="23" y="7"/>
              </a:cxn>
              <a:cxn ang="0">
                <a:pos x="21" y="31"/>
              </a:cxn>
              <a:cxn ang="0">
                <a:pos x="18" y="46"/>
              </a:cxn>
              <a:cxn ang="0">
                <a:pos x="11" y="58"/>
              </a:cxn>
            </a:cxnLst>
            <a:rect l="0" t="0" r="r" b="b"/>
            <a:pathLst>
              <a:path w="155" h="259">
                <a:moveTo>
                  <a:pt x="11" y="58"/>
                </a:moveTo>
                <a:lnTo>
                  <a:pt x="21" y="66"/>
                </a:lnTo>
                <a:lnTo>
                  <a:pt x="21" y="77"/>
                </a:lnTo>
                <a:lnTo>
                  <a:pt x="20" y="84"/>
                </a:lnTo>
                <a:lnTo>
                  <a:pt x="13" y="95"/>
                </a:lnTo>
                <a:lnTo>
                  <a:pt x="13" y="120"/>
                </a:lnTo>
                <a:lnTo>
                  <a:pt x="18" y="129"/>
                </a:lnTo>
                <a:lnTo>
                  <a:pt x="4" y="150"/>
                </a:lnTo>
                <a:lnTo>
                  <a:pt x="7" y="155"/>
                </a:lnTo>
                <a:lnTo>
                  <a:pt x="0" y="166"/>
                </a:lnTo>
                <a:lnTo>
                  <a:pt x="6" y="178"/>
                </a:lnTo>
                <a:lnTo>
                  <a:pt x="7" y="186"/>
                </a:lnTo>
                <a:lnTo>
                  <a:pt x="11" y="176"/>
                </a:lnTo>
                <a:lnTo>
                  <a:pt x="23" y="189"/>
                </a:lnTo>
                <a:lnTo>
                  <a:pt x="21" y="203"/>
                </a:lnTo>
                <a:lnTo>
                  <a:pt x="16" y="209"/>
                </a:lnTo>
                <a:lnTo>
                  <a:pt x="23" y="221"/>
                </a:lnTo>
                <a:lnTo>
                  <a:pt x="32" y="225"/>
                </a:lnTo>
                <a:lnTo>
                  <a:pt x="48" y="234"/>
                </a:lnTo>
                <a:lnTo>
                  <a:pt x="62" y="246"/>
                </a:lnTo>
                <a:lnTo>
                  <a:pt x="64" y="253"/>
                </a:lnTo>
                <a:lnTo>
                  <a:pt x="80" y="259"/>
                </a:lnTo>
                <a:lnTo>
                  <a:pt x="93" y="253"/>
                </a:lnTo>
                <a:lnTo>
                  <a:pt x="110" y="244"/>
                </a:lnTo>
                <a:lnTo>
                  <a:pt x="118" y="227"/>
                </a:lnTo>
                <a:lnTo>
                  <a:pt x="126" y="216"/>
                </a:lnTo>
                <a:lnTo>
                  <a:pt x="139" y="191"/>
                </a:lnTo>
                <a:lnTo>
                  <a:pt x="144" y="172"/>
                </a:lnTo>
                <a:lnTo>
                  <a:pt x="146" y="155"/>
                </a:lnTo>
                <a:lnTo>
                  <a:pt x="155" y="143"/>
                </a:lnTo>
                <a:lnTo>
                  <a:pt x="139" y="139"/>
                </a:lnTo>
                <a:lnTo>
                  <a:pt x="134" y="132"/>
                </a:lnTo>
                <a:lnTo>
                  <a:pt x="126" y="134"/>
                </a:lnTo>
                <a:lnTo>
                  <a:pt x="112" y="127"/>
                </a:lnTo>
                <a:lnTo>
                  <a:pt x="109" y="110"/>
                </a:lnTo>
                <a:lnTo>
                  <a:pt x="105" y="97"/>
                </a:lnTo>
                <a:lnTo>
                  <a:pt x="112" y="83"/>
                </a:lnTo>
                <a:lnTo>
                  <a:pt x="112" y="43"/>
                </a:lnTo>
                <a:lnTo>
                  <a:pt x="112" y="29"/>
                </a:lnTo>
                <a:lnTo>
                  <a:pt x="105" y="21"/>
                </a:lnTo>
                <a:lnTo>
                  <a:pt x="91" y="19"/>
                </a:lnTo>
                <a:lnTo>
                  <a:pt x="82" y="15"/>
                </a:lnTo>
                <a:lnTo>
                  <a:pt x="73" y="2"/>
                </a:lnTo>
                <a:lnTo>
                  <a:pt x="64" y="0"/>
                </a:lnTo>
                <a:lnTo>
                  <a:pt x="60" y="6"/>
                </a:lnTo>
                <a:lnTo>
                  <a:pt x="59" y="2"/>
                </a:lnTo>
                <a:lnTo>
                  <a:pt x="43" y="4"/>
                </a:lnTo>
                <a:lnTo>
                  <a:pt x="34" y="0"/>
                </a:lnTo>
                <a:lnTo>
                  <a:pt x="23" y="7"/>
                </a:lnTo>
                <a:lnTo>
                  <a:pt x="21" y="31"/>
                </a:lnTo>
                <a:lnTo>
                  <a:pt x="18" y="46"/>
                </a:lnTo>
                <a:lnTo>
                  <a:pt x="11" y="58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329238" y="4046538"/>
            <a:ext cx="1130300" cy="666750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107" y="60"/>
              </a:cxn>
              <a:cxn ang="0">
                <a:pos x="100" y="136"/>
              </a:cxn>
              <a:cxn ang="0">
                <a:pos x="65" y="177"/>
              </a:cxn>
              <a:cxn ang="0">
                <a:pos x="20" y="198"/>
              </a:cxn>
              <a:cxn ang="0">
                <a:pos x="0" y="225"/>
              </a:cxn>
              <a:cxn ang="0">
                <a:pos x="18" y="248"/>
              </a:cxn>
              <a:cxn ang="0">
                <a:pos x="18" y="270"/>
              </a:cxn>
              <a:cxn ang="0">
                <a:pos x="43" y="276"/>
              </a:cxn>
              <a:cxn ang="0">
                <a:pos x="55" y="309"/>
              </a:cxn>
              <a:cxn ang="0">
                <a:pos x="62" y="339"/>
              </a:cxn>
              <a:cxn ang="0">
                <a:pos x="80" y="339"/>
              </a:cxn>
              <a:cxn ang="0">
                <a:pos x="109" y="342"/>
              </a:cxn>
              <a:cxn ang="0">
                <a:pos x="109" y="359"/>
              </a:cxn>
              <a:cxn ang="0">
                <a:pos x="128" y="375"/>
              </a:cxn>
              <a:cxn ang="0">
                <a:pos x="128" y="396"/>
              </a:cxn>
              <a:cxn ang="0">
                <a:pos x="168" y="405"/>
              </a:cxn>
              <a:cxn ang="0">
                <a:pos x="223" y="421"/>
              </a:cxn>
              <a:cxn ang="0">
                <a:pos x="264" y="410"/>
              </a:cxn>
              <a:cxn ang="0">
                <a:pos x="312" y="414"/>
              </a:cxn>
              <a:cxn ang="0">
                <a:pos x="339" y="398"/>
              </a:cxn>
              <a:cxn ang="0">
                <a:pos x="416" y="362"/>
              </a:cxn>
              <a:cxn ang="0">
                <a:pos x="461" y="367"/>
              </a:cxn>
              <a:cxn ang="0">
                <a:pos x="496" y="373"/>
              </a:cxn>
              <a:cxn ang="0">
                <a:pos x="517" y="355"/>
              </a:cxn>
              <a:cxn ang="0">
                <a:pos x="519" y="295"/>
              </a:cxn>
              <a:cxn ang="0">
                <a:pos x="539" y="276"/>
              </a:cxn>
              <a:cxn ang="0">
                <a:pos x="558" y="276"/>
              </a:cxn>
              <a:cxn ang="0">
                <a:pos x="562" y="260"/>
              </a:cxn>
              <a:cxn ang="0">
                <a:pos x="576" y="246"/>
              </a:cxn>
              <a:cxn ang="0">
                <a:pos x="546" y="237"/>
              </a:cxn>
              <a:cxn ang="0">
                <a:pos x="512" y="244"/>
              </a:cxn>
              <a:cxn ang="0">
                <a:pos x="478" y="237"/>
              </a:cxn>
              <a:cxn ang="0">
                <a:pos x="473" y="210"/>
              </a:cxn>
              <a:cxn ang="0">
                <a:pos x="461" y="182"/>
              </a:cxn>
              <a:cxn ang="0">
                <a:pos x="455" y="155"/>
              </a:cxn>
              <a:cxn ang="0">
                <a:pos x="457" y="130"/>
              </a:cxn>
              <a:cxn ang="0">
                <a:pos x="432" y="91"/>
              </a:cxn>
              <a:cxn ang="0">
                <a:pos x="424" y="64"/>
              </a:cxn>
              <a:cxn ang="0">
                <a:pos x="399" y="43"/>
              </a:cxn>
              <a:cxn ang="0">
                <a:pos x="382" y="10"/>
              </a:cxn>
              <a:cxn ang="0">
                <a:pos x="364" y="0"/>
              </a:cxn>
              <a:cxn ang="0">
                <a:pos x="344" y="14"/>
              </a:cxn>
              <a:cxn ang="0">
                <a:pos x="321" y="16"/>
              </a:cxn>
              <a:cxn ang="0">
                <a:pos x="301" y="27"/>
              </a:cxn>
              <a:cxn ang="0">
                <a:pos x="271" y="32"/>
              </a:cxn>
              <a:cxn ang="0">
                <a:pos x="245" y="14"/>
              </a:cxn>
              <a:cxn ang="0">
                <a:pos x="214" y="25"/>
              </a:cxn>
              <a:cxn ang="0">
                <a:pos x="189" y="23"/>
              </a:cxn>
              <a:cxn ang="0">
                <a:pos x="157" y="21"/>
              </a:cxn>
              <a:cxn ang="0">
                <a:pos x="142" y="29"/>
              </a:cxn>
              <a:cxn ang="0">
                <a:pos x="134" y="33"/>
              </a:cxn>
            </a:cxnLst>
            <a:rect l="0" t="0" r="r" b="b"/>
            <a:pathLst>
              <a:path w="576" h="421">
                <a:moveTo>
                  <a:pt x="139" y="37"/>
                </a:moveTo>
                <a:lnTo>
                  <a:pt x="128" y="48"/>
                </a:lnTo>
                <a:lnTo>
                  <a:pt x="121" y="57"/>
                </a:lnTo>
                <a:lnTo>
                  <a:pt x="107" y="60"/>
                </a:lnTo>
                <a:lnTo>
                  <a:pt x="101" y="125"/>
                </a:lnTo>
                <a:lnTo>
                  <a:pt x="100" y="136"/>
                </a:lnTo>
                <a:lnTo>
                  <a:pt x="84" y="161"/>
                </a:lnTo>
                <a:lnTo>
                  <a:pt x="65" y="177"/>
                </a:lnTo>
                <a:lnTo>
                  <a:pt x="53" y="191"/>
                </a:lnTo>
                <a:lnTo>
                  <a:pt x="20" y="198"/>
                </a:lnTo>
                <a:lnTo>
                  <a:pt x="3" y="213"/>
                </a:lnTo>
                <a:lnTo>
                  <a:pt x="0" y="225"/>
                </a:lnTo>
                <a:lnTo>
                  <a:pt x="12" y="235"/>
                </a:lnTo>
                <a:lnTo>
                  <a:pt x="18" y="248"/>
                </a:lnTo>
                <a:lnTo>
                  <a:pt x="16" y="258"/>
                </a:lnTo>
                <a:lnTo>
                  <a:pt x="18" y="270"/>
                </a:lnTo>
                <a:lnTo>
                  <a:pt x="27" y="276"/>
                </a:lnTo>
                <a:lnTo>
                  <a:pt x="43" y="276"/>
                </a:lnTo>
                <a:lnTo>
                  <a:pt x="48" y="287"/>
                </a:lnTo>
                <a:lnTo>
                  <a:pt x="55" y="309"/>
                </a:lnTo>
                <a:lnTo>
                  <a:pt x="57" y="326"/>
                </a:lnTo>
                <a:lnTo>
                  <a:pt x="62" y="339"/>
                </a:lnTo>
                <a:lnTo>
                  <a:pt x="72" y="344"/>
                </a:lnTo>
                <a:lnTo>
                  <a:pt x="80" y="339"/>
                </a:lnTo>
                <a:lnTo>
                  <a:pt x="93" y="330"/>
                </a:lnTo>
                <a:lnTo>
                  <a:pt x="109" y="342"/>
                </a:lnTo>
                <a:lnTo>
                  <a:pt x="107" y="353"/>
                </a:lnTo>
                <a:lnTo>
                  <a:pt x="109" y="359"/>
                </a:lnTo>
                <a:lnTo>
                  <a:pt x="117" y="362"/>
                </a:lnTo>
                <a:lnTo>
                  <a:pt x="128" y="375"/>
                </a:lnTo>
                <a:lnTo>
                  <a:pt x="125" y="389"/>
                </a:lnTo>
                <a:lnTo>
                  <a:pt x="128" y="396"/>
                </a:lnTo>
                <a:lnTo>
                  <a:pt x="146" y="396"/>
                </a:lnTo>
                <a:lnTo>
                  <a:pt x="168" y="405"/>
                </a:lnTo>
                <a:lnTo>
                  <a:pt x="208" y="421"/>
                </a:lnTo>
                <a:lnTo>
                  <a:pt x="223" y="421"/>
                </a:lnTo>
                <a:lnTo>
                  <a:pt x="245" y="417"/>
                </a:lnTo>
                <a:lnTo>
                  <a:pt x="264" y="410"/>
                </a:lnTo>
                <a:lnTo>
                  <a:pt x="296" y="415"/>
                </a:lnTo>
                <a:lnTo>
                  <a:pt x="312" y="414"/>
                </a:lnTo>
                <a:lnTo>
                  <a:pt x="319" y="412"/>
                </a:lnTo>
                <a:lnTo>
                  <a:pt x="339" y="398"/>
                </a:lnTo>
                <a:lnTo>
                  <a:pt x="383" y="373"/>
                </a:lnTo>
                <a:lnTo>
                  <a:pt x="416" y="362"/>
                </a:lnTo>
                <a:lnTo>
                  <a:pt x="434" y="361"/>
                </a:lnTo>
                <a:lnTo>
                  <a:pt x="461" y="367"/>
                </a:lnTo>
                <a:lnTo>
                  <a:pt x="485" y="369"/>
                </a:lnTo>
                <a:lnTo>
                  <a:pt x="496" y="373"/>
                </a:lnTo>
                <a:lnTo>
                  <a:pt x="514" y="371"/>
                </a:lnTo>
                <a:lnTo>
                  <a:pt x="517" y="355"/>
                </a:lnTo>
                <a:lnTo>
                  <a:pt x="517" y="326"/>
                </a:lnTo>
                <a:lnTo>
                  <a:pt x="519" y="295"/>
                </a:lnTo>
                <a:lnTo>
                  <a:pt x="529" y="280"/>
                </a:lnTo>
                <a:lnTo>
                  <a:pt x="539" y="276"/>
                </a:lnTo>
                <a:lnTo>
                  <a:pt x="548" y="282"/>
                </a:lnTo>
                <a:lnTo>
                  <a:pt x="558" y="276"/>
                </a:lnTo>
                <a:lnTo>
                  <a:pt x="564" y="268"/>
                </a:lnTo>
                <a:lnTo>
                  <a:pt x="562" y="260"/>
                </a:lnTo>
                <a:lnTo>
                  <a:pt x="574" y="257"/>
                </a:lnTo>
                <a:lnTo>
                  <a:pt x="576" y="246"/>
                </a:lnTo>
                <a:lnTo>
                  <a:pt x="564" y="241"/>
                </a:lnTo>
                <a:lnTo>
                  <a:pt x="546" y="237"/>
                </a:lnTo>
                <a:lnTo>
                  <a:pt x="533" y="241"/>
                </a:lnTo>
                <a:lnTo>
                  <a:pt x="512" y="244"/>
                </a:lnTo>
                <a:lnTo>
                  <a:pt x="492" y="244"/>
                </a:lnTo>
                <a:lnTo>
                  <a:pt x="478" y="237"/>
                </a:lnTo>
                <a:lnTo>
                  <a:pt x="473" y="225"/>
                </a:lnTo>
                <a:lnTo>
                  <a:pt x="473" y="210"/>
                </a:lnTo>
                <a:lnTo>
                  <a:pt x="471" y="194"/>
                </a:lnTo>
                <a:lnTo>
                  <a:pt x="461" y="182"/>
                </a:lnTo>
                <a:lnTo>
                  <a:pt x="455" y="171"/>
                </a:lnTo>
                <a:lnTo>
                  <a:pt x="455" y="155"/>
                </a:lnTo>
                <a:lnTo>
                  <a:pt x="457" y="139"/>
                </a:lnTo>
                <a:lnTo>
                  <a:pt x="457" y="130"/>
                </a:lnTo>
                <a:lnTo>
                  <a:pt x="448" y="107"/>
                </a:lnTo>
                <a:lnTo>
                  <a:pt x="432" y="91"/>
                </a:lnTo>
                <a:lnTo>
                  <a:pt x="426" y="76"/>
                </a:lnTo>
                <a:lnTo>
                  <a:pt x="424" y="64"/>
                </a:lnTo>
                <a:lnTo>
                  <a:pt x="421" y="59"/>
                </a:lnTo>
                <a:lnTo>
                  <a:pt x="399" y="43"/>
                </a:lnTo>
                <a:lnTo>
                  <a:pt x="391" y="29"/>
                </a:lnTo>
                <a:lnTo>
                  <a:pt x="382" y="10"/>
                </a:lnTo>
                <a:lnTo>
                  <a:pt x="373" y="2"/>
                </a:lnTo>
                <a:lnTo>
                  <a:pt x="364" y="0"/>
                </a:lnTo>
                <a:lnTo>
                  <a:pt x="355" y="4"/>
                </a:lnTo>
                <a:lnTo>
                  <a:pt x="344" y="14"/>
                </a:lnTo>
                <a:lnTo>
                  <a:pt x="339" y="16"/>
                </a:lnTo>
                <a:lnTo>
                  <a:pt x="321" y="16"/>
                </a:lnTo>
                <a:lnTo>
                  <a:pt x="309" y="18"/>
                </a:lnTo>
                <a:lnTo>
                  <a:pt x="301" y="27"/>
                </a:lnTo>
                <a:lnTo>
                  <a:pt x="286" y="33"/>
                </a:lnTo>
                <a:lnTo>
                  <a:pt x="271" y="32"/>
                </a:lnTo>
                <a:lnTo>
                  <a:pt x="262" y="23"/>
                </a:lnTo>
                <a:lnTo>
                  <a:pt x="245" y="14"/>
                </a:lnTo>
                <a:lnTo>
                  <a:pt x="232" y="18"/>
                </a:lnTo>
                <a:lnTo>
                  <a:pt x="214" y="25"/>
                </a:lnTo>
                <a:lnTo>
                  <a:pt x="200" y="27"/>
                </a:lnTo>
                <a:lnTo>
                  <a:pt x="189" y="23"/>
                </a:lnTo>
                <a:lnTo>
                  <a:pt x="175" y="16"/>
                </a:lnTo>
                <a:lnTo>
                  <a:pt x="157" y="21"/>
                </a:lnTo>
                <a:lnTo>
                  <a:pt x="146" y="27"/>
                </a:lnTo>
                <a:lnTo>
                  <a:pt x="142" y="29"/>
                </a:lnTo>
                <a:lnTo>
                  <a:pt x="139" y="32"/>
                </a:lnTo>
                <a:lnTo>
                  <a:pt x="134" y="33"/>
                </a:lnTo>
                <a:lnTo>
                  <a:pt x="139" y="37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6083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989388" y="2628900"/>
            <a:ext cx="704850" cy="450850"/>
            <a:chOff x="3073" y="2137"/>
            <a:chExt cx="444" cy="284"/>
          </a:xfrm>
        </p:grpSpPr>
        <p:sp>
          <p:nvSpPr>
            <p:cNvPr id="216084" name="Freeform 20"/>
            <p:cNvSpPr>
              <a:spLocks/>
            </p:cNvSpPr>
            <p:nvPr/>
          </p:nvSpPr>
          <p:spPr bwMode="auto">
            <a:xfrm>
              <a:off x="3073" y="2195"/>
              <a:ext cx="187" cy="186"/>
            </a:xfrm>
            <a:custGeom>
              <a:avLst/>
              <a:gdLst/>
              <a:ahLst/>
              <a:cxnLst>
                <a:cxn ang="0">
                  <a:pos x="11" y="159"/>
                </a:cxn>
                <a:cxn ang="0">
                  <a:pos x="19" y="172"/>
                </a:cxn>
                <a:cxn ang="0">
                  <a:pos x="36" y="172"/>
                </a:cxn>
                <a:cxn ang="0">
                  <a:pos x="52" y="177"/>
                </a:cxn>
                <a:cxn ang="0">
                  <a:pos x="64" y="186"/>
                </a:cxn>
                <a:cxn ang="0">
                  <a:pos x="76" y="186"/>
                </a:cxn>
                <a:cxn ang="0">
                  <a:pos x="68" y="174"/>
                </a:cxn>
                <a:cxn ang="0">
                  <a:pos x="74" y="159"/>
                </a:cxn>
                <a:cxn ang="0">
                  <a:pos x="81" y="141"/>
                </a:cxn>
                <a:cxn ang="0">
                  <a:pos x="86" y="122"/>
                </a:cxn>
                <a:cxn ang="0">
                  <a:pos x="103" y="111"/>
                </a:cxn>
                <a:cxn ang="0">
                  <a:pos x="118" y="102"/>
                </a:cxn>
                <a:cxn ang="0">
                  <a:pos x="117" y="91"/>
                </a:cxn>
                <a:cxn ang="0">
                  <a:pos x="117" y="72"/>
                </a:cxn>
                <a:cxn ang="0">
                  <a:pos x="120" y="63"/>
                </a:cxn>
                <a:cxn ang="0">
                  <a:pos x="134" y="61"/>
                </a:cxn>
                <a:cxn ang="0">
                  <a:pos x="140" y="66"/>
                </a:cxn>
                <a:cxn ang="0">
                  <a:pos x="152" y="52"/>
                </a:cxn>
                <a:cxn ang="0">
                  <a:pos x="147" y="40"/>
                </a:cxn>
                <a:cxn ang="0">
                  <a:pos x="140" y="38"/>
                </a:cxn>
                <a:cxn ang="0">
                  <a:pos x="126" y="38"/>
                </a:cxn>
                <a:cxn ang="0">
                  <a:pos x="120" y="38"/>
                </a:cxn>
                <a:cxn ang="0">
                  <a:pos x="117" y="21"/>
                </a:cxn>
                <a:cxn ang="0">
                  <a:pos x="118" y="4"/>
                </a:cxn>
                <a:cxn ang="0">
                  <a:pos x="109" y="0"/>
                </a:cxn>
                <a:cxn ang="0">
                  <a:pos x="104" y="6"/>
                </a:cxn>
                <a:cxn ang="0">
                  <a:pos x="81" y="2"/>
                </a:cxn>
                <a:cxn ang="0">
                  <a:pos x="76" y="7"/>
                </a:cxn>
                <a:cxn ang="0">
                  <a:pos x="81" y="23"/>
                </a:cxn>
                <a:cxn ang="0">
                  <a:pos x="79" y="38"/>
                </a:cxn>
                <a:cxn ang="0">
                  <a:pos x="70" y="27"/>
                </a:cxn>
                <a:cxn ang="0">
                  <a:pos x="66" y="17"/>
                </a:cxn>
                <a:cxn ang="0">
                  <a:pos x="52" y="19"/>
                </a:cxn>
                <a:cxn ang="0">
                  <a:pos x="47" y="29"/>
                </a:cxn>
                <a:cxn ang="0">
                  <a:pos x="43" y="33"/>
                </a:cxn>
                <a:cxn ang="0">
                  <a:pos x="43" y="47"/>
                </a:cxn>
                <a:cxn ang="0">
                  <a:pos x="40" y="45"/>
                </a:cxn>
                <a:cxn ang="0">
                  <a:pos x="29" y="27"/>
                </a:cxn>
                <a:cxn ang="0">
                  <a:pos x="23" y="21"/>
                </a:cxn>
                <a:cxn ang="0">
                  <a:pos x="15" y="25"/>
                </a:cxn>
                <a:cxn ang="0">
                  <a:pos x="17" y="34"/>
                </a:cxn>
                <a:cxn ang="0">
                  <a:pos x="17" y="40"/>
                </a:cxn>
                <a:cxn ang="0">
                  <a:pos x="7" y="45"/>
                </a:cxn>
                <a:cxn ang="0">
                  <a:pos x="7" y="58"/>
                </a:cxn>
                <a:cxn ang="0">
                  <a:pos x="15" y="72"/>
                </a:cxn>
                <a:cxn ang="0">
                  <a:pos x="15" y="81"/>
                </a:cxn>
                <a:cxn ang="0">
                  <a:pos x="11" y="91"/>
                </a:cxn>
                <a:cxn ang="0">
                  <a:pos x="0" y="100"/>
                </a:cxn>
                <a:cxn ang="0">
                  <a:pos x="2" y="111"/>
                </a:cxn>
                <a:cxn ang="0">
                  <a:pos x="13" y="120"/>
                </a:cxn>
                <a:cxn ang="0">
                  <a:pos x="17" y="129"/>
                </a:cxn>
                <a:cxn ang="0">
                  <a:pos x="15" y="147"/>
                </a:cxn>
                <a:cxn ang="0">
                  <a:pos x="11" y="159"/>
                </a:cxn>
              </a:cxnLst>
              <a:rect l="0" t="0" r="r" b="b"/>
              <a:pathLst>
                <a:path w="152" h="186">
                  <a:moveTo>
                    <a:pt x="11" y="159"/>
                  </a:moveTo>
                  <a:lnTo>
                    <a:pt x="19" y="172"/>
                  </a:lnTo>
                  <a:lnTo>
                    <a:pt x="36" y="172"/>
                  </a:lnTo>
                  <a:lnTo>
                    <a:pt x="52" y="177"/>
                  </a:lnTo>
                  <a:lnTo>
                    <a:pt x="64" y="186"/>
                  </a:lnTo>
                  <a:lnTo>
                    <a:pt x="76" y="186"/>
                  </a:lnTo>
                  <a:lnTo>
                    <a:pt x="68" y="174"/>
                  </a:lnTo>
                  <a:lnTo>
                    <a:pt x="74" y="159"/>
                  </a:lnTo>
                  <a:lnTo>
                    <a:pt x="81" y="141"/>
                  </a:lnTo>
                  <a:lnTo>
                    <a:pt x="86" y="122"/>
                  </a:lnTo>
                  <a:lnTo>
                    <a:pt x="103" y="111"/>
                  </a:lnTo>
                  <a:lnTo>
                    <a:pt x="118" y="102"/>
                  </a:lnTo>
                  <a:lnTo>
                    <a:pt x="117" y="91"/>
                  </a:lnTo>
                  <a:lnTo>
                    <a:pt x="117" y="72"/>
                  </a:lnTo>
                  <a:lnTo>
                    <a:pt x="120" y="63"/>
                  </a:lnTo>
                  <a:lnTo>
                    <a:pt x="134" y="61"/>
                  </a:lnTo>
                  <a:lnTo>
                    <a:pt x="140" y="66"/>
                  </a:lnTo>
                  <a:lnTo>
                    <a:pt x="152" y="52"/>
                  </a:lnTo>
                  <a:lnTo>
                    <a:pt x="147" y="40"/>
                  </a:lnTo>
                  <a:lnTo>
                    <a:pt x="140" y="38"/>
                  </a:lnTo>
                  <a:lnTo>
                    <a:pt x="126" y="38"/>
                  </a:lnTo>
                  <a:lnTo>
                    <a:pt x="120" y="38"/>
                  </a:lnTo>
                  <a:lnTo>
                    <a:pt x="117" y="21"/>
                  </a:lnTo>
                  <a:lnTo>
                    <a:pt x="118" y="4"/>
                  </a:lnTo>
                  <a:lnTo>
                    <a:pt x="109" y="0"/>
                  </a:lnTo>
                  <a:lnTo>
                    <a:pt x="104" y="6"/>
                  </a:lnTo>
                  <a:lnTo>
                    <a:pt x="81" y="2"/>
                  </a:lnTo>
                  <a:lnTo>
                    <a:pt x="76" y="7"/>
                  </a:lnTo>
                  <a:lnTo>
                    <a:pt x="81" y="23"/>
                  </a:lnTo>
                  <a:lnTo>
                    <a:pt x="79" y="38"/>
                  </a:lnTo>
                  <a:lnTo>
                    <a:pt x="70" y="27"/>
                  </a:lnTo>
                  <a:lnTo>
                    <a:pt x="66" y="17"/>
                  </a:lnTo>
                  <a:lnTo>
                    <a:pt x="52" y="19"/>
                  </a:lnTo>
                  <a:lnTo>
                    <a:pt x="47" y="29"/>
                  </a:lnTo>
                  <a:lnTo>
                    <a:pt x="43" y="33"/>
                  </a:lnTo>
                  <a:lnTo>
                    <a:pt x="43" y="47"/>
                  </a:lnTo>
                  <a:lnTo>
                    <a:pt x="40" y="45"/>
                  </a:lnTo>
                  <a:lnTo>
                    <a:pt x="29" y="27"/>
                  </a:lnTo>
                  <a:lnTo>
                    <a:pt x="23" y="21"/>
                  </a:lnTo>
                  <a:lnTo>
                    <a:pt x="15" y="25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7" y="45"/>
                  </a:lnTo>
                  <a:lnTo>
                    <a:pt x="7" y="58"/>
                  </a:lnTo>
                  <a:lnTo>
                    <a:pt x="15" y="72"/>
                  </a:lnTo>
                  <a:lnTo>
                    <a:pt x="15" y="81"/>
                  </a:lnTo>
                  <a:lnTo>
                    <a:pt x="11" y="91"/>
                  </a:lnTo>
                  <a:lnTo>
                    <a:pt x="0" y="100"/>
                  </a:lnTo>
                  <a:lnTo>
                    <a:pt x="2" y="111"/>
                  </a:lnTo>
                  <a:lnTo>
                    <a:pt x="13" y="120"/>
                  </a:lnTo>
                  <a:lnTo>
                    <a:pt x="17" y="129"/>
                  </a:lnTo>
                  <a:lnTo>
                    <a:pt x="15" y="147"/>
                  </a:lnTo>
                  <a:lnTo>
                    <a:pt x="11" y="159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5" name="Freeform 21"/>
            <p:cNvSpPr>
              <a:spLocks/>
            </p:cNvSpPr>
            <p:nvPr/>
          </p:nvSpPr>
          <p:spPr bwMode="auto">
            <a:xfrm>
              <a:off x="3111" y="2137"/>
              <a:ext cx="141" cy="71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9" y="71"/>
                </a:cxn>
                <a:cxn ang="0">
                  <a:pos x="21" y="63"/>
                </a:cxn>
                <a:cxn ang="0">
                  <a:pos x="33" y="49"/>
                </a:cxn>
                <a:cxn ang="0">
                  <a:pos x="64" y="49"/>
                </a:cxn>
                <a:cxn ang="0">
                  <a:pos x="91" y="44"/>
                </a:cxn>
                <a:cxn ang="0">
                  <a:pos x="107" y="31"/>
                </a:cxn>
                <a:cxn ang="0">
                  <a:pos x="112" y="16"/>
                </a:cxn>
                <a:cxn ang="0">
                  <a:pos x="114" y="0"/>
                </a:cxn>
                <a:cxn ang="0">
                  <a:pos x="93" y="9"/>
                </a:cxn>
                <a:cxn ang="0">
                  <a:pos x="55" y="27"/>
                </a:cxn>
                <a:cxn ang="0">
                  <a:pos x="44" y="29"/>
                </a:cxn>
                <a:cxn ang="0">
                  <a:pos x="33" y="38"/>
                </a:cxn>
                <a:cxn ang="0">
                  <a:pos x="9" y="42"/>
                </a:cxn>
                <a:cxn ang="0">
                  <a:pos x="0" y="47"/>
                </a:cxn>
                <a:cxn ang="0">
                  <a:pos x="0" y="69"/>
                </a:cxn>
              </a:cxnLst>
              <a:rect l="0" t="0" r="r" b="b"/>
              <a:pathLst>
                <a:path w="114" h="71">
                  <a:moveTo>
                    <a:pt x="0" y="69"/>
                  </a:moveTo>
                  <a:lnTo>
                    <a:pt x="9" y="71"/>
                  </a:lnTo>
                  <a:lnTo>
                    <a:pt x="21" y="63"/>
                  </a:lnTo>
                  <a:lnTo>
                    <a:pt x="33" y="49"/>
                  </a:lnTo>
                  <a:lnTo>
                    <a:pt x="64" y="49"/>
                  </a:lnTo>
                  <a:lnTo>
                    <a:pt x="91" y="44"/>
                  </a:lnTo>
                  <a:lnTo>
                    <a:pt x="107" y="31"/>
                  </a:lnTo>
                  <a:lnTo>
                    <a:pt x="112" y="16"/>
                  </a:lnTo>
                  <a:lnTo>
                    <a:pt x="114" y="0"/>
                  </a:lnTo>
                  <a:lnTo>
                    <a:pt x="93" y="9"/>
                  </a:lnTo>
                  <a:lnTo>
                    <a:pt x="55" y="27"/>
                  </a:lnTo>
                  <a:lnTo>
                    <a:pt x="44" y="29"/>
                  </a:lnTo>
                  <a:lnTo>
                    <a:pt x="33" y="38"/>
                  </a:lnTo>
                  <a:lnTo>
                    <a:pt x="9" y="42"/>
                  </a:lnTo>
                  <a:lnTo>
                    <a:pt x="0" y="4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6" name="Freeform 22"/>
            <p:cNvSpPr>
              <a:spLocks/>
            </p:cNvSpPr>
            <p:nvPr/>
          </p:nvSpPr>
          <p:spPr bwMode="auto">
            <a:xfrm>
              <a:off x="3184" y="2312"/>
              <a:ext cx="60" cy="5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7" y="20"/>
                </a:cxn>
                <a:cxn ang="0">
                  <a:pos x="49" y="29"/>
                </a:cxn>
                <a:cxn ang="0">
                  <a:pos x="37" y="41"/>
                </a:cxn>
                <a:cxn ang="0">
                  <a:pos x="27" y="49"/>
                </a:cxn>
                <a:cxn ang="0">
                  <a:pos x="29" y="58"/>
                </a:cxn>
                <a:cxn ang="0">
                  <a:pos x="15" y="56"/>
                </a:cxn>
                <a:cxn ang="0">
                  <a:pos x="2" y="41"/>
                </a:cxn>
                <a:cxn ang="0">
                  <a:pos x="0" y="29"/>
                </a:cxn>
                <a:cxn ang="0">
                  <a:pos x="6" y="17"/>
                </a:cxn>
                <a:cxn ang="0">
                  <a:pos x="15" y="0"/>
                </a:cxn>
              </a:cxnLst>
              <a:rect l="0" t="0" r="r" b="b"/>
              <a:pathLst>
                <a:path w="49" h="58">
                  <a:moveTo>
                    <a:pt x="15" y="0"/>
                  </a:moveTo>
                  <a:lnTo>
                    <a:pt x="47" y="20"/>
                  </a:lnTo>
                  <a:lnTo>
                    <a:pt x="49" y="29"/>
                  </a:lnTo>
                  <a:lnTo>
                    <a:pt x="37" y="41"/>
                  </a:lnTo>
                  <a:lnTo>
                    <a:pt x="27" y="49"/>
                  </a:lnTo>
                  <a:lnTo>
                    <a:pt x="29" y="58"/>
                  </a:lnTo>
                  <a:lnTo>
                    <a:pt x="15" y="56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6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7" name="Freeform 23"/>
            <p:cNvSpPr>
              <a:spLocks/>
            </p:cNvSpPr>
            <p:nvPr/>
          </p:nvSpPr>
          <p:spPr bwMode="auto">
            <a:xfrm>
              <a:off x="3260" y="2295"/>
              <a:ext cx="89" cy="8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2" y="4"/>
                </a:cxn>
                <a:cxn ang="0">
                  <a:pos x="68" y="10"/>
                </a:cxn>
                <a:cxn ang="0">
                  <a:pos x="72" y="19"/>
                </a:cxn>
                <a:cxn ang="0">
                  <a:pos x="67" y="30"/>
                </a:cxn>
                <a:cxn ang="0">
                  <a:pos x="56" y="38"/>
                </a:cxn>
                <a:cxn ang="0">
                  <a:pos x="60" y="47"/>
                </a:cxn>
                <a:cxn ang="0">
                  <a:pos x="56" y="56"/>
                </a:cxn>
                <a:cxn ang="0">
                  <a:pos x="60" y="65"/>
                </a:cxn>
                <a:cxn ang="0">
                  <a:pos x="47" y="86"/>
                </a:cxn>
                <a:cxn ang="0">
                  <a:pos x="16" y="65"/>
                </a:cxn>
                <a:cxn ang="0">
                  <a:pos x="0" y="53"/>
                </a:cxn>
                <a:cxn ang="0">
                  <a:pos x="9" y="47"/>
                </a:cxn>
                <a:cxn ang="0">
                  <a:pos x="9" y="34"/>
                </a:cxn>
                <a:cxn ang="0">
                  <a:pos x="28" y="23"/>
                </a:cxn>
                <a:cxn ang="0">
                  <a:pos x="37" y="27"/>
                </a:cxn>
                <a:cxn ang="0">
                  <a:pos x="47" y="23"/>
                </a:cxn>
                <a:cxn ang="0">
                  <a:pos x="62" y="12"/>
                </a:cxn>
                <a:cxn ang="0">
                  <a:pos x="68" y="0"/>
                </a:cxn>
              </a:cxnLst>
              <a:rect l="0" t="0" r="r" b="b"/>
              <a:pathLst>
                <a:path w="72" h="86">
                  <a:moveTo>
                    <a:pt x="68" y="0"/>
                  </a:moveTo>
                  <a:lnTo>
                    <a:pt x="72" y="4"/>
                  </a:lnTo>
                  <a:lnTo>
                    <a:pt x="68" y="10"/>
                  </a:lnTo>
                  <a:lnTo>
                    <a:pt x="72" y="19"/>
                  </a:lnTo>
                  <a:lnTo>
                    <a:pt x="67" y="30"/>
                  </a:lnTo>
                  <a:lnTo>
                    <a:pt x="56" y="38"/>
                  </a:lnTo>
                  <a:lnTo>
                    <a:pt x="60" y="47"/>
                  </a:lnTo>
                  <a:lnTo>
                    <a:pt x="56" y="56"/>
                  </a:lnTo>
                  <a:lnTo>
                    <a:pt x="60" y="65"/>
                  </a:lnTo>
                  <a:lnTo>
                    <a:pt x="47" y="86"/>
                  </a:lnTo>
                  <a:lnTo>
                    <a:pt x="16" y="65"/>
                  </a:lnTo>
                  <a:lnTo>
                    <a:pt x="0" y="53"/>
                  </a:lnTo>
                  <a:lnTo>
                    <a:pt x="9" y="47"/>
                  </a:lnTo>
                  <a:lnTo>
                    <a:pt x="9" y="34"/>
                  </a:lnTo>
                  <a:lnTo>
                    <a:pt x="28" y="23"/>
                  </a:lnTo>
                  <a:lnTo>
                    <a:pt x="37" y="27"/>
                  </a:lnTo>
                  <a:lnTo>
                    <a:pt x="47" y="23"/>
                  </a:lnTo>
                  <a:lnTo>
                    <a:pt x="62" y="1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8" name="Freeform 24"/>
            <p:cNvSpPr>
              <a:spLocks/>
            </p:cNvSpPr>
            <p:nvPr/>
          </p:nvSpPr>
          <p:spPr bwMode="auto">
            <a:xfrm>
              <a:off x="3248" y="2384"/>
              <a:ext cx="37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6"/>
                </a:cxn>
                <a:cxn ang="0">
                  <a:pos x="27" y="16"/>
                </a:cxn>
                <a:cxn ang="0">
                  <a:pos x="30" y="29"/>
                </a:cxn>
                <a:cxn ang="0">
                  <a:pos x="20" y="37"/>
                </a:cxn>
                <a:cxn ang="0">
                  <a:pos x="5" y="30"/>
                </a:cxn>
                <a:cxn ang="0">
                  <a:pos x="2" y="21"/>
                </a:cxn>
                <a:cxn ang="0">
                  <a:pos x="0" y="0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20" y="6"/>
                  </a:lnTo>
                  <a:lnTo>
                    <a:pt x="27" y="16"/>
                  </a:lnTo>
                  <a:lnTo>
                    <a:pt x="30" y="29"/>
                  </a:lnTo>
                  <a:lnTo>
                    <a:pt x="20" y="37"/>
                  </a:lnTo>
                  <a:lnTo>
                    <a:pt x="5" y="30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9" name="Freeform 25"/>
            <p:cNvSpPr>
              <a:spLocks/>
            </p:cNvSpPr>
            <p:nvPr/>
          </p:nvSpPr>
          <p:spPr bwMode="auto">
            <a:xfrm>
              <a:off x="3496" y="2375"/>
              <a:ext cx="21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0" y="21"/>
                </a:cxn>
                <a:cxn ang="0">
                  <a:pos x="12" y="30"/>
                </a:cxn>
                <a:cxn ang="0">
                  <a:pos x="17" y="16"/>
                </a:cxn>
                <a:cxn ang="0">
                  <a:pos x="6" y="0"/>
                </a:cxn>
              </a:cxnLst>
              <a:rect l="0" t="0" r="r" b="b"/>
              <a:pathLst>
                <a:path w="17" h="30">
                  <a:moveTo>
                    <a:pt x="6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12" y="30"/>
                  </a:lnTo>
                  <a:lnTo>
                    <a:pt x="17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90" name="Group 2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594100" y="2990850"/>
            <a:ext cx="1052513" cy="1135063"/>
            <a:chOff x="2824" y="2365"/>
            <a:chExt cx="663" cy="715"/>
          </a:xfrm>
          <a:solidFill>
            <a:srgbClr val="0070C0"/>
          </a:solidFill>
        </p:grpSpPr>
        <p:sp>
          <p:nvSpPr>
            <p:cNvPr id="216091" name="Freeform 27"/>
            <p:cNvSpPr>
              <a:spLocks/>
            </p:cNvSpPr>
            <p:nvPr/>
          </p:nvSpPr>
          <p:spPr bwMode="auto">
            <a:xfrm>
              <a:off x="3386" y="2433"/>
              <a:ext cx="30" cy="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16"/>
                </a:cxn>
                <a:cxn ang="0">
                  <a:pos x="16" y="23"/>
                </a:cxn>
                <a:cxn ang="0">
                  <a:pos x="25" y="14"/>
                </a:cxn>
                <a:cxn ang="0">
                  <a:pos x="2" y="0"/>
                </a:cxn>
              </a:cxnLst>
              <a:rect l="0" t="0" r="r" b="b"/>
              <a:pathLst>
                <a:path w="25" h="23">
                  <a:moveTo>
                    <a:pt x="2" y="0"/>
                  </a:moveTo>
                  <a:lnTo>
                    <a:pt x="0" y="5"/>
                  </a:lnTo>
                  <a:lnTo>
                    <a:pt x="2" y="16"/>
                  </a:lnTo>
                  <a:lnTo>
                    <a:pt x="16" y="23"/>
                  </a:lnTo>
                  <a:lnTo>
                    <a:pt x="25" y="1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2" name="Freeform 28"/>
            <p:cNvSpPr>
              <a:spLocks/>
            </p:cNvSpPr>
            <p:nvPr/>
          </p:nvSpPr>
          <p:spPr bwMode="auto">
            <a:xfrm>
              <a:off x="2824" y="2365"/>
              <a:ext cx="663" cy="715"/>
            </a:xfrm>
            <a:custGeom>
              <a:avLst/>
              <a:gdLst/>
              <a:ahLst/>
              <a:cxnLst>
                <a:cxn ang="0">
                  <a:pos x="210" y="16"/>
                </a:cxn>
                <a:cxn ang="0">
                  <a:pos x="216" y="51"/>
                </a:cxn>
                <a:cxn ang="0">
                  <a:pos x="212" y="76"/>
                </a:cxn>
                <a:cxn ang="0">
                  <a:pos x="241" y="112"/>
                </a:cxn>
                <a:cxn ang="0">
                  <a:pos x="198" y="101"/>
                </a:cxn>
                <a:cxn ang="0">
                  <a:pos x="165" y="128"/>
                </a:cxn>
                <a:cxn ang="0">
                  <a:pos x="142" y="105"/>
                </a:cxn>
                <a:cxn ang="0">
                  <a:pos x="99" y="128"/>
                </a:cxn>
                <a:cxn ang="0">
                  <a:pos x="107" y="165"/>
                </a:cxn>
                <a:cxn ang="0">
                  <a:pos x="85" y="185"/>
                </a:cxn>
                <a:cxn ang="0">
                  <a:pos x="89" y="219"/>
                </a:cxn>
                <a:cxn ang="0">
                  <a:pos x="60" y="256"/>
                </a:cxn>
                <a:cxn ang="0">
                  <a:pos x="30" y="285"/>
                </a:cxn>
                <a:cxn ang="0">
                  <a:pos x="20" y="342"/>
                </a:cxn>
                <a:cxn ang="0">
                  <a:pos x="16" y="367"/>
                </a:cxn>
                <a:cxn ang="0">
                  <a:pos x="2" y="419"/>
                </a:cxn>
                <a:cxn ang="0">
                  <a:pos x="20" y="444"/>
                </a:cxn>
                <a:cxn ang="0">
                  <a:pos x="0" y="477"/>
                </a:cxn>
                <a:cxn ang="0">
                  <a:pos x="30" y="512"/>
                </a:cxn>
                <a:cxn ang="0">
                  <a:pos x="84" y="520"/>
                </a:cxn>
                <a:cxn ang="0">
                  <a:pos x="94" y="545"/>
                </a:cxn>
                <a:cxn ang="0">
                  <a:pos x="68" y="578"/>
                </a:cxn>
                <a:cxn ang="0">
                  <a:pos x="46" y="636"/>
                </a:cxn>
                <a:cxn ang="0">
                  <a:pos x="76" y="670"/>
                </a:cxn>
                <a:cxn ang="0">
                  <a:pos x="103" y="657"/>
                </a:cxn>
                <a:cxn ang="0">
                  <a:pos x="130" y="667"/>
                </a:cxn>
                <a:cxn ang="0">
                  <a:pos x="155" y="690"/>
                </a:cxn>
                <a:cxn ang="0">
                  <a:pos x="206" y="698"/>
                </a:cxn>
                <a:cxn ang="0">
                  <a:pos x="239" y="704"/>
                </a:cxn>
                <a:cxn ang="0">
                  <a:pos x="290" y="704"/>
                </a:cxn>
                <a:cxn ang="0">
                  <a:pos x="322" y="700"/>
                </a:cxn>
                <a:cxn ang="0">
                  <a:pos x="358" y="700"/>
                </a:cxn>
                <a:cxn ang="0">
                  <a:pos x="400" y="709"/>
                </a:cxn>
                <a:cxn ang="0">
                  <a:pos x="390" y="679"/>
                </a:cxn>
                <a:cxn ang="0">
                  <a:pos x="452" y="620"/>
                </a:cxn>
                <a:cxn ang="0">
                  <a:pos x="422" y="593"/>
                </a:cxn>
                <a:cxn ang="0">
                  <a:pos x="363" y="535"/>
                </a:cxn>
                <a:cxn ang="0">
                  <a:pos x="348" y="483"/>
                </a:cxn>
                <a:cxn ang="0">
                  <a:pos x="368" y="470"/>
                </a:cxn>
                <a:cxn ang="0">
                  <a:pos x="485" y="419"/>
                </a:cxn>
                <a:cxn ang="0">
                  <a:pos x="527" y="416"/>
                </a:cxn>
                <a:cxn ang="0">
                  <a:pos x="536" y="380"/>
                </a:cxn>
                <a:cxn ang="0">
                  <a:pos x="525" y="314"/>
                </a:cxn>
                <a:cxn ang="0">
                  <a:pos x="515" y="268"/>
                </a:cxn>
                <a:cxn ang="0">
                  <a:pos x="501" y="217"/>
                </a:cxn>
                <a:cxn ang="0">
                  <a:pos x="479" y="136"/>
                </a:cxn>
                <a:cxn ang="0">
                  <a:pos x="433" y="89"/>
                </a:cxn>
                <a:cxn ang="0">
                  <a:pos x="397" y="87"/>
                </a:cxn>
                <a:cxn ang="0">
                  <a:pos x="334" y="111"/>
                </a:cxn>
                <a:cxn ang="0">
                  <a:pos x="328" y="91"/>
                </a:cxn>
                <a:cxn ang="0">
                  <a:pos x="297" y="62"/>
                </a:cxn>
                <a:cxn ang="0">
                  <a:pos x="272" y="16"/>
                </a:cxn>
                <a:cxn ang="0">
                  <a:pos x="235" y="2"/>
                </a:cxn>
              </a:cxnLst>
              <a:rect l="0" t="0" r="r" b="b"/>
              <a:pathLst>
                <a:path w="536" h="715">
                  <a:moveTo>
                    <a:pt x="222" y="0"/>
                  </a:moveTo>
                  <a:lnTo>
                    <a:pt x="210" y="8"/>
                  </a:lnTo>
                  <a:lnTo>
                    <a:pt x="210" y="16"/>
                  </a:lnTo>
                  <a:lnTo>
                    <a:pt x="212" y="23"/>
                  </a:lnTo>
                  <a:lnTo>
                    <a:pt x="214" y="35"/>
                  </a:lnTo>
                  <a:lnTo>
                    <a:pt x="216" y="51"/>
                  </a:lnTo>
                  <a:lnTo>
                    <a:pt x="210" y="57"/>
                  </a:lnTo>
                  <a:lnTo>
                    <a:pt x="210" y="66"/>
                  </a:lnTo>
                  <a:lnTo>
                    <a:pt x="212" y="76"/>
                  </a:lnTo>
                  <a:lnTo>
                    <a:pt x="228" y="89"/>
                  </a:lnTo>
                  <a:lnTo>
                    <a:pt x="237" y="91"/>
                  </a:lnTo>
                  <a:lnTo>
                    <a:pt x="241" y="112"/>
                  </a:lnTo>
                  <a:lnTo>
                    <a:pt x="219" y="107"/>
                  </a:lnTo>
                  <a:lnTo>
                    <a:pt x="208" y="96"/>
                  </a:lnTo>
                  <a:lnTo>
                    <a:pt x="198" y="101"/>
                  </a:lnTo>
                  <a:lnTo>
                    <a:pt x="181" y="123"/>
                  </a:lnTo>
                  <a:lnTo>
                    <a:pt x="173" y="130"/>
                  </a:lnTo>
                  <a:lnTo>
                    <a:pt x="165" y="128"/>
                  </a:lnTo>
                  <a:lnTo>
                    <a:pt x="164" y="119"/>
                  </a:lnTo>
                  <a:lnTo>
                    <a:pt x="158" y="111"/>
                  </a:lnTo>
                  <a:lnTo>
                    <a:pt x="142" y="105"/>
                  </a:lnTo>
                  <a:lnTo>
                    <a:pt x="119" y="105"/>
                  </a:lnTo>
                  <a:lnTo>
                    <a:pt x="111" y="114"/>
                  </a:lnTo>
                  <a:lnTo>
                    <a:pt x="99" y="128"/>
                  </a:lnTo>
                  <a:lnTo>
                    <a:pt x="109" y="137"/>
                  </a:lnTo>
                  <a:lnTo>
                    <a:pt x="109" y="155"/>
                  </a:lnTo>
                  <a:lnTo>
                    <a:pt x="107" y="165"/>
                  </a:lnTo>
                  <a:lnTo>
                    <a:pt x="103" y="173"/>
                  </a:lnTo>
                  <a:lnTo>
                    <a:pt x="89" y="182"/>
                  </a:lnTo>
                  <a:lnTo>
                    <a:pt x="85" y="185"/>
                  </a:lnTo>
                  <a:lnTo>
                    <a:pt x="87" y="198"/>
                  </a:lnTo>
                  <a:lnTo>
                    <a:pt x="94" y="208"/>
                  </a:lnTo>
                  <a:lnTo>
                    <a:pt x="89" y="219"/>
                  </a:lnTo>
                  <a:lnTo>
                    <a:pt x="80" y="233"/>
                  </a:lnTo>
                  <a:lnTo>
                    <a:pt x="68" y="246"/>
                  </a:lnTo>
                  <a:lnTo>
                    <a:pt x="60" y="256"/>
                  </a:lnTo>
                  <a:lnTo>
                    <a:pt x="46" y="266"/>
                  </a:lnTo>
                  <a:lnTo>
                    <a:pt x="37" y="269"/>
                  </a:lnTo>
                  <a:lnTo>
                    <a:pt x="30" y="285"/>
                  </a:lnTo>
                  <a:lnTo>
                    <a:pt x="28" y="308"/>
                  </a:lnTo>
                  <a:lnTo>
                    <a:pt x="20" y="322"/>
                  </a:lnTo>
                  <a:lnTo>
                    <a:pt x="20" y="342"/>
                  </a:lnTo>
                  <a:lnTo>
                    <a:pt x="12" y="351"/>
                  </a:lnTo>
                  <a:lnTo>
                    <a:pt x="10" y="357"/>
                  </a:lnTo>
                  <a:lnTo>
                    <a:pt x="16" y="367"/>
                  </a:lnTo>
                  <a:lnTo>
                    <a:pt x="20" y="382"/>
                  </a:lnTo>
                  <a:lnTo>
                    <a:pt x="30" y="396"/>
                  </a:lnTo>
                  <a:lnTo>
                    <a:pt x="2" y="419"/>
                  </a:lnTo>
                  <a:lnTo>
                    <a:pt x="8" y="433"/>
                  </a:lnTo>
                  <a:lnTo>
                    <a:pt x="18" y="442"/>
                  </a:lnTo>
                  <a:lnTo>
                    <a:pt x="20" y="444"/>
                  </a:lnTo>
                  <a:lnTo>
                    <a:pt x="20" y="454"/>
                  </a:lnTo>
                  <a:lnTo>
                    <a:pt x="7" y="463"/>
                  </a:lnTo>
                  <a:lnTo>
                    <a:pt x="0" y="477"/>
                  </a:lnTo>
                  <a:lnTo>
                    <a:pt x="7" y="494"/>
                  </a:lnTo>
                  <a:lnTo>
                    <a:pt x="14" y="506"/>
                  </a:lnTo>
                  <a:lnTo>
                    <a:pt x="30" y="512"/>
                  </a:lnTo>
                  <a:lnTo>
                    <a:pt x="49" y="515"/>
                  </a:lnTo>
                  <a:lnTo>
                    <a:pt x="68" y="518"/>
                  </a:lnTo>
                  <a:lnTo>
                    <a:pt x="84" y="520"/>
                  </a:lnTo>
                  <a:lnTo>
                    <a:pt x="96" y="528"/>
                  </a:lnTo>
                  <a:lnTo>
                    <a:pt x="107" y="537"/>
                  </a:lnTo>
                  <a:lnTo>
                    <a:pt x="94" y="545"/>
                  </a:lnTo>
                  <a:lnTo>
                    <a:pt x="82" y="556"/>
                  </a:lnTo>
                  <a:lnTo>
                    <a:pt x="71" y="566"/>
                  </a:lnTo>
                  <a:lnTo>
                    <a:pt x="68" y="578"/>
                  </a:lnTo>
                  <a:lnTo>
                    <a:pt x="62" y="607"/>
                  </a:lnTo>
                  <a:lnTo>
                    <a:pt x="53" y="624"/>
                  </a:lnTo>
                  <a:lnTo>
                    <a:pt x="46" y="636"/>
                  </a:lnTo>
                  <a:lnTo>
                    <a:pt x="62" y="657"/>
                  </a:lnTo>
                  <a:lnTo>
                    <a:pt x="66" y="663"/>
                  </a:lnTo>
                  <a:lnTo>
                    <a:pt x="76" y="670"/>
                  </a:lnTo>
                  <a:lnTo>
                    <a:pt x="85" y="669"/>
                  </a:lnTo>
                  <a:lnTo>
                    <a:pt x="98" y="663"/>
                  </a:lnTo>
                  <a:lnTo>
                    <a:pt x="103" y="657"/>
                  </a:lnTo>
                  <a:lnTo>
                    <a:pt x="105" y="654"/>
                  </a:lnTo>
                  <a:lnTo>
                    <a:pt x="123" y="657"/>
                  </a:lnTo>
                  <a:lnTo>
                    <a:pt x="130" y="667"/>
                  </a:lnTo>
                  <a:lnTo>
                    <a:pt x="137" y="679"/>
                  </a:lnTo>
                  <a:lnTo>
                    <a:pt x="144" y="688"/>
                  </a:lnTo>
                  <a:lnTo>
                    <a:pt x="155" y="690"/>
                  </a:lnTo>
                  <a:lnTo>
                    <a:pt x="179" y="688"/>
                  </a:lnTo>
                  <a:lnTo>
                    <a:pt x="190" y="686"/>
                  </a:lnTo>
                  <a:lnTo>
                    <a:pt x="206" y="698"/>
                  </a:lnTo>
                  <a:lnTo>
                    <a:pt x="217" y="692"/>
                  </a:lnTo>
                  <a:lnTo>
                    <a:pt x="229" y="696"/>
                  </a:lnTo>
                  <a:lnTo>
                    <a:pt x="239" y="704"/>
                  </a:lnTo>
                  <a:lnTo>
                    <a:pt x="258" y="696"/>
                  </a:lnTo>
                  <a:lnTo>
                    <a:pt x="276" y="696"/>
                  </a:lnTo>
                  <a:lnTo>
                    <a:pt x="290" y="704"/>
                  </a:lnTo>
                  <a:lnTo>
                    <a:pt x="299" y="708"/>
                  </a:lnTo>
                  <a:lnTo>
                    <a:pt x="311" y="700"/>
                  </a:lnTo>
                  <a:lnTo>
                    <a:pt x="322" y="700"/>
                  </a:lnTo>
                  <a:lnTo>
                    <a:pt x="342" y="696"/>
                  </a:lnTo>
                  <a:lnTo>
                    <a:pt x="356" y="704"/>
                  </a:lnTo>
                  <a:lnTo>
                    <a:pt x="358" y="700"/>
                  </a:lnTo>
                  <a:lnTo>
                    <a:pt x="373" y="709"/>
                  </a:lnTo>
                  <a:lnTo>
                    <a:pt x="385" y="715"/>
                  </a:lnTo>
                  <a:lnTo>
                    <a:pt x="400" y="709"/>
                  </a:lnTo>
                  <a:lnTo>
                    <a:pt x="402" y="700"/>
                  </a:lnTo>
                  <a:lnTo>
                    <a:pt x="392" y="686"/>
                  </a:lnTo>
                  <a:lnTo>
                    <a:pt x="390" y="679"/>
                  </a:lnTo>
                  <a:lnTo>
                    <a:pt x="385" y="656"/>
                  </a:lnTo>
                  <a:lnTo>
                    <a:pt x="439" y="620"/>
                  </a:lnTo>
                  <a:lnTo>
                    <a:pt x="452" y="620"/>
                  </a:lnTo>
                  <a:lnTo>
                    <a:pt x="454" y="615"/>
                  </a:lnTo>
                  <a:lnTo>
                    <a:pt x="435" y="608"/>
                  </a:lnTo>
                  <a:lnTo>
                    <a:pt x="422" y="593"/>
                  </a:lnTo>
                  <a:lnTo>
                    <a:pt x="387" y="563"/>
                  </a:lnTo>
                  <a:lnTo>
                    <a:pt x="383" y="540"/>
                  </a:lnTo>
                  <a:lnTo>
                    <a:pt x="363" y="535"/>
                  </a:lnTo>
                  <a:lnTo>
                    <a:pt x="361" y="512"/>
                  </a:lnTo>
                  <a:lnTo>
                    <a:pt x="357" y="492"/>
                  </a:lnTo>
                  <a:lnTo>
                    <a:pt x="348" y="483"/>
                  </a:lnTo>
                  <a:lnTo>
                    <a:pt x="354" y="474"/>
                  </a:lnTo>
                  <a:lnTo>
                    <a:pt x="358" y="469"/>
                  </a:lnTo>
                  <a:lnTo>
                    <a:pt x="368" y="470"/>
                  </a:lnTo>
                  <a:lnTo>
                    <a:pt x="401" y="461"/>
                  </a:lnTo>
                  <a:lnTo>
                    <a:pt x="470" y="425"/>
                  </a:lnTo>
                  <a:lnTo>
                    <a:pt x="485" y="419"/>
                  </a:lnTo>
                  <a:lnTo>
                    <a:pt x="499" y="410"/>
                  </a:lnTo>
                  <a:lnTo>
                    <a:pt x="511" y="422"/>
                  </a:lnTo>
                  <a:lnTo>
                    <a:pt x="527" y="416"/>
                  </a:lnTo>
                  <a:lnTo>
                    <a:pt x="531" y="400"/>
                  </a:lnTo>
                  <a:lnTo>
                    <a:pt x="530" y="391"/>
                  </a:lnTo>
                  <a:lnTo>
                    <a:pt x="536" y="380"/>
                  </a:lnTo>
                  <a:lnTo>
                    <a:pt x="528" y="368"/>
                  </a:lnTo>
                  <a:lnTo>
                    <a:pt x="518" y="346"/>
                  </a:lnTo>
                  <a:lnTo>
                    <a:pt x="525" y="314"/>
                  </a:lnTo>
                  <a:lnTo>
                    <a:pt x="514" y="299"/>
                  </a:lnTo>
                  <a:lnTo>
                    <a:pt x="510" y="283"/>
                  </a:lnTo>
                  <a:lnTo>
                    <a:pt x="515" y="268"/>
                  </a:lnTo>
                  <a:lnTo>
                    <a:pt x="512" y="256"/>
                  </a:lnTo>
                  <a:lnTo>
                    <a:pt x="490" y="232"/>
                  </a:lnTo>
                  <a:lnTo>
                    <a:pt x="501" y="217"/>
                  </a:lnTo>
                  <a:lnTo>
                    <a:pt x="501" y="192"/>
                  </a:lnTo>
                  <a:lnTo>
                    <a:pt x="504" y="163"/>
                  </a:lnTo>
                  <a:lnTo>
                    <a:pt x="479" y="136"/>
                  </a:lnTo>
                  <a:lnTo>
                    <a:pt x="468" y="121"/>
                  </a:lnTo>
                  <a:lnTo>
                    <a:pt x="454" y="107"/>
                  </a:lnTo>
                  <a:lnTo>
                    <a:pt x="433" y="89"/>
                  </a:lnTo>
                  <a:lnTo>
                    <a:pt x="420" y="80"/>
                  </a:lnTo>
                  <a:lnTo>
                    <a:pt x="410" y="78"/>
                  </a:lnTo>
                  <a:lnTo>
                    <a:pt x="397" y="87"/>
                  </a:lnTo>
                  <a:lnTo>
                    <a:pt x="386" y="93"/>
                  </a:lnTo>
                  <a:lnTo>
                    <a:pt x="356" y="117"/>
                  </a:lnTo>
                  <a:lnTo>
                    <a:pt x="334" y="111"/>
                  </a:lnTo>
                  <a:lnTo>
                    <a:pt x="324" y="111"/>
                  </a:lnTo>
                  <a:lnTo>
                    <a:pt x="324" y="103"/>
                  </a:lnTo>
                  <a:lnTo>
                    <a:pt x="328" y="91"/>
                  </a:lnTo>
                  <a:lnTo>
                    <a:pt x="334" y="82"/>
                  </a:lnTo>
                  <a:lnTo>
                    <a:pt x="305" y="64"/>
                  </a:lnTo>
                  <a:lnTo>
                    <a:pt x="297" y="62"/>
                  </a:lnTo>
                  <a:lnTo>
                    <a:pt x="283" y="51"/>
                  </a:lnTo>
                  <a:lnTo>
                    <a:pt x="278" y="30"/>
                  </a:lnTo>
                  <a:lnTo>
                    <a:pt x="272" y="16"/>
                  </a:lnTo>
                  <a:lnTo>
                    <a:pt x="262" y="18"/>
                  </a:lnTo>
                  <a:lnTo>
                    <a:pt x="251" y="4"/>
                  </a:lnTo>
                  <a:lnTo>
                    <a:pt x="235" y="2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093" name="Freeform 29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554538" y="3082925"/>
            <a:ext cx="1131887" cy="857250"/>
          </a:xfrm>
          <a:custGeom>
            <a:avLst/>
            <a:gdLst/>
            <a:ahLst/>
            <a:cxnLst>
              <a:cxn ang="0">
                <a:pos x="11" y="136"/>
              </a:cxn>
              <a:cxn ang="0">
                <a:pos x="0" y="173"/>
              </a:cxn>
              <a:cxn ang="0">
                <a:pos x="25" y="207"/>
              </a:cxn>
              <a:cxn ang="0">
                <a:pos x="21" y="237"/>
              </a:cxn>
              <a:cxn ang="0">
                <a:pos x="31" y="262"/>
              </a:cxn>
              <a:cxn ang="0">
                <a:pos x="39" y="311"/>
              </a:cxn>
              <a:cxn ang="0">
                <a:pos x="41" y="330"/>
              </a:cxn>
              <a:cxn ang="0">
                <a:pos x="35" y="347"/>
              </a:cxn>
              <a:cxn ang="0">
                <a:pos x="50" y="357"/>
              </a:cxn>
              <a:cxn ang="0">
                <a:pos x="66" y="368"/>
              </a:cxn>
              <a:cxn ang="0">
                <a:pos x="82" y="398"/>
              </a:cxn>
              <a:cxn ang="0">
                <a:pos x="98" y="418"/>
              </a:cxn>
              <a:cxn ang="0">
                <a:pos x="132" y="427"/>
              </a:cxn>
              <a:cxn ang="0">
                <a:pos x="155" y="425"/>
              </a:cxn>
              <a:cxn ang="0">
                <a:pos x="189" y="456"/>
              </a:cxn>
              <a:cxn ang="0">
                <a:pos x="228" y="473"/>
              </a:cxn>
              <a:cxn ang="0">
                <a:pos x="258" y="468"/>
              </a:cxn>
              <a:cxn ang="0">
                <a:pos x="289" y="489"/>
              </a:cxn>
              <a:cxn ang="0">
                <a:pos x="305" y="491"/>
              </a:cxn>
              <a:cxn ang="0">
                <a:pos x="328" y="500"/>
              </a:cxn>
              <a:cxn ang="0">
                <a:pos x="355" y="520"/>
              </a:cxn>
              <a:cxn ang="0">
                <a:pos x="378" y="523"/>
              </a:cxn>
              <a:cxn ang="0">
                <a:pos x="396" y="512"/>
              </a:cxn>
              <a:cxn ang="0">
                <a:pos x="504" y="541"/>
              </a:cxn>
              <a:cxn ang="0">
                <a:pos x="508" y="512"/>
              </a:cxn>
              <a:cxn ang="0">
                <a:pos x="561" y="427"/>
              </a:cxn>
              <a:cxn ang="0">
                <a:pos x="577" y="391"/>
              </a:cxn>
              <a:cxn ang="0">
                <a:pos x="557" y="339"/>
              </a:cxn>
              <a:cxn ang="0">
                <a:pos x="528" y="300"/>
              </a:cxn>
              <a:cxn ang="0">
                <a:pos x="528" y="266"/>
              </a:cxn>
              <a:cxn ang="0">
                <a:pos x="526" y="237"/>
              </a:cxn>
              <a:cxn ang="0">
                <a:pos x="526" y="218"/>
              </a:cxn>
              <a:cxn ang="0">
                <a:pos x="547" y="190"/>
              </a:cxn>
              <a:cxn ang="0">
                <a:pos x="538" y="134"/>
              </a:cxn>
              <a:cxn ang="0">
                <a:pos x="531" y="95"/>
              </a:cxn>
              <a:cxn ang="0">
                <a:pos x="504" y="62"/>
              </a:cxn>
              <a:cxn ang="0">
                <a:pos x="437" y="59"/>
              </a:cxn>
              <a:cxn ang="0">
                <a:pos x="360" y="52"/>
              </a:cxn>
              <a:cxn ang="0">
                <a:pos x="319" y="41"/>
              </a:cxn>
              <a:cxn ang="0">
                <a:pos x="293" y="54"/>
              </a:cxn>
              <a:cxn ang="0">
                <a:pos x="269" y="39"/>
              </a:cxn>
              <a:cxn ang="0">
                <a:pos x="251" y="33"/>
              </a:cxn>
              <a:cxn ang="0">
                <a:pos x="228" y="2"/>
              </a:cxn>
              <a:cxn ang="0">
                <a:pos x="192" y="6"/>
              </a:cxn>
              <a:cxn ang="0">
                <a:pos x="157" y="21"/>
              </a:cxn>
              <a:cxn ang="0">
                <a:pos x="103" y="45"/>
              </a:cxn>
              <a:cxn ang="0">
                <a:pos x="54" y="66"/>
              </a:cxn>
              <a:cxn ang="0">
                <a:pos x="25" y="95"/>
              </a:cxn>
            </a:cxnLst>
            <a:rect l="0" t="0" r="r" b="b"/>
            <a:pathLst>
              <a:path w="577" h="541">
                <a:moveTo>
                  <a:pt x="14" y="102"/>
                </a:moveTo>
                <a:lnTo>
                  <a:pt x="11" y="136"/>
                </a:lnTo>
                <a:lnTo>
                  <a:pt x="11" y="157"/>
                </a:lnTo>
                <a:lnTo>
                  <a:pt x="0" y="173"/>
                </a:lnTo>
                <a:lnTo>
                  <a:pt x="23" y="200"/>
                </a:lnTo>
                <a:lnTo>
                  <a:pt x="25" y="207"/>
                </a:lnTo>
                <a:lnTo>
                  <a:pt x="20" y="225"/>
                </a:lnTo>
                <a:lnTo>
                  <a:pt x="21" y="237"/>
                </a:lnTo>
                <a:lnTo>
                  <a:pt x="32" y="252"/>
                </a:lnTo>
                <a:lnTo>
                  <a:pt x="31" y="262"/>
                </a:lnTo>
                <a:lnTo>
                  <a:pt x="29" y="291"/>
                </a:lnTo>
                <a:lnTo>
                  <a:pt x="39" y="311"/>
                </a:lnTo>
                <a:lnTo>
                  <a:pt x="46" y="322"/>
                </a:lnTo>
                <a:lnTo>
                  <a:pt x="41" y="330"/>
                </a:lnTo>
                <a:lnTo>
                  <a:pt x="41" y="341"/>
                </a:lnTo>
                <a:lnTo>
                  <a:pt x="35" y="347"/>
                </a:lnTo>
                <a:lnTo>
                  <a:pt x="35" y="355"/>
                </a:lnTo>
                <a:lnTo>
                  <a:pt x="50" y="357"/>
                </a:lnTo>
                <a:lnTo>
                  <a:pt x="62" y="361"/>
                </a:lnTo>
                <a:lnTo>
                  <a:pt x="66" y="368"/>
                </a:lnTo>
                <a:lnTo>
                  <a:pt x="66" y="382"/>
                </a:lnTo>
                <a:lnTo>
                  <a:pt x="82" y="398"/>
                </a:lnTo>
                <a:lnTo>
                  <a:pt x="95" y="404"/>
                </a:lnTo>
                <a:lnTo>
                  <a:pt x="98" y="418"/>
                </a:lnTo>
                <a:lnTo>
                  <a:pt x="116" y="441"/>
                </a:lnTo>
                <a:lnTo>
                  <a:pt x="132" y="427"/>
                </a:lnTo>
                <a:lnTo>
                  <a:pt x="146" y="423"/>
                </a:lnTo>
                <a:lnTo>
                  <a:pt x="155" y="425"/>
                </a:lnTo>
                <a:lnTo>
                  <a:pt x="182" y="454"/>
                </a:lnTo>
                <a:lnTo>
                  <a:pt x="189" y="456"/>
                </a:lnTo>
                <a:lnTo>
                  <a:pt x="221" y="471"/>
                </a:lnTo>
                <a:lnTo>
                  <a:pt x="228" y="473"/>
                </a:lnTo>
                <a:lnTo>
                  <a:pt x="242" y="470"/>
                </a:lnTo>
                <a:lnTo>
                  <a:pt x="258" y="468"/>
                </a:lnTo>
                <a:lnTo>
                  <a:pt x="271" y="473"/>
                </a:lnTo>
                <a:lnTo>
                  <a:pt x="289" y="489"/>
                </a:lnTo>
                <a:lnTo>
                  <a:pt x="297" y="497"/>
                </a:lnTo>
                <a:lnTo>
                  <a:pt x="305" y="491"/>
                </a:lnTo>
                <a:lnTo>
                  <a:pt x="314" y="489"/>
                </a:lnTo>
                <a:lnTo>
                  <a:pt x="328" y="500"/>
                </a:lnTo>
                <a:lnTo>
                  <a:pt x="344" y="512"/>
                </a:lnTo>
                <a:lnTo>
                  <a:pt x="355" y="520"/>
                </a:lnTo>
                <a:lnTo>
                  <a:pt x="371" y="525"/>
                </a:lnTo>
                <a:lnTo>
                  <a:pt x="378" y="523"/>
                </a:lnTo>
                <a:lnTo>
                  <a:pt x="386" y="516"/>
                </a:lnTo>
                <a:lnTo>
                  <a:pt x="396" y="512"/>
                </a:lnTo>
                <a:lnTo>
                  <a:pt x="415" y="518"/>
                </a:lnTo>
                <a:lnTo>
                  <a:pt x="504" y="541"/>
                </a:lnTo>
                <a:lnTo>
                  <a:pt x="518" y="530"/>
                </a:lnTo>
                <a:lnTo>
                  <a:pt x="508" y="512"/>
                </a:lnTo>
                <a:lnTo>
                  <a:pt x="499" y="484"/>
                </a:lnTo>
                <a:lnTo>
                  <a:pt x="561" y="427"/>
                </a:lnTo>
                <a:lnTo>
                  <a:pt x="572" y="413"/>
                </a:lnTo>
                <a:lnTo>
                  <a:pt x="577" y="391"/>
                </a:lnTo>
                <a:lnTo>
                  <a:pt x="567" y="363"/>
                </a:lnTo>
                <a:lnTo>
                  <a:pt x="557" y="339"/>
                </a:lnTo>
                <a:lnTo>
                  <a:pt x="540" y="312"/>
                </a:lnTo>
                <a:lnTo>
                  <a:pt x="528" y="300"/>
                </a:lnTo>
                <a:lnTo>
                  <a:pt x="526" y="284"/>
                </a:lnTo>
                <a:lnTo>
                  <a:pt x="528" y="266"/>
                </a:lnTo>
                <a:lnTo>
                  <a:pt x="534" y="248"/>
                </a:lnTo>
                <a:lnTo>
                  <a:pt x="526" y="237"/>
                </a:lnTo>
                <a:lnTo>
                  <a:pt x="517" y="229"/>
                </a:lnTo>
                <a:lnTo>
                  <a:pt x="526" y="218"/>
                </a:lnTo>
                <a:lnTo>
                  <a:pt x="542" y="196"/>
                </a:lnTo>
                <a:lnTo>
                  <a:pt x="547" y="190"/>
                </a:lnTo>
                <a:lnTo>
                  <a:pt x="544" y="153"/>
                </a:lnTo>
                <a:lnTo>
                  <a:pt x="538" y="134"/>
                </a:lnTo>
                <a:lnTo>
                  <a:pt x="531" y="114"/>
                </a:lnTo>
                <a:lnTo>
                  <a:pt x="531" y="95"/>
                </a:lnTo>
                <a:lnTo>
                  <a:pt x="520" y="77"/>
                </a:lnTo>
                <a:lnTo>
                  <a:pt x="504" y="62"/>
                </a:lnTo>
                <a:lnTo>
                  <a:pt x="487" y="60"/>
                </a:lnTo>
                <a:lnTo>
                  <a:pt x="437" y="59"/>
                </a:lnTo>
                <a:lnTo>
                  <a:pt x="410" y="56"/>
                </a:lnTo>
                <a:lnTo>
                  <a:pt x="360" y="52"/>
                </a:lnTo>
                <a:lnTo>
                  <a:pt x="340" y="43"/>
                </a:lnTo>
                <a:lnTo>
                  <a:pt x="319" y="41"/>
                </a:lnTo>
                <a:lnTo>
                  <a:pt x="307" y="45"/>
                </a:lnTo>
                <a:lnTo>
                  <a:pt x="293" y="54"/>
                </a:lnTo>
                <a:lnTo>
                  <a:pt x="281" y="50"/>
                </a:lnTo>
                <a:lnTo>
                  <a:pt x="269" y="39"/>
                </a:lnTo>
                <a:lnTo>
                  <a:pt x="256" y="39"/>
                </a:lnTo>
                <a:lnTo>
                  <a:pt x="251" y="33"/>
                </a:lnTo>
                <a:lnTo>
                  <a:pt x="246" y="16"/>
                </a:lnTo>
                <a:lnTo>
                  <a:pt x="228" y="2"/>
                </a:lnTo>
                <a:lnTo>
                  <a:pt x="216" y="0"/>
                </a:lnTo>
                <a:lnTo>
                  <a:pt x="192" y="6"/>
                </a:lnTo>
                <a:lnTo>
                  <a:pt x="173" y="11"/>
                </a:lnTo>
                <a:lnTo>
                  <a:pt x="157" y="21"/>
                </a:lnTo>
                <a:lnTo>
                  <a:pt x="130" y="37"/>
                </a:lnTo>
                <a:lnTo>
                  <a:pt x="103" y="45"/>
                </a:lnTo>
                <a:lnTo>
                  <a:pt x="80" y="54"/>
                </a:lnTo>
                <a:lnTo>
                  <a:pt x="54" y="66"/>
                </a:lnTo>
                <a:lnTo>
                  <a:pt x="41" y="82"/>
                </a:lnTo>
                <a:lnTo>
                  <a:pt x="25" y="95"/>
                </a:lnTo>
                <a:lnTo>
                  <a:pt x="14" y="102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94" name="Freeform 30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314950" y="2870200"/>
            <a:ext cx="590550" cy="369888"/>
          </a:xfrm>
          <a:custGeom>
            <a:avLst/>
            <a:gdLst/>
            <a:ahLst/>
            <a:cxnLst>
              <a:cxn ang="0">
                <a:pos x="2" y="25"/>
              </a:cxn>
              <a:cxn ang="0">
                <a:pos x="0" y="32"/>
              </a:cxn>
              <a:cxn ang="0">
                <a:pos x="4" y="59"/>
              </a:cxn>
              <a:cxn ang="0">
                <a:pos x="18" y="100"/>
              </a:cxn>
              <a:cxn ang="0">
                <a:pos x="29" y="112"/>
              </a:cxn>
              <a:cxn ang="0">
                <a:pos x="56" y="122"/>
              </a:cxn>
              <a:cxn ang="0">
                <a:pos x="68" y="125"/>
              </a:cxn>
              <a:cxn ang="0">
                <a:pos x="70" y="139"/>
              </a:cxn>
              <a:cxn ang="0">
                <a:pos x="70" y="162"/>
              </a:cxn>
              <a:cxn ang="0">
                <a:pos x="97" y="189"/>
              </a:cxn>
              <a:cxn ang="0">
                <a:pos x="114" y="198"/>
              </a:cxn>
              <a:cxn ang="0">
                <a:pos x="122" y="202"/>
              </a:cxn>
              <a:cxn ang="0">
                <a:pos x="146" y="230"/>
              </a:cxn>
              <a:cxn ang="0">
                <a:pos x="153" y="225"/>
              </a:cxn>
              <a:cxn ang="0">
                <a:pos x="169" y="223"/>
              </a:cxn>
              <a:cxn ang="0">
                <a:pos x="186" y="234"/>
              </a:cxn>
              <a:cxn ang="0">
                <a:pos x="200" y="227"/>
              </a:cxn>
              <a:cxn ang="0">
                <a:pos x="219" y="205"/>
              </a:cxn>
              <a:cxn ang="0">
                <a:pos x="233" y="198"/>
              </a:cxn>
              <a:cxn ang="0">
                <a:pos x="246" y="203"/>
              </a:cxn>
              <a:cxn ang="0">
                <a:pos x="255" y="200"/>
              </a:cxn>
              <a:cxn ang="0">
                <a:pos x="256" y="191"/>
              </a:cxn>
              <a:cxn ang="0">
                <a:pos x="258" y="147"/>
              </a:cxn>
              <a:cxn ang="0">
                <a:pos x="266" y="134"/>
              </a:cxn>
              <a:cxn ang="0">
                <a:pos x="266" y="114"/>
              </a:cxn>
              <a:cxn ang="0">
                <a:pos x="269" y="107"/>
              </a:cxn>
              <a:cxn ang="0">
                <a:pos x="285" y="95"/>
              </a:cxn>
              <a:cxn ang="0">
                <a:pos x="301" y="93"/>
              </a:cxn>
              <a:cxn ang="0">
                <a:pos x="301" y="71"/>
              </a:cxn>
              <a:cxn ang="0">
                <a:pos x="297" y="54"/>
              </a:cxn>
              <a:cxn ang="0">
                <a:pos x="285" y="48"/>
              </a:cxn>
              <a:cxn ang="0">
                <a:pos x="280" y="50"/>
              </a:cxn>
              <a:cxn ang="0">
                <a:pos x="260" y="32"/>
              </a:cxn>
              <a:cxn ang="0">
                <a:pos x="248" y="20"/>
              </a:cxn>
              <a:cxn ang="0">
                <a:pos x="235" y="20"/>
              </a:cxn>
              <a:cxn ang="0">
                <a:pos x="207" y="20"/>
              </a:cxn>
              <a:cxn ang="0">
                <a:pos x="202" y="16"/>
              </a:cxn>
              <a:cxn ang="0">
                <a:pos x="196" y="2"/>
              </a:cxn>
              <a:cxn ang="0">
                <a:pos x="189" y="0"/>
              </a:cxn>
              <a:cxn ang="0">
                <a:pos x="164" y="0"/>
              </a:cxn>
              <a:cxn ang="0">
                <a:pos x="155" y="11"/>
              </a:cxn>
              <a:cxn ang="0">
                <a:pos x="146" y="9"/>
              </a:cxn>
              <a:cxn ang="0">
                <a:pos x="130" y="6"/>
              </a:cxn>
              <a:cxn ang="0">
                <a:pos x="122" y="4"/>
              </a:cxn>
              <a:cxn ang="0">
                <a:pos x="111" y="7"/>
              </a:cxn>
              <a:cxn ang="0">
                <a:pos x="103" y="13"/>
              </a:cxn>
              <a:cxn ang="0">
                <a:pos x="87" y="7"/>
              </a:cxn>
              <a:cxn ang="0">
                <a:pos x="54" y="2"/>
              </a:cxn>
              <a:cxn ang="0">
                <a:pos x="46" y="0"/>
              </a:cxn>
              <a:cxn ang="0">
                <a:pos x="37" y="7"/>
              </a:cxn>
              <a:cxn ang="0">
                <a:pos x="21" y="18"/>
              </a:cxn>
              <a:cxn ang="0">
                <a:pos x="2" y="25"/>
              </a:cxn>
            </a:cxnLst>
            <a:rect l="0" t="0" r="r" b="b"/>
            <a:pathLst>
              <a:path w="301" h="234">
                <a:moveTo>
                  <a:pt x="2" y="25"/>
                </a:moveTo>
                <a:lnTo>
                  <a:pt x="0" y="32"/>
                </a:lnTo>
                <a:lnTo>
                  <a:pt x="4" y="59"/>
                </a:lnTo>
                <a:lnTo>
                  <a:pt x="18" y="100"/>
                </a:lnTo>
                <a:lnTo>
                  <a:pt x="29" y="112"/>
                </a:lnTo>
                <a:lnTo>
                  <a:pt x="56" y="122"/>
                </a:lnTo>
                <a:lnTo>
                  <a:pt x="68" y="125"/>
                </a:lnTo>
                <a:lnTo>
                  <a:pt x="70" y="139"/>
                </a:lnTo>
                <a:lnTo>
                  <a:pt x="70" y="162"/>
                </a:lnTo>
                <a:lnTo>
                  <a:pt x="97" y="189"/>
                </a:lnTo>
                <a:lnTo>
                  <a:pt x="114" y="198"/>
                </a:lnTo>
                <a:lnTo>
                  <a:pt x="122" y="202"/>
                </a:lnTo>
                <a:lnTo>
                  <a:pt x="146" y="230"/>
                </a:lnTo>
                <a:lnTo>
                  <a:pt x="153" y="225"/>
                </a:lnTo>
                <a:lnTo>
                  <a:pt x="169" y="223"/>
                </a:lnTo>
                <a:lnTo>
                  <a:pt x="186" y="234"/>
                </a:lnTo>
                <a:lnTo>
                  <a:pt x="200" y="227"/>
                </a:lnTo>
                <a:lnTo>
                  <a:pt x="219" y="205"/>
                </a:lnTo>
                <a:lnTo>
                  <a:pt x="233" y="198"/>
                </a:lnTo>
                <a:lnTo>
                  <a:pt x="246" y="203"/>
                </a:lnTo>
                <a:lnTo>
                  <a:pt x="255" y="200"/>
                </a:lnTo>
                <a:lnTo>
                  <a:pt x="256" y="191"/>
                </a:lnTo>
                <a:lnTo>
                  <a:pt x="258" y="147"/>
                </a:lnTo>
                <a:lnTo>
                  <a:pt x="266" y="134"/>
                </a:lnTo>
                <a:lnTo>
                  <a:pt x="266" y="114"/>
                </a:lnTo>
                <a:lnTo>
                  <a:pt x="269" y="107"/>
                </a:lnTo>
                <a:lnTo>
                  <a:pt x="285" y="95"/>
                </a:lnTo>
                <a:lnTo>
                  <a:pt x="301" y="93"/>
                </a:lnTo>
                <a:lnTo>
                  <a:pt x="301" y="71"/>
                </a:lnTo>
                <a:lnTo>
                  <a:pt x="297" y="54"/>
                </a:lnTo>
                <a:lnTo>
                  <a:pt x="285" y="48"/>
                </a:lnTo>
                <a:lnTo>
                  <a:pt x="280" y="50"/>
                </a:lnTo>
                <a:lnTo>
                  <a:pt x="260" y="32"/>
                </a:lnTo>
                <a:lnTo>
                  <a:pt x="248" y="20"/>
                </a:lnTo>
                <a:lnTo>
                  <a:pt x="235" y="20"/>
                </a:lnTo>
                <a:lnTo>
                  <a:pt x="207" y="20"/>
                </a:lnTo>
                <a:lnTo>
                  <a:pt x="202" y="16"/>
                </a:lnTo>
                <a:lnTo>
                  <a:pt x="196" y="2"/>
                </a:lnTo>
                <a:lnTo>
                  <a:pt x="189" y="0"/>
                </a:lnTo>
                <a:lnTo>
                  <a:pt x="164" y="0"/>
                </a:lnTo>
                <a:lnTo>
                  <a:pt x="155" y="11"/>
                </a:lnTo>
                <a:lnTo>
                  <a:pt x="146" y="9"/>
                </a:lnTo>
                <a:lnTo>
                  <a:pt x="130" y="6"/>
                </a:lnTo>
                <a:lnTo>
                  <a:pt x="122" y="4"/>
                </a:lnTo>
                <a:lnTo>
                  <a:pt x="111" y="7"/>
                </a:lnTo>
                <a:lnTo>
                  <a:pt x="103" y="13"/>
                </a:lnTo>
                <a:lnTo>
                  <a:pt x="87" y="7"/>
                </a:lnTo>
                <a:lnTo>
                  <a:pt x="54" y="2"/>
                </a:lnTo>
                <a:lnTo>
                  <a:pt x="46" y="0"/>
                </a:lnTo>
                <a:lnTo>
                  <a:pt x="37" y="7"/>
                </a:lnTo>
                <a:lnTo>
                  <a:pt x="21" y="18"/>
                </a:lnTo>
                <a:lnTo>
                  <a:pt x="2" y="25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6095" name="Group 3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359400" y="2363788"/>
            <a:ext cx="593725" cy="317500"/>
            <a:chOff x="3936" y="1970"/>
            <a:chExt cx="374" cy="200"/>
          </a:xfrm>
        </p:grpSpPr>
        <p:sp>
          <p:nvSpPr>
            <p:cNvPr id="216096" name="Freeform 32"/>
            <p:cNvSpPr>
              <a:spLocks/>
            </p:cNvSpPr>
            <p:nvPr/>
          </p:nvSpPr>
          <p:spPr bwMode="auto">
            <a:xfrm>
              <a:off x="3953" y="2036"/>
              <a:ext cx="57" cy="3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" y="14"/>
                </a:cxn>
                <a:cxn ang="0">
                  <a:pos x="0" y="21"/>
                </a:cxn>
                <a:cxn ang="0">
                  <a:pos x="13" y="26"/>
                </a:cxn>
                <a:cxn ang="0">
                  <a:pos x="25" y="39"/>
                </a:cxn>
                <a:cxn ang="0">
                  <a:pos x="34" y="30"/>
                </a:cxn>
                <a:cxn ang="0">
                  <a:pos x="46" y="21"/>
                </a:cxn>
                <a:cxn ang="0">
                  <a:pos x="36" y="12"/>
                </a:cxn>
                <a:cxn ang="0">
                  <a:pos x="27" y="0"/>
                </a:cxn>
              </a:cxnLst>
              <a:rect l="0" t="0" r="r" b="b"/>
              <a:pathLst>
                <a:path w="46" h="39">
                  <a:moveTo>
                    <a:pt x="27" y="0"/>
                  </a:moveTo>
                  <a:lnTo>
                    <a:pt x="6" y="14"/>
                  </a:lnTo>
                  <a:lnTo>
                    <a:pt x="0" y="21"/>
                  </a:lnTo>
                  <a:lnTo>
                    <a:pt x="13" y="26"/>
                  </a:lnTo>
                  <a:lnTo>
                    <a:pt x="25" y="39"/>
                  </a:lnTo>
                  <a:lnTo>
                    <a:pt x="34" y="30"/>
                  </a:lnTo>
                  <a:lnTo>
                    <a:pt x="46" y="21"/>
                  </a:lnTo>
                  <a:lnTo>
                    <a:pt x="36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7" name="Freeform 33"/>
            <p:cNvSpPr>
              <a:spLocks/>
            </p:cNvSpPr>
            <p:nvPr/>
          </p:nvSpPr>
          <p:spPr bwMode="auto">
            <a:xfrm>
              <a:off x="3936" y="2081"/>
              <a:ext cx="84" cy="71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3" y="5"/>
                </a:cxn>
                <a:cxn ang="0">
                  <a:pos x="25" y="0"/>
                </a:cxn>
                <a:cxn ang="0">
                  <a:pos x="11" y="18"/>
                </a:cxn>
                <a:cxn ang="0">
                  <a:pos x="6" y="14"/>
                </a:cxn>
                <a:cxn ang="0">
                  <a:pos x="0" y="26"/>
                </a:cxn>
                <a:cxn ang="0">
                  <a:pos x="7" y="32"/>
                </a:cxn>
                <a:cxn ang="0">
                  <a:pos x="7" y="61"/>
                </a:cxn>
                <a:cxn ang="0">
                  <a:pos x="14" y="71"/>
                </a:cxn>
                <a:cxn ang="0">
                  <a:pos x="48" y="32"/>
                </a:cxn>
                <a:cxn ang="0">
                  <a:pos x="62" y="32"/>
                </a:cxn>
                <a:cxn ang="0">
                  <a:pos x="68" y="21"/>
                </a:cxn>
                <a:cxn ang="0">
                  <a:pos x="66" y="16"/>
                </a:cxn>
                <a:cxn ang="0">
                  <a:pos x="56" y="0"/>
                </a:cxn>
              </a:cxnLst>
              <a:rect l="0" t="0" r="r" b="b"/>
              <a:pathLst>
                <a:path w="68" h="71">
                  <a:moveTo>
                    <a:pt x="56" y="0"/>
                  </a:moveTo>
                  <a:lnTo>
                    <a:pt x="33" y="5"/>
                  </a:lnTo>
                  <a:lnTo>
                    <a:pt x="25" y="0"/>
                  </a:lnTo>
                  <a:lnTo>
                    <a:pt x="11" y="18"/>
                  </a:lnTo>
                  <a:lnTo>
                    <a:pt x="6" y="14"/>
                  </a:lnTo>
                  <a:lnTo>
                    <a:pt x="0" y="26"/>
                  </a:lnTo>
                  <a:lnTo>
                    <a:pt x="7" y="32"/>
                  </a:lnTo>
                  <a:lnTo>
                    <a:pt x="7" y="61"/>
                  </a:lnTo>
                  <a:lnTo>
                    <a:pt x="14" y="71"/>
                  </a:lnTo>
                  <a:lnTo>
                    <a:pt x="48" y="32"/>
                  </a:lnTo>
                  <a:lnTo>
                    <a:pt x="62" y="32"/>
                  </a:lnTo>
                  <a:lnTo>
                    <a:pt x="68" y="21"/>
                  </a:lnTo>
                  <a:lnTo>
                    <a:pt x="66" y="1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8" name="Freeform 34"/>
            <p:cNvSpPr>
              <a:spLocks/>
            </p:cNvSpPr>
            <p:nvPr/>
          </p:nvSpPr>
          <p:spPr bwMode="auto">
            <a:xfrm>
              <a:off x="4034" y="1970"/>
              <a:ext cx="276" cy="200"/>
            </a:xfrm>
            <a:custGeom>
              <a:avLst/>
              <a:gdLst/>
              <a:ahLst/>
              <a:cxnLst>
                <a:cxn ang="0">
                  <a:pos x="217" y="189"/>
                </a:cxn>
                <a:cxn ang="0">
                  <a:pos x="214" y="177"/>
                </a:cxn>
                <a:cxn ang="0">
                  <a:pos x="222" y="167"/>
                </a:cxn>
                <a:cxn ang="0">
                  <a:pos x="222" y="152"/>
                </a:cxn>
                <a:cxn ang="0">
                  <a:pos x="206" y="141"/>
                </a:cxn>
                <a:cxn ang="0">
                  <a:pos x="201" y="135"/>
                </a:cxn>
                <a:cxn ang="0">
                  <a:pos x="197" y="115"/>
                </a:cxn>
                <a:cxn ang="0">
                  <a:pos x="187" y="98"/>
                </a:cxn>
                <a:cxn ang="0">
                  <a:pos x="177" y="84"/>
                </a:cxn>
                <a:cxn ang="0">
                  <a:pos x="177" y="73"/>
                </a:cxn>
                <a:cxn ang="0">
                  <a:pos x="183" y="64"/>
                </a:cxn>
                <a:cxn ang="0">
                  <a:pos x="208" y="66"/>
                </a:cxn>
                <a:cxn ang="0">
                  <a:pos x="218" y="55"/>
                </a:cxn>
                <a:cxn ang="0">
                  <a:pos x="224" y="26"/>
                </a:cxn>
                <a:cxn ang="0">
                  <a:pos x="222" y="16"/>
                </a:cxn>
                <a:cxn ang="0">
                  <a:pos x="210" y="14"/>
                </a:cxn>
                <a:cxn ang="0">
                  <a:pos x="189" y="16"/>
                </a:cxn>
                <a:cxn ang="0">
                  <a:pos x="160" y="16"/>
                </a:cxn>
                <a:cxn ang="0">
                  <a:pos x="138" y="7"/>
                </a:cxn>
                <a:cxn ang="0">
                  <a:pos x="122" y="3"/>
                </a:cxn>
                <a:cxn ang="0">
                  <a:pos x="109" y="0"/>
                </a:cxn>
                <a:cxn ang="0">
                  <a:pos x="95" y="18"/>
                </a:cxn>
                <a:cxn ang="0">
                  <a:pos x="79" y="30"/>
                </a:cxn>
                <a:cxn ang="0">
                  <a:pos x="56" y="28"/>
                </a:cxn>
                <a:cxn ang="0">
                  <a:pos x="42" y="37"/>
                </a:cxn>
                <a:cxn ang="0">
                  <a:pos x="20" y="59"/>
                </a:cxn>
                <a:cxn ang="0">
                  <a:pos x="4" y="73"/>
                </a:cxn>
                <a:cxn ang="0">
                  <a:pos x="0" y="82"/>
                </a:cxn>
                <a:cxn ang="0">
                  <a:pos x="9" y="100"/>
                </a:cxn>
                <a:cxn ang="0">
                  <a:pos x="19" y="123"/>
                </a:cxn>
                <a:cxn ang="0">
                  <a:pos x="31" y="137"/>
                </a:cxn>
                <a:cxn ang="0">
                  <a:pos x="42" y="132"/>
                </a:cxn>
                <a:cxn ang="0">
                  <a:pos x="62" y="125"/>
                </a:cxn>
                <a:cxn ang="0">
                  <a:pos x="60" y="144"/>
                </a:cxn>
                <a:cxn ang="0">
                  <a:pos x="54" y="167"/>
                </a:cxn>
                <a:cxn ang="0">
                  <a:pos x="56" y="171"/>
                </a:cxn>
                <a:cxn ang="0">
                  <a:pos x="66" y="171"/>
                </a:cxn>
                <a:cxn ang="0">
                  <a:pos x="79" y="167"/>
                </a:cxn>
                <a:cxn ang="0">
                  <a:pos x="109" y="170"/>
                </a:cxn>
                <a:cxn ang="0">
                  <a:pos x="117" y="181"/>
                </a:cxn>
                <a:cxn ang="0">
                  <a:pos x="134" y="187"/>
                </a:cxn>
                <a:cxn ang="0">
                  <a:pos x="147" y="200"/>
                </a:cxn>
                <a:cxn ang="0">
                  <a:pos x="157" y="198"/>
                </a:cxn>
                <a:cxn ang="0">
                  <a:pos x="175" y="189"/>
                </a:cxn>
                <a:cxn ang="0">
                  <a:pos x="192" y="187"/>
                </a:cxn>
                <a:cxn ang="0">
                  <a:pos x="217" y="189"/>
                </a:cxn>
              </a:cxnLst>
              <a:rect l="0" t="0" r="r" b="b"/>
              <a:pathLst>
                <a:path w="224" h="200">
                  <a:moveTo>
                    <a:pt x="217" y="189"/>
                  </a:moveTo>
                  <a:lnTo>
                    <a:pt x="214" y="177"/>
                  </a:lnTo>
                  <a:lnTo>
                    <a:pt x="222" y="167"/>
                  </a:lnTo>
                  <a:lnTo>
                    <a:pt x="222" y="152"/>
                  </a:lnTo>
                  <a:lnTo>
                    <a:pt x="206" y="141"/>
                  </a:lnTo>
                  <a:lnTo>
                    <a:pt x="201" y="135"/>
                  </a:lnTo>
                  <a:lnTo>
                    <a:pt x="197" y="115"/>
                  </a:lnTo>
                  <a:lnTo>
                    <a:pt x="187" y="98"/>
                  </a:lnTo>
                  <a:lnTo>
                    <a:pt x="177" y="84"/>
                  </a:lnTo>
                  <a:lnTo>
                    <a:pt x="177" y="73"/>
                  </a:lnTo>
                  <a:lnTo>
                    <a:pt x="183" y="64"/>
                  </a:lnTo>
                  <a:lnTo>
                    <a:pt x="208" y="66"/>
                  </a:lnTo>
                  <a:lnTo>
                    <a:pt x="218" y="55"/>
                  </a:lnTo>
                  <a:lnTo>
                    <a:pt x="224" y="26"/>
                  </a:lnTo>
                  <a:lnTo>
                    <a:pt x="222" y="16"/>
                  </a:lnTo>
                  <a:lnTo>
                    <a:pt x="210" y="14"/>
                  </a:lnTo>
                  <a:lnTo>
                    <a:pt x="189" y="16"/>
                  </a:lnTo>
                  <a:lnTo>
                    <a:pt x="160" y="16"/>
                  </a:lnTo>
                  <a:lnTo>
                    <a:pt x="138" y="7"/>
                  </a:lnTo>
                  <a:lnTo>
                    <a:pt x="122" y="3"/>
                  </a:lnTo>
                  <a:lnTo>
                    <a:pt x="109" y="0"/>
                  </a:lnTo>
                  <a:lnTo>
                    <a:pt x="95" y="18"/>
                  </a:lnTo>
                  <a:lnTo>
                    <a:pt x="79" y="30"/>
                  </a:lnTo>
                  <a:lnTo>
                    <a:pt x="56" y="28"/>
                  </a:lnTo>
                  <a:lnTo>
                    <a:pt x="42" y="37"/>
                  </a:lnTo>
                  <a:lnTo>
                    <a:pt x="20" y="59"/>
                  </a:lnTo>
                  <a:lnTo>
                    <a:pt x="4" y="73"/>
                  </a:lnTo>
                  <a:lnTo>
                    <a:pt x="0" y="82"/>
                  </a:lnTo>
                  <a:lnTo>
                    <a:pt x="9" y="100"/>
                  </a:lnTo>
                  <a:lnTo>
                    <a:pt x="19" y="123"/>
                  </a:lnTo>
                  <a:lnTo>
                    <a:pt x="31" y="137"/>
                  </a:lnTo>
                  <a:lnTo>
                    <a:pt x="42" y="132"/>
                  </a:lnTo>
                  <a:lnTo>
                    <a:pt x="62" y="125"/>
                  </a:lnTo>
                  <a:lnTo>
                    <a:pt x="60" y="144"/>
                  </a:lnTo>
                  <a:lnTo>
                    <a:pt x="54" y="167"/>
                  </a:lnTo>
                  <a:lnTo>
                    <a:pt x="56" y="171"/>
                  </a:lnTo>
                  <a:lnTo>
                    <a:pt x="66" y="171"/>
                  </a:lnTo>
                  <a:lnTo>
                    <a:pt x="79" y="167"/>
                  </a:lnTo>
                  <a:lnTo>
                    <a:pt x="109" y="170"/>
                  </a:lnTo>
                  <a:lnTo>
                    <a:pt x="117" y="181"/>
                  </a:lnTo>
                  <a:lnTo>
                    <a:pt x="134" y="187"/>
                  </a:lnTo>
                  <a:lnTo>
                    <a:pt x="147" y="200"/>
                  </a:lnTo>
                  <a:lnTo>
                    <a:pt x="157" y="198"/>
                  </a:lnTo>
                  <a:lnTo>
                    <a:pt x="175" y="189"/>
                  </a:lnTo>
                  <a:lnTo>
                    <a:pt x="192" y="187"/>
                  </a:lnTo>
                  <a:lnTo>
                    <a:pt x="217" y="189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99" name="Group 3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178425" y="865188"/>
            <a:ext cx="954088" cy="1495425"/>
            <a:chOff x="3822" y="1026"/>
            <a:chExt cx="601" cy="942"/>
          </a:xfrm>
        </p:grpSpPr>
        <p:sp>
          <p:nvSpPr>
            <p:cNvPr id="216100" name="Freeform 36"/>
            <p:cNvSpPr>
              <a:spLocks/>
            </p:cNvSpPr>
            <p:nvPr/>
          </p:nvSpPr>
          <p:spPr bwMode="auto">
            <a:xfrm>
              <a:off x="3822" y="1911"/>
              <a:ext cx="36" cy="2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3" y="6"/>
                </a:cxn>
                <a:cxn ang="0">
                  <a:pos x="0" y="18"/>
                </a:cxn>
                <a:cxn ang="0">
                  <a:pos x="2" y="27"/>
                </a:cxn>
                <a:cxn ang="0">
                  <a:pos x="9" y="27"/>
                </a:cxn>
                <a:cxn ang="0">
                  <a:pos x="29" y="13"/>
                </a:cxn>
                <a:cxn ang="0">
                  <a:pos x="25" y="0"/>
                </a:cxn>
              </a:cxnLst>
              <a:rect l="0" t="0" r="r" b="b"/>
              <a:pathLst>
                <a:path w="29" h="27">
                  <a:moveTo>
                    <a:pt x="25" y="0"/>
                  </a:moveTo>
                  <a:lnTo>
                    <a:pt x="13" y="6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9" y="27"/>
                  </a:lnTo>
                  <a:lnTo>
                    <a:pt x="29" y="1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1" name="Freeform 37"/>
            <p:cNvSpPr>
              <a:spLocks/>
            </p:cNvSpPr>
            <p:nvPr/>
          </p:nvSpPr>
          <p:spPr bwMode="auto">
            <a:xfrm>
              <a:off x="3858" y="1026"/>
              <a:ext cx="565" cy="942"/>
            </a:xfrm>
            <a:custGeom>
              <a:avLst/>
              <a:gdLst/>
              <a:ahLst/>
              <a:cxnLst>
                <a:cxn ang="0">
                  <a:pos x="125" y="912"/>
                </a:cxn>
                <a:cxn ang="0">
                  <a:pos x="97" y="889"/>
                </a:cxn>
                <a:cxn ang="0">
                  <a:pos x="62" y="882"/>
                </a:cxn>
                <a:cxn ang="0">
                  <a:pos x="62" y="807"/>
                </a:cxn>
                <a:cxn ang="0">
                  <a:pos x="46" y="757"/>
                </a:cxn>
                <a:cxn ang="0">
                  <a:pos x="43" y="718"/>
                </a:cxn>
                <a:cxn ang="0">
                  <a:pos x="31" y="685"/>
                </a:cxn>
                <a:cxn ang="0">
                  <a:pos x="54" y="650"/>
                </a:cxn>
                <a:cxn ang="0">
                  <a:pos x="66" y="619"/>
                </a:cxn>
                <a:cxn ang="0">
                  <a:pos x="112" y="580"/>
                </a:cxn>
                <a:cxn ang="0">
                  <a:pos x="144" y="534"/>
                </a:cxn>
                <a:cxn ang="0">
                  <a:pos x="167" y="495"/>
                </a:cxn>
                <a:cxn ang="0">
                  <a:pos x="187" y="468"/>
                </a:cxn>
                <a:cxn ang="0">
                  <a:pos x="190" y="441"/>
                </a:cxn>
                <a:cxn ang="0">
                  <a:pos x="182" y="414"/>
                </a:cxn>
                <a:cxn ang="0">
                  <a:pos x="159" y="402"/>
                </a:cxn>
                <a:cxn ang="0">
                  <a:pos x="125" y="328"/>
                </a:cxn>
                <a:cxn ang="0">
                  <a:pos x="128" y="266"/>
                </a:cxn>
                <a:cxn ang="0">
                  <a:pos x="112" y="204"/>
                </a:cxn>
                <a:cxn ang="0">
                  <a:pos x="85" y="164"/>
                </a:cxn>
                <a:cxn ang="0">
                  <a:pos x="31" y="134"/>
                </a:cxn>
                <a:cxn ang="0">
                  <a:pos x="11" y="103"/>
                </a:cxn>
                <a:cxn ang="0">
                  <a:pos x="16" y="82"/>
                </a:cxn>
                <a:cxn ang="0">
                  <a:pos x="50" y="99"/>
                </a:cxn>
                <a:cxn ang="0">
                  <a:pos x="112" y="114"/>
                </a:cxn>
                <a:cxn ang="0">
                  <a:pos x="136" y="130"/>
                </a:cxn>
                <a:cxn ang="0">
                  <a:pos x="167" y="103"/>
                </a:cxn>
                <a:cxn ang="0">
                  <a:pos x="187" y="82"/>
                </a:cxn>
                <a:cxn ang="0">
                  <a:pos x="182" y="39"/>
                </a:cxn>
                <a:cxn ang="0">
                  <a:pos x="214" y="20"/>
                </a:cxn>
                <a:cxn ang="0">
                  <a:pos x="256" y="27"/>
                </a:cxn>
                <a:cxn ang="0">
                  <a:pos x="256" y="62"/>
                </a:cxn>
                <a:cxn ang="0">
                  <a:pos x="221" y="96"/>
                </a:cxn>
                <a:cxn ang="0">
                  <a:pos x="260" y="89"/>
                </a:cxn>
                <a:cxn ang="0">
                  <a:pos x="264" y="31"/>
                </a:cxn>
                <a:cxn ang="0">
                  <a:pos x="287" y="66"/>
                </a:cxn>
                <a:cxn ang="0">
                  <a:pos x="280" y="118"/>
                </a:cxn>
                <a:cxn ang="0">
                  <a:pos x="310" y="164"/>
                </a:cxn>
                <a:cxn ang="0">
                  <a:pos x="330" y="207"/>
                </a:cxn>
                <a:cxn ang="0">
                  <a:pos x="333" y="273"/>
                </a:cxn>
                <a:cxn ang="0">
                  <a:pos x="365" y="366"/>
                </a:cxn>
                <a:cxn ang="0">
                  <a:pos x="376" y="468"/>
                </a:cxn>
                <a:cxn ang="0">
                  <a:pos x="392" y="541"/>
                </a:cxn>
                <a:cxn ang="0">
                  <a:pos x="438" y="592"/>
                </a:cxn>
                <a:cxn ang="0">
                  <a:pos x="458" y="631"/>
                </a:cxn>
                <a:cxn ang="0">
                  <a:pos x="435" y="710"/>
                </a:cxn>
                <a:cxn ang="0">
                  <a:pos x="423" y="753"/>
                </a:cxn>
                <a:cxn ang="0">
                  <a:pos x="399" y="777"/>
                </a:cxn>
                <a:cxn ang="0">
                  <a:pos x="342" y="835"/>
                </a:cxn>
                <a:cxn ang="0">
                  <a:pos x="314" y="862"/>
                </a:cxn>
                <a:cxn ang="0">
                  <a:pos x="280" y="877"/>
                </a:cxn>
                <a:cxn ang="0">
                  <a:pos x="225" y="893"/>
                </a:cxn>
                <a:cxn ang="0">
                  <a:pos x="171" y="916"/>
                </a:cxn>
                <a:cxn ang="0">
                  <a:pos x="128" y="943"/>
                </a:cxn>
              </a:cxnLst>
              <a:rect l="0" t="0" r="r" b="b"/>
              <a:pathLst>
                <a:path w="458" h="943">
                  <a:moveTo>
                    <a:pt x="128" y="943"/>
                  </a:moveTo>
                  <a:lnTo>
                    <a:pt x="125" y="912"/>
                  </a:lnTo>
                  <a:lnTo>
                    <a:pt x="109" y="896"/>
                  </a:lnTo>
                  <a:lnTo>
                    <a:pt x="97" y="889"/>
                  </a:lnTo>
                  <a:lnTo>
                    <a:pt x="78" y="882"/>
                  </a:lnTo>
                  <a:lnTo>
                    <a:pt x="62" y="882"/>
                  </a:lnTo>
                  <a:lnTo>
                    <a:pt x="54" y="866"/>
                  </a:lnTo>
                  <a:lnTo>
                    <a:pt x="62" y="807"/>
                  </a:lnTo>
                  <a:lnTo>
                    <a:pt x="59" y="773"/>
                  </a:lnTo>
                  <a:lnTo>
                    <a:pt x="46" y="757"/>
                  </a:lnTo>
                  <a:lnTo>
                    <a:pt x="39" y="750"/>
                  </a:lnTo>
                  <a:lnTo>
                    <a:pt x="43" y="718"/>
                  </a:lnTo>
                  <a:lnTo>
                    <a:pt x="39" y="699"/>
                  </a:lnTo>
                  <a:lnTo>
                    <a:pt x="31" y="685"/>
                  </a:lnTo>
                  <a:lnTo>
                    <a:pt x="43" y="650"/>
                  </a:lnTo>
                  <a:lnTo>
                    <a:pt x="54" y="650"/>
                  </a:lnTo>
                  <a:lnTo>
                    <a:pt x="62" y="643"/>
                  </a:lnTo>
                  <a:lnTo>
                    <a:pt x="66" y="619"/>
                  </a:lnTo>
                  <a:lnTo>
                    <a:pt x="89" y="600"/>
                  </a:lnTo>
                  <a:lnTo>
                    <a:pt x="112" y="580"/>
                  </a:lnTo>
                  <a:lnTo>
                    <a:pt x="116" y="557"/>
                  </a:lnTo>
                  <a:lnTo>
                    <a:pt x="144" y="534"/>
                  </a:lnTo>
                  <a:lnTo>
                    <a:pt x="171" y="507"/>
                  </a:lnTo>
                  <a:lnTo>
                    <a:pt x="167" y="495"/>
                  </a:lnTo>
                  <a:lnTo>
                    <a:pt x="167" y="480"/>
                  </a:lnTo>
                  <a:lnTo>
                    <a:pt x="187" y="468"/>
                  </a:lnTo>
                  <a:lnTo>
                    <a:pt x="194" y="464"/>
                  </a:lnTo>
                  <a:lnTo>
                    <a:pt x="190" y="441"/>
                  </a:lnTo>
                  <a:lnTo>
                    <a:pt x="190" y="418"/>
                  </a:lnTo>
                  <a:lnTo>
                    <a:pt x="182" y="414"/>
                  </a:lnTo>
                  <a:lnTo>
                    <a:pt x="171" y="418"/>
                  </a:lnTo>
                  <a:lnTo>
                    <a:pt x="159" y="402"/>
                  </a:lnTo>
                  <a:lnTo>
                    <a:pt x="148" y="359"/>
                  </a:lnTo>
                  <a:lnTo>
                    <a:pt x="125" y="328"/>
                  </a:lnTo>
                  <a:lnTo>
                    <a:pt x="132" y="285"/>
                  </a:lnTo>
                  <a:lnTo>
                    <a:pt x="128" y="266"/>
                  </a:lnTo>
                  <a:lnTo>
                    <a:pt x="101" y="239"/>
                  </a:lnTo>
                  <a:lnTo>
                    <a:pt x="112" y="204"/>
                  </a:lnTo>
                  <a:lnTo>
                    <a:pt x="105" y="184"/>
                  </a:lnTo>
                  <a:lnTo>
                    <a:pt x="85" y="164"/>
                  </a:lnTo>
                  <a:lnTo>
                    <a:pt x="73" y="177"/>
                  </a:lnTo>
                  <a:lnTo>
                    <a:pt x="31" y="134"/>
                  </a:lnTo>
                  <a:lnTo>
                    <a:pt x="20" y="118"/>
                  </a:lnTo>
                  <a:lnTo>
                    <a:pt x="11" y="103"/>
                  </a:lnTo>
                  <a:lnTo>
                    <a:pt x="0" y="96"/>
                  </a:lnTo>
                  <a:lnTo>
                    <a:pt x="16" y="82"/>
                  </a:lnTo>
                  <a:lnTo>
                    <a:pt x="39" y="82"/>
                  </a:lnTo>
                  <a:lnTo>
                    <a:pt x="50" y="99"/>
                  </a:lnTo>
                  <a:lnTo>
                    <a:pt x="82" y="134"/>
                  </a:lnTo>
                  <a:lnTo>
                    <a:pt x="112" y="114"/>
                  </a:lnTo>
                  <a:lnTo>
                    <a:pt x="132" y="118"/>
                  </a:lnTo>
                  <a:lnTo>
                    <a:pt x="136" y="130"/>
                  </a:lnTo>
                  <a:lnTo>
                    <a:pt x="159" y="134"/>
                  </a:lnTo>
                  <a:lnTo>
                    <a:pt x="167" y="103"/>
                  </a:lnTo>
                  <a:lnTo>
                    <a:pt x="178" y="93"/>
                  </a:lnTo>
                  <a:lnTo>
                    <a:pt x="187" y="82"/>
                  </a:lnTo>
                  <a:lnTo>
                    <a:pt x="187" y="70"/>
                  </a:lnTo>
                  <a:lnTo>
                    <a:pt x="182" y="39"/>
                  </a:lnTo>
                  <a:lnTo>
                    <a:pt x="202" y="20"/>
                  </a:lnTo>
                  <a:lnTo>
                    <a:pt x="214" y="20"/>
                  </a:lnTo>
                  <a:lnTo>
                    <a:pt x="233" y="0"/>
                  </a:lnTo>
                  <a:lnTo>
                    <a:pt x="256" y="27"/>
                  </a:lnTo>
                  <a:lnTo>
                    <a:pt x="264" y="39"/>
                  </a:lnTo>
                  <a:lnTo>
                    <a:pt x="256" y="62"/>
                  </a:lnTo>
                  <a:lnTo>
                    <a:pt x="237" y="77"/>
                  </a:lnTo>
                  <a:lnTo>
                    <a:pt x="221" y="96"/>
                  </a:lnTo>
                  <a:lnTo>
                    <a:pt x="225" y="114"/>
                  </a:lnTo>
                  <a:lnTo>
                    <a:pt x="260" y="89"/>
                  </a:lnTo>
                  <a:lnTo>
                    <a:pt x="260" y="66"/>
                  </a:lnTo>
                  <a:lnTo>
                    <a:pt x="264" y="31"/>
                  </a:lnTo>
                  <a:lnTo>
                    <a:pt x="276" y="23"/>
                  </a:lnTo>
                  <a:lnTo>
                    <a:pt x="287" y="66"/>
                  </a:lnTo>
                  <a:lnTo>
                    <a:pt x="287" y="103"/>
                  </a:lnTo>
                  <a:lnTo>
                    <a:pt x="280" y="118"/>
                  </a:lnTo>
                  <a:lnTo>
                    <a:pt x="280" y="141"/>
                  </a:lnTo>
                  <a:lnTo>
                    <a:pt x="310" y="164"/>
                  </a:lnTo>
                  <a:lnTo>
                    <a:pt x="310" y="180"/>
                  </a:lnTo>
                  <a:lnTo>
                    <a:pt x="330" y="207"/>
                  </a:lnTo>
                  <a:lnTo>
                    <a:pt x="338" y="227"/>
                  </a:lnTo>
                  <a:lnTo>
                    <a:pt x="333" y="273"/>
                  </a:lnTo>
                  <a:lnTo>
                    <a:pt x="346" y="325"/>
                  </a:lnTo>
                  <a:lnTo>
                    <a:pt x="365" y="366"/>
                  </a:lnTo>
                  <a:lnTo>
                    <a:pt x="361" y="429"/>
                  </a:lnTo>
                  <a:lnTo>
                    <a:pt x="376" y="468"/>
                  </a:lnTo>
                  <a:lnTo>
                    <a:pt x="385" y="484"/>
                  </a:lnTo>
                  <a:lnTo>
                    <a:pt x="392" y="541"/>
                  </a:lnTo>
                  <a:lnTo>
                    <a:pt x="399" y="565"/>
                  </a:lnTo>
                  <a:lnTo>
                    <a:pt x="438" y="592"/>
                  </a:lnTo>
                  <a:lnTo>
                    <a:pt x="458" y="616"/>
                  </a:lnTo>
                  <a:lnTo>
                    <a:pt x="458" y="631"/>
                  </a:lnTo>
                  <a:lnTo>
                    <a:pt x="442" y="703"/>
                  </a:lnTo>
                  <a:lnTo>
                    <a:pt x="435" y="710"/>
                  </a:lnTo>
                  <a:lnTo>
                    <a:pt x="442" y="726"/>
                  </a:lnTo>
                  <a:lnTo>
                    <a:pt x="423" y="753"/>
                  </a:lnTo>
                  <a:lnTo>
                    <a:pt x="399" y="764"/>
                  </a:lnTo>
                  <a:lnTo>
                    <a:pt x="399" y="777"/>
                  </a:lnTo>
                  <a:lnTo>
                    <a:pt x="365" y="823"/>
                  </a:lnTo>
                  <a:lnTo>
                    <a:pt x="342" y="835"/>
                  </a:lnTo>
                  <a:lnTo>
                    <a:pt x="338" y="862"/>
                  </a:lnTo>
                  <a:lnTo>
                    <a:pt x="314" y="862"/>
                  </a:lnTo>
                  <a:lnTo>
                    <a:pt x="303" y="870"/>
                  </a:lnTo>
                  <a:lnTo>
                    <a:pt x="280" y="877"/>
                  </a:lnTo>
                  <a:lnTo>
                    <a:pt x="248" y="873"/>
                  </a:lnTo>
                  <a:lnTo>
                    <a:pt x="225" y="893"/>
                  </a:lnTo>
                  <a:lnTo>
                    <a:pt x="198" y="909"/>
                  </a:lnTo>
                  <a:lnTo>
                    <a:pt x="171" y="916"/>
                  </a:lnTo>
                  <a:lnTo>
                    <a:pt x="151" y="932"/>
                  </a:lnTo>
                  <a:lnTo>
                    <a:pt x="128" y="943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102" name="Group 38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5495925" y="1397000"/>
            <a:ext cx="579438" cy="762000"/>
            <a:chOff x="4022" y="1361"/>
            <a:chExt cx="365" cy="480"/>
          </a:xfrm>
        </p:grpSpPr>
        <p:sp>
          <p:nvSpPr>
            <p:cNvPr id="216103" name="Freeform 39"/>
            <p:cNvSpPr>
              <a:spLocks/>
            </p:cNvSpPr>
            <p:nvPr/>
          </p:nvSpPr>
          <p:spPr bwMode="auto">
            <a:xfrm>
              <a:off x="4228" y="1361"/>
              <a:ext cx="21" cy="23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0" y="0"/>
                </a:cxn>
                <a:cxn ang="0">
                  <a:pos x="8" y="23"/>
                </a:cxn>
                <a:cxn ang="0">
                  <a:pos x="17" y="18"/>
                </a:cxn>
                <a:cxn ang="0">
                  <a:pos x="10" y="2"/>
                </a:cxn>
              </a:cxnLst>
              <a:rect l="0" t="0" r="r" b="b"/>
              <a:pathLst>
                <a:path w="17" h="23">
                  <a:moveTo>
                    <a:pt x="10" y="2"/>
                  </a:moveTo>
                  <a:lnTo>
                    <a:pt x="0" y="0"/>
                  </a:lnTo>
                  <a:lnTo>
                    <a:pt x="8" y="23"/>
                  </a:lnTo>
                  <a:lnTo>
                    <a:pt x="17" y="18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4" name="Freeform 40"/>
            <p:cNvSpPr>
              <a:spLocks/>
            </p:cNvSpPr>
            <p:nvPr/>
          </p:nvSpPr>
          <p:spPr bwMode="auto">
            <a:xfrm>
              <a:off x="4267" y="1448"/>
              <a:ext cx="21" cy="4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9"/>
                </a:cxn>
                <a:cxn ang="0">
                  <a:pos x="0" y="47"/>
                </a:cxn>
                <a:cxn ang="0">
                  <a:pos x="9" y="29"/>
                </a:cxn>
                <a:cxn ang="0">
                  <a:pos x="12" y="9"/>
                </a:cxn>
                <a:cxn ang="0">
                  <a:pos x="6" y="8"/>
                </a:cxn>
                <a:cxn ang="0">
                  <a:pos x="17" y="0"/>
                </a:cxn>
              </a:cxnLst>
              <a:rect l="0" t="0" r="r" b="b"/>
              <a:pathLst>
                <a:path w="17" h="47">
                  <a:moveTo>
                    <a:pt x="17" y="0"/>
                  </a:moveTo>
                  <a:lnTo>
                    <a:pt x="0" y="9"/>
                  </a:lnTo>
                  <a:lnTo>
                    <a:pt x="0" y="47"/>
                  </a:lnTo>
                  <a:lnTo>
                    <a:pt x="9" y="29"/>
                  </a:lnTo>
                  <a:lnTo>
                    <a:pt x="12" y="9"/>
                  </a:lnTo>
                  <a:lnTo>
                    <a:pt x="6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5" name="Freeform 41"/>
            <p:cNvSpPr>
              <a:spLocks/>
            </p:cNvSpPr>
            <p:nvPr/>
          </p:nvSpPr>
          <p:spPr bwMode="auto">
            <a:xfrm>
              <a:off x="4299" y="1516"/>
              <a:ext cx="25" cy="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7" y="27"/>
                </a:cxn>
                <a:cxn ang="0">
                  <a:pos x="18" y="21"/>
                </a:cxn>
                <a:cxn ang="0">
                  <a:pos x="20" y="12"/>
                </a:cxn>
                <a:cxn ang="0">
                  <a:pos x="5" y="0"/>
                </a:cxn>
              </a:cxnLst>
              <a:rect l="0" t="0" r="r" b="b"/>
              <a:pathLst>
                <a:path w="20" h="27">
                  <a:moveTo>
                    <a:pt x="5" y="0"/>
                  </a:moveTo>
                  <a:lnTo>
                    <a:pt x="0" y="7"/>
                  </a:lnTo>
                  <a:lnTo>
                    <a:pt x="7" y="27"/>
                  </a:lnTo>
                  <a:lnTo>
                    <a:pt x="18" y="21"/>
                  </a:lnTo>
                  <a:lnTo>
                    <a:pt x="2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6" name="Freeform 42"/>
            <p:cNvSpPr>
              <a:spLocks/>
            </p:cNvSpPr>
            <p:nvPr/>
          </p:nvSpPr>
          <p:spPr bwMode="auto">
            <a:xfrm>
              <a:off x="4165" y="1512"/>
              <a:ext cx="53" cy="41"/>
            </a:xfrm>
            <a:custGeom>
              <a:avLst/>
              <a:gdLst/>
              <a:ahLst/>
              <a:cxnLst>
                <a:cxn ang="0">
                  <a:pos x="43" y="18"/>
                </a:cxn>
                <a:cxn ang="0">
                  <a:pos x="34" y="18"/>
                </a:cxn>
                <a:cxn ang="0">
                  <a:pos x="22" y="0"/>
                </a:cxn>
                <a:cxn ang="0">
                  <a:pos x="14" y="11"/>
                </a:cxn>
                <a:cxn ang="0">
                  <a:pos x="3" y="7"/>
                </a:cxn>
                <a:cxn ang="0">
                  <a:pos x="0" y="18"/>
                </a:cxn>
                <a:cxn ang="0">
                  <a:pos x="7" y="25"/>
                </a:cxn>
                <a:cxn ang="0">
                  <a:pos x="7" y="33"/>
                </a:cxn>
                <a:cxn ang="0">
                  <a:pos x="14" y="41"/>
                </a:cxn>
                <a:cxn ang="0">
                  <a:pos x="22" y="34"/>
                </a:cxn>
                <a:cxn ang="0">
                  <a:pos x="37" y="39"/>
                </a:cxn>
                <a:cxn ang="0">
                  <a:pos x="43" y="18"/>
                </a:cxn>
              </a:cxnLst>
              <a:rect l="0" t="0" r="r" b="b"/>
              <a:pathLst>
                <a:path w="43" h="41">
                  <a:moveTo>
                    <a:pt x="43" y="18"/>
                  </a:moveTo>
                  <a:lnTo>
                    <a:pt x="34" y="18"/>
                  </a:lnTo>
                  <a:lnTo>
                    <a:pt x="22" y="0"/>
                  </a:lnTo>
                  <a:lnTo>
                    <a:pt x="14" y="11"/>
                  </a:lnTo>
                  <a:lnTo>
                    <a:pt x="3" y="7"/>
                  </a:lnTo>
                  <a:lnTo>
                    <a:pt x="0" y="18"/>
                  </a:lnTo>
                  <a:lnTo>
                    <a:pt x="7" y="25"/>
                  </a:lnTo>
                  <a:lnTo>
                    <a:pt x="7" y="33"/>
                  </a:lnTo>
                  <a:lnTo>
                    <a:pt x="14" y="41"/>
                  </a:lnTo>
                  <a:lnTo>
                    <a:pt x="22" y="34"/>
                  </a:lnTo>
                  <a:lnTo>
                    <a:pt x="37" y="39"/>
                  </a:lnTo>
                  <a:lnTo>
                    <a:pt x="43" y="1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7" name="Freeform 43"/>
            <p:cNvSpPr>
              <a:spLocks/>
            </p:cNvSpPr>
            <p:nvPr/>
          </p:nvSpPr>
          <p:spPr bwMode="auto">
            <a:xfrm>
              <a:off x="4288" y="1612"/>
              <a:ext cx="76" cy="4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5"/>
                </a:cxn>
                <a:cxn ang="0">
                  <a:pos x="22" y="26"/>
                </a:cxn>
                <a:cxn ang="0">
                  <a:pos x="29" y="26"/>
                </a:cxn>
                <a:cxn ang="0">
                  <a:pos x="54" y="42"/>
                </a:cxn>
                <a:cxn ang="0">
                  <a:pos x="61" y="35"/>
                </a:cxn>
                <a:cxn ang="0">
                  <a:pos x="55" y="17"/>
                </a:cxn>
                <a:cxn ang="0">
                  <a:pos x="54" y="8"/>
                </a:cxn>
                <a:cxn ang="0">
                  <a:pos x="36" y="8"/>
                </a:cxn>
                <a:cxn ang="0">
                  <a:pos x="22" y="0"/>
                </a:cxn>
                <a:cxn ang="0">
                  <a:pos x="7" y="0"/>
                </a:cxn>
              </a:cxnLst>
              <a:rect l="0" t="0" r="r" b="b"/>
              <a:pathLst>
                <a:path w="61" h="42">
                  <a:moveTo>
                    <a:pt x="7" y="0"/>
                  </a:moveTo>
                  <a:lnTo>
                    <a:pt x="0" y="5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54" y="42"/>
                  </a:lnTo>
                  <a:lnTo>
                    <a:pt x="61" y="35"/>
                  </a:lnTo>
                  <a:lnTo>
                    <a:pt x="55" y="17"/>
                  </a:lnTo>
                  <a:lnTo>
                    <a:pt x="54" y="8"/>
                  </a:lnTo>
                  <a:lnTo>
                    <a:pt x="36" y="8"/>
                  </a:lnTo>
                  <a:lnTo>
                    <a:pt x="2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8" name="Freeform 44"/>
            <p:cNvSpPr>
              <a:spLocks/>
            </p:cNvSpPr>
            <p:nvPr/>
          </p:nvSpPr>
          <p:spPr bwMode="auto">
            <a:xfrm>
              <a:off x="4131" y="1638"/>
              <a:ext cx="48" cy="6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9" y="11"/>
                </a:cxn>
                <a:cxn ang="0">
                  <a:pos x="20" y="40"/>
                </a:cxn>
                <a:cxn ang="0">
                  <a:pos x="21" y="50"/>
                </a:cxn>
                <a:cxn ang="0">
                  <a:pos x="10" y="61"/>
                </a:cxn>
                <a:cxn ang="0">
                  <a:pos x="0" y="52"/>
                </a:cxn>
                <a:cxn ang="0">
                  <a:pos x="4" y="43"/>
                </a:cxn>
                <a:cxn ang="0">
                  <a:pos x="6" y="25"/>
                </a:cxn>
                <a:cxn ang="0">
                  <a:pos x="16" y="13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23" y="6"/>
                </a:cxn>
                <a:cxn ang="0">
                  <a:pos x="35" y="0"/>
                </a:cxn>
              </a:cxnLst>
              <a:rect l="0" t="0" r="r" b="b"/>
              <a:pathLst>
                <a:path w="39" h="61">
                  <a:moveTo>
                    <a:pt x="35" y="0"/>
                  </a:moveTo>
                  <a:lnTo>
                    <a:pt x="39" y="11"/>
                  </a:lnTo>
                  <a:lnTo>
                    <a:pt x="20" y="40"/>
                  </a:lnTo>
                  <a:lnTo>
                    <a:pt x="21" y="50"/>
                  </a:lnTo>
                  <a:lnTo>
                    <a:pt x="10" y="61"/>
                  </a:lnTo>
                  <a:lnTo>
                    <a:pt x="0" y="52"/>
                  </a:lnTo>
                  <a:lnTo>
                    <a:pt x="4" y="43"/>
                  </a:lnTo>
                  <a:lnTo>
                    <a:pt x="6" y="25"/>
                  </a:lnTo>
                  <a:lnTo>
                    <a:pt x="16" y="13"/>
                  </a:lnTo>
                  <a:lnTo>
                    <a:pt x="4" y="4"/>
                  </a:lnTo>
                  <a:lnTo>
                    <a:pt x="12" y="0"/>
                  </a:lnTo>
                  <a:lnTo>
                    <a:pt x="23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9" name="Freeform 45"/>
            <p:cNvSpPr>
              <a:spLocks/>
            </p:cNvSpPr>
            <p:nvPr/>
          </p:nvSpPr>
          <p:spPr bwMode="auto">
            <a:xfrm>
              <a:off x="4154" y="1676"/>
              <a:ext cx="42" cy="5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2" y="0"/>
                </a:cxn>
                <a:cxn ang="0">
                  <a:pos x="22" y="4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6" y="22"/>
                </a:cxn>
                <a:cxn ang="0">
                  <a:pos x="6" y="32"/>
                </a:cxn>
                <a:cxn ang="0">
                  <a:pos x="8" y="39"/>
                </a:cxn>
                <a:cxn ang="0">
                  <a:pos x="0" y="51"/>
                </a:cxn>
                <a:cxn ang="0">
                  <a:pos x="8" y="57"/>
                </a:cxn>
                <a:cxn ang="0">
                  <a:pos x="29" y="27"/>
                </a:cxn>
                <a:cxn ang="0">
                  <a:pos x="29" y="20"/>
                </a:cxn>
                <a:cxn ang="0">
                  <a:pos x="34" y="12"/>
                </a:cxn>
                <a:cxn ang="0">
                  <a:pos x="29" y="0"/>
                </a:cxn>
              </a:cxnLst>
              <a:rect l="0" t="0" r="r" b="b"/>
              <a:pathLst>
                <a:path w="34" h="57">
                  <a:moveTo>
                    <a:pt x="29" y="0"/>
                  </a:moveTo>
                  <a:lnTo>
                    <a:pt x="22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6" y="22"/>
                  </a:lnTo>
                  <a:lnTo>
                    <a:pt x="6" y="32"/>
                  </a:lnTo>
                  <a:lnTo>
                    <a:pt x="8" y="39"/>
                  </a:lnTo>
                  <a:lnTo>
                    <a:pt x="0" y="51"/>
                  </a:lnTo>
                  <a:lnTo>
                    <a:pt x="8" y="57"/>
                  </a:lnTo>
                  <a:lnTo>
                    <a:pt x="29" y="27"/>
                  </a:lnTo>
                  <a:lnTo>
                    <a:pt x="29" y="20"/>
                  </a:lnTo>
                  <a:lnTo>
                    <a:pt x="34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0" name="Freeform 46"/>
            <p:cNvSpPr>
              <a:spLocks/>
            </p:cNvSpPr>
            <p:nvPr/>
          </p:nvSpPr>
          <p:spPr bwMode="auto">
            <a:xfrm>
              <a:off x="4022" y="1746"/>
              <a:ext cx="57" cy="83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6" y="5"/>
                </a:cxn>
                <a:cxn ang="0">
                  <a:pos x="18" y="0"/>
                </a:cxn>
                <a:cxn ang="0">
                  <a:pos x="4" y="3"/>
                </a:cxn>
                <a:cxn ang="0">
                  <a:pos x="4" y="21"/>
                </a:cxn>
                <a:cxn ang="0">
                  <a:pos x="12" y="23"/>
                </a:cxn>
                <a:cxn ang="0">
                  <a:pos x="12" y="16"/>
                </a:cxn>
                <a:cxn ang="0">
                  <a:pos x="24" y="30"/>
                </a:cxn>
                <a:cxn ang="0">
                  <a:pos x="20" y="41"/>
                </a:cxn>
                <a:cxn ang="0">
                  <a:pos x="11" y="49"/>
                </a:cxn>
                <a:cxn ang="0">
                  <a:pos x="6" y="65"/>
                </a:cxn>
                <a:cxn ang="0">
                  <a:pos x="0" y="74"/>
                </a:cxn>
                <a:cxn ang="0">
                  <a:pos x="8" y="83"/>
                </a:cxn>
                <a:cxn ang="0">
                  <a:pos x="33" y="67"/>
                </a:cxn>
                <a:cxn ang="0">
                  <a:pos x="24" y="56"/>
                </a:cxn>
                <a:cxn ang="0">
                  <a:pos x="30" y="37"/>
                </a:cxn>
                <a:cxn ang="0">
                  <a:pos x="44" y="28"/>
                </a:cxn>
                <a:cxn ang="0">
                  <a:pos x="46" y="14"/>
                </a:cxn>
                <a:cxn ang="0">
                  <a:pos x="30" y="3"/>
                </a:cxn>
              </a:cxnLst>
              <a:rect l="0" t="0" r="r" b="b"/>
              <a:pathLst>
                <a:path w="46" h="83">
                  <a:moveTo>
                    <a:pt x="30" y="3"/>
                  </a:moveTo>
                  <a:lnTo>
                    <a:pt x="26" y="5"/>
                  </a:lnTo>
                  <a:lnTo>
                    <a:pt x="18" y="0"/>
                  </a:lnTo>
                  <a:lnTo>
                    <a:pt x="4" y="3"/>
                  </a:lnTo>
                  <a:lnTo>
                    <a:pt x="4" y="21"/>
                  </a:lnTo>
                  <a:lnTo>
                    <a:pt x="12" y="23"/>
                  </a:lnTo>
                  <a:lnTo>
                    <a:pt x="12" y="16"/>
                  </a:lnTo>
                  <a:lnTo>
                    <a:pt x="24" y="30"/>
                  </a:lnTo>
                  <a:lnTo>
                    <a:pt x="20" y="41"/>
                  </a:lnTo>
                  <a:lnTo>
                    <a:pt x="11" y="49"/>
                  </a:lnTo>
                  <a:lnTo>
                    <a:pt x="6" y="65"/>
                  </a:lnTo>
                  <a:lnTo>
                    <a:pt x="0" y="74"/>
                  </a:lnTo>
                  <a:lnTo>
                    <a:pt x="8" y="83"/>
                  </a:lnTo>
                  <a:lnTo>
                    <a:pt x="33" y="67"/>
                  </a:lnTo>
                  <a:lnTo>
                    <a:pt x="24" y="56"/>
                  </a:lnTo>
                  <a:lnTo>
                    <a:pt x="30" y="37"/>
                  </a:lnTo>
                  <a:lnTo>
                    <a:pt x="44" y="28"/>
                  </a:lnTo>
                  <a:lnTo>
                    <a:pt x="46" y="14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1" name="Freeform 47"/>
            <p:cNvSpPr>
              <a:spLocks/>
            </p:cNvSpPr>
            <p:nvPr/>
          </p:nvSpPr>
          <p:spPr bwMode="auto">
            <a:xfrm>
              <a:off x="4055" y="1791"/>
              <a:ext cx="36" cy="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9" y="12"/>
                </a:cxn>
                <a:cxn ang="0">
                  <a:pos x="22" y="25"/>
                </a:cxn>
                <a:cxn ang="0">
                  <a:pos x="20" y="36"/>
                </a:cxn>
                <a:cxn ang="0">
                  <a:pos x="7" y="50"/>
                </a:cxn>
                <a:cxn ang="0">
                  <a:pos x="0" y="40"/>
                </a:cxn>
                <a:cxn ang="0">
                  <a:pos x="7" y="22"/>
                </a:cxn>
                <a:cxn ang="0">
                  <a:pos x="18" y="0"/>
                </a:cxn>
              </a:cxnLst>
              <a:rect l="0" t="0" r="r" b="b"/>
              <a:pathLst>
                <a:path w="29" h="50">
                  <a:moveTo>
                    <a:pt x="18" y="0"/>
                  </a:moveTo>
                  <a:lnTo>
                    <a:pt x="29" y="12"/>
                  </a:lnTo>
                  <a:lnTo>
                    <a:pt x="22" y="25"/>
                  </a:lnTo>
                  <a:lnTo>
                    <a:pt x="20" y="36"/>
                  </a:lnTo>
                  <a:lnTo>
                    <a:pt x="7" y="50"/>
                  </a:lnTo>
                  <a:lnTo>
                    <a:pt x="0" y="40"/>
                  </a:lnTo>
                  <a:lnTo>
                    <a:pt x="7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2" name="Freeform 48"/>
            <p:cNvSpPr>
              <a:spLocks/>
            </p:cNvSpPr>
            <p:nvPr/>
          </p:nvSpPr>
          <p:spPr bwMode="auto">
            <a:xfrm>
              <a:off x="4118" y="1746"/>
              <a:ext cx="36" cy="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7" y="14"/>
                </a:cxn>
                <a:cxn ang="0">
                  <a:pos x="25" y="23"/>
                </a:cxn>
                <a:cxn ang="0">
                  <a:pos x="20" y="31"/>
                </a:cxn>
                <a:cxn ang="0">
                  <a:pos x="27" y="51"/>
                </a:cxn>
                <a:cxn ang="0">
                  <a:pos x="29" y="60"/>
                </a:cxn>
                <a:cxn ang="0">
                  <a:pos x="22" y="72"/>
                </a:cxn>
                <a:cxn ang="0">
                  <a:pos x="9" y="74"/>
                </a:cxn>
                <a:cxn ang="0">
                  <a:pos x="0" y="58"/>
                </a:cxn>
                <a:cxn ang="0">
                  <a:pos x="6" y="44"/>
                </a:cxn>
                <a:cxn ang="0">
                  <a:pos x="13" y="31"/>
                </a:cxn>
                <a:cxn ang="0">
                  <a:pos x="13" y="16"/>
                </a:cxn>
                <a:cxn ang="0">
                  <a:pos x="13" y="0"/>
                </a:cxn>
              </a:cxnLst>
              <a:rect l="0" t="0" r="r" b="b"/>
              <a:pathLst>
                <a:path w="29" h="74">
                  <a:moveTo>
                    <a:pt x="13" y="0"/>
                  </a:moveTo>
                  <a:lnTo>
                    <a:pt x="27" y="14"/>
                  </a:lnTo>
                  <a:lnTo>
                    <a:pt x="25" y="23"/>
                  </a:lnTo>
                  <a:lnTo>
                    <a:pt x="20" y="31"/>
                  </a:lnTo>
                  <a:lnTo>
                    <a:pt x="27" y="51"/>
                  </a:lnTo>
                  <a:lnTo>
                    <a:pt x="29" y="60"/>
                  </a:lnTo>
                  <a:lnTo>
                    <a:pt x="22" y="72"/>
                  </a:lnTo>
                  <a:lnTo>
                    <a:pt x="9" y="74"/>
                  </a:lnTo>
                  <a:lnTo>
                    <a:pt x="0" y="58"/>
                  </a:lnTo>
                  <a:lnTo>
                    <a:pt x="6" y="44"/>
                  </a:lnTo>
                  <a:lnTo>
                    <a:pt x="13" y="31"/>
                  </a:lnTo>
                  <a:lnTo>
                    <a:pt x="13" y="1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3" name="Freeform 49"/>
            <p:cNvSpPr>
              <a:spLocks/>
            </p:cNvSpPr>
            <p:nvPr/>
          </p:nvSpPr>
          <p:spPr bwMode="auto">
            <a:xfrm>
              <a:off x="4190" y="1633"/>
              <a:ext cx="197" cy="208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30" y="20"/>
                </a:cxn>
                <a:cxn ang="0">
                  <a:pos x="21" y="8"/>
                </a:cxn>
                <a:cxn ang="0">
                  <a:pos x="20" y="0"/>
                </a:cxn>
                <a:cxn ang="0">
                  <a:pos x="7" y="2"/>
                </a:cxn>
                <a:cxn ang="0">
                  <a:pos x="0" y="16"/>
                </a:cxn>
                <a:cxn ang="0">
                  <a:pos x="12" y="33"/>
                </a:cxn>
                <a:cxn ang="0">
                  <a:pos x="14" y="53"/>
                </a:cxn>
                <a:cxn ang="0">
                  <a:pos x="30" y="78"/>
                </a:cxn>
                <a:cxn ang="0">
                  <a:pos x="43" y="89"/>
                </a:cxn>
                <a:cxn ang="0">
                  <a:pos x="41" y="97"/>
                </a:cxn>
                <a:cxn ang="0">
                  <a:pos x="43" y="103"/>
                </a:cxn>
                <a:cxn ang="0">
                  <a:pos x="43" y="112"/>
                </a:cxn>
                <a:cxn ang="0">
                  <a:pos x="62" y="112"/>
                </a:cxn>
                <a:cxn ang="0">
                  <a:pos x="78" y="132"/>
                </a:cxn>
                <a:cxn ang="0">
                  <a:pos x="76" y="135"/>
                </a:cxn>
                <a:cxn ang="0">
                  <a:pos x="71" y="149"/>
                </a:cxn>
                <a:cxn ang="0">
                  <a:pos x="60" y="148"/>
                </a:cxn>
                <a:cxn ang="0">
                  <a:pos x="47" y="146"/>
                </a:cxn>
                <a:cxn ang="0">
                  <a:pos x="37" y="153"/>
                </a:cxn>
                <a:cxn ang="0">
                  <a:pos x="41" y="169"/>
                </a:cxn>
                <a:cxn ang="0">
                  <a:pos x="51" y="190"/>
                </a:cxn>
                <a:cxn ang="0">
                  <a:pos x="76" y="208"/>
                </a:cxn>
                <a:cxn ang="0">
                  <a:pos x="98" y="192"/>
                </a:cxn>
                <a:cxn ang="0">
                  <a:pos x="96" y="176"/>
                </a:cxn>
                <a:cxn ang="0">
                  <a:pos x="94" y="165"/>
                </a:cxn>
                <a:cxn ang="0">
                  <a:pos x="96" y="151"/>
                </a:cxn>
                <a:cxn ang="0">
                  <a:pos x="105" y="153"/>
                </a:cxn>
                <a:cxn ang="0">
                  <a:pos x="114" y="142"/>
                </a:cxn>
                <a:cxn ang="0">
                  <a:pos x="125" y="140"/>
                </a:cxn>
                <a:cxn ang="0">
                  <a:pos x="137" y="124"/>
                </a:cxn>
                <a:cxn ang="0">
                  <a:pos x="121" y="109"/>
                </a:cxn>
                <a:cxn ang="0">
                  <a:pos x="109" y="121"/>
                </a:cxn>
                <a:cxn ang="0">
                  <a:pos x="105" y="124"/>
                </a:cxn>
                <a:cxn ang="0">
                  <a:pos x="94" y="110"/>
                </a:cxn>
                <a:cxn ang="0">
                  <a:pos x="101" y="101"/>
                </a:cxn>
                <a:cxn ang="0">
                  <a:pos x="109" y="109"/>
                </a:cxn>
                <a:cxn ang="0">
                  <a:pos x="119" y="97"/>
                </a:cxn>
                <a:cxn ang="0">
                  <a:pos x="132" y="96"/>
                </a:cxn>
                <a:cxn ang="0">
                  <a:pos x="139" y="112"/>
                </a:cxn>
                <a:cxn ang="0">
                  <a:pos x="150" y="117"/>
                </a:cxn>
                <a:cxn ang="0">
                  <a:pos x="160" y="105"/>
                </a:cxn>
                <a:cxn ang="0">
                  <a:pos x="137" y="82"/>
                </a:cxn>
                <a:cxn ang="0">
                  <a:pos x="140" y="73"/>
                </a:cxn>
                <a:cxn ang="0">
                  <a:pos x="132" y="70"/>
                </a:cxn>
                <a:cxn ang="0">
                  <a:pos x="140" y="53"/>
                </a:cxn>
                <a:cxn ang="0">
                  <a:pos x="128" y="55"/>
                </a:cxn>
                <a:cxn ang="0">
                  <a:pos x="103" y="64"/>
                </a:cxn>
                <a:cxn ang="0">
                  <a:pos x="103" y="85"/>
                </a:cxn>
                <a:cxn ang="0">
                  <a:pos x="94" y="80"/>
                </a:cxn>
                <a:cxn ang="0">
                  <a:pos x="84" y="87"/>
                </a:cxn>
                <a:cxn ang="0">
                  <a:pos x="64" y="84"/>
                </a:cxn>
                <a:cxn ang="0">
                  <a:pos x="60" y="70"/>
                </a:cxn>
                <a:cxn ang="0">
                  <a:pos x="55" y="55"/>
                </a:cxn>
                <a:cxn ang="0">
                  <a:pos x="69" y="66"/>
                </a:cxn>
                <a:cxn ang="0">
                  <a:pos x="84" y="59"/>
                </a:cxn>
                <a:cxn ang="0">
                  <a:pos x="86" y="55"/>
                </a:cxn>
                <a:cxn ang="0">
                  <a:pos x="84" y="43"/>
                </a:cxn>
                <a:cxn ang="0">
                  <a:pos x="66" y="33"/>
                </a:cxn>
                <a:cxn ang="0">
                  <a:pos x="57" y="30"/>
                </a:cxn>
                <a:cxn ang="0">
                  <a:pos x="60" y="18"/>
                </a:cxn>
                <a:cxn ang="0">
                  <a:pos x="60" y="7"/>
                </a:cxn>
                <a:cxn ang="0">
                  <a:pos x="47" y="2"/>
                </a:cxn>
              </a:cxnLst>
              <a:rect l="0" t="0" r="r" b="b"/>
              <a:pathLst>
                <a:path w="160" h="208">
                  <a:moveTo>
                    <a:pt x="47" y="2"/>
                  </a:moveTo>
                  <a:lnTo>
                    <a:pt x="30" y="20"/>
                  </a:lnTo>
                  <a:lnTo>
                    <a:pt x="21" y="8"/>
                  </a:lnTo>
                  <a:lnTo>
                    <a:pt x="20" y="0"/>
                  </a:lnTo>
                  <a:lnTo>
                    <a:pt x="7" y="2"/>
                  </a:lnTo>
                  <a:lnTo>
                    <a:pt x="0" y="16"/>
                  </a:lnTo>
                  <a:lnTo>
                    <a:pt x="12" y="33"/>
                  </a:lnTo>
                  <a:lnTo>
                    <a:pt x="14" y="53"/>
                  </a:lnTo>
                  <a:lnTo>
                    <a:pt x="30" y="78"/>
                  </a:lnTo>
                  <a:lnTo>
                    <a:pt x="43" y="89"/>
                  </a:lnTo>
                  <a:lnTo>
                    <a:pt x="41" y="97"/>
                  </a:lnTo>
                  <a:lnTo>
                    <a:pt x="43" y="103"/>
                  </a:lnTo>
                  <a:lnTo>
                    <a:pt x="43" y="112"/>
                  </a:lnTo>
                  <a:lnTo>
                    <a:pt x="62" y="112"/>
                  </a:lnTo>
                  <a:lnTo>
                    <a:pt x="78" y="132"/>
                  </a:lnTo>
                  <a:lnTo>
                    <a:pt x="76" y="135"/>
                  </a:lnTo>
                  <a:lnTo>
                    <a:pt x="71" y="149"/>
                  </a:lnTo>
                  <a:lnTo>
                    <a:pt x="60" y="148"/>
                  </a:lnTo>
                  <a:lnTo>
                    <a:pt x="47" y="146"/>
                  </a:lnTo>
                  <a:lnTo>
                    <a:pt x="37" y="153"/>
                  </a:lnTo>
                  <a:lnTo>
                    <a:pt x="41" y="169"/>
                  </a:lnTo>
                  <a:lnTo>
                    <a:pt x="51" y="190"/>
                  </a:lnTo>
                  <a:lnTo>
                    <a:pt x="76" y="208"/>
                  </a:lnTo>
                  <a:lnTo>
                    <a:pt x="98" y="192"/>
                  </a:lnTo>
                  <a:lnTo>
                    <a:pt x="96" y="176"/>
                  </a:lnTo>
                  <a:lnTo>
                    <a:pt x="94" y="165"/>
                  </a:lnTo>
                  <a:lnTo>
                    <a:pt x="96" y="151"/>
                  </a:lnTo>
                  <a:lnTo>
                    <a:pt x="105" y="153"/>
                  </a:lnTo>
                  <a:lnTo>
                    <a:pt x="114" y="142"/>
                  </a:lnTo>
                  <a:lnTo>
                    <a:pt x="125" y="140"/>
                  </a:lnTo>
                  <a:lnTo>
                    <a:pt x="137" y="124"/>
                  </a:lnTo>
                  <a:lnTo>
                    <a:pt x="121" y="109"/>
                  </a:lnTo>
                  <a:lnTo>
                    <a:pt x="109" y="121"/>
                  </a:lnTo>
                  <a:lnTo>
                    <a:pt x="105" y="124"/>
                  </a:lnTo>
                  <a:lnTo>
                    <a:pt x="94" y="110"/>
                  </a:lnTo>
                  <a:lnTo>
                    <a:pt x="101" y="101"/>
                  </a:lnTo>
                  <a:lnTo>
                    <a:pt x="109" y="109"/>
                  </a:lnTo>
                  <a:lnTo>
                    <a:pt x="119" y="97"/>
                  </a:lnTo>
                  <a:lnTo>
                    <a:pt x="132" y="96"/>
                  </a:lnTo>
                  <a:lnTo>
                    <a:pt x="139" y="112"/>
                  </a:lnTo>
                  <a:lnTo>
                    <a:pt x="150" y="117"/>
                  </a:lnTo>
                  <a:lnTo>
                    <a:pt x="160" y="105"/>
                  </a:lnTo>
                  <a:lnTo>
                    <a:pt x="137" y="82"/>
                  </a:lnTo>
                  <a:lnTo>
                    <a:pt x="140" y="73"/>
                  </a:lnTo>
                  <a:lnTo>
                    <a:pt x="132" y="70"/>
                  </a:lnTo>
                  <a:lnTo>
                    <a:pt x="140" y="53"/>
                  </a:lnTo>
                  <a:lnTo>
                    <a:pt x="128" y="55"/>
                  </a:lnTo>
                  <a:lnTo>
                    <a:pt x="103" y="64"/>
                  </a:lnTo>
                  <a:lnTo>
                    <a:pt x="103" y="85"/>
                  </a:lnTo>
                  <a:lnTo>
                    <a:pt x="94" y="80"/>
                  </a:lnTo>
                  <a:lnTo>
                    <a:pt x="84" y="87"/>
                  </a:lnTo>
                  <a:lnTo>
                    <a:pt x="64" y="84"/>
                  </a:lnTo>
                  <a:lnTo>
                    <a:pt x="60" y="70"/>
                  </a:lnTo>
                  <a:lnTo>
                    <a:pt x="55" y="55"/>
                  </a:lnTo>
                  <a:lnTo>
                    <a:pt x="69" y="66"/>
                  </a:lnTo>
                  <a:lnTo>
                    <a:pt x="84" y="59"/>
                  </a:lnTo>
                  <a:lnTo>
                    <a:pt x="86" y="55"/>
                  </a:lnTo>
                  <a:lnTo>
                    <a:pt x="84" y="43"/>
                  </a:lnTo>
                  <a:lnTo>
                    <a:pt x="66" y="33"/>
                  </a:lnTo>
                  <a:lnTo>
                    <a:pt x="57" y="30"/>
                  </a:lnTo>
                  <a:lnTo>
                    <a:pt x="60" y="18"/>
                  </a:lnTo>
                  <a:lnTo>
                    <a:pt x="60" y="7"/>
                  </a:lnTo>
                  <a:lnTo>
                    <a:pt x="47" y="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4" name="Freeform 50"/>
            <p:cNvSpPr>
              <a:spLocks/>
            </p:cNvSpPr>
            <p:nvPr/>
          </p:nvSpPr>
          <p:spPr bwMode="auto">
            <a:xfrm>
              <a:off x="4163" y="1742"/>
              <a:ext cx="64" cy="5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2" y="7"/>
                </a:cxn>
                <a:cxn ang="0">
                  <a:pos x="52" y="18"/>
                </a:cxn>
                <a:cxn ang="0">
                  <a:pos x="50" y="27"/>
                </a:cxn>
                <a:cxn ang="0">
                  <a:pos x="26" y="45"/>
                </a:cxn>
                <a:cxn ang="0">
                  <a:pos x="12" y="53"/>
                </a:cxn>
                <a:cxn ang="0">
                  <a:pos x="0" y="41"/>
                </a:cxn>
                <a:cxn ang="0">
                  <a:pos x="10" y="25"/>
                </a:cxn>
                <a:cxn ang="0">
                  <a:pos x="21" y="18"/>
                </a:cxn>
                <a:cxn ang="0">
                  <a:pos x="46" y="0"/>
                </a:cxn>
              </a:cxnLst>
              <a:rect l="0" t="0" r="r" b="b"/>
              <a:pathLst>
                <a:path w="52" h="53">
                  <a:moveTo>
                    <a:pt x="46" y="0"/>
                  </a:moveTo>
                  <a:lnTo>
                    <a:pt x="52" y="7"/>
                  </a:lnTo>
                  <a:lnTo>
                    <a:pt x="52" y="18"/>
                  </a:lnTo>
                  <a:lnTo>
                    <a:pt x="50" y="27"/>
                  </a:lnTo>
                  <a:lnTo>
                    <a:pt x="26" y="45"/>
                  </a:lnTo>
                  <a:lnTo>
                    <a:pt x="12" y="53"/>
                  </a:lnTo>
                  <a:lnTo>
                    <a:pt x="0" y="41"/>
                  </a:lnTo>
                  <a:lnTo>
                    <a:pt x="10" y="25"/>
                  </a:lnTo>
                  <a:lnTo>
                    <a:pt x="21" y="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115" name="Freeform 51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4278313" y="3640138"/>
            <a:ext cx="828675" cy="363537"/>
          </a:xfrm>
          <a:custGeom>
            <a:avLst/>
            <a:gdLst/>
            <a:ahLst/>
            <a:cxnLst>
              <a:cxn ang="0">
                <a:pos x="104" y="220"/>
              </a:cxn>
              <a:cxn ang="0">
                <a:pos x="101" y="207"/>
              </a:cxn>
              <a:cxn ang="0">
                <a:pos x="87" y="200"/>
              </a:cxn>
              <a:cxn ang="0">
                <a:pos x="38" y="155"/>
              </a:cxn>
              <a:cxn ang="0">
                <a:pos x="35" y="132"/>
              </a:cxn>
              <a:cxn ang="0">
                <a:pos x="13" y="128"/>
              </a:cxn>
              <a:cxn ang="0">
                <a:pos x="14" y="106"/>
              </a:cxn>
              <a:cxn ang="0">
                <a:pos x="7" y="85"/>
              </a:cxn>
              <a:cxn ang="0">
                <a:pos x="0" y="74"/>
              </a:cxn>
              <a:cxn ang="0">
                <a:pos x="5" y="61"/>
              </a:cxn>
              <a:cxn ang="0">
                <a:pos x="20" y="61"/>
              </a:cxn>
              <a:cxn ang="0">
                <a:pos x="48" y="55"/>
              </a:cxn>
              <a:cxn ang="0">
                <a:pos x="133" y="11"/>
              </a:cxn>
              <a:cxn ang="0">
                <a:pos x="150" y="0"/>
              </a:cxn>
              <a:cxn ang="0">
                <a:pos x="162" y="13"/>
              </a:cxn>
              <a:cxn ang="0">
                <a:pos x="180" y="6"/>
              </a:cxn>
              <a:cxn ang="0">
                <a:pos x="197" y="7"/>
              </a:cxn>
              <a:cxn ang="0">
                <a:pos x="207" y="14"/>
              </a:cxn>
              <a:cxn ang="0">
                <a:pos x="207" y="34"/>
              </a:cxn>
              <a:cxn ang="0">
                <a:pos x="237" y="54"/>
              </a:cxn>
              <a:cxn ang="0">
                <a:pos x="239" y="68"/>
              </a:cxn>
              <a:cxn ang="0">
                <a:pos x="251" y="83"/>
              </a:cxn>
              <a:cxn ang="0">
                <a:pos x="259" y="90"/>
              </a:cxn>
              <a:cxn ang="0">
                <a:pos x="265" y="83"/>
              </a:cxn>
              <a:cxn ang="0">
                <a:pos x="287" y="72"/>
              </a:cxn>
              <a:cxn ang="0">
                <a:pos x="296" y="74"/>
              </a:cxn>
              <a:cxn ang="0">
                <a:pos x="323" y="104"/>
              </a:cxn>
              <a:cxn ang="0">
                <a:pos x="330" y="103"/>
              </a:cxn>
              <a:cxn ang="0">
                <a:pos x="358" y="120"/>
              </a:cxn>
              <a:cxn ang="0">
                <a:pos x="400" y="118"/>
              </a:cxn>
              <a:cxn ang="0">
                <a:pos x="422" y="132"/>
              </a:cxn>
              <a:cxn ang="0">
                <a:pos x="376" y="157"/>
              </a:cxn>
              <a:cxn ang="0">
                <a:pos x="374" y="188"/>
              </a:cxn>
              <a:cxn ang="0">
                <a:pos x="345" y="214"/>
              </a:cxn>
              <a:cxn ang="0">
                <a:pos x="315" y="213"/>
              </a:cxn>
              <a:cxn ang="0">
                <a:pos x="298" y="221"/>
              </a:cxn>
              <a:cxn ang="0">
                <a:pos x="277" y="229"/>
              </a:cxn>
              <a:cxn ang="0">
                <a:pos x="251" y="212"/>
              </a:cxn>
              <a:cxn ang="0">
                <a:pos x="234" y="221"/>
              </a:cxn>
              <a:cxn ang="0">
                <a:pos x="220" y="224"/>
              </a:cxn>
              <a:cxn ang="0">
                <a:pos x="207" y="204"/>
              </a:cxn>
              <a:cxn ang="0">
                <a:pos x="170" y="205"/>
              </a:cxn>
              <a:cxn ang="0">
                <a:pos x="159" y="213"/>
              </a:cxn>
              <a:cxn ang="0">
                <a:pos x="150" y="222"/>
              </a:cxn>
              <a:cxn ang="0">
                <a:pos x="135" y="222"/>
              </a:cxn>
              <a:cxn ang="0">
                <a:pos x="118" y="225"/>
              </a:cxn>
              <a:cxn ang="0">
                <a:pos x="104" y="220"/>
              </a:cxn>
            </a:cxnLst>
            <a:rect l="0" t="0" r="r" b="b"/>
            <a:pathLst>
              <a:path w="422" h="229">
                <a:moveTo>
                  <a:pt x="104" y="220"/>
                </a:moveTo>
                <a:lnTo>
                  <a:pt x="101" y="207"/>
                </a:lnTo>
                <a:lnTo>
                  <a:pt x="87" y="200"/>
                </a:lnTo>
                <a:lnTo>
                  <a:pt x="38" y="155"/>
                </a:lnTo>
                <a:lnTo>
                  <a:pt x="35" y="132"/>
                </a:lnTo>
                <a:lnTo>
                  <a:pt x="13" y="128"/>
                </a:lnTo>
                <a:lnTo>
                  <a:pt x="14" y="106"/>
                </a:lnTo>
                <a:lnTo>
                  <a:pt x="7" y="85"/>
                </a:lnTo>
                <a:lnTo>
                  <a:pt x="0" y="74"/>
                </a:lnTo>
                <a:lnTo>
                  <a:pt x="5" y="61"/>
                </a:lnTo>
                <a:lnTo>
                  <a:pt x="20" y="61"/>
                </a:lnTo>
                <a:lnTo>
                  <a:pt x="48" y="55"/>
                </a:lnTo>
                <a:lnTo>
                  <a:pt x="133" y="11"/>
                </a:lnTo>
                <a:lnTo>
                  <a:pt x="150" y="0"/>
                </a:lnTo>
                <a:lnTo>
                  <a:pt x="162" y="13"/>
                </a:lnTo>
                <a:lnTo>
                  <a:pt x="180" y="6"/>
                </a:lnTo>
                <a:lnTo>
                  <a:pt x="197" y="7"/>
                </a:lnTo>
                <a:lnTo>
                  <a:pt x="207" y="14"/>
                </a:lnTo>
                <a:lnTo>
                  <a:pt x="207" y="34"/>
                </a:lnTo>
                <a:lnTo>
                  <a:pt x="237" y="54"/>
                </a:lnTo>
                <a:lnTo>
                  <a:pt x="239" y="68"/>
                </a:lnTo>
                <a:lnTo>
                  <a:pt x="251" y="83"/>
                </a:lnTo>
                <a:lnTo>
                  <a:pt x="259" y="90"/>
                </a:lnTo>
                <a:lnTo>
                  <a:pt x="265" y="83"/>
                </a:lnTo>
                <a:lnTo>
                  <a:pt x="287" y="72"/>
                </a:lnTo>
                <a:lnTo>
                  <a:pt x="296" y="74"/>
                </a:lnTo>
                <a:lnTo>
                  <a:pt x="323" y="104"/>
                </a:lnTo>
                <a:lnTo>
                  <a:pt x="330" y="103"/>
                </a:lnTo>
                <a:lnTo>
                  <a:pt x="358" y="120"/>
                </a:lnTo>
                <a:lnTo>
                  <a:pt x="400" y="118"/>
                </a:lnTo>
                <a:lnTo>
                  <a:pt x="422" y="132"/>
                </a:lnTo>
                <a:lnTo>
                  <a:pt x="376" y="157"/>
                </a:lnTo>
                <a:lnTo>
                  <a:pt x="374" y="188"/>
                </a:lnTo>
                <a:lnTo>
                  <a:pt x="345" y="214"/>
                </a:lnTo>
                <a:lnTo>
                  <a:pt x="315" y="213"/>
                </a:lnTo>
                <a:lnTo>
                  <a:pt x="298" y="221"/>
                </a:lnTo>
                <a:lnTo>
                  <a:pt x="277" y="229"/>
                </a:lnTo>
                <a:lnTo>
                  <a:pt x="251" y="212"/>
                </a:lnTo>
                <a:lnTo>
                  <a:pt x="234" y="221"/>
                </a:lnTo>
                <a:lnTo>
                  <a:pt x="220" y="224"/>
                </a:lnTo>
                <a:lnTo>
                  <a:pt x="207" y="204"/>
                </a:lnTo>
                <a:lnTo>
                  <a:pt x="170" y="205"/>
                </a:lnTo>
                <a:lnTo>
                  <a:pt x="159" y="213"/>
                </a:lnTo>
                <a:lnTo>
                  <a:pt x="150" y="222"/>
                </a:lnTo>
                <a:lnTo>
                  <a:pt x="135" y="222"/>
                </a:lnTo>
                <a:lnTo>
                  <a:pt x="118" y="225"/>
                </a:lnTo>
                <a:lnTo>
                  <a:pt x="104" y="220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6" name="Freeform 52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4360863" y="4318000"/>
            <a:ext cx="747712" cy="590550"/>
          </a:xfrm>
          <a:custGeom>
            <a:avLst/>
            <a:gdLst/>
            <a:ahLst/>
            <a:cxnLst>
              <a:cxn ang="0">
                <a:pos x="8" y="107"/>
              </a:cxn>
              <a:cxn ang="0">
                <a:pos x="23" y="136"/>
              </a:cxn>
              <a:cxn ang="0">
                <a:pos x="43" y="132"/>
              </a:cxn>
              <a:cxn ang="0">
                <a:pos x="59" y="102"/>
              </a:cxn>
              <a:cxn ang="0">
                <a:pos x="86" y="116"/>
              </a:cxn>
              <a:cxn ang="0">
                <a:pos x="94" y="141"/>
              </a:cxn>
              <a:cxn ang="0">
                <a:pos x="107" y="175"/>
              </a:cxn>
              <a:cxn ang="0">
                <a:pos x="121" y="198"/>
              </a:cxn>
              <a:cxn ang="0">
                <a:pos x="112" y="208"/>
              </a:cxn>
              <a:cxn ang="0">
                <a:pos x="169" y="272"/>
              </a:cxn>
              <a:cxn ang="0">
                <a:pos x="196" y="275"/>
              </a:cxn>
              <a:cxn ang="0">
                <a:pos x="239" y="305"/>
              </a:cxn>
              <a:cxn ang="0">
                <a:pos x="251" y="328"/>
              </a:cxn>
              <a:cxn ang="0">
                <a:pos x="262" y="327"/>
              </a:cxn>
              <a:cxn ang="0">
                <a:pos x="288" y="340"/>
              </a:cxn>
              <a:cxn ang="0">
                <a:pos x="304" y="339"/>
              </a:cxn>
              <a:cxn ang="0">
                <a:pos x="303" y="315"/>
              </a:cxn>
              <a:cxn ang="0">
                <a:pos x="285" y="288"/>
              </a:cxn>
              <a:cxn ang="0">
                <a:pos x="239" y="243"/>
              </a:cxn>
              <a:cxn ang="0">
                <a:pos x="224" y="239"/>
              </a:cxn>
              <a:cxn ang="0">
                <a:pos x="208" y="227"/>
              </a:cxn>
              <a:cxn ang="0">
                <a:pos x="196" y="206"/>
              </a:cxn>
              <a:cxn ang="0">
                <a:pos x="178" y="173"/>
              </a:cxn>
              <a:cxn ang="0">
                <a:pos x="144" y="132"/>
              </a:cxn>
              <a:cxn ang="0">
                <a:pos x="162" y="124"/>
              </a:cxn>
              <a:cxn ang="0">
                <a:pos x="233" y="107"/>
              </a:cxn>
              <a:cxn ang="0">
                <a:pos x="267" y="128"/>
              </a:cxn>
              <a:cxn ang="0">
                <a:pos x="280" y="128"/>
              </a:cxn>
              <a:cxn ang="0">
                <a:pos x="310" y="130"/>
              </a:cxn>
              <a:cxn ang="0">
                <a:pos x="348" y="128"/>
              </a:cxn>
              <a:cxn ang="0">
                <a:pos x="374" y="141"/>
              </a:cxn>
              <a:cxn ang="0">
                <a:pos x="381" y="116"/>
              </a:cxn>
              <a:cxn ang="0">
                <a:pos x="361" y="95"/>
              </a:cxn>
              <a:cxn ang="0">
                <a:pos x="360" y="72"/>
              </a:cxn>
              <a:cxn ang="0">
                <a:pos x="344" y="56"/>
              </a:cxn>
              <a:cxn ang="0">
                <a:pos x="327" y="61"/>
              </a:cxn>
              <a:cxn ang="0">
                <a:pos x="308" y="68"/>
              </a:cxn>
              <a:cxn ang="0">
                <a:pos x="278" y="45"/>
              </a:cxn>
              <a:cxn ang="0">
                <a:pos x="253" y="34"/>
              </a:cxn>
              <a:cxn ang="0">
                <a:pos x="208" y="0"/>
              </a:cxn>
              <a:cxn ang="0">
                <a:pos x="165" y="25"/>
              </a:cxn>
              <a:cxn ang="0">
                <a:pos x="152" y="47"/>
              </a:cxn>
              <a:cxn ang="0">
                <a:pos x="84" y="84"/>
              </a:cxn>
              <a:cxn ang="0">
                <a:pos x="43" y="84"/>
              </a:cxn>
              <a:cxn ang="0">
                <a:pos x="0" y="84"/>
              </a:cxn>
            </a:cxnLst>
            <a:rect l="0" t="0" r="r" b="b"/>
            <a:pathLst>
              <a:path w="381" h="373">
                <a:moveTo>
                  <a:pt x="0" y="84"/>
                </a:moveTo>
                <a:lnTo>
                  <a:pt x="8" y="107"/>
                </a:lnTo>
                <a:lnTo>
                  <a:pt x="16" y="124"/>
                </a:lnTo>
                <a:lnTo>
                  <a:pt x="23" y="136"/>
                </a:lnTo>
                <a:lnTo>
                  <a:pt x="33" y="138"/>
                </a:lnTo>
                <a:lnTo>
                  <a:pt x="43" y="132"/>
                </a:lnTo>
                <a:lnTo>
                  <a:pt x="49" y="120"/>
                </a:lnTo>
                <a:lnTo>
                  <a:pt x="59" y="102"/>
                </a:lnTo>
                <a:lnTo>
                  <a:pt x="73" y="113"/>
                </a:lnTo>
                <a:lnTo>
                  <a:pt x="86" y="116"/>
                </a:lnTo>
                <a:lnTo>
                  <a:pt x="96" y="122"/>
                </a:lnTo>
                <a:lnTo>
                  <a:pt x="94" y="141"/>
                </a:lnTo>
                <a:lnTo>
                  <a:pt x="94" y="154"/>
                </a:lnTo>
                <a:lnTo>
                  <a:pt x="107" y="175"/>
                </a:lnTo>
                <a:lnTo>
                  <a:pt x="123" y="192"/>
                </a:lnTo>
                <a:lnTo>
                  <a:pt x="121" y="198"/>
                </a:lnTo>
                <a:lnTo>
                  <a:pt x="103" y="198"/>
                </a:lnTo>
                <a:lnTo>
                  <a:pt x="112" y="208"/>
                </a:lnTo>
                <a:lnTo>
                  <a:pt x="164" y="268"/>
                </a:lnTo>
                <a:lnTo>
                  <a:pt x="169" y="272"/>
                </a:lnTo>
                <a:lnTo>
                  <a:pt x="185" y="272"/>
                </a:lnTo>
                <a:lnTo>
                  <a:pt x="196" y="275"/>
                </a:lnTo>
                <a:lnTo>
                  <a:pt x="220" y="286"/>
                </a:lnTo>
                <a:lnTo>
                  <a:pt x="239" y="305"/>
                </a:lnTo>
                <a:lnTo>
                  <a:pt x="244" y="313"/>
                </a:lnTo>
                <a:lnTo>
                  <a:pt x="251" y="328"/>
                </a:lnTo>
                <a:lnTo>
                  <a:pt x="257" y="327"/>
                </a:lnTo>
                <a:lnTo>
                  <a:pt x="262" y="327"/>
                </a:lnTo>
                <a:lnTo>
                  <a:pt x="278" y="333"/>
                </a:lnTo>
                <a:lnTo>
                  <a:pt x="288" y="340"/>
                </a:lnTo>
                <a:lnTo>
                  <a:pt x="317" y="373"/>
                </a:lnTo>
                <a:lnTo>
                  <a:pt x="304" y="339"/>
                </a:lnTo>
                <a:lnTo>
                  <a:pt x="297" y="327"/>
                </a:lnTo>
                <a:lnTo>
                  <a:pt x="303" y="315"/>
                </a:lnTo>
                <a:lnTo>
                  <a:pt x="299" y="305"/>
                </a:lnTo>
                <a:lnTo>
                  <a:pt x="285" y="288"/>
                </a:lnTo>
                <a:lnTo>
                  <a:pt x="257" y="256"/>
                </a:lnTo>
                <a:lnTo>
                  <a:pt x="239" y="243"/>
                </a:lnTo>
                <a:lnTo>
                  <a:pt x="233" y="236"/>
                </a:lnTo>
                <a:lnTo>
                  <a:pt x="224" y="239"/>
                </a:lnTo>
                <a:lnTo>
                  <a:pt x="210" y="227"/>
                </a:lnTo>
                <a:lnTo>
                  <a:pt x="208" y="227"/>
                </a:lnTo>
                <a:lnTo>
                  <a:pt x="201" y="220"/>
                </a:lnTo>
                <a:lnTo>
                  <a:pt x="196" y="206"/>
                </a:lnTo>
                <a:lnTo>
                  <a:pt x="192" y="192"/>
                </a:lnTo>
                <a:lnTo>
                  <a:pt x="178" y="173"/>
                </a:lnTo>
                <a:lnTo>
                  <a:pt x="146" y="140"/>
                </a:lnTo>
                <a:lnTo>
                  <a:pt x="144" y="132"/>
                </a:lnTo>
                <a:lnTo>
                  <a:pt x="146" y="128"/>
                </a:lnTo>
                <a:lnTo>
                  <a:pt x="162" y="124"/>
                </a:lnTo>
                <a:lnTo>
                  <a:pt x="205" y="138"/>
                </a:lnTo>
                <a:lnTo>
                  <a:pt x="233" y="107"/>
                </a:lnTo>
                <a:lnTo>
                  <a:pt x="257" y="127"/>
                </a:lnTo>
                <a:lnTo>
                  <a:pt x="267" y="128"/>
                </a:lnTo>
                <a:lnTo>
                  <a:pt x="272" y="136"/>
                </a:lnTo>
                <a:lnTo>
                  <a:pt x="280" y="128"/>
                </a:lnTo>
                <a:lnTo>
                  <a:pt x="296" y="128"/>
                </a:lnTo>
                <a:lnTo>
                  <a:pt x="310" y="130"/>
                </a:lnTo>
                <a:lnTo>
                  <a:pt x="329" y="120"/>
                </a:lnTo>
                <a:lnTo>
                  <a:pt x="348" y="128"/>
                </a:lnTo>
                <a:lnTo>
                  <a:pt x="360" y="138"/>
                </a:lnTo>
                <a:lnTo>
                  <a:pt x="374" y="141"/>
                </a:lnTo>
                <a:lnTo>
                  <a:pt x="375" y="132"/>
                </a:lnTo>
                <a:lnTo>
                  <a:pt x="381" y="116"/>
                </a:lnTo>
                <a:lnTo>
                  <a:pt x="374" y="109"/>
                </a:lnTo>
                <a:lnTo>
                  <a:pt x="361" y="95"/>
                </a:lnTo>
                <a:lnTo>
                  <a:pt x="360" y="82"/>
                </a:lnTo>
                <a:lnTo>
                  <a:pt x="360" y="72"/>
                </a:lnTo>
                <a:lnTo>
                  <a:pt x="361" y="61"/>
                </a:lnTo>
                <a:lnTo>
                  <a:pt x="344" y="56"/>
                </a:lnTo>
                <a:lnTo>
                  <a:pt x="336" y="54"/>
                </a:lnTo>
                <a:lnTo>
                  <a:pt x="327" y="61"/>
                </a:lnTo>
                <a:lnTo>
                  <a:pt x="317" y="68"/>
                </a:lnTo>
                <a:lnTo>
                  <a:pt x="308" y="68"/>
                </a:lnTo>
                <a:lnTo>
                  <a:pt x="292" y="52"/>
                </a:lnTo>
                <a:lnTo>
                  <a:pt x="278" y="45"/>
                </a:lnTo>
                <a:lnTo>
                  <a:pt x="265" y="47"/>
                </a:lnTo>
                <a:lnTo>
                  <a:pt x="253" y="34"/>
                </a:lnTo>
                <a:lnTo>
                  <a:pt x="222" y="2"/>
                </a:lnTo>
                <a:lnTo>
                  <a:pt x="208" y="0"/>
                </a:lnTo>
                <a:lnTo>
                  <a:pt x="187" y="27"/>
                </a:lnTo>
                <a:lnTo>
                  <a:pt x="165" y="25"/>
                </a:lnTo>
                <a:lnTo>
                  <a:pt x="156" y="34"/>
                </a:lnTo>
                <a:lnTo>
                  <a:pt x="152" y="47"/>
                </a:lnTo>
                <a:lnTo>
                  <a:pt x="112" y="91"/>
                </a:lnTo>
                <a:lnTo>
                  <a:pt x="84" y="84"/>
                </a:lnTo>
                <a:lnTo>
                  <a:pt x="57" y="77"/>
                </a:lnTo>
                <a:lnTo>
                  <a:pt x="43" y="84"/>
                </a:lnTo>
                <a:lnTo>
                  <a:pt x="26" y="91"/>
                </a:lnTo>
                <a:lnTo>
                  <a:pt x="0" y="84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6117" name="Group 53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5233988" y="4978400"/>
            <a:ext cx="1203325" cy="1011238"/>
            <a:chOff x="3857" y="3617"/>
            <a:chExt cx="758" cy="637"/>
          </a:xfrm>
        </p:grpSpPr>
        <p:sp>
          <p:nvSpPr>
            <p:cNvPr id="216118" name="Freeform 54"/>
            <p:cNvSpPr>
              <a:spLocks/>
            </p:cNvSpPr>
            <p:nvPr/>
          </p:nvSpPr>
          <p:spPr bwMode="auto">
            <a:xfrm>
              <a:off x="3874" y="3951"/>
              <a:ext cx="31" cy="2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5" y="7"/>
                </a:cxn>
                <a:cxn ang="0">
                  <a:pos x="23" y="16"/>
                </a:cxn>
                <a:cxn ang="0">
                  <a:pos x="25" y="24"/>
                </a:cxn>
                <a:cxn ang="0">
                  <a:pos x="18" y="26"/>
                </a:cxn>
                <a:cxn ang="0">
                  <a:pos x="7" y="24"/>
                </a:cxn>
                <a:cxn ang="0">
                  <a:pos x="0" y="14"/>
                </a:cxn>
                <a:cxn ang="0">
                  <a:pos x="18" y="0"/>
                </a:cxn>
              </a:cxnLst>
              <a:rect l="0" t="0" r="r" b="b"/>
              <a:pathLst>
                <a:path w="25" h="26">
                  <a:moveTo>
                    <a:pt x="18" y="0"/>
                  </a:moveTo>
                  <a:lnTo>
                    <a:pt x="25" y="7"/>
                  </a:lnTo>
                  <a:lnTo>
                    <a:pt x="23" y="16"/>
                  </a:lnTo>
                  <a:lnTo>
                    <a:pt x="25" y="24"/>
                  </a:lnTo>
                  <a:lnTo>
                    <a:pt x="18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9" name="Freeform 55"/>
            <p:cNvSpPr>
              <a:spLocks/>
            </p:cNvSpPr>
            <p:nvPr/>
          </p:nvSpPr>
          <p:spPr bwMode="auto">
            <a:xfrm>
              <a:off x="3937" y="3961"/>
              <a:ext cx="239" cy="170"/>
            </a:xfrm>
            <a:custGeom>
              <a:avLst/>
              <a:gdLst/>
              <a:ahLst/>
              <a:cxnLst>
                <a:cxn ang="0">
                  <a:pos x="27" y="7"/>
                </a:cxn>
                <a:cxn ang="0">
                  <a:pos x="18" y="12"/>
                </a:cxn>
                <a:cxn ang="0">
                  <a:pos x="21" y="21"/>
                </a:cxn>
                <a:cxn ang="0">
                  <a:pos x="11" y="33"/>
                </a:cxn>
                <a:cxn ang="0">
                  <a:pos x="4" y="32"/>
                </a:cxn>
                <a:cxn ang="0">
                  <a:pos x="0" y="37"/>
                </a:cxn>
                <a:cxn ang="0">
                  <a:pos x="2" y="48"/>
                </a:cxn>
                <a:cxn ang="0">
                  <a:pos x="33" y="60"/>
                </a:cxn>
                <a:cxn ang="0">
                  <a:pos x="41" y="86"/>
                </a:cxn>
                <a:cxn ang="0">
                  <a:pos x="50" y="118"/>
                </a:cxn>
                <a:cxn ang="0">
                  <a:pos x="62" y="136"/>
                </a:cxn>
                <a:cxn ang="0">
                  <a:pos x="75" y="125"/>
                </a:cxn>
                <a:cxn ang="0">
                  <a:pos x="93" y="148"/>
                </a:cxn>
                <a:cxn ang="0">
                  <a:pos x="111" y="170"/>
                </a:cxn>
                <a:cxn ang="0">
                  <a:pos x="118" y="153"/>
                </a:cxn>
                <a:cxn ang="0">
                  <a:pos x="113" y="141"/>
                </a:cxn>
                <a:cxn ang="0">
                  <a:pos x="120" y="136"/>
                </a:cxn>
                <a:cxn ang="0">
                  <a:pos x="148" y="157"/>
                </a:cxn>
                <a:cxn ang="0">
                  <a:pos x="156" y="151"/>
                </a:cxn>
                <a:cxn ang="0">
                  <a:pos x="158" y="144"/>
                </a:cxn>
                <a:cxn ang="0">
                  <a:pos x="145" y="116"/>
                </a:cxn>
                <a:cxn ang="0">
                  <a:pos x="145" y="111"/>
                </a:cxn>
                <a:cxn ang="0">
                  <a:pos x="132" y="89"/>
                </a:cxn>
                <a:cxn ang="0">
                  <a:pos x="127" y="73"/>
                </a:cxn>
                <a:cxn ang="0">
                  <a:pos x="132" y="72"/>
                </a:cxn>
                <a:cxn ang="0">
                  <a:pos x="148" y="75"/>
                </a:cxn>
                <a:cxn ang="0">
                  <a:pos x="166" y="91"/>
                </a:cxn>
                <a:cxn ang="0">
                  <a:pos x="175" y="80"/>
                </a:cxn>
                <a:cxn ang="0">
                  <a:pos x="191" y="82"/>
                </a:cxn>
                <a:cxn ang="0">
                  <a:pos x="193" y="78"/>
                </a:cxn>
                <a:cxn ang="0">
                  <a:pos x="173" y="52"/>
                </a:cxn>
                <a:cxn ang="0">
                  <a:pos x="158" y="55"/>
                </a:cxn>
                <a:cxn ang="0">
                  <a:pos x="154" y="46"/>
                </a:cxn>
                <a:cxn ang="0">
                  <a:pos x="145" y="27"/>
                </a:cxn>
                <a:cxn ang="0">
                  <a:pos x="136" y="35"/>
                </a:cxn>
                <a:cxn ang="0">
                  <a:pos x="117" y="27"/>
                </a:cxn>
                <a:cxn ang="0">
                  <a:pos x="105" y="7"/>
                </a:cxn>
                <a:cxn ang="0">
                  <a:pos x="82" y="10"/>
                </a:cxn>
                <a:cxn ang="0">
                  <a:pos x="64" y="12"/>
                </a:cxn>
                <a:cxn ang="0">
                  <a:pos x="52" y="0"/>
                </a:cxn>
                <a:cxn ang="0">
                  <a:pos x="43" y="6"/>
                </a:cxn>
                <a:cxn ang="0">
                  <a:pos x="27" y="7"/>
                </a:cxn>
              </a:cxnLst>
              <a:rect l="0" t="0" r="r" b="b"/>
              <a:pathLst>
                <a:path w="193" h="170">
                  <a:moveTo>
                    <a:pt x="27" y="7"/>
                  </a:moveTo>
                  <a:lnTo>
                    <a:pt x="18" y="12"/>
                  </a:lnTo>
                  <a:lnTo>
                    <a:pt x="21" y="21"/>
                  </a:lnTo>
                  <a:lnTo>
                    <a:pt x="11" y="33"/>
                  </a:lnTo>
                  <a:lnTo>
                    <a:pt x="4" y="32"/>
                  </a:lnTo>
                  <a:lnTo>
                    <a:pt x="0" y="37"/>
                  </a:lnTo>
                  <a:lnTo>
                    <a:pt x="2" y="48"/>
                  </a:lnTo>
                  <a:lnTo>
                    <a:pt x="33" y="60"/>
                  </a:lnTo>
                  <a:lnTo>
                    <a:pt x="41" y="86"/>
                  </a:lnTo>
                  <a:lnTo>
                    <a:pt x="50" y="118"/>
                  </a:lnTo>
                  <a:lnTo>
                    <a:pt x="62" y="136"/>
                  </a:lnTo>
                  <a:lnTo>
                    <a:pt x="75" y="125"/>
                  </a:lnTo>
                  <a:lnTo>
                    <a:pt x="93" y="148"/>
                  </a:lnTo>
                  <a:lnTo>
                    <a:pt x="111" y="170"/>
                  </a:lnTo>
                  <a:lnTo>
                    <a:pt x="118" y="153"/>
                  </a:lnTo>
                  <a:lnTo>
                    <a:pt x="113" y="141"/>
                  </a:lnTo>
                  <a:lnTo>
                    <a:pt x="120" y="136"/>
                  </a:lnTo>
                  <a:lnTo>
                    <a:pt x="148" y="157"/>
                  </a:lnTo>
                  <a:lnTo>
                    <a:pt x="156" y="151"/>
                  </a:lnTo>
                  <a:lnTo>
                    <a:pt x="158" y="144"/>
                  </a:lnTo>
                  <a:lnTo>
                    <a:pt x="145" y="116"/>
                  </a:lnTo>
                  <a:lnTo>
                    <a:pt x="145" y="111"/>
                  </a:lnTo>
                  <a:lnTo>
                    <a:pt x="132" y="89"/>
                  </a:lnTo>
                  <a:lnTo>
                    <a:pt x="127" y="73"/>
                  </a:lnTo>
                  <a:lnTo>
                    <a:pt x="132" y="72"/>
                  </a:lnTo>
                  <a:lnTo>
                    <a:pt x="148" y="75"/>
                  </a:lnTo>
                  <a:lnTo>
                    <a:pt x="166" y="91"/>
                  </a:lnTo>
                  <a:lnTo>
                    <a:pt x="175" y="80"/>
                  </a:lnTo>
                  <a:lnTo>
                    <a:pt x="191" y="82"/>
                  </a:lnTo>
                  <a:lnTo>
                    <a:pt x="193" y="78"/>
                  </a:lnTo>
                  <a:lnTo>
                    <a:pt x="173" y="52"/>
                  </a:lnTo>
                  <a:lnTo>
                    <a:pt x="158" y="55"/>
                  </a:lnTo>
                  <a:lnTo>
                    <a:pt x="154" y="46"/>
                  </a:lnTo>
                  <a:lnTo>
                    <a:pt x="145" y="27"/>
                  </a:lnTo>
                  <a:lnTo>
                    <a:pt x="136" y="35"/>
                  </a:lnTo>
                  <a:lnTo>
                    <a:pt x="117" y="27"/>
                  </a:lnTo>
                  <a:lnTo>
                    <a:pt x="105" y="7"/>
                  </a:lnTo>
                  <a:lnTo>
                    <a:pt x="82" y="10"/>
                  </a:lnTo>
                  <a:lnTo>
                    <a:pt x="64" y="12"/>
                  </a:lnTo>
                  <a:lnTo>
                    <a:pt x="52" y="0"/>
                  </a:lnTo>
                  <a:lnTo>
                    <a:pt x="43" y="6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0" name="Freeform 56"/>
            <p:cNvSpPr>
              <a:spLocks/>
            </p:cNvSpPr>
            <p:nvPr/>
          </p:nvSpPr>
          <p:spPr bwMode="auto">
            <a:xfrm>
              <a:off x="3857" y="3617"/>
              <a:ext cx="556" cy="403"/>
            </a:xfrm>
            <a:custGeom>
              <a:avLst/>
              <a:gdLst/>
              <a:ahLst/>
              <a:cxnLst>
                <a:cxn ang="0">
                  <a:pos x="82" y="106"/>
                </a:cxn>
                <a:cxn ang="0">
                  <a:pos x="58" y="174"/>
                </a:cxn>
                <a:cxn ang="0">
                  <a:pos x="46" y="190"/>
                </a:cxn>
                <a:cxn ang="0">
                  <a:pos x="25" y="209"/>
                </a:cxn>
                <a:cxn ang="0">
                  <a:pos x="0" y="213"/>
                </a:cxn>
                <a:cxn ang="0">
                  <a:pos x="32" y="272"/>
                </a:cxn>
                <a:cxn ang="0">
                  <a:pos x="60" y="272"/>
                </a:cxn>
                <a:cxn ang="0">
                  <a:pos x="50" y="291"/>
                </a:cxn>
                <a:cxn ang="0">
                  <a:pos x="60" y="322"/>
                </a:cxn>
                <a:cxn ang="0">
                  <a:pos x="80" y="345"/>
                </a:cxn>
                <a:cxn ang="0">
                  <a:pos x="95" y="331"/>
                </a:cxn>
                <a:cxn ang="0">
                  <a:pos x="112" y="334"/>
                </a:cxn>
                <a:cxn ang="0">
                  <a:pos x="167" y="340"/>
                </a:cxn>
                <a:cxn ang="0">
                  <a:pos x="199" y="357"/>
                </a:cxn>
                <a:cxn ang="0">
                  <a:pos x="217" y="379"/>
                </a:cxn>
                <a:cxn ang="0">
                  <a:pos x="240" y="369"/>
                </a:cxn>
                <a:cxn ang="0">
                  <a:pos x="283" y="404"/>
                </a:cxn>
                <a:cxn ang="0">
                  <a:pos x="290" y="384"/>
                </a:cxn>
                <a:cxn ang="0">
                  <a:pos x="289" y="351"/>
                </a:cxn>
                <a:cxn ang="0">
                  <a:pos x="271" y="338"/>
                </a:cxn>
                <a:cxn ang="0">
                  <a:pos x="225" y="308"/>
                </a:cxn>
                <a:cxn ang="0">
                  <a:pos x="198" y="299"/>
                </a:cxn>
                <a:cxn ang="0">
                  <a:pos x="188" y="285"/>
                </a:cxn>
                <a:cxn ang="0">
                  <a:pos x="203" y="270"/>
                </a:cxn>
                <a:cxn ang="0">
                  <a:pos x="192" y="247"/>
                </a:cxn>
                <a:cxn ang="0">
                  <a:pos x="212" y="256"/>
                </a:cxn>
                <a:cxn ang="0">
                  <a:pos x="225" y="249"/>
                </a:cxn>
                <a:cxn ang="0">
                  <a:pos x="199" y="211"/>
                </a:cxn>
                <a:cxn ang="0">
                  <a:pos x="178" y="167"/>
                </a:cxn>
                <a:cxn ang="0">
                  <a:pos x="173" y="140"/>
                </a:cxn>
                <a:cxn ang="0">
                  <a:pos x="184" y="122"/>
                </a:cxn>
                <a:cxn ang="0">
                  <a:pos x="194" y="145"/>
                </a:cxn>
                <a:cxn ang="0">
                  <a:pos x="199" y="153"/>
                </a:cxn>
                <a:cxn ang="0">
                  <a:pos x="238" y="184"/>
                </a:cxn>
                <a:cxn ang="0">
                  <a:pos x="242" y="163"/>
                </a:cxn>
                <a:cxn ang="0">
                  <a:pos x="269" y="184"/>
                </a:cxn>
                <a:cxn ang="0">
                  <a:pos x="258" y="159"/>
                </a:cxn>
                <a:cxn ang="0">
                  <a:pos x="269" y="147"/>
                </a:cxn>
                <a:cxn ang="0">
                  <a:pos x="301" y="155"/>
                </a:cxn>
                <a:cxn ang="0">
                  <a:pos x="287" y="136"/>
                </a:cxn>
                <a:cxn ang="0">
                  <a:pos x="258" y="118"/>
                </a:cxn>
                <a:cxn ang="0">
                  <a:pos x="260" y="102"/>
                </a:cxn>
                <a:cxn ang="0">
                  <a:pos x="312" y="91"/>
                </a:cxn>
                <a:cxn ang="0">
                  <a:pos x="366" y="85"/>
                </a:cxn>
                <a:cxn ang="0">
                  <a:pos x="395" y="91"/>
                </a:cxn>
                <a:cxn ang="0">
                  <a:pos x="425" y="79"/>
                </a:cxn>
                <a:cxn ang="0">
                  <a:pos x="448" y="50"/>
                </a:cxn>
                <a:cxn ang="0">
                  <a:pos x="448" y="6"/>
                </a:cxn>
                <a:cxn ang="0">
                  <a:pos x="427" y="0"/>
                </a:cxn>
                <a:cxn ang="0">
                  <a:pos x="420" y="21"/>
                </a:cxn>
                <a:cxn ang="0">
                  <a:pos x="407" y="36"/>
                </a:cxn>
                <a:cxn ang="0">
                  <a:pos x="388" y="47"/>
                </a:cxn>
                <a:cxn ang="0">
                  <a:pos x="353" y="34"/>
                </a:cxn>
                <a:cxn ang="0">
                  <a:pos x="320" y="21"/>
                </a:cxn>
                <a:cxn ang="0">
                  <a:pos x="283" y="47"/>
                </a:cxn>
                <a:cxn ang="0">
                  <a:pos x="242" y="58"/>
                </a:cxn>
                <a:cxn ang="0">
                  <a:pos x="212" y="63"/>
                </a:cxn>
                <a:cxn ang="0">
                  <a:pos x="192" y="81"/>
                </a:cxn>
                <a:cxn ang="0">
                  <a:pos x="160" y="85"/>
                </a:cxn>
                <a:cxn ang="0">
                  <a:pos x="132" y="101"/>
                </a:cxn>
                <a:cxn ang="0">
                  <a:pos x="103" y="101"/>
                </a:cxn>
              </a:cxnLst>
              <a:rect l="0" t="0" r="r" b="b"/>
              <a:pathLst>
                <a:path w="450" h="404">
                  <a:moveTo>
                    <a:pt x="91" y="99"/>
                  </a:moveTo>
                  <a:lnTo>
                    <a:pt x="82" y="106"/>
                  </a:lnTo>
                  <a:lnTo>
                    <a:pt x="71" y="141"/>
                  </a:lnTo>
                  <a:lnTo>
                    <a:pt x="58" y="174"/>
                  </a:lnTo>
                  <a:lnTo>
                    <a:pt x="52" y="179"/>
                  </a:lnTo>
                  <a:lnTo>
                    <a:pt x="46" y="190"/>
                  </a:lnTo>
                  <a:lnTo>
                    <a:pt x="39" y="202"/>
                  </a:lnTo>
                  <a:lnTo>
                    <a:pt x="25" y="209"/>
                  </a:lnTo>
                  <a:lnTo>
                    <a:pt x="14" y="213"/>
                  </a:lnTo>
                  <a:lnTo>
                    <a:pt x="0" y="213"/>
                  </a:lnTo>
                  <a:lnTo>
                    <a:pt x="18" y="252"/>
                  </a:lnTo>
                  <a:lnTo>
                    <a:pt x="32" y="272"/>
                  </a:lnTo>
                  <a:lnTo>
                    <a:pt x="46" y="272"/>
                  </a:lnTo>
                  <a:lnTo>
                    <a:pt x="60" y="272"/>
                  </a:lnTo>
                  <a:lnTo>
                    <a:pt x="64" y="281"/>
                  </a:lnTo>
                  <a:lnTo>
                    <a:pt x="50" y="291"/>
                  </a:lnTo>
                  <a:lnTo>
                    <a:pt x="50" y="303"/>
                  </a:lnTo>
                  <a:lnTo>
                    <a:pt x="60" y="322"/>
                  </a:lnTo>
                  <a:lnTo>
                    <a:pt x="71" y="338"/>
                  </a:lnTo>
                  <a:lnTo>
                    <a:pt x="80" y="345"/>
                  </a:lnTo>
                  <a:lnTo>
                    <a:pt x="84" y="334"/>
                  </a:lnTo>
                  <a:lnTo>
                    <a:pt x="95" y="331"/>
                  </a:lnTo>
                  <a:lnTo>
                    <a:pt x="109" y="343"/>
                  </a:lnTo>
                  <a:lnTo>
                    <a:pt x="112" y="334"/>
                  </a:lnTo>
                  <a:lnTo>
                    <a:pt x="134" y="336"/>
                  </a:lnTo>
                  <a:lnTo>
                    <a:pt x="167" y="340"/>
                  </a:lnTo>
                  <a:lnTo>
                    <a:pt x="190" y="347"/>
                  </a:lnTo>
                  <a:lnTo>
                    <a:pt x="199" y="357"/>
                  </a:lnTo>
                  <a:lnTo>
                    <a:pt x="210" y="370"/>
                  </a:lnTo>
                  <a:lnTo>
                    <a:pt x="217" y="379"/>
                  </a:lnTo>
                  <a:lnTo>
                    <a:pt x="226" y="370"/>
                  </a:lnTo>
                  <a:lnTo>
                    <a:pt x="240" y="369"/>
                  </a:lnTo>
                  <a:lnTo>
                    <a:pt x="260" y="383"/>
                  </a:lnTo>
                  <a:lnTo>
                    <a:pt x="283" y="404"/>
                  </a:lnTo>
                  <a:lnTo>
                    <a:pt x="289" y="400"/>
                  </a:lnTo>
                  <a:lnTo>
                    <a:pt x="290" y="384"/>
                  </a:lnTo>
                  <a:lnTo>
                    <a:pt x="290" y="367"/>
                  </a:lnTo>
                  <a:lnTo>
                    <a:pt x="289" y="351"/>
                  </a:lnTo>
                  <a:lnTo>
                    <a:pt x="279" y="334"/>
                  </a:lnTo>
                  <a:lnTo>
                    <a:pt x="271" y="338"/>
                  </a:lnTo>
                  <a:lnTo>
                    <a:pt x="254" y="329"/>
                  </a:lnTo>
                  <a:lnTo>
                    <a:pt x="225" y="308"/>
                  </a:lnTo>
                  <a:lnTo>
                    <a:pt x="217" y="301"/>
                  </a:lnTo>
                  <a:lnTo>
                    <a:pt x="198" y="299"/>
                  </a:lnTo>
                  <a:lnTo>
                    <a:pt x="188" y="293"/>
                  </a:lnTo>
                  <a:lnTo>
                    <a:pt x="188" y="285"/>
                  </a:lnTo>
                  <a:lnTo>
                    <a:pt x="199" y="274"/>
                  </a:lnTo>
                  <a:lnTo>
                    <a:pt x="203" y="270"/>
                  </a:lnTo>
                  <a:lnTo>
                    <a:pt x="196" y="260"/>
                  </a:lnTo>
                  <a:lnTo>
                    <a:pt x="192" y="247"/>
                  </a:lnTo>
                  <a:lnTo>
                    <a:pt x="196" y="240"/>
                  </a:lnTo>
                  <a:lnTo>
                    <a:pt x="212" y="256"/>
                  </a:lnTo>
                  <a:lnTo>
                    <a:pt x="225" y="262"/>
                  </a:lnTo>
                  <a:lnTo>
                    <a:pt x="225" y="249"/>
                  </a:lnTo>
                  <a:lnTo>
                    <a:pt x="217" y="233"/>
                  </a:lnTo>
                  <a:lnTo>
                    <a:pt x="199" y="211"/>
                  </a:lnTo>
                  <a:lnTo>
                    <a:pt x="180" y="182"/>
                  </a:lnTo>
                  <a:lnTo>
                    <a:pt x="178" y="167"/>
                  </a:lnTo>
                  <a:lnTo>
                    <a:pt x="176" y="153"/>
                  </a:lnTo>
                  <a:lnTo>
                    <a:pt x="173" y="140"/>
                  </a:lnTo>
                  <a:lnTo>
                    <a:pt x="171" y="126"/>
                  </a:lnTo>
                  <a:lnTo>
                    <a:pt x="184" y="122"/>
                  </a:lnTo>
                  <a:lnTo>
                    <a:pt x="182" y="132"/>
                  </a:lnTo>
                  <a:lnTo>
                    <a:pt x="194" y="145"/>
                  </a:lnTo>
                  <a:lnTo>
                    <a:pt x="201" y="145"/>
                  </a:lnTo>
                  <a:lnTo>
                    <a:pt x="199" y="153"/>
                  </a:lnTo>
                  <a:lnTo>
                    <a:pt x="237" y="190"/>
                  </a:lnTo>
                  <a:lnTo>
                    <a:pt x="238" y="184"/>
                  </a:lnTo>
                  <a:lnTo>
                    <a:pt x="231" y="167"/>
                  </a:lnTo>
                  <a:lnTo>
                    <a:pt x="242" y="163"/>
                  </a:lnTo>
                  <a:lnTo>
                    <a:pt x="260" y="170"/>
                  </a:lnTo>
                  <a:lnTo>
                    <a:pt x="269" y="184"/>
                  </a:lnTo>
                  <a:lnTo>
                    <a:pt x="271" y="174"/>
                  </a:lnTo>
                  <a:lnTo>
                    <a:pt x="258" y="159"/>
                  </a:lnTo>
                  <a:lnTo>
                    <a:pt x="260" y="151"/>
                  </a:lnTo>
                  <a:lnTo>
                    <a:pt x="269" y="147"/>
                  </a:lnTo>
                  <a:lnTo>
                    <a:pt x="295" y="159"/>
                  </a:lnTo>
                  <a:lnTo>
                    <a:pt x="301" y="155"/>
                  </a:lnTo>
                  <a:lnTo>
                    <a:pt x="299" y="143"/>
                  </a:lnTo>
                  <a:lnTo>
                    <a:pt x="287" y="136"/>
                  </a:lnTo>
                  <a:lnTo>
                    <a:pt x="269" y="127"/>
                  </a:lnTo>
                  <a:lnTo>
                    <a:pt x="258" y="118"/>
                  </a:lnTo>
                  <a:lnTo>
                    <a:pt x="256" y="111"/>
                  </a:lnTo>
                  <a:lnTo>
                    <a:pt x="260" y="102"/>
                  </a:lnTo>
                  <a:lnTo>
                    <a:pt x="285" y="99"/>
                  </a:lnTo>
                  <a:lnTo>
                    <a:pt x="312" y="91"/>
                  </a:lnTo>
                  <a:lnTo>
                    <a:pt x="331" y="93"/>
                  </a:lnTo>
                  <a:lnTo>
                    <a:pt x="366" y="85"/>
                  </a:lnTo>
                  <a:lnTo>
                    <a:pt x="372" y="81"/>
                  </a:lnTo>
                  <a:lnTo>
                    <a:pt x="395" y="91"/>
                  </a:lnTo>
                  <a:lnTo>
                    <a:pt x="415" y="101"/>
                  </a:lnTo>
                  <a:lnTo>
                    <a:pt x="425" y="79"/>
                  </a:lnTo>
                  <a:lnTo>
                    <a:pt x="442" y="56"/>
                  </a:lnTo>
                  <a:lnTo>
                    <a:pt x="448" y="50"/>
                  </a:lnTo>
                  <a:lnTo>
                    <a:pt x="450" y="9"/>
                  </a:lnTo>
                  <a:lnTo>
                    <a:pt x="448" y="6"/>
                  </a:lnTo>
                  <a:lnTo>
                    <a:pt x="438" y="0"/>
                  </a:lnTo>
                  <a:lnTo>
                    <a:pt x="427" y="0"/>
                  </a:lnTo>
                  <a:lnTo>
                    <a:pt x="420" y="6"/>
                  </a:lnTo>
                  <a:lnTo>
                    <a:pt x="420" y="21"/>
                  </a:lnTo>
                  <a:lnTo>
                    <a:pt x="422" y="33"/>
                  </a:lnTo>
                  <a:lnTo>
                    <a:pt x="407" y="36"/>
                  </a:lnTo>
                  <a:lnTo>
                    <a:pt x="395" y="45"/>
                  </a:lnTo>
                  <a:lnTo>
                    <a:pt x="388" y="47"/>
                  </a:lnTo>
                  <a:lnTo>
                    <a:pt x="363" y="40"/>
                  </a:lnTo>
                  <a:lnTo>
                    <a:pt x="353" y="34"/>
                  </a:lnTo>
                  <a:lnTo>
                    <a:pt x="340" y="43"/>
                  </a:lnTo>
                  <a:lnTo>
                    <a:pt x="320" y="21"/>
                  </a:lnTo>
                  <a:lnTo>
                    <a:pt x="299" y="36"/>
                  </a:lnTo>
                  <a:lnTo>
                    <a:pt x="283" y="47"/>
                  </a:lnTo>
                  <a:lnTo>
                    <a:pt x="267" y="54"/>
                  </a:lnTo>
                  <a:lnTo>
                    <a:pt x="242" y="58"/>
                  </a:lnTo>
                  <a:lnTo>
                    <a:pt x="225" y="63"/>
                  </a:lnTo>
                  <a:lnTo>
                    <a:pt x="212" y="63"/>
                  </a:lnTo>
                  <a:lnTo>
                    <a:pt x="205" y="66"/>
                  </a:lnTo>
                  <a:lnTo>
                    <a:pt x="192" y="81"/>
                  </a:lnTo>
                  <a:lnTo>
                    <a:pt x="180" y="81"/>
                  </a:lnTo>
                  <a:lnTo>
                    <a:pt x="160" y="85"/>
                  </a:lnTo>
                  <a:lnTo>
                    <a:pt x="141" y="83"/>
                  </a:lnTo>
                  <a:lnTo>
                    <a:pt x="132" y="101"/>
                  </a:lnTo>
                  <a:lnTo>
                    <a:pt x="116" y="102"/>
                  </a:lnTo>
                  <a:lnTo>
                    <a:pt x="103" y="101"/>
                  </a:lnTo>
                  <a:lnTo>
                    <a:pt x="91" y="99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1" name="Freeform 57"/>
            <p:cNvSpPr>
              <a:spLocks/>
            </p:cNvSpPr>
            <p:nvPr/>
          </p:nvSpPr>
          <p:spPr bwMode="auto">
            <a:xfrm>
              <a:off x="4134" y="3894"/>
              <a:ext cx="137" cy="9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7"/>
                </a:cxn>
                <a:cxn ang="0">
                  <a:pos x="12" y="27"/>
                </a:cxn>
                <a:cxn ang="0">
                  <a:pos x="25" y="31"/>
                </a:cxn>
                <a:cxn ang="0">
                  <a:pos x="41" y="48"/>
                </a:cxn>
                <a:cxn ang="0">
                  <a:pos x="55" y="57"/>
                </a:cxn>
                <a:cxn ang="0">
                  <a:pos x="77" y="73"/>
                </a:cxn>
                <a:cxn ang="0">
                  <a:pos x="90" y="80"/>
                </a:cxn>
                <a:cxn ang="0">
                  <a:pos x="107" y="91"/>
                </a:cxn>
                <a:cxn ang="0">
                  <a:pos x="111" y="85"/>
                </a:cxn>
                <a:cxn ang="0">
                  <a:pos x="77" y="59"/>
                </a:cxn>
                <a:cxn ang="0">
                  <a:pos x="75" y="46"/>
                </a:cxn>
                <a:cxn ang="0">
                  <a:pos x="71" y="35"/>
                </a:cxn>
                <a:cxn ang="0">
                  <a:pos x="57" y="21"/>
                </a:cxn>
                <a:cxn ang="0">
                  <a:pos x="53" y="23"/>
                </a:cxn>
                <a:cxn ang="0">
                  <a:pos x="34" y="9"/>
                </a:cxn>
                <a:cxn ang="0">
                  <a:pos x="23" y="4"/>
                </a:cxn>
                <a:cxn ang="0">
                  <a:pos x="10" y="0"/>
                </a:cxn>
              </a:cxnLst>
              <a:rect l="0" t="0" r="r" b="b"/>
              <a:pathLst>
                <a:path w="111" h="91">
                  <a:moveTo>
                    <a:pt x="10" y="0"/>
                  </a:moveTo>
                  <a:lnTo>
                    <a:pt x="0" y="7"/>
                  </a:lnTo>
                  <a:lnTo>
                    <a:pt x="12" y="27"/>
                  </a:lnTo>
                  <a:lnTo>
                    <a:pt x="25" y="31"/>
                  </a:lnTo>
                  <a:lnTo>
                    <a:pt x="41" y="48"/>
                  </a:lnTo>
                  <a:lnTo>
                    <a:pt x="55" y="57"/>
                  </a:lnTo>
                  <a:lnTo>
                    <a:pt x="77" y="73"/>
                  </a:lnTo>
                  <a:lnTo>
                    <a:pt x="90" y="80"/>
                  </a:lnTo>
                  <a:lnTo>
                    <a:pt x="107" y="91"/>
                  </a:lnTo>
                  <a:lnTo>
                    <a:pt x="111" y="85"/>
                  </a:lnTo>
                  <a:lnTo>
                    <a:pt x="77" y="59"/>
                  </a:lnTo>
                  <a:lnTo>
                    <a:pt x="75" y="46"/>
                  </a:lnTo>
                  <a:lnTo>
                    <a:pt x="71" y="35"/>
                  </a:lnTo>
                  <a:lnTo>
                    <a:pt x="57" y="21"/>
                  </a:lnTo>
                  <a:lnTo>
                    <a:pt x="53" y="23"/>
                  </a:lnTo>
                  <a:lnTo>
                    <a:pt x="34" y="9"/>
                  </a:lnTo>
                  <a:lnTo>
                    <a:pt x="23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2" name="Freeform 58"/>
            <p:cNvSpPr>
              <a:spLocks/>
            </p:cNvSpPr>
            <p:nvPr/>
          </p:nvSpPr>
          <p:spPr bwMode="auto">
            <a:xfrm>
              <a:off x="4179" y="4198"/>
              <a:ext cx="259" cy="56"/>
            </a:xfrm>
            <a:custGeom>
              <a:avLst/>
              <a:gdLst/>
              <a:ahLst/>
              <a:cxnLst>
                <a:cxn ang="0">
                  <a:pos x="43" y="11"/>
                </a:cxn>
                <a:cxn ang="0">
                  <a:pos x="59" y="4"/>
                </a:cxn>
                <a:cxn ang="0">
                  <a:pos x="66" y="11"/>
                </a:cxn>
                <a:cxn ang="0">
                  <a:pos x="72" y="13"/>
                </a:cxn>
                <a:cxn ang="0">
                  <a:pos x="84" y="7"/>
                </a:cxn>
                <a:cxn ang="0">
                  <a:pos x="91" y="4"/>
                </a:cxn>
                <a:cxn ang="0">
                  <a:pos x="125" y="7"/>
                </a:cxn>
                <a:cxn ang="0">
                  <a:pos x="157" y="6"/>
                </a:cxn>
                <a:cxn ang="0">
                  <a:pos x="167" y="15"/>
                </a:cxn>
                <a:cxn ang="0">
                  <a:pos x="167" y="21"/>
                </a:cxn>
                <a:cxn ang="0">
                  <a:pos x="190" y="18"/>
                </a:cxn>
                <a:cxn ang="0">
                  <a:pos x="202" y="20"/>
                </a:cxn>
                <a:cxn ang="0">
                  <a:pos x="210" y="27"/>
                </a:cxn>
                <a:cxn ang="0">
                  <a:pos x="202" y="36"/>
                </a:cxn>
                <a:cxn ang="0">
                  <a:pos x="182" y="35"/>
                </a:cxn>
                <a:cxn ang="0">
                  <a:pos x="169" y="43"/>
                </a:cxn>
                <a:cxn ang="0">
                  <a:pos x="146" y="43"/>
                </a:cxn>
                <a:cxn ang="0">
                  <a:pos x="123" y="52"/>
                </a:cxn>
                <a:cxn ang="0">
                  <a:pos x="103" y="56"/>
                </a:cxn>
                <a:cxn ang="0">
                  <a:pos x="87" y="47"/>
                </a:cxn>
                <a:cxn ang="0">
                  <a:pos x="66" y="35"/>
                </a:cxn>
                <a:cxn ang="0">
                  <a:pos x="45" y="35"/>
                </a:cxn>
                <a:cxn ang="0">
                  <a:pos x="18" y="29"/>
                </a:cxn>
                <a:cxn ang="0">
                  <a:pos x="7" y="21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27" y="4"/>
                </a:cxn>
                <a:cxn ang="0">
                  <a:pos x="43" y="11"/>
                </a:cxn>
              </a:cxnLst>
              <a:rect l="0" t="0" r="r" b="b"/>
              <a:pathLst>
                <a:path w="210" h="56">
                  <a:moveTo>
                    <a:pt x="43" y="11"/>
                  </a:moveTo>
                  <a:lnTo>
                    <a:pt x="59" y="4"/>
                  </a:lnTo>
                  <a:lnTo>
                    <a:pt x="66" y="11"/>
                  </a:lnTo>
                  <a:lnTo>
                    <a:pt x="72" y="13"/>
                  </a:lnTo>
                  <a:lnTo>
                    <a:pt x="84" y="7"/>
                  </a:lnTo>
                  <a:lnTo>
                    <a:pt x="91" y="4"/>
                  </a:lnTo>
                  <a:lnTo>
                    <a:pt x="125" y="7"/>
                  </a:lnTo>
                  <a:lnTo>
                    <a:pt x="157" y="6"/>
                  </a:lnTo>
                  <a:lnTo>
                    <a:pt x="167" y="15"/>
                  </a:lnTo>
                  <a:lnTo>
                    <a:pt x="167" y="21"/>
                  </a:lnTo>
                  <a:lnTo>
                    <a:pt x="190" y="18"/>
                  </a:lnTo>
                  <a:lnTo>
                    <a:pt x="202" y="20"/>
                  </a:lnTo>
                  <a:lnTo>
                    <a:pt x="210" y="27"/>
                  </a:lnTo>
                  <a:lnTo>
                    <a:pt x="202" y="36"/>
                  </a:lnTo>
                  <a:lnTo>
                    <a:pt x="182" y="35"/>
                  </a:lnTo>
                  <a:lnTo>
                    <a:pt x="169" y="43"/>
                  </a:lnTo>
                  <a:lnTo>
                    <a:pt x="146" y="43"/>
                  </a:lnTo>
                  <a:lnTo>
                    <a:pt x="123" y="52"/>
                  </a:lnTo>
                  <a:lnTo>
                    <a:pt x="103" y="56"/>
                  </a:lnTo>
                  <a:lnTo>
                    <a:pt x="87" y="47"/>
                  </a:lnTo>
                  <a:lnTo>
                    <a:pt x="66" y="35"/>
                  </a:lnTo>
                  <a:lnTo>
                    <a:pt x="45" y="35"/>
                  </a:lnTo>
                  <a:lnTo>
                    <a:pt x="18" y="29"/>
                  </a:lnTo>
                  <a:lnTo>
                    <a:pt x="7" y="21"/>
                  </a:lnTo>
                  <a:lnTo>
                    <a:pt x="0" y="6"/>
                  </a:lnTo>
                  <a:lnTo>
                    <a:pt x="4" y="0"/>
                  </a:lnTo>
                  <a:lnTo>
                    <a:pt x="27" y="4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3" name="Freeform 59"/>
            <p:cNvSpPr>
              <a:spLocks/>
            </p:cNvSpPr>
            <p:nvPr/>
          </p:nvSpPr>
          <p:spPr bwMode="auto">
            <a:xfrm>
              <a:off x="4289" y="3786"/>
              <a:ext cx="39" cy="3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16"/>
                </a:cxn>
                <a:cxn ang="0">
                  <a:pos x="0" y="27"/>
                </a:cxn>
                <a:cxn ang="0">
                  <a:pos x="9" y="30"/>
                </a:cxn>
                <a:cxn ang="0">
                  <a:pos x="27" y="18"/>
                </a:cxn>
                <a:cxn ang="0">
                  <a:pos x="32" y="0"/>
                </a:cxn>
              </a:cxnLst>
              <a:rect l="0" t="0" r="r" b="b"/>
              <a:pathLst>
                <a:path w="32" h="30">
                  <a:moveTo>
                    <a:pt x="32" y="0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9" y="30"/>
                  </a:lnTo>
                  <a:lnTo>
                    <a:pt x="27" y="1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4" name="Freeform 60"/>
            <p:cNvSpPr>
              <a:spLocks/>
            </p:cNvSpPr>
            <p:nvPr/>
          </p:nvSpPr>
          <p:spPr bwMode="auto">
            <a:xfrm>
              <a:off x="4553" y="4061"/>
              <a:ext cx="53" cy="23"/>
            </a:xfrm>
            <a:custGeom>
              <a:avLst/>
              <a:gdLst/>
              <a:ahLst/>
              <a:cxnLst>
                <a:cxn ang="0">
                  <a:pos x="43" y="6"/>
                </a:cxn>
                <a:cxn ang="0">
                  <a:pos x="23" y="23"/>
                </a:cxn>
                <a:cxn ang="0">
                  <a:pos x="9" y="23"/>
                </a:cxn>
                <a:cxn ang="0">
                  <a:pos x="0" y="15"/>
                </a:cxn>
                <a:cxn ang="0">
                  <a:pos x="6" y="2"/>
                </a:cxn>
                <a:cxn ang="0">
                  <a:pos x="27" y="0"/>
                </a:cxn>
                <a:cxn ang="0">
                  <a:pos x="43" y="6"/>
                </a:cxn>
              </a:cxnLst>
              <a:rect l="0" t="0" r="r" b="b"/>
              <a:pathLst>
                <a:path w="43" h="23">
                  <a:moveTo>
                    <a:pt x="43" y="6"/>
                  </a:moveTo>
                  <a:lnTo>
                    <a:pt x="23" y="23"/>
                  </a:lnTo>
                  <a:lnTo>
                    <a:pt x="9" y="23"/>
                  </a:lnTo>
                  <a:lnTo>
                    <a:pt x="0" y="15"/>
                  </a:lnTo>
                  <a:lnTo>
                    <a:pt x="6" y="2"/>
                  </a:lnTo>
                  <a:lnTo>
                    <a:pt x="27" y="0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5" name="Freeform 61"/>
            <p:cNvSpPr>
              <a:spLocks/>
            </p:cNvSpPr>
            <p:nvPr/>
          </p:nvSpPr>
          <p:spPr bwMode="auto">
            <a:xfrm>
              <a:off x="4561" y="4113"/>
              <a:ext cx="54" cy="34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11"/>
                </a:cxn>
                <a:cxn ang="0">
                  <a:pos x="17" y="29"/>
                </a:cxn>
                <a:cxn ang="0">
                  <a:pos x="5" y="34"/>
                </a:cxn>
                <a:cxn ang="0">
                  <a:pos x="0" y="32"/>
                </a:cxn>
                <a:cxn ang="0">
                  <a:pos x="4" y="20"/>
                </a:cxn>
                <a:cxn ang="0">
                  <a:pos x="23" y="6"/>
                </a:cxn>
                <a:cxn ang="0">
                  <a:pos x="44" y="0"/>
                </a:cxn>
              </a:cxnLst>
              <a:rect l="0" t="0" r="r" b="b"/>
              <a:pathLst>
                <a:path w="44" h="34">
                  <a:moveTo>
                    <a:pt x="44" y="0"/>
                  </a:moveTo>
                  <a:lnTo>
                    <a:pt x="44" y="11"/>
                  </a:lnTo>
                  <a:lnTo>
                    <a:pt x="17" y="29"/>
                  </a:lnTo>
                  <a:lnTo>
                    <a:pt x="5" y="3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3" y="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6" name="Freeform 62"/>
            <p:cNvSpPr>
              <a:spLocks/>
            </p:cNvSpPr>
            <p:nvPr/>
          </p:nvSpPr>
          <p:spPr bwMode="auto">
            <a:xfrm>
              <a:off x="4362" y="3836"/>
              <a:ext cx="66" cy="3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4" y="28"/>
                </a:cxn>
                <a:cxn ang="0">
                  <a:pos x="50" y="35"/>
                </a:cxn>
                <a:cxn ang="0">
                  <a:pos x="36" y="39"/>
                </a:cxn>
                <a:cxn ang="0">
                  <a:pos x="34" y="30"/>
                </a:cxn>
                <a:cxn ang="0">
                  <a:pos x="29" y="26"/>
                </a:cxn>
                <a:cxn ang="0">
                  <a:pos x="21" y="30"/>
                </a:cxn>
                <a:cxn ang="0">
                  <a:pos x="11" y="23"/>
                </a:cxn>
                <a:cxn ang="0">
                  <a:pos x="7" y="18"/>
                </a:cxn>
                <a:cxn ang="0">
                  <a:pos x="13" y="14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15" y="8"/>
                </a:cxn>
                <a:cxn ang="0">
                  <a:pos x="29" y="0"/>
                </a:cxn>
              </a:cxnLst>
              <a:rect l="0" t="0" r="r" b="b"/>
              <a:pathLst>
                <a:path w="54" h="39">
                  <a:moveTo>
                    <a:pt x="29" y="0"/>
                  </a:moveTo>
                  <a:lnTo>
                    <a:pt x="54" y="28"/>
                  </a:lnTo>
                  <a:lnTo>
                    <a:pt x="50" y="35"/>
                  </a:lnTo>
                  <a:lnTo>
                    <a:pt x="36" y="39"/>
                  </a:lnTo>
                  <a:lnTo>
                    <a:pt x="34" y="30"/>
                  </a:lnTo>
                  <a:lnTo>
                    <a:pt x="29" y="26"/>
                  </a:lnTo>
                  <a:lnTo>
                    <a:pt x="21" y="30"/>
                  </a:lnTo>
                  <a:lnTo>
                    <a:pt x="11" y="23"/>
                  </a:lnTo>
                  <a:lnTo>
                    <a:pt x="7" y="18"/>
                  </a:lnTo>
                  <a:lnTo>
                    <a:pt x="13" y="1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15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127" name="Group 63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2236788" y="3460750"/>
            <a:ext cx="1566862" cy="1500188"/>
            <a:chOff x="1969" y="2661"/>
            <a:chExt cx="987" cy="945"/>
          </a:xfrm>
        </p:grpSpPr>
        <p:sp>
          <p:nvSpPr>
            <p:cNvPr id="216128" name="Freeform 64"/>
            <p:cNvSpPr>
              <a:spLocks/>
            </p:cNvSpPr>
            <p:nvPr/>
          </p:nvSpPr>
          <p:spPr bwMode="auto">
            <a:xfrm>
              <a:off x="2870" y="3479"/>
              <a:ext cx="86" cy="127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47" y="28"/>
                </a:cxn>
                <a:cxn ang="0">
                  <a:pos x="20" y="28"/>
                </a:cxn>
                <a:cxn ang="0">
                  <a:pos x="0" y="43"/>
                </a:cxn>
                <a:cxn ang="0">
                  <a:pos x="4" y="64"/>
                </a:cxn>
                <a:cxn ang="0">
                  <a:pos x="4" y="100"/>
                </a:cxn>
                <a:cxn ang="0">
                  <a:pos x="20" y="127"/>
                </a:cxn>
                <a:cxn ang="0">
                  <a:pos x="39" y="120"/>
                </a:cxn>
                <a:cxn ang="0">
                  <a:pos x="43" y="104"/>
                </a:cxn>
                <a:cxn ang="0">
                  <a:pos x="63" y="68"/>
                </a:cxn>
                <a:cxn ang="0">
                  <a:pos x="63" y="50"/>
                </a:cxn>
                <a:cxn ang="0">
                  <a:pos x="70" y="0"/>
                </a:cxn>
              </a:cxnLst>
              <a:rect l="0" t="0" r="r" b="b"/>
              <a:pathLst>
                <a:path w="70" h="127">
                  <a:moveTo>
                    <a:pt x="70" y="0"/>
                  </a:moveTo>
                  <a:lnTo>
                    <a:pt x="47" y="28"/>
                  </a:lnTo>
                  <a:lnTo>
                    <a:pt x="20" y="28"/>
                  </a:lnTo>
                  <a:lnTo>
                    <a:pt x="0" y="43"/>
                  </a:lnTo>
                  <a:lnTo>
                    <a:pt x="4" y="64"/>
                  </a:lnTo>
                  <a:lnTo>
                    <a:pt x="4" y="100"/>
                  </a:lnTo>
                  <a:lnTo>
                    <a:pt x="20" y="127"/>
                  </a:lnTo>
                  <a:lnTo>
                    <a:pt x="39" y="120"/>
                  </a:lnTo>
                  <a:lnTo>
                    <a:pt x="43" y="104"/>
                  </a:lnTo>
                  <a:lnTo>
                    <a:pt x="63" y="68"/>
                  </a:lnTo>
                  <a:lnTo>
                    <a:pt x="63" y="5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9" name="Freeform 65"/>
            <p:cNvSpPr>
              <a:spLocks/>
            </p:cNvSpPr>
            <p:nvPr/>
          </p:nvSpPr>
          <p:spPr bwMode="auto">
            <a:xfrm>
              <a:off x="1969" y="2661"/>
              <a:ext cx="987" cy="779"/>
            </a:xfrm>
            <a:custGeom>
              <a:avLst/>
              <a:gdLst/>
              <a:ahLst/>
              <a:cxnLst>
                <a:cxn ang="0">
                  <a:pos x="12" y="151"/>
                </a:cxn>
                <a:cxn ang="0">
                  <a:pos x="14" y="182"/>
                </a:cxn>
                <a:cxn ang="0">
                  <a:pos x="78" y="231"/>
                </a:cxn>
                <a:cxn ang="0">
                  <a:pos x="128" y="261"/>
                </a:cxn>
                <a:cxn ang="0">
                  <a:pos x="123" y="302"/>
                </a:cxn>
                <a:cxn ang="0">
                  <a:pos x="152" y="364"/>
                </a:cxn>
                <a:cxn ang="0">
                  <a:pos x="166" y="448"/>
                </a:cxn>
                <a:cxn ang="0">
                  <a:pos x="139" y="448"/>
                </a:cxn>
                <a:cxn ang="0">
                  <a:pos x="121" y="491"/>
                </a:cxn>
                <a:cxn ang="0">
                  <a:pos x="103" y="534"/>
                </a:cxn>
                <a:cxn ang="0">
                  <a:pos x="60" y="609"/>
                </a:cxn>
                <a:cxn ang="0">
                  <a:pos x="62" y="646"/>
                </a:cxn>
                <a:cxn ang="0">
                  <a:pos x="169" y="716"/>
                </a:cxn>
                <a:cxn ang="0">
                  <a:pos x="260" y="759"/>
                </a:cxn>
                <a:cxn ang="0">
                  <a:pos x="340" y="780"/>
                </a:cxn>
                <a:cxn ang="0">
                  <a:pos x="369" y="720"/>
                </a:cxn>
                <a:cxn ang="0">
                  <a:pos x="442" y="694"/>
                </a:cxn>
                <a:cxn ang="0">
                  <a:pos x="494" y="721"/>
                </a:cxn>
                <a:cxn ang="0">
                  <a:pos x="566" y="759"/>
                </a:cxn>
                <a:cxn ang="0">
                  <a:pos x="633" y="743"/>
                </a:cxn>
                <a:cxn ang="0">
                  <a:pos x="681" y="693"/>
                </a:cxn>
                <a:cxn ang="0">
                  <a:pos x="651" y="671"/>
                </a:cxn>
                <a:cxn ang="0">
                  <a:pos x="646" y="600"/>
                </a:cxn>
                <a:cxn ang="0">
                  <a:pos x="665" y="534"/>
                </a:cxn>
                <a:cxn ang="0">
                  <a:pos x="665" y="473"/>
                </a:cxn>
                <a:cxn ang="0">
                  <a:pos x="630" y="475"/>
                </a:cxn>
                <a:cxn ang="0">
                  <a:pos x="615" y="465"/>
                </a:cxn>
                <a:cxn ang="0">
                  <a:pos x="651" y="423"/>
                </a:cxn>
                <a:cxn ang="0">
                  <a:pos x="708" y="368"/>
                </a:cxn>
                <a:cxn ang="0">
                  <a:pos x="737" y="341"/>
                </a:cxn>
                <a:cxn ang="0">
                  <a:pos x="760" y="289"/>
                </a:cxn>
                <a:cxn ang="0">
                  <a:pos x="799" y="245"/>
                </a:cxn>
                <a:cxn ang="0">
                  <a:pos x="753" y="223"/>
                </a:cxn>
                <a:cxn ang="0">
                  <a:pos x="699" y="204"/>
                </a:cxn>
                <a:cxn ang="0">
                  <a:pos x="661" y="170"/>
                </a:cxn>
                <a:cxn ang="0">
                  <a:pos x="608" y="124"/>
                </a:cxn>
                <a:cxn ang="0">
                  <a:pos x="564" y="79"/>
                </a:cxn>
                <a:cxn ang="0">
                  <a:pos x="533" y="31"/>
                </a:cxn>
                <a:cxn ang="0">
                  <a:pos x="465" y="2"/>
                </a:cxn>
                <a:cxn ang="0">
                  <a:pos x="435" y="36"/>
                </a:cxn>
                <a:cxn ang="0">
                  <a:pos x="333" y="91"/>
                </a:cxn>
                <a:cxn ang="0">
                  <a:pos x="278" y="108"/>
                </a:cxn>
                <a:cxn ang="0">
                  <a:pos x="230" y="81"/>
                </a:cxn>
                <a:cxn ang="0">
                  <a:pos x="208" y="58"/>
                </a:cxn>
                <a:cxn ang="0">
                  <a:pos x="214" y="86"/>
                </a:cxn>
                <a:cxn ang="0">
                  <a:pos x="207" y="118"/>
                </a:cxn>
                <a:cxn ang="0">
                  <a:pos x="191" y="143"/>
                </a:cxn>
                <a:cxn ang="0">
                  <a:pos x="148" y="131"/>
                </a:cxn>
                <a:cxn ang="0">
                  <a:pos x="98" y="100"/>
                </a:cxn>
                <a:cxn ang="0">
                  <a:pos x="62" y="113"/>
                </a:cxn>
              </a:cxnLst>
              <a:rect l="0" t="0" r="r" b="b"/>
              <a:pathLst>
                <a:path w="799" h="780">
                  <a:moveTo>
                    <a:pt x="14" y="111"/>
                  </a:moveTo>
                  <a:lnTo>
                    <a:pt x="21" y="129"/>
                  </a:lnTo>
                  <a:lnTo>
                    <a:pt x="14" y="145"/>
                  </a:lnTo>
                  <a:lnTo>
                    <a:pt x="12" y="151"/>
                  </a:lnTo>
                  <a:lnTo>
                    <a:pt x="0" y="147"/>
                  </a:lnTo>
                  <a:lnTo>
                    <a:pt x="5" y="157"/>
                  </a:lnTo>
                  <a:lnTo>
                    <a:pt x="5" y="166"/>
                  </a:lnTo>
                  <a:lnTo>
                    <a:pt x="14" y="182"/>
                  </a:lnTo>
                  <a:lnTo>
                    <a:pt x="32" y="177"/>
                  </a:lnTo>
                  <a:lnTo>
                    <a:pt x="55" y="202"/>
                  </a:lnTo>
                  <a:lnTo>
                    <a:pt x="64" y="218"/>
                  </a:lnTo>
                  <a:lnTo>
                    <a:pt x="78" y="231"/>
                  </a:lnTo>
                  <a:lnTo>
                    <a:pt x="96" y="231"/>
                  </a:lnTo>
                  <a:lnTo>
                    <a:pt x="103" y="246"/>
                  </a:lnTo>
                  <a:lnTo>
                    <a:pt x="119" y="259"/>
                  </a:lnTo>
                  <a:lnTo>
                    <a:pt x="128" y="261"/>
                  </a:lnTo>
                  <a:lnTo>
                    <a:pt x="130" y="267"/>
                  </a:lnTo>
                  <a:lnTo>
                    <a:pt x="125" y="279"/>
                  </a:lnTo>
                  <a:lnTo>
                    <a:pt x="125" y="291"/>
                  </a:lnTo>
                  <a:lnTo>
                    <a:pt x="123" y="302"/>
                  </a:lnTo>
                  <a:lnTo>
                    <a:pt x="119" y="322"/>
                  </a:lnTo>
                  <a:lnTo>
                    <a:pt x="135" y="341"/>
                  </a:lnTo>
                  <a:lnTo>
                    <a:pt x="152" y="355"/>
                  </a:lnTo>
                  <a:lnTo>
                    <a:pt x="152" y="364"/>
                  </a:lnTo>
                  <a:lnTo>
                    <a:pt x="150" y="397"/>
                  </a:lnTo>
                  <a:lnTo>
                    <a:pt x="146" y="425"/>
                  </a:lnTo>
                  <a:lnTo>
                    <a:pt x="150" y="436"/>
                  </a:lnTo>
                  <a:lnTo>
                    <a:pt x="166" y="448"/>
                  </a:lnTo>
                  <a:lnTo>
                    <a:pt x="166" y="471"/>
                  </a:lnTo>
                  <a:lnTo>
                    <a:pt x="166" y="486"/>
                  </a:lnTo>
                  <a:lnTo>
                    <a:pt x="148" y="463"/>
                  </a:lnTo>
                  <a:lnTo>
                    <a:pt x="139" y="448"/>
                  </a:lnTo>
                  <a:lnTo>
                    <a:pt x="132" y="452"/>
                  </a:lnTo>
                  <a:lnTo>
                    <a:pt x="137" y="463"/>
                  </a:lnTo>
                  <a:lnTo>
                    <a:pt x="130" y="477"/>
                  </a:lnTo>
                  <a:lnTo>
                    <a:pt x="121" y="491"/>
                  </a:lnTo>
                  <a:lnTo>
                    <a:pt x="115" y="500"/>
                  </a:lnTo>
                  <a:lnTo>
                    <a:pt x="123" y="509"/>
                  </a:lnTo>
                  <a:lnTo>
                    <a:pt x="117" y="520"/>
                  </a:lnTo>
                  <a:lnTo>
                    <a:pt x="103" y="534"/>
                  </a:lnTo>
                  <a:lnTo>
                    <a:pt x="101" y="545"/>
                  </a:lnTo>
                  <a:lnTo>
                    <a:pt x="94" y="559"/>
                  </a:lnTo>
                  <a:lnTo>
                    <a:pt x="73" y="584"/>
                  </a:lnTo>
                  <a:lnTo>
                    <a:pt x="60" y="609"/>
                  </a:lnTo>
                  <a:lnTo>
                    <a:pt x="60" y="613"/>
                  </a:lnTo>
                  <a:lnTo>
                    <a:pt x="66" y="620"/>
                  </a:lnTo>
                  <a:lnTo>
                    <a:pt x="59" y="632"/>
                  </a:lnTo>
                  <a:lnTo>
                    <a:pt x="62" y="646"/>
                  </a:lnTo>
                  <a:lnTo>
                    <a:pt x="74" y="663"/>
                  </a:lnTo>
                  <a:lnTo>
                    <a:pt x="123" y="691"/>
                  </a:lnTo>
                  <a:lnTo>
                    <a:pt x="158" y="720"/>
                  </a:lnTo>
                  <a:lnTo>
                    <a:pt x="169" y="716"/>
                  </a:lnTo>
                  <a:lnTo>
                    <a:pt x="187" y="709"/>
                  </a:lnTo>
                  <a:lnTo>
                    <a:pt x="247" y="735"/>
                  </a:lnTo>
                  <a:lnTo>
                    <a:pt x="255" y="743"/>
                  </a:lnTo>
                  <a:lnTo>
                    <a:pt x="260" y="759"/>
                  </a:lnTo>
                  <a:lnTo>
                    <a:pt x="271" y="764"/>
                  </a:lnTo>
                  <a:lnTo>
                    <a:pt x="284" y="766"/>
                  </a:lnTo>
                  <a:lnTo>
                    <a:pt x="305" y="778"/>
                  </a:lnTo>
                  <a:lnTo>
                    <a:pt x="340" y="780"/>
                  </a:lnTo>
                  <a:lnTo>
                    <a:pt x="351" y="766"/>
                  </a:lnTo>
                  <a:lnTo>
                    <a:pt x="354" y="750"/>
                  </a:lnTo>
                  <a:lnTo>
                    <a:pt x="354" y="734"/>
                  </a:lnTo>
                  <a:lnTo>
                    <a:pt x="369" y="720"/>
                  </a:lnTo>
                  <a:lnTo>
                    <a:pt x="399" y="704"/>
                  </a:lnTo>
                  <a:lnTo>
                    <a:pt x="412" y="702"/>
                  </a:lnTo>
                  <a:lnTo>
                    <a:pt x="428" y="694"/>
                  </a:lnTo>
                  <a:lnTo>
                    <a:pt x="442" y="694"/>
                  </a:lnTo>
                  <a:lnTo>
                    <a:pt x="457" y="704"/>
                  </a:lnTo>
                  <a:lnTo>
                    <a:pt x="469" y="718"/>
                  </a:lnTo>
                  <a:lnTo>
                    <a:pt x="483" y="718"/>
                  </a:lnTo>
                  <a:lnTo>
                    <a:pt x="494" y="721"/>
                  </a:lnTo>
                  <a:lnTo>
                    <a:pt x="517" y="723"/>
                  </a:lnTo>
                  <a:lnTo>
                    <a:pt x="533" y="743"/>
                  </a:lnTo>
                  <a:lnTo>
                    <a:pt x="547" y="752"/>
                  </a:lnTo>
                  <a:lnTo>
                    <a:pt x="566" y="759"/>
                  </a:lnTo>
                  <a:lnTo>
                    <a:pt x="583" y="768"/>
                  </a:lnTo>
                  <a:lnTo>
                    <a:pt x="593" y="770"/>
                  </a:lnTo>
                  <a:lnTo>
                    <a:pt x="617" y="746"/>
                  </a:lnTo>
                  <a:lnTo>
                    <a:pt x="633" y="743"/>
                  </a:lnTo>
                  <a:lnTo>
                    <a:pt x="644" y="734"/>
                  </a:lnTo>
                  <a:lnTo>
                    <a:pt x="661" y="721"/>
                  </a:lnTo>
                  <a:lnTo>
                    <a:pt x="683" y="720"/>
                  </a:lnTo>
                  <a:lnTo>
                    <a:pt x="681" y="693"/>
                  </a:lnTo>
                  <a:lnTo>
                    <a:pt x="677" y="684"/>
                  </a:lnTo>
                  <a:lnTo>
                    <a:pt x="667" y="671"/>
                  </a:lnTo>
                  <a:lnTo>
                    <a:pt x="660" y="673"/>
                  </a:lnTo>
                  <a:lnTo>
                    <a:pt x="651" y="671"/>
                  </a:lnTo>
                  <a:lnTo>
                    <a:pt x="644" y="659"/>
                  </a:lnTo>
                  <a:lnTo>
                    <a:pt x="642" y="632"/>
                  </a:lnTo>
                  <a:lnTo>
                    <a:pt x="658" y="614"/>
                  </a:lnTo>
                  <a:lnTo>
                    <a:pt x="646" y="600"/>
                  </a:lnTo>
                  <a:lnTo>
                    <a:pt x="646" y="593"/>
                  </a:lnTo>
                  <a:lnTo>
                    <a:pt x="669" y="570"/>
                  </a:lnTo>
                  <a:lnTo>
                    <a:pt x="669" y="562"/>
                  </a:lnTo>
                  <a:lnTo>
                    <a:pt x="665" y="534"/>
                  </a:lnTo>
                  <a:lnTo>
                    <a:pt x="679" y="520"/>
                  </a:lnTo>
                  <a:lnTo>
                    <a:pt x="667" y="504"/>
                  </a:lnTo>
                  <a:lnTo>
                    <a:pt x="667" y="493"/>
                  </a:lnTo>
                  <a:lnTo>
                    <a:pt x="665" y="473"/>
                  </a:lnTo>
                  <a:lnTo>
                    <a:pt x="660" y="468"/>
                  </a:lnTo>
                  <a:lnTo>
                    <a:pt x="646" y="468"/>
                  </a:lnTo>
                  <a:lnTo>
                    <a:pt x="634" y="471"/>
                  </a:lnTo>
                  <a:lnTo>
                    <a:pt x="630" y="475"/>
                  </a:lnTo>
                  <a:lnTo>
                    <a:pt x="622" y="482"/>
                  </a:lnTo>
                  <a:lnTo>
                    <a:pt x="611" y="486"/>
                  </a:lnTo>
                  <a:lnTo>
                    <a:pt x="606" y="475"/>
                  </a:lnTo>
                  <a:lnTo>
                    <a:pt x="615" y="465"/>
                  </a:lnTo>
                  <a:lnTo>
                    <a:pt x="619" y="457"/>
                  </a:lnTo>
                  <a:lnTo>
                    <a:pt x="619" y="448"/>
                  </a:lnTo>
                  <a:lnTo>
                    <a:pt x="640" y="427"/>
                  </a:lnTo>
                  <a:lnTo>
                    <a:pt x="651" y="423"/>
                  </a:lnTo>
                  <a:lnTo>
                    <a:pt x="654" y="407"/>
                  </a:lnTo>
                  <a:lnTo>
                    <a:pt x="665" y="393"/>
                  </a:lnTo>
                  <a:lnTo>
                    <a:pt x="699" y="368"/>
                  </a:lnTo>
                  <a:lnTo>
                    <a:pt x="708" y="368"/>
                  </a:lnTo>
                  <a:lnTo>
                    <a:pt x="712" y="359"/>
                  </a:lnTo>
                  <a:lnTo>
                    <a:pt x="724" y="347"/>
                  </a:lnTo>
                  <a:lnTo>
                    <a:pt x="733" y="347"/>
                  </a:lnTo>
                  <a:lnTo>
                    <a:pt x="737" y="341"/>
                  </a:lnTo>
                  <a:lnTo>
                    <a:pt x="743" y="337"/>
                  </a:lnTo>
                  <a:lnTo>
                    <a:pt x="751" y="323"/>
                  </a:lnTo>
                  <a:lnTo>
                    <a:pt x="758" y="302"/>
                  </a:lnTo>
                  <a:lnTo>
                    <a:pt x="760" y="289"/>
                  </a:lnTo>
                  <a:lnTo>
                    <a:pt x="760" y="277"/>
                  </a:lnTo>
                  <a:lnTo>
                    <a:pt x="772" y="263"/>
                  </a:lnTo>
                  <a:lnTo>
                    <a:pt x="790" y="254"/>
                  </a:lnTo>
                  <a:lnTo>
                    <a:pt x="799" y="245"/>
                  </a:lnTo>
                  <a:lnTo>
                    <a:pt x="799" y="240"/>
                  </a:lnTo>
                  <a:lnTo>
                    <a:pt x="784" y="229"/>
                  </a:lnTo>
                  <a:lnTo>
                    <a:pt x="776" y="225"/>
                  </a:lnTo>
                  <a:lnTo>
                    <a:pt x="753" y="223"/>
                  </a:lnTo>
                  <a:lnTo>
                    <a:pt x="727" y="218"/>
                  </a:lnTo>
                  <a:lnTo>
                    <a:pt x="717" y="217"/>
                  </a:lnTo>
                  <a:lnTo>
                    <a:pt x="708" y="213"/>
                  </a:lnTo>
                  <a:lnTo>
                    <a:pt x="699" y="204"/>
                  </a:lnTo>
                  <a:lnTo>
                    <a:pt x="690" y="188"/>
                  </a:lnTo>
                  <a:lnTo>
                    <a:pt x="683" y="179"/>
                  </a:lnTo>
                  <a:lnTo>
                    <a:pt x="672" y="174"/>
                  </a:lnTo>
                  <a:lnTo>
                    <a:pt x="661" y="170"/>
                  </a:lnTo>
                  <a:lnTo>
                    <a:pt x="656" y="168"/>
                  </a:lnTo>
                  <a:lnTo>
                    <a:pt x="640" y="155"/>
                  </a:lnTo>
                  <a:lnTo>
                    <a:pt x="620" y="139"/>
                  </a:lnTo>
                  <a:lnTo>
                    <a:pt x="608" y="124"/>
                  </a:lnTo>
                  <a:lnTo>
                    <a:pt x="595" y="120"/>
                  </a:lnTo>
                  <a:lnTo>
                    <a:pt x="587" y="114"/>
                  </a:lnTo>
                  <a:lnTo>
                    <a:pt x="581" y="99"/>
                  </a:lnTo>
                  <a:lnTo>
                    <a:pt x="564" y="79"/>
                  </a:lnTo>
                  <a:lnTo>
                    <a:pt x="560" y="66"/>
                  </a:lnTo>
                  <a:lnTo>
                    <a:pt x="547" y="52"/>
                  </a:lnTo>
                  <a:lnTo>
                    <a:pt x="540" y="40"/>
                  </a:lnTo>
                  <a:lnTo>
                    <a:pt x="533" y="31"/>
                  </a:lnTo>
                  <a:lnTo>
                    <a:pt x="519" y="20"/>
                  </a:lnTo>
                  <a:lnTo>
                    <a:pt x="506" y="6"/>
                  </a:lnTo>
                  <a:lnTo>
                    <a:pt x="494" y="0"/>
                  </a:lnTo>
                  <a:lnTo>
                    <a:pt x="465" y="2"/>
                  </a:lnTo>
                  <a:lnTo>
                    <a:pt x="453" y="2"/>
                  </a:lnTo>
                  <a:lnTo>
                    <a:pt x="438" y="13"/>
                  </a:lnTo>
                  <a:lnTo>
                    <a:pt x="447" y="23"/>
                  </a:lnTo>
                  <a:lnTo>
                    <a:pt x="435" y="36"/>
                  </a:lnTo>
                  <a:lnTo>
                    <a:pt x="406" y="73"/>
                  </a:lnTo>
                  <a:lnTo>
                    <a:pt x="391" y="81"/>
                  </a:lnTo>
                  <a:lnTo>
                    <a:pt x="351" y="85"/>
                  </a:lnTo>
                  <a:lnTo>
                    <a:pt x="333" y="91"/>
                  </a:lnTo>
                  <a:lnTo>
                    <a:pt x="323" y="100"/>
                  </a:lnTo>
                  <a:lnTo>
                    <a:pt x="319" y="108"/>
                  </a:lnTo>
                  <a:lnTo>
                    <a:pt x="303" y="104"/>
                  </a:lnTo>
                  <a:lnTo>
                    <a:pt x="278" y="108"/>
                  </a:lnTo>
                  <a:lnTo>
                    <a:pt x="262" y="106"/>
                  </a:lnTo>
                  <a:lnTo>
                    <a:pt x="249" y="97"/>
                  </a:lnTo>
                  <a:lnTo>
                    <a:pt x="239" y="85"/>
                  </a:lnTo>
                  <a:lnTo>
                    <a:pt x="230" y="81"/>
                  </a:lnTo>
                  <a:lnTo>
                    <a:pt x="237" y="72"/>
                  </a:lnTo>
                  <a:lnTo>
                    <a:pt x="226" y="61"/>
                  </a:lnTo>
                  <a:lnTo>
                    <a:pt x="216" y="59"/>
                  </a:lnTo>
                  <a:lnTo>
                    <a:pt x="208" y="58"/>
                  </a:lnTo>
                  <a:lnTo>
                    <a:pt x="207" y="61"/>
                  </a:lnTo>
                  <a:lnTo>
                    <a:pt x="214" y="70"/>
                  </a:lnTo>
                  <a:lnTo>
                    <a:pt x="210" y="75"/>
                  </a:lnTo>
                  <a:lnTo>
                    <a:pt x="214" y="86"/>
                  </a:lnTo>
                  <a:lnTo>
                    <a:pt x="216" y="100"/>
                  </a:lnTo>
                  <a:lnTo>
                    <a:pt x="216" y="111"/>
                  </a:lnTo>
                  <a:lnTo>
                    <a:pt x="214" y="113"/>
                  </a:lnTo>
                  <a:lnTo>
                    <a:pt x="207" y="118"/>
                  </a:lnTo>
                  <a:lnTo>
                    <a:pt x="205" y="127"/>
                  </a:lnTo>
                  <a:lnTo>
                    <a:pt x="205" y="138"/>
                  </a:lnTo>
                  <a:lnTo>
                    <a:pt x="203" y="145"/>
                  </a:lnTo>
                  <a:lnTo>
                    <a:pt x="191" y="143"/>
                  </a:lnTo>
                  <a:lnTo>
                    <a:pt x="178" y="136"/>
                  </a:lnTo>
                  <a:lnTo>
                    <a:pt x="169" y="143"/>
                  </a:lnTo>
                  <a:lnTo>
                    <a:pt x="156" y="134"/>
                  </a:lnTo>
                  <a:lnTo>
                    <a:pt x="148" y="131"/>
                  </a:lnTo>
                  <a:lnTo>
                    <a:pt x="139" y="139"/>
                  </a:lnTo>
                  <a:lnTo>
                    <a:pt x="130" y="138"/>
                  </a:lnTo>
                  <a:lnTo>
                    <a:pt x="130" y="131"/>
                  </a:lnTo>
                  <a:lnTo>
                    <a:pt x="98" y="100"/>
                  </a:lnTo>
                  <a:lnTo>
                    <a:pt x="89" y="99"/>
                  </a:lnTo>
                  <a:lnTo>
                    <a:pt x="84" y="104"/>
                  </a:lnTo>
                  <a:lnTo>
                    <a:pt x="71" y="111"/>
                  </a:lnTo>
                  <a:lnTo>
                    <a:pt x="62" y="113"/>
                  </a:lnTo>
                  <a:lnTo>
                    <a:pt x="53" y="102"/>
                  </a:lnTo>
                  <a:lnTo>
                    <a:pt x="30" y="102"/>
                  </a:lnTo>
                  <a:lnTo>
                    <a:pt x="14" y="111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130" name="Freeform 66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291138" y="2628900"/>
            <a:ext cx="762000" cy="3206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87" y="41"/>
              </a:cxn>
              <a:cxn ang="0">
                <a:pos x="62" y="27"/>
              </a:cxn>
              <a:cxn ang="0">
                <a:pos x="35" y="48"/>
              </a:cxn>
              <a:cxn ang="0">
                <a:pos x="18" y="93"/>
              </a:cxn>
              <a:cxn ang="0">
                <a:pos x="14" y="109"/>
              </a:cxn>
              <a:cxn ang="0">
                <a:pos x="0" y="125"/>
              </a:cxn>
              <a:cxn ang="0">
                <a:pos x="4" y="156"/>
              </a:cxn>
              <a:cxn ang="0">
                <a:pos x="16" y="177"/>
              </a:cxn>
              <a:cxn ang="0">
                <a:pos x="51" y="159"/>
              </a:cxn>
              <a:cxn ang="0">
                <a:pos x="74" y="156"/>
              </a:cxn>
              <a:cxn ang="0">
                <a:pos x="103" y="163"/>
              </a:cxn>
              <a:cxn ang="0">
                <a:pos x="132" y="156"/>
              </a:cxn>
              <a:cxn ang="0">
                <a:pos x="151" y="161"/>
              </a:cxn>
              <a:cxn ang="0">
                <a:pos x="176" y="156"/>
              </a:cxn>
              <a:cxn ang="0">
                <a:pos x="206" y="154"/>
              </a:cxn>
              <a:cxn ang="0">
                <a:pos x="235" y="173"/>
              </a:cxn>
              <a:cxn ang="0">
                <a:pos x="274" y="189"/>
              </a:cxn>
              <a:cxn ang="0">
                <a:pos x="297" y="202"/>
              </a:cxn>
              <a:cxn ang="0">
                <a:pos x="332" y="193"/>
              </a:cxn>
              <a:cxn ang="0">
                <a:pos x="349" y="175"/>
              </a:cxn>
              <a:cxn ang="0">
                <a:pos x="382" y="140"/>
              </a:cxn>
              <a:cxn ang="0">
                <a:pos x="384" y="95"/>
              </a:cxn>
              <a:cxn ang="0">
                <a:pos x="357" y="72"/>
              </a:cxn>
              <a:cxn ang="0">
                <a:pos x="342" y="35"/>
              </a:cxn>
              <a:cxn ang="0">
                <a:pos x="317" y="20"/>
              </a:cxn>
              <a:cxn ang="0">
                <a:pos x="272" y="31"/>
              </a:cxn>
              <a:cxn ang="0">
                <a:pos x="247" y="20"/>
              </a:cxn>
              <a:cxn ang="0">
                <a:pos x="224" y="4"/>
              </a:cxn>
              <a:cxn ang="0">
                <a:pos x="201" y="0"/>
              </a:cxn>
              <a:cxn ang="0">
                <a:pos x="175" y="4"/>
              </a:cxn>
              <a:cxn ang="0">
                <a:pos x="163" y="20"/>
              </a:cxn>
              <a:cxn ang="0">
                <a:pos x="167" y="64"/>
              </a:cxn>
              <a:cxn ang="0">
                <a:pos x="151" y="89"/>
              </a:cxn>
              <a:cxn ang="0">
                <a:pos x="134" y="88"/>
              </a:cxn>
            </a:cxnLst>
            <a:rect l="0" t="0" r="r" b="b"/>
            <a:pathLst>
              <a:path w="388" h="202">
                <a:moveTo>
                  <a:pt x="115" y="80"/>
                </a:moveTo>
                <a:lnTo>
                  <a:pt x="96" y="68"/>
                </a:lnTo>
                <a:lnTo>
                  <a:pt x="91" y="54"/>
                </a:lnTo>
                <a:lnTo>
                  <a:pt x="87" y="41"/>
                </a:lnTo>
                <a:lnTo>
                  <a:pt x="78" y="27"/>
                </a:lnTo>
                <a:lnTo>
                  <a:pt x="62" y="27"/>
                </a:lnTo>
                <a:lnTo>
                  <a:pt x="51" y="33"/>
                </a:lnTo>
                <a:lnTo>
                  <a:pt x="35" y="48"/>
                </a:lnTo>
                <a:lnTo>
                  <a:pt x="16" y="84"/>
                </a:lnTo>
                <a:lnTo>
                  <a:pt x="18" y="93"/>
                </a:lnTo>
                <a:lnTo>
                  <a:pt x="18" y="103"/>
                </a:lnTo>
                <a:lnTo>
                  <a:pt x="14" y="109"/>
                </a:lnTo>
                <a:lnTo>
                  <a:pt x="7" y="116"/>
                </a:lnTo>
                <a:lnTo>
                  <a:pt x="0" y="125"/>
                </a:lnTo>
                <a:lnTo>
                  <a:pt x="4" y="134"/>
                </a:lnTo>
                <a:lnTo>
                  <a:pt x="4" y="156"/>
                </a:lnTo>
                <a:lnTo>
                  <a:pt x="8" y="173"/>
                </a:lnTo>
                <a:lnTo>
                  <a:pt x="16" y="177"/>
                </a:lnTo>
                <a:lnTo>
                  <a:pt x="32" y="171"/>
                </a:lnTo>
                <a:lnTo>
                  <a:pt x="51" y="159"/>
                </a:lnTo>
                <a:lnTo>
                  <a:pt x="59" y="152"/>
                </a:lnTo>
                <a:lnTo>
                  <a:pt x="74" y="156"/>
                </a:lnTo>
                <a:lnTo>
                  <a:pt x="89" y="159"/>
                </a:lnTo>
                <a:lnTo>
                  <a:pt x="103" y="163"/>
                </a:lnTo>
                <a:lnTo>
                  <a:pt x="112" y="168"/>
                </a:lnTo>
                <a:lnTo>
                  <a:pt x="132" y="156"/>
                </a:lnTo>
                <a:lnTo>
                  <a:pt x="142" y="156"/>
                </a:lnTo>
                <a:lnTo>
                  <a:pt x="151" y="161"/>
                </a:lnTo>
                <a:lnTo>
                  <a:pt x="165" y="165"/>
                </a:lnTo>
                <a:lnTo>
                  <a:pt x="176" y="156"/>
                </a:lnTo>
                <a:lnTo>
                  <a:pt x="194" y="152"/>
                </a:lnTo>
                <a:lnTo>
                  <a:pt x="206" y="154"/>
                </a:lnTo>
                <a:lnTo>
                  <a:pt x="215" y="171"/>
                </a:lnTo>
                <a:lnTo>
                  <a:pt x="235" y="173"/>
                </a:lnTo>
                <a:lnTo>
                  <a:pt x="258" y="171"/>
                </a:lnTo>
                <a:lnTo>
                  <a:pt x="274" y="189"/>
                </a:lnTo>
                <a:lnTo>
                  <a:pt x="285" y="200"/>
                </a:lnTo>
                <a:lnTo>
                  <a:pt x="297" y="202"/>
                </a:lnTo>
                <a:lnTo>
                  <a:pt x="315" y="195"/>
                </a:lnTo>
                <a:lnTo>
                  <a:pt x="332" y="193"/>
                </a:lnTo>
                <a:lnTo>
                  <a:pt x="343" y="184"/>
                </a:lnTo>
                <a:lnTo>
                  <a:pt x="349" y="175"/>
                </a:lnTo>
                <a:lnTo>
                  <a:pt x="370" y="152"/>
                </a:lnTo>
                <a:lnTo>
                  <a:pt x="382" y="140"/>
                </a:lnTo>
                <a:lnTo>
                  <a:pt x="388" y="122"/>
                </a:lnTo>
                <a:lnTo>
                  <a:pt x="384" y="95"/>
                </a:lnTo>
                <a:lnTo>
                  <a:pt x="375" y="89"/>
                </a:lnTo>
                <a:lnTo>
                  <a:pt x="357" y="72"/>
                </a:lnTo>
                <a:lnTo>
                  <a:pt x="349" y="54"/>
                </a:lnTo>
                <a:lnTo>
                  <a:pt x="342" y="35"/>
                </a:lnTo>
                <a:lnTo>
                  <a:pt x="326" y="21"/>
                </a:lnTo>
                <a:lnTo>
                  <a:pt x="317" y="20"/>
                </a:lnTo>
                <a:lnTo>
                  <a:pt x="285" y="21"/>
                </a:lnTo>
                <a:lnTo>
                  <a:pt x="272" y="31"/>
                </a:lnTo>
                <a:lnTo>
                  <a:pt x="262" y="35"/>
                </a:lnTo>
                <a:lnTo>
                  <a:pt x="247" y="20"/>
                </a:lnTo>
                <a:lnTo>
                  <a:pt x="233" y="14"/>
                </a:lnTo>
                <a:lnTo>
                  <a:pt x="224" y="4"/>
                </a:lnTo>
                <a:lnTo>
                  <a:pt x="217" y="2"/>
                </a:lnTo>
                <a:lnTo>
                  <a:pt x="201" y="0"/>
                </a:lnTo>
                <a:lnTo>
                  <a:pt x="187" y="4"/>
                </a:lnTo>
                <a:lnTo>
                  <a:pt x="175" y="4"/>
                </a:lnTo>
                <a:lnTo>
                  <a:pt x="169" y="9"/>
                </a:lnTo>
                <a:lnTo>
                  <a:pt x="163" y="20"/>
                </a:lnTo>
                <a:lnTo>
                  <a:pt x="163" y="41"/>
                </a:lnTo>
                <a:lnTo>
                  <a:pt x="167" y="64"/>
                </a:lnTo>
                <a:lnTo>
                  <a:pt x="167" y="74"/>
                </a:lnTo>
                <a:lnTo>
                  <a:pt x="151" y="89"/>
                </a:lnTo>
                <a:lnTo>
                  <a:pt x="142" y="97"/>
                </a:lnTo>
                <a:lnTo>
                  <a:pt x="134" y="88"/>
                </a:lnTo>
                <a:lnTo>
                  <a:pt x="115" y="80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6131" name="Group 67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2254250" y="2198688"/>
            <a:ext cx="928688" cy="1249362"/>
            <a:chOff x="1980" y="1866"/>
            <a:chExt cx="585" cy="787"/>
          </a:xfrm>
        </p:grpSpPr>
        <p:sp>
          <p:nvSpPr>
            <p:cNvPr id="216132" name="Freeform 68"/>
            <p:cNvSpPr>
              <a:spLocks/>
            </p:cNvSpPr>
            <p:nvPr/>
          </p:nvSpPr>
          <p:spPr bwMode="auto">
            <a:xfrm>
              <a:off x="1980" y="1875"/>
              <a:ext cx="585" cy="778"/>
            </a:xfrm>
            <a:custGeom>
              <a:avLst/>
              <a:gdLst/>
              <a:ahLst/>
              <a:cxnLst>
                <a:cxn ang="0">
                  <a:pos x="154" y="538"/>
                </a:cxn>
                <a:cxn ang="0">
                  <a:pos x="101" y="574"/>
                </a:cxn>
                <a:cxn ang="0">
                  <a:pos x="88" y="606"/>
                </a:cxn>
                <a:cxn ang="0">
                  <a:pos x="118" y="624"/>
                </a:cxn>
                <a:cxn ang="0">
                  <a:pos x="143" y="636"/>
                </a:cxn>
                <a:cxn ang="0">
                  <a:pos x="188" y="645"/>
                </a:cxn>
                <a:cxn ang="0">
                  <a:pos x="159" y="681"/>
                </a:cxn>
                <a:cxn ang="0">
                  <a:pos x="91" y="661"/>
                </a:cxn>
                <a:cxn ang="0">
                  <a:pos x="43" y="702"/>
                </a:cxn>
                <a:cxn ang="0">
                  <a:pos x="2" y="723"/>
                </a:cxn>
                <a:cxn ang="0">
                  <a:pos x="23" y="740"/>
                </a:cxn>
                <a:cxn ang="0">
                  <a:pos x="62" y="734"/>
                </a:cxn>
                <a:cxn ang="0">
                  <a:pos x="115" y="756"/>
                </a:cxn>
                <a:cxn ang="0">
                  <a:pos x="155" y="721"/>
                </a:cxn>
                <a:cxn ang="0">
                  <a:pos x="191" y="743"/>
                </a:cxn>
                <a:cxn ang="0">
                  <a:pos x="241" y="750"/>
                </a:cxn>
                <a:cxn ang="0">
                  <a:pos x="278" y="747"/>
                </a:cxn>
                <a:cxn ang="0">
                  <a:pos x="329" y="768"/>
                </a:cxn>
                <a:cxn ang="0">
                  <a:pos x="373" y="772"/>
                </a:cxn>
                <a:cxn ang="0">
                  <a:pos x="416" y="756"/>
                </a:cxn>
                <a:cxn ang="0">
                  <a:pos x="398" y="721"/>
                </a:cxn>
                <a:cxn ang="0">
                  <a:pos x="400" y="698"/>
                </a:cxn>
                <a:cxn ang="0">
                  <a:pos x="457" y="661"/>
                </a:cxn>
                <a:cxn ang="0">
                  <a:pos x="473" y="611"/>
                </a:cxn>
                <a:cxn ang="0">
                  <a:pos x="432" y="583"/>
                </a:cxn>
                <a:cxn ang="0">
                  <a:pos x="402" y="581"/>
                </a:cxn>
                <a:cxn ang="0">
                  <a:pos x="412" y="533"/>
                </a:cxn>
                <a:cxn ang="0">
                  <a:pos x="412" y="467"/>
                </a:cxn>
                <a:cxn ang="0">
                  <a:pos x="370" y="392"/>
                </a:cxn>
                <a:cxn ang="0">
                  <a:pos x="370" y="332"/>
                </a:cxn>
                <a:cxn ang="0">
                  <a:pos x="356" y="285"/>
                </a:cxn>
                <a:cxn ang="0">
                  <a:pos x="311" y="260"/>
                </a:cxn>
                <a:cxn ang="0">
                  <a:pos x="307" y="241"/>
                </a:cxn>
                <a:cxn ang="0">
                  <a:pos x="346" y="246"/>
                </a:cxn>
                <a:cxn ang="0">
                  <a:pos x="407" y="173"/>
                </a:cxn>
                <a:cxn ang="0">
                  <a:pos x="402" y="126"/>
                </a:cxn>
                <a:cxn ang="0">
                  <a:pos x="346" y="103"/>
                </a:cxn>
                <a:cxn ang="0">
                  <a:pos x="315" y="105"/>
                </a:cxn>
                <a:cxn ang="0">
                  <a:pos x="332" y="76"/>
                </a:cxn>
                <a:cxn ang="0">
                  <a:pos x="393" y="39"/>
                </a:cxn>
                <a:cxn ang="0">
                  <a:pos x="354" y="14"/>
                </a:cxn>
                <a:cxn ang="0">
                  <a:pos x="290" y="23"/>
                </a:cxn>
                <a:cxn ang="0">
                  <a:pos x="261" y="50"/>
                </a:cxn>
                <a:cxn ang="0">
                  <a:pos x="241" y="87"/>
                </a:cxn>
                <a:cxn ang="0">
                  <a:pos x="191" y="150"/>
                </a:cxn>
                <a:cxn ang="0">
                  <a:pos x="223" y="163"/>
                </a:cxn>
                <a:cxn ang="0">
                  <a:pos x="177" y="241"/>
                </a:cxn>
                <a:cxn ang="0">
                  <a:pos x="193" y="253"/>
                </a:cxn>
                <a:cxn ang="0">
                  <a:pos x="222" y="269"/>
                </a:cxn>
                <a:cxn ang="0">
                  <a:pos x="188" y="316"/>
                </a:cxn>
                <a:cxn ang="0">
                  <a:pos x="236" y="347"/>
                </a:cxn>
                <a:cxn ang="0">
                  <a:pos x="264" y="357"/>
                </a:cxn>
                <a:cxn ang="0">
                  <a:pos x="254" y="424"/>
                </a:cxn>
                <a:cxn ang="0">
                  <a:pos x="252" y="469"/>
                </a:cxn>
                <a:cxn ang="0">
                  <a:pos x="231" y="490"/>
                </a:cxn>
              </a:cxnLst>
              <a:rect l="0" t="0" r="r" b="b"/>
              <a:pathLst>
                <a:path w="473" h="779">
                  <a:moveTo>
                    <a:pt x="141" y="500"/>
                  </a:moveTo>
                  <a:lnTo>
                    <a:pt x="163" y="520"/>
                  </a:lnTo>
                  <a:lnTo>
                    <a:pt x="154" y="538"/>
                  </a:lnTo>
                  <a:lnTo>
                    <a:pt x="140" y="554"/>
                  </a:lnTo>
                  <a:lnTo>
                    <a:pt x="118" y="565"/>
                  </a:lnTo>
                  <a:lnTo>
                    <a:pt x="101" y="574"/>
                  </a:lnTo>
                  <a:lnTo>
                    <a:pt x="84" y="576"/>
                  </a:lnTo>
                  <a:lnTo>
                    <a:pt x="74" y="583"/>
                  </a:lnTo>
                  <a:lnTo>
                    <a:pt x="88" y="606"/>
                  </a:lnTo>
                  <a:lnTo>
                    <a:pt x="109" y="606"/>
                  </a:lnTo>
                  <a:lnTo>
                    <a:pt x="118" y="609"/>
                  </a:lnTo>
                  <a:lnTo>
                    <a:pt x="118" y="624"/>
                  </a:lnTo>
                  <a:lnTo>
                    <a:pt x="130" y="624"/>
                  </a:lnTo>
                  <a:lnTo>
                    <a:pt x="138" y="620"/>
                  </a:lnTo>
                  <a:lnTo>
                    <a:pt x="143" y="636"/>
                  </a:lnTo>
                  <a:lnTo>
                    <a:pt x="155" y="649"/>
                  </a:lnTo>
                  <a:lnTo>
                    <a:pt x="175" y="649"/>
                  </a:lnTo>
                  <a:lnTo>
                    <a:pt x="188" y="645"/>
                  </a:lnTo>
                  <a:lnTo>
                    <a:pt x="200" y="649"/>
                  </a:lnTo>
                  <a:lnTo>
                    <a:pt x="171" y="675"/>
                  </a:lnTo>
                  <a:lnTo>
                    <a:pt x="159" y="681"/>
                  </a:lnTo>
                  <a:lnTo>
                    <a:pt x="143" y="675"/>
                  </a:lnTo>
                  <a:lnTo>
                    <a:pt x="109" y="661"/>
                  </a:lnTo>
                  <a:lnTo>
                    <a:pt x="91" y="661"/>
                  </a:lnTo>
                  <a:lnTo>
                    <a:pt x="75" y="675"/>
                  </a:lnTo>
                  <a:lnTo>
                    <a:pt x="54" y="692"/>
                  </a:lnTo>
                  <a:lnTo>
                    <a:pt x="43" y="702"/>
                  </a:lnTo>
                  <a:lnTo>
                    <a:pt x="29" y="706"/>
                  </a:lnTo>
                  <a:lnTo>
                    <a:pt x="13" y="713"/>
                  </a:lnTo>
                  <a:lnTo>
                    <a:pt x="2" y="723"/>
                  </a:lnTo>
                  <a:lnTo>
                    <a:pt x="0" y="729"/>
                  </a:lnTo>
                  <a:lnTo>
                    <a:pt x="13" y="731"/>
                  </a:lnTo>
                  <a:lnTo>
                    <a:pt x="23" y="740"/>
                  </a:lnTo>
                  <a:lnTo>
                    <a:pt x="36" y="747"/>
                  </a:lnTo>
                  <a:lnTo>
                    <a:pt x="50" y="740"/>
                  </a:lnTo>
                  <a:lnTo>
                    <a:pt x="62" y="734"/>
                  </a:lnTo>
                  <a:lnTo>
                    <a:pt x="75" y="736"/>
                  </a:lnTo>
                  <a:lnTo>
                    <a:pt x="95" y="748"/>
                  </a:lnTo>
                  <a:lnTo>
                    <a:pt x="115" y="756"/>
                  </a:lnTo>
                  <a:lnTo>
                    <a:pt x="128" y="748"/>
                  </a:lnTo>
                  <a:lnTo>
                    <a:pt x="134" y="733"/>
                  </a:lnTo>
                  <a:lnTo>
                    <a:pt x="155" y="721"/>
                  </a:lnTo>
                  <a:lnTo>
                    <a:pt x="169" y="721"/>
                  </a:lnTo>
                  <a:lnTo>
                    <a:pt x="181" y="734"/>
                  </a:lnTo>
                  <a:lnTo>
                    <a:pt x="191" y="743"/>
                  </a:lnTo>
                  <a:lnTo>
                    <a:pt x="206" y="743"/>
                  </a:lnTo>
                  <a:lnTo>
                    <a:pt x="227" y="745"/>
                  </a:lnTo>
                  <a:lnTo>
                    <a:pt x="241" y="750"/>
                  </a:lnTo>
                  <a:lnTo>
                    <a:pt x="254" y="740"/>
                  </a:lnTo>
                  <a:lnTo>
                    <a:pt x="266" y="740"/>
                  </a:lnTo>
                  <a:lnTo>
                    <a:pt x="278" y="747"/>
                  </a:lnTo>
                  <a:lnTo>
                    <a:pt x="291" y="761"/>
                  </a:lnTo>
                  <a:lnTo>
                    <a:pt x="309" y="764"/>
                  </a:lnTo>
                  <a:lnTo>
                    <a:pt x="329" y="768"/>
                  </a:lnTo>
                  <a:lnTo>
                    <a:pt x="343" y="775"/>
                  </a:lnTo>
                  <a:lnTo>
                    <a:pt x="359" y="779"/>
                  </a:lnTo>
                  <a:lnTo>
                    <a:pt x="373" y="772"/>
                  </a:lnTo>
                  <a:lnTo>
                    <a:pt x="391" y="761"/>
                  </a:lnTo>
                  <a:lnTo>
                    <a:pt x="402" y="759"/>
                  </a:lnTo>
                  <a:lnTo>
                    <a:pt x="416" y="756"/>
                  </a:lnTo>
                  <a:lnTo>
                    <a:pt x="430" y="745"/>
                  </a:lnTo>
                  <a:lnTo>
                    <a:pt x="420" y="733"/>
                  </a:lnTo>
                  <a:lnTo>
                    <a:pt x="398" y="721"/>
                  </a:lnTo>
                  <a:lnTo>
                    <a:pt x="391" y="713"/>
                  </a:lnTo>
                  <a:lnTo>
                    <a:pt x="391" y="706"/>
                  </a:lnTo>
                  <a:lnTo>
                    <a:pt x="400" y="698"/>
                  </a:lnTo>
                  <a:lnTo>
                    <a:pt x="416" y="695"/>
                  </a:lnTo>
                  <a:lnTo>
                    <a:pt x="432" y="688"/>
                  </a:lnTo>
                  <a:lnTo>
                    <a:pt x="457" y="661"/>
                  </a:lnTo>
                  <a:lnTo>
                    <a:pt x="468" y="647"/>
                  </a:lnTo>
                  <a:lnTo>
                    <a:pt x="473" y="624"/>
                  </a:lnTo>
                  <a:lnTo>
                    <a:pt x="473" y="611"/>
                  </a:lnTo>
                  <a:lnTo>
                    <a:pt x="461" y="601"/>
                  </a:lnTo>
                  <a:lnTo>
                    <a:pt x="445" y="590"/>
                  </a:lnTo>
                  <a:lnTo>
                    <a:pt x="432" y="583"/>
                  </a:lnTo>
                  <a:lnTo>
                    <a:pt x="416" y="586"/>
                  </a:lnTo>
                  <a:lnTo>
                    <a:pt x="407" y="591"/>
                  </a:lnTo>
                  <a:lnTo>
                    <a:pt x="402" y="581"/>
                  </a:lnTo>
                  <a:lnTo>
                    <a:pt x="411" y="566"/>
                  </a:lnTo>
                  <a:lnTo>
                    <a:pt x="414" y="554"/>
                  </a:lnTo>
                  <a:lnTo>
                    <a:pt x="412" y="533"/>
                  </a:lnTo>
                  <a:lnTo>
                    <a:pt x="411" y="504"/>
                  </a:lnTo>
                  <a:lnTo>
                    <a:pt x="416" y="481"/>
                  </a:lnTo>
                  <a:lnTo>
                    <a:pt x="412" y="467"/>
                  </a:lnTo>
                  <a:lnTo>
                    <a:pt x="402" y="451"/>
                  </a:lnTo>
                  <a:lnTo>
                    <a:pt x="379" y="411"/>
                  </a:lnTo>
                  <a:lnTo>
                    <a:pt x="370" y="392"/>
                  </a:lnTo>
                  <a:lnTo>
                    <a:pt x="366" y="369"/>
                  </a:lnTo>
                  <a:lnTo>
                    <a:pt x="364" y="355"/>
                  </a:lnTo>
                  <a:lnTo>
                    <a:pt x="370" y="332"/>
                  </a:lnTo>
                  <a:lnTo>
                    <a:pt x="370" y="314"/>
                  </a:lnTo>
                  <a:lnTo>
                    <a:pt x="366" y="294"/>
                  </a:lnTo>
                  <a:lnTo>
                    <a:pt x="356" y="285"/>
                  </a:lnTo>
                  <a:lnTo>
                    <a:pt x="338" y="267"/>
                  </a:lnTo>
                  <a:lnTo>
                    <a:pt x="325" y="262"/>
                  </a:lnTo>
                  <a:lnTo>
                    <a:pt x="311" y="260"/>
                  </a:lnTo>
                  <a:lnTo>
                    <a:pt x="302" y="258"/>
                  </a:lnTo>
                  <a:lnTo>
                    <a:pt x="302" y="248"/>
                  </a:lnTo>
                  <a:lnTo>
                    <a:pt x="307" y="241"/>
                  </a:lnTo>
                  <a:lnTo>
                    <a:pt x="323" y="239"/>
                  </a:lnTo>
                  <a:lnTo>
                    <a:pt x="336" y="244"/>
                  </a:lnTo>
                  <a:lnTo>
                    <a:pt x="346" y="246"/>
                  </a:lnTo>
                  <a:lnTo>
                    <a:pt x="352" y="237"/>
                  </a:lnTo>
                  <a:lnTo>
                    <a:pt x="350" y="225"/>
                  </a:lnTo>
                  <a:lnTo>
                    <a:pt x="407" y="173"/>
                  </a:lnTo>
                  <a:lnTo>
                    <a:pt x="416" y="161"/>
                  </a:lnTo>
                  <a:lnTo>
                    <a:pt x="416" y="137"/>
                  </a:lnTo>
                  <a:lnTo>
                    <a:pt x="402" y="126"/>
                  </a:lnTo>
                  <a:lnTo>
                    <a:pt x="387" y="124"/>
                  </a:lnTo>
                  <a:lnTo>
                    <a:pt x="373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21" y="107"/>
                  </a:lnTo>
                  <a:lnTo>
                    <a:pt x="315" y="105"/>
                  </a:lnTo>
                  <a:lnTo>
                    <a:pt x="309" y="95"/>
                  </a:lnTo>
                  <a:lnTo>
                    <a:pt x="321" y="87"/>
                  </a:lnTo>
                  <a:lnTo>
                    <a:pt x="332" y="76"/>
                  </a:lnTo>
                  <a:lnTo>
                    <a:pt x="356" y="55"/>
                  </a:lnTo>
                  <a:lnTo>
                    <a:pt x="375" y="53"/>
                  </a:lnTo>
                  <a:lnTo>
                    <a:pt x="393" y="39"/>
                  </a:lnTo>
                  <a:lnTo>
                    <a:pt x="411" y="25"/>
                  </a:lnTo>
                  <a:lnTo>
                    <a:pt x="371" y="16"/>
                  </a:lnTo>
                  <a:lnTo>
                    <a:pt x="354" y="14"/>
                  </a:lnTo>
                  <a:lnTo>
                    <a:pt x="334" y="12"/>
                  </a:lnTo>
                  <a:lnTo>
                    <a:pt x="311" y="0"/>
                  </a:lnTo>
                  <a:lnTo>
                    <a:pt x="290" y="23"/>
                  </a:lnTo>
                  <a:lnTo>
                    <a:pt x="291" y="35"/>
                  </a:lnTo>
                  <a:lnTo>
                    <a:pt x="280" y="39"/>
                  </a:lnTo>
                  <a:lnTo>
                    <a:pt x="261" y="50"/>
                  </a:lnTo>
                  <a:lnTo>
                    <a:pt x="243" y="57"/>
                  </a:lnTo>
                  <a:lnTo>
                    <a:pt x="243" y="74"/>
                  </a:lnTo>
                  <a:lnTo>
                    <a:pt x="241" y="87"/>
                  </a:lnTo>
                  <a:lnTo>
                    <a:pt x="225" y="109"/>
                  </a:lnTo>
                  <a:lnTo>
                    <a:pt x="200" y="136"/>
                  </a:lnTo>
                  <a:lnTo>
                    <a:pt x="191" y="150"/>
                  </a:lnTo>
                  <a:lnTo>
                    <a:pt x="196" y="159"/>
                  </a:lnTo>
                  <a:lnTo>
                    <a:pt x="222" y="157"/>
                  </a:lnTo>
                  <a:lnTo>
                    <a:pt x="223" y="163"/>
                  </a:lnTo>
                  <a:lnTo>
                    <a:pt x="223" y="173"/>
                  </a:lnTo>
                  <a:lnTo>
                    <a:pt x="188" y="217"/>
                  </a:lnTo>
                  <a:lnTo>
                    <a:pt x="177" y="241"/>
                  </a:lnTo>
                  <a:lnTo>
                    <a:pt x="169" y="262"/>
                  </a:lnTo>
                  <a:lnTo>
                    <a:pt x="177" y="271"/>
                  </a:lnTo>
                  <a:lnTo>
                    <a:pt x="193" y="253"/>
                  </a:lnTo>
                  <a:lnTo>
                    <a:pt x="208" y="231"/>
                  </a:lnTo>
                  <a:lnTo>
                    <a:pt x="220" y="237"/>
                  </a:lnTo>
                  <a:lnTo>
                    <a:pt x="222" y="269"/>
                  </a:lnTo>
                  <a:lnTo>
                    <a:pt x="223" y="291"/>
                  </a:lnTo>
                  <a:lnTo>
                    <a:pt x="202" y="303"/>
                  </a:lnTo>
                  <a:lnTo>
                    <a:pt x="188" y="316"/>
                  </a:lnTo>
                  <a:lnTo>
                    <a:pt x="184" y="328"/>
                  </a:lnTo>
                  <a:lnTo>
                    <a:pt x="212" y="351"/>
                  </a:lnTo>
                  <a:lnTo>
                    <a:pt x="236" y="347"/>
                  </a:lnTo>
                  <a:lnTo>
                    <a:pt x="241" y="360"/>
                  </a:lnTo>
                  <a:lnTo>
                    <a:pt x="266" y="345"/>
                  </a:lnTo>
                  <a:lnTo>
                    <a:pt x="264" y="357"/>
                  </a:lnTo>
                  <a:lnTo>
                    <a:pt x="243" y="382"/>
                  </a:lnTo>
                  <a:lnTo>
                    <a:pt x="252" y="410"/>
                  </a:lnTo>
                  <a:lnTo>
                    <a:pt x="254" y="424"/>
                  </a:lnTo>
                  <a:lnTo>
                    <a:pt x="277" y="426"/>
                  </a:lnTo>
                  <a:lnTo>
                    <a:pt x="278" y="440"/>
                  </a:lnTo>
                  <a:lnTo>
                    <a:pt x="252" y="469"/>
                  </a:lnTo>
                  <a:lnTo>
                    <a:pt x="243" y="465"/>
                  </a:lnTo>
                  <a:lnTo>
                    <a:pt x="234" y="475"/>
                  </a:lnTo>
                  <a:lnTo>
                    <a:pt x="231" y="490"/>
                  </a:lnTo>
                  <a:lnTo>
                    <a:pt x="206" y="477"/>
                  </a:lnTo>
                  <a:lnTo>
                    <a:pt x="141" y="50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3" name="Freeform 69"/>
            <p:cNvSpPr>
              <a:spLocks/>
            </p:cNvSpPr>
            <p:nvPr/>
          </p:nvSpPr>
          <p:spPr bwMode="auto">
            <a:xfrm>
              <a:off x="2191" y="2253"/>
              <a:ext cx="47" cy="2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6" y="2"/>
                </a:cxn>
                <a:cxn ang="0">
                  <a:pos x="38" y="13"/>
                </a:cxn>
                <a:cxn ang="0">
                  <a:pos x="21" y="24"/>
                </a:cxn>
                <a:cxn ang="0">
                  <a:pos x="2" y="28"/>
                </a:cxn>
                <a:cxn ang="0">
                  <a:pos x="0" y="16"/>
                </a:cxn>
                <a:cxn ang="0">
                  <a:pos x="20" y="0"/>
                </a:cxn>
              </a:cxnLst>
              <a:rect l="0" t="0" r="r" b="b"/>
              <a:pathLst>
                <a:path w="38" h="28">
                  <a:moveTo>
                    <a:pt x="20" y="0"/>
                  </a:moveTo>
                  <a:lnTo>
                    <a:pt x="36" y="2"/>
                  </a:lnTo>
                  <a:lnTo>
                    <a:pt x="38" y="13"/>
                  </a:lnTo>
                  <a:lnTo>
                    <a:pt x="21" y="24"/>
                  </a:lnTo>
                  <a:lnTo>
                    <a:pt x="2" y="28"/>
                  </a:lnTo>
                  <a:lnTo>
                    <a:pt x="0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4" name="Freeform 70"/>
            <p:cNvSpPr>
              <a:spLocks/>
            </p:cNvSpPr>
            <p:nvPr/>
          </p:nvSpPr>
          <p:spPr bwMode="auto">
            <a:xfrm>
              <a:off x="2157" y="2070"/>
              <a:ext cx="48" cy="2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14"/>
                </a:cxn>
                <a:cxn ang="0">
                  <a:pos x="20" y="24"/>
                </a:cxn>
                <a:cxn ang="0">
                  <a:pos x="5" y="28"/>
                </a:cxn>
                <a:cxn ang="0">
                  <a:pos x="0" y="15"/>
                </a:cxn>
                <a:cxn ang="0">
                  <a:pos x="8" y="5"/>
                </a:cxn>
                <a:cxn ang="0">
                  <a:pos x="33" y="0"/>
                </a:cxn>
              </a:cxnLst>
              <a:rect l="0" t="0" r="r" b="b"/>
              <a:pathLst>
                <a:path w="39" h="28">
                  <a:moveTo>
                    <a:pt x="33" y="0"/>
                  </a:moveTo>
                  <a:lnTo>
                    <a:pt x="39" y="14"/>
                  </a:lnTo>
                  <a:lnTo>
                    <a:pt x="20" y="24"/>
                  </a:lnTo>
                  <a:lnTo>
                    <a:pt x="5" y="28"/>
                  </a:lnTo>
                  <a:lnTo>
                    <a:pt x="0" y="15"/>
                  </a:lnTo>
                  <a:lnTo>
                    <a:pt x="8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5" name="Freeform 71"/>
            <p:cNvSpPr>
              <a:spLocks/>
            </p:cNvSpPr>
            <p:nvPr/>
          </p:nvSpPr>
          <p:spPr bwMode="auto">
            <a:xfrm>
              <a:off x="2227" y="1928"/>
              <a:ext cx="26" cy="54"/>
            </a:xfrm>
            <a:custGeom>
              <a:avLst/>
              <a:gdLst/>
              <a:ahLst/>
              <a:cxnLst>
                <a:cxn ang="0">
                  <a:pos x="9" y="54"/>
                </a:cxn>
                <a:cxn ang="0">
                  <a:pos x="21" y="40"/>
                </a:cxn>
                <a:cxn ang="0">
                  <a:pos x="17" y="23"/>
                </a:cxn>
                <a:cxn ang="0">
                  <a:pos x="14" y="13"/>
                </a:cxn>
                <a:cxn ang="0">
                  <a:pos x="9" y="0"/>
                </a:cxn>
                <a:cxn ang="0">
                  <a:pos x="0" y="6"/>
                </a:cxn>
                <a:cxn ang="0">
                  <a:pos x="5" y="25"/>
                </a:cxn>
                <a:cxn ang="0">
                  <a:pos x="9" y="54"/>
                </a:cxn>
              </a:cxnLst>
              <a:rect l="0" t="0" r="r" b="b"/>
              <a:pathLst>
                <a:path w="21" h="54">
                  <a:moveTo>
                    <a:pt x="9" y="54"/>
                  </a:moveTo>
                  <a:lnTo>
                    <a:pt x="21" y="40"/>
                  </a:lnTo>
                  <a:lnTo>
                    <a:pt x="17" y="23"/>
                  </a:lnTo>
                  <a:lnTo>
                    <a:pt x="14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5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6" name="Freeform 72"/>
            <p:cNvSpPr>
              <a:spLocks/>
            </p:cNvSpPr>
            <p:nvPr/>
          </p:nvSpPr>
          <p:spPr bwMode="auto">
            <a:xfrm>
              <a:off x="2037" y="2140"/>
              <a:ext cx="126" cy="10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9" y="0"/>
                </a:cxn>
                <a:cxn ang="0">
                  <a:pos x="76" y="4"/>
                </a:cxn>
                <a:cxn ang="0">
                  <a:pos x="88" y="21"/>
                </a:cxn>
                <a:cxn ang="0">
                  <a:pos x="99" y="48"/>
                </a:cxn>
                <a:cxn ang="0">
                  <a:pos x="102" y="71"/>
                </a:cxn>
                <a:cxn ang="0">
                  <a:pos x="90" y="83"/>
                </a:cxn>
                <a:cxn ang="0">
                  <a:pos x="86" y="99"/>
                </a:cxn>
                <a:cxn ang="0">
                  <a:pos x="74" y="104"/>
                </a:cxn>
                <a:cxn ang="0">
                  <a:pos x="63" y="90"/>
                </a:cxn>
                <a:cxn ang="0">
                  <a:pos x="52" y="65"/>
                </a:cxn>
                <a:cxn ang="0">
                  <a:pos x="45" y="56"/>
                </a:cxn>
                <a:cxn ang="0">
                  <a:pos x="25" y="54"/>
                </a:cxn>
                <a:cxn ang="0">
                  <a:pos x="0" y="27"/>
                </a:cxn>
                <a:cxn ang="0">
                  <a:pos x="36" y="0"/>
                </a:cxn>
              </a:cxnLst>
              <a:rect l="0" t="0" r="r" b="b"/>
              <a:pathLst>
                <a:path w="102" h="104">
                  <a:moveTo>
                    <a:pt x="36" y="0"/>
                  </a:moveTo>
                  <a:lnTo>
                    <a:pt x="59" y="0"/>
                  </a:lnTo>
                  <a:lnTo>
                    <a:pt x="76" y="4"/>
                  </a:lnTo>
                  <a:lnTo>
                    <a:pt x="88" y="21"/>
                  </a:lnTo>
                  <a:lnTo>
                    <a:pt x="99" y="48"/>
                  </a:lnTo>
                  <a:lnTo>
                    <a:pt x="102" y="71"/>
                  </a:lnTo>
                  <a:lnTo>
                    <a:pt x="90" y="83"/>
                  </a:lnTo>
                  <a:lnTo>
                    <a:pt x="86" y="99"/>
                  </a:lnTo>
                  <a:lnTo>
                    <a:pt x="74" y="104"/>
                  </a:lnTo>
                  <a:lnTo>
                    <a:pt x="63" y="90"/>
                  </a:lnTo>
                  <a:lnTo>
                    <a:pt x="52" y="65"/>
                  </a:lnTo>
                  <a:lnTo>
                    <a:pt x="45" y="56"/>
                  </a:lnTo>
                  <a:lnTo>
                    <a:pt x="25" y="54"/>
                  </a:lnTo>
                  <a:lnTo>
                    <a:pt x="0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37" name="Freeform 73"/>
            <p:cNvSpPr>
              <a:spLocks/>
            </p:cNvSpPr>
            <p:nvPr/>
          </p:nvSpPr>
          <p:spPr bwMode="auto">
            <a:xfrm>
              <a:off x="2222" y="1866"/>
              <a:ext cx="65" cy="3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2" y="9"/>
                </a:cxn>
                <a:cxn ang="0">
                  <a:pos x="32" y="21"/>
                </a:cxn>
                <a:cxn ang="0">
                  <a:pos x="13" y="39"/>
                </a:cxn>
                <a:cxn ang="0">
                  <a:pos x="2" y="34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1" y="0"/>
                </a:cxn>
                <a:cxn ang="0">
                  <a:pos x="46" y="0"/>
                </a:cxn>
              </a:cxnLst>
              <a:rect l="0" t="0" r="r" b="b"/>
              <a:pathLst>
                <a:path w="52" h="39">
                  <a:moveTo>
                    <a:pt x="46" y="0"/>
                  </a:moveTo>
                  <a:lnTo>
                    <a:pt x="52" y="9"/>
                  </a:lnTo>
                  <a:lnTo>
                    <a:pt x="32" y="21"/>
                  </a:lnTo>
                  <a:lnTo>
                    <a:pt x="13" y="39"/>
                  </a:lnTo>
                  <a:lnTo>
                    <a:pt x="2" y="34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138" name="Group 74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4383088" y="1025525"/>
            <a:ext cx="1139825" cy="1965325"/>
            <a:chOff x="3321" y="1127"/>
            <a:chExt cx="718" cy="1238"/>
          </a:xfrm>
        </p:grpSpPr>
        <p:grpSp>
          <p:nvGrpSpPr>
            <p:cNvPr id="216139" name="Group 75"/>
            <p:cNvGrpSpPr>
              <a:grpSpLocks/>
            </p:cNvGrpSpPr>
            <p:nvPr/>
          </p:nvGrpSpPr>
          <p:grpSpPr bwMode="auto">
            <a:xfrm>
              <a:off x="3321" y="1127"/>
              <a:ext cx="718" cy="1238"/>
              <a:chOff x="2379" y="589"/>
              <a:chExt cx="581" cy="1240"/>
            </a:xfrm>
          </p:grpSpPr>
          <p:sp>
            <p:nvSpPr>
              <p:cNvPr id="216140" name="Freeform 76"/>
              <p:cNvSpPr>
                <a:spLocks/>
              </p:cNvSpPr>
              <p:nvPr/>
            </p:nvSpPr>
            <p:spPr bwMode="auto">
              <a:xfrm>
                <a:off x="2611" y="1663"/>
                <a:ext cx="38" cy="96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6" y="32"/>
                  </a:cxn>
                  <a:cxn ang="0">
                    <a:pos x="25" y="57"/>
                  </a:cxn>
                  <a:cxn ang="0">
                    <a:pos x="7" y="73"/>
                  </a:cxn>
                  <a:cxn ang="0">
                    <a:pos x="11" y="90"/>
                  </a:cxn>
                  <a:cxn ang="0">
                    <a:pos x="4" y="96"/>
                  </a:cxn>
                  <a:cxn ang="0">
                    <a:pos x="0" y="75"/>
                  </a:cxn>
                  <a:cxn ang="0">
                    <a:pos x="6" y="59"/>
                  </a:cxn>
                  <a:cxn ang="0">
                    <a:pos x="11" y="42"/>
                  </a:cxn>
                  <a:cxn ang="0">
                    <a:pos x="38" y="0"/>
                  </a:cxn>
                </a:cxnLst>
                <a:rect l="0" t="0" r="r" b="b"/>
                <a:pathLst>
                  <a:path w="38" h="96">
                    <a:moveTo>
                      <a:pt x="38" y="0"/>
                    </a:moveTo>
                    <a:lnTo>
                      <a:pt x="36" y="32"/>
                    </a:lnTo>
                    <a:lnTo>
                      <a:pt x="25" y="57"/>
                    </a:lnTo>
                    <a:lnTo>
                      <a:pt x="7" y="73"/>
                    </a:lnTo>
                    <a:lnTo>
                      <a:pt x="11" y="90"/>
                    </a:lnTo>
                    <a:lnTo>
                      <a:pt x="4" y="96"/>
                    </a:lnTo>
                    <a:lnTo>
                      <a:pt x="0" y="75"/>
                    </a:lnTo>
                    <a:lnTo>
                      <a:pt x="6" y="59"/>
                    </a:lnTo>
                    <a:lnTo>
                      <a:pt x="11" y="4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41" name="Freeform 77"/>
              <p:cNvSpPr>
                <a:spLocks/>
              </p:cNvSpPr>
              <p:nvPr/>
            </p:nvSpPr>
            <p:spPr bwMode="auto">
              <a:xfrm>
                <a:off x="2697" y="1618"/>
                <a:ext cx="52" cy="7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52" y="0"/>
                  </a:cxn>
                  <a:cxn ang="0">
                    <a:pos x="38" y="15"/>
                  </a:cxn>
                  <a:cxn ang="0">
                    <a:pos x="36" y="27"/>
                  </a:cxn>
                  <a:cxn ang="0">
                    <a:pos x="40" y="43"/>
                  </a:cxn>
                  <a:cxn ang="0">
                    <a:pos x="27" y="58"/>
                  </a:cxn>
                  <a:cxn ang="0">
                    <a:pos x="9" y="76"/>
                  </a:cxn>
                  <a:cxn ang="0">
                    <a:pos x="6" y="58"/>
                  </a:cxn>
                  <a:cxn ang="0">
                    <a:pos x="0" y="51"/>
                  </a:cxn>
                  <a:cxn ang="0">
                    <a:pos x="0" y="37"/>
                  </a:cxn>
                  <a:cxn ang="0">
                    <a:pos x="15" y="23"/>
                  </a:cxn>
                  <a:cxn ang="0">
                    <a:pos x="40" y="0"/>
                  </a:cxn>
                </a:cxnLst>
                <a:rect l="0" t="0" r="r" b="b"/>
                <a:pathLst>
                  <a:path w="52" h="76">
                    <a:moveTo>
                      <a:pt x="40" y="0"/>
                    </a:moveTo>
                    <a:lnTo>
                      <a:pt x="52" y="0"/>
                    </a:lnTo>
                    <a:lnTo>
                      <a:pt x="38" y="15"/>
                    </a:lnTo>
                    <a:lnTo>
                      <a:pt x="36" y="27"/>
                    </a:lnTo>
                    <a:lnTo>
                      <a:pt x="40" y="43"/>
                    </a:lnTo>
                    <a:lnTo>
                      <a:pt x="27" y="58"/>
                    </a:lnTo>
                    <a:lnTo>
                      <a:pt x="9" y="76"/>
                    </a:lnTo>
                    <a:lnTo>
                      <a:pt x="6" y="58"/>
                    </a:lnTo>
                    <a:lnTo>
                      <a:pt x="0" y="51"/>
                    </a:lnTo>
                    <a:lnTo>
                      <a:pt x="0" y="37"/>
                    </a:lnTo>
                    <a:lnTo>
                      <a:pt x="15" y="2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142" name="Group 78"/>
              <p:cNvGrpSpPr>
                <a:grpSpLocks/>
              </p:cNvGrpSpPr>
              <p:nvPr/>
            </p:nvGrpSpPr>
            <p:grpSpPr bwMode="auto">
              <a:xfrm>
                <a:off x="2379" y="589"/>
                <a:ext cx="581" cy="1240"/>
                <a:chOff x="2379" y="589"/>
                <a:chExt cx="581" cy="1240"/>
              </a:xfrm>
            </p:grpSpPr>
            <p:sp>
              <p:nvSpPr>
                <p:cNvPr id="216143" name="Freeform 79"/>
                <p:cNvSpPr>
                  <a:spLocks/>
                </p:cNvSpPr>
                <p:nvPr/>
              </p:nvSpPr>
              <p:spPr bwMode="auto">
                <a:xfrm>
                  <a:off x="2379" y="589"/>
                  <a:ext cx="581" cy="1240"/>
                </a:xfrm>
                <a:custGeom>
                  <a:avLst/>
                  <a:gdLst/>
                  <a:ahLst/>
                  <a:cxnLst>
                    <a:cxn ang="0">
                      <a:pos x="456" y="21"/>
                    </a:cxn>
                    <a:cxn ang="0">
                      <a:pos x="535" y="76"/>
                    </a:cxn>
                    <a:cxn ang="0">
                      <a:pos x="542" y="123"/>
                    </a:cxn>
                    <a:cxn ang="0">
                      <a:pos x="561" y="165"/>
                    </a:cxn>
                    <a:cxn ang="0">
                      <a:pos x="558" y="219"/>
                    </a:cxn>
                    <a:cxn ang="0">
                      <a:pos x="573" y="258"/>
                    </a:cxn>
                    <a:cxn ang="0">
                      <a:pos x="569" y="290"/>
                    </a:cxn>
                    <a:cxn ang="0">
                      <a:pos x="499" y="297"/>
                    </a:cxn>
                    <a:cxn ang="0">
                      <a:pos x="469" y="344"/>
                    </a:cxn>
                    <a:cxn ang="0">
                      <a:pos x="460" y="379"/>
                    </a:cxn>
                    <a:cxn ang="0">
                      <a:pos x="464" y="429"/>
                    </a:cxn>
                    <a:cxn ang="0">
                      <a:pos x="441" y="476"/>
                    </a:cxn>
                    <a:cxn ang="0">
                      <a:pos x="375" y="515"/>
                    </a:cxn>
                    <a:cxn ang="0">
                      <a:pos x="351" y="538"/>
                    </a:cxn>
                    <a:cxn ang="0">
                      <a:pos x="321" y="596"/>
                    </a:cxn>
                    <a:cxn ang="0">
                      <a:pos x="311" y="640"/>
                    </a:cxn>
                    <a:cxn ang="0">
                      <a:pos x="284" y="703"/>
                    </a:cxn>
                    <a:cxn ang="0">
                      <a:pos x="324" y="785"/>
                    </a:cxn>
                    <a:cxn ang="0">
                      <a:pos x="355" y="847"/>
                    </a:cxn>
                    <a:cxn ang="0">
                      <a:pos x="321" y="870"/>
                    </a:cxn>
                    <a:cxn ang="0">
                      <a:pos x="291" y="874"/>
                    </a:cxn>
                    <a:cxn ang="0">
                      <a:pos x="225" y="878"/>
                    </a:cxn>
                    <a:cxn ang="0">
                      <a:pos x="287" y="893"/>
                    </a:cxn>
                    <a:cxn ang="0">
                      <a:pos x="321" y="913"/>
                    </a:cxn>
                    <a:cxn ang="0">
                      <a:pos x="299" y="928"/>
                    </a:cxn>
                    <a:cxn ang="0">
                      <a:pos x="260" y="963"/>
                    </a:cxn>
                    <a:cxn ang="0">
                      <a:pos x="248" y="997"/>
                    </a:cxn>
                    <a:cxn ang="0">
                      <a:pos x="233" y="1079"/>
                    </a:cxn>
                    <a:cxn ang="0">
                      <a:pos x="214" y="1133"/>
                    </a:cxn>
                    <a:cxn ang="0">
                      <a:pos x="167" y="1176"/>
                    </a:cxn>
                    <a:cxn ang="0">
                      <a:pos x="120" y="1192"/>
                    </a:cxn>
                    <a:cxn ang="0">
                      <a:pos x="112" y="1229"/>
                    </a:cxn>
                    <a:cxn ang="0">
                      <a:pos x="66" y="1240"/>
                    </a:cxn>
                    <a:cxn ang="0">
                      <a:pos x="46" y="1220"/>
                    </a:cxn>
                    <a:cxn ang="0">
                      <a:pos x="27" y="1153"/>
                    </a:cxn>
                    <a:cxn ang="0">
                      <a:pos x="43" y="1138"/>
                    </a:cxn>
                    <a:cxn ang="0">
                      <a:pos x="46" y="1115"/>
                    </a:cxn>
                    <a:cxn ang="0">
                      <a:pos x="27" y="1052"/>
                    </a:cxn>
                    <a:cxn ang="0">
                      <a:pos x="11" y="1002"/>
                    </a:cxn>
                    <a:cxn ang="0">
                      <a:pos x="0" y="924"/>
                    </a:cxn>
                    <a:cxn ang="0">
                      <a:pos x="20" y="893"/>
                    </a:cxn>
                    <a:cxn ang="0">
                      <a:pos x="34" y="815"/>
                    </a:cxn>
                    <a:cxn ang="0">
                      <a:pos x="73" y="769"/>
                    </a:cxn>
                    <a:cxn ang="0">
                      <a:pos x="62" y="687"/>
                    </a:cxn>
                    <a:cxn ang="0">
                      <a:pos x="77" y="649"/>
                    </a:cxn>
                    <a:cxn ang="0">
                      <a:pos x="70" y="581"/>
                    </a:cxn>
                    <a:cxn ang="0">
                      <a:pos x="86" y="499"/>
                    </a:cxn>
                    <a:cxn ang="0">
                      <a:pos x="136" y="445"/>
                    </a:cxn>
                    <a:cxn ang="0">
                      <a:pos x="182" y="429"/>
                    </a:cxn>
                    <a:cxn ang="0">
                      <a:pos x="163" y="379"/>
                    </a:cxn>
                    <a:cxn ang="0">
                      <a:pos x="182" y="337"/>
                    </a:cxn>
                    <a:cxn ang="0">
                      <a:pos x="194" y="274"/>
                    </a:cxn>
                    <a:cxn ang="0">
                      <a:pos x="245" y="235"/>
                    </a:cxn>
                    <a:cxn ang="0">
                      <a:pos x="268" y="185"/>
                    </a:cxn>
                    <a:cxn ang="0">
                      <a:pos x="305" y="107"/>
                    </a:cxn>
                    <a:cxn ang="0">
                      <a:pos x="346" y="72"/>
                    </a:cxn>
                    <a:cxn ang="0">
                      <a:pos x="385" y="43"/>
                    </a:cxn>
                    <a:cxn ang="0">
                      <a:pos x="433" y="0"/>
                    </a:cxn>
                  </a:cxnLst>
                  <a:rect l="0" t="0" r="r" b="b"/>
                  <a:pathLst>
                    <a:path w="581" h="1240">
                      <a:moveTo>
                        <a:pt x="437" y="0"/>
                      </a:moveTo>
                      <a:lnTo>
                        <a:pt x="444" y="3"/>
                      </a:lnTo>
                      <a:lnTo>
                        <a:pt x="456" y="21"/>
                      </a:lnTo>
                      <a:lnTo>
                        <a:pt x="507" y="72"/>
                      </a:lnTo>
                      <a:lnTo>
                        <a:pt x="515" y="60"/>
                      </a:lnTo>
                      <a:lnTo>
                        <a:pt x="535" y="76"/>
                      </a:lnTo>
                      <a:lnTo>
                        <a:pt x="542" y="92"/>
                      </a:lnTo>
                      <a:lnTo>
                        <a:pt x="542" y="103"/>
                      </a:lnTo>
                      <a:lnTo>
                        <a:pt x="542" y="123"/>
                      </a:lnTo>
                      <a:lnTo>
                        <a:pt x="535" y="135"/>
                      </a:lnTo>
                      <a:lnTo>
                        <a:pt x="549" y="150"/>
                      </a:lnTo>
                      <a:lnTo>
                        <a:pt x="561" y="165"/>
                      </a:lnTo>
                      <a:lnTo>
                        <a:pt x="561" y="178"/>
                      </a:lnTo>
                      <a:lnTo>
                        <a:pt x="561" y="196"/>
                      </a:lnTo>
                      <a:lnTo>
                        <a:pt x="558" y="219"/>
                      </a:lnTo>
                      <a:lnTo>
                        <a:pt x="549" y="228"/>
                      </a:lnTo>
                      <a:lnTo>
                        <a:pt x="561" y="239"/>
                      </a:lnTo>
                      <a:lnTo>
                        <a:pt x="573" y="258"/>
                      </a:lnTo>
                      <a:lnTo>
                        <a:pt x="581" y="278"/>
                      </a:lnTo>
                      <a:lnTo>
                        <a:pt x="581" y="285"/>
                      </a:lnTo>
                      <a:lnTo>
                        <a:pt x="569" y="290"/>
                      </a:lnTo>
                      <a:lnTo>
                        <a:pt x="519" y="290"/>
                      </a:lnTo>
                      <a:lnTo>
                        <a:pt x="507" y="290"/>
                      </a:lnTo>
                      <a:lnTo>
                        <a:pt x="499" y="297"/>
                      </a:lnTo>
                      <a:lnTo>
                        <a:pt x="499" y="313"/>
                      </a:lnTo>
                      <a:lnTo>
                        <a:pt x="492" y="324"/>
                      </a:lnTo>
                      <a:lnTo>
                        <a:pt x="469" y="344"/>
                      </a:lnTo>
                      <a:lnTo>
                        <a:pt x="472" y="360"/>
                      </a:lnTo>
                      <a:lnTo>
                        <a:pt x="469" y="371"/>
                      </a:lnTo>
                      <a:lnTo>
                        <a:pt x="460" y="379"/>
                      </a:lnTo>
                      <a:lnTo>
                        <a:pt x="469" y="403"/>
                      </a:lnTo>
                      <a:lnTo>
                        <a:pt x="472" y="417"/>
                      </a:lnTo>
                      <a:lnTo>
                        <a:pt x="464" y="429"/>
                      </a:lnTo>
                      <a:lnTo>
                        <a:pt x="449" y="441"/>
                      </a:lnTo>
                      <a:lnTo>
                        <a:pt x="444" y="456"/>
                      </a:lnTo>
                      <a:lnTo>
                        <a:pt x="441" y="476"/>
                      </a:lnTo>
                      <a:lnTo>
                        <a:pt x="414" y="487"/>
                      </a:lnTo>
                      <a:lnTo>
                        <a:pt x="398" y="499"/>
                      </a:lnTo>
                      <a:lnTo>
                        <a:pt x="375" y="515"/>
                      </a:lnTo>
                      <a:lnTo>
                        <a:pt x="378" y="526"/>
                      </a:lnTo>
                      <a:lnTo>
                        <a:pt x="359" y="530"/>
                      </a:lnTo>
                      <a:lnTo>
                        <a:pt x="351" y="538"/>
                      </a:lnTo>
                      <a:lnTo>
                        <a:pt x="332" y="565"/>
                      </a:lnTo>
                      <a:lnTo>
                        <a:pt x="316" y="576"/>
                      </a:lnTo>
                      <a:lnTo>
                        <a:pt x="321" y="596"/>
                      </a:lnTo>
                      <a:lnTo>
                        <a:pt x="311" y="602"/>
                      </a:lnTo>
                      <a:lnTo>
                        <a:pt x="303" y="610"/>
                      </a:lnTo>
                      <a:lnTo>
                        <a:pt x="311" y="640"/>
                      </a:lnTo>
                      <a:lnTo>
                        <a:pt x="307" y="660"/>
                      </a:lnTo>
                      <a:lnTo>
                        <a:pt x="287" y="672"/>
                      </a:lnTo>
                      <a:lnTo>
                        <a:pt x="284" y="703"/>
                      </a:lnTo>
                      <a:lnTo>
                        <a:pt x="287" y="742"/>
                      </a:lnTo>
                      <a:lnTo>
                        <a:pt x="296" y="761"/>
                      </a:lnTo>
                      <a:lnTo>
                        <a:pt x="324" y="785"/>
                      </a:lnTo>
                      <a:lnTo>
                        <a:pt x="335" y="808"/>
                      </a:lnTo>
                      <a:lnTo>
                        <a:pt x="348" y="831"/>
                      </a:lnTo>
                      <a:lnTo>
                        <a:pt x="355" y="847"/>
                      </a:lnTo>
                      <a:lnTo>
                        <a:pt x="348" y="862"/>
                      </a:lnTo>
                      <a:lnTo>
                        <a:pt x="332" y="874"/>
                      </a:lnTo>
                      <a:lnTo>
                        <a:pt x="321" y="870"/>
                      </a:lnTo>
                      <a:lnTo>
                        <a:pt x="311" y="858"/>
                      </a:lnTo>
                      <a:lnTo>
                        <a:pt x="296" y="862"/>
                      </a:lnTo>
                      <a:lnTo>
                        <a:pt x="291" y="874"/>
                      </a:lnTo>
                      <a:lnTo>
                        <a:pt x="268" y="874"/>
                      </a:lnTo>
                      <a:lnTo>
                        <a:pt x="233" y="870"/>
                      </a:lnTo>
                      <a:lnTo>
                        <a:pt x="225" y="878"/>
                      </a:lnTo>
                      <a:lnTo>
                        <a:pt x="248" y="890"/>
                      </a:lnTo>
                      <a:lnTo>
                        <a:pt x="280" y="878"/>
                      </a:lnTo>
                      <a:lnTo>
                        <a:pt x="287" y="893"/>
                      </a:lnTo>
                      <a:lnTo>
                        <a:pt x="311" y="897"/>
                      </a:lnTo>
                      <a:lnTo>
                        <a:pt x="328" y="904"/>
                      </a:lnTo>
                      <a:lnTo>
                        <a:pt x="321" y="913"/>
                      </a:lnTo>
                      <a:lnTo>
                        <a:pt x="299" y="908"/>
                      </a:lnTo>
                      <a:lnTo>
                        <a:pt x="296" y="917"/>
                      </a:lnTo>
                      <a:lnTo>
                        <a:pt x="299" y="928"/>
                      </a:lnTo>
                      <a:lnTo>
                        <a:pt x="287" y="944"/>
                      </a:lnTo>
                      <a:lnTo>
                        <a:pt x="268" y="959"/>
                      </a:lnTo>
                      <a:lnTo>
                        <a:pt x="260" y="963"/>
                      </a:lnTo>
                      <a:lnTo>
                        <a:pt x="253" y="967"/>
                      </a:lnTo>
                      <a:lnTo>
                        <a:pt x="257" y="986"/>
                      </a:lnTo>
                      <a:lnTo>
                        <a:pt x="248" y="997"/>
                      </a:lnTo>
                      <a:lnTo>
                        <a:pt x="237" y="1021"/>
                      </a:lnTo>
                      <a:lnTo>
                        <a:pt x="241" y="1044"/>
                      </a:lnTo>
                      <a:lnTo>
                        <a:pt x="233" y="1079"/>
                      </a:lnTo>
                      <a:lnTo>
                        <a:pt x="225" y="1095"/>
                      </a:lnTo>
                      <a:lnTo>
                        <a:pt x="225" y="1118"/>
                      </a:lnTo>
                      <a:lnTo>
                        <a:pt x="214" y="1133"/>
                      </a:lnTo>
                      <a:lnTo>
                        <a:pt x="198" y="1161"/>
                      </a:lnTo>
                      <a:lnTo>
                        <a:pt x="194" y="1181"/>
                      </a:lnTo>
                      <a:lnTo>
                        <a:pt x="167" y="1176"/>
                      </a:lnTo>
                      <a:lnTo>
                        <a:pt x="139" y="1176"/>
                      </a:lnTo>
                      <a:lnTo>
                        <a:pt x="136" y="1188"/>
                      </a:lnTo>
                      <a:lnTo>
                        <a:pt x="120" y="1192"/>
                      </a:lnTo>
                      <a:lnTo>
                        <a:pt x="112" y="1196"/>
                      </a:lnTo>
                      <a:lnTo>
                        <a:pt x="116" y="1209"/>
                      </a:lnTo>
                      <a:lnTo>
                        <a:pt x="112" y="1229"/>
                      </a:lnTo>
                      <a:lnTo>
                        <a:pt x="93" y="1240"/>
                      </a:lnTo>
                      <a:lnTo>
                        <a:pt x="82" y="1229"/>
                      </a:lnTo>
                      <a:lnTo>
                        <a:pt x="66" y="1240"/>
                      </a:lnTo>
                      <a:lnTo>
                        <a:pt x="46" y="1240"/>
                      </a:lnTo>
                      <a:lnTo>
                        <a:pt x="39" y="1229"/>
                      </a:lnTo>
                      <a:lnTo>
                        <a:pt x="46" y="1220"/>
                      </a:lnTo>
                      <a:lnTo>
                        <a:pt x="50" y="1199"/>
                      </a:lnTo>
                      <a:lnTo>
                        <a:pt x="34" y="1169"/>
                      </a:lnTo>
                      <a:lnTo>
                        <a:pt x="27" y="1153"/>
                      </a:lnTo>
                      <a:lnTo>
                        <a:pt x="31" y="1145"/>
                      </a:lnTo>
                      <a:lnTo>
                        <a:pt x="39" y="1145"/>
                      </a:lnTo>
                      <a:lnTo>
                        <a:pt x="43" y="1138"/>
                      </a:lnTo>
                      <a:lnTo>
                        <a:pt x="46" y="1129"/>
                      </a:lnTo>
                      <a:lnTo>
                        <a:pt x="50" y="1122"/>
                      </a:lnTo>
                      <a:lnTo>
                        <a:pt x="46" y="1115"/>
                      </a:lnTo>
                      <a:lnTo>
                        <a:pt x="39" y="1099"/>
                      </a:lnTo>
                      <a:lnTo>
                        <a:pt x="23" y="1076"/>
                      </a:lnTo>
                      <a:lnTo>
                        <a:pt x="27" y="1052"/>
                      </a:lnTo>
                      <a:lnTo>
                        <a:pt x="16" y="1033"/>
                      </a:lnTo>
                      <a:lnTo>
                        <a:pt x="4" y="1021"/>
                      </a:lnTo>
                      <a:lnTo>
                        <a:pt x="11" y="1002"/>
                      </a:lnTo>
                      <a:lnTo>
                        <a:pt x="20" y="963"/>
                      </a:lnTo>
                      <a:lnTo>
                        <a:pt x="4" y="944"/>
                      </a:lnTo>
                      <a:lnTo>
                        <a:pt x="0" y="924"/>
                      </a:lnTo>
                      <a:lnTo>
                        <a:pt x="0" y="913"/>
                      </a:lnTo>
                      <a:lnTo>
                        <a:pt x="7" y="890"/>
                      </a:lnTo>
                      <a:lnTo>
                        <a:pt x="20" y="893"/>
                      </a:lnTo>
                      <a:lnTo>
                        <a:pt x="31" y="862"/>
                      </a:lnTo>
                      <a:lnTo>
                        <a:pt x="31" y="827"/>
                      </a:lnTo>
                      <a:lnTo>
                        <a:pt x="34" y="815"/>
                      </a:lnTo>
                      <a:lnTo>
                        <a:pt x="50" y="804"/>
                      </a:lnTo>
                      <a:lnTo>
                        <a:pt x="73" y="788"/>
                      </a:lnTo>
                      <a:lnTo>
                        <a:pt x="73" y="769"/>
                      </a:lnTo>
                      <a:lnTo>
                        <a:pt x="70" y="710"/>
                      </a:lnTo>
                      <a:lnTo>
                        <a:pt x="62" y="703"/>
                      </a:lnTo>
                      <a:lnTo>
                        <a:pt x="62" y="687"/>
                      </a:lnTo>
                      <a:lnTo>
                        <a:pt x="82" y="679"/>
                      </a:lnTo>
                      <a:lnTo>
                        <a:pt x="89" y="672"/>
                      </a:lnTo>
                      <a:lnTo>
                        <a:pt x="77" y="649"/>
                      </a:lnTo>
                      <a:lnTo>
                        <a:pt x="62" y="626"/>
                      </a:lnTo>
                      <a:lnTo>
                        <a:pt x="66" y="599"/>
                      </a:lnTo>
                      <a:lnTo>
                        <a:pt x="70" y="581"/>
                      </a:lnTo>
                      <a:lnTo>
                        <a:pt x="86" y="546"/>
                      </a:lnTo>
                      <a:lnTo>
                        <a:pt x="86" y="530"/>
                      </a:lnTo>
                      <a:lnTo>
                        <a:pt x="86" y="499"/>
                      </a:lnTo>
                      <a:lnTo>
                        <a:pt x="97" y="472"/>
                      </a:lnTo>
                      <a:lnTo>
                        <a:pt x="116" y="456"/>
                      </a:lnTo>
                      <a:lnTo>
                        <a:pt x="136" y="445"/>
                      </a:lnTo>
                      <a:lnTo>
                        <a:pt x="155" y="449"/>
                      </a:lnTo>
                      <a:lnTo>
                        <a:pt x="175" y="456"/>
                      </a:lnTo>
                      <a:lnTo>
                        <a:pt x="182" y="429"/>
                      </a:lnTo>
                      <a:lnTo>
                        <a:pt x="175" y="406"/>
                      </a:lnTo>
                      <a:lnTo>
                        <a:pt x="167" y="390"/>
                      </a:lnTo>
                      <a:lnTo>
                        <a:pt x="163" y="379"/>
                      </a:lnTo>
                      <a:lnTo>
                        <a:pt x="167" y="367"/>
                      </a:lnTo>
                      <a:lnTo>
                        <a:pt x="179" y="363"/>
                      </a:lnTo>
                      <a:lnTo>
                        <a:pt x="182" y="337"/>
                      </a:lnTo>
                      <a:lnTo>
                        <a:pt x="191" y="313"/>
                      </a:lnTo>
                      <a:lnTo>
                        <a:pt x="194" y="294"/>
                      </a:lnTo>
                      <a:lnTo>
                        <a:pt x="194" y="274"/>
                      </a:lnTo>
                      <a:lnTo>
                        <a:pt x="205" y="255"/>
                      </a:lnTo>
                      <a:lnTo>
                        <a:pt x="229" y="239"/>
                      </a:lnTo>
                      <a:lnTo>
                        <a:pt x="245" y="235"/>
                      </a:lnTo>
                      <a:lnTo>
                        <a:pt x="245" y="216"/>
                      </a:lnTo>
                      <a:lnTo>
                        <a:pt x="253" y="204"/>
                      </a:lnTo>
                      <a:lnTo>
                        <a:pt x="268" y="185"/>
                      </a:lnTo>
                      <a:lnTo>
                        <a:pt x="284" y="173"/>
                      </a:lnTo>
                      <a:lnTo>
                        <a:pt x="276" y="140"/>
                      </a:lnTo>
                      <a:lnTo>
                        <a:pt x="305" y="107"/>
                      </a:lnTo>
                      <a:lnTo>
                        <a:pt x="311" y="94"/>
                      </a:lnTo>
                      <a:lnTo>
                        <a:pt x="332" y="90"/>
                      </a:lnTo>
                      <a:lnTo>
                        <a:pt x="346" y="72"/>
                      </a:lnTo>
                      <a:lnTo>
                        <a:pt x="346" y="60"/>
                      </a:lnTo>
                      <a:lnTo>
                        <a:pt x="359" y="47"/>
                      </a:lnTo>
                      <a:lnTo>
                        <a:pt x="385" y="43"/>
                      </a:lnTo>
                      <a:lnTo>
                        <a:pt x="414" y="43"/>
                      </a:lnTo>
                      <a:lnTo>
                        <a:pt x="437" y="21"/>
                      </a:lnTo>
                      <a:lnTo>
                        <a:pt x="433" y="0"/>
                      </a:lnTo>
                      <a:lnTo>
                        <a:pt x="437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44" name="Freeform 80"/>
                <p:cNvSpPr>
                  <a:spLocks/>
                </p:cNvSpPr>
                <p:nvPr/>
              </p:nvSpPr>
              <p:spPr bwMode="auto">
                <a:xfrm>
                  <a:off x="2379" y="589"/>
                  <a:ext cx="581" cy="1240"/>
                </a:xfrm>
                <a:custGeom>
                  <a:avLst/>
                  <a:gdLst/>
                  <a:ahLst/>
                  <a:cxnLst>
                    <a:cxn ang="0">
                      <a:pos x="456" y="21"/>
                    </a:cxn>
                    <a:cxn ang="0">
                      <a:pos x="535" y="76"/>
                    </a:cxn>
                    <a:cxn ang="0">
                      <a:pos x="542" y="123"/>
                    </a:cxn>
                    <a:cxn ang="0">
                      <a:pos x="561" y="165"/>
                    </a:cxn>
                    <a:cxn ang="0">
                      <a:pos x="558" y="219"/>
                    </a:cxn>
                    <a:cxn ang="0">
                      <a:pos x="573" y="258"/>
                    </a:cxn>
                    <a:cxn ang="0">
                      <a:pos x="569" y="290"/>
                    </a:cxn>
                    <a:cxn ang="0">
                      <a:pos x="499" y="297"/>
                    </a:cxn>
                    <a:cxn ang="0">
                      <a:pos x="469" y="344"/>
                    </a:cxn>
                    <a:cxn ang="0">
                      <a:pos x="460" y="379"/>
                    </a:cxn>
                    <a:cxn ang="0">
                      <a:pos x="464" y="429"/>
                    </a:cxn>
                    <a:cxn ang="0">
                      <a:pos x="441" y="476"/>
                    </a:cxn>
                    <a:cxn ang="0">
                      <a:pos x="375" y="515"/>
                    </a:cxn>
                    <a:cxn ang="0">
                      <a:pos x="351" y="538"/>
                    </a:cxn>
                    <a:cxn ang="0">
                      <a:pos x="321" y="596"/>
                    </a:cxn>
                    <a:cxn ang="0">
                      <a:pos x="311" y="640"/>
                    </a:cxn>
                    <a:cxn ang="0">
                      <a:pos x="284" y="703"/>
                    </a:cxn>
                    <a:cxn ang="0">
                      <a:pos x="324" y="785"/>
                    </a:cxn>
                    <a:cxn ang="0">
                      <a:pos x="355" y="847"/>
                    </a:cxn>
                    <a:cxn ang="0">
                      <a:pos x="321" y="870"/>
                    </a:cxn>
                    <a:cxn ang="0">
                      <a:pos x="291" y="874"/>
                    </a:cxn>
                    <a:cxn ang="0">
                      <a:pos x="225" y="878"/>
                    </a:cxn>
                    <a:cxn ang="0">
                      <a:pos x="287" y="893"/>
                    </a:cxn>
                    <a:cxn ang="0">
                      <a:pos x="321" y="913"/>
                    </a:cxn>
                    <a:cxn ang="0">
                      <a:pos x="299" y="928"/>
                    </a:cxn>
                    <a:cxn ang="0">
                      <a:pos x="260" y="963"/>
                    </a:cxn>
                    <a:cxn ang="0">
                      <a:pos x="248" y="997"/>
                    </a:cxn>
                    <a:cxn ang="0">
                      <a:pos x="233" y="1079"/>
                    </a:cxn>
                    <a:cxn ang="0">
                      <a:pos x="214" y="1133"/>
                    </a:cxn>
                    <a:cxn ang="0">
                      <a:pos x="167" y="1176"/>
                    </a:cxn>
                    <a:cxn ang="0">
                      <a:pos x="120" y="1192"/>
                    </a:cxn>
                    <a:cxn ang="0">
                      <a:pos x="112" y="1229"/>
                    </a:cxn>
                    <a:cxn ang="0">
                      <a:pos x="66" y="1240"/>
                    </a:cxn>
                    <a:cxn ang="0">
                      <a:pos x="46" y="1220"/>
                    </a:cxn>
                    <a:cxn ang="0">
                      <a:pos x="27" y="1153"/>
                    </a:cxn>
                    <a:cxn ang="0">
                      <a:pos x="43" y="1138"/>
                    </a:cxn>
                    <a:cxn ang="0">
                      <a:pos x="46" y="1115"/>
                    </a:cxn>
                    <a:cxn ang="0">
                      <a:pos x="27" y="1052"/>
                    </a:cxn>
                    <a:cxn ang="0">
                      <a:pos x="11" y="1002"/>
                    </a:cxn>
                    <a:cxn ang="0">
                      <a:pos x="0" y="924"/>
                    </a:cxn>
                    <a:cxn ang="0">
                      <a:pos x="20" y="893"/>
                    </a:cxn>
                    <a:cxn ang="0">
                      <a:pos x="34" y="815"/>
                    </a:cxn>
                    <a:cxn ang="0">
                      <a:pos x="73" y="769"/>
                    </a:cxn>
                    <a:cxn ang="0">
                      <a:pos x="62" y="687"/>
                    </a:cxn>
                    <a:cxn ang="0">
                      <a:pos x="77" y="649"/>
                    </a:cxn>
                    <a:cxn ang="0">
                      <a:pos x="70" y="581"/>
                    </a:cxn>
                    <a:cxn ang="0">
                      <a:pos x="86" y="499"/>
                    </a:cxn>
                    <a:cxn ang="0">
                      <a:pos x="136" y="445"/>
                    </a:cxn>
                    <a:cxn ang="0">
                      <a:pos x="182" y="429"/>
                    </a:cxn>
                    <a:cxn ang="0">
                      <a:pos x="163" y="379"/>
                    </a:cxn>
                    <a:cxn ang="0">
                      <a:pos x="182" y="337"/>
                    </a:cxn>
                    <a:cxn ang="0">
                      <a:pos x="194" y="274"/>
                    </a:cxn>
                    <a:cxn ang="0">
                      <a:pos x="245" y="235"/>
                    </a:cxn>
                    <a:cxn ang="0">
                      <a:pos x="268" y="185"/>
                    </a:cxn>
                    <a:cxn ang="0">
                      <a:pos x="305" y="107"/>
                    </a:cxn>
                    <a:cxn ang="0">
                      <a:pos x="346" y="72"/>
                    </a:cxn>
                    <a:cxn ang="0">
                      <a:pos x="385" y="43"/>
                    </a:cxn>
                    <a:cxn ang="0">
                      <a:pos x="433" y="0"/>
                    </a:cxn>
                  </a:cxnLst>
                  <a:rect l="0" t="0" r="r" b="b"/>
                  <a:pathLst>
                    <a:path w="581" h="1240">
                      <a:moveTo>
                        <a:pt x="437" y="0"/>
                      </a:moveTo>
                      <a:lnTo>
                        <a:pt x="444" y="3"/>
                      </a:lnTo>
                      <a:lnTo>
                        <a:pt x="456" y="21"/>
                      </a:lnTo>
                      <a:lnTo>
                        <a:pt x="507" y="72"/>
                      </a:lnTo>
                      <a:lnTo>
                        <a:pt x="515" y="60"/>
                      </a:lnTo>
                      <a:lnTo>
                        <a:pt x="535" y="76"/>
                      </a:lnTo>
                      <a:lnTo>
                        <a:pt x="542" y="92"/>
                      </a:lnTo>
                      <a:lnTo>
                        <a:pt x="542" y="103"/>
                      </a:lnTo>
                      <a:lnTo>
                        <a:pt x="542" y="123"/>
                      </a:lnTo>
                      <a:lnTo>
                        <a:pt x="535" y="135"/>
                      </a:lnTo>
                      <a:lnTo>
                        <a:pt x="549" y="150"/>
                      </a:lnTo>
                      <a:lnTo>
                        <a:pt x="561" y="165"/>
                      </a:lnTo>
                      <a:lnTo>
                        <a:pt x="561" y="178"/>
                      </a:lnTo>
                      <a:lnTo>
                        <a:pt x="561" y="196"/>
                      </a:lnTo>
                      <a:lnTo>
                        <a:pt x="558" y="219"/>
                      </a:lnTo>
                      <a:lnTo>
                        <a:pt x="549" y="228"/>
                      </a:lnTo>
                      <a:lnTo>
                        <a:pt x="561" y="239"/>
                      </a:lnTo>
                      <a:lnTo>
                        <a:pt x="573" y="258"/>
                      </a:lnTo>
                      <a:lnTo>
                        <a:pt x="581" y="278"/>
                      </a:lnTo>
                      <a:lnTo>
                        <a:pt x="581" y="285"/>
                      </a:lnTo>
                      <a:lnTo>
                        <a:pt x="569" y="290"/>
                      </a:lnTo>
                      <a:lnTo>
                        <a:pt x="519" y="290"/>
                      </a:lnTo>
                      <a:lnTo>
                        <a:pt x="507" y="290"/>
                      </a:lnTo>
                      <a:lnTo>
                        <a:pt x="499" y="297"/>
                      </a:lnTo>
                      <a:lnTo>
                        <a:pt x="499" y="313"/>
                      </a:lnTo>
                      <a:lnTo>
                        <a:pt x="492" y="324"/>
                      </a:lnTo>
                      <a:lnTo>
                        <a:pt x="469" y="344"/>
                      </a:lnTo>
                      <a:lnTo>
                        <a:pt x="472" y="360"/>
                      </a:lnTo>
                      <a:lnTo>
                        <a:pt x="469" y="371"/>
                      </a:lnTo>
                      <a:lnTo>
                        <a:pt x="460" y="379"/>
                      </a:lnTo>
                      <a:lnTo>
                        <a:pt x="469" y="403"/>
                      </a:lnTo>
                      <a:lnTo>
                        <a:pt x="472" y="417"/>
                      </a:lnTo>
                      <a:lnTo>
                        <a:pt x="464" y="429"/>
                      </a:lnTo>
                      <a:lnTo>
                        <a:pt x="449" y="441"/>
                      </a:lnTo>
                      <a:lnTo>
                        <a:pt x="444" y="456"/>
                      </a:lnTo>
                      <a:lnTo>
                        <a:pt x="441" y="476"/>
                      </a:lnTo>
                      <a:lnTo>
                        <a:pt x="414" y="487"/>
                      </a:lnTo>
                      <a:lnTo>
                        <a:pt x="398" y="499"/>
                      </a:lnTo>
                      <a:lnTo>
                        <a:pt x="375" y="515"/>
                      </a:lnTo>
                      <a:lnTo>
                        <a:pt x="378" y="526"/>
                      </a:lnTo>
                      <a:lnTo>
                        <a:pt x="359" y="530"/>
                      </a:lnTo>
                      <a:lnTo>
                        <a:pt x="351" y="538"/>
                      </a:lnTo>
                      <a:lnTo>
                        <a:pt x="332" y="565"/>
                      </a:lnTo>
                      <a:lnTo>
                        <a:pt x="316" y="576"/>
                      </a:lnTo>
                      <a:lnTo>
                        <a:pt x="321" y="596"/>
                      </a:lnTo>
                      <a:lnTo>
                        <a:pt x="311" y="602"/>
                      </a:lnTo>
                      <a:lnTo>
                        <a:pt x="303" y="610"/>
                      </a:lnTo>
                      <a:lnTo>
                        <a:pt x="311" y="640"/>
                      </a:lnTo>
                      <a:lnTo>
                        <a:pt x="307" y="660"/>
                      </a:lnTo>
                      <a:lnTo>
                        <a:pt x="287" y="672"/>
                      </a:lnTo>
                      <a:lnTo>
                        <a:pt x="284" y="703"/>
                      </a:lnTo>
                      <a:lnTo>
                        <a:pt x="287" y="742"/>
                      </a:lnTo>
                      <a:lnTo>
                        <a:pt x="296" y="761"/>
                      </a:lnTo>
                      <a:lnTo>
                        <a:pt x="324" y="785"/>
                      </a:lnTo>
                      <a:lnTo>
                        <a:pt x="335" y="808"/>
                      </a:lnTo>
                      <a:lnTo>
                        <a:pt x="348" y="831"/>
                      </a:lnTo>
                      <a:lnTo>
                        <a:pt x="355" y="847"/>
                      </a:lnTo>
                      <a:lnTo>
                        <a:pt x="348" y="862"/>
                      </a:lnTo>
                      <a:lnTo>
                        <a:pt x="332" y="874"/>
                      </a:lnTo>
                      <a:lnTo>
                        <a:pt x="321" y="870"/>
                      </a:lnTo>
                      <a:lnTo>
                        <a:pt x="311" y="858"/>
                      </a:lnTo>
                      <a:lnTo>
                        <a:pt x="296" y="862"/>
                      </a:lnTo>
                      <a:lnTo>
                        <a:pt x="291" y="874"/>
                      </a:lnTo>
                      <a:lnTo>
                        <a:pt x="268" y="874"/>
                      </a:lnTo>
                      <a:lnTo>
                        <a:pt x="233" y="870"/>
                      </a:lnTo>
                      <a:lnTo>
                        <a:pt x="225" y="878"/>
                      </a:lnTo>
                      <a:lnTo>
                        <a:pt x="248" y="890"/>
                      </a:lnTo>
                      <a:lnTo>
                        <a:pt x="280" y="878"/>
                      </a:lnTo>
                      <a:lnTo>
                        <a:pt x="287" y="893"/>
                      </a:lnTo>
                      <a:lnTo>
                        <a:pt x="311" y="897"/>
                      </a:lnTo>
                      <a:lnTo>
                        <a:pt x="328" y="904"/>
                      </a:lnTo>
                      <a:lnTo>
                        <a:pt x="321" y="913"/>
                      </a:lnTo>
                      <a:lnTo>
                        <a:pt x="299" y="908"/>
                      </a:lnTo>
                      <a:lnTo>
                        <a:pt x="296" y="917"/>
                      </a:lnTo>
                      <a:lnTo>
                        <a:pt x="299" y="928"/>
                      </a:lnTo>
                      <a:lnTo>
                        <a:pt x="287" y="944"/>
                      </a:lnTo>
                      <a:lnTo>
                        <a:pt x="268" y="959"/>
                      </a:lnTo>
                      <a:lnTo>
                        <a:pt x="260" y="963"/>
                      </a:lnTo>
                      <a:lnTo>
                        <a:pt x="253" y="967"/>
                      </a:lnTo>
                      <a:lnTo>
                        <a:pt x="257" y="986"/>
                      </a:lnTo>
                      <a:lnTo>
                        <a:pt x="248" y="997"/>
                      </a:lnTo>
                      <a:lnTo>
                        <a:pt x="237" y="1021"/>
                      </a:lnTo>
                      <a:lnTo>
                        <a:pt x="241" y="1044"/>
                      </a:lnTo>
                      <a:lnTo>
                        <a:pt x="233" y="1079"/>
                      </a:lnTo>
                      <a:lnTo>
                        <a:pt x="225" y="1095"/>
                      </a:lnTo>
                      <a:lnTo>
                        <a:pt x="225" y="1118"/>
                      </a:lnTo>
                      <a:lnTo>
                        <a:pt x="214" y="1133"/>
                      </a:lnTo>
                      <a:lnTo>
                        <a:pt x="198" y="1161"/>
                      </a:lnTo>
                      <a:lnTo>
                        <a:pt x="194" y="1181"/>
                      </a:lnTo>
                      <a:lnTo>
                        <a:pt x="167" y="1176"/>
                      </a:lnTo>
                      <a:lnTo>
                        <a:pt x="139" y="1176"/>
                      </a:lnTo>
                      <a:lnTo>
                        <a:pt x="136" y="1188"/>
                      </a:lnTo>
                      <a:lnTo>
                        <a:pt x="120" y="1192"/>
                      </a:lnTo>
                      <a:lnTo>
                        <a:pt x="112" y="1196"/>
                      </a:lnTo>
                      <a:lnTo>
                        <a:pt x="116" y="1209"/>
                      </a:lnTo>
                      <a:lnTo>
                        <a:pt x="112" y="1229"/>
                      </a:lnTo>
                      <a:lnTo>
                        <a:pt x="93" y="1240"/>
                      </a:lnTo>
                      <a:lnTo>
                        <a:pt x="82" y="1229"/>
                      </a:lnTo>
                      <a:lnTo>
                        <a:pt x="66" y="1240"/>
                      </a:lnTo>
                      <a:lnTo>
                        <a:pt x="46" y="1240"/>
                      </a:lnTo>
                      <a:lnTo>
                        <a:pt x="39" y="1229"/>
                      </a:lnTo>
                      <a:lnTo>
                        <a:pt x="46" y="1220"/>
                      </a:lnTo>
                      <a:lnTo>
                        <a:pt x="50" y="1199"/>
                      </a:lnTo>
                      <a:lnTo>
                        <a:pt x="34" y="1169"/>
                      </a:lnTo>
                      <a:lnTo>
                        <a:pt x="27" y="1153"/>
                      </a:lnTo>
                      <a:lnTo>
                        <a:pt x="31" y="1145"/>
                      </a:lnTo>
                      <a:lnTo>
                        <a:pt x="39" y="1145"/>
                      </a:lnTo>
                      <a:lnTo>
                        <a:pt x="43" y="1138"/>
                      </a:lnTo>
                      <a:lnTo>
                        <a:pt x="46" y="1129"/>
                      </a:lnTo>
                      <a:lnTo>
                        <a:pt x="50" y="1122"/>
                      </a:lnTo>
                      <a:lnTo>
                        <a:pt x="46" y="1115"/>
                      </a:lnTo>
                      <a:lnTo>
                        <a:pt x="39" y="1099"/>
                      </a:lnTo>
                      <a:lnTo>
                        <a:pt x="23" y="1076"/>
                      </a:lnTo>
                      <a:lnTo>
                        <a:pt x="27" y="1052"/>
                      </a:lnTo>
                      <a:lnTo>
                        <a:pt x="16" y="1033"/>
                      </a:lnTo>
                      <a:lnTo>
                        <a:pt x="4" y="1021"/>
                      </a:lnTo>
                      <a:lnTo>
                        <a:pt x="11" y="1002"/>
                      </a:lnTo>
                      <a:lnTo>
                        <a:pt x="20" y="963"/>
                      </a:lnTo>
                      <a:lnTo>
                        <a:pt x="4" y="944"/>
                      </a:lnTo>
                      <a:lnTo>
                        <a:pt x="0" y="924"/>
                      </a:lnTo>
                      <a:lnTo>
                        <a:pt x="0" y="913"/>
                      </a:lnTo>
                      <a:lnTo>
                        <a:pt x="7" y="890"/>
                      </a:lnTo>
                      <a:lnTo>
                        <a:pt x="20" y="893"/>
                      </a:lnTo>
                      <a:lnTo>
                        <a:pt x="31" y="862"/>
                      </a:lnTo>
                      <a:lnTo>
                        <a:pt x="31" y="827"/>
                      </a:lnTo>
                      <a:lnTo>
                        <a:pt x="34" y="815"/>
                      </a:lnTo>
                      <a:lnTo>
                        <a:pt x="50" y="804"/>
                      </a:lnTo>
                      <a:lnTo>
                        <a:pt x="73" y="788"/>
                      </a:lnTo>
                      <a:lnTo>
                        <a:pt x="73" y="769"/>
                      </a:lnTo>
                      <a:lnTo>
                        <a:pt x="70" y="710"/>
                      </a:lnTo>
                      <a:lnTo>
                        <a:pt x="62" y="703"/>
                      </a:lnTo>
                      <a:lnTo>
                        <a:pt x="62" y="687"/>
                      </a:lnTo>
                      <a:lnTo>
                        <a:pt x="82" y="679"/>
                      </a:lnTo>
                      <a:lnTo>
                        <a:pt x="89" y="672"/>
                      </a:lnTo>
                      <a:lnTo>
                        <a:pt x="77" y="649"/>
                      </a:lnTo>
                      <a:lnTo>
                        <a:pt x="62" y="626"/>
                      </a:lnTo>
                      <a:lnTo>
                        <a:pt x="66" y="599"/>
                      </a:lnTo>
                      <a:lnTo>
                        <a:pt x="70" y="581"/>
                      </a:lnTo>
                      <a:lnTo>
                        <a:pt x="86" y="546"/>
                      </a:lnTo>
                      <a:lnTo>
                        <a:pt x="86" y="530"/>
                      </a:lnTo>
                      <a:lnTo>
                        <a:pt x="86" y="499"/>
                      </a:lnTo>
                      <a:lnTo>
                        <a:pt x="97" y="472"/>
                      </a:lnTo>
                      <a:lnTo>
                        <a:pt x="116" y="456"/>
                      </a:lnTo>
                      <a:lnTo>
                        <a:pt x="136" y="445"/>
                      </a:lnTo>
                      <a:lnTo>
                        <a:pt x="155" y="449"/>
                      </a:lnTo>
                      <a:lnTo>
                        <a:pt x="175" y="456"/>
                      </a:lnTo>
                      <a:lnTo>
                        <a:pt x="182" y="429"/>
                      </a:lnTo>
                      <a:lnTo>
                        <a:pt x="175" y="406"/>
                      </a:lnTo>
                      <a:lnTo>
                        <a:pt x="167" y="390"/>
                      </a:lnTo>
                      <a:lnTo>
                        <a:pt x="163" y="379"/>
                      </a:lnTo>
                      <a:lnTo>
                        <a:pt x="167" y="367"/>
                      </a:lnTo>
                      <a:lnTo>
                        <a:pt x="179" y="363"/>
                      </a:lnTo>
                      <a:lnTo>
                        <a:pt x="182" y="337"/>
                      </a:lnTo>
                      <a:lnTo>
                        <a:pt x="191" y="313"/>
                      </a:lnTo>
                      <a:lnTo>
                        <a:pt x="194" y="294"/>
                      </a:lnTo>
                      <a:lnTo>
                        <a:pt x="194" y="274"/>
                      </a:lnTo>
                      <a:lnTo>
                        <a:pt x="205" y="255"/>
                      </a:lnTo>
                      <a:lnTo>
                        <a:pt x="229" y="239"/>
                      </a:lnTo>
                      <a:lnTo>
                        <a:pt x="245" y="235"/>
                      </a:lnTo>
                      <a:lnTo>
                        <a:pt x="245" y="216"/>
                      </a:lnTo>
                      <a:lnTo>
                        <a:pt x="253" y="204"/>
                      </a:lnTo>
                      <a:lnTo>
                        <a:pt x="268" y="185"/>
                      </a:lnTo>
                      <a:lnTo>
                        <a:pt x="284" y="173"/>
                      </a:lnTo>
                      <a:lnTo>
                        <a:pt x="276" y="140"/>
                      </a:lnTo>
                      <a:lnTo>
                        <a:pt x="305" y="107"/>
                      </a:lnTo>
                      <a:lnTo>
                        <a:pt x="311" y="94"/>
                      </a:lnTo>
                      <a:lnTo>
                        <a:pt x="332" y="90"/>
                      </a:lnTo>
                      <a:lnTo>
                        <a:pt x="346" y="72"/>
                      </a:lnTo>
                      <a:lnTo>
                        <a:pt x="346" y="60"/>
                      </a:lnTo>
                      <a:lnTo>
                        <a:pt x="359" y="47"/>
                      </a:lnTo>
                      <a:lnTo>
                        <a:pt x="385" y="43"/>
                      </a:lnTo>
                      <a:lnTo>
                        <a:pt x="414" y="43"/>
                      </a:lnTo>
                      <a:lnTo>
                        <a:pt x="437" y="21"/>
                      </a:lnTo>
                      <a:lnTo>
                        <a:pt x="433" y="0"/>
                      </a:lnTo>
                    </a:path>
                  </a:pathLst>
                </a:custGeom>
                <a:solidFill>
                  <a:srgbClr val="DDDDDD"/>
                </a:solidFill>
                <a:ln w="1270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145" name="Group 81"/>
            <p:cNvGrpSpPr>
              <a:grpSpLocks/>
            </p:cNvGrpSpPr>
            <p:nvPr/>
          </p:nvGrpSpPr>
          <p:grpSpPr bwMode="auto">
            <a:xfrm>
              <a:off x="3385" y="1996"/>
              <a:ext cx="165" cy="143"/>
              <a:chOff x="2431" y="1459"/>
              <a:chExt cx="133" cy="144"/>
            </a:xfrm>
          </p:grpSpPr>
          <p:grpSp>
            <p:nvGrpSpPr>
              <p:cNvPr id="216146" name="Group 82"/>
              <p:cNvGrpSpPr>
                <a:grpSpLocks/>
              </p:cNvGrpSpPr>
              <p:nvPr/>
            </p:nvGrpSpPr>
            <p:grpSpPr bwMode="auto">
              <a:xfrm>
                <a:off x="2502" y="1502"/>
                <a:ext cx="62" cy="101"/>
                <a:chOff x="2502" y="1502"/>
                <a:chExt cx="62" cy="101"/>
              </a:xfrm>
            </p:grpSpPr>
            <p:sp>
              <p:nvSpPr>
                <p:cNvPr id="216147" name="Freeform 83"/>
                <p:cNvSpPr>
                  <a:spLocks/>
                </p:cNvSpPr>
                <p:nvPr/>
              </p:nvSpPr>
              <p:spPr bwMode="auto">
                <a:xfrm>
                  <a:off x="2502" y="1502"/>
                  <a:ext cx="62" cy="101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5" y="17"/>
                    </a:cxn>
                    <a:cxn ang="0">
                      <a:pos x="62" y="33"/>
                    </a:cxn>
                    <a:cxn ang="0">
                      <a:pos x="55" y="51"/>
                    </a:cxn>
                    <a:cxn ang="0">
                      <a:pos x="45" y="66"/>
                    </a:cxn>
                    <a:cxn ang="0">
                      <a:pos x="25" y="83"/>
                    </a:cxn>
                    <a:cxn ang="0">
                      <a:pos x="9" y="101"/>
                    </a:cxn>
                    <a:cxn ang="0">
                      <a:pos x="0" y="83"/>
                    </a:cxn>
                    <a:cxn ang="0">
                      <a:pos x="6" y="76"/>
                    </a:cxn>
                    <a:cxn ang="0">
                      <a:pos x="25" y="56"/>
                    </a:cxn>
                    <a:cxn ang="0">
                      <a:pos x="24" y="45"/>
                    </a:cxn>
                    <a:cxn ang="0">
                      <a:pos x="33" y="29"/>
                    </a:cxn>
                    <a:cxn ang="0">
                      <a:pos x="56" y="9"/>
                    </a:cxn>
                    <a:cxn ang="0">
                      <a:pos x="56" y="15"/>
                    </a:cxn>
                    <a:cxn ang="0">
                      <a:pos x="60" y="25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62" h="101">
                      <a:moveTo>
                        <a:pt x="55" y="0"/>
                      </a:moveTo>
                      <a:lnTo>
                        <a:pt x="55" y="17"/>
                      </a:lnTo>
                      <a:lnTo>
                        <a:pt x="62" y="33"/>
                      </a:lnTo>
                      <a:lnTo>
                        <a:pt x="55" y="51"/>
                      </a:lnTo>
                      <a:lnTo>
                        <a:pt x="45" y="66"/>
                      </a:lnTo>
                      <a:lnTo>
                        <a:pt x="25" y="83"/>
                      </a:lnTo>
                      <a:lnTo>
                        <a:pt x="9" y="101"/>
                      </a:lnTo>
                      <a:lnTo>
                        <a:pt x="0" y="83"/>
                      </a:lnTo>
                      <a:lnTo>
                        <a:pt x="6" y="76"/>
                      </a:lnTo>
                      <a:lnTo>
                        <a:pt x="25" y="56"/>
                      </a:lnTo>
                      <a:lnTo>
                        <a:pt x="24" y="45"/>
                      </a:lnTo>
                      <a:lnTo>
                        <a:pt x="33" y="29"/>
                      </a:lnTo>
                      <a:lnTo>
                        <a:pt x="56" y="9"/>
                      </a:lnTo>
                      <a:lnTo>
                        <a:pt x="56" y="15"/>
                      </a:lnTo>
                      <a:lnTo>
                        <a:pt x="60" y="25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48" name="Freeform 84"/>
                <p:cNvSpPr>
                  <a:spLocks/>
                </p:cNvSpPr>
                <p:nvPr/>
              </p:nvSpPr>
              <p:spPr bwMode="auto">
                <a:xfrm>
                  <a:off x="2502" y="1502"/>
                  <a:ext cx="62" cy="101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5" y="17"/>
                    </a:cxn>
                    <a:cxn ang="0">
                      <a:pos x="62" y="33"/>
                    </a:cxn>
                    <a:cxn ang="0">
                      <a:pos x="55" y="51"/>
                    </a:cxn>
                    <a:cxn ang="0">
                      <a:pos x="45" y="66"/>
                    </a:cxn>
                    <a:cxn ang="0">
                      <a:pos x="25" y="83"/>
                    </a:cxn>
                    <a:cxn ang="0">
                      <a:pos x="9" y="101"/>
                    </a:cxn>
                    <a:cxn ang="0">
                      <a:pos x="0" y="83"/>
                    </a:cxn>
                    <a:cxn ang="0">
                      <a:pos x="6" y="76"/>
                    </a:cxn>
                    <a:cxn ang="0">
                      <a:pos x="25" y="56"/>
                    </a:cxn>
                    <a:cxn ang="0">
                      <a:pos x="24" y="45"/>
                    </a:cxn>
                    <a:cxn ang="0">
                      <a:pos x="33" y="29"/>
                    </a:cxn>
                    <a:cxn ang="0">
                      <a:pos x="56" y="9"/>
                    </a:cxn>
                    <a:cxn ang="0">
                      <a:pos x="56" y="15"/>
                    </a:cxn>
                    <a:cxn ang="0">
                      <a:pos x="60" y="25"/>
                    </a:cxn>
                  </a:cxnLst>
                  <a:rect l="0" t="0" r="r" b="b"/>
                  <a:pathLst>
                    <a:path w="62" h="101">
                      <a:moveTo>
                        <a:pt x="55" y="0"/>
                      </a:moveTo>
                      <a:lnTo>
                        <a:pt x="55" y="17"/>
                      </a:lnTo>
                      <a:lnTo>
                        <a:pt x="62" y="33"/>
                      </a:lnTo>
                      <a:lnTo>
                        <a:pt x="55" y="51"/>
                      </a:lnTo>
                      <a:lnTo>
                        <a:pt x="45" y="66"/>
                      </a:lnTo>
                      <a:lnTo>
                        <a:pt x="25" y="83"/>
                      </a:lnTo>
                      <a:lnTo>
                        <a:pt x="9" y="101"/>
                      </a:lnTo>
                      <a:lnTo>
                        <a:pt x="0" y="83"/>
                      </a:lnTo>
                      <a:lnTo>
                        <a:pt x="6" y="76"/>
                      </a:lnTo>
                      <a:lnTo>
                        <a:pt x="25" y="56"/>
                      </a:lnTo>
                      <a:lnTo>
                        <a:pt x="24" y="45"/>
                      </a:lnTo>
                      <a:lnTo>
                        <a:pt x="33" y="29"/>
                      </a:lnTo>
                      <a:lnTo>
                        <a:pt x="56" y="9"/>
                      </a:lnTo>
                      <a:lnTo>
                        <a:pt x="56" y="15"/>
                      </a:lnTo>
                      <a:lnTo>
                        <a:pt x="60" y="25"/>
                      </a:lnTo>
                    </a:path>
                  </a:pathLst>
                </a:custGeom>
                <a:solidFill>
                  <a:srgbClr val="DDDDDD"/>
                </a:solidFill>
                <a:ln w="1270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149" name="Freeform 85"/>
              <p:cNvSpPr>
                <a:spLocks/>
              </p:cNvSpPr>
              <p:nvPr/>
            </p:nvSpPr>
            <p:spPr bwMode="auto">
              <a:xfrm>
                <a:off x="2431" y="1459"/>
                <a:ext cx="80" cy="81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3" y="11"/>
                  </a:cxn>
                  <a:cxn ang="0">
                    <a:pos x="37" y="9"/>
                  </a:cxn>
                  <a:cxn ang="0">
                    <a:pos x="28" y="7"/>
                  </a:cxn>
                  <a:cxn ang="0">
                    <a:pos x="32" y="21"/>
                  </a:cxn>
                  <a:cxn ang="0">
                    <a:pos x="34" y="31"/>
                  </a:cxn>
                  <a:cxn ang="0">
                    <a:pos x="35" y="38"/>
                  </a:cxn>
                  <a:cxn ang="0">
                    <a:pos x="30" y="40"/>
                  </a:cxn>
                  <a:cxn ang="0">
                    <a:pos x="20" y="36"/>
                  </a:cxn>
                  <a:cxn ang="0">
                    <a:pos x="20" y="31"/>
                  </a:cxn>
                  <a:cxn ang="0">
                    <a:pos x="12" y="31"/>
                  </a:cxn>
                  <a:cxn ang="0">
                    <a:pos x="14" y="40"/>
                  </a:cxn>
                  <a:cxn ang="0">
                    <a:pos x="10" y="50"/>
                  </a:cxn>
                  <a:cxn ang="0">
                    <a:pos x="0" y="63"/>
                  </a:cxn>
                  <a:cxn ang="0">
                    <a:pos x="4" y="75"/>
                  </a:cxn>
                  <a:cxn ang="0">
                    <a:pos x="14" y="81"/>
                  </a:cxn>
                  <a:cxn ang="0">
                    <a:pos x="23" y="75"/>
                  </a:cxn>
                  <a:cxn ang="0">
                    <a:pos x="35" y="68"/>
                  </a:cxn>
                  <a:cxn ang="0">
                    <a:pos x="57" y="61"/>
                  </a:cxn>
                  <a:cxn ang="0">
                    <a:pos x="66" y="63"/>
                  </a:cxn>
                  <a:cxn ang="0">
                    <a:pos x="62" y="50"/>
                  </a:cxn>
                  <a:cxn ang="0">
                    <a:pos x="71" y="43"/>
                  </a:cxn>
                  <a:cxn ang="0">
                    <a:pos x="80" y="29"/>
                  </a:cxn>
                  <a:cxn ang="0">
                    <a:pos x="76" y="21"/>
                  </a:cxn>
                  <a:cxn ang="0">
                    <a:pos x="68" y="11"/>
                  </a:cxn>
                  <a:cxn ang="0">
                    <a:pos x="62" y="0"/>
                  </a:cxn>
                </a:cxnLst>
                <a:rect l="0" t="0" r="r" b="b"/>
                <a:pathLst>
                  <a:path w="80" h="81">
                    <a:moveTo>
                      <a:pt x="62" y="0"/>
                    </a:moveTo>
                    <a:lnTo>
                      <a:pt x="53" y="11"/>
                    </a:lnTo>
                    <a:lnTo>
                      <a:pt x="37" y="9"/>
                    </a:lnTo>
                    <a:lnTo>
                      <a:pt x="28" y="7"/>
                    </a:lnTo>
                    <a:lnTo>
                      <a:pt x="32" y="21"/>
                    </a:lnTo>
                    <a:lnTo>
                      <a:pt x="34" y="31"/>
                    </a:lnTo>
                    <a:lnTo>
                      <a:pt x="35" y="38"/>
                    </a:lnTo>
                    <a:lnTo>
                      <a:pt x="30" y="40"/>
                    </a:lnTo>
                    <a:lnTo>
                      <a:pt x="20" y="36"/>
                    </a:lnTo>
                    <a:lnTo>
                      <a:pt x="20" y="31"/>
                    </a:lnTo>
                    <a:lnTo>
                      <a:pt x="12" y="31"/>
                    </a:lnTo>
                    <a:lnTo>
                      <a:pt x="14" y="40"/>
                    </a:lnTo>
                    <a:lnTo>
                      <a:pt x="10" y="50"/>
                    </a:lnTo>
                    <a:lnTo>
                      <a:pt x="0" y="63"/>
                    </a:lnTo>
                    <a:lnTo>
                      <a:pt x="4" y="75"/>
                    </a:lnTo>
                    <a:lnTo>
                      <a:pt x="14" y="81"/>
                    </a:lnTo>
                    <a:lnTo>
                      <a:pt x="23" y="75"/>
                    </a:lnTo>
                    <a:lnTo>
                      <a:pt x="35" y="68"/>
                    </a:lnTo>
                    <a:lnTo>
                      <a:pt x="57" y="61"/>
                    </a:lnTo>
                    <a:lnTo>
                      <a:pt x="66" y="63"/>
                    </a:lnTo>
                    <a:lnTo>
                      <a:pt x="62" y="50"/>
                    </a:lnTo>
                    <a:lnTo>
                      <a:pt x="71" y="43"/>
                    </a:lnTo>
                    <a:lnTo>
                      <a:pt x="80" y="29"/>
                    </a:lnTo>
                    <a:lnTo>
                      <a:pt x="76" y="21"/>
                    </a:lnTo>
                    <a:lnTo>
                      <a:pt x="68" y="1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6150" name="Group 86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3827463" y="709613"/>
            <a:ext cx="2078037" cy="1838325"/>
            <a:chOff x="2971" y="928"/>
            <a:chExt cx="1309" cy="1158"/>
          </a:xfrm>
        </p:grpSpPr>
        <p:grpSp>
          <p:nvGrpSpPr>
            <p:cNvPr id="216151" name="Group 87"/>
            <p:cNvGrpSpPr>
              <a:grpSpLocks/>
            </p:cNvGrpSpPr>
            <p:nvPr/>
          </p:nvGrpSpPr>
          <p:grpSpPr bwMode="auto">
            <a:xfrm>
              <a:off x="2971" y="928"/>
              <a:ext cx="1309" cy="1158"/>
              <a:chOff x="2096" y="389"/>
              <a:chExt cx="1059" cy="1160"/>
            </a:xfrm>
          </p:grpSpPr>
          <p:sp>
            <p:nvSpPr>
              <p:cNvPr id="216152" name="Freeform 88"/>
              <p:cNvSpPr>
                <a:spLocks/>
              </p:cNvSpPr>
              <p:nvPr/>
            </p:nvSpPr>
            <p:spPr bwMode="auto">
              <a:xfrm>
                <a:off x="2096" y="389"/>
                <a:ext cx="1059" cy="1160"/>
              </a:xfrm>
              <a:custGeom>
                <a:avLst/>
                <a:gdLst/>
                <a:ahLst/>
                <a:cxnLst>
                  <a:cxn ang="0">
                    <a:pos x="311" y="1059"/>
                  </a:cxn>
                  <a:cxn ang="0">
                    <a:pos x="353" y="993"/>
                  </a:cxn>
                  <a:cxn ang="0">
                    <a:pos x="342" y="903"/>
                  </a:cxn>
                  <a:cxn ang="0">
                    <a:pos x="350" y="826"/>
                  </a:cxn>
                  <a:cxn ang="0">
                    <a:pos x="369" y="719"/>
                  </a:cxn>
                  <a:cxn ang="0">
                    <a:pos x="423" y="646"/>
                  </a:cxn>
                  <a:cxn ang="0">
                    <a:pos x="451" y="587"/>
                  </a:cxn>
                  <a:cxn ang="0">
                    <a:pos x="471" y="529"/>
                  </a:cxn>
                  <a:cxn ang="0">
                    <a:pos x="528" y="432"/>
                  </a:cxn>
                  <a:cxn ang="0">
                    <a:pos x="560" y="354"/>
                  </a:cxn>
                  <a:cxn ang="0">
                    <a:pos x="631" y="277"/>
                  </a:cxn>
                  <a:cxn ang="0">
                    <a:pos x="690" y="250"/>
                  </a:cxn>
                  <a:cxn ang="0">
                    <a:pos x="728" y="182"/>
                  </a:cxn>
                  <a:cxn ang="0">
                    <a:pos x="822" y="218"/>
                  </a:cxn>
                  <a:cxn ang="0">
                    <a:pos x="872" y="230"/>
                  </a:cxn>
                  <a:cxn ang="0">
                    <a:pos x="899" y="139"/>
                  </a:cxn>
                  <a:cxn ang="0">
                    <a:pos x="977" y="131"/>
                  </a:cxn>
                  <a:cxn ang="0">
                    <a:pos x="1004" y="166"/>
                  </a:cxn>
                  <a:cxn ang="0">
                    <a:pos x="1027" y="120"/>
                  </a:cxn>
                  <a:cxn ang="0">
                    <a:pos x="1055" y="65"/>
                  </a:cxn>
                  <a:cxn ang="0">
                    <a:pos x="1004" y="19"/>
                  </a:cxn>
                  <a:cxn ang="0">
                    <a:pos x="958" y="23"/>
                  </a:cxn>
                  <a:cxn ang="0">
                    <a:pos x="931" y="19"/>
                  </a:cxn>
                  <a:cxn ang="0">
                    <a:pos x="892" y="46"/>
                  </a:cxn>
                  <a:cxn ang="0">
                    <a:pos x="876" y="31"/>
                  </a:cxn>
                  <a:cxn ang="0">
                    <a:pos x="818" y="100"/>
                  </a:cxn>
                  <a:cxn ang="0">
                    <a:pos x="760" y="120"/>
                  </a:cxn>
                  <a:cxn ang="0">
                    <a:pos x="697" y="139"/>
                  </a:cxn>
                  <a:cxn ang="0">
                    <a:pos x="624" y="154"/>
                  </a:cxn>
                  <a:cxn ang="0">
                    <a:pos x="615" y="211"/>
                  </a:cxn>
                  <a:cxn ang="0">
                    <a:pos x="608" y="261"/>
                  </a:cxn>
                  <a:cxn ang="0">
                    <a:pos x="548" y="273"/>
                  </a:cxn>
                  <a:cxn ang="0">
                    <a:pos x="528" y="316"/>
                  </a:cxn>
                  <a:cxn ang="0">
                    <a:pos x="482" y="378"/>
                  </a:cxn>
                  <a:cxn ang="0">
                    <a:pos x="435" y="455"/>
                  </a:cxn>
                  <a:cxn ang="0">
                    <a:pos x="396" y="534"/>
                  </a:cxn>
                  <a:cxn ang="0">
                    <a:pos x="373" y="580"/>
                  </a:cxn>
                  <a:cxn ang="0">
                    <a:pos x="299" y="646"/>
                  </a:cxn>
                  <a:cxn ang="0">
                    <a:pos x="342" y="653"/>
                  </a:cxn>
                  <a:cxn ang="0">
                    <a:pos x="276" y="665"/>
                  </a:cxn>
                  <a:cxn ang="0">
                    <a:pos x="214" y="704"/>
                  </a:cxn>
                  <a:cxn ang="0">
                    <a:pos x="161" y="707"/>
                  </a:cxn>
                  <a:cxn ang="0">
                    <a:pos x="118" y="737"/>
                  </a:cxn>
                  <a:cxn ang="0">
                    <a:pos x="91" y="766"/>
                  </a:cxn>
                  <a:cxn ang="0">
                    <a:pos x="36" y="801"/>
                  </a:cxn>
                  <a:cxn ang="0">
                    <a:pos x="21" y="928"/>
                  </a:cxn>
                  <a:cxn ang="0">
                    <a:pos x="43" y="958"/>
                  </a:cxn>
                  <a:cxn ang="0">
                    <a:pos x="21" y="1014"/>
                  </a:cxn>
                  <a:cxn ang="0">
                    <a:pos x="34" y="1048"/>
                  </a:cxn>
                  <a:cxn ang="0">
                    <a:pos x="0" y="1076"/>
                  </a:cxn>
                  <a:cxn ang="0">
                    <a:pos x="89" y="1160"/>
                  </a:cxn>
                  <a:cxn ang="0">
                    <a:pos x="219" y="1064"/>
                  </a:cxn>
                  <a:cxn ang="0">
                    <a:pos x="266" y="1010"/>
                  </a:cxn>
                  <a:cxn ang="0">
                    <a:pos x="276" y="1092"/>
                  </a:cxn>
                </a:cxnLst>
                <a:rect l="0" t="0" r="r" b="b"/>
                <a:pathLst>
                  <a:path w="1059" h="1160">
                    <a:moveTo>
                      <a:pt x="284" y="1092"/>
                    </a:moveTo>
                    <a:lnTo>
                      <a:pt x="287" y="1090"/>
                    </a:lnTo>
                    <a:lnTo>
                      <a:pt x="299" y="1086"/>
                    </a:lnTo>
                    <a:lnTo>
                      <a:pt x="307" y="1074"/>
                    </a:lnTo>
                    <a:lnTo>
                      <a:pt x="311" y="1059"/>
                    </a:lnTo>
                    <a:lnTo>
                      <a:pt x="314" y="1051"/>
                    </a:lnTo>
                    <a:lnTo>
                      <a:pt x="311" y="1028"/>
                    </a:lnTo>
                    <a:lnTo>
                      <a:pt x="314" y="1012"/>
                    </a:lnTo>
                    <a:lnTo>
                      <a:pt x="326" y="1005"/>
                    </a:lnTo>
                    <a:lnTo>
                      <a:pt x="353" y="993"/>
                    </a:lnTo>
                    <a:lnTo>
                      <a:pt x="357" y="981"/>
                    </a:lnTo>
                    <a:lnTo>
                      <a:pt x="353" y="942"/>
                    </a:lnTo>
                    <a:lnTo>
                      <a:pt x="350" y="935"/>
                    </a:lnTo>
                    <a:lnTo>
                      <a:pt x="350" y="912"/>
                    </a:lnTo>
                    <a:lnTo>
                      <a:pt x="342" y="903"/>
                    </a:lnTo>
                    <a:lnTo>
                      <a:pt x="346" y="884"/>
                    </a:lnTo>
                    <a:lnTo>
                      <a:pt x="353" y="884"/>
                    </a:lnTo>
                    <a:lnTo>
                      <a:pt x="373" y="873"/>
                    </a:lnTo>
                    <a:lnTo>
                      <a:pt x="357" y="837"/>
                    </a:lnTo>
                    <a:lnTo>
                      <a:pt x="350" y="826"/>
                    </a:lnTo>
                    <a:lnTo>
                      <a:pt x="350" y="823"/>
                    </a:lnTo>
                    <a:lnTo>
                      <a:pt x="350" y="793"/>
                    </a:lnTo>
                    <a:lnTo>
                      <a:pt x="361" y="770"/>
                    </a:lnTo>
                    <a:lnTo>
                      <a:pt x="365" y="746"/>
                    </a:lnTo>
                    <a:lnTo>
                      <a:pt x="369" y="719"/>
                    </a:lnTo>
                    <a:lnTo>
                      <a:pt x="365" y="696"/>
                    </a:lnTo>
                    <a:lnTo>
                      <a:pt x="373" y="680"/>
                    </a:lnTo>
                    <a:lnTo>
                      <a:pt x="377" y="669"/>
                    </a:lnTo>
                    <a:lnTo>
                      <a:pt x="400" y="653"/>
                    </a:lnTo>
                    <a:lnTo>
                      <a:pt x="423" y="646"/>
                    </a:lnTo>
                    <a:lnTo>
                      <a:pt x="443" y="653"/>
                    </a:lnTo>
                    <a:lnTo>
                      <a:pt x="451" y="657"/>
                    </a:lnTo>
                    <a:lnTo>
                      <a:pt x="462" y="641"/>
                    </a:lnTo>
                    <a:lnTo>
                      <a:pt x="462" y="623"/>
                    </a:lnTo>
                    <a:lnTo>
                      <a:pt x="451" y="587"/>
                    </a:lnTo>
                    <a:lnTo>
                      <a:pt x="446" y="572"/>
                    </a:lnTo>
                    <a:lnTo>
                      <a:pt x="451" y="564"/>
                    </a:lnTo>
                    <a:lnTo>
                      <a:pt x="458" y="564"/>
                    </a:lnTo>
                    <a:lnTo>
                      <a:pt x="466" y="552"/>
                    </a:lnTo>
                    <a:lnTo>
                      <a:pt x="471" y="529"/>
                    </a:lnTo>
                    <a:lnTo>
                      <a:pt x="474" y="498"/>
                    </a:lnTo>
                    <a:lnTo>
                      <a:pt x="478" y="468"/>
                    </a:lnTo>
                    <a:lnTo>
                      <a:pt x="489" y="455"/>
                    </a:lnTo>
                    <a:lnTo>
                      <a:pt x="512" y="440"/>
                    </a:lnTo>
                    <a:lnTo>
                      <a:pt x="528" y="432"/>
                    </a:lnTo>
                    <a:lnTo>
                      <a:pt x="532" y="409"/>
                    </a:lnTo>
                    <a:lnTo>
                      <a:pt x="540" y="393"/>
                    </a:lnTo>
                    <a:lnTo>
                      <a:pt x="560" y="378"/>
                    </a:lnTo>
                    <a:lnTo>
                      <a:pt x="564" y="366"/>
                    </a:lnTo>
                    <a:lnTo>
                      <a:pt x="560" y="354"/>
                    </a:lnTo>
                    <a:lnTo>
                      <a:pt x="560" y="339"/>
                    </a:lnTo>
                    <a:lnTo>
                      <a:pt x="575" y="327"/>
                    </a:lnTo>
                    <a:lnTo>
                      <a:pt x="594" y="293"/>
                    </a:lnTo>
                    <a:lnTo>
                      <a:pt x="608" y="296"/>
                    </a:lnTo>
                    <a:lnTo>
                      <a:pt x="631" y="277"/>
                    </a:lnTo>
                    <a:lnTo>
                      <a:pt x="628" y="261"/>
                    </a:lnTo>
                    <a:lnTo>
                      <a:pt x="642" y="246"/>
                    </a:lnTo>
                    <a:lnTo>
                      <a:pt x="651" y="250"/>
                    </a:lnTo>
                    <a:lnTo>
                      <a:pt x="667" y="246"/>
                    </a:lnTo>
                    <a:lnTo>
                      <a:pt x="690" y="250"/>
                    </a:lnTo>
                    <a:lnTo>
                      <a:pt x="720" y="223"/>
                    </a:lnTo>
                    <a:lnTo>
                      <a:pt x="717" y="207"/>
                    </a:lnTo>
                    <a:lnTo>
                      <a:pt x="720" y="200"/>
                    </a:lnTo>
                    <a:lnTo>
                      <a:pt x="713" y="196"/>
                    </a:lnTo>
                    <a:lnTo>
                      <a:pt x="728" y="182"/>
                    </a:lnTo>
                    <a:lnTo>
                      <a:pt x="752" y="179"/>
                    </a:lnTo>
                    <a:lnTo>
                      <a:pt x="767" y="200"/>
                    </a:lnTo>
                    <a:lnTo>
                      <a:pt x="795" y="230"/>
                    </a:lnTo>
                    <a:lnTo>
                      <a:pt x="806" y="230"/>
                    </a:lnTo>
                    <a:lnTo>
                      <a:pt x="822" y="218"/>
                    </a:lnTo>
                    <a:lnTo>
                      <a:pt x="833" y="215"/>
                    </a:lnTo>
                    <a:lnTo>
                      <a:pt x="841" y="218"/>
                    </a:lnTo>
                    <a:lnTo>
                      <a:pt x="853" y="230"/>
                    </a:lnTo>
                    <a:lnTo>
                      <a:pt x="868" y="234"/>
                    </a:lnTo>
                    <a:lnTo>
                      <a:pt x="872" y="230"/>
                    </a:lnTo>
                    <a:lnTo>
                      <a:pt x="879" y="215"/>
                    </a:lnTo>
                    <a:lnTo>
                      <a:pt x="884" y="207"/>
                    </a:lnTo>
                    <a:lnTo>
                      <a:pt x="899" y="182"/>
                    </a:lnTo>
                    <a:lnTo>
                      <a:pt x="904" y="179"/>
                    </a:lnTo>
                    <a:lnTo>
                      <a:pt x="899" y="139"/>
                    </a:lnTo>
                    <a:lnTo>
                      <a:pt x="919" y="120"/>
                    </a:lnTo>
                    <a:lnTo>
                      <a:pt x="927" y="124"/>
                    </a:lnTo>
                    <a:lnTo>
                      <a:pt x="950" y="100"/>
                    </a:lnTo>
                    <a:lnTo>
                      <a:pt x="970" y="124"/>
                    </a:lnTo>
                    <a:lnTo>
                      <a:pt x="977" y="131"/>
                    </a:lnTo>
                    <a:lnTo>
                      <a:pt x="988" y="127"/>
                    </a:lnTo>
                    <a:lnTo>
                      <a:pt x="997" y="139"/>
                    </a:lnTo>
                    <a:lnTo>
                      <a:pt x="997" y="147"/>
                    </a:lnTo>
                    <a:lnTo>
                      <a:pt x="1004" y="154"/>
                    </a:lnTo>
                    <a:lnTo>
                      <a:pt x="1004" y="166"/>
                    </a:lnTo>
                    <a:lnTo>
                      <a:pt x="1016" y="151"/>
                    </a:lnTo>
                    <a:lnTo>
                      <a:pt x="1036" y="136"/>
                    </a:lnTo>
                    <a:lnTo>
                      <a:pt x="1047" y="112"/>
                    </a:lnTo>
                    <a:lnTo>
                      <a:pt x="1039" y="108"/>
                    </a:lnTo>
                    <a:lnTo>
                      <a:pt x="1027" y="120"/>
                    </a:lnTo>
                    <a:lnTo>
                      <a:pt x="1024" y="100"/>
                    </a:lnTo>
                    <a:lnTo>
                      <a:pt x="1016" y="97"/>
                    </a:lnTo>
                    <a:lnTo>
                      <a:pt x="1013" y="85"/>
                    </a:lnTo>
                    <a:lnTo>
                      <a:pt x="1043" y="61"/>
                    </a:lnTo>
                    <a:lnTo>
                      <a:pt x="1055" y="65"/>
                    </a:lnTo>
                    <a:lnTo>
                      <a:pt x="1059" y="50"/>
                    </a:lnTo>
                    <a:lnTo>
                      <a:pt x="1051" y="46"/>
                    </a:lnTo>
                    <a:lnTo>
                      <a:pt x="1031" y="38"/>
                    </a:lnTo>
                    <a:lnTo>
                      <a:pt x="1020" y="34"/>
                    </a:lnTo>
                    <a:lnTo>
                      <a:pt x="1004" y="19"/>
                    </a:lnTo>
                    <a:lnTo>
                      <a:pt x="988" y="15"/>
                    </a:lnTo>
                    <a:lnTo>
                      <a:pt x="973" y="31"/>
                    </a:lnTo>
                    <a:lnTo>
                      <a:pt x="965" y="42"/>
                    </a:lnTo>
                    <a:lnTo>
                      <a:pt x="950" y="31"/>
                    </a:lnTo>
                    <a:lnTo>
                      <a:pt x="958" y="23"/>
                    </a:lnTo>
                    <a:lnTo>
                      <a:pt x="961" y="4"/>
                    </a:lnTo>
                    <a:lnTo>
                      <a:pt x="958" y="0"/>
                    </a:lnTo>
                    <a:lnTo>
                      <a:pt x="938" y="0"/>
                    </a:lnTo>
                    <a:lnTo>
                      <a:pt x="934" y="7"/>
                    </a:lnTo>
                    <a:lnTo>
                      <a:pt x="931" y="19"/>
                    </a:lnTo>
                    <a:lnTo>
                      <a:pt x="934" y="31"/>
                    </a:lnTo>
                    <a:lnTo>
                      <a:pt x="919" y="46"/>
                    </a:lnTo>
                    <a:lnTo>
                      <a:pt x="907" y="23"/>
                    </a:lnTo>
                    <a:lnTo>
                      <a:pt x="895" y="27"/>
                    </a:lnTo>
                    <a:lnTo>
                      <a:pt x="892" y="46"/>
                    </a:lnTo>
                    <a:lnTo>
                      <a:pt x="884" y="73"/>
                    </a:lnTo>
                    <a:lnTo>
                      <a:pt x="865" y="93"/>
                    </a:lnTo>
                    <a:lnTo>
                      <a:pt x="853" y="70"/>
                    </a:lnTo>
                    <a:lnTo>
                      <a:pt x="872" y="54"/>
                    </a:lnTo>
                    <a:lnTo>
                      <a:pt x="876" y="31"/>
                    </a:lnTo>
                    <a:lnTo>
                      <a:pt x="865" y="31"/>
                    </a:lnTo>
                    <a:lnTo>
                      <a:pt x="845" y="31"/>
                    </a:lnTo>
                    <a:lnTo>
                      <a:pt x="829" y="54"/>
                    </a:lnTo>
                    <a:lnTo>
                      <a:pt x="810" y="85"/>
                    </a:lnTo>
                    <a:lnTo>
                      <a:pt x="818" y="100"/>
                    </a:lnTo>
                    <a:lnTo>
                      <a:pt x="806" y="108"/>
                    </a:lnTo>
                    <a:lnTo>
                      <a:pt x="790" y="97"/>
                    </a:lnTo>
                    <a:lnTo>
                      <a:pt x="775" y="104"/>
                    </a:lnTo>
                    <a:lnTo>
                      <a:pt x="779" y="120"/>
                    </a:lnTo>
                    <a:lnTo>
                      <a:pt x="760" y="120"/>
                    </a:lnTo>
                    <a:lnTo>
                      <a:pt x="747" y="124"/>
                    </a:lnTo>
                    <a:lnTo>
                      <a:pt x="733" y="143"/>
                    </a:lnTo>
                    <a:lnTo>
                      <a:pt x="713" y="139"/>
                    </a:lnTo>
                    <a:lnTo>
                      <a:pt x="713" y="151"/>
                    </a:lnTo>
                    <a:lnTo>
                      <a:pt x="697" y="139"/>
                    </a:lnTo>
                    <a:lnTo>
                      <a:pt x="678" y="147"/>
                    </a:lnTo>
                    <a:lnTo>
                      <a:pt x="674" y="163"/>
                    </a:lnTo>
                    <a:lnTo>
                      <a:pt x="658" y="166"/>
                    </a:lnTo>
                    <a:lnTo>
                      <a:pt x="647" y="151"/>
                    </a:lnTo>
                    <a:lnTo>
                      <a:pt x="624" y="154"/>
                    </a:lnTo>
                    <a:lnTo>
                      <a:pt x="601" y="163"/>
                    </a:lnTo>
                    <a:lnTo>
                      <a:pt x="601" y="186"/>
                    </a:lnTo>
                    <a:lnTo>
                      <a:pt x="615" y="190"/>
                    </a:lnTo>
                    <a:lnTo>
                      <a:pt x="615" y="196"/>
                    </a:lnTo>
                    <a:lnTo>
                      <a:pt x="615" y="211"/>
                    </a:lnTo>
                    <a:lnTo>
                      <a:pt x="604" y="207"/>
                    </a:lnTo>
                    <a:lnTo>
                      <a:pt x="590" y="215"/>
                    </a:lnTo>
                    <a:lnTo>
                      <a:pt x="594" y="230"/>
                    </a:lnTo>
                    <a:lnTo>
                      <a:pt x="608" y="242"/>
                    </a:lnTo>
                    <a:lnTo>
                      <a:pt x="608" y="261"/>
                    </a:lnTo>
                    <a:lnTo>
                      <a:pt x="594" y="254"/>
                    </a:lnTo>
                    <a:lnTo>
                      <a:pt x="583" y="257"/>
                    </a:lnTo>
                    <a:lnTo>
                      <a:pt x="583" y="273"/>
                    </a:lnTo>
                    <a:lnTo>
                      <a:pt x="564" y="273"/>
                    </a:lnTo>
                    <a:lnTo>
                      <a:pt x="548" y="273"/>
                    </a:lnTo>
                    <a:lnTo>
                      <a:pt x="544" y="284"/>
                    </a:lnTo>
                    <a:lnTo>
                      <a:pt x="540" y="293"/>
                    </a:lnTo>
                    <a:lnTo>
                      <a:pt x="528" y="296"/>
                    </a:lnTo>
                    <a:lnTo>
                      <a:pt x="524" y="304"/>
                    </a:lnTo>
                    <a:lnTo>
                      <a:pt x="528" y="316"/>
                    </a:lnTo>
                    <a:lnTo>
                      <a:pt x="505" y="323"/>
                    </a:lnTo>
                    <a:lnTo>
                      <a:pt x="521" y="339"/>
                    </a:lnTo>
                    <a:lnTo>
                      <a:pt x="524" y="347"/>
                    </a:lnTo>
                    <a:lnTo>
                      <a:pt x="509" y="359"/>
                    </a:lnTo>
                    <a:lnTo>
                      <a:pt x="482" y="378"/>
                    </a:lnTo>
                    <a:lnTo>
                      <a:pt x="462" y="393"/>
                    </a:lnTo>
                    <a:lnTo>
                      <a:pt x="451" y="416"/>
                    </a:lnTo>
                    <a:lnTo>
                      <a:pt x="431" y="432"/>
                    </a:lnTo>
                    <a:lnTo>
                      <a:pt x="431" y="443"/>
                    </a:lnTo>
                    <a:lnTo>
                      <a:pt x="435" y="455"/>
                    </a:lnTo>
                    <a:lnTo>
                      <a:pt x="419" y="468"/>
                    </a:lnTo>
                    <a:lnTo>
                      <a:pt x="423" y="482"/>
                    </a:lnTo>
                    <a:lnTo>
                      <a:pt x="408" y="509"/>
                    </a:lnTo>
                    <a:lnTo>
                      <a:pt x="396" y="514"/>
                    </a:lnTo>
                    <a:lnTo>
                      <a:pt x="396" y="534"/>
                    </a:lnTo>
                    <a:lnTo>
                      <a:pt x="404" y="545"/>
                    </a:lnTo>
                    <a:lnTo>
                      <a:pt x="392" y="557"/>
                    </a:lnTo>
                    <a:lnTo>
                      <a:pt x="385" y="548"/>
                    </a:lnTo>
                    <a:lnTo>
                      <a:pt x="369" y="557"/>
                    </a:lnTo>
                    <a:lnTo>
                      <a:pt x="373" y="580"/>
                    </a:lnTo>
                    <a:lnTo>
                      <a:pt x="357" y="587"/>
                    </a:lnTo>
                    <a:lnTo>
                      <a:pt x="334" y="591"/>
                    </a:lnTo>
                    <a:lnTo>
                      <a:pt x="319" y="611"/>
                    </a:lnTo>
                    <a:lnTo>
                      <a:pt x="314" y="630"/>
                    </a:lnTo>
                    <a:lnTo>
                      <a:pt x="299" y="646"/>
                    </a:lnTo>
                    <a:lnTo>
                      <a:pt x="299" y="657"/>
                    </a:lnTo>
                    <a:lnTo>
                      <a:pt x="319" y="641"/>
                    </a:lnTo>
                    <a:lnTo>
                      <a:pt x="342" y="626"/>
                    </a:lnTo>
                    <a:lnTo>
                      <a:pt x="350" y="630"/>
                    </a:lnTo>
                    <a:lnTo>
                      <a:pt x="342" y="653"/>
                    </a:lnTo>
                    <a:lnTo>
                      <a:pt x="323" y="665"/>
                    </a:lnTo>
                    <a:lnTo>
                      <a:pt x="303" y="661"/>
                    </a:lnTo>
                    <a:lnTo>
                      <a:pt x="307" y="677"/>
                    </a:lnTo>
                    <a:lnTo>
                      <a:pt x="280" y="688"/>
                    </a:lnTo>
                    <a:lnTo>
                      <a:pt x="276" y="665"/>
                    </a:lnTo>
                    <a:lnTo>
                      <a:pt x="264" y="657"/>
                    </a:lnTo>
                    <a:lnTo>
                      <a:pt x="248" y="680"/>
                    </a:lnTo>
                    <a:lnTo>
                      <a:pt x="233" y="680"/>
                    </a:lnTo>
                    <a:lnTo>
                      <a:pt x="216" y="684"/>
                    </a:lnTo>
                    <a:lnTo>
                      <a:pt x="214" y="704"/>
                    </a:lnTo>
                    <a:lnTo>
                      <a:pt x="205" y="707"/>
                    </a:lnTo>
                    <a:lnTo>
                      <a:pt x="205" y="718"/>
                    </a:lnTo>
                    <a:lnTo>
                      <a:pt x="196" y="714"/>
                    </a:lnTo>
                    <a:lnTo>
                      <a:pt x="182" y="705"/>
                    </a:lnTo>
                    <a:lnTo>
                      <a:pt x="161" y="707"/>
                    </a:lnTo>
                    <a:lnTo>
                      <a:pt x="161" y="719"/>
                    </a:lnTo>
                    <a:lnTo>
                      <a:pt x="163" y="729"/>
                    </a:lnTo>
                    <a:lnTo>
                      <a:pt x="155" y="732"/>
                    </a:lnTo>
                    <a:lnTo>
                      <a:pt x="136" y="723"/>
                    </a:lnTo>
                    <a:lnTo>
                      <a:pt x="118" y="737"/>
                    </a:lnTo>
                    <a:lnTo>
                      <a:pt x="122" y="748"/>
                    </a:lnTo>
                    <a:lnTo>
                      <a:pt x="120" y="757"/>
                    </a:lnTo>
                    <a:lnTo>
                      <a:pt x="103" y="748"/>
                    </a:lnTo>
                    <a:lnTo>
                      <a:pt x="97" y="759"/>
                    </a:lnTo>
                    <a:lnTo>
                      <a:pt x="91" y="766"/>
                    </a:lnTo>
                    <a:lnTo>
                      <a:pt x="70" y="762"/>
                    </a:lnTo>
                    <a:lnTo>
                      <a:pt x="58" y="764"/>
                    </a:lnTo>
                    <a:lnTo>
                      <a:pt x="56" y="780"/>
                    </a:lnTo>
                    <a:lnTo>
                      <a:pt x="48" y="784"/>
                    </a:lnTo>
                    <a:lnTo>
                      <a:pt x="36" y="801"/>
                    </a:lnTo>
                    <a:lnTo>
                      <a:pt x="39" y="823"/>
                    </a:lnTo>
                    <a:lnTo>
                      <a:pt x="34" y="853"/>
                    </a:lnTo>
                    <a:lnTo>
                      <a:pt x="29" y="884"/>
                    </a:lnTo>
                    <a:lnTo>
                      <a:pt x="25" y="914"/>
                    </a:lnTo>
                    <a:lnTo>
                      <a:pt x="21" y="928"/>
                    </a:lnTo>
                    <a:lnTo>
                      <a:pt x="31" y="942"/>
                    </a:lnTo>
                    <a:lnTo>
                      <a:pt x="48" y="930"/>
                    </a:lnTo>
                    <a:lnTo>
                      <a:pt x="60" y="937"/>
                    </a:lnTo>
                    <a:lnTo>
                      <a:pt x="60" y="948"/>
                    </a:lnTo>
                    <a:lnTo>
                      <a:pt x="43" y="958"/>
                    </a:lnTo>
                    <a:lnTo>
                      <a:pt x="41" y="977"/>
                    </a:lnTo>
                    <a:lnTo>
                      <a:pt x="36" y="987"/>
                    </a:lnTo>
                    <a:lnTo>
                      <a:pt x="20" y="985"/>
                    </a:lnTo>
                    <a:lnTo>
                      <a:pt x="13" y="1008"/>
                    </a:lnTo>
                    <a:lnTo>
                      <a:pt x="21" y="1014"/>
                    </a:lnTo>
                    <a:lnTo>
                      <a:pt x="36" y="1010"/>
                    </a:lnTo>
                    <a:lnTo>
                      <a:pt x="45" y="1020"/>
                    </a:lnTo>
                    <a:lnTo>
                      <a:pt x="46" y="1026"/>
                    </a:lnTo>
                    <a:lnTo>
                      <a:pt x="33" y="1034"/>
                    </a:lnTo>
                    <a:lnTo>
                      <a:pt x="34" y="1048"/>
                    </a:lnTo>
                    <a:lnTo>
                      <a:pt x="20" y="1051"/>
                    </a:lnTo>
                    <a:lnTo>
                      <a:pt x="9" y="1043"/>
                    </a:lnTo>
                    <a:lnTo>
                      <a:pt x="11" y="1062"/>
                    </a:lnTo>
                    <a:lnTo>
                      <a:pt x="9" y="1076"/>
                    </a:lnTo>
                    <a:lnTo>
                      <a:pt x="0" y="1076"/>
                    </a:lnTo>
                    <a:lnTo>
                      <a:pt x="23" y="1100"/>
                    </a:lnTo>
                    <a:lnTo>
                      <a:pt x="34" y="1114"/>
                    </a:lnTo>
                    <a:lnTo>
                      <a:pt x="41" y="1132"/>
                    </a:lnTo>
                    <a:lnTo>
                      <a:pt x="64" y="1146"/>
                    </a:lnTo>
                    <a:lnTo>
                      <a:pt x="89" y="1160"/>
                    </a:lnTo>
                    <a:lnTo>
                      <a:pt x="113" y="1160"/>
                    </a:lnTo>
                    <a:lnTo>
                      <a:pt x="148" y="1137"/>
                    </a:lnTo>
                    <a:lnTo>
                      <a:pt x="182" y="1112"/>
                    </a:lnTo>
                    <a:lnTo>
                      <a:pt x="214" y="1069"/>
                    </a:lnTo>
                    <a:lnTo>
                      <a:pt x="219" y="1064"/>
                    </a:lnTo>
                    <a:lnTo>
                      <a:pt x="227" y="1078"/>
                    </a:lnTo>
                    <a:lnTo>
                      <a:pt x="243" y="1069"/>
                    </a:lnTo>
                    <a:lnTo>
                      <a:pt x="248" y="1053"/>
                    </a:lnTo>
                    <a:lnTo>
                      <a:pt x="250" y="1034"/>
                    </a:lnTo>
                    <a:lnTo>
                      <a:pt x="266" y="1010"/>
                    </a:lnTo>
                    <a:lnTo>
                      <a:pt x="260" y="1037"/>
                    </a:lnTo>
                    <a:lnTo>
                      <a:pt x="268" y="1041"/>
                    </a:lnTo>
                    <a:lnTo>
                      <a:pt x="264" y="1053"/>
                    </a:lnTo>
                    <a:lnTo>
                      <a:pt x="268" y="1074"/>
                    </a:lnTo>
                    <a:lnTo>
                      <a:pt x="276" y="1092"/>
                    </a:lnTo>
                    <a:lnTo>
                      <a:pt x="285" y="1086"/>
                    </a:lnTo>
                    <a:lnTo>
                      <a:pt x="284" y="1092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3" name="Freeform 89"/>
              <p:cNvSpPr>
                <a:spLocks/>
              </p:cNvSpPr>
              <p:nvPr/>
            </p:nvSpPr>
            <p:spPr bwMode="auto">
              <a:xfrm>
                <a:off x="2096" y="389"/>
                <a:ext cx="1059" cy="1160"/>
              </a:xfrm>
              <a:custGeom>
                <a:avLst/>
                <a:gdLst/>
                <a:ahLst/>
                <a:cxnLst>
                  <a:cxn ang="0">
                    <a:pos x="311" y="1059"/>
                  </a:cxn>
                  <a:cxn ang="0">
                    <a:pos x="353" y="993"/>
                  </a:cxn>
                  <a:cxn ang="0">
                    <a:pos x="342" y="903"/>
                  </a:cxn>
                  <a:cxn ang="0">
                    <a:pos x="350" y="826"/>
                  </a:cxn>
                  <a:cxn ang="0">
                    <a:pos x="369" y="719"/>
                  </a:cxn>
                  <a:cxn ang="0">
                    <a:pos x="423" y="646"/>
                  </a:cxn>
                  <a:cxn ang="0">
                    <a:pos x="451" y="587"/>
                  </a:cxn>
                  <a:cxn ang="0">
                    <a:pos x="471" y="529"/>
                  </a:cxn>
                  <a:cxn ang="0">
                    <a:pos x="528" y="432"/>
                  </a:cxn>
                  <a:cxn ang="0">
                    <a:pos x="560" y="354"/>
                  </a:cxn>
                  <a:cxn ang="0">
                    <a:pos x="631" y="277"/>
                  </a:cxn>
                  <a:cxn ang="0">
                    <a:pos x="690" y="250"/>
                  </a:cxn>
                  <a:cxn ang="0">
                    <a:pos x="728" y="182"/>
                  </a:cxn>
                  <a:cxn ang="0">
                    <a:pos x="822" y="218"/>
                  </a:cxn>
                  <a:cxn ang="0">
                    <a:pos x="872" y="230"/>
                  </a:cxn>
                  <a:cxn ang="0">
                    <a:pos x="899" y="139"/>
                  </a:cxn>
                  <a:cxn ang="0">
                    <a:pos x="977" y="131"/>
                  </a:cxn>
                  <a:cxn ang="0">
                    <a:pos x="1004" y="166"/>
                  </a:cxn>
                  <a:cxn ang="0">
                    <a:pos x="1027" y="120"/>
                  </a:cxn>
                  <a:cxn ang="0">
                    <a:pos x="1055" y="65"/>
                  </a:cxn>
                  <a:cxn ang="0">
                    <a:pos x="1004" y="19"/>
                  </a:cxn>
                  <a:cxn ang="0">
                    <a:pos x="958" y="23"/>
                  </a:cxn>
                  <a:cxn ang="0">
                    <a:pos x="931" y="19"/>
                  </a:cxn>
                  <a:cxn ang="0">
                    <a:pos x="892" y="46"/>
                  </a:cxn>
                  <a:cxn ang="0">
                    <a:pos x="876" y="31"/>
                  </a:cxn>
                  <a:cxn ang="0">
                    <a:pos x="818" y="100"/>
                  </a:cxn>
                  <a:cxn ang="0">
                    <a:pos x="760" y="120"/>
                  </a:cxn>
                  <a:cxn ang="0">
                    <a:pos x="697" y="139"/>
                  </a:cxn>
                  <a:cxn ang="0">
                    <a:pos x="624" y="154"/>
                  </a:cxn>
                  <a:cxn ang="0">
                    <a:pos x="615" y="211"/>
                  </a:cxn>
                  <a:cxn ang="0">
                    <a:pos x="608" y="261"/>
                  </a:cxn>
                  <a:cxn ang="0">
                    <a:pos x="548" y="273"/>
                  </a:cxn>
                  <a:cxn ang="0">
                    <a:pos x="528" y="316"/>
                  </a:cxn>
                  <a:cxn ang="0">
                    <a:pos x="482" y="378"/>
                  </a:cxn>
                  <a:cxn ang="0">
                    <a:pos x="435" y="455"/>
                  </a:cxn>
                  <a:cxn ang="0">
                    <a:pos x="396" y="534"/>
                  </a:cxn>
                  <a:cxn ang="0">
                    <a:pos x="373" y="580"/>
                  </a:cxn>
                  <a:cxn ang="0">
                    <a:pos x="299" y="646"/>
                  </a:cxn>
                  <a:cxn ang="0">
                    <a:pos x="342" y="653"/>
                  </a:cxn>
                  <a:cxn ang="0">
                    <a:pos x="276" y="665"/>
                  </a:cxn>
                  <a:cxn ang="0">
                    <a:pos x="214" y="704"/>
                  </a:cxn>
                  <a:cxn ang="0">
                    <a:pos x="161" y="707"/>
                  </a:cxn>
                  <a:cxn ang="0">
                    <a:pos x="118" y="737"/>
                  </a:cxn>
                  <a:cxn ang="0">
                    <a:pos x="91" y="766"/>
                  </a:cxn>
                  <a:cxn ang="0">
                    <a:pos x="36" y="801"/>
                  </a:cxn>
                  <a:cxn ang="0">
                    <a:pos x="21" y="928"/>
                  </a:cxn>
                  <a:cxn ang="0">
                    <a:pos x="43" y="958"/>
                  </a:cxn>
                  <a:cxn ang="0">
                    <a:pos x="21" y="1014"/>
                  </a:cxn>
                  <a:cxn ang="0">
                    <a:pos x="34" y="1048"/>
                  </a:cxn>
                  <a:cxn ang="0">
                    <a:pos x="0" y="1076"/>
                  </a:cxn>
                  <a:cxn ang="0">
                    <a:pos x="89" y="1160"/>
                  </a:cxn>
                  <a:cxn ang="0">
                    <a:pos x="219" y="1064"/>
                  </a:cxn>
                  <a:cxn ang="0">
                    <a:pos x="266" y="1010"/>
                  </a:cxn>
                  <a:cxn ang="0">
                    <a:pos x="276" y="1092"/>
                  </a:cxn>
                </a:cxnLst>
                <a:rect l="0" t="0" r="r" b="b"/>
                <a:pathLst>
                  <a:path w="1059" h="1160">
                    <a:moveTo>
                      <a:pt x="284" y="1092"/>
                    </a:moveTo>
                    <a:lnTo>
                      <a:pt x="287" y="1090"/>
                    </a:lnTo>
                    <a:lnTo>
                      <a:pt x="299" y="1086"/>
                    </a:lnTo>
                    <a:lnTo>
                      <a:pt x="307" y="1074"/>
                    </a:lnTo>
                    <a:lnTo>
                      <a:pt x="311" y="1059"/>
                    </a:lnTo>
                    <a:lnTo>
                      <a:pt x="314" y="1051"/>
                    </a:lnTo>
                    <a:lnTo>
                      <a:pt x="311" y="1028"/>
                    </a:lnTo>
                    <a:lnTo>
                      <a:pt x="314" y="1012"/>
                    </a:lnTo>
                    <a:lnTo>
                      <a:pt x="326" y="1005"/>
                    </a:lnTo>
                    <a:lnTo>
                      <a:pt x="353" y="993"/>
                    </a:lnTo>
                    <a:lnTo>
                      <a:pt x="357" y="981"/>
                    </a:lnTo>
                    <a:lnTo>
                      <a:pt x="353" y="942"/>
                    </a:lnTo>
                    <a:lnTo>
                      <a:pt x="350" y="935"/>
                    </a:lnTo>
                    <a:lnTo>
                      <a:pt x="350" y="912"/>
                    </a:lnTo>
                    <a:lnTo>
                      <a:pt x="342" y="903"/>
                    </a:lnTo>
                    <a:lnTo>
                      <a:pt x="346" y="884"/>
                    </a:lnTo>
                    <a:lnTo>
                      <a:pt x="353" y="884"/>
                    </a:lnTo>
                    <a:lnTo>
                      <a:pt x="373" y="873"/>
                    </a:lnTo>
                    <a:lnTo>
                      <a:pt x="357" y="837"/>
                    </a:lnTo>
                    <a:lnTo>
                      <a:pt x="350" y="826"/>
                    </a:lnTo>
                    <a:lnTo>
                      <a:pt x="350" y="823"/>
                    </a:lnTo>
                    <a:lnTo>
                      <a:pt x="350" y="793"/>
                    </a:lnTo>
                    <a:lnTo>
                      <a:pt x="361" y="770"/>
                    </a:lnTo>
                    <a:lnTo>
                      <a:pt x="365" y="746"/>
                    </a:lnTo>
                    <a:lnTo>
                      <a:pt x="369" y="719"/>
                    </a:lnTo>
                    <a:lnTo>
                      <a:pt x="365" y="696"/>
                    </a:lnTo>
                    <a:lnTo>
                      <a:pt x="373" y="680"/>
                    </a:lnTo>
                    <a:lnTo>
                      <a:pt x="377" y="669"/>
                    </a:lnTo>
                    <a:lnTo>
                      <a:pt x="400" y="653"/>
                    </a:lnTo>
                    <a:lnTo>
                      <a:pt x="423" y="646"/>
                    </a:lnTo>
                    <a:lnTo>
                      <a:pt x="443" y="653"/>
                    </a:lnTo>
                    <a:lnTo>
                      <a:pt x="451" y="657"/>
                    </a:lnTo>
                    <a:lnTo>
                      <a:pt x="462" y="641"/>
                    </a:lnTo>
                    <a:lnTo>
                      <a:pt x="462" y="623"/>
                    </a:lnTo>
                    <a:lnTo>
                      <a:pt x="451" y="587"/>
                    </a:lnTo>
                    <a:lnTo>
                      <a:pt x="446" y="572"/>
                    </a:lnTo>
                    <a:lnTo>
                      <a:pt x="451" y="564"/>
                    </a:lnTo>
                    <a:lnTo>
                      <a:pt x="458" y="564"/>
                    </a:lnTo>
                    <a:lnTo>
                      <a:pt x="466" y="552"/>
                    </a:lnTo>
                    <a:lnTo>
                      <a:pt x="471" y="529"/>
                    </a:lnTo>
                    <a:lnTo>
                      <a:pt x="474" y="498"/>
                    </a:lnTo>
                    <a:lnTo>
                      <a:pt x="478" y="468"/>
                    </a:lnTo>
                    <a:lnTo>
                      <a:pt x="489" y="455"/>
                    </a:lnTo>
                    <a:lnTo>
                      <a:pt x="512" y="440"/>
                    </a:lnTo>
                    <a:lnTo>
                      <a:pt x="528" y="432"/>
                    </a:lnTo>
                    <a:lnTo>
                      <a:pt x="532" y="409"/>
                    </a:lnTo>
                    <a:lnTo>
                      <a:pt x="540" y="393"/>
                    </a:lnTo>
                    <a:lnTo>
                      <a:pt x="560" y="378"/>
                    </a:lnTo>
                    <a:lnTo>
                      <a:pt x="564" y="366"/>
                    </a:lnTo>
                    <a:lnTo>
                      <a:pt x="560" y="354"/>
                    </a:lnTo>
                    <a:lnTo>
                      <a:pt x="560" y="339"/>
                    </a:lnTo>
                    <a:lnTo>
                      <a:pt x="575" y="327"/>
                    </a:lnTo>
                    <a:lnTo>
                      <a:pt x="594" y="293"/>
                    </a:lnTo>
                    <a:lnTo>
                      <a:pt x="608" y="296"/>
                    </a:lnTo>
                    <a:lnTo>
                      <a:pt x="631" y="277"/>
                    </a:lnTo>
                    <a:lnTo>
                      <a:pt x="628" y="261"/>
                    </a:lnTo>
                    <a:lnTo>
                      <a:pt x="642" y="246"/>
                    </a:lnTo>
                    <a:lnTo>
                      <a:pt x="651" y="250"/>
                    </a:lnTo>
                    <a:lnTo>
                      <a:pt x="667" y="246"/>
                    </a:lnTo>
                    <a:lnTo>
                      <a:pt x="690" y="250"/>
                    </a:lnTo>
                    <a:lnTo>
                      <a:pt x="720" y="223"/>
                    </a:lnTo>
                    <a:lnTo>
                      <a:pt x="717" y="207"/>
                    </a:lnTo>
                    <a:lnTo>
                      <a:pt x="720" y="200"/>
                    </a:lnTo>
                    <a:lnTo>
                      <a:pt x="713" y="196"/>
                    </a:lnTo>
                    <a:lnTo>
                      <a:pt x="728" y="182"/>
                    </a:lnTo>
                    <a:lnTo>
                      <a:pt x="752" y="179"/>
                    </a:lnTo>
                    <a:lnTo>
                      <a:pt x="767" y="200"/>
                    </a:lnTo>
                    <a:lnTo>
                      <a:pt x="795" y="230"/>
                    </a:lnTo>
                    <a:lnTo>
                      <a:pt x="806" y="230"/>
                    </a:lnTo>
                    <a:lnTo>
                      <a:pt x="822" y="218"/>
                    </a:lnTo>
                    <a:lnTo>
                      <a:pt x="833" y="215"/>
                    </a:lnTo>
                    <a:lnTo>
                      <a:pt x="841" y="218"/>
                    </a:lnTo>
                    <a:lnTo>
                      <a:pt x="853" y="230"/>
                    </a:lnTo>
                    <a:lnTo>
                      <a:pt x="868" y="234"/>
                    </a:lnTo>
                    <a:lnTo>
                      <a:pt x="872" y="230"/>
                    </a:lnTo>
                    <a:lnTo>
                      <a:pt x="879" y="215"/>
                    </a:lnTo>
                    <a:lnTo>
                      <a:pt x="884" y="207"/>
                    </a:lnTo>
                    <a:lnTo>
                      <a:pt x="899" y="182"/>
                    </a:lnTo>
                    <a:lnTo>
                      <a:pt x="904" y="179"/>
                    </a:lnTo>
                    <a:lnTo>
                      <a:pt x="899" y="139"/>
                    </a:lnTo>
                    <a:lnTo>
                      <a:pt x="919" y="120"/>
                    </a:lnTo>
                    <a:lnTo>
                      <a:pt x="927" y="124"/>
                    </a:lnTo>
                    <a:lnTo>
                      <a:pt x="950" y="100"/>
                    </a:lnTo>
                    <a:lnTo>
                      <a:pt x="970" y="124"/>
                    </a:lnTo>
                    <a:lnTo>
                      <a:pt x="977" y="131"/>
                    </a:lnTo>
                    <a:lnTo>
                      <a:pt x="988" y="127"/>
                    </a:lnTo>
                    <a:lnTo>
                      <a:pt x="997" y="139"/>
                    </a:lnTo>
                    <a:lnTo>
                      <a:pt x="997" y="147"/>
                    </a:lnTo>
                    <a:lnTo>
                      <a:pt x="1004" y="154"/>
                    </a:lnTo>
                    <a:lnTo>
                      <a:pt x="1004" y="166"/>
                    </a:lnTo>
                    <a:lnTo>
                      <a:pt x="1016" y="151"/>
                    </a:lnTo>
                    <a:lnTo>
                      <a:pt x="1036" y="136"/>
                    </a:lnTo>
                    <a:lnTo>
                      <a:pt x="1047" y="112"/>
                    </a:lnTo>
                    <a:lnTo>
                      <a:pt x="1039" y="108"/>
                    </a:lnTo>
                    <a:lnTo>
                      <a:pt x="1027" y="120"/>
                    </a:lnTo>
                    <a:lnTo>
                      <a:pt x="1024" y="100"/>
                    </a:lnTo>
                    <a:lnTo>
                      <a:pt x="1016" y="97"/>
                    </a:lnTo>
                    <a:lnTo>
                      <a:pt x="1013" y="85"/>
                    </a:lnTo>
                    <a:lnTo>
                      <a:pt x="1043" y="61"/>
                    </a:lnTo>
                    <a:lnTo>
                      <a:pt x="1055" y="65"/>
                    </a:lnTo>
                    <a:lnTo>
                      <a:pt x="1059" y="50"/>
                    </a:lnTo>
                    <a:lnTo>
                      <a:pt x="1051" y="46"/>
                    </a:lnTo>
                    <a:lnTo>
                      <a:pt x="1031" y="38"/>
                    </a:lnTo>
                    <a:lnTo>
                      <a:pt x="1020" y="34"/>
                    </a:lnTo>
                    <a:lnTo>
                      <a:pt x="1004" y="19"/>
                    </a:lnTo>
                    <a:lnTo>
                      <a:pt x="988" y="15"/>
                    </a:lnTo>
                    <a:lnTo>
                      <a:pt x="973" y="31"/>
                    </a:lnTo>
                    <a:lnTo>
                      <a:pt x="965" y="42"/>
                    </a:lnTo>
                    <a:lnTo>
                      <a:pt x="950" y="31"/>
                    </a:lnTo>
                    <a:lnTo>
                      <a:pt x="958" y="23"/>
                    </a:lnTo>
                    <a:lnTo>
                      <a:pt x="961" y="4"/>
                    </a:lnTo>
                    <a:lnTo>
                      <a:pt x="958" y="0"/>
                    </a:lnTo>
                    <a:lnTo>
                      <a:pt x="938" y="0"/>
                    </a:lnTo>
                    <a:lnTo>
                      <a:pt x="934" y="7"/>
                    </a:lnTo>
                    <a:lnTo>
                      <a:pt x="931" y="19"/>
                    </a:lnTo>
                    <a:lnTo>
                      <a:pt x="934" y="31"/>
                    </a:lnTo>
                    <a:lnTo>
                      <a:pt x="919" y="46"/>
                    </a:lnTo>
                    <a:lnTo>
                      <a:pt x="907" y="23"/>
                    </a:lnTo>
                    <a:lnTo>
                      <a:pt x="895" y="27"/>
                    </a:lnTo>
                    <a:lnTo>
                      <a:pt x="892" y="46"/>
                    </a:lnTo>
                    <a:lnTo>
                      <a:pt x="884" y="73"/>
                    </a:lnTo>
                    <a:lnTo>
                      <a:pt x="865" y="93"/>
                    </a:lnTo>
                    <a:lnTo>
                      <a:pt x="853" y="70"/>
                    </a:lnTo>
                    <a:lnTo>
                      <a:pt x="872" y="54"/>
                    </a:lnTo>
                    <a:lnTo>
                      <a:pt x="876" y="31"/>
                    </a:lnTo>
                    <a:lnTo>
                      <a:pt x="865" y="31"/>
                    </a:lnTo>
                    <a:lnTo>
                      <a:pt x="845" y="31"/>
                    </a:lnTo>
                    <a:lnTo>
                      <a:pt x="829" y="54"/>
                    </a:lnTo>
                    <a:lnTo>
                      <a:pt x="810" y="85"/>
                    </a:lnTo>
                    <a:lnTo>
                      <a:pt x="818" y="100"/>
                    </a:lnTo>
                    <a:lnTo>
                      <a:pt x="806" y="108"/>
                    </a:lnTo>
                    <a:lnTo>
                      <a:pt x="790" y="97"/>
                    </a:lnTo>
                    <a:lnTo>
                      <a:pt x="775" y="104"/>
                    </a:lnTo>
                    <a:lnTo>
                      <a:pt x="779" y="120"/>
                    </a:lnTo>
                    <a:lnTo>
                      <a:pt x="760" y="120"/>
                    </a:lnTo>
                    <a:lnTo>
                      <a:pt x="747" y="124"/>
                    </a:lnTo>
                    <a:lnTo>
                      <a:pt x="733" y="143"/>
                    </a:lnTo>
                    <a:lnTo>
                      <a:pt x="713" y="139"/>
                    </a:lnTo>
                    <a:lnTo>
                      <a:pt x="713" y="151"/>
                    </a:lnTo>
                    <a:lnTo>
                      <a:pt x="697" y="139"/>
                    </a:lnTo>
                    <a:lnTo>
                      <a:pt x="678" y="147"/>
                    </a:lnTo>
                    <a:lnTo>
                      <a:pt x="674" y="163"/>
                    </a:lnTo>
                    <a:lnTo>
                      <a:pt x="658" y="166"/>
                    </a:lnTo>
                    <a:lnTo>
                      <a:pt x="647" y="151"/>
                    </a:lnTo>
                    <a:lnTo>
                      <a:pt x="624" y="154"/>
                    </a:lnTo>
                    <a:lnTo>
                      <a:pt x="601" y="163"/>
                    </a:lnTo>
                    <a:lnTo>
                      <a:pt x="601" y="186"/>
                    </a:lnTo>
                    <a:lnTo>
                      <a:pt x="615" y="190"/>
                    </a:lnTo>
                    <a:lnTo>
                      <a:pt x="615" y="196"/>
                    </a:lnTo>
                    <a:lnTo>
                      <a:pt x="615" y="211"/>
                    </a:lnTo>
                    <a:lnTo>
                      <a:pt x="604" y="207"/>
                    </a:lnTo>
                    <a:lnTo>
                      <a:pt x="590" y="215"/>
                    </a:lnTo>
                    <a:lnTo>
                      <a:pt x="594" y="230"/>
                    </a:lnTo>
                    <a:lnTo>
                      <a:pt x="608" y="242"/>
                    </a:lnTo>
                    <a:lnTo>
                      <a:pt x="608" y="261"/>
                    </a:lnTo>
                    <a:lnTo>
                      <a:pt x="594" y="254"/>
                    </a:lnTo>
                    <a:lnTo>
                      <a:pt x="583" y="257"/>
                    </a:lnTo>
                    <a:lnTo>
                      <a:pt x="583" y="273"/>
                    </a:lnTo>
                    <a:lnTo>
                      <a:pt x="564" y="273"/>
                    </a:lnTo>
                    <a:lnTo>
                      <a:pt x="548" y="273"/>
                    </a:lnTo>
                    <a:lnTo>
                      <a:pt x="544" y="284"/>
                    </a:lnTo>
                    <a:lnTo>
                      <a:pt x="540" y="293"/>
                    </a:lnTo>
                    <a:lnTo>
                      <a:pt x="528" y="296"/>
                    </a:lnTo>
                    <a:lnTo>
                      <a:pt x="524" y="304"/>
                    </a:lnTo>
                    <a:lnTo>
                      <a:pt x="528" y="316"/>
                    </a:lnTo>
                    <a:lnTo>
                      <a:pt x="505" y="323"/>
                    </a:lnTo>
                    <a:lnTo>
                      <a:pt x="521" y="339"/>
                    </a:lnTo>
                    <a:lnTo>
                      <a:pt x="524" y="347"/>
                    </a:lnTo>
                    <a:lnTo>
                      <a:pt x="509" y="359"/>
                    </a:lnTo>
                    <a:lnTo>
                      <a:pt x="482" y="378"/>
                    </a:lnTo>
                    <a:lnTo>
                      <a:pt x="462" y="393"/>
                    </a:lnTo>
                    <a:lnTo>
                      <a:pt x="451" y="416"/>
                    </a:lnTo>
                    <a:lnTo>
                      <a:pt x="431" y="432"/>
                    </a:lnTo>
                    <a:lnTo>
                      <a:pt x="431" y="443"/>
                    </a:lnTo>
                    <a:lnTo>
                      <a:pt x="435" y="455"/>
                    </a:lnTo>
                    <a:lnTo>
                      <a:pt x="419" y="468"/>
                    </a:lnTo>
                    <a:lnTo>
                      <a:pt x="423" y="482"/>
                    </a:lnTo>
                    <a:lnTo>
                      <a:pt x="408" y="509"/>
                    </a:lnTo>
                    <a:lnTo>
                      <a:pt x="396" y="514"/>
                    </a:lnTo>
                    <a:lnTo>
                      <a:pt x="396" y="534"/>
                    </a:lnTo>
                    <a:lnTo>
                      <a:pt x="404" y="545"/>
                    </a:lnTo>
                    <a:lnTo>
                      <a:pt x="392" y="557"/>
                    </a:lnTo>
                    <a:lnTo>
                      <a:pt x="385" y="548"/>
                    </a:lnTo>
                    <a:lnTo>
                      <a:pt x="369" y="557"/>
                    </a:lnTo>
                    <a:lnTo>
                      <a:pt x="373" y="580"/>
                    </a:lnTo>
                    <a:lnTo>
                      <a:pt x="357" y="587"/>
                    </a:lnTo>
                    <a:lnTo>
                      <a:pt x="334" y="591"/>
                    </a:lnTo>
                    <a:lnTo>
                      <a:pt x="319" y="611"/>
                    </a:lnTo>
                    <a:lnTo>
                      <a:pt x="314" y="630"/>
                    </a:lnTo>
                    <a:lnTo>
                      <a:pt x="299" y="646"/>
                    </a:lnTo>
                    <a:lnTo>
                      <a:pt x="299" y="657"/>
                    </a:lnTo>
                    <a:lnTo>
                      <a:pt x="319" y="641"/>
                    </a:lnTo>
                    <a:lnTo>
                      <a:pt x="342" y="626"/>
                    </a:lnTo>
                    <a:lnTo>
                      <a:pt x="350" y="630"/>
                    </a:lnTo>
                    <a:lnTo>
                      <a:pt x="342" y="653"/>
                    </a:lnTo>
                    <a:lnTo>
                      <a:pt x="323" y="665"/>
                    </a:lnTo>
                    <a:lnTo>
                      <a:pt x="303" y="661"/>
                    </a:lnTo>
                    <a:lnTo>
                      <a:pt x="307" y="677"/>
                    </a:lnTo>
                    <a:lnTo>
                      <a:pt x="280" y="688"/>
                    </a:lnTo>
                    <a:lnTo>
                      <a:pt x="276" y="665"/>
                    </a:lnTo>
                    <a:lnTo>
                      <a:pt x="264" y="657"/>
                    </a:lnTo>
                    <a:lnTo>
                      <a:pt x="248" y="680"/>
                    </a:lnTo>
                    <a:lnTo>
                      <a:pt x="233" y="680"/>
                    </a:lnTo>
                    <a:lnTo>
                      <a:pt x="216" y="684"/>
                    </a:lnTo>
                    <a:lnTo>
                      <a:pt x="214" y="704"/>
                    </a:lnTo>
                    <a:lnTo>
                      <a:pt x="205" y="707"/>
                    </a:lnTo>
                    <a:lnTo>
                      <a:pt x="205" y="718"/>
                    </a:lnTo>
                    <a:lnTo>
                      <a:pt x="196" y="714"/>
                    </a:lnTo>
                    <a:lnTo>
                      <a:pt x="182" y="705"/>
                    </a:lnTo>
                    <a:lnTo>
                      <a:pt x="161" y="707"/>
                    </a:lnTo>
                    <a:lnTo>
                      <a:pt x="161" y="719"/>
                    </a:lnTo>
                    <a:lnTo>
                      <a:pt x="163" y="729"/>
                    </a:lnTo>
                    <a:lnTo>
                      <a:pt x="155" y="732"/>
                    </a:lnTo>
                    <a:lnTo>
                      <a:pt x="136" y="723"/>
                    </a:lnTo>
                    <a:lnTo>
                      <a:pt x="118" y="737"/>
                    </a:lnTo>
                    <a:lnTo>
                      <a:pt x="122" y="748"/>
                    </a:lnTo>
                    <a:lnTo>
                      <a:pt x="120" y="757"/>
                    </a:lnTo>
                    <a:lnTo>
                      <a:pt x="103" y="748"/>
                    </a:lnTo>
                    <a:lnTo>
                      <a:pt x="97" y="759"/>
                    </a:lnTo>
                    <a:lnTo>
                      <a:pt x="91" y="766"/>
                    </a:lnTo>
                    <a:lnTo>
                      <a:pt x="70" y="762"/>
                    </a:lnTo>
                    <a:lnTo>
                      <a:pt x="58" y="764"/>
                    </a:lnTo>
                    <a:lnTo>
                      <a:pt x="56" y="780"/>
                    </a:lnTo>
                    <a:lnTo>
                      <a:pt x="48" y="784"/>
                    </a:lnTo>
                    <a:lnTo>
                      <a:pt x="36" y="801"/>
                    </a:lnTo>
                    <a:lnTo>
                      <a:pt x="39" y="823"/>
                    </a:lnTo>
                    <a:lnTo>
                      <a:pt x="34" y="853"/>
                    </a:lnTo>
                    <a:lnTo>
                      <a:pt x="29" y="884"/>
                    </a:lnTo>
                    <a:lnTo>
                      <a:pt x="25" y="914"/>
                    </a:lnTo>
                    <a:lnTo>
                      <a:pt x="21" y="928"/>
                    </a:lnTo>
                    <a:lnTo>
                      <a:pt x="31" y="942"/>
                    </a:lnTo>
                    <a:lnTo>
                      <a:pt x="48" y="930"/>
                    </a:lnTo>
                    <a:lnTo>
                      <a:pt x="60" y="937"/>
                    </a:lnTo>
                    <a:lnTo>
                      <a:pt x="60" y="948"/>
                    </a:lnTo>
                    <a:lnTo>
                      <a:pt x="43" y="958"/>
                    </a:lnTo>
                    <a:lnTo>
                      <a:pt x="41" y="977"/>
                    </a:lnTo>
                    <a:lnTo>
                      <a:pt x="36" y="987"/>
                    </a:lnTo>
                    <a:lnTo>
                      <a:pt x="20" y="985"/>
                    </a:lnTo>
                    <a:lnTo>
                      <a:pt x="13" y="1008"/>
                    </a:lnTo>
                    <a:lnTo>
                      <a:pt x="21" y="1014"/>
                    </a:lnTo>
                    <a:lnTo>
                      <a:pt x="36" y="1010"/>
                    </a:lnTo>
                    <a:lnTo>
                      <a:pt x="45" y="1020"/>
                    </a:lnTo>
                    <a:lnTo>
                      <a:pt x="46" y="1026"/>
                    </a:lnTo>
                    <a:lnTo>
                      <a:pt x="33" y="1034"/>
                    </a:lnTo>
                    <a:lnTo>
                      <a:pt x="34" y="1048"/>
                    </a:lnTo>
                    <a:lnTo>
                      <a:pt x="20" y="1051"/>
                    </a:lnTo>
                    <a:lnTo>
                      <a:pt x="9" y="1043"/>
                    </a:lnTo>
                    <a:lnTo>
                      <a:pt x="11" y="1062"/>
                    </a:lnTo>
                    <a:lnTo>
                      <a:pt x="9" y="1076"/>
                    </a:lnTo>
                    <a:lnTo>
                      <a:pt x="0" y="1076"/>
                    </a:lnTo>
                    <a:lnTo>
                      <a:pt x="23" y="1100"/>
                    </a:lnTo>
                    <a:lnTo>
                      <a:pt x="34" y="1114"/>
                    </a:lnTo>
                    <a:lnTo>
                      <a:pt x="41" y="1132"/>
                    </a:lnTo>
                    <a:lnTo>
                      <a:pt x="64" y="1146"/>
                    </a:lnTo>
                    <a:lnTo>
                      <a:pt x="89" y="1160"/>
                    </a:lnTo>
                    <a:lnTo>
                      <a:pt x="113" y="1160"/>
                    </a:lnTo>
                    <a:lnTo>
                      <a:pt x="148" y="1137"/>
                    </a:lnTo>
                    <a:lnTo>
                      <a:pt x="182" y="1112"/>
                    </a:lnTo>
                    <a:lnTo>
                      <a:pt x="214" y="1069"/>
                    </a:lnTo>
                    <a:lnTo>
                      <a:pt x="219" y="1064"/>
                    </a:lnTo>
                    <a:lnTo>
                      <a:pt x="227" y="1078"/>
                    </a:lnTo>
                    <a:lnTo>
                      <a:pt x="243" y="1069"/>
                    </a:lnTo>
                    <a:lnTo>
                      <a:pt x="248" y="1053"/>
                    </a:lnTo>
                    <a:lnTo>
                      <a:pt x="250" y="1034"/>
                    </a:lnTo>
                    <a:lnTo>
                      <a:pt x="266" y="1010"/>
                    </a:lnTo>
                    <a:lnTo>
                      <a:pt x="260" y="1037"/>
                    </a:lnTo>
                    <a:lnTo>
                      <a:pt x="268" y="1041"/>
                    </a:lnTo>
                    <a:lnTo>
                      <a:pt x="264" y="1053"/>
                    </a:lnTo>
                    <a:lnTo>
                      <a:pt x="268" y="1074"/>
                    </a:lnTo>
                    <a:lnTo>
                      <a:pt x="276" y="1092"/>
                    </a:lnTo>
                    <a:lnTo>
                      <a:pt x="285" y="1086"/>
                    </a:lnTo>
                    <a:lnTo>
                      <a:pt x="284" y="1092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4" name="Freeform 90"/>
              <p:cNvSpPr>
                <a:spLocks/>
              </p:cNvSpPr>
              <p:nvPr/>
            </p:nvSpPr>
            <p:spPr bwMode="auto">
              <a:xfrm>
                <a:off x="2096" y="389"/>
                <a:ext cx="1059" cy="1160"/>
              </a:xfrm>
              <a:custGeom>
                <a:avLst/>
                <a:gdLst/>
                <a:ahLst/>
                <a:cxnLst>
                  <a:cxn ang="0">
                    <a:pos x="311" y="1059"/>
                  </a:cxn>
                  <a:cxn ang="0">
                    <a:pos x="353" y="993"/>
                  </a:cxn>
                  <a:cxn ang="0">
                    <a:pos x="342" y="903"/>
                  </a:cxn>
                  <a:cxn ang="0">
                    <a:pos x="350" y="826"/>
                  </a:cxn>
                  <a:cxn ang="0">
                    <a:pos x="369" y="719"/>
                  </a:cxn>
                  <a:cxn ang="0">
                    <a:pos x="423" y="646"/>
                  </a:cxn>
                  <a:cxn ang="0">
                    <a:pos x="451" y="587"/>
                  </a:cxn>
                  <a:cxn ang="0">
                    <a:pos x="471" y="529"/>
                  </a:cxn>
                  <a:cxn ang="0">
                    <a:pos x="528" y="432"/>
                  </a:cxn>
                  <a:cxn ang="0">
                    <a:pos x="560" y="354"/>
                  </a:cxn>
                  <a:cxn ang="0">
                    <a:pos x="631" y="277"/>
                  </a:cxn>
                  <a:cxn ang="0">
                    <a:pos x="690" y="250"/>
                  </a:cxn>
                  <a:cxn ang="0">
                    <a:pos x="728" y="182"/>
                  </a:cxn>
                  <a:cxn ang="0">
                    <a:pos x="822" y="218"/>
                  </a:cxn>
                  <a:cxn ang="0">
                    <a:pos x="872" y="230"/>
                  </a:cxn>
                  <a:cxn ang="0">
                    <a:pos x="899" y="139"/>
                  </a:cxn>
                  <a:cxn ang="0">
                    <a:pos x="977" y="131"/>
                  </a:cxn>
                  <a:cxn ang="0">
                    <a:pos x="1004" y="166"/>
                  </a:cxn>
                  <a:cxn ang="0">
                    <a:pos x="1027" y="120"/>
                  </a:cxn>
                  <a:cxn ang="0">
                    <a:pos x="1055" y="65"/>
                  </a:cxn>
                  <a:cxn ang="0">
                    <a:pos x="1004" y="19"/>
                  </a:cxn>
                  <a:cxn ang="0">
                    <a:pos x="958" y="23"/>
                  </a:cxn>
                  <a:cxn ang="0">
                    <a:pos x="931" y="19"/>
                  </a:cxn>
                  <a:cxn ang="0">
                    <a:pos x="892" y="46"/>
                  </a:cxn>
                  <a:cxn ang="0">
                    <a:pos x="876" y="31"/>
                  </a:cxn>
                  <a:cxn ang="0">
                    <a:pos x="818" y="100"/>
                  </a:cxn>
                  <a:cxn ang="0">
                    <a:pos x="760" y="120"/>
                  </a:cxn>
                  <a:cxn ang="0">
                    <a:pos x="697" y="139"/>
                  </a:cxn>
                  <a:cxn ang="0">
                    <a:pos x="624" y="154"/>
                  </a:cxn>
                  <a:cxn ang="0">
                    <a:pos x="615" y="211"/>
                  </a:cxn>
                  <a:cxn ang="0">
                    <a:pos x="608" y="261"/>
                  </a:cxn>
                  <a:cxn ang="0">
                    <a:pos x="548" y="273"/>
                  </a:cxn>
                  <a:cxn ang="0">
                    <a:pos x="528" y="316"/>
                  </a:cxn>
                  <a:cxn ang="0">
                    <a:pos x="482" y="378"/>
                  </a:cxn>
                  <a:cxn ang="0">
                    <a:pos x="435" y="455"/>
                  </a:cxn>
                  <a:cxn ang="0">
                    <a:pos x="396" y="534"/>
                  </a:cxn>
                  <a:cxn ang="0">
                    <a:pos x="373" y="580"/>
                  </a:cxn>
                  <a:cxn ang="0">
                    <a:pos x="299" y="646"/>
                  </a:cxn>
                  <a:cxn ang="0">
                    <a:pos x="342" y="653"/>
                  </a:cxn>
                  <a:cxn ang="0">
                    <a:pos x="276" y="665"/>
                  </a:cxn>
                  <a:cxn ang="0">
                    <a:pos x="214" y="704"/>
                  </a:cxn>
                  <a:cxn ang="0">
                    <a:pos x="161" y="707"/>
                  </a:cxn>
                  <a:cxn ang="0">
                    <a:pos x="118" y="737"/>
                  </a:cxn>
                  <a:cxn ang="0">
                    <a:pos x="91" y="766"/>
                  </a:cxn>
                  <a:cxn ang="0">
                    <a:pos x="36" y="801"/>
                  </a:cxn>
                  <a:cxn ang="0">
                    <a:pos x="21" y="928"/>
                  </a:cxn>
                  <a:cxn ang="0">
                    <a:pos x="43" y="958"/>
                  </a:cxn>
                  <a:cxn ang="0">
                    <a:pos x="21" y="1014"/>
                  </a:cxn>
                  <a:cxn ang="0">
                    <a:pos x="34" y="1048"/>
                  </a:cxn>
                  <a:cxn ang="0">
                    <a:pos x="0" y="1076"/>
                  </a:cxn>
                  <a:cxn ang="0">
                    <a:pos x="89" y="1160"/>
                  </a:cxn>
                  <a:cxn ang="0">
                    <a:pos x="219" y="1064"/>
                  </a:cxn>
                  <a:cxn ang="0">
                    <a:pos x="266" y="1010"/>
                  </a:cxn>
                  <a:cxn ang="0">
                    <a:pos x="276" y="1092"/>
                  </a:cxn>
                </a:cxnLst>
                <a:rect l="0" t="0" r="r" b="b"/>
                <a:pathLst>
                  <a:path w="1059" h="1160">
                    <a:moveTo>
                      <a:pt x="284" y="1092"/>
                    </a:moveTo>
                    <a:lnTo>
                      <a:pt x="287" y="1090"/>
                    </a:lnTo>
                    <a:lnTo>
                      <a:pt x="299" y="1086"/>
                    </a:lnTo>
                    <a:lnTo>
                      <a:pt x="307" y="1074"/>
                    </a:lnTo>
                    <a:lnTo>
                      <a:pt x="311" y="1059"/>
                    </a:lnTo>
                    <a:lnTo>
                      <a:pt x="314" y="1051"/>
                    </a:lnTo>
                    <a:lnTo>
                      <a:pt x="311" y="1028"/>
                    </a:lnTo>
                    <a:lnTo>
                      <a:pt x="314" y="1012"/>
                    </a:lnTo>
                    <a:lnTo>
                      <a:pt x="326" y="1005"/>
                    </a:lnTo>
                    <a:lnTo>
                      <a:pt x="353" y="993"/>
                    </a:lnTo>
                    <a:lnTo>
                      <a:pt x="357" y="981"/>
                    </a:lnTo>
                    <a:lnTo>
                      <a:pt x="353" y="942"/>
                    </a:lnTo>
                    <a:lnTo>
                      <a:pt x="350" y="935"/>
                    </a:lnTo>
                    <a:lnTo>
                      <a:pt x="350" y="912"/>
                    </a:lnTo>
                    <a:lnTo>
                      <a:pt x="342" y="903"/>
                    </a:lnTo>
                    <a:lnTo>
                      <a:pt x="346" y="884"/>
                    </a:lnTo>
                    <a:lnTo>
                      <a:pt x="353" y="884"/>
                    </a:lnTo>
                    <a:lnTo>
                      <a:pt x="373" y="873"/>
                    </a:lnTo>
                    <a:lnTo>
                      <a:pt x="357" y="837"/>
                    </a:lnTo>
                    <a:lnTo>
                      <a:pt x="350" y="826"/>
                    </a:lnTo>
                    <a:lnTo>
                      <a:pt x="350" y="823"/>
                    </a:lnTo>
                    <a:lnTo>
                      <a:pt x="350" y="793"/>
                    </a:lnTo>
                    <a:lnTo>
                      <a:pt x="361" y="770"/>
                    </a:lnTo>
                    <a:lnTo>
                      <a:pt x="365" y="746"/>
                    </a:lnTo>
                    <a:lnTo>
                      <a:pt x="369" y="719"/>
                    </a:lnTo>
                    <a:lnTo>
                      <a:pt x="365" y="696"/>
                    </a:lnTo>
                    <a:lnTo>
                      <a:pt x="373" y="680"/>
                    </a:lnTo>
                    <a:lnTo>
                      <a:pt x="377" y="669"/>
                    </a:lnTo>
                    <a:lnTo>
                      <a:pt x="400" y="653"/>
                    </a:lnTo>
                    <a:lnTo>
                      <a:pt x="423" y="646"/>
                    </a:lnTo>
                    <a:lnTo>
                      <a:pt x="443" y="653"/>
                    </a:lnTo>
                    <a:lnTo>
                      <a:pt x="451" y="657"/>
                    </a:lnTo>
                    <a:lnTo>
                      <a:pt x="462" y="641"/>
                    </a:lnTo>
                    <a:lnTo>
                      <a:pt x="462" y="623"/>
                    </a:lnTo>
                    <a:lnTo>
                      <a:pt x="451" y="587"/>
                    </a:lnTo>
                    <a:lnTo>
                      <a:pt x="446" y="572"/>
                    </a:lnTo>
                    <a:lnTo>
                      <a:pt x="451" y="564"/>
                    </a:lnTo>
                    <a:lnTo>
                      <a:pt x="458" y="564"/>
                    </a:lnTo>
                    <a:lnTo>
                      <a:pt x="466" y="552"/>
                    </a:lnTo>
                    <a:lnTo>
                      <a:pt x="471" y="529"/>
                    </a:lnTo>
                    <a:lnTo>
                      <a:pt x="474" y="498"/>
                    </a:lnTo>
                    <a:lnTo>
                      <a:pt x="478" y="468"/>
                    </a:lnTo>
                    <a:lnTo>
                      <a:pt x="489" y="455"/>
                    </a:lnTo>
                    <a:lnTo>
                      <a:pt x="512" y="440"/>
                    </a:lnTo>
                    <a:lnTo>
                      <a:pt x="528" y="432"/>
                    </a:lnTo>
                    <a:lnTo>
                      <a:pt x="532" y="409"/>
                    </a:lnTo>
                    <a:lnTo>
                      <a:pt x="540" y="393"/>
                    </a:lnTo>
                    <a:lnTo>
                      <a:pt x="560" y="378"/>
                    </a:lnTo>
                    <a:lnTo>
                      <a:pt x="564" y="366"/>
                    </a:lnTo>
                    <a:lnTo>
                      <a:pt x="560" y="354"/>
                    </a:lnTo>
                    <a:lnTo>
                      <a:pt x="560" y="339"/>
                    </a:lnTo>
                    <a:lnTo>
                      <a:pt x="575" y="327"/>
                    </a:lnTo>
                    <a:lnTo>
                      <a:pt x="594" y="293"/>
                    </a:lnTo>
                    <a:lnTo>
                      <a:pt x="608" y="296"/>
                    </a:lnTo>
                    <a:lnTo>
                      <a:pt x="631" y="277"/>
                    </a:lnTo>
                    <a:lnTo>
                      <a:pt x="628" y="261"/>
                    </a:lnTo>
                    <a:lnTo>
                      <a:pt x="642" y="246"/>
                    </a:lnTo>
                    <a:lnTo>
                      <a:pt x="651" y="250"/>
                    </a:lnTo>
                    <a:lnTo>
                      <a:pt x="667" y="246"/>
                    </a:lnTo>
                    <a:lnTo>
                      <a:pt x="690" y="250"/>
                    </a:lnTo>
                    <a:lnTo>
                      <a:pt x="720" y="223"/>
                    </a:lnTo>
                    <a:lnTo>
                      <a:pt x="717" y="207"/>
                    </a:lnTo>
                    <a:lnTo>
                      <a:pt x="720" y="200"/>
                    </a:lnTo>
                    <a:lnTo>
                      <a:pt x="713" y="196"/>
                    </a:lnTo>
                    <a:lnTo>
                      <a:pt x="728" y="182"/>
                    </a:lnTo>
                    <a:lnTo>
                      <a:pt x="752" y="179"/>
                    </a:lnTo>
                    <a:lnTo>
                      <a:pt x="767" y="200"/>
                    </a:lnTo>
                    <a:lnTo>
                      <a:pt x="795" y="230"/>
                    </a:lnTo>
                    <a:lnTo>
                      <a:pt x="806" y="230"/>
                    </a:lnTo>
                    <a:lnTo>
                      <a:pt x="822" y="218"/>
                    </a:lnTo>
                    <a:lnTo>
                      <a:pt x="833" y="215"/>
                    </a:lnTo>
                    <a:lnTo>
                      <a:pt x="841" y="218"/>
                    </a:lnTo>
                    <a:lnTo>
                      <a:pt x="853" y="230"/>
                    </a:lnTo>
                    <a:lnTo>
                      <a:pt x="868" y="234"/>
                    </a:lnTo>
                    <a:lnTo>
                      <a:pt x="872" y="230"/>
                    </a:lnTo>
                    <a:lnTo>
                      <a:pt x="879" y="215"/>
                    </a:lnTo>
                    <a:lnTo>
                      <a:pt x="884" y="207"/>
                    </a:lnTo>
                    <a:lnTo>
                      <a:pt x="899" y="182"/>
                    </a:lnTo>
                    <a:lnTo>
                      <a:pt x="904" y="179"/>
                    </a:lnTo>
                    <a:lnTo>
                      <a:pt x="899" y="139"/>
                    </a:lnTo>
                    <a:lnTo>
                      <a:pt x="919" y="120"/>
                    </a:lnTo>
                    <a:lnTo>
                      <a:pt x="927" y="124"/>
                    </a:lnTo>
                    <a:lnTo>
                      <a:pt x="950" y="100"/>
                    </a:lnTo>
                    <a:lnTo>
                      <a:pt x="970" y="124"/>
                    </a:lnTo>
                    <a:lnTo>
                      <a:pt x="977" y="131"/>
                    </a:lnTo>
                    <a:lnTo>
                      <a:pt x="988" y="127"/>
                    </a:lnTo>
                    <a:lnTo>
                      <a:pt x="997" y="139"/>
                    </a:lnTo>
                    <a:lnTo>
                      <a:pt x="997" y="147"/>
                    </a:lnTo>
                    <a:lnTo>
                      <a:pt x="1004" y="154"/>
                    </a:lnTo>
                    <a:lnTo>
                      <a:pt x="1004" y="166"/>
                    </a:lnTo>
                    <a:lnTo>
                      <a:pt x="1016" y="151"/>
                    </a:lnTo>
                    <a:lnTo>
                      <a:pt x="1036" y="136"/>
                    </a:lnTo>
                    <a:lnTo>
                      <a:pt x="1047" y="112"/>
                    </a:lnTo>
                    <a:lnTo>
                      <a:pt x="1039" y="108"/>
                    </a:lnTo>
                    <a:lnTo>
                      <a:pt x="1027" y="120"/>
                    </a:lnTo>
                    <a:lnTo>
                      <a:pt x="1024" y="100"/>
                    </a:lnTo>
                    <a:lnTo>
                      <a:pt x="1016" y="97"/>
                    </a:lnTo>
                    <a:lnTo>
                      <a:pt x="1013" y="85"/>
                    </a:lnTo>
                    <a:lnTo>
                      <a:pt x="1043" y="61"/>
                    </a:lnTo>
                    <a:lnTo>
                      <a:pt x="1055" y="65"/>
                    </a:lnTo>
                    <a:lnTo>
                      <a:pt x="1059" y="50"/>
                    </a:lnTo>
                    <a:lnTo>
                      <a:pt x="1051" y="46"/>
                    </a:lnTo>
                    <a:lnTo>
                      <a:pt x="1031" y="38"/>
                    </a:lnTo>
                    <a:lnTo>
                      <a:pt x="1020" y="34"/>
                    </a:lnTo>
                    <a:lnTo>
                      <a:pt x="1004" y="19"/>
                    </a:lnTo>
                    <a:lnTo>
                      <a:pt x="988" y="15"/>
                    </a:lnTo>
                    <a:lnTo>
                      <a:pt x="973" y="31"/>
                    </a:lnTo>
                    <a:lnTo>
                      <a:pt x="965" y="42"/>
                    </a:lnTo>
                    <a:lnTo>
                      <a:pt x="950" y="31"/>
                    </a:lnTo>
                    <a:lnTo>
                      <a:pt x="958" y="23"/>
                    </a:lnTo>
                    <a:lnTo>
                      <a:pt x="961" y="4"/>
                    </a:lnTo>
                    <a:lnTo>
                      <a:pt x="958" y="0"/>
                    </a:lnTo>
                    <a:lnTo>
                      <a:pt x="938" y="0"/>
                    </a:lnTo>
                    <a:lnTo>
                      <a:pt x="934" y="7"/>
                    </a:lnTo>
                    <a:lnTo>
                      <a:pt x="931" y="19"/>
                    </a:lnTo>
                    <a:lnTo>
                      <a:pt x="934" y="31"/>
                    </a:lnTo>
                    <a:lnTo>
                      <a:pt x="919" y="46"/>
                    </a:lnTo>
                    <a:lnTo>
                      <a:pt x="907" y="23"/>
                    </a:lnTo>
                    <a:lnTo>
                      <a:pt x="895" y="27"/>
                    </a:lnTo>
                    <a:lnTo>
                      <a:pt x="892" y="46"/>
                    </a:lnTo>
                    <a:lnTo>
                      <a:pt x="884" y="73"/>
                    </a:lnTo>
                    <a:lnTo>
                      <a:pt x="865" y="93"/>
                    </a:lnTo>
                    <a:lnTo>
                      <a:pt x="853" y="70"/>
                    </a:lnTo>
                    <a:lnTo>
                      <a:pt x="872" y="54"/>
                    </a:lnTo>
                    <a:lnTo>
                      <a:pt x="876" y="31"/>
                    </a:lnTo>
                    <a:lnTo>
                      <a:pt x="865" y="31"/>
                    </a:lnTo>
                    <a:lnTo>
                      <a:pt x="845" y="31"/>
                    </a:lnTo>
                    <a:lnTo>
                      <a:pt x="829" y="54"/>
                    </a:lnTo>
                    <a:lnTo>
                      <a:pt x="810" y="85"/>
                    </a:lnTo>
                    <a:lnTo>
                      <a:pt x="818" y="100"/>
                    </a:lnTo>
                    <a:lnTo>
                      <a:pt x="806" y="108"/>
                    </a:lnTo>
                    <a:lnTo>
                      <a:pt x="790" y="97"/>
                    </a:lnTo>
                    <a:lnTo>
                      <a:pt x="775" y="104"/>
                    </a:lnTo>
                    <a:lnTo>
                      <a:pt x="779" y="120"/>
                    </a:lnTo>
                    <a:lnTo>
                      <a:pt x="760" y="120"/>
                    </a:lnTo>
                    <a:lnTo>
                      <a:pt x="747" y="124"/>
                    </a:lnTo>
                    <a:lnTo>
                      <a:pt x="733" y="143"/>
                    </a:lnTo>
                    <a:lnTo>
                      <a:pt x="713" y="139"/>
                    </a:lnTo>
                    <a:lnTo>
                      <a:pt x="713" y="151"/>
                    </a:lnTo>
                    <a:lnTo>
                      <a:pt x="697" y="139"/>
                    </a:lnTo>
                    <a:lnTo>
                      <a:pt x="678" y="147"/>
                    </a:lnTo>
                    <a:lnTo>
                      <a:pt x="674" y="163"/>
                    </a:lnTo>
                    <a:lnTo>
                      <a:pt x="658" y="166"/>
                    </a:lnTo>
                    <a:lnTo>
                      <a:pt x="647" y="151"/>
                    </a:lnTo>
                    <a:lnTo>
                      <a:pt x="624" y="154"/>
                    </a:lnTo>
                    <a:lnTo>
                      <a:pt x="601" y="163"/>
                    </a:lnTo>
                    <a:lnTo>
                      <a:pt x="601" y="186"/>
                    </a:lnTo>
                    <a:lnTo>
                      <a:pt x="615" y="190"/>
                    </a:lnTo>
                    <a:lnTo>
                      <a:pt x="615" y="196"/>
                    </a:lnTo>
                    <a:lnTo>
                      <a:pt x="615" y="211"/>
                    </a:lnTo>
                    <a:lnTo>
                      <a:pt x="604" y="207"/>
                    </a:lnTo>
                    <a:lnTo>
                      <a:pt x="590" y="215"/>
                    </a:lnTo>
                    <a:lnTo>
                      <a:pt x="594" y="230"/>
                    </a:lnTo>
                    <a:lnTo>
                      <a:pt x="608" y="242"/>
                    </a:lnTo>
                    <a:lnTo>
                      <a:pt x="608" y="261"/>
                    </a:lnTo>
                    <a:lnTo>
                      <a:pt x="594" y="254"/>
                    </a:lnTo>
                    <a:lnTo>
                      <a:pt x="583" y="257"/>
                    </a:lnTo>
                    <a:lnTo>
                      <a:pt x="583" y="273"/>
                    </a:lnTo>
                    <a:lnTo>
                      <a:pt x="564" y="273"/>
                    </a:lnTo>
                    <a:lnTo>
                      <a:pt x="548" y="273"/>
                    </a:lnTo>
                    <a:lnTo>
                      <a:pt x="544" y="284"/>
                    </a:lnTo>
                    <a:lnTo>
                      <a:pt x="540" y="293"/>
                    </a:lnTo>
                    <a:lnTo>
                      <a:pt x="528" y="296"/>
                    </a:lnTo>
                    <a:lnTo>
                      <a:pt x="524" y="304"/>
                    </a:lnTo>
                    <a:lnTo>
                      <a:pt x="528" y="316"/>
                    </a:lnTo>
                    <a:lnTo>
                      <a:pt x="505" y="323"/>
                    </a:lnTo>
                    <a:lnTo>
                      <a:pt x="521" y="339"/>
                    </a:lnTo>
                    <a:lnTo>
                      <a:pt x="524" y="347"/>
                    </a:lnTo>
                    <a:lnTo>
                      <a:pt x="509" y="359"/>
                    </a:lnTo>
                    <a:lnTo>
                      <a:pt x="482" y="378"/>
                    </a:lnTo>
                    <a:lnTo>
                      <a:pt x="462" y="393"/>
                    </a:lnTo>
                    <a:lnTo>
                      <a:pt x="451" y="416"/>
                    </a:lnTo>
                    <a:lnTo>
                      <a:pt x="431" y="432"/>
                    </a:lnTo>
                    <a:lnTo>
                      <a:pt x="431" y="443"/>
                    </a:lnTo>
                    <a:lnTo>
                      <a:pt x="435" y="455"/>
                    </a:lnTo>
                    <a:lnTo>
                      <a:pt x="419" y="468"/>
                    </a:lnTo>
                    <a:lnTo>
                      <a:pt x="423" y="482"/>
                    </a:lnTo>
                    <a:lnTo>
                      <a:pt x="408" y="509"/>
                    </a:lnTo>
                    <a:lnTo>
                      <a:pt x="396" y="514"/>
                    </a:lnTo>
                    <a:lnTo>
                      <a:pt x="396" y="534"/>
                    </a:lnTo>
                    <a:lnTo>
                      <a:pt x="404" y="545"/>
                    </a:lnTo>
                    <a:lnTo>
                      <a:pt x="392" y="557"/>
                    </a:lnTo>
                    <a:lnTo>
                      <a:pt x="385" y="548"/>
                    </a:lnTo>
                    <a:lnTo>
                      <a:pt x="369" y="557"/>
                    </a:lnTo>
                    <a:lnTo>
                      <a:pt x="373" y="580"/>
                    </a:lnTo>
                    <a:lnTo>
                      <a:pt x="357" y="587"/>
                    </a:lnTo>
                    <a:lnTo>
                      <a:pt x="334" y="591"/>
                    </a:lnTo>
                    <a:lnTo>
                      <a:pt x="319" y="611"/>
                    </a:lnTo>
                    <a:lnTo>
                      <a:pt x="314" y="630"/>
                    </a:lnTo>
                    <a:lnTo>
                      <a:pt x="299" y="646"/>
                    </a:lnTo>
                    <a:lnTo>
                      <a:pt x="299" y="657"/>
                    </a:lnTo>
                    <a:lnTo>
                      <a:pt x="319" y="641"/>
                    </a:lnTo>
                    <a:lnTo>
                      <a:pt x="342" y="626"/>
                    </a:lnTo>
                    <a:lnTo>
                      <a:pt x="350" y="630"/>
                    </a:lnTo>
                    <a:lnTo>
                      <a:pt x="342" y="653"/>
                    </a:lnTo>
                    <a:lnTo>
                      <a:pt x="323" y="665"/>
                    </a:lnTo>
                    <a:lnTo>
                      <a:pt x="303" y="661"/>
                    </a:lnTo>
                    <a:lnTo>
                      <a:pt x="307" y="677"/>
                    </a:lnTo>
                    <a:lnTo>
                      <a:pt x="280" y="688"/>
                    </a:lnTo>
                    <a:lnTo>
                      <a:pt x="276" y="665"/>
                    </a:lnTo>
                    <a:lnTo>
                      <a:pt x="264" y="657"/>
                    </a:lnTo>
                    <a:lnTo>
                      <a:pt x="248" y="680"/>
                    </a:lnTo>
                    <a:lnTo>
                      <a:pt x="233" y="680"/>
                    </a:lnTo>
                    <a:lnTo>
                      <a:pt x="216" y="684"/>
                    </a:lnTo>
                    <a:lnTo>
                      <a:pt x="214" y="704"/>
                    </a:lnTo>
                    <a:lnTo>
                      <a:pt x="205" y="707"/>
                    </a:lnTo>
                    <a:lnTo>
                      <a:pt x="205" y="718"/>
                    </a:lnTo>
                    <a:lnTo>
                      <a:pt x="196" y="714"/>
                    </a:lnTo>
                    <a:lnTo>
                      <a:pt x="182" y="705"/>
                    </a:lnTo>
                    <a:lnTo>
                      <a:pt x="161" y="707"/>
                    </a:lnTo>
                    <a:lnTo>
                      <a:pt x="161" y="719"/>
                    </a:lnTo>
                    <a:lnTo>
                      <a:pt x="163" y="729"/>
                    </a:lnTo>
                    <a:lnTo>
                      <a:pt x="155" y="732"/>
                    </a:lnTo>
                    <a:lnTo>
                      <a:pt x="136" y="723"/>
                    </a:lnTo>
                    <a:lnTo>
                      <a:pt x="118" y="737"/>
                    </a:lnTo>
                    <a:lnTo>
                      <a:pt x="122" y="748"/>
                    </a:lnTo>
                    <a:lnTo>
                      <a:pt x="120" y="757"/>
                    </a:lnTo>
                    <a:lnTo>
                      <a:pt x="103" y="748"/>
                    </a:lnTo>
                    <a:lnTo>
                      <a:pt x="97" y="759"/>
                    </a:lnTo>
                    <a:lnTo>
                      <a:pt x="91" y="766"/>
                    </a:lnTo>
                    <a:lnTo>
                      <a:pt x="70" y="762"/>
                    </a:lnTo>
                    <a:lnTo>
                      <a:pt x="58" y="764"/>
                    </a:lnTo>
                    <a:lnTo>
                      <a:pt x="56" y="780"/>
                    </a:lnTo>
                    <a:lnTo>
                      <a:pt x="48" y="784"/>
                    </a:lnTo>
                    <a:lnTo>
                      <a:pt x="36" y="801"/>
                    </a:lnTo>
                    <a:lnTo>
                      <a:pt x="39" y="823"/>
                    </a:lnTo>
                    <a:lnTo>
                      <a:pt x="34" y="853"/>
                    </a:lnTo>
                    <a:lnTo>
                      <a:pt x="29" y="884"/>
                    </a:lnTo>
                    <a:lnTo>
                      <a:pt x="25" y="914"/>
                    </a:lnTo>
                    <a:lnTo>
                      <a:pt x="21" y="928"/>
                    </a:lnTo>
                    <a:lnTo>
                      <a:pt x="31" y="942"/>
                    </a:lnTo>
                    <a:lnTo>
                      <a:pt x="48" y="930"/>
                    </a:lnTo>
                    <a:lnTo>
                      <a:pt x="60" y="937"/>
                    </a:lnTo>
                    <a:lnTo>
                      <a:pt x="60" y="948"/>
                    </a:lnTo>
                    <a:lnTo>
                      <a:pt x="43" y="958"/>
                    </a:lnTo>
                    <a:lnTo>
                      <a:pt x="41" y="977"/>
                    </a:lnTo>
                    <a:lnTo>
                      <a:pt x="36" y="987"/>
                    </a:lnTo>
                    <a:lnTo>
                      <a:pt x="20" y="985"/>
                    </a:lnTo>
                    <a:lnTo>
                      <a:pt x="13" y="1008"/>
                    </a:lnTo>
                    <a:lnTo>
                      <a:pt x="21" y="1014"/>
                    </a:lnTo>
                    <a:lnTo>
                      <a:pt x="36" y="1010"/>
                    </a:lnTo>
                    <a:lnTo>
                      <a:pt x="45" y="1020"/>
                    </a:lnTo>
                    <a:lnTo>
                      <a:pt x="46" y="1026"/>
                    </a:lnTo>
                    <a:lnTo>
                      <a:pt x="33" y="1034"/>
                    </a:lnTo>
                    <a:lnTo>
                      <a:pt x="34" y="1048"/>
                    </a:lnTo>
                    <a:lnTo>
                      <a:pt x="20" y="1051"/>
                    </a:lnTo>
                    <a:lnTo>
                      <a:pt x="9" y="1043"/>
                    </a:lnTo>
                    <a:lnTo>
                      <a:pt x="11" y="1062"/>
                    </a:lnTo>
                    <a:lnTo>
                      <a:pt x="9" y="1076"/>
                    </a:lnTo>
                    <a:lnTo>
                      <a:pt x="0" y="1076"/>
                    </a:lnTo>
                    <a:lnTo>
                      <a:pt x="23" y="1100"/>
                    </a:lnTo>
                    <a:lnTo>
                      <a:pt x="34" y="1114"/>
                    </a:lnTo>
                    <a:lnTo>
                      <a:pt x="41" y="1132"/>
                    </a:lnTo>
                    <a:lnTo>
                      <a:pt x="64" y="1146"/>
                    </a:lnTo>
                    <a:lnTo>
                      <a:pt x="89" y="1160"/>
                    </a:lnTo>
                    <a:lnTo>
                      <a:pt x="113" y="1160"/>
                    </a:lnTo>
                    <a:lnTo>
                      <a:pt x="148" y="1137"/>
                    </a:lnTo>
                    <a:lnTo>
                      <a:pt x="182" y="1112"/>
                    </a:lnTo>
                    <a:lnTo>
                      <a:pt x="214" y="1069"/>
                    </a:lnTo>
                    <a:lnTo>
                      <a:pt x="219" y="1064"/>
                    </a:lnTo>
                    <a:lnTo>
                      <a:pt x="227" y="1078"/>
                    </a:lnTo>
                    <a:lnTo>
                      <a:pt x="243" y="1069"/>
                    </a:lnTo>
                    <a:lnTo>
                      <a:pt x="248" y="1053"/>
                    </a:lnTo>
                    <a:lnTo>
                      <a:pt x="250" y="1034"/>
                    </a:lnTo>
                    <a:lnTo>
                      <a:pt x="266" y="1010"/>
                    </a:lnTo>
                    <a:lnTo>
                      <a:pt x="260" y="1037"/>
                    </a:lnTo>
                    <a:lnTo>
                      <a:pt x="268" y="1041"/>
                    </a:lnTo>
                    <a:lnTo>
                      <a:pt x="264" y="1053"/>
                    </a:lnTo>
                    <a:lnTo>
                      <a:pt x="268" y="1074"/>
                    </a:lnTo>
                    <a:lnTo>
                      <a:pt x="276" y="1092"/>
                    </a:lnTo>
                    <a:lnTo>
                      <a:pt x="285" y="1086"/>
                    </a:lnTo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55" name="Group 91"/>
            <p:cNvGrpSpPr>
              <a:grpSpLocks/>
            </p:cNvGrpSpPr>
            <p:nvPr/>
          </p:nvGrpSpPr>
          <p:grpSpPr bwMode="auto">
            <a:xfrm>
              <a:off x="3236" y="928"/>
              <a:ext cx="829" cy="662"/>
              <a:chOff x="2310" y="389"/>
              <a:chExt cx="671" cy="663"/>
            </a:xfrm>
          </p:grpSpPr>
          <p:sp>
            <p:nvSpPr>
              <p:cNvPr id="216156" name="Freeform 92"/>
              <p:cNvSpPr>
                <a:spLocks/>
              </p:cNvSpPr>
              <p:nvPr/>
            </p:nvSpPr>
            <p:spPr bwMode="auto">
              <a:xfrm>
                <a:off x="2627" y="591"/>
                <a:ext cx="32" cy="40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29" y="15"/>
                  </a:cxn>
                  <a:cxn ang="0">
                    <a:pos x="32" y="34"/>
                  </a:cxn>
                  <a:cxn ang="0">
                    <a:pos x="10" y="40"/>
                  </a:cxn>
                  <a:cxn ang="0">
                    <a:pos x="0" y="31"/>
                  </a:cxn>
                  <a:cxn ang="0">
                    <a:pos x="0" y="15"/>
                  </a:cxn>
                  <a:cxn ang="0">
                    <a:pos x="7" y="0"/>
                  </a:cxn>
                  <a:cxn ang="0">
                    <a:pos x="32" y="6"/>
                  </a:cxn>
                </a:cxnLst>
                <a:rect l="0" t="0" r="r" b="b"/>
                <a:pathLst>
                  <a:path w="32" h="40">
                    <a:moveTo>
                      <a:pt x="32" y="6"/>
                    </a:moveTo>
                    <a:lnTo>
                      <a:pt x="29" y="15"/>
                    </a:lnTo>
                    <a:lnTo>
                      <a:pt x="32" y="34"/>
                    </a:lnTo>
                    <a:lnTo>
                      <a:pt x="10" y="40"/>
                    </a:lnTo>
                    <a:lnTo>
                      <a:pt x="0" y="31"/>
                    </a:lnTo>
                    <a:lnTo>
                      <a:pt x="0" y="15"/>
                    </a:lnTo>
                    <a:lnTo>
                      <a:pt x="7" y="0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7" name="Freeform 93"/>
              <p:cNvSpPr>
                <a:spLocks/>
              </p:cNvSpPr>
              <p:nvPr/>
            </p:nvSpPr>
            <p:spPr bwMode="auto">
              <a:xfrm>
                <a:off x="2577" y="619"/>
                <a:ext cx="28" cy="2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8" y="16"/>
                  </a:cxn>
                  <a:cxn ang="0">
                    <a:pos x="6" y="22"/>
                  </a:cxn>
                  <a:cxn ang="0">
                    <a:pos x="0" y="6"/>
                  </a:cxn>
                  <a:cxn ang="0">
                    <a:pos x="25" y="0"/>
                  </a:cxn>
                </a:cxnLst>
                <a:rect l="0" t="0" r="r" b="b"/>
                <a:pathLst>
                  <a:path w="28" h="22">
                    <a:moveTo>
                      <a:pt x="25" y="0"/>
                    </a:moveTo>
                    <a:lnTo>
                      <a:pt x="28" y="16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8" name="Freeform 94"/>
              <p:cNvSpPr>
                <a:spLocks/>
              </p:cNvSpPr>
              <p:nvPr/>
            </p:nvSpPr>
            <p:spPr bwMode="auto">
              <a:xfrm>
                <a:off x="2586" y="574"/>
                <a:ext cx="35" cy="2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6" y="26"/>
                  </a:cxn>
                  <a:cxn ang="0">
                    <a:pos x="35" y="6"/>
                  </a:cxn>
                  <a:cxn ang="0">
                    <a:pos x="19" y="0"/>
                  </a:cxn>
                  <a:cxn ang="0">
                    <a:pos x="10" y="6"/>
                  </a:cxn>
                  <a:cxn ang="0">
                    <a:pos x="0" y="11"/>
                  </a:cxn>
                  <a:cxn ang="0">
                    <a:pos x="0" y="17"/>
                  </a:cxn>
                </a:cxnLst>
                <a:rect l="0" t="0" r="r" b="b"/>
                <a:pathLst>
                  <a:path w="35" h="26">
                    <a:moveTo>
                      <a:pt x="0" y="17"/>
                    </a:moveTo>
                    <a:lnTo>
                      <a:pt x="26" y="26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10" y="6"/>
                    </a:lnTo>
                    <a:lnTo>
                      <a:pt x="0" y="1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9" name="Freeform 95"/>
              <p:cNvSpPr>
                <a:spLocks/>
              </p:cNvSpPr>
              <p:nvPr/>
            </p:nvSpPr>
            <p:spPr bwMode="auto">
              <a:xfrm>
                <a:off x="2627" y="550"/>
                <a:ext cx="26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9" y="0"/>
                  </a:cxn>
                  <a:cxn ang="0">
                    <a:pos x="26" y="6"/>
                  </a:cxn>
                  <a:cxn ang="0">
                    <a:pos x="0" y="17"/>
                  </a:cxn>
                </a:cxnLst>
                <a:rect l="0" t="0" r="r" b="b"/>
                <a:pathLst>
                  <a:path w="26" h="17">
                    <a:moveTo>
                      <a:pt x="0" y="17"/>
                    </a:moveTo>
                    <a:lnTo>
                      <a:pt x="19" y="0"/>
                    </a:lnTo>
                    <a:lnTo>
                      <a:pt x="2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60" name="Freeform 96"/>
              <p:cNvSpPr>
                <a:spLocks/>
              </p:cNvSpPr>
              <p:nvPr/>
            </p:nvSpPr>
            <p:spPr bwMode="auto">
              <a:xfrm>
                <a:off x="2536" y="628"/>
                <a:ext cx="19" cy="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16"/>
                  </a:cxn>
                  <a:cxn ang="0">
                    <a:pos x="0" y="19"/>
                  </a:cxn>
                  <a:cxn ang="0">
                    <a:pos x="16" y="0"/>
                  </a:cxn>
                </a:cxnLst>
                <a:rect l="0" t="0" r="r" b="b"/>
                <a:pathLst>
                  <a:path w="19" h="19">
                    <a:moveTo>
                      <a:pt x="16" y="0"/>
                    </a:moveTo>
                    <a:lnTo>
                      <a:pt x="19" y="16"/>
                    </a:lnTo>
                    <a:lnTo>
                      <a:pt x="0" y="1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61" name="Freeform 97"/>
              <p:cNvSpPr>
                <a:spLocks/>
              </p:cNvSpPr>
              <p:nvPr/>
            </p:nvSpPr>
            <p:spPr bwMode="auto">
              <a:xfrm>
                <a:off x="2735" y="498"/>
                <a:ext cx="35" cy="2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3"/>
                  </a:cxn>
                  <a:cxn ang="0">
                    <a:pos x="22" y="29"/>
                  </a:cxn>
                  <a:cxn ang="0">
                    <a:pos x="35" y="13"/>
                  </a:cxn>
                  <a:cxn ang="0">
                    <a:pos x="16" y="0"/>
                  </a:cxn>
                </a:cxnLst>
                <a:rect l="0" t="0" r="r" b="b"/>
                <a:pathLst>
                  <a:path w="35" h="29">
                    <a:moveTo>
                      <a:pt x="16" y="0"/>
                    </a:moveTo>
                    <a:lnTo>
                      <a:pt x="0" y="13"/>
                    </a:lnTo>
                    <a:lnTo>
                      <a:pt x="22" y="29"/>
                    </a:lnTo>
                    <a:lnTo>
                      <a:pt x="35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62" name="Freeform 98"/>
              <p:cNvSpPr>
                <a:spLocks/>
              </p:cNvSpPr>
              <p:nvPr/>
            </p:nvSpPr>
            <p:spPr bwMode="auto">
              <a:xfrm>
                <a:off x="2767" y="473"/>
                <a:ext cx="34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6" y="29"/>
                  </a:cxn>
                  <a:cxn ang="0">
                    <a:pos x="34" y="16"/>
                  </a:cxn>
                  <a:cxn ang="0">
                    <a:pos x="19" y="0"/>
                  </a:cxn>
                  <a:cxn ang="0">
                    <a:pos x="0" y="10"/>
                  </a:cxn>
                </a:cxnLst>
                <a:rect l="0" t="0" r="r" b="b"/>
                <a:pathLst>
                  <a:path w="34" h="29">
                    <a:moveTo>
                      <a:pt x="0" y="10"/>
                    </a:moveTo>
                    <a:lnTo>
                      <a:pt x="16" y="29"/>
                    </a:lnTo>
                    <a:lnTo>
                      <a:pt x="34" y="16"/>
                    </a:lnTo>
                    <a:lnTo>
                      <a:pt x="1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63" name="Freeform 99"/>
              <p:cNvSpPr>
                <a:spLocks/>
              </p:cNvSpPr>
              <p:nvPr/>
            </p:nvSpPr>
            <p:spPr bwMode="auto">
              <a:xfrm>
                <a:off x="2858" y="420"/>
                <a:ext cx="50" cy="34"/>
              </a:xfrm>
              <a:custGeom>
                <a:avLst/>
                <a:gdLst/>
                <a:ahLst/>
                <a:cxnLst>
                  <a:cxn ang="0">
                    <a:pos x="22" y="9"/>
                  </a:cxn>
                  <a:cxn ang="0">
                    <a:pos x="31" y="16"/>
                  </a:cxn>
                  <a:cxn ang="0">
                    <a:pos x="50" y="0"/>
                  </a:cxn>
                  <a:cxn ang="0">
                    <a:pos x="41" y="31"/>
                  </a:cxn>
                  <a:cxn ang="0">
                    <a:pos x="22" y="34"/>
                  </a:cxn>
                  <a:cxn ang="0">
                    <a:pos x="0" y="12"/>
                  </a:cxn>
                  <a:cxn ang="0">
                    <a:pos x="22" y="9"/>
                  </a:cxn>
                </a:cxnLst>
                <a:rect l="0" t="0" r="r" b="b"/>
                <a:pathLst>
                  <a:path w="50" h="34">
                    <a:moveTo>
                      <a:pt x="22" y="9"/>
                    </a:moveTo>
                    <a:lnTo>
                      <a:pt x="31" y="16"/>
                    </a:lnTo>
                    <a:lnTo>
                      <a:pt x="50" y="0"/>
                    </a:lnTo>
                    <a:lnTo>
                      <a:pt x="41" y="31"/>
                    </a:lnTo>
                    <a:lnTo>
                      <a:pt x="22" y="34"/>
                    </a:lnTo>
                    <a:lnTo>
                      <a:pt x="0" y="12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64" name="Freeform 100"/>
              <p:cNvSpPr>
                <a:spLocks/>
              </p:cNvSpPr>
              <p:nvPr/>
            </p:nvSpPr>
            <p:spPr bwMode="auto">
              <a:xfrm>
                <a:off x="2956" y="389"/>
                <a:ext cx="25" cy="1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2" y="6"/>
                  </a:cxn>
                  <a:cxn ang="0">
                    <a:pos x="25" y="18"/>
                  </a:cxn>
                  <a:cxn ang="0">
                    <a:pos x="0" y="18"/>
                  </a:cxn>
                  <a:cxn ang="0">
                    <a:pos x="12" y="0"/>
                  </a:cxn>
                </a:cxnLst>
                <a:rect l="0" t="0" r="r" b="b"/>
                <a:pathLst>
                  <a:path w="25" h="18">
                    <a:moveTo>
                      <a:pt x="12" y="0"/>
                    </a:moveTo>
                    <a:lnTo>
                      <a:pt x="22" y="6"/>
                    </a:lnTo>
                    <a:lnTo>
                      <a:pt x="25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65" name="Freeform 101"/>
              <p:cNvSpPr>
                <a:spLocks/>
              </p:cNvSpPr>
              <p:nvPr/>
            </p:nvSpPr>
            <p:spPr bwMode="auto">
              <a:xfrm>
                <a:off x="2310" y="1030"/>
                <a:ext cx="37" cy="22"/>
              </a:xfrm>
              <a:custGeom>
                <a:avLst/>
                <a:gdLst/>
                <a:ahLst/>
                <a:cxnLst>
                  <a:cxn ang="0">
                    <a:pos x="37" y="13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3" y="22"/>
                  </a:cxn>
                  <a:cxn ang="0">
                    <a:pos x="37" y="13"/>
                  </a:cxn>
                </a:cxnLst>
                <a:rect l="0" t="0" r="r" b="b"/>
                <a:pathLst>
                  <a:path w="37" h="22">
                    <a:moveTo>
                      <a:pt x="37" y="13"/>
                    </a:moveTo>
                    <a:lnTo>
                      <a:pt x="9" y="0"/>
                    </a:lnTo>
                    <a:lnTo>
                      <a:pt x="0" y="10"/>
                    </a:lnTo>
                    <a:lnTo>
                      <a:pt x="3" y="22"/>
                    </a:lnTo>
                    <a:lnTo>
                      <a:pt x="37" y="13"/>
                    </a:lnTo>
                    <a:close/>
                  </a:path>
                </a:pathLst>
              </a:custGeom>
              <a:solidFill>
                <a:srgbClr val="DDDDDD"/>
              </a:solidFill>
              <a:ln w="1270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6166" name="Freeform 102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819650" y="3854450"/>
            <a:ext cx="723900" cy="258763"/>
          </a:xfrm>
          <a:custGeom>
            <a:avLst/>
            <a:gdLst/>
            <a:ahLst/>
            <a:cxnLst>
              <a:cxn ang="0">
                <a:pos x="126" y="8"/>
              </a:cxn>
              <a:cxn ang="0">
                <a:pos x="139" y="0"/>
              </a:cxn>
              <a:cxn ang="0">
                <a:pos x="153" y="0"/>
              </a:cxn>
              <a:cxn ang="0">
                <a:pos x="160" y="11"/>
              </a:cxn>
              <a:cxn ang="0">
                <a:pos x="173" y="2"/>
              </a:cxn>
              <a:cxn ang="0">
                <a:pos x="187" y="6"/>
              </a:cxn>
              <a:cxn ang="0">
                <a:pos x="208" y="27"/>
              </a:cxn>
              <a:cxn ang="0">
                <a:pos x="231" y="36"/>
              </a:cxn>
              <a:cxn ang="0">
                <a:pos x="239" y="38"/>
              </a:cxn>
              <a:cxn ang="0">
                <a:pos x="251" y="29"/>
              </a:cxn>
              <a:cxn ang="0">
                <a:pos x="262" y="25"/>
              </a:cxn>
              <a:cxn ang="0">
                <a:pos x="294" y="33"/>
              </a:cxn>
              <a:cxn ang="0">
                <a:pos x="336" y="43"/>
              </a:cxn>
              <a:cxn ang="0">
                <a:pos x="369" y="52"/>
              </a:cxn>
              <a:cxn ang="0">
                <a:pos x="358" y="66"/>
              </a:cxn>
              <a:cxn ang="0">
                <a:pos x="336" y="88"/>
              </a:cxn>
              <a:cxn ang="0">
                <a:pos x="330" y="95"/>
              </a:cxn>
              <a:cxn ang="0">
                <a:pos x="333" y="111"/>
              </a:cxn>
              <a:cxn ang="0">
                <a:pos x="317" y="111"/>
              </a:cxn>
              <a:cxn ang="0">
                <a:pos x="301" y="99"/>
              </a:cxn>
              <a:cxn ang="0">
                <a:pos x="285" y="95"/>
              </a:cxn>
              <a:cxn ang="0">
                <a:pos x="244" y="104"/>
              </a:cxn>
              <a:cxn ang="0">
                <a:pos x="234" y="114"/>
              </a:cxn>
              <a:cxn ang="0">
                <a:pos x="222" y="128"/>
              </a:cxn>
              <a:cxn ang="0">
                <a:pos x="200" y="142"/>
              </a:cxn>
              <a:cxn ang="0">
                <a:pos x="188" y="142"/>
              </a:cxn>
              <a:cxn ang="0">
                <a:pos x="174" y="131"/>
              </a:cxn>
              <a:cxn ang="0">
                <a:pos x="163" y="131"/>
              </a:cxn>
              <a:cxn ang="0">
                <a:pos x="121" y="150"/>
              </a:cxn>
              <a:cxn ang="0">
                <a:pos x="101" y="161"/>
              </a:cxn>
              <a:cxn ang="0">
                <a:pos x="86" y="163"/>
              </a:cxn>
              <a:cxn ang="0">
                <a:pos x="53" y="161"/>
              </a:cxn>
              <a:cxn ang="0">
                <a:pos x="39" y="161"/>
              </a:cxn>
              <a:cxn ang="0">
                <a:pos x="28" y="145"/>
              </a:cxn>
              <a:cxn ang="0">
                <a:pos x="23" y="140"/>
              </a:cxn>
              <a:cxn ang="0">
                <a:pos x="12" y="134"/>
              </a:cxn>
              <a:cxn ang="0">
                <a:pos x="5" y="126"/>
              </a:cxn>
              <a:cxn ang="0">
                <a:pos x="0" y="111"/>
              </a:cxn>
              <a:cxn ang="0">
                <a:pos x="0" y="93"/>
              </a:cxn>
              <a:cxn ang="0">
                <a:pos x="36" y="78"/>
              </a:cxn>
              <a:cxn ang="0">
                <a:pos x="76" y="78"/>
              </a:cxn>
              <a:cxn ang="0">
                <a:pos x="100" y="56"/>
              </a:cxn>
              <a:cxn ang="0">
                <a:pos x="103" y="19"/>
              </a:cxn>
              <a:cxn ang="0">
                <a:pos x="126" y="8"/>
              </a:cxn>
            </a:cxnLst>
            <a:rect l="0" t="0" r="r" b="b"/>
            <a:pathLst>
              <a:path w="369" h="163">
                <a:moveTo>
                  <a:pt x="126" y="8"/>
                </a:moveTo>
                <a:lnTo>
                  <a:pt x="139" y="0"/>
                </a:lnTo>
                <a:lnTo>
                  <a:pt x="153" y="0"/>
                </a:lnTo>
                <a:lnTo>
                  <a:pt x="160" y="11"/>
                </a:lnTo>
                <a:lnTo>
                  <a:pt x="173" y="2"/>
                </a:lnTo>
                <a:lnTo>
                  <a:pt x="187" y="6"/>
                </a:lnTo>
                <a:lnTo>
                  <a:pt x="208" y="27"/>
                </a:lnTo>
                <a:lnTo>
                  <a:pt x="231" y="36"/>
                </a:lnTo>
                <a:lnTo>
                  <a:pt x="239" y="38"/>
                </a:lnTo>
                <a:lnTo>
                  <a:pt x="251" y="29"/>
                </a:lnTo>
                <a:lnTo>
                  <a:pt x="262" y="25"/>
                </a:lnTo>
                <a:lnTo>
                  <a:pt x="294" y="33"/>
                </a:lnTo>
                <a:lnTo>
                  <a:pt x="336" y="43"/>
                </a:lnTo>
                <a:lnTo>
                  <a:pt x="369" y="52"/>
                </a:lnTo>
                <a:lnTo>
                  <a:pt x="358" y="66"/>
                </a:lnTo>
                <a:lnTo>
                  <a:pt x="336" y="88"/>
                </a:lnTo>
                <a:lnTo>
                  <a:pt x="330" y="95"/>
                </a:lnTo>
                <a:lnTo>
                  <a:pt x="333" y="111"/>
                </a:lnTo>
                <a:lnTo>
                  <a:pt x="317" y="111"/>
                </a:lnTo>
                <a:lnTo>
                  <a:pt x="301" y="99"/>
                </a:lnTo>
                <a:lnTo>
                  <a:pt x="285" y="95"/>
                </a:lnTo>
                <a:lnTo>
                  <a:pt x="244" y="104"/>
                </a:lnTo>
                <a:lnTo>
                  <a:pt x="234" y="114"/>
                </a:lnTo>
                <a:lnTo>
                  <a:pt x="222" y="128"/>
                </a:lnTo>
                <a:lnTo>
                  <a:pt x="200" y="142"/>
                </a:lnTo>
                <a:lnTo>
                  <a:pt x="188" y="142"/>
                </a:lnTo>
                <a:lnTo>
                  <a:pt x="174" y="131"/>
                </a:lnTo>
                <a:lnTo>
                  <a:pt x="163" y="131"/>
                </a:lnTo>
                <a:lnTo>
                  <a:pt x="121" y="150"/>
                </a:lnTo>
                <a:lnTo>
                  <a:pt x="101" y="161"/>
                </a:lnTo>
                <a:lnTo>
                  <a:pt x="86" y="163"/>
                </a:lnTo>
                <a:lnTo>
                  <a:pt x="53" y="161"/>
                </a:lnTo>
                <a:lnTo>
                  <a:pt x="39" y="161"/>
                </a:lnTo>
                <a:lnTo>
                  <a:pt x="28" y="145"/>
                </a:lnTo>
                <a:lnTo>
                  <a:pt x="23" y="140"/>
                </a:lnTo>
                <a:lnTo>
                  <a:pt x="12" y="134"/>
                </a:lnTo>
                <a:lnTo>
                  <a:pt x="5" y="126"/>
                </a:lnTo>
                <a:lnTo>
                  <a:pt x="0" y="111"/>
                </a:lnTo>
                <a:lnTo>
                  <a:pt x="0" y="93"/>
                </a:lnTo>
                <a:lnTo>
                  <a:pt x="36" y="78"/>
                </a:lnTo>
                <a:lnTo>
                  <a:pt x="76" y="78"/>
                </a:lnTo>
                <a:lnTo>
                  <a:pt x="100" y="56"/>
                </a:lnTo>
                <a:lnTo>
                  <a:pt x="103" y="19"/>
                </a:lnTo>
                <a:lnTo>
                  <a:pt x="126" y="8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67" name="Freeform 103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4645025" y="4487863"/>
            <a:ext cx="484188" cy="363537"/>
          </a:xfrm>
          <a:custGeom>
            <a:avLst/>
            <a:gdLst/>
            <a:ahLst/>
            <a:cxnLst>
              <a:cxn ang="0">
                <a:pos x="230" y="32"/>
              </a:cxn>
              <a:cxn ang="0">
                <a:pos x="217" y="32"/>
              </a:cxn>
              <a:cxn ang="0">
                <a:pos x="203" y="23"/>
              </a:cxn>
              <a:cxn ang="0">
                <a:pos x="186" y="13"/>
              </a:cxn>
              <a:cxn ang="0">
                <a:pos x="164" y="25"/>
              </a:cxn>
              <a:cxn ang="0">
                <a:pos x="144" y="20"/>
              </a:cxn>
              <a:cxn ang="0">
                <a:pos x="126" y="28"/>
              </a:cxn>
              <a:cxn ang="0">
                <a:pos x="125" y="20"/>
              </a:cxn>
              <a:cxn ang="0">
                <a:pos x="109" y="18"/>
              </a:cxn>
              <a:cxn ang="0">
                <a:pos x="90" y="0"/>
              </a:cxn>
              <a:cxn ang="0">
                <a:pos x="62" y="31"/>
              </a:cxn>
              <a:cxn ang="0">
                <a:pos x="18" y="16"/>
              </a:cxn>
              <a:cxn ang="0">
                <a:pos x="0" y="22"/>
              </a:cxn>
              <a:cxn ang="0">
                <a:pos x="0" y="32"/>
              </a:cxn>
              <a:cxn ang="0">
                <a:pos x="47" y="81"/>
              </a:cxn>
              <a:cxn ang="0">
                <a:pos x="59" y="114"/>
              </a:cxn>
              <a:cxn ang="0">
                <a:pos x="84" y="133"/>
              </a:cxn>
              <a:cxn ang="0">
                <a:pos x="94" y="129"/>
              </a:cxn>
              <a:cxn ang="0">
                <a:pos x="156" y="195"/>
              </a:cxn>
              <a:cxn ang="0">
                <a:pos x="160" y="210"/>
              </a:cxn>
              <a:cxn ang="0">
                <a:pos x="156" y="220"/>
              </a:cxn>
              <a:cxn ang="0">
                <a:pos x="160" y="230"/>
              </a:cxn>
              <a:cxn ang="0">
                <a:pos x="178" y="221"/>
              </a:cxn>
              <a:cxn ang="0">
                <a:pos x="192" y="216"/>
              </a:cxn>
              <a:cxn ang="0">
                <a:pos x="192" y="194"/>
              </a:cxn>
              <a:cxn ang="0">
                <a:pos x="210" y="180"/>
              </a:cxn>
              <a:cxn ang="0">
                <a:pos x="217" y="164"/>
              </a:cxn>
              <a:cxn ang="0">
                <a:pos x="236" y="157"/>
              </a:cxn>
              <a:cxn ang="0">
                <a:pos x="239" y="138"/>
              </a:cxn>
              <a:cxn ang="0">
                <a:pos x="236" y="120"/>
              </a:cxn>
              <a:cxn ang="0">
                <a:pos x="245" y="113"/>
              </a:cxn>
              <a:cxn ang="0">
                <a:pos x="229" y="89"/>
              </a:cxn>
              <a:cxn ang="0">
                <a:pos x="248" y="54"/>
              </a:cxn>
              <a:cxn ang="0">
                <a:pos x="230" y="32"/>
              </a:cxn>
            </a:cxnLst>
            <a:rect l="0" t="0" r="r" b="b"/>
            <a:pathLst>
              <a:path w="248" h="230">
                <a:moveTo>
                  <a:pt x="230" y="32"/>
                </a:moveTo>
                <a:lnTo>
                  <a:pt x="217" y="32"/>
                </a:lnTo>
                <a:lnTo>
                  <a:pt x="203" y="23"/>
                </a:lnTo>
                <a:lnTo>
                  <a:pt x="186" y="13"/>
                </a:lnTo>
                <a:lnTo>
                  <a:pt x="164" y="25"/>
                </a:lnTo>
                <a:lnTo>
                  <a:pt x="144" y="20"/>
                </a:lnTo>
                <a:lnTo>
                  <a:pt x="126" y="28"/>
                </a:lnTo>
                <a:lnTo>
                  <a:pt x="125" y="20"/>
                </a:lnTo>
                <a:lnTo>
                  <a:pt x="109" y="18"/>
                </a:lnTo>
                <a:lnTo>
                  <a:pt x="90" y="0"/>
                </a:lnTo>
                <a:lnTo>
                  <a:pt x="62" y="31"/>
                </a:lnTo>
                <a:lnTo>
                  <a:pt x="18" y="16"/>
                </a:lnTo>
                <a:lnTo>
                  <a:pt x="0" y="22"/>
                </a:lnTo>
                <a:lnTo>
                  <a:pt x="0" y="32"/>
                </a:lnTo>
                <a:lnTo>
                  <a:pt x="47" y="81"/>
                </a:lnTo>
                <a:lnTo>
                  <a:pt x="59" y="114"/>
                </a:lnTo>
                <a:lnTo>
                  <a:pt x="84" y="133"/>
                </a:lnTo>
                <a:lnTo>
                  <a:pt x="94" y="129"/>
                </a:lnTo>
                <a:lnTo>
                  <a:pt x="156" y="195"/>
                </a:lnTo>
                <a:lnTo>
                  <a:pt x="160" y="210"/>
                </a:lnTo>
                <a:lnTo>
                  <a:pt x="156" y="220"/>
                </a:lnTo>
                <a:lnTo>
                  <a:pt x="160" y="230"/>
                </a:lnTo>
                <a:lnTo>
                  <a:pt x="178" y="221"/>
                </a:lnTo>
                <a:lnTo>
                  <a:pt x="192" y="216"/>
                </a:lnTo>
                <a:lnTo>
                  <a:pt x="192" y="194"/>
                </a:lnTo>
                <a:lnTo>
                  <a:pt x="210" y="180"/>
                </a:lnTo>
                <a:lnTo>
                  <a:pt x="217" y="164"/>
                </a:lnTo>
                <a:lnTo>
                  <a:pt x="236" y="157"/>
                </a:lnTo>
                <a:lnTo>
                  <a:pt x="239" y="138"/>
                </a:lnTo>
                <a:lnTo>
                  <a:pt x="236" y="120"/>
                </a:lnTo>
                <a:lnTo>
                  <a:pt x="245" y="113"/>
                </a:lnTo>
                <a:lnTo>
                  <a:pt x="229" y="89"/>
                </a:lnTo>
                <a:lnTo>
                  <a:pt x="248" y="54"/>
                </a:lnTo>
                <a:lnTo>
                  <a:pt x="230" y="32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68" name="Freeform 104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310188" y="4960938"/>
            <a:ext cx="333375" cy="182562"/>
          </a:xfrm>
          <a:custGeom>
            <a:avLst/>
            <a:gdLst/>
            <a:ahLst/>
            <a:cxnLst>
              <a:cxn ang="0">
                <a:pos x="6" y="35"/>
              </a:cxn>
              <a:cxn ang="0">
                <a:pos x="35" y="15"/>
              </a:cxn>
              <a:cxn ang="0">
                <a:pos x="54" y="12"/>
              </a:cxn>
              <a:cxn ang="0">
                <a:pos x="73" y="6"/>
              </a:cxn>
              <a:cxn ang="0">
                <a:pos x="89" y="6"/>
              </a:cxn>
              <a:cxn ang="0">
                <a:pos x="105" y="0"/>
              </a:cxn>
              <a:cxn ang="0">
                <a:pos x="132" y="6"/>
              </a:cxn>
              <a:cxn ang="0">
                <a:pos x="148" y="5"/>
              </a:cxn>
              <a:cxn ang="0">
                <a:pos x="163" y="21"/>
              </a:cxn>
              <a:cxn ang="0">
                <a:pos x="161" y="66"/>
              </a:cxn>
              <a:cxn ang="0">
                <a:pos x="170" y="71"/>
              </a:cxn>
              <a:cxn ang="0">
                <a:pos x="158" y="90"/>
              </a:cxn>
              <a:cxn ang="0">
                <a:pos x="120" y="97"/>
              </a:cxn>
              <a:cxn ang="0">
                <a:pos x="105" y="93"/>
              </a:cxn>
              <a:cxn ang="0">
                <a:pos x="94" y="115"/>
              </a:cxn>
              <a:cxn ang="0">
                <a:pos x="66" y="113"/>
              </a:cxn>
              <a:cxn ang="0">
                <a:pos x="54" y="110"/>
              </a:cxn>
              <a:cxn ang="0">
                <a:pos x="37" y="109"/>
              </a:cxn>
              <a:cxn ang="0">
                <a:pos x="28" y="100"/>
              </a:cxn>
              <a:cxn ang="0">
                <a:pos x="22" y="103"/>
              </a:cxn>
              <a:cxn ang="0">
                <a:pos x="9" y="93"/>
              </a:cxn>
              <a:cxn ang="0">
                <a:pos x="0" y="66"/>
              </a:cxn>
              <a:cxn ang="0">
                <a:pos x="7" y="52"/>
              </a:cxn>
              <a:cxn ang="0">
                <a:pos x="6" y="35"/>
              </a:cxn>
            </a:cxnLst>
            <a:rect l="0" t="0" r="r" b="b"/>
            <a:pathLst>
              <a:path w="170" h="115">
                <a:moveTo>
                  <a:pt x="6" y="35"/>
                </a:moveTo>
                <a:lnTo>
                  <a:pt x="35" y="15"/>
                </a:lnTo>
                <a:lnTo>
                  <a:pt x="54" y="12"/>
                </a:lnTo>
                <a:lnTo>
                  <a:pt x="73" y="6"/>
                </a:lnTo>
                <a:lnTo>
                  <a:pt x="89" y="6"/>
                </a:lnTo>
                <a:lnTo>
                  <a:pt x="105" y="0"/>
                </a:lnTo>
                <a:lnTo>
                  <a:pt x="132" y="6"/>
                </a:lnTo>
                <a:lnTo>
                  <a:pt x="148" y="5"/>
                </a:lnTo>
                <a:lnTo>
                  <a:pt x="163" y="21"/>
                </a:lnTo>
                <a:lnTo>
                  <a:pt x="161" y="66"/>
                </a:lnTo>
                <a:lnTo>
                  <a:pt x="170" y="71"/>
                </a:lnTo>
                <a:lnTo>
                  <a:pt x="158" y="90"/>
                </a:lnTo>
                <a:lnTo>
                  <a:pt x="120" y="97"/>
                </a:lnTo>
                <a:lnTo>
                  <a:pt x="105" y="93"/>
                </a:lnTo>
                <a:lnTo>
                  <a:pt x="94" y="115"/>
                </a:lnTo>
                <a:lnTo>
                  <a:pt x="66" y="113"/>
                </a:lnTo>
                <a:lnTo>
                  <a:pt x="54" y="110"/>
                </a:lnTo>
                <a:lnTo>
                  <a:pt x="37" y="109"/>
                </a:lnTo>
                <a:lnTo>
                  <a:pt x="28" y="100"/>
                </a:lnTo>
                <a:lnTo>
                  <a:pt x="22" y="103"/>
                </a:lnTo>
                <a:lnTo>
                  <a:pt x="9" y="93"/>
                </a:lnTo>
                <a:lnTo>
                  <a:pt x="0" y="66"/>
                </a:lnTo>
                <a:lnTo>
                  <a:pt x="7" y="52"/>
                </a:lnTo>
                <a:lnTo>
                  <a:pt x="6" y="35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69" name="Freeform 105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4954588" y="4371975"/>
            <a:ext cx="671512" cy="642938"/>
          </a:xfrm>
          <a:custGeom>
            <a:avLst/>
            <a:gdLst/>
            <a:ahLst/>
            <a:cxnLst>
              <a:cxn ang="0">
                <a:pos x="126" y="4"/>
              </a:cxn>
              <a:cxn ang="0">
                <a:pos x="176" y="1"/>
              </a:cxn>
              <a:cxn ang="0">
                <a:pos x="189" y="13"/>
              </a:cxn>
              <a:cxn ang="0">
                <a:pos x="196" y="22"/>
              </a:cxn>
              <a:cxn ang="0">
                <a:pos x="206" y="61"/>
              </a:cxn>
              <a:cxn ang="0">
                <a:pos x="234" y="69"/>
              </a:cxn>
              <a:cxn ang="0">
                <a:pos x="247" y="124"/>
              </a:cxn>
              <a:cxn ang="0">
                <a:pos x="265" y="139"/>
              </a:cxn>
              <a:cxn ang="0">
                <a:pos x="296" y="133"/>
              </a:cxn>
              <a:cxn ang="0">
                <a:pos x="318" y="164"/>
              </a:cxn>
              <a:cxn ang="0">
                <a:pos x="316" y="189"/>
              </a:cxn>
              <a:cxn ang="0">
                <a:pos x="312" y="202"/>
              </a:cxn>
              <a:cxn ang="0">
                <a:pos x="321" y="240"/>
              </a:cxn>
              <a:cxn ang="0">
                <a:pos x="343" y="256"/>
              </a:cxn>
              <a:cxn ang="0">
                <a:pos x="313" y="303"/>
              </a:cxn>
              <a:cxn ang="0">
                <a:pos x="310" y="360"/>
              </a:cxn>
              <a:cxn ang="0">
                <a:pos x="284" y="372"/>
              </a:cxn>
              <a:cxn ang="0">
                <a:pos x="253" y="378"/>
              </a:cxn>
              <a:cxn ang="0">
                <a:pos x="215" y="387"/>
              </a:cxn>
              <a:cxn ang="0">
                <a:pos x="187" y="369"/>
              </a:cxn>
              <a:cxn ang="0">
                <a:pos x="161" y="356"/>
              </a:cxn>
              <a:cxn ang="0">
                <a:pos x="142" y="340"/>
              </a:cxn>
              <a:cxn ang="0">
                <a:pos x="110" y="340"/>
              </a:cxn>
              <a:cxn ang="0">
                <a:pos x="96" y="375"/>
              </a:cxn>
              <a:cxn ang="0">
                <a:pos x="14" y="334"/>
              </a:cxn>
              <a:cxn ang="0">
                <a:pos x="19" y="297"/>
              </a:cxn>
              <a:cxn ang="0">
                <a:pos x="35" y="265"/>
              </a:cxn>
              <a:cxn ang="0">
                <a:pos x="58" y="239"/>
              </a:cxn>
              <a:cxn ang="0">
                <a:pos x="79" y="212"/>
              </a:cxn>
              <a:cxn ang="0">
                <a:pos x="88" y="186"/>
              </a:cxn>
              <a:cxn ang="0">
                <a:pos x="89" y="129"/>
              </a:cxn>
              <a:cxn ang="0">
                <a:pos x="76" y="83"/>
              </a:cxn>
              <a:cxn ang="0">
                <a:pos x="58" y="29"/>
              </a:cxn>
            </a:cxnLst>
            <a:rect l="0" t="0" r="r" b="b"/>
            <a:pathLst>
              <a:path w="343" h="406">
                <a:moveTo>
                  <a:pt x="58" y="29"/>
                </a:moveTo>
                <a:lnTo>
                  <a:pt x="126" y="4"/>
                </a:lnTo>
                <a:lnTo>
                  <a:pt x="158" y="0"/>
                </a:lnTo>
                <a:lnTo>
                  <a:pt x="176" y="1"/>
                </a:lnTo>
                <a:lnTo>
                  <a:pt x="184" y="7"/>
                </a:lnTo>
                <a:lnTo>
                  <a:pt x="189" y="13"/>
                </a:lnTo>
                <a:lnTo>
                  <a:pt x="190" y="20"/>
                </a:lnTo>
                <a:lnTo>
                  <a:pt x="196" y="22"/>
                </a:lnTo>
                <a:lnTo>
                  <a:pt x="205" y="38"/>
                </a:lnTo>
                <a:lnTo>
                  <a:pt x="206" y="61"/>
                </a:lnTo>
                <a:lnTo>
                  <a:pt x="214" y="69"/>
                </a:lnTo>
                <a:lnTo>
                  <a:pt x="234" y="69"/>
                </a:lnTo>
                <a:lnTo>
                  <a:pt x="247" y="102"/>
                </a:lnTo>
                <a:lnTo>
                  <a:pt x="247" y="124"/>
                </a:lnTo>
                <a:lnTo>
                  <a:pt x="255" y="139"/>
                </a:lnTo>
                <a:lnTo>
                  <a:pt x="265" y="139"/>
                </a:lnTo>
                <a:lnTo>
                  <a:pt x="284" y="124"/>
                </a:lnTo>
                <a:lnTo>
                  <a:pt x="296" y="133"/>
                </a:lnTo>
                <a:lnTo>
                  <a:pt x="297" y="152"/>
                </a:lnTo>
                <a:lnTo>
                  <a:pt x="318" y="164"/>
                </a:lnTo>
                <a:lnTo>
                  <a:pt x="315" y="184"/>
                </a:lnTo>
                <a:lnTo>
                  <a:pt x="316" y="189"/>
                </a:lnTo>
                <a:lnTo>
                  <a:pt x="319" y="192"/>
                </a:lnTo>
                <a:lnTo>
                  <a:pt x="312" y="202"/>
                </a:lnTo>
                <a:lnTo>
                  <a:pt x="310" y="215"/>
                </a:lnTo>
                <a:lnTo>
                  <a:pt x="321" y="240"/>
                </a:lnTo>
                <a:lnTo>
                  <a:pt x="338" y="243"/>
                </a:lnTo>
                <a:lnTo>
                  <a:pt x="343" y="256"/>
                </a:lnTo>
                <a:lnTo>
                  <a:pt x="338" y="281"/>
                </a:lnTo>
                <a:lnTo>
                  <a:pt x="313" y="303"/>
                </a:lnTo>
                <a:lnTo>
                  <a:pt x="319" y="343"/>
                </a:lnTo>
                <a:lnTo>
                  <a:pt x="310" y="360"/>
                </a:lnTo>
                <a:lnTo>
                  <a:pt x="316" y="378"/>
                </a:lnTo>
                <a:lnTo>
                  <a:pt x="284" y="372"/>
                </a:lnTo>
                <a:lnTo>
                  <a:pt x="269" y="378"/>
                </a:lnTo>
                <a:lnTo>
                  <a:pt x="253" y="378"/>
                </a:lnTo>
                <a:lnTo>
                  <a:pt x="234" y="384"/>
                </a:lnTo>
                <a:lnTo>
                  <a:pt x="215" y="387"/>
                </a:lnTo>
                <a:lnTo>
                  <a:pt x="186" y="406"/>
                </a:lnTo>
                <a:lnTo>
                  <a:pt x="187" y="369"/>
                </a:lnTo>
                <a:lnTo>
                  <a:pt x="181" y="360"/>
                </a:lnTo>
                <a:lnTo>
                  <a:pt x="161" y="356"/>
                </a:lnTo>
                <a:lnTo>
                  <a:pt x="154" y="341"/>
                </a:lnTo>
                <a:lnTo>
                  <a:pt x="142" y="340"/>
                </a:lnTo>
                <a:lnTo>
                  <a:pt x="137" y="344"/>
                </a:lnTo>
                <a:lnTo>
                  <a:pt x="110" y="340"/>
                </a:lnTo>
                <a:lnTo>
                  <a:pt x="101" y="347"/>
                </a:lnTo>
                <a:lnTo>
                  <a:pt x="96" y="375"/>
                </a:lnTo>
                <a:lnTo>
                  <a:pt x="85" y="397"/>
                </a:lnTo>
                <a:lnTo>
                  <a:pt x="14" y="334"/>
                </a:lnTo>
                <a:lnTo>
                  <a:pt x="0" y="305"/>
                </a:lnTo>
                <a:lnTo>
                  <a:pt x="19" y="297"/>
                </a:lnTo>
                <a:lnTo>
                  <a:pt x="35" y="289"/>
                </a:lnTo>
                <a:lnTo>
                  <a:pt x="35" y="265"/>
                </a:lnTo>
                <a:lnTo>
                  <a:pt x="51" y="256"/>
                </a:lnTo>
                <a:lnTo>
                  <a:pt x="58" y="239"/>
                </a:lnTo>
                <a:lnTo>
                  <a:pt x="76" y="228"/>
                </a:lnTo>
                <a:lnTo>
                  <a:pt x="79" y="212"/>
                </a:lnTo>
                <a:lnTo>
                  <a:pt x="77" y="195"/>
                </a:lnTo>
                <a:lnTo>
                  <a:pt x="88" y="186"/>
                </a:lnTo>
                <a:lnTo>
                  <a:pt x="73" y="162"/>
                </a:lnTo>
                <a:lnTo>
                  <a:pt x="89" y="129"/>
                </a:lnTo>
                <a:lnTo>
                  <a:pt x="71" y="107"/>
                </a:lnTo>
                <a:lnTo>
                  <a:pt x="76" y="83"/>
                </a:lnTo>
                <a:lnTo>
                  <a:pt x="58" y="61"/>
                </a:lnTo>
                <a:lnTo>
                  <a:pt x="58" y="29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70" name="Freeform 106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3213100" y="3406775"/>
            <a:ext cx="433388" cy="307975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6" y="27"/>
              </a:cxn>
              <a:cxn ang="0">
                <a:pos x="4" y="18"/>
              </a:cxn>
              <a:cxn ang="0">
                <a:pos x="37" y="0"/>
              </a:cxn>
              <a:cxn ang="0">
                <a:pos x="40" y="6"/>
              </a:cxn>
              <a:cxn ang="0">
                <a:pos x="64" y="2"/>
              </a:cxn>
              <a:cxn ang="0">
                <a:pos x="83" y="3"/>
              </a:cxn>
              <a:cxn ang="0">
                <a:pos x="76" y="13"/>
              </a:cxn>
              <a:cxn ang="0">
                <a:pos x="80" y="25"/>
              </a:cxn>
              <a:cxn ang="0">
                <a:pos x="96" y="31"/>
              </a:cxn>
              <a:cxn ang="0">
                <a:pos x="112" y="29"/>
              </a:cxn>
              <a:cxn ang="0">
                <a:pos x="124" y="20"/>
              </a:cxn>
              <a:cxn ang="0">
                <a:pos x="145" y="18"/>
              </a:cxn>
              <a:cxn ang="0">
                <a:pos x="151" y="26"/>
              </a:cxn>
              <a:cxn ang="0">
                <a:pos x="164" y="34"/>
              </a:cxn>
              <a:cxn ang="0">
                <a:pos x="182" y="35"/>
              </a:cxn>
              <a:cxn ang="0">
                <a:pos x="179" y="49"/>
              </a:cxn>
              <a:cxn ang="0">
                <a:pos x="180" y="79"/>
              </a:cxn>
              <a:cxn ang="0">
                <a:pos x="183" y="96"/>
              </a:cxn>
              <a:cxn ang="0">
                <a:pos x="203" y="94"/>
              </a:cxn>
              <a:cxn ang="0">
                <a:pos x="209" y="107"/>
              </a:cxn>
              <a:cxn ang="0">
                <a:pos x="210" y="117"/>
              </a:cxn>
              <a:cxn ang="0">
                <a:pos x="221" y="132"/>
              </a:cxn>
              <a:cxn ang="0">
                <a:pos x="208" y="143"/>
              </a:cxn>
              <a:cxn ang="0">
                <a:pos x="197" y="151"/>
              </a:cxn>
              <a:cxn ang="0">
                <a:pos x="184" y="151"/>
              </a:cxn>
              <a:cxn ang="0">
                <a:pos x="169" y="155"/>
              </a:cxn>
              <a:cxn ang="0">
                <a:pos x="169" y="171"/>
              </a:cxn>
              <a:cxn ang="0">
                <a:pos x="163" y="181"/>
              </a:cxn>
              <a:cxn ang="0">
                <a:pos x="147" y="194"/>
              </a:cxn>
              <a:cxn ang="0">
                <a:pos x="121" y="174"/>
              </a:cxn>
              <a:cxn ang="0">
                <a:pos x="114" y="156"/>
              </a:cxn>
              <a:cxn ang="0">
                <a:pos x="90" y="151"/>
              </a:cxn>
              <a:cxn ang="0">
                <a:pos x="81" y="128"/>
              </a:cxn>
              <a:cxn ang="0">
                <a:pos x="64" y="114"/>
              </a:cxn>
              <a:cxn ang="0">
                <a:pos x="58" y="98"/>
              </a:cxn>
              <a:cxn ang="0">
                <a:pos x="45" y="81"/>
              </a:cxn>
              <a:cxn ang="0">
                <a:pos x="35" y="64"/>
              </a:cxn>
              <a:cxn ang="0">
                <a:pos x="17" y="51"/>
              </a:cxn>
              <a:cxn ang="0">
                <a:pos x="0" y="35"/>
              </a:cxn>
            </a:cxnLst>
            <a:rect l="0" t="0" r="r" b="b"/>
            <a:pathLst>
              <a:path w="221" h="194">
                <a:moveTo>
                  <a:pt x="0" y="35"/>
                </a:moveTo>
                <a:lnTo>
                  <a:pt x="6" y="27"/>
                </a:lnTo>
                <a:lnTo>
                  <a:pt x="4" y="18"/>
                </a:lnTo>
                <a:lnTo>
                  <a:pt x="37" y="0"/>
                </a:lnTo>
                <a:lnTo>
                  <a:pt x="40" y="6"/>
                </a:lnTo>
                <a:lnTo>
                  <a:pt x="64" y="2"/>
                </a:lnTo>
                <a:lnTo>
                  <a:pt x="83" y="3"/>
                </a:lnTo>
                <a:lnTo>
                  <a:pt x="76" y="13"/>
                </a:lnTo>
                <a:lnTo>
                  <a:pt x="80" y="25"/>
                </a:lnTo>
                <a:lnTo>
                  <a:pt x="96" y="31"/>
                </a:lnTo>
                <a:lnTo>
                  <a:pt x="112" y="29"/>
                </a:lnTo>
                <a:lnTo>
                  <a:pt x="124" y="20"/>
                </a:lnTo>
                <a:lnTo>
                  <a:pt x="145" y="18"/>
                </a:lnTo>
                <a:lnTo>
                  <a:pt x="151" y="26"/>
                </a:lnTo>
                <a:lnTo>
                  <a:pt x="164" y="34"/>
                </a:lnTo>
                <a:lnTo>
                  <a:pt x="182" y="35"/>
                </a:lnTo>
                <a:lnTo>
                  <a:pt x="179" y="49"/>
                </a:lnTo>
                <a:lnTo>
                  <a:pt x="180" y="79"/>
                </a:lnTo>
                <a:lnTo>
                  <a:pt x="183" y="96"/>
                </a:lnTo>
                <a:lnTo>
                  <a:pt x="203" y="94"/>
                </a:lnTo>
                <a:lnTo>
                  <a:pt x="209" y="107"/>
                </a:lnTo>
                <a:lnTo>
                  <a:pt x="210" y="117"/>
                </a:lnTo>
                <a:lnTo>
                  <a:pt x="221" y="132"/>
                </a:lnTo>
                <a:lnTo>
                  <a:pt x="208" y="143"/>
                </a:lnTo>
                <a:lnTo>
                  <a:pt x="197" y="151"/>
                </a:lnTo>
                <a:lnTo>
                  <a:pt x="184" y="151"/>
                </a:lnTo>
                <a:lnTo>
                  <a:pt x="169" y="155"/>
                </a:lnTo>
                <a:lnTo>
                  <a:pt x="169" y="171"/>
                </a:lnTo>
                <a:lnTo>
                  <a:pt x="163" y="181"/>
                </a:lnTo>
                <a:lnTo>
                  <a:pt x="147" y="194"/>
                </a:lnTo>
                <a:lnTo>
                  <a:pt x="121" y="174"/>
                </a:lnTo>
                <a:lnTo>
                  <a:pt x="114" y="156"/>
                </a:lnTo>
                <a:lnTo>
                  <a:pt x="90" y="151"/>
                </a:lnTo>
                <a:lnTo>
                  <a:pt x="81" y="128"/>
                </a:lnTo>
                <a:lnTo>
                  <a:pt x="64" y="114"/>
                </a:lnTo>
                <a:lnTo>
                  <a:pt x="58" y="98"/>
                </a:lnTo>
                <a:lnTo>
                  <a:pt x="45" y="81"/>
                </a:lnTo>
                <a:lnTo>
                  <a:pt x="35" y="64"/>
                </a:lnTo>
                <a:lnTo>
                  <a:pt x="17" y="51"/>
                </a:lnTo>
                <a:lnTo>
                  <a:pt x="0" y="35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71" name="Freeform 107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3506788" y="3656013"/>
            <a:ext cx="117475" cy="117475"/>
          </a:xfrm>
          <a:custGeom>
            <a:avLst/>
            <a:gdLst/>
            <a:ahLst/>
            <a:cxnLst>
              <a:cxn ang="0">
                <a:pos x="43" y="74"/>
              </a:cxn>
              <a:cxn ang="0">
                <a:pos x="47" y="50"/>
              </a:cxn>
              <a:cxn ang="0">
                <a:pos x="60" y="41"/>
              </a:cxn>
              <a:cxn ang="0">
                <a:pos x="60" y="29"/>
              </a:cxn>
              <a:cxn ang="0">
                <a:pos x="53" y="21"/>
              </a:cxn>
              <a:cxn ang="0">
                <a:pos x="46" y="9"/>
              </a:cxn>
              <a:cxn ang="0">
                <a:pos x="41" y="0"/>
              </a:cxn>
              <a:cxn ang="0">
                <a:pos x="28" y="0"/>
              </a:cxn>
              <a:cxn ang="0">
                <a:pos x="18" y="4"/>
              </a:cxn>
              <a:cxn ang="0">
                <a:pos x="18" y="20"/>
              </a:cxn>
              <a:cxn ang="0">
                <a:pos x="10" y="33"/>
              </a:cxn>
              <a:cxn ang="0">
                <a:pos x="0" y="38"/>
              </a:cxn>
              <a:cxn ang="0">
                <a:pos x="5" y="49"/>
              </a:cxn>
              <a:cxn ang="0">
                <a:pos x="17" y="52"/>
              </a:cxn>
              <a:cxn ang="0">
                <a:pos x="30" y="55"/>
              </a:cxn>
              <a:cxn ang="0">
                <a:pos x="37" y="63"/>
              </a:cxn>
              <a:cxn ang="0">
                <a:pos x="43" y="74"/>
              </a:cxn>
            </a:cxnLst>
            <a:rect l="0" t="0" r="r" b="b"/>
            <a:pathLst>
              <a:path w="60" h="74">
                <a:moveTo>
                  <a:pt x="43" y="74"/>
                </a:moveTo>
                <a:lnTo>
                  <a:pt x="47" y="50"/>
                </a:lnTo>
                <a:lnTo>
                  <a:pt x="60" y="41"/>
                </a:lnTo>
                <a:lnTo>
                  <a:pt x="60" y="29"/>
                </a:lnTo>
                <a:lnTo>
                  <a:pt x="53" y="21"/>
                </a:lnTo>
                <a:lnTo>
                  <a:pt x="46" y="9"/>
                </a:lnTo>
                <a:lnTo>
                  <a:pt x="41" y="0"/>
                </a:lnTo>
                <a:lnTo>
                  <a:pt x="28" y="0"/>
                </a:lnTo>
                <a:lnTo>
                  <a:pt x="18" y="4"/>
                </a:lnTo>
                <a:lnTo>
                  <a:pt x="18" y="20"/>
                </a:lnTo>
                <a:lnTo>
                  <a:pt x="10" y="33"/>
                </a:lnTo>
                <a:lnTo>
                  <a:pt x="0" y="38"/>
                </a:lnTo>
                <a:lnTo>
                  <a:pt x="5" y="49"/>
                </a:lnTo>
                <a:lnTo>
                  <a:pt x="17" y="52"/>
                </a:lnTo>
                <a:lnTo>
                  <a:pt x="30" y="55"/>
                </a:lnTo>
                <a:lnTo>
                  <a:pt x="37" y="63"/>
                </a:lnTo>
                <a:lnTo>
                  <a:pt x="43" y="74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72" name="Freeform 108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3362325" y="3182938"/>
            <a:ext cx="439738" cy="376237"/>
          </a:xfrm>
          <a:custGeom>
            <a:avLst/>
            <a:gdLst/>
            <a:ahLst/>
            <a:cxnLst>
              <a:cxn ang="0">
                <a:pos x="93" y="6"/>
              </a:cxn>
              <a:cxn ang="0">
                <a:pos x="70" y="34"/>
              </a:cxn>
              <a:cxn ang="0">
                <a:pos x="70" y="43"/>
              </a:cxn>
              <a:cxn ang="0">
                <a:pos x="57" y="56"/>
              </a:cxn>
              <a:cxn ang="0">
                <a:pos x="59" y="59"/>
              </a:cxn>
              <a:cxn ang="0">
                <a:pos x="55" y="69"/>
              </a:cxn>
              <a:cxn ang="0">
                <a:pos x="41" y="83"/>
              </a:cxn>
              <a:cxn ang="0">
                <a:pos x="27" y="98"/>
              </a:cxn>
              <a:cxn ang="0">
                <a:pos x="22" y="107"/>
              </a:cxn>
              <a:cxn ang="0">
                <a:pos x="27" y="114"/>
              </a:cxn>
              <a:cxn ang="0">
                <a:pos x="23" y="125"/>
              </a:cxn>
              <a:cxn ang="0">
                <a:pos x="16" y="135"/>
              </a:cxn>
              <a:cxn ang="0">
                <a:pos x="9" y="139"/>
              </a:cxn>
              <a:cxn ang="0">
                <a:pos x="0" y="151"/>
              </a:cxn>
              <a:cxn ang="0">
                <a:pos x="1" y="162"/>
              </a:cxn>
              <a:cxn ang="0">
                <a:pos x="12" y="168"/>
              </a:cxn>
              <a:cxn ang="0">
                <a:pos x="37" y="168"/>
              </a:cxn>
              <a:cxn ang="0">
                <a:pos x="51" y="160"/>
              </a:cxn>
              <a:cxn ang="0">
                <a:pos x="66" y="158"/>
              </a:cxn>
              <a:cxn ang="0">
                <a:pos x="78" y="168"/>
              </a:cxn>
              <a:cxn ang="0">
                <a:pos x="89" y="174"/>
              </a:cxn>
              <a:cxn ang="0">
                <a:pos x="105" y="176"/>
              </a:cxn>
              <a:cxn ang="0">
                <a:pos x="101" y="193"/>
              </a:cxn>
              <a:cxn ang="0">
                <a:pos x="106" y="237"/>
              </a:cxn>
              <a:cxn ang="0">
                <a:pos x="120" y="236"/>
              </a:cxn>
              <a:cxn ang="0">
                <a:pos x="128" y="235"/>
              </a:cxn>
              <a:cxn ang="0">
                <a:pos x="131" y="223"/>
              </a:cxn>
              <a:cxn ang="0">
                <a:pos x="133" y="197"/>
              </a:cxn>
              <a:cxn ang="0">
                <a:pos x="144" y="183"/>
              </a:cxn>
              <a:cxn ang="0">
                <a:pos x="144" y="160"/>
              </a:cxn>
              <a:cxn ang="0">
                <a:pos x="152" y="146"/>
              </a:cxn>
              <a:cxn ang="0">
                <a:pos x="169" y="139"/>
              </a:cxn>
              <a:cxn ang="0">
                <a:pos x="201" y="102"/>
              </a:cxn>
              <a:cxn ang="0">
                <a:pos x="206" y="87"/>
              </a:cxn>
              <a:cxn ang="0">
                <a:pos x="200" y="62"/>
              </a:cxn>
              <a:cxn ang="0">
                <a:pos x="221" y="45"/>
              </a:cxn>
              <a:cxn ang="0">
                <a:pos x="224" y="17"/>
              </a:cxn>
              <a:cxn ang="0">
                <a:pos x="210" y="4"/>
              </a:cxn>
              <a:cxn ang="0">
                <a:pos x="200" y="2"/>
              </a:cxn>
              <a:cxn ang="0">
                <a:pos x="182" y="0"/>
              </a:cxn>
              <a:cxn ang="0">
                <a:pos x="144" y="0"/>
              </a:cxn>
              <a:cxn ang="0">
                <a:pos x="132" y="9"/>
              </a:cxn>
              <a:cxn ang="0">
                <a:pos x="123" y="21"/>
              </a:cxn>
              <a:cxn ang="0">
                <a:pos x="125" y="31"/>
              </a:cxn>
              <a:cxn ang="0">
                <a:pos x="138" y="41"/>
              </a:cxn>
              <a:cxn ang="0">
                <a:pos x="148" y="52"/>
              </a:cxn>
              <a:cxn ang="0">
                <a:pos x="148" y="68"/>
              </a:cxn>
              <a:cxn ang="0">
                <a:pos x="132" y="79"/>
              </a:cxn>
              <a:cxn ang="0">
                <a:pos x="116" y="83"/>
              </a:cxn>
              <a:cxn ang="0">
                <a:pos x="105" y="85"/>
              </a:cxn>
              <a:cxn ang="0">
                <a:pos x="100" y="75"/>
              </a:cxn>
              <a:cxn ang="0">
                <a:pos x="95" y="62"/>
              </a:cxn>
              <a:cxn ang="0">
                <a:pos x="103" y="50"/>
              </a:cxn>
              <a:cxn ang="0">
                <a:pos x="101" y="36"/>
              </a:cxn>
              <a:cxn ang="0">
                <a:pos x="100" y="23"/>
              </a:cxn>
              <a:cxn ang="0">
                <a:pos x="93" y="6"/>
              </a:cxn>
            </a:cxnLst>
            <a:rect l="0" t="0" r="r" b="b"/>
            <a:pathLst>
              <a:path w="224" h="237">
                <a:moveTo>
                  <a:pt x="93" y="6"/>
                </a:moveTo>
                <a:lnTo>
                  <a:pt x="70" y="34"/>
                </a:lnTo>
                <a:lnTo>
                  <a:pt x="70" y="43"/>
                </a:lnTo>
                <a:lnTo>
                  <a:pt x="57" y="56"/>
                </a:lnTo>
                <a:lnTo>
                  <a:pt x="59" y="59"/>
                </a:lnTo>
                <a:lnTo>
                  <a:pt x="55" y="69"/>
                </a:lnTo>
                <a:lnTo>
                  <a:pt x="41" y="83"/>
                </a:lnTo>
                <a:lnTo>
                  <a:pt x="27" y="98"/>
                </a:lnTo>
                <a:lnTo>
                  <a:pt x="22" y="107"/>
                </a:lnTo>
                <a:lnTo>
                  <a:pt x="27" y="114"/>
                </a:lnTo>
                <a:lnTo>
                  <a:pt x="23" y="125"/>
                </a:lnTo>
                <a:lnTo>
                  <a:pt x="16" y="135"/>
                </a:lnTo>
                <a:lnTo>
                  <a:pt x="9" y="139"/>
                </a:lnTo>
                <a:lnTo>
                  <a:pt x="0" y="151"/>
                </a:lnTo>
                <a:lnTo>
                  <a:pt x="1" y="162"/>
                </a:lnTo>
                <a:lnTo>
                  <a:pt x="12" y="168"/>
                </a:lnTo>
                <a:lnTo>
                  <a:pt x="37" y="168"/>
                </a:lnTo>
                <a:lnTo>
                  <a:pt x="51" y="160"/>
                </a:lnTo>
                <a:lnTo>
                  <a:pt x="66" y="158"/>
                </a:lnTo>
                <a:lnTo>
                  <a:pt x="78" y="168"/>
                </a:lnTo>
                <a:lnTo>
                  <a:pt x="89" y="174"/>
                </a:lnTo>
                <a:lnTo>
                  <a:pt x="105" y="176"/>
                </a:lnTo>
                <a:lnTo>
                  <a:pt x="101" y="193"/>
                </a:lnTo>
                <a:lnTo>
                  <a:pt x="106" y="237"/>
                </a:lnTo>
                <a:lnTo>
                  <a:pt x="120" y="236"/>
                </a:lnTo>
                <a:lnTo>
                  <a:pt x="128" y="235"/>
                </a:lnTo>
                <a:lnTo>
                  <a:pt x="131" y="223"/>
                </a:lnTo>
                <a:lnTo>
                  <a:pt x="133" y="197"/>
                </a:lnTo>
                <a:lnTo>
                  <a:pt x="144" y="183"/>
                </a:lnTo>
                <a:lnTo>
                  <a:pt x="144" y="160"/>
                </a:lnTo>
                <a:lnTo>
                  <a:pt x="152" y="146"/>
                </a:lnTo>
                <a:lnTo>
                  <a:pt x="169" y="139"/>
                </a:lnTo>
                <a:lnTo>
                  <a:pt x="201" y="102"/>
                </a:lnTo>
                <a:lnTo>
                  <a:pt x="206" y="87"/>
                </a:lnTo>
                <a:lnTo>
                  <a:pt x="200" y="62"/>
                </a:lnTo>
                <a:lnTo>
                  <a:pt x="221" y="45"/>
                </a:lnTo>
                <a:lnTo>
                  <a:pt x="224" y="17"/>
                </a:lnTo>
                <a:lnTo>
                  <a:pt x="210" y="4"/>
                </a:lnTo>
                <a:lnTo>
                  <a:pt x="200" y="2"/>
                </a:lnTo>
                <a:lnTo>
                  <a:pt x="182" y="0"/>
                </a:lnTo>
                <a:lnTo>
                  <a:pt x="144" y="0"/>
                </a:lnTo>
                <a:lnTo>
                  <a:pt x="132" y="9"/>
                </a:lnTo>
                <a:lnTo>
                  <a:pt x="123" y="21"/>
                </a:lnTo>
                <a:lnTo>
                  <a:pt x="125" y="31"/>
                </a:lnTo>
                <a:lnTo>
                  <a:pt x="138" y="41"/>
                </a:lnTo>
                <a:lnTo>
                  <a:pt x="148" y="52"/>
                </a:lnTo>
                <a:lnTo>
                  <a:pt x="148" y="68"/>
                </a:lnTo>
                <a:lnTo>
                  <a:pt x="132" y="79"/>
                </a:lnTo>
                <a:lnTo>
                  <a:pt x="116" y="83"/>
                </a:lnTo>
                <a:lnTo>
                  <a:pt x="105" y="85"/>
                </a:lnTo>
                <a:lnTo>
                  <a:pt x="100" y="75"/>
                </a:lnTo>
                <a:lnTo>
                  <a:pt x="95" y="62"/>
                </a:lnTo>
                <a:lnTo>
                  <a:pt x="103" y="50"/>
                </a:lnTo>
                <a:lnTo>
                  <a:pt x="101" y="36"/>
                </a:lnTo>
                <a:lnTo>
                  <a:pt x="100" y="23"/>
                </a:lnTo>
                <a:lnTo>
                  <a:pt x="93" y="6"/>
                </a:lnTo>
                <a:close/>
              </a:path>
            </a:pathLst>
          </a:custGeom>
          <a:solidFill>
            <a:srgbClr val="DDDDDD"/>
          </a:solidFill>
          <a:ln w="127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73" name="Oval 10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711575" y="3511550"/>
            <a:ext cx="85725" cy="857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216174" name="AutoShape 110"/>
          <p:cNvCxnSpPr>
            <a:cxnSpLocks noChangeShapeType="1"/>
            <a:stCxn id="216173" idx="1"/>
            <a:endCxn id="0" idx="3"/>
          </p:cNvCxnSpPr>
          <p:nvPr>
            <p:custDataLst>
              <p:tags r:id="rId37"/>
            </p:custDataLst>
          </p:nvPr>
        </p:nvCxnSpPr>
        <p:spPr bwMode="auto">
          <a:xfrm flipH="1" flipV="1">
            <a:off x="2036763" y="2822575"/>
            <a:ext cx="1687512" cy="692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6175" name="AutoShape 111"/>
          <p:cNvCxnSpPr>
            <a:cxnSpLocks noChangeShapeType="1"/>
            <a:stCxn id="0" idx="3"/>
            <a:endCxn id="216173" idx="2"/>
          </p:cNvCxnSpPr>
          <p:nvPr>
            <p:custDataLst>
              <p:tags r:id="rId38"/>
            </p:custDataLst>
          </p:nvPr>
        </p:nvCxnSpPr>
        <p:spPr bwMode="auto">
          <a:xfrm>
            <a:off x="2000250" y="3367088"/>
            <a:ext cx="1701800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16176" name="Oval 11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41788" y="4335463"/>
            <a:ext cx="85725" cy="857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216177" name="AutoShape 113"/>
          <p:cNvCxnSpPr>
            <a:cxnSpLocks noChangeShapeType="1"/>
            <a:stCxn id="0" idx="0"/>
            <a:endCxn id="216176" idx="1"/>
          </p:cNvCxnSpPr>
          <p:nvPr>
            <p:custDataLst>
              <p:tags r:id="rId40"/>
            </p:custDataLst>
          </p:nvPr>
        </p:nvCxnSpPr>
        <p:spPr bwMode="auto">
          <a:xfrm flipV="1">
            <a:off x="1911350" y="4338638"/>
            <a:ext cx="2243138" cy="158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6178" name="AutoShape 114"/>
          <p:cNvCxnSpPr>
            <a:cxnSpLocks noChangeShapeType="1"/>
            <a:stCxn id="0" idx="0"/>
            <a:endCxn id="216176" idx="2"/>
          </p:cNvCxnSpPr>
          <p:nvPr>
            <p:custDataLst>
              <p:tags r:id="rId41"/>
            </p:custDataLst>
          </p:nvPr>
        </p:nvCxnSpPr>
        <p:spPr bwMode="auto">
          <a:xfrm flipV="1">
            <a:off x="3422650" y="4378325"/>
            <a:ext cx="709613" cy="1246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16179" name="Oval 11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072063" y="3881438"/>
            <a:ext cx="85725" cy="857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216180" name="AutoShape 116"/>
          <p:cNvCxnSpPr>
            <a:cxnSpLocks noChangeShapeType="1"/>
            <a:stCxn id="216179" idx="1"/>
            <a:endCxn id="0" idx="2"/>
          </p:cNvCxnSpPr>
          <p:nvPr>
            <p:custDataLst>
              <p:tags r:id="rId43"/>
            </p:custDataLst>
          </p:nvPr>
        </p:nvCxnSpPr>
        <p:spPr bwMode="auto">
          <a:xfrm flipV="1">
            <a:off x="5084763" y="1808163"/>
            <a:ext cx="1957387" cy="207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16181" name="Oval 11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813425" y="4795838"/>
            <a:ext cx="85725" cy="857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216182" name="AutoShape 118"/>
          <p:cNvCxnSpPr>
            <a:cxnSpLocks noChangeShapeType="1"/>
            <a:stCxn id="216181" idx="6"/>
            <a:endCxn id="0" idx="1"/>
          </p:cNvCxnSpPr>
          <p:nvPr>
            <p:custDataLst>
              <p:tags r:id="rId45"/>
            </p:custDataLst>
          </p:nvPr>
        </p:nvCxnSpPr>
        <p:spPr bwMode="auto">
          <a:xfrm>
            <a:off x="5908675" y="4838700"/>
            <a:ext cx="1239838" cy="1084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6183" name="AutoShape 119"/>
          <p:cNvCxnSpPr>
            <a:cxnSpLocks noChangeShapeType="1"/>
            <a:stCxn id="216181" idx="4"/>
            <a:endCxn id="0" idx="0"/>
          </p:cNvCxnSpPr>
          <p:nvPr>
            <p:custDataLst>
              <p:tags r:id="rId46"/>
            </p:custDataLst>
          </p:nvPr>
        </p:nvCxnSpPr>
        <p:spPr bwMode="auto">
          <a:xfrm flipH="1">
            <a:off x="4972050" y="4891088"/>
            <a:ext cx="884238" cy="817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6184" name="AutoShape 120"/>
          <p:cNvCxnSpPr>
            <a:cxnSpLocks noChangeShapeType="1"/>
            <a:stCxn id="216181" idx="5"/>
            <a:endCxn id="0" idx="0"/>
          </p:cNvCxnSpPr>
          <p:nvPr>
            <p:custDataLst>
              <p:tags r:id="rId47"/>
            </p:custDataLst>
          </p:nvPr>
        </p:nvCxnSpPr>
        <p:spPr bwMode="auto">
          <a:xfrm>
            <a:off x="5886450" y="4878388"/>
            <a:ext cx="273050" cy="71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6185" name="AutoShape 121"/>
          <p:cNvCxnSpPr>
            <a:cxnSpLocks noChangeShapeType="1"/>
            <a:stCxn id="216181" idx="0"/>
            <a:endCxn id="0" idx="1"/>
          </p:cNvCxnSpPr>
          <p:nvPr>
            <p:custDataLst>
              <p:tags r:id="rId48"/>
            </p:custDataLst>
          </p:nvPr>
        </p:nvCxnSpPr>
        <p:spPr bwMode="auto">
          <a:xfrm>
            <a:off x="5856288" y="4786313"/>
            <a:ext cx="2265362" cy="822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16186" name="Oval 122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495800" y="4291013"/>
            <a:ext cx="85725" cy="8572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216187" name="AutoShape 123"/>
          <p:cNvCxnSpPr>
            <a:cxnSpLocks noChangeShapeType="1"/>
            <a:stCxn id="0" idx="1"/>
            <a:endCxn id="216186" idx="3"/>
          </p:cNvCxnSpPr>
          <p:nvPr>
            <p:custDataLst>
              <p:tags r:id="rId50"/>
            </p:custDataLst>
          </p:nvPr>
        </p:nvCxnSpPr>
        <p:spPr bwMode="auto">
          <a:xfrm flipH="1">
            <a:off x="4508500" y="3411538"/>
            <a:ext cx="3287713" cy="962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6188" name="AutoShape 124"/>
          <p:cNvCxnSpPr>
            <a:cxnSpLocks noChangeShapeType="1"/>
            <a:stCxn id="0" idx="1"/>
            <a:endCxn id="216186" idx="6"/>
          </p:cNvCxnSpPr>
          <p:nvPr>
            <p:custDataLst>
              <p:tags r:id="rId51"/>
            </p:custDataLst>
          </p:nvPr>
        </p:nvCxnSpPr>
        <p:spPr bwMode="auto">
          <a:xfrm flipH="1">
            <a:off x="4591050" y="3949700"/>
            <a:ext cx="2809875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6189" name="AutoShape 125"/>
          <p:cNvCxnSpPr>
            <a:cxnSpLocks noChangeShapeType="1"/>
            <a:stCxn id="0" idx="1"/>
            <a:endCxn id="216186" idx="4"/>
          </p:cNvCxnSpPr>
          <p:nvPr>
            <p:custDataLst>
              <p:tags r:id="rId52"/>
            </p:custDataLst>
          </p:nvPr>
        </p:nvCxnSpPr>
        <p:spPr bwMode="auto">
          <a:xfrm flipH="1" flipV="1">
            <a:off x="4538663" y="4386263"/>
            <a:ext cx="397827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6190" name="AutoShape 126"/>
          <p:cNvCxnSpPr>
            <a:cxnSpLocks noChangeShapeType="1"/>
            <a:stCxn id="0" idx="1"/>
            <a:endCxn id="216186" idx="3"/>
          </p:cNvCxnSpPr>
          <p:nvPr>
            <p:custDataLst>
              <p:tags r:id="rId53"/>
            </p:custDataLst>
          </p:nvPr>
        </p:nvCxnSpPr>
        <p:spPr bwMode="auto">
          <a:xfrm flipH="1" flipV="1">
            <a:off x="4508500" y="4373563"/>
            <a:ext cx="3036888" cy="698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6191" name="AutoShape 127"/>
          <p:cNvCxnSpPr>
            <a:cxnSpLocks noChangeShapeType="1"/>
            <a:stCxn id="0" idx="1"/>
            <a:endCxn id="216186" idx="3"/>
          </p:cNvCxnSpPr>
          <p:nvPr>
            <p:custDataLst>
              <p:tags r:id="rId54"/>
            </p:custDataLst>
          </p:nvPr>
        </p:nvCxnSpPr>
        <p:spPr bwMode="auto">
          <a:xfrm flipH="1">
            <a:off x="4508500" y="2236788"/>
            <a:ext cx="2784475" cy="2136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16192" name="AutoShape 128"/>
          <p:cNvCxnSpPr>
            <a:cxnSpLocks noChangeShapeType="1"/>
            <a:stCxn id="0" idx="1"/>
            <a:endCxn id="216186" idx="3"/>
          </p:cNvCxnSpPr>
          <p:nvPr>
            <p:custDataLst>
              <p:tags r:id="rId55"/>
            </p:custDataLst>
          </p:nvPr>
        </p:nvCxnSpPr>
        <p:spPr bwMode="auto">
          <a:xfrm flipH="1">
            <a:off x="4508500" y="2852738"/>
            <a:ext cx="2747963" cy="152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16193" name="Text Box 129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0638" y="1052513"/>
            <a:ext cx="5472112" cy="15487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77800" indent="-177800" eaLnBrk="0" hangingPunct="0">
              <a:lnSpc>
                <a:spcPct val="90000"/>
              </a:lnSpc>
              <a:spcAft>
                <a:spcPct val="35000"/>
              </a:spcAft>
              <a:tabLst>
                <a:tab pos="177800" algn="l"/>
              </a:tabLst>
            </a:pPr>
            <a:r>
              <a:rPr lang="en-GB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Tool-East Consortium</a:t>
            </a:r>
            <a:endParaRPr lang="en-GB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7800" indent="-177800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177800" algn="l"/>
              </a:tabLst>
            </a:pPr>
            <a:r>
              <a:rPr lang="en-GB" sz="1600" dirty="0">
                <a:solidFill>
                  <a:schemeClr val="tx2"/>
                </a:solidFill>
              </a:rPr>
              <a:t>3 Research Institutes </a:t>
            </a:r>
          </a:p>
          <a:p>
            <a:pPr marL="177800" indent="-177800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177800" algn="l"/>
              </a:tabLst>
            </a:pPr>
            <a:r>
              <a:rPr lang="en-GB" sz="1600" dirty="0">
                <a:solidFill>
                  <a:schemeClr val="tx2"/>
                </a:solidFill>
              </a:rPr>
              <a:t>7 partners from </a:t>
            </a:r>
            <a:r>
              <a:rPr lang="en-GB" sz="1600" dirty="0" smtClean="0">
                <a:solidFill>
                  <a:schemeClr val="tx2"/>
                </a:solidFill>
              </a:rPr>
              <a:t>Tool-and-Die </a:t>
            </a:r>
            <a:r>
              <a:rPr lang="en-GB" sz="1600" dirty="0">
                <a:solidFill>
                  <a:schemeClr val="tx2"/>
                </a:solidFill>
              </a:rPr>
              <a:t>making industry</a:t>
            </a:r>
          </a:p>
          <a:p>
            <a:pPr marL="177800" indent="-177800" eaLnBrk="0" hangingPunct="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  <a:tabLst>
                <a:tab pos="177800" algn="l"/>
              </a:tabLst>
            </a:pPr>
            <a:r>
              <a:rPr lang="en-GB" sz="1600" dirty="0">
                <a:solidFill>
                  <a:schemeClr val="tx2"/>
                </a:solidFill>
              </a:rPr>
              <a:t>5 partners from IT-Sector</a:t>
            </a:r>
          </a:p>
        </p:txBody>
      </p:sp>
      <p:sp>
        <p:nvSpPr>
          <p:cNvPr id="216194" name="Rectangle 130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389063" y="271463"/>
            <a:ext cx="54721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b="1">
                <a:solidFill>
                  <a:srgbClr val="000099"/>
                </a:solidFill>
              </a:rPr>
              <a:t>Tool-East Consortium</a:t>
            </a:r>
            <a:endParaRPr lang="en-GB" b="1">
              <a:solidFill>
                <a:srgbClr val="000099"/>
              </a:solidFill>
            </a:endParaRPr>
          </a:p>
        </p:txBody>
      </p:sp>
      <p:pic>
        <p:nvPicPr>
          <p:cNvPr id="216195" name="Picture 131" descr="fir">
            <a:hlinkClick r:id="rId76"/>
          </p:cNvPr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77"/>
          <a:srcRect/>
          <a:stretch>
            <a:fillRect/>
          </a:stretch>
        </p:blipFill>
        <p:spPr bwMode="auto">
          <a:xfrm>
            <a:off x="1028700" y="2528888"/>
            <a:ext cx="1008063" cy="587375"/>
          </a:xfrm>
          <a:prstGeom prst="rect">
            <a:avLst/>
          </a:prstGeom>
          <a:noFill/>
        </p:spPr>
      </p:pic>
      <p:pic>
        <p:nvPicPr>
          <p:cNvPr id="216196" name="Picture 132" descr="bibalogo">
            <a:hlinkClick r:id="rId78"/>
          </p:cNvPr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79"/>
          <a:srcRect r="4739" b="2632"/>
          <a:stretch>
            <a:fillRect/>
          </a:stretch>
        </p:blipFill>
        <p:spPr bwMode="auto">
          <a:xfrm>
            <a:off x="1165225" y="3213100"/>
            <a:ext cx="835025" cy="307975"/>
          </a:xfrm>
          <a:prstGeom prst="rect">
            <a:avLst/>
          </a:prstGeom>
          <a:noFill/>
        </p:spPr>
      </p:pic>
      <p:pic>
        <p:nvPicPr>
          <p:cNvPr id="216197" name="Picture 133" descr="JSI_logo_s"/>
          <p:cNvPicPr>
            <a:picLocks noChangeAspect="1" noChangeArrowheads="1"/>
          </p:cNvPicPr>
          <p:nvPr>
            <p:custDataLst>
              <p:tags r:id="rId60"/>
            </p:custDataLst>
          </p:nvPr>
        </p:nvPicPr>
        <p:blipFill>
          <a:blip r:embed="rId80"/>
          <a:srcRect t="14458" r="3729" b="24097"/>
          <a:stretch>
            <a:fillRect/>
          </a:stretch>
        </p:blipFill>
        <p:spPr bwMode="auto">
          <a:xfrm>
            <a:off x="7256463" y="2544763"/>
            <a:ext cx="1657350" cy="614362"/>
          </a:xfrm>
          <a:prstGeom prst="rect">
            <a:avLst/>
          </a:prstGeom>
          <a:noFill/>
        </p:spPr>
      </p:pic>
      <p:pic>
        <p:nvPicPr>
          <p:cNvPr id="216198" name="Picture 134" descr="insiel">
            <a:hlinkClick r:id="rId81"/>
          </p:cNvPr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82">
            <a:lum contrast="24000"/>
          </a:blip>
          <a:srcRect/>
          <a:stretch>
            <a:fillRect/>
          </a:stretch>
        </p:blipFill>
        <p:spPr bwMode="auto">
          <a:xfrm>
            <a:off x="1352550" y="5926138"/>
            <a:ext cx="1116013" cy="354012"/>
          </a:xfrm>
          <a:prstGeom prst="rect">
            <a:avLst/>
          </a:prstGeom>
          <a:noFill/>
        </p:spPr>
      </p:pic>
      <p:pic>
        <p:nvPicPr>
          <p:cNvPr id="216199" name="Picture 135" descr="logo">
            <a:hlinkClick r:id="rId83"/>
          </p:cNvPr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84"/>
          <a:srcRect l="984" t="3619" r="984" b="5161"/>
          <a:stretch>
            <a:fillRect/>
          </a:stretch>
        </p:blipFill>
        <p:spPr bwMode="auto">
          <a:xfrm>
            <a:off x="2863850" y="5624513"/>
            <a:ext cx="1116013" cy="698500"/>
          </a:xfrm>
          <a:prstGeom prst="rect">
            <a:avLst/>
          </a:prstGeom>
          <a:noFill/>
        </p:spPr>
      </p:pic>
      <p:pic>
        <p:nvPicPr>
          <p:cNvPr id="216200" name="Picture 136"/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85">
            <a:lum contrast="6000"/>
          </a:blip>
          <a:srcRect l="13411" t="19270" r="60027" b="71875"/>
          <a:stretch>
            <a:fillRect/>
          </a:stretch>
        </p:blipFill>
        <p:spPr bwMode="auto">
          <a:xfrm>
            <a:off x="6178550" y="1376363"/>
            <a:ext cx="1727200" cy="431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16201" name="Picture 137" descr="it_partners">
            <a:hlinkClick r:id="rId86"/>
          </p:cNvPr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87"/>
          <a:srcRect/>
          <a:stretch>
            <a:fillRect/>
          </a:stretch>
        </p:blipFill>
        <p:spPr bwMode="auto">
          <a:xfrm>
            <a:off x="4484688" y="5708650"/>
            <a:ext cx="973137" cy="600075"/>
          </a:xfrm>
          <a:prstGeom prst="rect">
            <a:avLst/>
          </a:prstGeom>
          <a:noFill/>
        </p:spPr>
      </p:pic>
      <p:grpSp>
        <p:nvGrpSpPr>
          <p:cNvPr id="216202" name="Group 138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5637213" y="5589588"/>
            <a:ext cx="1395412" cy="803275"/>
            <a:chOff x="2793" y="3226"/>
            <a:chExt cx="1032" cy="664"/>
          </a:xfrm>
        </p:grpSpPr>
        <p:pic>
          <p:nvPicPr>
            <p:cNvPr id="216203" name="Picture 139" descr="Logo1">
              <a:hlinkClick r:id="rId88"/>
            </p:cNvPr>
            <p:cNvPicPr>
              <a:picLocks noChangeAspect="1" noChangeArrowheads="1"/>
            </p:cNvPicPr>
            <p:nvPr/>
          </p:nvPicPr>
          <p:blipFill>
            <a:blip r:embed="rId89"/>
            <a:srcRect/>
            <a:stretch>
              <a:fillRect/>
            </a:stretch>
          </p:blipFill>
          <p:spPr bwMode="auto">
            <a:xfrm>
              <a:off x="2961" y="3226"/>
              <a:ext cx="436" cy="436"/>
            </a:xfrm>
            <a:prstGeom prst="rect">
              <a:avLst/>
            </a:prstGeom>
            <a:noFill/>
          </p:spPr>
        </p:pic>
        <p:sp>
          <p:nvSpPr>
            <p:cNvPr id="216204" name="Text Box 140"/>
            <p:cNvSpPr txBox="1">
              <a:spLocks noChangeArrowheads="1"/>
            </p:cNvSpPr>
            <p:nvPr/>
          </p:nvSpPr>
          <p:spPr bwMode="auto">
            <a:xfrm>
              <a:off x="2793" y="3612"/>
              <a:ext cx="103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ZMM Metalik</a:t>
              </a:r>
              <a:endPara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16205" name="Picture 141" descr="kuhn">
            <a:hlinkClick r:id="rId90"/>
          </p:cNvPr>
          <p:cNvPicPr>
            <a:picLocks noChangeAspect="1" noChangeArrowheads="1"/>
          </p:cNvPicPr>
          <p:nvPr>
            <p:custDataLst>
              <p:tags r:id="rId66"/>
            </p:custDataLst>
          </p:nvPr>
        </p:nvPicPr>
        <p:blipFill>
          <a:blip r:embed="rId91"/>
          <a:srcRect/>
          <a:stretch>
            <a:fillRect/>
          </a:stretch>
        </p:blipFill>
        <p:spPr bwMode="auto">
          <a:xfrm>
            <a:off x="7148513" y="5589588"/>
            <a:ext cx="612775" cy="665162"/>
          </a:xfrm>
          <a:prstGeom prst="rect">
            <a:avLst/>
          </a:prstGeom>
          <a:noFill/>
        </p:spPr>
      </p:pic>
      <p:grpSp>
        <p:nvGrpSpPr>
          <p:cNvPr id="216206" name="Group 142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8121650" y="5337175"/>
            <a:ext cx="936625" cy="703263"/>
            <a:chOff x="1782" y="2976"/>
            <a:chExt cx="668" cy="511"/>
          </a:xfrm>
        </p:grpSpPr>
        <p:pic>
          <p:nvPicPr>
            <p:cNvPr id="216207" name="Picture 143"/>
            <p:cNvPicPr>
              <a:picLocks noChangeAspect="1" noChangeArrowheads="1"/>
            </p:cNvPicPr>
            <p:nvPr/>
          </p:nvPicPr>
          <p:blipFill>
            <a:blip r:embed="rId92" cstate="print"/>
            <a:srcRect l="36197" t="44618" r="30209" b="26042"/>
            <a:stretch>
              <a:fillRect/>
            </a:stretch>
          </p:blipFill>
          <p:spPr bwMode="auto">
            <a:xfrm>
              <a:off x="1782" y="2976"/>
              <a:ext cx="600" cy="3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216208" name="Picture 144" descr="herti">
              <a:hlinkClick r:id="rId93"/>
            </p:cNvPr>
            <p:cNvPicPr>
              <a:picLocks noChangeAspect="1" noChangeArrowheads="1"/>
            </p:cNvPicPr>
            <p:nvPr/>
          </p:nvPicPr>
          <p:blipFill>
            <a:blip r:embed="rId94"/>
            <a:srcRect/>
            <a:stretch>
              <a:fillRect/>
            </a:stretch>
          </p:blipFill>
          <p:spPr bwMode="auto">
            <a:xfrm>
              <a:off x="1850" y="3385"/>
              <a:ext cx="600" cy="102"/>
            </a:xfrm>
            <a:prstGeom prst="rect">
              <a:avLst/>
            </a:prstGeom>
            <a:noFill/>
          </p:spPr>
        </p:pic>
      </p:grpSp>
      <p:pic>
        <p:nvPicPr>
          <p:cNvPr id="216209" name="Picture 145" descr="emo_logo_ozadje"/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95"/>
          <a:srcRect r="-352" b="4985"/>
          <a:stretch>
            <a:fillRect/>
          </a:stretch>
        </p:blipFill>
        <p:spPr bwMode="auto">
          <a:xfrm>
            <a:off x="7545388" y="4843463"/>
            <a:ext cx="1749425" cy="457200"/>
          </a:xfrm>
          <a:prstGeom prst="rect">
            <a:avLst/>
          </a:prstGeom>
          <a:noFill/>
        </p:spPr>
      </p:pic>
      <p:pic>
        <p:nvPicPr>
          <p:cNvPr id="216210" name="Picture 146" descr="top">
            <a:hlinkClick r:id="rId96"/>
          </p:cNvPr>
          <p:cNvPicPr>
            <a:picLocks noChangeAspect="1" noChangeArrowheads="1"/>
          </p:cNvPicPr>
          <p:nvPr>
            <p:custDataLst>
              <p:tags r:id="rId69"/>
            </p:custDataLst>
          </p:nvPr>
        </p:nvPicPr>
        <p:blipFill>
          <a:blip r:embed="rId97"/>
          <a:srcRect l="11000" t="13611" r="54666"/>
          <a:stretch>
            <a:fillRect/>
          </a:stretch>
        </p:blipFill>
        <p:spPr bwMode="auto">
          <a:xfrm>
            <a:off x="7796213" y="3176588"/>
            <a:ext cx="1512887" cy="469900"/>
          </a:xfrm>
          <a:prstGeom prst="rect">
            <a:avLst/>
          </a:prstGeom>
          <a:noFill/>
        </p:spPr>
      </p:pic>
      <p:pic>
        <p:nvPicPr>
          <p:cNvPr id="216211" name="Picture 147" descr="TECOS"/>
          <p:cNvPicPr>
            <a:picLocks noChangeAspect="1" noChangeArrowheads="1"/>
          </p:cNvPicPr>
          <p:nvPr>
            <p:custDataLst>
              <p:tags r:id="rId70"/>
            </p:custDataLst>
          </p:nvPr>
        </p:nvPicPr>
        <p:blipFill>
          <a:blip r:embed="rId98"/>
          <a:srcRect r="76308" b="12000"/>
          <a:stretch>
            <a:fillRect/>
          </a:stretch>
        </p:blipFill>
        <p:spPr bwMode="auto">
          <a:xfrm>
            <a:off x="7400925" y="3681413"/>
            <a:ext cx="936625" cy="534987"/>
          </a:xfrm>
          <a:prstGeom prst="rect">
            <a:avLst/>
          </a:prstGeom>
          <a:noFill/>
        </p:spPr>
      </p:pic>
      <p:pic>
        <p:nvPicPr>
          <p:cNvPr id="216212" name="Picture 148" descr="VALJI-znak1"/>
          <p:cNvPicPr>
            <a:picLocks noChangeAspect="1" noChangeArrowheads="1"/>
          </p:cNvPicPr>
          <p:nvPr>
            <p:custDataLst>
              <p:tags r:id="rId71"/>
            </p:custDataLst>
          </p:nvPr>
        </p:nvPicPr>
        <p:blipFill>
          <a:blip r:embed="rId99" cstate="print"/>
          <a:srcRect/>
          <a:stretch>
            <a:fillRect/>
          </a:stretch>
        </p:blipFill>
        <p:spPr bwMode="auto">
          <a:xfrm>
            <a:off x="8516938" y="4041775"/>
            <a:ext cx="7477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14" name="Picture 150" descr="prosojnica"/>
          <p:cNvPicPr>
            <a:picLocks noChangeAspect="1" noChangeArrowheads="1"/>
          </p:cNvPicPr>
          <p:nvPr>
            <p:custDataLst>
              <p:tags r:id="rId72"/>
            </p:custDataLst>
          </p:nvPr>
        </p:nvPicPr>
        <p:blipFill>
          <a:blip r:embed="rId100"/>
          <a:srcRect/>
          <a:stretch>
            <a:fillRect/>
          </a:stretch>
        </p:blipFill>
        <p:spPr bwMode="auto">
          <a:xfrm>
            <a:off x="7292975" y="2133600"/>
            <a:ext cx="197961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Footer Placeholder 3"/>
          <p:cNvSpPr>
            <a:spLocks noGrp="1"/>
          </p:cNvSpPr>
          <p:nvPr>
            <p:ph type="ftr" sz="quarter" idx="3"/>
            <p:custDataLst>
              <p:tags r:id="rId73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6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6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16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6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6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60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1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16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16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1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animBg="1"/>
      <p:bldP spid="216080" grpId="0" animBg="1"/>
      <p:bldP spid="2161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events in June 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3172" y="1286433"/>
            <a:ext cx="7745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</a:rPr>
              <a:t>17</a:t>
            </a:r>
            <a:r>
              <a:rPr lang="en-US" sz="2000" baseline="30000" dirty="0" smtClean="0">
                <a:solidFill>
                  <a:srgbClr val="003399"/>
                </a:solidFill>
              </a:rPr>
              <a:t>th</a:t>
            </a:r>
            <a:r>
              <a:rPr lang="en-US" sz="2000" dirty="0" smtClean="0">
                <a:solidFill>
                  <a:srgbClr val="003399"/>
                </a:solidFill>
              </a:rPr>
              <a:t> of June - </a:t>
            </a:r>
            <a:r>
              <a:rPr lang="en-US" sz="2000" dirty="0" err="1" smtClean="0">
                <a:solidFill>
                  <a:srgbClr val="003399"/>
                </a:solidFill>
              </a:rPr>
              <a:t>Celje</a:t>
            </a:r>
            <a:r>
              <a:rPr lang="en-US" sz="2000" dirty="0" smtClean="0">
                <a:solidFill>
                  <a:srgbClr val="003399"/>
                </a:solidFill>
              </a:rPr>
              <a:t>: Regional Chamber of commerce and TCS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 Training  session and product overview</a:t>
            </a:r>
          </a:p>
          <a:p>
            <a:endParaRPr lang="en-US" sz="2000" dirty="0" smtClean="0">
              <a:solidFill>
                <a:srgbClr val="003399"/>
              </a:solidFill>
            </a:endParaRPr>
          </a:p>
          <a:p>
            <a:r>
              <a:rPr lang="en-US" sz="2000" dirty="0" smtClean="0">
                <a:solidFill>
                  <a:srgbClr val="003399"/>
                </a:solidFill>
              </a:rPr>
              <a:t>23</a:t>
            </a:r>
            <a:r>
              <a:rPr lang="en-US" sz="2000" baseline="30000" dirty="0" smtClean="0">
                <a:solidFill>
                  <a:srgbClr val="003399"/>
                </a:solidFill>
              </a:rPr>
              <a:t>rd</a:t>
            </a:r>
            <a:r>
              <a:rPr lang="en-US" sz="2000" dirty="0" smtClean="0">
                <a:solidFill>
                  <a:srgbClr val="003399"/>
                </a:solidFill>
              </a:rPr>
              <a:t>/ 24</a:t>
            </a:r>
            <a:r>
              <a:rPr lang="en-US" sz="2000" baseline="30000" dirty="0" smtClean="0">
                <a:solidFill>
                  <a:srgbClr val="003399"/>
                </a:solidFill>
              </a:rPr>
              <a:t>th</a:t>
            </a:r>
            <a:r>
              <a:rPr lang="en-US" sz="2000" dirty="0" smtClean="0">
                <a:solidFill>
                  <a:srgbClr val="003399"/>
                </a:solidFill>
              </a:rPr>
              <a:t> June - Belgrade:  TCS &amp; Regional chamber of commerce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 Intro session and standalone product overview</a:t>
            </a:r>
          </a:p>
          <a:p>
            <a:endParaRPr lang="de-DE" sz="2000" dirty="0" smtClean="0">
              <a:solidFill>
                <a:srgbClr val="003399"/>
              </a:solidFill>
            </a:endParaRPr>
          </a:p>
          <a:p>
            <a:r>
              <a:rPr lang="de-DE" sz="2000" dirty="0" smtClean="0">
                <a:solidFill>
                  <a:srgbClr val="003399"/>
                </a:solidFill>
              </a:rPr>
              <a:t>3rd </a:t>
            </a:r>
            <a:r>
              <a:rPr lang="de-DE" sz="2000" dirty="0" err="1" smtClean="0">
                <a:solidFill>
                  <a:srgbClr val="003399"/>
                </a:solidFill>
              </a:rPr>
              <a:t>week</a:t>
            </a:r>
            <a:r>
              <a:rPr lang="de-DE" sz="2000" dirty="0" smtClean="0">
                <a:solidFill>
                  <a:srgbClr val="003399"/>
                </a:solidFill>
              </a:rPr>
              <a:t> of </a:t>
            </a:r>
            <a:r>
              <a:rPr lang="de-DE" sz="2000" dirty="0" err="1" smtClean="0">
                <a:solidFill>
                  <a:srgbClr val="003399"/>
                </a:solidFill>
              </a:rPr>
              <a:t>June</a:t>
            </a:r>
            <a:r>
              <a:rPr lang="de-DE" sz="2000" dirty="0" smtClean="0">
                <a:solidFill>
                  <a:srgbClr val="003399"/>
                </a:solidFill>
              </a:rPr>
              <a:t> </a:t>
            </a:r>
            <a:r>
              <a:rPr lang="de-DE" sz="2000" dirty="0" err="1" smtClean="0">
                <a:solidFill>
                  <a:srgbClr val="003399"/>
                </a:solidFill>
              </a:rPr>
              <a:t>-Trieste</a:t>
            </a:r>
            <a:r>
              <a:rPr lang="de-DE" sz="2000" dirty="0" smtClean="0">
                <a:solidFill>
                  <a:srgbClr val="003399"/>
                </a:solidFill>
              </a:rPr>
              <a:t>: INSEAL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 Intro session and product overview</a:t>
            </a:r>
          </a:p>
          <a:p>
            <a:endParaRPr lang="de-DE" sz="2000" dirty="0" smtClean="0">
              <a:solidFill>
                <a:srgbClr val="003399"/>
              </a:solidFill>
            </a:endParaRPr>
          </a:p>
          <a:p>
            <a:r>
              <a:rPr lang="en-US" sz="2000" dirty="0" smtClean="0">
                <a:solidFill>
                  <a:srgbClr val="003399"/>
                </a:solidFill>
              </a:rPr>
              <a:t>Last week of June Sofia:  IT-Partners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 Intro session and product overview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/>
          <p:cNvGrpSpPr>
            <a:grpSpLocks/>
          </p:cNvGrpSpPr>
          <p:nvPr/>
        </p:nvGrpSpPr>
        <p:grpSpPr bwMode="auto">
          <a:xfrm>
            <a:off x="-160338" y="1052513"/>
            <a:ext cx="1690688" cy="3946525"/>
            <a:chOff x="-101" y="581"/>
            <a:chExt cx="1065" cy="2486"/>
          </a:xfrm>
        </p:grpSpPr>
        <p:grpSp>
          <p:nvGrpSpPr>
            <p:cNvPr id="232451" name="Group 3"/>
            <p:cNvGrpSpPr>
              <a:grpSpLocks/>
            </p:cNvGrpSpPr>
            <p:nvPr/>
          </p:nvGrpSpPr>
          <p:grpSpPr bwMode="auto">
            <a:xfrm>
              <a:off x="-101" y="581"/>
              <a:ext cx="1065" cy="2050"/>
              <a:chOff x="63" y="580"/>
              <a:chExt cx="1065" cy="2050"/>
            </a:xfrm>
          </p:grpSpPr>
          <p:sp>
            <p:nvSpPr>
              <p:cNvPr id="232452" name="Freeform 4"/>
              <p:cNvSpPr>
                <a:spLocks/>
              </p:cNvSpPr>
              <p:nvPr/>
            </p:nvSpPr>
            <p:spPr bwMode="auto">
              <a:xfrm rot="5400000">
                <a:off x="-383" y="1118"/>
                <a:ext cx="2050" cy="973"/>
              </a:xfrm>
              <a:custGeom>
                <a:avLst/>
                <a:gdLst/>
                <a:ahLst/>
                <a:cxnLst>
                  <a:cxn ang="0">
                    <a:pos x="1" y="400"/>
                  </a:cxn>
                  <a:cxn ang="0">
                    <a:pos x="6" y="356"/>
                  </a:cxn>
                  <a:cxn ang="0">
                    <a:pos x="15" y="313"/>
                  </a:cxn>
                  <a:cxn ang="0">
                    <a:pos x="28" y="274"/>
                  </a:cxn>
                  <a:cxn ang="0">
                    <a:pos x="45" y="235"/>
                  </a:cxn>
                  <a:cxn ang="0">
                    <a:pos x="66" y="199"/>
                  </a:cxn>
                  <a:cxn ang="0">
                    <a:pos x="92" y="164"/>
                  </a:cxn>
                  <a:cxn ang="0">
                    <a:pos x="122" y="130"/>
                  </a:cxn>
                  <a:cxn ang="0">
                    <a:pos x="158" y="99"/>
                  </a:cxn>
                  <a:cxn ang="0">
                    <a:pos x="197" y="72"/>
                  </a:cxn>
                  <a:cxn ang="0">
                    <a:pos x="237" y="49"/>
                  </a:cxn>
                  <a:cxn ang="0">
                    <a:pos x="281" y="30"/>
                  </a:cxn>
                  <a:cxn ang="0">
                    <a:pos x="317" y="17"/>
                  </a:cxn>
                  <a:cxn ang="0">
                    <a:pos x="344" y="11"/>
                  </a:cxn>
                  <a:cxn ang="0">
                    <a:pos x="387" y="4"/>
                  </a:cxn>
                  <a:cxn ang="0">
                    <a:pos x="443" y="0"/>
                  </a:cxn>
                  <a:cxn ang="0">
                    <a:pos x="493" y="3"/>
                  </a:cxn>
                  <a:cxn ang="0">
                    <a:pos x="536" y="9"/>
                  </a:cxn>
                  <a:cxn ang="0">
                    <a:pos x="577" y="20"/>
                  </a:cxn>
                  <a:cxn ang="0">
                    <a:pos x="618" y="32"/>
                  </a:cxn>
                  <a:cxn ang="0">
                    <a:pos x="673" y="59"/>
                  </a:cxn>
                  <a:cxn ang="0">
                    <a:pos x="719" y="90"/>
                  </a:cxn>
                  <a:cxn ang="0">
                    <a:pos x="749" y="113"/>
                  </a:cxn>
                  <a:cxn ang="0">
                    <a:pos x="774" y="137"/>
                  </a:cxn>
                  <a:cxn ang="0">
                    <a:pos x="799" y="165"/>
                  </a:cxn>
                  <a:cxn ang="0">
                    <a:pos x="822" y="195"/>
                  </a:cxn>
                  <a:cxn ang="0">
                    <a:pos x="843" y="228"/>
                  </a:cxn>
                  <a:cxn ang="0">
                    <a:pos x="865" y="280"/>
                  </a:cxn>
                  <a:cxn ang="0">
                    <a:pos x="881" y="334"/>
                  </a:cxn>
                  <a:cxn ang="0">
                    <a:pos x="888" y="372"/>
                  </a:cxn>
                  <a:cxn ang="0">
                    <a:pos x="891" y="407"/>
                  </a:cxn>
                  <a:cxn ang="0">
                    <a:pos x="881" y="423"/>
                  </a:cxn>
                  <a:cxn ang="0">
                    <a:pos x="860" y="423"/>
                  </a:cxn>
                  <a:cxn ang="0">
                    <a:pos x="849" y="402"/>
                  </a:cxn>
                  <a:cxn ang="0">
                    <a:pos x="844" y="361"/>
                  </a:cxn>
                  <a:cxn ang="0">
                    <a:pos x="836" y="320"/>
                  </a:cxn>
                  <a:cxn ang="0">
                    <a:pos x="822" y="283"/>
                  </a:cxn>
                  <a:cxn ang="0">
                    <a:pos x="805" y="247"/>
                  </a:cxn>
                  <a:cxn ang="0">
                    <a:pos x="784" y="213"/>
                  </a:cxn>
                  <a:cxn ang="0">
                    <a:pos x="760" y="180"/>
                  </a:cxn>
                  <a:cxn ang="0">
                    <a:pos x="730" y="149"/>
                  </a:cxn>
                  <a:cxn ang="0">
                    <a:pos x="692" y="119"/>
                  </a:cxn>
                  <a:cxn ang="0">
                    <a:pos x="645" y="90"/>
                  </a:cxn>
                  <a:cxn ang="0">
                    <a:pos x="597" y="68"/>
                  </a:cxn>
                  <a:cxn ang="0">
                    <a:pos x="544" y="50"/>
                  </a:cxn>
                  <a:cxn ang="0">
                    <a:pos x="493" y="43"/>
                  </a:cxn>
                  <a:cxn ang="0">
                    <a:pos x="445" y="39"/>
                  </a:cxn>
                  <a:cxn ang="0">
                    <a:pos x="389" y="43"/>
                  </a:cxn>
                  <a:cxn ang="0">
                    <a:pos x="329" y="55"/>
                  </a:cxn>
                  <a:cxn ang="0">
                    <a:pos x="273" y="76"/>
                  </a:cxn>
                  <a:cxn ang="0">
                    <a:pos x="218" y="104"/>
                  </a:cxn>
                  <a:cxn ang="0">
                    <a:pos x="182" y="130"/>
                  </a:cxn>
                  <a:cxn ang="0">
                    <a:pos x="164" y="146"/>
                  </a:cxn>
                  <a:cxn ang="0">
                    <a:pos x="132" y="180"/>
                  </a:cxn>
                  <a:cxn ang="0">
                    <a:pos x="103" y="219"/>
                  </a:cxn>
                  <a:cxn ang="0">
                    <a:pos x="87" y="246"/>
                  </a:cxn>
                  <a:cxn ang="0">
                    <a:pos x="74" y="274"/>
                  </a:cxn>
                  <a:cxn ang="0">
                    <a:pos x="63" y="303"/>
                  </a:cxn>
                  <a:cxn ang="0">
                    <a:pos x="49" y="350"/>
                  </a:cxn>
                  <a:cxn ang="0">
                    <a:pos x="42" y="395"/>
                  </a:cxn>
                  <a:cxn ang="0">
                    <a:pos x="42" y="413"/>
                  </a:cxn>
                  <a:cxn ang="0">
                    <a:pos x="31" y="423"/>
                  </a:cxn>
                  <a:cxn ang="0">
                    <a:pos x="10" y="423"/>
                  </a:cxn>
                </a:cxnLst>
                <a:rect l="0" t="0" r="r" b="b"/>
                <a:pathLst>
                  <a:path w="891" h="423">
                    <a:moveTo>
                      <a:pt x="0" y="423"/>
                    </a:moveTo>
                    <a:lnTo>
                      <a:pt x="1" y="400"/>
                    </a:lnTo>
                    <a:lnTo>
                      <a:pt x="3" y="378"/>
                    </a:lnTo>
                    <a:lnTo>
                      <a:pt x="6" y="356"/>
                    </a:lnTo>
                    <a:lnTo>
                      <a:pt x="10" y="334"/>
                    </a:lnTo>
                    <a:lnTo>
                      <a:pt x="15" y="313"/>
                    </a:lnTo>
                    <a:lnTo>
                      <a:pt x="21" y="293"/>
                    </a:lnTo>
                    <a:lnTo>
                      <a:pt x="28" y="274"/>
                    </a:lnTo>
                    <a:lnTo>
                      <a:pt x="36" y="254"/>
                    </a:lnTo>
                    <a:lnTo>
                      <a:pt x="45" y="235"/>
                    </a:lnTo>
                    <a:lnTo>
                      <a:pt x="55" y="217"/>
                    </a:lnTo>
                    <a:lnTo>
                      <a:pt x="66" y="199"/>
                    </a:lnTo>
                    <a:lnTo>
                      <a:pt x="78" y="181"/>
                    </a:lnTo>
                    <a:lnTo>
                      <a:pt x="92" y="164"/>
                    </a:lnTo>
                    <a:lnTo>
                      <a:pt x="107" y="147"/>
                    </a:lnTo>
                    <a:lnTo>
                      <a:pt x="122" y="130"/>
                    </a:lnTo>
                    <a:lnTo>
                      <a:pt x="138" y="114"/>
                    </a:lnTo>
                    <a:lnTo>
                      <a:pt x="158" y="99"/>
                    </a:lnTo>
                    <a:lnTo>
                      <a:pt x="178" y="85"/>
                    </a:lnTo>
                    <a:lnTo>
                      <a:pt x="197" y="72"/>
                    </a:lnTo>
                    <a:lnTo>
                      <a:pt x="217" y="60"/>
                    </a:lnTo>
                    <a:lnTo>
                      <a:pt x="237" y="49"/>
                    </a:lnTo>
                    <a:lnTo>
                      <a:pt x="259" y="38"/>
                    </a:lnTo>
                    <a:lnTo>
                      <a:pt x="281" y="30"/>
                    </a:lnTo>
                    <a:lnTo>
                      <a:pt x="304" y="21"/>
                    </a:lnTo>
                    <a:lnTo>
                      <a:pt x="317" y="17"/>
                    </a:lnTo>
                    <a:lnTo>
                      <a:pt x="330" y="14"/>
                    </a:lnTo>
                    <a:lnTo>
                      <a:pt x="344" y="11"/>
                    </a:lnTo>
                    <a:lnTo>
                      <a:pt x="357" y="8"/>
                    </a:lnTo>
                    <a:lnTo>
                      <a:pt x="387" y="4"/>
                    </a:lnTo>
                    <a:lnTo>
                      <a:pt x="415" y="3"/>
                    </a:lnTo>
                    <a:lnTo>
                      <a:pt x="443" y="0"/>
                    </a:lnTo>
                    <a:lnTo>
                      <a:pt x="471" y="0"/>
                    </a:lnTo>
                    <a:lnTo>
                      <a:pt x="493" y="3"/>
                    </a:lnTo>
                    <a:lnTo>
                      <a:pt x="514" y="5"/>
                    </a:lnTo>
                    <a:lnTo>
                      <a:pt x="536" y="9"/>
                    </a:lnTo>
                    <a:lnTo>
                      <a:pt x="557" y="14"/>
                    </a:lnTo>
                    <a:lnTo>
                      <a:pt x="577" y="20"/>
                    </a:lnTo>
                    <a:lnTo>
                      <a:pt x="597" y="26"/>
                    </a:lnTo>
                    <a:lnTo>
                      <a:pt x="618" y="32"/>
                    </a:lnTo>
                    <a:lnTo>
                      <a:pt x="639" y="41"/>
                    </a:lnTo>
                    <a:lnTo>
                      <a:pt x="673" y="59"/>
                    </a:lnTo>
                    <a:lnTo>
                      <a:pt x="705" y="80"/>
                    </a:lnTo>
                    <a:lnTo>
                      <a:pt x="719" y="90"/>
                    </a:lnTo>
                    <a:lnTo>
                      <a:pt x="734" y="101"/>
                    </a:lnTo>
                    <a:lnTo>
                      <a:pt x="749" y="113"/>
                    </a:lnTo>
                    <a:lnTo>
                      <a:pt x="762" y="125"/>
                    </a:lnTo>
                    <a:lnTo>
                      <a:pt x="774" y="137"/>
                    </a:lnTo>
                    <a:lnTo>
                      <a:pt x="787" y="151"/>
                    </a:lnTo>
                    <a:lnTo>
                      <a:pt x="799" y="165"/>
                    </a:lnTo>
                    <a:lnTo>
                      <a:pt x="811" y="180"/>
                    </a:lnTo>
                    <a:lnTo>
                      <a:pt x="822" y="195"/>
                    </a:lnTo>
                    <a:lnTo>
                      <a:pt x="832" y="210"/>
                    </a:lnTo>
                    <a:lnTo>
                      <a:pt x="843" y="228"/>
                    </a:lnTo>
                    <a:lnTo>
                      <a:pt x="851" y="245"/>
                    </a:lnTo>
                    <a:lnTo>
                      <a:pt x="865" y="280"/>
                    </a:lnTo>
                    <a:lnTo>
                      <a:pt x="877" y="315"/>
                    </a:lnTo>
                    <a:lnTo>
                      <a:pt x="881" y="334"/>
                    </a:lnTo>
                    <a:lnTo>
                      <a:pt x="884" y="352"/>
                    </a:lnTo>
                    <a:lnTo>
                      <a:pt x="888" y="372"/>
                    </a:lnTo>
                    <a:lnTo>
                      <a:pt x="891" y="390"/>
                    </a:lnTo>
                    <a:lnTo>
                      <a:pt x="891" y="407"/>
                    </a:lnTo>
                    <a:lnTo>
                      <a:pt x="891" y="423"/>
                    </a:lnTo>
                    <a:lnTo>
                      <a:pt x="881" y="423"/>
                    </a:lnTo>
                    <a:lnTo>
                      <a:pt x="870" y="423"/>
                    </a:lnTo>
                    <a:lnTo>
                      <a:pt x="860" y="423"/>
                    </a:lnTo>
                    <a:lnTo>
                      <a:pt x="849" y="423"/>
                    </a:lnTo>
                    <a:lnTo>
                      <a:pt x="849" y="402"/>
                    </a:lnTo>
                    <a:lnTo>
                      <a:pt x="847" y="381"/>
                    </a:lnTo>
                    <a:lnTo>
                      <a:pt x="844" y="361"/>
                    </a:lnTo>
                    <a:lnTo>
                      <a:pt x="840" y="340"/>
                    </a:lnTo>
                    <a:lnTo>
                      <a:pt x="836" y="320"/>
                    </a:lnTo>
                    <a:lnTo>
                      <a:pt x="829" y="302"/>
                    </a:lnTo>
                    <a:lnTo>
                      <a:pt x="822" y="283"/>
                    </a:lnTo>
                    <a:lnTo>
                      <a:pt x="815" y="264"/>
                    </a:lnTo>
                    <a:lnTo>
                      <a:pt x="805" y="247"/>
                    </a:lnTo>
                    <a:lnTo>
                      <a:pt x="795" y="229"/>
                    </a:lnTo>
                    <a:lnTo>
                      <a:pt x="784" y="213"/>
                    </a:lnTo>
                    <a:lnTo>
                      <a:pt x="772" y="196"/>
                    </a:lnTo>
                    <a:lnTo>
                      <a:pt x="760" y="180"/>
                    </a:lnTo>
                    <a:lnTo>
                      <a:pt x="745" y="164"/>
                    </a:lnTo>
                    <a:lnTo>
                      <a:pt x="730" y="149"/>
                    </a:lnTo>
                    <a:lnTo>
                      <a:pt x="716" y="135"/>
                    </a:lnTo>
                    <a:lnTo>
                      <a:pt x="692" y="119"/>
                    </a:lnTo>
                    <a:lnTo>
                      <a:pt x="669" y="103"/>
                    </a:lnTo>
                    <a:lnTo>
                      <a:pt x="645" y="90"/>
                    </a:lnTo>
                    <a:lnTo>
                      <a:pt x="622" y="77"/>
                    </a:lnTo>
                    <a:lnTo>
                      <a:pt x="597" y="68"/>
                    </a:lnTo>
                    <a:lnTo>
                      <a:pt x="571" y="59"/>
                    </a:lnTo>
                    <a:lnTo>
                      <a:pt x="544" y="50"/>
                    </a:lnTo>
                    <a:lnTo>
                      <a:pt x="516" y="44"/>
                    </a:lnTo>
                    <a:lnTo>
                      <a:pt x="493" y="43"/>
                    </a:lnTo>
                    <a:lnTo>
                      <a:pt x="470" y="41"/>
                    </a:lnTo>
                    <a:lnTo>
                      <a:pt x="445" y="39"/>
                    </a:lnTo>
                    <a:lnTo>
                      <a:pt x="422" y="39"/>
                    </a:lnTo>
                    <a:lnTo>
                      <a:pt x="389" y="43"/>
                    </a:lnTo>
                    <a:lnTo>
                      <a:pt x="359" y="48"/>
                    </a:lnTo>
                    <a:lnTo>
                      <a:pt x="329" y="55"/>
                    </a:lnTo>
                    <a:lnTo>
                      <a:pt x="301" y="65"/>
                    </a:lnTo>
                    <a:lnTo>
                      <a:pt x="273" y="76"/>
                    </a:lnTo>
                    <a:lnTo>
                      <a:pt x="245" y="90"/>
                    </a:lnTo>
                    <a:lnTo>
                      <a:pt x="218" y="104"/>
                    </a:lnTo>
                    <a:lnTo>
                      <a:pt x="191" y="122"/>
                    </a:lnTo>
                    <a:lnTo>
                      <a:pt x="182" y="130"/>
                    </a:lnTo>
                    <a:lnTo>
                      <a:pt x="173" y="137"/>
                    </a:lnTo>
                    <a:lnTo>
                      <a:pt x="164" y="146"/>
                    </a:lnTo>
                    <a:lnTo>
                      <a:pt x="154" y="153"/>
                    </a:lnTo>
                    <a:lnTo>
                      <a:pt x="132" y="180"/>
                    </a:lnTo>
                    <a:lnTo>
                      <a:pt x="111" y="207"/>
                    </a:lnTo>
                    <a:lnTo>
                      <a:pt x="103" y="219"/>
                    </a:lnTo>
                    <a:lnTo>
                      <a:pt x="94" y="232"/>
                    </a:lnTo>
                    <a:lnTo>
                      <a:pt x="87" y="246"/>
                    </a:lnTo>
                    <a:lnTo>
                      <a:pt x="80" y="259"/>
                    </a:lnTo>
                    <a:lnTo>
                      <a:pt x="74" y="274"/>
                    </a:lnTo>
                    <a:lnTo>
                      <a:pt x="67" y="289"/>
                    </a:lnTo>
                    <a:lnTo>
                      <a:pt x="63" y="303"/>
                    </a:lnTo>
                    <a:lnTo>
                      <a:pt x="58" y="318"/>
                    </a:lnTo>
                    <a:lnTo>
                      <a:pt x="49" y="350"/>
                    </a:lnTo>
                    <a:lnTo>
                      <a:pt x="43" y="385"/>
                    </a:lnTo>
                    <a:lnTo>
                      <a:pt x="42" y="395"/>
                    </a:lnTo>
                    <a:lnTo>
                      <a:pt x="42" y="403"/>
                    </a:lnTo>
                    <a:lnTo>
                      <a:pt x="42" y="413"/>
                    </a:lnTo>
                    <a:lnTo>
                      <a:pt x="42" y="423"/>
                    </a:lnTo>
                    <a:lnTo>
                      <a:pt x="31" y="423"/>
                    </a:lnTo>
                    <a:lnTo>
                      <a:pt x="21" y="423"/>
                    </a:lnTo>
                    <a:lnTo>
                      <a:pt x="10" y="423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53" name="Freeform 5"/>
              <p:cNvSpPr>
                <a:spLocks/>
              </p:cNvSpPr>
              <p:nvPr/>
            </p:nvSpPr>
            <p:spPr bwMode="auto">
              <a:xfrm rot="5400000">
                <a:off x="-187" y="1295"/>
                <a:ext cx="1308" cy="623"/>
              </a:xfrm>
              <a:custGeom>
                <a:avLst/>
                <a:gdLst/>
                <a:ahLst/>
                <a:cxnLst>
                  <a:cxn ang="0">
                    <a:pos x="1" y="260"/>
                  </a:cxn>
                  <a:cxn ang="0">
                    <a:pos x="1" y="239"/>
                  </a:cxn>
                  <a:cxn ang="0">
                    <a:pos x="6" y="212"/>
                  </a:cxn>
                  <a:cxn ang="0">
                    <a:pos x="9" y="193"/>
                  </a:cxn>
                  <a:cxn ang="0">
                    <a:pos x="23" y="160"/>
                  </a:cxn>
                  <a:cxn ang="0">
                    <a:pos x="44" y="124"/>
                  </a:cxn>
                  <a:cxn ang="0">
                    <a:pos x="69" y="93"/>
                  </a:cxn>
                  <a:cxn ang="0">
                    <a:pos x="97" y="65"/>
                  </a:cxn>
                  <a:cxn ang="0">
                    <a:pos x="129" y="43"/>
                  </a:cxn>
                  <a:cxn ang="0">
                    <a:pos x="164" y="24"/>
                  </a:cxn>
                  <a:cxn ang="0">
                    <a:pos x="201" y="11"/>
                  </a:cxn>
                  <a:cxn ang="0">
                    <a:pos x="243" y="2"/>
                  </a:cxn>
                  <a:cxn ang="0">
                    <a:pos x="286" y="0"/>
                  </a:cxn>
                  <a:cxn ang="0">
                    <a:pos x="330" y="3"/>
                  </a:cxn>
                  <a:cxn ang="0">
                    <a:pos x="356" y="7"/>
                  </a:cxn>
                  <a:cxn ang="0">
                    <a:pos x="384" y="17"/>
                  </a:cxn>
                  <a:cxn ang="0">
                    <a:pos x="429" y="36"/>
                  </a:cxn>
                  <a:cxn ang="0">
                    <a:pos x="462" y="58"/>
                  </a:cxn>
                  <a:cxn ang="0">
                    <a:pos x="490" y="84"/>
                  </a:cxn>
                  <a:cxn ang="0">
                    <a:pos x="515" y="111"/>
                  </a:cxn>
                  <a:cxn ang="0">
                    <a:pos x="534" y="141"/>
                  </a:cxn>
                  <a:cxn ang="0">
                    <a:pos x="550" y="176"/>
                  </a:cxn>
                  <a:cxn ang="0">
                    <a:pos x="561" y="211"/>
                  </a:cxn>
                  <a:cxn ang="0">
                    <a:pos x="567" y="250"/>
                  </a:cxn>
                  <a:cxn ang="0">
                    <a:pos x="557" y="271"/>
                  </a:cxn>
                  <a:cxn ang="0">
                    <a:pos x="537" y="271"/>
                  </a:cxn>
                  <a:cxn ang="0">
                    <a:pos x="526" y="254"/>
                  </a:cxn>
                  <a:cxn ang="0">
                    <a:pos x="521" y="222"/>
                  </a:cxn>
                  <a:cxn ang="0">
                    <a:pos x="512" y="192"/>
                  </a:cxn>
                  <a:cxn ang="0">
                    <a:pos x="500" y="162"/>
                  </a:cxn>
                  <a:cxn ang="0">
                    <a:pos x="483" y="135"/>
                  </a:cxn>
                  <a:cxn ang="0">
                    <a:pos x="463" y="113"/>
                  </a:cxn>
                  <a:cxn ang="0">
                    <a:pos x="442" y="94"/>
                  </a:cxn>
                  <a:cxn ang="0">
                    <a:pos x="420" y="77"/>
                  </a:cxn>
                  <a:cxn ang="0">
                    <a:pos x="396" y="63"/>
                  </a:cxn>
                  <a:cxn ang="0">
                    <a:pos x="370" y="52"/>
                  </a:cxn>
                  <a:cxn ang="0">
                    <a:pos x="342" y="44"/>
                  </a:cxn>
                  <a:cxn ang="0">
                    <a:pos x="313" y="39"/>
                  </a:cxn>
                  <a:cxn ang="0">
                    <a:pos x="269" y="39"/>
                  </a:cxn>
                  <a:cxn ang="0">
                    <a:pos x="227" y="45"/>
                  </a:cxn>
                  <a:cxn ang="0">
                    <a:pos x="201" y="51"/>
                  </a:cxn>
                  <a:cxn ang="0">
                    <a:pos x="177" y="61"/>
                  </a:cxn>
                  <a:cxn ang="0">
                    <a:pos x="154" y="73"/>
                  </a:cxn>
                  <a:cxn ang="0">
                    <a:pos x="130" y="89"/>
                  </a:cxn>
                  <a:cxn ang="0">
                    <a:pos x="108" y="107"/>
                  </a:cxn>
                  <a:cxn ang="0">
                    <a:pos x="86" y="132"/>
                  </a:cxn>
                  <a:cxn ang="0">
                    <a:pos x="68" y="161"/>
                  </a:cxn>
                  <a:cxn ang="0">
                    <a:pos x="55" y="192"/>
                  </a:cxn>
                  <a:cxn ang="0">
                    <a:pos x="45" y="225"/>
                  </a:cxn>
                  <a:cxn ang="0">
                    <a:pos x="41" y="258"/>
                  </a:cxn>
                  <a:cxn ang="0">
                    <a:pos x="30" y="271"/>
                  </a:cxn>
                  <a:cxn ang="0">
                    <a:pos x="9" y="271"/>
                  </a:cxn>
                </a:cxnLst>
                <a:rect l="0" t="0" r="r" b="b"/>
                <a:pathLst>
                  <a:path w="567" h="271">
                    <a:moveTo>
                      <a:pt x="0" y="271"/>
                    </a:moveTo>
                    <a:lnTo>
                      <a:pt x="1" y="260"/>
                    </a:lnTo>
                    <a:lnTo>
                      <a:pt x="1" y="249"/>
                    </a:lnTo>
                    <a:lnTo>
                      <a:pt x="1" y="239"/>
                    </a:lnTo>
                    <a:lnTo>
                      <a:pt x="2" y="228"/>
                    </a:lnTo>
                    <a:lnTo>
                      <a:pt x="6" y="212"/>
                    </a:lnTo>
                    <a:lnTo>
                      <a:pt x="7" y="201"/>
                    </a:lnTo>
                    <a:lnTo>
                      <a:pt x="9" y="193"/>
                    </a:lnTo>
                    <a:lnTo>
                      <a:pt x="13" y="179"/>
                    </a:lnTo>
                    <a:lnTo>
                      <a:pt x="23" y="160"/>
                    </a:lnTo>
                    <a:lnTo>
                      <a:pt x="33" y="141"/>
                    </a:lnTo>
                    <a:lnTo>
                      <a:pt x="44" y="124"/>
                    </a:lnTo>
                    <a:lnTo>
                      <a:pt x="56" y="107"/>
                    </a:lnTo>
                    <a:lnTo>
                      <a:pt x="69" y="93"/>
                    </a:lnTo>
                    <a:lnTo>
                      <a:pt x="83" y="78"/>
                    </a:lnTo>
                    <a:lnTo>
                      <a:pt x="97" y="65"/>
                    </a:lnTo>
                    <a:lnTo>
                      <a:pt x="113" y="54"/>
                    </a:lnTo>
                    <a:lnTo>
                      <a:pt x="129" y="43"/>
                    </a:lnTo>
                    <a:lnTo>
                      <a:pt x="146" y="33"/>
                    </a:lnTo>
                    <a:lnTo>
                      <a:pt x="164" y="24"/>
                    </a:lnTo>
                    <a:lnTo>
                      <a:pt x="183" y="17"/>
                    </a:lnTo>
                    <a:lnTo>
                      <a:pt x="201" y="11"/>
                    </a:lnTo>
                    <a:lnTo>
                      <a:pt x="222" y="6"/>
                    </a:lnTo>
                    <a:lnTo>
                      <a:pt x="243" y="2"/>
                    </a:lnTo>
                    <a:lnTo>
                      <a:pt x="264" y="0"/>
                    </a:lnTo>
                    <a:lnTo>
                      <a:pt x="286" y="0"/>
                    </a:lnTo>
                    <a:lnTo>
                      <a:pt x="308" y="1"/>
                    </a:lnTo>
                    <a:lnTo>
                      <a:pt x="330" y="3"/>
                    </a:lnTo>
                    <a:lnTo>
                      <a:pt x="352" y="6"/>
                    </a:lnTo>
                    <a:lnTo>
                      <a:pt x="356" y="7"/>
                    </a:lnTo>
                    <a:lnTo>
                      <a:pt x="365" y="11"/>
                    </a:lnTo>
                    <a:lnTo>
                      <a:pt x="384" y="17"/>
                    </a:lnTo>
                    <a:lnTo>
                      <a:pt x="412" y="27"/>
                    </a:lnTo>
                    <a:lnTo>
                      <a:pt x="429" y="36"/>
                    </a:lnTo>
                    <a:lnTo>
                      <a:pt x="446" y="47"/>
                    </a:lnTo>
                    <a:lnTo>
                      <a:pt x="462" y="58"/>
                    </a:lnTo>
                    <a:lnTo>
                      <a:pt x="477" y="71"/>
                    </a:lnTo>
                    <a:lnTo>
                      <a:pt x="490" y="84"/>
                    </a:lnTo>
                    <a:lnTo>
                      <a:pt x="502" y="98"/>
                    </a:lnTo>
                    <a:lnTo>
                      <a:pt x="515" y="111"/>
                    </a:lnTo>
                    <a:lnTo>
                      <a:pt x="526" y="127"/>
                    </a:lnTo>
                    <a:lnTo>
                      <a:pt x="534" y="141"/>
                    </a:lnTo>
                    <a:lnTo>
                      <a:pt x="543" y="159"/>
                    </a:lnTo>
                    <a:lnTo>
                      <a:pt x="550" y="176"/>
                    </a:lnTo>
                    <a:lnTo>
                      <a:pt x="556" y="193"/>
                    </a:lnTo>
                    <a:lnTo>
                      <a:pt x="561" y="211"/>
                    </a:lnTo>
                    <a:lnTo>
                      <a:pt x="565" y="231"/>
                    </a:lnTo>
                    <a:lnTo>
                      <a:pt x="567" y="250"/>
                    </a:lnTo>
                    <a:lnTo>
                      <a:pt x="567" y="271"/>
                    </a:lnTo>
                    <a:lnTo>
                      <a:pt x="557" y="271"/>
                    </a:lnTo>
                    <a:lnTo>
                      <a:pt x="546" y="271"/>
                    </a:lnTo>
                    <a:lnTo>
                      <a:pt x="537" y="271"/>
                    </a:lnTo>
                    <a:lnTo>
                      <a:pt x="526" y="271"/>
                    </a:lnTo>
                    <a:lnTo>
                      <a:pt x="526" y="254"/>
                    </a:lnTo>
                    <a:lnTo>
                      <a:pt x="523" y="238"/>
                    </a:lnTo>
                    <a:lnTo>
                      <a:pt x="521" y="222"/>
                    </a:lnTo>
                    <a:lnTo>
                      <a:pt x="517" y="207"/>
                    </a:lnTo>
                    <a:lnTo>
                      <a:pt x="512" y="192"/>
                    </a:lnTo>
                    <a:lnTo>
                      <a:pt x="506" y="177"/>
                    </a:lnTo>
                    <a:lnTo>
                      <a:pt x="500" y="162"/>
                    </a:lnTo>
                    <a:lnTo>
                      <a:pt x="493" y="148"/>
                    </a:lnTo>
                    <a:lnTo>
                      <a:pt x="483" y="135"/>
                    </a:lnTo>
                    <a:lnTo>
                      <a:pt x="474" y="124"/>
                    </a:lnTo>
                    <a:lnTo>
                      <a:pt x="463" y="113"/>
                    </a:lnTo>
                    <a:lnTo>
                      <a:pt x="453" y="104"/>
                    </a:lnTo>
                    <a:lnTo>
                      <a:pt x="442" y="94"/>
                    </a:lnTo>
                    <a:lnTo>
                      <a:pt x="431" y="85"/>
                    </a:lnTo>
                    <a:lnTo>
                      <a:pt x="420" y="77"/>
                    </a:lnTo>
                    <a:lnTo>
                      <a:pt x="408" y="69"/>
                    </a:lnTo>
                    <a:lnTo>
                      <a:pt x="396" y="63"/>
                    </a:lnTo>
                    <a:lnTo>
                      <a:pt x="382" y="57"/>
                    </a:lnTo>
                    <a:lnTo>
                      <a:pt x="370" y="52"/>
                    </a:lnTo>
                    <a:lnTo>
                      <a:pt x="356" y="47"/>
                    </a:lnTo>
                    <a:lnTo>
                      <a:pt x="342" y="44"/>
                    </a:lnTo>
                    <a:lnTo>
                      <a:pt x="327" y="41"/>
                    </a:lnTo>
                    <a:lnTo>
                      <a:pt x="313" y="39"/>
                    </a:lnTo>
                    <a:lnTo>
                      <a:pt x="298" y="38"/>
                    </a:lnTo>
                    <a:lnTo>
                      <a:pt x="269" y="39"/>
                    </a:lnTo>
                    <a:lnTo>
                      <a:pt x="241" y="43"/>
                    </a:lnTo>
                    <a:lnTo>
                      <a:pt x="227" y="45"/>
                    </a:lnTo>
                    <a:lnTo>
                      <a:pt x="215" y="47"/>
                    </a:lnTo>
                    <a:lnTo>
                      <a:pt x="201" y="51"/>
                    </a:lnTo>
                    <a:lnTo>
                      <a:pt x="189" y="56"/>
                    </a:lnTo>
                    <a:lnTo>
                      <a:pt x="177" y="61"/>
                    </a:lnTo>
                    <a:lnTo>
                      <a:pt x="165" y="67"/>
                    </a:lnTo>
                    <a:lnTo>
                      <a:pt x="154" y="73"/>
                    </a:lnTo>
                    <a:lnTo>
                      <a:pt x="142" y="80"/>
                    </a:lnTo>
                    <a:lnTo>
                      <a:pt x="130" y="89"/>
                    </a:lnTo>
                    <a:lnTo>
                      <a:pt x="119" y="98"/>
                    </a:lnTo>
                    <a:lnTo>
                      <a:pt x="108" y="107"/>
                    </a:lnTo>
                    <a:lnTo>
                      <a:pt x="97" y="117"/>
                    </a:lnTo>
                    <a:lnTo>
                      <a:pt x="86" y="132"/>
                    </a:lnTo>
                    <a:lnTo>
                      <a:pt x="77" y="146"/>
                    </a:lnTo>
                    <a:lnTo>
                      <a:pt x="68" y="161"/>
                    </a:lnTo>
                    <a:lnTo>
                      <a:pt x="61" y="176"/>
                    </a:lnTo>
                    <a:lnTo>
                      <a:pt x="55" y="192"/>
                    </a:lnTo>
                    <a:lnTo>
                      <a:pt x="50" y="207"/>
                    </a:lnTo>
                    <a:lnTo>
                      <a:pt x="45" y="225"/>
                    </a:lnTo>
                    <a:lnTo>
                      <a:pt x="42" y="243"/>
                    </a:lnTo>
                    <a:lnTo>
                      <a:pt x="41" y="258"/>
                    </a:lnTo>
                    <a:lnTo>
                      <a:pt x="41" y="271"/>
                    </a:lnTo>
                    <a:lnTo>
                      <a:pt x="30" y="271"/>
                    </a:lnTo>
                    <a:lnTo>
                      <a:pt x="20" y="271"/>
                    </a:lnTo>
                    <a:lnTo>
                      <a:pt x="9" y="271"/>
                    </a:lnTo>
                    <a:lnTo>
                      <a:pt x="0" y="271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54" name="Freeform 6"/>
              <p:cNvSpPr>
                <a:spLocks/>
              </p:cNvSpPr>
              <p:nvPr/>
            </p:nvSpPr>
            <p:spPr bwMode="auto">
              <a:xfrm rot="5400000">
                <a:off x="13" y="1468"/>
                <a:ext cx="562" cy="277"/>
              </a:xfrm>
              <a:custGeom>
                <a:avLst/>
                <a:gdLst/>
                <a:ahLst/>
                <a:cxnLst>
                  <a:cxn ang="0">
                    <a:pos x="1" y="110"/>
                  </a:cxn>
                  <a:cxn ang="0">
                    <a:pos x="4" y="89"/>
                  </a:cxn>
                  <a:cxn ang="0">
                    <a:pos x="11" y="66"/>
                  </a:cxn>
                  <a:cxn ang="0">
                    <a:pos x="26" y="45"/>
                  </a:cxn>
                  <a:cxn ang="0">
                    <a:pos x="43" y="28"/>
                  </a:cxn>
                  <a:cxn ang="0">
                    <a:pos x="61" y="15"/>
                  </a:cxn>
                  <a:cxn ang="0">
                    <a:pos x="81" y="6"/>
                  </a:cxn>
                  <a:cxn ang="0">
                    <a:pos x="104" y="1"/>
                  </a:cxn>
                  <a:cxn ang="0">
                    <a:pos x="127" y="0"/>
                  </a:cxn>
                  <a:cxn ang="0">
                    <a:pos x="153" y="4"/>
                  </a:cxn>
                  <a:cxn ang="0">
                    <a:pos x="174" y="10"/>
                  </a:cxn>
                  <a:cxn ang="0">
                    <a:pos x="191" y="20"/>
                  </a:cxn>
                  <a:cxn ang="0">
                    <a:pos x="206" y="31"/>
                  </a:cxn>
                  <a:cxn ang="0">
                    <a:pos x="218" y="44"/>
                  </a:cxn>
                  <a:cxn ang="0">
                    <a:pos x="229" y="59"/>
                  </a:cxn>
                  <a:cxn ang="0">
                    <a:pos x="237" y="75"/>
                  </a:cxn>
                  <a:cxn ang="0">
                    <a:pos x="242" y="93"/>
                  </a:cxn>
                  <a:cxn ang="0">
                    <a:pos x="245" y="111"/>
                  </a:cxn>
                  <a:cxn ang="0">
                    <a:pos x="234" y="121"/>
                  </a:cxn>
                  <a:cxn ang="0">
                    <a:pos x="213" y="121"/>
                  </a:cxn>
                  <a:cxn ang="0">
                    <a:pos x="202" y="111"/>
                  </a:cxn>
                  <a:cxn ang="0">
                    <a:pos x="198" y="93"/>
                  </a:cxn>
                  <a:cxn ang="0">
                    <a:pos x="192" y="78"/>
                  </a:cxn>
                  <a:cxn ang="0">
                    <a:pos x="184" y="66"/>
                  </a:cxn>
                  <a:cxn ang="0">
                    <a:pos x="173" y="55"/>
                  </a:cxn>
                  <a:cxn ang="0">
                    <a:pos x="159" y="48"/>
                  </a:cxn>
                  <a:cxn ang="0">
                    <a:pos x="143" y="43"/>
                  </a:cxn>
                  <a:cxn ang="0">
                    <a:pos x="125" y="39"/>
                  </a:cxn>
                  <a:cxn ang="0">
                    <a:pos x="99" y="43"/>
                  </a:cxn>
                  <a:cxn ang="0">
                    <a:pos x="78" y="51"/>
                  </a:cxn>
                  <a:cxn ang="0">
                    <a:pos x="66" y="60"/>
                  </a:cxn>
                  <a:cxn ang="0">
                    <a:pos x="58" y="70"/>
                  </a:cxn>
                  <a:cxn ang="0">
                    <a:pos x="50" y="82"/>
                  </a:cxn>
                  <a:cxn ang="0">
                    <a:pos x="45" y="95"/>
                  </a:cxn>
                  <a:cxn ang="0">
                    <a:pos x="43" y="112"/>
                  </a:cxn>
                  <a:cxn ang="0">
                    <a:pos x="32" y="121"/>
                  </a:cxn>
                  <a:cxn ang="0">
                    <a:pos x="11" y="121"/>
                  </a:cxn>
                </a:cxnLst>
                <a:rect l="0" t="0" r="r" b="b"/>
                <a:pathLst>
                  <a:path w="245" h="121">
                    <a:moveTo>
                      <a:pt x="0" y="121"/>
                    </a:moveTo>
                    <a:lnTo>
                      <a:pt x="1" y="110"/>
                    </a:lnTo>
                    <a:lnTo>
                      <a:pt x="3" y="99"/>
                    </a:lnTo>
                    <a:lnTo>
                      <a:pt x="4" y="89"/>
                    </a:lnTo>
                    <a:lnTo>
                      <a:pt x="5" y="78"/>
                    </a:lnTo>
                    <a:lnTo>
                      <a:pt x="11" y="66"/>
                    </a:lnTo>
                    <a:lnTo>
                      <a:pt x="18" y="55"/>
                    </a:lnTo>
                    <a:lnTo>
                      <a:pt x="26" y="45"/>
                    </a:lnTo>
                    <a:lnTo>
                      <a:pt x="34" y="37"/>
                    </a:lnTo>
                    <a:lnTo>
                      <a:pt x="43" y="28"/>
                    </a:lnTo>
                    <a:lnTo>
                      <a:pt x="51" y="21"/>
                    </a:lnTo>
                    <a:lnTo>
                      <a:pt x="61" y="15"/>
                    </a:lnTo>
                    <a:lnTo>
                      <a:pt x="71" y="10"/>
                    </a:lnTo>
                    <a:lnTo>
                      <a:pt x="81" y="6"/>
                    </a:lnTo>
                    <a:lnTo>
                      <a:pt x="92" y="4"/>
                    </a:lnTo>
                    <a:lnTo>
                      <a:pt x="104" y="1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0" y="1"/>
                    </a:lnTo>
                    <a:lnTo>
                      <a:pt x="153" y="4"/>
                    </a:lnTo>
                    <a:lnTo>
                      <a:pt x="165" y="6"/>
                    </a:lnTo>
                    <a:lnTo>
                      <a:pt x="174" y="10"/>
                    </a:lnTo>
                    <a:lnTo>
                      <a:pt x="182" y="15"/>
                    </a:lnTo>
                    <a:lnTo>
                      <a:pt x="191" y="20"/>
                    </a:lnTo>
                    <a:lnTo>
                      <a:pt x="198" y="24"/>
                    </a:lnTo>
                    <a:lnTo>
                      <a:pt x="206" y="31"/>
                    </a:lnTo>
                    <a:lnTo>
                      <a:pt x="212" y="37"/>
                    </a:lnTo>
                    <a:lnTo>
                      <a:pt x="218" y="44"/>
                    </a:lnTo>
                    <a:lnTo>
                      <a:pt x="224" y="51"/>
                    </a:lnTo>
                    <a:lnTo>
                      <a:pt x="229" y="59"/>
                    </a:lnTo>
                    <a:lnTo>
                      <a:pt x="234" y="66"/>
                    </a:lnTo>
                    <a:lnTo>
                      <a:pt x="237" y="75"/>
                    </a:lnTo>
                    <a:lnTo>
                      <a:pt x="240" y="83"/>
                    </a:lnTo>
                    <a:lnTo>
                      <a:pt x="242" y="93"/>
                    </a:lnTo>
                    <a:lnTo>
                      <a:pt x="243" y="101"/>
                    </a:lnTo>
                    <a:lnTo>
                      <a:pt x="245" y="111"/>
                    </a:lnTo>
                    <a:lnTo>
                      <a:pt x="245" y="121"/>
                    </a:lnTo>
                    <a:lnTo>
                      <a:pt x="234" y="121"/>
                    </a:lnTo>
                    <a:lnTo>
                      <a:pt x="224" y="121"/>
                    </a:lnTo>
                    <a:lnTo>
                      <a:pt x="213" y="121"/>
                    </a:lnTo>
                    <a:lnTo>
                      <a:pt x="203" y="121"/>
                    </a:lnTo>
                    <a:lnTo>
                      <a:pt x="202" y="111"/>
                    </a:lnTo>
                    <a:lnTo>
                      <a:pt x="201" y="101"/>
                    </a:lnTo>
                    <a:lnTo>
                      <a:pt x="198" y="93"/>
                    </a:lnTo>
                    <a:lnTo>
                      <a:pt x="196" y="86"/>
                    </a:lnTo>
                    <a:lnTo>
                      <a:pt x="192" y="78"/>
                    </a:lnTo>
                    <a:lnTo>
                      <a:pt x="188" y="72"/>
                    </a:lnTo>
                    <a:lnTo>
                      <a:pt x="184" y="66"/>
                    </a:lnTo>
                    <a:lnTo>
                      <a:pt x="179" y="60"/>
                    </a:lnTo>
                    <a:lnTo>
                      <a:pt x="173" y="55"/>
                    </a:lnTo>
                    <a:lnTo>
                      <a:pt x="166" y="51"/>
                    </a:lnTo>
                    <a:lnTo>
                      <a:pt x="159" y="48"/>
                    </a:lnTo>
                    <a:lnTo>
                      <a:pt x="152" y="45"/>
                    </a:lnTo>
                    <a:lnTo>
                      <a:pt x="143" y="43"/>
                    </a:lnTo>
                    <a:lnTo>
                      <a:pt x="135" y="40"/>
                    </a:lnTo>
                    <a:lnTo>
                      <a:pt x="125" y="39"/>
                    </a:lnTo>
                    <a:lnTo>
                      <a:pt x="115" y="38"/>
                    </a:lnTo>
                    <a:lnTo>
                      <a:pt x="99" y="43"/>
                    </a:lnTo>
                    <a:lnTo>
                      <a:pt x="84" y="48"/>
                    </a:lnTo>
                    <a:lnTo>
                      <a:pt x="78" y="51"/>
                    </a:lnTo>
                    <a:lnTo>
                      <a:pt x="72" y="55"/>
                    </a:lnTo>
                    <a:lnTo>
                      <a:pt x="66" y="60"/>
                    </a:lnTo>
                    <a:lnTo>
                      <a:pt x="61" y="65"/>
                    </a:lnTo>
                    <a:lnTo>
                      <a:pt x="58" y="70"/>
                    </a:lnTo>
                    <a:lnTo>
                      <a:pt x="54" y="76"/>
                    </a:lnTo>
                    <a:lnTo>
                      <a:pt x="50" y="82"/>
                    </a:lnTo>
                    <a:lnTo>
                      <a:pt x="48" y="88"/>
                    </a:lnTo>
                    <a:lnTo>
                      <a:pt x="45" y="95"/>
                    </a:lnTo>
                    <a:lnTo>
                      <a:pt x="43" y="104"/>
                    </a:lnTo>
                    <a:lnTo>
                      <a:pt x="43" y="112"/>
                    </a:lnTo>
                    <a:lnTo>
                      <a:pt x="42" y="121"/>
                    </a:lnTo>
                    <a:lnTo>
                      <a:pt x="32" y="121"/>
                    </a:lnTo>
                    <a:lnTo>
                      <a:pt x="21" y="121"/>
                    </a:lnTo>
                    <a:lnTo>
                      <a:pt x="11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55" name="PubChord"/>
              <p:cNvSpPr>
                <a:spLocks noEditPoints="1" noChangeArrowheads="1"/>
              </p:cNvSpPr>
              <p:nvPr/>
            </p:nvSpPr>
            <p:spPr bwMode="auto">
              <a:xfrm rot="-8100000">
                <a:off x="63" y="1508"/>
                <a:ext cx="188" cy="187"/>
              </a:xfrm>
              <a:custGeom>
                <a:avLst/>
                <a:gdLst>
                  <a:gd name="G0" fmla="+- 0 0 0"/>
                  <a:gd name="G1" fmla="sin 10800 14745600"/>
                  <a:gd name="G2" fmla="cos 10800 14745600"/>
                  <a:gd name="G3" fmla="sin 10800 2949120"/>
                  <a:gd name="G4" fmla="cos 10800 2949120"/>
                  <a:gd name="G5" fmla="+- G1 10800 0"/>
                  <a:gd name="G6" fmla="+- G2 10800 0"/>
                  <a:gd name="G7" fmla="+- G3 10800 0"/>
                  <a:gd name="G8" fmla="+- G4 10800 0"/>
                  <a:gd name="G9" fmla="+- 10800 0 0"/>
                  <a:gd name="G10" fmla="+/ G5 G7 2"/>
                  <a:gd name="G11" fmla="+/ G6 G8 2"/>
                  <a:gd name="T0" fmla="*/ 3163 w 21600"/>
                  <a:gd name="T1" fmla="*/ 3163 h 21600"/>
                  <a:gd name="T2" fmla="*/ 10799 w 21600"/>
                  <a:gd name="T3" fmla="*/ 10799 h 21600"/>
                  <a:gd name="T4" fmla="*/ 18436 w 21600"/>
                  <a:gd name="T5" fmla="*/ 18436 h 21600"/>
                  <a:gd name="T6" fmla="*/ 3163 w 21600"/>
                  <a:gd name="T7" fmla="*/ 3163 h 21600"/>
                  <a:gd name="T8" fmla="*/ 18437 w 21600"/>
                  <a:gd name="T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2456" name="AutoShape 8"/>
            <p:cNvSpPr>
              <a:spLocks noChangeArrowheads="1"/>
            </p:cNvSpPr>
            <p:nvPr/>
          </p:nvSpPr>
          <p:spPr bwMode="auto">
            <a:xfrm>
              <a:off x="13" y="1029"/>
              <a:ext cx="211" cy="189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32457" name="AutoShape 9"/>
            <p:cNvSpPr>
              <a:spLocks noChangeArrowheads="1"/>
            </p:cNvSpPr>
            <p:nvPr/>
          </p:nvSpPr>
          <p:spPr bwMode="auto">
            <a:xfrm>
              <a:off x="716" y="1668"/>
              <a:ext cx="211" cy="190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32458" name="AutoShape 10"/>
            <p:cNvSpPr>
              <a:spLocks noChangeArrowheads="1"/>
            </p:cNvSpPr>
            <p:nvPr/>
          </p:nvSpPr>
          <p:spPr bwMode="auto">
            <a:xfrm>
              <a:off x="425" y="1229"/>
              <a:ext cx="211" cy="190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32459" name="AutoShape 11"/>
            <p:cNvSpPr>
              <a:spLocks noChangeArrowheads="1"/>
            </p:cNvSpPr>
            <p:nvPr/>
          </p:nvSpPr>
          <p:spPr bwMode="auto">
            <a:xfrm>
              <a:off x="716" y="2229"/>
              <a:ext cx="211" cy="190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32460" name="AutoShape 12"/>
            <p:cNvSpPr>
              <a:spLocks noChangeArrowheads="1"/>
            </p:cNvSpPr>
            <p:nvPr/>
          </p:nvSpPr>
          <p:spPr bwMode="auto">
            <a:xfrm>
              <a:off x="13" y="2878"/>
              <a:ext cx="211" cy="189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232461" name="AutoShape 13"/>
            <p:cNvSpPr>
              <a:spLocks noChangeArrowheads="1"/>
            </p:cNvSpPr>
            <p:nvPr/>
          </p:nvSpPr>
          <p:spPr bwMode="auto">
            <a:xfrm>
              <a:off x="425" y="2649"/>
              <a:ext cx="211" cy="190"/>
            </a:xfrm>
            <a:prstGeom prst="star5">
              <a:avLst/>
            </a:prstGeom>
            <a:solidFill>
              <a:srgbClr val="D6AD00"/>
            </a:solidFill>
            <a:ln w="9525">
              <a:solidFill>
                <a:srgbClr val="D6AD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/>
              <a:endParaRPr lang="en-GB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324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Thank you for your attention!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 rot="21540000">
            <a:off x="-17463" y="4911725"/>
            <a:ext cx="9921876" cy="457200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  <a:effectLst/>
        </p:spPr>
        <p:txBody>
          <a:bodyPr anchor="b" anchorCtr="1">
            <a:spAutoFit/>
          </a:bodyPr>
          <a:lstStyle/>
          <a:p>
            <a:pPr algn="ctr"/>
            <a:r>
              <a:rPr lang="en-GB">
                <a:solidFill>
                  <a:schemeClr val="accent1"/>
                </a:solidFill>
              </a:rPr>
              <a:t>Tool-East strengthening the role of SMEs in Europe’s success</a:t>
            </a:r>
          </a:p>
        </p:txBody>
      </p:sp>
      <p:grpSp>
        <p:nvGrpSpPr>
          <p:cNvPr id="232464" name="Group 16"/>
          <p:cNvGrpSpPr>
            <a:grpSpLocks/>
          </p:cNvGrpSpPr>
          <p:nvPr/>
        </p:nvGrpSpPr>
        <p:grpSpPr bwMode="auto">
          <a:xfrm>
            <a:off x="847725" y="1892300"/>
            <a:ext cx="2687638" cy="3119438"/>
            <a:chOff x="1101" y="1366"/>
            <a:chExt cx="1693" cy="1965"/>
          </a:xfrm>
        </p:grpSpPr>
        <p:sp>
          <p:nvSpPr>
            <p:cNvPr id="232465" name="Oval 17"/>
            <p:cNvSpPr>
              <a:spLocks noChangeArrowheads="1"/>
            </p:cNvSpPr>
            <p:nvPr/>
          </p:nvSpPr>
          <p:spPr bwMode="auto">
            <a:xfrm>
              <a:off x="2349" y="1366"/>
              <a:ext cx="295" cy="2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44"/>
                </a:solidFill>
              </a:endParaRPr>
            </a:p>
          </p:txBody>
        </p:sp>
        <p:sp>
          <p:nvSpPr>
            <p:cNvPr id="232466" name="Line 18"/>
            <p:cNvSpPr>
              <a:spLocks noChangeShapeType="1"/>
            </p:cNvSpPr>
            <p:nvPr/>
          </p:nvSpPr>
          <p:spPr bwMode="auto">
            <a:xfrm flipH="1">
              <a:off x="1941" y="1616"/>
              <a:ext cx="453" cy="8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67" name="Line 19"/>
            <p:cNvSpPr>
              <a:spLocks noChangeShapeType="1"/>
            </p:cNvSpPr>
            <p:nvPr/>
          </p:nvSpPr>
          <p:spPr bwMode="auto">
            <a:xfrm flipH="1">
              <a:off x="1782" y="1729"/>
              <a:ext cx="544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68" name="Line 20"/>
            <p:cNvSpPr>
              <a:spLocks noChangeShapeType="1"/>
            </p:cNvSpPr>
            <p:nvPr/>
          </p:nvSpPr>
          <p:spPr bwMode="auto">
            <a:xfrm>
              <a:off x="1782" y="1956"/>
              <a:ext cx="97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69" name="Line 21"/>
            <p:cNvSpPr>
              <a:spLocks noChangeShapeType="1"/>
            </p:cNvSpPr>
            <p:nvPr/>
          </p:nvSpPr>
          <p:spPr bwMode="auto">
            <a:xfrm>
              <a:off x="2334" y="1744"/>
              <a:ext cx="114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0" name="Line 22"/>
            <p:cNvSpPr>
              <a:spLocks noChangeShapeType="1"/>
            </p:cNvSpPr>
            <p:nvPr/>
          </p:nvSpPr>
          <p:spPr bwMode="auto">
            <a:xfrm flipV="1">
              <a:off x="2454" y="2123"/>
              <a:ext cx="340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1" name="Line 23"/>
            <p:cNvSpPr>
              <a:spLocks noChangeShapeType="1"/>
            </p:cNvSpPr>
            <p:nvPr/>
          </p:nvSpPr>
          <p:spPr bwMode="auto">
            <a:xfrm>
              <a:off x="1941" y="2455"/>
              <a:ext cx="40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2" name="Line 24"/>
            <p:cNvSpPr>
              <a:spLocks noChangeShapeType="1"/>
            </p:cNvSpPr>
            <p:nvPr/>
          </p:nvSpPr>
          <p:spPr bwMode="auto">
            <a:xfrm flipH="1">
              <a:off x="2001" y="2750"/>
              <a:ext cx="34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3" name="Line 25"/>
            <p:cNvSpPr>
              <a:spLocks noChangeShapeType="1"/>
            </p:cNvSpPr>
            <p:nvPr/>
          </p:nvSpPr>
          <p:spPr bwMode="auto">
            <a:xfrm flipH="1">
              <a:off x="1623" y="2455"/>
              <a:ext cx="318" cy="4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4" name="Line 26"/>
            <p:cNvSpPr>
              <a:spLocks noChangeShapeType="1"/>
            </p:cNvSpPr>
            <p:nvPr/>
          </p:nvSpPr>
          <p:spPr bwMode="auto">
            <a:xfrm flipH="1">
              <a:off x="1101" y="2886"/>
              <a:ext cx="522" cy="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5" name="Line 27"/>
            <p:cNvSpPr>
              <a:spLocks noChangeShapeType="1"/>
            </p:cNvSpPr>
            <p:nvPr/>
          </p:nvSpPr>
          <p:spPr bwMode="auto">
            <a:xfrm>
              <a:off x="1118" y="3241"/>
              <a:ext cx="68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6" name="Line 28"/>
            <p:cNvSpPr>
              <a:spLocks noChangeShapeType="1"/>
            </p:cNvSpPr>
            <p:nvPr/>
          </p:nvSpPr>
          <p:spPr bwMode="auto">
            <a:xfrm flipH="1">
              <a:off x="1170" y="3331"/>
              <a:ext cx="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7" name="Line 29"/>
            <p:cNvSpPr>
              <a:spLocks noChangeShapeType="1"/>
            </p:cNvSpPr>
            <p:nvPr/>
          </p:nvSpPr>
          <p:spPr bwMode="auto">
            <a:xfrm>
              <a:off x="2009" y="3181"/>
              <a:ext cx="68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8" name="Line 30"/>
            <p:cNvSpPr>
              <a:spLocks noChangeShapeType="1"/>
            </p:cNvSpPr>
            <p:nvPr/>
          </p:nvSpPr>
          <p:spPr bwMode="auto">
            <a:xfrm flipH="1">
              <a:off x="2061" y="3271"/>
              <a:ext cx="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79" name="Line 31"/>
            <p:cNvSpPr>
              <a:spLocks noChangeShapeType="1"/>
            </p:cNvSpPr>
            <p:nvPr/>
          </p:nvSpPr>
          <p:spPr bwMode="auto">
            <a:xfrm>
              <a:off x="2372" y="1434"/>
              <a:ext cx="34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480" name="Group 32"/>
          <p:cNvGrpSpPr>
            <a:grpSpLocks/>
          </p:cNvGrpSpPr>
          <p:nvPr/>
        </p:nvGrpSpPr>
        <p:grpSpPr bwMode="auto">
          <a:xfrm>
            <a:off x="2540000" y="1892300"/>
            <a:ext cx="2687638" cy="3119438"/>
            <a:chOff x="1101" y="1366"/>
            <a:chExt cx="1693" cy="1965"/>
          </a:xfrm>
        </p:grpSpPr>
        <p:sp>
          <p:nvSpPr>
            <p:cNvPr id="232481" name="Oval 33"/>
            <p:cNvSpPr>
              <a:spLocks noChangeArrowheads="1"/>
            </p:cNvSpPr>
            <p:nvPr/>
          </p:nvSpPr>
          <p:spPr bwMode="auto">
            <a:xfrm>
              <a:off x="2349" y="1366"/>
              <a:ext cx="295" cy="2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44"/>
                </a:solidFill>
              </a:endParaRPr>
            </a:p>
          </p:txBody>
        </p:sp>
        <p:sp>
          <p:nvSpPr>
            <p:cNvPr id="232482" name="Line 34"/>
            <p:cNvSpPr>
              <a:spLocks noChangeShapeType="1"/>
            </p:cNvSpPr>
            <p:nvPr/>
          </p:nvSpPr>
          <p:spPr bwMode="auto">
            <a:xfrm flipH="1">
              <a:off x="1941" y="1616"/>
              <a:ext cx="453" cy="8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83" name="Line 35"/>
            <p:cNvSpPr>
              <a:spLocks noChangeShapeType="1"/>
            </p:cNvSpPr>
            <p:nvPr/>
          </p:nvSpPr>
          <p:spPr bwMode="auto">
            <a:xfrm flipH="1">
              <a:off x="1782" y="1729"/>
              <a:ext cx="544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84" name="Line 36"/>
            <p:cNvSpPr>
              <a:spLocks noChangeShapeType="1"/>
            </p:cNvSpPr>
            <p:nvPr/>
          </p:nvSpPr>
          <p:spPr bwMode="auto">
            <a:xfrm>
              <a:off x="1782" y="1956"/>
              <a:ext cx="97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85" name="Line 37"/>
            <p:cNvSpPr>
              <a:spLocks noChangeShapeType="1"/>
            </p:cNvSpPr>
            <p:nvPr/>
          </p:nvSpPr>
          <p:spPr bwMode="auto">
            <a:xfrm>
              <a:off x="2334" y="1744"/>
              <a:ext cx="114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86" name="Line 38"/>
            <p:cNvSpPr>
              <a:spLocks noChangeShapeType="1"/>
            </p:cNvSpPr>
            <p:nvPr/>
          </p:nvSpPr>
          <p:spPr bwMode="auto">
            <a:xfrm flipV="1">
              <a:off x="2454" y="2123"/>
              <a:ext cx="340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87" name="Line 39"/>
            <p:cNvSpPr>
              <a:spLocks noChangeShapeType="1"/>
            </p:cNvSpPr>
            <p:nvPr/>
          </p:nvSpPr>
          <p:spPr bwMode="auto">
            <a:xfrm>
              <a:off x="1941" y="2455"/>
              <a:ext cx="40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88" name="Line 40"/>
            <p:cNvSpPr>
              <a:spLocks noChangeShapeType="1"/>
            </p:cNvSpPr>
            <p:nvPr/>
          </p:nvSpPr>
          <p:spPr bwMode="auto">
            <a:xfrm flipH="1">
              <a:off x="2001" y="2750"/>
              <a:ext cx="34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89" name="Line 41"/>
            <p:cNvSpPr>
              <a:spLocks noChangeShapeType="1"/>
            </p:cNvSpPr>
            <p:nvPr/>
          </p:nvSpPr>
          <p:spPr bwMode="auto">
            <a:xfrm flipH="1">
              <a:off x="1623" y="2455"/>
              <a:ext cx="318" cy="4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90" name="Line 42"/>
            <p:cNvSpPr>
              <a:spLocks noChangeShapeType="1"/>
            </p:cNvSpPr>
            <p:nvPr/>
          </p:nvSpPr>
          <p:spPr bwMode="auto">
            <a:xfrm flipH="1">
              <a:off x="1101" y="2886"/>
              <a:ext cx="522" cy="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91" name="Line 43"/>
            <p:cNvSpPr>
              <a:spLocks noChangeShapeType="1"/>
            </p:cNvSpPr>
            <p:nvPr/>
          </p:nvSpPr>
          <p:spPr bwMode="auto">
            <a:xfrm>
              <a:off x="1118" y="3241"/>
              <a:ext cx="68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92" name="Line 44"/>
            <p:cNvSpPr>
              <a:spLocks noChangeShapeType="1"/>
            </p:cNvSpPr>
            <p:nvPr/>
          </p:nvSpPr>
          <p:spPr bwMode="auto">
            <a:xfrm flipH="1">
              <a:off x="1170" y="3331"/>
              <a:ext cx="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93" name="Line 45"/>
            <p:cNvSpPr>
              <a:spLocks noChangeShapeType="1"/>
            </p:cNvSpPr>
            <p:nvPr/>
          </p:nvSpPr>
          <p:spPr bwMode="auto">
            <a:xfrm>
              <a:off x="2009" y="3181"/>
              <a:ext cx="68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94" name="Line 46"/>
            <p:cNvSpPr>
              <a:spLocks noChangeShapeType="1"/>
            </p:cNvSpPr>
            <p:nvPr/>
          </p:nvSpPr>
          <p:spPr bwMode="auto">
            <a:xfrm flipH="1">
              <a:off x="2061" y="3271"/>
              <a:ext cx="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95" name="Line 47"/>
            <p:cNvSpPr>
              <a:spLocks noChangeShapeType="1"/>
            </p:cNvSpPr>
            <p:nvPr/>
          </p:nvSpPr>
          <p:spPr bwMode="auto">
            <a:xfrm>
              <a:off x="2372" y="1434"/>
              <a:ext cx="34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496" name="Group 48"/>
          <p:cNvGrpSpPr>
            <a:grpSpLocks/>
          </p:cNvGrpSpPr>
          <p:nvPr/>
        </p:nvGrpSpPr>
        <p:grpSpPr bwMode="auto">
          <a:xfrm>
            <a:off x="1231900" y="1879600"/>
            <a:ext cx="2687638" cy="3119438"/>
            <a:chOff x="1101" y="1366"/>
            <a:chExt cx="1693" cy="1965"/>
          </a:xfrm>
        </p:grpSpPr>
        <p:sp>
          <p:nvSpPr>
            <p:cNvPr id="232497" name="Oval 49"/>
            <p:cNvSpPr>
              <a:spLocks noChangeArrowheads="1"/>
            </p:cNvSpPr>
            <p:nvPr/>
          </p:nvSpPr>
          <p:spPr bwMode="auto">
            <a:xfrm>
              <a:off x="2349" y="1366"/>
              <a:ext cx="295" cy="2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44"/>
                </a:solidFill>
              </a:endParaRPr>
            </a:p>
          </p:txBody>
        </p:sp>
        <p:sp>
          <p:nvSpPr>
            <p:cNvPr id="232498" name="Line 50"/>
            <p:cNvSpPr>
              <a:spLocks noChangeShapeType="1"/>
            </p:cNvSpPr>
            <p:nvPr/>
          </p:nvSpPr>
          <p:spPr bwMode="auto">
            <a:xfrm flipH="1">
              <a:off x="1941" y="1616"/>
              <a:ext cx="453" cy="8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499" name="Line 51"/>
            <p:cNvSpPr>
              <a:spLocks noChangeShapeType="1"/>
            </p:cNvSpPr>
            <p:nvPr/>
          </p:nvSpPr>
          <p:spPr bwMode="auto">
            <a:xfrm flipH="1">
              <a:off x="1782" y="1729"/>
              <a:ext cx="544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00" name="Line 52"/>
            <p:cNvSpPr>
              <a:spLocks noChangeShapeType="1"/>
            </p:cNvSpPr>
            <p:nvPr/>
          </p:nvSpPr>
          <p:spPr bwMode="auto">
            <a:xfrm>
              <a:off x="1782" y="1956"/>
              <a:ext cx="97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01" name="Line 53"/>
            <p:cNvSpPr>
              <a:spLocks noChangeShapeType="1"/>
            </p:cNvSpPr>
            <p:nvPr/>
          </p:nvSpPr>
          <p:spPr bwMode="auto">
            <a:xfrm>
              <a:off x="2334" y="1744"/>
              <a:ext cx="114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02" name="Line 54"/>
            <p:cNvSpPr>
              <a:spLocks noChangeShapeType="1"/>
            </p:cNvSpPr>
            <p:nvPr/>
          </p:nvSpPr>
          <p:spPr bwMode="auto">
            <a:xfrm flipV="1">
              <a:off x="2454" y="2123"/>
              <a:ext cx="340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03" name="Line 55"/>
            <p:cNvSpPr>
              <a:spLocks noChangeShapeType="1"/>
            </p:cNvSpPr>
            <p:nvPr/>
          </p:nvSpPr>
          <p:spPr bwMode="auto">
            <a:xfrm>
              <a:off x="1941" y="2455"/>
              <a:ext cx="40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04" name="Line 56"/>
            <p:cNvSpPr>
              <a:spLocks noChangeShapeType="1"/>
            </p:cNvSpPr>
            <p:nvPr/>
          </p:nvSpPr>
          <p:spPr bwMode="auto">
            <a:xfrm flipH="1">
              <a:off x="2001" y="2750"/>
              <a:ext cx="34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05" name="Line 57"/>
            <p:cNvSpPr>
              <a:spLocks noChangeShapeType="1"/>
            </p:cNvSpPr>
            <p:nvPr/>
          </p:nvSpPr>
          <p:spPr bwMode="auto">
            <a:xfrm flipH="1">
              <a:off x="1623" y="2455"/>
              <a:ext cx="318" cy="4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06" name="Line 58"/>
            <p:cNvSpPr>
              <a:spLocks noChangeShapeType="1"/>
            </p:cNvSpPr>
            <p:nvPr/>
          </p:nvSpPr>
          <p:spPr bwMode="auto">
            <a:xfrm flipH="1">
              <a:off x="1101" y="2886"/>
              <a:ext cx="522" cy="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07" name="Line 59"/>
            <p:cNvSpPr>
              <a:spLocks noChangeShapeType="1"/>
            </p:cNvSpPr>
            <p:nvPr/>
          </p:nvSpPr>
          <p:spPr bwMode="auto">
            <a:xfrm>
              <a:off x="1118" y="3241"/>
              <a:ext cx="68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08" name="Line 60"/>
            <p:cNvSpPr>
              <a:spLocks noChangeShapeType="1"/>
            </p:cNvSpPr>
            <p:nvPr/>
          </p:nvSpPr>
          <p:spPr bwMode="auto">
            <a:xfrm flipH="1">
              <a:off x="1170" y="3331"/>
              <a:ext cx="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09" name="Line 61"/>
            <p:cNvSpPr>
              <a:spLocks noChangeShapeType="1"/>
            </p:cNvSpPr>
            <p:nvPr/>
          </p:nvSpPr>
          <p:spPr bwMode="auto">
            <a:xfrm>
              <a:off x="2009" y="3181"/>
              <a:ext cx="68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10" name="Line 62"/>
            <p:cNvSpPr>
              <a:spLocks noChangeShapeType="1"/>
            </p:cNvSpPr>
            <p:nvPr/>
          </p:nvSpPr>
          <p:spPr bwMode="auto">
            <a:xfrm flipH="1">
              <a:off x="2061" y="3271"/>
              <a:ext cx="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11" name="Line 63"/>
            <p:cNvSpPr>
              <a:spLocks noChangeShapeType="1"/>
            </p:cNvSpPr>
            <p:nvPr/>
          </p:nvSpPr>
          <p:spPr bwMode="auto">
            <a:xfrm>
              <a:off x="2372" y="1434"/>
              <a:ext cx="34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512" name="Group 64"/>
          <p:cNvGrpSpPr>
            <a:grpSpLocks/>
          </p:cNvGrpSpPr>
          <p:nvPr/>
        </p:nvGrpSpPr>
        <p:grpSpPr bwMode="auto">
          <a:xfrm>
            <a:off x="1770063" y="1892300"/>
            <a:ext cx="2687637" cy="3119438"/>
            <a:chOff x="1101" y="1366"/>
            <a:chExt cx="1693" cy="1965"/>
          </a:xfrm>
        </p:grpSpPr>
        <p:sp>
          <p:nvSpPr>
            <p:cNvPr id="232513" name="Oval 65"/>
            <p:cNvSpPr>
              <a:spLocks noChangeArrowheads="1"/>
            </p:cNvSpPr>
            <p:nvPr/>
          </p:nvSpPr>
          <p:spPr bwMode="auto">
            <a:xfrm>
              <a:off x="2349" y="1366"/>
              <a:ext cx="295" cy="29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GB">
                <a:solidFill>
                  <a:srgbClr val="000044"/>
                </a:solidFill>
              </a:endParaRPr>
            </a:p>
          </p:txBody>
        </p:sp>
        <p:sp>
          <p:nvSpPr>
            <p:cNvPr id="232514" name="Line 66"/>
            <p:cNvSpPr>
              <a:spLocks noChangeShapeType="1"/>
            </p:cNvSpPr>
            <p:nvPr/>
          </p:nvSpPr>
          <p:spPr bwMode="auto">
            <a:xfrm flipH="1">
              <a:off x="1941" y="1616"/>
              <a:ext cx="453" cy="8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15" name="Line 67"/>
            <p:cNvSpPr>
              <a:spLocks noChangeShapeType="1"/>
            </p:cNvSpPr>
            <p:nvPr/>
          </p:nvSpPr>
          <p:spPr bwMode="auto">
            <a:xfrm flipH="1">
              <a:off x="1782" y="1729"/>
              <a:ext cx="544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16" name="Line 68"/>
            <p:cNvSpPr>
              <a:spLocks noChangeShapeType="1"/>
            </p:cNvSpPr>
            <p:nvPr/>
          </p:nvSpPr>
          <p:spPr bwMode="auto">
            <a:xfrm>
              <a:off x="1782" y="1956"/>
              <a:ext cx="97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17" name="Line 69"/>
            <p:cNvSpPr>
              <a:spLocks noChangeShapeType="1"/>
            </p:cNvSpPr>
            <p:nvPr/>
          </p:nvSpPr>
          <p:spPr bwMode="auto">
            <a:xfrm>
              <a:off x="2334" y="1744"/>
              <a:ext cx="114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18" name="Line 70"/>
            <p:cNvSpPr>
              <a:spLocks noChangeShapeType="1"/>
            </p:cNvSpPr>
            <p:nvPr/>
          </p:nvSpPr>
          <p:spPr bwMode="auto">
            <a:xfrm flipV="1">
              <a:off x="2454" y="2123"/>
              <a:ext cx="340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19" name="Line 71"/>
            <p:cNvSpPr>
              <a:spLocks noChangeShapeType="1"/>
            </p:cNvSpPr>
            <p:nvPr/>
          </p:nvSpPr>
          <p:spPr bwMode="auto">
            <a:xfrm>
              <a:off x="1941" y="2455"/>
              <a:ext cx="40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20" name="Line 72"/>
            <p:cNvSpPr>
              <a:spLocks noChangeShapeType="1"/>
            </p:cNvSpPr>
            <p:nvPr/>
          </p:nvSpPr>
          <p:spPr bwMode="auto">
            <a:xfrm flipH="1">
              <a:off x="2001" y="2750"/>
              <a:ext cx="34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21" name="Line 73"/>
            <p:cNvSpPr>
              <a:spLocks noChangeShapeType="1"/>
            </p:cNvSpPr>
            <p:nvPr/>
          </p:nvSpPr>
          <p:spPr bwMode="auto">
            <a:xfrm flipH="1">
              <a:off x="1623" y="2455"/>
              <a:ext cx="318" cy="4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22" name="Line 74"/>
            <p:cNvSpPr>
              <a:spLocks noChangeShapeType="1"/>
            </p:cNvSpPr>
            <p:nvPr/>
          </p:nvSpPr>
          <p:spPr bwMode="auto">
            <a:xfrm flipH="1">
              <a:off x="1101" y="2886"/>
              <a:ext cx="522" cy="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23" name="Line 75"/>
            <p:cNvSpPr>
              <a:spLocks noChangeShapeType="1"/>
            </p:cNvSpPr>
            <p:nvPr/>
          </p:nvSpPr>
          <p:spPr bwMode="auto">
            <a:xfrm>
              <a:off x="1118" y="3241"/>
              <a:ext cx="68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24" name="Line 76"/>
            <p:cNvSpPr>
              <a:spLocks noChangeShapeType="1"/>
            </p:cNvSpPr>
            <p:nvPr/>
          </p:nvSpPr>
          <p:spPr bwMode="auto">
            <a:xfrm flipH="1">
              <a:off x="1170" y="3331"/>
              <a:ext cx="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25" name="Line 77"/>
            <p:cNvSpPr>
              <a:spLocks noChangeShapeType="1"/>
            </p:cNvSpPr>
            <p:nvPr/>
          </p:nvSpPr>
          <p:spPr bwMode="auto">
            <a:xfrm>
              <a:off x="2009" y="3181"/>
              <a:ext cx="68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26" name="Line 78"/>
            <p:cNvSpPr>
              <a:spLocks noChangeShapeType="1"/>
            </p:cNvSpPr>
            <p:nvPr/>
          </p:nvSpPr>
          <p:spPr bwMode="auto">
            <a:xfrm flipH="1">
              <a:off x="2061" y="3271"/>
              <a:ext cx="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27" name="Line 79"/>
            <p:cNvSpPr>
              <a:spLocks noChangeShapeType="1"/>
            </p:cNvSpPr>
            <p:nvPr/>
          </p:nvSpPr>
          <p:spPr bwMode="auto">
            <a:xfrm>
              <a:off x="2372" y="1434"/>
              <a:ext cx="34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2528" name="Line 80"/>
          <p:cNvSpPr>
            <a:spLocks noChangeShapeType="1"/>
          </p:cNvSpPr>
          <p:nvPr/>
        </p:nvSpPr>
        <p:spPr bwMode="auto">
          <a:xfrm flipV="1">
            <a:off x="57150" y="4932363"/>
            <a:ext cx="9813925" cy="149225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32529" name="Group 81"/>
          <p:cNvGrpSpPr>
            <a:grpSpLocks/>
          </p:cNvGrpSpPr>
          <p:nvPr/>
        </p:nvGrpSpPr>
        <p:grpSpPr bwMode="auto">
          <a:xfrm>
            <a:off x="92075" y="4725988"/>
            <a:ext cx="611188" cy="285750"/>
            <a:chOff x="5071" y="2682"/>
            <a:chExt cx="385" cy="180"/>
          </a:xfrm>
        </p:grpSpPr>
        <p:sp>
          <p:nvSpPr>
            <p:cNvPr id="232530" name="Line 82"/>
            <p:cNvSpPr>
              <a:spLocks noChangeShapeType="1"/>
            </p:cNvSpPr>
            <p:nvPr/>
          </p:nvSpPr>
          <p:spPr bwMode="auto">
            <a:xfrm flipH="1">
              <a:off x="5240" y="2699"/>
              <a:ext cx="106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lgDashDot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31" name="Line 83"/>
            <p:cNvSpPr>
              <a:spLocks noChangeShapeType="1"/>
            </p:cNvSpPr>
            <p:nvPr/>
          </p:nvSpPr>
          <p:spPr bwMode="auto">
            <a:xfrm flipH="1">
              <a:off x="5168" y="2739"/>
              <a:ext cx="128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lgDashDot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32" name="Line 84"/>
            <p:cNvSpPr>
              <a:spLocks noChangeShapeType="1"/>
            </p:cNvSpPr>
            <p:nvPr/>
          </p:nvSpPr>
          <p:spPr bwMode="auto">
            <a:xfrm flipH="1">
              <a:off x="5143" y="2772"/>
              <a:ext cx="121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lgDashDot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33" name="Line 85"/>
            <p:cNvSpPr>
              <a:spLocks noChangeShapeType="1"/>
            </p:cNvSpPr>
            <p:nvPr/>
          </p:nvSpPr>
          <p:spPr bwMode="auto">
            <a:xfrm flipH="1">
              <a:off x="5071" y="2846"/>
              <a:ext cx="127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lgDashDot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534" name="Line 86"/>
            <p:cNvSpPr>
              <a:spLocks noChangeShapeType="1"/>
            </p:cNvSpPr>
            <p:nvPr/>
          </p:nvSpPr>
          <p:spPr bwMode="auto">
            <a:xfrm flipH="1">
              <a:off x="5143" y="2807"/>
              <a:ext cx="112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lgDashDot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2535" name="Group 87"/>
            <p:cNvGrpSpPr>
              <a:grpSpLocks/>
            </p:cNvGrpSpPr>
            <p:nvPr/>
          </p:nvGrpSpPr>
          <p:grpSpPr bwMode="auto">
            <a:xfrm>
              <a:off x="5216" y="2682"/>
              <a:ext cx="240" cy="180"/>
              <a:chOff x="3903" y="2976"/>
              <a:chExt cx="439" cy="499"/>
            </a:xfrm>
          </p:grpSpPr>
          <p:sp>
            <p:nvSpPr>
              <p:cNvPr id="232536" name="Oval 88"/>
              <p:cNvSpPr>
                <a:spLocks noChangeArrowheads="1"/>
              </p:cNvSpPr>
              <p:nvPr/>
            </p:nvSpPr>
            <p:spPr bwMode="auto">
              <a:xfrm>
                <a:off x="4228" y="2976"/>
                <a:ext cx="78" cy="7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537" name="Line 89"/>
              <p:cNvSpPr>
                <a:spLocks noChangeShapeType="1"/>
              </p:cNvSpPr>
              <p:nvPr/>
            </p:nvSpPr>
            <p:spPr bwMode="auto">
              <a:xfrm flipH="1">
                <a:off x="4121" y="3039"/>
                <a:ext cx="119" cy="2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38" name="Line 90"/>
              <p:cNvSpPr>
                <a:spLocks noChangeShapeType="1"/>
              </p:cNvSpPr>
              <p:nvPr/>
            </p:nvSpPr>
            <p:spPr bwMode="auto">
              <a:xfrm flipH="1">
                <a:off x="4079" y="3068"/>
                <a:ext cx="143" cy="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39" name="Line 91"/>
              <p:cNvSpPr>
                <a:spLocks noChangeShapeType="1"/>
              </p:cNvSpPr>
              <p:nvPr/>
            </p:nvSpPr>
            <p:spPr bwMode="auto">
              <a:xfrm>
                <a:off x="4088" y="3119"/>
                <a:ext cx="25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40" name="Line 92"/>
              <p:cNvSpPr>
                <a:spLocks noChangeShapeType="1"/>
              </p:cNvSpPr>
              <p:nvPr/>
            </p:nvSpPr>
            <p:spPr bwMode="auto">
              <a:xfrm>
                <a:off x="4224" y="3072"/>
                <a:ext cx="30" cy="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41" name="Line 93"/>
              <p:cNvSpPr>
                <a:spLocks noChangeShapeType="1"/>
              </p:cNvSpPr>
              <p:nvPr/>
            </p:nvSpPr>
            <p:spPr bwMode="auto">
              <a:xfrm flipV="1">
                <a:off x="4253" y="3158"/>
                <a:ext cx="89" cy="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42" name="Line 94"/>
              <p:cNvSpPr>
                <a:spLocks noChangeShapeType="1"/>
              </p:cNvSpPr>
              <p:nvPr/>
            </p:nvSpPr>
            <p:spPr bwMode="auto">
              <a:xfrm>
                <a:off x="4121" y="3251"/>
                <a:ext cx="107" cy="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43" name="Line 95"/>
              <p:cNvSpPr>
                <a:spLocks noChangeShapeType="1"/>
              </p:cNvSpPr>
              <p:nvPr/>
            </p:nvSpPr>
            <p:spPr bwMode="auto">
              <a:xfrm flipH="1">
                <a:off x="4128" y="3320"/>
                <a:ext cx="89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44" name="Line 96"/>
              <p:cNvSpPr>
                <a:spLocks noChangeShapeType="1"/>
              </p:cNvSpPr>
              <p:nvPr/>
            </p:nvSpPr>
            <p:spPr bwMode="auto">
              <a:xfrm flipH="1">
                <a:off x="4037" y="3251"/>
                <a:ext cx="84" cy="10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45" name="Line 97"/>
              <p:cNvSpPr>
                <a:spLocks noChangeShapeType="1"/>
              </p:cNvSpPr>
              <p:nvPr/>
            </p:nvSpPr>
            <p:spPr bwMode="auto">
              <a:xfrm flipH="1">
                <a:off x="3903" y="3357"/>
                <a:ext cx="137" cy="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46" name="Line 98"/>
              <p:cNvSpPr>
                <a:spLocks noChangeShapeType="1"/>
              </p:cNvSpPr>
              <p:nvPr/>
            </p:nvSpPr>
            <p:spPr bwMode="auto">
              <a:xfrm>
                <a:off x="3917" y="3453"/>
                <a:ext cx="22" cy="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47" name="Line 99"/>
              <p:cNvSpPr>
                <a:spLocks noChangeShapeType="1"/>
              </p:cNvSpPr>
              <p:nvPr/>
            </p:nvSpPr>
            <p:spPr bwMode="auto">
              <a:xfrm>
                <a:off x="4141" y="3433"/>
                <a:ext cx="22" cy="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48" name="Line 100"/>
              <p:cNvSpPr>
                <a:spLocks noChangeShapeType="1"/>
              </p:cNvSpPr>
              <p:nvPr/>
            </p:nvSpPr>
            <p:spPr bwMode="auto">
              <a:xfrm>
                <a:off x="4254" y="2999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2549" name="Text Box 101"/>
          <p:cNvSpPr txBox="1">
            <a:spLocks noChangeArrowheads="1"/>
          </p:cNvSpPr>
          <p:nvPr/>
        </p:nvSpPr>
        <p:spPr bwMode="auto">
          <a:xfrm>
            <a:off x="6213475" y="5516563"/>
            <a:ext cx="2584450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tx2"/>
                </a:solidFill>
              </a:rPr>
              <a:t>...the project website </a:t>
            </a:r>
            <a:r>
              <a:rPr lang="en-US" sz="2000" u="sng" dirty="0" smtClean="0">
                <a:solidFill>
                  <a:schemeClr val="tx2"/>
                </a:solidFill>
              </a:rPr>
              <a:t>www.tooleast.net</a:t>
            </a:r>
            <a:endParaRPr lang="en-US" sz="2000" u="sng" dirty="0">
              <a:solidFill>
                <a:schemeClr val="tx2"/>
              </a:solidFill>
            </a:endParaRPr>
          </a:p>
        </p:txBody>
      </p:sp>
      <p:grpSp>
        <p:nvGrpSpPr>
          <p:cNvPr id="232551" name="Group 103"/>
          <p:cNvGrpSpPr>
            <a:grpSpLocks/>
          </p:cNvGrpSpPr>
          <p:nvPr/>
        </p:nvGrpSpPr>
        <p:grpSpPr bwMode="auto">
          <a:xfrm>
            <a:off x="5384800" y="1344613"/>
            <a:ext cx="4095750" cy="2552700"/>
            <a:chOff x="1901" y="1275"/>
            <a:chExt cx="2580" cy="1608"/>
          </a:xfrm>
        </p:grpSpPr>
        <p:sp>
          <p:nvSpPr>
            <p:cNvPr id="232552" name="AutoShape 104"/>
            <p:cNvSpPr>
              <a:spLocks noChangeAspect="1" noChangeArrowheads="1" noTextEdit="1"/>
            </p:cNvSpPr>
            <p:nvPr/>
          </p:nvSpPr>
          <p:spPr bwMode="auto">
            <a:xfrm>
              <a:off x="1901" y="1275"/>
              <a:ext cx="2580" cy="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2553" name="Group 105"/>
            <p:cNvGrpSpPr>
              <a:grpSpLocks/>
            </p:cNvGrpSpPr>
            <p:nvPr/>
          </p:nvGrpSpPr>
          <p:grpSpPr bwMode="auto">
            <a:xfrm>
              <a:off x="1901" y="1281"/>
              <a:ext cx="2573" cy="1595"/>
              <a:chOff x="1901" y="1281"/>
              <a:chExt cx="2573" cy="1595"/>
            </a:xfrm>
          </p:grpSpPr>
          <p:sp>
            <p:nvSpPr>
              <p:cNvPr id="232554" name="Rectangle 106"/>
              <p:cNvSpPr>
                <a:spLocks noChangeArrowheads="1"/>
              </p:cNvSpPr>
              <p:nvPr/>
            </p:nvSpPr>
            <p:spPr bwMode="auto">
              <a:xfrm>
                <a:off x="1913" y="1294"/>
                <a:ext cx="2561" cy="1582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55" name="Rectangle 107"/>
              <p:cNvSpPr>
                <a:spLocks noChangeArrowheads="1"/>
              </p:cNvSpPr>
              <p:nvPr/>
            </p:nvSpPr>
            <p:spPr bwMode="auto">
              <a:xfrm>
                <a:off x="1901" y="1281"/>
                <a:ext cx="2561" cy="15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2556" name="Rectangle 108"/>
            <p:cNvSpPr>
              <a:spLocks noChangeArrowheads="1"/>
            </p:cNvSpPr>
            <p:nvPr/>
          </p:nvSpPr>
          <p:spPr bwMode="auto">
            <a:xfrm>
              <a:off x="1907" y="1277"/>
              <a:ext cx="304" cy="1494"/>
            </a:xfrm>
            <a:prstGeom prst="rect">
              <a:avLst/>
            </a:prstGeom>
            <a:solidFill>
              <a:srgbClr val="99A3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57" name="Rectangle 109"/>
            <p:cNvSpPr>
              <a:spLocks noChangeArrowheads="1"/>
            </p:cNvSpPr>
            <p:nvPr/>
          </p:nvSpPr>
          <p:spPr bwMode="auto">
            <a:xfrm>
              <a:off x="2212" y="2771"/>
              <a:ext cx="2250" cy="92"/>
            </a:xfrm>
            <a:prstGeom prst="rect">
              <a:avLst/>
            </a:prstGeom>
            <a:solidFill>
              <a:srgbClr val="E5E8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58" name="Rectangle 110"/>
            <p:cNvSpPr>
              <a:spLocks noChangeArrowheads="1"/>
            </p:cNvSpPr>
            <p:nvPr/>
          </p:nvSpPr>
          <p:spPr bwMode="auto">
            <a:xfrm>
              <a:off x="1907" y="2771"/>
              <a:ext cx="304" cy="92"/>
            </a:xfrm>
            <a:prstGeom prst="rect">
              <a:avLst/>
            </a:prstGeom>
            <a:solidFill>
              <a:srgbClr val="3347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59" name="Rectangle 111"/>
            <p:cNvSpPr>
              <a:spLocks noChangeArrowheads="1"/>
            </p:cNvSpPr>
            <p:nvPr/>
          </p:nvSpPr>
          <p:spPr bwMode="auto">
            <a:xfrm>
              <a:off x="1907" y="1277"/>
              <a:ext cx="304" cy="1494"/>
            </a:xfrm>
            <a:prstGeom prst="rect">
              <a:avLst/>
            </a:prstGeom>
            <a:solidFill>
              <a:srgbClr val="99A3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60" name="Rectangle 112"/>
            <p:cNvSpPr>
              <a:spLocks noChangeArrowheads="1"/>
            </p:cNvSpPr>
            <p:nvPr/>
          </p:nvSpPr>
          <p:spPr bwMode="auto">
            <a:xfrm>
              <a:off x="2212" y="2771"/>
              <a:ext cx="2250" cy="92"/>
            </a:xfrm>
            <a:prstGeom prst="rect">
              <a:avLst/>
            </a:prstGeom>
            <a:solidFill>
              <a:srgbClr val="E5E8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61" name="Rectangle 113"/>
            <p:cNvSpPr>
              <a:spLocks noChangeArrowheads="1"/>
            </p:cNvSpPr>
            <p:nvPr/>
          </p:nvSpPr>
          <p:spPr bwMode="auto">
            <a:xfrm>
              <a:off x="1907" y="2771"/>
              <a:ext cx="304" cy="92"/>
            </a:xfrm>
            <a:prstGeom prst="rect">
              <a:avLst/>
            </a:prstGeom>
            <a:solidFill>
              <a:srgbClr val="3347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2562" name="Group 114"/>
            <p:cNvGrpSpPr>
              <a:grpSpLocks/>
            </p:cNvGrpSpPr>
            <p:nvPr/>
          </p:nvGrpSpPr>
          <p:grpSpPr bwMode="auto">
            <a:xfrm>
              <a:off x="2840" y="1596"/>
              <a:ext cx="83" cy="7"/>
              <a:chOff x="2840" y="1596"/>
              <a:chExt cx="83" cy="7"/>
            </a:xfrm>
          </p:grpSpPr>
          <p:sp>
            <p:nvSpPr>
              <p:cNvPr id="232563" name="Freeform 115"/>
              <p:cNvSpPr>
                <a:spLocks/>
              </p:cNvSpPr>
              <p:nvPr/>
            </p:nvSpPr>
            <p:spPr bwMode="auto">
              <a:xfrm>
                <a:off x="2840" y="1596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64" name="Freeform 116"/>
              <p:cNvSpPr>
                <a:spLocks/>
              </p:cNvSpPr>
              <p:nvPr/>
            </p:nvSpPr>
            <p:spPr bwMode="auto">
              <a:xfrm>
                <a:off x="2840" y="1596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565" name="Group 117"/>
            <p:cNvGrpSpPr>
              <a:grpSpLocks/>
            </p:cNvGrpSpPr>
            <p:nvPr/>
          </p:nvGrpSpPr>
          <p:grpSpPr bwMode="auto">
            <a:xfrm>
              <a:off x="2835" y="1614"/>
              <a:ext cx="85" cy="7"/>
              <a:chOff x="2835" y="1614"/>
              <a:chExt cx="85" cy="7"/>
            </a:xfrm>
          </p:grpSpPr>
          <p:sp>
            <p:nvSpPr>
              <p:cNvPr id="232566" name="Freeform 118"/>
              <p:cNvSpPr>
                <a:spLocks/>
              </p:cNvSpPr>
              <p:nvPr/>
            </p:nvSpPr>
            <p:spPr bwMode="auto">
              <a:xfrm>
                <a:off x="2835" y="1614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67" name="Freeform 119"/>
              <p:cNvSpPr>
                <a:spLocks/>
              </p:cNvSpPr>
              <p:nvPr/>
            </p:nvSpPr>
            <p:spPr bwMode="auto">
              <a:xfrm>
                <a:off x="2835" y="1614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568" name="Group 120"/>
            <p:cNvGrpSpPr>
              <a:grpSpLocks/>
            </p:cNvGrpSpPr>
            <p:nvPr/>
          </p:nvGrpSpPr>
          <p:grpSpPr bwMode="auto">
            <a:xfrm>
              <a:off x="2830" y="1631"/>
              <a:ext cx="85" cy="7"/>
              <a:chOff x="2830" y="1631"/>
              <a:chExt cx="85" cy="7"/>
            </a:xfrm>
          </p:grpSpPr>
          <p:sp>
            <p:nvSpPr>
              <p:cNvPr id="232569" name="Freeform 121"/>
              <p:cNvSpPr>
                <a:spLocks/>
              </p:cNvSpPr>
              <p:nvPr/>
            </p:nvSpPr>
            <p:spPr bwMode="auto">
              <a:xfrm>
                <a:off x="2830" y="1631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70" name="Freeform 122"/>
              <p:cNvSpPr>
                <a:spLocks/>
              </p:cNvSpPr>
              <p:nvPr/>
            </p:nvSpPr>
            <p:spPr bwMode="auto">
              <a:xfrm>
                <a:off x="2830" y="1631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571" name="Group 123"/>
            <p:cNvGrpSpPr>
              <a:grpSpLocks/>
            </p:cNvGrpSpPr>
            <p:nvPr/>
          </p:nvGrpSpPr>
          <p:grpSpPr bwMode="auto">
            <a:xfrm>
              <a:off x="2818" y="1685"/>
              <a:ext cx="83" cy="7"/>
              <a:chOff x="2818" y="1685"/>
              <a:chExt cx="83" cy="7"/>
            </a:xfrm>
          </p:grpSpPr>
          <p:sp>
            <p:nvSpPr>
              <p:cNvPr id="232572" name="Freeform 124"/>
              <p:cNvSpPr>
                <a:spLocks/>
              </p:cNvSpPr>
              <p:nvPr/>
            </p:nvSpPr>
            <p:spPr bwMode="auto">
              <a:xfrm>
                <a:off x="2818" y="1685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1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73" name="Freeform 125"/>
              <p:cNvSpPr>
                <a:spLocks/>
              </p:cNvSpPr>
              <p:nvPr/>
            </p:nvSpPr>
            <p:spPr bwMode="auto">
              <a:xfrm>
                <a:off x="2818" y="1685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1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574" name="Group 126"/>
            <p:cNvGrpSpPr>
              <a:grpSpLocks/>
            </p:cNvGrpSpPr>
            <p:nvPr/>
          </p:nvGrpSpPr>
          <p:grpSpPr bwMode="auto">
            <a:xfrm>
              <a:off x="2813" y="1702"/>
              <a:ext cx="85" cy="8"/>
              <a:chOff x="2813" y="1702"/>
              <a:chExt cx="85" cy="8"/>
            </a:xfrm>
          </p:grpSpPr>
          <p:sp>
            <p:nvSpPr>
              <p:cNvPr id="232575" name="Freeform 127"/>
              <p:cNvSpPr>
                <a:spLocks/>
              </p:cNvSpPr>
              <p:nvPr/>
            </p:nvSpPr>
            <p:spPr bwMode="auto">
              <a:xfrm>
                <a:off x="2813" y="1702"/>
                <a:ext cx="8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84" y="8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8">
                    <a:moveTo>
                      <a:pt x="2" y="0"/>
                    </a:moveTo>
                    <a:lnTo>
                      <a:pt x="0" y="8"/>
                    </a:lnTo>
                    <a:lnTo>
                      <a:pt x="84" y="8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76" name="Freeform 128"/>
              <p:cNvSpPr>
                <a:spLocks/>
              </p:cNvSpPr>
              <p:nvPr/>
            </p:nvSpPr>
            <p:spPr bwMode="auto">
              <a:xfrm>
                <a:off x="2813" y="1702"/>
                <a:ext cx="8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84" y="8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8">
                    <a:moveTo>
                      <a:pt x="2" y="0"/>
                    </a:moveTo>
                    <a:lnTo>
                      <a:pt x="0" y="8"/>
                    </a:lnTo>
                    <a:lnTo>
                      <a:pt x="84" y="8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577" name="Group 129"/>
            <p:cNvGrpSpPr>
              <a:grpSpLocks/>
            </p:cNvGrpSpPr>
            <p:nvPr/>
          </p:nvGrpSpPr>
          <p:grpSpPr bwMode="auto">
            <a:xfrm>
              <a:off x="2809" y="1720"/>
              <a:ext cx="85" cy="7"/>
              <a:chOff x="2809" y="1720"/>
              <a:chExt cx="85" cy="7"/>
            </a:xfrm>
          </p:grpSpPr>
          <p:sp>
            <p:nvSpPr>
              <p:cNvPr id="232578" name="Freeform 130"/>
              <p:cNvSpPr>
                <a:spLocks/>
              </p:cNvSpPr>
              <p:nvPr/>
            </p:nvSpPr>
            <p:spPr bwMode="auto">
              <a:xfrm>
                <a:off x="2809" y="1720"/>
                <a:ext cx="8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1" y="0"/>
                  </a:cxn>
                </a:cxnLst>
                <a:rect l="0" t="0" r="r" b="b"/>
                <a:pathLst>
                  <a:path w="85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79" name="Freeform 131"/>
              <p:cNvSpPr>
                <a:spLocks/>
              </p:cNvSpPr>
              <p:nvPr/>
            </p:nvSpPr>
            <p:spPr bwMode="auto">
              <a:xfrm>
                <a:off x="2809" y="1720"/>
                <a:ext cx="8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1" y="0"/>
                  </a:cxn>
                </a:cxnLst>
                <a:rect l="0" t="0" r="r" b="b"/>
                <a:pathLst>
                  <a:path w="85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580" name="Group 132"/>
            <p:cNvGrpSpPr>
              <a:grpSpLocks/>
            </p:cNvGrpSpPr>
            <p:nvPr/>
          </p:nvGrpSpPr>
          <p:grpSpPr bwMode="auto">
            <a:xfrm>
              <a:off x="2804" y="1738"/>
              <a:ext cx="85" cy="7"/>
              <a:chOff x="2804" y="1738"/>
              <a:chExt cx="85" cy="7"/>
            </a:xfrm>
          </p:grpSpPr>
          <p:sp>
            <p:nvSpPr>
              <p:cNvPr id="232581" name="Freeform 133"/>
              <p:cNvSpPr>
                <a:spLocks/>
              </p:cNvSpPr>
              <p:nvPr/>
            </p:nvSpPr>
            <p:spPr bwMode="auto">
              <a:xfrm>
                <a:off x="2804" y="1738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82" name="Freeform 134"/>
              <p:cNvSpPr>
                <a:spLocks/>
              </p:cNvSpPr>
              <p:nvPr/>
            </p:nvSpPr>
            <p:spPr bwMode="auto">
              <a:xfrm>
                <a:off x="2804" y="1738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583" name="Group 135"/>
            <p:cNvGrpSpPr>
              <a:grpSpLocks/>
            </p:cNvGrpSpPr>
            <p:nvPr/>
          </p:nvGrpSpPr>
          <p:grpSpPr bwMode="auto">
            <a:xfrm>
              <a:off x="2827" y="1649"/>
              <a:ext cx="84" cy="7"/>
              <a:chOff x="2827" y="1649"/>
              <a:chExt cx="84" cy="7"/>
            </a:xfrm>
          </p:grpSpPr>
          <p:sp>
            <p:nvSpPr>
              <p:cNvPr id="232584" name="Freeform 136"/>
              <p:cNvSpPr>
                <a:spLocks/>
              </p:cNvSpPr>
              <p:nvPr/>
            </p:nvSpPr>
            <p:spPr bwMode="auto">
              <a:xfrm>
                <a:off x="2827" y="1649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85" name="Freeform 137"/>
              <p:cNvSpPr>
                <a:spLocks/>
              </p:cNvSpPr>
              <p:nvPr/>
            </p:nvSpPr>
            <p:spPr bwMode="auto">
              <a:xfrm>
                <a:off x="2827" y="1649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586" name="Group 138"/>
            <p:cNvGrpSpPr>
              <a:grpSpLocks/>
            </p:cNvGrpSpPr>
            <p:nvPr/>
          </p:nvGrpSpPr>
          <p:grpSpPr bwMode="auto">
            <a:xfrm>
              <a:off x="2822" y="1667"/>
              <a:ext cx="84" cy="7"/>
              <a:chOff x="2822" y="1667"/>
              <a:chExt cx="84" cy="7"/>
            </a:xfrm>
          </p:grpSpPr>
          <p:sp>
            <p:nvSpPr>
              <p:cNvPr id="232587" name="Freeform 139"/>
              <p:cNvSpPr>
                <a:spLocks/>
              </p:cNvSpPr>
              <p:nvPr/>
            </p:nvSpPr>
            <p:spPr bwMode="auto">
              <a:xfrm>
                <a:off x="2822" y="1667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88" name="Freeform 140"/>
              <p:cNvSpPr>
                <a:spLocks/>
              </p:cNvSpPr>
              <p:nvPr/>
            </p:nvSpPr>
            <p:spPr bwMode="auto">
              <a:xfrm>
                <a:off x="2822" y="1667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589" name="Group 141"/>
            <p:cNvGrpSpPr>
              <a:grpSpLocks/>
            </p:cNvGrpSpPr>
            <p:nvPr/>
          </p:nvGrpSpPr>
          <p:grpSpPr bwMode="auto">
            <a:xfrm>
              <a:off x="3095" y="1596"/>
              <a:ext cx="84" cy="7"/>
              <a:chOff x="3095" y="1596"/>
              <a:chExt cx="84" cy="7"/>
            </a:xfrm>
          </p:grpSpPr>
          <p:sp>
            <p:nvSpPr>
              <p:cNvPr id="232590" name="Freeform 142"/>
              <p:cNvSpPr>
                <a:spLocks/>
              </p:cNvSpPr>
              <p:nvPr/>
            </p:nvSpPr>
            <p:spPr bwMode="auto">
              <a:xfrm>
                <a:off x="3095" y="1596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91" name="Freeform 143"/>
              <p:cNvSpPr>
                <a:spLocks/>
              </p:cNvSpPr>
              <p:nvPr/>
            </p:nvSpPr>
            <p:spPr bwMode="auto">
              <a:xfrm>
                <a:off x="3095" y="1596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592" name="Group 144"/>
            <p:cNvGrpSpPr>
              <a:grpSpLocks/>
            </p:cNvGrpSpPr>
            <p:nvPr/>
          </p:nvGrpSpPr>
          <p:grpSpPr bwMode="auto">
            <a:xfrm>
              <a:off x="3090" y="1614"/>
              <a:ext cx="84" cy="7"/>
              <a:chOff x="3090" y="1614"/>
              <a:chExt cx="84" cy="7"/>
            </a:xfrm>
          </p:grpSpPr>
          <p:sp>
            <p:nvSpPr>
              <p:cNvPr id="232593" name="Freeform 145"/>
              <p:cNvSpPr>
                <a:spLocks/>
              </p:cNvSpPr>
              <p:nvPr/>
            </p:nvSpPr>
            <p:spPr bwMode="auto">
              <a:xfrm>
                <a:off x="3090" y="1614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94" name="Freeform 146"/>
              <p:cNvSpPr>
                <a:spLocks/>
              </p:cNvSpPr>
              <p:nvPr/>
            </p:nvSpPr>
            <p:spPr bwMode="auto">
              <a:xfrm>
                <a:off x="3090" y="1614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595" name="Group 147"/>
            <p:cNvGrpSpPr>
              <a:grpSpLocks/>
            </p:cNvGrpSpPr>
            <p:nvPr/>
          </p:nvGrpSpPr>
          <p:grpSpPr bwMode="auto">
            <a:xfrm>
              <a:off x="3086" y="1631"/>
              <a:ext cx="83" cy="7"/>
              <a:chOff x="3086" y="1631"/>
              <a:chExt cx="83" cy="7"/>
            </a:xfrm>
          </p:grpSpPr>
          <p:sp>
            <p:nvSpPr>
              <p:cNvPr id="232596" name="Freeform 148"/>
              <p:cNvSpPr>
                <a:spLocks/>
              </p:cNvSpPr>
              <p:nvPr/>
            </p:nvSpPr>
            <p:spPr bwMode="auto">
              <a:xfrm>
                <a:off x="3086" y="1631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97" name="Freeform 149"/>
              <p:cNvSpPr>
                <a:spLocks/>
              </p:cNvSpPr>
              <p:nvPr/>
            </p:nvSpPr>
            <p:spPr bwMode="auto">
              <a:xfrm>
                <a:off x="3086" y="1631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598" name="Group 150"/>
            <p:cNvGrpSpPr>
              <a:grpSpLocks/>
            </p:cNvGrpSpPr>
            <p:nvPr/>
          </p:nvGrpSpPr>
          <p:grpSpPr bwMode="auto">
            <a:xfrm>
              <a:off x="3081" y="1649"/>
              <a:ext cx="85" cy="7"/>
              <a:chOff x="3081" y="1649"/>
              <a:chExt cx="85" cy="7"/>
            </a:xfrm>
          </p:grpSpPr>
          <p:sp>
            <p:nvSpPr>
              <p:cNvPr id="232599" name="Freeform 151"/>
              <p:cNvSpPr>
                <a:spLocks/>
              </p:cNvSpPr>
              <p:nvPr/>
            </p:nvSpPr>
            <p:spPr bwMode="auto">
              <a:xfrm>
                <a:off x="3081" y="1649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00" name="Freeform 152"/>
              <p:cNvSpPr>
                <a:spLocks/>
              </p:cNvSpPr>
              <p:nvPr/>
            </p:nvSpPr>
            <p:spPr bwMode="auto">
              <a:xfrm>
                <a:off x="3081" y="1649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01" name="Group 153"/>
            <p:cNvGrpSpPr>
              <a:grpSpLocks/>
            </p:cNvGrpSpPr>
            <p:nvPr/>
          </p:nvGrpSpPr>
          <p:grpSpPr bwMode="auto">
            <a:xfrm>
              <a:off x="3077" y="1667"/>
              <a:ext cx="85" cy="7"/>
              <a:chOff x="3077" y="1667"/>
              <a:chExt cx="85" cy="7"/>
            </a:xfrm>
          </p:grpSpPr>
          <p:sp>
            <p:nvSpPr>
              <p:cNvPr id="232602" name="Freeform 154"/>
              <p:cNvSpPr>
                <a:spLocks/>
              </p:cNvSpPr>
              <p:nvPr/>
            </p:nvSpPr>
            <p:spPr bwMode="auto">
              <a:xfrm>
                <a:off x="3077" y="1667"/>
                <a:ext cx="8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1" y="0"/>
                  </a:cxn>
                </a:cxnLst>
                <a:rect l="0" t="0" r="r" b="b"/>
                <a:pathLst>
                  <a:path w="85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03" name="Freeform 155"/>
              <p:cNvSpPr>
                <a:spLocks/>
              </p:cNvSpPr>
              <p:nvPr/>
            </p:nvSpPr>
            <p:spPr bwMode="auto">
              <a:xfrm>
                <a:off x="3077" y="1667"/>
                <a:ext cx="8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1" y="0"/>
                  </a:cxn>
                </a:cxnLst>
                <a:rect l="0" t="0" r="r" b="b"/>
                <a:pathLst>
                  <a:path w="85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04" name="Group 156"/>
            <p:cNvGrpSpPr>
              <a:grpSpLocks/>
            </p:cNvGrpSpPr>
            <p:nvPr/>
          </p:nvGrpSpPr>
          <p:grpSpPr bwMode="auto">
            <a:xfrm>
              <a:off x="3073" y="1685"/>
              <a:ext cx="85" cy="7"/>
              <a:chOff x="3073" y="1685"/>
              <a:chExt cx="85" cy="7"/>
            </a:xfrm>
          </p:grpSpPr>
          <p:sp>
            <p:nvSpPr>
              <p:cNvPr id="232605" name="Freeform 157"/>
              <p:cNvSpPr>
                <a:spLocks/>
              </p:cNvSpPr>
              <p:nvPr/>
            </p:nvSpPr>
            <p:spPr bwMode="auto">
              <a:xfrm>
                <a:off x="3073" y="1685"/>
                <a:ext cx="8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1" y="0"/>
                  </a:cxn>
                </a:cxnLst>
                <a:rect l="0" t="0" r="r" b="b"/>
                <a:pathLst>
                  <a:path w="85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06" name="Freeform 158"/>
              <p:cNvSpPr>
                <a:spLocks/>
              </p:cNvSpPr>
              <p:nvPr/>
            </p:nvSpPr>
            <p:spPr bwMode="auto">
              <a:xfrm>
                <a:off x="3073" y="1685"/>
                <a:ext cx="8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1" y="0"/>
                  </a:cxn>
                </a:cxnLst>
                <a:rect l="0" t="0" r="r" b="b"/>
                <a:pathLst>
                  <a:path w="85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07" name="Group 159"/>
            <p:cNvGrpSpPr>
              <a:grpSpLocks/>
            </p:cNvGrpSpPr>
            <p:nvPr/>
          </p:nvGrpSpPr>
          <p:grpSpPr bwMode="auto">
            <a:xfrm>
              <a:off x="3069" y="1702"/>
              <a:ext cx="84" cy="8"/>
              <a:chOff x="3069" y="1702"/>
              <a:chExt cx="84" cy="8"/>
            </a:xfrm>
          </p:grpSpPr>
          <p:sp>
            <p:nvSpPr>
              <p:cNvPr id="232608" name="Freeform 160"/>
              <p:cNvSpPr>
                <a:spLocks/>
              </p:cNvSpPr>
              <p:nvPr/>
            </p:nvSpPr>
            <p:spPr bwMode="auto">
              <a:xfrm>
                <a:off x="3069" y="1702"/>
                <a:ext cx="84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8"/>
                  </a:cxn>
                  <a:cxn ang="0">
                    <a:pos x="82" y="8"/>
                  </a:cxn>
                  <a:cxn ang="0">
                    <a:pos x="84" y="0"/>
                  </a:cxn>
                  <a:cxn ang="0">
                    <a:pos x="1" y="0"/>
                  </a:cxn>
                </a:cxnLst>
                <a:rect l="0" t="0" r="r" b="b"/>
                <a:pathLst>
                  <a:path w="84" h="8">
                    <a:moveTo>
                      <a:pt x="1" y="0"/>
                    </a:moveTo>
                    <a:lnTo>
                      <a:pt x="0" y="8"/>
                    </a:lnTo>
                    <a:lnTo>
                      <a:pt x="82" y="8"/>
                    </a:lnTo>
                    <a:lnTo>
                      <a:pt x="8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09" name="Freeform 161"/>
              <p:cNvSpPr>
                <a:spLocks/>
              </p:cNvSpPr>
              <p:nvPr/>
            </p:nvSpPr>
            <p:spPr bwMode="auto">
              <a:xfrm>
                <a:off x="3069" y="1702"/>
                <a:ext cx="84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8"/>
                  </a:cxn>
                  <a:cxn ang="0">
                    <a:pos x="82" y="8"/>
                  </a:cxn>
                  <a:cxn ang="0">
                    <a:pos x="84" y="0"/>
                  </a:cxn>
                  <a:cxn ang="0">
                    <a:pos x="1" y="0"/>
                  </a:cxn>
                </a:cxnLst>
                <a:rect l="0" t="0" r="r" b="b"/>
                <a:pathLst>
                  <a:path w="84" h="8">
                    <a:moveTo>
                      <a:pt x="1" y="0"/>
                    </a:moveTo>
                    <a:lnTo>
                      <a:pt x="0" y="8"/>
                    </a:lnTo>
                    <a:lnTo>
                      <a:pt x="82" y="8"/>
                    </a:lnTo>
                    <a:lnTo>
                      <a:pt x="84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10" name="Group 162"/>
            <p:cNvGrpSpPr>
              <a:grpSpLocks/>
            </p:cNvGrpSpPr>
            <p:nvPr/>
          </p:nvGrpSpPr>
          <p:grpSpPr bwMode="auto">
            <a:xfrm>
              <a:off x="3065" y="1720"/>
              <a:ext cx="83" cy="7"/>
              <a:chOff x="3065" y="1720"/>
              <a:chExt cx="83" cy="7"/>
            </a:xfrm>
          </p:grpSpPr>
          <p:sp>
            <p:nvSpPr>
              <p:cNvPr id="232611" name="Freeform 163"/>
              <p:cNvSpPr>
                <a:spLocks/>
              </p:cNvSpPr>
              <p:nvPr/>
            </p:nvSpPr>
            <p:spPr bwMode="auto">
              <a:xfrm>
                <a:off x="3065" y="1720"/>
                <a:ext cx="83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1" y="7"/>
                  </a:cxn>
                  <a:cxn ang="0">
                    <a:pos x="83" y="0"/>
                  </a:cxn>
                  <a:cxn ang="0">
                    <a:pos x="1" y="0"/>
                  </a:cxn>
                </a:cxnLst>
                <a:rect l="0" t="0" r="r" b="b"/>
                <a:pathLst>
                  <a:path w="83" h="7">
                    <a:moveTo>
                      <a:pt x="1" y="0"/>
                    </a:moveTo>
                    <a:lnTo>
                      <a:pt x="0" y="7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12" name="Freeform 164"/>
              <p:cNvSpPr>
                <a:spLocks/>
              </p:cNvSpPr>
              <p:nvPr/>
            </p:nvSpPr>
            <p:spPr bwMode="auto">
              <a:xfrm>
                <a:off x="3065" y="1720"/>
                <a:ext cx="83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1" y="7"/>
                  </a:cxn>
                  <a:cxn ang="0">
                    <a:pos x="83" y="0"/>
                  </a:cxn>
                  <a:cxn ang="0">
                    <a:pos x="1" y="0"/>
                  </a:cxn>
                </a:cxnLst>
                <a:rect l="0" t="0" r="r" b="b"/>
                <a:pathLst>
                  <a:path w="83" h="7">
                    <a:moveTo>
                      <a:pt x="1" y="0"/>
                    </a:moveTo>
                    <a:lnTo>
                      <a:pt x="0" y="7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13" name="Group 165"/>
            <p:cNvGrpSpPr>
              <a:grpSpLocks/>
            </p:cNvGrpSpPr>
            <p:nvPr/>
          </p:nvGrpSpPr>
          <p:grpSpPr bwMode="auto">
            <a:xfrm>
              <a:off x="3060" y="1738"/>
              <a:ext cx="85" cy="7"/>
              <a:chOff x="3060" y="1738"/>
              <a:chExt cx="85" cy="7"/>
            </a:xfrm>
          </p:grpSpPr>
          <p:sp>
            <p:nvSpPr>
              <p:cNvPr id="232614" name="Freeform 166"/>
              <p:cNvSpPr>
                <a:spLocks/>
              </p:cNvSpPr>
              <p:nvPr/>
            </p:nvSpPr>
            <p:spPr bwMode="auto">
              <a:xfrm>
                <a:off x="3060" y="1738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15" name="Freeform 167"/>
              <p:cNvSpPr>
                <a:spLocks/>
              </p:cNvSpPr>
              <p:nvPr/>
            </p:nvSpPr>
            <p:spPr bwMode="auto">
              <a:xfrm>
                <a:off x="3060" y="1738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16" name="Group 168"/>
            <p:cNvGrpSpPr>
              <a:grpSpLocks/>
            </p:cNvGrpSpPr>
            <p:nvPr/>
          </p:nvGrpSpPr>
          <p:grpSpPr bwMode="auto">
            <a:xfrm>
              <a:off x="2976" y="1614"/>
              <a:ext cx="84" cy="7"/>
              <a:chOff x="2976" y="1614"/>
              <a:chExt cx="84" cy="7"/>
            </a:xfrm>
          </p:grpSpPr>
          <p:sp>
            <p:nvSpPr>
              <p:cNvPr id="232617" name="Freeform 169"/>
              <p:cNvSpPr>
                <a:spLocks/>
              </p:cNvSpPr>
              <p:nvPr/>
            </p:nvSpPr>
            <p:spPr bwMode="auto">
              <a:xfrm>
                <a:off x="2976" y="1614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18" name="Freeform 170"/>
              <p:cNvSpPr>
                <a:spLocks/>
              </p:cNvSpPr>
              <p:nvPr/>
            </p:nvSpPr>
            <p:spPr bwMode="auto">
              <a:xfrm>
                <a:off x="2976" y="1614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19" name="Group 171"/>
            <p:cNvGrpSpPr>
              <a:grpSpLocks/>
            </p:cNvGrpSpPr>
            <p:nvPr/>
          </p:nvGrpSpPr>
          <p:grpSpPr bwMode="auto">
            <a:xfrm>
              <a:off x="2971" y="1631"/>
              <a:ext cx="84" cy="7"/>
              <a:chOff x="2971" y="1631"/>
              <a:chExt cx="84" cy="7"/>
            </a:xfrm>
          </p:grpSpPr>
          <p:sp>
            <p:nvSpPr>
              <p:cNvPr id="232620" name="Freeform 172"/>
              <p:cNvSpPr>
                <a:spLocks/>
              </p:cNvSpPr>
              <p:nvPr/>
            </p:nvSpPr>
            <p:spPr bwMode="auto">
              <a:xfrm>
                <a:off x="2971" y="1631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21" name="Freeform 173"/>
              <p:cNvSpPr>
                <a:spLocks/>
              </p:cNvSpPr>
              <p:nvPr/>
            </p:nvSpPr>
            <p:spPr bwMode="auto">
              <a:xfrm>
                <a:off x="2971" y="1631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22" name="Group 174"/>
            <p:cNvGrpSpPr>
              <a:grpSpLocks/>
            </p:cNvGrpSpPr>
            <p:nvPr/>
          </p:nvGrpSpPr>
          <p:grpSpPr bwMode="auto">
            <a:xfrm>
              <a:off x="2967" y="1649"/>
              <a:ext cx="85" cy="7"/>
              <a:chOff x="2967" y="1649"/>
              <a:chExt cx="85" cy="7"/>
            </a:xfrm>
          </p:grpSpPr>
          <p:sp>
            <p:nvSpPr>
              <p:cNvPr id="232623" name="Freeform 175"/>
              <p:cNvSpPr>
                <a:spLocks/>
              </p:cNvSpPr>
              <p:nvPr/>
            </p:nvSpPr>
            <p:spPr bwMode="auto">
              <a:xfrm>
                <a:off x="2967" y="1649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24" name="Freeform 176"/>
              <p:cNvSpPr>
                <a:spLocks/>
              </p:cNvSpPr>
              <p:nvPr/>
            </p:nvSpPr>
            <p:spPr bwMode="auto">
              <a:xfrm>
                <a:off x="2967" y="1649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25" name="Group 177"/>
            <p:cNvGrpSpPr>
              <a:grpSpLocks/>
            </p:cNvGrpSpPr>
            <p:nvPr/>
          </p:nvGrpSpPr>
          <p:grpSpPr bwMode="auto">
            <a:xfrm>
              <a:off x="2962" y="1667"/>
              <a:ext cx="85" cy="7"/>
              <a:chOff x="2962" y="1667"/>
              <a:chExt cx="85" cy="7"/>
            </a:xfrm>
          </p:grpSpPr>
          <p:sp>
            <p:nvSpPr>
              <p:cNvPr id="232626" name="Freeform 178"/>
              <p:cNvSpPr>
                <a:spLocks/>
              </p:cNvSpPr>
              <p:nvPr/>
            </p:nvSpPr>
            <p:spPr bwMode="auto">
              <a:xfrm>
                <a:off x="2962" y="1667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27" name="Freeform 179"/>
              <p:cNvSpPr>
                <a:spLocks/>
              </p:cNvSpPr>
              <p:nvPr/>
            </p:nvSpPr>
            <p:spPr bwMode="auto">
              <a:xfrm>
                <a:off x="2962" y="1667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28" name="Group 180"/>
            <p:cNvGrpSpPr>
              <a:grpSpLocks/>
            </p:cNvGrpSpPr>
            <p:nvPr/>
          </p:nvGrpSpPr>
          <p:grpSpPr bwMode="auto">
            <a:xfrm>
              <a:off x="2957" y="1685"/>
              <a:ext cx="85" cy="7"/>
              <a:chOff x="2957" y="1685"/>
              <a:chExt cx="85" cy="7"/>
            </a:xfrm>
          </p:grpSpPr>
          <p:sp>
            <p:nvSpPr>
              <p:cNvPr id="232629" name="Freeform 181"/>
              <p:cNvSpPr>
                <a:spLocks/>
              </p:cNvSpPr>
              <p:nvPr/>
            </p:nvSpPr>
            <p:spPr bwMode="auto">
              <a:xfrm>
                <a:off x="2957" y="1685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4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4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30" name="Freeform 182"/>
              <p:cNvSpPr>
                <a:spLocks/>
              </p:cNvSpPr>
              <p:nvPr/>
            </p:nvSpPr>
            <p:spPr bwMode="auto">
              <a:xfrm>
                <a:off x="2957" y="1685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4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4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31" name="Group 183"/>
            <p:cNvGrpSpPr>
              <a:grpSpLocks/>
            </p:cNvGrpSpPr>
            <p:nvPr/>
          </p:nvGrpSpPr>
          <p:grpSpPr bwMode="auto">
            <a:xfrm>
              <a:off x="2954" y="1702"/>
              <a:ext cx="84" cy="8"/>
              <a:chOff x="2954" y="1702"/>
              <a:chExt cx="84" cy="8"/>
            </a:xfrm>
          </p:grpSpPr>
          <p:sp>
            <p:nvSpPr>
              <p:cNvPr id="232632" name="Freeform 184"/>
              <p:cNvSpPr>
                <a:spLocks/>
              </p:cNvSpPr>
              <p:nvPr/>
            </p:nvSpPr>
            <p:spPr bwMode="auto">
              <a:xfrm>
                <a:off x="2954" y="1702"/>
                <a:ext cx="84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83" y="8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8">
                    <a:moveTo>
                      <a:pt x="2" y="0"/>
                    </a:moveTo>
                    <a:lnTo>
                      <a:pt x="0" y="8"/>
                    </a:lnTo>
                    <a:lnTo>
                      <a:pt x="83" y="8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33" name="Freeform 185"/>
              <p:cNvSpPr>
                <a:spLocks/>
              </p:cNvSpPr>
              <p:nvPr/>
            </p:nvSpPr>
            <p:spPr bwMode="auto">
              <a:xfrm>
                <a:off x="2954" y="1702"/>
                <a:ext cx="84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83" y="8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8">
                    <a:moveTo>
                      <a:pt x="2" y="0"/>
                    </a:moveTo>
                    <a:lnTo>
                      <a:pt x="0" y="8"/>
                    </a:lnTo>
                    <a:lnTo>
                      <a:pt x="83" y="8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34" name="Group 186"/>
            <p:cNvGrpSpPr>
              <a:grpSpLocks/>
            </p:cNvGrpSpPr>
            <p:nvPr/>
          </p:nvGrpSpPr>
          <p:grpSpPr bwMode="auto">
            <a:xfrm>
              <a:off x="2949" y="1720"/>
              <a:ext cx="84" cy="7"/>
              <a:chOff x="2949" y="1720"/>
              <a:chExt cx="84" cy="7"/>
            </a:xfrm>
          </p:grpSpPr>
          <p:sp>
            <p:nvSpPr>
              <p:cNvPr id="232635" name="Freeform 187"/>
              <p:cNvSpPr>
                <a:spLocks/>
              </p:cNvSpPr>
              <p:nvPr/>
            </p:nvSpPr>
            <p:spPr bwMode="auto">
              <a:xfrm>
                <a:off x="2949" y="1720"/>
                <a:ext cx="84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4" y="0"/>
                  </a:cxn>
                  <a:cxn ang="0">
                    <a:pos x="3" y="0"/>
                  </a:cxn>
                </a:cxnLst>
                <a:rect l="0" t="0" r="r" b="b"/>
                <a:pathLst>
                  <a:path w="84" h="7">
                    <a:moveTo>
                      <a:pt x="3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36" name="Freeform 188"/>
              <p:cNvSpPr>
                <a:spLocks/>
              </p:cNvSpPr>
              <p:nvPr/>
            </p:nvSpPr>
            <p:spPr bwMode="auto">
              <a:xfrm>
                <a:off x="2949" y="1720"/>
                <a:ext cx="84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4" y="0"/>
                  </a:cxn>
                  <a:cxn ang="0">
                    <a:pos x="3" y="0"/>
                  </a:cxn>
                </a:cxnLst>
                <a:rect l="0" t="0" r="r" b="b"/>
                <a:pathLst>
                  <a:path w="84" h="7">
                    <a:moveTo>
                      <a:pt x="3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4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37" name="Group 189"/>
            <p:cNvGrpSpPr>
              <a:grpSpLocks/>
            </p:cNvGrpSpPr>
            <p:nvPr/>
          </p:nvGrpSpPr>
          <p:grpSpPr bwMode="auto">
            <a:xfrm>
              <a:off x="2946" y="1738"/>
              <a:ext cx="83" cy="7"/>
              <a:chOff x="2946" y="1738"/>
              <a:chExt cx="83" cy="7"/>
            </a:xfrm>
          </p:grpSpPr>
          <p:sp>
            <p:nvSpPr>
              <p:cNvPr id="232638" name="Freeform 190"/>
              <p:cNvSpPr>
                <a:spLocks/>
              </p:cNvSpPr>
              <p:nvPr/>
            </p:nvSpPr>
            <p:spPr bwMode="auto">
              <a:xfrm>
                <a:off x="2946" y="1738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1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39" name="Freeform 191"/>
              <p:cNvSpPr>
                <a:spLocks/>
              </p:cNvSpPr>
              <p:nvPr/>
            </p:nvSpPr>
            <p:spPr bwMode="auto">
              <a:xfrm>
                <a:off x="2946" y="1738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1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40" name="Group 192"/>
            <p:cNvGrpSpPr>
              <a:grpSpLocks/>
            </p:cNvGrpSpPr>
            <p:nvPr/>
          </p:nvGrpSpPr>
          <p:grpSpPr bwMode="auto">
            <a:xfrm>
              <a:off x="2994" y="1543"/>
              <a:ext cx="84" cy="7"/>
              <a:chOff x="2994" y="1543"/>
              <a:chExt cx="84" cy="7"/>
            </a:xfrm>
          </p:grpSpPr>
          <p:sp>
            <p:nvSpPr>
              <p:cNvPr id="232641" name="Freeform 193"/>
              <p:cNvSpPr>
                <a:spLocks/>
              </p:cNvSpPr>
              <p:nvPr/>
            </p:nvSpPr>
            <p:spPr bwMode="auto">
              <a:xfrm>
                <a:off x="2994" y="1543"/>
                <a:ext cx="84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4" y="0"/>
                  </a:cxn>
                  <a:cxn ang="0">
                    <a:pos x="1" y="0"/>
                  </a:cxn>
                </a:cxnLst>
                <a:rect l="0" t="0" r="r" b="b"/>
                <a:pathLst>
                  <a:path w="84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42" name="Freeform 194"/>
              <p:cNvSpPr>
                <a:spLocks/>
              </p:cNvSpPr>
              <p:nvPr/>
            </p:nvSpPr>
            <p:spPr bwMode="auto">
              <a:xfrm>
                <a:off x="2994" y="1543"/>
                <a:ext cx="84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4" y="0"/>
                  </a:cxn>
                  <a:cxn ang="0">
                    <a:pos x="1" y="0"/>
                  </a:cxn>
                </a:cxnLst>
                <a:rect l="0" t="0" r="r" b="b"/>
                <a:pathLst>
                  <a:path w="84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4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43" name="Group 195"/>
            <p:cNvGrpSpPr>
              <a:grpSpLocks/>
            </p:cNvGrpSpPr>
            <p:nvPr/>
          </p:nvGrpSpPr>
          <p:grpSpPr bwMode="auto">
            <a:xfrm>
              <a:off x="2990" y="1561"/>
              <a:ext cx="83" cy="7"/>
              <a:chOff x="2990" y="1561"/>
              <a:chExt cx="83" cy="7"/>
            </a:xfrm>
          </p:grpSpPr>
          <p:sp>
            <p:nvSpPr>
              <p:cNvPr id="232644" name="Freeform 196"/>
              <p:cNvSpPr>
                <a:spLocks/>
              </p:cNvSpPr>
              <p:nvPr/>
            </p:nvSpPr>
            <p:spPr bwMode="auto">
              <a:xfrm>
                <a:off x="2990" y="1561"/>
                <a:ext cx="83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3" y="0"/>
                  </a:cxn>
                  <a:cxn ang="0">
                    <a:pos x="1" y="0"/>
                  </a:cxn>
                </a:cxnLst>
                <a:rect l="0" t="0" r="r" b="b"/>
                <a:pathLst>
                  <a:path w="83" h="7">
                    <a:moveTo>
                      <a:pt x="1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45" name="Freeform 197"/>
              <p:cNvSpPr>
                <a:spLocks/>
              </p:cNvSpPr>
              <p:nvPr/>
            </p:nvSpPr>
            <p:spPr bwMode="auto">
              <a:xfrm>
                <a:off x="2990" y="1561"/>
                <a:ext cx="83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3" y="0"/>
                  </a:cxn>
                  <a:cxn ang="0">
                    <a:pos x="1" y="0"/>
                  </a:cxn>
                </a:cxnLst>
                <a:rect l="0" t="0" r="r" b="b"/>
                <a:pathLst>
                  <a:path w="83" h="7">
                    <a:moveTo>
                      <a:pt x="1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3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46" name="Group 198"/>
            <p:cNvGrpSpPr>
              <a:grpSpLocks/>
            </p:cNvGrpSpPr>
            <p:nvPr/>
          </p:nvGrpSpPr>
          <p:grpSpPr bwMode="auto">
            <a:xfrm>
              <a:off x="2984" y="1578"/>
              <a:ext cx="85" cy="8"/>
              <a:chOff x="2984" y="1578"/>
              <a:chExt cx="85" cy="8"/>
            </a:xfrm>
          </p:grpSpPr>
          <p:sp>
            <p:nvSpPr>
              <p:cNvPr id="232647" name="Freeform 199"/>
              <p:cNvSpPr>
                <a:spLocks/>
              </p:cNvSpPr>
              <p:nvPr/>
            </p:nvSpPr>
            <p:spPr bwMode="auto">
              <a:xfrm>
                <a:off x="2984" y="1578"/>
                <a:ext cx="8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83" y="8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8">
                    <a:moveTo>
                      <a:pt x="2" y="0"/>
                    </a:moveTo>
                    <a:lnTo>
                      <a:pt x="0" y="8"/>
                    </a:lnTo>
                    <a:lnTo>
                      <a:pt x="83" y="8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48" name="Freeform 200"/>
              <p:cNvSpPr>
                <a:spLocks/>
              </p:cNvSpPr>
              <p:nvPr/>
            </p:nvSpPr>
            <p:spPr bwMode="auto">
              <a:xfrm>
                <a:off x="2984" y="1578"/>
                <a:ext cx="8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83" y="8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8">
                    <a:moveTo>
                      <a:pt x="2" y="0"/>
                    </a:moveTo>
                    <a:lnTo>
                      <a:pt x="0" y="8"/>
                    </a:lnTo>
                    <a:lnTo>
                      <a:pt x="83" y="8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49" name="Group 201"/>
            <p:cNvGrpSpPr>
              <a:grpSpLocks/>
            </p:cNvGrpSpPr>
            <p:nvPr/>
          </p:nvGrpSpPr>
          <p:grpSpPr bwMode="auto">
            <a:xfrm>
              <a:off x="2891" y="1472"/>
              <a:ext cx="204" cy="7"/>
              <a:chOff x="2891" y="1472"/>
              <a:chExt cx="204" cy="7"/>
            </a:xfrm>
          </p:grpSpPr>
          <p:sp>
            <p:nvSpPr>
              <p:cNvPr id="232650" name="Freeform 202"/>
              <p:cNvSpPr>
                <a:spLocks/>
              </p:cNvSpPr>
              <p:nvPr/>
            </p:nvSpPr>
            <p:spPr bwMode="auto">
              <a:xfrm>
                <a:off x="2891" y="1472"/>
                <a:ext cx="204" cy="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04" y="0"/>
                  </a:cxn>
                  <a:cxn ang="0">
                    <a:pos x="202" y="7"/>
                  </a:cxn>
                  <a:cxn ang="0">
                    <a:pos x="0" y="7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7" y="1"/>
                  </a:cxn>
                  <a:cxn ang="0">
                    <a:pos x="20" y="1"/>
                  </a:cxn>
                  <a:cxn ang="0">
                    <a:pos x="24" y="0"/>
                  </a:cxn>
                </a:cxnLst>
                <a:rect l="0" t="0" r="r" b="b"/>
                <a:pathLst>
                  <a:path w="204" h="7">
                    <a:moveTo>
                      <a:pt x="24" y="0"/>
                    </a:moveTo>
                    <a:lnTo>
                      <a:pt x="204" y="0"/>
                    </a:lnTo>
                    <a:lnTo>
                      <a:pt x="202" y="7"/>
                    </a:lnTo>
                    <a:lnTo>
                      <a:pt x="0" y="7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51" name="Freeform 203"/>
              <p:cNvSpPr>
                <a:spLocks/>
              </p:cNvSpPr>
              <p:nvPr/>
            </p:nvSpPr>
            <p:spPr bwMode="auto">
              <a:xfrm>
                <a:off x="2891" y="1472"/>
                <a:ext cx="204" cy="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04" y="0"/>
                  </a:cxn>
                  <a:cxn ang="0">
                    <a:pos x="202" y="7"/>
                  </a:cxn>
                  <a:cxn ang="0">
                    <a:pos x="0" y="7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7" y="1"/>
                  </a:cxn>
                  <a:cxn ang="0">
                    <a:pos x="20" y="1"/>
                  </a:cxn>
                  <a:cxn ang="0">
                    <a:pos x="24" y="0"/>
                  </a:cxn>
                </a:cxnLst>
                <a:rect l="0" t="0" r="r" b="b"/>
                <a:pathLst>
                  <a:path w="204" h="7">
                    <a:moveTo>
                      <a:pt x="24" y="0"/>
                    </a:moveTo>
                    <a:lnTo>
                      <a:pt x="204" y="0"/>
                    </a:lnTo>
                    <a:lnTo>
                      <a:pt x="202" y="7"/>
                    </a:lnTo>
                    <a:lnTo>
                      <a:pt x="0" y="7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52" name="Group 204"/>
            <p:cNvGrpSpPr>
              <a:grpSpLocks/>
            </p:cNvGrpSpPr>
            <p:nvPr/>
          </p:nvGrpSpPr>
          <p:grpSpPr bwMode="auto">
            <a:xfrm>
              <a:off x="2872" y="1490"/>
              <a:ext cx="218" cy="7"/>
              <a:chOff x="2872" y="1490"/>
              <a:chExt cx="218" cy="7"/>
            </a:xfrm>
          </p:grpSpPr>
          <p:sp>
            <p:nvSpPr>
              <p:cNvPr id="232653" name="Freeform 205"/>
              <p:cNvSpPr>
                <a:spLocks/>
              </p:cNvSpPr>
              <p:nvPr/>
            </p:nvSpPr>
            <p:spPr bwMode="auto">
              <a:xfrm>
                <a:off x="2872" y="1490"/>
                <a:ext cx="218" cy="7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217" y="7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218" y="0"/>
                  </a:cxn>
                </a:cxnLst>
                <a:rect l="0" t="0" r="r" b="b"/>
                <a:pathLst>
                  <a:path w="218" h="7">
                    <a:moveTo>
                      <a:pt x="218" y="0"/>
                    </a:moveTo>
                    <a:lnTo>
                      <a:pt x="217" y="7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54" name="Freeform 206"/>
              <p:cNvSpPr>
                <a:spLocks/>
              </p:cNvSpPr>
              <p:nvPr/>
            </p:nvSpPr>
            <p:spPr bwMode="auto">
              <a:xfrm>
                <a:off x="2872" y="1490"/>
                <a:ext cx="218" cy="7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217" y="7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218" y="0"/>
                  </a:cxn>
                </a:cxnLst>
                <a:rect l="0" t="0" r="r" b="b"/>
                <a:pathLst>
                  <a:path w="218" h="7">
                    <a:moveTo>
                      <a:pt x="218" y="0"/>
                    </a:moveTo>
                    <a:lnTo>
                      <a:pt x="217" y="7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218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55" name="Group 207"/>
            <p:cNvGrpSpPr>
              <a:grpSpLocks/>
            </p:cNvGrpSpPr>
            <p:nvPr/>
          </p:nvGrpSpPr>
          <p:grpSpPr bwMode="auto">
            <a:xfrm>
              <a:off x="2864" y="1507"/>
              <a:ext cx="222" cy="7"/>
              <a:chOff x="2864" y="1507"/>
              <a:chExt cx="222" cy="7"/>
            </a:xfrm>
          </p:grpSpPr>
          <p:sp>
            <p:nvSpPr>
              <p:cNvPr id="232656" name="Freeform 208"/>
              <p:cNvSpPr>
                <a:spLocks/>
              </p:cNvSpPr>
              <p:nvPr/>
            </p:nvSpPr>
            <p:spPr bwMode="auto">
              <a:xfrm>
                <a:off x="2864" y="1507"/>
                <a:ext cx="222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2" y="0"/>
                  </a:cxn>
                  <a:cxn ang="0">
                    <a:pos x="221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222" h="7">
                    <a:moveTo>
                      <a:pt x="3" y="0"/>
                    </a:moveTo>
                    <a:lnTo>
                      <a:pt x="222" y="0"/>
                    </a:lnTo>
                    <a:lnTo>
                      <a:pt x="221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57" name="Freeform 209"/>
              <p:cNvSpPr>
                <a:spLocks/>
              </p:cNvSpPr>
              <p:nvPr/>
            </p:nvSpPr>
            <p:spPr bwMode="auto">
              <a:xfrm>
                <a:off x="2864" y="1507"/>
                <a:ext cx="222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2" y="0"/>
                  </a:cxn>
                  <a:cxn ang="0">
                    <a:pos x="221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222" h="7">
                    <a:moveTo>
                      <a:pt x="3" y="0"/>
                    </a:moveTo>
                    <a:lnTo>
                      <a:pt x="222" y="0"/>
                    </a:lnTo>
                    <a:lnTo>
                      <a:pt x="221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58" name="Group 210"/>
            <p:cNvGrpSpPr>
              <a:grpSpLocks/>
            </p:cNvGrpSpPr>
            <p:nvPr/>
          </p:nvGrpSpPr>
          <p:grpSpPr bwMode="auto">
            <a:xfrm>
              <a:off x="2857" y="1525"/>
              <a:ext cx="85" cy="9"/>
              <a:chOff x="2857" y="1525"/>
              <a:chExt cx="85" cy="9"/>
            </a:xfrm>
          </p:grpSpPr>
          <p:sp>
            <p:nvSpPr>
              <p:cNvPr id="232659" name="Freeform 211"/>
              <p:cNvSpPr>
                <a:spLocks/>
              </p:cNvSpPr>
              <p:nvPr/>
            </p:nvSpPr>
            <p:spPr bwMode="auto">
              <a:xfrm>
                <a:off x="2857" y="1525"/>
                <a:ext cx="85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9"/>
                  </a:cxn>
                  <a:cxn ang="0">
                    <a:pos x="82" y="9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9">
                    <a:moveTo>
                      <a:pt x="2" y="0"/>
                    </a:moveTo>
                    <a:lnTo>
                      <a:pt x="0" y="9"/>
                    </a:lnTo>
                    <a:lnTo>
                      <a:pt x="82" y="9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60" name="Freeform 212"/>
              <p:cNvSpPr>
                <a:spLocks/>
              </p:cNvSpPr>
              <p:nvPr/>
            </p:nvSpPr>
            <p:spPr bwMode="auto">
              <a:xfrm>
                <a:off x="2857" y="1525"/>
                <a:ext cx="85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9"/>
                  </a:cxn>
                  <a:cxn ang="0">
                    <a:pos x="82" y="9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9">
                    <a:moveTo>
                      <a:pt x="2" y="0"/>
                    </a:moveTo>
                    <a:lnTo>
                      <a:pt x="0" y="9"/>
                    </a:lnTo>
                    <a:lnTo>
                      <a:pt x="82" y="9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61" name="Group 213"/>
            <p:cNvGrpSpPr>
              <a:grpSpLocks/>
            </p:cNvGrpSpPr>
            <p:nvPr/>
          </p:nvGrpSpPr>
          <p:grpSpPr bwMode="auto">
            <a:xfrm>
              <a:off x="2820" y="1543"/>
              <a:ext cx="155" cy="7"/>
              <a:chOff x="2820" y="1543"/>
              <a:chExt cx="155" cy="7"/>
            </a:xfrm>
          </p:grpSpPr>
          <p:sp>
            <p:nvSpPr>
              <p:cNvPr id="232662" name="Freeform 214"/>
              <p:cNvSpPr>
                <a:spLocks/>
              </p:cNvSpPr>
              <p:nvPr/>
            </p:nvSpPr>
            <p:spPr bwMode="auto">
              <a:xfrm>
                <a:off x="2820" y="1543"/>
                <a:ext cx="155" cy="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5" y="0"/>
                  </a:cxn>
                  <a:cxn ang="0">
                    <a:pos x="153" y="7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7" y="3"/>
                  </a:cxn>
                  <a:cxn ang="0">
                    <a:pos x="17" y="1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155" h="7">
                    <a:moveTo>
                      <a:pt x="25" y="0"/>
                    </a:moveTo>
                    <a:lnTo>
                      <a:pt x="155" y="0"/>
                    </a:lnTo>
                    <a:lnTo>
                      <a:pt x="153" y="7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63" name="Freeform 215"/>
              <p:cNvSpPr>
                <a:spLocks/>
              </p:cNvSpPr>
              <p:nvPr/>
            </p:nvSpPr>
            <p:spPr bwMode="auto">
              <a:xfrm>
                <a:off x="2820" y="1543"/>
                <a:ext cx="155" cy="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5" y="0"/>
                  </a:cxn>
                  <a:cxn ang="0">
                    <a:pos x="153" y="7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7" y="3"/>
                  </a:cxn>
                  <a:cxn ang="0">
                    <a:pos x="17" y="1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155" h="7">
                    <a:moveTo>
                      <a:pt x="25" y="0"/>
                    </a:moveTo>
                    <a:lnTo>
                      <a:pt x="155" y="0"/>
                    </a:lnTo>
                    <a:lnTo>
                      <a:pt x="153" y="7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64" name="Group 216"/>
            <p:cNvGrpSpPr>
              <a:grpSpLocks/>
            </p:cNvGrpSpPr>
            <p:nvPr/>
          </p:nvGrpSpPr>
          <p:grpSpPr bwMode="auto">
            <a:xfrm>
              <a:off x="2802" y="1561"/>
              <a:ext cx="169" cy="7"/>
              <a:chOff x="2802" y="1561"/>
              <a:chExt cx="169" cy="7"/>
            </a:xfrm>
          </p:grpSpPr>
          <p:sp>
            <p:nvSpPr>
              <p:cNvPr id="232665" name="Freeform 217"/>
              <p:cNvSpPr>
                <a:spLocks/>
              </p:cNvSpPr>
              <p:nvPr/>
            </p:nvSpPr>
            <p:spPr bwMode="auto">
              <a:xfrm>
                <a:off x="2802" y="1561"/>
                <a:ext cx="169" cy="7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67" y="7"/>
                  </a:cxn>
                  <a:cxn ang="0">
                    <a:pos x="0" y="7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169" y="0"/>
                  </a:cxn>
                </a:cxnLst>
                <a:rect l="0" t="0" r="r" b="b"/>
                <a:pathLst>
                  <a:path w="169" h="7">
                    <a:moveTo>
                      <a:pt x="169" y="0"/>
                    </a:moveTo>
                    <a:lnTo>
                      <a:pt x="167" y="7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66" name="Freeform 218"/>
              <p:cNvSpPr>
                <a:spLocks/>
              </p:cNvSpPr>
              <p:nvPr/>
            </p:nvSpPr>
            <p:spPr bwMode="auto">
              <a:xfrm>
                <a:off x="2802" y="1561"/>
                <a:ext cx="169" cy="7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67" y="7"/>
                  </a:cxn>
                  <a:cxn ang="0">
                    <a:pos x="0" y="7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169" y="0"/>
                  </a:cxn>
                </a:cxnLst>
                <a:rect l="0" t="0" r="r" b="b"/>
                <a:pathLst>
                  <a:path w="169" h="7">
                    <a:moveTo>
                      <a:pt x="169" y="0"/>
                    </a:moveTo>
                    <a:lnTo>
                      <a:pt x="167" y="7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169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67" name="Group 219"/>
            <p:cNvGrpSpPr>
              <a:grpSpLocks/>
            </p:cNvGrpSpPr>
            <p:nvPr/>
          </p:nvGrpSpPr>
          <p:grpSpPr bwMode="auto">
            <a:xfrm>
              <a:off x="2793" y="1578"/>
              <a:ext cx="173" cy="8"/>
              <a:chOff x="2793" y="1578"/>
              <a:chExt cx="173" cy="8"/>
            </a:xfrm>
          </p:grpSpPr>
          <p:sp>
            <p:nvSpPr>
              <p:cNvPr id="232668" name="Freeform 220"/>
              <p:cNvSpPr>
                <a:spLocks/>
              </p:cNvSpPr>
              <p:nvPr/>
            </p:nvSpPr>
            <p:spPr bwMode="auto">
              <a:xfrm>
                <a:off x="2793" y="1578"/>
                <a:ext cx="173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8"/>
                  </a:cxn>
                  <a:cxn ang="0">
                    <a:pos x="171" y="8"/>
                  </a:cxn>
                  <a:cxn ang="0">
                    <a:pos x="173" y="0"/>
                  </a:cxn>
                  <a:cxn ang="0">
                    <a:pos x="1" y="0"/>
                  </a:cxn>
                </a:cxnLst>
                <a:rect l="0" t="0" r="r" b="b"/>
                <a:pathLst>
                  <a:path w="173" h="8">
                    <a:moveTo>
                      <a:pt x="1" y="0"/>
                    </a:moveTo>
                    <a:lnTo>
                      <a:pt x="0" y="8"/>
                    </a:lnTo>
                    <a:lnTo>
                      <a:pt x="171" y="8"/>
                    </a:lnTo>
                    <a:lnTo>
                      <a:pt x="17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69" name="Freeform 221"/>
              <p:cNvSpPr>
                <a:spLocks/>
              </p:cNvSpPr>
              <p:nvPr/>
            </p:nvSpPr>
            <p:spPr bwMode="auto">
              <a:xfrm>
                <a:off x="2793" y="1578"/>
                <a:ext cx="173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8"/>
                  </a:cxn>
                  <a:cxn ang="0">
                    <a:pos x="171" y="8"/>
                  </a:cxn>
                  <a:cxn ang="0">
                    <a:pos x="173" y="0"/>
                  </a:cxn>
                  <a:cxn ang="0">
                    <a:pos x="1" y="0"/>
                  </a:cxn>
                </a:cxnLst>
                <a:rect l="0" t="0" r="r" b="b"/>
                <a:pathLst>
                  <a:path w="173" h="8">
                    <a:moveTo>
                      <a:pt x="1" y="0"/>
                    </a:moveTo>
                    <a:lnTo>
                      <a:pt x="0" y="8"/>
                    </a:lnTo>
                    <a:lnTo>
                      <a:pt x="171" y="8"/>
                    </a:lnTo>
                    <a:lnTo>
                      <a:pt x="173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70" name="Group 222"/>
            <p:cNvGrpSpPr>
              <a:grpSpLocks/>
            </p:cNvGrpSpPr>
            <p:nvPr/>
          </p:nvGrpSpPr>
          <p:grpSpPr bwMode="auto">
            <a:xfrm>
              <a:off x="3127" y="1543"/>
              <a:ext cx="116" cy="7"/>
              <a:chOff x="3127" y="1543"/>
              <a:chExt cx="116" cy="7"/>
            </a:xfrm>
          </p:grpSpPr>
          <p:sp>
            <p:nvSpPr>
              <p:cNvPr id="232671" name="Freeform 223"/>
              <p:cNvSpPr>
                <a:spLocks/>
              </p:cNvSpPr>
              <p:nvPr/>
            </p:nvSpPr>
            <p:spPr bwMode="auto">
              <a:xfrm>
                <a:off x="3127" y="1543"/>
                <a:ext cx="116" cy="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16" y="0"/>
                  </a:cxn>
                  <a:cxn ang="0">
                    <a:pos x="114" y="7"/>
                  </a:cxn>
                  <a:cxn ang="0">
                    <a:pos x="0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17" y="1"/>
                  </a:cxn>
                  <a:cxn ang="0">
                    <a:pos x="25" y="0"/>
                  </a:cxn>
                </a:cxnLst>
                <a:rect l="0" t="0" r="r" b="b"/>
                <a:pathLst>
                  <a:path w="116" h="7">
                    <a:moveTo>
                      <a:pt x="25" y="0"/>
                    </a:moveTo>
                    <a:lnTo>
                      <a:pt x="116" y="0"/>
                    </a:lnTo>
                    <a:lnTo>
                      <a:pt x="114" y="7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7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72" name="Freeform 224"/>
              <p:cNvSpPr>
                <a:spLocks/>
              </p:cNvSpPr>
              <p:nvPr/>
            </p:nvSpPr>
            <p:spPr bwMode="auto">
              <a:xfrm>
                <a:off x="3127" y="1543"/>
                <a:ext cx="116" cy="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16" y="0"/>
                  </a:cxn>
                  <a:cxn ang="0">
                    <a:pos x="114" y="7"/>
                  </a:cxn>
                  <a:cxn ang="0">
                    <a:pos x="0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17" y="1"/>
                  </a:cxn>
                  <a:cxn ang="0">
                    <a:pos x="25" y="0"/>
                  </a:cxn>
                </a:cxnLst>
                <a:rect l="0" t="0" r="r" b="b"/>
                <a:pathLst>
                  <a:path w="116" h="7">
                    <a:moveTo>
                      <a:pt x="25" y="0"/>
                    </a:moveTo>
                    <a:lnTo>
                      <a:pt x="116" y="0"/>
                    </a:lnTo>
                    <a:lnTo>
                      <a:pt x="114" y="7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7" y="1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73" name="Group 225"/>
            <p:cNvGrpSpPr>
              <a:grpSpLocks/>
            </p:cNvGrpSpPr>
            <p:nvPr/>
          </p:nvGrpSpPr>
          <p:grpSpPr bwMode="auto">
            <a:xfrm>
              <a:off x="3108" y="1561"/>
              <a:ext cx="130" cy="7"/>
              <a:chOff x="3108" y="1561"/>
              <a:chExt cx="130" cy="7"/>
            </a:xfrm>
          </p:grpSpPr>
          <p:sp>
            <p:nvSpPr>
              <p:cNvPr id="232674" name="Freeform 226"/>
              <p:cNvSpPr>
                <a:spLocks/>
              </p:cNvSpPr>
              <p:nvPr/>
            </p:nvSpPr>
            <p:spPr bwMode="auto">
              <a:xfrm>
                <a:off x="3108" y="1561"/>
                <a:ext cx="130" cy="7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129" y="7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130" y="0"/>
                  </a:cxn>
                </a:cxnLst>
                <a:rect l="0" t="0" r="r" b="b"/>
                <a:pathLst>
                  <a:path w="130" h="7">
                    <a:moveTo>
                      <a:pt x="130" y="0"/>
                    </a:moveTo>
                    <a:lnTo>
                      <a:pt x="129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75" name="Freeform 227"/>
              <p:cNvSpPr>
                <a:spLocks/>
              </p:cNvSpPr>
              <p:nvPr/>
            </p:nvSpPr>
            <p:spPr bwMode="auto">
              <a:xfrm>
                <a:off x="3108" y="1561"/>
                <a:ext cx="130" cy="7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129" y="7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130" y="0"/>
                  </a:cxn>
                </a:cxnLst>
                <a:rect l="0" t="0" r="r" b="b"/>
                <a:pathLst>
                  <a:path w="130" h="7">
                    <a:moveTo>
                      <a:pt x="130" y="0"/>
                    </a:moveTo>
                    <a:lnTo>
                      <a:pt x="129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3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76" name="Group 228"/>
            <p:cNvGrpSpPr>
              <a:grpSpLocks/>
            </p:cNvGrpSpPr>
            <p:nvPr/>
          </p:nvGrpSpPr>
          <p:grpSpPr bwMode="auto">
            <a:xfrm>
              <a:off x="3098" y="1578"/>
              <a:ext cx="137" cy="8"/>
              <a:chOff x="3098" y="1578"/>
              <a:chExt cx="137" cy="8"/>
            </a:xfrm>
          </p:grpSpPr>
          <p:sp>
            <p:nvSpPr>
              <p:cNvPr id="232677" name="Freeform 229"/>
              <p:cNvSpPr>
                <a:spLocks/>
              </p:cNvSpPr>
              <p:nvPr/>
            </p:nvSpPr>
            <p:spPr bwMode="auto">
              <a:xfrm>
                <a:off x="3098" y="1578"/>
                <a:ext cx="137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7" y="0"/>
                  </a:cxn>
                  <a:cxn ang="0">
                    <a:pos x="135" y="8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137" h="8">
                    <a:moveTo>
                      <a:pt x="3" y="0"/>
                    </a:moveTo>
                    <a:lnTo>
                      <a:pt x="137" y="0"/>
                    </a:lnTo>
                    <a:lnTo>
                      <a:pt x="135" y="8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78" name="Freeform 230"/>
              <p:cNvSpPr>
                <a:spLocks/>
              </p:cNvSpPr>
              <p:nvPr/>
            </p:nvSpPr>
            <p:spPr bwMode="auto">
              <a:xfrm>
                <a:off x="3098" y="1578"/>
                <a:ext cx="137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7" y="0"/>
                  </a:cxn>
                  <a:cxn ang="0">
                    <a:pos x="135" y="8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137" h="8">
                    <a:moveTo>
                      <a:pt x="3" y="0"/>
                    </a:moveTo>
                    <a:lnTo>
                      <a:pt x="137" y="0"/>
                    </a:lnTo>
                    <a:lnTo>
                      <a:pt x="135" y="8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79" name="Group 231"/>
            <p:cNvGrpSpPr>
              <a:grpSpLocks/>
            </p:cNvGrpSpPr>
            <p:nvPr/>
          </p:nvGrpSpPr>
          <p:grpSpPr bwMode="auto">
            <a:xfrm>
              <a:off x="2840" y="1596"/>
              <a:ext cx="83" cy="7"/>
              <a:chOff x="2840" y="1596"/>
              <a:chExt cx="83" cy="7"/>
            </a:xfrm>
          </p:grpSpPr>
          <p:sp>
            <p:nvSpPr>
              <p:cNvPr id="232680" name="Freeform 232"/>
              <p:cNvSpPr>
                <a:spLocks/>
              </p:cNvSpPr>
              <p:nvPr/>
            </p:nvSpPr>
            <p:spPr bwMode="auto">
              <a:xfrm>
                <a:off x="2840" y="1596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81" name="Freeform 233"/>
              <p:cNvSpPr>
                <a:spLocks/>
              </p:cNvSpPr>
              <p:nvPr/>
            </p:nvSpPr>
            <p:spPr bwMode="auto">
              <a:xfrm>
                <a:off x="2840" y="1596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82" name="Group 234"/>
            <p:cNvGrpSpPr>
              <a:grpSpLocks/>
            </p:cNvGrpSpPr>
            <p:nvPr/>
          </p:nvGrpSpPr>
          <p:grpSpPr bwMode="auto">
            <a:xfrm>
              <a:off x="2835" y="1614"/>
              <a:ext cx="85" cy="7"/>
              <a:chOff x="2835" y="1614"/>
              <a:chExt cx="85" cy="7"/>
            </a:xfrm>
          </p:grpSpPr>
          <p:sp>
            <p:nvSpPr>
              <p:cNvPr id="232683" name="Freeform 235"/>
              <p:cNvSpPr>
                <a:spLocks/>
              </p:cNvSpPr>
              <p:nvPr/>
            </p:nvSpPr>
            <p:spPr bwMode="auto">
              <a:xfrm>
                <a:off x="2835" y="1614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84" name="Freeform 236"/>
              <p:cNvSpPr>
                <a:spLocks/>
              </p:cNvSpPr>
              <p:nvPr/>
            </p:nvSpPr>
            <p:spPr bwMode="auto">
              <a:xfrm>
                <a:off x="2835" y="1614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85" name="Group 237"/>
            <p:cNvGrpSpPr>
              <a:grpSpLocks/>
            </p:cNvGrpSpPr>
            <p:nvPr/>
          </p:nvGrpSpPr>
          <p:grpSpPr bwMode="auto">
            <a:xfrm>
              <a:off x="2830" y="1631"/>
              <a:ext cx="85" cy="7"/>
              <a:chOff x="2830" y="1631"/>
              <a:chExt cx="85" cy="7"/>
            </a:xfrm>
          </p:grpSpPr>
          <p:sp>
            <p:nvSpPr>
              <p:cNvPr id="232686" name="Freeform 238"/>
              <p:cNvSpPr>
                <a:spLocks/>
              </p:cNvSpPr>
              <p:nvPr/>
            </p:nvSpPr>
            <p:spPr bwMode="auto">
              <a:xfrm>
                <a:off x="2830" y="1631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87" name="Freeform 239"/>
              <p:cNvSpPr>
                <a:spLocks/>
              </p:cNvSpPr>
              <p:nvPr/>
            </p:nvSpPr>
            <p:spPr bwMode="auto">
              <a:xfrm>
                <a:off x="2830" y="1631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88" name="Group 240"/>
            <p:cNvGrpSpPr>
              <a:grpSpLocks/>
            </p:cNvGrpSpPr>
            <p:nvPr/>
          </p:nvGrpSpPr>
          <p:grpSpPr bwMode="auto">
            <a:xfrm>
              <a:off x="2818" y="1685"/>
              <a:ext cx="83" cy="7"/>
              <a:chOff x="2818" y="1685"/>
              <a:chExt cx="83" cy="7"/>
            </a:xfrm>
          </p:grpSpPr>
          <p:sp>
            <p:nvSpPr>
              <p:cNvPr id="232689" name="Freeform 241"/>
              <p:cNvSpPr>
                <a:spLocks/>
              </p:cNvSpPr>
              <p:nvPr/>
            </p:nvSpPr>
            <p:spPr bwMode="auto">
              <a:xfrm>
                <a:off x="2818" y="1685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1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90" name="Freeform 242"/>
              <p:cNvSpPr>
                <a:spLocks/>
              </p:cNvSpPr>
              <p:nvPr/>
            </p:nvSpPr>
            <p:spPr bwMode="auto">
              <a:xfrm>
                <a:off x="2818" y="1685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1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91" name="Group 243"/>
            <p:cNvGrpSpPr>
              <a:grpSpLocks/>
            </p:cNvGrpSpPr>
            <p:nvPr/>
          </p:nvGrpSpPr>
          <p:grpSpPr bwMode="auto">
            <a:xfrm>
              <a:off x="2813" y="1702"/>
              <a:ext cx="85" cy="8"/>
              <a:chOff x="2813" y="1702"/>
              <a:chExt cx="85" cy="8"/>
            </a:xfrm>
          </p:grpSpPr>
          <p:sp>
            <p:nvSpPr>
              <p:cNvPr id="232692" name="Freeform 244"/>
              <p:cNvSpPr>
                <a:spLocks/>
              </p:cNvSpPr>
              <p:nvPr/>
            </p:nvSpPr>
            <p:spPr bwMode="auto">
              <a:xfrm>
                <a:off x="2813" y="1702"/>
                <a:ext cx="8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84" y="8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8">
                    <a:moveTo>
                      <a:pt x="2" y="0"/>
                    </a:moveTo>
                    <a:lnTo>
                      <a:pt x="0" y="8"/>
                    </a:lnTo>
                    <a:lnTo>
                      <a:pt x="84" y="8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93" name="Freeform 245"/>
              <p:cNvSpPr>
                <a:spLocks/>
              </p:cNvSpPr>
              <p:nvPr/>
            </p:nvSpPr>
            <p:spPr bwMode="auto">
              <a:xfrm>
                <a:off x="2813" y="1702"/>
                <a:ext cx="8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84" y="8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8">
                    <a:moveTo>
                      <a:pt x="2" y="0"/>
                    </a:moveTo>
                    <a:lnTo>
                      <a:pt x="0" y="8"/>
                    </a:lnTo>
                    <a:lnTo>
                      <a:pt x="84" y="8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94" name="Group 246"/>
            <p:cNvGrpSpPr>
              <a:grpSpLocks/>
            </p:cNvGrpSpPr>
            <p:nvPr/>
          </p:nvGrpSpPr>
          <p:grpSpPr bwMode="auto">
            <a:xfrm>
              <a:off x="2809" y="1720"/>
              <a:ext cx="85" cy="7"/>
              <a:chOff x="2809" y="1720"/>
              <a:chExt cx="85" cy="7"/>
            </a:xfrm>
          </p:grpSpPr>
          <p:sp>
            <p:nvSpPr>
              <p:cNvPr id="232695" name="Freeform 247"/>
              <p:cNvSpPr>
                <a:spLocks/>
              </p:cNvSpPr>
              <p:nvPr/>
            </p:nvSpPr>
            <p:spPr bwMode="auto">
              <a:xfrm>
                <a:off x="2809" y="1720"/>
                <a:ext cx="8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1" y="0"/>
                  </a:cxn>
                </a:cxnLst>
                <a:rect l="0" t="0" r="r" b="b"/>
                <a:pathLst>
                  <a:path w="85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96" name="Freeform 248"/>
              <p:cNvSpPr>
                <a:spLocks/>
              </p:cNvSpPr>
              <p:nvPr/>
            </p:nvSpPr>
            <p:spPr bwMode="auto">
              <a:xfrm>
                <a:off x="2809" y="1720"/>
                <a:ext cx="8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1" y="0"/>
                  </a:cxn>
                </a:cxnLst>
                <a:rect l="0" t="0" r="r" b="b"/>
                <a:pathLst>
                  <a:path w="85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697" name="Group 249"/>
            <p:cNvGrpSpPr>
              <a:grpSpLocks/>
            </p:cNvGrpSpPr>
            <p:nvPr/>
          </p:nvGrpSpPr>
          <p:grpSpPr bwMode="auto">
            <a:xfrm>
              <a:off x="2804" y="1738"/>
              <a:ext cx="85" cy="7"/>
              <a:chOff x="2804" y="1738"/>
              <a:chExt cx="85" cy="7"/>
            </a:xfrm>
          </p:grpSpPr>
          <p:sp>
            <p:nvSpPr>
              <p:cNvPr id="232698" name="Freeform 250"/>
              <p:cNvSpPr>
                <a:spLocks/>
              </p:cNvSpPr>
              <p:nvPr/>
            </p:nvSpPr>
            <p:spPr bwMode="auto">
              <a:xfrm>
                <a:off x="2804" y="1738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99" name="Freeform 251"/>
              <p:cNvSpPr>
                <a:spLocks/>
              </p:cNvSpPr>
              <p:nvPr/>
            </p:nvSpPr>
            <p:spPr bwMode="auto">
              <a:xfrm>
                <a:off x="2804" y="1738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00" name="Group 252"/>
            <p:cNvGrpSpPr>
              <a:grpSpLocks/>
            </p:cNvGrpSpPr>
            <p:nvPr/>
          </p:nvGrpSpPr>
          <p:grpSpPr bwMode="auto">
            <a:xfrm>
              <a:off x="2827" y="1649"/>
              <a:ext cx="84" cy="7"/>
              <a:chOff x="2827" y="1649"/>
              <a:chExt cx="84" cy="7"/>
            </a:xfrm>
          </p:grpSpPr>
          <p:sp>
            <p:nvSpPr>
              <p:cNvPr id="232701" name="Freeform 253"/>
              <p:cNvSpPr>
                <a:spLocks/>
              </p:cNvSpPr>
              <p:nvPr/>
            </p:nvSpPr>
            <p:spPr bwMode="auto">
              <a:xfrm>
                <a:off x="2827" y="1649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02" name="Freeform 254"/>
              <p:cNvSpPr>
                <a:spLocks/>
              </p:cNvSpPr>
              <p:nvPr/>
            </p:nvSpPr>
            <p:spPr bwMode="auto">
              <a:xfrm>
                <a:off x="2827" y="1649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03" name="Group 255"/>
            <p:cNvGrpSpPr>
              <a:grpSpLocks/>
            </p:cNvGrpSpPr>
            <p:nvPr/>
          </p:nvGrpSpPr>
          <p:grpSpPr bwMode="auto">
            <a:xfrm>
              <a:off x="2822" y="1667"/>
              <a:ext cx="84" cy="7"/>
              <a:chOff x="2822" y="1667"/>
              <a:chExt cx="84" cy="7"/>
            </a:xfrm>
          </p:grpSpPr>
          <p:sp>
            <p:nvSpPr>
              <p:cNvPr id="232704" name="Freeform 256"/>
              <p:cNvSpPr>
                <a:spLocks/>
              </p:cNvSpPr>
              <p:nvPr/>
            </p:nvSpPr>
            <p:spPr bwMode="auto">
              <a:xfrm>
                <a:off x="2822" y="1667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05" name="Freeform 257"/>
              <p:cNvSpPr>
                <a:spLocks/>
              </p:cNvSpPr>
              <p:nvPr/>
            </p:nvSpPr>
            <p:spPr bwMode="auto">
              <a:xfrm>
                <a:off x="2822" y="1667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06" name="Group 258"/>
            <p:cNvGrpSpPr>
              <a:grpSpLocks/>
            </p:cNvGrpSpPr>
            <p:nvPr/>
          </p:nvGrpSpPr>
          <p:grpSpPr bwMode="auto">
            <a:xfrm>
              <a:off x="3095" y="1596"/>
              <a:ext cx="84" cy="7"/>
              <a:chOff x="3095" y="1596"/>
              <a:chExt cx="84" cy="7"/>
            </a:xfrm>
          </p:grpSpPr>
          <p:sp>
            <p:nvSpPr>
              <p:cNvPr id="232707" name="Freeform 259"/>
              <p:cNvSpPr>
                <a:spLocks/>
              </p:cNvSpPr>
              <p:nvPr/>
            </p:nvSpPr>
            <p:spPr bwMode="auto">
              <a:xfrm>
                <a:off x="3095" y="1596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08" name="Freeform 260"/>
              <p:cNvSpPr>
                <a:spLocks/>
              </p:cNvSpPr>
              <p:nvPr/>
            </p:nvSpPr>
            <p:spPr bwMode="auto">
              <a:xfrm>
                <a:off x="3095" y="1596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09" name="Group 261"/>
            <p:cNvGrpSpPr>
              <a:grpSpLocks/>
            </p:cNvGrpSpPr>
            <p:nvPr/>
          </p:nvGrpSpPr>
          <p:grpSpPr bwMode="auto">
            <a:xfrm>
              <a:off x="3090" y="1614"/>
              <a:ext cx="84" cy="7"/>
              <a:chOff x="3090" y="1614"/>
              <a:chExt cx="84" cy="7"/>
            </a:xfrm>
          </p:grpSpPr>
          <p:sp>
            <p:nvSpPr>
              <p:cNvPr id="232710" name="Freeform 262"/>
              <p:cNvSpPr>
                <a:spLocks/>
              </p:cNvSpPr>
              <p:nvPr/>
            </p:nvSpPr>
            <p:spPr bwMode="auto">
              <a:xfrm>
                <a:off x="3090" y="1614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11" name="Freeform 263"/>
              <p:cNvSpPr>
                <a:spLocks/>
              </p:cNvSpPr>
              <p:nvPr/>
            </p:nvSpPr>
            <p:spPr bwMode="auto">
              <a:xfrm>
                <a:off x="3090" y="1614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12" name="Group 264"/>
            <p:cNvGrpSpPr>
              <a:grpSpLocks/>
            </p:cNvGrpSpPr>
            <p:nvPr/>
          </p:nvGrpSpPr>
          <p:grpSpPr bwMode="auto">
            <a:xfrm>
              <a:off x="3086" y="1631"/>
              <a:ext cx="83" cy="7"/>
              <a:chOff x="3086" y="1631"/>
              <a:chExt cx="83" cy="7"/>
            </a:xfrm>
          </p:grpSpPr>
          <p:sp>
            <p:nvSpPr>
              <p:cNvPr id="232713" name="Freeform 265"/>
              <p:cNvSpPr>
                <a:spLocks/>
              </p:cNvSpPr>
              <p:nvPr/>
            </p:nvSpPr>
            <p:spPr bwMode="auto">
              <a:xfrm>
                <a:off x="3086" y="1631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14" name="Freeform 266"/>
              <p:cNvSpPr>
                <a:spLocks/>
              </p:cNvSpPr>
              <p:nvPr/>
            </p:nvSpPr>
            <p:spPr bwMode="auto">
              <a:xfrm>
                <a:off x="3086" y="1631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15" name="Group 267"/>
            <p:cNvGrpSpPr>
              <a:grpSpLocks/>
            </p:cNvGrpSpPr>
            <p:nvPr/>
          </p:nvGrpSpPr>
          <p:grpSpPr bwMode="auto">
            <a:xfrm>
              <a:off x="3081" y="1649"/>
              <a:ext cx="85" cy="7"/>
              <a:chOff x="3081" y="1649"/>
              <a:chExt cx="85" cy="7"/>
            </a:xfrm>
          </p:grpSpPr>
          <p:sp>
            <p:nvSpPr>
              <p:cNvPr id="232716" name="Freeform 268"/>
              <p:cNvSpPr>
                <a:spLocks/>
              </p:cNvSpPr>
              <p:nvPr/>
            </p:nvSpPr>
            <p:spPr bwMode="auto">
              <a:xfrm>
                <a:off x="3081" y="1649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17" name="Freeform 269"/>
              <p:cNvSpPr>
                <a:spLocks/>
              </p:cNvSpPr>
              <p:nvPr/>
            </p:nvSpPr>
            <p:spPr bwMode="auto">
              <a:xfrm>
                <a:off x="3081" y="1649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18" name="Group 270"/>
            <p:cNvGrpSpPr>
              <a:grpSpLocks/>
            </p:cNvGrpSpPr>
            <p:nvPr/>
          </p:nvGrpSpPr>
          <p:grpSpPr bwMode="auto">
            <a:xfrm>
              <a:off x="3077" y="1667"/>
              <a:ext cx="85" cy="7"/>
              <a:chOff x="3077" y="1667"/>
              <a:chExt cx="85" cy="7"/>
            </a:xfrm>
          </p:grpSpPr>
          <p:sp>
            <p:nvSpPr>
              <p:cNvPr id="232719" name="Freeform 271"/>
              <p:cNvSpPr>
                <a:spLocks/>
              </p:cNvSpPr>
              <p:nvPr/>
            </p:nvSpPr>
            <p:spPr bwMode="auto">
              <a:xfrm>
                <a:off x="3077" y="1667"/>
                <a:ext cx="8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1" y="0"/>
                  </a:cxn>
                </a:cxnLst>
                <a:rect l="0" t="0" r="r" b="b"/>
                <a:pathLst>
                  <a:path w="85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20" name="Freeform 272"/>
              <p:cNvSpPr>
                <a:spLocks/>
              </p:cNvSpPr>
              <p:nvPr/>
            </p:nvSpPr>
            <p:spPr bwMode="auto">
              <a:xfrm>
                <a:off x="3077" y="1667"/>
                <a:ext cx="8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1" y="0"/>
                  </a:cxn>
                </a:cxnLst>
                <a:rect l="0" t="0" r="r" b="b"/>
                <a:pathLst>
                  <a:path w="85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21" name="Group 273"/>
            <p:cNvGrpSpPr>
              <a:grpSpLocks/>
            </p:cNvGrpSpPr>
            <p:nvPr/>
          </p:nvGrpSpPr>
          <p:grpSpPr bwMode="auto">
            <a:xfrm>
              <a:off x="3073" y="1685"/>
              <a:ext cx="85" cy="7"/>
              <a:chOff x="3073" y="1685"/>
              <a:chExt cx="85" cy="7"/>
            </a:xfrm>
          </p:grpSpPr>
          <p:sp>
            <p:nvSpPr>
              <p:cNvPr id="232722" name="Freeform 274"/>
              <p:cNvSpPr>
                <a:spLocks/>
              </p:cNvSpPr>
              <p:nvPr/>
            </p:nvSpPr>
            <p:spPr bwMode="auto">
              <a:xfrm>
                <a:off x="3073" y="1685"/>
                <a:ext cx="8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1" y="0"/>
                  </a:cxn>
                </a:cxnLst>
                <a:rect l="0" t="0" r="r" b="b"/>
                <a:pathLst>
                  <a:path w="85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23" name="Freeform 275"/>
              <p:cNvSpPr>
                <a:spLocks/>
              </p:cNvSpPr>
              <p:nvPr/>
            </p:nvSpPr>
            <p:spPr bwMode="auto">
              <a:xfrm>
                <a:off x="3073" y="1685"/>
                <a:ext cx="8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1" y="0"/>
                  </a:cxn>
                </a:cxnLst>
                <a:rect l="0" t="0" r="r" b="b"/>
                <a:pathLst>
                  <a:path w="85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24" name="Group 276"/>
            <p:cNvGrpSpPr>
              <a:grpSpLocks/>
            </p:cNvGrpSpPr>
            <p:nvPr/>
          </p:nvGrpSpPr>
          <p:grpSpPr bwMode="auto">
            <a:xfrm>
              <a:off x="3069" y="1702"/>
              <a:ext cx="84" cy="8"/>
              <a:chOff x="3069" y="1702"/>
              <a:chExt cx="84" cy="8"/>
            </a:xfrm>
          </p:grpSpPr>
          <p:sp>
            <p:nvSpPr>
              <p:cNvPr id="232725" name="Freeform 277"/>
              <p:cNvSpPr>
                <a:spLocks/>
              </p:cNvSpPr>
              <p:nvPr/>
            </p:nvSpPr>
            <p:spPr bwMode="auto">
              <a:xfrm>
                <a:off x="3069" y="1702"/>
                <a:ext cx="84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8"/>
                  </a:cxn>
                  <a:cxn ang="0">
                    <a:pos x="82" y="8"/>
                  </a:cxn>
                  <a:cxn ang="0">
                    <a:pos x="84" y="0"/>
                  </a:cxn>
                  <a:cxn ang="0">
                    <a:pos x="1" y="0"/>
                  </a:cxn>
                </a:cxnLst>
                <a:rect l="0" t="0" r="r" b="b"/>
                <a:pathLst>
                  <a:path w="84" h="8">
                    <a:moveTo>
                      <a:pt x="1" y="0"/>
                    </a:moveTo>
                    <a:lnTo>
                      <a:pt x="0" y="8"/>
                    </a:lnTo>
                    <a:lnTo>
                      <a:pt x="82" y="8"/>
                    </a:lnTo>
                    <a:lnTo>
                      <a:pt x="8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26" name="Freeform 278"/>
              <p:cNvSpPr>
                <a:spLocks/>
              </p:cNvSpPr>
              <p:nvPr/>
            </p:nvSpPr>
            <p:spPr bwMode="auto">
              <a:xfrm>
                <a:off x="3069" y="1702"/>
                <a:ext cx="84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8"/>
                  </a:cxn>
                  <a:cxn ang="0">
                    <a:pos x="82" y="8"/>
                  </a:cxn>
                  <a:cxn ang="0">
                    <a:pos x="84" y="0"/>
                  </a:cxn>
                  <a:cxn ang="0">
                    <a:pos x="1" y="0"/>
                  </a:cxn>
                </a:cxnLst>
                <a:rect l="0" t="0" r="r" b="b"/>
                <a:pathLst>
                  <a:path w="84" h="8">
                    <a:moveTo>
                      <a:pt x="1" y="0"/>
                    </a:moveTo>
                    <a:lnTo>
                      <a:pt x="0" y="8"/>
                    </a:lnTo>
                    <a:lnTo>
                      <a:pt x="82" y="8"/>
                    </a:lnTo>
                    <a:lnTo>
                      <a:pt x="84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27" name="Group 279"/>
            <p:cNvGrpSpPr>
              <a:grpSpLocks/>
            </p:cNvGrpSpPr>
            <p:nvPr/>
          </p:nvGrpSpPr>
          <p:grpSpPr bwMode="auto">
            <a:xfrm>
              <a:off x="3065" y="1720"/>
              <a:ext cx="83" cy="7"/>
              <a:chOff x="3065" y="1720"/>
              <a:chExt cx="83" cy="7"/>
            </a:xfrm>
          </p:grpSpPr>
          <p:sp>
            <p:nvSpPr>
              <p:cNvPr id="232728" name="Freeform 280"/>
              <p:cNvSpPr>
                <a:spLocks/>
              </p:cNvSpPr>
              <p:nvPr/>
            </p:nvSpPr>
            <p:spPr bwMode="auto">
              <a:xfrm>
                <a:off x="3065" y="1720"/>
                <a:ext cx="83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1" y="7"/>
                  </a:cxn>
                  <a:cxn ang="0">
                    <a:pos x="83" y="0"/>
                  </a:cxn>
                  <a:cxn ang="0">
                    <a:pos x="1" y="0"/>
                  </a:cxn>
                </a:cxnLst>
                <a:rect l="0" t="0" r="r" b="b"/>
                <a:pathLst>
                  <a:path w="83" h="7">
                    <a:moveTo>
                      <a:pt x="1" y="0"/>
                    </a:moveTo>
                    <a:lnTo>
                      <a:pt x="0" y="7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29" name="Freeform 281"/>
              <p:cNvSpPr>
                <a:spLocks/>
              </p:cNvSpPr>
              <p:nvPr/>
            </p:nvSpPr>
            <p:spPr bwMode="auto">
              <a:xfrm>
                <a:off x="3065" y="1720"/>
                <a:ext cx="83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1" y="7"/>
                  </a:cxn>
                  <a:cxn ang="0">
                    <a:pos x="83" y="0"/>
                  </a:cxn>
                  <a:cxn ang="0">
                    <a:pos x="1" y="0"/>
                  </a:cxn>
                </a:cxnLst>
                <a:rect l="0" t="0" r="r" b="b"/>
                <a:pathLst>
                  <a:path w="83" h="7">
                    <a:moveTo>
                      <a:pt x="1" y="0"/>
                    </a:moveTo>
                    <a:lnTo>
                      <a:pt x="0" y="7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30" name="Group 282"/>
            <p:cNvGrpSpPr>
              <a:grpSpLocks/>
            </p:cNvGrpSpPr>
            <p:nvPr/>
          </p:nvGrpSpPr>
          <p:grpSpPr bwMode="auto">
            <a:xfrm>
              <a:off x="3060" y="1738"/>
              <a:ext cx="85" cy="7"/>
              <a:chOff x="3060" y="1738"/>
              <a:chExt cx="85" cy="7"/>
            </a:xfrm>
          </p:grpSpPr>
          <p:sp>
            <p:nvSpPr>
              <p:cNvPr id="232731" name="Freeform 283"/>
              <p:cNvSpPr>
                <a:spLocks/>
              </p:cNvSpPr>
              <p:nvPr/>
            </p:nvSpPr>
            <p:spPr bwMode="auto">
              <a:xfrm>
                <a:off x="3060" y="1738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32" name="Freeform 284"/>
              <p:cNvSpPr>
                <a:spLocks/>
              </p:cNvSpPr>
              <p:nvPr/>
            </p:nvSpPr>
            <p:spPr bwMode="auto">
              <a:xfrm>
                <a:off x="3060" y="1738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33" name="Group 285"/>
            <p:cNvGrpSpPr>
              <a:grpSpLocks/>
            </p:cNvGrpSpPr>
            <p:nvPr/>
          </p:nvGrpSpPr>
          <p:grpSpPr bwMode="auto">
            <a:xfrm>
              <a:off x="2976" y="1614"/>
              <a:ext cx="84" cy="7"/>
              <a:chOff x="2976" y="1614"/>
              <a:chExt cx="84" cy="7"/>
            </a:xfrm>
          </p:grpSpPr>
          <p:sp>
            <p:nvSpPr>
              <p:cNvPr id="232734" name="Freeform 286"/>
              <p:cNvSpPr>
                <a:spLocks/>
              </p:cNvSpPr>
              <p:nvPr/>
            </p:nvSpPr>
            <p:spPr bwMode="auto">
              <a:xfrm>
                <a:off x="2976" y="1614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35" name="Freeform 287"/>
              <p:cNvSpPr>
                <a:spLocks/>
              </p:cNvSpPr>
              <p:nvPr/>
            </p:nvSpPr>
            <p:spPr bwMode="auto">
              <a:xfrm>
                <a:off x="2976" y="1614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36" name="Group 288"/>
            <p:cNvGrpSpPr>
              <a:grpSpLocks/>
            </p:cNvGrpSpPr>
            <p:nvPr/>
          </p:nvGrpSpPr>
          <p:grpSpPr bwMode="auto">
            <a:xfrm>
              <a:off x="2971" y="1631"/>
              <a:ext cx="84" cy="7"/>
              <a:chOff x="2971" y="1631"/>
              <a:chExt cx="84" cy="7"/>
            </a:xfrm>
          </p:grpSpPr>
          <p:sp>
            <p:nvSpPr>
              <p:cNvPr id="232737" name="Freeform 289"/>
              <p:cNvSpPr>
                <a:spLocks/>
              </p:cNvSpPr>
              <p:nvPr/>
            </p:nvSpPr>
            <p:spPr bwMode="auto">
              <a:xfrm>
                <a:off x="2971" y="1631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38" name="Freeform 290"/>
              <p:cNvSpPr>
                <a:spLocks/>
              </p:cNvSpPr>
              <p:nvPr/>
            </p:nvSpPr>
            <p:spPr bwMode="auto">
              <a:xfrm>
                <a:off x="2971" y="1631"/>
                <a:ext cx="8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7">
                    <a:moveTo>
                      <a:pt x="2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39" name="Group 291"/>
            <p:cNvGrpSpPr>
              <a:grpSpLocks/>
            </p:cNvGrpSpPr>
            <p:nvPr/>
          </p:nvGrpSpPr>
          <p:grpSpPr bwMode="auto">
            <a:xfrm>
              <a:off x="2967" y="1649"/>
              <a:ext cx="85" cy="7"/>
              <a:chOff x="2967" y="1649"/>
              <a:chExt cx="85" cy="7"/>
            </a:xfrm>
          </p:grpSpPr>
          <p:sp>
            <p:nvSpPr>
              <p:cNvPr id="232740" name="Freeform 292"/>
              <p:cNvSpPr>
                <a:spLocks/>
              </p:cNvSpPr>
              <p:nvPr/>
            </p:nvSpPr>
            <p:spPr bwMode="auto">
              <a:xfrm>
                <a:off x="2967" y="1649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41" name="Freeform 293"/>
              <p:cNvSpPr>
                <a:spLocks/>
              </p:cNvSpPr>
              <p:nvPr/>
            </p:nvSpPr>
            <p:spPr bwMode="auto">
              <a:xfrm>
                <a:off x="2967" y="1649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42" name="Group 294"/>
            <p:cNvGrpSpPr>
              <a:grpSpLocks/>
            </p:cNvGrpSpPr>
            <p:nvPr/>
          </p:nvGrpSpPr>
          <p:grpSpPr bwMode="auto">
            <a:xfrm>
              <a:off x="2962" y="1667"/>
              <a:ext cx="85" cy="7"/>
              <a:chOff x="2962" y="1667"/>
              <a:chExt cx="85" cy="7"/>
            </a:xfrm>
          </p:grpSpPr>
          <p:sp>
            <p:nvSpPr>
              <p:cNvPr id="232743" name="Freeform 295"/>
              <p:cNvSpPr>
                <a:spLocks/>
              </p:cNvSpPr>
              <p:nvPr/>
            </p:nvSpPr>
            <p:spPr bwMode="auto">
              <a:xfrm>
                <a:off x="2962" y="1667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44" name="Freeform 296"/>
              <p:cNvSpPr>
                <a:spLocks/>
              </p:cNvSpPr>
              <p:nvPr/>
            </p:nvSpPr>
            <p:spPr bwMode="auto">
              <a:xfrm>
                <a:off x="2962" y="1667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45" name="Group 297"/>
            <p:cNvGrpSpPr>
              <a:grpSpLocks/>
            </p:cNvGrpSpPr>
            <p:nvPr/>
          </p:nvGrpSpPr>
          <p:grpSpPr bwMode="auto">
            <a:xfrm>
              <a:off x="2957" y="1685"/>
              <a:ext cx="85" cy="7"/>
              <a:chOff x="2957" y="1685"/>
              <a:chExt cx="85" cy="7"/>
            </a:xfrm>
          </p:grpSpPr>
          <p:sp>
            <p:nvSpPr>
              <p:cNvPr id="232746" name="Freeform 298"/>
              <p:cNvSpPr>
                <a:spLocks/>
              </p:cNvSpPr>
              <p:nvPr/>
            </p:nvSpPr>
            <p:spPr bwMode="auto">
              <a:xfrm>
                <a:off x="2957" y="1685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4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4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47" name="Freeform 299"/>
              <p:cNvSpPr>
                <a:spLocks/>
              </p:cNvSpPr>
              <p:nvPr/>
            </p:nvSpPr>
            <p:spPr bwMode="auto">
              <a:xfrm>
                <a:off x="2957" y="1685"/>
                <a:ext cx="85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4" y="7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7">
                    <a:moveTo>
                      <a:pt x="2" y="0"/>
                    </a:moveTo>
                    <a:lnTo>
                      <a:pt x="0" y="7"/>
                    </a:lnTo>
                    <a:lnTo>
                      <a:pt x="84" y="7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48" name="Group 300"/>
            <p:cNvGrpSpPr>
              <a:grpSpLocks/>
            </p:cNvGrpSpPr>
            <p:nvPr/>
          </p:nvGrpSpPr>
          <p:grpSpPr bwMode="auto">
            <a:xfrm>
              <a:off x="2954" y="1702"/>
              <a:ext cx="84" cy="8"/>
              <a:chOff x="2954" y="1702"/>
              <a:chExt cx="84" cy="8"/>
            </a:xfrm>
          </p:grpSpPr>
          <p:sp>
            <p:nvSpPr>
              <p:cNvPr id="232749" name="Freeform 301"/>
              <p:cNvSpPr>
                <a:spLocks/>
              </p:cNvSpPr>
              <p:nvPr/>
            </p:nvSpPr>
            <p:spPr bwMode="auto">
              <a:xfrm>
                <a:off x="2954" y="1702"/>
                <a:ext cx="84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83" y="8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8">
                    <a:moveTo>
                      <a:pt x="2" y="0"/>
                    </a:moveTo>
                    <a:lnTo>
                      <a:pt x="0" y="8"/>
                    </a:lnTo>
                    <a:lnTo>
                      <a:pt x="83" y="8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50" name="Freeform 302"/>
              <p:cNvSpPr>
                <a:spLocks/>
              </p:cNvSpPr>
              <p:nvPr/>
            </p:nvSpPr>
            <p:spPr bwMode="auto">
              <a:xfrm>
                <a:off x="2954" y="1702"/>
                <a:ext cx="84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83" y="8"/>
                  </a:cxn>
                  <a:cxn ang="0">
                    <a:pos x="84" y="0"/>
                  </a:cxn>
                  <a:cxn ang="0">
                    <a:pos x="2" y="0"/>
                  </a:cxn>
                </a:cxnLst>
                <a:rect l="0" t="0" r="r" b="b"/>
                <a:pathLst>
                  <a:path w="84" h="8">
                    <a:moveTo>
                      <a:pt x="2" y="0"/>
                    </a:moveTo>
                    <a:lnTo>
                      <a:pt x="0" y="8"/>
                    </a:lnTo>
                    <a:lnTo>
                      <a:pt x="83" y="8"/>
                    </a:lnTo>
                    <a:lnTo>
                      <a:pt x="84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51" name="Group 303"/>
            <p:cNvGrpSpPr>
              <a:grpSpLocks/>
            </p:cNvGrpSpPr>
            <p:nvPr/>
          </p:nvGrpSpPr>
          <p:grpSpPr bwMode="auto">
            <a:xfrm>
              <a:off x="2949" y="1720"/>
              <a:ext cx="84" cy="7"/>
              <a:chOff x="2949" y="1720"/>
              <a:chExt cx="84" cy="7"/>
            </a:xfrm>
          </p:grpSpPr>
          <p:sp>
            <p:nvSpPr>
              <p:cNvPr id="232752" name="Freeform 304"/>
              <p:cNvSpPr>
                <a:spLocks/>
              </p:cNvSpPr>
              <p:nvPr/>
            </p:nvSpPr>
            <p:spPr bwMode="auto">
              <a:xfrm>
                <a:off x="2949" y="1720"/>
                <a:ext cx="84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4" y="0"/>
                  </a:cxn>
                  <a:cxn ang="0">
                    <a:pos x="3" y="0"/>
                  </a:cxn>
                </a:cxnLst>
                <a:rect l="0" t="0" r="r" b="b"/>
                <a:pathLst>
                  <a:path w="84" h="7">
                    <a:moveTo>
                      <a:pt x="3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53" name="Freeform 305"/>
              <p:cNvSpPr>
                <a:spLocks/>
              </p:cNvSpPr>
              <p:nvPr/>
            </p:nvSpPr>
            <p:spPr bwMode="auto">
              <a:xfrm>
                <a:off x="2949" y="1720"/>
                <a:ext cx="84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4" y="0"/>
                  </a:cxn>
                  <a:cxn ang="0">
                    <a:pos x="3" y="0"/>
                  </a:cxn>
                </a:cxnLst>
                <a:rect l="0" t="0" r="r" b="b"/>
                <a:pathLst>
                  <a:path w="84" h="7">
                    <a:moveTo>
                      <a:pt x="3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4" y="0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54" name="Group 306"/>
            <p:cNvGrpSpPr>
              <a:grpSpLocks/>
            </p:cNvGrpSpPr>
            <p:nvPr/>
          </p:nvGrpSpPr>
          <p:grpSpPr bwMode="auto">
            <a:xfrm>
              <a:off x="2946" y="1738"/>
              <a:ext cx="83" cy="7"/>
              <a:chOff x="2946" y="1738"/>
              <a:chExt cx="83" cy="7"/>
            </a:xfrm>
          </p:grpSpPr>
          <p:sp>
            <p:nvSpPr>
              <p:cNvPr id="232755" name="Freeform 307"/>
              <p:cNvSpPr>
                <a:spLocks/>
              </p:cNvSpPr>
              <p:nvPr/>
            </p:nvSpPr>
            <p:spPr bwMode="auto">
              <a:xfrm>
                <a:off x="2946" y="1738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1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56" name="Freeform 308"/>
              <p:cNvSpPr>
                <a:spLocks/>
              </p:cNvSpPr>
              <p:nvPr/>
            </p:nvSpPr>
            <p:spPr bwMode="auto">
              <a:xfrm>
                <a:off x="2946" y="1738"/>
                <a:ext cx="83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81" y="7"/>
                  </a:cxn>
                  <a:cxn ang="0">
                    <a:pos x="83" y="0"/>
                  </a:cxn>
                  <a:cxn ang="0">
                    <a:pos x="2" y="0"/>
                  </a:cxn>
                </a:cxnLst>
                <a:rect l="0" t="0" r="r" b="b"/>
                <a:pathLst>
                  <a:path w="83" h="7">
                    <a:moveTo>
                      <a:pt x="2" y="0"/>
                    </a:moveTo>
                    <a:lnTo>
                      <a:pt x="0" y="7"/>
                    </a:lnTo>
                    <a:lnTo>
                      <a:pt x="81" y="7"/>
                    </a:lnTo>
                    <a:lnTo>
                      <a:pt x="83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57" name="Group 309"/>
            <p:cNvGrpSpPr>
              <a:grpSpLocks/>
            </p:cNvGrpSpPr>
            <p:nvPr/>
          </p:nvGrpSpPr>
          <p:grpSpPr bwMode="auto">
            <a:xfrm>
              <a:off x="2994" y="1543"/>
              <a:ext cx="84" cy="7"/>
              <a:chOff x="2994" y="1543"/>
              <a:chExt cx="84" cy="7"/>
            </a:xfrm>
          </p:grpSpPr>
          <p:sp>
            <p:nvSpPr>
              <p:cNvPr id="232758" name="Freeform 310"/>
              <p:cNvSpPr>
                <a:spLocks/>
              </p:cNvSpPr>
              <p:nvPr/>
            </p:nvSpPr>
            <p:spPr bwMode="auto">
              <a:xfrm>
                <a:off x="2994" y="1543"/>
                <a:ext cx="84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4" y="0"/>
                  </a:cxn>
                  <a:cxn ang="0">
                    <a:pos x="1" y="0"/>
                  </a:cxn>
                </a:cxnLst>
                <a:rect l="0" t="0" r="r" b="b"/>
                <a:pathLst>
                  <a:path w="84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59" name="Freeform 311"/>
              <p:cNvSpPr>
                <a:spLocks/>
              </p:cNvSpPr>
              <p:nvPr/>
            </p:nvSpPr>
            <p:spPr bwMode="auto">
              <a:xfrm>
                <a:off x="2994" y="1543"/>
                <a:ext cx="84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3" y="7"/>
                  </a:cxn>
                  <a:cxn ang="0">
                    <a:pos x="84" y="0"/>
                  </a:cxn>
                  <a:cxn ang="0">
                    <a:pos x="1" y="0"/>
                  </a:cxn>
                </a:cxnLst>
                <a:rect l="0" t="0" r="r" b="b"/>
                <a:pathLst>
                  <a:path w="84" h="7">
                    <a:moveTo>
                      <a:pt x="1" y="0"/>
                    </a:moveTo>
                    <a:lnTo>
                      <a:pt x="0" y="7"/>
                    </a:lnTo>
                    <a:lnTo>
                      <a:pt x="83" y="7"/>
                    </a:lnTo>
                    <a:lnTo>
                      <a:pt x="84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60" name="Group 312"/>
            <p:cNvGrpSpPr>
              <a:grpSpLocks/>
            </p:cNvGrpSpPr>
            <p:nvPr/>
          </p:nvGrpSpPr>
          <p:grpSpPr bwMode="auto">
            <a:xfrm>
              <a:off x="2990" y="1561"/>
              <a:ext cx="83" cy="7"/>
              <a:chOff x="2990" y="1561"/>
              <a:chExt cx="83" cy="7"/>
            </a:xfrm>
          </p:grpSpPr>
          <p:sp>
            <p:nvSpPr>
              <p:cNvPr id="232761" name="Freeform 313"/>
              <p:cNvSpPr>
                <a:spLocks/>
              </p:cNvSpPr>
              <p:nvPr/>
            </p:nvSpPr>
            <p:spPr bwMode="auto">
              <a:xfrm>
                <a:off x="2990" y="1561"/>
                <a:ext cx="83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3" y="0"/>
                  </a:cxn>
                  <a:cxn ang="0">
                    <a:pos x="1" y="0"/>
                  </a:cxn>
                </a:cxnLst>
                <a:rect l="0" t="0" r="r" b="b"/>
                <a:pathLst>
                  <a:path w="83" h="7">
                    <a:moveTo>
                      <a:pt x="1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62" name="Freeform 314"/>
              <p:cNvSpPr>
                <a:spLocks/>
              </p:cNvSpPr>
              <p:nvPr/>
            </p:nvSpPr>
            <p:spPr bwMode="auto">
              <a:xfrm>
                <a:off x="2990" y="1561"/>
                <a:ext cx="83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82" y="7"/>
                  </a:cxn>
                  <a:cxn ang="0">
                    <a:pos x="83" y="0"/>
                  </a:cxn>
                  <a:cxn ang="0">
                    <a:pos x="1" y="0"/>
                  </a:cxn>
                </a:cxnLst>
                <a:rect l="0" t="0" r="r" b="b"/>
                <a:pathLst>
                  <a:path w="83" h="7">
                    <a:moveTo>
                      <a:pt x="1" y="0"/>
                    </a:moveTo>
                    <a:lnTo>
                      <a:pt x="0" y="7"/>
                    </a:lnTo>
                    <a:lnTo>
                      <a:pt x="82" y="7"/>
                    </a:lnTo>
                    <a:lnTo>
                      <a:pt x="83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63" name="Group 315"/>
            <p:cNvGrpSpPr>
              <a:grpSpLocks/>
            </p:cNvGrpSpPr>
            <p:nvPr/>
          </p:nvGrpSpPr>
          <p:grpSpPr bwMode="auto">
            <a:xfrm>
              <a:off x="2984" y="1578"/>
              <a:ext cx="85" cy="8"/>
              <a:chOff x="2984" y="1578"/>
              <a:chExt cx="85" cy="8"/>
            </a:xfrm>
          </p:grpSpPr>
          <p:sp>
            <p:nvSpPr>
              <p:cNvPr id="232764" name="Freeform 316"/>
              <p:cNvSpPr>
                <a:spLocks/>
              </p:cNvSpPr>
              <p:nvPr/>
            </p:nvSpPr>
            <p:spPr bwMode="auto">
              <a:xfrm>
                <a:off x="2984" y="1578"/>
                <a:ext cx="8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83" y="8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8">
                    <a:moveTo>
                      <a:pt x="2" y="0"/>
                    </a:moveTo>
                    <a:lnTo>
                      <a:pt x="0" y="8"/>
                    </a:lnTo>
                    <a:lnTo>
                      <a:pt x="83" y="8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65" name="Freeform 317"/>
              <p:cNvSpPr>
                <a:spLocks/>
              </p:cNvSpPr>
              <p:nvPr/>
            </p:nvSpPr>
            <p:spPr bwMode="auto">
              <a:xfrm>
                <a:off x="2984" y="1578"/>
                <a:ext cx="85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8"/>
                  </a:cxn>
                  <a:cxn ang="0">
                    <a:pos x="83" y="8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8">
                    <a:moveTo>
                      <a:pt x="2" y="0"/>
                    </a:moveTo>
                    <a:lnTo>
                      <a:pt x="0" y="8"/>
                    </a:lnTo>
                    <a:lnTo>
                      <a:pt x="83" y="8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66" name="Group 318"/>
            <p:cNvGrpSpPr>
              <a:grpSpLocks/>
            </p:cNvGrpSpPr>
            <p:nvPr/>
          </p:nvGrpSpPr>
          <p:grpSpPr bwMode="auto">
            <a:xfrm>
              <a:off x="2891" y="1472"/>
              <a:ext cx="204" cy="7"/>
              <a:chOff x="2891" y="1472"/>
              <a:chExt cx="204" cy="7"/>
            </a:xfrm>
          </p:grpSpPr>
          <p:sp>
            <p:nvSpPr>
              <p:cNvPr id="232767" name="Freeform 319"/>
              <p:cNvSpPr>
                <a:spLocks/>
              </p:cNvSpPr>
              <p:nvPr/>
            </p:nvSpPr>
            <p:spPr bwMode="auto">
              <a:xfrm>
                <a:off x="2891" y="1472"/>
                <a:ext cx="204" cy="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04" y="0"/>
                  </a:cxn>
                  <a:cxn ang="0">
                    <a:pos x="202" y="7"/>
                  </a:cxn>
                  <a:cxn ang="0">
                    <a:pos x="0" y="7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7" y="1"/>
                  </a:cxn>
                  <a:cxn ang="0">
                    <a:pos x="20" y="1"/>
                  </a:cxn>
                  <a:cxn ang="0">
                    <a:pos x="24" y="0"/>
                  </a:cxn>
                </a:cxnLst>
                <a:rect l="0" t="0" r="r" b="b"/>
                <a:pathLst>
                  <a:path w="204" h="7">
                    <a:moveTo>
                      <a:pt x="24" y="0"/>
                    </a:moveTo>
                    <a:lnTo>
                      <a:pt x="204" y="0"/>
                    </a:lnTo>
                    <a:lnTo>
                      <a:pt x="202" y="7"/>
                    </a:lnTo>
                    <a:lnTo>
                      <a:pt x="0" y="7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68" name="Freeform 320"/>
              <p:cNvSpPr>
                <a:spLocks/>
              </p:cNvSpPr>
              <p:nvPr/>
            </p:nvSpPr>
            <p:spPr bwMode="auto">
              <a:xfrm>
                <a:off x="2891" y="1472"/>
                <a:ext cx="204" cy="7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04" y="0"/>
                  </a:cxn>
                  <a:cxn ang="0">
                    <a:pos x="202" y="7"/>
                  </a:cxn>
                  <a:cxn ang="0">
                    <a:pos x="0" y="7"/>
                  </a:cxn>
                  <a:cxn ang="0">
                    <a:pos x="10" y="3"/>
                  </a:cxn>
                  <a:cxn ang="0">
                    <a:pos x="13" y="2"/>
                  </a:cxn>
                  <a:cxn ang="0">
                    <a:pos x="17" y="1"/>
                  </a:cxn>
                  <a:cxn ang="0">
                    <a:pos x="20" y="1"/>
                  </a:cxn>
                  <a:cxn ang="0">
                    <a:pos x="24" y="0"/>
                  </a:cxn>
                </a:cxnLst>
                <a:rect l="0" t="0" r="r" b="b"/>
                <a:pathLst>
                  <a:path w="204" h="7">
                    <a:moveTo>
                      <a:pt x="24" y="0"/>
                    </a:moveTo>
                    <a:lnTo>
                      <a:pt x="204" y="0"/>
                    </a:lnTo>
                    <a:lnTo>
                      <a:pt x="202" y="7"/>
                    </a:lnTo>
                    <a:lnTo>
                      <a:pt x="0" y="7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69" name="Group 321"/>
            <p:cNvGrpSpPr>
              <a:grpSpLocks/>
            </p:cNvGrpSpPr>
            <p:nvPr/>
          </p:nvGrpSpPr>
          <p:grpSpPr bwMode="auto">
            <a:xfrm>
              <a:off x="2872" y="1490"/>
              <a:ext cx="218" cy="7"/>
              <a:chOff x="2872" y="1490"/>
              <a:chExt cx="218" cy="7"/>
            </a:xfrm>
          </p:grpSpPr>
          <p:sp>
            <p:nvSpPr>
              <p:cNvPr id="232770" name="Freeform 322"/>
              <p:cNvSpPr>
                <a:spLocks/>
              </p:cNvSpPr>
              <p:nvPr/>
            </p:nvSpPr>
            <p:spPr bwMode="auto">
              <a:xfrm>
                <a:off x="2872" y="1490"/>
                <a:ext cx="218" cy="7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217" y="7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218" y="0"/>
                  </a:cxn>
                </a:cxnLst>
                <a:rect l="0" t="0" r="r" b="b"/>
                <a:pathLst>
                  <a:path w="218" h="7">
                    <a:moveTo>
                      <a:pt x="218" y="0"/>
                    </a:moveTo>
                    <a:lnTo>
                      <a:pt x="217" y="7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71" name="Freeform 323"/>
              <p:cNvSpPr>
                <a:spLocks/>
              </p:cNvSpPr>
              <p:nvPr/>
            </p:nvSpPr>
            <p:spPr bwMode="auto">
              <a:xfrm>
                <a:off x="2872" y="1490"/>
                <a:ext cx="218" cy="7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217" y="7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218" y="0"/>
                  </a:cxn>
                </a:cxnLst>
                <a:rect l="0" t="0" r="r" b="b"/>
                <a:pathLst>
                  <a:path w="218" h="7">
                    <a:moveTo>
                      <a:pt x="218" y="0"/>
                    </a:moveTo>
                    <a:lnTo>
                      <a:pt x="217" y="7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218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72" name="Group 324"/>
            <p:cNvGrpSpPr>
              <a:grpSpLocks/>
            </p:cNvGrpSpPr>
            <p:nvPr/>
          </p:nvGrpSpPr>
          <p:grpSpPr bwMode="auto">
            <a:xfrm>
              <a:off x="2864" y="1507"/>
              <a:ext cx="222" cy="7"/>
              <a:chOff x="2864" y="1507"/>
              <a:chExt cx="222" cy="7"/>
            </a:xfrm>
          </p:grpSpPr>
          <p:sp>
            <p:nvSpPr>
              <p:cNvPr id="232773" name="Freeform 325"/>
              <p:cNvSpPr>
                <a:spLocks/>
              </p:cNvSpPr>
              <p:nvPr/>
            </p:nvSpPr>
            <p:spPr bwMode="auto">
              <a:xfrm>
                <a:off x="2864" y="1507"/>
                <a:ext cx="222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2" y="0"/>
                  </a:cxn>
                  <a:cxn ang="0">
                    <a:pos x="221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222" h="7">
                    <a:moveTo>
                      <a:pt x="3" y="0"/>
                    </a:moveTo>
                    <a:lnTo>
                      <a:pt x="222" y="0"/>
                    </a:lnTo>
                    <a:lnTo>
                      <a:pt x="221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74" name="Freeform 326"/>
              <p:cNvSpPr>
                <a:spLocks/>
              </p:cNvSpPr>
              <p:nvPr/>
            </p:nvSpPr>
            <p:spPr bwMode="auto">
              <a:xfrm>
                <a:off x="2864" y="1507"/>
                <a:ext cx="222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22" y="0"/>
                  </a:cxn>
                  <a:cxn ang="0">
                    <a:pos x="221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222" h="7">
                    <a:moveTo>
                      <a:pt x="3" y="0"/>
                    </a:moveTo>
                    <a:lnTo>
                      <a:pt x="222" y="0"/>
                    </a:lnTo>
                    <a:lnTo>
                      <a:pt x="221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75" name="Group 327"/>
            <p:cNvGrpSpPr>
              <a:grpSpLocks/>
            </p:cNvGrpSpPr>
            <p:nvPr/>
          </p:nvGrpSpPr>
          <p:grpSpPr bwMode="auto">
            <a:xfrm>
              <a:off x="2857" y="1525"/>
              <a:ext cx="85" cy="9"/>
              <a:chOff x="2857" y="1525"/>
              <a:chExt cx="85" cy="9"/>
            </a:xfrm>
          </p:grpSpPr>
          <p:sp>
            <p:nvSpPr>
              <p:cNvPr id="232776" name="Freeform 328"/>
              <p:cNvSpPr>
                <a:spLocks/>
              </p:cNvSpPr>
              <p:nvPr/>
            </p:nvSpPr>
            <p:spPr bwMode="auto">
              <a:xfrm>
                <a:off x="2857" y="1525"/>
                <a:ext cx="85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9"/>
                  </a:cxn>
                  <a:cxn ang="0">
                    <a:pos x="82" y="9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9">
                    <a:moveTo>
                      <a:pt x="2" y="0"/>
                    </a:moveTo>
                    <a:lnTo>
                      <a:pt x="0" y="9"/>
                    </a:lnTo>
                    <a:lnTo>
                      <a:pt x="82" y="9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77" name="Freeform 329"/>
              <p:cNvSpPr>
                <a:spLocks/>
              </p:cNvSpPr>
              <p:nvPr/>
            </p:nvSpPr>
            <p:spPr bwMode="auto">
              <a:xfrm>
                <a:off x="2857" y="1525"/>
                <a:ext cx="85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9"/>
                  </a:cxn>
                  <a:cxn ang="0">
                    <a:pos x="82" y="9"/>
                  </a:cxn>
                  <a:cxn ang="0">
                    <a:pos x="85" y="0"/>
                  </a:cxn>
                  <a:cxn ang="0">
                    <a:pos x="2" y="0"/>
                  </a:cxn>
                </a:cxnLst>
                <a:rect l="0" t="0" r="r" b="b"/>
                <a:pathLst>
                  <a:path w="85" h="9">
                    <a:moveTo>
                      <a:pt x="2" y="0"/>
                    </a:moveTo>
                    <a:lnTo>
                      <a:pt x="0" y="9"/>
                    </a:lnTo>
                    <a:lnTo>
                      <a:pt x="82" y="9"/>
                    </a:lnTo>
                    <a:lnTo>
                      <a:pt x="85" y="0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78" name="Group 330"/>
            <p:cNvGrpSpPr>
              <a:grpSpLocks/>
            </p:cNvGrpSpPr>
            <p:nvPr/>
          </p:nvGrpSpPr>
          <p:grpSpPr bwMode="auto">
            <a:xfrm>
              <a:off x="2820" y="1543"/>
              <a:ext cx="155" cy="7"/>
              <a:chOff x="2820" y="1543"/>
              <a:chExt cx="155" cy="7"/>
            </a:xfrm>
          </p:grpSpPr>
          <p:sp>
            <p:nvSpPr>
              <p:cNvPr id="232779" name="Freeform 331"/>
              <p:cNvSpPr>
                <a:spLocks/>
              </p:cNvSpPr>
              <p:nvPr/>
            </p:nvSpPr>
            <p:spPr bwMode="auto">
              <a:xfrm>
                <a:off x="2820" y="1543"/>
                <a:ext cx="155" cy="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5" y="0"/>
                  </a:cxn>
                  <a:cxn ang="0">
                    <a:pos x="153" y="7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7" y="3"/>
                  </a:cxn>
                  <a:cxn ang="0">
                    <a:pos x="17" y="1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155" h="7">
                    <a:moveTo>
                      <a:pt x="25" y="0"/>
                    </a:moveTo>
                    <a:lnTo>
                      <a:pt x="155" y="0"/>
                    </a:lnTo>
                    <a:lnTo>
                      <a:pt x="153" y="7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80" name="Freeform 332"/>
              <p:cNvSpPr>
                <a:spLocks/>
              </p:cNvSpPr>
              <p:nvPr/>
            </p:nvSpPr>
            <p:spPr bwMode="auto">
              <a:xfrm>
                <a:off x="2820" y="1543"/>
                <a:ext cx="155" cy="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5" y="0"/>
                  </a:cxn>
                  <a:cxn ang="0">
                    <a:pos x="153" y="7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7" y="3"/>
                  </a:cxn>
                  <a:cxn ang="0">
                    <a:pos x="17" y="1"/>
                  </a:cxn>
                  <a:cxn ang="0">
                    <a:pos x="21" y="0"/>
                  </a:cxn>
                  <a:cxn ang="0">
                    <a:pos x="25" y="0"/>
                  </a:cxn>
                </a:cxnLst>
                <a:rect l="0" t="0" r="r" b="b"/>
                <a:pathLst>
                  <a:path w="155" h="7">
                    <a:moveTo>
                      <a:pt x="25" y="0"/>
                    </a:moveTo>
                    <a:lnTo>
                      <a:pt x="155" y="0"/>
                    </a:lnTo>
                    <a:lnTo>
                      <a:pt x="153" y="7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81" name="Group 333"/>
            <p:cNvGrpSpPr>
              <a:grpSpLocks/>
            </p:cNvGrpSpPr>
            <p:nvPr/>
          </p:nvGrpSpPr>
          <p:grpSpPr bwMode="auto">
            <a:xfrm>
              <a:off x="2802" y="1561"/>
              <a:ext cx="169" cy="7"/>
              <a:chOff x="2802" y="1561"/>
              <a:chExt cx="169" cy="7"/>
            </a:xfrm>
          </p:grpSpPr>
          <p:sp>
            <p:nvSpPr>
              <p:cNvPr id="232782" name="Freeform 334"/>
              <p:cNvSpPr>
                <a:spLocks/>
              </p:cNvSpPr>
              <p:nvPr/>
            </p:nvSpPr>
            <p:spPr bwMode="auto">
              <a:xfrm>
                <a:off x="2802" y="1561"/>
                <a:ext cx="169" cy="7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67" y="7"/>
                  </a:cxn>
                  <a:cxn ang="0">
                    <a:pos x="0" y="7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169" y="0"/>
                  </a:cxn>
                </a:cxnLst>
                <a:rect l="0" t="0" r="r" b="b"/>
                <a:pathLst>
                  <a:path w="169" h="7">
                    <a:moveTo>
                      <a:pt x="169" y="0"/>
                    </a:moveTo>
                    <a:lnTo>
                      <a:pt x="167" y="7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83" name="Freeform 335"/>
              <p:cNvSpPr>
                <a:spLocks/>
              </p:cNvSpPr>
              <p:nvPr/>
            </p:nvSpPr>
            <p:spPr bwMode="auto">
              <a:xfrm>
                <a:off x="2802" y="1561"/>
                <a:ext cx="169" cy="7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67" y="7"/>
                  </a:cxn>
                  <a:cxn ang="0">
                    <a:pos x="0" y="7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169" y="0"/>
                  </a:cxn>
                </a:cxnLst>
                <a:rect l="0" t="0" r="r" b="b"/>
                <a:pathLst>
                  <a:path w="169" h="7">
                    <a:moveTo>
                      <a:pt x="169" y="0"/>
                    </a:moveTo>
                    <a:lnTo>
                      <a:pt x="167" y="7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169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84" name="Group 336"/>
            <p:cNvGrpSpPr>
              <a:grpSpLocks/>
            </p:cNvGrpSpPr>
            <p:nvPr/>
          </p:nvGrpSpPr>
          <p:grpSpPr bwMode="auto">
            <a:xfrm>
              <a:off x="2793" y="1578"/>
              <a:ext cx="173" cy="8"/>
              <a:chOff x="2793" y="1578"/>
              <a:chExt cx="173" cy="8"/>
            </a:xfrm>
          </p:grpSpPr>
          <p:sp>
            <p:nvSpPr>
              <p:cNvPr id="232785" name="Freeform 337"/>
              <p:cNvSpPr>
                <a:spLocks/>
              </p:cNvSpPr>
              <p:nvPr/>
            </p:nvSpPr>
            <p:spPr bwMode="auto">
              <a:xfrm>
                <a:off x="2793" y="1578"/>
                <a:ext cx="173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8"/>
                  </a:cxn>
                  <a:cxn ang="0">
                    <a:pos x="171" y="8"/>
                  </a:cxn>
                  <a:cxn ang="0">
                    <a:pos x="173" y="0"/>
                  </a:cxn>
                  <a:cxn ang="0">
                    <a:pos x="1" y="0"/>
                  </a:cxn>
                </a:cxnLst>
                <a:rect l="0" t="0" r="r" b="b"/>
                <a:pathLst>
                  <a:path w="173" h="8">
                    <a:moveTo>
                      <a:pt x="1" y="0"/>
                    </a:moveTo>
                    <a:lnTo>
                      <a:pt x="0" y="8"/>
                    </a:lnTo>
                    <a:lnTo>
                      <a:pt x="171" y="8"/>
                    </a:lnTo>
                    <a:lnTo>
                      <a:pt x="17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86" name="Freeform 338"/>
              <p:cNvSpPr>
                <a:spLocks/>
              </p:cNvSpPr>
              <p:nvPr/>
            </p:nvSpPr>
            <p:spPr bwMode="auto">
              <a:xfrm>
                <a:off x="2793" y="1578"/>
                <a:ext cx="173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8"/>
                  </a:cxn>
                  <a:cxn ang="0">
                    <a:pos x="171" y="8"/>
                  </a:cxn>
                  <a:cxn ang="0">
                    <a:pos x="173" y="0"/>
                  </a:cxn>
                  <a:cxn ang="0">
                    <a:pos x="1" y="0"/>
                  </a:cxn>
                </a:cxnLst>
                <a:rect l="0" t="0" r="r" b="b"/>
                <a:pathLst>
                  <a:path w="173" h="8">
                    <a:moveTo>
                      <a:pt x="1" y="0"/>
                    </a:moveTo>
                    <a:lnTo>
                      <a:pt x="0" y="8"/>
                    </a:lnTo>
                    <a:lnTo>
                      <a:pt x="171" y="8"/>
                    </a:lnTo>
                    <a:lnTo>
                      <a:pt x="173" y="0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87" name="Group 339"/>
            <p:cNvGrpSpPr>
              <a:grpSpLocks/>
            </p:cNvGrpSpPr>
            <p:nvPr/>
          </p:nvGrpSpPr>
          <p:grpSpPr bwMode="auto">
            <a:xfrm>
              <a:off x="3127" y="1543"/>
              <a:ext cx="116" cy="7"/>
              <a:chOff x="3127" y="1543"/>
              <a:chExt cx="116" cy="7"/>
            </a:xfrm>
          </p:grpSpPr>
          <p:sp>
            <p:nvSpPr>
              <p:cNvPr id="232788" name="Freeform 340"/>
              <p:cNvSpPr>
                <a:spLocks/>
              </p:cNvSpPr>
              <p:nvPr/>
            </p:nvSpPr>
            <p:spPr bwMode="auto">
              <a:xfrm>
                <a:off x="3127" y="1543"/>
                <a:ext cx="116" cy="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16" y="0"/>
                  </a:cxn>
                  <a:cxn ang="0">
                    <a:pos x="114" y="7"/>
                  </a:cxn>
                  <a:cxn ang="0">
                    <a:pos x="0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17" y="1"/>
                  </a:cxn>
                  <a:cxn ang="0">
                    <a:pos x="25" y="0"/>
                  </a:cxn>
                </a:cxnLst>
                <a:rect l="0" t="0" r="r" b="b"/>
                <a:pathLst>
                  <a:path w="116" h="7">
                    <a:moveTo>
                      <a:pt x="25" y="0"/>
                    </a:moveTo>
                    <a:lnTo>
                      <a:pt x="116" y="0"/>
                    </a:lnTo>
                    <a:lnTo>
                      <a:pt x="114" y="7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7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89" name="Freeform 341"/>
              <p:cNvSpPr>
                <a:spLocks/>
              </p:cNvSpPr>
              <p:nvPr/>
            </p:nvSpPr>
            <p:spPr bwMode="auto">
              <a:xfrm>
                <a:off x="3127" y="1543"/>
                <a:ext cx="116" cy="7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16" y="0"/>
                  </a:cxn>
                  <a:cxn ang="0">
                    <a:pos x="114" y="7"/>
                  </a:cxn>
                  <a:cxn ang="0">
                    <a:pos x="0" y="7"/>
                  </a:cxn>
                  <a:cxn ang="0">
                    <a:pos x="4" y="5"/>
                  </a:cxn>
                  <a:cxn ang="0">
                    <a:pos x="7" y="3"/>
                  </a:cxn>
                  <a:cxn ang="0">
                    <a:pos x="17" y="1"/>
                  </a:cxn>
                  <a:cxn ang="0">
                    <a:pos x="25" y="0"/>
                  </a:cxn>
                </a:cxnLst>
                <a:rect l="0" t="0" r="r" b="b"/>
                <a:pathLst>
                  <a:path w="116" h="7">
                    <a:moveTo>
                      <a:pt x="25" y="0"/>
                    </a:moveTo>
                    <a:lnTo>
                      <a:pt x="116" y="0"/>
                    </a:lnTo>
                    <a:lnTo>
                      <a:pt x="114" y="7"/>
                    </a:lnTo>
                    <a:lnTo>
                      <a:pt x="0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7" y="1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90" name="Group 342"/>
            <p:cNvGrpSpPr>
              <a:grpSpLocks/>
            </p:cNvGrpSpPr>
            <p:nvPr/>
          </p:nvGrpSpPr>
          <p:grpSpPr bwMode="auto">
            <a:xfrm>
              <a:off x="3108" y="1561"/>
              <a:ext cx="130" cy="7"/>
              <a:chOff x="3108" y="1561"/>
              <a:chExt cx="130" cy="7"/>
            </a:xfrm>
          </p:grpSpPr>
          <p:sp>
            <p:nvSpPr>
              <p:cNvPr id="232791" name="Freeform 343"/>
              <p:cNvSpPr>
                <a:spLocks/>
              </p:cNvSpPr>
              <p:nvPr/>
            </p:nvSpPr>
            <p:spPr bwMode="auto">
              <a:xfrm>
                <a:off x="3108" y="1561"/>
                <a:ext cx="130" cy="7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129" y="7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130" y="0"/>
                  </a:cxn>
                </a:cxnLst>
                <a:rect l="0" t="0" r="r" b="b"/>
                <a:pathLst>
                  <a:path w="130" h="7">
                    <a:moveTo>
                      <a:pt x="130" y="0"/>
                    </a:moveTo>
                    <a:lnTo>
                      <a:pt x="129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92" name="Freeform 344"/>
              <p:cNvSpPr>
                <a:spLocks/>
              </p:cNvSpPr>
              <p:nvPr/>
            </p:nvSpPr>
            <p:spPr bwMode="auto">
              <a:xfrm>
                <a:off x="3108" y="1561"/>
                <a:ext cx="130" cy="7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129" y="7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130" y="0"/>
                  </a:cxn>
                </a:cxnLst>
                <a:rect l="0" t="0" r="r" b="b"/>
                <a:pathLst>
                  <a:path w="130" h="7">
                    <a:moveTo>
                      <a:pt x="130" y="0"/>
                    </a:moveTo>
                    <a:lnTo>
                      <a:pt x="129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30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93" name="Group 345"/>
            <p:cNvGrpSpPr>
              <a:grpSpLocks/>
            </p:cNvGrpSpPr>
            <p:nvPr/>
          </p:nvGrpSpPr>
          <p:grpSpPr bwMode="auto">
            <a:xfrm>
              <a:off x="3098" y="1578"/>
              <a:ext cx="137" cy="8"/>
              <a:chOff x="3098" y="1578"/>
              <a:chExt cx="137" cy="8"/>
            </a:xfrm>
          </p:grpSpPr>
          <p:sp>
            <p:nvSpPr>
              <p:cNvPr id="232794" name="Freeform 346"/>
              <p:cNvSpPr>
                <a:spLocks/>
              </p:cNvSpPr>
              <p:nvPr/>
            </p:nvSpPr>
            <p:spPr bwMode="auto">
              <a:xfrm>
                <a:off x="3098" y="1578"/>
                <a:ext cx="137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7" y="0"/>
                  </a:cxn>
                  <a:cxn ang="0">
                    <a:pos x="135" y="8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137" h="8">
                    <a:moveTo>
                      <a:pt x="3" y="0"/>
                    </a:moveTo>
                    <a:lnTo>
                      <a:pt x="137" y="0"/>
                    </a:lnTo>
                    <a:lnTo>
                      <a:pt x="135" y="8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95" name="Freeform 347"/>
              <p:cNvSpPr>
                <a:spLocks/>
              </p:cNvSpPr>
              <p:nvPr/>
            </p:nvSpPr>
            <p:spPr bwMode="auto">
              <a:xfrm>
                <a:off x="3098" y="1578"/>
                <a:ext cx="137" cy="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7" y="0"/>
                  </a:cxn>
                  <a:cxn ang="0">
                    <a:pos x="135" y="8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137" h="8">
                    <a:moveTo>
                      <a:pt x="3" y="0"/>
                    </a:moveTo>
                    <a:lnTo>
                      <a:pt x="137" y="0"/>
                    </a:lnTo>
                    <a:lnTo>
                      <a:pt x="135" y="8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87878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796" name="Group 348"/>
            <p:cNvGrpSpPr>
              <a:grpSpLocks/>
            </p:cNvGrpSpPr>
            <p:nvPr/>
          </p:nvGrpSpPr>
          <p:grpSpPr bwMode="auto">
            <a:xfrm>
              <a:off x="3230" y="1277"/>
              <a:ext cx="367" cy="469"/>
              <a:chOff x="3230" y="1277"/>
              <a:chExt cx="367" cy="469"/>
            </a:xfrm>
          </p:grpSpPr>
          <p:sp>
            <p:nvSpPr>
              <p:cNvPr id="232797" name="Freeform 349"/>
              <p:cNvSpPr>
                <a:spLocks/>
              </p:cNvSpPr>
              <p:nvPr/>
            </p:nvSpPr>
            <p:spPr bwMode="auto">
              <a:xfrm>
                <a:off x="3230" y="1277"/>
                <a:ext cx="367" cy="469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0" y="469"/>
                  </a:cxn>
                  <a:cxn ang="0">
                    <a:pos x="255" y="469"/>
                  </a:cxn>
                  <a:cxn ang="0">
                    <a:pos x="367" y="0"/>
                  </a:cxn>
                  <a:cxn ang="0">
                    <a:pos x="113" y="0"/>
                  </a:cxn>
                </a:cxnLst>
                <a:rect l="0" t="0" r="r" b="b"/>
                <a:pathLst>
                  <a:path w="367" h="469">
                    <a:moveTo>
                      <a:pt x="113" y="0"/>
                    </a:moveTo>
                    <a:lnTo>
                      <a:pt x="0" y="469"/>
                    </a:lnTo>
                    <a:lnTo>
                      <a:pt x="255" y="469"/>
                    </a:lnTo>
                    <a:lnTo>
                      <a:pt x="36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61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98" name="Freeform 350"/>
              <p:cNvSpPr>
                <a:spLocks/>
              </p:cNvSpPr>
              <p:nvPr/>
            </p:nvSpPr>
            <p:spPr bwMode="auto">
              <a:xfrm>
                <a:off x="3230" y="1277"/>
                <a:ext cx="367" cy="469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0" y="469"/>
                  </a:cxn>
                  <a:cxn ang="0">
                    <a:pos x="255" y="469"/>
                  </a:cxn>
                  <a:cxn ang="0">
                    <a:pos x="367" y="0"/>
                  </a:cxn>
                  <a:cxn ang="0">
                    <a:pos x="113" y="0"/>
                  </a:cxn>
                </a:cxnLst>
                <a:rect l="0" t="0" r="r" b="b"/>
                <a:pathLst>
                  <a:path w="367" h="469">
                    <a:moveTo>
                      <a:pt x="113" y="0"/>
                    </a:moveTo>
                    <a:lnTo>
                      <a:pt x="0" y="469"/>
                    </a:lnTo>
                    <a:lnTo>
                      <a:pt x="255" y="469"/>
                    </a:lnTo>
                    <a:lnTo>
                      <a:pt x="36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E61E7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2799" name="Rectangle 351"/>
            <p:cNvSpPr>
              <a:spLocks noChangeArrowheads="1"/>
            </p:cNvSpPr>
            <p:nvPr/>
          </p:nvSpPr>
          <p:spPr bwMode="auto">
            <a:xfrm>
              <a:off x="2802" y="1761"/>
              <a:ext cx="1659" cy="8"/>
            </a:xfrm>
            <a:prstGeom prst="rect">
              <a:avLst/>
            </a:prstGeom>
            <a:solidFill>
              <a:srgbClr val="99A3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00" name="Rectangle 352"/>
            <p:cNvSpPr>
              <a:spLocks noChangeArrowheads="1"/>
            </p:cNvSpPr>
            <p:nvPr/>
          </p:nvSpPr>
          <p:spPr bwMode="auto">
            <a:xfrm>
              <a:off x="3580" y="1519"/>
              <a:ext cx="6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878787"/>
                  </a:solidFill>
                  <a:latin typeface="Arial Narrow" pitchFamily="34" charset="0"/>
                </a:rPr>
                <a:t>Research Institute for </a:t>
              </a:r>
              <a:endParaRPr lang="en-GB"/>
            </a:p>
          </p:txBody>
        </p:sp>
        <p:sp>
          <p:nvSpPr>
            <p:cNvPr id="232801" name="Rectangle 353"/>
            <p:cNvSpPr>
              <a:spLocks noChangeArrowheads="1"/>
            </p:cNvSpPr>
            <p:nvPr/>
          </p:nvSpPr>
          <p:spPr bwMode="auto">
            <a:xfrm>
              <a:off x="3580" y="1597"/>
              <a:ext cx="80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878787"/>
                  </a:solidFill>
                  <a:latin typeface="Arial Narrow" pitchFamily="34" charset="0"/>
                </a:rPr>
                <a:t>Operations Management at </a:t>
              </a:r>
              <a:endParaRPr lang="en-GB"/>
            </a:p>
          </p:txBody>
        </p:sp>
        <p:sp>
          <p:nvSpPr>
            <p:cNvPr id="232802" name="Rectangle 354"/>
            <p:cNvSpPr>
              <a:spLocks noChangeArrowheads="1"/>
            </p:cNvSpPr>
            <p:nvPr/>
          </p:nvSpPr>
          <p:spPr bwMode="auto">
            <a:xfrm>
              <a:off x="3580" y="1676"/>
              <a:ext cx="7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878787"/>
                  </a:solidFill>
                  <a:latin typeface="Arial Narrow" pitchFamily="34" charset="0"/>
                </a:rPr>
                <a:t>RWTH Aachen University</a:t>
              </a:r>
              <a:endParaRPr lang="en-GB"/>
            </a:p>
          </p:txBody>
        </p:sp>
        <p:sp>
          <p:nvSpPr>
            <p:cNvPr id="232803" name="Rectangle 355"/>
            <p:cNvSpPr>
              <a:spLocks noChangeArrowheads="1"/>
            </p:cNvSpPr>
            <p:nvPr/>
          </p:nvSpPr>
          <p:spPr bwMode="auto">
            <a:xfrm>
              <a:off x="3580" y="1772"/>
              <a:ext cx="52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878787"/>
                  </a:solidFill>
                  <a:latin typeface="Arial Narrow" pitchFamily="34" charset="0"/>
                </a:rPr>
                <a:t>Pontdriesch 14/16</a:t>
              </a:r>
              <a:endParaRPr lang="en-GB"/>
            </a:p>
          </p:txBody>
        </p:sp>
        <p:sp>
          <p:nvSpPr>
            <p:cNvPr id="232804" name="Rectangle 356"/>
            <p:cNvSpPr>
              <a:spLocks noChangeArrowheads="1"/>
            </p:cNvSpPr>
            <p:nvPr/>
          </p:nvSpPr>
          <p:spPr bwMode="auto">
            <a:xfrm>
              <a:off x="3580" y="1850"/>
              <a:ext cx="4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878787"/>
                  </a:solidFill>
                  <a:latin typeface="Arial Narrow" pitchFamily="34" charset="0"/>
                </a:rPr>
                <a:t>52062 Aachen </a:t>
              </a:r>
              <a:endParaRPr lang="en-GB"/>
            </a:p>
          </p:txBody>
        </p:sp>
        <p:sp>
          <p:nvSpPr>
            <p:cNvPr id="232805" name="Rectangle 357"/>
            <p:cNvSpPr>
              <a:spLocks noChangeArrowheads="1"/>
            </p:cNvSpPr>
            <p:nvPr/>
          </p:nvSpPr>
          <p:spPr bwMode="auto">
            <a:xfrm>
              <a:off x="4006" y="1850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878787"/>
                  </a:solidFill>
                  <a:latin typeface="Arial Narrow" pitchFamily="34" charset="0"/>
                </a:rPr>
                <a:t>·</a:t>
              </a:r>
              <a:endParaRPr lang="en-GB"/>
            </a:p>
          </p:txBody>
        </p:sp>
        <p:sp>
          <p:nvSpPr>
            <p:cNvPr id="232806" name="Rectangle 358"/>
            <p:cNvSpPr>
              <a:spLocks noChangeArrowheads="1"/>
            </p:cNvSpPr>
            <p:nvPr/>
          </p:nvSpPr>
          <p:spPr bwMode="auto">
            <a:xfrm>
              <a:off x="4045" y="1850"/>
              <a:ext cx="2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878787"/>
                  </a:solidFill>
                  <a:latin typeface="Arial Narrow" pitchFamily="34" charset="0"/>
                </a:rPr>
                <a:t>Germany</a:t>
              </a:r>
              <a:endParaRPr lang="en-GB"/>
            </a:p>
          </p:txBody>
        </p:sp>
        <p:sp>
          <p:nvSpPr>
            <p:cNvPr id="232807" name="Rectangle 359"/>
            <p:cNvSpPr>
              <a:spLocks noChangeArrowheads="1"/>
            </p:cNvSpPr>
            <p:nvPr/>
          </p:nvSpPr>
          <p:spPr bwMode="auto">
            <a:xfrm>
              <a:off x="3580" y="1928"/>
              <a:ext cx="35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878787"/>
                  </a:solidFill>
                  <a:latin typeface="Arial Narrow" pitchFamily="34" charset="0"/>
                </a:rPr>
                <a:t>www.fir.rwth</a:t>
              </a:r>
              <a:endParaRPr lang="en-GB"/>
            </a:p>
          </p:txBody>
        </p:sp>
        <p:sp>
          <p:nvSpPr>
            <p:cNvPr id="232808" name="Rectangle 360"/>
            <p:cNvSpPr>
              <a:spLocks noChangeArrowheads="1"/>
            </p:cNvSpPr>
            <p:nvPr/>
          </p:nvSpPr>
          <p:spPr bwMode="auto">
            <a:xfrm>
              <a:off x="3923" y="1928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878787"/>
                  </a:solidFill>
                  <a:latin typeface="Arial Narrow" pitchFamily="34" charset="0"/>
                </a:rPr>
                <a:t>-</a:t>
              </a:r>
              <a:endParaRPr lang="en-GB"/>
            </a:p>
          </p:txBody>
        </p:sp>
        <p:sp>
          <p:nvSpPr>
            <p:cNvPr id="232809" name="Rectangle 361"/>
            <p:cNvSpPr>
              <a:spLocks noChangeArrowheads="1"/>
            </p:cNvSpPr>
            <p:nvPr/>
          </p:nvSpPr>
          <p:spPr bwMode="auto">
            <a:xfrm>
              <a:off x="3943" y="1928"/>
              <a:ext cx="30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878787"/>
                  </a:solidFill>
                  <a:latin typeface="Arial Narrow" pitchFamily="34" charset="0"/>
                </a:rPr>
                <a:t>aachen.de</a:t>
              </a:r>
              <a:endParaRPr lang="en-GB"/>
            </a:p>
          </p:txBody>
        </p:sp>
        <p:sp>
          <p:nvSpPr>
            <p:cNvPr id="232810" name="Rectangle 362"/>
            <p:cNvSpPr>
              <a:spLocks noChangeArrowheads="1"/>
            </p:cNvSpPr>
            <p:nvPr/>
          </p:nvSpPr>
          <p:spPr bwMode="auto">
            <a:xfrm>
              <a:off x="2326" y="1935"/>
              <a:ext cx="1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Arial Narrow" pitchFamily="34" charset="0"/>
                </a:rPr>
                <a:t>Ali </a:t>
              </a:r>
              <a:endParaRPr lang="en-GB" sz="2800"/>
            </a:p>
          </p:txBody>
        </p:sp>
        <p:sp>
          <p:nvSpPr>
            <p:cNvPr id="232811" name="Rectangle 363"/>
            <p:cNvSpPr>
              <a:spLocks noChangeArrowheads="1"/>
            </p:cNvSpPr>
            <p:nvPr/>
          </p:nvSpPr>
          <p:spPr bwMode="auto">
            <a:xfrm>
              <a:off x="2457" y="1935"/>
              <a:ext cx="27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600">
                  <a:solidFill>
                    <a:srgbClr val="000000"/>
                  </a:solidFill>
                  <a:latin typeface="Arial Narrow" pitchFamily="34" charset="0"/>
                </a:rPr>
                <a:t>Imtiaz</a:t>
              </a:r>
              <a:endParaRPr lang="en-GB" sz="2800"/>
            </a:p>
          </p:txBody>
        </p:sp>
        <p:sp>
          <p:nvSpPr>
            <p:cNvPr id="232812" name="Rectangle 364"/>
            <p:cNvSpPr>
              <a:spLocks noChangeArrowheads="1"/>
            </p:cNvSpPr>
            <p:nvPr/>
          </p:nvSpPr>
          <p:spPr bwMode="auto">
            <a:xfrm>
              <a:off x="2337" y="2079"/>
              <a:ext cx="17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MBA. </a:t>
              </a:r>
              <a:endParaRPr lang="en-GB" sz="1000"/>
            </a:p>
          </p:txBody>
        </p:sp>
        <p:sp>
          <p:nvSpPr>
            <p:cNvPr id="232813" name="Rectangle 365"/>
            <p:cNvSpPr>
              <a:spLocks noChangeArrowheads="1"/>
            </p:cNvSpPr>
            <p:nvPr/>
          </p:nvSpPr>
          <p:spPr bwMode="auto">
            <a:xfrm>
              <a:off x="2536" y="2079"/>
              <a:ext cx="15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MSc.</a:t>
              </a:r>
              <a:endParaRPr lang="en-GB" sz="1000"/>
            </a:p>
          </p:txBody>
        </p:sp>
        <p:sp>
          <p:nvSpPr>
            <p:cNvPr id="232814" name="Rectangle 366"/>
            <p:cNvSpPr>
              <a:spLocks noChangeArrowheads="1"/>
            </p:cNvSpPr>
            <p:nvPr/>
          </p:nvSpPr>
          <p:spPr bwMode="auto">
            <a:xfrm>
              <a:off x="2334" y="2163"/>
              <a:ext cx="108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Department Information Management</a:t>
              </a:r>
              <a:endParaRPr lang="en-GB"/>
            </a:p>
          </p:txBody>
        </p:sp>
        <p:sp>
          <p:nvSpPr>
            <p:cNvPr id="232815" name="Rectangle 367"/>
            <p:cNvSpPr>
              <a:spLocks noChangeArrowheads="1"/>
            </p:cNvSpPr>
            <p:nvPr/>
          </p:nvSpPr>
          <p:spPr bwMode="auto">
            <a:xfrm>
              <a:off x="2784" y="2347"/>
              <a:ext cx="1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Phone</a:t>
              </a:r>
              <a:endParaRPr lang="en-GB"/>
            </a:p>
          </p:txBody>
        </p:sp>
        <p:sp>
          <p:nvSpPr>
            <p:cNvPr id="232816" name="Rectangle 368"/>
            <p:cNvSpPr>
              <a:spLocks noChangeArrowheads="1"/>
            </p:cNvSpPr>
            <p:nvPr/>
          </p:nvSpPr>
          <p:spPr bwMode="auto">
            <a:xfrm>
              <a:off x="2968" y="2347"/>
              <a:ext cx="3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: </a:t>
              </a:r>
              <a:endParaRPr lang="en-GB"/>
            </a:p>
          </p:txBody>
        </p:sp>
        <p:sp>
          <p:nvSpPr>
            <p:cNvPr id="232817" name="Rectangle 369"/>
            <p:cNvSpPr>
              <a:spLocks noChangeArrowheads="1"/>
            </p:cNvSpPr>
            <p:nvPr/>
          </p:nvSpPr>
          <p:spPr bwMode="auto">
            <a:xfrm>
              <a:off x="3058" y="2347"/>
              <a:ext cx="5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+49 (0)241 477 05</a:t>
              </a:r>
              <a:endParaRPr lang="en-GB"/>
            </a:p>
          </p:txBody>
        </p:sp>
        <p:sp>
          <p:nvSpPr>
            <p:cNvPr id="232818" name="Rectangle 370"/>
            <p:cNvSpPr>
              <a:spLocks noChangeArrowheads="1"/>
            </p:cNvSpPr>
            <p:nvPr/>
          </p:nvSpPr>
          <p:spPr bwMode="auto">
            <a:xfrm>
              <a:off x="3578" y="2347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-</a:t>
              </a:r>
              <a:endParaRPr lang="en-GB"/>
            </a:p>
          </p:txBody>
        </p:sp>
        <p:sp>
          <p:nvSpPr>
            <p:cNvPr id="232819" name="Rectangle 371"/>
            <p:cNvSpPr>
              <a:spLocks noChangeArrowheads="1"/>
            </p:cNvSpPr>
            <p:nvPr/>
          </p:nvSpPr>
          <p:spPr bwMode="auto">
            <a:xfrm>
              <a:off x="3598" y="2347"/>
              <a:ext cx="10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511</a:t>
              </a:r>
              <a:endParaRPr lang="en-GB"/>
            </a:p>
          </p:txBody>
        </p:sp>
        <p:sp>
          <p:nvSpPr>
            <p:cNvPr id="232820" name="Rectangle 372"/>
            <p:cNvSpPr>
              <a:spLocks noChangeArrowheads="1"/>
            </p:cNvSpPr>
            <p:nvPr/>
          </p:nvSpPr>
          <p:spPr bwMode="auto">
            <a:xfrm>
              <a:off x="2784" y="2439"/>
              <a:ext cx="1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Fax: </a:t>
              </a:r>
              <a:endParaRPr lang="en-GB"/>
            </a:p>
          </p:txBody>
        </p:sp>
        <p:sp>
          <p:nvSpPr>
            <p:cNvPr id="232821" name="Rectangle 373"/>
            <p:cNvSpPr>
              <a:spLocks noChangeArrowheads="1"/>
            </p:cNvSpPr>
            <p:nvPr/>
          </p:nvSpPr>
          <p:spPr bwMode="auto">
            <a:xfrm>
              <a:off x="3058" y="2439"/>
              <a:ext cx="5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+49 (0)241 477 05</a:t>
              </a:r>
              <a:endParaRPr lang="en-GB"/>
            </a:p>
          </p:txBody>
        </p:sp>
        <p:sp>
          <p:nvSpPr>
            <p:cNvPr id="232822" name="Rectangle 374"/>
            <p:cNvSpPr>
              <a:spLocks noChangeArrowheads="1"/>
            </p:cNvSpPr>
            <p:nvPr/>
          </p:nvSpPr>
          <p:spPr bwMode="auto">
            <a:xfrm>
              <a:off x="3578" y="2439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-</a:t>
              </a:r>
              <a:endParaRPr lang="en-GB"/>
            </a:p>
          </p:txBody>
        </p:sp>
        <p:sp>
          <p:nvSpPr>
            <p:cNvPr id="232823" name="Rectangle 375"/>
            <p:cNvSpPr>
              <a:spLocks noChangeArrowheads="1"/>
            </p:cNvSpPr>
            <p:nvPr/>
          </p:nvSpPr>
          <p:spPr bwMode="auto">
            <a:xfrm>
              <a:off x="3598" y="2439"/>
              <a:ext cx="10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199</a:t>
              </a:r>
              <a:endParaRPr lang="en-GB"/>
            </a:p>
          </p:txBody>
        </p:sp>
        <p:sp>
          <p:nvSpPr>
            <p:cNvPr id="232824" name="Rectangle 376"/>
            <p:cNvSpPr>
              <a:spLocks noChangeArrowheads="1"/>
            </p:cNvSpPr>
            <p:nvPr/>
          </p:nvSpPr>
          <p:spPr bwMode="auto">
            <a:xfrm>
              <a:off x="2784" y="2531"/>
              <a:ext cx="20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Email: </a:t>
              </a:r>
              <a:endParaRPr lang="en-GB"/>
            </a:p>
          </p:txBody>
        </p:sp>
        <p:sp>
          <p:nvSpPr>
            <p:cNvPr id="232825" name="Rectangle 377"/>
            <p:cNvSpPr>
              <a:spLocks noChangeArrowheads="1"/>
            </p:cNvSpPr>
            <p:nvPr/>
          </p:nvSpPr>
          <p:spPr bwMode="auto">
            <a:xfrm>
              <a:off x="3058" y="2531"/>
              <a:ext cx="53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Ali.Imtiaz@fir.rwth</a:t>
              </a:r>
              <a:endParaRPr lang="en-GB"/>
            </a:p>
          </p:txBody>
        </p:sp>
        <p:sp>
          <p:nvSpPr>
            <p:cNvPr id="232826" name="Rectangle 378"/>
            <p:cNvSpPr>
              <a:spLocks noChangeArrowheads="1"/>
            </p:cNvSpPr>
            <p:nvPr/>
          </p:nvSpPr>
          <p:spPr bwMode="auto">
            <a:xfrm>
              <a:off x="3567" y="2531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-</a:t>
              </a:r>
              <a:endParaRPr lang="en-GB"/>
            </a:p>
          </p:txBody>
        </p:sp>
        <p:sp>
          <p:nvSpPr>
            <p:cNvPr id="232827" name="Rectangle 379"/>
            <p:cNvSpPr>
              <a:spLocks noChangeArrowheads="1"/>
            </p:cNvSpPr>
            <p:nvPr/>
          </p:nvSpPr>
          <p:spPr bwMode="auto">
            <a:xfrm>
              <a:off x="3588" y="2531"/>
              <a:ext cx="30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Arial Narrow" pitchFamily="34" charset="0"/>
                </a:rPr>
                <a:t>aachen.de</a:t>
              </a:r>
              <a:endParaRPr lang="en-GB"/>
            </a:p>
          </p:txBody>
        </p:sp>
      </p:grpSp>
      <p:grpSp>
        <p:nvGrpSpPr>
          <p:cNvPr id="232828" name="Group 380"/>
          <p:cNvGrpSpPr>
            <a:grpSpLocks/>
          </p:cNvGrpSpPr>
          <p:nvPr/>
        </p:nvGrpSpPr>
        <p:grpSpPr bwMode="auto">
          <a:xfrm>
            <a:off x="4016375" y="6467475"/>
            <a:ext cx="4824413" cy="346075"/>
            <a:chOff x="1351" y="2257"/>
            <a:chExt cx="3914" cy="311"/>
          </a:xfrm>
        </p:grpSpPr>
        <p:pic>
          <p:nvPicPr>
            <p:cNvPr id="232829" name="Picture 381" descr="http://www.umich.edu/~iinet/oip/Programs/Flyers/germany_tubingen_winter.html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lum bright="-24000" contrast="-100000"/>
            </a:blip>
            <a:srcRect/>
            <a:stretch>
              <a:fillRect/>
            </a:stretch>
          </p:blipFill>
          <p:spPr bwMode="auto">
            <a:xfrm>
              <a:off x="2084" y="2284"/>
              <a:ext cx="458" cy="27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2830" name="Picture 382" descr="http://www.iea-coal.org.uk/content/default.asp?PageId=14&amp;LanguageId=0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lum bright="-24000" contrast="-100000"/>
            </a:blip>
            <a:srcRect/>
            <a:stretch>
              <a:fillRect/>
            </a:stretch>
          </p:blipFill>
          <p:spPr bwMode="auto">
            <a:xfrm>
              <a:off x="2821" y="2284"/>
              <a:ext cx="407" cy="27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2831" name="Picture 383" descr="Bulgarian fla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lum bright="-24000" contrast="-100000"/>
            </a:blip>
            <a:srcRect/>
            <a:stretch>
              <a:fillRect/>
            </a:stretch>
          </p:blipFill>
          <p:spPr bwMode="auto">
            <a:xfrm>
              <a:off x="3507" y="2284"/>
              <a:ext cx="408" cy="27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2832" name="Picture 384" descr="http://www.globalgeografia.com/europa/eu_slovenia.htm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lum bright="-24000" contrast="-100000"/>
            </a:blip>
            <a:srcRect/>
            <a:stretch>
              <a:fillRect/>
            </a:stretch>
          </p:blipFill>
          <p:spPr bwMode="auto">
            <a:xfrm>
              <a:off x="4185" y="2284"/>
              <a:ext cx="392" cy="27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2833" name="Picture 385" descr="http://www.paulnoll.com/Locations/visiting-Slovakia.html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lum bright="-24000" contrast="-100000"/>
            </a:blip>
            <a:srcRect/>
            <a:stretch>
              <a:fillRect/>
            </a:stretch>
          </p:blipFill>
          <p:spPr bwMode="auto">
            <a:xfrm>
              <a:off x="4857" y="2284"/>
              <a:ext cx="408" cy="27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2834" name="Picture 386"/>
            <p:cNvPicPr>
              <a:picLocks noChangeAspect="1" noChangeArrowheads="1"/>
            </p:cNvPicPr>
            <p:nvPr/>
          </p:nvPicPr>
          <p:blipFill>
            <a:blip r:embed="rId14" cstate="print">
              <a:lum bright="-24000" contrast="-100000"/>
            </a:blip>
            <a:srcRect/>
            <a:stretch>
              <a:fillRect/>
            </a:stretch>
          </p:blipFill>
          <p:spPr bwMode="auto">
            <a:xfrm>
              <a:off x="1374" y="2284"/>
              <a:ext cx="431" cy="28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pic>
          <p:nvPicPr>
            <p:cNvPr id="232835" name="Picture 387" descr="http://www.umich.edu/~iinet/oip/Programs/Flyers/germany_tubingen_winter.html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61" y="2266"/>
              <a:ext cx="458" cy="27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2836" name="Picture 388" descr="http://www.iea-coal.org.uk/content/default.asp?PageId=14&amp;LanguageId=0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98" y="2266"/>
              <a:ext cx="407" cy="27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2837" name="Picture 389" descr="Bulgarian fla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44" y="2266"/>
              <a:ext cx="408" cy="27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2838" name="Picture 390" descr="http://www.globalgeografia.com/europa/eu_slovenia.htm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506" y="2275"/>
              <a:ext cx="392" cy="27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2839" name="Picture 391" descr="http://www.paulnoll.com/Locations/visiting-Slovakia.html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150" y="2257"/>
              <a:ext cx="408" cy="27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2840" name="Picture 39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51" y="2266"/>
              <a:ext cx="431" cy="28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394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8295E-6 3.46821E-6 L 0.80449 -0.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325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648" y="1243019"/>
            <a:ext cx="8255052" cy="4741891"/>
          </a:xfrm>
        </p:spPr>
        <p:txBody>
          <a:bodyPr/>
          <a:lstStyle/>
          <a:p>
            <a:r>
              <a:rPr lang="en-US" sz="2400" dirty="0" smtClean="0">
                <a:solidFill>
                  <a:srgbClr val="003399"/>
                </a:solidFill>
              </a:rPr>
              <a:t>Not free – but much low price based on license </a:t>
            </a:r>
          </a:p>
          <a:p>
            <a:endParaRPr lang="en-US" sz="2400" dirty="0" smtClean="0">
              <a:solidFill>
                <a:srgbClr val="003399"/>
              </a:solidFill>
            </a:endParaRPr>
          </a:p>
          <a:p>
            <a:r>
              <a:rPr lang="en-US" sz="2400" dirty="0" smtClean="0">
                <a:solidFill>
                  <a:srgbClr val="003399"/>
                </a:solidFill>
              </a:rPr>
              <a:t>Advance service network</a:t>
            </a:r>
          </a:p>
          <a:p>
            <a:endParaRPr lang="en-US" sz="2400" dirty="0" smtClean="0">
              <a:solidFill>
                <a:srgbClr val="003399"/>
              </a:solidFill>
            </a:endParaRPr>
          </a:p>
          <a:p>
            <a:r>
              <a:rPr lang="en-US" sz="2400" dirty="0" smtClean="0">
                <a:solidFill>
                  <a:srgbClr val="003399"/>
                </a:solidFill>
              </a:rPr>
              <a:t>Better quality in terms of stability</a:t>
            </a:r>
          </a:p>
          <a:p>
            <a:endParaRPr lang="en-US" sz="2400" dirty="0" smtClean="0">
              <a:solidFill>
                <a:srgbClr val="003399"/>
              </a:solidFill>
            </a:endParaRPr>
          </a:p>
          <a:p>
            <a:r>
              <a:rPr lang="en-US" sz="2400" dirty="0" smtClean="0">
                <a:solidFill>
                  <a:srgbClr val="003399"/>
                </a:solidFill>
              </a:rPr>
              <a:t>Better support in product development and integration</a:t>
            </a:r>
          </a:p>
          <a:p>
            <a:endParaRPr lang="en-US" sz="2400" dirty="0" smtClean="0">
              <a:solidFill>
                <a:srgbClr val="003399"/>
              </a:solidFill>
            </a:endParaRPr>
          </a:p>
          <a:p>
            <a:r>
              <a:rPr lang="en-US" sz="2400" dirty="0" smtClean="0">
                <a:solidFill>
                  <a:srgbClr val="003399"/>
                </a:solidFill>
              </a:rPr>
              <a:t>More channels for support and customization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Ali Imtiaz, 04</a:t>
            </a:r>
            <a:r>
              <a:rPr lang="en-US" baseline="30000" smtClean="0">
                <a:solidFill>
                  <a:schemeClr val="tx2"/>
                </a:solidFill>
              </a:rPr>
              <a:t>th</a:t>
            </a:r>
            <a:r>
              <a:rPr lang="en-US" smtClean="0">
                <a:solidFill>
                  <a:schemeClr val="tx2"/>
                </a:solidFill>
              </a:rPr>
              <a:t> June 2008, Radenci, Slovenia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Need identification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0138" y="1020799"/>
            <a:ext cx="7993062" cy="5110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1938" indent="-261938">
              <a:buClr>
                <a:schemeClr val="tx2"/>
              </a:buClr>
              <a:buSzTx/>
            </a:pPr>
            <a:r>
              <a:rPr lang="en-GB" sz="2000" u="sng" dirty="0" smtClean="0">
                <a:solidFill>
                  <a:schemeClr val="tx2"/>
                </a:solidFill>
              </a:rPr>
              <a:t>Networked business:</a:t>
            </a:r>
            <a:r>
              <a:rPr lang="en-GB" sz="2000" dirty="0" smtClean="0">
                <a:solidFill>
                  <a:schemeClr val="tx2"/>
                </a:solidFill>
              </a:rPr>
              <a:t> Key success factor in global market arena</a:t>
            </a:r>
          </a:p>
          <a:p>
            <a:pPr marL="261938" indent="-261938">
              <a:buClr>
                <a:schemeClr val="tx2"/>
              </a:buClr>
              <a:buSzTx/>
            </a:pPr>
            <a:endParaRPr lang="en-GB" sz="2000" dirty="0">
              <a:solidFill>
                <a:schemeClr val="tx2"/>
              </a:solidFill>
            </a:endParaRPr>
          </a:p>
          <a:p>
            <a:pPr marL="261938" indent="-261938">
              <a:buClr>
                <a:schemeClr val="tx2"/>
              </a:buClr>
              <a:buSzTx/>
            </a:pPr>
            <a:r>
              <a:rPr lang="en-GB" sz="2000" u="sng" dirty="0">
                <a:solidFill>
                  <a:schemeClr val="tx2"/>
                </a:solidFill>
              </a:rPr>
              <a:t>Integrated support </a:t>
            </a:r>
            <a:r>
              <a:rPr lang="en-GB" sz="2000" u="sng" dirty="0" smtClean="0">
                <a:solidFill>
                  <a:schemeClr val="tx2"/>
                </a:solidFill>
              </a:rPr>
              <a:t>system:</a:t>
            </a:r>
            <a:r>
              <a:rPr lang="en-GB" sz="2000" dirty="0" smtClean="0">
                <a:solidFill>
                  <a:schemeClr val="tx2"/>
                </a:solidFill>
              </a:rPr>
              <a:t> To </a:t>
            </a:r>
            <a:r>
              <a:rPr lang="en-GB" sz="2000" dirty="0">
                <a:solidFill>
                  <a:schemeClr val="tx2"/>
                </a:solidFill>
              </a:rPr>
              <a:t>survive in an industry which is dominated by large multinational enterprises</a:t>
            </a:r>
          </a:p>
          <a:p>
            <a:pPr marL="261938" indent="-261938">
              <a:buClr>
                <a:schemeClr val="tx2"/>
              </a:buClr>
              <a:buSzTx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261938" indent="-261938">
              <a:buClr>
                <a:schemeClr val="tx2"/>
              </a:buClr>
              <a:buSzTx/>
            </a:pPr>
            <a:r>
              <a:rPr lang="en-GB" sz="2000" dirty="0" err="1" smtClean="0">
                <a:solidFill>
                  <a:schemeClr val="tx2"/>
                </a:solidFill>
              </a:rPr>
              <a:t>SMEs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chemeClr val="tx2"/>
                </a:solidFill>
              </a:rPr>
              <a:t>do not have resources for the implementation of </a:t>
            </a:r>
            <a:r>
              <a:rPr lang="en-GB" sz="2000" u="sng" dirty="0">
                <a:solidFill>
                  <a:schemeClr val="tx2"/>
                </a:solidFill>
              </a:rPr>
              <a:t>complex ERP Systems</a:t>
            </a:r>
          </a:p>
          <a:p>
            <a:pPr marL="261938" indent="-261938">
              <a:buClr>
                <a:schemeClr val="tx2"/>
              </a:buClr>
              <a:buSzTx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261938" indent="-261938">
              <a:buClr>
                <a:schemeClr val="tx2"/>
              </a:buClr>
              <a:buSzTx/>
            </a:pPr>
            <a:r>
              <a:rPr lang="en-GB" sz="2000" dirty="0" smtClean="0">
                <a:solidFill>
                  <a:schemeClr val="tx2"/>
                </a:solidFill>
              </a:rPr>
              <a:t>Functionalities </a:t>
            </a:r>
            <a:r>
              <a:rPr lang="en-GB" sz="2000" dirty="0">
                <a:solidFill>
                  <a:schemeClr val="tx2"/>
                </a:solidFill>
              </a:rPr>
              <a:t>of standard ERP applications do not fulfil the specific </a:t>
            </a:r>
            <a:r>
              <a:rPr lang="en-GB" sz="2000" u="sng" dirty="0">
                <a:solidFill>
                  <a:schemeClr val="tx2"/>
                </a:solidFill>
              </a:rPr>
              <a:t>requirements for </a:t>
            </a:r>
            <a:r>
              <a:rPr lang="en-GB" sz="2000" u="sng" dirty="0" err="1">
                <a:solidFill>
                  <a:schemeClr val="tx2"/>
                </a:solidFill>
              </a:rPr>
              <a:t>SMEs</a:t>
            </a:r>
            <a:endParaRPr lang="en-GB" sz="2000" u="sng" dirty="0">
              <a:solidFill>
                <a:schemeClr val="tx2"/>
              </a:solidFill>
            </a:endParaRPr>
          </a:p>
          <a:p>
            <a:pPr marL="261938" indent="-261938">
              <a:buSzTx/>
              <a:buFont typeface="Wingdings" pitchFamily="2" charset="2"/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 marL="261938" indent="-261938">
              <a:buSzTx/>
              <a:buFont typeface="Wingdings" pitchFamily="2" charset="2"/>
              <a:buNone/>
            </a:pPr>
            <a:endParaRPr lang="en-GB" sz="2000" dirty="0"/>
          </a:p>
        </p:txBody>
      </p:sp>
      <p:sp>
        <p:nvSpPr>
          <p:cNvPr id="235529" name="AutoShape 9"/>
          <p:cNvSpPr>
            <a:spLocks noChangeArrowheads="1"/>
          </p:cNvSpPr>
          <p:nvPr/>
        </p:nvSpPr>
        <p:spPr bwMode="auto">
          <a:xfrm>
            <a:off x="3591734" y="4965188"/>
            <a:ext cx="181919" cy="25627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530" name="AutoShape 10"/>
          <p:cNvSpPr>
            <a:spLocks noChangeArrowheads="1"/>
          </p:cNvSpPr>
          <p:nvPr/>
        </p:nvSpPr>
        <p:spPr bwMode="auto">
          <a:xfrm>
            <a:off x="3591734" y="5588597"/>
            <a:ext cx="181919" cy="25627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3784584" y="4889064"/>
            <a:ext cx="3797352" cy="40229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Common functionalities (30%)</a:t>
            </a:r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3773653" y="5513730"/>
            <a:ext cx="3771770" cy="40229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</a:rPr>
              <a:t>Specific functionalities (70%)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58934" y="4779981"/>
            <a:ext cx="1533546" cy="1314468"/>
            <a:chOff x="2173800" y="4927011"/>
            <a:chExt cx="1245654" cy="1057899"/>
          </a:xfrm>
        </p:grpSpPr>
        <p:sp>
          <p:nvSpPr>
            <p:cNvPr id="235535" name="Freeform 15"/>
            <p:cNvSpPr>
              <a:spLocks/>
            </p:cNvSpPr>
            <p:nvPr/>
          </p:nvSpPr>
          <p:spPr bwMode="auto">
            <a:xfrm>
              <a:off x="2791136" y="4927011"/>
              <a:ext cx="628318" cy="683878"/>
            </a:xfrm>
            <a:custGeom>
              <a:avLst/>
              <a:gdLst/>
              <a:ahLst/>
              <a:cxnLst>
                <a:cxn ang="0">
                  <a:pos x="91" y="125"/>
                </a:cxn>
                <a:cxn ang="0">
                  <a:pos x="96" y="96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96"/>
                </a:cxn>
                <a:cxn ang="0">
                  <a:pos x="91" y="125"/>
                </a:cxn>
              </a:cxnLst>
              <a:rect l="0" t="0" r="r" b="b"/>
              <a:pathLst>
                <a:path w="96" h="125">
                  <a:moveTo>
                    <a:pt x="91" y="125"/>
                  </a:moveTo>
                  <a:cubicBezTo>
                    <a:pt x="94" y="116"/>
                    <a:pt x="96" y="106"/>
                    <a:pt x="96" y="96"/>
                  </a:cubicBezTo>
                  <a:cubicBezTo>
                    <a:pt x="96" y="43"/>
                    <a:pt x="53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96"/>
                  </a:lnTo>
                  <a:lnTo>
                    <a:pt x="91" y="125"/>
                  </a:lnTo>
                  <a:close/>
                </a:path>
              </a:pathLst>
            </a:custGeom>
            <a:solidFill>
              <a:srgbClr val="6699FF"/>
            </a:solidFill>
            <a:ln w="6350">
              <a:noFill/>
              <a:prstDash val="solid"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235536" name="Freeform 16"/>
            <p:cNvSpPr>
              <a:spLocks/>
            </p:cNvSpPr>
            <p:nvPr/>
          </p:nvSpPr>
          <p:spPr bwMode="auto">
            <a:xfrm>
              <a:off x="2173800" y="4938217"/>
              <a:ext cx="1215856" cy="1046693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95"/>
                </a:cxn>
                <a:cxn ang="0">
                  <a:pos x="95" y="191"/>
                </a:cxn>
                <a:cxn ang="0">
                  <a:pos x="186" y="124"/>
                </a:cxn>
                <a:cxn ang="0">
                  <a:pos x="95" y="95"/>
                </a:cxn>
                <a:cxn ang="0">
                  <a:pos x="95" y="0"/>
                </a:cxn>
              </a:cxnLst>
              <a:rect l="0" t="0" r="r" b="b"/>
              <a:pathLst>
                <a:path w="186" h="191">
                  <a:moveTo>
                    <a:pt x="95" y="0"/>
                  </a:moveTo>
                  <a:cubicBezTo>
                    <a:pt x="42" y="0"/>
                    <a:pt x="0" y="42"/>
                    <a:pt x="0" y="95"/>
                  </a:cubicBezTo>
                  <a:cubicBezTo>
                    <a:pt x="0" y="148"/>
                    <a:pt x="42" y="191"/>
                    <a:pt x="95" y="191"/>
                  </a:cubicBezTo>
                  <a:cubicBezTo>
                    <a:pt x="137" y="190"/>
                    <a:pt x="173" y="164"/>
                    <a:pt x="186" y="124"/>
                  </a:cubicBezTo>
                  <a:lnTo>
                    <a:pt x="95" y="9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66"/>
            </a:solidFill>
            <a:ln w="6350">
              <a:noFill/>
              <a:prstDash val="solid"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235537" name="Line 17"/>
            <p:cNvSpPr>
              <a:spLocks noChangeShapeType="1"/>
            </p:cNvSpPr>
            <p:nvPr/>
          </p:nvSpPr>
          <p:spPr bwMode="auto">
            <a:xfrm flipV="1">
              <a:off x="2794566" y="4938217"/>
              <a:ext cx="1511" cy="5211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38" name="Line 18"/>
            <p:cNvSpPr>
              <a:spLocks noChangeShapeType="1"/>
            </p:cNvSpPr>
            <p:nvPr/>
          </p:nvSpPr>
          <p:spPr bwMode="auto">
            <a:xfrm flipV="1">
              <a:off x="2794566" y="4938217"/>
              <a:ext cx="1511" cy="521187"/>
            </a:xfrm>
            <a:prstGeom prst="line">
              <a:avLst/>
            </a:prstGeom>
            <a:no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550" y="268288"/>
            <a:ext cx="7453313" cy="442912"/>
          </a:xfrm>
        </p:spPr>
        <p:txBody>
          <a:bodyPr/>
          <a:lstStyle/>
          <a:p>
            <a:r>
              <a:rPr lang="en-GB"/>
              <a:t>Analysis: Background and current state</a:t>
            </a: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236538" y="1209675"/>
            <a:ext cx="4329112" cy="4667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hangingPunct="0"/>
            <a:r>
              <a:rPr lang="en-GB" sz="2000" b="1">
                <a:solidFill>
                  <a:schemeClr val="tx2"/>
                </a:solidFill>
              </a:rPr>
              <a:t>Spread of ERP applications: </a:t>
            </a:r>
          </a:p>
          <a:p>
            <a:pPr eaLnBrk="0" hangingPunct="0"/>
            <a:r>
              <a:rPr lang="en-GB" sz="1800">
                <a:solidFill>
                  <a:schemeClr val="tx2"/>
                </a:solidFill>
              </a:rPr>
              <a:t>	For 500 largest firms in Poland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333500" y="3729038"/>
            <a:ext cx="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GB" sz="800" b="1">
              <a:solidFill>
                <a:srgbClr val="FFFFFF"/>
              </a:solidFill>
            </a:endParaRP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2576513" y="6070600"/>
            <a:ext cx="1731962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b="1">
                <a:solidFill>
                  <a:schemeClr val="tx2"/>
                </a:solidFill>
              </a:rPr>
              <a:t>Source: Argos, 2002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4732338" y="3465513"/>
            <a:ext cx="4757737" cy="2292350"/>
          </a:xfrm>
          <a:prstGeom prst="rect">
            <a:avLst/>
          </a:prstGeom>
          <a:solidFill>
            <a:srgbClr val="EBEBF5"/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76213" indent="-176213" eaLnBrk="0" hangingPunct="0">
              <a:spcBef>
                <a:spcPct val="45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en-GB" sz="2000" b="1">
                <a:solidFill>
                  <a:schemeClr val="tx2"/>
                </a:solidFill>
              </a:rPr>
              <a:t>Potential for the Software Vendors</a:t>
            </a:r>
          </a:p>
          <a:p>
            <a:pPr marL="176213" indent="-176213" eaLnBrk="0" hangingPunct="0">
              <a:spcBef>
                <a:spcPct val="45000"/>
              </a:spcBef>
              <a:buClr>
                <a:srgbClr val="FF0066"/>
              </a:buClr>
              <a:buFont typeface="Wingdings" pitchFamily="2" charset="2"/>
              <a:buChar char="§"/>
            </a:pPr>
            <a:r>
              <a:rPr lang="en-GB" sz="1800">
                <a:solidFill>
                  <a:schemeClr val="tx2"/>
                </a:solidFill>
              </a:rPr>
              <a:t>Average sales growth of 12 % (Western Europe: 6 %) </a:t>
            </a:r>
          </a:p>
          <a:p>
            <a:pPr marL="176213" indent="-176213" eaLnBrk="0" hangingPunct="0">
              <a:spcBef>
                <a:spcPct val="45000"/>
              </a:spcBef>
              <a:buClr>
                <a:srgbClr val="FF0066"/>
              </a:buClr>
              <a:buFont typeface="Wingdings" pitchFamily="2" charset="2"/>
              <a:buChar char="§"/>
            </a:pPr>
            <a:r>
              <a:rPr lang="en-GB" sz="1800">
                <a:solidFill>
                  <a:schemeClr val="tx2"/>
                </a:solidFill>
              </a:rPr>
              <a:t>ERP (CRM) market volume in 2002 in Eastern Europe was 165 Mio. € (20 Mio. €) and will increase with average sales growth until 2007 to 195 Mio. € (26 Mio. €)</a:t>
            </a: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4732338" y="1176338"/>
            <a:ext cx="4757737" cy="2017712"/>
          </a:xfrm>
          <a:prstGeom prst="rect">
            <a:avLst/>
          </a:prstGeom>
          <a:solidFill>
            <a:srgbClr val="EBEBF5"/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76213" indent="-176213" eaLnBrk="0" hangingPunct="0">
              <a:spcBef>
                <a:spcPct val="45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en-GB" sz="2000" b="1">
                <a:solidFill>
                  <a:schemeClr val="tx2"/>
                </a:solidFill>
              </a:rPr>
              <a:t>Lack of ERP assignment</a:t>
            </a:r>
          </a:p>
          <a:p>
            <a:pPr marL="176213" indent="-176213" eaLnBrk="0" hangingPunct="0">
              <a:spcBef>
                <a:spcPct val="45000"/>
              </a:spcBef>
              <a:buClr>
                <a:srgbClr val="FF0066"/>
              </a:buClr>
              <a:buFont typeface="Wingdings" pitchFamily="2" charset="2"/>
              <a:buChar char="§"/>
            </a:pPr>
            <a:r>
              <a:rPr lang="en-GB" sz="1800">
                <a:solidFill>
                  <a:schemeClr val="tx2"/>
                </a:solidFill>
              </a:rPr>
              <a:t>In comparison to Western Europe and USA the support with ERP systems is very low</a:t>
            </a:r>
          </a:p>
          <a:p>
            <a:pPr marL="176213" indent="-176213" eaLnBrk="0" hangingPunct="0">
              <a:spcBef>
                <a:spcPct val="45000"/>
              </a:spcBef>
              <a:buClr>
                <a:srgbClr val="FF0066"/>
              </a:buClr>
              <a:buFont typeface="Wingdings" pitchFamily="2" charset="2"/>
              <a:buChar char="§"/>
            </a:pPr>
            <a:r>
              <a:rPr lang="en-GB" sz="1800">
                <a:solidFill>
                  <a:schemeClr val="tx2"/>
                </a:solidFill>
              </a:rPr>
              <a:t>For example 95 % of the German enterprises with more than 500 employees have an ERP system</a:t>
            </a:r>
          </a:p>
        </p:txBody>
      </p:sp>
      <p:sp>
        <p:nvSpPr>
          <p:cNvPr id="236552" name="AutoShape 8"/>
          <p:cNvSpPr>
            <a:spLocks noChangeArrowheads="1"/>
          </p:cNvSpPr>
          <p:nvPr/>
        </p:nvSpPr>
        <p:spPr bwMode="auto">
          <a:xfrm flipV="1">
            <a:off x="428625" y="4235450"/>
            <a:ext cx="282575" cy="192088"/>
          </a:xfrm>
          <a:prstGeom prst="rightArrow">
            <a:avLst>
              <a:gd name="adj1" fmla="val 50000"/>
              <a:gd name="adj2" fmla="val 36777"/>
            </a:avLst>
          </a:prstGeom>
          <a:solidFill>
            <a:srgbClr val="FF00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728663" y="4135438"/>
            <a:ext cx="3648075" cy="19034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GB" sz="1800">
                <a:solidFill>
                  <a:schemeClr val="tx2"/>
                </a:solidFill>
              </a:rPr>
              <a:t>with ERP</a:t>
            </a:r>
          </a:p>
          <a:p>
            <a:pPr eaLnBrk="0" hangingPunct="0">
              <a:lnSpc>
                <a:spcPct val="140000"/>
              </a:lnSpc>
            </a:pPr>
            <a:r>
              <a:rPr lang="en-GB" sz="1800">
                <a:solidFill>
                  <a:schemeClr val="tx2"/>
                </a:solidFill>
              </a:rPr>
              <a:t>currently implementing</a:t>
            </a:r>
          </a:p>
          <a:p>
            <a:pPr eaLnBrk="0" hangingPunct="0">
              <a:lnSpc>
                <a:spcPct val="140000"/>
              </a:lnSpc>
            </a:pPr>
            <a:r>
              <a:rPr lang="en-GB" sz="1800">
                <a:solidFill>
                  <a:schemeClr val="tx2"/>
                </a:solidFill>
              </a:rPr>
              <a:t>without, planning to implement</a:t>
            </a:r>
          </a:p>
          <a:p>
            <a:pPr eaLnBrk="0" hangingPunct="0">
              <a:lnSpc>
                <a:spcPct val="140000"/>
              </a:lnSpc>
            </a:pPr>
            <a:r>
              <a:rPr lang="en-GB" sz="1800">
                <a:solidFill>
                  <a:schemeClr val="tx2"/>
                </a:solidFill>
              </a:rPr>
              <a:t>without, not planning to implement</a:t>
            </a:r>
          </a:p>
          <a:p>
            <a:pPr eaLnBrk="0" hangingPunct="0">
              <a:lnSpc>
                <a:spcPct val="140000"/>
              </a:lnSpc>
            </a:pPr>
            <a:r>
              <a:rPr lang="en-GB" sz="1800">
                <a:solidFill>
                  <a:schemeClr val="tx2"/>
                </a:solidFill>
              </a:rPr>
              <a:t>other answers </a:t>
            </a:r>
          </a:p>
        </p:txBody>
      </p:sp>
      <p:sp>
        <p:nvSpPr>
          <p:cNvPr id="236554" name="AutoShape 10"/>
          <p:cNvSpPr>
            <a:spLocks noChangeArrowheads="1"/>
          </p:cNvSpPr>
          <p:nvPr/>
        </p:nvSpPr>
        <p:spPr bwMode="auto">
          <a:xfrm flipV="1">
            <a:off x="428625" y="4614863"/>
            <a:ext cx="282575" cy="192087"/>
          </a:xfrm>
          <a:prstGeom prst="rightArrow">
            <a:avLst>
              <a:gd name="adj1" fmla="val 50000"/>
              <a:gd name="adj2" fmla="val 36777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6555" name="AutoShape 11"/>
          <p:cNvSpPr>
            <a:spLocks noChangeArrowheads="1"/>
          </p:cNvSpPr>
          <p:nvPr/>
        </p:nvSpPr>
        <p:spPr bwMode="auto">
          <a:xfrm flipV="1">
            <a:off x="428625" y="4995863"/>
            <a:ext cx="282575" cy="192087"/>
          </a:xfrm>
          <a:prstGeom prst="rightArrow">
            <a:avLst>
              <a:gd name="adj1" fmla="val 50000"/>
              <a:gd name="adj2" fmla="val 36777"/>
            </a:avLst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6556" name="AutoShape 12"/>
          <p:cNvSpPr>
            <a:spLocks noChangeArrowheads="1"/>
          </p:cNvSpPr>
          <p:nvPr/>
        </p:nvSpPr>
        <p:spPr bwMode="auto">
          <a:xfrm flipV="1">
            <a:off x="428625" y="5757863"/>
            <a:ext cx="282575" cy="192087"/>
          </a:xfrm>
          <a:prstGeom prst="rightArrow">
            <a:avLst>
              <a:gd name="adj1" fmla="val 50000"/>
              <a:gd name="adj2" fmla="val 36777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6557" name="AutoShape 13"/>
          <p:cNvSpPr>
            <a:spLocks noChangeArrowheads="1"/>
          </p:cNvSpPr>
          <p:nvPr/>
        </p:nvSpPr>
        <p:spPr bwMode="auto">
          <a:xfrm flipV="1">
            <a:off x="428625" y="5376863"/>
            <a:ext cx="282575" cy="192087"/>
          </a:xfrm>
          <a:prstGeom prst="rightArrow">
            <a:avLst>
              <a:gd name="adj1" fmla="val 50000"/>
              <a:gd name="adj2" fmla="val 36777"/>
            </a:avLst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7581900" y="6057900"/>
            <a:ext cx="1989138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200" b="1">
                <a:solidFill>
                  <a:schemeClr val="tx2"/>
                </a:solidFill>
              </a:rPr>
              <a:t>Source: Gartner, 2004</a:t>
            </a:r>
          </a:p>
        </p:txBody>
      </p:sp>
      <p:sp>
        <p:nvSpPr>
          <p:cNvPr id="236559" name="Freeform 15"/>
          <p:cNvSpPr>
            <a:spLocks/>
          </p:cNvSpPr>
          <p:nvPr/>
        </p:nvSpPr>
        <p:spPr bwMode="auto">
          <a:xfrm>
            <a:off x="2416175" y="2049463"/>
            <a:ext cx="963613" cy="989012"/>
          </a:xfrm>
          <a:custGeom>
            <a:avLst/>
            <a:gdLst/>
            <a:ahLst/>
            <a:cxnLst>
              <a:cxn ang="0">
                <a:pos x="74" y="50"/>
              </a:cxn>
              <a:cxn ang="0">
                <a:pos x="0" y="1"/>
              </a:cxn>
              <a:cxn ang="0">
                <a:pos x="0" y="1"/>
              </a:cxn>
              <a:cxn ang="0">
                <a:pos x="0" y="81"/>
              </a:cxn>
              <a:cxn ang="0">
                <a:pos x="74" y="50"/>
              </a:cxn>
            </a:cxnLst>
            <a:rect l="0" t="0" r="r" b="b"/>
            <a:pathLst>
              <a:path w="74" h="81">
                <a:moveTo>
                  <a:pt x="74" y="50"/>
                </a:moveTo>
                <a:cubicBezTo>
                  <a:pt x="62" y="20"/>
                  <a:pt x="33" y="1"/>
                  <a:pt x="0" y="1"/>
                </a:cubicBezTo>
                <a:cubicBezTo>
                  <a:pt x="0" y="0"/>
                  <a:pt x="0" y="1"/>
                  <a:pt x="0" y="1"/>
                </a:cubicBezTo>
                <a:lnTo>
                  <a:pt x="0" y="81"/>
                </a:lnTo>
                <a:lnTo>
                  <a:pt x="74" y="5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60" name="Freeform 16"/>
          <p:cNvSpPr>
            <a:spLocks/>
          </p:cNvSpPr>
          <p:nvPr/>
        </p:nvSpPr>
        <p:spPr bwMode="auto">
          <a:xfrm>
            <a:off x="1414463" y="2660650"/>
            <a:ext cx="2055812" cy="1366838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77" y="111"/>
              </a:cxn>
              <a:cxn ang="0">
                <a:pos x="158" y="31"/>
              </a:cxn>
              <a:cxn ang="0">
                <a:pos x="151" y="0"/>
              </a:cxn>
              <a:cxn ang="0">
                <a:pos x="77" y="31"/>
              </a:cxn>
              <a:cxn ang="0">
                <a:pos x="0" y="56"/>
              </a:cxn>
            </a:cxnLst>
            <a:rect l="0" t="0" r="r" b="b"/>
            <a:pathLst>
              <a:path w="158" h="112">
                <a:moveTo>
                  <a:pt x="0" y="56"/>
                </a:moveTo>
                <a:cubicBezTo>
                  <a:pt x="11" y="89"/>
                  <a:pt x="42" y="111"/>
                  <a:pt x="77" y="111"/>
                </a:cubicBezTo>
                <a:cubicBezTo>
                  <a:pt x="121" y="112"/>
                  <a:pt x="158" y="75"/>
                  <a:pt x="158" y="31"/>
                </a:cubicBezTo>
                <a:cubicBezTo>
                  <a:pt x="158" y="20"/>
                  <a:pt x="155" y="10"/>
                  <a:pt x="151" y="0"/>
                </a:cubicBezTo>
                <a:lnTo>
                  <a:pt x="77" y="31"/>
                </a:lnTo>
                <a:lnTo>
                  <a:pt x="0" y="56"/>
                </a:lnTo>
                <a:close/>
              </a:path>
            </a:pathLst>
          </a:custGeom>
          <a:solidFill>
            <a:srgbClr val="FF0066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61" name="Freeform 17"/>
          <p:cNvSpPr>
            <a:spLocks/>
          </p:cNvSpPr>
          <p:nvPr/>
        </p:nvSpPr>
        <p:spPr bwMode="auto">
          <a:xfrm>
            <a:off x="1362075" y="2525713"/>
            <a:ext cx="1054100" cy="81915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" y="42"/>
              </a:cxn>
              <a:cxn ang="0">
                <a:pos x="4" y="67"/>
              </a:cxn>
              <a:cxn ang="0">
                <a:pos x="81" y="42"/>
              </a:cxn>
              <a:cxn ang="0">
                <a:pos x="13" y="0"/>
              </a:cxn>
            </a:cxnLst>
            <a:rect l="0" t="0" r="r" b="b"/>
            <a:pathLst>
              <a:path w="81" h="67">
                <a:moveTo>
                  <a:pt x="13" y="0"/>
                </a:moveTo>
                <a:cubicBezTo>
                  <a:pt x="5" y="12"/>
                  <a:pt x="1" y="27"/>
                  <a:pt x="1" y="42"/>
                </a:cubicBezTo>
                <a:cubicBezTo>
                  <a:pt x="0" y="50"/>
                  <a:pt x="2" y="59"/>
                  <a:pt x="4" y="67"/>
                </a:cubicBezTo>
                <a:lnTo>
                  <a:pt x="81" y="42"/>
                </a:lnTo>
                <a:lnTo>
                  <a:pt x="13" y="0"/>
                </a:lnTo>
                <a:close/>
              </a:path>
            </a:pathLst>
          </a:custGeom>
          <a:solidFill>
            <a:srgbClr val="F6931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62" name="Freeform 18"/>
          <p:cNvSpPr>
            <a:spLocks/>
          </p:cNvSpPr>
          <p:nvPr/>
        </p:nvSpPr>
        <p:spPr bwMode="auto">
          <a:xfrm>
            <a:off x="1531938" y="2184400"/>
            <a:ext cx="884237" cy="85407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28"/>
              </a:cxn>
              <a:cxn ang="0">
                <a:pos x="68" y="70"/>
              </a:cxn>
              <a:cxn ang="0">
                <a:pos x="29" y="0"/>
              </a:cxn>
            </a:cxnLst>
            <a:rect l="0" t="0" r="r" b="b"/>
            <a:pathLst>
              <a:path w="68" h="70">
                <a:moveTo>
                  <a:pt x="29" y="0"/>
                </a:moveTo>
                <a:cubicBezTo>
                  <a:pt x="17" y="6"/>
                  <a:pt x="7" y="16"/>
                  <a:pt x="0" y="28"/>
                </a:cubicBezTo>
                <a:lnTo>
                  <a:pt x="68" y="70"/>
                </a:lnTo>
                <a:lnTo>
                  <a:pt x="29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63" name="Freeform 19"/>
          <p:cNvSpPr>
            <a:spLocks/>
          </p:cNvSpPr>
          <p:nvPr/>
        </p:nvSpPr>
        <p:spPr bwMode="auto">
          <a:xfrm>
            <a:off x="1909763" y="2062163"/>
            <a:ext cx="506412" cy="976312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0" y="10"/>
              </a:cxn>
              <a:cxn ang="0">
                <a:pos x="39" y="80"/>
              </a:cxn>
              <a:cxn ang="0">
                <a:pos x="39" y="0"/>
              </a:cxn>
            </a:cxnLst>
            <a:rect l="0" t="0" r="r" b="b"/>
            <a:pathLst>
              <a:path w="39" h="80">
                <a:moveTo>
                  <a:pt x="39" y="0"/>
                </a:moveTo>
                <a:cubicBezTo>
                  <a:pt x="25" y="0"/>
                  <a:pt x="12" y="3"/>
                  <a:pt x="0" y="10"/>
                </a:cubicBezTo>
                <a:lnTo>
                  <a:pt x="39" y="80"/>
                </a:lnTo>
                <a:lnTo>
                  <a:pt x="39" y="0"/>
                </a:lnTo>
                <a:close/>
              </a:path>
            </a:pathLst>
          </a:custGeom>
          <a:solidFill>
            <a:srgbClr val="0099CC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64" name="Rectangle 20"/>
          <p:cNvSpPr>
            <a:spLocks noChangeArrowheads="1"/>
          </p:cNvSpPr>
          <p:nvPr/>
        </p:nvSpPr>
        <p:spPr bwMode="auto">
          <a:xfrm>
            <a:off x="3067050" y="1927225"/>
            <a:ext cx="382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b="1">
                <a:solidFill>
                  <a:schemeClr val="tx2"/>
                </a:solidFill>
              </a:rPr>
              <a:t>19%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36565" name="Rectangle 21"/>
          <p:cNvSpPr>
            <a:spLocks noChangeArrowheads="1"/>
          </p:cNvSpPr>
          <p:nvPr/>
        </p:nvSpPr>
        <p:spPr bwMode="auto">
          <a:xfrm>
            <a:off x="1830388" y="1793875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b="1">
                <a:solidFill>
                  <a:schemeClr val="tx2"/>
                </a:solidFill>
              </a:rPr>
              <a:t>8%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36566" name="Rectangle 22"/>
          <p:cNvSpPr>
            <a:spLocks noChangeArrowheads="1"/>
          </p:cNvSpPr>
          <p:nvPr/>
        </p:nvSpPr>
        <p:spPr bwMode="auto">
          <a:xfrm>
            <a:off x="1336675" y="2049463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b="1">
                <a:solidFill>
                  <a:schemeClr val="tx2"/>
                </a:solidFill>
              </a:rPr>
              <a:t>8%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36567" name="Rectangle 23"/>
          <p:cNvSpPr>
            <a:spLocks noChangeArrowheads="1"/>
          </p:cNvSpPr>
          <p:nvPr/>
        </p:nvSpPr>
        <p:spPr bwMode="auto">
          <a:xfrm>
            <a:off x="881063" y="2794000"/>
            <a:ext cx="382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b="1">
                <a:solidFill>
                  <a:schemeClr val="tx2"/>
                </a:solidFill>
              </a:rPr>
              <a:t>14%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36568" name="Rectangle 24"/>
          <p:cNvSpPr>
            <a:spLocks noChangeArrowheads="1"/>
          </p:cNvSpPr>
          <p:nvPr/>
        </p:nvSpPr>
        <p:spPr bwMode="auto">
          <a:xfrm>
            <a:off x="2846388" y="4064000"/>
            <a:ext cx="382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b="1">
                <a:solidFill>
                  <a:schemeClr val="tx2"/>
                </a:solidFill>
              </a:rPr>
              <a:t>51%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5" y="6524625"/>
            <a:ext cx="295275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2"/>
                </a:solidFill>
              </a:rPr>
              <a:t>Problem Statement</a:t>
            </a:r>
          </a:p>
        </p:txBody>
      </p:sp>
      <p:pic>
        <p:nvPicPr>
          <p:cNvPr id="204803" name="Picture 3" descr="j0188311"/>
          <p:cNvPicPr>
            <a:picLocks noChangeAspect="1" noChangeArrowheads="1"/>
          </p:cNvPicPr>
          <p:nvPr/>
        </p:nvPicPr>
        <p:blipFill>
          <a:blip r:embed="rId4">
            <a:lum bright="-84000" contrast="-60000"/>
          </a:blip>
          <a:srcRect/>
          <a:stretch>
            <a:fillRect/>
          </a:stretch>
        </p:blipFill>
        <p:spPr bwMode="auto">
          <a:xfrm>
            <a:off x="3408363" y="2976563"/>
            <a:ext cx="671512" cy="525462"/>
          </a:xfrm>
          <a:prstGeom prst="rect">
            <a:avLst/>
          </a:prstGeom>
          <a:noFill/>
        </p:spPr>
      </p:pic>
      <p:pic>
        <p:nvPicPr>
          <p:cNvPr id="204804" name="Picture 4" descr="j0188311"/>
          <p:cNvPicPr>
            <a:picLocks noChangeAspect="1" noChangeArrowheads="1"/>
          </p:cNvPicPr>
          <p:nvPr/>
        </p:nvPicPr>
        <p:blipFill>
          <a:blip r:embed="rId4">
            <a:lum bright="-84000" contrast="-60000"/>
          </a:blip>
          <a:srcRect/>
          <a:stretch>
            <a:fillRect/>
          </a:stretch>
        </p:blipFill>
        <p:spPr bwMode="auto">
          <a:xfrm>
            <a:off x="4589463" y="4711700"/>
            <a:ext cx="673100" cy="527050"/>
          </a:xfrm>
          <a:prstGeom prst="rect">
            <a:avLst/>
          </a:prstGeom>
          <a:noFill/>
        </p:spPr>
      </p:pic>
      <p:pic>
        <p:nvPicPr>
          <p:cNvPr id="204805" name="Picture 5" descr="j0188311"/>
          <p:cNvPicPr>
            <a:picLocks noChangeAspect="1" noChangeArrowheads="1"/>
          </p:cNvPicPr>
          <p:nvPr/>
        </p:nvPicPr>
        <p:blipFill>
          <a:blip r:embed="rId4">
            <a:lum bright="-84000" contrast="-60000"/>
          </a:blip>
          <a:srcRect/>
          <a:stretch>
            <a:fillRect/>
          </a:stretch>
        </p:blipFill>
        <p:spPr bwMode="auto">
          <a:xfrm>
            <a:off x="3408363" y="4073525"/>
            <a:ext cx="671512" cy="525463"/>
          </a:xfrm>
          <a:prstGeom prst="rect">
            <a:avLst/>
          </a:prstGeom>
          <a:noFill/>
        </p:spPr>
      </p:pic>
      <p:pic>
        <p:nvPicPr>
          <p:cNvPr id="204806" name="Picture 6" descr="j0188311"/>
          <p:cNvPicPr>
            <a:picLocks noChangeAspect="1" noChangeArrowheads="1"/>
          </p:cNvPicPr>
          <p:nvPr/>
        </p:nvPicPr>
        <p:blipFill>
          <a:blip r:embed="rId4">
            <a:lum bright="-84000" contrast="-60000"/>
          </a:blip>
          <a:srcRect/>
          <a:stretch>
            <a:fillRect/>
          </a:stretch>
        </p:blipFill>
        <p:spPr bwMode="auto">
          <a:xfrm>
            <a:off x="4586288" y="2332038"/>
            <a:ext cx="671512" cy="527050"/>
          </a:xfrm>
          <a:prstGeom prst="rect">
            <a:avLst/>
          </a:prstGeom>
          <a:noFill/>
        </p:spPr>
      </p:pic>
      <p:pic>
        <p:nvPicPr>
          <p:cNvPr id="204807" name="Picture 7" descr="j0188311"/>
          <p:cNvPicPr>
            <a:picLocks noChangeAspect="1" noChangeArrowheads="1"/>
          </p:cNvPicPr>
          <p:nvPr/>
        </p:nvPicPr>
        <p:blipFill>
          <a:blip r:embed="rId4">
            <a:lum bright="-84000" contrast="-60000"/>
          </a:blip>
          <a:srcRect/>
          <a:stretch>
            <a:fillRect/>
          </a:stretch>
        </p:blipFill>
        <p:spPr bwMode="auto">
          <a:xfrm>
            <a:off x="5762625" y="4073525"/>
            <a:ext cx="671513" cy="525463"/>
          </a:xfrm>
          <a:prstGeom prst="rect">
            <a:avLst/>
          </a:prstGeom>
          <a:noFill/>
        </p:spPr>
      </p:pic>
      <p:pic>
        <p:nvPicPr>
          <p:cNvPr id="204808" name="Picture 8" descr="j0188311"/>
          <p:cNvPicPr>
            <a:picLocks noChangeAspect="1" noChangeArrowheads="1"/>
          </p:cNvPicPr>
          <p:nvPr/>
        </p:nvPicPr>
        <p:blipFill>
          <a:blip r:embed="rId4">
            <a:lum bright="-84000" contrast="-60000"/>
          </a:blip>
          <a:srcRect/>
          <a:stretch>
            <a:fillRect/>
          </a:stretch>
        </p:blipFill>
        <p:spPr bwMode="auto">
          <a:xfrm>
            <a:off x="5762625" y="2976563"/>
            <a:ext cx="671513" cy="525462"/>
          </a:xfrm>
          <a:prstGeom prst="rect">
            <a:avLst/>
          </a:prstGeom>
          <a:noFill/>
        </p:spPr>
      </p:pic>
      <p:cxnSp>
        <p:nvCxnSpPr>
          <p:cNvPr id="204809" name="AutoShape 9"/>
          <p:cNvCxnSpPr>
            <a:cxnSpLocks noChangeShapeType="1"/>
            <a:stCxn id="0" idx="2"/>
            <a:endCxn id="0" idx="3"/>
          </p:cNvCxnSpPr>
          <p:nvPr/>
        </p:nvCxnSpPr>
        <p:spPr bwMode="auto">
          <a:xfrm flipH="1">
            <a:off x="5262563" y="4598988"/>
            <a:ext cx="836612" cy="376237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10" name="AutoShape 10"/>
          <p:cNvCxnSpPr>
            <a:cxnSpLocks noChangeShapeType="1"/>
            <a:stCxn id="0" idx="1"/>
            <a:endCxn id="0" idx="2"/>
          </p:cNvCxnSpPr>
          <p:nvPr/>
        </p:nvCxnSpPr>
        <p:spPr bwMode="auto">
          <a:xfrm flipH="1" flipV="1">
            <a:off x="3744913" y="4598988"/>
            <a:ext cx="844550" cy="376237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11" name="AutoShape 11"/>
          <p:cNvCxnSpPr>
            <a:cxnSpLocks noChangeShapeType="1"/>
            <a:stCxn id="0" idx="0"/>
            <a:endCxn id="0" idx="2"/>
          </p:cNvCxnSpPr>
          <p:nvPr/>
        </p:nvCxnSpPr>
        <p:spPr bwMode="auto">
          <a:xfrm flipV="1">
            <a:off x="3744913" y="3502025"/>
            <a:ext cx="0" cy="571500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12" name="AutoShape 12"/>
          <p:cNvCxnSpPr>
            <a:cxnSpLocks noChangeShapeType="1"/>
            <a:stCxn id="0" idx="0"/>
            <a:endCxn id="0" idx="1"/>
          </p:cNvCxnSpPr>
          <p:nvPr/>
        </p:nvCxnSpPr>
        <p:spPr bwMode="auto">
          <a:xfrm flipV="1">
            <a:off x="3744913" y="2595563"/>
            <a:ext cx="841375" cy="381000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13" name="AutoShape 13"/>
          <p:cNvCxnSpPr>
            <a:cxnSpLocks noChangeShapeType="1"/>
            <a:stCxn id="0" idx="3"/>
            <a:endCxn id="0" idx="0"/>
          </p:cNvCxnSpPr>
          <p:nvPr/>
        </p:nvCxnSpPr>
        <p:spPr bwMode="auto">
          <a:xfrm>
            <a:off x="5257800" y="2595563"/>
            <a:ext cx="841375" cy="381000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14" name="AutoShape 14"/>
          <p:cNvCxnSpPr>
            <a:cxnSpLocks noChangeShapeType="1"/>
            <a:stCxn id="0" idx="2"/>
            <a:endCxn id="0" idx="0"/>
          </p:cNvCxnSpPr>
          <p:nvPr/>
        </p:nvCxnSpPr>
        <p:spPr bwMode="auto">
          <a:xfrm>
            <a:off x="6099175" y="3502025"/>
            <a:ext cx="0" cy="571500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15" name="AutoShape 15"/>
          <p:cNvCxnSpPr>
            <a:cxnSpLocks noChangeShapeType="1"/>
            <a:stCxn id="0" idx="2"/>
            <a:endCxn id="0" idx="0"/>
          </p:cNvCxnSpPr>
          <p:nvPr/>
        </p:nvCxnSpPr>
        <p:spPr bwMode="auto">
          <a:xfrm>
            <a:off x="4922838" y="2859088"/>
            <a:ext cx="3175" cy="1852612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16" name="AutoShape 16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079875" y="3240088"/>
            <a:ext cx="1682750" cy="0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17" name="AutoShape 17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4079875" y="4337050"/>
            <a:ext cx="1682750" cy="0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18" name="AutoShape 18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>
            <a:off x="4079875" y="3240088"/>
            <a:ext cx="1682750" cy="1096962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19" name="AutoShape 19"/>
          <p:cNvCxnSpPr>
            <a:cxnSpLocks noChangeShapeType="1"/>
            <a:stCxn id="0" idx="3"/>
          </p:cNvCxnSpPr>
          <p:nvPr/>
        </p:nvCxnSpPr>
        <p:spPr bwMode="auto">
          <a:xfrm>
            <a:off x="4079875" y="3240088"/>
            <a:ext cx="1682750" cy="1096962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20" name="AutoShape 20"/>
          <p:cNvCxnSpPr>
            <a:cxnSpLocks noChangeShapeType="1"/>
            <a:stCxn id="0" idx="2"/>
            <a:endCxn id="0" idx="1"/>
          </p:cNvCxnSpPr>
          <p:nvPr/>
        </p:nvCxnSpPr>
        <p:spPr bwMode="auto">
          <a:xfrm>
            <a:off x="4922838" y="2859088"/>
            <a:ext cx="839787" cy="1477962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21" name="AutoShape 21"/>
          <p:cNvCxnSpPr>
            <a:cxnSpLocks noChangeShapeType="1"/>
            <a:stCxn id="0" idx="2"/>
            <a:endCxn id="0" idx="3"/>
          </p:cNvCxnSpPr>
          <p:nvPr/>
        </p:nvCxnSpPr>
        <p:spPr bwMode="auto">
          <a:xfrm flipH="1">
            <a:off x="4079875" y="2859088"/>
            <a:ext cx="842963" cy="1477962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22" name="AutoShape 22"/>
          <p:cNvCxnSpPr>
            <a:cxnSpLocks noChangeShapeType="1"/>
            <a:stCxn id="0" idx="3"/>
            <a:endCxn id="0" idx="0"/>
          </p:cNvCxnSpPr>
          <p:nvPr/>
        </p:nvCxnSpPr>
        <p:spPr bwMode="auto">
          <a:xfrm>
            <a:off x="4079875" y="3240088"/>
            <a:ext cx="846138" cy="1471612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823" name="AutoShape 23"/>
          <p:cNvCxnSpPr>
            <a:cxnSpLocks noChangeShapeType="1"/>
            <a:stCxn id="0" idx="1"/>
            <a:endCxn id="0" idx="0"/>
          </p:cNvCxnSpPr>
          <p:nvPr/>
        </p:nvCxnSpPr>
        <p:spPr bwMode="auto">
          <a:xfrm flipH="1">
            <a:off x="4926013" y="3240088"/>
            <a:ext cx="836612" cy="1471612"/>
          </a:xfrm>
          <a:prstGeom prst="straightConnector1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</p:spPr>
      </p:cxnSp>
      <p:grpSp>
        <p:nvGrpSpPr>
          <p:cNvPr id="204824" name="Group 24"/>
          <p:cNvGrpSpPr>
            <a:grpSpLocks/>
          </p:cNvGrpSpPr>
          <p:nvPr/>
        </p:nvGrpSpPr>
        <p:grpSpPr bwMode="auto">
          <a:xfrm>
            <a:off x="293688" y="958850"/>
            <a:ext cx="3025775" cy="2906713"/>
            <a:chOff x="-435" y="-519"/>
            <a:chExt cx="1906" cy="1831"/>
          </a:xfrm>
        </p:grpSpPr>
        <p:pic>
          <p:nvPicPr>
            <p:cNvPr id="204825" name="Picture 25" descr="j0188311"/>
            <p:cNvPicPr>
              <a:picLocks noChangeAspect="1" noChangeArrowheads="1"/>
            </p:cNvPicPr>
            <p:nvPr/>
          </p:nvPicPr>
          <p:blipFill>
            <a:blip r:embed="rId4">
              <a:lum bright="-84000" contrast="-60000"/>
            </a:blip>
            <a:srcRect/>
            <a:stretch>
              <a:fillRect/>
            </a:stretch>
          </p:blipFill>
          <p:spPr bwMode="auto">
            <a:xfrm>
              <a:off x="-435" y="-113"/>
              <a:ext cx="423" cy="331"/>
            </a:xfrm>
            <a:prstGeom prst="rect">
              <a:avLst/>
            </a:prstGeom>
            <a:noFill/>
          </p:spPr>
        </p:pic>
        <p:pic>
          <p:nvPicPr>
            <p:cNvPr id="204826" name="Picture 26" descr="j0188311"/>
            <p:cNvPicPr>
              <a:picLocks noChangeAspect="1" noChangeArrowheads="1"/>
            </p:cNvPicPr>
            <p:nvPr/>
          </p:nvPicPr>
          <p:blipFill>
            <a:blip r:embed="rId4">
              <a:lum bright="-84000" contrast="-60000"/>
            </a:blip>
            <a:srcRect/>
            <a:stretch>
              <a:fillRect/>
            </a:stretch>
          </p:blipFill>
          <p:spPr bwMode="auto">
            <a:xfrm>
              <a:off x="309" y="980"/>
              <a:ext cx="424" cy="332"/>
            </a:xfrm>
            <a:prstGeom prst="rect">
              <a:avLst/>
            </a:prstGeom>
            <a:noFill/>
          </p:spPr>
        </p:pic>
        <p:pic>
          <p:nvPicPr>
            <p:cNvPr id="204827" name="Picture 27" descr="j0188311"/>
            <p:cNvPicPr>
              <a:picLocks noChangeAspect="1" noChangeArrowheads="1"/>
            </p:cNvPicPr>
            <p:nvPr/>
          </p:nvPicPr>
          <p:blipFill>
            <a:blip r:embed="rId4">
              <a:lum bright="-84000" contrast="-60000"/>
            </a:blip>
            <a:srcRect/>
            <a:stretch>
              <a:fillRect/>
            </a:stretch>
          </p:blipFill>
          <p:spPr bwMode="auto">
            <a:xfrm>
              <a:off x="-435" y="578"/>
              <a:ext cx="423" cy="331"/>
            </a:xfrm>
            <a:prstGeom prst="rect">
              <a:avLst/>
            </a:prstGeom>
            <a:noFill/>
          </p:spPr>
        </p:pic>
        <p:pic>
          <p:nvPicPr>
            <p:cNvPr id="204828" name="Picture 28" descr="j0188311"/>
            <p:cNvPicPr>
              <a:picLocks noChangeAspect="1" noChangeArrowheads="1"/>
            </p:cNvPicPr>
            <p:nvPr/>
          </p:nvPicPr>
          <p:blipFill>
            <a:blip r:embed="rId4">
              <a:lum bright="-84000" contrast="-60000"/>
            </a:blip>
            <a:srcRect/>
            <a:stretch>
              <a:fillRect/>
            </a:stretch>
          </p:blipFill>
          <p:spPr bwMode="auto">
            <a:xfrm>
              <a:off x="307" y="-519"/>
              <a:ext cx="423" cy="332"/>
            </a:xfrm>
            <a:prstGeom prst="rect">
              <a:avLst/>
            </a:prstGeom>
            <a:noFill/>
          </p:spPr>
        </p:pic>
        <p:pic>
          <p:nvPicPr>
            <p:cNvPr id="204829" name="Picture 29" descr="j0188311"/>
            <p:cNvPicPr>
              <a:picLocks noChangeAspect="1" noChangeArrowheads="1"/>
            </p:cNvPicPr>
            <p:nvPr/>
          </p:nvPicPr>
          <p:blipFill>
            <a:blip r:embed="rId4">
              <a:lum bright="-84000" contrast="-60000"/>
            </a:blip>
            <a:srcRect/>
            <a:stretch>
              <a:fillRect/>
            </a:stretch>
          </p:blipFill>
          <p:spPr bwMode="auto">
            <a:xfrm>
              <a:off x="1048" y="578"/>
              <a:ext cx="423" cy="331"/>
            </a:xfrm>
            <a:prstGeom prst="rect">
              <a:avLst/>
            </a:prstGeom>
            <a:noFill/>
          </p:spPr>
        </p:pic>
        <p:pic>
          <p:nvPicPr>
            <p:cNvPr id="204830" name="Picture 30" descr="j0188311"/>
            <p:cNvPicPr>
              <a:picLocks noChangeAspect="1" noChangeArrowheads="1"/>
            </p:cNvPicPr>
            <p:nvPr/>
          </p:nvPicPr>
          <p:blipFill>
            <a:blip r:embed="rId4">
              <a:lum bright="-84000" contrast="-60000"/>
            </a:blip>
            <a:srcRect/>
            <a:stretch>
              <a:fillRect/>
            </a:stretch>
          </p:blipFill>
          <p:spPr bwMode="auto">
            <a:xfrm>
              <a:off x="1048" y="-113"/>
              <a:ext cx="423" cy="331"/>
            </a:xfrm>
            <a:prstGeom prst="rect">
              <a:avLst/>
            </a:prstGeom>
            <a:noFill/>
          </p:spPr>
        </p:pic>
        <p:cxnSp>
          <p:nvCxnSpPr>
            <p:cNvPr id="204831" name="AutoShape 31"/>
            <p:cNvCxnSpPr>
              <a:cxnSpLocks noChangeShapeType="1"/>
              <a:stCxn id="0" idx="2"/>
              <a:endCxn id="0" idx="3"/>
            </p:cNvCxnSpPr>
            <p:nvPr/>
          </p:nvCxnSpPr>
          <p:spPr bwMode="auto">
            <a:xfrm flipH="1">
              <a:off x="733" y="909"/>
              <a:ext cx="527" cy="237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32" name="AutoShape 32"/>
            <p:cNvCxnSpPr>
              <a:cxnSpLocks noChangeShapeType="1"/>
              <a:stCxn id="0" idx="1"/>
              <a:endCxn id="0" idx="2"/>
            </p:cNvCxnSpPr>
            <p:nvPr/>
          </p:nvCxnSpPr>
          <p:spPr bwMode="auto">
            <a:xfrm flipH="1" flipV="1">
              <a:off x="-223" y="909"/>
              <a:ext cx="532" cy="237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33" name="AutoShape 33"/>
            <p:cNvCxnSpPr>
              <a:cxnSpLocks noChangeShapeType="1"/>
              <a:stCxn id="0" idx="0"/>
              <a:endCxn id="0" idx="2"/>
            </p:cNvCxnSpPr>
            <p:nvPr/>
          </p:nvCxnSpPr>
          <p:spPr bwMode="auto">
            <a:xfrm flipV="1">
              <a:off x="-223" y="218"/>
              <a:ext cx="0" cy="36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34" name="AutoShape 34"/>
            <p:cNvCxnSpPr>
              <a:cxnSpLocks noChangeShapeType="1"/>
              <a:stCxn id="0" idx="0"/>
              <a:endCxn id="0" idx="1"/>
            </p:cNvCxnSpPr>
            <p:nvPr/>
          </p:nvCxnSpPr>
          <p:spPr bwMode="auto">
            <a:xfrm flipV="1">
              <a:off x="-223" y="-353"/>
              <a:ext cx="530" cy="24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35" name="AutoShape 35"/>
            <p:cNvCxnSpPr>
              <a:cxnSpLocks noChangeShapeType="1"/>
              <a:stCxn id="0" idx="3"/>
              <a:endCxn id="0" idx="0"/>
            </p:cNvCxnSpPr>
            <p:nvPr/>
          </p:nvCxnSpPr>
          <p:spPr bwMode="auto">
            <a:xfrm>
              <a:off x="730" y="-353"/>
              <a:ext cx="530" cy="24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36" name="AutoShape 36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>
              <a:off x="1260" y="218"/>
              <a:ext cx="0" cy="36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37" name="AutoShape 37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>
              <a:off x="519" y="-187"/>
              <a:ext cx="2" cy="1167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38" name="AutoShape 38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-12" y="53"/>
              <a:ext cx="1060" cy="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39" name="AutoShape 39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-12" y="744"/>
              <a:ext cx="1060" cy="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40" name="AutoShape 40"/>
            <p:cNvCxnSpPr>
              <a:cxnSpLocks noChangeShapeType="1"/>
              <a:stCxn id="0" idx="1"/>
              <a:endCxn id="0" idx="3"/>
            </p:cNvCxnSpPr>
            <p:nvPr/>
          </p:nvCxnSpPr>
          <p:spPr bwMode="auto">
            <a:xfrm flipH="1">
              <a:off x="-12" y="53"/>
              <a:ext cx="1060" cy="691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41" name="AutoShape 41"/>
            <p:cNvCxnSpPr>
              <a:cxnSpLocks noChangeShapeType="1"/>
              <a:stCxn id="0" idx="3"/>
            </p:cNvCxnSpPr>
            <p:nvPr/>
          </p:nvCxnSpPr>
          <p:spPr bwMode="auto">
            <a:xfrm>
              <a:off x="-12" y="53"/>
              <a:ext cx="1060" cy="691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42" name="AutoShape 42"/>
            <p:cNvCxnSpPr>
              <a:cxnSpLocks noChangeShapeType="1"/>
              <a:stCxn id="0" idx="2"/>
              <a:endCxn id="0" idx="1"/>
            </p:cNvCxnSpPr>
            <p:nvPr/>
          </p:nvCxnSpPr>
          <p:spPr bwMode="auto">
            <a:xfrm>
              <a:off x="519" y="-187"/>
              <a:ext cx="529" cy="931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43" name="AutoShape 43"/>
            <p:cNvCxnSpPr>
              <a:cxnSpLocks noChangeShapeType="1"/>
              <a:stCxn id="0" idx="2"/>
              <a:endCxn id="0" idx="3"/>
            </p:cNvCxnSpPr>
            <p:nvPr/>
          </p:nvCxnSpPr>
          <p:spPr bwMode="auto">
            <a:xfrm flipH="1">
              <a:off x="-12" y="-187"/>
              <a:ext cx="531" cy="931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44" name="AutoShape 44"/>
            <p:cNvCxnSpPr>
              <a:cxnSpLocks noChangeShapeType="1"/>
              <a:stCxn id="0" idx="3"/>
              <a:endCxn id="0" idx="0"/>
            </p:cNvCxnSpPr>
            <p:nvPr/>
          </p:nvCxnSpPr>
          <p:spPr bwMode="auto">
            <a:xfrm>
              <a:off x="-12" y="53"/>
              <a:ext cx="533" cy="927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45" name="AutoShape 45"/>
            <p:cNvCxnSpPr>
              <a:cxnSpLocks noChangeShapeType="1"/>
              <a:stCxn id="0" idx="1"/>
              <a:endCxn id="0" idx="0"/>
            </p:cNvCxnSpPr>
            <p:nvPr/>
          </p:nvCxnSpPr>
          <p:spPr bwMode="auto">
            <a:xfrm flipH="1">
              <a:off x="521" y="53"/>
              <a:ext cx="527" cy="927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204846" name="Oval 46"/>
          <p:cNvSpPr>
            <a:spLocks noChangeArrowheads="1"/>
          </p:cNvSpPr>
          <p:nvPr/>
        </p:nvSpPr>
        <p:spPr bwMode="auto">
          <a:xfrm>
            <a:off x="3217863" y="2241550"/>
            <a:ext cx="3429000" cy="3157538"/>
          </a:xfrm>
          <a:prstGeom prst="ellipse">
            <a:avLst/>
          </a:prstGeom>
          <a:solidFill>
            <a:srgbClr val="91DF9A">
              <a:alpha val="19000"/>
            </a:srgbClr>
          </a:solidFill>
          <a:ln w="19050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grpSp>
        <p:nvGrpSpPr>
          <p:cNvPr id="204847" name="Group 47"/>
          <p:cNvGrpSpPr>
            <a:grpSpLocks/>
          </p:cNvGrpSpPr>
          <p:nvPr/>
        </p:nvGrpSpPr>
        <p:grpSpPr bwMode="auto">
          <a:xfrm>
            <a:off x="3252788" y="3621088"/>
            <a:ext cx="3025775" cy="2906712"/>
            <a:chOff x="-435" y="-519"/>
            <a:chExt cx="1906" cy="1831"/>
          </a:xfrm>
        </p:grpSpPr>
        <p:pic>
          <p:nvPicPr>
            <p:cNvPr id="204848" name="Picture 48" descr="j0188311"/>
            <p:cNvPicPr>
              <a:picLocks noChangeAspect="1" noChangeArrowheads="1"/>
            </p:cNvPicPr>
            <p:nvPr/>
          </p:nvPicPr>
          <p:blipFill>
            <a:blip r:embed="rId4">
              <a:lum bright="-84000" contrast="-60000"/>
            </a:blip>
            <a:srcRect/>
            <a:stretch>
              <a:fillRect/>
            </a:stretch>
          </p:blipFill>
          <p:spPr bwMode="auto">
            <a:xfrm>
              <a:off x="-435" y="-113"/>
              <a:ext cx="423" cy="331"/>
            </a:xfrm>
            <a:prstGeom prst="rect">
              <a:avLst/>
            </a:prstGeom>
            <a:noFill/>
          </p:spPr>
        </p:pic>
        <p:pic>
          <p:nvPicPr>
            <p:cNvPr id="204849" name="Picture 49" descr="j0188311"/>
            <p:cNvPicPr>
              <a:picLocks noChangeAspect="1" noChangeArrowheads="1"/>
            </p:cNvPicPr>
            <p:nvPr/>
          </p:nvPicPr>
          <p:blipFill>
            <a:blip r:embed="rId4">
              <a:lum bright="-84000" contrast="-60000"/>
            </a:blip>
            <a:srcRect/>
            <a:stretch>
              <a:fillRect/>
            </a:stretch>
          </p:blipFill>
          <p:spPr bwMode="auto">
            <a:xfrm>
              <a:off x="309" y="980"/>
              <a:ext cx="424" cy="332"/>
            </a:xfrm>
            <a:prstGeom prst="rect">
              <a:avLst/>
            </a:prstGeom>
            <a:noFill/>
          </p:spPr>
        </p:pic>
        <p:pic>
          <p:nvPicPr>
            <p:cNvPr id="204850" name="Picture 50" descr="j0188311"/>
            <p:cNvPicPr>
              <a:picLocks noChangeAspect="1" noChangeArrowheads="1"/>
            </p:cNvPicPr>
            <p:nvPr/>
          </p:nvPicPr>
          <p:blipFill>
            <a:blip r:embed="rId4">
              <a:lum bright="-84000" contrast="-60000"/>
            </a:blip>
            <a:srcRect/>
            <a:stretch>
              <a:fillRect/>
            </a:stretch>
          </p:blipFill>
          <p:spPr bwMode="auto">
            <a:xfrm>
              <a:off x="-435" y="578"/>
              <a:ext cx="423" cy="331"/>
            </a:xfrm>
            <a:prstGeom prst="rect">
              <a:avLst/>
            </a:prstGeom>
            <a:noFill/>
          </p:spPr>
        </p:pic>
        <p:pic>
          <p:nvPicPr>
            <p:cNvPr id="204851" name="Picture 51" descr="j0188311"/>
            <p:cNvPicPr>
              <a:picLocks noChangeAspect="1" noChangeArrowheads="1"/>
            </p:cNvPicPr>
            <p:nvPr/>
          </p:nvPicPr>
          <p:blipFill>
            <a:blip r:embed="rId4">
              <a:lum bright="-84000" contrast="-60000"/>
            </a:blip>
            <a:srcRect/>
            <a:stretch>
              <a:fillRect/>
            </a:stretch>
          </p:blipFill>
          <p:spPr bwMode="auto">
            <a:xfrm>
              <a:off x="307" y="-519"/>
              <a:ext cx="423" cy="332"/>
            </a:xfrm>
            <a:prstGeom prst="rect">
              <a:avLst/>
            </a:prstGeom>
            <a:noFill/>
          </p:spPr>
        </p:pic>
        <p:pic>
          <p:nvPicPr>
            <p:cNvPr id="204852" name="Picture 52" descr="j0188311"/>
            <p:cNvPicPr>
              <a:picLocks noChangeAspect="1" noChangeArrowheads="1"/>
            </p:cNvPicPr>
            <p:nvPr/>
          </p:nvPicPr>
          <p:blipFill>
            <a:blip r:embed="rId4">
              <a:lum bright="-84000" contrast="-60000"/>
            </a:blip>
            <a:srcRect/>
            <a:stretch>
              <a:fillRect/>
            </a:stretch>
          </p:blipFill>
          <p:spPr bwMode="auto">
            <a:xfrm>
              <a:off x="1048" y="578"/>
              <a:ext cx="423" cy="331"/>
            </a:xfrm>
            <a:prstGeom prst="rect">
              <a:avLst/>
            </a:prstGeom>
            <a:noFill/>
          </p:spPr>
        </p:pic>
        <p:pic>
          <p:nvPicPr>
            <p:cNvPr id="204853" name="Picture 53" descr="j0188311"/>
            <p:cNvPicPr>
              <a:picLocks noChangeAspect="1" noChangeArrowheads="1"/>
            </p:cNvPicPr>
            <p:nvPr/>
          </p:nvPicPr>
          <p:blipFill>
            <a:blip r:embed="rId4">
              <a:lum bright="-84000" contrast="-60000"/>
            </a:blip>
            <a:srcRect/>
            <a:stretch>
              <a:fillRect/>
            </a:stretch>
          </p:blipFill>
          <p:spPr bwMode="auto">
            <a:xfrm>
              <a:off x="1048" y="-113"/>
              <a:ext cx="423" cy="331"/>
            </a:xfrm>
            <a:prstGeom prst="rect">
              <a:avLst/>
            </a:prstGeom>
            <a:noFill/>
          </p:spPr>
        </p:pic>
        <p:cxnSp>
          <p:nvCxnSpPr>
            <p:cNvPr id="204854" name="AutoShape 54"/>
            <p:cNvCxnSpPr>
              <a:cxnSpLocks noChangeShapeType="1"/>
              <a:stCxn id="0" idx="2"/>
              <a:endCxn id="0" idx="3"/>
            </p:cNvCxnSpPr>
            <p:nvPr/>
          </p:nvCxnSpPr>
          <p:spPr bwMode="auto">
            <a:xfrm flipH="1">
              <a:off x="733" y="909"/>
              <a:ext cx="527" cy="237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55" name="AutoShape 55"/>
            <p:cNvCxnSpPr>
              <a:cxnSpLocks noChangeShapeType="1"/>
              <a:stCxn id="0" idx="1"/>
              <a:endCxn id="0" idx="2"/>
            </p:cNvCxnSpPr>
            <p:nvPr/>
          </p:nvCxnSpPr>
          <p:spPr bwMode="auto">
            <a:xfrm flipH="1" flipV="1">
              <a:off x="-223" y="909"/>
              <a:ext cx="532" cy="237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56" name="AutoShape 56"/>
            <p:cNvCxnSpPr>
              <a:cxnSpLocks noChangeShapeType="1"/>
              <a:stCxn id="0" idx="0"/>
              <a:endCxn id="0" idx="2"/>
            </p:cNvCxnSpPr>
            <p:nvPr/>
          </p:nvCxnSpPr>
          <p:spPr bwMode="auto">
            <a:xfrm flipV="1">
              <a:off x="-223" y="218"/>
              <a:ext cx="0" cy="36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57" name="AutoShape 57"/>
            <p:cNvCxnSpPr>
              <a:cxnSpLocks noChangeShapeType="1"/>
              <a:stCxn id="0" idx="0"/>
              <a:endCxn id="0" idx="1"/>
            </p:cNvCxnSpPr>
            <p:nvPr/>
          </p:nvCxnSpPr>
          <p:spPr bwMode="auto">
            <a:xfrm flipV="1">
              <a:off x="-223" y="-353"/>
              <a:ext cx="530" cy="24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58" name="AutoShape 58"/>
            <p:cNvCxnSpPr>
              <a:cxnSpLocks noChangeShapeType="1"/>
              <a:stCxn id="0" idx="3"/>
              <a:endCxn id="0" idx="0"/>
            </p:cNvCxnSpPr>
            <p:nvPr/>
          </p:nvCxnSpPr>
          <p:spPr bwMode="auto">
            <a:xfrm>
              <a:off x="730" y="-353"/>
              <a:ext cx="530" cy="24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59" name="AutoShape 59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>
              <a:off x="1260" y="218"/>
              <a:ext cx="0" cy="36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60" name="AutoShape 60"/>
            <p:cNvCxnSpPr>
              <a:cxnSpLocks noChangeShapeType="1"/>
              <a:stCxn id="0" idx="2"/>
              <a:endCxn id="0" idx="0"/>
            </p:cNvCxnSpPr>
            <p:nvPr/>
          </p:nvCxnSpPr>
          <p:spPr bwMode="auto">
            <a:xfrm>
              <a:off x="519" y="-187"/>
              <a:ext cx="2" cy="1167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61" name="AutoShape 61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-12" y="53"/>
              <a:ext cx="1060" cy="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62" name="AutoShape 62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-12" y="744"/>
              <a:ext cx="1060" cy="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63" name="AutoShape 63"/>
            <p:cNvCxnSpPr>
              <a:cxnSpLocks noChangeShapeType="1"/>
              <a:stCxn id="0" idx="1"/>
              <a:endCxn id="0" idx="3"/>
            </p:cNvCxnSpPr>
            <p:nvPr/>
          </p:nvCxnSpPr>
          <p:spPr bwMode="auto">
            <a:xfrm flipH="1">
              <a:off x="-12" y="53"/>
              <a:ext cx="1060" cy="691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64" name="AutoShape 64"/>
            <p:cNvCxnSpPr>
              <a:cxnSpLocks noChangeShapeType="1"/>
              <a:stCxn id="0" idx="3"/>
            </p:cNvCxnSpPr>
            <p:nvPr/>
          </p:nvCxnSpPr>
          <p:spPr bwMode="auto">
            <a:xfrm>
              <a:off x="-12" y="53"/>
              <a:ext cx="1060" cy="691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65" name="AutoShape 65"/>
            <p:cNvCxnSpPr>
              <a:cxnSpLocks noChangeShapeType="1"/>
              <a:stCxn id="0" idx="2"/>
              <a:endCxn id="0" idx="1"/>
            </p:cNvCxnSpPr>
            <p:nvPr/>
          </p:nvCxnSpPr>
          <p:spPr bwMode="auto">
            <a:xfrm>
              <a:off x="519" y="-187"/>
              <a:ext cx="529" cy="931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66" name="AutoShape 66"/>
            <p:cNvCxnSpPr>
              <a:cxnSpLocks noChangeShapeType="1"/>
              <a:stCxn id="0" idx="2"/>
              <a:endCxn id="0" idx="3"/>
            </p:cNvCxnSpPr>
            <p:nvPr/>
          </p:nvCxnSpPr>
          <p:spPr bwMode="auto">
            <a:xfrm flipH="1">
              <a:off x="-12" y="-187"/>
              <a:ext cx="531" cy="931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67" name="AutoShape 67"/>
            <p:cNvCxnSpPr>
              <a:cxnSpLocks noChangeShapeType="1"/>
              <a:stCxn id="0" idx="3"/>
              <a:endCxn id="0" idx="0"/>
            </p:cNvCxnSpPr>
            <p:nvPr/>
          </p:nvCxnSpPr>
          <p:spPr bwMode="auto">
            <a:xfrm>
              <a:off x="-12" y="53"/>
              <a:ext cx="533" cy="927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04868" name="AutoShape 68"/>
            <p:cNvCxnSpPr>
              <a:cxnSpLocks noChangeShapeType="1"/>
              <a:stCxn id="0" idx="1"/>
              <a:endCxn id="0" idx="0"/>
            </p:cNvCxnSpPr>
            <p:nvPr/>
          </p:nvCxnSpPr>
          <p:spPr bwMode="auto">
            <a:xfrm flipH="1">
              <a:off x="521" y="53"/>
              <a:ext cx="527" cy="927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204869" name="Oval 69"/>
          <p:cNvSpPr>
            <a:spLocks noChangeArrowheads="1"/>
          </p:cNvSpPr>
          <p:nvPr/>
        </p:nvSpPr>
        <p:spPr bwMode="auto">
          <a:xfrm>
            <a:off x="3122613" y="3533775"/>
            <a:ext cx="3314700" cy="3238500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04870" name="Oval 70"/>
          <p:cNvSpPr>
            <a:spLocks noChangeArrowheads="1"/>
          </p:cNvSpPr>
          <p:nvPr/>
        </p:nvSpPr>
        <p:spPr bwMode="auto">
          <a:xfrm>
            <a:off x="153988" y="898525"/>
            <a:ext cx="3314700" cy="3238500"/>
          </a:xfrm>
          <a:prstGeom prst="ellipse">
            <a:avLst/>
          </a:prstGeom>
          <a:solidFill>
            <a:srgbClr val="FFCC00">
              <a:alpha val="20000"/>
            </a:srgbClr>
          </a:solidFill>
          <a:ln w="19050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pic>
        <p:nvPicPr>
          <p:cNvPr id="204871" name="Picture 71" descr="j0188311"/>
          <p:cNvPicPr>
            <a:picLocks noChangeAspect="1" noChangeArrowheads="1"/>
          </p:cNvPicPr>
          <p:nvPr/>
        </p:nvPicPr>
        <p:blipFill>
          <a:blip r:embed="rId4">
            <a:lum bright="-100000" contrast="22000"/>
          </a:blip>
          <a:srcRect/>
          <a:stretch>
            <a:fillRect/>
          </a:stretch>
        </p:blipFill>
        <p:spPr bwMode="auto">
          <a:xfrm>
            <a:off x="1181059" y="5802345"/>
            <a:ext cx="741362" cy="542925"/>
          </a:xfrm>
          <a:prstGeom prst="rect">
            <a:avLst/>
          </a:prstGeom>
          <a:noFill/>
        </p:spPr>
      </p:pic>
      <p:pic>
        <p:nvPicPr>
          <p:cNvPr id="204872" name="Picture 72" descr="j0188311"/>
          <p:cNvPicPr>
            <a:picLocks noChangeAspect="1" noChangeArrowheads="1"/>
          </p:cNvPicPr>
          <p:nvPr/>
        </p:nvPicPr>
        <p:blipFill>
          <a:blip r:embed="rId4">
            <a:lum bright="-100000" contrast="22000"/>
          </a:blip>
          <a:srcRect/>
          <a:stretch>
            <a:fillRect/>
          </a:stretch>
        </p:blipFill>
        <p:spPr bwMode="auto">
          <a:xfrm>
            <a:off x="1098550" y="5153025"/>
            <a:ext cx="709613" cy="522288"/>
          </a:xfrm>
          <a:prstGeom prst="rect">
            <a:avLst/>
          </a:prstGeom>
          <a:noFill/>
        </p:spPr>
      </p:pic>
      <p:pic>
        <p:nvPicPr>
          <p:cNvPr id="204873" name="Picture 73" descr="j0188311"/>
          <p:cNvPicPr>
            <a:picLocks noChangeAspect="1" noChangeArrowheads="1"/>
          </p:cNvPicPr>
          <p:nvPr/>
        </p:nvPicPr>
        <p:blipFill>
          <a:blip r:embed="rId4">
            <a:lum bright="-100000" contrast="22000"/>
          </a:blip>
          <a:srcRect/>
          <a:stretch>
            <a:fillRect/>
          </a:stretch>
        </p:blipFill>
        <p:spPr bwMode="auto">
          <a:xfrm>
            <a:off x="4141788" y="958850"/>
            <a:ext cx="784225" cy="573088"/>
          </a:xfrm>
          <a:prstGeom prst="rect">
            <a:avLst/>
          </a:prstGeom>
          <a:noFill/>
        </p:spPr>
      </p:pic>
      <p:pic>
        <p:nvPicPr>
          <p:cNvPr id="204874" name="Picture 74" descr="j0188311"/>
          <p:cNvPicPr>
            <a:picLocks noChangeAspect="1" noChangeArrowheads="1"/>
          </p:cNvPicPr>
          <p:nvPr/>
        </p:nvPicPr>
        <p:blipFill>
          <a:blip r:embed="rId4">
            <a:lum bright="-100000" contrast="22000"/>
          </a:blip>
          <a:srcRect/>
          <a:stretch>
            <a:fillRect/>
          </a:stretch>
        </p:blipFill>
        <p:spPr bwMode="auto">
          <a:xfrm>
            <a:off x="185738" y="4921250"/>
            <a:ext cx="779462" cy="88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4875" name="Text Box 75"/>
          <p:cNvSpPr txBox="1">
            <a:spLocks noChangeArrowheads="1"/>
          </p:cNvSpPr>
          <p:nvPr/>
        </p:nvSpPr>
        <p:spPr bwMode="auto">
          <a:xfrm>
            <a:off x="6781800" y="2216150"/>
            <a:ext cx="1397000" cy="641350"/>
          </a:xfrm>
          <a:prstGeom prst="rect">
            <a:avLst/>
          </a:prstGeom>
          <a:solidFill>
            <a:schemeClr val="bg1">
              <a:alpha val="60001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de-DE" sz="1800" b="1">
                <a:solidFill>
                  <a:schemeClr val="tx2"/>
                </a:solidFill>
              </a:rPr>
              <a:t>ERP System Z</a:t>
            </a:r>
          </a:p>
        </p:txBody>
      </p:sp>
      <p:sp>
        <p:nvSpPr>
          <p:cNvPr id="204876" name="Text Box 76"/>
          <p:cNvSpPr txBox="1">
            <a:spLocks noChangeArrowheads="1"/>
          </p:cNvSpPr>
          <p:nvPr/>
        </p:nvSpPr>
        <p:spPr bwMode="auto">
          <a:xfrm>
            <a:off x="4079875" y="4921250"/>
            <a:ext cx="1397000" cy="641350"/>
          </a:xfrm>
          <a:prstGeom prst="rect">
            <a:avLst/>
          </a:prstGeom>
          <a:solidFill>
            <a:schemeClr val="bg1">
              <a:alpha val="60001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de-DE" sz="1800" b="1">
                <a:solidFill>
                  <a:schemeClr val="tx2"/>
                </a:solidFill>
              </a:rPr>
              <a:t>ERP System Y</a:t>
            </a:r>
          </a:p>
        </p:txBody>
      </p:sp>
      <p:sp>
        <p:nvSpPr>
          <p:cNvPr id="204877" name="Text Box 77"/>
          <p:cNvSpPr txBox="1">
            <a:spLocks noChangeArrowheads="1"/>
          </p:cNvSpPr>
          <p:nvPr/>
        </p:nvSpPr>
        <p:spPr bwMode="auto">
          <a:xfrm>
            <a:off x="1103313" y="2241550"/>
            <a:ext cx="1397000" cy="641350"/>
          </a:xfrm>
          <a:prstGeom prst="rect">
            <a:avLst/>
          </a:prstGeom>
          <a:solidFill>
            <a:schemeClr val="bg1">
              <a:alpha val="60001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de-DE" sz="1800" b="1">
                <a:solidFill>
                  <a:schemeClr val="tx2"/>
                </a:solidFill>
              </a:rPr>
              <a:t>ERP System X</a:t>
            </a:r>
          </a:p>
        </p:txBody>
      </p:sp>
      <p:pic>
        <p:nvPicPr>
          <p:cNvPr id="204878" name="Picture 78" descr="j0188311"/>
          <p:cNvPicPr>
            <a:picLocks noChangeAspect="1" noChangeArrowheads="1"/>
          </p:cNvPicPr>
          <p:nvPr/>
        </p:nvPicPr>
        <p:blipFill>
          <a:blip r:embed="rId4">
            <a:lum bright="-100000" contrast="22000"/>
          </a:blip>
          <a:srcRect/>
          <a:stretch>
            <a:fillRect/>
          </a:stretch>
        </p:blipFill>
        <p:spPr bwMode="auto">
          <a:xfrm>
            <a:off x="8545580" y="4746665"/>
            <a:ext cx="1082675" cy="522287"/>
          </a:xfrm>
          <a:prstGeom prst="rect">
            <a:avLst/>
          </a:prstGeom>
          <a:noFill/>
        </p:spPr>
      </p:pic>
      <p:pic>
        <p:nvPicPr>
          <p:cNvPr id="204879" name="Picture 79" descr="j0188311"/>
          <p:cNvPicPr>
            <a:picLocks noChangeAspect="1" noChangeArrowheads="1"/>
          </p:cNvPicPr>
          <p:nvPr/>
        </p:nvPicPr>
        <p:blipFill>
          <a:blip r:embed="rId4">
            <a:lum bright="-100000" contrast="22000"/>
          </a:blip>
          <a:srcRect/>
          <a:stretch>
            <a:fillRect/>
          </a:stretch>
        </p:blipFill>
        <p:spPr bwMode="auto">
          <a:xfrm>
            <a:off x="8004242" y="4159290"/>
            <a:ext cx="773113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4880" name="Picture 80" descr="j0188311"/>
          <p:cNvPicPr>
            <a:picLocks noChangeAspect="1" noChangeArrowheads="1"/>
          </p:cNvPicPr>
          <p:nvPr/>
        </p:nvPicPr>
        <p:blipFill>
          <a:blip r:embed="rId4">
            <a:lum bright="-100000" contrast="22000"/>
          </a:blip>
          <a:srcRect/>
          <a:stretch>
            <a:fillRect/>
          </a:stretch>
        </p:blipFill>
        <p:spPr bwMode="auto">
          <a:xfrm>
            <a:off x="7710555" y="5332452"/>
            <a:ext cx="1082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1" name="Picture 81" descr="j0188311"/>
          <p:cNvPicPr>
            <a:picLocks noChangeAspect="1" noChangeArrowheads="1"/>
          </p:cNvPicPr>
          <p:nvPr/>
        </p:nvPicPr>
        <p:blipFill>
          <a:blip r:embed="rId4">
            <a:lum bright="-100000" contrast="22000"/>
          </a:blip>
          <a:srcRect/>
          <a:stretch>
            <a:fillRect/>
          </a:stretch>
        </p:blipFill>
        <p:spPr bwMode="auto">
          <a:xfrm>
            <a:off x="4591050" y="1485900"/>
            <a:ext cx="671513" cy="522288"/>
          </a:xfrm>
          <a:prstGeom prst="rect">
            <a:avLst/>
          </a:prstGeom>
          <a:noFill/>
        </p:spPr>
      </p:pic>
      <p:grpSp>
        <p:nvGrpSpPr>
          <p:cNvPr id="204882" name="Group 82"/>
          <p:cNvGrpSpPr>
            <a:grpSpLocks/>
          </p:cNvGrpSpPr>
          <p:nvPr/>
        </p:nvGrpSpPr>
        <p:grpSpPr bwMode="auto">
          <a:xfrm>
            <a:off x="6621530" y="3975140"/>
            <a:ext cx="3260725" cy="2338387"/>
            <a:chOff x="3920" y="886"/>
            <a:chExt cx="2054" cy="1473"/>
          </a:xfrm>
        </p:grpSpPr>
        <p:sp>
          <p:nvSpPr>
            <p:cNvPr id="204883" name="Rectangle 83"/>
            <p:cNvSpPr>
              <a:spLocks noChangeArrowheads="1"/>
            </p:cNvSpPr>
            <p:nvPr/>
          </p:nvSpPr>
          <p:spPr bwMode="auto">
            <a:xfrm>
              <a:off x="3920" y="1047"/>
              <a:ext cx="2054" cy="13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grpSp>
          <p:nvGrpSpPr>
            <p:cNvPr id="204884" name="Group 84"/>
            <p:cNvGrpSpPr>
              <a:grpSpLocks/>
            </p:cNvGrpSpPr>
            <p:nvPr/>
          </p:nvGrpSpPr>
          <p:grpSpPr bwMode="auto">
            <a:xfrm>
              <a:off x="4444" y="886"/>
              <a:ext cx="1138" cy="325"/>
              <a:chOff x="4540" y="1902"/>
              <a:chExt cx="1138" cy="325"/>
            </a:xfrm>
          </p:grpSpPr>
          <p:sp>
            <p:nvSpPr>
              <p:cNvPr id="204885" name="Rectangle 85"/>
              <p:cNvSpPr>
                <a:spLocks noChangeArrowheads="1"/>
              </p:cNvSpPr>
              <p:nvPr/>
            </p:nvSpPr>
            <p:spPr bwMode="auto">
              <a:xfrm>
                <a:off x="4540" y="1902"/>
                <a:ext cx="1138" cy="325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tint val="4000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40000"/>
                      <a:invGamma/>
                    </a:schemeClr>
                  </a:gs>
                </a:gsLst>
                <a:lin ang="5400000" scaled="1"/>
              </a:gradFill>
              <a:ln w="3175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  <p:sp>
            <p:nvSpPr>
              <p:cNvPr id="204886" name="Text Box 86"/>
              <p:cNvSpPr txBox="1">
                <a:spLocks noChangeArrowheads="1"/>
              </p:cNvSpPr>
              <p:nvPr/>
            </p:nvSpPr>
            <p:spPr bwMode="auto">
              <a:xfrm>
                <a:off x="4764" y="1970"/>
                <a:ext cx="901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eaLnBrk="0" hangingPunct="0"/>
                <a:r>
                  <a:rPr lang="en-GB" sz="1400" b="1">
                    <a:solidFill>
                      <a:schemeClr val="tx2"/>
                    </a:solidFill>
                  </a:rPr>
                  <a:t>Disadvantages</a:t>
                </a:r>
                <a:endParaRPr lang="de-DE" sz="1400" b="1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204887" name="Group 87"/>
              <p:cNvGrpSpPr>
                <a:grpSpLocks/>
              </p:cNvGrpSpPr>
              <p:nvPr/>
            </p:nvGrpSpPr>
            <p:grpSpPr bwMode="auto">
              <a:xfrm>
                <a:off x="4582" y="1933"/>
                <a:ext cx="212" cy="249"/>
                <a:chOff x="3264" y="2592"/>
                <a:chExt cx="312" cy="338"/>
              </a:xfrm>
            </p:grpSpPr>
            <p:sp>
              <p:nvSpPr>
                <p:cNvPr id="204888" name="Oval 88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312" cy="33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4889" name="Rectangle 89"/>
                <p:cNvSpPr>
                  <a:spLocks noChangeArrowheads="1"/>
                </p:cNvSpPr>
                <p:nvPr/>
              </p:nvSpPr>
              <p:spPr bwMode="auto">
                <a:xfrm>
                  <a:off x="3312" y="2722"/>
                  <a:ext cx="216" cy="78"/>
                </a:xfrm>
                <a:prstGeom prst="rect">
                  <a:avLst/>
                </a:prstGeom>
                <a:solidFill>
                  <a:schemeClr val="folHlink"/>
                </a:solidFill>
                <a:ln w="19050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04890" name="Text Box 90"/>
            <p:cNvSpPr txBox="1">
              <a:spLocks noChangeArrowheads="1"/>
            </p:cNvSpPr>
            <p:nvPr/>
          </p:nvSpPr>
          <p:spPr bwMode="auto">
            <a:xfrm>
              <a:off x="3943" y="1321"/>
              <a:ext cx="2031" cy="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marL="180975" indent="-180975" eaLnBrk="0" hangingPunct="0">
                <a:spcAft>
                  <a:spcPct val="300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GB" sz="1400">
                  <a:solidFill>
                    <a:schemeClr val="tx2"/>
                  </a:solidFill>
                </a:rPr>
                <a:t>Administrative expenditure and cost</a:t>
              </a:r>
            </a:p>
            <a:p>
              <a:pPr marL="180975" indent="-180975" eaLnBrk="0" hangingPunct="0">
                <a:spcAft>
                  <a:spcPct val="300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GB" sz="1400">
                  <a:solidFill>
                    <a:schemeClr val="tx2"/>
                  </a:solidFill>
                </a:rPr>
                <a:t>Isolated structure</a:t>
              </a:r>
            </a:p>
            <a:p>
              <a:pPr marL="180975" indent="-180975" eaLnBrk="0" hangingPunct="0">
                <a:spcAft>
                  <a:spcPct val="300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GB" sz="1400">
                  <a:solidFill>
                    <a:schemeClr val="tx2"/>
                  </a:solidFill>
                </a:rPr>
                <a:t>Lack of software flexibility</a:t>
              </a:r>
            </a:p>
            <a:p>
              <a:pPr marL="180975" indent="-180975" eaLnBrk="0" hangingPunct="0">
                <a:spcAft>
                  <a:spcPct val="300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GB" sz="1400">
                  <a:solidFill>
                    <a:schemeClr val="tx2"/>
                  </a:solidFill>
                </a:rPr>
                <a:t>Insufficient support of business</a:t>
              </a:r>
            </a:p>
            <a:p>
              <a:pPr marL="180975" indent="-180975" eaLnBrk="0" hangingPunct="0">
                <a:spcAft>
                  <a:spcPct val="30000"/>
                </a:spcAft>
                <a:buClr>
                  <a:schemeClr val="accent2"/>
                </a:buClr>
                <a:buFont typeface="Wingdings" pitchFamily="2" charset="2"/>
                <a:buChar char="§"/>
              </a:pPr>
              <a:r>
                <a:rPr lang="en-GB" sz="1400">
                  <a:solidFill>
                    <a:schemeClr val="tx2"/>
                  </a:solidFill>
                </a:rPr>
                <a:t>Operating cost are too high</a:t>
              </a:r>
            </a:p>
          </p:txBody>
        </p:sp>
      </p:grpSp>
      <p:sp>
        <p:nvSpPr>
          <p:cNvPr id="93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30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4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93" dur="20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95" dur="20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97" dur="20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99" dur="20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01" dur="2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03" dur="2000" fill="hold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05" dur="20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07" dur="2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09" dur="20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11" dur="2000" fill="hold"/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13" dur="2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15" dur="20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17" dur="2000" fill="hold"/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19" dur="20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21" dur="20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23" dur="2000" fill="hold"/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25" dur="2000" fill="hold"/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27" dur="2000" fill="hold"/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29" dur="2000" fill="hold"/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31" dur="2000" fill="hold"/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33" dur="2000" fill="hold"/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545 -0.2044 " pathEditMode="relative" ptsTypes="AA">
                                      <p:cBhvr>
                                        <p:cTn id="135" dur="2000" fill="hold"/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04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204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204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204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0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0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0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0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0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0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0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04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04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6" grpId="0" animBg="1"/>
      <p:bldP spid="204846" grpId="1" animBg="1"/>
      <p:bldP spid="204869" grpId="0" animBg="1"/>
      <p:bldP spid="204870" grpId="0" animBg="1"/>
      <p:bldP spid="204875" grpId="0" animBg="1"/>
      <p:bldP spid="204876" grpId="0" animBg="1"/>
      <p:bldP spid="2048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550" y="263525"/>
            <a:ext cx="5832475" cy="465138"/>
          </a:xfrm>
        </p:spPr>
        <p:txBody>
          <a:bodyPr/>
          <a:lstStyle/>
          <a:p>
            <a:r>
              <a:rPr lang="en-GB" sz="2000"/>
              <a:t>Introduction (Hierarchical focus for research)</a:t>
            </a:r>
          </a:p>
        </p:txBody>
      </p:sp>
      <p:sp>
        <p:nvSpPr>
          <p:cNvPr id="219139" name="Freeform 3"/>
          <p:cNvSpPr>
            <a:spLocks/>
          </p:cNvSpPr>
          <p:nvPr/>
        </p:nvSpPr>
        <p:spPr bwMode="auto">
          <a:xfrm>
            <a:off x="1001713" y="1174750"/>
            <a:ext cx="6421437" cy="3744913"/>
          </a:xfrm>
          <a:custGeom>
            <a:avLst/>
            <a:gdLst/>
            <a:ahLst/>
            <a:cxnLst>
              <a:cxn ang="0">
                <a:pos x="2022" y="2044"/>
              </a:cxn>
              <a:cxn ang="0">
                <a:pos x="0" y="0"/>
              </a:cxn>
              <a:cxn ang="0">
                <a:pos x="4045" y="0"/>
              </a:cxn>
              <a:cxn ang="0">
                <a:pos x="2022" y="2044"/>
              </a:cxn>
            </a:cxnLst>
            <a:rect l="0" t="0" r="r" b="b"/>
            <a:pathLst>
              <a:path w="4045" h="2044">
                <a:moveTo>
                  <a:pt x="2022" y="2044"/>
                </a:moveTo>
                <a:lnTo>
                  <a:pt x="0" y="0"/>
                </a:lnTo>
                <a:lnTo>
                  <a:pt x="4045" y="0"/>
                </a:lnTo>
                <a:lnTo>
                  <a:pt x="2022" y="2044"/>
                </a:lnTo>
                <a:close/>
              </a:path>
            </a:pathLst>
          </a:custGeom>
          <a:solidFill>
            <a:srgbClr val="ADC3D9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1881188" y="1708150"/>
            <a:ext cx="4648200" cy="47148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GB" sz="2000" b="1"/>
              <a:t>Macro Industrial Level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3143250" y="3151188"/>
            <a:ext cx="2179638" cy="47148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GB" sz="2000" b="1"/>
              <a:t>Company Level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2909888" y="877888"/>
            <a:ext cx="2644775" cy="5683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2000" b="1">
                <a:solidFill>
                  <a:schemeClr val="bg1"/>
                </a:solidFill>
              </a:rPr>
              <a:t>Focus Stages</a:t>
            </a: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7423150" y="1174750"/>
            <a:ext cx="1387475" cy="1266825"/>
          </a:xfrm>
          <a:prstGeom prst="rect">
            <a:avLst/>
          </a:prstGeom>
          <a:solidFill>
            <a:srgbClr val="ADC3D9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GB" sz="1400" b="1"/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7423150" y="2441575"/>
            <a:ext cx="1387475" cy="2697163"/>
          </a:xfrm>
          <a:prstGeom prst="rect">
            <a:avLst/>
          </a:prstGeom>
          <a:solidFill>
            <a:srgbClr val="ADC3D9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GB" sz="1400" b="1"/>
          </a:p>
        </p:txBody>
      </p:sp>
      <p:sp>
        <p:nvSpPr>
          <p:cNvPr id="219145" name="AutoShape 9"/>
          <p:cNvSpPr>
            <a:spLocks/>
          </p:cNvSpPr>
          <p:nvPr/>
        </p:nvSpPr>
        <p:spPr bwMode="auto">
          <a:xfrm>
            <a:off x="8810625" y="1174750"/>
            <a:ext cx="130175" cy="1266825"/>
          </a:xfrm>
          <a:prstGeom prst="rightBrace">
            <a:avLst>
              <a:gd name="adj1" fmla="val 8109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8940800" y="1606550"/>
            <a:ext cx="8572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/>
              <a:t>30%     </a:t>
            </a:r>
          </a:p>
        </p:txBody>
      </p:sp>
      <p:sp>
        <p:nvSpPr>
          <p:cNvPr id="219147" name="AutoShape 11"/>
          <p:cNvSpPr>
            <a:spLocks/>
          </p:cNvSpPr>
          <p:nvPr/>
        </p:nvSpPr>
        <p:spPr bwMode="auto">
          <a:xfrm>
            <a:off x="8810625" y="2441575"/>
            <a:ext cx="130175" cy="2697163"/>
          </a:xfrm>
          <a:prstGeom prst="rightBrace">
            <a:avLst>
              <a:gd name="adj1" fmla="val 17266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8940800" y="3552825"/>
            <a:ext cx="8572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/>
              <a:t>70%</a:t>
            </a: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7794625" y="2976563"/>
            <a:ext cx="8572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/>
              <a:t>?%</a:t>
            </a: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7794625" y="3894138"/>
            <a:ext cx="8572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/>
              <a:t>?%</a:t>
            </a:r>
          </a:p>
        </p:txBody>
      </p:sp>
      <p:sp>
        <p:nvSpPr>
          <p:cNvPr id="219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55863" y="5408613"/>
            <a:ext cx="6926262" cy="1017844"/>
          </a:xfrm>
          <a:solidFill>
            <a:srgbClr val="EBEBF5">
              <a:alpha val="60001"/>
            </a:srgbClr>
          </a:solidFill>
          <a:ln w="19050" algn="ctr"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177800" indent="-177800" eaLnBrk="0" hangingPunct="0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n-GB" sz="2000" dirty="0">
                <a:solidFill>
                  <a:schemeClr val="tx2"/>
                </a:solidFill>
              </a:rPr>
              <a:t>Analysis of current industrial needs</a:t>
            </a:r>
          </a:p>
          <a:p>
            <a:pPr marL="177800" indent="-177800" eaLnBrk="0" hangingPunct="0">
              <a:spcBef>
                <a:spcPct val="0"/>
              </a:spcBef>
              <a:buClr>
                <a:schemeClr val="accent2"/>
              </a:buClr>
              <a:buSzTx/>
            </a:pPr>
            <a:r>
              <a:rPr lang="en-GB" sz="2000" dirty="0">
                <a:solidFill>
                  <a:schemeClr val="tx2"/>
                </a:solidFill>
              </a:rPr>
              <a:t>Lack of </a:t>
            </a:r>
            <a:r>
              <a:rPr lang="en-GB" sz="2000" b="1" dirty="0">
                <a:solidFill>
                  <a:schemeClr val="tx2"/>
                </a:solidFill>
              </a:rPr>
              <a:t>affordable</a:t>
            </a:r>
            <a:r>
              <a:rPr lang="en-GB" sz="2000" dirty="0">
                <a:solidFill>
                  <a:schemeClr val="tx2"/>
                </a:solidFill>
              </a:rPr>
              <a:t> ERP applications for </a:t>
            </a:r>
            <a:r>
              <a:rPr lang="en-GB" sz="2000" dirty="0" err="1">
                <a:solidFill>
                  <a:schemeClr val="tx2"/>
                </a:solidFill>
              </a:rPr>
              <a:t>SMEs</a:t>
            </a:r>
            <a:endParaRPr lang="en-GB" sz="2000" dirty="0">
              <a:solidFill>
                <a:schemeClr val="tx2"/>
              </a:solidFill>
            </a:endParaRPr>
          </a:p>
          <a:p>
            <a:pPr marL="177800" indent="-177800" eaLnBrk="0" hangingPunct="0">
              <a:spcBef>
                <a:spcPct val="0"/>
              </a:spcBef>
              <a:buClr>
                <a:schemeClr val="accent2"/>
              </a:buClr>
              <a:buSzTx/>
            </a:pPr>
            <a:r>
              <a:rPr lang="en-GB" sz="2000" dirty="0">
                <a:solidFill>
                  <a:schemeClr val="tx2"/>
                </a:solidFill>
              </a:rPr>
              <a:t>Existing ERP solutions do not support </a:t>
            </a:r>
            <a:r>
              <a:rPr lang="en-GB" sz="2000" b="1" dirty="0">
                <a:solidFill>
                  <a:schemeClr val="tx2"/>
                </a:solidFill>
              </a:rPr>
              <a:t>common</a:t>
            </a:r>
            <a:r>
              <a:rPr lang="en-GB" sz="2000" dirty="0">
                <a:solidFill>
                  <a:schemeClr val="tx2"/>
                </a:solidFill>
              </a:rPr>
              <a:t> platforms</a:t>
            </a: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134938" y="3984625"/>
            <a:ext cx="4205287" cy="1311275"/>
          </a:xfrm>
          <a:prstGeom prst="rect">
            <a:avLst/>
          </a:prstGeom>
          <a:solidFill>
            <a:srgbClr val="EBEBF5">
              <a:alpha val="60001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77800" indent="-17780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000">
                <a:solidFill>
                  <a:schemeClr val="tx2"/>
                </a:solidFill>
              </a:rPr>
              <a:t>ERP tools have </a:t>
            </a:r>
            <a:r>
              <a:rPr lang="en-GB" sz="2000" b="1">
                <a:solidFill>
                  <a:schemeClr val="tx2"/>
                </a:solidFill>
              </a:rPr>
              <a:t>no segregation</a:t>
            </a:r>
            <a:r>
              <a:rPr lang="en-GB" sz="2000">
                <a:solidFill>
                  <a:schemeClr val="tx2"/>
                </a:solidFill>
              </a:rPr>
              <a:t> </a:t>
            </a:r>
            <a:br>
              <a:rPr lang="en-GB" sz="2000">
                <a:solidFill>
                  <a:schemeClr val="tx2"/>
                </a:solidFill>
              </a:rPr>
            </a:br>
            <a:r>
              <a:rPr lang="en-GB" sz="2000">
                <a:solidFill>
                  <a:schemeClr val="tx2"/>
                </a:solidFill>
              </a:rPr>
              <a:t>at industrial level</a:t>
            </a:r>
          </a:p>
          <a:p>
            <a:pPr marL="177800" indent="-17780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000">
                <a:solidFill>
                  <a:schemeClr val="tx2"/>
                </a:solidFill>
              </a:rPr>
              <a:t>Focus has been on the distributed units of large enterprises</a:t>
            </a:r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7113588" y="700088"/>
            <a:ext cx="2314575" cy="533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45000"/>
              </a:lnSpc>
            </a:pPr>
            <a:r>
              <a:rPr lang="en-GB" sz="2000"/>
              <a:t>ERP functionalities</a:t>
            </a:r>
          </a:p>
        </p:txBody>
      </p:sp>
      <p:sp>
        <p:nvSpPr>
          <p:cNvPr id="219154" name="AutoShape 18"/>
          <p:cNvSpPr>
            <a:spLocks noChangeArrowheads="1"/>
          </p:cNvSpPr>
          <p:nvPr/>
        </p:nvSpPr>
        <p:spPr bwMode="auto">
          <a:xfrm rot="10800000" flipH="1">
            <a:off x="1173163" y="5472113"/>
            <a:ext cx="755650" cy="765175"/>
          </a:xfrm>
          <a:custGeom>
            <a:avLst/>
            <a:gdLst>
              <a:gd name="G0" fmla="+- 15713 0 0"/>
              <a:gd name="G1" fmla="+- 3483 0 0"/>
              <a:gd name="G2" fmla="+- 12158 0 3483"/>
              <a:gd name="G3" fmla="+- G2 0 3483"/>
              <a:gd name="G4" fmla="*/ G3 32768 32059"/>
              <a:gd name="G5" fmla="*/ G4 1 2"/>
              <a:gd name="G6" fmla="+- 21600 0 15713"/>
              <a:gd name="G7" fmla="*/ G6 3483 6079"/>
              <a:gd name="G8" fmla="+- G7 15713 0"/>
              <a:gd name="T0" fmla="*/ 15713 w 21600"/>
              <a:gd name="T1" fmla="*/ 0 h 21600"/>
              <a:gd name="T2" fmla="*/ 15713 w 21600"/>
              <a:gd name="T3" fmla="*/ 12158 h 21600"/>
              <a:gd name="T4" fmla="*/ 265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713" y="0"/>
                </a:lnTo>
                <a:lnTo>
                  <a:pt x="15713" y="3483"/>
                </a:lnTo>
                <a:lnTo>
                  <a:pt x="12427" y="3483"/>
                </a:lnTo>
                <a:cubicBezTo>
                  <a:pt x="5564" y="3483"/>
                  <a:pt x="0" y="7367"/>
                  <a:pt x="0" y="12158"/>
                </a:cubicBezTo>
                <a:lnTo>
                  <a:pt x="0" y="21600"/>
                </a:lnTo>
                <a:lnTo>
                  <a:pt x="5307" y="21600"/>
                </a:lnTo>
                <a:lnTo>
                  <a:pt x="5307" y="12158"/>
                </a:lnTo>
                <a:cubicBezTo>
                  <a:pt x="5307" y="10234"/>
                  <a:pt x="8495" y="8675"/>
                  <a:pt x="12427" y="8675"/>
                </a:cubicBezTo>
                <a:lnTo>
                  <a:pt x="15713" y="8675"/>
                </a:lnTo>
                <a:lnTo>
                  <a:pt x="15713" y="12158"/>
                </a:lnTo>
                <a:close/>
              </a:path>
            </a:pathLst>
          </a:custGeom>
          <a:solidFill>
            <a:srgbClr val="ADC3D9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19155" name="Rectangle 19"/>
          <p:cNvSpPr>
            <a:spLocks noChangeArrowheads="1"/>
          </p:cNvSpPr>
          <p:nvPr/>
        </p:nvSpPr>
        <p:spPr bwMode="auto">
          <a:xfrm>
            <a:off x="2465388" y="2441575"/>
            <a:ext cx="3460750" cy="4714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GB" sz="2000" b="1">
                <a:solidFill>
                  <a:srgbClr val="DC196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 Industry Level</a:t>
            </a:r>
          </a:p>
        </p:txBody>
      </p:sp>
      <p:sp>
        <p:nvSpPr>
          <p:cNvPr id="219156" name="Line 20"/>
          <p:cNvSpPr>
            <a:spLocks noChangeShapeType="1"/>
          </p:cNvSpPr>
          <p:nvPr/>
        </p:nvSpPr>
        <p:spPr bwMode="auto">
          <a:xfrm flipH="1">
            <a:off x="7419975" y="243998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91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4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9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9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91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91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19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9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9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19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9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9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19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9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9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19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3" grpId="0" animBg="1"/>
      <p:bldP spid="219144" grpId="0" animBg="1"/>
      <p:bldP spid="219145" grpId="0" animBg="1"/>
      <p:bldP spid="219146" grpId="0"/>
      <p:bldP spid="219147" grpId="0" animBg="1"/>
      <p:bldP spid="219148" grpId="0"/>
      <p:bldP spid="219149" grpId="0"/>
      <p:bldP spid="219150" grpId="0"/>
      <p:bldP spid="219151" grpId="0" build="p" animBg="1"/>
      <p:bldP spid="219152" grpId="0" animBg="1"/>
      <p:bldP spid="219153" grpId="0"/>
      <p:bldP spid="219154" grpId="0" animBg="1"/>
      <p:bldP spid="2191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>
            <p:custDataLst>
              <p:tags r:id="rId2"/>
            </p:custDataLst>
          </p:nvPr>
        </p:nvSpPr>
        <p:spPr>
          <a:xfrm>
            <a:off x="2825621" y="3284935"/>
            <a:ext cx="4125969" cy="2480897"/>
          </a:xfrm>
          <a:prstGeom prst="ellipse">
            <a:avLst/>
          </a:prstGeom>
          <a:effectLst>
            <a:outerShdw blurRad="1524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549" name="Rectangle 5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30618" y="847700"/>
            <a:ext cx="2736850" cy="79216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glow rad="101600">
              <a:srgbClr val="D7E4F9">
                <a:alpha val="60000"/>
              </a:srgb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dirty="0"/>
              <a:t>Project </a:t>
            </a:r>
            <a:r>
              <a:rPr lang="en-GB" dirty="0" smtClean="0"/>
              <a:t>expertise and Vision</a:t>
            </a:r>
            <a:endParaRPr lang="en-GB" dirty="0"/>
          </a:p>
        </p:txBody>
      </p:sp>
      <p:sp>
        <p:nvSpPr>
          <p:cNvPr id="23450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44909" y="1052513"/>
            <a:ext cx="2108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1800" b="1" dirty="0">
                <a:solidFill>
                  <a:schemeClr val="tx2"/>
                </a:solidFill>
              </a:rPr>
              <a:t>Research experts</a:t>
            </a:r>
          </a:p>
        </p:txBody>
      </p:sp>
      <p:sp>
        <p:nvSpPr>
          <p:cNvPr id="234550" name="Rectangle 5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989077">
            <a:off x="7033163" y="1633278"/>
            <a:ext cx="2736850" cy="79216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glow rad="101600">
              <a:srgbClr val="D7E4F9">
                <a:alpha val="60000"/>
              </a:srgb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4502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989077">
            <a:off x="7034118" y="1693675"/>
            <a:ext cx="27368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tx2"/>
                </a:solidFill>
              </a:rPr>
              <a:t>Tool-and-Die manufacturing experts</a:t>
            </a:r>
          </a:p>
        </p:txBody>
      </p:sp>
      <p:pic>
        <p:nvPicPr>
          <p:cNvPr id="234523" name="Picture 27" descr="fir">
            <a:hlinkClick r:id="rId28"/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/>
          <a:srcRect/>
          <a:stretch>
            <a:fillRect/>
          </a:stretch>
        </p:blipFill>
        <p:spPr bwMode="auto">
          <a:xfrm>
            <a:off x="4338642" y="1785915"/>
            <a:ext cx="942975" cy="549275"/>
          </a:xfrm>
          <a:prstGeom prst="rect">
            <a:avLst/>
          </a:prstGeom>
          <a:noFill/>
        </p:spPr>
      </p:pic>
      <p:pic>
        <p:nvPicPr>
          <p:cNvPr id="234524" name="Picture 28" descr="bibalogo">
            <a:hlinkClick r:id="rId30"/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/>
          <a:srcRect r="4739" b="2632"/>
          <a:stretch>
            <a:fillRect/>
          </a:stretch>
        </p:blipFill>
        <p:spPr bwMode="auto">
          <a:xfrm>
            <a:off x="3382941" y="2406636"/>
            <a:ext cx="757237" cy="279400"/>
          </a:xfrm>
          <a:prstGeom prst="rect">
            <a:avLst/>
          </a:prstGeom>
          <a:noFill/>
        </p:spPr>
      </p:pic>
      <p:pic>
        <p:nvPicPr>
          <p:cNvPr id="234526" name="Picture 30" descr="insiel">
            <a:hlinkClick r:id="rId32"/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>
            <a:lum contrast="24000"/>
          </a:blip>
          <a:srcRect/>
          <a:stretch>
            <a:fillRect/>
          </a:stretch>
        </p:blipFill>
        <p:spPr bwMode="auto">
          <a:xfrm>
            <a:off x="1995447" y="2698740"/>
            <a:ext cx="996950" cy="315913"/>
          </a:xfrm>
          <a:prstGeom prst="rect">
            <a:avLst/>
          </a:prstGeom>
          <a:noFill/>
        </p:spPr>
      </p:pic>
      <p:pic>
        <p:nvPicPr>
          <p:cNvPr id="234527" name="Picture 31" descr="logo">
            <a:hlinkClick r:id="rId34"/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/>
          <a:srcRect l="984" t="3619" r="984" b="5161"/>
          <a:stretch>
            <a:fillRect/>
          </a:stretch>
        </p:blipFill>
        <p:spPr bwMode="auto">
          <a:xfrm>
            <a:off x="1155648" y="3225404"/>
            <a:ext cx="906462" cy="566737"/>
          </a:xfrm>
          <a:prstGeom prst="rect">
            <a:avLst/>
          </a:prstGeom>
          <a:noFill/>
        </p:spPr>
      </p:pic>
      <p:pic>
        <p:nvPicPr>
          <p:cNvPr id="234528" name="Picture 3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>
            <a:lum contrast="6000"/>
          </a:blip>
          <a:srcRect l="13411" t="19270" r="60027" b="71875"/>
          <a:stretch>
            <a:fillRect/>
          </a:stretch>
        </p:blipFill>
        <p:spPr bwMode="auto">
          <a:xfrm>
            <a:off x="1265187" y="5662649"/>
            <a:ext cx="1584325" cy="3952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34529" name="Picture 33" descr="it_partners">
            <a:hlinkClick r:id="rId37"/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/>
          <a:srcRect/>
          <a:stretch>
            <a:fillRect/>
          </a:stretch>
        </p:blipFill>
        <p:spPr bwMode="auto">
          <a:xfrm>
            <a:off x="1046109" y="4112431"/>
            <a:ext cx="769938" cy="474662"/>
          </a:xfrm>
          <a:prstGeom prst="rect">
            <a:avLst/>
          </a:prstGeom>
          <a:noFill/>
        </p:spPr>
      </p:pic>
      <p:pic>
        <p:nvPicPr>
          <p:cNvPr id="234533" name="Picture 37" descr="kuhn">
            <a:hlinkClick r:id="rId39"/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/>
          <a:srcRect/>
          <a:stretch>
            <a:fillRect/>
          </a:stretch>
        </p:blipFill>
        <p:spPr bwMode="auto">
          <a:xfrm>
            <a:off x="8385222" y="4046518"/>
            <a:ext cx="381000" cy="414337"/>
          </a:xfrm>
          <a:prstGeom prst="rect">
            <a:avLst/>
          </a:prstGeom>
          <a:noFill/>
        </p:spPr>
      </p:pic>
      <p:grpSp>
        <p:nvGrpSpPr>
          <p:cNvPr id="234534" name="Group 38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545423" y="3992742"/>
            <a:ext cx="612775" cy="450850"/>
            <a:chOff x="1782" y="2976"/>
            <a:chExt cx="668" cy="511"/>
          </a:xfrm>
        </p:grpSpPr>
        <p:pic>
          <p:nvPicPr>
            <p:cNvPr id="234535" name="Picture 39"/>
            <p:cNvPicPr>
              <a:picLocks noChangeAspect="1" noChangeArrowheads="1"/>
            </p:cNvPicPr>
            <p:nvPr/>
          </p:nvPicPr>
          <p:blipFill>
            <a:blip r:embed="rId41" cstate="print"/>
            <a:srcRect l="36197" t="44618" r="30209" b="26042"/>
            <a:stretch>
              <a:fillRect/>
            </a:stretch>
          </p:blipFill>
          <p:spPr bwMode="auto">
            <a:xfrm>
              <a:off x="1782" y="2976"/>
              <a:ext cx="600" cy="39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234536" name="Picture 40" descr="herti">
              <a:hlinkClick r:id="rId42"/>
            </p:cNvPr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1850" y="3385"/>
              <a:ext cx="600" cy="102"/>
            </a:xfrm>
            <a:prstGeom prst="rect">
              <a:avLst/>
            </a:prstGeom>
            <a:noFill/>
          </p:spPr>
        </p:pic>
      </p:grpSp>
      <p:pic>
        <p:nvPicPr>
          <p:cNvPr id="234537" name="Picture 41" descr="top">
            <a:hlinkClick r:id="rId44"/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/>
          <a:srcRect l="11000" t="13611" r="54666"/>
          <a:stretch>
            <a:fillRect/>
          </a:stretch>
        </p:blipFill>
        <p:spPr bwMode="auto">
          <a:xfrm>
            <a:off x="1009596" y="4965727"/>
            <a:ext cx="1403350" cy="434975"/>
          </a:xfrm>
          <a:prstGeom prst="rect">
            <a:avLst/>
          </a:prstGeom>
          <a:noFill/>
        </p:spPr>
      </p:pic>
      <p:pic>
        <p:nvPicPr>
          <p:cNvPr id="234538" name="Picture 42" descr="TECOS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/>
          <a:srcRect r="76308" b="12000"/>
          <a:stretch>
            <a:fillRect/>
          </a:stretch>
        </p:blipFill>
        <p:spPr bwMode="auto">
          <a:xfrm>
            <a:off x="7947066" y="3279745"/>
            <a:ext cx="647700" cy="369887"/>
          </a:xfrm>
          <a:prstGeom prst="rect">
            <a:avLst/>
          </a:prstGeom>
          <a:noFill/>
        </p:spPr>
      </p:pic>
      <p:pic>
        <p:nvPicPr>
          <p:cNvPr id="234539" name="Picture 43" descr="VALJI-znak1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7216806" y="3279745"/>
            <a:ext cx="46831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40" name="Picture 44" descr="prosojnica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/>
          <a:srcRect/>
          <a:stretch>
            <a:fillRect/>
          </a:stretch>
        </p:blipFill>
        <p:spPr bwMode="auto">
          <a:xfrm>
            <a:off x="6632598" y="2808279"/>
            <a:ext cx="15113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41" name="Picture 45" descr="emo_logo_ozadje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/>
          <a:srcRect r="-352" b="4985"/>
          <a:stretch>
            <a:fillRect/>
          </a:stretch>
        </p:blipFill>
        <p:spPr bwMode="auto">
          <a:xfrm>
            <a:off x="7545423" y="4813291"/>
            <a:ext cx="1260475" cy="330200"/>
          </a:xfrm>
          <a:prstGeom prst="rect">
            <a:avLst/>
          </a:prstGeom>
          <a:noFill/>
        </p:spPr>
      </p:pic>
      <p:pic>
        <p:nvPicPr>
          <p:cNvPr id="234546" name="Picture 50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/>
          <a:srcRect/>
          <a:stretch>
            <a:fillRect/>
          </a:stretch>
        </p:blipFill>
        <p:spPr bwMode="auto">
          <a:xfrm>
            <a:off x="7253319" y="5470525"/>
            <a:ext cx="865187" cy="58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559" name="Picture 63" descr="JSI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>
            <a:lum bright="-12000" contrast="36000"/>
          </a:blip>
          <a:srcRect/>
          <a:stretch>
            <a:fillRect/>
          </a:stretch>
        </p:blipFill>
        <p:spPr bwMode="auto">
          <a:xfrm>
            <a:off x="5318130" y="2333610"/>
            <a:ext cx="1314450" cy="495300"/>
          </a:xfrm>
          <a:prstGeom prst="rect">
            <a:avLst/>
          </a:prstGeom>
          <a:noFill/>
        </p:spPr>
      </p:pic>
      <p:sp>
        <p:nvSpPr>
          <p:cNvPr id="234548" name="Rectangle 5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9562673">
            <a:off x="121160" y="1760525"/>
            <a:ext cx="2736850" cy="79216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glow rad="101600">
              <a:srgbClr val="D7E4F9">
                <a:alpha val="60000"/>
              </a:srgb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234500" name="Rectangle 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9562673">
            <a:off x="182996" y="1819484"/>
            <a:ext cx="25924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tx2"/>
                </a:solidFill>
              </a:rPr>
              <a:t>ERP-/PPC </a:t>
            </a:r>
            <a:r>
              <a:rPr lang="en-GB" sz="1800" b="1" dirty="0" smtClean="0">
                <a:solidFill>
                  <a:schemeClr val="tx2"/>
                </a:solidFill>
              </a:rPr>
              <a:t>and</a:t>
            </a:r>
            <a:endParaRPr lang="en-GB" sz="1800" b="1" dirty="0">
              <a:solidFill>
                <a:schemeClr val="tx2"/>
              </a:solidFill>
            </a:endParaRPr>
          </a:p>
          <a:p>
            <a:pPr algn="ctr"/>
            <a:r>
              <a:rPr lang="en-GB" sz="1800" b="1" dirty="0">
                <a:solidFill>
                  <a:schemeClr val="tx2"/>
                </a:solidFill>
              </a:rPr>
              <a:t>open source experts</a:t>
            </a:r>
          </a:p>
        </p:txBody>
      </p:sp>
      <p:sp>
        <p:nvSpPr>
          <p:cNvPr id="37" name="Rectangle 36"/>
          <p:cNvSpPr/>
          <p:nvPr>
            <p:custDataLst>
              <p:tags r:id="rId25"/>
            </p:custDataLst>
          </p:nvPr>
        </p:nvSpPr>
        <p:spPr>
          <a:xfrm>
            <a:off x="2470116" y="3319461"/>
            <a:ext cx="48133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800" b="1" dirty="0" smtClean="0"/>
              <a:t>“To enable </a:t>
            </a:r>
          </a:p>
          <a:p>
            <a:pPr algn="ctr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3399"/>
                </a:solidFill>
              </a:rPr>
              <a:t>Eastern European SMEs</a:t>
            </a:r>
            <a:r>
              <a:rPr lang="en-US" sz="1800" b="1" dirty="0" smtClean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1800" b="1" dirty="0" smtClean="0"/>
              <a:t>to participate and collaborate in </a:t>
            </a:r>
          </a:p>
          <a:p>
            <a:pPr algn="ctr">
              <a:buFont typeface="Wingdings" pitchFamily="2" charset="2"/>
              <a:buNone/>
            </a:pPr>
            <a:r>
              <a:rPr lang="en-US" sz="1800" b="1" dirty="0" smtClean="0"/>
              <a:t>Dynamic Business Networks by Developing </a:t>
            </a:r>
            <a:r>
              <a:rPr lang="en-US" sz="1800" b="1" dirty="0" smtClean="0">
                <a:solidFill>
                  <a:srgbClr val="003399"/>
                </a:solidFill>
              </a:rPr>
              <a:t>open source</a:t>
            </a:r>
            <a:r>
              <a:rPr lang="en-US" sz="1800" b="1" dirty="0" smtClean="0">
                <a:solidFill>
                  <a:srgbClr val="3333CC"/>
                </a:solidFill>
              </a:rPr>
              <a:t> </a:t>
            </a:r>
            <a:r>
              <a:rPr lang="en-US" sz="1800" b="1" dirty="0" smtClean="0">
                <a:solidFill>
                  <a:srgbClr val="003399"/>
                </a:solidFill>
              </a:rPr>
              <a:t>Enterprise Resource Planning (ERP)</a:t>
            </a:r>
            <a:r>
              <a:rPr lang="en-US" sz="1800" b="1" dirty="0" smtClean="0"/>
              <a:t> application </a:t>
            </a:r>
          </a:p>
          <a:p>
            <a:pPr algn="ctr">
              <a:buFont typeface="Wingdings" pitchFamily="2" charset="2"/>
              <a:buNone/>
            </a:pPr>
            <a:r>
              <a:rPr lang="en-US" sz="1800" b="1" dirty="0" smtClean="0"/>
              <a:t>with </a:t>
            </a:r>
            <a:r>
              <a:rPr lang="en-US" sz="1800" b="1" dirty="0" smtClean="0">
                <a:solidFill>
                  <a:srgbClr val="003399"/>
                </a:solidFill>
              </a:rPr>
              <a:t>Customer Relationship </a:t>
            </a:r>
          </a:p>
          <a:p>
            <a:pPr algn="ctr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3399"/>
                </a:solidFill>
              </a:rPr>
              <a:t>Management (CRM)</a:t>
            </a:r>
            <a:r>
              <a:rPr lang="en-US" sz="1800" b="1" dirty="0" smtClean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1800" b="1" dirty="0" smtClean="0"/>
              <a:t>functionalities”</a:t>
            </a:r>
            <a:endParaRPr lang="en-US" sz="1800" b="1" dirty="0"/>
          </a:p>
        </p:txBody>
      </p:sp>
      <p:graphicFrame>
        <p:nvGraphicFramePr>
          <p:cNvPr id="234551" name="Rectangle 5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34551" r:id="rId52" imgW="0" imgH="0" progId="TCLayout.ActiveDocument.1">
              <p:embed/>
            </p:oleObj>
          </a:graphicData>
        </a:graphic>
      </p:graphicFrame>
      <p:sp>
        <p:nvSpPr>
          <p:cNvPr id="43" name="Footer Placeholder 3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117475" y="6524625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6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1186" r:id="rId16" imgW="0" imgH="0" progId="TCLayout.ActiveDocument.1">
              <p:embed/>
            </p:oleObj>
          </a:graphicData>
        </a:graphic>
      </p:graphicFrame>
      <p:sp>
        <p:nvSpPr>
          <p:cNvPr id="221187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9479" y="1128681"/>
            <a:ext cx="5121275" cy="966783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/>
              <a:t>Project status - Technical</a:t>
            </a:r>
          </a:p>
        </p:txBody>
      </p:sp>
      <p:sp>
        <p:nvSpPr>
          <p:cNvPr id="2211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00750" y="1790683"/>
            <a:ext cx="6477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GB" sz="1800" b="1" i="1" dirty="0">
                <a:solidFill>
                  <a:srgbClr val="000099"/>
                </a:solidFill>
              </a:rPr>
              <a:t>IT</a:t>
            </a:r>
            <a:endParaRPr lang="en-GB" sz="2000" b="1" i="1" dirty="0">
              <a:solidFill>
                <a:srgbClr val="000099"/>
              </a:solidFill>
            </a:endParaRPr>
          </a:p>
        </p:txBody>
      </p:sp>
      <p:sp>
        <p:nvSpPr>
          <p:cNvPr id="221190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621881" y="2705894"/>
            <a:ext cx="720725" cy="935038"/>
          </a:xfrm>
          <a:custGeom>
            <a:avLst/>
            <a:gdLst>
              <a:gd name="G0" fmla="+- 15713 0 0"/>
              <a:gd name="G1" fmla="+- 3483 0 0"/>
              <a:gd name="G2" fmla="+- 12158 0 3483"/>
              <a:gd name="G3" fmla="+- G2 0 3483"/>
              <a:gd name="G4" fmla="*/ G3 32768 32059"/>
              <a:gd name="G5" fmla="*/ G4 1 2"/>
              <a:gd name="G6" fmla="+- 21600 0 15713"/>
              <a:gd name="G7" fmla="*/ G6 3483 6079"/>
              <a:gd name="G8" fmla="+- G7 15713 0"/>
              <a:gd name="T0" fmla="*/ 15713 w 21600"/>
              <a:gd name="T1" fmla="*/ 0 h 21600"/>
              <a:gd name="T2" fmla="*/ 15713 w 21600"/>
              <a:gd name="T3" fmla="*/ 12158 h 21600"/>
              <a:gd name="T4" fmla="*/ 265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713" y="0"/>
                </a:lnTo>
                <a:lnTo>
                  <a:pt x="15713" y="3483"/>
                </a:lnTo>
                <a:lnTo>
                  <a:pt x="12427" y="3483"/>
                </a:lnTo>
                <a:cubicBezTo>
                  <a:pt x="5564" y="3483"/>
                  <a:pt x="0" y="7367"/>
                  <a:pt x="0" y="12158"/>
                </a:cubicBezTo>
                <a:lnTo>
                  <a:pt x="0" y="21600"/>
                </a:lnTo>
                <a:lnTo>
                  <a:pt x="5307" y="21600"/>
                </a:lnTo>
                <a:lnTo>
                  <a:pt x="5307" y="12158"/>
                </a:lnTo>
                <a:cubicBezTo>
                  <a:pt x="5307" y="10234"/>
                  <a:pt x="8495" y="8675"/>
                  <a:pt x="12427" y="8675"/>
                </a:cubicBezTo>
                <a:lnTo>
                  <a:pt x="15713" y="8675"/>
                </a:lnTo>
                <a:lnTo>
                  <a:pt x="15713" y="12158"/>
                </a:lnTo>
                <a:close/>
              </a:path>
            </a:pathLst>
          </a:custGeom>
          <a:solidFill>
            <a:srgbClr val="ADC3D9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1191" name="AutoShap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48263" y="4179888"/>
            <a:ext cx="719137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DC3D9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11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8988" y="3914775"/>
            <a:ext cx="2203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chemeClr val="tx2"/>
                </a:solidFill>
              </a:rPr>
              <a:t>Choosing legacy software</a:t>
            </a:r>
          </a:p>
        </p:txBody>
      </p:sp>
      <p:sp>
        <p:nvSpPr>
          <p:cNvPr id="221193" name="AutoShap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5982494" y="4814094"/>
            <a:ext cx="636588" cy="431800"/>
          </a:xfrm>
          <a:custGeom>
            <a:avLst/>
            <a:gdLst>
              <a:gd name="G0" fmla="+- 8576 0 0"/>
              <a:gd name="G1" fmla="+- 17075 0 0"/>
              <a:gd name="G2" fmla="+- 8576 0 0"/>
              <a:gd name="G3" fmla="*/ 8576 1 2"/>
              <a:gd name="G4" fmla="+- G3 10800 0"/>
              <a:gd name="G5" fmla="+- 21600 8576 17075"/>
              <a:gd name="G6" fmla="+- 17075 8576 0"/>
              <a:gd name="G7" fmla="*/ G6 1 2"/>
              <a:gd name="G8" fmla="*/ 17075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075 1 2"/>
              <a:gd name="G15" fmla="+- G5 0 G4"/>
              <a:gd name="G16" fmla="+- G0 0 G4"/>
              <a:gd name="G17" fmla="*/ G2 G15 G16"/>
              <a:gd name="T0" fmla="*/ 15088 w 21600"/>
              <a:gd name="T1" fmla="*/ 0 h 21600"/>
              <a:gd name="T2" fmla="*/ 8576 w 21600"/>
              <a:gd name="T3" fmla="*/ 8576 h 21600"/>
              <a:gd name="T4" fmla="*/ 0 w 21600"/>
              <a:gd name="T5" fmla="*/ 19086 h 21600"/>
              <a:gd name="T6" fmla="*/ 8538 w 21600"/>
              <a:gd name="T7" fmla="*/ 21600 h 21600"/>
              <a:gd name="T8" fmla="*/ 17075 w 21600"/>
              <a:gd name="T9" fmla="*/ 16225 h 21600"/>
              <a:gd name="T10" fmla="*/ 21600 w 21600"/>
              <a:gd name="T11" fmla="*/ 857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88" y="0"/>
                </a:moveTo>
                <a:lnTo>
                  <a:pt x="8576" y="8576"/>
                </a:lnTo>
                <a:lnTo>
                  <a:pt x="13101" y="8576"/>
                </a:lnTo>
                <a:lnTo>
                  <a:pt x="13101" y="16573"/>
                </a:lnTo>
                <a:lnTo>
                  <a:pt x="0" y="16573"/>
                </a:lnTo>
                <a:lnTo>
                  <a:pt x="0" y="21600"/>
                </a:lnTo>
                <a:lnTo>
                  <a:pt x="17075" y="21600"/>
                </a:lnTo>
                <a:lnTo>
                  <a:pt x="17075" y="8576"/>
                </a:lnTo>
                <a:lnTo>
                  <a:pt x="21600" y="8576"/>
                </a:lnTo>
                <a:close/>
              </a:path>
            </a:pathLst>
          </a:custGeom>
          <a:solidFill>
            <a:srgbClr val="ADC3D9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119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45250" y="4870450"/>
            <a:ext cx="2287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66"/>
                </a:solidFill>
              </a:rPr>
              <a:t>Development of OS TE-ERP</a:t>
            </a:r>
          </a:p>
        </p:txBody>
      </p:sp>
      <p:sp>
        <p:nvSpPr>
          <p:cNvPr id="221195" name="AutoShap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 flipH="1">
            <a:off x="4763294" y="2705894"/>
            <a:ext cx="720725" cy="935037"/>
          </a:xfrm>
          <a:custGeom>
            <a:avLst/>
            <a:gdLst>
              <a:gd name="G0" fmla="+- 15713 0 0"/>
              <a:gd name="G1" fmla="+- 3483 0 0"/>
              <a:gd name="G2" fmla="+- 12158 0 3483"/>
              <a:gd name="G3" fmla="+- G2 0 3483"/>
              <a:gd name="G4" fmla="*/ G3 32768 32059"/>
              <a:gd name="G5" fmla="*/ G4 1 2"/>
              <a:gd name="G6" fmla="+- 21600 0 15713"/>
              <a:gd name="G7" fmla="*/ G6 3483 6079"/>
              <a:gd name="G8" fmla="+- G7 15713 0"/>
              <a:gd name="T0" fmla="*/ 15713 w 21600"/>
              <a:gd name="T1" fmla="*/ 0 h 21600"/>
              <a:gd name="T2" fmla="*/ 15713 w 21600"/>
              <a:gd name="T3" fmla="*/ 12158 h 21600"/>
              <a:gd name="T4" fmla="*/ 265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713" y="0"/>
                </a:lnTo>
                <a:lnTo>
                  <a:pt x="15713" y="3483"/>
                </a:lnTo>
                <a:lnTo>
                  <a:pt x="12427" y="3483"/>
                </a:lnTo>
                <a:cubicBezTo>
                  <a:pt x="5564" y="3483"/>
                  <a:pt x="0" y="7367"/>
                  <a:pt x="0" y="12158"/>
                </a:cubicBezTo>
                <a:lnTo>
                  <a:pt x="0" y="21600"/>
                </a:lnTo>
                <a:lnTo>
                  <a:pt x="5307" y="21600"/>
                </a:lnTo>
                <a:lnTo>
                  <a:pt x="5307" y="12158"/>
                </a:lnTo>
                <a:cubicBezTo>
                  <a:pt x="5307" y="10234"/>
                  <a:pt x="8495" y="8675"/>
                  <a:pt x="12427" y="8675"/>
                </a:cubicBezTo>
                <a:lnTo>
                  <a:pt x="15713" y="8675"/>
                </a:lnTo>
                <a:lnTo>
                  <a:pt x="15713" y="12158"/>
                </a:lnTo>
                <a:close/>
              </a:path>
            </a:pathLst>
          </a:custGeom>
          <a:solidFill>
            <a:srgbClr val="ADC3D9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1196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44713" y="1770063"/>
            <a:ext cx="20018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GB" sz="1800" b="1" i="1" dirty="0" err="1">
                <a:solidFill>
                  <a:srgbClr val="000099"/>
                </a:solidFill>
              </a:rPr>
              <a:t>Tool&amp;Die</a:t>
            </a:r>
            <a:endParaRPr lang="en-GB" sz="2000" b="1" i="1" dirty="0">
              <a:solidFill>
                <a:srgbClr val="000099"/>
              </a:solidFill>
            </a:endParaRPr>
          </a:p>
        </p:txBody>
      </p:sp>
      <p:sp>
        <p:nvSpPr>
          <p:cNvPr id="2211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98863" y="2223504"/>
            <a:ext cx="1912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chemeClr val="tx2"/>
                </a:solidFill>
              </a:rPr>
              <a:t>Matching functionalities</a:t>
            </a:r>
          </a:p>
        </p:txBody>
      </p:sp>
      <p:sp>
        <p:nvSpPr>
          <p:cNvPr id="22119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56008" y="1274733"/>
            <a:ext cx="19446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20000"/>
            </a:pPr>
            <a:r>
              <a:rPr lang="en-GB" b="1" dirty="0">
                <a:solidFill>
                  <a:schemeClr val="tx2"/>
                </a:solidFill>
              </a:rPr>
              <a:t>Research</a:t>
            </a:r>
          </a:p>
        </p:txBody>
      </p:sp>
      <p:sp>
        <p:nvSpPr>
          <p:cNvPr id="221206" name="AutoShape 22"/>
          <p:cNvSpPr>
            <a:spLocks noChangeArrowheads="1"/>
          </p:cNvSpPr>
          <p:nvPr/>
        </p:nvSpPr>
        <p:spPr bwMode="auto">
          <a:xfrm>
            <a:off x="2937189" y="2231709"/>
            <a:ext cx="210166" cy="200553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DC19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207" name="AutoShape 23"/>
          <p:cNvSpPr>
            <a:spLocks noChangeArrowheads="1"/>
          </p:cNvSpPr>
          <p:nvPr/>
        </p:nvSpPr>
        <p:spPr bwMode="auto">
          <a:xfrm>
            <a:off x="2937189" y="3033920"/>
            <a:ext cx="210166" cy="200553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DC19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208" name="Text Box 24"/>
          <p:cNvSpPr txBox="1">
            <a:spLocks noChangeArrowheads="1"/>
          </p:cNvSpPr>
          <p:nvPr/>
        </p:nvSpPr>
        <p:spPr bwMode="auto">
          <a:xfrm>
            <a:off x="1028700" y="2488299"/>
            <a:ext cx="12192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chemeClr val="tx2"/>
                </a:solidFill>
              </a:rPr>
              <a:t>Business process analysis</a:t>
            </a:r>
          </a:p>
        </p:txBody>
      </p:sp>
      <p:sp>
        <p:nvSpPr>
          <p:cNvPr id="221209" name="Rectangle 25"/>
          <p:cNvSpPr>
            <a:spLocks noChangeArrowheads="1"/>
          </p:cNvSpPr>
          <p:nvPr/>
        </p:nvSpPr>
        <p:spPr bwMode="auto">
          <a:xfrm>
            <a:off x="2807381" y="2305442"/>
            <a:ext cx="548594" cy="5795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3200">
                <a:solidFill>
                  <a:srgbClr val="00FF99"/>
                </a:solidFill>
                <a:sym typeface="Wingdings" pitchFamily="2" charset="2"/>
              </a:rPr>
              <a:t></a:t>
            </a:r>
            <a:r>
              <a:rPr lang="en-GB" sz="1400" b="1"/>
              <a:t> </a:t>
            </a:r>
          </a:p>
        </p:txBody>
      </p:sp>
      <p:sp>
        <p:nvSpPr>
          <p:cNvPr id="221210" name="Rectangle 26"/>
          <p:cNvSpPr>
            <a:spLocks noChangeArrowheads="1"/>
          </p:cNvSpPr>
          <p:nvPr/>
        </p:nvSpPr>
        <p:spPr bwMode="auto">
          <a:xfrm>
            <a:off x="2807381" y="2575303"/>
            <a:ext cx="548594" cy="5795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3200">
                <a:solidFill>
                  <a:srgbClr val="00FF99"/>
                </a:solidFill>
                <a:sym typeface="Wingdings" pitchFamily="2" charset="2"/>
              </a:rPr>
              <a:t></a:t>
            </a:r>
            <a:r>
              <a:rPr lang="en-GB" sz="1400" b="1"/>
              <a:t> </a:t>
            </a:r>
          </a:p>
        </p:txBody>
      </p:sp>
      <p:sp>
        <p:nvSpPr>
          <p:cNvPr id="221211" name="Rectangle 27"/>
          <p:cNvSpPr>
            <a:spLocks noChangeArrowheads="1"/>
          </p:cNvSpPr>
          <p:nvPr/>
        </p:nvSpPr>
        <p:spPr bwMode="auto">
          <a:xfrm>
            <a:off x="2807381" y="3120925"/>
            <a:ext cx="548594" cy="5795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3200" dirty="0">
                <a:solidFill>
                  <a:srgbClr val="00FF99"/>
                </a:solidFill>
                <a:sym typeface="Wingdings" pitchFamily="2" charset="2"/>
              </a:rPr>
              <a:t></a:t>
            </a:r>
            <a:r>
              <a:rPr lang="en-GB" sz="1400" b="1" dirty="0"/>
              <a:t> </a:t>
            </a:r>
          </a:p>
        </p:txBody>
      </p:sp>
      <p:sp>
        <p:nvSpPr>
          <p:cNvPr id="221213" name="Text Box 29"/>
          <p:cNvSpPr txBox="1">
            <a:spLocks noChangeArrowheads="1"/>
          </p:cNvSpPr>
          <p:nvPr/>
        </p:nvSpPr>
        <p:spPr bwMode="auto">
          <a:xfrm>
            <a:off x="6817833" y="2485610"/>
            <a:ext cx="16276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chemeClr val="tx2"/>
                </a:solidFill>
              </a:rPr>
              <a:t>Software requirement analysis</a:t>
            </a:r>
          </a:p>
        </p:txBody>
      </p:sp>
      <p:sp>
        <p:nvSpPr>
          <p:cNvPr id="221215" name="Rectangle 31"/>
          <p:cNvSpPr>
            <a:spLocks noChangeArrowheads="1"/>
          </p:cNvSpPr>
          <p:nvPr/>
        </p:nvSpPr>
        <p:spPr bwMode="auto">
          <a:xfrm>
            <a:off x="6228483" y="2082633"/>
            <a:ext cx="549619" cy="5795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3200">
                <a:solidFill>
                  <a:srgbClr val="00FF99"/>
                </a:solidFill>
                <a:sym typeface="Wingdings" pitchFamily="2" charset="2"/>
              </a:rPr>
              <a:t></a:t>
            </a:r>
            <a:r>
              <a:rPr lang="en-GB" sz="1400" b="1"/>
              <a:t> </a:t>
            </a:r>
          </a:p>
        </p:txBody>
      </p:sp>
      <p:sp>
        <p:nvSpPr>
          <p:cNvPr id="221216" name="Rectangle 32"/>
          <p:cNvSpPr>
            <a:spLocks noChangeArrowheads="1"/>
          </p:cNvSpPr>
          <p:nvPr/>
        </p:nvSpPr>
        <p:spPr bwMode="auto">
          <a:xfrm>
            <a:off x="5830022" y="2202707"/>
            <a:ext cx="802576" cy="140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50000"/>
              </a:lnSpc>
              <a:spcBef>
                <a:spcPct val="200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sz="2800" dirty="0"/>
              <a:t>...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sz="2800" dirty="0"/>
              <a:t>...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sz="2800" dirty="0"/>
              <a:t>...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sz="2800" dirty="0"/>
              <a:t>...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sz="2800" dirty="0"/>
              <a:t>...</a:t>
            </a:r>
          </a:p>
        </p:txBody>
      </p:sp>
      <p:sp>
        <p:nvSpPr>
          <p:cNvPr id="221221" name="AutoShape 37"/>
          <p:cNvSpPr>
            <a:spLocks noChangeArrowheads="1"/>
          </p:cNvSpPr>
          <p:nvPr/>
        </p:nvSpPr>
        <p:spPr bwMode="auto">
          <a:xfrm>
            <a:off x="6318541" y="3358542"/>
            <a:ext cx="180116" cy="202115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DC19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222" name="AutoShape 38"/>
          <p:cNvSpPr>
            <a:spLocks noChangeArrowheads="1"/>
          </p:cNvSpPr>
          <p:nvPr/>
        </p:nvSpPr>
        <p:spPr bwMode="auto">
          <a:xfrm>
            <a:off x="6318541" y="2819074"/>
            <a:ext cx="180116" cy="202115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DC19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223" name="Rectangle 39"/>
          <p:cNvSpPr>
            <a:spLocks noChangeArrowheads="1"/>
          </p:cNvSpPr>
          <p:nvPr/>
        </p:nvSpPr>
        <p:spPr bwMode="auto">
          <a:xfrm>
            <a:off x="6228483" y="2349454"/>
            <a:ext cx="549619" cy="5781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3200" dirty="0">
                <a:solidFill>
                  <a:srgbClr val="00FF99"/>
                </a:solidFill>
                <a:sym typeface="Wingdings" pitchFamily="2" charset="2"/>
              </a:rPr>
              <a:t></a:t>
            </a:r>
            <a:r>
              <a:rPr lang="en-GB" sz="1400" b="1" dirty="0"/>
              <a:t> </a:t>
            </a:r>
          </a:p>
        </p:txBody>
      </p:sp>
      <p:sp>
        <p:nvSpPr>
          <p:cNvPr id="221224" name="Rectangle 40"/>
          <p:cNvSpPr>
            <a:spLocks noChangeArrowheads="1"/>
          </p:cNvSpPr>
          <p:nvPr/>
        </p:nvSpPr>
        <p:spPr bwMode="auto">
          <a:xfrm>
            <a:off x="6228483" y="2914187"/>
            <a:ext cx="549619" cy="5795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3200" dirty="0">
                <a:solidFill>
                  <a:srgbClr val="00FF99"/>
                </a:solidFill>
                <a:sym typeface="Wingdings" pitchFamily="2" charset="2"/>
              </a:rPr>
              <a:t></a:t>
            </a:r>
            <a:r>
              <a:rPr lang="en-GB" sz="1400" b="1" dirty="0"/>
              <a:t> </a:t>
            </a:r>
          </a:p>
        </p:txBody>
      </p:sp>
      <p:sp>
        <p:nvSpPr>
          <p:cNvPr id="221226" name="Rectangle 42"/>
          <p:cNvSpPr>
            <a:spLocks noChangeArrowheads="1"/>
          </p:cNvSpPr>
          <p:nvPr/>
        </p:nvSpPr>
        <p:spPr bwMode="auto">
          <a:xfrm>
            <a:off x="3990975" y="3676651"/>
            <a:ext cx="10795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50000"/>
              </a:lnSpc>
              <a:spcBef>
                <a:spcPct val="200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221227" name="Line 43"/>
          <p:cNvSpPr>
            <a:spLocks noChangeShapeType="1"/>
          </p:cNvSpPr>
          <p:nvPr/>
        </p:nvSpPr>
        <p:spPr bwMode="auto">
          <a:xfrm>
            <a:off x="3990975" y="3676651"/>
            <a:ext cx="1079500" cy="0"/>
          </a:xfrm>
          <a:prstGeom prst="line">
            <a:avLst/>
          </a:prstGeom>
          <a:noFill/>
          <a:ln w="12700" cap="sq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000"/>
          </a:p>
        </p:txBody>
      </p:sp>
      <p:sp>
        <p:nvSpPr>
          <p:cNvPr id="221228" name="Line 44"/>
          <p:cNvSpPr>
            <a:spLocks noChangeShapeType="1"/>
          </p:cNvSpPr>
          <p:nvPr/>
        </p:nvSpPr>
        <p:spPr bwMode="auto">
          <a:xfrm>
            <a:off x="3990975" y="5481639"/>
            <a:ext cx="1079500" cy="0"/>
          </a:xfrm>
          <a:prstGeom prst="line">
            <a:avLst/>
          </a:prstGeom>
          <a:noFill/>
          <a:ln w="12700" cap="sq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000"/>
          </a:p>
        </p:txBody>
      </p:sp>
      <p:sp>
        <p:nvSpPr>
          <p:cNvPr id="221229" name="Line 45"/>
          <p:cNvSpPr>
            <a:spLocks noChangeShapeType="1"/>
          </p:cNvSpPr>
          <p:nvPr/>
        </p:nvSpPr>
        <p:spPr bwMode="auto">
          <a:xfrm>
            <a:off x="3990975" y="3676651"/>
            <a:ext cx="0" cy="1804988"/>
          </a:xfrm>
          <a:prstGeom prst="line">
            <a:avLst/>
          </a:prstGeom>
          <a:noFill/>
          <a:ln w="12700" cap="sq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000"/>
          </a:p>
        </p:txBody>
      </p:sp>
      <p:sp>
        <p:nvSpPr>
          <p:cNvPr id="221230" name="Line 46"/>
          <p:cNvSpPr>
            <a:spLocks noChangeShapeType="1"/>
          </p:cNvSpPr>
          <p:nvPr/>
        </p:nvSpPr>
        <p:spPr bwMode="auto">
          <a:xfrm>
            <a:off x="5070475" y="3676651"/>
            <a:ext cx="0" cy="1804988"/>
          </a:xfrm>
          <a:prstGeom prst="line">
            <a:avLst/>
          </a:prstGeom>
          <a:noFill/>
          <a:ln w="12700" cap="sq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sz="2000"/>
          </a:p>
        </p:txBody>
      </p:sp>
      <p:sp>
        <p:nvSpPr>
          <p:cNvPr id="221231" name="AutoShape 47"/>
          <p:cNvSpPr>
            <a:spLocks noChangeArrowheads="1"/>
          </p:cNvSpPr>
          <p:nvPr/>
        </p:nvSpPr>
        <p:spPr bwMode="auto">
          <a:xfrm>
            <a:off x="4711700" y="4613276"/>
            <a:ext cx="215900" cy="2159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DC19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1232" name="Text Box 48"/>
          <p:cNvSpPr txBox="1">
            <a:spLocks noChangeArrowheads="1"/>
          </p:cNvSpPr>
          <p:nvPr/>
        </p:nvSpPr>
        <p:spPr bwMode="auto">
          <a:xfrm>
            <a:off x="3605213" y="5562602"/>
            <a:ext cx="191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chemeClr val="tx2"/>
                </a:solidFill>
              </a:rPr>
              <a:t>Final requirements</a:t>
            </a:r>
          </a:p>
        </p:txBody>
      </p:sp>
      <p:sp>
        <p:nvSpPr>
          <p:cNvPr id="221233" name="Rectangle 49"/>
          <p:cNvSpPr>
            <a:spLocks noChangeArrowheads="1"/>
          </p:cNvSpPr>
          <p:nvPr/>
        </p:nvSpPr>
        <p:spPr bwMode="auto">
          <a:xfrm>
            <a:off x="4597400" y="3835401"/>
            <a:ext cx="514350" cy="525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2800">
                <a:solidFill>
                  <a:srgbClr val="00FF99"/>
                </a:solidFill>
                <a:sym typeface="Wingdings" pitchFamily="2" charset="2"/>
              </a:rPr>
              <a:t></a:t>
            </a:r>
            <a:r>
              <a:rPr lang="en-GB" sz="1200" b="1"/>
              <a:t> </a:t>
            </a:r>
          </a:p>
        </p:txBody>
      </p:sp>
      <p:sp>
        <p:nvSpPr>
          <p:cNvPr id="221234" name="Rectangle 50"/>
          <p:cNvSpPr>
            <a:spLocks noChangeArrowheads="1"/>
          </p:cNvSpPr>
          <p:nvPr/>
        </p:nvSpPr>
        <p:spPr bwMode="auto">
          <a:xfrm>
            <a:off x="4597400" y="3594101"/>
            <a:ext cx="514350" cy="525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2800" dirty="0">
                <a:solidFill>
                  <a:srgbClr val="00FF99"/>
                </a:solidFill>
                <a:sym typeface="Wingdings" pitchFamily="2" charset="2"/>
              </a:rPr>
              <a:t></a:t>
            </a:r>
            <a:r>
              <a:rPr lang="en-GB" sz="1200" b="1" dirty="0"/>
              <a:t> </a:t>
            </a:r>
          </a:p>
        </p:txBody>
      </p:sp>
      <p:sp>
        <p:nvSpPr>
          <p:cNvPr id="221235" name="Rectangle 51"/>
          <p:cNvSpPr>
            <a:spLocks noChangeArrowheads="1"/>
          </p:cNvSpPr>
          <p:nvPr/>
        </p:nvSpPr>
        <p:spPr bwMode="auto">
          <a:xfrm>
            <a:off x="4591050" y="5030789"/>
            <a:ext cx="514350" cy="525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2800" dirty="0">
                <a:solidFill>
                  <a:srgbClr val="00FF99"/>
                </a:solidFill>
                <a:sym typeface="Wingdings" pitchFamily="2" charset="2"/>
              </a:rPr>
              <a:t></a:t>
            </a:r>
            <a:r>
              <a:rPr lang="en-GB" sz="1200" b="1" dirty="0"/>
              <a:t> </a:t>
            </a:r>
          </a:p>
        </p:txBody>
      </p:sp>
      <p:sp>
        <p:nvSpPr>
          <p:cNvPr id="221236" name="Rectangle 52"/>
          <p:cNvSpPr>
            <a:spLocks noChangeArrowheads="1"/>
          </p:cNvSpPr>
          <p:nvPr/>
        </p:nvSpPr>
        <p:spPr bwMode="auto">
          <a:xfrm>
            <a:off x="4591050" y="4773614"/>
            <a:ext cx="514350" cy="525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2800">
                <a:solidFill>
                  <a:srgbClr val="00FF99"/>
                </a:solidFill>
                <a:sym typeface="Wingdings" pitchFamily="2" charset="2"/>
              </a:rPr>
              <a:t></a:t>
            </a:r>
            <a:r>
              <a:rPr lang="en-GB" sz="1200" b="1"/>
              <a:t> </a:t>
            </a:r>
          </a:p>
        </p:txBody>
      </p:sp>
      <p:sp>
        <p:nvSpPr>
          <p:cNvPr id="221237" name="Rectangle 53"/>
          <p:cNvSpPr>
            <a:spLocks noChangeArrowheads="1"/>
          </p:cNvSpPr>
          <p:nvPr/>
        </p:nvSpPr>
        <p:spPr bwMode="auto">
          <a:xfrm>
            <a:off x="4591050" y="4140201"/>
            <a:ext cx="514350" cy="525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GB" sz="2800">
                <a:solidFill>
                  <a:srgbClr val="00FF99"/>
                </a:solidFill>
                <a:sym typeface="Wingdings" pitchFamily="2" charset="2"/>
              </a:rPr>
              <a:t></a:t>
            </a:r>
            <a:r>
              <a:rPr lang="en-GB" sz="1200" b="1"/>
              <a:t> </a:t>
            </a:r>
          </a:p>
        </p:txBody>
      </p:sp>
      <p:sp>
        <p:nvSpPr>
          <p:cNvPr id="221238" name="AutoShape 54"/>
          <p:cNvSpPr>
            <a:spLocks/>
          </p:cNvSpPr>
          <p:nvPr/>
        </p:nvSpPr>
        <p:spPr bwMode="auto">
          <a:xfrm flipH="1">
            <a:off x="3421063" y="3752850"/>
            <a:ext cx="234950" cy="534988"/>
          </a:xfrm>
          <a:prstGeom prst="rightBrace">
            <a:avLst>
              <a:gd name="adj1" fmla="val 18975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1239" name="Text Box 55"/>
          <p:cNvSpPr txBox="1">
            <a:spLocks noChangeArrowheads="1"/>
          </p:cNvSpPr>
          <p:nvPr/>
        </p:nvSpPr>
        <p:spPr bwMode="auto">
          <a:xfrm flipH="1">
            <a:off x="346075" y="3819525"/>
            <a:ext cx="3062288" cy="3407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Open-Source Community</a:t>
            </a:r>
          </a:p>
        </p:txBody>
      </p:sp>
      <p:sp>
        <p:nvSpPr>
          <p:cNvPr id="221240" name="AutoShape 56"/>
          <p:cNvSpPr>
            <a:spLocks/>
          </p:cNvSpPr>
          <p:nvPr/>
        </p:nvSpPr>
        <p:spPr bwMode="auto">
          <a:xfrm flipH="1">
            <a:off x="3421063" y="4287838"/>
            <a:ext cx="234950" cy="642937"/>
          </a:xfrm>
          <a:prstGeom prst="rightBrace">
            <a:avLst>
              <a:gd name="adj1" fmla="val 22804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1241" name="AutoShape 57"/>
          <p:cNvSpPr>
            <a:spLocks/>
          </p:cNvSpPr>
          <p:nvPr/>
        </p:nvSpPr>
        <p:spPr bwMode="auto">
          <a:xfrm flipH="1">
            <a:off x="3421063" y="4935538"/>
            <a:ext cx="234950" cy="576262"/>
          </a:xfrm>
          <a:prstGeom prst="rightBrace">
            <a:avLst>
              <a:gd name="adj1" fmla="val 20439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21242" name="Text Box 58"/>
          <p:cNvSpPr txBox="1">
            <a:spLocks noChangeArrowheads="1"/>
          </p:cNvSpPr>
          <p:nvPr/>
        </p:nvSpPr>
        <p:spPr bwMode="auto">
          <a:xfrm flipH="1">
            <a:off x="342900" y="4430713"/>
            <a:ext cx="3062288" cy="3407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Tool-East Consortium</a:t>
            </a:r>
          </a:p>
        </p:txBody>
      </p:sp>
      <p:sp>
        <p:nvSpPr>
          <p:cNvPr id="221243" name="Text Box 59"/>
          <p:cNvSpPr txBox="1">
            <a:spLocks noChangeArrowheads="1"/>
          </p:cNvSpPr>
          <p:nvPr/>
        </p:nvSpPr>
        <p:spPr bwMode="auto">
          <a:xfrm flipH="1">
            <a:off x="342900" y="5037138"/>
            <a:ext cx="3062288" cy="3407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Existing features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360577" y="2197183"/>
            <a:ext cx="912825" cy="1497033"/>
          </a:xfrm>
          <a:prstGeom prst="rect">
            <a:avLst/>
          </a:prstGeom>
          <a:noFill/>
          <a:ln w="3175"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2360577" y="2114532"/>
            <a:ext cx="802576" cy="140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50000"/>
              </a:lnSpc>
              <a:spcBef>
                <a:spcPct val="200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sz="2800" dirty="0"/>
              <a:t>...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sz="2800" dirty="0"/>
              <a:t>...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sz="2800" dirty="0"/>
              <a:t>...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sz="2800" dirty="0"/>
              <a:t>...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sz="2800" dirty="0"/>
              <a:t>...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748648" y="2197183"/>
            <a:ext cx="912825" cy="1497033"/>
          </a:xfrm>
          <a:prstGeom prst="rect">
            <a:avLst/>
          </a:prstGeom>
          <a:noFill/>
          <a:ln w="3175"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3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117475" y="6535783"/>
            <a:ext cx="295275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Ali Imtiaz, </a:t>
            </a:r>
            <a:r>
              <a:rPr lang="en-US" dirty="0" smtClean="0">
                <a:solidFill>
                  <a:schemeClr val="tx2"/>
                </a:solidFill>
              </a:rPr>
              <a:t>04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June 2008, </a:t>
            </a:r>
            <a:r>
              <a:rPr lang="en-US" dirty="0" err="1" smtClean="0">
                <a:solidFill>
                  <a:schemeClr val="tx2"/>
                </a:solidFill>
              </a:rPr>
              <a:t>Radenci</a:t>
            </a:r>
            <a:r>
              <a:rPr lang="en-US" dirty="0" smtClean="0">
                <a:solidFill>
                  <a:schemeClr val="tx2"/>
                </a:solidFill>
              </a:rPr>
              <a:t>, Slovenia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076688" y="3757617"/>
            <a:ext cx="547695" cy="1737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ts val="8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dirty="0" smtClean="0"/>
              <a:t>...</a:t>
            </a:r>
          </a:p>
          <a:p>
            <a:pPr>
              <a:lnSpc>
                <a:spcPct val="50000"/>
              </a:lnSpc>
              <a:spcBef>
                <a:spcPts val="8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dirty="0" smtClean="0"/>
              <a:t>...</a:t>
            </a:r>
          </a:p>
          <a:p>
            <a:pPr>
              <a:lnSpc>
                <a:spcPct val="50000"/>
              </a:lnSpc>
              <a:spcBef>
                <a:spcPts val="8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dirty="0" smtClean="0"/>
              <a:t>...</a:t>
            </a:r>
          </a:p>
          <a:p>
            <a:pPr>
              <a:lnSpc>
                <a:spcPct val="50000"/>
              </a:lnSpc>
              <a:spcBef>
                <a:spcPts val="8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dirty="0" smtClean="0"/>
              <a:t>...</a:t>
            </a:r>
          </a:p>
          <a:p>
            <a:pPr>
              <a:lnSpc>
                <a:spcPct val="50000"/>
              </a:lnSpc>
              <a:spcBef>
                <a:spcPts val="8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dirty="0" smtClean="0"/>
              <a:t>…</a:t>
            </a:r>
          </a:p>
          <a:p>
            <a:pPr>
              <a:lnSpc>
                <a:spcPct val="50000"/>
              </a:lnSpc>
              <a:spcBef>
                <a:spcPts val="800"/>
              </a:spcBef>
              <a:buClr>
                <a:srgbClr val="000099"/>
              </a:buClr>
              <a:buSzPct val="120000"/>
              <a:buFont typeface="Wingdings" pitchFamily="2" charset="2"/>
              <a:buNone/>
            </a:pPr>
            <a:r>
              <a:rPr lang="en-GB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1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1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1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1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nimBg="1"/>
      <p:bldP spid="221191" grpId="0" animBg="1"/>
      <p:bldP spid="221192" grpId="0"/>
      <p:bldP spid="221193" grpId="0" animBg="1"/>
      <p:bldP spid="221194" grpId="0"/>
      <p:bldP spid="221195" grpId="0" animBg="1"/>
      <p:bldP spid="221197" grpId="0"/>
      <p:bldP spid="221238" grpId="0" animBg="1"/>
      <p:bldP spid="221239" grpId="0"/>
      <p:bldP spid="221240" grpId="0" animBg="1"/>
      <p:bldP spid="221241" grpId="0" animBg="1"/>
      <p:bldP spid="221242" grpId="0"/>
      <p:bldP spid="2212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1e_2Z69n0SG5PEh6UQ1K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wKkcshV02RCrvon0y2w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zyn8dMEUeRdUCybDZKb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Ww5__WF0G7Sf5hVaOVg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9EzOl2TH0OLDQ49E4swb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RoimdfLkChpLgeXqL_z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S._9Rd402x9VcGJGnH6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8r..RKdk.f8sJ5RFovs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AWUs6cuEKuWqyZe5.2b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D7zTs9EEWBl33RlpOg1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4g14KUyUCz8hFVTeUS0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QaufP0e0KG.1RVWO32l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IW_ZaxOES5BtmZdUB22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g3LcGLxk6PQpSyX8mR9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Tw.yXQpkiy_2Ekx5AFz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7PmTttSUWcW4hrHH5cv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p6zEDQY02fSuCaaJod8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uo4HurGUOzQboXE2zup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wYP_VOHU.VIVlgAp_V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MdT8jLIkaC6hLgp9jgH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ywWVvUE0ab4Y.JTq8gE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Z0qOMmCEKxnqbGtKHsz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rrgsQxN0qIutFvFasO3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f5yG87LEqq_GRNCNJD_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4RmZ.fWk2UPbrgcB9I8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ZBG1AkRke_L3d4Ys7vO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2lhEBmAE.H8dHWVownk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U.BHoJ4EqX3zAbIpJ42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Xl7apkVUCiszdo4DWp2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jm7bvAikyTSaq2Wuv8U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G0lObf6kqaAKXZgoIjJ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ak3ebvtkG7O5YdnUFfJ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Uke2Mox0uvnfV7BvtSR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S5Oc2zJEGvy1WpdQeoE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RPkkhIUUCnBIjqtA0X2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h1R4RWcU6nRU7nY8GQA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aW9Y203kKGcLuLq0kVT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RYYXDbwUmywLTqtjNYP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pvLaEW.k68GRmScHERF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R2_KZlvUeRktVp3TKo4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IwtdtP00Wu31WS2Xck2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h5C_H3F0.WVufDRahVU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uBV9JOaU6cBv5B_W1Vm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2MxN4IDkaH5hp6V0X9Z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2MxN4IDkaH5hp6V0X9Z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mSqBSiVUO8wrDIf3wkS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EgSkYZFU2RTYM5pNoI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yOP1_07EKRUp2L3Hht_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hH4FcB8EajW_H40h11x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W6ictLpEevA4TVgbOqJ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ameViyV0GhIMKUBKdYk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LfG8S3Emfd21KCfO1l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pIiqECakCCYlvbAvv9j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7kyVZAokeDG6AwrYAm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d2huNBokC5kawRRscq1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_9juOV_EuZkmBwRQ4EH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8uFmy4BEaBOgjVs6Uk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CqCp48RkaGPygdR48zP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hdih_iXE2fnQfE5b6sZ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U22H3cKUupaWqEtn9MJ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BDxoCIT0OCjlFeD0om2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cNk5J0KEugO4elfdo2a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D0zslRc0G02gk61qdWM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hzYZs0IkumBBq_2nW5H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MEp1A0x0efdYNgmVupk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fWz89qmk2FExNkjZQni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gfSIYLrUyeJku.6ioOw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MSxzh04ka99EDqEAlvO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q0ifLeOEKBqilPj2o_J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7r1zNlnUCNGxBoitror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ZXBzjYkUyX5..ARGlL2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8TQxQBKEqp_VU1J4j63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QMm8cPREWBrsCs7vvFE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Um76rJ2UeU1oSalksjU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959YKpSUuK1aHO1pGmI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ziG9TjM0KZfu.qyx_X1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XrtQSMfE2DbTIF1R9jU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rjDCeATU.jXvtll8ScI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cOP4NCekG3GN1faXzzv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Fkp5YBYEi7ckrMvQZ_y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3hK.ZrfHkqglqK4p4ob_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x1DlY3wkqKZjqXHxZdz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QQJ17Po0EC.cBICHBcEy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rzLlyIbESa6b41ENu3B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vAkPJT90ir5pWkq_Mx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hmQrAQGUqLd6lXW.vrI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oXmQt_vEkeIltcfZbsO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sMF7IQO0SmIdQ9HVRb6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Zr4Zx0ekaqX7HAQRfc2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amR9CD4E.BIaWBLEud.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PxCs6GZkqyTjDVA1lrv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6xgJLBj0C5UwT1P5mW9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9J4jQE5kKi_FaHe.W2j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mhAxd7AE6OlXfNUfTdE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UknAMfw0.qzB0dwKEtB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dQMwcuAkmSY3OjYJ8rc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U6xrmQBUCh5TjhW5CBT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.hqNkpGk2zJHWYOVpG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0NQWHOpka0fqCf1cs9r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qIaM9lUEqtLnkFn.Vq6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kUF5BCTUKj1sT0J0af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kUF5BCTUKj1sT0J0af_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kUF5BCTUKj1sT0J0af_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kUF5BCTUKj1sT0J0af_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kUF5BCTUKj1sT0J0af_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kUF5BCTUKj1sT0J0af_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eiewFgakOztMKe7dxma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kUF5BCTUKj1sT0J0af_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Y5v.OuQEWbmPMwZudlI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_N0Dp.nE.qek9rK1eCS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DSYjEunU2.UxJDoR3A1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TsFSf88UaNQcxc3weWU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3euRi.9cEOErjg8FtPVB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Rcqzczn0WcrqzPHcWIA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UHZ9xuLUWM_YH348KVc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95ImUOKECSBHS2Vg1wb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6P69bE60e.GX.NSrx8g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6LkWLK7eEyjsCpg2asfu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fqNU5q302p10et.ex7K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1SHUa9fEWLqW65WEzii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KIEo1NbEO5PlJ9i7b4u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8JQa7yF.k.CudIB7J_co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Q0nvS3VE.NwyuvNb8VV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BDgj53PUq2aKHbKDUZk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6tljqFr0athQKFp4F9k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7QnD9IUyxQHFQJzG1Z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kO0Jwpi0KUksZ04JtCY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mrrRSWc0GXJjr01xTVL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rzLlyIbESa6b41ENu3B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NZ1AGzfE6XKpPs3W8zH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exHFyvZ0.m4A2YgR2d3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mGuzOHbKkO2VHKMNoIXy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3a7bGUhH0aQx1I3X66fL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ttUDv6GUyIVyNgFFmqq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mIf2Q0WEeZ.GlRQeheB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ttUDv6GUyIVyNgFFmqq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mIf2Q0WEeZ.GlRQeheB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ojtSGyVE69LupEXUgqv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mIf2Q0WEeZ.GlRQeheB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mIf2Q0WEeZ.GlRQeheB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ttUDv6GUyIVyNgFFmqq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ttUDv6GUyIVyNgFFmqq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mIf2Q0WEeZ.GlRQeheB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ttUDv6GUyIVyNgFFmqq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rywwij60mORBMav0ndS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UnOlW2mkCUNdsozrwcT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AQuMRemkua43UwuHGes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rzLlyIbESa6b41ENu3B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Ghwj2c9Emr9DADVP0cU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wbknTg5EaYvFzRSAYsn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Wu2nMKrUK0QZp6T3dTF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ZKNsY4yU2Cir57NrGIy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V9GJwY_k63CmrqxJvxf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g9RcpSCE6sbKSsr5jc_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c8PL18WUqPUqwoc9xoa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3vKln_SkuuhiSdEVdNq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cSAJntVEOT3uA.mQLT3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UU6JLECkiiRXlFSpyev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MnH6PbOku2yt1dWLqEm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1.L05.E8k2wiREAKk0WA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BrrNC4CkCfyuept8sHy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vS4Q_Wn0yuJ63cM66Xy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qEpGvYq0iLzzuHicFMa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BM6FopGEuGYLQiTi5lz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r5fGnwDUOPG.Wqudszq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6rZ2vKG0qOWx0XWuTzM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wE3sN5aUC9tt3TKDVHi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z8CduZU0WdnZ4joEAiB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TJee1JS06uo5zYTbbfB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m4FFKrtEuTsT_UVII4h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JRBastckKOLAePYs8OE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.C9Qf_8UK5FzXdBQRNY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KnIvY310.KCZAsP4KjE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x5BRTSnU6HM3RTYKwZg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9VBTZwykuNdoGhT5mQ0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PlK4BOs0.7eFwgfwLxg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kflJJIkkqdEItpKa4uy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4TnTvOqkuI0ZsB_Yf5K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SThmkbDUqXgxx3sBZUF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qDIZYoB0KBWiUmPPPm.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NA7o3QEkSmLqpBRoklU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i4ks4rIUW1BFaaV0f9J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SLji3lEk27hQow4gkq5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H1XNhR5EiB4SsGjbIK8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EJ1WKe802ktfQGyknU6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qz9QOz.Uu8d9ASL1xDv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XJbVYcekSpYaXpd.yYd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YMekc2yEGhVHPg0RH1b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2b5LdpQkKhj6de_MTdf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N32OL72keO95Jhbunm7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.4q9hIqtEuegjIMIWDL_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DQ92t1DkqgaVFP7QoHB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bYf_mOHkeuNGhG7ClUM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x.r5G4V0KN83kffLSR8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s_8opH5kyzTOg1zhc6v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Zp24Mq40KcU_R26yxvW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9H1vMWwZkih3.3tGzBCM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t7uOP.sUiJBNKY24Oqw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RYjdq_o0qiVvvXfrVFFw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SZzLbph068znfWiH.6f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EFwd18PkiS6VLXV7oB2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JdRBamH0yoVnzJQYFs7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zu4ZMEzU2vrfmNT9D4s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E_vFibHkWKOEiIbZJMp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bEMBSMFECxYDaHtCqUK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qv5FuTD0SYGVtorJq24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3WCwuLe0K5DQJ3cvhbA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EU2pnW6k2nIOCq8z.b6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LDDzkftUalJUkENEzjh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RVH.fRokK35vS6B3hj_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OydSEwe0K1tEmcgK3gc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xA8teTzUOM6A4y.2Uyb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mC_6pYHkuwtQdHSWvAu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6cvsa..0CuG0RI_shgxw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qBtgIElkauRZkX6Rlrr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uIHiwuJUiUIAAs.Go65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QXXoonG0OAvy5RlBifT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Ca6HYOGUCNwjLa5c0h5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lbQHU8VEqoQC9W3GwRs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atgPzBfEegSHm1Ka2gf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9S77EKL0mT_BLPVzLER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pUe82OMUy4euvjHIbjM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8yfY5Ir0SuIqcBAN1sOg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_4AGtD0q9fo.jrDt3f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2qoNnzPEKuAccvQC1UW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dOw5KBVEOYDksBv4cAg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0J2iCtbUaHdUgerx22m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grW5V_70yVo6vQEpsTZ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lhasQPnkuuGD3ABRxkN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hZ9b1N5UOXEVAE_4_Cq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_EvnmA2UuqLiaOmQiND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_Q6xGKpkO2O53bNczGu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PeLW9_TECqC8XelwVC9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FTt.fSE0qt2F98pNIkTw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W28NerIEqThF4kwltdW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SfIaQb8kaFF9p1vFhJH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KcA1KCtUmquuZfgrweL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syFw0wd0OucjAKyYmxow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4.RqKKs7EuyVBtM03QMX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2JKlZVWe023uoLBUctmW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ACTHdv9kKhY8mfWL.aF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wvKAr9DkaXFWLbfe6Bp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QTgsSp50KrxkvBgp_Bu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GE_c7D_UuQ_vPF58cGP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EBVTv.ykK3bStaXetKy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0pfaHxJ0WCoFBRj93L9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Lh8iUDXcku_vO05EJRBe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t70P8HAE2_XJc3y.48b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tn07eR_k6.fbT4qdCC_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Mjh7Z0YE6AUX4jdM1nq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A2oyKIGUWc4T2HQpb1X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55_YiMdUWiqD_quWX_z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Ij.yx7njU2ewoyeSX9cZ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R7QqCU60WDLT6SXewMJ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9J5eyPTUS3Ny.PDDCkg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mfLmp5ykCD4wGpRLHpp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tVgJWNYUiHti9YUauZg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df0qHEI0q475iXZcvjx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Q9_XJA30Sm11nzvY0pd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BcjHiZ0kelN1psmcgjV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7ktHFK1ky59h_Rv2HQm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YTtHNmokuF_HsIf.sv4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CB5gfIUEOld6B17Wcbu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APNcZtQ0eM02pPqTfeX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UvXq6_DEK7tXFX7vXVJ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cDVag2u0uxSXLv3ad7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xdJpEaJkWMkE_2JWL3h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q4NheH_EebpDw0jDjuw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IfWLazgEKZwdvasHr2d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wZ8ih470qDNL58T00Yg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BhF6TJxk2UUI_2wi6wy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BldhHfG0G9J1SErZJV.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4lsvlJukaH4TpPM4mPT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tKXT2Os0q64hiFjhP59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.lMz1jcxkiv67Ctvt2vK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OtLTmaf0GNtWe4oQdR0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uRmniXpUulrfQjHLH62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itWAk0ek.D4ve0jE7xT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AWI6x_t0.1Pk2CGn2qw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6TJPyaWkW0_Z.jF1QdG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N3jyznH062Icho3l2TO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NJnW0erU.f.0P_EeYX5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SKnGADIE6iyeLJfeoj9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AzPZ3p6EmYL06eUZHqn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ohrC9dB0.c2fcPVAI4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Ul0P.vtEa4r_zhh_YF2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36BwIt9EWYDqS1MVkju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34mNB_FkupKZRC9KgwN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z9cL_glEiR4C6Am26xz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UQtGVi7E.rKKFoSCr1E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1hJ2V7bkeGECR.K9qN7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JhOm8wh0SnvC6Tanwih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5gksvllkWtX8k_Ue3UV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P3pXgDEEOlSbB5pmsCG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5SQhk6vw0CnW2d6JXia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wKkcshV02RCrvon0y2w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g6O928EkmtasECbH8.M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8lb2FOaUiQ.XGnoAC8j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TL2riyBE.cvThYcB8YH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WmYetibE.dIb.dC1J2.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TN5OW1qUa5Lr9yKvF8G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0WHpH6LEaBh3pXwdIlO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_xHoNl4E6EDiNHVUUpx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WDpL9TLEOgpX5ojjAhm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ovwCDt7E2PhzM7awvfqg"/>
</p:tagLst>
</file>

<file path=ppt/theme/theme1.xml><?xml version="1.0" encoding="utf-8"?>
<a:theme xmlns:a="http://schemas.openxmlformats.org/drawingml/2006/main" name="Tool-East">
  <a:themeElements>
    <a:clrScheme name="">
      <a:dk1>
        <a:srgbClr val="000000"/>
      </a:dk1>
      <a:lt1>
        <a:srgbClr val="FFFFFF"/>
      </a:lt1>
      <a:dk2>
        <a:srgbClr val="000099"/>
      </a:dk2>
      <a:lt2>
        <a:srgbClr val="5F5F5F"/>
      </a:lt2>
      <a:accent1>
        <a:srgbClr val="B2B2B2"/>
      </a:accent1>
      <a:accent2>
        <a:srgbClr val="F69310"/>
      </a:accent2>
      <a:accent3>
        <a:srgbClr val="FFFFFF"/>
      </a:accent3>
      <a:accent4>
        <a:srgbClr val="000000"/>
      </a:accent4>
      <a:accent5>
        <a:srgbClr val="D5D5D5"/>
      </a:accent5>
      <a:accent6>
        <a:srgbClr val="DF850D"/>
      </a:accent6>
      <a:hlink>
        <a:srgbClr val="D6AD00"/>
      </a:hlink>
      <a:folHlink>
        <a:srgbClr val="3366FF"/>
      </a:folHlink>
    </a:clrScheme>
    <a:fontScheme name="Tool-Ea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ol-East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l-East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l-East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l-East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ol-East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l-East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l-East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l-East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l-East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l-East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ol-East 11">
        <a:dk1>
          <a:srgbClr val="000000"/>
        </a:dk1>
        <a:lt1>
          <a:srgbClr val="FFFFFF"/>
        </a:lt1>
        <a:dk2>
          <a:srgbClr val="000099"/>
        </a:dk2>
        <a:lt2>
          <a:srgbClr val="5F5F5F"/>
        </a:lt2>
        <a:accent1>
          <a:srgbClr val="3366FF"/>
        </a:accent1>
        <a:accent2>
          <a:srgbClr val="F6931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DF850D"/>
        </a:accent6>
        <a:hlink>
          <a:srgbClr val="D6AD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01_Presentation_Welcome_v01</Template>
  <TotalTime>1390</TotalTime>
  <Words>1974</Words>
  <Application>Microsoft PowerPoint</Application>
  <PresentationFormat>A4 Paper (210x297 mm)</PresentationFormat>
  <Paragraphs>511</Paragraphs>
  <Slides>22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Tool-East</vt:lpstr>
      <vt:lpstr>“Open Source Enterprise Resource Planning and Order Management System for Eastern European Tool and Die Making Workshops”    June 04th, 2008, Radenci, Slovenia</vt:lpstr>
      <vt:lpstr>Buzz words</vt:lpstr>
      <vt:lpstr>Open Source</vt:lpstr>
      <vt:lpstr>Need identification</vt:lpstr>
      <vt:lpstr>Analysis: Background and current state</vt:lpstr>
      <vt:lpstr>Problem Statement</vt:lpstr>
      <vt:lpstr>Introduction (Hierarchical focus for research)</vt:lpstr>
      <vt:lpstr>Project expertise and Vision</vt:lpstr>
      <vt:lpstr>Project status - Technical</vt:lpstr>
      <vt:lpstr>Project overview</vt:lpstr>
      <vt:lpstr>Objective overview</vt:lpstr>
      <vt:lpstr>IT Focus: Process flow</vt:lpstr>
      <vt:lpstr>Main Stakeholders</vt:lpstr>
      <vt:lpstr>Tool-East Scenario Overview</vt:lpstr>
      <vt:lpstr>Tool-East product concept</vt:lpstr>
      <vt:lpstr>USP</vt:lpstr>
      <vt:lpstr>Industrial support perspective</vt:lpstr>
      <vt:lpstr>Commutative functionalities to user benefits</vt:lpstr>
      <vt:lpstr>Time to market maturity of revenue streams </vt:lpstr>
      <vt:lpstr>Slide 20</vt:lpstr>
      <vt:lpstr>Next events in June 08</vt:lpstr>
      <vt:lpstr>Thank you for your attention!</vt:lpstr>
    </vt:vector>
  </TitlesOfParts>
  <Company>FIR, Aachen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 Imtiaz</dc:creator>
  <cp:lastModifiedBy>ali</cp:lastModifiedBy>
  <cp:revision>158</cp:revision>
  <cp:lastPrinted>1601-01-01T00:00:00Z</cp:lastPrinted>
  <dcterms:created xsi:type="dcterms:W3CDTF">2004-09-29T15:47:51Z</dcterms:created>
  <dcterms:modified xsi:type="dcterms:W3CDTF">2008-06-04T13:39:11Z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