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8" r:id="rId3"/>
    <p:sldId id="260" r:id="rId4"/>
    <p:sldId id="263" r:id="rId5"/>
    <p:sldId id="295" r:id="rId6"/>
    <p:sldId id="296" r:id="rId7"/>
    <p:sldId id="267" r:id="rId8"/>
    <p:sldId id="268" r:id="rId9"/>
    <p:sldId id="291" r:id="rId10"/>
    <p:sldId id="292" r:id="rId11"/>
    <p:sldId id="269" r:id="rId12"/>
    <p:sldId id="294" r:id="rId13"/>
    <p:sldId id="293" r:id="rId14"/>
    <p:sldId id="271" r:id="rId15"/>
    <p:sldId id="297" r:id="rId16"/>
    <p:sldId id="298" r:id="rId17"/>
    <p:sldId id="27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29" autoAdjust="0"/>
    <p:restoredTop sz="94660"/>
  </p:normalViewPr>
  <p:slideViewPr>
    <p:cSldViewPr>
      <p:cViewPr varScale="1">
        <p:scale>
          <a:sx n="102" d="100"/>
          <a:sy n="102" d="100"/>
        </p:scale>
        <p:origin x="-5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D8EC21-B240-40AB-8D8C-18F6B831372F}" type="datetimeFigureOut">
              <a:rPr lang="en-US"/>
              <a:pPr>
                <a:defRPr/>
              </a:pPr>
              <a:t>10/17/2008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263388-CDD3-4B50-802F-B0A360CA7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AD112-EA44-4B67-86FD-ACB219984FB1}" type="datetimeFigureOut">
              <a:rPr lang="en-US"/>
              <a:pPr>
                <a:defRPr/>
              </a:pPr>
              <a:t>10/17/2008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2543D-FF86-47A2-827D-61F41656A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04C1C-C811-4DDB-B30A-CC04E9EA8032}" type="datetimeFigureOut">
              <a:rPr lang="en-US"/>
              <a:pPr>
                <a:defRPr/>
              </a:pPr>
              <a:t>10/17/2008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8C4ED-7611-4F7B-A155-49F1C0CA2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61EAF-C050-44FB-B080-85A7828067D0}" type="datetimeFigureOut">
              <a:rPr lang="en-US"/>
              <a:pPr>
                <a:defRPr/>
              </a:pPr>
              <a:t>10/17/2008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D365D-3CD2-4E78-9B0E-A8AE885CD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209AC5-9C0D-458E-A0BE-B0569765D8C4}" type="datetimeFigureOut">
              <a:rPr lang="en-US"/>
              <a:pPr>
                <a:defRPr/>
              </a:pPr>
              <a:t>10/17/2008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6F5D6C-8392-419B-9031-633A2A203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DF746-ACEE-4528-96F8-F7D9FCD3DD62}" type="datetimeFigureOut">
              <a:rPr lang="en-US"/>
              <a:pPr>
                <a:defRPr/>
              </a:pPr>
              <a:t>10/17/2008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E89D6-9CAF-4F9B-B6AD-DC94916D3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EE863E-F648-4B3C-9483-5C1D44D17F24}" type="datetimeFigureOut">
              <a:rPr lang="en-US"/>
              <a:pPr>
                <a:defRPr/>
              </a:pPr>
              <a:t>10/17/2008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556A1F-1FCB-4D29-9F2A-FB434386E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98B9E-642A-4919-83B9-EC010EDB35F8}" type="datetimeFigureOut">
              <a:rPr lang="en-US"/>
              <a:pPr>
                <a:defRPr/>
              </a:pPr>
              <a:t>10/17/2008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21790-B60E-4C2D-802F-AE36F102F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9EA54E-C034-4C36-A099-79B4A3F32274}" type="datetimeFigureOut">
              <a:rPr lang="en-US"/>
              <a:pPr>
                <a:defRPr/>
              </a:pPr>
              <a:t>10/17/2008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B29D5C-36BE-48A6-AECB-64DEDD203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2A78F6-0D54-4524-97C9-08BE1418141D}" type="datetimeFigureOut">
              <a:rPr lang="en-US"/>
              <a:pPr>
                <a:defRPr/>
              </a:pPr>
              <a:t>10/17/2008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A8131D-B541-415E-92AD-DFE26D636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394235-07E1-4FDC-95AB-FE0C3FB30F24}" type="datetimeFigureOut">
              <a:rPr lang="en-US"/>
              <a:pPr>
                <a:defRPr/>
              </a:pPr>
              <a:t>10/17/2008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69FDF7-CE30-42D1-A2BA-14CB8B4FA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9C7EFF9-1183-47C2-81CE-73268E8838D6}" type="datetimeFigureOut">
              <a:rPr lang="en-US"/>
              <a:pPr>
                <a:defRPr/>
              </a:pPr>
              <a:t>10/17/2008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4E3A834B-DFEE-49C1-A4EF-5EBD82362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09" r:id="rId2"/>
    <p:sldLayoutId id="2147483815" r:id="rId3"/>
    <p:sldLayoutId id="2147483810" r:id="rId4"/>
    <p:sldLayoutId id="2147483816" r:id="rId5"/>
    <p:sldLayoutId id="2147483811" r:id="rId6"/>
    <p:sldLayoutId id="2147483817" r:id="rId7"/>
    <p:sldLayoutId id="2147483818" r:id="rId8"/>
    <p:sldLayoutId id="2147483819" r:id="rId9"/>
    <p:sldLayoutId id="2147483812" r:id="rId10"/>
    <p:sldLayoutId id="214748381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Triplet Extraction from Sentences</a:t>
            </a:r>
            <a:endParaRPr lang="en-US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8195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 typeface="Verdana" pitchFamily="34" charset="0"/>
              <a:buNone/>
            </a:pPr>
            <a:endParaRPr lang="en-US" sz="2000" smtClean="0"/>
          </a:p>
          <a:p>
            <a:pPr lvl="2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1600" smtClean="0"/>
          </a:p>
          <a:p>
            <a:pPr lvl="1" eaLnBrk="1" hangingPunct="1">
              <a:lnSpc>
                <a:spcPct val="90000"/>
              </a:lnSpc>
              <a:buFont typeface="Verdana" pitchFamily="34" charset="0"/>
              <a:buNone/>
            </a:pPr>
            <a:endParaRPr lang="en-US" sz="200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  <a:buFont typeface="Verdana" pitchFamily="34" charset="0"/>
              <a:buNone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Lorand Dali 				lorand.dali@ijs.si</a:t>
            </a:r>
          </a:p>
          <a:p>
            <a:pPr lvl="1" eaLnBrk="1" hangingPunct="1">
              <a:lnSpc>
                <a:spcPct val="90000"/>
              </a:lnSpc>
              <a:buFont typeface="Verdana" pitchFamily="34" charset="0"/>
              <a:buNone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Blaž Fortuna			blaz.fortuna@ijs.si</a:t>
            </a:r>
          </a:p>
          <a:p>
            <a:pPr lvl="1" eaLnBrk="1" hangingPunct="1">
              <a:lnSpc>
                <a:spcPct val="90000"/>
              </a:lnSpc>
              <a:buFont typeface="Verdana" pitchFamily="34" charset="0"/>
              <a:buNone/>
            </a:pPr>
            <a:endParaRPr lang="en-US" sz="200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  <a:buFont typeface="Verdana" pitchFamily="34" charset="0"/>
              <a:buNone/>
            </a:pPr>
            <a:endParaRPr lang="en-US" sz="200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  <a:buFont typeface="Verdana" pitchFamily="34" charset="0"/>
              <a:buNone/>
            </a:pPr>
            <a:endParaRPr lang="en-US" sz="200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  <a:buFont typeface="Verdana" pitchFamily="34" charset="0"/>
              <a:buNone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“Jožef  Stefan” Institute, Ljubljana</a:t>
            </a:r>
          </a:p>
          <a:p>
            <a:pPr lvl="2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1600" i="1" smtClean="0">
              <a:latin typeface="Cambria" pitchFamily="18" charset="0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  <a:buFont typeface="Verdana" pitchFamily="34" charset="0"/>
              <a:buNone/>
            </a:pPr>
            <a:endParaRPr lang="en-US" sz="200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  <a:buFont typeface="Verdana" pitchFamily="34" charset="0"/>
              <a:buNone/>
            </a:pPr>
            <a:endParaRPr lang="en-US" sz="2000" smtClean="0">
              <a:latin typeface="Arial" pitchFamily="34" charset="0"/>
              <a:cs typeface="Arial" pitchFamily="34" charset="0"/>
            </a:endParaRPr>
          </a:p>
          <a:p>
            <a:pPr lvl="1" algn="ctr" eaLnBrk="1" hangingPunct="1">
              <a:lnSpc>
                <a:spcPct val="90000"/>
              </a:lnSpc>
              <a:buFont typeface="Verdana" pitchFamily="34" charset="0"/>
              <a:buNone/>
            </a:pPr>
            <a:endParaRPr lang="en-US" sz="2000" smtClean="0">
              <a:latin typeface="Arial" pitchFamily="34" charset="0"/>
              <a:cs typeface="Arial" pitchFamily="34" charset="0"/>
            </a:endParaRPr>
          </a:p>
          <a:p>
            <a:pPr lvl="1" algn="ctr" eaLnBrk="1" hangingPunct="1">
              <a:lnSpc>
                <a:spcPct val="90000"/>
              </a:lnSpc>
              <a:buFont typeface="Verdana" pitchFamily="34" charset="0"/>
              <a:buNone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17</a:t>
            </a:r>
            <a:r>
              <a:rPr lang="en-US" sz="2000" baseline="3000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 of October 2008</a:t>
            </a:r>
          </a:p>
          <a:p>
            <a:pPr lvl="1" eaLnBrk="1" hangingPunct="1">
              <a:lnSpc>
                <a:spcPct val="90000"/>
              </a:lnSpc>
              <a:buFont typeface="Verdana" pitchFamily="34" charset="0"/>
              <a:buNone/>
            </a:pPr>
            <a:endParaRPr lang="en-US" sz="1600" i="1" smtClean="0">
              <a:latin typeface="Cambria" pitchFamily="18" charset="0"/>
              <a:cs typeface="Arial" pitchFamily="34" charset="0"/>
            </a:endParaRPr>
          </a:p>
        </p:txBody>
      </p:sp>
      <p:pic>
        <p:nvPicPr>
          <p:cNvPr id="8196" name="Picture 4" descr="logo_03_js.gif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37338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String Similarity Measure</a:t>
            </a:r>
            <a:endParaRPr lang="sl-SI" dirty="0"/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2209800" y="5268913"/>
            <a:ext cx="5105400" cy="369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way to success is under heavy construction</a:t>
            </a:r>
            <a:endParaRPr lang="sl-SI"/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2286000" y="1752600"/>
            <a:ext cx="5181600" cy="369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road to success is always under construction</a:t>
            </a:r>
            <a:endParaRPr lang="sl-SI"/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2590800" y="2514600"/>
            <a:ext cx="615950" cy="369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road</a:t>
            </a:r>
            <a:endParaRPr lang="sl-SI"/>
          </a:p>
        </p:txBody>
      </p:sp>
      <p:sp>
        <p:nvSpPr>
          <p:cNvPr id="6" name="TextBox 5"/>
          <p:cNvSpPr txBox="1"/>
          <p:nvPr/>
        </p:nvSpPr>
        <p:spPr>
          <a:xfrm>
            <a:off x="3346450" y="2525713"/>
            <a:ext cx="1073150" cy="369887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success</a:t>
            </a:r>
            <a:endParaRPr lang="sl-SI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2525713"/>
            <a:ext cx="746125" cy="369887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under</a:t>
            </a:r>
            <a:endParaRPr lang="sl-SI" dirty="0"/>
          </a:p>
        </p:txBody>
      </p:sp>
      <p:sp>
        <p:nvSpPr>
          <p:cNvPr id="8" name="TextBox 7"/>
          <p:cNvSpPr txBox="1"/>
          <p:nvPr/>
        </p:nvSpPr>
        <p:spPr>
          <a:xfrm>
            <a:off x="5419725" y="2525713"/>
            <a:ext cx="1362075" cy="369887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construction</a:t>
            </a:r>
            <a:endParaRPr lang="sl-SI" dirty="0"/>
          </a:p>
        </p:txBody>
      </p:sp>
      <p:sp>
        <p:nvSpPr>
          <p:cNvPr id="17417" name="TextBox 8"/>
          <p:cNvSpPr txBox="1">
            <a:spLocks noChangeArrowheads="1"/>
          </p:cNvSpPr>
          <p:nvPr/>
        </p:nvSpPr>
        <p:spPr bwMode="auto">
          <a:xfrm>
            <a:off x="2057400" y="4430713"/>
            <a:ext cx="557213" cy="369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way</a:t>
            </a:r>
            <a:endParaRPr lang="sl-SI"/>
          </a:p>
        </p:txBody>
      </p:sp>
      <p:sp>
        <p:nvSpPr>
          <p:cNvPr id="10" name="TextBox 9"/>
          <p:cNvSpPr txBox="1"/>
          <p:nvPr/>
        </p:nvSpPr>
        <p:spPr>
          <a:xfrm>
            <a:off x="2743200" y="4430713"/>
            <a:ext cx="1066800" cy="369887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success</a:t>
            </a:r>
            <a:endParaRPr lang="sl-SI" dirty="0"/>
          </a:p>
        </p:txBody>
      </p:sp>
      <p:sp>
        <p:nvSpPr>
          <p:cNvPr id="11" name="TextBox 10"/>
          <p:cNvSpPr txBox="1"/>
          <p:nvPr/>
        </p:nvSpPr>
        <p:spPr>
          <a:xfrm>
            <a:off x="3962400" y="4430713"/>
            <a:ext cx="746125" cy="369887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under</a:t>
            </a:r>
            <a:endParaRPr lang="sl-SI" dirty="0"/>
          </a:p>
        </p:txBody>
      </p:sp>
      <p:sp>
        <p:nvSpPr>
          <p:cNvPr id="17420" name="TextBox 11"/>
          <p:cNvSpPr txBox="1">
            <a:spLocks noChangeArrowheads="1"/>
          </p:cNvSpPr>
          <p:nvPr/>
        </p:nvSpPr>
        <p:spPr bwMode="auto">
          <a:xfrm>
            <a:off x="4876800" y="4430713"/>
            <a:ext cx="738188" cy="369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heavy</a:t>
            </a:r>
            <a:endParaRPr lang="sl-SI"/>
          </a:p>
        </p:txBody>
      </p:sp>
      <p:sp>
        <p:nvSpPr>
          <p:cNvPr id="13" name="TextBox 12"/>
          <p:cNvSpPr txBox="1"/>
          <p:nvPr/>
        </p:nvSpPr>
        <p:spPr>
          <a:xfrm>
            <a:off x="5715000" y="4430713"/>
            <a:ext cx="1362075" cy="369887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construction</a:t>
            </a:r>
            <a:endParaRPr lang="sl-SI" dirty="0"/>
          </a:p>
        </p:txBody>
      </p:sp>
      <p:sp>
        <p:nvSpPr>
          <p:cNvPr id="17422" name="TextBox 13"/>
          <p:cNvSpPr txBox="1">
            <a:spLocks noChangeArrowheads="1"/>
          </p:cNvSpPr>
          <p:nvPr/>
        </p:nvSpPr>
        <p:spPr bwMode="auto">
          <a:xfrm>
            <a:off x="2895600" y="3505200"/>
            <a:ext cx="355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Sim = nMatch / maxLen = 3 / 5 = 0.6</a:t>
            </a:r>
            <a:endParaRPr lang="sl-SI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 descr="increase_trai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762000"/>
            <a:ext cx="8024813" cy="540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Content Placeholder 3" descr="cnd_his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600200"/>
            <a:ext cx="67214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Candidate Position Histogram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" descr="top_proportio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7920038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" descr="bar_featur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0" y="844550"/>
            <a:ext cx="791210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8"/>
          <p:cNvPicPr>
            <a:picLocks noChangeAspect="1" noChangeArrowheads="1"/>
          </p:cNvPicPr>
          <p:nvPr/>
        </p:nvPicPr>
        <p:blipFill>
          <a:blip r:embed="rId2"/>
          <a:srcRect b="51471"/>
          <a:stretch>
            <a:fillRect/>
          </a:stretch>
        </p:blipFill>
        <p:spPr bwMode="auto">
          <a:xfrm>
            <a:off x="1447800" y="1676400"/>
            <a:ext cx="72056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Search the extracted triplets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 l="813" t="3248" r="813" b="7361"/>
          <a:stretch>
            <a:fillRect/>
          </a:stretch>
        </p:blipFill>
        <p:spPr>
          <a:xfrm>
            <a:off x="428625" y="496888"/>
            <a:ext cx="8294688" cy="5827712"/>
          </a:xfrm>
          <a:prstGeom prst="rect">
            <a:avLst/>
          </a:prstGeom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/>
          <a:srcRect l="1181" t="19021" r="43435" b="72510"/>
          <a:stretch>
            <a:fillRect/>
          </a:stretch>
        </p:blipFill>
        <p:spPr bwMode="auto">
          <a:xfrm>
            <a:off x="285750" y="1997075"/>
            <a:ext cx="7929563" cy="9366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4"/>
          <a:srcRect l="741" t="38648" r="53910" b="51405"/>
          <a:stretch>
            <a:fillRect/>
          </a:stretch>
        </p:blipFill>
        <p:spPr bwMode="auto">
          <a:xfrm>
            <a:off x="285750" y="3140075"/>
            <a:ext cx="6319838" cy="10715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1644650" y="1447800"/>
            <a:ext cx="7499350" cy="48006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24579" name="Picture 3" descr="question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914400"/>
            <a:ext cx="755967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  <a:t>My </a:t>
            </a:r>
            <a:r>
              <a:rPr lang="en-US" sz="2400" dirty="0" smtClean="0">
                <a:solidFill>
                  <a:srgbClr val="C00000"/>
                </a:solidFill>
              </a:rPr>
              <a:t>father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carries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  <a:t> around the </a:t>
            </a:r>
            <a:r>
              <a:rPr lang="en-US" sz="2400" dirty="0" smtClean="0">
                <a:solidFill>
                  <a:srgbClr val="0070C0"/>
                </a:solidFill>
              </a:rPr>
              <a:t>picture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  <a:t> of the </a:t>
            </a:r>
            <a:r>
              <a:rPr lang="en-US" sz="2400" dirty="0" smtClean="0">
                <a:solidFill>
                  <a:srgbClr val="C00000"/>
                </a:solidFill>
              </a:rPr>
              <a:t>kid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  <a:t> who </a:t>
            </a:r>
            <a:r>
              <a:rPr lang="en-US" sz="2400" dirty="0" smtClean="0">
                <a:solidFill>
                  <a:srgbClr val="00B050"/>
                </a:solidFill>
              </a:rPr>
              <a:t>came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  <a:t> with his </a:t>
            </a:r>
            <a:r>
              <a:rPr lang="en-US" sz="2400" dirty="0" smtClean="0">
                <a:solidFill>
                  <a:srgbClr val="0070C0"/>
                </a:solidFill>
              </a:rPr>
              <a:t>wallet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  <a:t>.</a:t>
            </a:r>
            <a:endParaRPr lang="en-US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9219" name="Picture 2" descr="my_father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057400"/>
            <a:ext cx="4495800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3" descr="my_father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2057400"/>
            <a:ext cx="3810000" cy="279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Motivation of Triplet Extraction</a:t>
            </a:r>
            <a:endParaRPr lang="en-US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Advantages</a:t>
            </a:r>
          </a:p>
          <a:p>
            <a:pPr lvl="1" eaLnBrk="1" hangingPunct="1"/>
            <a:r>
              <a:rPr lang="en-US" sz="2200" smtClean="0"/>
              <a:t>compact and simple representation of the information contained in a sentence</a:t>
            </a:r>
          </a:p>
          <a:p>
            <a:pPr lvl="1" eaLnBrk="1" hangingPunct="1"/>
            <a:r>
              <a:rPr lang="en-US" sz="2200" smtClean="0"/>
              <a:t>avoids the complexity of a full parse</a:t>
            </a:r>
          </a:p>
          <a:p>
            <a:pPr lvl="1" eaLnBrk="1" hangingPunct="1"/>
            <a:r>
              <a:rPr lang="en-US" sz="2200" smtClean="0"/>
              <a:t>contains semantic information</a:t>
            </a:r>
          </a:p>
          <a:p>
            <a:pPr lvl="1" eaLnBrk="1" hangingPunct="1">
              <a:buFont typeface="Verdana" pitchFamily="34" charset="0"/>
              <a:buNone/>
            </a:pPr>
            <a:endParaRPr lang="en-US" smtClean="0"/>
          </a:p>
          <a:p>
            <a:pPr eaLnBrk="1" hangingPunct="1"/>
            <a:r>
              <a:rPr lang="en-US" sz="2800" smtClean="0"/>
              <a:t>Applications</a:t>
            </a:r>
          </a:p>
          <a:p>
            <a:pPr lvl="1" eaLnBrk="1" hangingPunct="1"/>
            <a:r>
              <a:rPr lang="en-US" sz="2000" smtClean="0"/>
              <a:t>building the semantic graph of a document</a:t>
            </a:r>
          </a:p>
          <a:p>
            <a:pPr lvl="1" eaLnBrk="1" hangingPunct="1"/>
            <a:r>
              <a:rPr lang="en-US" sz="2000" smtClean="0"/>
              <a:t>summarization</a:t>
            </a:r>
          </a:p>
          <a:p>
            <a:pPr lvl="1" eaLnBrk="1" hangingPunct="1"/>
            <a:r>
              <a:rPr lang="en-US" sz="2000" smtClean="0"/>
              <a:t>question answering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Triplet Extraction – 2 Approaches</a:t>
            </a:r>
            <a:endParaRPr lang="en-US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Extraction from the parse tree of the sentence using heuristic rules</a:t>
            </a:r>
          </a:p>
          <a:p>
            <a:pPr lvl="1" eaLnBrk="1" hangingPunct="1"/>
            <a:r>
              <a:rPr lang="en-US" sz="2000" smtClean="0"/>
              <a:t>OpenNLP – Treebank Parsetree</a:t>
            </a:r>
          </a:p>
          <a:p>
            <a:pPr lvl="1" eaLnBrk="1" hangingPunct="1"/>
            <a:r>
              <a:rPr lang="en-US" sz="2000" smtClean="0"/>
              <a:t>Link Parser – Link Grammar (a type of dependency grammar)</a:t>
            </a:r>
          </a:p>
          <a:p>
            <a:pPr lvl="1" eaLnBrk="1" hangingPunct="1">
              <a:buFont typeface="Verdana" pitchFamily="34" charset="0"/>
              <a:buNone/>
            </a:pPr>
            <a:endParaRPr lang="en-US" smtClean="0"/>
          </a:p>
          <a:p>
            <a:pPr eaLnBrk="1" hangingPunct="1"/>
            <a:r>
              <a:rPr lang="en-US" sz="2800" smtClean="0"/>
              <a:t>Extraction using Machine Learning</a:t>
            </a:r>
          </a:p>
          <a:p>
            <a:pPr lvl="1" eaLnBrk="1" hangingPunct="1"/>
            <a:r>
              <a:rPr lang="en-US" sz="2000" smtClean="0"/>
              <a:t>Support Vector Machines (SVM) are used</a:t>
            </a:r>
          </a:p>
          <a:p>
            <a:pPr lvl="1" eaLnBrk="1" hangingPunct="1"/>
            <a:r>
              <a:rPr lang="en-US" sz="2000" smtClean="0"/>
              <a:t>The SVM model is trained on human annotated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3"/>
          <p:cNvGrpSpPr>
            <a:grpSpLocks/>
          </p:cNvGrpSpPr>
          <p:nvPr/>
        </p:nvGrpSpPr>
        <p:grpSpPr bwMode="auto">
          <a:xfrm>
            <a:off x="1295400" y="1262063"/>
            <a:ext cx="7405688" cy="273050"/>
            <a:chOff x="457200" y="990600"/>
            <a:chExt cx="7406129" cy="272415"/>
          </a:xfrm>
        </p:grpSpPr>
        <p:sp>
          <p:nvSpPr>
            <p:cNvPr id="3" name="Rounded Rectangle 2"/>
            <p:cNvSpPr/>
            <p:nvPr/>
          </p:nvSpPr>
          <p:spPr>
            <a:xfrm>
              <a:off x="7620427" y="990600"/>
              <a:ext cx="242902" cy="267663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cs typeface="Arial" pitchFamily="34" charset="0"/>
                </a:rPr>
                <a:t>.</a:t>
              </a: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7010790" y="990600"/>
              <a:ext cx="549308" cy="272415"/>
            </a:xfrm>
            <a:prstGeom prst="roundRect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cs typeface="Arial" pitchFamily="34" charset="0"/>
                </a:rPr>
                <a:t>wheat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6401154" y="990600"/>
              <a:ext cx="569947" cy="272415"/>
            </a:xfrm>
            <a:prstGeom prst="roundRect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cs typeface="Arial" pitchFamily="34" charset="0"/>
                </a:rPr>
                <a:t>milling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5943927" y="990600"/>
              <a:ext cx="419125" cy="272415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cs typeface="Arial" pitchFamily="34" charset="0"/>
                </a:rPr>
                <a:t>and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334290" y="990600"/>
              <a:ext cx="568359" cy="272415"/>
            </a:xfrm>
            <a:prstGeom prst="roundRect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cs typeface="Arial" pitchFamily="34" charset="0"/>
                </a:rPr>
                <a:t>durum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572245" y="990600"/>
              <a:ext cx="708067" cy="272415"/>
            </a:xfrm>
            <a:prstGeom prst="roundRect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cs typeface="Arial" pitchFamily="34" charset="0"/>
                </a:rPr>
                <a:t>including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962609" y="990600"/>
              <a:ext cx="549308" cy="272415"/>
            </a:xfrm>
            <a:prstGeom prst="roundRect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cs typeface="Arial" pitchFamily="34" charset="0"/>
                </a:rPr>
                <a:t>wheat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3581586" y="990600"/>
              <a:ext cx="315932" cy="272415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cs typeface="Arial" pitchFamily="34" charset="0"/>
                </a:rPr>
                <a:t>of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048154" y="990600"/>
              <a:ext cx="506443" cy="272415"/>
            </a:xfrm>
            <a:prstGeom prst="roundRect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cs typeface="Arial" pitchFamily="34" charset="0"/>
                </a:rPr>
                <a:t>kinds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667132" y="990600"/>
              <a:ext cx="336570" cy="272415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cs typeface="Arial" pitchFamily="34" charset="0"/>
                </a:rPr>
                <a:t>all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119412" y="990600"/>
              <a:ext cx="520731" cy="272415"/>
            </a:xfrm>
            <a:prstGeom prst="roundRect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cs typeface="Arial" pitchFamily="34" charset="0"/>
                </a:rPr>
                <a:t>cover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662185" y="990600"/>
              <a:ext cx="388960" cy="272415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cs typeface="Arial" pitchFamily="34" charset="0"/>
                </a:rPr>
                <a:t>will</a:t>
              </a: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914427" y="990600"/>
              <a:ext cx="692191" cy="272415"/>
            </a:xfrm>
            <a:prstGeom prst="roundRect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cs typeface="Arial" pitchFamily="34" charset="0"/>
                </a:rPr>
                <a:t>increase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457200" y="990600"/>
              <a:ext cx="427063" cy="272415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cs typeface="Arial" pitchFamily="34" charset="0"/>
                </a:rPr>
                <a:t>The</a:t>
              </a:r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1295400" y="728663"/>
            <a:ext cx="4491038" cy="27305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The increase will cover all kinds of wheat including durum and milling wheat.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1295400" y="1771650"/>
            <a:ext cx="7467600" cy="1588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Right Arrow 18"/>
          <p:cNvSpPr/>
          <p:nvPr/>
        </p:nvSpPr>
        <p:spPr>
          <a:xfrm>
            <a:off x="4564063" y="3200400"/>
            <a:ext cx="977900" cy="1219200"/>
          </a:xfrm>
          <a:prstGeom prst="rightArrow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12294" name="TextBox 21"/>
          <p:cNvSpPr txBox="1">
            <a:spLocks noChangeArrowheads="1"/>
          </p:cNvSpPr>
          <p:nvPr/>
        </p:nvSpPr>
        <p:spPr bwMode="auto">
          <a:xfrm>
            <a:off x="4603750" y="3611563"/>
            <a:ext cx="741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SVM</a:t>
            </a:r>
            <a:endParaRPr lang="sl-SI" sz="2000">
              <a:solidFill>
                <a:schemeClr val="bg1"/>
              </a:solidFill>
            </a:endParaRPr>
          </a:p>
        </p:txBody>
      </p:sp>
      <p:grpSp>
        <p:nvGrpSpPr>
          <p:cNvPr id="12295" name="Group 22"/>
          <p:cNvGrpSpPr>
            <a:grpSpLocks/>
          </p:cNvGrpSpPr>
          <p:nvPr/>
        </p:nvGrpSpPr>
        <p:grpSpPr bwMode="auto">
          <a:xfrm>
            <a:off x="1506538" y="2057400"/>
            <a:ext cx="2689225" cy="3798888"/>
            <a:chOff x="601740" y="1785926"/>
            <a:chExt cx="2689171" cy="3798332"/>
          </a:xfrm>
        </p:grpSpPr>
        <p:sp>
          <p:nvSpPr>
            <p:cNvPr id="22" name="Rounded Rectangle 21"/>
            <p:cNvSpPr/>
            <p:nvPr/>
          </p:nvSpPr>
          <p:spPr>
            <a:xfrm>
              <a:off x="601740" y="1785926"/>
              <a:ext cx="693723" cy="273010"/>
            </a:xfrm>
            <a:prstGeom prst="roundRect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cs typeface="Arial" pitchFamily="34" charset="0"/>
                </a:rPr>
                <a:t>increase</a:t>
              </a: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1668519" y="1785926"/>
              <a:ext cx="520690" cy="273010"/>
            </a:xfrm>
            <a:prstGeom prst="roundRect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cs typeface="Arial" pitchFamily="34" charset="0"/>
                </a:rPr>
                <a:t>cover</a:t>
              </a: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2582900" y="1785926"/>
              <a:ext cx="685786" cy="273010"/>
            </a:xfrm>
            <a:prstGeom prst="roundRect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cs typeface="Arial" pitchFamily="34" charset="0"/>
                </a:rPr>
                <a:t>wheat</a:t>
              </a: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601740" y="2243059"/>
              <a:ext cx="685786" cy="273010"/>
            </a:xfrm>
            <a:prstGeom prst="roundRect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cs typeface="Arial" pitchFamily="34" charset="0"/>
                </a:rPr>
                <a:t>durum</a:t>
              </a: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1668519" y="2243059"/>
              <a:ext cx="549264" cy="273010"/>
            </a:xfrm>
            <a:prstGeom prst="roundRect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cs typeface="Arial" pitchFamily="34" charset="0"/>
                </a:rPr>
                <a:t>wheat</a:t>
              </a: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2582900" y="2243059"/>
              <a:ext cx="693723" cy="273010"/>
            </a:xfrm>
            <a:prstGeom prst="roundRect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cs typeface="Arial" pitchFamily="34" charset="0"/>
                </a:rPr>
                <a:t>increase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601740" y="2700192"/>
              <a:ext cx="693723" cy="273010"/>
            </a:xfrm>
            <a:prstGeom prst="roundRect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cs typeface="Arial" pitchFamily="34" charset="0"/>
                </a:rPr>
                <a:t>increase</a:t>
              </a: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1668519" y="2700192"/>
              <a:ext cx="520690" cy="273010"/>
            </a:xfrm>
            <a:prstGeom prst="roundRect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cs typeface="Arial" pitchFamily="34" charset="0"/>
                </a:rPr>
                <a:t>cover</a:t>
              </a: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2582900" y="2700192"/>
              <a:ext cx="685786" cy="273010"/>
            </a:xfrm>
            <a:prstGeom prst="roundRect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cs typeface="Arial" pitchFamily="34" charset="0"/>
                </a:rPr>
                <a:t>kinds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601740" y="3157325"/>
              <a:ext cx="693723" cy="273010"/>
            </a:xfrm>
            <a:prstGeom prst="roundRect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cs typeface="Arial" pitchFamily="34" charset="0"/>
                </a:rPr>
                <a:t>increase</a:t>
              </a: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1668519" y="3157325"/>
              <a:ext cx="520690" cy="273010"/>
            </a:xfrm>
            <a:prstGeom prst="roundRect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cs typeface="Arial" pitchFamily="34" charset="0"/>
                </a:rPr>
                <a:t>cover</a:t>
              </a: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2582900" y="3157325"/>
              <a:ext cx="708011" cy="273010"/>
            </a:xfrm>
            <a:prstGeom prst="roundRect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cs typeface="Arial" pitchFamily="34" charset="0"/>
                </a:rPr>
                <a:t>including</a:t>
              </a: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601740" y="3614458"/>
              <a:ext cx="693723" cy="273010"/>
            </a:xfrm>
            <a:prstGeom prst="roundRect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cs typeface="Arial" pitchFamily="34" charset="0"/>
                </a:rPr>
                <a:t>increase</a:t>
              </a: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1668519" y="3614458"/>
              <a:ext cx="520690" cy="273010"/>
            </a:xfrm>
            <a:prstGeom prst="roundRect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cs typeface="Arial" pitchFamily="34" charset="0"/>
                </a:rPr>
                <a:t>cover</a:t>
              </a: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2582900" y="3614458"/>
              <a:ext cx="685786" cy="273010"/>
            </a:xfrm>
            <a:prstGeom prst="roundRect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cs typeface="Arial" pitchFamily="34" charset="0"/>
                </a:rPr>
                <a:t>durum</a:t>
              </a: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601740" y="4071591"/>
              <a:ext cx="693723" cy="273010"/>
            </a:xfrm>
            <a:prstGeom prst="roundRect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cs typeface="Arial" pitchFamily="34" charset="0"/>
                </a:rPr>
                <a:t>increase</a:t>
              </a: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1668519" y="4071591"/>
              <a:ext cx="520690" cy="273010"/>
            </a:xfrm>
            <a:prstGeom prst="roundRect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cs typeface="Arial" pitchFamily="34" charset="0"/>
                </a:rPr>
                <a:t>cover</a:t>
              </a: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2582900" y="4071591"/>
              <a:ext cx="685786" cy="273010"/>
            </a:xfrm>
            <a:prstGeom prst="roundRect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cs typeface="Arial" pitchFamily="34" charset="0"/>
                </a:rPr>
                <a:t>wheat</a:t>
              </a: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601740" y="4528725"/>
              <a:ext cx="685786" cy="273010"/>
            </a:xfrm>
            <a:prstGeom prst="roundRect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cs typeface="Arial" pitchFamily="34" charset="0"/>
                </a:rPr>
                <a:t>durum</a:t>
              </a: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1668519" y="4528725"/>
              <a:ext cx="506402" cy="273010"/>
            </a:xfrm>
            <a:prstGeom prst="roundRect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cs typeface="Arial" pitchFamily="34" charset="0"/>
                </a:rPr>
                <a:t>kinds</a:t>
              </a: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2582900" y="4528725"/>
              <a:ext cx="685786" cy="273010"/>
            </a:xfrm>
            <a:prstGeom prst="roundRect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cs typeface="Arial" pitchFamily="34" charset="0"/>
                </a:rPr>
                <a:t>wheat</a:t>
              </a: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601740" y="4985858"/>
              <a:ext cx="693723" cy="273010"/>
            </a:xfrm>
            <a:prstGeom prst="roundRect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cs typeface="Arial" pitchFamily="34" charset="0"/>
                </a:rPr>
                <a:t>increase</a:t>
              </a: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1668519" y="4985858"/>
              <a:ext cx="520690" cy="273010"/>
            </a:xfrm>
            <a:prstGeom prst="roundRect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cs typeface="Arial" pitchFamily="34" charset="0"/>
                </a:rPr>
                <a:t>cover</a:t>
              </a: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2582900" y="4985858"/>
              <a:ext cx="685786" cy="273010"/>
            </a:xfrm>
            <a:prstGeom prst="roundRect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cs typeface="Arial" pitchFamily="34" charset="0"/>
                </a:rPr>
                <a:t>milling</a:t>
              </a:r>
            </a:p>
          </p:txBody>
        </p:sp>
        <p:cxnSp>
          <p:nvCxnSpPr>
            <p:cNvPr id="46" name="Straight Arrow Connector 45"/>
            <p:cNvCxnSpPr>
              <a:stCxn id="23" idx="1"/>
              <a:endCxn id="22" idx="3"/>
            </p:cNvCxnSpPr>
            <p:nvPr/>
          </p:nvCxnSpPr>
          <p:spPr>
            <a:xfrm rot="10800000">
              <a:off x="1295463" y="1922431"/>
              <a:ext cx="373056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23" idx="3"/>
              <a:endCxn id="24" idx="1"/>
            </p:cNvCxnSpPr>
            <p:nvPr/>
          </p:nvCxnSpPr>
          <p:spPr>
            <a:xfrm>
              <a:off x="2189208" y="1922431"/>
              <a:ext cx="39369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6" idx="1"/>
              <a:endCxn id="25" idx="3"/>
            </p:cNvCxnSpPr>
            <p:nvPr/>
          </p:nvCxnSpPr>
          <p:spPr>
            <a:xfrm rot="10800000">
              <a:off x="1287526" y="2379564"/>
              <a:ext cx="38099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26" idx="3"/>
              <a:endCxn id="27" idx="1"/>
            </p:cNvCxnSpPr>
            <p:nvPr/>
          </p:nvCxnSpPr>
          <p:spPr>
            <a:xfrm>
              <a:off x="2217783" y="2379564"/>
              <a:ext cx="365118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9" idx="1"/>
              <a:endCxn id="28" idx="3"/>
            </p:cNvCxnSpPr>
            <p:nvPr/>
          </p:nvCxnSpPr>
          <p:spPr>
            <a:xfrm rot="10800000">
              <a:off x="1295463" y="2836697"/>
              <a:ext cx="373056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29" idx="3"/>
              <a:endCxn id="30" idx="1"/>
            </p:cNvCxnSpPr>
            <p:nvPr/>
          </p:nvCxnSpPr>
          <p:spPr>
            <a:xfrm>
              <a:off x="2189208" y="2836697"/>
              <a:ext cx="39369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32" idx="1"/>
              <a:endCxn id="31" idx="3"/>
            </p:cNvCxnSpPr>
            <p:nvPr/>
          </p:nvCxnSpPr>
          <p:spPr>
            <a:xfrm rot="10800000">
              <a:off x="1295463" y="3293830"/>
              <a:ext cx="373056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32" idx="3"/>
              <a:endCxn id="33" idx="1"/>
            </p:cNvCxnSpPr>
            <p:nvPr/>
          </p:nvCxnSpPr>
          <p:spPr>
            <a:xfrm>
              <a:off x="2189208" y="3293830"/>
              <a:ext cx="39369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35" idx="1"/>
              <a:endCxn id="34" idx="3"/>
            </p:cNvCxnSpPr>
            <p:nvPr/>
          </p:nvCxnSpPr>
          <p:spPr>
            <a:xfrm rot="10800000">
              <a:off x="1295463" y="3750963"/>
              <a:ext cx="373056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35" idx="3"/>
              <a:endCxn id="36" idx="1"/>
            </p:cNvCxnSpPr>
            <p:nvPr/>
          </p:nvCxnSpPr>
          <p:spPr>
            <a:xfrm>
              <a:off x="2189208" y="3750963"/>
              <a:ext cx="39369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38" idx="1"/>
              <a:endCxn id="37" idx="3"/>
            </p:cNvCxnSpPr>
            <p:nvPr/>
          </p:nvCxnSpPr>
          <p:spPr>
            <a:xfrm rot="10800000">
              <a:off x="1295463" y="4208096"/>
              <a:ext cx="373056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38" idx="3"/>
              <a:endCxn id="39" idx="1"/>
            </p:cNvCxnSpPr>
            <p:nvPr/>
          </p:nvCxnSpPr>
          <p:spPr>
            <a:xfrm>
              <a:off x="2189208" y="4208096"/>
              <a:ext cx="39369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41" idx="1"/>
              <a:endCxn id="40" idx="3"/>
            </p:cNvCxnSpPr>
            <p:nvPr/>
          </p:nvCxnSpPr>
          <p:spPr>
            <a:xfrm rot="10800000">
              <a:off x="1287526" y="4665230"/>
              <a:ext cx="38099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41" idx="3"/>
              <a:endCxn id="42" idx="1"/>
            </p:cNvCxnSpPr>
            <p:nvPr/>
          </p:nvCxnSpPr>
          <p:spPr>
            <a:xfrm>
              <a:off x="2174920" y="4665230"/>
              <a:ext cx="40798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4" idx="1"/>
              <a:endCxn id="43" idx="3"/>
            </p:cNvCxnSpPr>
            <p:nvPr/>
          </p:nvCxnSpPr>
          <p:spPr>
            <a:xfrm rot="10800000">
              <a:off x="1295463" y="5122363"/>
              <a:ext cx="373056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44" idx="3"/>
              <a:endCxn id="45" idx="1"/>
            </p:cNvCxnSpPr>
            <p:nvPr/>
          </p:nvCxnSpPr>
          <p:spPr>
            <a:xfrm>
              <a:off x="2189208" y="5122363"/>
              <a:ext cx="39369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78" name="TextBox 63"/>
            <p:cNvSpPr txBox="1">
              <a:spLocks noChangeArrowheads="1"/>
            </p:cNvSpPr>
            <p:nvPr/>
          </p:nvSpPr>
          <p:spPr bwMode="auto">
            <a:xfrm>
              <a:off x="1668540" y="5214926"/>
              <a:ext cx="46358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 . .</a:t>
              </a:r>
              <a:endParaRPr lang="sl-SI"/>
            </a:p>
          </p:txBody>
        </p:sp>
      </p:grpSp>
      <p:grpSp>
        <p:nvGrpSpPr>
          <p:cNvPr id="12296" name="Group 64"/>
          <p:cNvGrpSpPr>
            <a:grpSpLocks/>
          </p:cNvGrpSpPr>
          <p:nvPr/>
        </p:nvGrpSpPr>
        <p:grpSpPr bwMode="auto">
          <a:xfrm>
            <a:off x="5935663" y="2057400"/>
            <a:ext cx="2689225" cy="3810000"/>
            <a:chOff x="5097540" y="1785926"/>
            <a:chExt cx="2689170" cy="3810000"/>
          </a:xfrm>
        </p:grpSpPr>
        <p:sp>
          <p:nvSpPr>
            <p:cNvPr id="64" name="Rounded Rectangle 63"/>
            <p:cNvSpPr/>
            <p:nvPr/>
          </p:nvSpPr>
          <p:spPr>
            <a:xfrm>
              <a:off x="5097540" y="1785926"/>
              <a:ext cx="693723" cy="273050"/>
            </a:xfrm>
            <a:prstGeom prst="roundRect">
              <a:avLst/>
            </a:prstGeom>
            <a:solidFill>
              <a:srgbClr val="CC33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cs typeface="Arial" pitchFamily="34" charset="0"/>
                </a:rPr>
                <a:t>increase</a:t>
              </a: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6164318" y="1785926"/>
              <a:ext cx="520689" cy="273050"/>
            </a:xfrm>
            <a:prstGeom prst="roundRect">
              <a:avLst/>
            </a:prstGeom>
            <a:solidFill>
              <a:srgbClr val="CC33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cs typeface="Arial" pitchFamily="34" charset="0"/>
                </a:rPr>
                <a:t>cover</a:t>
              </a: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7078699" y="1785926"/>
              <a:ext cx="685786" cy="273050"/>
            </a:xfrm>
            <a:prstGeom prst="roundRect">
              <a:avLst/>
            </a:prstGeom>
            <a:solidFill>
              <a:srgbClr val="CC33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cs typeface="Arial" pitchFamily="34" charset="0"/>
                </a:rPr>
                <a:t>wheat</a:t>
              </a:r>
            </a:p>
          </p:txBody>
        </p:sp>
        <p:cxnSp>
          <p:nvCxnSpPr>
            <p:cNvPr id="67" name="Straight Arrow Connector 66"/>
            <p:cNvCxnSpPr>
              <a:stCxn id="65" idx="1"/>
              <a:endCxn id="64" idx="3"/>
            </p:cNvCxnSpPr>
            <p:nvPr/>
          </p:nvCxnSpPr>
          <p:spPr>
            <a:xfrm rot="10800000">
              <a:off x="5791263" y="1922451"/>
              <a:ext cx="373055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65" idx="3"/>
              <a:endCxn id="66" idx="1"/>
            </p:cNvCxnSpPr>
            <p:nvPr/>
          </p:nvCxnSpPr>
          <p:spPr>
            <a:xfrm>
              <a:off x="6685008" y="1922451"/>
              <a:ext cx="39369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ounded Rectangle 68"/>
            <p:cNvSpPr/>
            <p:nvPr/>
          </p:nvSpPr>
          <p:spPr>
            <a:xfrm>
              <a:off x="5097540" y="2243126"/>
              <a:ext cx="693723" cy="273050"/>
            </a:xfrm>
            <a:prstGeom prst="roundRect">
              <a:avLst/>
            </a:prstGeom>
            <a:solidFill>
              <a:srgbClr val="CC33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cs typeface="Arial" pitchFamily="34" charset="0"/>
                </a:rPr>
                <a:t>increase</a:t>
              </a: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6164318" y="2243126"/>
              <a:ext cx="520689" cy="273050"/>
            </a:xfrm>
            <a:prstGeom prst="roundRect">
              <a:avLst/>
            </a:prstGeom>
            <a:solidFill>
              <a:srgbClr val="CC33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cs typeface="Arial" pitchFamily="34" charset="0"/>
                </a:rPr>
                <a:t>cover</a:t>
              </a:r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7078699" y="2243126"/>
              <a:ext cx="685786" cy="273050"/>
            </a:xfrm>
            <a:prstGeom prst="roundRect">
              <a:avLst/>
            </a:prstGeom>
            <a:solidFill>
              <a:srgbClr val="CC33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cs typeface="Arial" pitchFamily="34" charset="0"/>
                </a:rPr>
                <a:t>milling</a:t>
              </a:r>
            </a:p>
          </p:txBody>
        </p:sp>
        <p:cxnSp>
          <p:nvCxnSpPr>
            <p:cNvPr id="72" name="Straight Arrow Connector 71"/>
            <p:cNvCxnSpPr>
              <a:stCxn id="70" idx="1"/>
              <a:endCxn id="69" idx="3"/>
            </p:cNvCxnSpPr>
            <p:nvPr/>
          </p:nvCxnSpPr>
          <p:spPr>
            <a:xfrm rot="10800000">
              <a:off x="5791263" y="2379651"/>
              <a:ext cx="373055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70" idx="3"/>
              <a:endCxn id="71" idx="1"/>
            </p:cNvCxnSpPr>
            <p:nvPr/>
          </p:nvCxnSpPr>
          <p:spPr>
            <a:xfrm>
              <a:off x="6685008" y="2379651"/>
              <a:ext cx="39369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ounded Rectangle 73"/>
            <p:cNvSpPr/>
            <p:nvPr/>
          </p:nvSpPr>
          <p:spPr>
            <a:xfrm>
              <a:off x="5097540" y="2700326"/>
              <a:ext cx="693723" cy="273050"/>
            </a:xfrm>
            <a:prstGeom prst="roundRect">
              <a:avLst/>
            </a:prstGeom>
            <a:solidFill>
              <a:srgbClr val="CC33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cs typeface="Arial" pitchFamily="34" charset="0"/>
                </a:rPr>
                <a:t>increase</a:t>
              </a:r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6164318" y="2700326"/>
              <a:ext cx="520689" cy="273050"/>
            </a:xfrm>
            <a:prstGeom prst="roundRect">
              <a:avLst/>
            </a:prstGeom>
            <a:solidFill>
              <a:srgbClr val="CC33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cs typeface="Arial" pitchFamily="34" charset="0"/>
                </a:rPr>
                <a:t>cover</a:t>
              </a:r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7078699" y="2700326"/>
              <a:ext cx="708011" cy="273050"/>
            </a:xfrm>
            <a:prstGeom prst="roundRect">
              <a:avLst/>
            </a:prstGeom>
            <a:solidFill>
              <a:srgbClr val="CC33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cs typeface="Arial" pitchFamily="34" charset="0"/>
                </a:rPr>
                <a:t>including</a:t>
              </a:r>
            </a:p>
          </p:txBody>
        </p:sp>
        <p:cxnSp>
          <p:nvCxnSpPr>
            <p:cNvPr id="77" name="Straight Arrow Connector 76"/>
            <p:cNvCxnSpPr>
              <a:stCxn id="75" idx="1"/>
              <a:endCxn id="74" idx="3"/>
            </p:cNvCxnSpPr>
            <p:nvPr/>
          </p:nvCxnSpPr>
          <p:spPr>
            <a:xfrm rot="10800000">
              <a:off x="5791263" y="2836851"/>
              <a:ext cx="373055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>
              <a:stCxn id="75" idx="3"/>
              <a:endCxn id="76" idx="1"/>
            </p:cNvCxnSpPr>
            <p:nvPr/>
          </p:nvCxnSpPr>
          <p:spPr>
            <a:xfrm>
              <a:off x="6685008" y="2836851"/>
              <a:ext cx="39369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Rounded Rectangle 78"/>
            <p:cNvSpPr/>
            <p:nvPr/>
          </p:nvSpPr>
          <p:spPr>
            <a:xfrm>
              <a:off x="5097540" y="3157526"/>
              <a:ext cx="693723" cy="273050"/>
            </a:xfrm>
            <a:prstGeom prst="roundRect">
              <a:avLst/>
            </a:prstGeom>
            <a:solidFill>
              <a:srgbClr val="CC33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cs typeface="Arial" pitchFamily="34" charset="0"/>
                </a:rPr>
                <a:t>increase</a:t>
              </a:r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6164318" y="3157526"/>
              <a:ext cx="520689" cy="273050"/>
            </a:xfrm>
            <a:prstGeom prst="roundRect">
              <a:avLst/>
            </a:prstGeom>
            <a:solidFill>
              <a:srgbClr val="CC33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cs typeface="Arial" pitchFamily="34" charset="0"/>
                </a:rPr>
                <a:t>cover</a:t>
              </a:r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7078699" y="3157526"/>
              <a:ext cx="685786" cy="273050"/>
            </a:xfrm>
            <a:prstGeom prst="roundRect">
              <a:avLst/>
            </a:prstGeom>
            <a:solidFill>
              <a:srgbClr val="CC33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cs typeface="Arial" pitchFamily="34" charset="0"/>
                </a:rPr>
                <a:t>durum</a:t>
              </a:r>
            </a:p>
          </p:txBody>
        </p:sp>
        <p:cxnSp>
          <p:nvCxnSpPr>
            <p:cNvPr id="82" name="Straight Arrow Connector 81"/>
            <p:cNvCxnSpPr>
              <a:stCxn id="80" idx="1"/>
              <a:endCxn id="79" idx="3"/>
            </p:cNvCxnSpPr>
            <p:nvPr/>
          </p:nvCxnSpPr>
          <p:spPr>
            <a:xfrm rot="10800000">
              <a:off x="5791263" y="3294051"/>
              <a:ext cx="373055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80" idx="3"/>
              <a:endCxn id="81" idx="1"/>
            </p:cNvCxnSpPr>
            <p:nvPr/>
          </p:nvCxnSpPr>
          <p:spPr>
            <a:xfrm>
              <a:off x="6685008" y="3294051"/>
              <a:ext cx="39369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ounded Rectangle 83"/>
            <p:cNvSpPr/>
            <p:nvPr/>
          </p:nvSpPr>
          <p:spPr>
            <a:xfrm>
              <a:off x="5097540" y="3614726"/>
              <a:ext cx="693723" cy="273050"/>
            </a:xfrm>
            <a:prstGeom prst="roundRect">
              <a:avLst/>
            </a:prstGeom>
            <a:solidFill>
              <a:srgbClr val="CC33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cs typeface="Arial" pitchFamily="34" charset="0"/>
                </a:rPr>
                <a:t>increase</a:t>
              </a: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6164318" y="3614726"/>
              <a:ext cx="520689" cy="273050"/>
            </a:xfrm>
            <a:prstGeom prst="roundRect">
              <a:avLst/>
            </a:prstGeom>
            <a:solidFill>
              <a:srgbClr val="CC33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cs typeface="Arial" pitchFamily="34" charset="0"/>
                </a:rPr>
                <a:t>cover</a:t>
              </a:r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7078699" y="3614726"/>
              <a:ext cx="685786" cy="273050"/>
            </a:xfrm>
            <a:prstGeom prst="roundRect">
              <a:avLst/>
            </a:prstGeom>
            <a:solidFill>
              <a:srgbClr val="CC33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cs typeface="Arial" pitchFamily="34" charset="0"/>
                </a:rPr>
                <a:t>wheat</a:t>
              </a:r>
            </a:p>
          </p:txBody>
        </p:sp>
        <p:cxnSp>
          <p:nvCxnSpPr>
            <p:cNvPr id="87" name="Straight Arrow Connector 86"/>
            <p:cNvCxnSpPr>
              <a:stCxn id="85" idx="1"/>
              <a:endCxn id="84" idx="3"/>
            </p:cNvCxnSpPr>
            <p:nvPr/>
          </p:nvCxnSpPr>
          <p:spPr>
            <a:xfrm rot="10800000">
              <a:off x="5791263" y="3751251"/>
              <a:ext cx="373055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>
              <a:stCxn id="85" idx="3"/>
              <a:endCxn id="86" idx="1"/>
            </p:cNvCxnSpPr>
            <p:nvPr/>
          </p:nvCxnSpPr>
          <p:spPr>
            <a:xfrm>
              <a:off x="6685008" y="3751251"/>
              <a:ext cx="39369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Rounded Rectangle 88"/>
            <p:cNvSpPr/>
            <p:nvPr/>
          </p:nvSpPr>
          <p:spPr>
            <a:xfrm>
              <a:off x="5097540" y="4071926"/>
              <a:ext cx="693723" cy="273050"/>
            </a:xfrm>
            <a:prstGeom prst="roundRect">
              <a:avLst/>
            </a:prstGeom>
            <a:solidFill>
              <a:srgbClr val="CC33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cs typeface="Arial" pitchFamily="34" charset="0"/>
                </a:rPr>
                <a:t>increase</a:t>
              </a:r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6164318" y="4071926"/>
              <a:ext cx="520689" cy="273050"/>
            </a:xfrm>
            <a:prstGeom prst="roundRect">
              <a:avLst/>
            </a:prstGeom>
            <a:solidFill>
              <a:srgbClr val="CC33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cs typeface="Arial" pitchFamily="34" charset="0"/>
                </a:rPr>
                <a:t>cover</a:t>
              </a:r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7078699" y="4071926"/>
              <a:ext cx="685786" cy="273050"/>
            </a:xfrm>
            <a:prstGeom prst="roundRect">
              <a:avLst/>
            </a:prstGeom>
            <a:solidFill>
              <a:srgbClr val="CC33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cs typeface="Arial" pitchFamily="34" charset="0"/>
                </a:rPr>
                <a:t>kinds</a:t>
              </a:r>
            </a:p>
          </p:txBody>
        </p:sp>
        <p:cxnSp>
          <p:nvCxnSpPr>
            <p:cNvPr id="92" name="Straight Arrow Connector 91"/>
            <p:cNvCxnSpPr>
              <a:stCxn id="90" idx="1"/>
              <a:endCxn id="89" idx="3"/>
            </p:cNvCxnSpPr>
            <p:nvPr/>
          </p:nvCxnSpPr>
          <p:spPr>
            <a:xfrm rot="10800000">
              <a:off x="5791263" y="4208451"/>
              <a:ext cx="373055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>
              <a:stCxn id="90" idx="3"/>
              <a:endCxn id="91" idx="1"/>
            </p:cNvCxnSpPr>
            <p:nvPr/>
          </p:nvCxnSpPr>
          <p:spPr>
            <a:xfrm>
              <a:off x="6685008" y="4208451"/>
              <a:ext cx="39369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Rounded Rectangle 93"/>
            <p:cNvSpPr/>
            <p:nvPr/>
          </p:nvSpPr>
          <p:spPr>
            <a:xfrm>
              <a:off x="5097540" y="4529126"/>
              <a:ext cx="685786" cy="273050"/>
            </a:xfrm>
            <a:prstGeom prst="roundRect">
              <a:avLst/>
            </a:prstGeom>
            <a:solidFill>
              <a:srgbClr val="0070C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cs typeface="Arial" pitchFamily="34" charset="0"/>
                </a:rPr>
                <a:t>durum</a:t>
              </a:r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6164318" y="4529126"/>
              <a:ext cx="506402" cy="273050"/>
            </a:xfrm>
            <a:prstGeom prst="roundRect">
              <a:avLst/>
            </a:prstGeom>
            <a:solidFill>
              <a:srgbClr val="0070C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cs typeface="Arial" pitchFamily="34" charset="0"/>
                </a:rPr>
                <a:t>kinds</a:t>
              </a:r>
            </a:p>
          </p:txBody>
        </p:sp>
        <p:sp>
          <p:nvSpPr>
            <p:cNvPr id="96" name="Rounded Rectangle 95"/>
            <p:cNvSpPr/>
            <p:nvPr/>
          </p:nvSpPr>
          <p:spPr>
            <a:xfrm>
              <a:off x="7078699" y="4529126"/>
              <a:ext cx="685786" cy="273050"/>
            </a:xfrm>
            <a:prstGeom prst="roundRect">
              <a:avLst/>
            </a:prstGeom>
            <a:solidFill>
              <a:srgbClr val="0070C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cs typeface="Arial" pitchFamily="34" charset="0"/>
                </a:rPr>
                <a:t>wheat</a:t>
              </a:r>
            </a:p>
          </p:txBody>
        </p:sp>
        <p:cxnSp>
          <p:nvCxnSpPr>
            <p:cNvPr id="97" name="Straight Arrow Connector 96"/>
            <p:cNvCxnSpPr>
              <a:stCxn id="95" idx="1"/>
              <a:endCxn id="94" idx="3"/>
            </p:cNvCxnSpPr>
            <p:nvPr/>
          </p:nvCxnSpPr>
          <p:spPr>
            <a:xfrm rot="10800000">
              <a:off x="5783326" y="4665651"/>
              <a:ext cx="38099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>
              <a:stCxn id="95" idx="3"/>
              <a:endCxn id="96" idx="1"/>
            </p:cNvCxnSpPr>
            <p:nvPr/>
          </p:nvCxnSpPr>
          <p:spPr>
            <a:xfrm>
              <a:off x="6670720" y="4665651"/>
              <a:ext cx="40798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Rounded Rectangle 98"/>
            <p:cNvSpPr/>
            <p:nvPr/>
          </p:nvSpPr>
          <p:spPr>
            <a:xfrm>
              <a:off x="5097540" y="4986326"/>
              <a:ext cx="685786" cy="273050"/>
            </a:xfrm>
            <a:prstGeom prst="roundRect">
              <a:avLst/>
            </a:prstGeom>
            <a:solidFill>
              <a:srgbClr val="0070C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cs typeface="Arial" pitchFamily="34" charset="0"/>
                </a:rPr>
                <a:t>durum</a:t>
              </a:r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6164318" y="4986326"/>
              <a:ext cx="549264" cy="273050"/>
            </a:xfrm>
            <a:prstGeom prst="roundRect">
              <a:avLst/>
            </a:prstGeom>
            <a:solidFill>
              <a:srgbClr val="0070C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cs typeface="Arial" pitchFamily="34" charset="0"/>
                </a:rPr>
                <a:t>wheat</a:t>
              </a:r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7078699" y="4986326"/>
              <a:ext cx="693723" cy="273050"/>
            </a:xfrm>
            <a:prstGeom prst="roundRect">
              <a:avLst/>
            </a:prstGeom>
            <a:solidFill>
              <a:srgbClr val="0070C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cs typeface="Arial" pitchFamily="34" charset="0"/>
                </a:rPr>
                <a:t>increase</a:t>
              </a:r>
            </a:p>
          </p:txBody>
        </p:sp>
        <p:cxnSp>
          <p:nvCxnSpPr>
            <p:cNvPr id="102" name="Straight Arrow Connector 101"/>
            <p:cNvCxnSpPr>
              <a:stCxn id="100" idx="1"/>
              <a:endCxn id="99" idx="3"/>
            </p:cNvCxnSpPr>
            <p:nvPr/>
          </p:nvCxnSpPr>
          <p:spPr>
            <a:xfrm rot="10800000">
              <a:off x="5783326" y="5122851"/>
              <a:ext cx="38099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>
              <a:stCxn id="100" idx="3"/>
              <a:endCxn id="101" idx="1"/>
            </p:cNvCxnSpPr>
            <p:nvPr/>
          </p:nvCxnSpPr>
          <p:spPr>
            <a:xfrm>
              <a:off x="6713582" y="5122851"/>
              <a:ext cx="365118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37" name="TextBox 105"/>
            <p:cNvSpPr txBox="1">
              <a:spLocks noChangeArrowheads="1"/>
            </p:cNvSpPr>
            <p:nvPr/>
          </p:nvSpPr>
          <p:spPr bwMode="auto">
            <a:xfrm>
              <a:off x="6240540" y="5226594"/>
              <a:ext cx="46358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 . .</a:t>
              </a:r>
              <a:endParaRPr lang="sl-SI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Merging Triplets</a:t>
            </a:r>
            <a:endParaRPr lang="sl-SI" dirty="0"/>
          </a:p>
        </p:txBody>
      </p:sp>
      <p:grpSp>
        <p:nvGrpSpPr>
          <p:cNvPr id="13315" name="Group 190"/>
          <p:cNvGrpSpPr>
            <a:grpSpLocks/>
          </p:cNvGrpSpPr>
          <p:nvPr/>
        </p:nvGrpSpPr>
        <p:grpSpPr bwMode="auto">
          <a:xfrm>
            <a:off x="1366838" y="1933575"/>
            <a:ext cx="2767012" cy="2559050"/>
            <a:chOff x="947726" y="1500174"/>
            <a:chExt cx="2767018" cy="2558415"/>
          </a:xfrm>
        </p:grpSpPr>
        <p:sp>
          <p:nvSpPr>
            <p:cNvPr id="4" name="Rounded Rectangle 3"/>
            <p:cNvSpPr/>
            <p:nvPr/>
          </p:nvSpPr>
          <p:spPr>
            <a:xfrm>
              <a:off x="947726" y="1500174"/>
              <a:ext cx="720727" cy="272982"/>
            </a:xfrm>
            <a:prstGeom prst="roundRect">
              <a:avLst/>
            </a:prstGeom>
            <a:solidFill>
              <a:srgbClr val="CC33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b="1" u="sng" dirty="0">
                  <a:solidFill>
                    <a:schemeClr val="bg1"/>
                  </a:solidFill>
                  <a:cs typeface="Arial" pitchFamily="34" charset="0"/>
                </a:rPr>
                <a:t>increase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2014528" y="1500174"/>
              <a:ext cx="549276" cy="272982"/>
            </a:xfrm>
            <a:prstGeom prst="roundRect">
              <a:avLst/>
            </a:prstGeom>
            <a:solidFill>
              <a:srgbClr val="CC33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b="1" u="sng" dirty="0">
                  <a:solidFill>
                    <a:schemeClr val="bg1"/>
                  </a:solidFill>
                  <a:cs typeface="Arial" pitchFamily="34" charset="0"/>
                </a:rPr>
                <a:t>cover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928930" y="1500174"/>
              <a:ext cx="785814" cy="272982"/>
            </a:xfrm>
            <a:prstGeom prst="roundRect">
              <a:avLst/>
            </a:prstGeom>
            <a:solidFill>
              <a:srgbClr val="CC33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1000" b="1" u="sng" dirty="0">
                  <a:solidFill>
                    <a:schemeClr val="bg1"/>
                  </a:solidFill>
                  <a:cs typeface="Arial" pitchFamily="34" charset="0"/>
                </a:rPr>
                <a:t>wheat</a:t>
              </a:r>
            </a:p>
          </p:txBody>
        </p:sp>
        <p:cxnSp>
          <p:nvCxnSpPr>
            <p:cNvPr id="7" name="Straight Arrow Connector 6"/>
            <p:cNvCxnSpPr>
              <a:stCxn id="5" idx="1"/>
              <a:endCxn id="4" idx="3"/>
            </p:cNvCxnSpPr>
            <p:nvPr/>
          </p:nvCxnSpPr>
          <p:spPr>
            <a:xfrm rot="10800000">
              <a:off x="1668453" y="1636665"/>
              <a:ext cx="346076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5" idx="3"/>
              <a:endCxn id="6" idx="1"/>
            </p:cNvCxnSpPr>
            <p:nvPr/>
          </p:nvCxnSpPr>
          <p:spPr>
            <a:xfrm>
              <a:off x="2563805" y="1636665"/>
              <a:ext cx="365126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ounded Rectangle 8"/>
            <p:cNvSpPr/>
            <p:nvPr/>
          </p:nvSpPr>
          <p:spPr>
            <a:xfrm>
              <a:off x="947726" y="1957261"/>
              <a:ext cx="720727" cy="272982"/>
            </a:xfrm>
            <a:prstGeom prst="roundRect">
              <a:avLst/>
            </a:prstGeom>
            <a:solidFill>
              <a:srgbClr val="CC33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b="1" u="sng" dirty="0">
                  <a:solidFill>
                    <a:schemeClr val="bg1"/>
                  </a:solidFill>
                  <a:cs typeface="Arial" pitchFamily="34" charset="0"/>
                </a:rPr>
                <a:t>increase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014528" y="1957261"/>
              <a:ext cx="549276" cy="272982"/>
            </a:xfrm>
            <a:prstGeom prst="roundRect">
              <a:avLst/>
            </a:prstGeom>
            <a:solidFill>
              <a:srgbClr val="CC33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b="1" u="sng" dirty="0">
                  <a:solidFill>
                    <a:schemeClr val="bg1"/>
                  </a:solidFill>
                  <a:cs typeface="Arial" pitchFamily="34" charset="0"/>
                </a:rPr>
                <a:t>cover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928930" y="1957261"/>
              <a:ext cx="785814" cy="272982"/>
            </a:xfrm>
            <a:prstGeom prst="roundRect">
              <a:avLst/>
            </a:prstGeom>
            <a:solidFill>
              <a:srgbClr val="CC33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1000" b="1" u="sng" dirty="0">
                  <a:solidFill>
                    <a:schemeClr val="bg1"/>
                  </a:solidFill>
                  <a:cs typeface="Arial" pitchFamily="34" charset="0"/>
                </a:rPr>
                <a:t>milling</a:t>
              </a:r>
            </a:p>
          </p:txBody>
        </p:sp>
        <p:cxnSp>
          <p:nvCxnSpPr>
            <p:cNvPr id="12" name="Straight Arrow Connector 11"/>
            <p:cNvCxnSpPr>
              <a:stCxn id="10" idx="1"/>
              <a:endCxn id="9" idx="3"/>
            </p:cNvCxnSpPr>
            <p:nvPr/>
          </p:nvCxnSpPr>
          <p:spPr>
            <a:xfrm rot="10800000">
              <a:off x="1668453" y="2093752"/>
              <a:ext cx="346076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10" idx="3"/>
              <a:endCxn id="11" idx="1"/>
            </p:cNvCxnSpPr>
            <p:nvPr/>
          </p:nvCxnSpPr>
          <p:spPr>
            <a:xfrm>
              <a:off x="2563805" y="2093752"/>
              <a:ext cx="365126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ounded Rectangle 13"/>
            <p:cNvSpPr/>
            <p:nvPr/>
          </p:nvSpPr>
          <p:spPr>
            <a:xfrm>
              <a:off x="947726" y="2414347"/>
              <a:ext cx="720727" cy="272982"/>
            </a:xfrm>
            <a:prstGeom prst="roundRect">
              <a:avLst/>
            </a:prstGeom>
            <a:solidFill>
              <a:srgbClr val="CC33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b="1" u="sng" dirty="0">
                  <a:solidFill>
                    <a:schemeClr val="bg1"/>
                  </a:solidFill>
                  <a:cs typeface="Arial" pitchFamily="34" charset="0"/>
                </a:rPr>
                <a:t>increase</a:t>
              </a: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014528" y="2414347"/>
              <a:ext cx="549276" cy="272982"/>
            </a:xfrm>
            <a:prstGeom prst="roundRect">
              <a:avLst/>
            </a:prstGeom>
            <a:solidFill>
              <a:srgbClr val="CC33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b="1" u="sng" dirty="0">
                  <a:solidFill>
                    <a:schemeClr val="bg1"/>
                  </a:solidFill>
                  <a:cs typeface="Arial" pitchFamily="34" charset="0"/>
                </a:rPr>
                <a:t>cover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928930" y="2414347"/>
              <a:ext cx="776289" cy="272982"/>
            </a:xfrm>
            <a:prstGeom prst="roundRect">
              <a:avLst/>
            </a:prstGeom>
            <a:solidFill>
              <a:srgbClr val="CC33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b="1" u="sng" dirty="0">
                  <a:solidFill>
                    <a:schemeClr val="bg1"/>
                  </a:solidFill>
                  <a:cs typeface="Arial" pitchFamily="34" charset="0"/>
                </a:rPr>
                <a:t>including</a:t>
              </a:r>
            </a:p>
          </p:txBody>
        </p:sp>
        <p:cxnSp>
          <p:nvCxnSpPr>
            <p:cNvPr id="17" name="Straight Arrow Connector 16"/>
            <p:cNvCxnSpPr>
              <a:stCxn id="15" idx="1"/>
              <a:endCxn id="14" idx="3"/>
            </p:cNvCxnSpPr>
            <p:nvPr/>
          </p:nvCxnSpPr>
          <p:spPr>
            <a:xfrm rot="10800000">
              <a:off x="1668453" y="2550838"/>
              <a:ext cx="346076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5" idx="3"/>
              <a:endCxn id="16" idx="1"/>
            </p:cNvCxnSpPr>
            <p:nvPr/>
          </p:nvCxnSpPr>
          <p:spPr>
            <a:xfrm>
              <a:off x="2563805" y="2550838"/>
              <a:ext cx="365126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ounded Rectangle 18"/>
            <p:cNvSpPr/>
            <p:nvPr/>
          </p:nvSpPr>
          <p:spPr>
            <a:xfrm>
              <a:off x="947726" y="2871434"/>
              <a:ext cx="720727" cy="272982"/>
            </a:xfrm>
            <a:prstGeom prst="roundRect">
              <a:avLst/>
            </a:prstGeom>
            <a:solidFill>
              <a:srgbClr val="CC33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b="1" u="sng" dirty="0">
                  <a:solidFill>
                    <a:schemeClr val="bg1"/>
                  </a:solidFill>
                  <a:cs typeface="Arial" pitchFamily="34" charset="0"/>
                </a:rPr>
                <a:t>increase</a:t>
              </a: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014528" y="2871434"/>
              <a:ext cx="549276" cy="272982"/>
            </a:xfrm>
            <a:prstGeom prst="roundRect">
              <a:avLst/>
            </a:prstGeom>
            <a:solidFill>
              <a:srgbClr val="CC33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b="1" u="sng" dirty="0">
                  <a:solidFill>
                    <a:schemeClr val="bg1"/>
                  </a:solidFill>
                  <a:cs typeface="Arial" pitchFamily="34" charset="0"/>
                </a:rPr>
                <a:t>cover</a:t>
              </a: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2928930" y="2871434"/>
              <a:ext cx="785814" cy="272982"/>
            </a:xfrm>
            <a:prstGeom prst="roundRect">
              <a:avLst/>
            </a:prstGeom>
            <a:solidFill>
              <a:srgbClr val="CC33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1000" b="1" u="sng" dirty="0">
                  <a:solidFill>
                    <a:schemeClr val="bg1"/>
                  </a:solidFill>
                  <a:cs typeface="Arial" pitchFamily="34" charset="0"/>
                </a:rPr>
                <a:t>durum</a:t>
              </a:r>
            </a:p>
          </p:txBody>
        </p:sp>
        <p:cxnSp>
          <p:nvCxnSpPr>
            <p:cNvPr id="22" name="Straight Arrow Connector 21"/>
            <p:cNvCxnSpPr>
              <a:stCxn id="20" idx="1"/>
              <a:endCxn id="19" idx="3"/>
            </p:cNvCxnSpPr>
            <p:nvPr/>
          </p:nvCxnSpPr>
          <p:spPr>
            <a:xfrm rot="10800000">
              <a:off x="1668453" y="3007925"/>
              <a:ext cx="346076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20" idx="3"/>
              <a:endCxn id="21" idx="1"/>
            </p:cNvCxnSpPr>
            <p:nvPr/>
          </p:nvCxnSpPr>
          <p:spPr>
            <a:xfrm>
              <a:off x="2563805" y="3007925"/>
              <a:ext cx="365126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ounded Rectangle 23"/>
            <p:cNvSpPr/>
            <p:nvPr/>
          </p:nvSpPr>
          <p:spPr>
            <a:xfrm>
              <a:off x="947726" y="3328520"/>
              <a:ext cx="720727" cy="272982"/>
            </a:xfrm>
            <a:prstGeom prst="roundRect">
              <a:avLst/>
            </a:prstGeom>
            <a:solidFill>
              <a:srgbClr val="CC33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b="1" u="sng" dirty="0">
                  <a:solidFill>
                    <a:schemeClr val="bg1"/>
                  </a:solidFill>
                  <a:cs typeface="Arial" pitchFamily="34" charset="0"/>
                </a:rPr>
                <a:t>increase</a:t>
              </a: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014528" y="3328520"/>
              <a:ext cx="549276" cy="272982"/>
            </a:xfrm>
            <a:prstGeom prst="roundRect">
              <a:avLst/>
            </a:prstGeom>
            <a:solidFill>
              <a:srgbClr val="CC33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b="1" u="sng" dirty="0">
                  <a:solidFill>
                    <a:schemeClr val="bg1"/>
                  </a:solidFill>
                  <a:cs typeface="Arial" pitchFamily="34" charset="0"/>
                </a:rPr>
                <a:t>cover</a:t>
              </a: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928930" y="3328520"/>
              <a:ext cx="785814" cy="272982"/>
            </a:xfrm>
            <a:prstGeom prst="roundRect">
              <a:avLst/>
            </a:prstGeom>
            <a:solidFill>
              <a:srgbClr val="CC33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1000" b="1" u="sng" dirty="0">
                  <a:solidFill>
                    <a:schemeClr val="bg1"/>
                  </a:solidFill>
                  <a:cs typeface="Arial" pitchFamily="34" charset="0"/>
                </a:rPr>
                <a:t>wheat</a:t>
              </a:r>
            </a:p>
          </p:txBody>
        </p:sp>
        <p:cxnSp>
          <p:nvCxnSpPr>
            <p:cNvPr id="27" name="Straight Arrow Connector 26"/>
            <p:cNvCxnSpPr>
              <a:stCxn id="25" idx="1"/>
              <a:endCxn id="24" idx="3"/>
            </p:cNvCxnSpPr>
            <p:nvPr/>
          </p:nvCxnSpPr>
          <p:spPr>
            <a:xfrm rot="10800000">
              <a:off x="1668453" y="3465011"/>
              <a:ext cx="346076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5" idx="3"/>
              <a:endCxn id="26" idx="1"/>
            </p:cNvCxnSpPr>
            <p:nvPr/>
          </p:nvCxnSpPr>
          <p:spPr>
            <a:xfrm>
              <a:off x="2563805" y="3465011"/>
              <a:ext cx="365126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ounded Rectangle 28"/>
            <p:cNvSpPr/>
            <p:nvPr/>
          </p:nvSpPr>
          <p:spPr>
            <a:xfrm>
              <a:off x="947726" y="3785607"/>
              <a:ext cx="720727" cy="272982"/>
            </a:xfrm>
            <a:prstGeom prst="roundRect">
              <a:avLst/>
            </a:prstGeom>
            <a:solidFill>
              <a:srgbClr val="CC33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b="1" u="sng" dirty="0">
                  <a:solidFill>
                    <a:schemeClr val="bg1"/>
                  </a:solidFill>
                  <a:cs typeface="Arial" pitchFamily="34" charset="0"/>
                </a:rPr>
                <a:t>increase</a:t>
              </a: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2014528" y="3785607"/>
              <a:ext cx="549276" cy="272982"/>
            </a:xfrm>
            <a:prstGeom prst="roundRect">
              <a:avLst/>
            </a:prstGeom>
            <a:solidFill>
              <a:srgbClr val="CC33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b="1" u="sng" dirty="0">
                  <a:solidFill>
                    <a:schemeClr val="bg1"/>
                  </a:solidFill>
                  <a:cs typeface="Arial" pitchFamily="34" charset="0"/>
                </a:rPr>
                <a:t>cover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2928930" y="3785607"/>
              <a:ext cx="785814" cy="272982"/>
            </a:xfrm>
            <a:prstGeom prst="roundRect">
              <a:avLst/>
            </a:prstGeom>
            <a:solidFill>
              <a:srgbClr val="CC33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1000" b="1" u="sng" dirty="0">
                  <a:solidFill>
                    <a:schemeClr val="bg1"/>
                  </a:solidFill>
                  <a:cs typeface="Arial" pitchFamily="34" charset="0"/>
                </a:rPr>
                <a:t>kinds</a:t>
              </a:r>
            </a:p>
          </p:txBody>
        </p:sp>
        <p:cxnSp>
          <p:nvCxnSpPr>
            <p:cNvPr id="32" name="Straight Arrow Connector 31"/>
            <p:cNvCxnSpPr>
              <a:stCxn id="30" idx="1"/>
              <a:endCxn id="29" idx="3"/>
            </p:cNvCxnSpPr>
            <p:nvPr/>
          </p:nvCxnSpPr>
          <p:spPr>
            <a:xfrm rot="10800000">
              <a:off x="1668453" y="3922098"/>
              <a:ext cx="346076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30" idx="3"/>
              <a:endCxn id="31" idx="1"/>
            </p:cNvCxnSpPr>
            <p:nvPr/>
          </p:nvCxnSpPr>
          <p:spPr>
            <a:xfrm>
              <a:off x="2563805" y="3922098"/>
              <a:ext cx="365126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16" name="Group 191"/>
          <p:cNvGrpSpPr>
            <a:grpSpLocks/>
          </p:cNvGrpSpPr>
          <p:nvPr/>
        </p:nvGrpSpPr>
        <p:grpSpPr bwMode="auto">
          <a:xfrm>
            <a:off x="1366838" y="4875213"/>
            <a:ext cx="4838700" cy="273050"/>
            <a:chOff x="947726" y="4442453"/>
            <a:chExt cx="4838720" cy="272415"/>
          </a:xfrm>
        </p:grpSpPr>
        <p:sp>
          <p:nvSpPr>
            <p:cNvPr id="35" name="Rounded Rectangle 34"/>
            <p:cNvSpPr/>
            <p:nvPr/>
          </p:nvSpPr>
          <p:spPr>
            <a:xfrm>
              <a:off x="947726" y="4442453"/>
              <a:ext cx="720728" cy="272415"/>
            </a:xfrm>
            <a:prstGeom prst="roundRect">
              <a:avLst/>
            </a:prstGeom>
            <a:solidFill>
              <a:srgbClr val="CC33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b="1" u="sng" dirty="0">
                  <a:solidFill>
                    <a:schemeClr val="bg1"/>
                  </a:solidFill>
                  <a:cs typeface="Arial" pitchFamily="34" charset="0"/>
                </a:rPr>
                <a:t>increase</a:t>
              </a: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2014530" y="4442453"/>
              <a:ext cx="549277" cy="272415"/>
            </a:xfrm>
            <a:prstGeom prst="roundRect">
              <a:avLst/>
            </a:prstGeom>
            <a:solidFill>
              <a:srgbClr val="CC33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b="1" u="sng" dirty="0">
                  <a:solidFill>
                    <a:schemeClr val="bg1"/>
                  </a:solidFill>
                  <a:cs typeface="Arial" pitchFamily="34" charset="0"/>
                </a:rPr>
                <a:t>cover</a:t>
              </a: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2928934" y="4442453"/>
              <a:ext cx="2857512" cy="272415"/>
            </a:xfrm>
            <a:prstGeom prst="roundRect">
              <a:avLst/>
            </a:prstGeom>
            <a:solidFill>
              <a:srgbClr val="CC33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1000" b="1" u="sng" dirty="0">
                  <a:solidFill>
                    <a:schemeClr val="bg1"/>
                  </a:solidFill>
                  <a:cs typeface="Arial" pitchFamily="34" charset="0"/>
                </a:rPr>
                <a:t>kinds wheat including durum milling wheat</a:t>
              </a:r>
            </a:p>
          </p:txBody>
        </p:sp>
        <p:cxnSp>
          <p:nvCxnSpPr>
            <p:cNvPr id="38" name="Straight Arrow Connector 37"/>
            <p:cNvCxnSpPr>
              <a:stCxn id="36" idx="1"/>
              <a:endCxn id="35" idx="3"/>
            </p:cNvCxnSpPr>
            <p:nvPr/>
          </p:nvCxnSpPr>
          <p:spPr>
            <a:xfrm rot="10800000">
              <a:off x="1668454" y="4578661"/>
              <a:ext cx="346076" cy="1583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36" idx="3"/>
              <a:endCxn id="37" idx="1"/>
            </p:cNvCxnSpPr>
            <p:nvPr/>
          </p:nvCxnSpPr>
          <p:spPr>
            <a:xfrm>
              <a:off x="2563808" y="4578661"/>
              <a:ext cx="365127" cy="1583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Connector 39"/>
          <p:cNvCxnSpPr/>
          <p:nvPr/>
        </p:nvCxnSpPr>
        <p:spPr>
          <a:xfrm>
            <a:off x="1347788" y="4719638"/>
            <a:ext cx="7467600" cy="1587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13318" name="Group 192"/>
          <p:cNvGrpSpPr>
            <a:grpSpLocks/>
          </p:cNvGrpSpPr>
          <p:nvPr/>
        </p:nvGrpSpPr>
        <p:grpSpPr bwMode="auto">
          <a:xfrm>
            <a:off x="1347788" y="5518150"/>
            <a:ext cx="5643562" cy="273050"/>
            <a:chOff x="928662" y="5085395"/>
            <a:chExt cx="5643602" cy="272415"/>
          </a:xfrm>
        </p:grpSpPr>
        <p:sp>
          <p:nvSpPr>
            <p:cNvPr id="42" name="Rounded Rectangle 41"/>
            <p:cNvSpPr/>
            <p:nvPr/>
          </p:nvSpPr>
          <p:spPr>
            <a:xfrm>
              <a:off x="928662" y="5085395"/>
              <a:ext cx="720730" cy="272415"/>
            </a:xfrm>
            <a:prstGeom prst="roundRect">
              <a:avLst/>
            </a:prstGeom>
            <a:solidFill>
              <a:srgbClr val="CC33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b="1" u="sng" dirty="0">
                  <a:solidFill>
                    <a:schemeClr val="bg1"/>
                  </a:solidFill>
                  <a:cs typeface="Arial" pitchFamily="34" charset="0"/>
                </a:rPr>
                <a:t>increase</a:t>
              </a: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1995470" y="5085395"/>
              <a:ext cx="549279" cy="272415"/>
            </a:xfrm>
            <a:prstGeom prst="roundRect">
              <a:avLst/>
            </a:prstGeom>
            <a:solidFill>
              <a:srgbClr val="CC33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000" b="1" u="sng" dirty="0">
                  <a:solidFill>
                    <a:schemeClr val="bg1"/>
                  </a:solidFill>
                  <a:cs typeface="Arial" pitchFamily="34" charset="0"/>
                </a:rPr>
                <a:t>cover</a:t>
              </a: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2909876" y="5085395"/>
              <a:ext cx="3662388" cy="272415"/>
            </a:xfrm>
            <a:prstGeom prst="roundRect">
              <a:avLst/>
            </a:prstGeom>
            <a:solidFill>
              <a:srgbClr val="CC33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schemeClr val="bg1"/>
                  </a:solidFill>
                  <a:cs typeface="Arial" pitchFamily="34" charset="0"/>
                </a:rPr>
                <a:t>all </a:t>
              </a:r>
              <a:r>
                <a:rPr lang="en-US" sz="1000" b="1" u="sng" dirty="0">
                  <a:solidFill>
                    <a:schemeClr val="bg1"/>
                  </a:solidFill>
                  <a:cs typeface="Arial" pitchFamily="34" charset="0"/>
                </a:rPr>
                <a:t>kinds</a:t>
              </a:r>
              <a:r>
                <a:rPr lang="en-US" sz="1000" b="1" dirty="0">
                  <a:solidFill>
                    <a:schemeClr val="bg1"/>
                  </a:solidFill>
                  <a:cs typeface="Arial" pitchFamily="34" charset="0"/>
                </a:rPr>
                <a:t> of </a:t>
              </a:r>
              <a:r>
                <a:rPr lang="en-US" sz="1000" b="1" u="sng" dirty="0">
                  <a:solidFill>
                    <a:schemeClr val="bg1"/>
                  </a:solidFill>
                  <a:cs typeface="Arial" pitchFamily="34" charset="0"/>
                </a:rPr>
                <a:t>wheat</a:t>
              </a:r>
              <a:r>
                <a:rPr lang="en-US" sz="1000" b="1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sz="1000" b="1" u="sng" dirty="0">
                  <a:solidFill>
                    <a:schemeClr val="bg1"/>
                  </a:solidFill>
                  <a:cs typeface="Arial" pitchFamily="34" charset="0"/>
                </a:rPr>
                <a:t>including</a:t>
              </a:r>
              <a:r>
                <a:rPr lang="en-US" sz="1000" b="1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sz="1000" b="1" u="sng" dirty="0">
                  <a:solidFill>
                    <a:schemeClr val="bg1"/>
                  </a:solidFill>
                  <a:cs typeface="Arial" pitchFamily="34" charset="0"/>
                </a:rPr>
                <a:t>durum</a:t>
              </a:r>
              <a:r>
                <a:rPr lang="en-US" sz="1000" b="1" dirty="0">
                  <a:solidFill>
                    <a:schemeClr val="bg1"/>
                  </a:solidFill>
                  <a:cs typeface="Arial" pitchFamily="34" charset="0"/>
                </a:rPr>
                <a:t> and </a:t>
              </a:r>
              <a:r>
                <a:rPr lang="en-US" sz="1000" b="1" u="sng" dirty="0">
                  <a:solidFill>
                    <a:schemeClr val="bg1"/>
                  </a:solidFill>
                  <a:cs typeface="Arial" pitchFamily="34" charset="0"/>
                </a:rPr>
                <a:t>milling</a:t>
              </a:r>
              <a:r>
                <a:rPr lang="en-US" sz="1000" b="1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sz="1000" b="1" u="sng" dirty="0">
                  <a:solidFill>
                    <a:schemeClr val="bg1"/>
                  </a:solidFill>
                  <a:cs typeface="Arial" pitchFamily="34" charset="0"/>
                </a:rPr>
                <a:t>wheat</a:t>
              </a:r>
            </a:p>
          </p:txBody>
        </p:sp>
        <p:cxnSp>
          <p:nvCxnSpPr>
            <p:cNvPr id="45" name="Straight Arrow Connector 44"/>
            <p:cNvCxnSpPr>
              <a:stCxn id="43" idx="1"/>
              <a:endCxn id="42" idx="3"/>
            </p:cNvCxnSpPr>
            <p:nvPr/>
          </p:nvCxnSpPr>
          <p:spPr>
            <a:xfrm rot="10800000">
              <a:off x="1649392" y="5221602"/>
              <a:ext cx="346077" cy="1584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43" idx="3"/>
              <a:endCxn id="44" idx="1"/>
            </p:cNvCxnSpPr>
            <p:nvPr/>
          </p:nvCxnSpPr>
          <p:spPr>
            <a:xfrm>
              <a:off x="2544748" y="5221602"/>
              <a:ext cx="365128" cy="1584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traight Connector 46"/>
          <p:cNvCxnSpPr/>
          <p:nvPr/>
        </p:nvCxnSpPr>
        <p:spPr>
          <a:xfrm>
            <a:off x="1347788" y="5360988"/>
            <a:ext cx="7467600" cy="1587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320" name="TextBox 47"/>
          <p:cNvSpPr txBox="1">
            <a:spLocks noChangeArrowheads="1"/>
          </p:cNvSpPr>
          <p:nvPr/>
        </p:nvSpPr>
        <p:spPr bwMode="auto">
          <a:xfrm>
            <a:off x="4419600" y="4291013"/>
            <a:ext cx="457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Merge triplets with same or adjacent words</a:t>
            </a:r>
            <a:endParaRPr lang="sl-SI"/>
          </a:p>
        </p:txBody>
      </p:sp>
      <p:sp>
        <p:nvSpPr>
          <p:cNvPr id="13321" name="TextBox 48"/>
          <p:cNvSpPr txBox="1">
            <a:spLocks noChangeArrowheads="1"/>
          </p:cNvSpPr>
          <p:nvPr/>
        </p:nvSpPr>
        <p:spPr bwMode="auto">
          <a:xfrm>
            <a:off x="7208838" y="4933950"/>
            <a:ext cx="1711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Add stopwords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Features of the triplet candidates</a:t>
            </a:r>
            <a:endParaRPr lang="en-US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smtClean="0"/>
              <a:t>Over 300 features depending on: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smtClean="0"/>
              <a:t>Sentence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sz="1900" dirty="0" smtClean="0"/>
              <a:t>length of sentence, number of words, etc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smtClean="0"/>
              <a:t>Candidate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sz="1700" dirty="0" smtClean="0"/>
              <a:t>context of </a:t>
            </a:r>
            <a:r>
              <a:rPr lang="en-US" sz="1700" dirty="0" err="1" smtClean="0"/>
              <a:t>Subj</a:t>
            </a:r>
            <a:r>
              <a:rPr lang="en-US" sz="1700" dirty="0" smtClean="0"/>
              <a:t>, Verb and </a:t>
            </a:r>
            <a:r>
              <a:rPr lang="en-US" sz="1700" dirty="0" err="1" smtClean="0"/>
              <a:t>Obj</a:t>
            </a:r>
            <a:r>
              <a:rPr lang="en-US" sz="1700" dirty="0" smtClean="0"/>
              <a:t>;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sz="1700" dirty="0" smtClean="0"/>
              <a:t>distance between </a:t>
            </a:r>
            <a:r>
              <a:rPr lang="en-US" sz="1700" dirty="0" err="1" smtClean="0"/>
              <a:t>Subj</a:t>
            </a:r>
            <a:r>
              <a:rPr lang="en-US" sz="1700" dirty="0" smtClean="0"/>
              <a:t>, Verb, </a:t>
            </a:r>
            <a:r>
              <a:rPr lang="en-US" sz="1700" dirty="0" err="1" smtClean="0"/>
              <a:t>Obj</a:t>
            </a:r>
            <a:endParaRPr lang="en-US" sz="17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smtClean="0"/>
              <a:t>Linkage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sz="1700" dirty="0" smtClean="0"/>
              <a:t>number of links, of link types, nr of links from S, V, O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err="1" smtClean="0"/>
              <a:t>Minipar</a:t>
            </a:r>
            <a:endParaRPr lang="en-US" sz="2400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sz="1700" dirty="0" smtClean="0"/>
              <a:t>depth, diameter, siblings, uncles, cousins, categories, relations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Treebank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sz="1700" dirty="0" smtClean="0"/>
              <a:t>depth, diameter, siblings, uncles, cousins, path to root, POS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Evaluation and Testing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Training set = 700 annotated sentences</a:t>
            </a:r>
            <a:br>
              <a:rPr lang="en-US" sz="2400" dirty="0" smtClean="0"/>
            </a:br>
            <a:r>
              <a:rPr lang="en-US" sz="2400" dirty="0" smtClean="0"/>
              <a:t>Test set = 100 annotated sentences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400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b="1" dirty="0" smtClean="0"/>
              <a:t>Compare</a:t>
            </a:r>
            <a:r>
              <a:rPr lang="en-US" sz="2400" dirty="0" smtClean="0"/>
              <a:t> the </a:t>
            </a:r>
            <a:r>
              <a:rPr lang="en-US" sz="2400" b="1" dirty="0" smtClean="0"/>
              <a:t>extracted</a:t>
            </a:r>
            <a:r>
              <a:rPr lang="en-US" sz="2400" dirty="0" smtClean="0"/>
              <a:t> triplets from a sentence to the </a:t>
            </a:r>
            <a:r>
              <a:rPr lang="en-US" sz="2400" b="1" dirty="0" smtClean="0"/>
              <a:t>annotated</a:t>
            </a:r>
            <a:r>
              <a:rPr lang="en-US" sz="2400" dirty="0" smtClean="0"/>
              <a:t> triplets from that same sentence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Comparison is done according to a </a:t>
            </a:r>
            <a:r>
              <a:rPr lang="en-US" sz="2400" b="1" dirty="0" err="1" smtClean="0"/>
              <a:t>similaritry</a:t>
            </a:r>
            <a:r>
              <a:rPr lang="en-US" sz="2400" b="1" dirty="0" smtClean="0"/>
              <a:t>  measure</a:t>
            </a:r>
            <a:r>
              <a:rPr lang="en-US" sz="2400" dirty="0" smtClean="0"/>
              <a:t> </a:t>
            </a:r>
            <a:r>
              <a:rPr lang="en-US" sz="2400" b="1" dirty="0" smtClean="0">
                <a:sym typeface="Symbol"/>
              </a:rPr>
              <a:t></a:t>
            </a:r>
            <a:r>
              <a:rPr lang="en-US" sz="2400" dirty="0" smtClean="0">
                <a:sym typeface="Symbol"/>
              </a:rPr>
              <a:t> [0, 1]</a:t>
            </a:r>
            <a:r>
              <a:rPr lang="en-US" sz="2400" dirty="0" smtClean="0"/>
              <a:t> between two triplets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extracted to annotated =&gt; </a:t>
            </a:r>
            <a:r>
              <a:rPr lang="en-US" sz="2400" b="1" dirty="0" smtClean="0"/>
              <a:t>precision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annotated to extracted =&gt; </a:t>
            </a:r>
            <a:r>
              <a:rPr lang="en-US" sz="2400" b="1" dirty="0" smtClean="0"/>
              <a:t>recall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Triplet Similarity Measure</a:t>
            </a:r>
            <a:endParaRPr lang="sl-SI" dirty="0"/>
          </a:p>
        </p:txBody>
      </p:sp>
      <p:sp>
        <p:nvSpPr>
          <p:cNvPr id="4" name="Rounded Rectangle 3"/>
          <p:cNvSpPr/>
          <p:nvPr/>
        </p:nvSpPr>
        <p:spPr>
          <a:xfrm>
            <a:off x="2209800" y="2057400"/>
            <a:ext cx="12954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 dirty="0"/>
          </a:p>
        </p:txBody>
      </p:sp>
      <p:sp>
        <p:nvSpPr>
          <p:cNvPr id="5" name="Rounded Rectangle 4"/>
          <p:cNvSpPr/>
          <p:nvPr/>
        </p:nvSpPr>
        <p:spPr>
          <a:xfrm>
            <a:off x="4419600" y="2057400"/>
            <a:ext cx="12954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  <p:sp>
        <p:nvSpPr>
          <p:cNvPr id="6" name="Rounded Rectangle 5"/>
          <p:cNvSpPr/>
          <p:nvPr/>
        </p:nvSpPr>
        <p:spPr>
          <a:xfrm>
            <a:off x="6705600" y="2057400"/>
            <a:ext cx="12954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  <p:sp>
        <p:nvSpPr>
          <p:cNvPr id="7" name="Rounded Rectangle 6"/>
          <p:cNvSpPr/>
          <p:nvPr/>
        </p:nvSpPr>
        <p:spPr>
          <a:xfrm>
            <a:off x="2209800" y="3581400"/>
            <a:ext cx="12954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  <p:sp>
        <p:nvSpPr>
          <p:cNvPr id="8" name="Rounded Rectangle 7"/>
          <p:cNvSpPr/>
          <p:nvPr/>
        </p:nvSpPr>
        <p:spPr>
          <a:xfrm>
            <a:off x="4419600" y="3581400"/>
            <a:ext cx="12954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  <p:sp>
        <p:nvSpPr>
          <p:cNvPr id="9" name="Rounded Rectangle 8"/>
          <p:cNvSpPr/>
          <p:nvPr/>
        </p:nvSpPr>
        <p:spPr>
          <a:xfrm>
            <a:off x="6705600" y="3581400"/>
            <a:ext cx="12954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  <p:cxnSp>
        <p:nvCxnSpPr>
          <p:cNvPr id="10" name="Straight Connector 9"/>
          <p:cNvCxnSpPr>
            <a:stCxn id="4" idx="3"/>
            <a:endCxn id="5" idx="1"/>
          </p:cNvCxnSpPr>
          <p:nvPr/>
        </p:nvCxnSpPr>
        <p:spPr>
          <a:xfrm>
            <a:off x="3505200" y="2362200"/>
            <a:ext cx="914400" cy="1588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3"/>
            <a:endCxn id="6" idx="1"/>
          </p:cNvCxnSpPr>
          <p:nvPr/>
        </p:nvCxnSpPr>
        <p:spPr>
          <a:xfrm>
            <a:off x="5715000" y="2362200"/>
            <a:ext cx="990600" cy="1588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3"/>
            <a:endCxn id="8" idx="1"/>
          </p:cNvCxnSpPr>
          <p:nvPr/>
        </p:nvCxnSpPr>
        <p:spPr>
          <a:xfrm>
            <a:off x="3505200" y="3886200"/>
            <a:ext cx="914400" cy="1588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3"/>
            <a:endCxn id="9" idx="1"/>
          </p:cNvCxnSpPr>
          <p:nvPr/>
        </p:nvCxnSpPr>
        <p:spPr>
          <a:xfrm>
            <a:off x="5715000" y="3886200"/>
            <a:ext cx="990600" cy="1588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4" idx="2"/>
            <a:endCxn id="7" idx="0"/>
          </p:cNvCxnSpPr>
          <p:nvPr/>
        </p:nvCxnSpPr>
        <p:spPr>
          <a:xfrm rot="5400000">
            <a:off x="2400301" y="3124200"/>
            <a:ext cx="914400" cy="3175"/>
          </a:xfrm>
          <a:prstGeom prst="line">
            <a:avLst/>
          </a:prstGeom>
          <a:ln w="254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2"/>
            <a:endCxn id="8" idx="0"/>
          </p:cNvCxnSpPr>
          <p:nvPr/>
        </p:nvCxnSpPr>
        <p:spPr>
          <a:xfrm rot="5400000">
            <a:off x="4610101" y="3124200"/>
            <a:ext cx="914400" cy="3175"/>
          </a:xfrm>
          <a:prstGeom prst="line">
            <a:avLst/>
          </a:prstGeom>
          <a:ln w="254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2"/>
            <a:endCxn id="9" idx="0"/>
          </p:cNvCxnSpPr>
          <p:nvPr/>
        </p:nvCxnSpPr>
        <p:spPr>
          <a:xfrm rot="5400000">
            <a:off x="6896101" y="3124200"/>
            <a:ext cx="914400" cy="3175"/>
          </a:xfrm>
          <a:prstGeom prst="line">
            <a:avLst/>
          </a:prstGeom>
          <a:ln w="254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0" name="TextBox 16"/>
          <p:cNvSpPr txBox="1">
            <a:spLocks noChangeArrowheads="1"/>
          </p:cNvSpPr>
          <p:nvPr/>
        </p:nvSpPr>
        <p:spPr bwMode="auto">
          <a:xfrm>
            <a:off x="2667000" y="2133600"/>
            <a:ext cx="349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S</a:t>
            </a:r>
            <a:endParaRPr lang="sl-SI" sz="2800"/>
          </a:p>
        </p:txBody>
      </p:sp>
      <p:sp>
        <p:nvSpPr>
          <p:cNvPr id="16401" name="TextBox 17"/>
          <p:cNvSpPr txBox="1">
            <a:spLocks noChangeArrowheads="1"/>
          </p:cNvSpPr>
          <p:nvPr/>
        </p:nvSpPr>
        <p:spPr bwMode="auto">
          <a:xfrm>
            <a:off x="4876800" y="2133600"/>
            <a:ext cx="388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V</a:t>
            </a:r>
            <a:endParaRPr lang="sl-SI" sz="2800"/>
          </a:p>
        </p:txBody>
      </p:sp>
      <p:sp>
        <p:nvSpPr>
          <p:cNvPr id="16402" name="TextBox 18"/>
          <p:cNvSpPr txBox="1">
            <a:spLocks noChangeArrowheads="1"/>
          </p:cNvSpPr>
          <p:nvPr/>
        </p:nvSpPr>
        <p:spPr bwMode="auto">
          <a:xfrm>
            <a:off x="7194550" y="2133600"/>
            <a:ext cx="420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O</a:t>
            </a:r>
            <a:endParaRPr lang="sl-SI" sz="2800"/>
          </a:p>
        </p:txBody>
      </p:sp>
      <p:sp>
        <p:nvSpPr>
          <p:cNvPr id="16403" name="TextBox 19"/>
          <p:cNvSpPr txBox="1">
            <a:spLocks noChangeArrowheads="1"/>
          </p:cNvSpPr>
          <p:nvPr/>
        </p:nvSpPr>
        <p:spPr bwMode="auto">
          <a:xfrm>
            <a:off x="2667000" y="3657600"/>
            <a:ext cx="436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S’</a:t>
            </a:r>
            <a:endParaRPr lang="sl-SI" sz="2800"/>
          </a:p>
        </p:txBody>
      </p:sp>
      <p:sp>
        <p:nvSpPr>
          <p:cNvPr id="16404" name="TextBox 20"/>
          <p:cNvSpPr txBox="1">
            <a:spLocks noChangeArrowheads="1"/>
          </p:cNvSpPr>
          <p:nvPr/>
        </p:nvSpPr>
        <p:spPr bwMode="auto">
          <a:xfrm>
            <a:off x="4876800" y="3667125"/>
            <a:ext cx="487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V’</a:t>
            </a:r>
            <a:endParaRPr lang="sl-SI" sz="2800"/>
          </a:p>
        </p:txBody>
      </p:sp>
      <p:sp>
        <p:nvSpPr>
          <p:cNvPr id="16405" name="TextBox 21"/>
          <p:cNvSpPr txBox="1">
            <a:spLocks noChangeArrowheads="1"/>
          </p:cNvSpPr>
          <p:nvPr/>
        </p:nvSpPr>
        <p:spPr bwMode="auto">
          <a:xfrm>
            <a:off x="7162800" y="3667125"/>
            <a:ext cx="514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O’</a:t>
            </a:r>
            <a:endParaRPr lang="sl-SI" sz="2800"/>
          </a:p>
        </p:txBody>
      </p:sp>
      <p:sp>
        <p:nvSpPr>
          <p:cNvPr id="16406" name="TextBox 22"/>
          <p:cNvSpPr txBox="1">
            <a:spLocks noChangeArrowheads="1"/>
          </p:cNvSpPr>
          <p:nvPr/>
        </p:nvSpPr>
        <p:spPr bwMode="auto">
          <a:xfrm>
            <a:off x="1811338" y="2895600"/>
            <a:ext cx="9318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SubjSim</a:t>
            </a:r>
            <a:endParaRPr lang="sl-SI"/>
          </a:p>
        </p:txBody>
      </p:sp>
      <p:sp>
        <p:nvSpPr>
          <p:cNvPr id="16407" name="TextBox 23"/>
          <p:cNvSpPr txBox="1">
            <a:spLocks noChangeArrowheads="1"/>
          </p:cNvSpPr>
          <p:nvPr/>
        </p:nvSpPr>
        <p:spPr bwMode="auto">
          <a:xfrm>
            <a:off x="4038600" y="2895600"/>
            <a:ext cx="96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VerbSim</a:t>
            </a:r>
            <a:endParaRPr lang="sl-SI"/>
          </a:p>
        </p:txBody>
      </p:sp>
      <p:sp>
        <p:nvSpPr>
          <p:cNvPr id="16408" name="TextBox 24"/>
          <p:cNvSpPr txBox="1">
            <a:spLocks noChangeArrowheads="1"/>
          </p:cNvSpPr>
          <p:nvPr/>
        </p:nvSpPr>
        <p:spPr bwMode="auto">
          <a:xfrm>
            <a:off x="6459538" y="2895600"/>
            <a:ext cx="857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ObjSim</a:t>
            </a:r>
            <a:endParaRPr lang="sl-SI"/>
          </a:p>
        </p:txBody>
      </p:sp>
      <p:sp>
        <p:nvSpPr>
          <p:cNvPr id="26" name="TextBox 25"/>
          <p:cNvSpPr txBox="1"/>
          <p:nvPr/>
        </p:nvSpPr>
        <p:spPr>
          <a:xfrm>
            <a:off x="2209800" y="5105400"/>
            <a:ext cx="6019800" cy="4619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 err="1"/>
              <a:t>TrSim</a:t>
            </a:r>
            <a:r>
              <a:rPr lang="en-US" sz="2400" dirty="0"/>
              <a:t> = (SubjSim + VerbSim + ObjSim) / 3</a:t>
            </a:r>
            <a:endParaRPr lang="sl-SI" sz="2400" dirty="0"/>
          </a:p>
        </p:txBody>
      </p:sp>
      <p:sp>
        <p:nvSpPr>
          <p:cNvPr id="16410" name="TextBox 26"/>
          <p:cNvSpPr txBox="1">
            <a:spLocks noChangeArrowheads="1"/>
          </p:cNvSpPr>
          <p:nvPr/>
        </p:nvSpPr>
        <p:spPr bwMode="auto">
          <a:xfrm>
            <a:off x="3200400" y="6096000"/>
            <a:ext cx="3613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TrSim, SubjSim, VerbSim, ObjSim </a:t>
            </a:r>
            <a:r>
              <a:rPr lang="en-US" sz="1600" b="1">
                <a:sym typeface="Symbol" pitchFamily="18" charset="2"/>
              </a:rPr>
              <a:t></a:t>
            </a:r>
            <a:r>
              <a:rPr lang="en-US" sz="1600">
                <a:sym typeface="Symbol" pitchFamily="18" charset="2"/>
              </a:rPr>
              <a:t> [0, 1]</a:t>
            </a:r>
            <a:endParaRPr lang="sl-SI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502</TotalTime>
  <Words>421</Words>
  <Application>Microsoft Office PowerPoint</Application>
  <PresentationFormat>On-screen Show (4:3)</PresentationFormat>
  <Paragraphs>178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Gill Sans MT</vt:lpstr>
      <vt:lpstr>Wingdings 2</vt:lpstr>
      <vt:lpstr>Verdana</vt:lpstr>
      <vt:lpstr>Calibri</vt:lpstr>
      <vt:lpstr>Cambria</vt:lpstr>
      <vt:lpstr>Symbol</vt:lpstr>
      <vt:lpstr>Solstice</vt:lpstr>
      <vt:lpstr>Triplet Extraction from Sentences</vt:lpstr>
      <vt:lpstr>My father carries around the picture of the kid who came with his wallet.</vt:lpstr>
      <vt:lpstr>Motivation of Triplet Extraction</vt:lpstr>
      <vt:lpstr>Triplet Extraction – 2 Approaches</vt:lpstr>
      <vt:lpstr>Slide 5</vt:lpstr>
      <vt:lpstr>Merging Triplets</vt:lpstr>
      <vt:lpstr>Features of the triplet candidates</vt:lpstr>
      <vt:lpstr>Evaluation and Testing</vt:lpstr>
      <vt:lpstr>Triplet Similarity Measure</vt:lpstr>
      <vt:lpstr>String Similarity Measure</vt:lpstr>
      <vt:lpstr>Slide 11</vt:lpstr>
      <vt:lpstr>Candidate Position Histogram</vt:lpstr>
      <vt:lpstr>Slide 13</vt:lpstr>
      <vt:lpstr>Slide 14</vt:lpstr>
      <vt:lpstr>Search the extracted triplets</vt:lpstr>
      <vt:lpstr>Slide 16</vt:lpstr>
      <vt:lpstr>Slide 17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Triplet Extraction from Sentences</dc:title>
  <dc:creator>Dali Isti</dc:creator>
  <cp:lastModifiedBy> </cp:lastModifiedBy>
  <cp:revision>43</cp:revision>
  <dcterms:created xsi:type="dcterms:W3CDTF">2008-06-15T11:42:49Z</dcterms:created>
  <dcterms:modified xsi:type="dcterms:W3CDTF">2008-10-17T15:11:47Z</dcterms:modified>
</cp:coreProperties>
</file>