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40"/>
  </p:notesMasterIdLst>
  <p:sldIdLst>
    <p:sldId id="561" r:id="rId2"/>
    <p:sldId id="563" r:id="rId3"/>
    <p:sldId id="562" r:id="rId4"/>
    <p:sldId id="569" r:id="rId5"/>
    <p:sldId id="565" r:id="rId6"/>
    <p:sldId id="566" r:id="rId7"/>
    <p:sldId id="574" r:id="rId8"/>
    <p:sldId id="568" r:id="rId9"/>
    <p:sldId id="577" r:id="rId10"/>
    <p:sldId id="575" r:id="rId11"/>
    <p:sldId id="570" r:id="rId12"/>
    <p:sldId id="572" r:id="rId13"/>
    <p:sldId id="573" r:id="rId14"/>
    <p:sldId id="581" r:id="rId15"/>
    <p:sldId id="582" r:id="rId16"/>
    <p:sldId id="578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90" r:id="rId25"/>
    <p:sldId id="592" r:id="rId26"/>
    <p:sldId id="593" r:id="rId27"/>
    <p:sldId id="579" r:id="rId28"/>
    <p:sldId id="595" r:id="rId29"/>
    <p:sldId id="600" r:id="rId30"/>
    <p:sldId id="602" r:id="rId31"/>
    <p:sldId id="611" r:id="rId32"/>
    <p:sldId id="606" r:id="rId33"/>
    <p:sldId id="607" r:id="rId34"/>
    <p:sldId id="608" r:id="rId35"/>
    <p:sldId id="610" r:id="rId36"/>
    <p:sldId id="614" r:id="rId37"/>
    <p:sldId id="612" r:id="rId38"/>
    <p:sldId id="613" r:id="rId39"/>
  </p:sldIdLst>
  <p:sldSz cx="9144000" cy="6858000" type="screen4x3"/>
  <p:notesSz cx="7010400" cy="9296400"/>
  <p:embeddedFontLst>
    <p:embeddedFont>
      <p:font typeface="Garamond" pitchFamily="18" charset="0"/>
      <p:regular r:id="rId41"/>
      <p:bold r:id="rId42"/>
      <p:italic r:id="rId43"/>
    </p:embeddedFont>
    <p:embeddedFont>
      <p:font typeface="Tahoma" pitchFamily="34" charset="0"/>
      <p:regular r:id="rId44"/>
      <p:bold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33CC3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46" autoAdjust="0"/>
    <p:restoredTop sz="91882" autoAdjust="0"/>
  </p:normalViewPr>
  <p:slideViewPr>
    <p:cSldViewPr>
      <p:cViewPr>
        <p:scale>
          <a:sx n="100" d="100"/>
          <a:sy n="100" d="100"/>
        </p:scale>
        <p:origin x="-121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56" y="-72"/>
      </p:cViewPr>
      <p:guideLst>
        <p:guide orient="horz" pos="2928"/>
        <p:guide pos="2208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defTabSz="930292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>
            <a:lvl1pPr algn="r" defTabSz="930292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defTabSz="930292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0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8" rIns="93157" bIns="46578" numCol="1" anchor="b" anchorCtr="0" compatLnSpc="1">
            <a:prstTxWarp prst="textNoShape">
              <a:avLst/>
            </a:prstTxWarp>
          </a:bodyPr>
          <a:lstStyle>
            <a:lvl1pPr algn="r" defTabSz="930292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87549C8-45F2-4BF6-9E3F-7CE8617F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 relativity:</a:t>
            </a:r>
            <a:r>
              <a:rPr lang="en-US" baseline="0" dirty="0" smtClean="0"/>
              <a:t> 45 microseconds per day, about 10 km error per day: Richard </a:t>
            </a:r>
            <a:r>
              <a:rPr lang="en-US" baseline="0" dirty="0" err="1" smtClean="0"/>
              <a:t>Pogge</a:t>
            </a:r>
            <a:r>
              <a:rPr lang="en-US" baseline="0" dirty="0" smtClean="0"/>
              <a:t>, Ohio State Dept. Astronomy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Eddington</a:t>
            </a:r>
            <a:r>
              <a:rPr lang="en-US" baseline="0" dirty="0" smtClean="0"/>
              <a:t>, 1919, deflection of starlight by the sun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“green” means “positively</a:t>
            </a:r>
            <a:r>
              <a:rPr lang="en-US" baseline="0" dirty="0" smtClean="0"/>
              <a:t> impacted at least 10 million people”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These are all binary costs.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B1332-CEC5-44F4-8F20-3AD76304927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Options:</a:t>
            </a:r>
            <a:r>
              <a:rPr lang="en-US" baseline="0" dirty="0" smtClean="0"/>
              <a:t> find convex approximation; try more direct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means No</a:t>
            </a:r>
            <a:r>
              <a:rPr lang="en-US" baseline="0" dirty="0" smtClean="0"/>
              <a:t> Results!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Projecting along</a:t>
            </a:r>
            <a:r>
              <a:rPr lang="en-US" baseline="0" dirty="0" smtClean="0"/>
              <a:t> any axis gives no resulting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5E2A-308A-4B0A-AF68-5B51FC232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7105-3A3F-49B8-BFFB-D45D4648D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1453-D373-45F0-A9DC-26AA1F145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B319-0FD6-4932-A57F-8396B418A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DF1E-010B-44E0-89C6-DD13DF8BA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5A99-2504-43FE-8DC3-5C2E0E853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A3DB-FB03-47AF-9174-2ECB2990F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A41C-7640-4A3A-860D-407FF73F8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FE5F-5F06-4DDE-8686-52C4EA8C1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FFA0-48B1-4517-8774-72B1FE7B1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44F5-1FA4-421A-B14C-5CF9E2A6F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1DC8F20-AD10-458D-8FFB-8BCC21050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1628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i="1" dirty="0">
                <a:solidFill>
                  <a:srgbClr val="0066FF"/>
                </a:solidFill>
                <a:effectLst/>
                <a:latin typeface="Arial" pitchFamily="34" charset="0"/>
              </a:rPr>
              <a:t>Microsoft Research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1400" b="1" i="1">
                <a:solidFill>
                  <a:srgbClr val="0066FF"/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5.docx"/><Relationship Id="rId4" Type="http://schemas.openxmlformats.org/officeDocument/2006/relationships/package" Target="../embeddings/Microsoft_Office_Word_Document4.docx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package" Target="../embeddings/Microsoft_Office_Word_Document9.docx"/><Relationship Id="rId4" Type="http://schemas.openxmlformats.org/officeDocument/2006/relationships/package" Target="../embeddings/Microsoft_Office_Word_Document8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0100"/>
            <a:ext cx="8572500" cy="4343400"/>
          </a:xfrm>
        </p:spPr>
        <p:txBody>
          <a:bodyPr/>
          <a:lstStyle/>
          <a:p>
            <a:r>
              <a:rPr lang="en-US" dirty="0" smtClean="0"/>
              <a:t>The Mountains or the Street Lamp: Search, Research, Research again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Chris Burges</a:t>
            </a:r>
            <a:br>
              <a:rPr lang="en-US" sz="3200" i="1" dirty="0" smtClean="0"/>
            </a:br>
            <a:r>
              <a:rPr lang="en-US" sz="3200" i="1" dirty="0" smtClean="0"/>
              <a:t>Microsoft 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October 29, 2008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Research History, cont.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7699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2000 – present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(Microsoft Research)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Image compression with neural nets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Music recognition with Audio Fingerprinting (RARE)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Fast Indexing for Multimedia Identification</a:t>
            </a:r>
          </a:p>
          <a:p>
            <a:pPr lvl="1"/>
            <a:r>
              <a:rPr lang="en-US" sz="1600" b="1" dirty="0" smtClean="0"/>
              <a:t>Music summarization with RARE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Duplicate audio detection with RARE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Semisupervised learning on graphs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bit more work on SVMs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Reviews: math for machine learning, dimensional reduction, feature extraction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RankNet: Learning to Rank for Web Search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LambdaRank: IR optimal ranking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Factoring as optimization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News summarization, web spam detection, convolutional nets for speech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42900"/>
            <a:ext cx="8229600" cy="457200"/>
          </a:xfrm>
        </p:spPr>
        <p:txBody>
          <a:bodyPr/>
          <a:lstStyle/>
          <a:p>
            <a:r>
              <a:rPr lang="en-US" dirty="0" smtClean="0"/>
              <a:t>Audio Fingerprinting with RARE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600200"/>
            <a:ext cx="8686800" cy="34909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obust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udio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ecognition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ngine: identify audio (not just music) in stream or in files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udi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Thumbnail Generator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Duplicate Detector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i="1" kern="0" dirty="0" smtClean="0">
                <a:latin typeface="+mn-lt"/>
              </a:rPr>
              <a:t>Joint work with J. Platt, J. Goldstein, E. </a:t>
            </a:r>
            <a:r>
              <a:rPr lang="en-US" sz="3200" i="1" kern="0" dirty="0" err="1" smtClean="0">
                <a:latin typeface="+mn-lt"/>
              </a:rPr>
              <a:t>Renshaw</a:t>
            </a:r>
            <a:endParaRPr lang="en-US" sz="3200" i="1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105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Robust Audio Recognition Engine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746125" y="1360488"/>
            <a:ext cx="7747000" cy="3540124"/>
            <a:chOff x="430" y="812"/>
            <a:chExt cx="4880" cy="2230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30" y="812"/>
              <a:ext cx="4880" cy="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3200" dirty="0"/>
                <a:t> 6 seconds of audio       64 floats</a:t>
              </a:r>
            </a:p>
            <a:p>
              <a:pPr>
                <a:buFontTx/>
                <a:buChar char="•"/>
              </a:pPr>
              <a:r>
                <a:rPr lang="en-US" sz="3200" dirty="0"/>
                <a:t> Compute every 186 ms (or 372)</a:t>
              </a:r>
            </a:p>
            <a:p>
              <a:pPr>
                <a:buFontTx/>
                <a:buChar char="•"/>
              </a:pPr>
              <a:r>
                <a:rPr lang="en-US" sz="3200" dirty="0"/>
                <a:t> Compare against database of stored</a:t>
              </a:r>
            </a:p>
            <a:p>
              <a:r>
                <a:rPr lang="en-US" sz="3200" dirty="0"/>
                <a:t>  fingerprints</a:t>
              </a:r>
            </a:p>
            <a:p>
              <a:pPr>
                <a:buFontTx/>
                <a:buChar char="•"/>
              </a:pPr>
              <a:r>
                <a:rPr lang="en-US" sz="3200" dirty="0"/>
                <a:t> Confirm with second stored fingerprint</a:t>
              </a:r>
            </a:p>
            <a:p>
              <a:pPr>
                <a:buFontTx/>
                <a:buChar char="•"/>
              </a:pPr>
              <a:r>
                <a:rPr lang="en-US" sz="3200" dirty="0"/>
                <a:t> For files, only need to check window </a:t>
              </a:r>
            </a:p>
            <a:p>
              <a:r>
                <a:rPr lang="en-US" sz="3200" dirty="0"/>
                <a:t>  around expected position</a:t>
              </a:r>
              <a:endParaRPr lang="en-US" sz="3200" i="1" dirty="0">
                <a:solidFill>
                  <a:srgbClr val="FF0066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910" y="1004"/>
              <a:ext cx="2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4488" y="1308100"/>
          <a:ext cx="4211637" cy="1184275"/>
        </p:xfrm>
        <a:graphic>
          <a:graphicData uri="http://schemas.openxmlformats.org/presentationml/2006/ole">
            <p:oleObj spid="_x0000_s1026" name="Visio" r:id="rId3" imgW="3546107" imgH="731520" progId="">
              <p:embed/>
            </p:oleObj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81000" y="1828800"/>
            <a:ext cx="1066800" cy="152400"/>
            <a:chOff x="288" y="1296"/>
            <a:chExt cx="672" cy="96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88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960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288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17500" y="3844925"/>
          <a:ext cx="1595438" cy="838200"/>
        </p:xfrm>
        <a:graphic>
          <a:graphicData uri="http://schemas.openxmlformats.org/presentationml/2006/ole">
            <p:oleObj spid="_x0000_s1027" name="Visio" r:id="rId4" imgW="1594961" imgH="512921" progId="">
              <p:embed/>
            </p:oleObj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903288" y="3294063"/>
            <a:ext cx="11112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01638" y="2406650"/>
            <a:ext cx="1066800" cy="603250"/>
            <a:chOff x="240" y="1440"/>
            <a:chExt cx="672" cy="380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40" y="1440"/>
              <a:ext cx="67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48" y="1471"/>
              <a:ext cx="30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rot="5400000">
              <a:off x="632" y="1437"/>
              <a:ext cx="24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53" y="1720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00" y="1716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28600" y="2970213"/>
            <a:ext cx="187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Garamond" pitchFamily="18" charset="0"/>
              </a:rPr>
              <a:t>64 floats / frame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03288" y="3551238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In Database?</a:t>
            </a: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533400" y="1882775"/>
            <a:ext cx="1066800" cy="152400"/>
            <a:chOff x="288" y="1296"/>
            <a:chExt cx="672" cy="96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960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288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685800" y="1943100"/>
            <a:ext cx="1066800" cy="152400"/>
            <a:chOff x="288" y="1296"/>
            <a:chExt cx="672" cy="9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88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960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288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844550" y="2005013"/>
            <a:ext cx="1066800" cy="152400"/>
            <a:chOff x="288" y="1296"/>
            <a:chExt cx="672" cy="96"/>
          </a:xfrm>
        </p:grpSpPr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" y="1392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960" y="129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288" y="1296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841375" y="4675188"/>
            <a:ext cx="1588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1023938" y="4694238"/>
            <a:ext cx="3175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1201738" y="4694238"/>
            <a:ext cx="0" cy="517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1912938" y="2005013"/>
            <a:ext cx="1066800" cy="152400"/>
            <a:chOff x="288" y="1296"/>
            <a:chExt cx="672" cy="96"/>
          </a:xfrm>
        </p:grpSpPr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288" y="1392"/>
              <a:ext cx="672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960" y="1296"/>
              <a:ext cx="0" cy="96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288" y="1296"/>
              <a:ext cx="0" cy="96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" name="Object 36"/>
          <p:cNvGraphicFramePr>
            <a:graphicFrameLocks noChangeAspect="1"/>
          </p:cNvGraphicFramePr>
          <p:nvPr/>
        </p:nvGraphicFramePr>
        <p:xfrm>
          <a:off x="2371725" y="4675188"/>
          <a:ext cx="1595438" cy="838200"/>
        </p:xfrm>
        <a:graphic>
          <a:graphicData uri="http://schemas.openxmlformats.org/presentationml/2006/ole">
            <p:oleObj spid="_x0000_s1028" name="Visio" r:id="rId5" imgW="1594961" imgH="512921" progId="">
              <p:embed/>
            </p:oleObj>
          </a:graphicData>
        </a:graphic>
      </p:graphicFrame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428875" y="2157413"/>
            <a:ext cx="341313" cy="2536825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2770188" y="4297363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Confirmed?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577850" y="1689100"/>
            <a:ext cx="62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Garamond" pitchFamily="18" charset="0"/>
              </a:rPr>
              <a:t>6 sec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146300" y="1849438"/>
            <a:ext cx="62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Garamond" pitchFamily="18" charset="0"/>
              </a:rPr>
              <a:t>6 sec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425450" y="273050"/>
            <a:ext cx="3802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Analyze a Stream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4679950" y="273050"/>
            <a:ext cx="440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Design of the Funnel</a:t>
            </a: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H="1">
            <a:off x="655638" y="4656138"/>
            <a:ext cx="11112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425450" y="1981200"/>
            <a:ext cx="26035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588963" y="2035175"/>
            <a:ext cx="211137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496888" y="5211763"/>
            <a:ext cx="30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0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685800" y="5211763"/>
            <a:ext cx="30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0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871538" y="5222875"/>
            <a:ext cx="30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0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1049338" y="5222875"/>
            <a:ext cx="30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762000" y="2095500"/>
            <a:ext cx="13652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973138" y="2157413"/>
            <a:ext cx="15875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5886450" y="1828800"/>
            <a:ext cx="1974850" cy="3041650"/>
          </a:xfrm>
          <a:prstGeom prst="line">
            <a:avLst/>
          </a:prstGeom>
          <a:noFill/>
          <a:ln w="33338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6953250" y="5437188"/>
            <a:ext cx="187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 sec of </a:t>
            </a:r>
          </a:p>
          <a:p>
            <a:r>
              <a:rPr lang="en-US" sz="2000">
                <a:solidFill>
                  <a:srgbClr val="000000"/>
                </a:solidFill>
              </a:rPr>
              <a:t>distorted Song A</a:t>
            </a:r>
            <a:endParaRPr lang="en-US" sz="1800"/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5359400" y="1947863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 sec of</a:t>
            </a:r>
          </a:p>
          <a:p>
            <a:r>
              <a:rPr lang="en-US" sz="2000">
                <a:solidFill>
                  <a:srgbClr val="000000"/>
                </a:solidFill>
              </a:rPr>
              <a:t>Song B</a:t>
            </a:r>
            <a:endParaRPr lang="en-US" sz="1800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7802563" y="1690688"/>
            <a:ext cx="149225" cy="182562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94" y="0"/>
              </a:cxn>
              <a:cxn ang="0">
                <a:pos x="64" y="115"/>
              </a:cxn>
              <a:cxn ang="0">
                <a:pos x="0" y="74"/>
              </a:cxn>
            </a:cxnLst>
            <a:rect l="0" t="0" r="r" b="b"/>
            <a:pathLst>
              <a:path w="94" h="115">
                <a:moveTo>
                  <a:pt x="0" y="74"/>
                </a:moveTo>
                <a:lnTo>
                  <a:pt x="94" y="0"/>
                </a:lnTo>
                <a:lnTo>
                  <a:pt x="64" y="115"/>
                </a:lnTo>
                <a:lnTo>
                  <a:pt x="0" y="7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56"/>
          <p:cNvSpPr>
            <a:spLocks noEditPoints="1"/>
          </p:cNvSpPr>
          <p:nvPr/>
        </p:nvSpPr>
        <p:spPr bwMode="auto">
          <a:xfrm>
            <a:off x="6570663" y="3840163"/>
            <a:ext cx="1184275" cy="903287"/>
          </a:xfrm>
          <a:custGeom>
            <a:avLst/>
            <a:gdLst/>
            <a:ahLst/>
            <a:cxnLst>
              <a:cxn ang="0">
                <a:pos x="3058" y="2330"/>
              </a:cxn>
              <a:cxn ang="0">
                <a:pos x="3160" y="2407"/>
              </a:cxn>
              <a:cxn ang="0">
                <a:pos x="2907" y="2225"/>
              </a:cxn>
              <a:cxn ang="0">
                <a:pos x="3006" y="2280"/>
              </a:cxn>
              <a:cxn ang="0">
                <a:pos x="2843" y="2176"/>
              </a:cxn>
              <a:cxn ang="0">
                <a:pos x="2764" y="2096"/>
              </a:cxn>
              <a:cxn ang="0">
                <a:pos x="2843" y="2176"/>
              </a:cxn>
              <a:cxn ang="0">
                <a:pos x="2600" y="1981"/>
              </a:cxn>
              <a:cxn ang="0">
                <a:pos x="2702" y="2059"/>
              </a:cxn>
              <a:cxn ang="0">
                <a:pos x="2448" y="1876"/>
              </a:cxn>
              <a:cxn ang="0">
                <a:pos x="2547" y="1931"/>
              </a:cxn>
              <a:cxn ang="0">
                <a:pos x="2385" y="1828"/>
              </a:cxn>
              <a:cxn ang="0">
                <a:pos x="2305" y="1747"/>
              </a:cxn>
              <a:cxn ang="0">
                <a:pos x="2385" y="1828"/>
              </a:cxn>
              <a:cxn ang="0">
                <a:pos x="2141" y="1632"/>
              </a:cxn>
              <a:cxn ang="0">
                <a:pos x="2243" y="1710"/>
              </a:cxn>
              <a:cxn ang="0">
                <a:pos x="1990" y="1527"/>
              </a:cxn>
              <a:cxn ang="0">
                <a:pos x="2089" y="1582"/>
              </a:cxn>
              <a:cxn ang="0">
                <a:pos x="1926" y="1479"/>
              </a:cxn>
              <a:cxn ang="0">
                <a:pos x="1847" y="1398"/>
              </a:cxn>
              <a:cxn ang="0">
                <a:pos x="1926" y="1479"/>
              </a:cxn>
              <a:cxn ang="0">
                <a:pos x="1683" y="1283"/>
              </a:cxn>
              <a:cxn ang="0">
                <a:pos x="1785" y="1361"/>
              </a:cxn>
              <a:cxn ang="0">
                <a:pos x="1532" y="1178"/>
              </a:cxn>
              <a:cxn ang="0">
                <a:pos x="1631" y="1234"/>
              </a:cxn>
              <a:cxn ang="0">
                <a:pos x="1468" y="1130"/>
              </a:cxn>
              <a:cxn ang="0">
                <a:pos x="1389" y="1049"/>
              </a:cxn>
              <a:cxn ang="0">
                <a:pos x="1468" y="1130"/>
              </a:cxn>
              <a:cxn ang="0">
                <a:pos x="1225" y="935"/>
              </a:cxn>
              <a:cxn ang="0">
                <a:pos x="1326" y="1012"/>
              </a:cxn>
              <a:cxn ang="0">
                <a:pos x="1073" y="830"/>
              </a:cxn>
              <a:cxn ang="0">
                <a:pos x="1172" y="885"/>
              </a:cxn>
              <a:cxn ang="0">
                <a:pos x="1010" y="781"/>
              </a:cxn>
              <a:cxn ang="0">
                <a:pos x="930" y="701"/>
              </a:cxn>
              <a:cxn ang="0">
                <a:pos x="1010" y="781"/>
              </a:cxn>
              <a:cxn ang="0">
                <a:pos x="766" y="586"/>
              </a:cxn>
              <a:cxn ang="0">
                <a:pos x="868" y="663"/>
              </a:cxn>
              <a:cxn ang="0">
                <a:pos x="615" y="481"/>
              </a:cxn>
              <a:cxn ang="0">
                <a:pos x="714" y="536"/>
              </a:cxn>
              <a:cxn ang="0">
                <a:pos x="551" y="432"/>
              </a:cxn>
              <a:cxn ang="0">
                <a:pos x="472" y="352"/>
              </a:cxn>
              <a:cxn ang="0">
                <a:pos x="551" y="432"/>
              </a:cxn>
              <a:cxn ang="0">
                <a:pos x="308" y="237"/>
              </a:cxn>
              <a:cxn ang="0">
                <a:pos x="410" y="315"/>
              </a:cxn>
              <a:cxn ang="0">
                <a:pos x="157" y="132"/>
              </a:cxn>
              <a:cxn ang="0">
                <a:pos x="255" y="187"/>
              </a:cxn>
              <a:cxn ang="0">
                <a:pos x="93" y="84"/>
              </a:cxn>
              <a:cxn ang="0">
                <a:pos x="13" y="3"/>
              </a:cxn>
              <a:cxn ang="0">
                <a:pos x="93" y="84"/>
              </a:cxn>
            </a:cxnLst>
            <a:rect l="0" t="0" r="r" b="b"/>
            <a:pathLst>
              <a:path w="3163" h="2412">
                <a:moveTo>
                  <a:pt x="3149" y="2409"/>
                </a:moveTo>
                <a:lnTo>
                  <a:pt x="3060" y="2341"/>
                </a:lnTo>
                <a:cubicBezTo>
                  <a:pt x="3056" y="2338"/>
                  <a:pt x="3055" y="2333"/>
                  <a:pt x="3058" y="2330"/>
                </a:cubicBezTo>
                <a:cubicBezTo>
                  <a:pt x="3061" y="2326"/>
                  <a:pt x="3066" y="2326"/>
                  <a:pt x="3069" y="2328"/>
                </a:cubicBezTo>
                <a:lnTo>
                  <a:pt x="3158" y="2396"/>
                </a:lnTo>
                <a:cubicBezTo>
                  <a:pt x="3162" y="2399"/>
                  <a:pt x="3163" y="2404"/>
                  <a:pt x="3160" y="2407"/>
                </a:cubicBezTo>
                <a:cubicBezTo>
                  <a:pt x="3157" y="2411"/>
                  <a:pt x="3152" y="2412"/>
                  <a:pt x="3149" y="2409"/>
                </a:cubicBezTo>
                <a:close/>
                <a:moveTo>
                  <a:pt x="2996" y="2293"/>
                </a:moveTo>
                <a:lnTo>
                  <a:pt x="2907" y="2225"/>
                </a:lnTo>
                <a:cubicBezTo>
                  <a:pt x="2903" y="2222"/>
                  <a:pt x="2903" y="2217"/>
                  <a:pt x="2905" y="2214"/>
                </a:cubicBezTo>
                <a:cubicBezTo>
                  <a:pt x="2908" y="2210"/>
                  <a:pt x="2913" y="2209"/>
                  <a:pt x="2917" y="2212"/>
                </a:cubicBezTo>
                <a:lnTo>
                  <a:pt x="3006" y="2280"/>
                </a:lnTo>
                <a:cubicBezTo>
                  <a:pt x="3009" y="2283"/>
                  <a:pt x="3010" y="2288"/>
                  <a:pt x="3007" y="2291"/>
                </a:cubicBezTo>
                <a:cubicBezTo>
                  <a:pt x="3005" y="2295"/>
                  <a:pt x="3000" y="2295"/>
                  <a:pt x="2996" y="2293"/>
                </a:cubicBezTo>
                <a:close/>
                <a:moveTo>
                  <a:pt x="2843" y="2176"/>
                </a:moveTo>
                <a:lnTo>
                  <a:pt x="2754" y="2109"/>
                </a:lnTo>
                <a:cubicBezTo>
                  <a:pt x="2751" y="2106"/>
                  <a:pt x="2750" y="2101"/>
                  <a:pt x="2753" y="2097"/>
                </a:cubicBezTo>
                <a:cubicBezTo>
                  <a:pt x="2755" y="2094"/>
                  <a:pt x="2760" y="2093"/>
                  <a:pt x="2764" y="2096"/>
                </a:cubicBezTo>
                <a:lnTo>
                  <a:pt x="2853" y="2164"/>
                </a:lnTo>
                <a:cubicBezTo>
                  <a:pt x="2856" y="2166"/>
                  <a:pt x="2857" y="2171"/>
                  <a:pt x="2854" y="2175"/>
                </a:cubicBezTo>
                <a:cubicBezTo>
                  <a:pt x="2852" y="2178"/>
                  <a:pt x="2847" y="2179"/>
                  <a:pt x="2843" y="2176"/>
                </a:cubicBezTo>
                <a:close/>
                <a:moveTo>
                  <a:pt x="2690" y="2060"/>
                </a:moveTo>
                <a:lnTo>
                  <a:pt x="2601" y="1992"/>
                </a:lnTo>
                <a:cubicBezTo>
                  <a:pt x="2598" y="1990"/>
                  <a:pt x="2597" y="1985"/>
                  <a:pt x="2600" y="1981"/>
                </a:cubicBezTo>
                <a:cubicBezTo>
                  <a:pt x="2602" y="1978"/>
                  <a:pt x="2607" y="1977"/>
                  <a:pt x="2611" y="1980"/>
                </a:cubicBezTo>
                <a:lnTo>
                  <a:pt x="2700" y="2047"/>
                </a:lnTo>
                <a:cubicBezTo>
                  <a:pt x="2704" y="2050"/>
                  <a:pt x="2704" y="2055"/>
                  <a:pt x="2702" y="2059"/>
                </a:cubicBezTo>
                <a:cubicBezTo>
                  <a:pt x="2699" y="2062"/>
                  <a:pt x="2694" y="2063"/>
                  <a:pt x="2690" y="2060"/>
                </a:cubicBezTo>
                <a:close/>
                <a:moveTo>
                  <a:pt x="2538" y="1944"/>
                </a:moveTo>
                <a:lnTo>
                  <a:pt x="2448" y="1876"/>
                </a:lnTo>
                <a:cubicBezTo>
                  <a:pt x="2445" y="1873"/>
                  <a:pt x="2444" y="1868"/>
                  <a:pt x="2447" y="1865"/>
                </a:cubicBezTo>
                <a:cubicBezTo>
                  <a:pt x="2450" y="1861"/>
                  <a:pt x="2455" y="1861"/>
                  <a:pt x="2458" y="1863"/>
                </a:cubicBezTo>
                <a:lnTo>
                  <a:pt x="2547" y="1931"/>
                </a:lnTo>
                <a:cubicBezTo>
                  <a:pt x="2551" y="1934"/>
                  <a:pt x="2551" y="1939"/>
                  <a:pt x="2549" y="1942"/>
                </a:cubicBezTo>
                <a:cubicBezTo>
                  <a:pt x="2546" y="1946"/>
                  <a:pt x="2541" y="1947"/>
                  <a:pt x="2538" y="1944"/>
                </a:cubicBezTo>
                <a:close/>
                <a:moveTo>
                  <a:pt x="2385" y="1828"/>
                </a:moveTo>
                <a:lnTo>
                  <a:pt x="2296" y="1760"/>
                </a:lnTo>
                <a:cubicBezTo>
                  <a:pt x="2292" y="1757"/>
                  <a:pt x="2291" y="1752"/>
                  <a:pt x="2294" y="1749"/>
                </a:cubicBezTo>
                <a:cubicBezTo>
                  <a:pt x="2297" y="1745"/>
                  <a:pt x="2302" y="1744"/>
                  <a:pt x="2305" y="1747"/>
                </a:cubicBezTo>
                <a:lnTo>
                  <a:pt x="2394" y="1815"/>
                </a:lnTo>
                <a:cubicBezTo>
                  <a:pt x="2398" y="1818"/>
                  <a:pt x="2399" y="1823"/>
                  <a:pt x="2396" y="1826"/>
                </a:cubicBezTo>
                <a:cubicBezTo>
                  <a:pt x="2393" y="1830"/>
                  <a:pt x="2388" y="1830"/>
                  <a:pt x="2385" y="1828"/>
                </a:cubicBezTo>
                <a:close/>
                <a:moveTo>
                  <a:pt x="2232" y="1711"/>
                </a:moveTo>
                <a:lnTo>
                  <a:pt x="2143" y="1643"/>
                </a:lnTo>
                <a:cubicBezTo>
                  <a:pt x="2139" y="1641"/>
                  <a:pt x="2139" y="1636"/>
                  <a:pt x="2141" y="1632"/>
                </a:cubicBezTo>
                <a:cubicBezTo>
                  <a:pt x="2144" y="1629"/>
                  <a:pt x="2149" y="1628"/>
                  <a:pt x="2153" y="1631"/>
                </a:cubicBezTo>
                <a:lnTo>
                  <a:pt x="2242" y="1699"/>
                </a:lnTo>
                <a:cubicBezTo>
                  <a:pt x="2245" y="1701"/>
                  <a:pt x="2246" y="1706"/>
                  <a:pt x="2243" y="1710"/>
                </a:cubicBezTo>
                <a:cubicBezTo>
                  <a:pt x="2241" y="1713"/>
                  <a:pt x="2236" y="1714"/>
                  <a:pt x="2232" y="1711"/>
                </a:cubicBezTo>
                <a:close/>
                <a:moveTo>
                  <a:pt x="2079" y="1595"/>
                </a:moveTo>
                <a:lnTo>
                  <a:pt x="1990" y="1527"/>
                </a:lnTo>
                <a:cubicBezTo>
                  <a:pt x="1987" y="1525"/>
                  <a:pt x="1986" y="1520"/>
                  <a:pt x="1989" y="1516"/>
                </a:cubicBezTo>
                <a:cubicBezTo>
                  <a:pt x="1991" y="1512"/>
                  <a:pt x="1996" y="1512"/>
                  <a:pt x="2000" y="1514"/>
                </a:cubicBezTo>
                <a:lnTo>
                  <a:pt x="2089" y="1582"/>
                </a:lnTo>
                <a:cubicBezTo>
                  <a:pt x="2092" y="1585"/>
                  <a:pt x="2093" y="1590"/>
                  <a:pt x="2090" y="1594"/>
                </a:cubicBezTo>
                <a:cubicBezTo>
                  <a:pt x="2088" y="1597"/>
                  <a:pt x="2083" y="1598"/>
                  <a:pt x="2079" y="1595"/>
                </a:cubicBezTo>
                <a:close/>
                <a:moveTo>
                  <a:pt x="1926" y="1479"/>
                </a:moveTo>
                <a:lnTo>
                  <a:pt x="1837" y="1411"/>
                </a:lnTo>
                <a:cubicBezTo>
                  <a:pt x="1834" y="1408"/>
                  <a:pt x="1833" y="1403"/>
                  <a:pt x="1836" y="1400"/>
                </a:cubicBezTo>
                <a:cubicBezTo>
                  <a:pt x="1838" y="1396"/>
                  <a:pt x="1843" y="1396"/>
                  <a:pt x="1847" y="1398"/>
                </a:cubicBezTo>
                <a:lnTo>
                  <a:pt x="1936" y="1466"/>
                </a:lnTo>
                <a:cubicBezTo>
                  <a:pt x="1940" y="1469"/>
                  <a:pt x="1940" y="1474"/>
                  <a:pt x="1938" y="1477"/>
                </a:cubicBezTo>
                <a:cubicBezTo>
                  <a:pt x="1935" y="1481"/>
                  <a:pt x="1930" y="1481"/>
                  <a:pt x="1926" y="1479"/>
                </a:cubicBezTo>
                <a:close/>
                <a:moveTo>
                  <a:pt x="1774" y="1363"/>
                </a:moveTo>
                <a:lnTo>
                  <a:pt x="1684" y="1295"/>
                </a:lnTo>
                <a:cubicBezTo>
                  <a:pt x="1681" y="1292"/>
                  <a:pt x="1680" y="1287"/>
                  <a:pt x="1683" y="1283"/>
                </a:cubicBezTo>
                <a:cubicBezTo>
                  <a:pt x="1686" y="1280"/>
                  <a:pt x="1691" y="1279"/>
                  <a:pt x="1694" y="1282"/>
                </a:cubicBezTo>
                <a:lnTo>
                  <a:pt x="1783" y="1350"/>
                </a:lnTo>
                <a:cubicBezTo>
                  <a:pt x="1787" y="1352"/>
                  <a:pt x="1787" y="1357"/>
                  <a:pt x="1785" y="1361"/>
                </a:cubicBezTo>
                <a:cubicBezTo>
                  <a:pt x="1782" y="1365"/>
                  <a:pt x="1777" y="1365"/>
                  <a:pt x="1774" y="1363"/>
                </a:cubicBezTo>
                <a:close/>
                <a:moveTo>
                  <a:pt x="1621" y="1246"/>
                </a:moveTo>
                <a:lnTo>
                  <a:pt x="1532" y="1178"/>
                </a:lnTo>
                <a:cubicBezTo>
                  <a:pt x="1528" y="1176"/>
                  <a:pt x="1527" y="1171"/>
                  <a:pt x="1530" y="1167"/>
                </a:cubicBezTo>
                <a:cubicBezTo>
                  <a:pt x="1533" y="1164"/>
                  <a:pt x="1538" y="1163"/>
                  <a:pt x="1541" y="1166"/>
                </a:cubicBezTo>
                <a:lnTo>
                  <a:pt x="1631" y="1234"/>
                </a:lnTo>
                <a:cubicBezTo>
                  <a:pt x="1634" y="1236"/>
                  <a:pt x="1635" y="1241"/>
                  <a:pt x="1632" y="1245"/>
                </a:cubicBezTo>
                <a:cubicBezTo>
                  <a:pt x="1629" y="1248"/>
                  <a:pt x="1624" y="1249"/>
                  <a:pt x="1621" y="1246"/>
                </a:cubicBezTo>
                <a:close/>
                <a:moveTo>
                  <a:pt x="1468" y="1130"/>
                </a:moveTo>
                <a:lnTo>
                  <a:pt x="1379" y="1062"/>
                </a:lnTo>
                <a:cubicBezTo>
                  <a:pt x="1375" y="1059"/>
                  <a:pt x="1375" y="1054"/>
                  <a:pt x="1377" y="1051"/>
                </a:cubicBezTo>
                <a:cubicBezTo>
                  <a:pt x="1380" y="1047"/>
                  <a:pt x="1385" y="1047"/>
                  <a:pt x="1389" y="1049"/>
                </a:cubicBezTo>
                <a:lnTo>
                  <a:pt x="1478" y="1117"/>
                </a:lnTo>
                <a:cubicBezTo>
                  <a:pt x="1481" y="1120"/>
                  <a:pt x="1482" y="1125"/>
                  <a:pt x="1479" y="1128"/>
                </a:cubicBezTo>
                <a:cubicBezTo>
                  <a:pt x="1477" y="1132"/>
                  <a:pt x="1472" y="1133"/>
                  <a:pt x="1468" y="1130"/>
                </a:cubicBezTo>
                <a:close/>
                <a:moveTo>
                  <a:pt x="1315" y="1014"/>
                </a:moveTo>
                <a:lnTo>
                  <a:pt x="1226" y="946"/>
                </a:lnTo>
                <a:cubicBezTo>
                  <a:pt x="1223" y="943"/>
                  <a:pt x="1222" y="938"/>
                  <a:pt x="1225" y="935"/>
                </a:cubicBezTo>
                <a:cubicBezTo>
                  <a:pt x="1227" y="931"/>
                  <a:pt x="1232" y="930"/>
                  <a:pt x="1236" y="933"/>
                </a:cubicBezTo>
                <a:lnTo>
                  <a:pt x="1325" y="1001"/>
                </a:lnTo>
                <a:cubicBezTo>
                  <a:pt x="1328" y="1004"/>
                  <a:pt x="1329" y="1009"/>
                  <a:pt x="1326" y="1012"/>
                </a:cubicBezTo>
                <a:cubicBezTo>
                  <a:pt x="1324" y="1016"/>
                  <a:pt x="1319" y="1016"/>
                  <a:pt x="1315" y="1014"/>
                </a:cubicBezTo>
                <a:close/>
                <a:moveTo>
                  <a:pt x="1162" y="897"/>
                </a:moveTo>
                <a:lnTo>
                  <a:pt x="1073" y="830"/>
                </a:lnTo>
                <a:cubicBezTo>
                  <a:pt x="1070" y="827"/>
                  <a:pt x="1069" y="822"/>
                  <a:pt x="1072" y="818"/>
                </a:cubicBezTo>
                <a:cubicBezTo>
                  <a:pt x="1074" y="815"/>
                  <a:pt x="1079" y="814"/>
                  <a:pt x="1083" y="817"/>
                </a:cubicBezTo>
                <a:lnTo>
                  <a:pt x="1172" y="885"/>
                </a:lnTo>
                <a:cubicBezTo>
                  <a:pt x="1176" y="887"/>
                  <a:pt x="1176" y="892"/>
                  <a:pt x="1174" y="896"/>
                </a:cubicBezTo>
                <a:cubicBezTo>
                  <a:pt x="1171" y="899"/>
                  <a:pt x="1166" y="900"/>
                  <a:pt x="1162" y="897"/>
                </a:cubicBezTo>
                <a:close/>
                <a:moveTo>
                  <a:pt x="1010" y="781"/>
                </a:moveTo>
                <a:lnTo>
                  <a:pt x="920" y="713"/>
                </a:lnTo>
                <a:cubicBezTo>
                  <a:pt x="917" y="711"/>
                  <a:pt x="916" y="706"/>
                  <a:pt x="919" y="702"/>
                </a:cubicBezTo>
                <a:cubicBezTo>
                  <a:pt x="922" y="699"/>
                  <a:pt x="927" y="698"/>
                  <a:pt x="930" y="701"/>
                </a:cubicBezTo>
                <a:lnTo>
                  <a:pt x="1019" y="768"/>
                </a:lnTo>
                <a:cubicBezTo>
                  <a:pt x="1023" y="771"/>
                  <a:pt x="1024" y="776"/>
                  <a:pt x="1021" y="780"/>
                </a:cubicBezTo>
                <a:cubicBezTo>
                  <a:pt x="1018" y="783"/>
                  <a:pt x="1013" y="784"/>
                  <a:pt x="1010" y="781"/>
                </a:cubicBezTo>
                <a:close/>
                <a:moveTo>
                  <a:pt x="857" y="665"/>
                </a:moveTo>
                <a:lnTo>
                  <a:pt x="768" y="597"/>
                </a:lnTo>
                <a:cubicBezTo>
                  <a:pt x="764" y="594"/>
                  <a:pt x="763" y="589"/>
                  <a:pt x="766" y="586"/>
                </a:cubicBezTo>
                <a:cubicBezTo>
                  <a:pt x="769" y="582"/>
                  <a:pt x="774" y="582"/>
                  <a:pt x="777" y="584"/>
                </a:cubicBezTo>
                <a:lnTo>
                  <a:pt x="867" y="652"/>
                </a:lnTo>
                <a:cubicBezTo>
                  <a:pt x="870" y="655"/>
                  <a:pt x="871" y="660"/>
                  <a:pt x="868" y="663"/>
                </a:cubicBezTo>
                <a:cubicBezTo>
                  <a:pt x="865" y="667"/>
                  <a:pt x="860" y="668"/>
                  <a:pt x="857" y="665"/>
                </a:cubicBezTo>
                <a:close/>
                <a:moveTo>
                  <a:pt x="704" y="549"/>
                </a:moveTo>
                <a:lnTo>
                  <a:pt x="615" y="481"/>
                </a:lnTo>
                <a:cubicBezTo>
                  <a:pt x="611" y="478"/>
                  <a:pt x="611" y="473"/>
                  <a:pt x="613" y="470"/>
                </a:cubicBezTo>
                <a:cubicBezTo>
                  <a:pt x="616" y="466"/>
                  <a:pt x="621" y="465"/>
                  <a:pt x="625" y="468"/>
                </a:cubicBezTo>
                <a:lnTo>
                  <a:pt x="714" y="536"/>
                </a:lnTo>
                <a:cubicBezTo>
                  <a:pt x="717" y="539"/>
                  <a:pt x="718" y="544"/>
                  <a:pt x="715" y="547"/>
                </a:cubicBezTo>
                <a:cubicBezTo>
                  <a:pt x="713" y="551"/>
                  <a:pt x="708" y="551"/>
                  <a:pt x="704" y="549"/>
                </a:cubicBezTo>
                <a:close/>
                <a:moveTo>
                  <a:pt x="551" y="432"/>
                </a:moveTo>
                <a:lnTo>
                  <a:pt x="462" y="365"/>
                </a:lnTo>
                <a:cubicBezTo>
                  <a:pt x="459" y="362"/>
                  <a:pt x="458" y="357"/>
                  <a:pt x="461" y="353"/>
                </a:cubicBezTo>
                <a:cubicBezTo>
                  <a:pt x="463" y="350"/>
                  <a:pt x="468" y="349"/>
                  <a:pt x="472" y="352"/>
                </a:cubicBezTo>
                <a:lnTo>
                  <a:pt x="561" y="420"/>
                </a:lnTo>
                <a:cubicBezTo>
                  <a:pt x="564" y="422"/>
                  <a:pt x="565" y="427"/>
                  <a:pt x="562" y="431"/>
                </a:cubicBezTo>
                <a:cubicBezTo>
                  <a:pt x="560" y="434"/>
                  <a:pt x="555" y="435"/>
                  <a:pt x="551" y="432"/>
                </a:cubicBezTo>
                <a:close/>
                <a:moveTo>
                  <a:pt x="398" y="316"/>
                </a:moveTo>
                <a:lnTo>
                  <a:pt x="309" y="248"/>
                </a:lnTo>
                <a:cubicBezTo>
                  <a:pt x="306" y="246"/>
                  <a:pt x="305" y="241"/>
                  <a:pt x="308" y="237"/>
                </a:cubicBezTo>
                <a:cubicBezTo>
                  <a:pt x="310" y="234"/>
                  <a:pt x="315" y="233"/>
                  <a:pt x="319" y="236"/>
                </a:cubicBezTo>
                <a:lnTo>
                  <a:pt x="408" y="303"/>
                </a:lnTo>
                <a:cubicBezTo>
                  <a:pt x="412" y="306"/>
                  <a:pt x="412" y="311"/>
                  <a:pt x="410" y="315"/>
                </a:cubicBezTo>
                <a:cubicBezTo>
                  <a:pt x="407" y="318"/>
                  <a:pt x="402" y="319"/>
                  <a:pt x="398" y="316"/>
                </a:cubicBezTo>
                <a:close/>
                <a:moveTo>
                  <a:pt x="246" y="200"/>
                </a:moveTo>
                <a:lnTo>
                  <a:pt x="157" y="132"/>
                </a:lnTo>
                <a:cubicBezTo>
                  <a:pt x="153" y="129"/>
                  <a:pt x="152" y="124"/>
                  <a:pt x="155" y="121"/>
                </a:cubicBezTo>
                <a:cubicBezTo>
                  <a:pt x="158" y="117"/>
                  <a:pt x="163" y="117"/>
                  <a:pt x="166" y="119"/>
                </a:cubicBezTo>
                <a:lnTo>
                  <a:pt x="255" y="187"/>
                </a:lnTo>
                <a:cubicBezTo>
                  <a:pt x="259" y="190"/>
                  <a:pt x="260" y="195"/>
                  <a:pt x="257" y="198"/>
                </a:cubicBezTo>
                <a:cubicBezTo>
                  <a:pt x="254" y="202"/>
                  <a:pt x="249" y="203"/>
                  <a:pt x="246" y="200"/>
                </a:cubicBezTo>
                <a:close/>
                <a:moveTo>
                  <a:pt x="93" y="84"/>
                </a:moveTo>
                <a:lnTo>
                  <a:pt x="4" y="16"/>
                </a:lnTo>
                <a:cubicBezTo>
                  <a:pt x="0" y="13"/>
                  <a:pt x="0" y="8"/>
                  <a:pt x="2" y="5"/>
                </a:cubicBezTo>
                <a:cubicBezTo>
                  <a:pt x="5" y="1"/>
                  <a:pt x="10" y="0"/>
                  <a:pt x="13" y="3"/>
                </a:cubicBezTo>
                <a:lnTo>
                  <a:pt x="103" y="71"/>
                </a:lnTo>
                <a:cubicBezTo>
                  <a:pt x="106" y="74"/>
                  <a:pt x="107" y="79"/>
                  <a:pt x="104" y="82"/>
                </a:cubicBezTo>
                <a:cubicBezTo>
                  <a:pt x="101" y="86"/>
                  <a:pt x="96" y="86"/>
                  <a:pt x="93" y="84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57"/>
          <p:cNvSpPr>
            <a:spLocks noEditPoints="1"/>
          </p:cNvSpPr>
          <p:nvPr/>
        </p:nvSpPr>
        <p:spPr bwMode="auto">
          <a:xfrm>
            <a:off x="6621463" y="3727450"/>
            <a:ext cx="1984375" cy="1490663"/>
          </a:xfrm>
          <a:custGeom>
            <a:avLst/>
            <a:gdLst/>
            <a:ahLst/>
            <a:cxnLst>
              <a:cxn ang="0">
                <a:pos x="94" y="83"/>
              </a:cxn>
              <a:cxn ang="0">
                <a:pos x="167" y="118"/>
              </a:cxn>
              <a:cxn ang="0">
                <a:pos x="158" y="131"/>
              </a:cxn>
              <a:cxn ang="0">
                <a:pos x="410" y="301"/>
              </a:cxn>
              <a:cxn ang="0">
                <a:pos x="310" y="235"/>
              </a:cxn>
              <a:cxn ang="0">
                <a:pos x="565" y="427"/>
              </a:cxn>
              <a:cxn ang="0">
                <a:pos x="474" y="349"/>
              </a:cxn>
              <a:cxn ang="0">
                <a:pos x="708" y="544"/>
              </a:cxn>
              <a:cxn ang="0">
                <a:pos x="781" y="580"/>
              </a:cxn>
              <a:cxn ang="0">
                <a:pos x="772" y="592"/>
              </a:cxn>
              <a:cxn ang="0">
                <a:pos x="1024" y="762"/>
              </a:cxn>
              <a:cxn ang="0">
                <a:pos x="924" y="696"/>
              </a:cxn>
              <a:cxn ang="0">
                <a:pos x="1180" y="889"/>
              </a:cxn>
              <a:cxn ang="0">
                <a:pos x="1088" y="810"/>
              </a:cxn>
              <a:cxn ang="0">
                <a:pos x="1322" y="1005"/>
              </a:cxn>
              <a:cxn ang="0">
                <a:pos x="1395" y="1041"/>
              </a:cxn>
              <a:cxn ang="0">
                <a:pos x="1386" y="1053"/>
              </a:cxn>
              <a:cxn ang="0">
                <a:pos x="1639" y="1223"/>
              </a:cxn>
              <a:cxn ang="0">
                <a:pos x="1538" y="1158"/>
              </a:cxn>
              <a:cxn ang="0">
                <a:pos x="1794" y="1350"/>
              </a:cxn>
              <a:cxn ang="0">
                <a:pos x="1703" y="1271"/>
              </a:cxn>
              <a:cxn ang="0">
                <a:pos x="1936" y="1467"/>
              </a:cxn>
              <a:cxn ang="0">
                <a:pos x="2010" y="1502"/>
              </a:cxn>
              <a:cxn ang="0">
                <a:pos x="2000" y="1515"/>
              </a:cxn>
              <a:cxn ang="0">
                <a:pos x="2253" y="1684"/>
              </a:cxn>
              <a:cxn ang="0">
                <a:pos x="2152" y="1619"/>
              </a:cxn>
              <a:cxn ang="0">
                <a:pos x="2408" y="1811"/>
              </a:cxn>
              <a:cxn ang="0">
                <a:pos x="2317" y="1732"/>
              </a:cxn>
              <a:cxn ang="0">
                <a:pos x="2550" y="1928"/>
              </a:cxn>
              <a:cxn ang="0">
                <a:pos x="2624" y="1963"/>
              </a:cxn>
              <a:cxn ang="0">
                <a:pos x="2614" y="1976"/>
              </a:cxn>
              <a:cxn ang="0">
                <a:pos x="2867" y="2146"/>
              </a:cxn>
              <a:cxn ang="0">
                <a:pos x="2766" y="2080"/>
              </a:cxn>
              <a:cxn ang="0">
                <a:pos x="3022" y="2272"/>
              </a:cxn>
              <a:cxn ang="0">
                <a:pos x="2931" y="2194"/>
              </a:cxn>
              <a:cxn ang="0">
                <a:pos x="3164" y="2389"/>
              </a:cxn>
              <a:cxn ang="0">
                <a:pos x="3238" y="2424"/>
              </a:cxn>
              <a:cxn ang="0">
                <a:pos x="3228" y="2437"/>
              </a:cxn>
              <a:cxn ang="0">
                <a:pos x="3481" y="2607"/>
              </a:cxn>
              <a:cxn ang="0">
                <a:pos x="3380" y="2541"/>
              </a:cxn>
              <a:cxn ang="0">
                <a:pos x="3636" y="2733"/>
              </a:cxn>
              <a:cxn ang="0">
                <a:pos x="3545" y="2655"/>
              </a:cxn>
              <a:cxn ang="0">
                <a:pos x="3778" y="2850"/>
              </a:cxn>
              <a:cxn ang="0">
                <a:pos x="3852" y="2885"/>
              </a:cxn>
              <a:cxn ang="0">
                <a:pos x="3842" y="2898"/>
              </a:cxn>
              <a:cxn ang="0">
                <a:pos x="4095" y="3068"/>
              </a:cxn>
              <a:cxn ang="0">
                <a:pos x="3994" y="3002"/>
              </a:cxn>
              <a:cxn ang="0">
                <a:pos x="4250" y="3194"/>
              </a:cxn>
              <a:cxn ang="0">
                <a:pos x="4159" y="3116"/>
              </a:cxn>
              <a:cxn ang="0">
                <a:pos x="4393" y="3311"/>
              </a:cxn>
              <a:cxn ang="0">
                <a:pos x="4466" y="3346"/>
              </a:cxn>
              <a:cxn ang="0">
                <a:pos x="4456" y="3359"/>
              </a:cxn>
              <a:cxn ang="0">
                <a:pos x="4709" y="3529"/>
              </a:cxn>
              <a:cxn ang="0">
                <a:pos x="4608" y="3463"/>
              </a:cxn>
              <a:cxn ang="0">
                <a:pos x="4864" y="3655"/>
              </a:cxn>
              <a:cxn ang="0">
                <a:pos x="4773" y="3577"/>
              </a:cxn>
              <a:cxn ang="0">
                <a:pos x="5007" y="3772"/>
              </a:cxn>
              <a:cxn ang="0">
                <a:pos x="5080" y="3808"/>
              </a:cxn>
              <a:cxn ang="0">
                <a:pos x="5071" y="3820"/>
              </a:cxn>
              <a:cxn ang="0">
                <a:pos x="5287" y="3963"/>
              </a:cxn>
              <a:cxn ang="0">
                <a:pos x="5223" y="3925"/>
              </a:cxn>
            </a:cxnLst>
            <a:rect l="0" t="0" r="r" b="b"/>
            <a:pathLst>
              <a:path w="5292" h="3979">
                <a:moveTo>
                  <a:pt x="14" y="3"/>
                </a:moveTo>
                <a:lnTo>
                  <a:pt x="103" y="70"/>
                </a:lnTo>
                <a:cubicBezTo>
                  <a:pt x="107" y="73"/>
                  <a:pt x="107" y="78"/>
                  <a:pt x="105" y="82"/>
                </a:cubicBezTo>
                <a:cubicBezTo>
                  <a:pt x="102" y="85"/>
                  <a:pt x="97" y="86"/>
                  <a:pt x="94" y="83"/>
                </a:cubicBezTo>
                <a:lnTo>
                  <a:pt x="4" y="16"/>
                </a:lnTo>
                <a:cubicBezTo>
                  <a:pt x="1" y="13"/>
                  <a:pt x="0" y="8"/>
                  <a:pt x="2" y="5"/>
                </a:cubicBezTo>
                <a:cubicBezTo>
                  <a:pt x="5" y="1"/>
                  <a:pt x="10" y="0"/>
                  <a:pt x="14" y="3"/>
                </a:cubicBezTo>
                <a:close/>
                <a:moveTo>
                  <a:pt x="167" y="118"/>
                </a:moveTo>
                <a:lnTo>
                  <a:pt x="257" y="186"/>
                </a:lnTo>
                <a:cubicBezTo>
                  <a:pt x="260" y="188"/>
                  <a:pt x="261" y="193"/>
                  <a:pt x="258" y="197"/>
                </a:cubicBezTo>
                <a:cubicBezTo>
                  <a:pt x="256" y="200"/>
                  <a:pt x="251" y="201"/>
                  <a:pt x="247" y="198"/>
                </a:cubicBezTo>
                <a:lnTo>
                  <a:pt x="158" y="131"/>
                </a:lnTo>
                <a:cubicBezTo>
                  <a:pt x="154" y="128"/>
                  <a:pt x="153" y="123"/>
                  <a:pt x="156" y="120"/>
                </a:cubicBezTo>
                <a:cubicBezTo>
                  <a:pt x="159" y="116"/>
                  <a:pt x="164" y="116"/>
                  <a:pt x="167" y="118"/>
                </a:cubicBezTo>
                <a:close/>
                <a:moveTo>
                  <a:pt x="321" y="234"/>
                </a:moveTo>
                <a:lnTo>
                  <a:pt x="410" y="301"/>
                </a:lnTo>
                <a:cubicBezTo>
                  <a:pt x="414" y="304"/>
                  <a:pt x="415" y="309"/>
                  <a:pt x="412" y="312"/>
                </a:cubicBezTo>
                <a:cubicBezTo>
                  <a:pt x="409" y="316"/>
                  <a:pt x="404" y="316"/>
                  <a:pt x="401" y="314"/>
                </a:cubicBezTo>
                <a:lnTo>
                  <a:pt x="311" y="246"/>
                </a:lnTo>
                <a:cubicBezTo>
                  <a:pt x="308" y="244"/>
                  <a:pt x="307" y="239"/>
                  <a:pt x="310" y="235"/>
                </a:cubicBezTo>
                <a:cubicBezTo>
                  <a:pt x="312" y="232"/>
                  <a:pt x="317" y="231"/>
                  <a:pt x="321" y="234"/>
                </a:cubicBezTo>
                <a:close/>
                <a:moveTo>
                  <a:pt x="474" y="349"/>
                </a:moveTo>
                <a:lnTo>
                  <a:pt x="564" y="416"/>
                </a:lnTo>
                <a:cubicBezTo>
                  <a:pt x="567" y="419"/>
                  <a:pt x="568" y="424"/>
                  <a:pt x="565" y="427"/>
                </a:cubicBezTo>
                <a:cubicBezTo>
                  <a:pt x="563" y="431"/>
                  <a:pt x="558" y="432"/>
                  <a:pt x="554" y="429"/>
                </a:cubicBezTo>
                <a:lnTo>
                  <a:pt x="465" y="362"/>
                </a:lnTo>
                <a:cubicBezTo>
                  <a:pt x="461" y="359"/>
                  <a:pt x="460" y="354"/>
                  <a:pt x="463" y="351"/>
                </a:cubicBezTo>
                <a:cubicBezTo>
                  <a:pt x="466" y="347"/>
                  <a:pt x="471" y="346"/>
                  <a:pt x="474" y="349"/>
                </a:cubicBezTo>
                <a:close/>
                <a:moveTo>
                  <a:pt x="628" y="464"/>
                </a:moveTo>
                <a:lnTo>
                  <a:pt x="717" y="531"/>
                </a:lnTo>
                <a:cubicBezTo>
                  <a:pt x="721" y="534"/>
                  <a:pt x="722" y="539"/>
                  <a:pt x="719" y="543"/>
                </a:cubicBezTo>
                <a:cubicBezTo>
                  <a:pt x="716" y="546"/>
                  <a:pt x="711" y="547"/>
                  <a:pt x="708" y="544"/>
                </a:cubicBezTo>
                <a:lnTo>
                  <a:pt x="618" y="477"/>
                </a:lnTo>
                <a:cubicBezTo>
                  <a:pt x="615" y="474"/>
                  <a:pt x="614" y="469"/>
                  <a:pt x="617" y="466"/>
                </a:cubicBezTo>
                <a:cubicBezTo>
                  <a:pt x="619" y="462"/>
                  <a:pt x="624" y="462"/>
                  <a:pt x="628" y="464"/>
                </a:cubicBezTo>
                <a:close/>
                <a:moveTo>
                  <a:pt x="781" y="580"/>
                </a:moveTo>
                <a:lnTo>
                  <a:pt x="871" y="647"/>
                </a:lnTo>
                <a:cubicBezTo>
                  <a:pt x="874" y="649"/>
                  <a:pt x="875" y="654"/>
                  <a:pt x="872" y="658"/>
                </a:cubicBezTo>
                <a:cubicBezTo>
                  <a:pt x="870" y="661"/>
                  <a:pt x="865" y="662"/>
                  <a:pt x="861" y="660"/>
                </a:cubicBezTo>
                <a:lnTo>
                  <a:pt x="772" y="592"/>
                </a:lnTo>
                <a:cubicBezTo>
                  <a:pt x="768" y="590"/>
                  <a:pt x="767" y="585"/>
                  <a:pt x="770" y="581"/>
                </a:cubicBezTo>
                <a:cubicBezTo>
                  <a:pt x="773" y="578"/>
                  <a:pt x="778" y="577"/>
                  <a:pt x="781" y="580"/>
                </a:cubicBezTo>
                <a:close/>
                <a:moveTo>
                  <a:pt x="935" y="695"/>
                </a:moveTo>
                <a:lnTo>
                  <a:pt x="1024" y="762"/>
                </a:lnTo>
                <a:cubicBezTo>
                  <a:pt x="1028" y="765"/>
                  <a:pt x="1029" y="770"/>
                  <a:pt x="1026" y="773"/>
                </a:cubicBezTo>
                <a:cubicBezTo>
                  <a:pt x="1023" y="777"/>
                  <a:pt x="1018" y="777"/>
                  <a:pt x="1015" y="775"/>
                </a:cubicBezTo>
                <a:lnTo>
                  <a:pt x="925" y="708"/>
                </a:lnTo>
                <a:cubicBezTo>
                  <a:pt x="922" y="705"/>
                  <a:pt x="921" y="700"/>
                  <a:pt x="924" y="696"/>
                </a:cubicBezTo>
                <a:cubicBezTo>
                  <a:pt x="926" y="693"/>
                  <a:pt x="931" y="692"/>
                  <a:pt x="935" y="695"/>
                </a:cubicBezTo>
                <a:close/>
                <a:moveTo>
                  <a:pt x="1088" y="810"/>
                </a:moveTo>
                <a:lnTo>
                  <a:pt x="1178" y="877"/>
                </a:lnTo>
                <a:cubicBezTo>
                  <a:pt x="1181" y="880"/>
                  <a:pt x="1182" y="885"/>
                  <a:pt x="1180" y="889"/>
                </a:cubicBezTo>
                <a:cubicBezTo>
                  <a:pt x="1177" y="892"/>
                  <a:pt x="1172" y="893"/>
                  <a:pt x="1168" y="890"/>
                </a:cubicBezTo>
                <a:lnTo>
                  <a:pt x="1079" y="823"/>
                </a:lnTo>
                <a:cubicBezTo>
                  <a:pt x="1075" y="820"/>
                  <a:pt x="1075" y="815"/>
                  <a:pt x="1077" y="812"/>
                </a:cubicBezTo>
                <a:cubicBezTo>
                  <a:pt x="1080" y="808"/>
                  <a:pt x="1085" y="807"/>
                  <a:pt x="1088" y="810"/>
                </a:cubicBezTo>
                <a:close/>
                <a:moveTo>
                  <a:pt x="1242" y="925"/>
                </a:moveTo>
                <a:lnTo>
                  <a:pt x="1331" y="993"/>
                </a:lnTo>
                <a:cubicBezTo>
                  <a:pt x="1335" y="995"/>
                  <a:pt x="1336" y="1000"/>
                  <a:pt x="1333" y="1004"/>
                </a:cubicBezTo>
                <a:cubicBezTo>
                  <a:pt x="1330" y="1007"/>
                  <a:pt x="1325" y="1008"/>
                  <a:pt x="1322" y="1005"/>
                </a:cubicBezTo>
                <a:lnTo>
                  <a:pt x="1232" y="938"/>
                </a:lnTo>
                <a:cubicBezTo>
                  <a:pt x="1229" y="936"/>
                  <a:pt x="1228" y="931"/>
                  <a:pt x="1231" y="927"/>
                </a:cubicBezTo>
                <a:cubicBezTo>
                  <a:pt x="1233" y="923"/>
                  <a:pt x="1238" y="923"/>
                  <a:pt x="1242" y="925"/>
                </a:cubicBezTo>
                <a:close/>
                <a:moveTo>
                  <a:pt x="1395" y="1041"/>
                </a:moveTo>
                <a:lnTo>
                  <a:pt x="1485" y="1108"/>
                </a:lnTo>
                <a:cubicBezTo>
                  <a:pt x="1489" y="1111"/>
                  <a:pt x="1489" y="1116"/>
                  <a:pt x="1487" y="1119"/>
                </a:cubicBezTo>
                <a:cubicBezTo>
                  <a:pt x="1484" y="1123"/>
                  <a:pt x="1479" y="1123"/>
                  <a:pt x="1475" y="1121"/>
                </a:cubicBezTo>
                <a:lnTo>
                  <a:pt x="1386" y="1053"/>
                </a:lnTo>
                <a:cubicBezTo>
                  <a:pt x="1382" y="1051"/>
                  <a:pt x="1382" y="1046"/>
                  <a:pt x="1384" y="1042"/>
                </a:cubicBezTo>
                <a:cubicBezTo>
                  <a:pt x="1387" y="1039"/>
                  <a:pt x="1392" y="1038"/>
                  <a:pt x="1395" y="1041"/>
                </a:cubicBezTo>
                <a:close/>
                <a:moveTo>
                  <a:pt x="1549" y="1156"/>
                </a:moveTo>
                <a:lnTo>
                  <a:pt x="1639" y="1223"/>
                </a:lnTo>
                <a:cubicBezTo>
                  <a:pt x="1642" y="1226"/>
                  <a:pt x="1643" y="1231"/>
                  <a:pt x="1640" y="1234"/>
                </a:cubicBezTo>
                <a:cubicBezTo>
                  <a:pt x="1637" y="1238"/>
                  <a:pt x="1632" y="1239"/>
                  <a:pt x="1629" y="1236"/>
                </a:cubicBezTo>
                <a:lnTo>
                  <a:pt x="1539" y="1169"/>
                </a:lnTo>
                <a:cubicBezTo>
                  <a:pt x="1536" y="1166"/>
                  <a:pt x="1535" y="1161"/>
                  <a:pt x="1538" y="1158"/>
                </a:cubicBezTo>
                <a:cubicBezTo>
                  <a:pt x="1540" y="1154"/>
                  <a:pt x="1545" y="1153"/>
                  <a:pt x="1549" y="1156"/>
                </a:cubicBezTo>
                <a:close/>
                <a:moveTo>
                  <a:pt x="1703" y="1271"/>
                </a:moveTo>
                <a:lnTo>
                  <a:pt x="1792" y="1338"/>
                </a:lnTo>
                <a:cubicBezTo>
                  <a:pt x="1796" y="1341"/>
                  <a:pt x="1796" y="1346"/>
                  <a:pt x="1794" y="1350"/>
                </a:cubicBezTo>
                <a:cubicBezTo>
                  <a:pt x="1791" y="1353"/>
                  <a:pt x="1786" y="1354"/>
                  <a:pt x="1782" y="1351"/>
                </a:cubicBezTo>
                <a:lnTo>
                  <a:pt x="1693" y="1284"/>
                </a:lnTo>
                <a:cubicBezTo>
                  <a:pt x="1689" y="1281"/>
                  <a:pt x="1689" y="1276"/>
                  <a:pt x="1691" y="1273"/>
                </a:cubicBezTo>
                <a:cubicBezTo>
                  <a:pt x="1694" y="1269"/>
                  <a:pt x="1699" y="1269"/>
                  <a:pt x="1703" y="1271"/>
                </a:cubicBezTo>
                <a:close/>
                <a:moveTo>
                  <a:pt x="1856" y="1387"/>
                </a:moveTo>
                <a:lnTo>
                  <a:pt x="1946" y="1454"/>
                </a:lnTo>
                <a:cubicBezTo>
                  <a:pt x="1949" y="1456"/>
                  <a:pt x="1950" y="1461"/>
                  <a:pt x="1947" y="1465"/>
                </a:cubicBezTo>
                <a:cubicBezTo>
                  <a:pt x="1945" y="1469"/>
                  <a:pt x="1940" y="1469"/>
                  <a:pt x="1936" y="1467"/>
                </a:cubicBezTo>
                <a:lnTo>
                  <a:pt x="1846" y="1399"/>
                </a:lnTo>
                <a:cubicBezTo>
                  <a:pt x="1843" y="1397"/>
                  <a:pt x="1842" y="1392"/>
                  <a:pt x="1845" y="1388"/>
                </a:cubicBezTo>
                <a:cubicBezTo>
                  <a:pt x="1847" y="1385"/>
                  <a:pt x="1853" y="1384"/>
                  <a:pt x="1856" y="1387"/>
                </a:cubicBezTo>
                <a:close/>
                <a:moveTo>
                  <a:pt x="2010" y="1502"/>
                </a:moveTo>
                <a:lnTo>
                  <a:pt x="2099" y="1569"/>
                </a:lnTo>
                <a:cubicBezTo>
                  <a:pt x="2103" y="1572"/>
                  <a:pt x="2103" y="1577"/>
                  <a:pt x="2101" y="1580"/>
                </a:cubicBezTo>
                <a:cubicBezTo>
                  <a:pt x="2098" y="1584"/>
                  <a:pt x="2093" y="1585"/>
                  <a:pt x="2090" y="1582"/>
                </a:cubicBezTo>
                <a:lnTo>
                  <a:pt x="2000" y="1515"/>
                </a:lnTo>
                <a:cubicBezTo>
                  <a:pt x="1996" y="1512"/>
                  <a:pt x="1996" y="1507"/>
                  <a:pt x="1998" y="1503"/>
                </a:cubicBezTo>
                <a:cubicBezTo>
                  <a:pt x="2001" y="1500"/>
                  <a:pt x="2006" y="1499"/>
                  <a:pt x="2010" y="1502"/>
                </a:cubicBezTo>
                <a:close/>
                <a:moveTo>
                  <a:pt x="2163" y="1617"/>
                </a:moveTo>
                <a:lnTo>
                  <a:pt x="2253" y="1684"/>
                </a:lnTo>
                <a:cubicBezTo>
                  <a:pt x="2256" y="1687"/>
                  <a:pt x="2257" y="1692"/>
                  <a:pt x="2254" y="1696"/>
                </a:cubicBezTo>
                <a:cubicBezTo>
                  <a:pt x="2252" y="1699"/>
                  <a:pt x="2247" y="1700"/>
                  <a:pt x="2243" y="1697"/>
                </a:cubicBezTo>
                <a:lnTo>
                  <a:pt x="2153" y="1630"/>
                </a:lnTo>
                <a:cubicBezTo>
                  <a:pt x="2150" y="1627"/>
                  <a:pt x="2149" y="1622"/>
                  <a:pt x="2152" y="1619"/>
                </a:cubicBezTo>
                <a:cubicBezTo>
                  <a:pt x="2155" y="1615"/>
                  <a:pt x="2160" y="1614"/>
                  <a:pt x="2163" y="1617"/>
                </a:cubicBezTo>
                <a:close/>
                <a:moveTo>
                  <a:pt x="2317" y="1732"/>
                </a:moveTo>
                <a:lnTo>
                  <a:pt x="2406" y="1800"/>
                </a:lnTo>
                <a:cubicBezTo>
                  <a:pt x="2410" y="1802"/>
                  <a:pt x="2410" y="1807"/>
                  <a:pt x="2408" y="1811"/>
                </a:cubicBezTo>
                <a:cubicBezTo>
                  <a:pt x="2405" y="1814"/>
                  <a:pt x="2400" y="1815"/>
                  <a:pt x="2397" y="1812"/>
                </a:cubicBezTo>
                <a:lnTo>
                  <a:pt x="2307" y="1745"/>
                </a:lnTo>
                <a:cubicBezTo>
                  <a:pt x="2303" y="1743"/>
                  <a:pt x="2303" y="1738"/>
                  <a:pt x="2305" y="1734"/>
                </a:cubicBezTo>
                <a:cubicBezTo>
                  <a:pt x="2308" y="1730"/>
                  <a:pt x="2313" y="1730"/>
                  <a:pt x="2317" y="1732"/>
                </a:cubicBezTo>
                <a:close/>
                <a:moveTo>
                  <a:pt x="2470" y="1848"/>
                </a:moveTo>
                <a:lnTo>
                  <a:pt x="2560" y="1915"/>
                </a:lnTo>
                <a:cubicBezTo>
                  <a:pt x="2563" y="1918"/>
                  <a:pt x="2564" y="1923"/>
                  <a:pt x="2561" y="1926"/>
                </a:cubicBezTo>
                <a:cubicBezTo>
                  <a:pt x="2559" y="1930"/>
                  <a:pt x="2554" y="1930"/>
                  <a:pt x="2550" y="1928"/>
                </a:cubicBezTo>
                <a:lnTo>
                  <a:pt x="2461" y="1860"/>
                </a:lnTo>
                <a:cubicBezTo>
                  <a:pt x="2457" y="1858"/>
                  <a:pt x="2456" y="1853"/>
                  <a:pt x="2459" y="1849"/>
                </a:cubicBezTo>
                <a:cubicBezTo>
                  <a:pt x="2462" y="1846"/>
                  <a:pt x="2467" y="1845"/>
                  <a:pt x="2470" y="1848"/>
                </a:cubicBezTo>
                <a:close/>
                <a:moveTo>
                  <a:pt x="2624" y="1963"/>
                </a:moveTo>
                <a:lnTo>
                  <a:pt x="2713" y="2030"/>
                </a:lnTo>
                <a:cubicBezTo>
                  <a:pt x="2717" y="2033"/>
                  <a:pt x="2718" y="2038"/>
                  <a:pt x="2715" y="2041"/>
                </a:cubicBezTo>
                <a:cubicBezTo>
                  <a:pt x="2712" y="2045"/>
                  <a:pt x="2707" y="2046"/>
                  <a:pt x="2704" y="2043"/>
                </a:cubicBezTo>
                <a:lnTo>
                  <a:pt x="2614" y="1976"/>
                </a:lnTo>
                <a:cubicBezTo>
                  <a:pt x="2611" y="1973"/>
                  <a:pt x="2610" y="1968"/>
                  <a:pt x="2613" y="1965"/>
                </a:cubicBezTo>
                <a:cubicBezTo>
                  <a:pt x="2615" y="1961"/>
                  <a:pt x="2620" y="1960"/>
                  <a:pt x="2624" y="1963"/>
                </a:cubicBezTo>
                <a:close/>
                <a:moveTo>
                  <a:pt x="2777" y="2078"/>
                </a:moveTo>
                <a:lnTo>
                  <a:pt x="2867" y="2146"/>
                </a:lnTo>
                <a:cubicBezTo>
                  <a:pt x="2870" y="2148"/>
                  <a:pt x="2871" y="2153"/>
                  <a:pt x="2868" y="2157"/>
                </a:cubicBezTo>
                <a:cubicBezTo>
                  <a:pt x="2866" y="2160"/>
                  <a:pt x="2861" y="2161"/>
                  <a:pt x="2857" y="2158"/>
                </a:cubicBezTo>
                <a:lnTo>
                  <a:pt x="2768" y="2091"/>
                </a:lnTo>
                <a:cubicBezTo>
                  <a:pt x="2764" y="2088"/>
                  <a:pt x="2763" y="2083"/>
                  <a:pt x="2766" y="2080"/>
                </a:cubicBezTo>
                <a:cubicBezTo>
                  <a:pt x="2769" y="2076"/>
                  <a:pt x="2774" y="2076"/>
                  <a:pt x="2777" y="2078"/>
                </a:cubicBezTo>
                <a:close/>
                <a:moveTo>
                  <a:pt x="2931" y="2194"/>
                </a:moveTo>
                <a:lnTo>
                  <a:pt x="3020" y="2261"/>
                </a:lnTo>
                <a:cubicBezTo>
                  <a:pt x="3024" y="2263"/>
                  <a:pt x="3025" y="2268"/>
                  <a:pt x="3022" y="2272"/>
                </a:cubicBezTo>
                <a:cubicBezTo>
                  <a:pt x="3019" y="2276"/>
                  <a:pt x="3014" y="2276"/>
                  <a:pt x="3011" y="2274"/>
                </a:cubicBezTo>
                <a:lnTo>
                  <a:pt x="2921" y="2206"/>
                </a:lnTo>
                <a:cubicBezTo>
                  <a:pt x="2918" y="2204"/>
                  <a:pt x="2917" y="2199"/>
                  <a:pt x="2920" y="2195"/>
                </a:cubicBezTo>
                <a:cubicBezTo>
                  <a:pt x="2922" y="2192"/>
                  <a:pt x="2927" y="2191"/>
                  <a:pt x="2931" y="2194"/>
                </a:cubicBezTo>
                <a:close/>
                <a:moveTo>
                  <a:pt x="3084" y="2309"/>
                </a:moveTo>
                <a:lnTo>
                  <a:pt x="3174" y="2376"/>
                </a:lnTo>
                <a:cubicBezTo>
                  <a:pt x="3177" y="2379"/>
                  <a:pt x="3178" y="2384"/>
                  <a:pt x="3175" y="2387"/>
                </a:cubicBezTo>
                <a:cubicBezTo>
                  <a:pt x="3173" y="2391"/>
                  <a:pt x="3168" y="2392"/>
                  <a:pt x="3164" y="2389"/>
                </a:cubicBezTo>
                <a:lnTo>
                  <a:pt x="3075" y="2322"/>
                </a:lnTo>
                <a:cubicBezTo>
                  <a:pt x="3071" y="2319"/>
                  <a:pt x="3070" y="2314"/>
                  <a:pt x="3073" y="2310"/>
                </a:cubicBezTo>
                <a:cubicBezTo>
                  <a:pt x="3076" y="2307"/>
                  <a:pt x="3081" y="2306"/>
                  <a:pt x="3084" y="2309"/>
                </a:cubicBezTo>
                <a:close/>
                <a:moveTo>
                  <a:pt x="3238" y="2424"/>
                </a:moveTo>
                <a:lnTo>
                  <a:pt x="3327" y="2491"/>
                </a:lnTo>
                <a:cubicBezTo>
                  <a:pt x="3331" y="2494"/>
                  <a:pt x="3332" y="2499"/>
                  <a:pt x="3329" y="2503"/>
                </a:cubicBezTo>
                <a:cubicBezTo>
                  <a:pt x="3326" y="2506"/>
                  <a:pt x="3321" y="2507"/>
                  <a:pt x="3318" y="2504"/>
                </a:cubicBezTo>
                <a:lnTo>
                  <a:pt x="3228" y="2437"/>
                </a:lnTo>
                <a:cubicBezTo>
                  <a:pt x="3225" y="2434"/>
                  <a:pt x="3224" y="2429"/>
                  <a:pt x="3227" y="2426"/>
                </a:cubicBezTo>
                <a:cubicBezTo>
                  <a:pt x="3229" y="2422"/>
                  <a:pt x="3234" y="2421"/>
                  <a:pt x="3238" y="2424"/>
                </a:cubicBezTo>
                <a:close/>
                <a:moveTo>
                  <a:pt x="3391" y="2539"/>
                </a:moveTo>
                <a:lnTo>
                  <a:pt x="3481" y="2607"/>
                </a:lnTo>
                <a:cubicBezTo>
                  <a:pt x="3484" y="2609"/>
                  <a:pt x="3485" y="2614"/>
                  <a:pt x="3483" y="2618"/>
                </a:cubicBezTo>
                <a:cubicBezTo>
                  <a:pt x="3480" y="2621"/>
                  <a:pt x="3475" y="2622"/>
                  <a:pt x="3471" y="2619"/>
                </a:cubicBezTo>
                <a:lnTo>
                  <a:pt x="3382" y="2552"/>
                </a:lnTo>
                <a:cubicBezTo>
                  <a:pt x="3378" y="2550"/>
                  <a:pt x="3378" y="2545"/>
                  <a:pt x="3380" y="2541"/>
                </a:cubicBezTo>
                <a:cubicBezTo>
                  <a:pt x="3383" y="2537"/>
                  <a:pt x="3388" y="2537"/>
                  <a:pt x="3391" y="2539"/>
                </a:cubicBezTo>
                <a:close/>
                <a:moveTo>
                  <a:pt x="3545" y="2655"/>
                </a:moveTo>
                <a:lnTo>
                  <a:pt x="3634" y="2722"/>
                </a:lnTo>
                <a:cubicBezTo>
                  <a:pt x="3638" y="2725"/>
                  <a:pt x="3639" y="2730"/>
                  <a:pt x="3636" y="2733"/>
                </a:cubicBezTo>
                <a:cubicBezTo>
                  <a:pt x="3633" y="2737"/>
                  <a:pt x="3628" y="2737"/>
                  <a:pt x="3625" y="2735"/>
                </a:cubicBezTo>
                <a:lnTo>
                  <a:pt x="3535" y="2668"/>
                </a:lnTo>
                <a:cubicBezTo>
                  <a:pt x="3532" y="2665"/>
                  <a:pt x="3531" y="2660"/>
                  <a:pt x="3534" y="2656"/>
                </a:cubicBezTo>
                <a:cubicBezTo>
                  <a:pt x="3536" y="2653"/>
                  <a:pt x="3541" y="2652"/>
                  <a:pt x="3545" y="2655"/>
                </a:cubicBezTo>
                <a:close/>
                <a:moveTo>
                  <a:pt x="3698" y="2770"/>
                </a:moveTo>
                <a:lnTo>
                  <a:pt x="3788" y="2837"/>
                </a:lnTo>
                <a:cubicBezTo>
                  <a:pt x="3792" y="2840"/>
                  <a:pt x="3792" y="2845"/>
                  <a:pt x="3790" y="2848"/>
                </a:cubicBezTo>
                <a:cubicBezTo>
                  <a:pt x="3787" y="2852"/>
                  <a:pt x="3782" y="2853"/>
                  <a:pt x="3778" y="2850"/>
                </a:cubicBezTo>
                <a:lnTo>
                  <a:pt x="3689" y="2783"/>
                </a:lnTo>
                <a:cubicBezTo>
                  <a:pt x="3685" y="2780"/>
                  <a:pt x="3685" y="2775"/>
                  <a:pt x="3687" y="2772"/>
                </a:cubicBezTo>
                <a:cubicBezTo>
                  <a:pt x="3690" y="2768"/>
                  <a:pt x="3695" y="2767"/>
                  <a:pt x="3698" y="2770"/>
                </a:cubicBezTo>
                <a:close/>
                <a:moveTo>
                  <a:pt x="3852" y="2885"/>
                </a:moveTo>
                <a:lnTo>
                  <a:pt x="3942" y="2953"/>
                </a:lnTo>
                <a:cubicBezTo>
                  <a:pt x="3945" y="2955"/>
                  <a:pt x="3946" y="2960"/>
                  <a:pt x="3943" y="2964"/>
                </a:cubicBezTo>
                <a:cubicBezTo>
                  <a:pt x="3940" y="2967"/>
                  <a:pt x="3935" y="2968"/>
                  <a:pt x="3932" y="2965"/>
                </a:cubicBezTo>
                <a:lnTo>
                  <a:pt x="3842" y="2898"/>
                </a:lnTo>
                <a:cubicBezTo>
                  <a:pt x="3839" y="2895"/>
                  <a:pt x="3838" y="2890"/>
                  <a:pt x="3841" y="2887"/>
                </a:cubicBezTo>
                <a:cubicBezTo>
                  <a:pt x="3843" y="2883"/>
                  <a:pt x="3848" y="2883"/>
                  <a:pt x="3852" y="2885"/>
                </a:cubicBezTo>
                <a:close/>
                <a:moveTo>
                  <a:pt x="4005" y="3001"/>
                </a:moveTo>
                <a:lnTo>
                  <a:pt x="4095" y="3068"/>
                </a:lnTo>
                <a:cubicBezTo>
                  <a:pt x="4099" y="3070"/>
                  <a:pt x="4099" y="3076"/>
                  <a:pt x="4097" y="3079"/>
                </a:cubicBezTo>
                <a:cubicBezTo>
                  <a:pt x="4094" y="3083"/>
                  <a:pt x="4089" y="3083"/>
                  <a:pt x="4085" y="3081"/>
                </a:cubicBezTo>
                <a:lnTo>
                  <a:pt x="3996" y="3013"/>
                </a:lnTo>
                <a:cubicBezTo>
                  <a:pt x="3992" y="3011"/>
                  <a:pt x="3992" y="3006"/>
                  <a:pt x="3994" y="3002"/>
                </a:cubicBezTo>
                <a:cubicBezTo>
                  <a:pt x="3997" y="2999"/>
                  <a:pt x="4002" y="2998"/>
                  <a:pt x="4005" y="3001"/>
                </a:cubicBezTo>
                <a:close/>
                <a:moveTo>
                  <a:pt x="4159" y="3116"/>
                </a:moveTo>
                <a:lnTo>
                  <a:pt x="4249" y="3183"/>
                </a:lnTo>
                <a:cubicBezTo>
                  <a:pt x="4252" y="3186"/>
                  <a:pt x="4253" y="3191"/>
                  <a:pt x="4250" y="3194"/>
                </a:cubicBezTo>
                <a:cubicBezTo>
                  <a:pt x="4248" y="3198"/>
                  <a:pt x="4243" y="3199"/>
                  <a:pt x="4239" y="3196"/>
                </a:cubicBezTo>
                <a:lnTo>
                  <a:pt x="4149" y="3129"/>
                </a:lnTo>
                <a:cubicBezTo>
                  <a:pt x="4146" y="3126"/>
                  <a:pt x="4145" y="3121"/>
                  <a:pt x="4148" y="3117"/>
                </a:cubicBezTo>
                <a:cubicBezTo>
                  <a:pt x="4150" y="3114"/>
                  <a:pt x="4155" y="3113"/>
                  <a:pt x="4159" y="3116"/>
                </a:cubicBezTo>
                <a:close/>
                <a:moveTo>
                  <a:pt x="4313" y="3231"/>
                </a:moveTo>
                <a:lnTo>
                  <a:pt x="4402" y="3298"/>
                </a:lnTo>
                <a:cubicBezTo>
                  <a:pt x="4406" y="3301"/>
                  <a:pt x="4406" y="3306"/>
                  <a:pt x="4404" y="3310"/>
                </a:cubicBezTo>
                <a:cubicBezTo>
                  <a:pt x="4401" y="3313"/>
                  <a:pt x="4396" y="3314"/>
                  <a:pt x="4393" y="3311"/>
                </a:cubicBezTo>
                <a:lnTo>
                  <a:pt x="4303" y="3244"/>
                </a:lnTo>
                <a:cubicBezTo>
                  <a:pt x="4299" y="3241"/>
                  <a:pt x="4299" y="3236"/>
                  <a:pt x="4301" y="3233"/>
                </a:cubicBezTo>
                <a:cubicBezTo>
                  <a:pt x="4304" y="3229"/>
                  <a:pt x="4309" y="3229"/>
                  <a:pt x="4313" y="3231"/>
                </a:cubicBezTo>
                <a:close/>
                <a:moveTo>
                  <a:pt x="4466" y="3346"/>
                </a:moveTo>
                <a:lnTo>
                  <a:pt x="4556" y="3414"/>
                </a:lnTo>
                <a:cubicBezTo>
                  <a:pt x="4559" y="3416"/>
                  <a:pt x="4560" y="3421"/>
                  <a:pt x="4557" y="3425"/>
                </a:cubicBezTo>
                <a:cubicBezTo>
                  <a:pt x="4555" y="3428"/>
                  <a:pt x="4550" y="3429"/>
                  <a:pt x="4546" y="3426"/>
                </a:cubicBezTo>
                <a:lnTo>
                  <a:pt x="4456" y="3359"/>
                </a:lnTo>
                <a:cubicBezTo>
                  <a:pt x="4453" y="3357"/>
                  <a:pt x="4452" y="3352"/>
                  <a:pt x="4455" y="3348"/>
                </a:cubicBezTo>
                <a:cubicBezTo>
                  <a:pt x="4458" y="3345"/>
                  <a:pt x="4463" y="3344"/>
                  <a:pt x="4466" y="3346"/>
                </a:cubicBezTo>
                <a:close/>
                <a:moveTo>
                  <a:pt x="4620" y="3462"/>
                </a:moveTo>
                <a:lnTo>
                  <a:pt x="4709" y="3529"/>
                </a:lnTo>
                <a:cubicBezTo>
                  <a:pt x="4713" y="3532"/>
                  <a:pt x="4713" y="3537"/>
                  <a:pt x="4711" y="3540"/>
                </a:cubicBezTo>
                <a:cubicBezTo>
                  <a:pt x="4708" y="3544"/>
                  <a:pt x="4703" y="3544"/>
                  <a:pt x="4700" y="3542"/>
                </a:cubicBezTo>
                <a:lnTo>
                  <a:pt x="4610" y="3475"/>
                </a:lnTo>
                <a:cubicBezTo>
                  <a:pt x="4606" y="3472"/>
                  <a:pt x="4606" y="3467"/>
                  <a:pt x="4608" y="3463"/>
                </a:cubicBezTo>
                <a:cubicBezTo>
                  <a:pt x="4611" y="3460"/>
                  <a:pt x="4616" y="3459"/>
                  <a:pt x="4620" y="3462"/>
                </a:cubicBezTo>
                <a:close/>
                <a:moveTo>
                  <a:pt x="4773" y="3577"/>
                </a:moveTo>
                <a:lnTo>
                  <a:pt x="4863" y="3644"/>
                </a:lnTo>
                <a:cubicBezTo>
                  <a:pt x="4866" y="3647"/>
                  <a:pt x="4867" y="3652"/>
                  <a:pt x="4864" y="3655"/>
                </a:cubicBezTo>
                <a:cubicBezTo>
                  <a:pt x="4862" y="3659"/>
                  <a:pt x="4857" y="3660"/>
                  <a:pt x="4853" y="3657"/>
                </a:cubicBezTo>
                <a:lnTo>
                  <a:pt x="4764" y="3590"/>
                </a:lnTo>
                <a:cubicBezTo>
                  <a:pt x="4760" y="3587"/>
                  <a:pt x="4759" y="3582"/>
                  <a:pt x="4762" y="3579"/>
                </a:cubicBezTo>
                <a:cubicBezTo>
                  <a:pt x="4765" y="3575"/>
                  <a:pt x="4770" y="3574"/>
                  <a:pt x="4773" y="3577"/>
                </a:cubicBezTo>
                <a:close/>
                <a:moveTo>
                  <a:pt x="4927" y="3692"/>
                </a:moveTo>
                <a:lnTo>
                  <a:pt x="5016" y="3760"/>
                </a:lnTo>
                <a:cubicBezTo>
                  <a:pt x="5020" y="3762"/>
                  <a:pt x="5021" y="3767"/>
                  <a:pt x="5018" y="3771"/>
                </a:cubicBezTo>
                <a:cubicBezTo>
                  <a:pt x="5015" y="3774"/>
                  <a:pt x="5010" y="3775"/>
                  <a:pt x="5007" y="3772"/>
                </a:cubicBezTo>
                <a:lnTo>
                  <a:pt x="4917" y="3705"/>
                </a:lnTo>
                <a:cubicBezTo>
                  <a:pt x="4914" y="3702"/>
                  <a:pt x="4913" y="3697"/>
                  <a:pt x="4915" y="3694"/>
                </a:cubicBezTo>
                <a:cubicBezTo>
                  <a:pt x="4918" y="3690"/>
                  <a:pt x="4923" y="3690"/>
                  <a:pt x="4927" y="3692"/>
                </a:cubicBezTo>
                <a:close/>
                <a:moveTo>
                  <a:pt x="5080" y="3808"/>
                </a:moveTo>
                <a:lnTo>
                  <a:pt x="5170" y="3875"/>
                </a:lnTo>
                <a:cubicBezTo>
                  <a:pt x="5173" y="3878"/>
                  <a:pt x="5174" y="3883"/>
                  <a:pt x="5171" y="3886"/>
                </a:cubicBezTo>
                <a:cubicBezTo>
                  <a:pt x="5169" y="3890"/>
                  <a:pt x="5164" y="3890"/>
                  <a:pt x="5160" y="3888"/>
                </a:cubicBezTo>
                <a:lnTo>
                  <a:pt x="5071" y="3820"/>
                </a:lnTo>
                <a:cubicBezTo>
                  <a:pt x="5067" y="3818"/>
                  <a:pt x="5066" y="3813"/>
                  <a:pt x="5069" y="3809"/>
                </a:cubicBezTo>
                <a:cubicBezTo>
                  <a:pt x="5072" y="3806"/>
                  <a:pt x="5077" y="3805"/>
                  <a:pt x="5080" y="3808"/>
                </a:cubicBezTo>
                <a:close/>
                <a:moveTo>
                  <a:pt x="5234" y="3923"/>
                </a:moveTo>
                <a:lnTo>
                  <a:pt x="5287" y="3963"/>
                </a:lnTo>
                <a:cubicBezTo>
                  <a:pt x="5291" y="3966"/>
                  <a:pt x="5292" y="3971"/>
                  <a:pt x="5289" y="3974"/>
                </a:cubicBezTo>
                <a:cubicBezTo>
                  <a:pt x="5286" y="3978"/>
                  <a:pt x="5281" y="3979"/>
                  <a:pt x="5278" y="3976"/>
                </a:cubicBezTo>
                <a:lnTo>
                  <a:pt x="5224" y="3936"/>
                </a:lnTo>
                <a:cubicBezTo>
                  <a:pt x="5221" y="3933"/>
                  <a:pt x="5220" y="3928"/>
                  <a:pt x="5223" y="3925"/>
                </a:cubicBezTo>
                <a:cubicBezTo>
                  <a:pt x="5225" y="3921"/>
                  <a:pt x="5230" y="3920"/>
                  <a:pt x="5234" y="3923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58"/>
          <p:cNvSpPr>
            <a:spLocks noEditPoints="1"/>
          </p:cNvSpPr>
          <p:nvPr/>
        </p:nvSpPr>
        <p:spPr bwMode="auto">
          <a:xfrm>
            <a:off x="6126163" y="1885950"/>
            <a:ext cx="1177925" cy="790575"/>
          </a:xfrm>
          <a:custGeom>
            <a:avLst/>
            <a:gdLst/>
            <a:ahLst/>
            <a:cxnLst>
              <a:cxn ang="0">
                <a:pos x="109" y="76"/>
              </a:cxn>
              <a:cxn ang="0">
                <a:pos x="2" y="4"/>
              </a:cxn>
              <a:cxn ang="0">
                <a:pos x="266" y="171"/>
              </a:cxn>
              <a:cxn ang="0">
                <a:pos x="164" y="122"/>
              </a:cxn>
              <a:cxn ang="0">
                <a:pos x="332" y="216"/>
              </a:cxn>
              <a:cxn ang="0">
                <a:pos x="417" y="291"/>
              </a:cxn>
              <a:cxn ang="0">
                <a:pos x="332" y="216"/>
              </a:cxn>
              <a:cxn ang="0">
                <a:pos x="587" y="396"/>
              </a:cxn>
              <a:cxn ang="0">
                <a:pos x="481" y="325"/>
              </a:cxn>
              <a:cxn ang="0">
                <a:pos x="745" y="492"/>
              </a:cxn>
              <a:cxn ang="0">
                <a:pos x="643" y="443"/>
              </a:cxn>
              <a:cxn ang="0">
                <a:pos x="811" y="536"/>
              </a:cxn>
              <a:cxn ang="0">
                <a:pos x="895" y="612"/>
              </a:cxn>
              <a:cxn ang="0">
                <a:pos x="811" y="536"/>
              </a:cxn>
              <a:cxn ang="0">
                <a:pos x="1066" y="716"/>
              </a:cxn>
              <a:cxn ang="0">
                <a:pos x="960" y="645"/>
              </a:cxn>
              <a:cxn ang="0">
                <a:pos x="1223" y="812"/>
              </a:cxn>
              <a:cxn ang="0">
                <a:pos x="1121" y="763"/>
              </a:cxn>
              <a:cxn ang="0">
                <a:pos x="1290" y="856"/>
              </a:cxn>
              <a:cxn ang="0">
                <a:pos x="1374" y="932"/>
              </a:cxn>
              <a:cxn ang="0">
                <a:pos x="1290" y="856"/>
              </a:cxn>
              <a:cxn ang="0">
                <a:pos x="1545" y="1037"/>
              </a:cxn>
              <a:cxn ang="0">
                <a:pos x="1438" y="965"/>
              </a:cxn>
              <a:cxn ang="0">
                <a:pos x="1702" y="1132"/>
              </a:cxn>
              <a:cxn ang="0">
                <a:pos x="1600" y="1083"/>
              </a:cxn>
              <a:cxn ang="0">
                <a:pos x="1769" y="1177"/>
              </a:cxn>
              <a:cxn ang="0">
                <a:pos x="1853" y="1252"/>
              </a:cxn>
              <a:cxn ang="0">
                <a:pos x="1769" y="1177"/>
              </a:cxn>
              <a:cxn ang="0">
                <a:pos x="2023" y="1357"/>
              </a:cxn>
              <a:cxn ang="0">
                <a:pos x="1917" y="1286"/>
              </a:cxn>
              <a:cxn ang="0">
                <a:pos x="2181" y="1453"/>
              </a:cxn>
              <a:cxn ang="0">
                <a:pos x="2079" y="1404"/>
              </a:cxn>
              <a:cxn ang="0">
                <a:pos x="2247" y="1497"/>
              </a:cxn>
              <a:cxn ang="0">
                <a:pos x="2332" y="1573"/>
              </a:cxn>
              <a:cxn ang="0">
                <a:pos x="2247" y="1497"/>
              </a:cxn>
              <a:cxn ang="0">
                <a:pos x="2502" y="1677"/>
              </a:cxn>
              <a:cxn ang="0">
                <a:pos x="2396" y="1606"/>
              </a:cxn>
              <a:cxn ang="0">
                <a:pos x="2660" y="1773"/>
              </a:cxn>
              <a:cxn ang="0">
                <a:pos x="2558" y="1724"/>
              </a:cxn>
              <a:cxn ang="0">
                <a:pos x="2726" y="1817"/>
              </a:cxn>
              <a:cxn ang="0">
                <a:pos x="2810" y="1893"/>
              </a:cxn>
              <a:cxn ang="0">
                <a:pos x="2726" y="1817"/>
              </a:cxn>
              <a:cxn ang="0">
                <a:pos x="2981" y="1998"/>
              </a:cxn>
              <a:cxn ang="0">
                <a:pos x="2875" y="1926"/>
              </a:cxn>
              <a:cxn ang="0">
                <a:pos x="3138" y="2093"/>
              </a:cxn>
              <a:cxn ang="0">
                <a:pos x="3036" y="2044"/>
              </a:cxn>
            </a:cxnLst>
            <a:rect l="0" t="0" r="r" b="b"/>
            <a:pathLst>
              <a:path w="3143" h="2109">
                <a:moveTo>
                  <a:pt x="13" y="2"/>
                </a:moveTo>
                <a:lnTo>
                  <a:pt x="106" y="65"/>
                </a:lnTo>
                <a:cubicBezTo>
                  <a:pt x="110" y="67"/>
                  <a:pt x="111" y="72"/>
                  <a:pt x="109" y="76"/>
                </a:cubicBezTo>
                <a:cubicBezTo>
                  <a:pt x="106" y="79"/>
                  <a:pt x="101" y="80"/>
                  <a:pt x="98" y="78"/>
                </a:cubicBezTo>
                <a:lnTo>
                  <a:pt x="4" y="16"/>
                </a:lnTo>
                <a:cubicBezTo>
                  <a:pt x="1" y="13"/>
                  <a:pt x="0" y="8"/>
                  <a:pt x="2" y="4"/>
                </a:cubicBezTo>
                <a:cubicBezTo>
                  <a:pt x="5" y="1"/>
                  <a:pt x="10" y="0"/>
                  <a:pt x="13" y="2"/>
                </a:cubicBezTo>
                <a:close/>
                <a:moveTo>
                  <a:pt x="173" y="109"/>
                </a:moveTo>
                <a:lnTo>
                  <a:pt x="266" y="171"/>
                </a:lnTo>
                <a:cubicBezTo>
                  <a:pt x="270" y="174"/>
                  <a:pt x="271" y="179"/>
                  <a:pt x="268" y="182"/>
                </a:cubicBezTo>
                <a:cubicBezTo>
                  <a:pt x="266" y="186"/>
                  <a:pt x="261" y="187"/>
                  <a:pt x="257" y="185"/>
                </a:cubicBezTo>
                <a:lnTo>
                  <a:pt x="164" y="122"/>
                </a:lnTo>
                <a:cubicBezTo>
                  <a:pt x="160" y="120"/>
                  <a:pt x="159" y="115"/>
                  <a:pt x="162" y="111"/>
                </a:cubicBezTo>
                <a:cubicBezTo>
                  <a:pt x="164" y="108"/>
                  <a:pt x="169" y="107"/>
                  <a:pt x="173" y="109"/>
                </a:cubicBezTo>
                <a:close/>
                <a:moveTo>
                  <a:pt x="332" y="216"/>
                </a:moveTo>
                <a:lnTo>
                  <a:pt x="426" y="278"/>
                </a:lnTo>
                <a:cubicBezTo>
                  <a:pt x="429" y="281"/>
                  <a:pt x="430" y="285"/>
                  <a:pt x="428" y="289"/>
                </a:cubicBezTo>
                <a:cubicBezTo>
                  <a:pt x="425" y="293"/>
                  <a:pt x="420" y="294"/>
                  <a:pt x="417" y="291"/>
                </a:cubicBezTo>
                <a:lnTo>
                  <a:pt x="324" y="229"/>
                </a:lnTo>
                <a:cubicBezTo>
                  <a:pt x="320" y="227"/>
                  <a:pt x="319" y="222"/>
                  <a:pt x="321" y="218"/>
                </a:cubicBezTo>
                <a:cubicBezTo>
                  <a:pt x="324" y="214"/>
                  <a:pt x="329" y="213"/>
                  <a:pt x="332" y="216"/>
                </a:cubicBezTo>
                <a:close/>
                <a:moveTo>
                  <a:pt x="492" y="323"/>
                </a:moveTo>
                <a:lnTo>
                  <a:pt x="585" y="385"/>
                </a:lnTo>
                <a:cubicBezTo>
                  <a:pt x="589" y="387"/>
                  <a:pt x="590" y="392"/>
                  <a:pt x="587" y="396"/>
                </a:cubicBezTo>
                <a:cubicBezTo>
                  <a:pt x="585" y="400"/>
                  <a:pt x="580" y="401"/>
                  <a:pt x="576" y="398"/>
                </a:cubicBezTo>
                <a:lnTo>
                  <a:pt x="483" y="336"/>
                </a:lnTo>
                <a:cubicBezTo>
                  <a:pt x="479" y="333"/>
                  <a:pt x="478" y="328"/>
                  <a:pt x="481" y="325"/>
                </a:cubicBezTo>
                <a:cubicBezTo>
                  <a:pt x="483" y="321"/>
                  <a:pt x="488" y="320"/>
                  <a:pt x="492" y="323"/>
                </a:cubicBezTo>
                <a:close/>
                <a:moveTo>
                  <a:pt x="652" y="429"/>
                </a:moveTo>
                <a:lnTo>
                  <a:pt x="745" y="492"/>
                </a:lnTo>
                <a:cubicBezTo>
                  <a:pt x="748" y="494"/>
                  <a:pt x="749" y="499"/>
                  <a:pt x="747" y="503"/>
                </a:cubicBezTo>
                <a:cubicBezTo>
                  <a:pt x="744" y="506"/>
                  <a:pt x="739" y="507"/>
                  <a:pt x="736" y="505"/>
                </a:cubicBezTo>
                <a:lnTo>
                  <a:pt x="643" y="443"/>
                </a:lnTo>
                <a:cubicBezTo>
                  <a:pt x="639" y="440"/>
                  <a:pt x="638" y="435"/>
                  <a:pt x="641" y="432"/>
                </a:cubicBezTo>
                <a:cubicBezTo>
                  <a:pt x="643" y="428"/>
                  <a:pt x="648" y="427"/>
                  <a:pt x="652" y="429"/>
                </a:cubicBezTo>
                <a:close/>
                <a:moveTo>
                  <a:pt x="811" y="536"/>
                </a:moveTo>
                <a:lnTo>
                  <a:pt x="904" y="598"/>
                </a:lnTo>
                <a:cubicBezTo>
                  <a:pt x="908" y="601"/>
                  <a:pt x="909" y="606"/>
                  <a:pt x="906" y="609"/>
                </a:cubicBezTo>
                <a:cubicBezTo>
                  <a:pt x="904" y="613"/>
                  <a:pt x="899" y="614"/>
                  <a:pt x="895" y="612"/>
                </a:cubicBezTo>
                <a:lnTo>
                  <a:pt x="802" y="549"/>
                </a:lnTo>
                <a:cubicBezTo>
                  <a:pt x="799" y="547"/>
                  <a:pt x="798" y="542"/>
                  <a:pt x="800" y="538"/>
                </a:cubicBezTo>
                <a:cubicBezTo>
                  <a:pt x="803" y="535"/>
                  <a:pt x="808" y="534"/>
                  <a:pt x="811" y="536"/>
                </a:cubicBezTo>
                <a:close/>
                <a:moveTo>
                  <a:pt x="971" y="643"/>
                </a:moveTo>
                <a:lnTo>
                  <a:pt x="1064" y="705"/>
                </a:lnTo>
                <a:cubicBezTo>
                  <a:pt x="1068" y="708"/>
                  <a:pt x="1068" y="713"/>
                  <a:pt x="1066" y="716"/>
                </a:cubicBezTo>
                <a:cubicBezTo>
                  <a:pt x="1064" y="720"/>
                  <a:pt x="1059" y="721"/>
                  <a:pt x="1055" y="718"/>
                </a:cubicBezTo>
                <a:lnTo>
                  <a:pt x="962" y="656"/>
                </a:lnTo>
                <a:cubicBezTo>
                  <a:pt x="958" y="654"/>
                  <a:pt x="957" y="649"/>
                  <a:pt x="960" y="645"/>
                </a:cubicBezTo>
                <a:cubicBezTo>
                  <a:pt x="962" y="641"/>
                  <a:pt x="967" y="640"/>
                  <a:pt x="971" y="643"/>
                </a:cubicBezTo>
                <a:close/>
                <a:moveTo>
                  <a:pt x="1130" y="750"/>
                </a:moveTo>
                <a:lnTo>
                  <a:pt x="1223" y="812"/>
                </a:lnTo>
                <a:cubicBezTo>
                  <a:pt x="1227" y="814"/>
                  <a:pt x="1228" y="819"/>
                  <a:pt x="1226" y="823"/>
                </a:cubicBezTo>
                <a:cubicBezTo>
                  <a:pt x="1223" y="827"/>
                  <a:pt x="1218" y="828"/>
                  <a:pt x="1215" y="825"/>
                </a:cubicBezTo>
                <a:lnTo>
                  <a:pt x="1121" y="763"/>
                </a:lnTo>
                <a:cubicBezTo>
                  <a:pt x="1118" y="760"/>
                  <a:pt x="1117" y="756"/>
                  <a:pt x="1119" y="752"/>
                </a:cubicBezTo>
                <a:cubicBezTo>
                  <a:pt x="1122" y="748"/>
                  <a:pt x="1127" y="747"/>
                  <a:pt x="1130" y="750"/>
                </a:cubicBezTo>
                <a:close/>
                <a:moveTo>
                  <a:pt x="1290" y="856"/>
                </a:moveTo>
                <a:lnTo>
                  <a:pt x="1383" y="919"/>
                </a:lnTo>
                <a:cubicBezTo>
                  <a:pt x="1387" y="921"/>
                  <a:pt x="1388" y="926"/>
                  <a:pt x="1385" y="930"/>
                </a:cubicBezTo>
                <a:cubicBezTo>
                  <a:pt x="1383" y="933"/>
                  <a:pt x="1378" y="934"/>
                  <a:pt x="1374" y="932"/>
                </a:cubicBezTo>
                <a:lnTo>
                  <a:pt x="1281" y="870"/>
                </a:lnTo>
                <a:cubicBezTo>
                  <a:pt x="1277" y="867"/>
                  <a:pt x="1276" y="862"/>
                  <a:pt x="1279" y="859"/>
                </a:cubicBezTo>
                <a:cubicBezTo>
                  <a:pt x="1281" y="855"/>
                  <a:pt x="1286" y="854"/>
                  <a:pt x="1290" y="856"/>
                </a:cubicBezTo>
                <a:close/>
                <a:moveTo>
                  <a:pt x="1449" y="963"/>
                </a:moveTo>
                <a:lnTo>
                  <a:pt x="1543" y="1025"/>
                </a:lnTo>
                <a:cubicBezTo>
                  <a:pt x="1546" y="1028"/>
                  <a:pt x="1547" y="1033"/>
                  <a:pt x="1545" y="1037"/>
                </a:cubicBezTo>
                <a:cubicBezTo>
                  <a:pt x="1542" y="1040"/>
                  <a:pt x="1537" y="1041"/>
                  <a:pt x="1534" y="1039"/>
                </a:cubicBezTo>
                <a:lnTo>
                  <a:pt x="1441" y="976"/>
                </a:lnTo>
                <a:cubicBezTo>
                  <a:pt x="1437" y="974"/>
                  <a:pt x="1436" y="969"/>
                  <a:pt x="1438" y="965"/>
                </a:cubicBezTo>
                <a:cubicBezTo>
                  <a:pt x="1441" y="962"/>
                  <a:pt x="1446" y="961"/>
                  <a:pt x="1449" y="963"/>
                </a:cubicBezTo>
                <a:close/>
                <a:moveTo>
                  <a:pt x="1609" y="1070"/>
                </a:moveTo>
                <a:lnTo>
                  <a:pt x="1702" y="1132"/>
                </a:lnTo>
                <a:cubicBezTo>
                  <a:pt x="1706" y="1135"/>
                  <a:pt x="1707" y="1140"/>
                  <a:pt x="1704" y="1143"/>
                </a:cubicBezTo>
                <a:cubicBezTo>
                  <a:pt x="1702" y="1147"/>
                  <a:pt x="1697" y="1148"/>
                  <a:pt x="1693" y="1146"/>
                </a:cubicBezTo>
                <a:lnTo>
                  <a:pt x="1600" y="1083"/>
                </a:lnTo>
                <a:cubicBezTo>
                  <a:pt x="1596" y="1081"/>
                  <a:pt x="1595" y="1076"/>
                  <a:pt x="1598" y="1072"/>
                </a:cubicBezTo>
                <a:cubicBezTo>
                  <a:pt x="1600" y="1069"/>
                  <a:pt x="1605" y="1068"/>
                  <a:pt x="1609" y="1070"/>
                </a:cubicBezTo>
                <a:close/>
                <a:moveTo>
                  <a:pt x="1769" y="1177"/>
                </a:moveTo>
                <a:lnTo>
                  <a:pt x="1862" y="1239"/>
                </a:lnTo>
                <a:cubicBezTo>
                  <a:pt x="1865" y="1241"/>
                  <a:pt x="1866" y="1246"/>
                  <a:pt x="1864" y="1250"/>
                </a:cubicBezTo>
                <a:cubicBezTo>
                  <a:pt x="1861" y="1254"/>
                  <a:pt x="1856" y="1255"/>
                  <a:pt x="1853" y="1252"/>
                </a:cubicBezTo>
                <a:lnTo>
                  <a:pt x="1760" y="1190"/>
                </a:lnTo>
                <a:cubicBezTo>
                  <a:pt x="1756" y="1188"/>
                  <a:pt x="1755" y="1183"/>
                  <a:pt x="1758" y="1179"/>
                </a:cubicBezTo>
                <a:cubicBezTo>
                  <a:pt x="1760" y="1175"/>
                  <a:pt x="1765" y="1174"/>
                  <a:pt x="1769" y="1177"/>
                </a:cubicBezTo>
                <a:close/>
                <a:moveTo>
                  <a:pt x="1928" y="1284"/>
                </a:moveTo>
                <a:lnTo>
                  <a:pt x="2021" y="1346"/>
                </a:lnTo>
                <a:cubicBezTo>
                  <a:pt x="2025" y="1348"/>
                  <a:pt x="2026" y="1353"/>
                  <a:pt x="2023" y="1357"/>
                </a:cubicBezTo>
                <a:cubicBezTo>
                  <a:pt x="2021" y="1361"/>
                  <a:pt x="2016" y="1362"/>
                  <a:pt x="2012" y="1359"/>
                </a:cubicBezTo>
                <a:lnTo>
                  <a:pt x="1919" y="1297"/>
                </a:lnTo>
                <a:cubicBezTo>
                  <a:pt x="1916" y="1294"/>
                  <a:pt x="1915" y="1289"/>
                  <a:pt x="1917" y="1286"/>
                </a:cubicBezTo>
                <a:cubicBezTo>
                  <a:pt x="1920" y="1282"/>
                  <a:pt x="1925" y="1281"/>
                  <a:pt x="1928" y="1284"/>
                </a:cubicBezTo>
                <a:close/>
                <a:moveTo>
                  <a:pt x="2088" y="1390"/>
                </a:moveTo>
                <a:lnTo>
                  <a:pt x="2181" y="1453"/>
                </a:lnTo>
                <a:cubicBezTo>
                  <a:pt x="2185" y="1455"/>
                  <a:pt x="2186" y="1460"/>
                  <a:pt x="2183" y="1464"/>
                </a:cubicBezTo>
                <a:cubicBezTo>
                  <a:pt x="2181" y="1467"/>
                  <a:pt x="2176" y="1468"/>
                  <a:pt x="2172" y="1466"/>
                </a:cubicBezTo>
                <a:lnTo>
                  <a:pt x="2079" y="1404"/>
                </a:lnTo>
                <a:cubicBezTo>
                  <a:pt x="2075" y="1401"/>
                  <a:pt x="2074" y="1396"/>
                  <a:pt x="2077" y="1392"/>
                </a:cubicBezTo>
                <a:cubicBezTo>
                  <a:pt x="2079" y="1389"/>
                  <a:pt x="2084" y="1388"/>
                  <a:pt x="2088" y="1390"/>
                </a:cubicBezTo>
                <a:close/>
                <a:moveTo>
                  <a:pt x="2247" y="1497"/>
                </a:moveTo>
                <a:lnTo>
                  <a:pt x="2340" y="1559"/>
                </a:lnTo>
                <a:cubicBezTo>
                  <a:pt x="2344" y="1562"/>
                  <a:pt x="2345" y="1567"/>
                  <a:pt x="2343" y="1570"/>
                </a:cubicBezTo>
                <a:cubicBezTo>
                  <a:pt x="2340" y="1574"/>
                  <a:pt x="2335" y="1575"/>
                  <a:pt x="2332" y="1573"/>
                </a:cubicBezTo>
                <a:lnTo>
                  <a:pt x="2238" y="1510"/>
                </a:lnTo>
                <a:cubicBezTo>
                  <a:pt x="2235" y="1508"/>
                  <a:pt x="2234" y="1503"/>
                  <a:pt x="2236" y="1499"/>
                </a:cubicBezTo>
                <a:cubicBezTo>
                  <a:pt x="2239" y="1496"/>
                  <a:pt x="2244" y="1495"/>
                  <a:pt x="2247" y="1497"/>
                </a:cubicBezTo>
                <a:close/>
                <a:moveTo>
                  <a:pt x="2407" y="1604"/>
                </a:moveTo>
                <a:lnTo>
                  <a:pt x="2500" y="1666"/>
                </a:lnTo>
                <a:cubicBezTo>
                  <a:pt x="2504" y="1669"/>
                  <a:pt x="2505" y="1674"/>
                  <a:pt x="2502" y="1677"/>
                </a:cubicBezTo>
                <a:cubicBezTo>
                  <a:pt x="2500" y="1681"/>
                  <a:pt x="2495" y="1682"/>
                  <a:pt x="2491" y="1679"/>
                </a:cubicBezTo>
                <a:lnTo>
                  <a:pt x="2398" y="1617"/>
                </a:lnTo>
                <a:cubicBezTo>
                  <a:pt x="2394" y="1615"/>
                  <a:pt x="2393" y="1610"/>
                  <a:pt x="2396" y="1606"/>
                </a:cubicBezTo>
                <a:cubicBezTo>
                  <a:pt x="2398" y="1602"/>
                  <a:pt x="2403" y="1601"/>
                  <a:pt x="2407" y="1604"/>
                </a:cubicBezTo>
                <a:close/>
                <a:moveTo>
                  <a:pt x="2566" y="1711"/>
                </a:moveTo>
                <a:lnTo>
                  <a:pt x="2660" y="1773"/>
                </a:lnTo>
                <a:cubicBezTo>
                  <a:pt x="2663" y="1775"/>
                  <a:pt x="2664" y="1780"/>
                  <a:pt x="2662" y="1784"/>
                </a:cubicBezTo>
                <a:cubicBezTo>
                  <a:pt x="2659" y="1788"/>
                  <a:pt x="2654" y="1789"/>
                  <a:pt x="2651" y="1786"/>
                </a:cubicBezTo>
                <a:lnTo>
                  <a:pt x="2558" y="1724"/>
                </a:lnTo>
                <a:cubicBezTo>
                  <a:pt x="2554" y="1721"/>
                  <a:pt x="2553" y="1716"/>
                  <a:pt x="2555" y="1713"/>
                </a:cubicBezTo>
                <a:cubicBezTo>
                  <a:pt x="2558" y="1709"/>
                  <a:pt x="2563" y="1708"/>
                  <a:pt x="2566" y="1711"/>
                </a:cubicBezTo>
                <a:close/>
                <a:moveTo>
                  <a:pt x="2726" y="1817"/>
                </a:moveTo>
                <a:lnTo>
                  <a:pt x="2819" y="1880"/>
                </a:lnTo>
                <a:cubicBezTo>
                  <a:pt x="2823" y="1882"/>
                  <a:pt x="2824" y="1887"/>
                  <a:pt x="2821" y="1891"/>
                </a:cubicBezTo>
                <a:cubicBezTo>
                  <a:pt x="2819" y="1894"/>
                  <a:pt x="2814" y="1895"/>
                  <a:pt x="2810" y="1893"/>
                </a:cubicBezTo>
                <a:lnTo>
                  <a:pt x="2717" y="1831"/>
                </a:lnTo>
                <a:cubicBezTo>
                  <a:pt x="2713" y="1828"/>
                  <a:pt x="2712" y="1823"/>
                  <a:pt x="2715" y="1820"/>
                </a:cubicBezTo>
                <a:cubicBezTo>
                  <a:pt x="2717" y="1816"/>
                  <a:pt x="2722" y="1815"/>
                  <a:pt x="2726" y="1817"/>
                </a:cubicBezTo>
                <a:close/>
                <a:moveTo>
                  <a:pt x="2886" y="1924"/>
                </a:moveTo>
                <a:lnTo>
                  <a:pt x="2979" y="1986"/>
                </a:lnTo>
                <a:cubicBezTo>
                  <a:pt x="2982" y="1989"/>
                  <a:pt x="2983" y="1994"/>
                  <a:pt x="2981" y="1998"/>
                </a:cubicBezTo>
                <a:cubicBezTo>
                  <a:pt x="2978" y="2001"/>
                  <a:pt x="2973" y="2002"/>
                  <a:pt x="2970" y="2000"/>
                </a:cubicBezTo>
                <a:lnTo>
                  <a:pt x="2877" y="1937"/>
                </a:lnTo>
                <a:cubicBezTo>
                  <a:pt x="2873" y="1935"/>
                  <a:pt x="2872" y="1930"/>
                  <a:pt x="2875" y="1926"/>
                </a:cubicBezTo>
                <a:cubicBezTo>
                  <a:pt x="2877" y="1923"/>
                  <a:pt x="2882" y="1922"/>
                  <a:pt x="2886" y="1924"/>
                </a:cubicBezTo>
                <a:close/>
                <a:moveTo>
                  <a:pt x="3045" y="2031"/>
                </a:moveTo>
                <a:lnTo>
                  <a:pt x="3138" y="2093"/>
                </a:lnTo>
                <a:cubicBezTo>
                  <a:pt x="3142" y="2096"/>
                  <a:pt x="3143" y="2101"/>
                  <a:pt x="3140" y="2104"/>
                </a:cubicBezTo>
                <a:cubicBezTo>
                  <a:pt x="3138" y="2108"/>
                  <a:pt x="3133" y="2109"/>
                  <a:pt x="3129" y="2107"/>
                </a:cubicBezTo>
                <a:lnTo>
                  <a:pt x="3036" y="2044"/>
                </a:lnTo>
                <a:cubicBezTo>
                  <a:pt x="3033" y="2042"/>
                  <a:pt x="3032" y="2037"/>
                  <a:pt x="3034" y="2033"/>
                </a:cubicBezTo>
                <a:cubicBezTo>
                  <a:pt x="3037" y="2029"/>
                  <a:pt x="3042" y="2028"/>
                  <a:pt x="3045" y="2031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6684963" y="4592638"/>
            <a:ext cx="88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6 sec of</a:t>
            </a:r>
          </a:p>
          <a:p>
            <a:r>
              <a:rPr lang="en-US" sz="2000">
                <a:solidFill>
                  <a:srgbClr val="000000"/>
                </a:solidFill>
              </a:rPr>
              <a:t>Song A</a:t>
            </a:r>
            <a:endParaRPr lang="en-US" sz="1800"/>
          </a:p>
        </p:txBody>
      </p:sp>
      <p:sp>
        <p:nvSpPr>
          <p:cNvPr id="64" name="Rectangle 60"/>
          <p:cNvSpPr>
            <a:spLocks noChangeArrowheads="1"/>
          </p:cNvSpPr>
          <p:nvPr/>
        </p:nvSpPr>
        <p:spPr bwMode="auto">
          <a:xfrm rot="18180000">
            <a:off x="7881938" y="198120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180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2979738" y="5522913"/>
            <a:ext cx="0" cy="50165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5165725" y="1028700"/>
            <a:ext cx="295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Find 64 good projections of</a:t>
            </a:r>
          </a:p>
          <a:p>
            <a:r>
              <a:rPr lang="en-US" sz="2000">
                <a:latin typeface="Garamond" pitchFamily="18" charset="0"/>
              </a:rPr>
              <a:t>6 seconds of audio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1966913" y="6024563"/>
            <a:ext cx="202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If 1, declare match</a:t>
            </a:r>
          </a:p>
        </p:txBody>
      </p:sp>
      <p:sp>
        <p:nvSpPr>
          <p:cNvPr id="68" name="Oval 64"/>
          <p:cNvSpPr>
            <a:spLocks noChangeArrowheads="1"/>
          </p:cNvSpPr>
          <p:nvPr/>
        </p:nvSpPr>
        <p:spPr bwMode="auto">
          <a:xfrm>
            <a:off x="5981700" y="1782763"/>
            <a:ext cx="1571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9" name="Group 65"/>
          <p:cNvGrpSpPr>
            <a:grpSpLocks/>
          </p:cNvGrpSpPr>
          <p:nvPr/>
        </p:nvGrpSpPr>
        <p:grpSpPr bwMode="auto">
          <a:xfrm>
            <a:off x="6176963" y="2749550"/>
            <a:ext cx="1366837" cy="1149350"/>
            <a:chOff x="3891" y="1732"/>
            <a:chExt cx="861" cy="724"/>
          </a:xfrm>
        </p:grpSpPr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>
              <a:off x="4506" y="1898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latin typeface="Tahoma" charset="0"/>
                </a:rPr>
                <a:t>δ</a:t>
              </a:r>
              <a:r>
                <a:rPr lang="en-US" sz="1800" baseline="-25000">
                  <a:latin typeface="Tahoma" charset="0"/>
                </a:rPr>
                <a:t>2</a:t>
              </a:r>
              <a:endParaRPr lang="el-GR" sz="1800" baseline="-25000">
                <a:latin typeface="Tahoma" charset="0"/>
              </a:endParaRPr>
            </a:p>
          </p:txBody>
        </p:sp>
        <p:sp>
          <p:nvSpPr>
            <p:cNvPr id="71" name="Text Box 67"/>
            <p:cNvSpPr txBox="1">
              <a:spLocks noChangeArrowheads="1"/>
            </p:cNvSpPr>
            <p:nvPr/>
          </p:nvSpPr>
          <p:spPr bwMode="auto">
            <a:xfrm>
              <a:off x="3891" y="2132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800">
                  <a:latin typeface="Tahoma" charset="0"/>
                </a:rPr>
                <a:t>δ</a:t>
              </a:r>
              <a:r>
                <a:rPr lang="en-US" sz="1800" baseline="-25000">
                  <a:latin typeface="Tahoma" charset="0"/>
                </a:rPr>
                <a:t>1</a:t>
              </a:r>
              <a:endParaRPr lang="el-GR" sz="1800" baseline="-25000">
                <a:latin typeface="Tahoma" charset="0"/>
              </a:endParaRPr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H="1">
              <a:off x="4081" y="2318"/>
              <a:ext cx="52" cy="7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103" y="2318"/>
              <a:ext cx="35" cy="31"/>
            </a:xfrm>
            <a:custGeom>
              <a:avLst/>
              <a:gdLst/>
              <a:ahLst/>
              <a:cxnLst>
                <a:cxn ang="0">
                  <a:pos x="35" y="31"/>
                </a:cxn>
                <a:cxn ang="0">
                  <a:pos x="30" y="0"/>
                </a:cxn>
                <a:cxn ang="0">
                  <a:pos x="0" y="6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lnTo>
                    <a:pt x="30" y="0"/>
                  </a:lnTo>
                  <a:lnTo>
                    <a:pt x="0" y="6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075" y="2363"/>
              <a:ext cx="3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0"/>
                </a:cxn>
                <a:cxn ang="0">
                  <a:pos x="36" y="25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lnTo>
                    <a:pt x="6" y="30"/>
                  </a:lnTo>
                  <a:lnTo>
                    <a:pt x="36" y="25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H="1">
              <a:off x="4180" y="1732"/>
              <a:ext cx="48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7715250" y="4687888"/>
            <a:ext cx="1571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8562975" y="5168900"/>
            <a:ext cx="1571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7670800" y="1844675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good</a:t>
            </a:r>
          </a:p>
          <a:p>
            <a:r>
              <a:rPr lang="en-US" sz="2000">
                <a:latin typeface="Garamond" pitchFamily="18" charset="0"/>
              </a:rPr>
              <a:t>projection</a:t>
            </a:r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 flipV="1">
            <a:off x="8239125" y="5353050"/>
            <a:ext cx="33337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Text Box 76"/>
          <p:cNvSpPr txBox="1">
            <a:spLocks noChangeArrowheads="1"/>
          </p:cNvSpPr>
          <p:nvPr/>
        </p:nvSpPr>
        <p:spPr bwMode="auto">
          <a:xfrm>
            <a:off x="4679950" y="6140450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Garamond" pitchFamily="18" charset="0"/>
              </a:rPr>
              <a:t>Good projections maximize </a:t>
            </a:r>
            <a:r>
              <a:rPr lang="el-GR" sz="2000">
                <a:latin typeface="Garamond" pitchFamily="18" charset="0"/>
              </a:rPr>
              <a:t>δ</a:t>
            </a:r>
            <a:r>
              <a:rPr lang="en-US" sz="2000" baseline="-25000">
                <a:latin typeface="Garamond" pitchFamily="18" charset="0"/>
              </a:rPr>
              <a:t>2</a:t>
            </a:r>
            <a:r>
              <a:rPr lang="en-US" sz="2000">
                <a:latin typeface="Garamond" pitchFamily="18" charset="0"/>
              </a:rPr>
              <a:t>/ </a:t>
            </a:r>
            <a:r>
              <a:rPr lang="el-GR" sz="2000">
                <a:latin typeface="Garamond" pitchFamily="18" charset="0"/>
              </a:rPr>
              <a:t>δ</a:t>
            </a:r>
            <a:r>
              <a:rPr lang="en-US" sz="2000" baseline="-25000">
                <a:latin typeface="Garamond" pitchFamily="18" charset="0"/>
              </a:rPr>
              <a:t>1</a:t>
            </a:r>
            <a:endParaRPr lang="el-GR" sz="2000" baseline="-25000">
              <a:latin typeface="Garamond" pitchFamily="18" charset="0"/>
            </a:endParaRPr>
          </a:p>
        </p:txBody>
      </p:sp>
      <p:sp>
        <p:nvSpPr>
          <p:cNvPr id="81" name="Freeform 77"/>
          <p:cNvSpPr>
            <a:spLocks/>
          </p:cNvSpPr>
          <p:nvPr/>
        </p:nvSpPr>
        <p:spPr bwMode="auto">
          <a:xfrm>
            <a:off x="1314450" y="914400"/>
            <a:ext cx="3876675" cy="1887538"/>
          </a:xfrm>
          <a:custGeom>
            <a:avLst/>
            <a:gdLst/>
            <a:ahLst/>
            <a:cxnLst>
              <a:cxn ang="0">
                <a:pos x="2442" y="0"/>
              </a:cxn>
              <a:cxn ang="0">
                <a:pos x="1818" y="822"/>
              </a:cxn>
              <a:cxn ang="0">
                <a:pos x="666" y="1146"/>
              </a:cxn>
              <a:cxn ang="0">
                <a:pos x="0" y="1080"/>
              </a:cxn>
            </a:cxnLst>
            <a:rect l="0" t="0" r="r" b="b"/>
            <a:pathLst>
              <a:path w="2442" h="1189">
                <a:moveTo>
                  <a:pt x="2442" y="0"/>
                </a:moveTo>
                <a:cubicBezTo>
                  <a:pt x="2338" y="137"/>
                  <a:pt x="2114" y="631"/>
                  <a:pt x="1818" y="822"/>
                </a:cubicBezTo>
                <a:cubicBezTo>
                  <a:pt x="1522" y="1013"/>
                  <a:pt x="969" y="1103"/>
                  <a:pt x="666" y="1146"/>
                </a:cubicBezTo>
                <a:cubicBezTo>
                  <a:pt x="363" y="1189"/>
                  <a:pt x="139" y="1094"/>
                  <a:pt x="0" y="10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1" grpId="0" animBg="1"/>
      <p:bldP spid="42" grpId="0"/>
      <p:bldP spid="44" grpId="0"/>
      <p:bldP spid="46" grpId="0"/>
      <p:bldP spid="49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5" grpId="0" animBg="1"/>
      <p:bldP spid="66" grpId="0"/>
      <p:bldP spid="67" grpId="0"/>
      <p:bldP spid="68" grpId="0" animBg="1"/>
      <p:bldP spid="76" grpId="0" animBg="1"/>
      <p:bldP spid="77" grpId="0" animBg="1"/>
      <p:bldP spid="78" grpId="0"/>
      <p:bldP spid="79" grpId="0" animBg="1"/>
      <p:bldP spid="80" grpId="0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"/>
          <p:cNvSpPr>
            <a:spLocks noChangeArrowheads="1"/>
          </p:cNvSpPr>
          <p:nvPr/>
        </p:nvSpPr>
        <p:spPr bwMode="auto">
          <a:xfrm>
            <a:off x="6286500" y="45720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635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3"/>
          <p:cNvSpPr>
            <a:spLocks noChangeArrowheads="1"/>
          </p:cNvSpPr>
          <p:nvPr/>
        </p:nvSpPr>
        <p:spPr bwMode="auto">
          <a:xfrm>
            <a:off x="5486400" y="148590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635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9"/>
          <p:cNvSpPr>
            <a:spLocks noChangeArrowheads="1"/>
          </p:cNvSpPr>
          <p:nvPr/>
        </p:nvSpPr>
        <p:spPr bwMode="auto">
          <a:xfrm>
            <a:off x="6134100" y="2133600"/>
            <a:ext cx="153987" cy="1539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486400" y="182880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075113"/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-25000" dirty="0" smtClean="0"/>
              <a:t>4</a:t>
            </a:r>
            <a:endParaRPr lang="en-US" sz="2000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762500" y="276225"/>
            <a:ext cx="989012" cy="9699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635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90925" y="1847850"/>
            <a:ext cx="803275" cy="7905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635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342900" y="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Build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Index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902075" y="2178050"/>
            <a:ext cx="153988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164137" y="698500"/>
            <a:ext cx="153988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14700" y="171450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075113"/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-25000" dirty="0"/>
              <a:t>2</a:t>
            </a:r>
            <a:endParaRPr lang="en-US" sz="2000" dirty="0">
              <a:latin typeface="Arial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229100" y="1143000"/>
            <a:ext cx="1290637" cy="12747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635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800600" y="1714500"/>
            <a:ext cx="153987" cy="1539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029200" y="1943100"/>
            <a:ext cx="217488" cy="204787"/>
          </a:xfrm>
          <a:prstGeom prst="plus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295900" y="1257300"/>
            <a:ext cx="6477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781675" y="857250"/>
            <a:ext cx="881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075113"/>
            <a:r>
              <a:rPr lang="en-US" sz="2000" dirty="0"/>
              <a:t>Query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343400" y="137160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075113"/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-25000" dirty="0"/>
              <a:t>1</a:t>
            </a:r>
            <a:endParaRPr lang="en-US" sz="2000" dirty="0">
              <a:latin typeface="Arial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372100" y="6858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000" dirty="0">
                <a:latin typeface="Arial" charset="0"/>
              </a:rPr>
              <a:t>S</a:t>
            </a:r>
            <a:r>
              <a:rPr lang="en-US" sz="2000" baseline="-25000" dirty="0">
                <a:latin typeface="Arial" charset="0"/>
              </a:rPr>
              <a:t>3</a:t>
            </a:r>
            <a:endParaRPr lang="en-US" sz="2000" dirty="0">
              <a:latin typeface="Arial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1485900" y="914400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1485900" y="133191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257300" y="1485900"/>
            <a:ext cx="1735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/>
              <a:t>N-dim space of features of stored items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606800" y="2339975"/>
            <a:ext cx="4438650" cy="1676400"/>
            <a:chOff x="3606800" y="2339975"/>
            <a:chExt cx="4438650" cy="1676400"/>
          </a:xfrm>
        </p:grpSpPr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3606800" y="4016375"/>
              <a:ext cx="4438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4357688" y="2460625"/>
              <a:ext cx="0" cy="15509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5565775" y="2460625"/>
              <a:ext cx="0" cy="15509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6481763" y="2460625"/>
              <a:ext cx="0" cy="15509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4232275" y="2808288"/>
              <a:ext cx="1139825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709988" y="3067050"/>
              <a:ext cx="64770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4703763" y="3352800"/>
              <a:ext cx="95885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5565775" y="3067050"/>
              <a:ext cx="12715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6481763" y="2797175"/>
              <a:ext cx="1304925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4703763" y="2339975"/>
              <a:ext cx="517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4075113"/>
              <a:r>
                <a:rPr lang="en-US" sz="2400">
                  <a:latin typeface="Arial" charset="0"/>
                </a:rPr>
                <a:t>R</a:t>
              </a:r>
              <a:r>
                <a:rPr lang="en-US" sz="2400" baseline="-25000">
                  <a:latin typeface="Arial" charset="0"/>
                </a:rPr>
                <a:t>1</a:t>
              </a: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606800" y="2581275"/>
              <a:ext cx="517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4075113"/>
              <a:r>
                <a:rPr lang="en-US" sz="2400">
                  <a:latin typeface="Arial" charset="0"/>
                </a:rPr>
                <a:t>R</a:t>
              </a:r>
              <a:r>
                <a:rPr lang="en-US" sz="2400" baseline="-25000">
                  <a:latin typeface="Arial" charset="0"/>
                </a:rPr>
                <a:t>2</a:t>
              </a: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926013" y="2897188"/>
              <a:ext cx="517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4075113"/>
              <a:r>
                <a:rPr lang="en-US" sz="2400">
                  <a:latin typeface="Arial" charset="0"/>
                </a:rPr>
                <a:t>R</a:t>
              </a:r>
              <a:r>
                <a:rPr lang="en-US" sz="2400" baseline="-25000">
                  <a:latin typeface="Arial" charset="0"/>
                </a:rPr>
                <a:t>3</a:t>
              </a: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6972300" y="2400300"/>
              <a:ext cx="6540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075113"/>
              <a:r>
                <a:rPr lang="en-US" sz="2000" dirty="0">
                  <a:latin typeface="Arial" charset="0"/>
                </a:rPr>
                <a:t>R</a:t>
              </a:r>
              <a:r>
                <a:rPr lang="en-US" sz="2000" baseline="-25000" dirty="0">
                  <a:latin typeface="Arial" charset="0"/>
                </a:rPr>
                <a:t>5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5818188" y="2579688"/>
              <a:ext cx="6524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075113"/>
              <a:r>
                <a:rPr lang="en-US" sz="2400" dirty="0">
                  <a:latin typeface="Arial" charset="0"/>
                </a:rPr>
                <a:t>R</a:t>
              </a:r>
              <a:r>
                <a:rPr lang="en-US" sz="2400" baseline="-25000" dirty="0">
                  <a:latin typeface="Arial" charset="0"/>
                </a:rPr>
                <a:t>4</a:t>
              </a:r>
            </a:p>
          </p:txBody>
        </p:sp>
      </p:grpSp>
      <p:sp>
        <p:nvSpPr>
          <p:cNvPr id="68" name="Oval 9"/>
          <p:cNvSpPr>
            <a:spLocks noChangeArrowheads="1"/>
          </p:cNvSpPr>
          <p:nvPr/>
        </p:nvSpPr>
        <p:spPr bwMode="auto">
          <a:xfrm>
            <a:off x="6962775" y="1076325"/>
            <a:ext cx="153987" cy="1539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819525" y="4057650"/>
            <a:ext cx="3627437" cy="2348567"/>
            <a:chOff x="3819525" y="4057650"/>
            <a:chExt cx="3627437" cy="2348567"/>
          </a:xfrm>
        </p:grpSpPr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3986213" y="4086225"/>
              <a:ext cx="0" cy="352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4981575" y="4078288"/>
              <a:ext cx="0" cy="352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H="1">
              <a:off x="7264400" y="4060825"/>
              <a:ext cx="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6019800" y="4057650"/>
              <a:ext cx="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3819525" y="4467225"/>
              <a:ext cx="360363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 smtClean="0">
                  <a:latin typeface="Courier New" pitchFamily="49" charset="0"/>
                </a:rPr>
                <a:t>0</a:t>
              </a:r>
              <a:endParaRPr lang="en-US" sz="2400" dirty="0">
                <a:latin typeface="Courier New" pitchFamily="49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4800600" y="4457700"/>
              <a:ext cx="360363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 smtClean="0">
                  <a:latin typeface="Courier New" pitchFamily="49" charset="0"/>
                </a:rPr>
                <a:t>0</a:t>
              </a:r>
              <a:endParaRPr lang="en-US" sz="2400" dirty="0">
                <a:latin typeface="Courier New" pitchFamily="49" charset="0"/>
              </a:endParaRP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5829300" y="4457700"/>
              <a:ext cx="360363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 smtClean="0">
                  <a:latin typeface="Courier New" pitchFamily="49" charset="0"/>
                </a:rPr>
                <a:t>0</a:t>
              </a:r>
              <a:endParaRPr lang="en-US" sz="2400" dirty="0">
                <a:latin typeface="Courier New" pitchFamily="49" charset="0"/>
              </a:endParaRP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7086600" y="4457700"/>
              <a:ext cx="360362" cy="1938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0</a:t>
              </a:r>
            </a:p>
            <a:p>
              <a:pPr algn="l" defTabSz="4075113"/>
              <a:r>
                <a:rPr lang="en-US" sz="2400" dirty="0">
                  <a:latin typeface="Courier New" pitchFamily="49" charset="0"/>
                </a:rPr>
                <a:t>1</a:t>
              </a:r>
            </a:p>
            <a:p>
              <a:pPr algn="l" defTabSz="4075113"/>
              <a:r>
                <a:rPr lang="en-US" sz="2400" dirty="0" smtClean="0">
                  <a:latin typeface="Courier New" pitchFamily="49" charset="0"/>
                </a:rPr>
                <a:t>1</a:t>
              </a:r>
              <a:endParaRPr lang="en-US" sz="2400" dirty="0">
                <a:latin typeface="Courier New" pitchFamily="49" charset="0"/>
              </a:endParaRPr>
            </a:p>
          </p:txBody>
        </p:sp>
      </p:grp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7315200" y="80010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4075113"/>
            <a:r>
              <a:rPr lang="en-US" sz="2000" dirty="0" smtClean="0">
                <a:latin typeface="Arial" charset="0"/>
              </a:rPr>
              <a:t>S</a:t>
            </a:r>
            <a:r>
              <a:rPr lang="en-US" sz="2000" baseline="-25000" dirty="0" smtClean="0"/>
              <a:t>5</a:t>
            </a:r>
            <a:endParaRPr lang="en-US" sz="2000" dirty="0"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2900" y="2971800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 projections into fixed bins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571500" y="5029200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Computed and store m-dimensional bit vectors</a:t>
            </a:r>
            <a:endParaRPr lang="en-US" sz="2000" dirty="0"/>
          </a:p>
        </p:txBody>
      </p:sp>
      <p:sp>
        <p:nvSpPr>
          <p:cNvPr id="59" name="Flowchart: Process 58"/>
          <p:cNvSpPr/>
          <p:nvPr/>
        </p:nvSpPr>
        <p:spPr>
          <a:xfrm>
            <a:off x="3686175" y="1962150"/>
            <a:ext cx="571500" cy="57150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Process 59"/>
          <p:cNvSpPr/>
          <p:nvPr/>
        </p:nvSpPr>
        <p:spPr>
          <a:xfrm>
            <a:off x="4276725" y="1266825"/>
            <a:ext cx="1143000" cy="1057275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4800600" y="342900"/>
            <a:ext cx="962025" cy="91440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Process 64"/>
          <p:cNvSpPr/>
          <p:nvPr/>
        </p:nvSpPr>
        <p:spPr>
          <a:xfrm>
            <a:off x="5581650" y="1638300"/>
            <a:ext cx="1238250" cy="120015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Process 69"/>
          <p:cNvSpPr/>
          <p:nvPr/>
        </p:nvSpPr>
        <p:spPr>
          <a:xfrm>
            <a:off x="6448425" y="561975"/>
            <a:ext cx="1238250" cy="120015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59" grpId="0" animBg="1"/>
      <p:bldP spid="60" grpId="0" animBg="1"/>
      <p:bldP spid="64" grpId="0" animBg="1"/>
      <p:bldP spid="6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572500" cy="788987"/>
          </a:xfrm>
        </p:spPr>
        <p:txBody>
          <a:bodyPr/>
          <a:lstStyle/>
          <a:p>
            <a:r>
              <a:rPr lang="en-US" sz="3600" dirty="0" smtClean="0"/>
              <a:t>Retrieval: Trim </a:t>
            </a:r>
            <a:r>
              <a:rPr lang="en-US" sz="3600" dirty="0"/>
              <a:t>list by </a:t>
            </a:r>
            <a:r>
              <a:rPr lang="en-US" sz="3600" dirty="0" err="1"/>
              <a:t>ANDing</a:t>
            </a:r>
            <a:r>
              <a:rPr lang="en-US" sz="3600" dirty="0"/>
              <a:t> bit </a:t>
            </a:r>
            <a:r>
              <a:rPr lang="en-US" sz="3600" dirty="0" smtClean="0"/>
              <a:t>Vectors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2900" y="914400"/>
            <a:ext cx="82296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query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find candidates that overlap bins in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dimensions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65375" y="2033587"/>
            <a:ext cx="360363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 dirty="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 dirty="0">
                <a:latin typeface="Courier New" pitchFamily="49" charset="0"/>
              </a:rPr>
              <a:t>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82700" y="1992312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Point 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39838" y="4297362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Point 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89288" y="2033587"/>
            <a:ext cx="360362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002088" y="2033587"/>
            <a:ext cx="360362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99013" y="2033587"/>
            <a:ext cx="360362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725738" y="295275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&amp;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38538" y="295275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&amp;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62450" y="295275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&amp;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159375" y="295275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  <a:cs typeface="Arial" charset="0"/>
              </a:rPr>
              <a:t>→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622925" y="2033587"/>
            <a:ext cx="360363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622925" y="2033587"/>
            <a:ext cx="360363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22925" y="2033587"/>
            <a:ext cx="360363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0</a:t>
            </a:r>
          </a:p>
          <a:p>
            <a:pPr algn="l" defTabSz="4075113"/>
            <a:r>
              <a:rPr lang="en-US" sz="2400">
                <a:latin typeface="Courier New" pitchFamily="49" charset="0"/>
              </a:rPr>
              <a:t>1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505575" y="2190750"/>
            <a:ext cx="223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Most examples are excluded from a final linear scan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25450" y="50419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/>
              <a:t>For final linear scan:</a:t>
            </a:r>
          </a:p>
          <a:p>
            <a:pPr marL="669925" lvl="1" indent="-3254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dirty="0"/>
              <a:t>Compare candidate original spheres against data points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09800" y="4625975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dim1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041650" y="4625975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dim2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854450" y="4625975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dim3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648200" y="4625975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dim4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2857500"/>
          </a:xfrm>
        </p:spPr>
        <p:txBody>
          <a:bodyPr/>
          <a:lstStyle/>
          <a:p>
            <a:r>
              <a:rPr lang="en-US" i="1" dirty="0" smtClean="0"/>
              <a:t>Serendipity can play a major role:</a:t>
            </a:r>
          </a:p>
          <a:p>
            <a:pPr lvl="1"/>
            <a:r>
              <a:rPr lang="en-US" i="1" dirty="0" smtClean="0"/>
              <a:t>RARE shipped right away</a:t>
            </a:r>
          </a:p>
          <a:p>
            <a:pPr lvl="1"/>
            <a:r>
              <a:rPr lang="en-US" i="1" dirty="0" smtClean="0"/>
              <a:t>Duplicate detection shipped years later</a:t>
            </a:r>
          </a:p>
          <a:p>
            <a:pPr lvl="1"/>
            <a:r>
              <a:rPr lang="en-US" i="1" dirty="0" smtClean="0"/>
              <a:t>Audio thumbs not yet shipped</a:t>
            </a:r>
          </a:p>
          <a:p>
            <a:pPr lvl="1"/>
            <a:r>
              <a:rPr lang="en-US" i="1" dirty="0" smtClean="0"/>
              <a:t>Keep old fires warm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Research History, cont.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7699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2000 – present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(Microsoft Research)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Image compression with neural nets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Music recognition with Audio Fingerprinting (RARE)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Fast Indexing for Multimedia Identification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Music summarization with RARE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Duplicate audio detection with RARE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Semisupervised learning on graphs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bit more work on SVMs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Reviews: math for machine learning, dimensional reduction, feature extraction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RankNet: Learning to Rank for Web Search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LambdaRank: IR optimal ranking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Factoring as optimization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News summarization, web spam detection, convolutional nets for speech detection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Ranking at 60,000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sz="2800" dirty="0" smtClean="0"/>
              <a:t>Given a user’s query, map to category and generate a large list of candidate urls</a:t>
            </a:r>
          </a:p>
          <a:p>
            <a:r>
              <a:rPr lang="en-US" sz="2800" dirty="0" smtClean="0"/>
              <a:t>For each </a:t>
            </a:r>
            <a:r>
              <a:rPr lang="en-US" sz="2800" dirty="0" err="1" smtClean="0"/>
              <a:t>url</a:t>
            </a:r>
            <a:r>
              <a:rPr lang="en-US" sz="2800" dirty="0" smtClean="0"/>
              <a:t>, compute a feature vector</a:t>
            </a:r>
          </a:p>
          <a:p>
            <a:r>
              <a:rPr lang="en-US" sz="2800" dirty="0" smtClean="0"/>
              <a:t>Features can depend on query, document, aggregated clicks, session data, …</a:t>
            </a:r>
          </a:p>
          <a:p>
            <a:r>
              <a:rPr lang="en-US" sz="2800" dirty="0" smtClean="0"/>
              <a:t>Feed feature vectors into rankers:</a:t>
            </a:r>
          </a:p>
          <a:p>
            <a:r>
              <a:rPr lang="en-US" sz="2800" dirty="0" smtClean="0"/>
              <a:t>Sort the urls by the returned scores </a:t>
            </a:r>
          </a:p>
          <a:p>
            <a:r>
              <a:rPr lang="en-US" sz="2800" i="1" dirty="0" smtClean="0"/>
              <a:t>Major collaborators: Qiang Wu, Robert Ragno, Tal Shaked, Live Search Team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152650"/>
            <a:ext cx="742950" cy="476250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6475" y="3600450"/>
            <a:ext cx="115252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are Many IR Metrics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257175" y="1028700"/>
            <a:ext cx="88011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Precision:                           Recall: </a:t>
            </a:r>
          </a:p>
          <a:p>
            <a:r>
              <a:rPr lang="en-US" sz="2800" dirty="0" smtClean="0"/>
              <a:t>Average Precision: Compute precision for each positive, average over positions</a:t>
            </a:r>
          </a:p>
          <a:p>
            <a:r>
              <a:rPr lang="en-US" sz="2800" dirty="0" smtClean="0"/>
              <a:t>Mean Average Precision: Average AP over queries</a:t>
            </a:r>
          </a:p>
          <a:p>
            <a:r>
              <a:rPr lang="en-US" sz="2800" dirty="0" smtClean="0"/>
              <a:t>Mean Reciprocal Rank (TREC QA)</a:t>
            </a:r>
          </a:p>
          <a:p>
            <a:r>
              <a:rPr lang="en-US" sz="2800" dirty="0" smtClean="0"/>
              <a:t>Winner Takes All:</a:t>
            </a:r>
          </a:p>
          <a:p>
            <a:r>
              <a:rPr lang="en-US" sz="2800" dirty="0" smtClean="0"/>
              <a:t>Pairwise error and derivatives (‘bpref’)</a:t>
            </a:r>
          </a:p>
          <a:p>
            <a:r>
              <a:rPr lang="en-US" sz="2800" dirty="0" smtClean="0"/>
              <a:t>Fraction pairwise correct =  area under ROC curve (fraction true positives vs. fraction false positives)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>
                <a:latin typeface="Arial" charset="0"/>
              </a:rPr>
              <a:t>Web Learning Group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424BC3-32C2-4C03-84D7-D1A1C9C0D231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350" y="982662"/>
            <a:ext cx="2019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0" y="982662"/>
            <a:ext cx="20526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954337"/>
            <a:ext cx="1143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9025" y="3411537"/>
            <a:ext cx="1714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IMG_2523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(N)DCG</a:t>
            </a:r>
            <a:endParaRPr lang="en-US" dirty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>
                <a:latin typeface="Arial" charset="0"/>
              </a:rPr>
              <a:t>Text Mining, Search and Navigation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049630-0A1E-408A-A1E6-B1845BBFC74E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28700"/>
            <a:ext cx="7343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We’d like a measure for several levels of relevance,</a:t>
            </a:r>
          </a:p>
          <a:p>
            <a:r>
              <a:rPr lang="en-US" dirty="0" smtClean="0"/>
              <a:t>that emphasizes the top ranked items:  </a:t>
            </a:r>
            <a:r>
              <a:rPr lang="en-US" i="1" dirty="0" smtClean="0"/>
              <a:t>Normalized </a:t>
            </a:r>
          </a:p>
          <a:p>
            <a:r>
              <a:rPr lang="en-US" i="1" dirty="0" smtClean="0"/>
              <a:t>Discounted Cumulative Gain (</a:t>
            </a:r>
            <a:r>
              <a:rPr lang="en-US" i="1" dirty="0" err="1" smtClean="0"/>
              <a:t>Jarvelin</a:t>
            </a:r>
            <a:r>
              <a:rPr lang="en-US" i="1" dirty="0" smtClean="0"/>
              <a:t> &amp; </a:t>
            </a:r>
            <a:r>
              <a:rPr lang="en-US" i="1" dirty="0" err="1" smtClean="0"/>
              <a:t>Kekalainen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SIGIR 2000):</a:t>
            </a:r>
            <a:endParaRPr lang="en-US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14800"/>
            <a:ext cx="3590925" cy="409575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628900"/>
            <a:ext cx="5210175" cy="1085850"/>
          </a:xfrm>
          <a:prstGeom prst="rect">
            <a:avLst/>
          </a:prstGeom>
          <a:noFill/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6100" y="4914900"/>
            <a:ext cx="31242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71450"/>
            <a:ext cx="8229600" cy="639763"/>
          </a:xfrm>
        </p:spPr>
        <p:txBody>
          <a:bodyPr/>
          <a:lstStyle/>
          <a:p>
            <a:r>
              <a:rPr lang="en-US" dirty="0" smtClean="0"/>
              <a:t>Information Retrieval Costs,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050" y="962025"/>
            <a:ext cx="673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these costs have the following in common: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7429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They depend only on the labels and the sorted </a:t>
            </a:r>
          </a:p>
          <a:p>
            <a:r>
              <a:rPr lang="en-US" dirty="0" smtClean="0"/>
              <a:t>  order of the documents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Viewed as a function of the scores output by some </a:t>
            </a:r>
          </a:p>
          <a:p>
            <a:r>
              <a:rPr lang="en-US" dirty="0" smtClean="0"/>
              <a:t>  model, the costs are everywhere either: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Flat (zero gradient)</a:t>
            </a:r>
          </a:p>
          <a:p>
            <a:pPr lvl="1"/>
            <a:r>
              <a:rPr lang="en-US" b="1" dirty="0" smtClean="0"/>
              <a:t>  </a:t>
            </a:r>
            <a:r>
              <a:rPr lang="en-US" dirty="0" smtClean="0"/>
              <a:t>or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Discontinuous (gradient not defined)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RankNet Cost ~ Pairwise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Web Learning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403350" y="1220788"/>
          <a:ext cx="5986463" cy="4911725"/>
        </p:xfrm>
        <a:graphic>
          <a:graphicData uri="http://schemas.openxmlformats.org/presentationml/2006/ole">
            <p:oleObj spid="_x0000_s33794" name="Visio" r:id="rId3" imgW="4159141" imgH="3394894" progId="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 flipV="1">
            <a:off x="2102649" y="4717256"/>
            <a:ext cx="2566983" cy="476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331498" y="5055393"/>
            <a:ext cx="676270" cy="2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dirty="0" smtClean="0">
                <a:latin typeface="Arial" charset="0"/>
              </a:rPr>
              <a:t>Web Learning Group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C8D173-FCD1-46CA-8FF4-F86A74790DC3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Pairwise Cost Revisited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2857500" y="27432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2857500" y="2971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2857500" y="3200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2857500" y="3429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Pairwise cost fine </a:t>
            </a:r>
            <a:r>
              <a:rPr lang="en-US" sz="3200" dirty="0" smtClean="0"/>
              <a:t>if appropriate, </a:t>
            </a:r>
            <a:r>
              <a:rPr lang="en-US" sz="3200" dirty="0"/>
              <a:t>but:</a:t>
            </a:r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2857500" y="3657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2857500" y="3886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1"/>
          <p:cNvSpPr>
            <a:spLocks noChangeShapeType="1"/>
          </p:cNvSpPr>
          <p:nvPr/>
        </p:nvSpPr>
        <p:spPr bwMode="auto">
          <a:xfrm>
            <a:off x="2857500" y="4114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2"/>
          <p:cNvSpPr>
            <a:spLocks noChangeShapeType="1"/>
          </p:cNvSpPr>
          <p:nvPr/>
        </p:nvSpPr>
        <p:spPr bwMode="auto">
          <a:xfrm>
            <a:off x="2857500" y="4343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857500" y="4572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857500" y="4800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857500" y="5029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857500" y="5257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2857500" y="5486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2857500" y="5715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2857500" y="59436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857500" y="6172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5486400" y="2743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5" name="Line 23"/>
          <p:cNvSpPr>
            <a:spLocks noChangeShapeType="1"/>
          </p:cNvSpPr>
          <p:nvPr/>
        </p:nvSpPr>
        <p:spPr bwMode="auto">
          <a:xfrm>
            <a:off x="5486400" y="2971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6" name="Line 24"/>
          <p:cNvSpPr>
            <a:spLocks noChangeShapeType="1"/>
          </p:cNvSpPr>
          <p:nvPr/>
        </p:nvSpPr>
        <p:spPr bwMode="auto">
          <a:xfrm>
            <a:off x="5486400" y="3200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>
            <a:off x="5486400" y="3657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>
            <a:off x="5486400" y="3886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5486400" y="4114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5486400" y="4343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>
            <a:off x="5486400" y="4572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>
            <a:off x="5486400" y="48006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>
            <a:off x="5486400" y="5029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5486400" y="5257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>
            <a:off x="5486400" y="5486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7" name="Line 35"/>
          <p:cNvSpPr>
            <a:spLocks noChangeShapeType="1"/>
          </p:cNvSpPr>
          <p:nvPr/>
        </p:nvSpPr>
        <p:spPr bwMode="auto">
          <a:xfrm>
            <a:off x="5486400" y="5715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>
            <a:off x="5486400" y="5943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9" name="Line 37"/>
          <p:cNvSpPr>
            <a:spLocks noChangeShapeType="1"/>
          </p:cNvSpPr>
          <p:nvPr/>
        </p:nvSpPr>
        <p:spPr bwMode="auto">
          <a:xfrm>
            <a:off x="5486400" y="6172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30" name="Line 38"/>
          <p:cNvSpPr>
            <a:spLocks noChangeShapeType="1"/>
          </p:cNvSpPr>
          <p:nvPr/>
        </p:nvSpPr>
        <p:spPr bwMode="auto">
          <a:xfrm>
            <a:off x="4114800" y="42291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Text Box 40"/>
          <p:cNvSpPr txBox="1">
            <a:spLocks noChangeArrowheads="1"/>
          </p:cNvSpPr>
          <p:nvPr/>
        </p:nvSpPr>
        <p:spPr bwMode="auto">
          <a:xfrm>
            <a:off x="2286000" y="19431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13 errors</a:t>
            </a: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4914900" y="19431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11 errors</a:t>
            </a:r>
          </a:p>
        </p:txBody>
      </p:sp>
      <p:sp>
        <p:nvSpPr>
          <p:cNvPr id="213035" name="Line 43"/>
          <p:cNvSpPr>
            <a:spLocks noChangeShapeType="1"/>
          </p:cNvSpPr>
          <p:nvPr/>
        </p:nvSpPr>
        <p:spPr bwMode="auto">
          <a:xfrm flipV="1">
            <a:off x="651510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6" name="Line 44"/>
          <p:cNvSpPr>
            <a:spLocks noChangeShapeType="1"/>
          </p:cNvSpPr>
          <p:nvPr/>
        </p:nvSpPr>
        <p:spPr bwMode="auto">
          <a:xfrm flipV="1">
            <a:off x="6515100" y="4572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8" name="Line 46"/>
          <p:cNvSpPr>
            <a:spLocks noChangeShapeType="1"/>
          </p:cNvSpPr>
          <p:nvPr/>
        </p:nvSpPr>
        <p:spPr bwMode="auto">
          <a:xfrm flipV="1">
            <a:off x="6400800" y="4343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4" grpId="0" animBg="1"/>
      <p:bldP spid="213015" grpId="0" animBg="1"/>
      <p:bldP spid="213016" grpId="0" animBg="1"/>
      <p:bldP spid="213017" grpId="0" animBg="1"/>
      <p:bldP spid="213018" grpId="0" animBg="1"/>
      <p:bldP spid="213019" grpId="0" animBg="1"/>
      <p:bldP spid="213020" grpId="0" animBg="1"/>
      <p:bldP spid="213021" grpId="0" animBg="1"/>
      <p:bldP spid="213022" grpId="0" animBg="1"/>
      <p:bldP spid="213023" grpId="0" animBg="1"/>
      <p:bldP spid="213024" grpId="0" animBg="1"/>
      <p:bldP spid="213025" grpId="0" animBg="1"/>
      <p:bldP spid="213026" grpId="0" animBg="1"/>
      <p:bldP spid="213027" grpId="0" animBg="1"/>
      <p:bldP spid="213028" grpId="0" animBg="1"/>
      <p:bldP spid="213029" grpId="0" animBg="1"/>
      <p:bldP spid="213030" grpId="0" animBg="1"/>
      <p:bldP spid="213033" grpId="0"/>
      <p:bldP spid="213035" grpId="0" animBg="1"/>
      <p:bldP spid="213036" grpId="0" animBg="1"/>
      <p:bldP spid="213037" grpId="0" animBg="1"/>
      <p:bldP spid="2130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 smtClean="0"/>
              <a:t>Web Learning Group</a:t>
            </a:r>
            <a:endParaRPr lang="en-US" dirty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4300"/>
            <a:ext cx="8229600" cy="457200"/>
          </a:xfrm>
        </p:spPr>
        <p:txBody>
          <a:bodyPr/>
          <a:lstStyle/>
          <a:p>
            <a:r>
              <a:rPr lang="en-US" sz="3600" dirty="0"/>
              <a:t>LambdaRank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42900" y="685800"/>
            <a:ext cx="79191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Instead of using a smooth </a:t>
            </a:r>
            <a:r>
              <a:rPr lang="en-US" dirty="0" smtClean="0"/>
              <a:t>approximation </a:t>
            </a:r>
            <a:r>
              <a:rPr lang="en-US" dirty="0"/>
              <a:t>to the cost, and</a:t>
            </a:r>
          </a:p>
          <a:p>
            <a:r>
              <a:rPr lang="en-US" dirty="0"/>
              <a:t>taking derivatives, write down the derivatives directly.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3543300" y="17557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3543300" y="19843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>
            <a:off x="3543300" y="22129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3543300" y="2441575"/>
            <a:ext cx="685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3543300" y="26701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>
            <a:off x="3543300" y="28987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3543300" y="31273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3543300" y="33559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3543300" y="35845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543300" y="3813175"/>
            <a:ext cx="685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>
            <a:off x="3543300" y="40417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3543300" y="42703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572000" y="1984375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 flipV="1">
            <a:off x="4572000" y="35845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 flipV="1">
            <a:off x="4457700" y="22129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5" name="Line 25"/>
          <p:cNvSpPr>
            <a:spLocks noChangeShapeType="1"/>
          </p:cNvSpPr>
          <p:nvPr/>
        </p:nvSpPr>
        <p:spPr bwMode="auto">
          <a:xfrm flipV="1">
            <a:off x="4457700" y="33559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342900" y="4572000"/>
            <a:ext cx="79470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Then use these derivatives to train a model using</a:t>
            </a:r>
          </a:p>
          <a:p>
            <a:r>
              <a:rPr lang="en-US" dirty="0"/>
              <a:t>gradient descent, as usual.</a:t>
            </a:r>
          </a:p>
        </p:txBody>
      </p:sp>
      <p:graphicFrame>
        <p:nvGraphicFramePr>
          <p:cNvPr id="250908" name="Object 28"/>
          <p:cNvGraphicFramePr>
            <a:graphicFrameLocks noChangeAspect="1"/>
          </p:cNvGraphicFramePr>
          <p:nvPr/>
        </p:nvGraphicFramePr>
        <p:xfrm>
          <a:off x="3071813" y="2171700"/>
          <a:ext cx="328612" cy="538163"/>
        </p:xfrm>
        <a:graphic>
          <a:graphicData uri="http://schemas.openxmlformats.org/presentationml/2006/ole">
            <p:oleObj spid="_x0000_s34818" name="Equation" r:id="rId3" imgW="139680" imgH="228600" progId="">
              <p:embed/>
            </p:oleObj>
          </a:graphicData>
        </a:graphic>
      </p:graphicFrame>
      <p:graphicFrame>
        <p:nvGraphicFramePr>
          <p:cNvPr id="250909" name="Object 29"/>
          <p:cNvGraphicFramePr>
            <a:graphicFrameLocks noChangeAspect="1"/>
          </p:cNvGraphicFramePr>
          <p:nvPr/>
        </p:nvGraphicFramePr>
        <p:xfrm>
          <a:off x="3057525" y="3503613"/>
          <a:ext cx="357188" cy="538162"/>
        </p:xfrm>
        <a:graphic>
          <a:graphicData uri="http://schemas.openxmlformats.org/presentationml/2006/ole">
            <p:oleObj spid="_x0000_s34819" name="Equation" r:id="rId4" imgW="152280" imgH="228600" progId="">
              <p:embed/>
            </p:oleObj>
          </a:graphicData>
        </a:graphic>
      </p:graphicFrame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743200"/>
            <a:ext cx="2762250" cy="809625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00100" y="5600700"/>
            <a:ext cx="7486650" cy="809625"/>
            <a:chOff x="914400" y="2971800"/>
            <a:chExt cx="7486650" cy="809625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2971800"/>
              <a:ext cx="2028825" cy="742950"/>
            </a:xfrm>
            <a:prstGeom prst="rect">
              <a:avLst/>
            </a:prstGeom>
            <a:noFill/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2971800"/>
              <a:ext cx="5429250" cy="8096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57200"/>
          </a:xfrm>
        </p:spPr>
        <p:txBody>
          <a:bodyPr/>
          <a:lstStyle/>
          <a:p>
            <a:r>
              <a:rPr lang="en-US" dirty="0" smtClean="0"/>
              <a:t>More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028700"/>
            <a:ext cx="8229600" cy="4525963"/>
          </a:xfrm>
        </p:spPr>
        <p:txBody>
          <a:bodyPr/>
          <a:lstStyle/>
          <a:p>
            <a:r>
              <a:rPr lang="en-US" dirty="0" smtClean="0"/>
              <a:t>The “embedding” model</a:t>
            </a:r>
          </a:p>
          <a:p>
            <a:pPr lvl="1"/>
            <a:r>
              <a:rPr lang="en-US" dirty="0" smtClean="0"/>
              <a:t>A great way to understand the problems</a:t>
            </a:r>
          </a:p>
          <a:p>
            <a:pPr lvl="1"/>
            <a:r>
              <a:rPr lang="en-US" dirty="0" smtClean="0"/>
              <a:t>Builds trust</a:t>
            </a:r>
          </a:p>
          <a:p>
            <a:r>
              <a:rPr lang="en-US" dirty="0" smtClean="0"/>
              <a:t>Serendipity again</a:t>
            </a:r>
          </a:p>
          <a:p>
            <a:pPr lvl="1"/>
            <a:r>
              <a:rPr lang="en-US" dirty="0" err="1" smtClean="0"/>
              <a:t>LambdaRank</a:t>
            </a:r>
            <a:r>
              <a:rPr lang="en-US" dirty="0" smtClean="0"/>
              <a:t> finds empirically optimal models (joint work with Y. Yue, P. Donmez, K. Svore)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Research History, cont.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7699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2000 – present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(Microsoft Research)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Image compression with neural nets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Music recognition with Audio Fingerprinting (RARE)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Fast Indexing for Multimedia Identification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Music summarization with RARE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Duplicate audio detection with RARE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Semisupervised learning on graphs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bit more work on SVMs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Reviews: math for machine learning, dimensional reduction, feature extraction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RankNet: Learning to Rank for Web Search</a:t>
            </a:r>
          </a:p>
          <a:p>
            <a:pPr lvl="1"/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LambdaRank: IR optimal ranking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Factoring as optimization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News summarization, web spam detection, convolutional nets for speech detection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3"/>
          </a:xfrm>
        </p:spPr>
        <p:txBody>
          <a:bodyPr/>
          <a:lstStyle/>
          <a:p>
            <a:r>
              <a:rPr lang="en-US" dirty="0" smtClean="0"/>
              <a:t>Factoring </a:t>
            </a:r>
            <a:r>
              <a:rPr lang="en-US" dirty="0" err="1" smtClean="0"/>
              <a:t>Biprimes</a:t>
            </a:r>
            <a:r>
              <a:rPr lang="en-US" dirty="0" smtClean="0"/>
              <a:t>: A True Mountain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security of internet commerce (SSL, RSA) rests on a mathematical conjecture, namely, that factoring </a:t>
            </a:r>
            <a:r>
              <a:rPr lang="en-US" sz="2400" dirty="0" err="1" smtClean="0"/>
              <a:t>biprimes</a:t>
            </a:r>
            <a:r>
              <a:rPr lang="en-US" sz="2400" dirty="0" smtClean="0"/>
              <a:t> is combinatorically hard.</a:t>
            </a:r>
          </a:p>
          <a:p>
            <a:r>
              <a:rPr lang="en-US" sz="2400" dirty="0" smtClean="0"/>
              <a:t>Conjectures aren’t necessarily true.  If this conjecture is false, there is no simple backup plan.</a:t>
            </a:r>
          </a:p>
          <a:p>
            <a:r>
              <a:rPr lang="en-US" sz="2400" dirty="0" smtClean="0"/>
              <a:t>The current fastest known factoring method is the general number field sieve.  It is exponentially slow: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229100"/>
            <a:ext cx="266700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en-US" dirty="0" smtClean="0"/>
              <a:t>Circumstantial Evidence That Factoring is Not NP-hard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4900"/>
          </a:xfrm>
        </p:spPr>
        <p:txBody>
          <a:bodyPr/>
          <a:lstStyle/>
          <a:p>
            <a:r>
              <a:rPr lang="en-US" sz="2600" dirty="0" smtClean="0"/>
              <a:t>There are very few known problems that quantum computers could solve exponentially faster than classical computers.</a:t>
            </a:r>
          </a:p>
          <a:p>
            <a:r>
              <a:rPr lang="en-US" sz="2600" dirty="0" smtClean="0"/>
              <a:t>Factoring is one of them:             (</a:t>
            </a:r>
            <a:r>
              <a:rPr lang="en-US" sz="2600" dirty="0" err="1" smtClean="0"/>
              <a:t>Shor</a:t>
            </a:r>
            <a:r>
              <a:rPr lang="en-US" sz="2600" dirty="0" smtClean="0"/>
              <a:t>, 94).  The “discrete logarithm” is one more.</a:t>
            </a:r>
          </a:p>
          <a:p>
            <a:r>
              <a:rPr lang="en-US" sz="2600" dirty="0" smtClean="0"/>
              <a:t>Much work since then to find a quantum algorithm that solves an NP complete problem has failed.  A quantum computer must use domain knowledge (S. Aaronson, 2008)</a:t>
            </a:r>
          </a:p>
          <a:p>
            <a:r>
              <a:rPr lang="en-US" sz="2600" dirty="0" smtClean="0"/>
              <a:t>Searching a list of solutions is not exponential:            (Grover, 96)</a:t>
            </a:r>
            <a:endParaRPr lang="en-US" sz="2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575" y="2695575"/>
            <a:ext cx="914400" cy="447675"/>
          </a:xfrm>
          <a:prstGeom prst="rect">
            <a:avLst/>
          </a:prstGeom>
          <a:noFill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8575" y="5172075"/>
            <a:ext cx="11430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Best We Can Do?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371600"/>
            <a:ext cx="2667000" cy="876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100" y="28575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exponential complexity, but with better </a:t>
            </a:r>
            <a:r>
              <a:rPr lang="en-US" i="1" dirty="0" smtClean="0"/>
              <a:t>N</a:t>
            </a:r>
            <a:r>
              <a:rPr lang="en-US" dirty="0" smtClean="0"/>
              <a:t> dependence, would be interesting.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70800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57200"/>
          </a:xfrm>
        </p:spPr>
        <p:txBody>
          <a:bodyPr/>
          <a:lstStyle/>
          <a:p>
            <a:r>
              <a:rPr lang="en-US" dirty="0" smtClean="0"/>
              <a:t>Represent the Problem in Binary</a:t>
            </a:r>
            <a:endParaRPr lang="en-US" dirty="0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1485900" y="800100"/>
          <a:ext cx="6097588" cy="2617787"/>
        </p:xfrm>
        <a:graphic>
          <a:graphicData uri="http://schemas.openxmlformats.org/presentationml/2006/ole">
            <p:oleObj spid="_x0000_s35842" name="Document" r:id="rId4" imgW="6097016" imgH="2618429" progId="Word.Document.12">
              <p:embed/>
            </p:oleObj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1600200" y="3886200"/>
          <a:ext cx="5940425" cy="2674937"/>
        </p:xfrm>
        <a:graphic>
          <a:graphicData uri="http://schemas.openxmlformats.org/presentationml/2006/ole">
            <p:oleObj spid="_x0000_s35843" name="Document" r:id="rId5" imgW="5940848" imgH="2675030" progId="Word.Document.12">
              <p:embed/>
            </p:oleObj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57199"/>
          </a:xfrm>
        </p:spPr>
        <p:txBody>
          <a:bodyPr/>
          <a:lstStyle/>
          <a:p>
            <a:r>
              <a:rPr lang="en-US" dirty="0" smtClean="0"/>
              <a:t>First Trick: Linearization</a:t>
            </a:r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71500" y="4457700"/>
          <a:ext cx="8240712" cy="1711325"/>
        </p:xfrm>
        <a:graphic>
          <a:graphicData uri="http://schemas.openxmlformats.org/presentationml/2006/ole">
            <p:oleObj spid="_x0000_s43010" name="Document" r:id="rId3" imgW="8243953" imgH="1709707" progId="Word.Document.12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71500" y="2400300"/>
          <a:ext cx="8240712" cy="1885950"/>
        </p:xfrm>
        <a:graphic>
          <a:graphicData uri="http://schemas.openxmlformats.org/presentationml/2006/ole">
            <p:oleObj spid="_x0000_s43011" name="Document" r:id="rId4" imgW="8243953" imgH="1884130" progId="Word.Document.12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1500" y="800100"/>
          <a:ext cx="8229600" cy="1390650"/>
        </p:xfrm>
        <a:graphic>
          <a:graphicData uri="http://schemas.openxmlformats.org/presentationml/2006/ole">
            <p:oleObj spid="_x0000_s43013" name="Document" r:id="rId5" imgW="8260506" imgH="13885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rot="10800000" flipV="1">
            <a:off x="3381377" y="4810124"/>
            <a:ext cx="3829048" cy="285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/>
          <p:nvPr/>
        </p:nvGrpSpPr>
        <p:grpSpPr>
          <a:xfrm>
            <a:off x="2514600" y="1143000"/>
            <a:ext cx="3981466" cy="3314700"/>
            <a:chOff x="2628900" y="1257300"/>
            <a:chExt cx="3981466" cy="3314700"/>
          </a:xfrm>
        </p:grpSpPr>
        <p:sp>
          <p:nvSpPr>
            <p:cNvPr id="7" name="Cube 6"/>
            <p:cNvSpPr/>
            <p:nvPr/>
          </p:nvSpPr>
          <p:spPr>
            <a:xfrm>
              <a:off x="2628900" y="1257300"/>
              <a:ext cx="3429000" cy="3314700"/>
            </a:xfrm>
            <a:prstGeom prst="cube">
              <a:avLst/>
            </a:prstGeom>
            <a:solidFill>
              <a:schemeClr val="accent1"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214938" y="1257300"/>
              <a:ext cx="957262" cy="828676"/>
            </a:xfrm>
            <a:prstGeom prst="triangle">
              <a:avLst>
                <a:gd name="adj" fmla="val 8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587614">
              <a:off x="4510378" y="2091566"/>
              <a:ext cx="2138221" cy="206175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7034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895555 h 895555"/>
                <a:gd name="connsiteX1" fmla="*/ 471915 w 1060704"/>
                <a:gd name="connsiteY1" fmla="*/ 0 h 895555"/>
                <a:gd name="connsiteX2" fmla="*/ 1060704 w 1060704"/>
                <a:gd name="connsiteY2" fmla="*/ 895555 h 895555"/>
                <a:gd name="connsiteX3" fmla="*/ 0 w 1060704"/>
                <a:gd name="connsiteY3" fmla="*/ 895555 h 895555"/>
                <a:gd name="connsiteX0" fmla="*/ 0 w 2138221"/>
                <a:gd name="connsiteY0" fmla="*/ 895555 h 2259283"/>
                <a:gd name="connsiteX1" fmla="*/ 471915 w 2138221"/>
                <a:gd name="connsiteY1" fmla="*/ 0 h 2259283"/>
                <a:gd name="connsiteX2" fmla="*/ 2138221 w 2138221"/>
                <a:gd name="connsiteY2" fmla="*/ 2259283 h 2259283"/>
                <a:gd name="connsiteX3" fmla="*/ 0 w 2138221"/>
                <a:gd name="connsiteY3" fmla="*/ 895555 h 22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221" h="2259283">
                  <a:moveTo>
                    <a:pt x="0" y="895555"/>
                  </a:moveTo>
                  <a:lnTo>
                    <a:pt x="471915" y="0"/>
                  </a:lnTo>
                  <a:lnTo>
                    <a:pt x="2138221" y="2259283"/>
                  </a:lnTo>
                  <a:lnTo>
                    <a:pt x="0" y="89555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33987" y="2085975"/>
              <a:ext cx="938212" cy="24765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333500"/>
                <a:gd name="connsiteY0" fmla="*/ 914400 h 914400"/>
                <a:gd name="connsiteX1" fmla="*/ 530352 w 1333500"/>
                <a:gd name="connsiteY1" fmla="*/ 0 h 914400"/>
                <a:gd name="connsiteX2" fmla="*/ 1333500 w 1333500"/>
                <a:gd name="connsiteY2" fmla="*/ 242888 h 914400"/>
                <a:gd name="connsiteX3" fmla="*/ 1060704 w 1333500"/>
                <a:gd name="connsiteY3" fmla="*/ 914400 h 914400"/>
                <a:gd name="connsiteX4" fmla="*/ 0 w 1333500"/>
                <a:gd name="connsiteY4" fmla="*/ 914400 h 914400"/>
                <a:gd name="connsiteX0" fmla="*/ 0 w 1333500"/>
                <a:gd name="connsiteY0" fmla="*/ 2476500 h 2476500"/>
                <a:gd name="connsiteX1" fmla="*/ 530352 w 1333500"/>
                <a:gd name="connsiteY1" fmla="*/ 1562100 h 2476500"/>
                <a:gd name="connsiteX2" fmla="*/ 938212 w 1333500"/>
                <a:gd name="connsiteY2" fmla="*/ 0 h 2476500"/>
                <a:gd name="connsiteX3" fmla="*/ 1333500 w 1333500"/>
                <a:gd name="connsiteY3" fmla="*/ 1804988 h 2476500"/>
                <a:gd name="connsiteX4" fmla="*/ 1060704 w 1333500"/>
                <a:gd name="connsiteY4" fmla="*/ 2476500 h 2476500"/>
                <a:gd name="connsiteX5" fmla="*/ 0 w 1333500"/>
                <a:gd name="connsiteY5" fmla="*/ 2476500 h 2476500"/>
                <a:gd name="connsiteX0" fmla="*/ 0 w 1333500"/>
                <a:gd name="connsiteY0" fmla="*/ 2476500 h 2476500"/>
                <a:gd name="connsiteX1" fmla="*/ 358902 w 1333500"/>
                <a:gd name="connsiteY1" fmla="*/ 1543050 h 2476500"/>
                <a:gd name="connsiteX2" fmla="*/ 938212 w 1333500"/>
                <a:gd name="connsiteY2" fmla="*/ 0 h 2476500"/>
                <a:gd name="connsiteX3" fmla="*/ 1333500 w 1333500"/>
                <a:gd name="connsiteY3" fmla="*/ 1804988 h 2476500"/>
                <a:gd name="connsiteX4" fmla="*/ 1060704 w 1333500"/>
                <a:gd name="connsiteY4" fmla="*/ 2476500 h 2476500"/>
                <a:gd name="connsiteX5" fmla="*/ 0 w 1333500"/>
                <a:gd name="connsiteY5" fmla="*/ 2476500 h 2476500"/>
                <a:gd name="connsiteX0" fmla="*/ 0 w 1214437"/>
                <a:gd name="connsiteY0" fmla="*/ 2476500 h 2476500"/>
                <a:gd name="connsiteX1" fmla="*/ 358902 w 1214437"/>
                <a:gd name="connsiteY1" fmla="*/ 1543050 h 2476500"/>
                <a:gd name="connsiteX2" fmla="*/ 938212 w 1214437"/>
                <a:gd name="connsiteY2" fmla="*/ 0 h 2476500"/>
                <a:gd name="connsiteX3" fmla="*/ 1214437 w 1214437"/>
                <a:gd name="connsiteY3" fmla="*/ 1819276 h 2476500"/>
                <a:gd name="connsiteX4" fmla="*/ 1060704 w 1214437"/>
                <a:gd name="connsiteY4" fmla="*/ 2476500 h 2476500"/>
                <a:gd name="connsiteX5" fmla="*/ 0 w 1214437"/>
                <a:gd name="connsiteY5" fmla="*/ 2476500 h 2476500"/>
                <a:gd name="connsiteX0" fmla="*/ 0 w 1060704"/>
                <a:gd name="connsiteY0" fmla="*/ 2476500 h 2476500"/>
                <a:gd name="connsiteX1" fmla="*/ 358902 w 1060704"/>
                <a:gd name="connsiteY1" fmla="*/ 1543050 h 2476500"/>
                <a:gd name="connsiteX2" fmla="*/ 938212 w 1060704"/>
                <a:gd name="connsiteY2" fmla="*/ 0 h 2476500"/>
                <a:gd name="connsiteX3" fmla="*/ 642937 w 1060704"/>
                <a:gd name="connsiteY3" fmla="*/ 1819276 h 2476500"/>
                <a:gd name="connsiteX4" fmla="*/ 1060704 w 1060704"/>
                <a:gd name="connsiteY4" fmla="*/ 2476500 h 2476500"/>
                <a:gd name="connsiteX5" fmla="*/ 0 w 1060704"/>
                <a:gd name="connsiteY5" fmla="*/ 2476500 h 2476500"/>
                <a:gd name="connsiteX0" fmla="*/ 0 w 1060704"/>
                <a:gd name="connsiteY0" fmla="*/ 2476500 h 2476500"/>
                <a:gd name="connsiteX1" fmla="*/ 358902 w 1060704"/>
                <a:gd name="connsiteY1" fmla="*/ 1543050 h 2476500"/>
                <a:gd name="connsiteX2" fmla="*/ 938212 w 1060704"/>
                <a:gd name="connsiteY2" fmla="*/ 0 h 2476500"/>
                <a:gd name="connsiteX3" fmla="*/ 871537 w 1060704"/>
                <a:gd name="connsiteY3" fmla="*/ 1704976 h 2476500"/>
                <a:gd name="connsiteX4" fmla="*/ 1060704 w 1060704"/>
                <a:gd name="connsiteY4" fmla="*/ 2476500 h 2476500"/>
                <a:gd name="connsiteX5" fmla="*/ 0 w 1060704"/>
                <a:gd name="connsiteY5" fmla="*/ 2476500 h 2476500"/>
                <a:gd name="connsiteX0" fmla="*/ 0 w 938212"/>
                <a:gd name="connsiteY0" fmla="*/ 2476500 h 2476500"/>
                <a:gd name="connsiteX1" fmla="*/ 358902 w 938212"/>
                <a:gd name="connsiteY1" fmla="*/ 1543050 h 2476500"/>
                <a:gd name="connsiteX2" fmla="*/ 938212 w 938212"/>
                <a:gd name="connsiteY2" fmla="*/ 0 h 2476500"/>
                <a:gd name="connsiteX3" fmla="*/ 871537 w 938212"/>
                <a:gd name="connsiteY3" fmla="*/ 1704976 h 2476500"/>
                <a:gd name="connsiteX4" fmla="*/ 627317 w 938212"/>
                <a:gd name="connsiteY4" fmla="*/ 1919288 h 2476500"/>
                <a:gd name="connsiteX5" fmla="*/ 0 w 938212"/>
                <a:gd name="connsiteY5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212" h="2476500">
                  <a:moveTo>
                    <a:pt x="0" y="2476500"/>
                  </a:moveTo>
                  <a:lnTo>
                    <a:pt x="358902" y="1543050"/>
                  </a:lnTo>
                  <a:lnTo>
                    <a:pt x="938212" y="0"/>
                  </a:lnTo>
                  <a:lnTo>
                    <a:pt x="871537" y="1704976"/>
                  </a:lnTo>
                  <a:lnTo>
                    <a:pt x="627317" y="1919288"/>
                  </a:lnTo>
                  <a:lnTo>
                    <a:pt x="0" y="24765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Geometrical Problem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085975" y="1152525"/>
            <a:ext cx="5143500" cy="4914900"/>
          </a:xfrm>
          <a:prstGeom prst="cube">
            <a:avLst/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2095500" y="4838700"/>
            <a:ext cx="1285876" cy="1219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175796" y="4662488"/>
            <a:ext cx="391319" cy="7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Trick: Quantization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1143000"/>
            <a:ext cx="677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feasible region via Linear Programming.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200400" y="2057400"/>
            <a:ext cx="1943100" cy="1828800"/>
            <a:chOff x="1257300" y="2057400"/>
            <a:chExt cx="1943100" cy="1828800"/>
          </a:xfrm>
        </p:grpSpPr>
        <p:sp>
          <p:nvSpPr>
            <p:cNvPr id="5" name="Rectangle 4"/>
            <p:cNvSpPr/>
            <p:nvPr/>
          </p:nvSpPr>
          <p:spPr>
            <a:xfrm>
              <a:off x="1257300" y="2057400"/>
              <a:ext cx="1943100" cy="1828800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57300" y="2057400"/>
              <a:ext cx="1828800" cy="1714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57200" y="4800600"/>
          <a:ext cx="8240712" cy="908050"/>
        </p:xfrm>
        <a:graphic>
          <a:graphicData uri="http://schemas.openxmlformats.org/presentationml/2006/ole">
            <p:oleObj spid="_x0000_s39938" name="Document" r:id="rId3" imgW="8241399" imgH="908219" progId="Word.Document.12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1772444" y="3485356"/>
            <a:ext cx="1485900" cy="1588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394" y="4228306"/>
            <a:ext cx="14859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152900"/>
            <a:ext cx="323850" cy="447675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3200400"/>
            <a:ext cx="323850" cy="447675"/>
          </a:xfrm>
          <a:prstGeom prst="rect">
            <a:avLst/>
          </a:prstGeom>
          <a:noFill/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71500" y="342900"/>
            <a:ext cx="2171700" cy="2057400"/>
            <a:chOff x="3200400" y="1714500"/>
            <a:chExt cx="3086100" cy="2857500"/>
          </a:xfrm>
        </p:grpSpPr>
        <p:sp>
          <p:nvSpPr>
            <p:cNvPr id="6" name="Freeform 5"/>
            <p:cNvSpPr/>
            <p:nvPr/>
          </p:nvSpPr>
          <p:spPr>
            <a:xfrm>
              <a:off x="3200400" y="1714500"/>
              <a:ext cx="3086100" cy="2857500"/>
            </a:xfrm>
            <a:custGeom>
              <a:avLst/>
              <a:gdLst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100" h="2857500">
                  <a:moveTo>
                    <a:pt x="0" y="0"/>
                  </a:moveTo>
                  <a:lnTo>
                    <a:pt x="3086100" y="0"/>
                  </a:lnTo>
                  <a:lnTo>
                    <a:pt x="3086100" y="2857500"/>
                  </a:lnTo>
                  <a:lnTo>
                    <a:pt x="0" y="285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0800000">
              <a:off x="5715000" y="1714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3200400" y="4000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5715000" y="4000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2695576" y="707232"/>
            <a:ext cx="88106" cy="83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5257800" y="3314700"/>
            <a:ext cx="2172494" cy="2058988"/>
            <a:chOff x="3314700" y="3086100"/>
            <a:chExt cx="2172494" cy="2058988"/>
          </a:xfrm>
        </p:grpSpPr>
        <p:sp>
          <p:nvSpPr>
            <p:cNvPr id="15" name="Freeform 14"/>
            <p:cNvSpPr/>
            <p:nvPr/>
          </p:nvSpPr>
          <p:spPr>
            <a:xfrm>
              <a:off x="3314700" y="3086100"/>
              <a:ext cx="2171700" cy="2057400"/>
            </a:xfrm>
            <a:custGeom>
              <a:avLst/>
              <a:gdLst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100" h="2857500">
                  <a:moveTo>
                    <a:pt x="0" y="0"/>
                  </a:moveTo>
                  <a:lnTo>
                    <a:pt x="3086100" y="0"/>
                  </a:lnTo>
                  <a:lnTo>
                    <a:pt x="3086100" y="2857500"/>
                  </a:lnTo>
                  <a:lnTo>
                    <a:pt x="0" y="285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3314700" y="3086100"/>
              <a:ext cx="2171700" cy="20574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3314700" y="4732020"/>
              <a:ext cx="402167" cy="41148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6200000">
              <a:off x="5079577" y="4736677"/>
              <a:ext cx="411480" cy="402167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29200" y="5143500"/>
              <a:ext cx="457200" cy="1588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257800" y="4914900"/>
              <a:ext cx="457200" cy="1588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62538" y="4929188"/>
              <a:ext cx="219075" cy="211932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3314700" y="1028700"/>
          <a:ext cx="8240712" cy="908050"/>
        </p:xfrm>
        <a:graphic>
          <a:graphicData uri="http://schemas.openxmlformats.org/presentationml/2006/ole">
            <p:oleObj spid="_x0000_s40962" name="Document" r:id="rId3" imgW="8241399" imgH="908219" progId="Word.Document.12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903288" y="4000500"/>
          <a:ext cx="8240712" cy="463550"/>
        </p:xfrm>
        <a:graphic>
          <a:graphicData uri="http://schemas.openxmlformats.org/presentationml/2006/ole">
            <p:oleObj spid="_x0000_s40963" name="Document" r:id="rId4" imgW="8241399" imgH="463465" progId="Word.Document.12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5257800" y="4800600"/>
          <a:ext cx="8240712" cy="307975"/>
        </p:xfrm>
        <a:graphic>
          <a:graphicData uri="http://schemas.openxmlformats.org/presentationml/2006/ole">
            <p:oleObj spid="_x0000_s40964" name="Document" r:id="rId5" imgW="8241399" imgH="308017" progId="Word.Document.12">
              <p:embed/>
            </p:oleObj>
          </a:graphicData>
        </a:graphic>
      </p:graphicFrame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143000"/>
            <a:ext cx="219075" cy="447675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16200000" flipH="1">
            <a:off x="2331244" y="350044"/>
            <a:ext cx="419100" cy="395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Lose Information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457200" y="1143000"/>
            <a:ext cx="3790951" cy="3774280"/>
            <a:chOff x="2731294" y="1714500"/>
            <a:chExt cx="3790951" cy="3774280"/>
          </a:xfrm>
        </p:grpSpPr>
        <p:sp>
          <p:nvSpPr>
            <p:cNvPr id="5" name="Cube 4"/>
            <p:cNvSpPr/>
            <p:nvPr/>
          </p:nvSpPr>
          <p:spPr>
            <a:xfrm>
              <a:off x="2743200" y="1714500"/>
              <a:ext cx="3771900" cy="3771900"/>
            </a:xfrm>
            <a:prstGeom prst="cub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>
              <a:spLocks/>
            </p:cNvSpPr>
            <p:nvPr/>
          </p:nvSpPr>
          <p:spPr>
            <a:xfrm rot="2502032">
              <a:off x="5175689" y="2322690"/>
              <a:ext cx="707148" cy="664808"/>
            </a:xfrm>
            <a:prstGeom prst="triangle">
              <a:avLst>
                <a:gd name="adj" fmla="val 58247"/>
              </a:avLst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731294" y="2381250"/>
              <a:ext cx="577310" cy="70008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571500 h 571500"/>
                <a:gd name="connsiteX1" fmla="*/ 530352 w 1060704"/>
                <a:gd name="connsiteY1" fmla="*/ 0 h 571500"/>
                <a:gd name="connsiteX2" fmla="*/ 1060704 w 1060704"/>
                <a:gd name="connsiteY2" fmla="*/ 571500 h 571500"/>
                <a:gd name="connsiteX3" fmla="*/ 0 w 1060704"/>
                <a:gd name="connsiteY3" fmla="*/ 571500 h 571500"/>
                <a:gd name="connsiteX0" fmla="*/ 0 w 717804"/>
                <a:gd name="connsiteY0" fmla="*/ 914400 h 914400"/>
                <a:gd name="connsiteX1" fmla="*/ 187452 w 717804"/>
                <a:gd name="connsiteY1" fmla="*/ 0 h 914400"/>
                <a:gd name="connsiteX2" fmla="*/ 717804 w 717804"/>
                <a:gd name="connsiteY2" fmla="*/ 571500 h 914400"/>
                <a:gd name="connsiteX3" fmla="*/ 0 w 717804"/>
                <a:gd name="connsiteY3" fmla="*/ 914400 h 914400"/>
                <a:gd name="connsiteX0" fmla="*/ 0 w 717804"/>
                <a:gd name="connsiteY0" fmla="*/ 914400 h 914400"/>
                <a:gd name="connsiteX1" fmla="*/ 187452 w 717804"/>
                <a:gd name="connsiteY1" fmla="*/ 0 h 914400"/>
                <a:gd name="connsiteX2" fmla="*/ 717804 w 717804"/>
                <a:gd name="connsiteY2" fmla="*/ 571500 h 914400"/>
                <a:gd name="connsiteX3" fmla="*/ 716756 w 717804"/>
                <a:gd name="connsiteY3" fmla="*/ 571500 h 914400"/>
                <a:gd name="connsiteX4" fmla="*/ 0 w 717804"/>
                <a:gd name="connsiteY4" fmla="*/ 914400 h 914400"/>
                <a:gd name="connsiteX0" fmla="*/ 41148 w 758952"/>
                <a:gd name="connsiteY0" fmla="*/ 457200 h 457200"/>
                <a:gd name="connsiteX1" fmla="*/ 0 w 758952"/>
                <a:gd name="connsiteY1" fmla="*/ 0 h 457200"/>
                <a:gd name="connsiteX2" fmla="*/ 758952 w 758952"/>
                <a:gd name="connsiteY2" fmla="*/ 114300 h 457200"/>
                <a:gd name="connsiteX3" fmla="*/ 757904 w 758952"/>
                <a:gd name="connsiteY3" fmla="*/ 114300 h 457200"/>
                <a:gd name="connsiteX4" fmla="*/ 41148 w 758952"/>
                <a:gd name="connsiteY4" fmla="*/ 457200 h 457200"/>
                <a:gd name="connsiteX0" fmla="*/ 41148 w 758952"/>
                <a:gd name="connsiteY0" fmla="*/ 457200 h 457200"/>
                <a:gd name="connsiteX1" fmla="*/ 0 w 758952"/>
                <a:gd name="connsiteY1" fmla="*/ 0 h 457200"/>
                <a:gd name="connsiteX2" fmla="*/ 758952 w 758952"/>
                <a:gd name="connsiteY2" fmla="*/ 114300 h 457200"/>
                <a:gd name="connsiteX3" fmla="*/ 757904 w 758952"/>
                <a:gd name="connsiteY3" fmla="*/ 114300 h 457200"/>
                <a:gd name="connsiteX4" fmla="*/ 41148 w 758952"/>
                <a:gd name="connsiteY4" fmla="*/ 457200 h 457200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7523 w 742284"/>
                <a:gd name="connsiteY0" fmla="*/ 435664 h 435664"/>
                <a:gd name="connsiteX1" fmla="*/ 0 w 742284"/>
                <a:gd name="connsiteY1" fmla="*/ 0 h 435664"/>
                <a:gd name="connsiteX2" fmla="*/ 742284 w 742284"/>
                <a:gd name="connsiteY2" fmla="*/ 97631 h 435664"/>
                <a:gd name="connsiteX3" fmla="*/ 741236 w 742284"/>
                <a:gd name="connsiteY3" fmla="*/ 97631 h 435664"/>
                <a:gd name="connsiteX4" fmla="*/ 7523 w 742284"/>
                <a:gd name="connsiteY4" fmla="*/ 435664 h 435664"/>
                <a:gd name="connsiteX0" fmla="*/ 7523 w 743659"/>
                <a:gd name="connsiteY0" fmla="*/ 435664 h 435664"/>
                <a:gd name="connsiteX1" fmla="*/ 0 w 743659"/>
                <a:gd name="connsiteY1" fmla="*/ 0 h 435664"/>
                <a:gd name="connsiteX2" fmla="*/ 742284 w 743659"/>
                <a:gd name="connsiteY2" fmla="*/ 97631 h 435664"/>
                <a:gd name="connsiteX3" fmla="*/ 743659 w 743659"/>
                <a:gd name="connsiteY3" fmla="*/ 100065 h 435664"/>
                <a:gd name="connsiteX4" fmla="*/ 7523 w 743659"/>
                <a:gd name="connsiteY4" fmla="*/ 435664 h 435664"/>
                <a:gd name="connsiteX0" fmla="*/ 7523 w 742284"/>
                <a:gd name="connsiteY0" fmla="*/ 435664 h 435664"/>
                <a:gd name="connsiteX1" fmla="*/ 0 w 742284"/>
                <a:gd name="connsiteY1" fmla="*/ 0 h 435664"/>
                <a:gd name="connsiteX2" fmla="*/ 742284 w 742284"/>
                <a:gd name="connsiteY2" fmla="*/ 97631 h 435664"/>
                <a:gd name="connsiteX3" fmla="*/ 7523 w 742284"/>
                <a:gd name="connsiteY3" fmla="*/ 435664 h 435664"/>
                <a:gd name="connsiteX0" fmla="*/ 7523 w 587258"/>
                <a:gd name="connsiteY0" fmla="*/ 435664 h 435664"/>
                <a:gd name="connsiteX1" fmla="*/ 0 w 587258"/>
                <a:gd name="connsiteY1" fmla="*/ 0 h 435664"/>
                <a:gd name="connsiteX2" fmla="*/ 587258 w 587258"/>
                <a:gd name="connsiteY2" fmla="*/ 276 h 435664"/>
                <a:gd name="connsiteX3" fmla="*/ 7523 w 587258"/>
                <a:gd name="connsiteY3" fmla="*/ 435664 h 435664"/>
                <a:gd name="connsiteX0" fmla="*/ 7523 w 587258"/>
                <a:gd name="connsiteY0" fmla="*/ 715560 h 715560"/>
                <a:gd name="connsiteX1" fmla="*/ 0 w 587258"/>
                <a:gd name="connsiteY1" fmla="*/ 279896 h 715560"/>
                <a:gd name="connsiteX2" fmla="*/ 285830 w 587258"/>
                <a:gd name="connsiteY2" fmla="*/ 0 h 715560"/>
                <a:gd name="connsiteX3" fmla="*/ 587258 w 587258"/>
                <a:gd name="connsiteY3" fmla="*/ 280172 h 715560"/>
                <a:gd name="connsiteX4" fmla="*/ 7523 w 587258"/>
                <a:gd name="connsiteY4" fmla="*/ 715560 h 71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258" h="715560">
                  <a:moveTo>
                    <a:pt x="7523" y="715560"/>
                  </a:moveTo>
                  <a:lnTo>
                    <a:pt x="0" y="279896"/>
                  </a:lnTo>
                  <a:lnTo>
                    <a:pt x="285830" y="0"/>
                  </a:lnTo>
                  <a:lnTo>
                    <a:pt x="587258" y="280172"/>
                  </a:lnTo>
                  <a:lnTo>
                    <a:pt x="7523" y="71556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254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929188" y="4945855"/>
              <a:ext cx="954881" cy="54292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175004"/>
                <a:gd name="connsiteY0" fmla="*/ 542925 h 914400"/>
                <a:gd name="connsiteX1" fmla="*/ 644652 w 1175004"/>
                <a:gd name="connsiteY1" fmla="*/ 0 h 914400"/>
                <a:gd name="connsiteX2" fmla="*/ 1175004 w 1175004"/>
                <a:gd name="connsiteY2" fmla="*/ 914400 h 914400"/>
                <a:gd name="connsiteX3" fmla="*/ 0 w 1175004"/>
                <a:gd name="connsiteY3" fmla="*/ 542925 h 914400"/>
                <a:gd name="connsiteX0" fmla="*/ 0 w 653510"/>
                <a:gd name="connsiteY0" fmla="*/ 542925 h 542925"/>
                <a:gd name="connsiteX1" fmla="*/ 644652 w 653510"/>
                <a:gd name="connsiteY1" fmla="*/ 0 h 542925"/>
                <a:gd name="connsiteX2" fmla="*/ 653510 w 653510"/>
                <a:gd name="connsiteY2" fmla="*/ 542925 h 542925"/>
                <a:gd name="connsiteX3" fmla="*/ 0 w 653510"/>
                <a:gd name="connsiteY3" fmla="*/ 542925 h 542925"/>
                <a:gd name="connsiteX0" fmla="*/ 0 w 954881"/>
                <a:gd name="connsiteY0" fmla="*/ 542925 h 542925"/>
                <a:gd name="connsiteX1" fmla="*/ 644652 w 954881"/>
                <a:gd name="connsiteY1" fmla="*/ 0 h 542925"/>
                <a:gd name="connsiteX2" fmla="*/ 954881 w 954881"/>
                <a:gd name="connsiteY2" fmla="*/ 242889 h 542925"/>
                <a:gd name="connsiteX3" fmla="*/ 653510 w 954881"/>
                <a:gd name="connsiteY3" fmla="*/ 542925 h 542925"/>
                <a:gd name="connsiteX4" fmla="*/ 0 w 954881"/>
                <a:gd name="connsiteY4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881" h="542925">
                  <a:moveTo>
                    <a:pt x="0" y="542925"/>
                  </a:moveTo>
                  <a:lnTo>
                    <a:pt x="644652" y="0"/>
                  </a:lnTo>
                  <a:lnTo>
                    <a:pt x="954881" y="242889"/>
                  </a:lnTo>
                  <a:lnTo>
                    <a:pt x="653510" y="542925"/>
                  </a:lnTo>
                  <a:lnTo>
                    <a:pt x="0" y="54292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198395" y="4295776"/>
              <a:ext cx="323850" cy="573882"/>
            </a:xfrm>
            <a:custGeom>
              <a:avLst/>
              <a:gdLst>
                <a:gd name="connsiteX0" fmla="*/ 0 w 800100"/>
                <a:gd name="connsiteY0" fmla="*/ 571500 h 571500"/>
                <a:gd name="connsiteX1" fmla="*/ 400050 w 800100"/>
                <a:gd name="connsiteY1" fmla="*/ 0 h 571500"/>
                <a:gd name="connsiteX2" fmla="*/ 800100 w 800100"/>
                <a:gd name="connsiteY2" fmla="*/ 571500 h 571500"/>
                <a:gd name="connsiteX3" fmla="*/ 0 w 800100"/>
                <a:gd name="connsiteY3" fmla="*/ 571500 h 571500"/>
                <a:gd name="connsiteX0" fmla="*/ 0 w 800100"/>
                <a:gd name="connsiteY0" fmla="*/ 573882 h 573882"/>
                <a:gd name="connsiteX1" fmla="*/ 323850 w 800100"/>
                <a:gd name="connsiteY1" fmla="*/ 0 h 573882"/>
                <a:gd name="connsiteX2" fmla="*/ 800100 w 800100"/>
                <a:gd name="connsiteY2" fmla="*/ 573882 h 573882"/>
                <a:gd name="connsiteX3" fmla="*/ 0 w 80010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276225 w 323850"/>
                <a:gd name="connsiteY2" fmla="*/ 290513 h 573882"/>
                <a:gd name="connsiteX3" fmla="*/ 0 w 32385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323850 w 323850"/>
                <a:gd name="connsiteY2" fmla="*/ 254794 h 573882"/>
                <a:gd name="connsiteX3" fmla="*/ 0 w 32385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321468 w 323850"/>
                <a:gd name="connsiteY2" fmla="*/ 264319 h 573882"/>
                <a:gd name="connsiteX3" fmla="*/ 0 w 323850"/>
                <a:gd name="connsiteY3" fmla="*/ 573882 h 57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573882">
                  <a:moveTo>
                    <a:pt x="0" y="573882"/>
                  </a:moveTo>
                  <a:lnTo>
                    <a:pt x="323850" y="0"/>
                  </a:lnTo>
                  <a:lnTo>
                    <a:pt x="321468" y="264319"/>
                  </a:lnTo>
                  <a:lnTo>
                    <a:pt x="0" y="573882"/>
                  </a:lnTo>
                  <a:close/>
                </a:path>
              </a:pathLst>
            </a:custGeom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45352" y="1714500"/>
              <a:ext cx="276892" cy="228600"/>
            </a:xfrm>
            <a:custGeom>
              <a:avLst/>
              <a:gdLst>
                <a:gd name="connsiteX0" fmla="*/ 0 w 832104"/>
                <a:gd name="connsiteY0" fmla="*/ 457200 h 457200"/>
                <a:gd name="connsiteX1" fmla="*/ 416052 w 832104"/>
                <a:gd name="connsiteY1" fmla="*/ 0 h 457200"/>
                <a:gd name="connsiteX2" fmla="*/ 832104 w 832104"/>
                <a:gd name="connsiteY2" fmla="*/ 457200 h 457200"/>
                <a:gd name="connsiteX3" fmla="*/ 0 w 832104"/>
                <a:gd name="connsiteY3" fmla="*/ 457200 h 457200"/>
                <a:gd name="connsiteX0" fmla="*/ 41148 w 873252"/>
                <a:gd name="connsiteY0" fmla="*/ 228600 h 228600"/>
                <a:gd name="connsiteX1" fmla="*/ 0 w 873252"/>
                <a:gd name="connsiteY1" fmla="*/ 0 h 228600"/>
                <a:gd name="connsiteX2" fmla="*/ 873252 w 873252"/>
                <a:gd name="connsiteY2" fmla="*/ 228600 h 228600"/>
                <a:gd name="connsiteX3" fmla="*/ 41148 w 873252"/>
                <a:gd name="connsiteY3" fmla="*/ 228600 h 228600"/>
                <a:gd name="connsiteX0" fmla="*/ 41148 w 275558"/>
                <a:gd name="connsiteY0" fmla="*/ 228600 h 228600"/>
                <a:gd name="connsiteX1" fmla="*/ 0 w 275558"/>
                <a:gd name="connsiteY1" fmla="*/ 0 h 228600"/>
                <a:gd name="connsiteX2" fmla="*/ 275558 w 275558"/>
                <a:gd name="connsiteY2" fmla="*/ 0 h 228600"/>
                <a:gd name="connsiteX3" fmla="*/ 41148 w 275558"/>
                <a:gd name="connsiteY3" fmla="*/ 228600 h 228600"/>
                <a:gd name="connsiteX0" fmla="*/ 41148 w 276892"/>
                <a:gd name="connsiteY0" fmla="*/ 228600 h 228600"/>
                <a:gd name="connsiteX1" fmla="*/ 0 w 276892"/>
                <a:gd name="connsiteY1" fmla="*/ 0 h 228600"/>
                <a:gd name="connsiteX2" fmla="*/ 275558 w 276892"/>
                <a:gd name="connsiteY2" fmla="*/ 0 h 228600"/>
                <a:gd name="connsiteX3" fmla="*/ 276892 w 276892"/>
                <a:gd name="connsiteY3" fmla="*/ 226219 h 228600"/>
                <a:gd name="connsiteX4" fmla="*/ 41148 w 27689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92" h="228600">
                  <a:moveTo>
                    <a:pt x="41148" y="228600"/>
                  </a:moveTo>
                  <a:lnTo>
                    <a:pt x="0" y="0"/>
                  </a:lnTo>
                  <a:lnTo>
                    <a:pt x="275558" y="0"/>
                  </a:lnTo>
                  <a:cubicBezTo>
                    <a:pt x="276003" y="75406"/>
                    <a:pt x="276447" y="150813"/>
                    <a:pt x="276892" y="226219"/>
                  </a:cubicBezTo>
                  <a:lnTo>
                    <a:pt x="41148" y="2286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>
              <a:off x="2743200" y="4914900"/>
              <a:ext cx="571500" cy="57150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5600700" y="1257300"/>
            <a:ext cx="285750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457700" y="2628900"/>
            <a:ext cx="685800" cy="158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3721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How fast can randomized projections in subspaces find the solution?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“True Mountain”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likely has swamps, wolves, bears and Interstate 90 between here and there.</a:t>
            </a:r>
          </a:p>
          <a:p>
            <a:r>
              <a:rPr lang="en-US" dirty="0" smtClean="0"/>
              <a:t>Is still fun to see how far you can get.</a:t>
            </a:r>
          </a:p>
          <a:p>
            <a:r>
              <a:rPr lang="en-US" dirty="0" smtClean="0"/>
              <a:t>Keep your daytime job.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400" dirty="0" smtClean="0"/>
              <a:t>Most ‘transfer’ projects were more Mountain than Streetlamp</a:t>
            </a:r>
          </a:p>
          <a:p>
            <a:r>
              <a:rPr lang="en-US" sz="2400" dirty="0" smtClean="0"/>
              <a:t>Industrial research labs are great places to work on projects that</a:t>
            </a:r>
          </a:p>
          <a:p>
            <a:pPr lvl="1"/>
            <a:r>
              <a:rPr lang="en-US" sz="2000" dirty="0" smtClean="0"/>
              <a:t>Further the science</a:t>
            </a:r>
          </a:p>
          <a:p>
            <a:pPr lvl="1"/>
            <a:r>
              <a:rPr lang="en-US" sz="2000" dirty="0" smtClean="0"/>
              <a:t>Are inspired by pressing problems</a:t>
            </a:r>
          </a:p>
          <a:p>
            <a:pPr lvl="1"/>
            <a:r>
              <a:rPr lang="en-US" sz="2000" dirty="0" smtClean="0"/>
              <a:t>Can be tested in the crucible of the marketplace.</a:t>
            </a:r>
          </a:p>
          <a:p>
            <a:r>
              <a:rPr lang="en-US" sz="2400" dirty="0" smtClean="0"/>
              <a:t>Real world constraints can act as a valuable guide in the development of new scientific understanding.</a:t>
            </a:r>
          </a:p>
          <a:p>
            <a:r>
              <a:rPr lang="en-US" sz="2400" dirty="0" smtClean="0"/>
              <a:t>Even industrial research labs will support the occasional crazy project.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397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Some projects I have worked on</a:t>
            </a:r>
          </a:p>
          <a:p>
            <a:r>
              <a:rPr lang="en-US" dirty="0" smtClean="0"/>
              <a:t>Routing signaling networks for AT&amp;T</a:t>
            </a:r>
          </a:p>
          <a:p>
            <a:r>
              <a:rPr lang="en-US" dirty="0" smtClean="0"/>
              <a:t>Identifying audio in real time</a:t>
            </a:r>
          </a:p>
          <a:p>
            <a:r>
              <a:rPr lang="en-US" dirty="0" smtClean="0"/>
              <a:t>Ranking for web search</a:t>
            </a:r>
          </a:p>
          <a:p>
            <a:r>
              <a:rPr lang="en-US" dirty="0" smtClean="0"/>
              <a:t>Why is biprime factoring hard?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342900"/>
          </a:xfrm>
        </p:spPr>
        <p:txBody>
          <a:bodyPr/>
          <a:lstStyle/>
          <a:p>
            <a:r>
              <a:rPr lang="en-US" dirty="0" smtClean="0"/>
              <a:t>A Research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5600700"/>
          </a:xfrm>
        </p:spPr>
        <p:txBody>
          <a:bodyPr/>
          <a:lstStyle/>
          <a:p>
            <a:r>
              <a:rPr lang="en-US" sz="2000" dirty="0" smtClean="0"/>
              <a:t>1979 -1984 </a:t>
            </a:r>
            <a:r>
              <a:rPr lang="en-US" sz="2000" i="1" dirty="0" smtClean="0"/>
              <a:t>(Brandeis)</a:t>
            </a:r>
          </a:p>
          <a:p>
            <a:pPr lvl="1"/>
            <a:r>
              <a:rPr lang="en-US" sz="1600" dirty="0" smtClean="0"/>
              <a:t>Can we detect whether quarks have structure?</a:t>
            </a:r>
          </a:p>
          <a:p>
            <a:pPr lvl="1"/>
            <a:r>
              <a:rPr lang="en-US" sz="1600" dirty="0" smtClean="0"/>
              <a:t>Physics of the early universe</a:t>
            </a:r>
          </a:p>
          <a:p>
            <a:r>
              <a:rPr lang="en-US" sz="2000" dirty="0" smtClean="0"/>
              <a:t>1984 -1986 </a:t>
            </a:r>
            <a:r>
              <a:rPr lang="en-US" sz="2000" i="1" dirty="0" smtClean="0"/>
              <a:t>(MIT)</a:t>
            </a:r>
          </a:p>
          <a:p>
            <a:pPr lvl="1"/>
            <a:r>
              <a:rPr lang="en-US" sz="1600" dirty="0" smtClean="0"/>
              <a:t>Supersymmetry in anti-</a:t>
            </a:r>
            <a:r>
              <a:rPr lang="en-US" sz="1600" dirty="0" err="1" smtClean="0"/>
              <a:t>deSitter</a:t>
            </a:r>
            <a:r>
              <a:rPr lang="en-US" sz="1600" dirty="0" smtClean="0"/>
              <a:t> space</a:t>
            </a:r>
          </a:p>
          <a:p>
            <a:pPr lvl="1"/>
            <a:r>
              <a:rPr lang="en-US" sz="1600" dirty="0" smtClean="0"/>
              <a:t>Gravitational </a:t>
            </a:r>
            <a:r>
              <a:rPr lang="en-US" sz="1600" dirty="0" err="1" smtClean="0"/>
              <a:t>Aharonov-Bohm</a:t>
            </a:r>
            <a:r>
              <a:rPr lang="en-US" sz="1600" dirty="0" smtClean="0"/>
              <a:t> effect in Three Dimensions; nonlinear </a:t>
            </a:r>
            <a:r>
              <a:rPr lang="el-GR" sz="1600" dirty="0" smtClean="0"/>
              <a:t>σ</a:t>
            </a:r>
            <a:r>
              <a:rPr lang="en-US" sz="1600" dirty="0" smtClean="0"/>
              <a:t> models</a:t>
            </a:r>
          </a:p>
          <a:p>
            <a:pPr lvl="1"/>
            <a:r>
              <a:rPr lang="en-US" sz="1600" dirty="0" smtClean="0"/>
              <a:t>Buoyant mixtures of cellular-automaton gases</a:t>
            </a:r>
          </a:p>
          <a:p>
            <a:r>
              <a:rPr lang="en-US" sz="2000" dirty="0" smtClean="0"/>
              <a:t>1986 – 1990 </a:t>
            </a:r>
            <a:r>
              <a:rPr lang="en-US" sz="2000" i="1" dirty="0" smtClean="0"/>
              <a:t>(AT&amp;T Bell Labs)</a:t>
            </a:r>
          </a:p>
          <a:p>
            <a:pPr lvl="1"/>
            <a:r>
              <a:rPr lang="en-US" sz="1600" dirty="0" smtClean="0"/>
              <a:t>Modeling bit error rates in the AT&amp;T signaling network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Routing the AT&amp;T signaling network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1990 – 2000 </a:t>
            </a:r>
            <a:r>
              <a:rPr lang="en-US" sz="2000" i="1" dirty="0" smtClean="0"/>
              <a:t>(AT&amp;T, Lucent Bell Labs)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Applying convolutional neural nets for Zip code recognition (USPS)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Applying neural nets for handwriting recognition (USPS)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Segmentation of check courtesy amounts + optimal net training (NCR)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Speaker verification with discriminative GMMs (and with SVMs)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Developing Support Vector Machines with V. </a:t>
            </a:r>
            <a:r>
              <a:rPr lang="en-US" sz="1600" dirty="0" err="1" smtClean="0">
                <a:solidFill>
                  <a:schemeClr val="tx2"/>
                </a:solidFill>
              </a:rPr>
              <a:t>Vapnik</a:t>
            </a:r>
            <a:r>
              <a:rPr lang="en-US" sz="1600" dirty="0" smtClean="0">
                <a:solidFill>
                  <a:schemeClr val="tx2"/>
                </a:solidFill>
              </a:rPr>
              <a:t> (DARPA)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Research History,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57699"/>
          </a:xfrm>
        </p:spPr>
        <p:txBody>
          <a:bodyPr/>
          <a:lstStyle/>
          <a:p>
            <a:r>
              <a:rPr lang="en-US" sz="2000" dirty="0" smtClean="0"/>
              <a:t>2000 – present </a:t>
            </a:r>
            <a:r>
              <a:rPr lang="en-US" sz="2000" i="1" dirty="0" smtClean="0"/>
              <a:t>(Microsoft Research)</a:t>
            </a:r>
          </a:p>
          <a:p>
            <a:pPr lvl="1"/>
            <a:r>
              <a:rPr lang="en-US" sz="1600" dirty="0" smtClean="0"/>
              <a:t>Image compression with neural nets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Music recognition with Audio Fingerprinting (RARE)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Fast Indexing for Multimedia Identification</a:t>
            </a:r>
          </a:p>
          <a:p>
            <a:pPr lvl="1"/>
            <a:r>
              <a:rPr lang="en-US" sz="1600" dirty="0" smtClean="0"/>
              <a:t>Music summarization with RARE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Duplicate audio detection with RARE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Semisupervised learning on graphs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 bit more work on SVMs; convolutional nets for speech detection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Reviews: math for machine learning, dimensional reduction, feature extraction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RankNet: Learning to Rank for Web Search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LambdaRank: IR optimal ranking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Factoring as optimization</a:t>
            </a:r>
          </a:p>
          <a:p>
            <a:pPr lvl="1"/>
            <a:r>
              <a:rPr lang="en-US" sz="1600" dirty="0" smtClean="0"/>
              <a:t>Web stuff…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3429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Research History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56007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1979 -1984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(Brandeis)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Can we detect whether quarks have structure?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Physics of the early universe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1984 -1986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(MIT)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Supersymmetry in anti-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deSitter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space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Gravitational 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Aharonov-Bohm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effect in Three Dimensions; nonlinear </a:t>
            </a:r>
            <a:r>
              <a:rPr lang="el-G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σ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models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Buoyant mixtures of cellular-automaton gases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1986 – 1990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(AT&amp;T Bell Labs)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Modeling bit error rates in the AT&amp;T signaling network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Routing the AT&amp;T signaling network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1990 – 2000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(AT&amp;T, Lucent Bell Labs)</a:t>
            </a:r>
            <a:endParaRPr lang="en-U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Applying convolutional neural nets for Zip code recognition (USPS)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Applying neural nets for handwriting recognition (USPS)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Segmentation of check courtesy amounts + optimal net training (NCR)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Speaker verification with discriminative GMMs (and with SVMs)</a:t>
            </a:r>
          </a:p>
          <a:p>
            <a:pPr lvl="1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Developing Support Vector Machines with V. 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Vapnik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(DARPA)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639763"/>
          </a:xfrm>
        </p:spPr>
        <p:txBody>
          <a:bodyPr/>
          <a:lstStyle/>
          <a:p>
            <a:r>
              <a:rPr lang="en-US" sz="3600" dirty="0" smtClean="0"/>
              <a:t>Routing the AT&amp;T CCS7 Signaling Network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400300" y="1371600"/>
            <a:ext cx="685800" cy="457200"/>
            <a:chOff x="1714500" y="1371600"/>
            <a:chExt cx="685800" cy="457200"/>
          </a:xfrm>
        </p:grpSpPr>
        <p:sp>
          <p:nvSpPr>
            <p:cNvPr id="41" name="Flowchart: Process 40"/>
            <p:cNvSpPr/>
            <p:nvPr/>
          </p:nvSpPr>
          <p:spPr>
            <a:xfrm>
              <a:off x="1714500" y="1371600"/>
              <a:ext cx="685800" cy="457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4500" y="1408375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STP</a:t>
              </a:r>
              <a:endParaRPr lang="en-US" sz="2000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086100" y="1600200"/>
            <a:ext cx="2628900" cy="82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85103" y="1608430"/>
            <a:ext cx="2629897" cy="182880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85103" y="1608430"/>
            <a:ext cx="2629897" cy="182880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372597" y="2514600"/>
            <a:ext cx="13716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058194" y="2513806"/>
            <a:ext cx="1371600" cy="1588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86100" y="3429000"/>
            <a:ext cx="2628900" cy="823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n 39"/>
          <p:cNvSpPr/>
          <p:nvPr/>
        </p:nvSpPr>
        <p:spPr>
          <a:xfrm>
            <a:off x="1257300" y="3886200"/>
            <a:ext cx="914400" cy="571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NCP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00300" y="3200400"/>
            <a:ext cx="685800" cy="457200"/>
            <a:chOff x="1714500" y="1371600"/>
            <a:chExt cx="685800" cy="457200"/>
          </a:xfrm>
        </p:grpSpPr>
        <p:sp>
          <p:nvSpPr>
            <p:cNvPr id="46" name="Flowchart: Process 45"/>
            <p:cNvSpPr/>
            <p:nvPr/>
          </p:nvSpPr>
          <p:spPr>
            <a:xfrm>
              <a:off x="1714500" y="1371600"/>
              <a:ext cx="685800" cy="457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14500" y="1408375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STP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15000" y="3200400"/>
            <a:ext cx="685800" cy="457200"/>
            <a:chOff x="1714500" y="1371600"/>
            <a:chExt cx="685800" cy="457200"/>
          </a:xfrm>
        </p:grpSpPr>
        <p:sp>
          <p:nvSpPr>
            <p:cNvPr id="51" name="Flowchart: Process 50"/>
            <p:cNvSpPr/>
            <p:nvPr/>
          </p:nvSpPr>
          <p:spPr>
            <a:xfrm>
              <a:off x="1714500" y="1371600"/>
              <a:ext cx="685800" cy="457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14500" y="1408375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STP</a:t>
              </a:r>
              <a:endParaRPr lang="en-US" sz="2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15000" y="1371600"/>
            <a:ext cx="685800" cy="457200"/>
            <a:chOff x="1714500" y="1371600"/>
            <a:chExt cx="685800" cy="457200"/>
          </a:xfrm>
        </p:grpSpPr>
        <p:sp>
          <p:nvSpPr>
            <p:cNvPr id="56" name="Flowchart: Process 55"/>
            <p:cNvSpPr/>
            <p:nvPr/>
          </p:nvSpPr>
          <p:spPr>
            <a:xfrm>
              <a:off x="1714500" y="1371600"/>
              <a:ext cx="685800" cy="457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14500" y="1408375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STP</a:t>
              </a:r>
              <a:endParaRPr lang="en-US" sz="2000" dirty="0"/>
            </a:p>
          </p:txBody>
        </p:sp>
      </p:grpSp>
      <p:cxnSp>
        <p:nvCxnSpPr>
          <p:cNvPr id="61" name="Straight Connector 60"/>
          <p:cNvCxnSpPr>
            <a:stCxn id="40" idx="1"/>
          </p:cNvCxnSpPr>
          <p:nvPr/>
        </p:nvCxnSpPr>
        <p:spPr>
          <a:xfrm rot="5400000" flipH="1" flipV="1">
            <a:off x="918515" y="2404415"/>
            <a:ext cx="2277770" cy="68580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0" idx="1"/>
          </p:cNvCxnSpPr>
          <p:nvPr/>
        </p:nvCxnSpPr>
        <p:spPr>
          <a:xfrm rot="5400000" flipH="1" flipV="1">
            <a:off x="1832915" y="3318815"/>
            <a:ext cx="448970" cy="68580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800100" y="2171700"/>
            <a:ext cx="1143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4ESS</a:t>
            </a:r>
            <a:endParaRPr lang="en-US" dirty="0"/>
          </a:p>
        </p:txBody>
      </p:sp>
      <p:cxnSp>
        <p:nvCxnSpPr>
          <p:cNvPr id="68" name="Straight Connector 67"/>
          <p:cNvCxnSpPr>
            <a:stCxn id="65" idx="3"/>
          </p:cNvCxnSpPr>
          <p:nvPr/>
        </p:nvCxnSpPr>
        <p:spPr>
          <a:xfrm flipV="1">
            <a:off x="1943100" y="1608430"/>
            <a:ext cx="457200" cy="8490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5" idx="3"/>
          </p:cNvCxnSpPr>
          <p:nvPr/>
        </p:nvCxnSpPr>
        <p:spPr>
          <a:xfrm>
            <a:off x="1943100" y="2457450"/>
            <a:ext cx="457200" cy="97978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972300" y="2286000"/>
            <a:ext cx="1143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4ESS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400800" y="2628900"/>
            <a:ext cx="571500" cy="80010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6172200" y="1828800"/>
            <a:ext cx="1028700" cy="5715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286000" y="1028700"/>
            <a:ext cx="16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Birmingham, AL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286000" y="365760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Orleans, LA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5600700" y="1028700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Cleveland, OH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4229100" y="13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00700" y="3657600"/>
            <a:ext cx="166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Philadelphia, PA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57200" y="4572000"/>
            <a:ext cx="802174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200" dirty="0" smtClean="0"/>
              <a:t>80,000 miles of diversity violations found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Solving problem exactly is combinatorically hard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Use modified </a:t>
            </a:r>
            <a:r>
              <a:rPr lang="en-US" sz="2200" dirty="0" err="1" smtClean="0"/>
              <a:t>Djikstra</a:t>
            </a:r>
            <a:r>
              <a:rPr lang="en-US" sz="2200" dirty="0" smtClean="0"/>
              <a:t>, [# violations, length in violation, length]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Violations reduced to zero (in theory)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i="1" dirty="0" smtClean="0"/>
              <a:t>Joint work with Terry Cleary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r>
              <a:rPr lang="en-US" i="1" dirty="0" smtClean="0"/>
              <a:t>Getting the data you need can be tough</a:t>
            </a:r>
          </a:p>
          <a:p>
            <a:pPr lvl="1"/>
            <a:r>
              <a:rPr lang="en-US" i="1" dirty="0" smtClean="0"/>
              <a:t>Distributed over several databases</a:t>
            </a:r>
          </a:p>
          <a:p>
            <a:pPr lvl="1"/>
            <a:r>
              <a:rPr lang="en-US" i="1" dirty="0" smtClean="0"/>
              <a:t>Some may not be accessible</a:t>
            </a:r>
          </a:p>
          <a:p>
            <a:pPr lvl="1"/>
            <a:r>
              <a:rPr lang="en-US" i="1" dirty="0" smtClean="0"/>
              <a:t>Using the data in unexpected ways can reveal errors or missing data</a:t>
            </a:r>
          </a:p>
          <a:p>
            <a:r>
              <a:rPr lang="en-US" i="1" dirty="0" smtClean="0"/>
              <a:t>Engaging the Team</a:t>
            </a:r>
          </a:p>
          <a:p>
            <a:pPr lvl="1"/>
            <a:r>
              <a:rPr lang="en-US" i="1" dirty="0" smtClean="0"/>
              <a:t>“Over the wall” doesn’t work</a:t>
            </a:r>
          </a:p>
          <a:p>
            <a:pPr lvl="1"/>
            <a:r>
              <a:rPr lang="en-US" i="1" dirty="0" smtClean="0"/>
              <a:t>Must gain credibility, trust, and cycles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34084</TotalTime>
  <Words>2100</Words>
  <Application>Microsoft PowerPoint</Application>
  <PresentationFormat>On-screen Show (4:3)</PresentationFormat>
  <Paragraphs>436</Paragraphs>
  <Slides>38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Garamond</vt:lpstr>
      <vt:lpstr>Tahoma</vt:lpstr>
      <vt:lpstr>Courier New</vt:lpstr>
      <vt:lpstr>Wingdings</vt:lpstr>
      <vt:lpstr>1_blank</vt:lpstr>
      <vt:lpstr>Visio</vt:lpstr>
      <vt:lpstr>Equation</vt:lpstr>
      <vt:lpstr>Document</vt:lpstr>
      <vt:lpstr>The Mountains or the Street Lamp: Search, Research, Research again   Chris Burges Microsoft Research October 29, 2008</vt:lpstr>
      <vt:lpstr>Slide 2</vt:lpstr>
      <vt:lpstr>Slide 3</vt:lpstr>
      <vt:lpstr>Contents</vt:lpstr>
      <vt:lpstr>A Research History</vt:lpstr>
      <vt:lpstr>A Research History, cont.</vt:lpstr>
      <vt:lpstr>A Research History</vt:lpstr>
      <vt:lpstr>Routing the AT&amp;T CCS7 Signaling Network</vt:lpstr>
      <vt:lpstr>Lessons</vt:lpstr>
      <vt:lpstr>A Research History, cont.</vt:lpstr>
      <vt:lpstr>Audio Fingerprinting with RARE</vt:lpstr>
      <vt:lpstr>Robust Audio Recognition Engine</vt:lpstr>
      <vt:lpstr>Slide 13</vt:lpstr>
      <vt:lpstr>Slide 14</vt:lpstr>
      <vt:lpstr>Retrieval: Trim list by ANDing bit Vectors</vt:lpstr>
      <vt:lpstr>More Lessons</vt:lpstr>
      <vt:lpstr>A Research History, cont.</vt:lpstr>
      <vt:lpstr>Web Ranking at 60,000 Feet</vt:lpstr>
      <vt:lpstr>There are Many IR Metrics</vt:lpstr>
      <vt:lpstr>(N)DCG</vt:lpstr>
      <vt:lpstr>Information Retrieval Costs, cont.</vt:lpstr>
      <vt:lpstr>RankNet Cost ~ Pairwise Cost</vt:lpstr>
      <vt:lpstr>Pairwise Cost Revisited</vt:lpstr>
      <vt:lpstr>LambdaRank</vt:lpstr>
      <vt:lpstr>More Lessons</vt:lpstr>
      <vt:lpstr>A Research History, cont.</vt:lpstr>
      <vt:lpstr>Factoring Biprimes: A True Mountain</vt:lpstr>
      <vt:lpstr>Circumstantial Evidence That Factoring is Not NP-hard</vt:lpstr>
      <vt:lpstr>Is This The Best We Can Do?</vt:lpstr>
      <vt:lpstr>Represent the Problem in Binary</vt:lpstr>
      <vt:lpstr>First Trick: Linearization</vt:lpstr>
      <vt:lpstr>A Geometrical Problem</vt:lpstr>
      <vt:lpstr>Second Trick: Quantization</vt:lpstr>
      <vt:lpstr>Slide 34</vt:lpstr>
      <vt:lpstr>Projections Lose Information</vt:lpstr>
      <vt:lpstr>“True Mountain” Lessons</vt:lpstr>
      <vt:lpstr>Conclusions</vt:lpstr>
      <vt:lpstr>Thank You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at Microsoft Research</dc:title>
  <dc:creator>Chris J.C. Burges</dc:creator>
  <cp:lastModifiedBy>cburges</cp:lastModifiedBy>
  <cp:revision>2117</cp:revision>
  <dcterms:created xsi:type="dcterms:W3CDTF">2005-05-05T21:04:30Z</dcterms:created>
  <dcterms:modified xsi:type="dcterms:W3CDTF">2008-11-04T23:10:10Z</dcterms:modified>
</cp:coreProperties>
</file>