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44"/>
  </p:notesMasterIdLst>
  <p:sldIdLst>
    <p:sldId id="353" r:id="rId5"/>
    <p:sldId id="363" r:id="rId6"/>
    <p:sldId id="514" r:id="rId7"/>
    <p:sldId id="362" r:id="rId8"/>
    <p:sldId id="513" r:id="rId9"/>
    <p:sldId id="531" r:id="rId10"/>
    <p:sldId id="532" r:id="rId11"/>
    <p:sldId id="533" r:id="rId12"/>
    <p:sldId id="534" r:id="rId13"/>
    <p:sldId id="541" r:id="rId14"/>
    <p:sldId id="542" r:id="rId15"/>
    <p:sldId id="550" r:id="rId16"/>
    <p:sldId id="549" r:id="rId17"/>
    <p:sldId id="387" r:id="rId18"/>
    <p:sldId id="551" r:id="rId19"/>
    <p:sldId id="397" r:id="rId20"/>
    <p:sldId id="552" r:id="rId21"/>
    <p:sldId id="407" r:id="rId22"/>
    <p:sldId id="408" r:id="rId23"/>
    <p:sldId id="295" r:id="rId24"/>
    <p:sldId id="296" r:id="rId25"/>
    <p:sldId id="298" r:id="rId26"/>
    <p:sldId id="410" r:id="rId27"/>
    <p:sldId id="465" r:id="rId28"/>
    <p:sldId id="334" r:id="rId29"/>
    <p:sldId id="553" r:id="rId30"/>
    <p:sldId id="543" r:id="rId31"/>
    <p:sldId id="544" r:id="rId32"/>
    <p:sldId id="545" r:id="rId33"/>
    <p:sldId id="546" r:id="rId34"/>
    <p:sldId id="547" r:id="rId35"/>
    <p:sldId id="548" r:id="rId36"/>
    <p:sldId id="554" r:id="rId37"/>
    <p:sldId id="555" r:id="rId38"/>
    <p:sldId id="556" r:id="rId39"/>
    <p:sldId id="557" r:id="rId40"/>
    <p:sldId id="558" r:id="rId41"/>
    <p:sldId id="559" r:id="rId42"/>
    <p:sldId id="560" r:id="rId43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FF00"/>
    <a:srgbClr val="FFFF66"/>
    <a:srgbClr val="FFFFCC"/>
    <a:srgbClr val="0000CC"/>
    <a:srgbClr val="FF0066"/>
    <a:srgbClr val="9999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0" autoAdjust="0"/>
    <p:restoredTop sz="87375" autoAdjust="0"/>
  </p:normalViewPr>
  <p:slideViewPr>
    <p:cSldViewPr snapToGrid="0">
      <p:cViewPr>
        <p:scale>
          <a:sx n="67" d="100"/>
          <a:sy n="67" d="100"/>
        </p:scale>
        <p:origin x="-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34"/>
    </p:cViewPr>
  </p:sorterViewPr>
  <p:notesViewPr>
    <p:cSldViewPr snapToGrid="0">
      <p:cViewPr varScale="1">
        <p:scale>
          <a:sx n="49" d="100"/>
          <a:sy n="49" d="100"/>
        </p:scale>
        <p:origin x="-1536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8AADDE9-D6DD-4FA7-B57C-A48C37DA42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0DAE8-BEAD-44F2-9471-52EC6152D15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no correlation between what people in</a:t>
            </a:r>
            <a:r>
              <a:rPr lang="en-US" baseline="0" dirty="0" smtClean="0"/>
              <a:t> </a:t>
            </a:r>
            <a:r>
              <a:rPr lang="en-US" dirty="0" smtClean="0"/>
              <a:t>the organization think will work and what</a:t>
            </a:r>
            <a:r>
              <a:rPr lang="en-US" baseline="0" dirty="0" smtClean="0"/>
              <a:t> </a:t>
            </a:r>
            <a:r>
              <a:rPr lang="en-US" dirty="0" smtClean="0"/>
              <a:t>actually does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DDE9-D6DD-4FA7-B57C-A48C37DA42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2970A81-6489-456C-8555-33AA1D4BE2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Good example of primacy: Office 2007 vs. Office 2003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DDE9-D6DD-4FA7-B57C-A48C37DA429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CA1B52D-5DA3-49C0-A143-47505F0305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63" name="Rectangle 28160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0964" name="Rectangle 28160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Hebrew: </a:t>
            </a:r>
            <a:r>
              <a:rPr lang="en-US" dirty="0" err="1" smtClean="0"/>
              <a:t>hakazat</a:t>
            </a:r>
            <a:r>
              <a:rPr lang="en-US" dirty="0" smtClean="0"/>
              <a:t> dam. </a:t>
            </a:r>
            <a:r>
              <a:rPr lang="he-IL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הקזת דם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DDE9-D6DD-4FA7-B57C-A48C37DA429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I’m telling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this horrific story because experts are often wrong about their beliefs.  This is one of the central themes: we need to run experiments and make data-driven decisions.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DDE9-D6DD-4FA7-B57C-A48C37DA429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grayWhite">
          <a:xfrm>
            <a:off x="0" y="0"/>
            <a:ext cx="8567738" cy="62674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3" name="Rectangle 1027"/>
          <p:cNvSpPr>
            <a:spLocks noChangeArrowheads="1"/>
          </p:cNvSpPr>
          <p:nvPr/>
        </p:nvSpPr>
        <p:spPr bwMode="gray">
          <a:xfrm>
            <a:off x="474663" y="3352800"/>
            <a:ext cx="8669337" cy="85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4600" y="228600"/>
            <a:ext cx="5867400" cy="609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07099" y="6502400"/>
            <a:ext cx="2170113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B49A7-112A-4989-8F07-71483C8D4D4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msExpLogoGraphi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4789" y="6513731"/>
            <a:ext cx="879211" cy="34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grayWhite">
          <a:xfrm>
            <a:off x="0" y="0"/>
            <a:ext cx="9144000" cy="65468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gray">
          <a:xfrm>
            <a:off x="381000" y="1219200"/>
            <a:ext cx="8763000" cy="85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7843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5344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9999FF"/>
                </a:solidFill>
              </a:defRPr>
            </a:lvl1pPr>
          </a:lstStyle>
          <a:p>
            <a:fld id="{DCF57942-6AB3-4D0D-B147-14A35AA84F2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Font typeface="Wingdings" pitchFamily="2" charset="2"/>
        <a:buChar char="Ø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99FF"/>
        </a:buClr>
        <a:buChar char="o"/>
        <a:defRPr sz="20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nyk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xp/gss/_layouts/ExP/experiments/ExperimentSummary.aspx?InstanceName=Exp3&amp;ExperimentID=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p-platform.com/bloodletting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4realz.net/hotlist/2008/09/if-youre-not-prepared-to-be-wrong-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linden.blogspot.com/2006/04/early-amazon-shopping-car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xp-platform.com/cikm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p-platform.com/hippo_long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xp-platform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8E343.FA08E4E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8E265.1E13616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jpg@01C8E265.1E136160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8DDCD.201413C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C8DDCD.201413C0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95312"/>
            <a:ext cx="8699500" cy="2790826"/>
          </a:xfrm>
        </p:spPr>
        <p:txBody>
          <a:bodyPr/>
          <a:lstStyle/>
          <a:p>
            <a:r>
              <a:rPr lang="en-US" sz="3600" b="1" dirty="0" smtClean="0"/>
              <a:t>Practical Guide to Controlled Experiments on the Web:</a:t>
            </a:r>
            <a:br>
              <a:rPr lang="en-US" sz="3600" b="1" dirty="0" smtClean="0"/>
            </a:br>
            <a:r>
              <a:rPr lang="en-US" sz="3200" b="1" dirty="0" smtClean="0"/>
              <a:t>Listen to your Customers not to the HiPPO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8" y="3675062"/>
            <a:ext cx="518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Ronny Kohavi,  General Manager</a:t>
            </a:r>
          </a:p>
          <a:p>
            <a:pPr algn="l"/>
            <a:r>
              <a:rPr lang="en-US" sz="2400" b="1" dirty="0" smtClean="0"/>
              <a:t>Experimentation Platform, Microsoft</a:t>
            </a:r>
            <a:br>
              <a:rPr lang="en-US" sz="2400" b="1" dirty="0" smtClean="0"/>
            </a:br>
            <a:r>
              <a:rPr lang="en-US" sz="2400" b="1" dirty="0" smtClean="0">
                <a:hlinkClick r:id="rId3"/>
              </a:rPr>
              <a:t>ronnyk@microsoft.com</a:t>
            </a:r>
            <a:r>
              <a:rPr lang="en-US" sz="24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1" y="300038"/>
            <a:ext cx="331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CIKM 2008.   Oct 29, 2008</a:t>
            </a:r>
            <a:endParaRPr lang="en-US" dirty="0"/>
          </a:p>
        </p:txBody>
      </p:sp>
      <p:pic>
        <p:nvPicPr>
          <p:cNvPr id="9" name="Picture 8" descr="ExP_logo_noreflect_trans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237" y="3423571"/>
            <a:ext cx="4414837" cy="2848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0" y="5100637"/>
            <a:ext cx="428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Joint work with multiple people at the Experimentation Platform team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Support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3862388"/>
          </a:xfrm>
        </p:spPr>
        <p:txBody>
          <a:bodyPr/>
          <a:lstStyle/>
          <a:p>
            <a:r>
              <a:rPr lang="en-US" dirty="0" smtClean="0"/>
              <a:t>Support.microsoft.com shows “top issues”</a:t>
            </a:r>
          </a:p>
          <a:p>
            <a:r>
              <a:rPr lang="en-US" dirty="0" smtClean="0"/>
              <a:t>OEC = click-through rate</a:t>
            </a:r>
          </a:p>
          <a:p>
            <a:r>
              <a:rPr lang="en-US" dirty="0" smtClean="0"/>
              <a:t>A shows top issues</a:t>
            </a:r>
          </a:p>
          <a:p>
            <a:r>
              <a:rPr lang="en-US" dirty="0" smtClean="0"/>
              <a:t>B filters top issues to</a:t>
            </a:r>
            <a:br>
              <a:rPr lang="en-US" dirty="0" smtClean="0"/>
            </a:br>
            <a:r>
              <a:rPr lang="en-US" dirty="0" smtClean="0"/>
              <a:t>OS &amp; Browser used to</a:t>
            </a:r>
            <a:br>
              <a:rPr lang="en-US" dirty="0" smtClean="0"/>
            </a:br>
            <a:r>
              <a:rPr lang="en-US" dirty="0" smtClean="0"/>
              <a:t>visit site (</a:t>
            </a:r>
            <a:r>
              <a:rPr lang="en-US" dirty="0" err="1" smtClean="0"/>
              <a:t>useragent</a:t>
            </a:r>
            <a:r>
              <a:rPr lang="en-US" dirty="0" smtClean="0"/>
              <a:t>)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77C730-07F6-4D3F-BE15-FBEAAD30B77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379480"/>
            <a:ext cx="4286250" cy="17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272088"/>
            <a:ext cx="7486650" cy="15700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eaLnBrk="0" hangingPunct="0"/>
            <a:r>
              <a:rPr lang="en-US" sz="2400" dirty="0"/>
              <a:t>Personalization rarely hurts, but does it help?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right hand if you think B Wins by over </a:t>
            </a:r>
            <a:r>
              <a:rPr lang="en-US" sz="2400" dirty="0" smtClean="0"/>
              <a:t>30</a:t>
            </a:r>
            <a:r>
              <a:rPr lang="en-US" sz="2400" dirty="0"/>
              <a:t>%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left hand if you think B Wins by under </a:t>
            </a:r>
            <a:r>
              <a:rPr lang="en-US" sz="2400" dirty="0" smtClean="0"/>
              <a:t>30</a:t>
            </a:r>
            <a:r>
              <a:rPr lang="en-US" sz="2400" dirty="0"/>
              <a:t>%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Don’t raise your hand if you think they’re about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Microsoft Support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 you did not raise a hand, please sit down</a:t>
            </a:r>
          </a:p>
          <a:p>
            <a:pPr>
              <a:defRPr/>
            </a:pPr>
            <a:r>
              <a:rPr lang="en-US" dirty="0" smtClean="0"/>
              <a:t>If you raised your left hand, please sit down</a:t>
            </a:r>
          </a:p>
          <a:p>
            <a:pPr>
              <a:defRPr/>
            </a:pPr>
            <a:r>
              <a:rPr lang="en-US" dirty="0" smtClean="0"/>
              <a:t>B was &gt;50% better</a:t>
            </a:r>
          </a:p>
          <a:p>
            <a:pPr marL="342900" lvl="1" indent="-342900">
              <a:buSzPct val="70000"/>
              <a:buFont typeface="Wingdings" pitchFamily="2" charset="2"/>
              <a:buNone/>
              <a:defRPr/>
            </a:pPr>
            <a:endParaRPr lang="en-US" dirty="0" smtClean="0"/>
          </a:p>
          <a:p>
            <a:pPr marL="342900" lvl="1" indent="-342900">
              <a:buSzPct val="70000"/>
              <a:buFont typeface="Wingdings" pitchFamily="2" charset="2"/>
              <a:buNone/>
              <a:defRPr/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Personalization helps more than people think!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2A703-EC72-46AB-9A25-2CB4AD4595C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Hard to Assess the Value of Ideas:</a:t>
            </a:r>
            <a:br>
              <a:rPr lang="en-US" sz="3200" dirty="0" smtClean="0"/>
            </a:br>
            <a:r>
              <a:rPr lang="en-US" sz="3200" dirty="0" smtClean="0"/>
              <a:t>Data Trumps Intuition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414463"/>
            <a:ext cx="8963024" cy="5186362"/>
          </a:xfrm>
        </p:spPr>
        <p:txBody>
          <a:bodyPr/>
          <a:lstStyle/>
          <a:p>
            <a:r>
              <a:rPr lang="en-US" dirty="0" smtClean="0"/>
              <a:t>It is humbling to see how often we are wrong</a:t>
            </a:r>
          </a:p>
          <a:p>
            <a:pPr lvl="1"/>
            <a:r>
              <a:rPr lang="en-US" dirty="0" smtClean="0"/>
              <a:t>Experts are often wrong in many domains</a:t>
            </a:r>
          </a:p>
          <a:p>
            <a:pPr lvl="1"/>
            <a:r>
              <a:rPr lang="en-US" dirty="0" smtClean="0"/>
              <a:t>Doctors did </a:t>
            </a:r>
            <a:r>
              <a:rPr lang="en-US" dirty="0" smtClean="0">
                <a:hlinkClick r:id="rId3"/>
              </a:rPr>
              <a:t>bloodletting</a:t>
            </a:r>
            <a:r>
              <a:rPr lang="en-US" dirty="0" smtClean="0"/>
              <a:t> for centuries until the 1836 when Pierre Louis ran a controlled experiment (randomized clinical trial)</a:t>
            </a:r>
          </a:p>
          <a:p>
            <a:r>
              <a:rPr lang="en-US" dirty="0" smtClean="0"/>
              <a:t>At Amazon, more than half of the experiments failed to show improvement</a:t>
            </a:r>
          </a:p>
          <a:p>
            <a:pPr lvl="1"/>
            <a:r>
              <a:rPr lang="en-US" dirty="0" smtClean="0"/>
              <a:t>Every new feature was built because </a:t>
            </a:r>
            <a:r>
              <a:rPr lang="en-US" i="1" dirty="0" smtClean="0"/>
              <a:t>someone</a:t>
            </a:r>
            <a:r>
              <a:rPr lang="en-US" dirty="0" smtClean="0"/>
              <a:t> thought it was a great idea worth implementing (and convinces others)</a:t>
            </a:r>
          </a:p>
          <a:p>
            <a:r>
              <a:rPr lang="en-US" dirty="0" err="1" smtClean="0"/>
              <a:t>QualPro</a:t>
            </a:r>
            <a:r>
              <a:rPr lang="en-US" dirty="0" smtClean="0"/>
              <a:t> tested 150,000 ideas over 22 years</a:t>
            </a:r>
          </a:p>
          <a:p>
            <a:pPr lvl="1"/>
            <a:r>
              <a:rPr lang="en-US" dirty="0" smtClean="0"/>
              <a:t>75 percent of important business decisions and</a:t>
            </a:r>
            <a:br>
              <a:rPr lang="en-US" dirty="0" smtClean="0"/>
            </a:br>
            <a:r>
              <a:rPr lang="en-US" dirty="0" smtClean="0"/>
              <a:t>business improvement ideas either have no impact on</a:t>
            </a:r>
            <a:br>
              <a:rPr lang="en-US" dirty="0" smtClean="0"/>
            </a:br>
            <a:r>
              <a:rPr lang="en-US" dirty="0" smtClean="0"/>
              <a:t>performance or actually hurt performance…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0086" y="5086350"/>
            <a:ext cx="117391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438274"/>
            <a:ext cx="8534400" cy="4976813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Controlled Experiments in one slide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Examples: you’re the decision maker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Culture, OEC (Overall Evaluation Criterion)</a:t>
            </a:r>
          </a:p>
          <a:p>
            <a:r>
              <a:rPr lang="en-US" dirty="0" smtClean="0"/>
              <a:t>Controlled Experiments: deeper dive</a:t>
            </a:r>
          </a:p>
          <a:p>
            <a:endParaRPr lang="en-US" dirty="0" smtClean="0"/>
          </a:p>
          <a:p>
            <a:r>
              <a:rPr lang="en-US" dirty="0" smtClean="0"/>
              <a:t>Two key messages to remember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It is hard to assess the value of ideas .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Get the data by experimenting because data trumps intuition</a:t>
            </a:r>
          </a:p>
          <a:p>
            <a:pPr lvl="1"/>
            <a:r>
              <a:rPr lang="en-US" dirty="0" smtClean="0"/>
              <a:t>OEC: Make sure the org agrees </a:t>
            </a:r>
            <a:r>
              <a:rPr lang="en-US" b="1" dirty="0" smtClean="0"/>
              <a:t>what</a:t>
            </a:r>
            <a:r>
              <a:rPr lang="en-US" dirty="0" smtClean="0"/>
              <a:t> you are optimizing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Cultural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1237"/>
            <a:ext cx="8729663" cy="4176714"/>
          </a:xfrm>
        </p:spPr>
        <p:txBody>
          <a:bodyPr/>
          <a:lstStyle/>
          <a:p>
            <a:r>
              <a:rPr lang="en-US" dirty="0" smtClean="0"/>
              <a:t>Why people/orgs avoid controlled experiments</a:t>
            </a:r>
          </a:p>
          <a:p>
            <a:pPr lvl="1"/>
            <a:r>
              <a:rPr lang="en-US" dirty="0" smtClean="0"/>
              <a:t>Some believe it threatens their job as decision makers</a:t>
            </a:r>
          </a:p>
          <a:p>
            <a:pPr lvl="1"/>
            <a:r>
              <a:rPr lang="en-US" dirty="0" smtClean="0"/>
              <a:t>At Microsoft, program managers select the next set of features to develop. Proposing several alternatives and admitting you don’t know which is best is hard</a:t>
            </a:r>
          </a:p>
          <a:p>
            <a:pPr lvl="1"/>
            <a:r>
              <a:rPr lang="en-US" dirty="0" smtClean="0"/>
              <a:t>Editors and designers get paid to select a great design</a:t>
            </a:r>
          </a:p>
          <a:p>
            <a:pPr lvl="1"/>
            <a:r>
              <a:rPr lang="en-US" dirty="0" smtClean="0"/>
              <a:t>Failures of ideas may hurt image and professional standing.</a:t>
            </a:r>
            <a:br>
              <a:rPr lang="en-US" dirty="0" smtClean="0"/>
            </a:br>
            <a:r>
              <a:rPr lang="en-US" dirty="0" smtClean="0"/>
              <a:t>It’s easier to declare success when the feature launches</a:t>
            </a:r>
          </a:p>
          <a:p>
            <a:pPr lvl="1"/>
            <a:r>
              <a:rPr lang="en-US" dirty="0" smtClean="0"/>
              <a:t>We’ve heard: “we know what to do.  It’s in our DNA,” and</a:t>
            </a:r>
            <a:br>
              <a:rPr lang="en-US" dirty="0" smtClean="0"/>
            </a:br>
            <a:r>
              <a:rPr lang="en-US" dirty="0" smtClean="0"/>
              <a:t>“why don’t we just do the right thing?”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0438" y="1328737"/>
            <a:ext cx="541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 smtClean="0"/>
              <a:t>It is difficult to get a man to understand something when his salary depends upon his not understanding it. </a:t>
            </a:r>
            <a:br>
              <a:rPr lang="en-US" sz="1800" b="1" i="1" dirty="0" smtClean="0"/>
            </a:br>
            <a:r>
              <a:rPr lang="en-US" sz="1800" b="1" dirty="0" smtClean="0"/>
              <a:t>-- Upton Sinclair     </a:t>
            </a:r>
            <a:r>
              <a:rPr lang="en-US" sz="1800" b="1" i="1" dirty="0" smtClean="0"/>
              <a:t/>
            </a:r>
            <a:br>
              <a:rPr lang="en-US" sz="1800" b="1" i="1" dirty="0" smtClean="0"/>
            </a:br>
            <a:endParaRPr lang="en-US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3999"/>
            <a:ext cx="8763000" cy="5091113"/>
          </a:xfrm>
        </p:spPr>
        <p:txBody>
          <a:bodyPr/>
          <a:lstStyle/>
          <a:p>
            <a:r>
              <a:rPr lang="en-US" dirty="0" smtClean="0"/>
              <a:t>Learn from flat/negative results</a:t>
            </a:r>
          </a:p>
          <a:p>
            <a:pPr lvl="1"/>
            <a:r>
              <a:rPr lang="en-US" dirty="0" smtClean="0"/>
              <a:t>Even if an idea failed to improve the OEC, </a:t>
            </a:r>
            <a:br>
              <a:rPr lang="en-US" dirty="0" smtClean="0"/>
            </a:br>
            <a:r>
              <a:rPr lang="en-US" dirty="0" smtClean="0"/>
              <a:t>the org </a:t>
            </a:r>
            <a:r>
              <a:rPr lang="en-US" b="1" dirty="0" smtClean="0"/>
              <a:t>learned</a:t>
            </a:r>
            <a:r>
              <a:rPr lang="en-US" dirty="0" smtClean="0"/>
              <a:t> something.  Failing fast is good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you're not prepared to be wrong, you'll never come up with  anything original</a:t>
            </a:r>
            <a:r>
              <a:rPr lang="en-US" dirty="0" smtClean="0"/>
              <a:t>” – </a:t>
            </a:r>
            <a:r>
              <a:rPr lang="en-US" dirty="0" smtClean="0">
                <a:hlinkClick r:id="rId2"/>
              </a:rPr>
              <a:t>Sir Ken Robinson</a:t>
            </a:r>
            <a:r>
              <a:rPr lang="en-US" dirty="0" smtClean="0"/>
              <a:t> (TED 2006)</a:t>
            </a:r>
          </a:p>
          <a:p>
            <a:pPr lvl="1"/>
            <a:r>
              <a:rPr lang="en-US" dirty="0" smtClean="0"/>
              <a:t>Deploy the positive experiments: only </a:t>
            </a:r>
            <a:r>
              <a:rPr lang="en-US" b="1" dirty="0" smtClean="0"/>
              <a:t>their</a:t>
            </a:r>
            <a:r>
              <a:rPr lang="en-US" dirty="0" smtClean="0"/>
              <a:t> sum really matters</a:t>
            </a:r>
          </a:p>
          <a:p>
            <a:r>
              <a:rPr lang="en-US" dirty="0" smtClean="0"/>
              <a:t>To innovate, experiment often</a:t>
            </a:r>
          </a:p>
          <a:p>
            <a:pPr lvl="1"/>
            <a:r>
              <a:rPr lang="en-US" b="1" i="1" dirty="0" smtClean="0"/>
              <a:t>“To have a great idea, have a lot of them” -- </a:t>
            </a:r>
            <a:r>
              <a:rPr lang="en-US" dirty="0" smtClean="0"/>
              <a:t>Thomas Edison</a:t>
            </a:r>
          </a:p>
          <a:p>
            <a:pPr lvl="1"/>
            <a:r>
              <a:rPr lang="en-US" dirty="0" smtClean="0"/>
              <a:t>If you have to kiss a lot of frogs to find a prince, </a:t>
            </a:r>
            <a:br>
              <a:rPr lang="en-US" dirty="0" smtClean="0"/>
            </a:br>
            <a:r>
              <a:rPr lang="en-US" dirty="0" smtClean="0"/>
              <a:t>find more frogs and kiss them faster and faster</a:t>
            </a:r>
            <a:endParaRPr lang="en-US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409700"/>
            <a:ext cx="8834437" cy="5005388"/>
          </a:xfrm>
        </p:spPr>
        <p:txBody>
          <a:bodyPr/>
          <a:lstStyle/>
          <a:p>
            <a:r>
              <a:rPr lang="en-US" dirty="0" smtClean="0"/>
              <a:t>If you remember one thing from this talk, remember this point</a:t>
            </a:r>
          </a:p>
          <a:p>
            <a:r>
              <a:rPr lang="en-US" dirty="0" smtClean="0"/>
              <a:t>OEC = Overall Evaluation Criterion</a:t>
            </a:r>
          </a:p>
          <a:p>
            <a:pPr lvl="1"/>
            <a:r>
              <a:rPr lang="en-US" dirty="0" smtClean="0"/>
              <a:t>Agree early on what you are optimizing</a:t>
            </a:r>
          </a:p>
          <a:p>
            <a:pPr lvl="1"/>
            <a:r>
              <a:rPr lang="en-US" dirty="0" smtClean="0"/>
              <a:t>Getting agreement on the OEC in the org is  a huge step forward</a:t>
            </a:r>
          </a:p>
          <a:p>
            <a:pPr lvl="1"/>
            <a:r>
              <a:rPr lang="en-US" dirty="0" smtClean="0"/>
              <a:t>Suggestion: optimize for customer lifetime value, not immediate short-term revenue</a:t>
            </a:r>
          </a:p>
          <a:p>
            <a:pPr lvl="1"/>
            <a:r>
              <a:rPr lang="en-US" dirty="0" smtClean="0"/>
              <a:t>Criterion could be weighted sum of factors, such as</a:t>
            </a:r>
          </a:p>
          <a:p>
            <a:pPr lvl="2"/>
            <a:r>
              <a:rPr lang="en-US" dirty="0" smtClean="0"/>
              <a:t>Time on site (per time period, say week or month)</a:t>
            </a:r>
          </a:p>
          <a:p>
            <a:pPr lvl="2"/>
            <a:r>
              <a:rPr lang="en-US" dirty="0" smtClean="0"/>
              <a:t>Visit frequency </a:t>
            </a:r>
          </a:p>
          <a:p>
            <a:pPr lvl="1"/>
            <a:r>
              <a:rPr lang="en-US" dirty="0" smtClean="0"/>
              <a:t>Report many other metrics for diagnostics, i.e., to understand the why the OEC changed and raise new hypotheses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07099" y="6502400"/>
            <a:ext cx="2170113" cy="355600"/>
          </a:xfrm>
        </p:spPr>
        <p:txBody>
          <a:bodyPr/>
          <a:lstStyle/>
          <a:p>
            <a:r>
              <a:rPr lang="en-US" dirty="0" smtClean="0"/>
              <a:t>Ronny Kohavi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438274"/>
            <a:ext cx="8534400" cy="4976813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Controlled Experiments in one slide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Examples: you’re the decision maker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Culture, OEC (Overall Evaluation Criterion)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Controlled Experiments: deeper dive</a:t>
            </a:r>
          </a:p>
          <a:p>
            <a:endParaRPr lang="en-US" dirty="0" smtClean="0"/>
          </a:p>
          <a:p>
            <a:r>
              <a:rPr lang="en-US" dirty="0" smtClean="0"/>
              <a:t>Two key messages to remember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It is hard to assess the value of ideas .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Get the data by experimenting because data trumps intuition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OEC: Make sure the org agrees </a:t>
            </a:r>
            <a:r>
              <a:rPr lang="en-US" b="1" dirty="0" smtClean="0">
                <a:solidFill>
                  <a:srgbClr val="00FF00"/>
                </a:solidFill>
              </a:rPr>
              <a:t>what</a:t>
            </a:r>
            <a:r>
              <a:rPr lang="en-US" dirty="0" smtClean="0">
                <a:solidFill>
                  <a:srgbClr val="00FF00"/>
                </a:solidFill>
              </a:rPr>
              <a:t> you are optimizing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Discovery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data mining, we find patterns, but most are </a:t>
            </a:r>
            <a:r>
              <a:rPr lang="en-US" dirty="0" err="1" smtClean="0"/>
              <a:t>correlational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Here is one a real example of two highly correlated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69C7A8-215E-4810-9B51-83186F3FC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 descr="Storks"/>
          <p:cNvPicPr>
            <a:picLocks noChangeAspect="1" noChangeArrowheads="1"/>
          </p:cNvPicPr>
          <p:nvPr/>
        </p:nvPicPr>
        <p:blipFill>
          <a:blip r:embed="rId2" cstate="print"/>
          <a:srcRect l="4481" r="4481" b="4900"/>
          <a:stretch>
            <a:fillRect/>
          </a:stretch>
        </p:blipFill>
        <p:spPr bwMode="auto">
          <a:xfrm>
            <a:off x="5186363" y="3079419"/>
            <a:ext cx="3957637" cy="37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Correlations are not Necessarily Causal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 descr="Stork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563" y="1361440"/>
            <a:ext cx="4082437" cy="3731260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5100" y="1524000"/>
            <a:ext cx="48783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City of Oldenburg, Germany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X-axis: stork population 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Y-axis: human p</a:t>
            </a:r>
            <a:r>
              <a:rPr lang="en-US" sz="2000" dirty="0" smtClean="0">
                <a:latin typeface="Times New Roman" pitchFamily="18" charset="0"/>
              </a:rPr>
              <a:t>opulation</a:t>
            </a:r>
          </a:p>
          <a:p>
            <a:pPr marL="228600" indent="-228600" algn="l"/>
            <a:endParaRPr lang="en-US" sz="2000" dirty="0" smtClean="0">
              <a:latin typeface="Times New Roman" pitchFamily="18" charset="0"/>
            </a:endParaRPr>
          </a:p>
          <a:p>
            <a:pPr marL="228600" indent="-228600" algn="l"/>
            <a:r>
              <a:rPr lang="en-US" sz="2000" dirty="0" smtClean="0"/>
              <a:t>What your mother told you about babies when you were three is still not right, despite the strong </a:t>
            </a:r>
            <a:r>
              <a:rPr lang="en-US" sz="2000" dirty="0" err="1" smtClean="0"/>
              <a:t>correlational</a:t>
            </a:r>
            <a:r>
              <a:rPr lang="en-US" sz="2000" dirty="0" smtClean="0"/>
              <a:t>  “evidence”</a:t>
            </a:r>
            <a:endParaRPr lang="en-US" sz="2000" dirty="0" smtClean="0">
              <a:latin typeface="Times New Roman" pitchFamily="18" charset="0"/>
            </a:endParaRPr>
          </a:p>
          <a:p>
            <a:pPr marL="228600" indent="-228600" algn="l"/>
            <a:endParaRPr lang="en-US" sz="2000" dirty="0" smtClean="0">
              <a:latin typeface="Times New Roman" pitchFamily="18" charset="0"/>
            </a:endParaRP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/>
              <a:t>Example 2: </a:t>
            </a:r>
            <a:br>
              <a:rPr lang="en-US" sz="2000" dirty="0" smtClean="0"/>
            </a:br>
            <a:r>
              <a:rPr lang="en-US" sz="2000" dirty="0" smtClean="0"/>
              <a:t>True </a:t>
            </a:r>
            <a:r>
              <a:rPr lang="en-US" sz="2000" dirty="0"/>
              <a:t>statement (but not well known</a:t>
            </a:r>
            <a:r>
              <a:rPr lang="en-US" sz="2000" dirty="0" smtClean="0"/>
              <a:t>):</a:t>
            </a:r>
          </a:p>
          <a:p>
            <a:pPr lvl="1" algn="l"/>
            <a:r>
              <a:rPr lang="en-US" sz="2000" dirty="0" smtClean="0"/>
              <a:t>Palm </a:t>
            </a:r>
            <a:r>
              <a:rPr lang="en-US" sz="2000" dirty="0"/>
              <a:t>size correlates with your life expectancy</a:t>
            </a:r>
          </a:p>
          <a:p>
            <a:pPr marL="228600" lvl="0" algn="l">
              <a:spcBef>
                <a:spcPct val="20000"/>
              </a:spcBef>
              <a:buClr>
                <a:srgbClr val="9999FF"/>
              </a:buClr>
              <a:buSzPct val="70000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larger your palm, the less you will live, on average.</a:t>
            </a:r>
          </a:p>
          <a:p>
            <a:pPr marL="228600" lvl="0" algn="l">
              <a:spcBef>
                <a:spcPct val="20000"/>
              </a:spcBef>
              <a:buClr>
                <a:srgbClr val="9999FF"/>
              </a:buClr>
              <a:buSzPct val="70000"/>
              <a:defRPr/>
            </a:pPr>
            <a:r>
              <a:rPr lang="en-US" sz="2000" dirty="0"/>
              <a:t>Try it out - look at your neighbors and you’ll see who is expected to live longer.    </a:t>
            </a:r>
          </a:p>
          <a:p>
            <a:pPr marL="228600" indent="-228600" algn="l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19446"/>
            <a:ext cx="3762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u="sng" dirty="0" err="1"/>
              <a:t>Ornitholigische</a:t>
            </a:r>
            <a:r>
              <a:rPr lang="en-US" u="sng" dirty="0"/>
              <a:t> </a:t>
            </a:r>
            <a:r>
              <a:rPr lang="en-US" u="sng" dirty="0" err="1"/>
              <a:t>Monatsberichte</a:t>
            </a:r>
            <a:r>
              <a:rPr lang="en-US" dirty="0"/>
              <a:t> 1936;44(2)</a:t>
            </a:r>
            <a:endParaRPr lang="en-US" u="sng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72063" y="5256213"/>
            <a:ext cx="375443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rgbClr val="FF9900"/>
              </a:buClr>
              <a:buSzPct val="75000"/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Why?</a:t>
            </a:r>
            <a:b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Women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have smaller palms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live 6 years longer on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DCAB9-E535-45A5-B8C1-078A129A343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</a:t>
            </a:r>
            <a:r>
              <a:rPr lang="en-US" dirty="0"/>
              <a:t>Shopping Cart </a:t>
            </a:r>
            <a:r>
              <a:rPr lang="en-US" dirty="0" err="1"/>
              <a:t>Recs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4300"/>
            <a:ext cx="8763000" cy="4940300"/>
          </a:xfrm>
        </p:spPr>
        <p:txBody>
          <a:bodyPr/>
          <a:lstStyle/>
          <a:p>
            <a:r>
              <a:rPr lang="en-US" dirty="0"/>
              <a:t>Add an item to your shopping cart at a website</a:t>
            </a:r>
          </a:p>
          <a:p>
            <a:pPr lvl="1"/>
            <a:r>
              <a:rPr lang="en-US" dirty="0"/>
              <a:t>Most sites show the cart</a:t>
            </a:r>
          </a:p>
          <a:p>
            <a:r>
              <a:rPr lang="en-US" dirty="0"/>
              <a:t>At Amazon, Greg Linden had the idea of showing recommendations based on cart items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Pro: cross-sell more items (increase average basket size)</a:t>
            </a:r>
          </a:p>
          <a:p>
            <a:pPr lvl="1"/>
            <a:r>
              <a:rPr lang="en-US" dirty="0"/>
              <a:t>Con: distract people from checking out (reduce conversion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HiPPO (Highest Paid Person’s Opinion) was: stop the project</a:t>
            </a:r>
          </a:p>
          <a:p>
            <a:r>
              <a:rPr lang="en-US" dirty="0" smtClean="0"/>
              <a:t>Simple experiment was run, </a:t>
            </a:r>
            <a:br>
              <a:rPr lang="en-US" dirty="0" smtClean="0"/>
            </a:br>
            <a:r>
              <a:rPr lang="en-US" dirty="0" smtClean="0"/>
              <a:t>wildly successful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0" y="6521450"/>
            <a:ext cx="8496300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From Greg Linden’s Blog: </a:t>
            </a:r>
            <a:r>
              <a:rPr lang="en-US" sz="1200">
                <a:hlinkClick r:id="rId3"/>
              </a:rPr>
              <a:t>http://glinden.blogspot.com/2006/04/early-amazon-shopping-cart.html</a:t>
            </a:r>
            <a:r>
              <a:rPr lang="en-US" sz="1200"/>
              <a:t>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857375"/>
            <a:ext cx="175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ipp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87" y="4800599"/>
            <a:ext cx="1814513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91538" cy="838200"/>
          </a:xfrm>
        </p:spPr>
        <p:txBody>
          <a:bodyPr/>
          <a:lstStyle/>
          <a:p>
            <a:r>
              <a:rPr lang="en-US" sz="3600" dirty="0" smtClean="0"/>
              <a:t>Advantages of Controlled Experiments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Controlled experiments test for </a:t>
            </a:r>
            <a:r>
              <a:rPr lang="en-GB" dirty="0" smtClean="0">
                <a:solidFill>
                  <a:schemeClr val="accent1"/>
                </a:solidFill>
              </a:rPr>
              <a:t>causal</a:t>
            </a:r>
            <a:r>
              <a:rPr lang="en-GB" dirty="0" smtClean="0"/>
              <a:t> relationships, not simply correlations</a:t>
            </a:r>
          </a:p>
          <a:p>
            <a:r>
              <a:rPr lang="en-GB" dirty="0" smtClean="0"/>
              <a:t>When the variants run concurrently, only two things could explain a change in metrics: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The “feature(s)” (A vs. B)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Random chance</a:t>
            </a:r>
          </a:p>
          <a:p>
            <a:pPr marL="914400" lvl="1" indent="-514350">
              <a:buNone/>
            </a:pPr>
            <a:r>
              <a:rPr lang="en-GB" dirty="0" smtClean="0"/>
              <a:t>Everything else happening affects both the variants</a:t>
            </a:r>
          </a:p>
          <a:p>
            <a:pPr marL="914400" lvl="1" indent="-514350">
              <a:buNone/>
            </a:pPr>
            <a:r>
              <a:rPr lang="en-GB" dirty="0" smtClean="0"/>
              <a:t>For #2, we conduct statistical tests for significance</a:t>
            </a:r>
          </a:p>
          <a:p>
            <a:r>
              <a:rPr lang="en-US" dirty="0" smtClean="0"/>
              <a:t>The gold standard in science and the only way to prove efficacy of drugs in FDA drug tests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E4AD49-A70F-4FBB-A940-5F989309EA0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/>
          <a:lstStyle/>
          <a:p>
            <a:r>
              <a:rPr lang="en-US" sz="3200" dirty="0" smtClean="0"/>
              <a:t>Issues with Controlled Experiments (1 of 2)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24075"/>
            <a:ext cx="85344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Org has to agree on OEC (Overall Evaluation Criterion).</a:t>
            </a:r>
            <a:br>
              <a:rPr lang="en-US" dirty="0" smtClean="0"/>
            </a:br>
            <a:r>
              <a:rPr lang="en-US" sz="2000" dirty="0" smtClean="0"/>
              <a:t>This is hard, but it provides a clear direction and alignment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Quantitative metrics, not always explanations of “why”</a:t>
            </a:r>
          </a:p>
          <a:p>
            <a:pPr lvl="1"/>
            <a:r>
              <a:rPr lang="en-US" sz="2000" dirty="0" smtClean="0"/>
              <a:t>A treatment may lose because page-load time is slower.</a:t>
            </a:r>
            <a:br>
              <a:rPr lang="en-US" sz="2000" dirty="0" smtClean="0"/>
            </a:br>
            <a:r>
              <a:rPr lang="en-US" sz="2000" dirty="0" smtClean="0"/>
              <a:t>At Amazon, we slowed pages by 100-250msec and lost 1% of revenue</a:t>
            </a:r>
          </a:p>
          <a:p>
            <a:pPr lvl="1"/>
            <a:r>
              <a:rPr lang="en-US" sz="2000" dirty="0" smtClean="0"/>
              <a:t>A treatment may have JavaScript that fails on certain browsers, causing users to abandon.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D4898B-D6EB-4371-A0C9-69211E93CD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752600" y="1447800"/>
            <a:ext cx="70485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i="1" dirty="0"/>
              <a:t>If you don't know where you are going, any road will take you there</a:t>
            </a:r>
            <a:endParaRPr lang="en-US" sz="1800" dirty="0"/>
          </a:p>
          <a:p>
            <a:pPr algn="r"/>
            <a:r>
              <a:rPr lang="en-US" sz="1800" dirty="0"/>
              <a:t> —Lewis Carroll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62950" cy="838200"/>
          </a:xfrm>
        </p:spPr>
        <p:txBody>
          <a:bodyPr/>
          <a:lstStyle/>
          <a:p>
            <a:r>
              <a:rPr lang="en-US" sz="3200" dirty="0" smtClean="0"/>
              <a:t>Issues with Controlled Experiments (2 of 2)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Primacy/newness effect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Changing navigation in a website may degrade the customer experience (temporarily), even if the new navigation is better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Evaluation may need to focus on new users, or run for a long period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Multiple experiments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Even though the methodology shields an experiment from other changes, statistical variance increases making it harder to get significant results.</a:t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There can also be strong interactions (rarer than most people think)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Consistency/contamination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On the web, assignment is usually cookie-based, but people may use multiple computers, erase cookies, etc.    Typically a small issue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Launch events / media announcements sometimes preclude controlled experiments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</a:rPr>
              <a:t>The journalists need to be shown the “new” version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F31E59-4696-41E1-91DF-F8AEDA1AD4A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Experimentation Platform Team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400" y="1447800"/>
            <a:ext cx="7734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Mission: accelerate software innovation through trustworthy experimentation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5738" y="3187700"/>
            <a:ext cx="8729662" cy="2170113"/>
          </a:xfrm>
        </p:spPr>
        <p:txBody>
          <a:bodyPr/>
          <a:lstStyle/>
          <a:p>
            <a:r>
              <a:rPr lang="en-US" sz="2400" dirty="0" smtClean="0"/>
              <a:t>Build the ExP platform</a:t>
            </a:r>
          </a:p>
          <a:p>
            <a:r>
              <a:rPr lang="en-US" sz="2400" dirty="0" smtClean="0"/>
              <a:t>Change the culture towards more data-driven decisions</a:t>
            </a:r>
          </a:p>
          <a:p>
            <a:r>
              <a:rPr lang="en-US" sz="2400" dirty="0" smtClean="0"/>
              <a:t>Have impact across multiple teams at Microsoft, and</a:t>
            </a:r>
          </a:p>
          <a:p>
            <a:r>
              <a:rPr lang="en-US" sz="2400" dirty="0" smtClean="0"/>
              <a:t>Make platform available externally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hape 27238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/>
            <a:r>
              <a:rPr lang="en-US" sz="4000" dirty="0" smtClean="0"/>
              <a:t>Summary</a:t>
            </a:r>
          </a:p>
        </p:txBody>
      </p:sp>
      <p:sp>
        <p:nvSpPr>
          <p:cNvPr id="272387" name="Text Placeholder 272386"/>
          <p:cNvSpPr>
            <a:spLocks noGrp="1" noChangeArrowheads="1"/>
          </p:cNvSpPr>
          <p:nvPr>
            <p:ph idx="1"/>
          </p:nvPr>
        </p:nvSpPr>
        <p:spPr>
          <a:xfrm>
            <a:off x="266700" y="1309687"/>
            <a:ext cx="8877300" cy="52482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It is hard to assess the value of ideas</a:t>
            </a:r>
          </a:p>
          <a:p>
            <a:pPr marL="685800" lvl="1" indent="-342900"/>
            <a:r>
              <a:rPr lang="en-US" sz="2000" dirty="0" smtClean="0"/>
              <a:t>Listen to your customers</a:t>
            </a:r>
          </a:p>
          <a:p>
            <a:pPr marL="685800" lvl="1" indent="-342900"/>
            <a:r>
              <a:rPr lang="en-US" sz="2000" dirty="0" smtClean="0"/>
              <a:t>Get the data by experimenting because data trumps intuition</a:t>
            </a:r>
          </a:p>
          <a:p>
            <a:pPr marL="685800" lvl="1" indent="-342900"/>
            <a:r>
              <a:rPr lang="en-US" sz="2000" dirty="0" smtClean="0"/>
              <a:t>Examples are humbling.  More at </a:t>
            </a:r>
            <a:r>
              <a:rPr lang="en-US" sz="2000" dirty="0" smtClean="0">
                <a:hlinkClick r:id="rId3"/>
              </a:rPr>
              <a:t>http://exp-platform.com/cikm.aspx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Replace the HiPPO with an OEC</a:t>
            </a:r>
          </a:p>
          <a:p>
            <a:pPr marL="685800" lvl="1" indent="-342900"/>
            <a:r>
              <a:rPr lang="en-US" sz="2000" dirty="0" smtClean="0"/>
              <a:t>Make sure the org agrees </a:t>
            </a:r>
            <a:r>
              <a:rPr lang="en-US" sz="2000" b="1" dirty="0" smtClean="0"/>
              <a:t>what</a:t>
            </a:r>
            <a:r>
              <a:rPr lang="en-US" sz="2000" dirty="0" smtClean="0"/>
              <a:t> you are optimizing (long term lifetime value)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Compute the statistics carefully</a:t>
            </a:r>
          </a:p>
          <a:p>
            <a:pPr marL="685800" lvl="1" indent="-342900"/>
            <a:r>
              <a:rPr lang="en-US" sz="2000" dirty="0" smtClean="0"/>
              <a:t>Power, 95% confidence, ramp-up </a:t>
            </a:r>
          </a:p>
          <a:p>
            <a:pPr marL="685800" lvl="1" indent="-342900"/>
            <a:r>
              <a:rPr lang="en-US" sz="2000" dirty="0" smtClean="0"/>
              <a:t>Stats/details described at </a:t>
            </a:r>
            <a:r>
              <a:rPr lang="en-US" sz="2000" dirty="0" smtClean="0">
                <a:hlinkClick r:id="rId4"/>
              </a:rPr>
              <a:t>http://exp-platform.com/hippo_long.aspx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Experiment often</a:t>
            </a:r>
          </a:p>
          <a:p>
            <a:pPr marL="685800" lvl="1" indent="-342900"/>
            <a:r>
              <a:rPr lang="en-US" sz="2000" dirty="0" smtClean="0"/>
              <a:t>Triple your experiment rate and you triple your success (and failure) rate.   Fail fast &amp; often in order to succeed</a:t>
            </a:r>
          </a:p>
          <a:p>
            <a:pPr marL="685800" lvl="1" indent="-342900"/>
            <a:r>
              <a:rPr lang="en-US" sz="2000" dirty="0" smtClean="0"/>
              <a:t>Accelerate innovation by lowering the cost of experimenting</a:t>
            </a:r>
          </a:p>
        </p:txBody>
      </p:sp>
      <p:sp>
        <p:nvSpPr>
          <p:cNvPr id="5122" name="Shap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AADFC6-42F7-443A-BF45-6D194EC2865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814762" y="736313"/>
            <a:ext cx="5329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i="1" dirty="0" smtClean="0"/>
              <a:t>The less data, the stronger the opinions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5829300"/>
            <a:ext cx="8534400" cy="1028700"/>
          </a:xfrm>
        </p:spPr>
        <p:txBody>
          <a:bodyPr/>
          <a:lstStyle/>
          <a:p>
            <a:pPr indent="0"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Accelerating software Innovation through trustworthy experimentation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4" y="1157288"/>
            <a:ext cx="4610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3838" cy="52863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hlinkClick r:id="rId3"/>
              </a:rPr>
              <a:t/>
            </a:r>
            <a:br>
              <a:rPr lang="en-US" sz="3200" dirty="0" smtClean="0">
                <a:solidFill>
                  <a:schemeClr val="bg2"/>
                </a:solidFill>
                <a:hlinkClick r:id="rId3"/>
              </a:rPr>
            </a:br>
            <a:r>
              <a:rPr lang="en-US" sz="3200" dirty="0" smtClean="0">
                <a:solidFill>
                  <a:schemeClr val="bg2"/>
                </a:solidFill>
                <a:hlinkClick r:id="rId3"/>
              </a:rPr>
              <a:t>http://exp-platform.com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MSN UK Hotmail experiment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7175" y="1295400"/>
            <a:ext cx="8886825" cy="456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Hotmail module on home page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610600" y="0"/>
            <a:ext cx="533400" cy="304800"/>
          </a:xfr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9999FF"/>
                </a:solidFill>
              </a:rPr>
              <a:t>Microsoft Confidential</a:t>
            </a:r>
          </a:p>
        </p:txBody>
      </p:sp>
      <p:pic>
        <p:nvPicPr>
          <p:cNvPr id="10245" name="Picture 6" descr="cid:image001.jpg@01C8E343.FA08E4E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14425" y="1933575"/>
            <a:ext cx="6743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022057" y="2250281"/>
            <a:ext cx="2686050" cy="1271587"/>
          </a:xfrm>
          <a:prstGeom prst="straightConnector1">
            <a:avLst/>
          </a:prstGeom>
          <a:noFill/>
          <a:ln w="38100" algn="ctr">
            <a:solidFill>
              <a:srgbClr val="FF0000">
                <a:alpha val="47842"/>
              </a:srgbClr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MSN UK Hotmail experiment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7175" y="1295400"/>
            <a:ext cx="8886825" cy="456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A: When user clicks on email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hotmail opens in same window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B: Open hotmail in separate window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Trigger: only users that click in the</a:t>
            </a:r>
            <a:br>
              <a:rPr lang="en-US" smtClean="0"/>
            </a:br>
            <a:r>
              <a:rPr lang="en-US" smtClean="0"/>
              <a:t> module are in experiment </a:t>
            </a:r>
            <a:br>
              <a:rPr lang="en-US" smtClean="0"/>
            </a:br>
            <a:r>
              <a:rPr lang="en-US" smtClean="0"/>
              <a:t>(no diff otherwise)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OEC: clicks on home page (after trigger)</a:t>
            </a:r>
            <a:br>
              <a:rPr lang="en-US" smtClean="0"/>
            </a:br>
            <a:r>
              <a:rPr lang="en-US" smtClean="0"/>
              <a:t>Penalty for users annoyed with new widow (opinionlab feedback)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610600" y="0"/>
            <a:ext cx="533400" cy="304800"/>
          </a:xfr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9999FF"/>
                </a:solidFill>
              </a:rPr>
              <a:t>Microsoft Confidential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1428750"/>
            <a:ext cx="18954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657671"/>
            <a:ext cx="760095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/>
              <a:t>Raise your right hand if you think A Wins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/>
              <a:t>Raise your left hand if you think B Wins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/>
              <a:t>Don’t raise your hand if they are the about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UK Hotmail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 you didn’t raise a hand, please sit down</a:t>
            </a:r>
          </a:p>
          <a:p>
            <a:r>
              <a:rPr lang="en-US" smtClean="0"/>
              <a:t>If you raised your right hand, please sit down</a:t>
            </a:r>
          </a:p>
          <a:p>
            <a:r>
              <a:rPr lang="en-US" smtClean="0"/>
              <a:t>For those in the experiment, clicks on MSN HP increased +8.9%</a:t>
            </a:r>
          </a:p>
          <a:p>
            <a:r>
              <a:rPr lang="en-US" smtClean="0"/>
              <a:t>&lt;0.001% of users in B wrote negative feedback about the new window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Ronny Kohavi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988342-0881-4570-B1FB-AF2C650F5C0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1438274"/>
            <a:ext cx="8534400" cy="4976813"/>
          </a:xfrm>
        </p:spPr>
        <p:txBody>
          <a:bodyPr/>
          <a:lstStyle/>
          <a:p>
            <a:r>
              <a:rPr lang="en-US" dirty="0" smtClean="0"/>
              <a:t>Controlled Experiments in one slide</a:t>
            </a:r>
          </a:p>
          <a:p>
            <a:r>
              <a:rPr lang="en-US" dirty="0" smtClean="0"/>
              <a:t>Examples: you’re the decision maker</a:t>
            </a:r>
          </a:p>
          <a:p>
            <a:r>
              <a:rPr lang="en-US" dirty="0" smtClean="0"/>
              <a:t>Culture, OEC (Overall Evaluation Criterion)</a:t>
            </a:r>
          </a:p>
          <a:p>
            <a:r>
              <a:rPr lang="en-US" dirty="0" smtClean="0"/>
              <a:t>Controlled Experiments: deeper dive</a:t>
            </a:r>
          </a:p>
          <a:p>
            <a:endParaRPr lang="en-US" dirty="0" smtClean="0"/>
          </a:p>
          <a:p>
            <a:r>
              <a:rPr lang="en-US" dirty="0" smtClean="0"/>
              <a:t>Two key messages to remember</a:t>
            </a:r>
          </a:p>
          <a:p>
            <a:pPr lvl="1"/>
            <a:r>
              <a:rPr lang="en-US" dirty="0" smtClean="0"/>
              <a:t>It is hard to assess the value of ideas.</a:t>
            </a:r>
            <a:br>
              <a:rPr lang="en-US" dirty="0" smtClean="0"/>
            </a:br>
            <a:r>
              <a:rPr lang="en-US" dirty="0" smtClean="0"/>
              <a:t>Get the data by experimenting because data trumps intuition</a:t>
            </a:r>
          </a:p>
          <a:p>
            <a:pPr lvl="1"/>
            <a:r>
              <a:rPr lang="en-US" dirty="0" smtClean="0"/>
              <a:t>OEC: Make sure the org agrees </a:t>
            </a:r>
            <a:r>
              <a:rPr lang="en-US" b="1" dirty="0" smtClean="0"/>
              <a:t>what</a:t>
            </a:r>
            <a:r>
              <a:rPr lang="en-US" dirty="0" smtClean="0"/>
              <a:t> you are optimizing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Data Trumps Intuition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719638"/>
          </a:xfrm>
        </p:spPr>
        <p:txBody>
          <a:bodyPr/>
          <a:lstStyle/>
          <a:p>
            <a:pPr marL="342900" lvl="1" indent="-342900">
              <a:buSzPct val="70000"/>
              <a:buFont typeface="Wingdings" pitchFamily="2" charset="2"/>
              <a:buChar char="l"/>
            </a:pPr>
            <a:r>
              <a:rPr lang="en-US" smtClean="0"/>
              <a:t>The experiment report was sent by the BI/CI team to all multiple teams across the world</a:t>
            </a:r>
          </a:p>
          <a:p>
            <a:pPr marL="342900" lvl="1" indent="-342900">
              <a:buSzPct val="70000"/>
              <a:buFont typeface="Wingdings" pitchFamily="2" charset="2"/>
              <a:buChar char="l"/>
            </a:pPr>
            <a:r>
              <a:rPr lang="en-US" smtClean="0"/>
              <a:t>Someone who saw the report wrote</a:t>
            </a:r>
          </a:p>
          <a:p>
            <a:pPr marL="742950" lvl="2" indent="-342900">
              <a:buSzPct val="70000"/>
              <a:buFontTx/>
              <a:buNone/>
            </a:pPr>
            <a:r>
              <a:rPr lang="en-US" i="1" smtClean="0"/>
              <a:t>	</a:t>
            </a:r>
            <a:r>
              <a:rPr lang="en-US" sz="2400" b="1" i="1" smtClean="0"/>
              <a:t>This report came along at a really good time and was VERY useful.  </a:t>
            </a:r>
            <a:br>
              <a:rPr lang="en-US" sz="2400" b="1" i="1" smtClean="0"/>
            </a:br>
            <a:r>
              <a:rPr lang="en-US" sz="2400" b="1" i="1" smtClean="0"/>
              <a:t/>
            </a:r>
            <a:br>
              <a:rPr lang="en-US" sz="2400" b="1" i="1" smtClean="0"/>
            </a:br>
            <a:r>
              <a:rPr lang="en-US" sz="2400" b="1" i="1" smtClean="0"/>
              <a:t>I argued this point to my team (open Live services in new window from HP) just some days ago. </a:t>
            </a:r>
            <a:br>
              <a:rPr lang="en-US" sz="2400" b="1" i="1" smtClean="0"/>
            </a:br>
            <a:r>
              <a:rPr lang="en-US" sz="2400" b="1" i="1" smtClean="0"/>
              <a:t>They all turned me down.</a:t>
            </a:r>
            <a:br>
              <a:rPr lang="en-US" sz="2400" b="1" i="1" smtClean="0"/>
            </a:br>
            <a:r>
              <a:rPr lang="en-US" sz="2400" b="1" i="1" smtClean="0"/>
              <a:t/>
            </a:r>
            <a:br>
              <a:rPr lang="en-US" sz="2400" b="1" i="1" smtClean="0"/>
            </a:br>
            <a:r>
              <a:rPr lang="en-US" sz="2400" b="1" i="1" smtClean="0"/>
              <a:t>Funny, now they have all changed their minds</a:t>
            </a:r>
            <a:r>
              <a:rPr lang="en-US" sz="2400" b="1" smtClean="0"/>
              <a:t>.</a:t>
            </a:r>
            <a:endParaRPr lang="en-US" b="1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Ronny Kohavi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A4440-370B-4411-AA01-A003CD775EF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762000"/>
          </a:xfrm>
        </p:spPr>
        <p:txBody>
          <a:bodyPr/>
          <a:lstStyle/>
          <a:p>
            <a:r>
              <a:rPr lang="en-US" sz="3200" smtClean="0"/>
              <a:t>MSN Entertainment and Video Services (EVS)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0" y="1287463"/>
            <a:ext cx="8839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>
              <a:spcBef>
                <a:spcPct val="20000"/>
              </a:spcBef>
            </a:pPr>
            <a:r>
              <a:rPr lang="en-US" sz="2000"/>
              <a:t>Determine whether showing the first ad </a:t>
            </a:r>
            <a:r>
              <a:rPr lang="en-US" sz="2800" b="1"/>
              <a:t>after</a:t>
            </a:r>
            <a:r>
              <a:rPr lang="en-US" sz="2000"/>
              <a:t> the first video rather than before it would increase user engagement and loyalty without sacrificing ad revenue</a:t>
            </a:r>
          </a:p>
          <a:p>
            <a:pPr marL="344488" indent="-344488">
              <a:spcBef>
                <a:spcPct val="20000"/>
              </a:spcBef>
            </a:pPr>
            <a:endParaRPr lang="en-US" sz="2000"/>
          </a:p>
          <a:p>
            <a:pPr marL="344488" indent="-344488">
              <a:spcBef>
                <a:spcPct val="20000"/>
              </a:spcBef>
            </a:pPr>
            <a:r>
              <a:rPr lang="en-US" sz="2000"/>
              <a:t>OEC: revenue</a:t>
            </a:r>
          </a:p>
          <a:p>
            <a:pPr marL="344488" indent="-344488">
              <a:spcBef>
                <a:spcPct val="20000"/>
              </a:spcBef>
            </a:pPr>
            <a:r>
              <a:rPr lang="en-US" sz="2000"/>
              <a:t>Secondary metrics: 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/>
              <a:t>Content starts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/>
              <a:t>Repeat users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3" y="2646363"/>
            <a:ext cx="28082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0" y="2447925"/>
            <a:ext cx="292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657850"/>
            <a:ext cx="5743575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/>
              <a:t>Raise your right hand if you think A Wins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/>
              <a:t>Raise your left hand if you think B Wins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/>
              <a:t>Don’t raise your hand if about the same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71825" y="2162175"/>
            <a:ext cx="2800350" cy="39528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284163" indent="-523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+mj-lt"/>
                <a:cs typeface="+mn-cs"/>
              </a:rPr>
              <a:t>A: Show ad then video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00" y="2200275"/>
            <a:ext cx="2857500" cy="41433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marL="18288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+mn-lt"/>
                <a:cs typeface="+mn-cs"/>
              </a:rPr>
              <a:t>B: Show Video then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MSN EVS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9196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 you did not raise a hand, please sit down</a:t>
            </a:r>
          </a:p>
          <a:p>
            <a:pPr>
              <a:defRPr/>
            </a:pPr>
            <a:r>
              <a:rPr lang="en-US" dirty="0" smtClean="0"/>
              <a:t>If you raised your left hand, please sit down</a:t>
            </a:r>
          </a:p>
          <a:p>
            <a:pPr>
              <a:defRPr/>
            </a:pPr>
            <a:r>
              <a:rPr lang="en-US" dirty="0" smtClean="0"/>
              <a:t>Ad starts =revenue (OEC) for B down 56%</a:t>
            </a:r>
          </a:p>
          <a:p>
            <a:pPr lvl="1">
              <a:defRPr/>
            </a:pPr>
            <a:r>
              <a:rPr lang="en-US" dirty="0" smtClean="0"/>
              <a:t>Content starts per session up 8.5%</a:t>
            </a:r>
          </a:p>
          <a:p>
            <a:pPr lvl="1">
              <a:defRPr/>
            </a:pPr>
            <a:r>
              <a:rPr lang="en-US" dirty="0" smtClean="0"/>
              <a:t>Repeat users up 2%</a:t>
            </a:r>
          </a:p>
          <a:p>
            <a:pPr>
              <a:defRPr/>
            </a:pPr>
            <a:r>
              <a:rPr lang="en-US" dirty="0" smtClean="0"/>
              <a:t>EVS wrote</a:t>
            </a:r>
          </a:p>
          <a:p>
            <a:pPr marL="685800" lvl="1" indent="0">
              <a:buFont typeface="Wingdings" pitchFamily="2" charset="2"/>
              <a:buNone/>
              <a:defRPr/>
            </a:pPr>
            <a:r>
              <a:rPr lang="en-US" sz="2000" i="1" smtClean="0"/>
              <a:t>There </a:t>
            </a:r>
            <a:r>
              <a:rPr lang="en-US" sz="2000" i="1" dirty="0" smtClean="0"/>
              <a:t>is a preponderance of opinion driven design…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r>
              <a:rPr lang="en-US" sz="2000" i="1" dirty="0" smtClean="0"/>
              <a:t>The results of the experiment were in some respect counterintuitive.   </a:t>
            </a:r>
            <a:br>
              <a:rPr lang="en-US" sz="2000" i="1" dirty="0" smtClean="0"/>
            </a:br>
            <a:r>
              <a:rPr lang="en-US" sz="2000" i="1" dirty="0" smtClean="0"/>
              <a:t> They completely changed our feature prioritization.  It dispelled long held assumptions about video advertising.  Very, very useful.   </a:t>
            </a:r>
            <a:r>
              <a:rPr lang="en-US" i="1" dirty="0" smtClean="0"/>
              <a:t>  </a:t>
            </a:r>
            <a:endParaRPr lang="en-US" i="1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Ronny Kohavi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A8486F-C8C3-4090-A577-3A51FD7DCA32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Wrong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605338"/>
          </a:xfrm>
        </p:spPr>
        <p:txBody>
          <a:bodyPr/>
          <a:lstStyle/>
          <a:p>
            <a:r>
              <a:rPr lang="en-US" dirty="0" smtClean="0"/>
              <a:t>We work on “the plan,” which is</a:t>
            </a:r>
            <a:br>
              <a:rPr lang="en-US" dirty="0" smtClean="0"/>
            </a:br>
            <a:r>
              <a:rPr lang="en-US" dirty="0" smtClean="0"/>
              <a:t>reviewed and approved by execs,</a:t>
            </a:r>
            <a:br>
              <a:rPr lang="en-US" dirty="0" smtClean="0"/>
            </a:br>
            <a:r>
              <a:rPr lang="en-US" dirty="0" smtClean="0"/>
              <a:t>then we execute flawlessly (or do we?)</a:t>
            </a:r>
          </a:p>
          <a:p>
            <a:r>
              <a:rPr lang="en-US" dirty="0" smtClean="0"/>
              <a:t>We’re looking to hit the arrow in the </a:t>
            </a:r>
            <a:br>
              <a:rPr lang="en-US" dirty="0" smtClean="0"/>
            </a:br>
            <a:r>
              <a:rPr lang="en-US" dirty="0" smtClean="0"/>
              <a:t>center—the bulls-eye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what if we the game is to score the most points, i.e., the sum of arrow scores.</a:t>
            </a:r>
          </a:p>
          <a:p>
            <a:r>
              <a:rPr lang="en-US" dirty="0" smtClean="0"/>
              <a:t>Shooting three arrows may be much</a:t>
            </a:r>
            <a:br>
              <a:rPr lang="en-US" dirty="0" smtClean="0"/>
            </a:br>
            <a:r>
              <a:rPr lang="en-US" dirty="0" smtClean="0"/>
              <a:t>more effective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doItWrongQuick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8424" y="471489"/>
            <a:ext cx="1455538" cy="19288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7321" t="11036"/>
          <a:stretch>
            <a:fillRect/>
          </a:stretch>
        </p:blipFill>
        <p:spPr bwMode="auto">
          <a:xfrm>
            <a:off x="7300912" y="2935185"/>
            <a:ext cx="1628775" cy="110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5518" r="53738" b="5518"/>
          <a:stretch>
            <a:fillRect/>
          </a:stretch>
        </p:blipFill>
        <p:spPr bwMode="auto">
          <a:xfrm>
            <a:off x="7218408" y="4741809"/>
            <a:ext cx="1925592" cy="120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Bloodletting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395411"/>
            <a:ext cx="8805862" cy="50196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many years, the prevailing </a:t>
            </a:r>
            <a:br>
              <a:rPr lang="en-US" sz="2400" dirty="0" smtClean="0"/>
            </a:br>
            <a:r>
              <a:rPr lang="en-US" sz="2400" dirty="0" smtClean="0"/>
              <a:t>conception of illness was that the sick</a:t>
            </a:r>
            <a:br>
              <a:rPr lang="en-US" sz="2400" dirty="0" smtClean="0"/>
            </a:br>
            <a:r>
              <a:rPr lang="en-US" sz="2400" dirty="0" smtClean="0"/>
              <a:t>were contaminated by some toxin </a:t>
            </a:r>
          </a:p>
          <a:p>
            <a:r>
              <a:rPr lang="en-US" sz="2400" dirty="0" smtClean="0"/>
              <a:t>Opening a vein and letting the sickness </a:t>
            </a:r>
            <a:br>
              <a:rPr lang="en-US" sz="2400" dirty="0" smtClean="0"/>
            </a:br>
            <a:r>
              <a:rPr lang="en-US" sz="2400" dirty="0" smtClean="0"/>
              <a:t>run out – bloodletting.   </a:t>
            </a:r>
          </a:p>
          <a:p>
            <a:r>
              <a:rPr lang="en-US" sz="2400" dirty="0" smtClean="0"/>
              <a:t>One British medical text recommended bloodletting for</a:t>
            </a:r>
            <a:br>
              <a:rPr lang="en-US" sz="2400" dirty="0" smtClean="0"/>
            </a:br>
            <a:r>
              <a:rPr lang="en-US" sz="1800" dirty="0" smtClean="0"/>
              <a:t>acne, asthma, cancer, cholera, coma, convulsions, diabetes, epilepsy, gangrene, gout, herpes, indigestion, insanity, jaundice, leprosy, </a:t>
            </a:r>
            <a:r>
              <a:rPr lang="en-US" sz="1800" dirty="0" err="1" smtClean="0"/>
              <a:t>ophthalmia</a:t>
            </a:r>
            <a:r>
              <a:rPr lang="en-US" sz="1800" dirty="0" smtClean="0"/>
              <a:t>, plague, pneumonia, scurvy, smallpox, stroke, tetanus, tuberculosis, and for some one hundred other diseases </a:t>
            </a:r>
            <a:endParaRPr lang="en-US" sz="2400" dirty="0" smtClean="0"/>
          </a:p>
          <a:p>
            <a:r>
              <a:rPr lang="en-US" sz="2400" dirty="0" smtClean="0"/>
              <a:t>Physicians often reported the simultaneous use of fifty or more leeches on a given patient. </a:t>
            </a:r>
            <a:br>
              <a:rPr lang="en-US" sz="2400" dirty="0" smtClean="0"/>
            </a:br>
            <a:r>
              <a:rPr lang="en-US" sz="2400" dirty="0" smtClean="0"/>
              <a:t>Through the 1830s the French imported about forty million leeches a year for medical purposes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fld id="{201B49A7-112A-4989-8F07-71483C8D4D4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blood-letting_30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934519" y="461963"/>
            <a:ext cx="2209481" cy="279799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Bloodletting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5411"/>
            <a:ext cx="8991600" cy="5019677"/>
          </a:xfrm>
        </p:spPr>
        <p:txBody>
          <a:bodyPr/>
          <a:lstStyle/>
          <a:p>
            <a:r>
              <a:rPr lang="en-US" sz="2400" dirty="0" smtClean="0"/>
              <a:t>President George Washington had a</a:t>
            </a:r>
            <a:br>
              <a:rPr lang="en-US" sz="2400" dirty="0" smtClean="0"/>
            </a:br>
            <a:r>
              <a:rPr lang="en-US" sz="2400" dirty="0" smtClean="0"/>
              <a:t>sore throat and doctors extracted 82</a:t>
            </a:r>
            <a:br>
              <a:rPr lang="en-US" sz="2400" dirty="0" smtClean="0"/>
            </a:br>
            <a:r>
              <a:rPr lang="en-US" sz="2400" dirty="0" smtClean="0"/>
              <a:t>ounces of blood over 10 hours (35% of his total blood), causing anemia and hypotension.  He died that night.</a:t>
            </a:r>
          </a:p>
          <a:p>
            <a:r>
              <a:rPr lang="en-US" sz="2400" dirty="0" smtClean="0"/>
              <a:t>Pierre Louis did an experiment in 1836 that is now recognized as one of the first clinical trials, or randomized controlled experiment. He treated people with pneumonia either with</a:t>
            </a:r>
          </a:p>
          <a:p>
            <a:pPr lvl="1"/>
            <a:r>
              <a:rPr lang="en-US" sz="2000" dirty="0" smtClean="0"/>
              <a:t>early, aggressive bloodletting, or</a:t>
            </a:r>
          </a:p>
          <a:p>
            <a:pPr lvl="1"/>
            <a:r>
              <a:rPr lang="en-US" sz="2000" dirty="0" smtClean="0"/>
              <a:t>less aggressive measures</a:t>
            </a:r>
          </a:p>
          <a:p>
            <a:r>
              <a:rPr lang="en-US" sz="2400" dirty="0" smtClean="0"/>
              <a:t>At the end of the experiment, Dr. Louis counted the bodies. They were stacked higher over by the bloodletting sink. 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fld id="{201B49A7-112A-4989-8F07-71483C8D4D4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lanc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34" y="533399"/>
            <a:ext cx="2309365" cy="1393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533400"/>
            <a:ext cx="1071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Lancet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93100" cy="838200"/>
          </a:xfrm>
        </p:spPr>
        <p:txBody>
          <a:bodyPr/>
          <a:lstStyle/>
          <a:p>
            <a:r>
              <a:rPr lang="en-US" sz="3200" dirty="0" smtClean="0"/>
              <a:t>Lesson: Compute Statistical Significance and run A/A 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3999"/>
            <a:ext cx="8534400" cy="5033963"/>
          </a:xfrm>
        </p:spPr>
        <p:txBody>
          <a:bodyPr/>
          <a:lstStyle/>
          <a:p>
            <a:r>
              <a:rPr lang="en-US" sz="2400" dirty="0" smtClean="0"/>
              <a:t>A very common mistake is to declare a winner when the difference could be due to random variations</a:t>
            </a:r>
          </a:p>
          <a:p>
            <a:r>
              <a:rPr lang="en-US" sz="2400" dirty="0" smtClean="0"/>
              <a:t>Always run A/A tests</a:t>
            </a:r>
            <a:br>
              <a:rPr lang="en-US" sz="2400" dirty="0" smtClean="0"/>
            </a:br>
            <a:r>
              <a:rPr lang="en-US" sz="2000" dirty="0" smtClean="0"/>
              <a:t>(similar to an A/B test, but besides splitting the population, there is no difference)</a:t>
            </a:r>
            <a:endParaRPr lang="en-US" sz="2400" dirty="0" smtClean="0"/>
          </a:p>
          <a:p>
            <a:r>
              <a:rPr lang="en-US" sz="2400" dirty="0" smtClean="0"/>
              <a:t>Compute 95% confidence intervals on the metrics to determine if the difference is due to chance or whether it is statistically significant</a:t>
            </a:r>
          </a:p>
          <a:p>
            <a:r>
              <a:rPr lang="en-US" sz="2400" dirty="0" smtClean="0"/>
              <a:t>Increase percentage if you do multiple tests</a:t>
            </a:r>
            <a:br>
              <a:rPr lang="en-US" sz="2400" dirty="0" smtClean="0"/>
            </a:br>
            <a:r>
              <a:rPr lang="en-US" sz="2400" dirty="0" smtClean="0"/>
              <a:t> (e.g., use 99%)</a:t>
            </a:r>
          </a:p>
          <a:p>
            <a:r>
              <a:rPr lang="en-US" sz="2400" dirty="0" smtClean="0"/>
              <a:t>Idea: run an A/A test in concurrent to your A/B test to make sure the overall system doesn’t declare it as significant more than 5% of the time (great QA)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B49A7-112A-4989-8F07-71483C8D4D4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Experiments at 50/50%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Novice experimenters run 1% experiments</a:t>
            </a:r>
          </a:p>
          <a:p>
            <a:r>
              <a:rPr lang="en-US" dirty="0" smtClean="0"/>
              <a:t>To detect an effect, you need to expose a certain number of users to the treatment (based on power calculations)</a:t>
            </a:r>
          </a:p>
          <a:p>
            <a:r>
              <a:rPr lang="en-US" dirty="0" smtClean="0"/>
              <a:t>Fastest way to achieve that exposure is to run equal-probability variants (e.g., 50/50% for A/B)</a:t>
            </a:r>
          </a:p>
          <a:p>
            <a:r>
              <a:rPr lang="en-US" dirty="0" smtClean="0"/>
              <a:t>But don’t start an experiment at 50/50% from the beginning: that’s too much risk.</a:t>
            </a:r>
            <a:br>
              <a:rPr lang="en-US" dirty="0" smtClean="0"/>
            </a:br>
            <a:r>
              <a:rPr lang="en-US" dirty="0" smtClean="0"/>
              <a:t>Ramp-up over a short period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0D9EC-7C51-4292-8FCE-F35A0676F96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Ramp-up and Auto-Abort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749800"/>
          </a:xfrm>
        </p:spPr>
        <p:txBody>
          <a:bodyPr/>
          <a:lstStyle/>
          <a:p>
            <a:r>
              <a:rPr lang="en-US" sz="2400" dirty="0" smtClean="0"/>
              <a:t>Ramp-up</a:t>
            </a:r>
          </a:p>
          <a:p>
            <a:pPr lvl="1"/>
            <a:r>
              <a:rPr lang="en-US" sz="2000" dirty="0" smtClean="0"/>
              <a:t>Start an experiment at 0.1%</a:t>
            </a:r>
          </a:p>
          <a:p>
            <a:pPr lvl="1"/>
            <a:r>
              <a:rPr lang="en-US" sz="2000" dirty="0" smtClean="0"/>
              <a:t>Do some simple analyses to make sure no egregious problems can be detected</a:t>
            </a:r>
          </a:p>
          <a:p>
            <a:pPr lvl="1"/>
            <a:r>
              <a:rPr lang="en-US" sz="2000" dirty="0" smtClean="0"/>
              <a:t>Ramp-up to a larger percentage, and repeat until 50%</a:t>
            </a:r>
          </a:p>
          <a:p>
            <a:r>
              <a:rPr lang="en-US" sz="2400" dirty="0" smtClean="0"/>
              <a:t>Big differences are easy to detect because the min sample size is quadratic in the effect we want to detect</a:t>
            </a:r>
          </a:p>
          <a:p>
            <a:pPr lvl="1"/>
            <a:r>
              <a:rPr lang="en-US" sz="2000" dirty="0" smtClean="0"/>
              <a:t>Detecting 10% difference requires a small sample and serious problems can be detected during ramp-up</a:t>
            </a:r>
          </a:p>
          <a:p>
            <a:pPr lvl="1"/>
            <a:r>
              <a:rPr lang="en-US" sz="2000" dirty="0" smtClean="0"/>
              <a:t>Detecting 0.1% requires a population 100^2 = 10,000 times bigger</a:t>
            </a:r>
          </a:p>
          <a:p>
            <a:r>
              <a:rPr lang="en-US" sz="2400" dirty="0" smtClean="0"/>
              <a:t>Automatically abort the experiment if treatment is significantly worse on OEC or other key metrics (e.g., time to generate page)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0D9EC-7C51-4292-8FCE-F35A0676F96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21188" name="Picture 4" descr="C:\IETemp\Temporary Internet Files\Content.IE5\0JMHPXXZ\MCSL0065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2254" y="1338071"/>
            <a:ext cx="2377745" cy="9936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89500"/>
          </a:xfrm>
        </p:spPr>
        <p:txBody>
          <a:bodyPr/>
          <a:lstStyle/>
          <a:p>
            <a:r>
              <a:rPr lang="en-US" dirty="0" smtClean="0"/>
              <a:t>Good randomization is critical.</a:t>
            </a:r>
            <a:br>
              <a:rPr lang="en-US" dirty="0" smtClean="0"/>
            </a:br>
            <a:r>
              <a:rPr lang="en-US" sz="2000" dirty="0" smtClean="0"/>
              <a:t>It’s unbelievable what mistakes </a:t>
            </a:r>
            <a:r>
              <a:rPr lang="en-US" sz="2000" dirty="0" err="1" smtClean="0"/>
              <a:t>devs</a:t>
            </a:r>
            <a:r>
              <a:rPr lang="en-US" sz="2000" dirty="0" smtClean="0"/>
              <a:t> will make in favor</a:t>
            </a:r>
            <a:br>
              <a:rPr lang="en-US" sz="2000" dirty="0" smtClean="0"/>
            </a:br>
            <a:r>
              <a:rPr lang="en-US" sz="2000" dirty="0" smtClean="0"/>
              <a:t>of efficiency</a:t>
            </a:r>
          </a:p>
          <a:p>
            <a:r>
              <a:rPr lang="en-US" dirty="0" smtClean="0"/>
              <a:t>Properties of user assignment</a:t>
            </a:r>
          </a:p>
          <a:p>
            <a:pPr lvl="1"/>
            <a:r>
              <a:rPr lang="en-US" dirty="0" smtClean="0"/>
              <a:t>Consistent assignment.  User should see the same variant on successive visits</a:t>
            </a:r>
          </a:p>
          <a:p>
            <a:pPr lvl="1"/>
            <a:r>
              <a:rPr lang="en-US" dirty="0" smtClean="0"/>
              <a:t>Independent assignment.   Assignment to one experiment should have no effect on assignment to others (e.g., Eric Peterson’s code in his book gets this wrong)</a:t>
            </a:r>
          </a:p>
          <a:p>
            <a:pPr lvl="1"/>
            <a:r>
              <a:rPr lang="en-US" dirty="0" smtClean="0"/>
              <a:t>Monotonic ramp-up.  As experiments are ramped-up to larger percentages, users who were exposed to treatments must stay in those treatments (population from control shifts)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0D9EC-7C51-4292-8FCE-F35A0676F96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20162" name="Picture 2" descr="C:\IETemp\Temporary Internet Files\Content.IE5\IMM0YBBW\MPj03990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9350" y="1447800"/>
            <a:ext cx="1644650" cy="93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hape 21401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/>
            <a:r>
              <a:rPr lang="en-US" dirty="0" smtClean="0"/>
              <a:t>Controlled Experiments</a:t>
            </a:r>
          </a:p>
        </p:txBody>
      </p:sp>
      <p:sp>
        <p:nvSpPr>
          <p:cNvPr id="18436" name="Shape 214018"/>
          <p:cNvSpPr>
            <a:spLocks noGrp="1" noChangeArrowheads="1"/>
          </p:cNvSpPr>
          <p:nvPr>
            <p:ph idx="1"/>
          </p:nvPr>
        </p:nvSpPr>
        <p:spPr>
          <a:xfrm>
            <a:off x="0" y="1452562"/>
            <a:ext cx="8534400" cy="517683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 dirty="0" smtClean="0"/>
              <a:t>Multiple names to same concept</a:t>
            </a:r>
            <a:endParaRPr lang="en-US" sz="3200" dirty="0" smtClean="0"/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A/B tests or Control/Treatment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Randomized Experimental Design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Controlled experiments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Split testing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/>
              <a:t>Parallel flights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MVT – Multi-Variable Tests</a:t>
            </a:r>
          </a:p>
          <a:p>
            <a:pPr defTabSz="914400">
              <a:lnSpc>
                <a:spcPct val="90000"/>
              </a:lnSpc>
            </a:pPr>
            <a:r>
              <a:rPr lang="en-US" sz="2400" dirty="0" smtClean="0"/>
              <a:t>Concept is trivial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Randomly split traffic between two versions</a:t>
            </a:r>
          </a:p>
          <a:p>
            <a:pPr lvl="2" defTabSz="914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A/Control: usually current live version</a:t>
            </a:r>
          </a:p>
          <a:p>
            <a:pPr lvl="2" defTabSz="9144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B/Treatment: new idea (or multiple)</a:t>
            </a:r>
          </a:p>
          <a:p>
            <a:pPr lvl="1" defTabSz="9144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Collect metrics of interest, analyze 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(statistical tests, data mining)</a:t>
            </a:r>
            <a:r>
              <a:rPr lang="en-US" dirty="0" smtClean="0"/>
              <a:t> 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18434" name="Shape 512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910C4E-0AA7-4301-B13A-A2E4828520DD}" type="slidenum">
              <a:rPr lang="en-US" sz="1400" smtClean="0">
                <a:solidFill>
                  <a:schemeClr val="folHlink"/>
                </a:solidFill>
              </a:rPr>
              <a:pPr/>
              <a:t>4</a:t>
            </a:fld>
            <a:endParaRPr lang="en-US" sz="1400" dirty="0" smtClean="0">
              <a:solidFill>
                <a:schemeClr val="folHlink"/>
              </a:solidFill>
            </a:endParaRPr>
          </a:p>
        </p:txBody>
      </p:sp>
      <p:pic>
        <p:nvPicPr>
          <p:cNvPr id="18437" name="Rectangle 512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80068" y="1295400"/>
            <a:ext cx="3763932" cy="3290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005388"/>
          </a:xfrm>
        </p:spPr>
        <p:txBody>
          <a:bodyPr/>
          <a:lstStyle/>
          <a:p>
            <a:r>
              <a:rPr lang="en-US" dirty="0" smtClean="0"/>
              <a:t>Three experiments that ran with ExP recently</a:t>
            </a:r>
          </a:p>
          <a:p>
            <a:r>
              <a:rPr lang="en-US" dirty="0" smtClean="0"/>
              <a:t>All had enough users for statistical validity</a:t>
            </a:r>
          </a:p>
          <a:p>
            <a:r>
              <a:rPr lang="en-US" dirty="0" smtClean="0"/>
              <a:t>Game: see how many you get right </a:t>
            </a:r>
          </a:p>
          <a:p>
            <a:pPr lvl="1"/>
            <a:r>
              <a:rPr lang="en-US" dirty="0" smtClean="0"/>
              <a:t>Everyone please stand up</a:t>
            </a:r>
          </a:p>
          <a:p>
            <a:pPr lvl="1"/>
            <a:r>
              <a:rPr lang="en-US" dirty="0" smtClean="0"/>
              <a:t>Three choices are:</a:t>
            </a:r>
          </a:p>
          <a:p>
            <a:pPr lvl="2"/>
            <a:r>
              <a:rPr lang="en-US" dirty="0" smtClean="0"/>
              <a:t>A wins  (the difference is statistically significant)</a:t>
            </a:r>
          </a:p>
          <a:p>
            <a:pPr lvl="2"/>
            <a:r>
              <a:rPr lang="en-US" dirty="0" smtClean="0"/>
              <a:t>A and B are approximately the same (no stat sig diff)</a:t>
            </a:r>
          </a:p>
          <a:p>
            <a:pPr lvl="2"/>
            <a:r>
              <a:rPr lang="en-US" dirty="0" smtClean="0"/>
              <a:t>B wins</a:t>
            </a:r>
          </a:p>
          <a:p>
            <a:pPr lvl="1"/>
            <a:r>
              <a:rPr lang="en-US" dirty="0" smtClean="0"/>
              <a:t>If you guess randomly</a:t>
            </a:r>
          </a:p>
          <a:p>
            <a:pPr lvl="2"/>
            <a:r>
              <a:rPr lang="en-US" dirty="0" smtClean="0"/>
              <a:t>1/3 left standing after first question</a:t>
            </a:r>
          </a:p>
          <a:p>
            <a:pPr lvl="2"/>
            <a:r>
              <a:rPr lang="en-US" dirty="0" smtClean="0"/>
              <a:t>1/9 after the second question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69C7A8-215E-4810-9B51-83186F3FC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Online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Test new design for Office Online homepage </a:t>
            </a:r>
          </a:p>
        </p:txBody>
      </p:sp>
      <p:pic>
        <p:nvPicPr>
          <p:cNvPr id="6148" name="Picture 3" descr="cid:image006.jpg@01C8E0F2.5310B35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8" y="1876425"/>
            <a:ext cx="45291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id:image002.jpg@01C8E0F2.5310B350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72025" y="2800350"/>
            <a:ext cx="4371975" cy="321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0" y="2657475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5414963" y="2014538"/>
            <a:ext cx="1100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5472113" y="1900238"/>
            <a:ext cx="3671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OEC: Clicks on revenue generating links (red below)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657850"/>
            <a:ext cx="7486650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right hand if you think A Wins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left hand if you think B Wins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Don’t raise your hand if you think they’re about the same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8020050" y="60579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Office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 you did not raise a hand, please sit down</a:t>
            </a:r>
          </a:p>
          <a:p>
            <a:r>
              <a:rPr lang="en-US" smtClean="0"/>
              <a:t>If you raised your left hand, please sit down</a:t>
            </a:r>
          </a:p>
          <a:p>
            <a:r>
              <a:rPr lang="en-US" smtClean="0"/>
              <a:t>B was 64% worse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The Office Online team wrote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i="1" smtClean="0"/>
              <a:t>A/B testing is a fundamental and critical Web services… consistent use of A/B testing could save the company millions of dollars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Ronny Kohavi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F2B103-28CA-41DD-BE4A-BAB4686D1F69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MSN Home Page Search Box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347789"/>
            <a:ext cx="9144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OEC: Clickthrough rate for Search box and popular searches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610600" y="0"/>
            <a:ext cx="533400" cy="304800"/>
          </a:xfr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9999FF"/>
                </a:solidFill>
              </a:rPr>
              <a:t>Microsoft Confidential</a:t>
            </a:r>
          </a:p>
        </p:txBody>
      </p:sp>
      <p:pic>
        <p:nvPicPr>
          <p:cNvPr id="8197" name="Picture 5" descr="cid:image001.png@01C8DDCD.201413C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28675" y="1909763"/>
            <a:ext cx="8002588" cy="1147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 descr="cid:image002.png@01C8DDCD.201413C0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23913" y="3314700"/>
            <a:ext cx="8008937" cy="1085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28600" y="218598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A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223838" y="3509963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" y="4543425"/>
            <a:ext cx="79152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l" eaLnBrk="0" hangingPunct="0">
              <a:defRPr/>
            </a:pPr>
            <a:r>
              <a:rPr lang="en-US" sz="2000" dirty="0">
                <a:cs typeface="+mn-cs"/>
              </a:rPr>
              <a:t>Differences: A has taller search box (overall size is the same), has magnifying glass icon, “popular searches” </a:t>
            </a:r>
          </a:p>
          <a:p>
            <a:pPr algn="l" eaLnBrk="0" hangingPunct="0">
              <a:defRPr/>
            </a:pPr>
            <a:r>
              <a:rPr lang="en-US" sz="2000" dirty="0">
                <a:cs typeface="+mn-cs"/>
              </a:rPr>
              <a:t>B has big search button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657850"/>
            <a:ext cx="7600950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right hand if you think A Wins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Raise your left hand if you think B Wins</a:t>
            </a:r>
          </a:p>
          <a:p>
            <a:pPr marL="171450" indent="-171450" algn="l" eaLnBrk="0" hangingPunct="0">
              <a:buFont typeface="Arial" pitchFamily="34" charset="0"/>
              <a:buChar char="•"/>
            </a:pPr>
            <a:r>
              <a:rPr lang="en-US" sz="2400" dirty="0"/>
              <a:t>Don’t raise your hand if they are the about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Search Box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 you raised any hand, please sit down</a:t>
            </a:r>
          </a:p>
          <a:p>
            <a:endParaRPr lang="en-US" smtClean="0"/>
          </a:p>
          <a:p>
            <a:r>
              <a:rPr lang="en-US" smtClean="0"/>
              <a:t>Insight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         Stop debating, it’s easier to get the data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Ronny Kohavi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1FD03-D167-4C67-B371-2B8C60AA3B9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beddingECommerce.ppt">
  <a:themeElements>
    <a:clrScheme name="embeddingECommerce.ppt 1">
      <a:dk1>
        <a:srgbClr val="000000"/>
      </a:dk1>
      <a:lt1>
        <a:srgbClr val="FFFFFF"/>
      </a:lt1>
      <a:dk2>
        <a:srgbClr val="6600CC"/>
      </a:dk2>
      <a:lt2>
        <a:srgbClr val="FFFF00"/>
      </a:lt2>
      <a:accent1>
        <a:srgbClr val="FF3399"/>
      </a:accent1>
      <a:accent2>
        <a:srgbClr val="00CCCC"/>
      </a:accent2>
      <a:accent3>
        <a:srgbClr val="B8AAE2"/>
      </a:accent3>
      <a:accent4>
        <a:srgbClr val="DADADA"/>
      </a:accent4>
      <a:accent5>
        <a:srgbClr val="FFADCA"/>
      </a:accent5>
      <a:accent6>
        <a:srgbClr val="00B9B9"/>
      </a:accent6>
      <a:hlink>
        <a:srgbClr val="FF9966"/>
      </a:hlink>
      <a:folHlink>
        <a:srgbClr val="9999FF"/>
      </a:folHlink>
    </a:clrScheme>
    <a:fontScheme name="embeddingECommerc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>
              <a:alpha val="48000"/>
            </a:srgb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embeddingECommerce.ppt 1">
        <a:dk1>
          <a:srgbClr val="000000"/>
        </a:dk1>
        <a:lt1>
          <a:srgbClr val="FFFFFF"/>
        </a:lt1>
        <a:dk2>
          <a:srgbClr val="6600CC"/>
        </a:dk2>
        <a:lt2>
          <a:srgbClr val="FFFF00"/>
        </a:lt2>
        <a:accent1>
          <a:srgbClr val="FF3399"/>
        </a:accent1>
        <a:accent2>
          <a:srgbClr val="00CCCC"/>
        </a:accent2>
        <a:accent3>
          <a:srgbClr val="B8AAE2"/>
        </a:accent3>
        <a:accent4>
          <a:srgbClr val="DADADA"/>
        </a:accent4>
        <a:accent5>
          <a:srgbClr val="FFADCA"/>
        </a:accent5>
        <a:accent6>
          <a:srgbClr val="00B9B9"/>
        </a:accent6>
        <a:hlink>
          <a:srgbClr val="FF9966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eddingECommerce.ppt 2">
        <a:dk1>
          <a:srgbClr val="000000"/>
        </a:dk1>
        <a:lt1>
          <a:srgbClr val="FFFFFF"/>
        </a:lt1>
        <a:dk2>
          <a:srgbClr val="330099"/>
        </a:dk2>
        <a:lt2>
          <a:srgbClr val="CCCCFF"/>
        </a:lt2>
        <a:accent1>
          <a:srgbClr val="FF99FF"/>
        </a:accent1>
        <a:accent2>
          <a:srgbClr val="00FFCC"/>
        </a:accent2>
        <a:accent3>
          <a:srgbClr val="FFFFFF"/>
        </a:accent3>
        <a:accent4>
          <a:srgbClr val="000000"/>
        </a:accent4>
        <a:accent5>
          <a:srgbClr val="FFCAFF"/>
        </a:accent5>
        <a:accent6>
          <a:srgbClr val="00E7B9"/>
        </a:accent6>
        <a:hlink>
          <a:srgbClr val="99CC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eddingECommerce.pp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udience xmlns="ea281cba-cecf-4ba9-834f-88114645e503" xsi:nil="true"/>
    <Sprint xmlns="ea281cba-cecf-4ba9-834f-88114645e503" xsi:nil="true"/>
    <Status xmlns="ea281cba-cecf-4ba9-834f-88114645e503">Draft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C28EACFCEA94B834F88114645E503" ma:contentTypeVersion="3" ma:contentTypeDescription="Create a new document." ma:contentTypeScope="" ma:versionID="a0a530c56ab2365a87f97a16d2a58dae">
  <xsd:schema xmlns:xsd="http://www.w3.org/2001/XMLSchema" xmlns:p="http://schemas.microsoft.com/office/2006/metadata/properties" xmlns:ns2="ea281cba-cecf-4ba9-834f-88114645e503" targetNamespace="http://schemas.microsoft.com/office/2006/metadata/properties" ma:root="true" ma:fieldsID="a32c4fd786614889fb346a0e78f21e49" ns2:_="">
    <xsd:import namespace="ea281cba-cecf-4ba9-834f-88114645e503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Audience" minOccurs="0"/>
                <xsd:element ref="ns2:Spri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a281cba-cecf-4ba9-834f-88114645e503" elementFormDefault="qualified">
    <xsd:import namespace="http://schemas.microsoft.com/office/2006/documentManagement/types"/>
    <xsd:element name="Status" ma:index="8" nillable="true" ma:displayName="Status" ma:default="Draft" ma:format="Dropdown" ma:internalName="Status">
      <xsd:simpleType>
        <xsd:restriction base="dms:Choice">
          <xsd:enumeration value="Draft"/>
          <xsd:enumeration value="Ready for review"/>
          <xsd:enumeration value="Reviewed &amp; Approved"/>
        </xsd:restriction>
      </xsd:simpleType>
    </xsd:element>
    <xsd:element name="Audience" ma:index="9" nillable="true" ma:displayName="Audience" ma:description="who is the doc primarily intended for?" ma:internalName="Audience">
      <xsd:simpleType>
        <xsd:restriction base="dms:Text">
          <xsd:maxLength value="255"/>
        </xsd:restriction>
      </xsd:simpleType>
    </xsd:element>
    <xsd:element name="Sprint" ma:index="10" nillable="true" ma:displayName="Sprint" ma:internalName="Spri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AD084D-7DC7-41A3-824B-57B9ECE353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87483-52A4-4F4F-96A4-153E86BFCE3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a281cba-cecf-4ba9-834f-88114645e503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B1ACBE7-6EA7-4B62-B366-FDAE212F7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81cba-cecf-4ba9-834f-88114645e50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2020</Words>
  <Application>Microsoft PowerPoint</Application>
  <PresentationFormat>On-screen Show (4:3)</PresentationFormat>
  <Paragraphs>353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embeddingECommerce.ppt</vt:lpstr>
      <vt:lpstr>Practical Guide to Controlled Experiments on the Web: Listen to your Customers not to the HiPPO </vt:lpstr>
      <vt:lpstr>Amazon Shopping Cart Recs</vt:lpstr>
      <vt:lpstr>Agenda</vt:lpstr>
      <vt:lpstr>Controlled Experiments</vt:lpstr>
      <vt:lpstr>Examples</vt:lpstr>
      <vt:lpstr>Office Online</vt:lpstr>
      <vt:lpstr> Office Online</vt:lpstr>
      <vt:lpstr>MSN Home Page Search Box</vt:lpstr>
      <vt:lpstr> Search Box</vt:lpstr>
      <vt:lpstr>Microsoft Support</vt:lpstr>
      <vt:lpstr>Microsoft Support</vt:lpstr>
      <vt:lpstr>Hard to Assess the Value of Ideas: Data Trumps Intuition</vt:lpstr>
      <vt:lpstr>Agenda</vt:lpstr>
      <vt:lpstr>The Cultural Challenge</vt:lpstr>
      <vt:lpstr>Experimentation Culture</vt:lpstr>
      <vt:lpstr>The OEC</vt:lpstr>
      <vt:lpstr>Agenda</vt:lpstr>
      <vt:lpstr>Typical Discovery</vt:lpstr>
      <vt:lpstr> Correlations are not Necessarily Causal</vt:lpstr>
      <vt:lpstr>Advantages of Controlled Experiments</vt:lpstr>
      <vt:lpstr>Issues with Controlled Experiments (1 of 2)</vt:lpstr>
      <vt:lpstr>Issues with Controlled Experiments (2 of 2)</vt:lpstr>
      <vt:lpstr>Experimentation Platform Team</vt:lpstr>
      <vt:lpstr>Summary</vt:lpstr>
      <vt:lpstr> http://exp-platform.com </vt:lpstr>
      <vt:lpstr>Extra Slides</vt:lpstr>
      <vt:lpstr>MSN UK Hotmail experiment</vt:lpstr>
      <vt:lpstr>MSN UK Hotmail experiment</vt:lpstr>
      <vt:lpstr>UK Hotmail</vt:lpstr>
      <vt:lpstr>Data Trumps Intuition</vt:lpstr>
      <vt:lpstr>MSN Entertainment and Video Services (EVS)</vt:lpstr>
      <vt:lpstr> MSN EVS</vt:lpstr>
      <vt:lpstr>Do It Wrong Quickly</vt:lpstr>
      <vt:lpstr> Bloodletting (1 of 2)</vt:lpstr>
      <vt:lpstr>Bloodletting (2 of 2)</vt:lpstr>
      <vt:lpstr>Lesson: Compute Statistical Significance and run A/A Tests</vt:lpstr>
      <vt:lpstr>Run Experiments at 50/50%</vt:lpstr>
      <vt:lpstr>Ramp-up and Auto-Abort</vt:lpstr>
      <vt:lpstr>Randomization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Experimentation Platform: Making Data-Driven Decisions</dc:title>
  <dc:creator>Ronny Kohavi</dc:creator>
  <cp:lastModifiedBy>Ronny Kohavi</cp:lastModifiedBy>
  <cp:revision>356</cp:revision>
  <dcterms:created xsi:type="dcterms:W3CDTF">2000-09-10T02:18:19Z</dcterms:created>
  <dcterms:modified xsi:type="dcterms:W3CDTF">2008-10-29T23:32:34Z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0x010100BA1C28EACFCEA94B834F88114645E503</vt:lpwstr>
  </property>
</Properties>
</file>