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2" r:id="rId6"/>
    <p:sldId id="263" r:id="rId7"/>
    <p:sldId id="283" r:id="rId8"/>
    <p:sldId id="284" r:id="rId9"/>
    <p:sldId id="287" r:id="rId10"/>
    <p:sldId id="286" r:id="rId11"/>
    <p:sldId id="264" r:id="rId12"/>
    <p:sldId id="275" r:id="rId13"/>
    <p:sldId id="288" r:id="rId14"/>
    <p:sldId id="265" r:id="rId15"/>
    <p:sldId id="276" r:id="rId16"/>
    <p:sldId id="266" r:id="rId17"/>
    <p:sldId id="277" r:id="rId18"/>
    <p:sldId id="267" r:id="rId19"/>
    <p:sldId id="280" r:id="rId20"/>
    <p:sldId id="268" r:id="rId21"/>
    <p:sldId id="281" r:id="rId22"/>
    <p:sldId id="269" r:id="rId23"/>
    <p:sldId id="289" r:id="rId24"/>
    <p:sldId id="282" r:id="rId25"/>
    <p:sldId id="271" r:id="rId26"/>
    <p:sldId id="261" r:id="rId27"/>
    <p:sldId id="260" r:id="rId28"/>
    <p:sldId id="273"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932"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BA191ED-CACD-4E6A-BF36-70D7E8F1ECB3}" type="datetimeFigureOut">
              <a:rPr lang="en-US" smtClean="0"/>
              <a:pPr/>
              <a:t>10/28/2008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DE78EB-FA28-4CA7-B0C1-15E2366BE98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60659E5-0D24-473C-B1AF-721F4909914D}" type="datetimeFigureOut">
              <a:rPr lang="en-US" smtClean="0"/>
              <a:pPr/>
              <a:t>10/28/2008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7780BA-57E2-42E8-86C2-0C8CD03834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graph with BM25F, SALSA</a:t>
            </a:r>
            <a:r>
              <a:rPr lang="en-US" baseline="0" dirty="0" smtClean="0"/>
              <a:t> (CIKM), HITS (SIGIR), </a:t>
            </a:r>
            <a:r>
              <a:rPr lang="en-US" baseline="0" dirty="0" err="1" smtClean="0"/>
              <a:t>PageRank</a:t>
            </a:r>
            <a:r>
              <a:rPr lang="en-US" baseline="0" dirty="0" smtClean="0"/>
              <a:t> (SIGIR), in-degree (SIGIR)</a:t>
            </a:r>
            <a:endParaRPr lang="en-US" dirty="0"/>
          </a:p>
        </p:txBody>
      </p:sp>
      <p:sp>
        <p:nvSpPr>
          <p:cNvPr id="4" name="Slide Number Placeholder 3"/>
          <p:cNvSpPr>
            <a:spLocks noGrp="1"/>
          </p:cNvSpPr>
          <p:nvPr>
            <p:ph type="sldNum" sz="quarter" idx="10"/>
          </p:nvPr>
        </p:nvSpPr>
        <p:spPr/>
        <p:txBody>
          <a:bodyPr/>
          <a:lstStyle/>
          <a:p>
            <a:fld id="{707780BA-57E2-42E8-86C2-0C8CD038348C}"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web</a:t>
            </a:r>
            <a:r>
              <a:rPr lang="en-US" baseline="0" dirty="0" smtClean="0"/>
              <a:t> graph G=(V,E), In, out, consistent sampling</a:t>
            </a:r>
          </a:p>
          <a:p>
            <a:endParaRPr lang="en-US" dirty="0"/>
          </a:p>
        </p:txBody>
      </p:sp>
      <p:sp>
        <p:nvSpPr>
          <p:cNvPr id="4" name="Slide Number Placeholder 3"/>
          <p:cNvSpPr>
            <a:spLocks noGrp="1"/>
          </p:cNvSpPr>
          <p:nvPr>
            <p:ph type="sldNum" sz="quarter" idx="10"/>
          </p:nvPr>
        </p:nvSpPr>
        <p:spPr/>
        <p:txBody>
          <a:bodyPr/>
          <a:lstStyle/>
          <a:p>
            <a:fld id="{707780BA-57E2-42E8-86C2-0C8CD038348C}"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SALSA </a:t>
            </a:r>
            <a:r>
              <a:rPr lang="en-US" dirty="0" err="1" smtClean="0"/>
              <a:t>alg</a:t>
            </a:r>
            <a:r>
              <a:rPr lang="en-US" dirty="0" smtClean="0"/>
              <a:t>, show table</a:t>
            </a:r>
            <a:r>
              <a:rPr lang="en-US" baseline="0" dirty="0" smtClean="0"/>
              <a:t> of NDCG values</a:t>
            </a:r>
            <a:endParaRPr lang="en-US" dirty="0"/>
          </a:p>
        </p:txBody>
      </p:sp>
      <p:sp>
        <p:nvSpPr>
          <p:cNvPr id="4" name="Slide Number Placeholder 3"/>
          <p:cNvSpPr>
            <a:spLocks noGrp="1"/>
          </p:cNvSpPr>
          <p:nvPr>
            <p:ph type="sldNum" sz="quarter" idx="10"/>
          </p:nvPr>
        </p:nvSpPr>
        <p:spPr/>
        <p:txBody>
          <a:bodyPr/>
          <a:lstStyle/>
          <a:p>
            <a:fld id="{707780BA-57E2-42E8-86C2-0C8CD038348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D3C60-9FB4-4706-9254-8D9F017EE808}" type="datetimeFigureOut">
              <a:rPr lang="en-US" smtClean="0"/>
              <a:pPr/>
              <a:t>10/28/2008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6FCFF-C3DE-4872-BE2D-5DC5FFDFAF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D3C60-9FB4-4706-9254-8D9F017EE808}" type="datetimeFigureOut">
              <a:rPr lang="en-US" smtClean="0"/>
              <a:pPr/>
              <a:t>10/28/2008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6FCFF-C3DE-4872-BE2D-5DC5FFDFAF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a:t>Efficient and Effective Link Analysis with </a:t>
            </a:r>
            <a:r>
              <a:rPr lang="en-US" sz="4000" b="1" dirty="0" err="1" smtClean="0"/>
              <a:t>Precomputed</a:t>
            </a:r>
            <a:r>
              <a:rPr lang="en-US" sz="4000" b="1" dirty="0" smtClean="0"/>
              <a:t> SALSA </a:t>
            </a:r>
            <a:r>
              <a:rPr lang="en-US" sz="4000" b="1" dirty="0"/>
              <a:t>Maps</a:t>
            </a:r>
            <a:endParaRPr lang="en-US" sz="4000" dirty="0"/>
          </a:p>
        </p:txBody>
      </p:sp>
      <p:sp>
        <p:nvSpPr>
          <p:cNvPr id="3" name="Subtitle 2"/>
          <p:cNvSpPr>
            <a:spLocks noGrp="1"/>
          </p:cNvSpPr>
          <p:nvPr>
            <p:ph type="subTitle" idx="1"/>
          </p:nvPr>
        </p:nvSpPr>
        <p:spPr/>
        <p:txBody>
          <a:bodyPr>
            <a:normAutofit/>
          </a:bodyPr>
          <a:lstStyle/>
          <a:p>
            <a:r>
              <a:rPr lang="en-US" sz="2200" dirty="0" smtClean="0"/>
              <a:t>Marc Najork (Microsoft Research, Mt View, CA, USA) </a:t>
            </a:r>
          </a:p>
          <a:p>
            <a:r>
              <a:rPr lang="en-US" sz="2200" dirty="0" smtClean="0"/>
              <a:t>Nick Craswell (Microsoft Live Search, Cambridge, UK)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SALSA scores: Operational definition</a:t>
            </a:r>
            <a:endParaRPr lang="en-US" dirty="0"/>
          </a:p>
        </p:txBody>
      </p:sp>
      <p:pic>
        <p:nvPicPr>
          <p:cNvPr id="36866" name="Picture 2"/>
          <p:cNvPicPr>
            <a:picLocks noChangeAspect="1" noChangeArrowheads="1"/>
          </p:cNvPicPr>
          <p:nvPr/>
        </p:nvPicPr>
        <p:blipFill>
          <a:blip r:embed="rId2"/>
          <a:srcRect/>
          <a:stretch>
            <a:fillRect/>
          </a:stretch>
        </p:blipFill>
        <p:spPr bwMode="auto">
          <a:xfrm>
            <a:off x="533400" y="1752600"/>
            <a:ext cx="7919720" cy="29413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CS-SALSA</a:t>
            </a:r>
            <a:endParaRPr lang="en-US" dirty="0"/>
          </a:p>
        </p:txBody>
      </p:sp>
      <p:sp>
        <p:nvSpPr>
          <p:cNvPr id="3" name="Content Placeholder 2"/>
          <p:cNvSpPr>
            <a:spLocks noGrp="1"/>
          </p:cNvSpPr>
          <p:nvPr>
            <p:ph idx="1"/>
          </p:nvPr>
        </p:nvSpPr>
        <p:spPr/>
        <p:txBody>
          <a:bodyPr/>
          <a:lstStyle/>
          <a:p>
            <a:r>
              <a:rPr lang="en-US" dirty="0" smtClean="0"/>
              <a:t>“Consistent-sampling SALSA” (CS-SALSA)</a:t>
            </a:r>
          </a:p>
          <a:p>
            <a:pPr lvl="1"/>
            <a:r>
              <a:rPr lang="en-US" dirty="0" smtClean="0"/>
              <a:t>Identical to standard SALSA, except:</a:t>
            </a:r>
          </a:p>
          <a:p>
            <a:pPr lvl="1"/>
            <a:r>
              <a:rPr lang="en-US" dirty="0" smtClean="0"/>
              <a:t>Sample in-linkers as well as out-linkers</a:t>
            </a:r>
          </a:p>
          <a:p>
            <a:pPr lvl="1"/>
            <a:r>
              <a:rPr lang="en-US" dirty="0" smtClean="0"/>
              <a:t>using consistent sampling (as opposed to random)</a:t>
            </a:r>
          </a:p>
          <a:p>
            <a:pPr lvl="1"/>
            <a:endParaRPr lang="en-US" dirty="0" smtClean="0"/>
          </a:p>
          <a:p>
            <a:pPr lvl="1"/>
            <a:endParaRPr lang="en-US" dirty="0" smtClean="0"/>
          </a:p>
          <a:p>
            <a:pPr lvl="1"/>
            <a:r>
              <a:rPr lang="en-US" dirty="0" smtClean="0"/>
              <a:t>Two free sampling parameters </a:t>
            </a:r>
            <a:r>
              <a:rPr lang="en-US" i="1" dirty="0" smtClean="0"/>
              <a:t>a</a:t>
            </a:r>
            <a:r>
              <a:rPr lang="en-US" dirty="0" smtClean="0"/>
              <a:t> and </a:t>
            </a:r>
            <a:r>
              <a:rPr lang="en-US" i="1" dirty="0" smtClean="0"/>
              <a:t>b</a:t>
            </a:r>
          </a:p>
          <a:p>
            <a:pPr lvl="1"/>
            <a:r>
              <a:rPr lang="en-US" dirty="0" smtClean="0"/>
              <a:t>What are the best settings?</a:t>
            </a:r>
          </a:p>
        </p:txBody>
      </p:sp>
      <p:graphicFrame>
        <p:nvGraphicFramePr>
          <p:cNvPr id="1027" name="Object 3"/>
          <p:cNvGraphicFramePr>
            <a:graphicFrameLocks noChangeAspect="1"/>
          </p:cNvGraphicFramePr>
          <p:nvPr/>
        </p:nvGraphicFramePr>
        <p:xfrm>
          <a:off x="2438400" y="3965575"/>
          <a:ext cx="4468813" cy="533400"/>
        </p:xfrm>
        <a:graphic>
          <a:graphicData uri="http://schemas.openxmlformats.org/presentationml/2006/ole">
            <p:oleObj spid="_x0000_s1027" name="Equation" r:id="rId4" imgW="2234880" imgH="2664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CS-SALSA</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pPr>
              <a:buNone/>
            </a:pPr>
            <a:endParaRPr lang="en-US" dirty="0" smtClean="0"/>
          </a:p>
          <a:p>
            <a:pPr algn="ctr">
              <a:buNone/>
            </a:pPr>
            <a:r>
              <a:rPr lang="en-US" dirty="0" smtClean="0"/>
              <a:t>NDCG@10</a:t>
            </a:r>
          </a:p>
          <a:p>
            <a:pPr>
              <a:spcBef>
                <a:spcPts val="1200"/>
              </a:spcBef>
            </a:pPr>
            <a:r>
              <a:rPr lang="en-US" dirty="0" smtClean="0"/>
              <a:t>CS-SALSA(2,1) more effective than standard SALSA  (whose NDCG@10 was  0.158)</a:t>
            </a:r>
          </a:p>
        </p:txBody>
      </p:sp>
      <p:pic>
        <p:nvPicPr>
          <p:cNvPr id="3077" name="Picture 5"/>
          <p:cNvPicPr>
            <a:picLocks noChangeAspect="1" noChangeArrowheads="1"/>
          </p:cNvPicPr>
          <p:nvPr/>
        </p:nvPicPr>
        <p:blipFill>
          <a:blip r:embed="rId2"/>
          <a:srcRect/>
          <a:stretch>
            <a:fillRect/>
          </a:stretch>
        </p:blipFill>
        <p:spPr bwMode="auto">
          <a:xfrm>
            <a:off x="457199" y="1447800"/>
            <a:ext cx="8229601" cy="25488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ideas of “Singleton-seed SALSA”</a:t>
            </a:r>
            <a:br>
              <a:rPr lang="en-US" dirty="0" smtClean="0"/>
            </a:br>
            <a:endParaRPr lang="en-US" dirty="0"/>
          </a:p>
        </p:txBody>
      </p:sp>
      <p:sp>
        <p:nvSpPr>
          <p:cNvPr id="3" name="Content Placeholder 2"/>
          <p:cNvSpPr>
            <a:spLocks noGrp="1"/>
          </p:cNvSpPr>
          <p:nvPr>
            <p:ph idx="1"/>
          </p:nvPr>
        </p:nvSpPr>
        <p:spPr/>
        <p:txBody>
          <a:bodyPr/>
          <a:lstStyle/>
          <a:p>
            <a:r>
              <a:rPr lang="en-US" dirty="0" smtClean="0"/>
              <a:t>Offline (at indexing time):</a:t>
            </a:r>
          </a:p>
          <a:p>
            <a:pPr lvl="1"/>
            <a:r>
              <a:rPr lang="en-US" dirty="0" smtClean="0"/>
              <a:t>Pretend that each </a:t>
            </a:r>
            <a:r>
              <a:rPr lang="en-US" i="1" dirty="0" smtClean="0"/>
              <a:t>v</a:t>
            </a:r>
            <a:r>
              <a:rPr lang="en-US" dirty="0" smtClean="0"/>
              <a:t> </a:t>
            </a:r>
            <a:r>
              <a:rPr lang="en-US" dirty="0" smtClean="0">
                <a:sym typeface="Symbol"/>
              </a:rPr>
              <a:t></a:t>
            </a:r>
            <a:r>
              <a:rPr lang="en-US" dirty="0" smtClean="0"/>
              <a:t> </a:t>
            </a:r>
            <a:r>
              <a:rPr lang="en-US" i="1" dirty="0" smtClean="0"/>
              <a:t>V</a:t>
            </a:r>
            <a:r>
              <a:rPr lang="en-US" dirty="0" smtClean="0"/>
              <a:t> is a singleton result set</a:t>
            </a:r>
          </a:p>
          <a:p>
            <a:pPr lvl="1"/>
            <a:r>
              <a:rPr lang="en-US" dirty="0" smtClean="0"/>
              <a:t>Form neighborhood graph around {</a:t>
            </a:r>
            <a:r>
              <a:rPr lang="en-US" i="1" dirty="0" smtClean="0"/>
              <a:t>v</a:t>
            </a:r>
            <a:r>
              <a:rPr lang="en-US" dirty="0" smtClean="0"/>
              <a:t>}</a:t>
            </a:r>
          </a:p>
          <a:p>
            <a:pPr lvl="1"/>
            <a:r>
              <a:rPr lang="en-US" dirty="0" smtClean="0"/>
              <a:t>Compute SALSA scores on that graph</a:t>
            </a:r>
          </a:p>
          <a:p>
            <a:r>
              <a:rPr lang="en-US" dirty="0" smtClean="0"/>
              <a:t>Online (at query time): </a:t>
            </a:r>
          </a:p>
          <a:p>
            <a:pPr lvl="1"/>
            <a:r>
              <a:rPr lang="en-US" dirty="0" smtClean="0"/>
              <a:t>Look up pre-computed scores of each </a:t>
            </a:r>
            <a:r>
              <a:rPr lang="en-US" i="1" dirty="0" smtClean="0"/>
              <a:t>v</a:t>
            </a:r>
            <a:r>
              <a:rPr lang="en-US" dirty="0" smtClean="0"/>
              <a:t> </a:t>
            </a:r>
            <a:r>
              <a:rPr lang="en-US" dirty="0" smtClean="0">
                <a:sym typeface="Symbol"/>
              </a:rPr>
              <a:t> </a:t>
            </a:r>
            <a:r>
              <a:rPr lang="en-US" i="1" dirty="0" smtClean="0">
                <a:sym typeface="Symbol"/>
              </a:rPr>
              <a:t>R</a:t>
            </a:r>
            <a:r>
              <a:rPr lang="en-US" dirty="0" smtClean="0">
                <a:sym typeface="Symbol"/>
              </a:rPr>
              <a:t> and use them</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Strawman</a:t>
            </a:r>
            <a:r>
              <a:rPr lang="en-US" dirty="0" smtClean="0"/>
              <a:t>: SS-SALSA-0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Offline:</a:t>
            </a:r>
          </a:p>
          <a:p>
            <a:pPr lvl="1"/>
            <a:r>
              <a:rPr lang="en-US" dirty="0" smtClean="0"/>
              <a:t>Input: Web graph (</a:t>
            </a:r>
            <a:r>
              <a:rPr lang="en-US" i="1" dirty="0" smtClean="0"/>
              <a:t>V</a:t>
            </a:r>
            <a:r>
              <a:rPr lang="en-US" dirty="0" smtClean="0"/>
              <a:t>,</a:t>
            </a:r>
            <a:r>
              <a:rPr lang="en-US" i="1" dirty="0" smtClean="0"/>
              <a:t>E</a:t>
            </a:r>
            <a:r>
              <a:rPr lang="en-US" dirty="0" smtClean="0"/>
              <a:t>), sampling parameters </a:t>
            </a:r>
            <a:r>
              <a:rPr lang="en-US" i="1" dirty="0" smtClean="0"/>
              <a:t>a</a:t>
            </a:r>
            <a:r>
              <a:rPr lang="en-US" dirty="0" smtClean="0"/>
              <a:t>, </a:t>
            </a:r>
            <a:r>
              <a:rPr lang="en-US" i="1" dirty="0" smtClean="0"/>
              <a:t>b</a:t>
            </a:r>
          </a:p>
          <a:p>
            <a:pPr lvl="1"/>
            <a:r>
              <a:rPr lang="en-US" dirty="0" smtClean="0"/>
              <a:t>Output: Score map </a:t>
            </a:r>
            <a:r>
              <a:rPr lang="en-US" i="1" dirty="0" smtClean="0"/>
              <a:t>g</a:t>
            </a:r>
            <a:r>
              <a:rPr lang="en-US" dirty="0" smtClean="0"/>
              <a:t>: </a:t>
            </a:r>
            <a:r>
              <a:rPr lang="en-US" i="1" dirty="0" smtClean="0"/>
              <a:t>V</a:t>
            </a:r>
            <a:r>
              <a:rPr lang="en-US" dirty="0" smtClean="0">
                <a:sym typeface="Symbol"/>
              </a:rPr>
              <a:t></a:t>
            </a:r>
            <a:r>
              <a:rPr lang="en-US" dirty="0" smtClean="0"/>
              <a:t> </a:t>
            </a:r>
            <a:r>
              <a:rPr lang="en-US" dirty="0" smtClean="0">
                <a:latin typeface="Algerian" pitchFamily="82" charset="0"/>
              </a:rPr>
              <a:t>R</a:t>
            </a:r>
          </a:p>
          <a:p>
            <a:pPr lvl="1"/>
            <a:r>
              <a:rPr lang="en-US" dirty="0" smtClean="0"/>
              <a:t>For each </a:t>
            </a:r>
            <a:r>
              <a:rPr lang="en-US" i="1" dirty="0" smtClean="0"/>
              <a:t>v</a:t>
            </a:r>
            <a:r>
              <a:rPr lang="en-US" dirty="0" smtClean="0"/>
              <a:t> </a:t>
            </a:r>
            <a:r>
              <a:rPr lang="en-US" dirty="0" smtClean="0">
                <a:sym typeface="Symbol"/>
              </a:rPr>
              <a:t> </a:t>
            </a:r>
            <a:r>
              <a:rPr lang="en-US" i="1" dirty="0" smtClean="0">
                <a:sym typeface="Symbol"/>
              </a:rPr>
              <a:t>V</a:t>
            </a:r>
            <a:r>
              <a:rPr lang="en-US" dirty="0" smtClean="0">
                <a:sym typeface="Symbol"/>
              </a:rPr>
              <a:t>:</a:t>
            </a:r>
          </a:p>
          <a:p>
            <a:pPr lvl="2"/>
            <a:r>
              <a:rPr lang="en-US" dirty="0" smtClean="0">
                <a:sym typeface="Symbol"/>
              </a:rPr>
              <a:t>Assume </a:t>
            </a:r>
            <a:r>
              <a:rPr lang="en-US" i="1" dirty="0" smtClean="0">
                <a:sym typeface="Symbol"/>
              </a:rPr>
              <a:t>R</a:t>
            </a:r>
            <a:r>
              <a:rPr lang="en-US" dirty="0" smtClean="0">
                <a:sym typeface="Symbol"/>
              </a:rPr>
              <a:t> = {</a:t>
            </a:r>
            <a:r>
              <a:rPr lang="en-US" i="1" dirty="0" smtClean="0">
                <a:sym typeface="Symbol"/>
              </a:rPr>
              <a:t>v</a:t>
            </a:r>
            <a:r>
              <a:rPr lang="en-US" dirty="0" smtClean="0">
                <a:sym typeface="Symbol"/>
              </a:rPr>
              <a:t>} and fix neighborhood graph (</a:t>
            </a:r>
            <a:r>
              <a:rPr lang="en-US" i="1" dirty="0" smtClean="0">
                <a:sym typeface="Symbol"/>
              </a:rPr>
              <a:t>B</a:t>
            </a:r>
            <a:r>
              <a:rPr lang="en-US" dirty="0" smtClean="0">
                <a:sym typeface="Symbol"/>
              </a:rPr>
              <a:t>,</a:t>
            </a:r>
            <a:r>
              <a:rPr lang="en-US" i="1" dirty="0" smtClean="0">
                <a:sym typeface="Symbol"/>
              </a:rPr>
              <a:t>N</a:t>
            </a:r>
            <a:r>
              <a:rPr lang="en-US" dirty="0" smtClean="0">
                <a:sym typeface="Symbol"/>
              </a:rPr>
              <a:t>) as in CS-SALSA</a:t>
            </a:r>
          </a:p>
          <a:p>
            <a:pPr lvl="2"/>
            <a:r>
              <a:rPr lang="en-US" dirty="0" smtClean="0">
                <a:sym typeface="Symbol"/>
              </a:rPr>
              <a:t>Compute SALSA scores </a:t>
            </a:r>
            <a:r>
              <a:rPr lang="en-US" i="1" dirty="0" smtClean="0">
                <a:sym typeface="Symbol"/>
              </a:rPr>
              <a:t>s</a:t>
            </a:r>
            <a:r>
              <a:rPr lang="en-US" dirty="0" smtClean="0">
                <a:sym typeface="Symbol"/>
              </a:rPr>
              <a:t>[</a:t>
            </a:r>
            <a:r>
              <a:rPr lang="en-US" i="1" dirty="0" smtClean="0">
                <a:sym typeface="Symbol"/>
              </a:rPr>
              <a:t>u</a:t>
            </a:r>
            <a:r>
              <a:rPr lang="en-US" dirty="0" smtClean="0">
                <a:sym typeface="Symbol"/>
              </a:rPr>
              <a:t>] for each </a:t>
            </a:r>
            <a:r>
              <a:rPr lang="en-US" i="1" dirty="0" smtClean="0">
                <a:sym typeface="Symbol"/>
              </a:rPr>
              <a:t>u</a:t>
            </a:r>
            <a:r>
              <a:rPr lang="en-US" dirty="0" smtClean="0">
                <a:sym typeface="Symbol"/>
              </a:rPr>
              <a:t>  </a:t>
            </a:r>
            <a:r>
              <a:rPr lang="en-US" i="1" dirty="0" smtClean="0">
                <a:sym typeface="Symbol"/>
              </a:rPr>
              <a:t>B</a:t>
            </a:r>
          </a:p>
          <a:p>
            <a:pPr lvl="2"/>
            <a:r>
              <a:rPr lang="en-US" dirty="0" smtClean="0">
                <a:sym typeface="Symbol"/>
              </a:rPr>
              <a:t>Set </a:t>
            </a:r>
            <a:r>
              <a:rPr lang="en-US" i="1" dirty="0" smtClean="0">
                <a:sym typeface="Symbol"/>
              </a:rPr>
              <a:t>g</a:t>
            </a:r>
            <a:r>
              <a:rPr lang="en-US" dirty="0" smtClean="0">
                <a:sym typeface="Symbol"/>
              </a:rPr>
              <a:t>[</a:t>
            </a:r>
            <a:r>
              <a:rPr lang="en-US" i="1" dirty="0" smtClean="0">
                <a:sym typeface="Symbol"/>
              </a:rPr>
              <a:t>v</a:t>
            </a:r>
            <a:r>
              <a:rPr lang="en-US" dirty="0" smtClean="0">
                <a:sym typeface="Symbol"/>
              </a:rPr>
              <a:t>] := </a:t>
            </a:r>
            <a:r>
              <a:rPr lang="en-US" i="1" dirty="0" smtClean="0">
                <a:sym typeface="Symbol"/>
              </a:rPr>
              <a:t>s</a:t>
            </a:r>
            <a:r>
              <a:rPr lang="en-US" dirty="0" smtClean="0">
                <a:sym typeface="Symbol"/>
              </a:rPr>
              <a:t>[</a:t>
            </a:r>
            <a:r>
              <a:rPr lang="en-US" i="1" dirty="0" smtClean="0">
                <a:sym typeface="Symbol"/>
              </a:rPr>
              <a:t>v</a:t>
            </a:r>
            <a:r>
              <a:rPr lang="en-US" dirty="0" smtClean="0">
                <a:sym typeface="Symbol"/>
              </a:rPr>
              <a:t>]</a:t>
            </a:r>
            <a:endParaRPr lang="en-US" dirty="0" smtClean="0"/>
          </a:p>
          <a:p>
            <a:r>
              <a:rPr lang="en-US" dirty="0" smtClean="0"/>
              <a:t>Online, given result set </a:t>
            </a:r>
            <a:r>
              <a:rPr lang="en-US" i="1" dirty="0" smtClean="0"/>
              <a:t>R</a:t>
            </a:r>
            <a:r>
              <a:rPr lang="en-US" dirty="0" smtClean="0"/>
              <a:t> and score map </a:t>
            </a:r>
            <a:r>
              <a:rPr lang="en-US" i="1" dirty="0" smtClean="0"/>
              <a:t>g</a:t>
            </a:r>
            <a:r>
              <a:rPr lang="en-US" dirty="0" smtClean="0"/>
              <a:t>:</a:t>
            </a:r>
          </a:p>
          <a:p>
            <a:pPr lvl="1"/>
            <a:r>
              <a:rPr lang="en-US" dirty="0" smtClean="0"/>
              <a:t>For each </a:t>
            </a:r>
            <a:r>
              <a:rPr lang="en-US" i="1" dirty="0" smtClean="0"/>
              <a:t>u</a:t>
            </a:r>
            <a:r>
              <a:rPr lang="en-US" dirty="0" smtClean="0"/>
              <a:t> </a:t>
            </a:r>
            <a:r>
              <a:rPr lang="en-US" dirty="0" smtClean="0">
                <a:sym typeface="Symbol"/>
              </a:rPr>
              <a:t></a:t>
            </a:r>
            <a:r>
              <a:rPr lang="en-US" dirty="0" smtClean="0"/>
              <a:t> </a:t>
            </a:r>
            <a:r>
              <a:rPr lang="en-US" i="1" dirty="0" smtClean="0"/>
              <a:t>R</a:t>
            </a:r>
            <a:r>
              <a:rPr lang="en-US" dirty="0" smtClean="0"/>
              <a:t>: Assign score </a:t>
            </a:r>
            <a:r>
              <a:rPr lang="en-US" i="1" dirty="0" smtClean="0"/>
              <a:t>g</a:t>
            </a:r>
            <a:r>
              <a:rPr lang="en-US" dirty="0" smtClean="0"/>
              <a:t>[</a:t>
            </a:r>
            <a:r>
              <a:rPr lang="en-US" i="1" dirty="0" smtClean="0"/>
              <a:t>u</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SS-SALSA-0</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endParaRPr lang="en-US" dirty="0" smtClean="0"/>
          </a:p>
          <a:p>
            <a:endParaRPr lang="en-US" dirty="0" smtClean="0"/>
          </a:p>
          <a:p>
            <a:endParaRPr lang="en-US" dirty="0" smtClean="0"/>
          </a:p>
          <a:p>
            <a:pPr algn="ctr">
              <a:buNone/>
            </a:pPr>
            <a:endParaRPr lang="en-US" dirty="0" smtClean="0"/>
          </a:p>
          <a:p>
            <a:pPr algn="ctr">
              <a:buNone/>
            </a:pPr>
            <a:endParaRPr lang="en-US" dirty="0" smtClean="0"/>
          </a:p>
          <a:p>
            <a:pPr algn="ctr">
              <a:buNone/>
            </a:pPr>
            <a:r>
              <a:rPr lang="en-US" dirty="0" smtClean="0"/>
              <a:t>NDCG@10</a:t>
            </a:r>
          </a:p>
          <a:p>
            <a:pPr>
              <a:spcBef>
                <a:spcPts val="1800"/>
              </a:spcBef>
            </a:pPr>
            <a:r>
              <a:rPr lang="en-US" dirty="0" smtClean="0"/>
              <a:t>Computed off-line, looking up one score per result at query-time (like in-degree, </a:t>
            </a:r>
            <a:r>
              <a:rPr lang="en-US" dirty="0" err="1" smtClean="0"/>
              <a:t>PageRank</a:t>
            </a:r>
            <a:r>
              <a:rPr lang="en-US" dirty="0" smtClean="0"/>
              <a:t>)</a:t>
            </a:r>
          </a:p>
          <a:p>
            <a:r>
              <a:rPr lang="en-US" dirty="0" smtClean="0"/>
              <a:t>Substantially less effective than </a:t>
            </a:r>
            <a:r>
              <a:rPr lang="en-US" dirty="0" err="1" smtClean="0"/>
              <a:t>PageRank</a:t>
            </a:r>
            <a:r>
              <a:rPr lang="en-US" dirty="0" smtClean="0"/>
              <a:t> and in-degree </a:t>
            </a:r>
          </a:p>
        </p:txBody>
      </p:sp>
      <p:pic>
        <p:nvPicPr>
          <p:cNvPr id="4098" name="Picture 2"/>
          <p:cNvPicPr>
            <a:picLocks noChangeAspect="1" noChangeArrowheads="1"/>
          </p:cNvPicPr>
          <p:nvPr/>
        </p:nvPicPr>
        <p:blipFill>
          <a:blip r:embed="rId2"/>
          <a:srcRect/>
          <a:stretch>
            <a:fillRect/>
          </a:stretch>
        </p:blipFill>
        <p:spPr bwMode="auto">
          <a:xfrm>
            <a:off x="533400" y="1447800"/>
            <a:ext cx="8186401" cy="25164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Woodman: SS-SALSA-1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Offline:</a:t>
            </a:r>
          </a:p>
          <a:p>
            <a:pPr lvl="1"/>
            <a:r>
              <a:rPr lang="en-US" dirty="0" smtClean="0"/>
              <a:t>Input: Web graph (</a:t>
            </a:r>
            <a:r>
              <a:rPr lang="en-US" i="1" dirty="0" smtClean="0"/>
              <a:t>V</a:t>
            </a:r>
            <a:r>
              <a:rPr lang="en-US" dirty="0" smtClean="0"/>
              <a:t>,</a:t>
            </a:r>
            <a:r>
              <a:rPr lang="en-US" i="1" dirty="0" smtClean="0"/>
              <a:t>E</a:t>
            </a:r>
            <a:r>
              <a:rPr lang="en-US" dirty="0" smtClean="0"/>
              <a:t>), sampling parameters </a:t>
            </a:r>
            <a:r>
              <a:rPr lang="en-US" i="1" dirty="0" smtClean="0"/>
              <a:t>a</a:t>
            </a:r>
            <a:r>
              <a:rPr lang="en-US" dirty="0" smtClean="0"/>
              <a:t>, </a:t>
            </a:r>
            <a:r>
              <a:rPr lang="en-US" i="1" dirty="0" smtClean="0"/>
              <a:t>b</a:t>
            </a:r>
          </a:p>
          <a:p>
            <a:pPr lvl="1"/>
            <a:r>
              <a:rPr lang="en-US" dirty="0" smtClean="0"/>
              <a:t>Output: Score map </a:t>
            </a:r>
            <a:r>
              <a:rPr lang="en-US" i="1" dirty="0" smtClean="0"/>
              <a:t>g</a:t>
            </a:r>
            <a:r>
              <a:rPr lang="en-US" dirty="0" smtClean="0"/>
              <a:t>: </a:t>
            </a:r>
            <a:r>
              <a:rPr lang="en-US" i="1" dirty="0" smtClean="0"/>
              <a:t>V</a:t>
            </a:r>
            <a:r>
              <a:rPr lang="en-US" dirty="0" smtClean="0"/>
              <a:t> </a:t>
            </a:r>
            <a:r>
              <a:rPr lang="en-US" dirty="0" smtClean="0">
                <a:sym typeface="Symbol"/>
              </a:rPr>
              <a:t> </a:t>
            </a:r>
            <a:r>
              <a:rPr lang="en-US" i="1" dirty="0" smtClean="0"/>
              <a:t>V</a:t>
            </a:r>
            <a:r>
              <a:rPr lang="en-US" dirty="0" smtClean="0"/>
              <a:t> </a:t>
            </a:r>
            <a:r>
              <a:rPr lang="en-US" dirty="0" smtClean="0">
                <a:sym typeface="Symbol"/>
              </a:rPr>
              <a:t> </a:t>
            </a:r>
            <a:r>
              <a:rPr lang="en-US" dirty="0" smtClean="0">
                <a:latin typeface="Algerian" pitchFamily="82" charset="0"/>
                <a:sym typeface="Symbol"/>
              </a:rPr>
              <a:t>R</a:t>
            </a:r>
            <a:r>
              <a:rPr lang="en-US" dirty="0" smtClean="0"/>
              <a:t> </a:t>
            </a:r>
          </a:p>
          <a:p>
            <a:pPr lvl="1"/>
            <a:r>
              <a:rPr lang="en-US" dirty="0" smtClean="0"/>
              <a:t>For each </a:t>
            </a:r>
            <a:r>
              <a:rPr lang="en-US" i="1" dirty="0" smtClean="0"/>
              <a:t>v</a:t>
            </a:r>
            <a:r>
              <a:rPr lang="en-US" dirty="0" smtClean="0"/>
              <a:t> </a:t>
            </a:r>
            <a:r>
              <a:rPr lang="en-US" dirty="0" smtClean="0">
                <a:sym typeface="Symbol"/>
              </a:rPr>
              <a:t> </a:t>
            </a:r>
            <a:r>
              <a:rPr lang="en-US" i="1" dirty="0" smtClean="0">
                <a:sym typeface="Symbol"/>
              </a:rPr>
              <a:t>V</a:t>
            </a:r>
            <a:r>
              <a:rPr lang="en-US" dirty="0" smtClean="0">
                <a:sym typeface="Symbol"/>
              </a:rPr>
              <a:t>:</a:t>
            </a:r>
          </a:p>
          <a:p>
            <a:pPr lvl="2"/>
            <a:r>
              <a:rPr lang="en-US" dirty="0" smtClean="0">
                <a:sym typeface="Symbol"/>
              </a:rPr>
              <a:t>Assume </a:t>
            </a:r>
            <a:r>
              <a:rPr lang="en-US" i="1" dirty="0" smtClean="0">
                <a:sym typeface="Symbol"/>
              </a:rPr>
              <a:t>R</a:t>
            </a:r>
            <a:r>
              <a:rPr lang="en-US" dirty="0" smtClean="0">
                <a:sym typeface="Symbol"/>
              </a:rPr>
              <a:t> = {</a:t>
            </a:r>
            <a:r>
              <a:rPr lang="en-US" i="1" dirty="0" smtClean="0">
                <a:sym typeface="Symbol"/>
              </a:rPr>
              <a:t>v</a:t>
            </a:r>
            <a:r>
              <a:rPr lang="en-US" dirty="0" smtClean="0">
                <a:sym typeface="Symbol"/>
              </a:rPr>
              <a:t>} and fix neighborhood graph (</a:t>
            </a:r>
            <a:r>
              <a:rPr lang="en-US" i="1" dirty="0" smtClean="0">
                <a:sym typeface="Symbol"/>
              </a:rPr>
              <a:t>B</a:t>
            </a:r>
            <a:r>
              <a:rPr lang="en-US" dirty="0" smtClean="0">
                <a:sym typeface="Symbol"/>
              </a:rPr>
              <a:t>,</a:t>
            </a:r>
            <a:r>
              <a:rPr lang="en-US" i="1" dirty="0" smtClean="0">
                <a:sym typeface="Symbol"/>
              </a:rPr>
              <a:t>N</a:t>
            </a:r>
            <a:r>
              <a:rPr lang="en-US" dirty="0" smtClean="0">
                <a:sym typeface="Symbol"/>
              </a:rPr>
              <a:t>) as in CS-SALSA</a:t>
            </a:r>
          </a:p>
          <a:p>
            <a:pPr lvl="2"/>
            <a:r>
              <a:rPr lang="en-US" dirty="0" smtClean="0">
                <a:sym typeface="Symbol"/>
              </a:rPr>
              <a:t>Compute SALSA scores </a:t>
            </a:r>
            <a:r>
              <a:rPr lang="en-US" i="1" dirty="0" smtClean="0">
                <a:sym typeface="Symbol"/>
              </a:rPr>
              <a:t>s</a:t>
            </a:r>
            <a:r>
              <a:rPr lang="en-US" dirty="0" smtClean="0">
                <a:sym typeface="Symbol"/>
              </a:rPr>
              <a:t>[</a:t>
            </a:r>
            <a:r>
              <a:rPr lang="en-US" i="1" dirty="0" smtClean="0">
                <a:sym typeface="Symbol"/>
              </a:rPr>
              <a:t>u</a:t>
            </a:r>
            <a:r>
              <a:rPr lang="en-US" dirty="0" smtClean="0">
                <a:sym typeface="Symbol"/>
              </a:rPr>
              <a:t>] for each </a:t>
            </a:r>
            <a:r>
              <a:rPr lang="en-US" i="1" dirty="0" smtClean="0">
                <a:sym typeface="Symbol"/>
              </a:rPr>
              <a:t>u</a:t>
            </a:r>
            <a:r>
              <a:rPr lang="en-US" dirty="0" smtClean="0">
                <a:sym typeface="Symbol"/>
              </a:rPr>
              <a:t>  </a:t>
            </a:r>
            <a:r>
              <a:rPr lang="en-US" i="1" dirty="0" smtClean="0">
                <a:sym typeface="Symbol"/>
              </a:rPr>
              <a:t>B; s</a:t>
            </a:r>
            <a:r>
              <a:rPr lang="en-US" dirty="0" smtClean="0">
                <a:sym typeface="Symbol"/>
              </a:rPr>
              <a:t>[</a:t>
            </a:r>
            <a:r>
              <a:rPr lang="en-US" i="1" dirty="0" smtClean="0">
                <a:sym typeface="Symbol"/>
              </a:rPr>
              <a:t>u</a:t>
            </a:r>
            <a:r>
              <a:rPr lang="en-US" dirty="0" smtClean="0">
                <a:sym typeface="Symbol"/>
              </a:rPr>
              <a:t>]=0 for </a:t>
            </a:r>
            <a:r>
              <a:rPr lang="en-US" i="1" dirty="0" smtClean="0">
                <a:sym typeface="Symbol"/>
              </a:rPr>
              <a:t>u  B</a:t>
            </a:r>
          </a:p>
          <a:p>
            <a:pPr lvl="2"/>
            <a:r>
              <a:rPr lang="en-US" dirty="0" smtClean="0">
                <a:sym typeface="Symbol"/>
              </a:rPr>
              <a:t>Set </a:t>
            </a:r>
            <a:r>
              <a:rPr lang="en-US" i="1" dirty="0" smtClean="0">
                <a:sym typeface="Symbol"/>
              </a:rPr>
              <a:t>g</a:t>
            </a:r>
            <a:r>
              <a:rPr lang="en-US" dirty="0" smtClean="0">
                <a:sym typeface="Symbol"/>
              </a:rPr>
              <a:t>[</a:t>
            </a:r>
            <a:r>
              <a:rPr lang="en-US" i="1" dirty="0" smtClean="0">
                <a:sym typeface="Symbol"/>
              </a:rPr>
              <a:t>v</a:t>
            </a:r>
            <a:r>
              <a:rPr lang="en-US" dirty="0" smtClean="0">
                <a:sym typeface="Symbol"/>
              </a:rPr>
              <a:t>] := </a:t>
            </a:r>
            <a:r>
              <a:rPr lang="en-US" i="1" dirty="0" smtClean="0">
                <a:sym typeface="Symbol"/>
              </a:rPr>
              <a:t>s</a:t>
            </a:r>
            <a:r>
              <a:rPr lang="en-US" dirty="0" smtClean="0">
                <a:sym typeface="Symbol"/>
              </a:rPr>
              <a:t>    (which is of type </a:t>
            </a:r>
            <a:r>
              <a:rPr lang="en-US" i="1" dirty="0" smtClean="0"/>
              <a:t>V</a:t>
            </a:r>
            <a:r>
              <a:rPr lang="en-US" dirty="0" smtClean="0"/>
              <a:t> </a:t>
            </a:r>
            <a:r>
              <a:rPr lang="en-US" dirty="0" smtClean="0">
                <a:sym typeface="Symbol"/>
              </a:rPr>
              <a:t> </a:t>
            </a:r>
            <a:r>
              <a:rPr lang="en-US" dirty="0" smtClean="0">
                <a:latin typeface="Algerian" pitchFamily="82" charset="0"/>
                <a:sym typeface="Symbol"/>
              </a:rPr>
              <a:t>R</a:t>
            </a:r>
            <a:r>
              <a:rPr lang="en-US" dirty="0" smtClean="0">
                <a:sym typeface="Symbol"/>
              </a:rPr>
              <a:t>)</a:t>
            </a:r>
            <a:endParaRPr lang="en-US" dirty="0" smtClean="0"/>
          </a:p>
          <a:p>
            <a:r>
              <a:rPr lang="en-US" dirty="0" smtClean="0"/>
              <a:t>Online, given result set </a:t>
            </a:r>
            <a:r>
              <a:rPr lang="en-US" i="1" dirty="0" smtClean="0"/>
              <a:t>R</a:t>
            </a:r>
            <a:r>
              <a:rPr lang="en-US" dirty="0" smtClean="0"/>
              <a:t> and score map </a:t>
            </a:r>
            <a:r>
              <a:rPr lang="en-US" i="1" dirty="0" smtClean="0"/>
              <a:t>g</a:t>
            </a:r>
            <a:r>
              <a:rPr lang="en-US" dirty="0" smtClean="0"/>
              <a:t>:</a:t>
            </a:r>
          </a:p>
          <a:p>
            <a:pPr lvl="1"/>
            <a:r>
              <a:rPr lang="en-US" dirty="0" smtClean="0"/>
              <a:t>For each </a:t>
            </a:r>
            <a:r>
              <a:rPr lang="en-US" i="1" dirty="0" smtClean="0"/>
              <a:t>u</a:t>
            </a:r>
            <a:r>
              <a:rPr lang="en-US" dirty="0" smtClean="0"/>
              <a:t> </a:t>
            </a:r>
            <a:r>
              <a:rPr lang="en-US" dirty="0" smtClean="0">
                <a:sym typeface="Symbol"/>
              </a:rPr>
              <a:t></a:t>
            </a:r>
            <a:r>
              <a:rPr lang="en-US" dirty="0" smtClean="0"/>
              <a:t> </a:t>
            </a:r>
            <a:r>
              <a:rPr lang="en-US" i="1" dirty="0" smtClean="0"/>
              <a:t>R</a:t>
            </a:r>
            <a:r>
              <a:rPr lang="en-US" dirty="0" smtClean="0"/>
              <a:t>: Assign </a:t>
            </a:r>
            <a:r>
              <a:rPr lang="en-US" dirty="0" smtClean="0"/>
              <a:t>score</a:t>
            </a:r>
            <a:endParaRPr lang="en-US" dirty="0" smtClean="0"/>
          </a:p>
        </p:txBody>
      </p:sp>
      <p:graphicFrame>
        <p:nvGraphicFramePr>
          <p:cNvPr id="4" name="Object 3"/>
          <p:cNvGraphicFramePr>
            <a:graphicFrameLocks noChangeAspect="1"/>
          </p:cNvGraphicFramePr>
          <p:nvPr/>
        </p:nvGraphicFramePr>
        <p:xfrm>
          <a:off x="5105400" y="5257800"/>
          <a:ext cx="1343025" cy="684213"/>
        </p:xfrm>
        <a:graphic>
          <a:graphicData uri="http://schemas.openxmlformats.org/presentationml/2006/ole">
            <p:oleObj spid="_x0000_s37890" name="Equation" r:id="rId3" imgW="672840" imgH="34272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SS-SALSA-1</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lgn="ctr">
              <a:buNone/>
            </a:pPr>
            <a:r>
              <a:rPr lang="en-US" dirty="0" smtClean="0"/>
              <a:t>NDCG@10</a:t>
            </a:r>
          </a:p>
          <a:p>
            <a:pPr>
              <a:spcBef>
                <a:spcPts val="1800"/>
              </a:spcBef>
            </a:pPr>
            <a:r>
              <a:rPr lang="en-US" dirty="0" smtClean="0"/>
              <a:t>Looking up |</a:t>
            </a:r>
            <a:r>
              <a:rPr lang="en-US" i="1" dirty="0" smtClean="0"/>
              <a:t>B</a:t>
            </a:r>
            <a:r>
              <a:rPr lang="en-US" dirty="0" smtClean="0"/>
              <a:t>| (≤ </a:t>
            </a:r>
            <a:r>
              <a:rPr lang="en-US" i="1" dirty="0" smtClean="0"/>
              <a:t>a</a:t>
            </a:r>
            <a:r>
              <a:rPr lang="en-US" dirty="0" smtClean="0"/>
              <a:t>+</a:t>
            </a:r>
            <a:r>
              <a:rPr lang="en-US" i="1" dirty="0" smtClean="0"/>
              <a:t>b</a:t>
            </a:r>
            <a:r>
              <a:rPr lang="en-US" dirty="0" smtClean="0"/>
              <a:t>+1) scores per result at query-time</a:t>
            </a:r>
          </a:p>
          <a:p>
            <a:r>
              <a:rPr lang="en-US" dirty="0" smtClean="0"/>
              <a:t>More effective than </a:t>
            </a:r>
            <a:r>
              <a:rPr lang="en-US" dirty="0" err="1" smtClean="0"/>
              <a:t>PageRank</a:t>
            </a:r>
            <a:r>
              <a:rPr lang="en-US" dirty="0" smtClean="0"/>
              <a:t>; less effective than CS-SALSA</a:t>
            </a:r>
          </a:p>
          <a:p>
            <a:r>
              <a:rPr lang="en-US" dirty="0" smtClean="0"/>
              <a:t>Better to sample no parents, more children</a:t>
            </a:r>
          </a:p>
          <a:p>
            <a:pPr lvl="1"/>
            <a:r>
              <a:rPr lang="en-US" dirty="0" smtClean="0"/>
              <a:t>Counter-intuitive when viewing hyperlinks as endorsements</a:t>
            </a:r>
          </a:p>
          <a:p>
            <a:endParaRPr lang="en-US" dirty="0" smtClean="0"/>
          </a:p>
          <a:p>
            <a:endParaRPr lang="en-US" dirty="0" smtClean="0"/>
          </a:p>
        </p:txBody>
      </p:sp>
      <p:pic>
        <p:nvPicPr>
          <p:cNvPr id="5122" name="Picture 2"/>
          <p:cNvPicPr>
            <a:picLocks noChangeAspect="1" noChangeArrowheads="1"/>
          </p:cNvPicPr>
          <p:nvPr/>
        </p:nvPicPr>
        <p:blipFill>
          <a:blip r:embed="rId2"/>
          <a:srcRect/>
          <a:stretch>
            <a:fillRect/>
          </a:stretch>
        </p:blipFill>
        <p:spPr bwMode="auto">
          <a:xfrm>
            <a:off x="478799" y="1295400"/>
            <a:ext cx="8208001" cy="25218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Tinman</a:t>
            </a:r>
            <a:r>
              <a:rPr lang="en-US" dirty="0" smtClean="0"/>
              <a:t>: SS-SALSA-2</a:t>
            </a:r>
            <a:endParaRPr lang="en-US" dirty="0"/>
          </a:p>
        </p:txBody>
      </p:sp>
      <p:sp>
        <p:nvSpPr>
          <p:cNvPr id="3" name="Content Placeholder 2"/>
          <p:cNvSpPr>
            <a:spLocks noGrp="1"/>
          </p:cNvSpPr>
          <p:nvPr>
            <p:ph idx="1"/>
          </p:nvPr>
        </p:nvSpPr>
        <p:spPr/>
        <p:txBody>
          <a:bodyPr>
            <a:normAutofit lnSpcReduction="10000"/>
          </a:bodyPr>
          <a:lstStyle/>
          <a:p>
            <a:r>
              <a:rPr lang="en-US" dirty="0" smtClean="0"/>
              <a:t>Same as SS-SALSA-1, except that offline-step uses modified definition of </a:t>
            </a:r>
            <a:r>
              <a:rPr lang="en-US" i="1" dirty="0" smtClean="0"/>
              <a:t>B</a:t>
            </a:r>
          </a:p>
          <a:p>
            <a:pPr lvl="1"/>
            <a:r>
              <a:rPr lang="en-US" dirty="0" smtClean="0"/>
              <a:t>Sample </a:t>
            </a:r>
            <a:r>
              <a:rPr lang="en-US" i="1" dirty="0" smtClean="0"/>
              <a:t>a</a:t>
            </a:r>
            <a:r>
              <a:rPr lang="en-US" dirty="0" smtClean="0"/>
              <a:t> parents and </a:t>
            </a:r>
            <a:r>
              <a:rPr lang="en-US" i="1" dirty="0" smtClean="0"/>
              <a:t>b</a:t>
            </a:r>
            <a:r>
              <a:rPr lang="en-US" dirty="0" smtClean="0"/>
              <a:t> children of the “result” (the seed vertex) as before</a:t>
            </a:r>
          </a:p>
          <a:p>
            <a:pPr lvl="1"/>
            <a:r>
              <a:rPr lang="en-US" dirty="0" smtClean="0"/>
              <a:t>Additionally, include </a:t>
            </a:r>
            <a:r>
              <a:rPr lang="en-US" i="1" dirty="0" smtClean="0"/>
              <a:t>c</a:t>
            </a:r>
            <a:r>
              <a:rPr lang="en-US" dirty="0" smtClean="0"/>
              <a:t> children (“siblings”) of each sampled parent, and </a:t>
            </a:r>
            <a:r>
              <a:rPr lang="en-US" i="1" dirty="0" smtClean="0"/>
              <a:t>d</a:t>
            </a:r>
            <a:r>
              <a:rPr lang="en-US" dirty="0" smtClean="0"/>
              <a:t> parents (“mates”) of each sampled child</a:t>
            </a:r>
          </a:p>
          <a:p>
            <a:pPr lvl="1"/>
            <a:r>
              <a:rPr lang="en-US" dirty="0" smtClean="0"/>
              <a:t>So, SS-SALSA-2 has four free parameters </a:t>
            </a:r>
            <a:r>
              <a:rPr lang="en-US" i="1" dirty="0" err="1" smtClean="0"/>
              <a:t>a</a:t>
            </a:r>
            <a:r>
              <a:rPr lang="en-US" dirty="0" err="1" smtClean="0"/>
              <a:t>,</a:t>
            </a:r>
            <a:r>
              <a:rPr lang="en-US" i="1" dirty="0" err="1" smtClean="0"/>
              <a:t>b</a:t>
            </a:r>
            <a:r>
              <a:rPr lang="en-US" dirty="0" err="1" smtClean="0"/>
              <a:t>,</a:t>
            </a:r>
            <a:r>
              <a:rPr lang="en-US" i="1" dirty="0" err="1" smtClean="0"/>
              <a:t>c</a:t>
            </a:r>
            <a:r>
              <a:rPr lang="en-US" dirty="0" err="1" smtClean="0"/>
              <a:t>,</a:t>
            </a:r>
            <a:r>
              <a:rPr lang="en-US" i="1" dirty="0" err="1" smtClean="0"/>
              <a:t>d</a:t>
            </a:r>
            <a:endParaRPr lang="en-US" i="1" dirty="0" smtClean="0"/>
          </a:p>
          <a:p>
            <a:pPr lvl="1"/>
            <a:r>
              <a:rPr lang="en-US" dirty="0" smtClean="0"/>
              <a:t>Neighborhood graph and score maps are potentially much larger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SS-SALSA-2</a:t>
            </a:r>
            <a:endParaRPr lang="en-US" dirty="0"/>
          </a:p>
        </p:txBody>
      </p:sp>
      <p:sp>
        <p:nvSpPr>
          <p:cNvPr id="3" name="Content Placeholder 2"/>
          <p:cNvSpPr>
            <a:spLocks noGrp="1"/>
          </p:cNvSpPr>
          <p:nvPr>
            <p:ph idx="1"/>
          </p:nvPr>
        </p:nvSpPr>
        <p:spPr>
          <a:xfrm>
            <a:off x="457200" y="3627437"/>
            <a:ext cx="8229600" cy="3001963"/>
          </a:xfrm>
        </p:spPr>
        <p:txBody>
          <a:bodyPr>
            <a:normAutofit fontScale="70000" lnSpcReduction="20000"/>
          </a:bodyPr>
          <a:lstStyle/>
          <a:p>
            <a:r>
              <a:rPr lang="en-US" dirty="0" smtClean="0"/>
              <a:t>Effectiveness increases monotonically as </a:t>
            </a:r>
            <a:r>
              <a:rPr lang="en-US" i="1" dirty="0" smtClean="0"/>
              <a:t>b</a:t>
            </a:r>
            <a:r>
              <a:rPr lang="en-US" dirty="0" smtClean="0"/>
              <a:t> (number of sampled children per result) is increased</a:t>
            </a:r>
          </a:p>
          <a:p>
            <a:r>
              <a:rPr lang="en-US" dirty="0" smtClean="0"/>
              <a:t>Increases further as </a:t>
            </a:r>
            <a:r>
              <a:rPr lang="en-US" i="1" dirty="0" smtClean="0"/>
              <a:t>d</a:t>
            </a:r>
            <a:r>
              <a:rPr lang="en-US" dirty="0" smtClean="0"/>
              <a:t> (number of sampled mates per sampled child) is increased</a:t>
            </a:r>
          </a:p>
          <a:p>
            <a:r>
              <a:rPr lang="en-US" dirty="0" smtClean="0"/>
              <a:t>Setting </a:t>
            </a:r>
            <a:r>
              <a:rPr lang="en-US" i="1" dirty="0" smtClean="0"/>
              <a:t>a</a:t>
            </a:r>
            <a:r>
              <a:rPr lang="en-US" dirty="0" smtClean="0"/>
              <a:t> (number of sampled parents per results) to 0 is best, other values are fairly indistinguishable</a:t>
            </a:r>
          </a:p>
          <a:p>
            <a:r>
              <a:rPr lang="en-US" dirty="0" smtClean="0"/>
              <a:t>SS-SALSA-2(0,</a:t>
            </a:r>
            <a:r>
              <a:rPr lang="en-US" dirty="0" smtClean="0">
                <a:sym typeface="Symbol"/>
              </a:rPr>
              <a:t></a:t>
            </a:r>
            <a:r>
              <a:rPr lang="en-US" dirty="0" smtClean="0"/>
              <a:t>,0,75) has NDCG@10 of 0.157 </a:t>
            </a:r>
          </a:p>
          <a:p>
            <a:pPr lvl="1"/>
            <a:r>
              <a:rPr lang="en-US" dirty="0" smtClean="0"/>
              <a:t>Compared to 0.182 for CS-SALSA(2,1)</a:t>
            </a:r>
          </a:p>
          <a:p>
            <a:pPr lvl="1"/>
            <a:r>
              <a:rPr lang="en-US" dirty="0" smtClean="0"/>
              <a:t>Huge space cost: ~7500 scores for every page in the corpus!</a:t>
            </a:r>
          </a:p>
          <a:p>
            <a:pPr lvl="1"/>
            <a:endParaRPr lang="en-US" dirty="0" smtClean="0"/>
          </a:p>
        </p:txBody>
      </p:sp>
      <p:pic>
        <p:nvPicPr>
          <p:cNvPr id="8195" name="Picture 3"/>
          <p:cNvPicPr>
            <a:picLocks noChangeAspect="1" noChangeArrowheads="1"/>
          </p:cNvPicPr>
          <p:nvPr/>
        </p:nvPicPr>
        <p:blipFill>
          <a:blip r:embed="rId2"/>
          <a:srcRect/>
          <a:stretch>
            <a:fillRect/>
          </a:stretch>
        </p:blipFill>
        <p:spPr bwMode="auto">
          <a:xfrm>
            <a:off x="228600" y="1645920"/>
            <a:ext cx="8663040" cy="1828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problem</a:t>
            </a:r>
          </a:p>
          <a:p>
            <a:r>
              <a:rPr lang="en-US" dirty="0" smtClean="0"/>
              <a:t>Framework &amp; previous results</a:t>
            </a:r>
          </a:p>
          <a:p>
            <a:r>
              <a:rPr lang="en-US" dirty="0" smtClean="0"/>
              <a:t>Review of SALSA; introduction of CS-SALSA</a:t>
            </a:r>
          </a:p>
          <a:p>
            <a:r>
              <a:rPr lang="en-US" dirty="0" smtClean="0"/>
              <a:t>Four pre-computed variants of SALSA:</a:t>
            </a:r>
          </a:p>
          <a:p>
            <a:pPr lvl="1"/>
            <a:r>
              <a:rPr lang="en-US" dirty="0" err="1" smtClean="0"/>
              <a:t>Strawman</a:t>
            </a:r>
            <a:r>
              <a:rPr lang="en-US" dirty="0" smtClean="0"/>
              <a:t>: SS-SALSA-0</a:t>
            </a:r>
          </a:p>
          <a:p>
            <a:pPr lvl="1"/>
            <a:r>
              <a:rPr lang="en-US" dirty="0" smtClean="0"/>
              <a:t>Woodman: SS-SALSA-1</a:t>
            </a:r>
          </a:p>
          <a:p>
            <a:pPr lvl="1"/>
            <a:r>
              <a:rPr lang="en-US" dirty="0" err="1" smtClean="0"/>
              <a:t>Tinman</a:t>
            </a:r>
            <a:r>
              <a:rPr lang="en-US" dirty="0" smtClean="0"/>
              <a:t>: SS-SALSA-2</a:t>
            </a:r>
          </a:p>
          <a:p>
            <a:pPr lvl="1"/>
            <a:r>
              <a:rPr lang="en-US" dirty="0" smtClean="0"/>
              <a:t>Ironman: SS-SALSA-3</a:t>
            </a:r>
          </a:p>
          <a:p>
            <a:r>
              <a:rPr lang="en-US" dirty="0" smtClean="0"/>
              <a:t>Recap: Comparing old &amp; new</a:t>
            </a:r>
          </a:p>
          <a:p>
            <a:r>
              <a:rPr lang="en-US" dirty="0" smtClean="0"/>
              <a:t>Breakdown by query specificity</a:t>
            </a:r>
          </a:p>
          <a:p>
            <a:r>
              <a:rPr lang="en-US" dirty="0" smtClean="0"/>
              <a:t>Related work</a:t>
            </a:r>
          </a:p>
          <a:p>
            <a:r>
              <a:rPr lang="en-US" dirty="0" smtClean="0"/>
              <a:t>Critique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Ironman: SS-SALSA-3</a:t>
            </a:r>
            <a:endParaRPr lang="en-US" dirty="0"/>
          </a:p>
        </p:txBody>
      </p:sp>
      <p:sp>
        <p:nvSpPr>
          <p:cNvPr id="3" name="Content Placeholder 2"/>
          <p:cNvSpPr>
            <a:spLocks noGrp="1"/>
          </p:cNvSpPr>
          <p:nvPr>
            <p:ph idx="1"/>
          </p:nvPr>
        </p:nvSpPr>
        <p:spPr/>
        <p:txBody>
          <a:bodyPr/>
          <a:lstStyle/>
          <a:p>
            <a:r>
              <a:rPr lang="en-US" dirty="0" smtClean="0"/>
              <a:t>Idea: Bound size of score map</a:t>
            </a:r>
          </a:p>
          <a:p>
            <a:r>
              <a:rPr lang="en-US" dirty="0" smtClean="0"/>
              <a:t>For every seed vertex </a:t>
            </a:r>
            <a:r>
              <a:rPr lang="en-US" i="1" dirty="0" smtClean="0"/>
              <a:t>v</a:t>
            </a:r>
            <a:r>
              <a:rPr lang="en-US" dirty="0" smtClean="0"/>
              <a:t>:</a:t>
            </a:r>
          </a:p>
          <a:p>
            <a:pPr lvl="1"/>
            <a:r>
              <a:rPr lang="en-US" dirty="0" smtClean="0"/>
              <a:t>Fix neighborhood vertex set </a:t>
            </a:r>
            <a:r>
              <a:rPr lang="en-US" i="1" dirty="0" smtClean="0"/>
              <a:t>B</a:t>
            </a:r>
            <a:r>
              <a:rPr lang="en-US" dirty="0" smtClean="0"/>
              <a:t> and compute scores </a:t>
            </a:r>
            <a:r>
              <a:rPr lang="en-US" i="1" dirty="0" smtClean="0"/>
              <a:t>s</a:t>
            </a:r>
            <a:r>
              <a:rPr lang="en-US" dirty="0" smtClean="0"/>
              <a:t> in the same way as in SS-SALSA-2</a:t>
            </a:r>
          </a:p>
          <a:p>
            <a:pPr lvl="1"/>
            <a:r>
              <a:rPr lang="en-US" dirty="0" smtClean="0"/>
              <a:t>Set </a:t>
            </a:r>
            <a:r>
              <a:rPr lang="en-US" i="1" dirty="0" smtClean="0"/>
              <a:t>g</a:t>
            </a:r>
            <a:r>
              <a:rPr lang="en-US" dirty="0" smtClean="0"/>
              <a:t>[</a:t>
            </a:r>
            <a:r>
              <a:rPr lang="en-US" i="1" dirty="0" smtClean="0"/>
              <a:t>v</a:t>
            </a:r>
            <a:r>
              <a:rPr lang="en-US" dirty="0" smtClean="0"/>
              <a:t>] := </a:t>
            </a:r>
            <a:r>
              <a:rPr lang="en-US" dirty="0" err="1" smtClean="0"/>
              <a:t>top</a:t>
            </a:r>
            <a:r>
              <a:rPr lang="en-US" i="1" baseline="-25000" dirty="0" err="1" smtClean="0"/>
              <a:t>k</a:t>
            </a:r>
            <a:r>
              <a:rPr lang="en-US" dirty="0" smtClean="0"/>
              <a:t>(</a:t>
            </a:r>
            <a:r>
              <a:rPr lang="en-US" i="1" dirty="0" smtClean="0"/>
              <a:t>s</a:t>
            </a:r>
            <a:r>
              <a:rPr lang="en-US" dirty="0" smtClean="0"/>
              <a:t>), the vertex-to-score mapping of the </a:t>
            </a:r>
            <a:r>
              <a:rPr lang="en-US" i="1" dirty="0" smtClean="0"/>
              <a:t>k</a:t>
            </a:r>
            <a:r>
              <a:rPr lang="en-US" dirty="0" smtClean="0"/>
              <a:t> highest-scoring vertices in </a:t>
            </a:r>
            <a:r>
              <a:rPr lang="en-US" i="1" dirty="0" smtClean="0"/>
              <a:t>B</a:t>
            </a:r>
          </a:p>
          <a:p>
            <a:r>
              <a:rPr lang="en-US" dirty="0" smtClean="0"/>
              <a:t>Note that </a:t>
            </a:r>
            <a:r>
              <a:rPr lang="en-US" i="1" dirty="0" smtClean="0"/>
              <a:t>v</a:t>
            </a:r>
            <a:r>
              <a:rPr lang="en-US" dirty="0" smtClean="0"/>
              <a:t> itself might not be part of </a:t>
            </a:r>
            <a:r>
              <a:rPr lang="en-US" dirty="0" err="1" smtClean="0"/>
              <a:t>top</a:t>
            </a:r>
            <a:r>
              <a:rPr lang="en-US" i="1" baseline="-25000" dirty="0" err="1" smtClean="0"/>
              <a:t>k</a:t>
            </a:r>
            <a:r>
              <a:rPr lang="en-US" dirty="0" smtClean="0"/>
              <a:t>(</a:t>
            </a:r>
            <a:r>
              <a:rPr lang="en-US" i="1" dirty="0" smtClean="0"/>
              <a:t>s</a:t>
            </a:r>
            <a:r>
              <a:rPr lang="en-US" dirty="0" smtClean="0"/>
              <a:t>)</a:t>
            </a:r>
          </a:p>
          <a:p>
            <a:r>
              <a:rPr lang="en-US" dirty="0" smtClean="0"/>
              <a:t>SS-SALSA-3 has five free parameters </a:t>
            </a:r>
            <a:r>
              <a:rPr lang="en-US" i="1" dirty="0" err="1" smtClean="0"/>
              <a:t>a</a:t>
            </a:r>
            <a:r>
              <a:rPr lang="en-US" dirty="0" err="1" smtClean="0"/>
              <a:t>,</a:t>
            </a:r>
            <a:r>
              <a:rPr lang="en-US" i="1" dirty="0" err="1" smtClean="0"/>
              <a:t>b</a:t>
            </a:r>
            <a:r>
              <a:rPr lang="en-US" dirty="0" err="1" smtClean="0"/>
              <a:t>,</a:t>
            </a:r>
            <a:r>
              <a:rPr lang="en-US" i="1" dirty="0" err="1" smtClean="0"/>
              <a:t>c</a:t>
            </a:r>
            <a:r>
              <a:rPr lang="en-US" dirty="0" err="1" smtClean="0"/>
              <a:t>,</a:t>
            </a:r>
            <a:r>
              <a:rPr lang="en-US" i="1" dirty="0" err="1" smtClean="0"/>
              <a:t>d,k</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SS-SALSA-3</a:t>
            </a:r>
            <a:endParaRPr lang="en-US" dirty="0"/>
          </a:p>
        </p:txBody>
      </p:sp>
      <p:sp>
        <p:nvSpPr>
          <p:cNvPr id="3" name="Content Placeholder 2"/>
          <p:cNvSpPr>
            <a:spLocks noGrp="1"/>
          </p:cNvSpPr>
          <p:nvPr>
            <p:ph idx="1"/>
          </p:nvPr>
        </p:nvSpPr>
        <p:spPr>
          <a:xfrm>
            <a:off x="457200" y="5105400"/>
            <a:ext cx="8229600" cy="1143000"/>
          </a:xfrm>
        </p:spPr>
        <p:txBody>
          <a:bodyPr>
            <a:normAutofit fontScale="77500" lnSpcReduction="20000"/>
          </a:bodyPr>
          <a:lstStyle/>
          <a:p>
            <a:r>
              <a:rPr lang="en-US" dirty="0" smtClean="0"/>
              <a:t>Fixed </a:t>
            </a:r>
            <a:r>
              <a:rPr lang="en-US" i="1" dirty="0" smtClean="0"/>
              <a:t>a</a:t>
            </a:r>
            <a:r>
              <a:rPr lang="en-US" dirty="0" smtClean="0"/>
              <a:t>=0, </a:t>
            </a:r>
            <a:r>
              <a:rPr lang="en-US" i="1" dirty="0" smtClean="0"/>
              <a:t>b</a:t>
            </a:r>
            <a:r>
              <a:rPr lang="en-US" dirty="0" smtClean="0"/>
              <a:t>=</a:t>
            </a:r>
            <a:r>
              <a:rPr lang="en-US" dirty="0" smtClean="0">
                <a:sym typeface="Symbol"/>
              </a:rPr>
              <a:t>, </a:t>
            </a:r>
            <a:r>
              <a:rPr lang="en-US" i="1" dirty="0" smtClean="0">
                <a:sym typeface="Symbol"/>
              </a:rPr>
              <a:t>c</a:t>
            </a:r>
            <a:r>
              <a:rPr lang="en-US" dirty="0" smtClean="0">
                <a:sym typeface="Symbol"/>
              </a:rPr>
              <a:t>=0, </a:t>
            </a:r>
            <a:r>
              <a:rPr lang="en-US" i="1" dirty="0" smtClean="0">
                <a:sym typeface="Symbol"/>
              </a:rPr>
              <a:t>d</a:t>
            </a:r>
            <a:r>
              <a:rPr lang="en-US" dirty="0" smtClean="0">
                <a:sym typeface="Symbol"/>
              </a:rPr>
              <a:t>=75</a:t>
            </a:r>
            <a:endParaRPr lang="en-US" dirty="0" smtClean="0"/>
          </a:p>
          <a:p>
            <a:r>
              <a:rPr lang="en-US" dirty="0" smtClean="0"/>
              <a:t>SS-SALSA-3 outperforms </a:t>
            </a:r>
            <a:r>
              <a:rPr lang="en-US" dirty="0" err="1" smtClean="0"/>
              <a:t>PageRank</a:t>
            </a:r>
            <a:r>
              <a:rPr lang="en-US" dirty="0" smtClean="0"/>
              <a:t> starting at two-entry score maps</a:t>
            </a:r>
          </a:p>
          <a:p>
            <a:endParaRPr lang="en-US" dirty="0"/>
          </a:p>
        </p:txBody>
      </p:sp>
      <p:pic>
        <p:nvPicPr>
          <p:cNvPr id="9221" name="Picture 5"/>
          <p:cNvPicPr>
            <a:picLocks noChangeAspect="1" noChangeArrowheads="1"/>
          </p:cNvPicPr>
          <p:nvPr/>
        </p:nvPicPr>
        <p:blipFill>
          <a:blip r:embed="rId2"/>
          <a:srcRect/>
          <a:stretch>
            <a:fillRect/>
          </a:stretch>
        </p:blipFill>
        <p:spPr bwMode="auto">
          <a:xfrm>
            <a:off x="1868879" y="1371600"/>
            <a:ext cx="5598721" cy="348624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Comparing algorithms</a:t>
            </a:r>
            <a:endParaRPr lang="en-US" dirty="0"/>
          </a:p>
        </p:txBody>
      </p:sp>
      <p:sp>
        <p:nvSpPr>
          <p:cNvPr id="3" name="Content Placeholder 2"/>
          <p:cNvSpPr>
            <a:spLocks noGrp="1"/>
          </p:cNvSpPr>
          <p:nvPr>
            <p:ph idx="1"/>
          </p:nvPr>
        </p:nvSpPr>
        <p:spPr>
          <a:xfrm>
            <a:off x="990600" y="6096000"/>
            <a:ext cx="2209800" cy="609600"/>
          </a:xfrm>
        </p:spPr>
        <p:txBody>
          <a:bodyPr>
            <a:normAutofit/>
          </a:bodyPr>
          <a:lstStyle/>
          <a:p>
            <a:pPr>
              <a:buNone/>
            </a:pPr>
            <a:r>
              <a:rPr lang="en-US" sz="2700" dirty="0" smtClean="0"/>
              <a:t>new, all-online</a:t>
            </a:r>
            <a:endParaRPr lang="en-US" sz="2700" dirty="0"/>
          </a:p>
        </p:txBody>
      </p:sp>
      <p:sp>
        <p:nvSpPr>
          <p:cNvPr id="10" name="Left Brace 9"/>
          <p:cNvSpPr/>
          <p:nvPr/>
        </p:nvSpPr>
        <p:spPr>
          <a:xfrm rot="16200000">
            <a:off x="4343400" y="5105400"/>
            <a:ext cx="457200" cy="1676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Content Placeholder 2"/>
          <p:cNvSpPr txBox="1">
            <a:spLocks/>
          </p:cNvSpPr>
          <p:nvPr/>
        </p:nvSpPr>
        <p:spPr>
          <a:xfrm>
            <a:off x="3505200" y="6172200"/>
            <a:ext cx="3048000" cy="4572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new, pre-computed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Left Brace 13"/>
          <p:cNvSpPr/>
          <p:nvPr/>
        </p:nvSpPr>
        <p:spPr>
          <a:xfrm rot="16200000">
            <a:off x="2552700" y="5676900"/>
            <a:ext cx="457200" cy="533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7411" name="Picture 3"/>
          <p:cNvPicPr>
            <a:picLocks noChangeAspect="1" noChangeArrowheads="1"/>
          </p:cNvPicPr>
          <p:nvPr/>
        </p:nvPicPr>
        <p:blipFill>
          <a:blip r:embed="rId2"/>
          <a:srcRect/>
          <a:stretch>
            <a:fillRect/>
          </a:stretch>
        </p:blipFill>
        <p:spPr bwMode="auto">
          <a:xfrm>
            <a:off x="987552" y="1143000"/>
            <a:ext cx="6946561" cy="47520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by query specificity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do SALSA variants, </a:t>
            </a:r>
            <a:r>
              <a:rPr lang="en-US" dirty="0" err="1" smtClean="0"/>
              <a:t>PageRank</a:t>
            </a:r>
            <a:r>
              <a:rPr lang="en-US" dirty="0" smtClean="0"/>
              <a:t>, and BM25F perform for different classes of queries?</a:t>
            </a:r>
          </a:p>
          <a:p>
            <a:r>
              <a:rPr lang="en-US" dirty="0" smtClean="0"/>
              <a:t>Different ways to classify queries:</a:t>
            </a:r>
          </a:p>
          <a:p>
            <a:pPr lvl="1"/>
            <a:r>
              <a:rPr lang="en-US" dirty="0" smtClean="0"/>
              <a:t>Informational, navigational, transactional </a:t>
            </a:r>
            <a:br>
              <a:rPr lang="en-US" dirty="0" smtClean="0"/>
            </a:br>
            <a:r>
              <a:rPr lang="en-US" dirty="0" smtClean="0"/>
              <a:t>(</a:t>
            </a:r>
            <a:r>
              <a:rPr lang="en-US" dirty="0" err="1" smtClean="0"/>
              <a:t>Broder’s</a:t>
            </a:r>
            <a:r>
              <a:rPr lang="en-US" dirty="0" smtClean="0"/>
              <a:t> taxonomy)</a:t>
            </a:r>
          </a:p>
          <a:p>
            <a:pPr lvl="1"/>
            <a:r>
              <a:rPr lang="en-US" dirty="0" smtClean="0"/>
              <a:t>Commercial vs. non-commercial intent</a:t>
            </a:r>
          </a:p>
          <a:p>
            <a:pPr lvl="1"/>
            <a:r>
              <a:rPr lang="en-US" dirty="0" smtClean="0"/>
              <a:t>General vs. specific</a:t>
            </a:r>
          </a:p>
          <a:p>
            <a:r>
              <a:rPr lang="en-US" dirty="0" smtClean="0"/>
              <a:t>How to measure specificity?</a:t>
            </a:r>
          </a:p>
          <a:p>
            <a:pPr lvl="1"/>
            <a:r>
              <a:rPr lang="en-US" dirty="0" smtClean="0"/>
              <a:t>Ideally, by size of result set</a:t>
            </a:r>
          </a:p>
          <a:p>
            <a:pPr lvl="1"/>
            <a:r>
              <a:rPr lang="en-US" dirty="0" smtClean="0"/>
              <a:t>Approximation: Sum of IDFs of query terms</a:t>
            </a:r>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by query specificity</a:t>
            </a:r>
            <a:endParaRPr lang="en-US" dirty="0"/>
          </a:p>
        </p:txBody>
      </p:sp>
      <p:sp>
        <p:nvSpPr>
          <p:cNvPr id="3" name="Content Placeholder 2"/>
          <p:cNvSpPr>
            <a:spLocks noGrp="1"/>
          </p:cNvSpPr>
          <p:nvPr>
            <p:ph idx="1"/>
          </p:nvPr>
        </p:nvSpPr>
        <p:spPr>
          <a:xfrm>
            <a:off x="457200" y="5562600"/>
            <a:ext cx="8229600" cy="990600"/>
          </a:xfrm>
        </p:spPr>
        <p:txBody>
          <a:bodyPr>
            <a:normAutofit fontScale="85000" lnSpcReduction="10000"/>
          </a:bodyPr>
          <a:lstStyle/>
          <a:p>
            <a:r>
              <a:rPr lang="en-US" dirty="0" smtClean="0"/>
              <a:t>CS-SALSA &gt;&gt; SS-SALSA-* for general queries</a:t>
            </a:r>
          </a:p>
          <a:p>
            <a:r>
              <a:rPr lang="en-US" dirty="0" smtClean="0"/>
              <a:t>SS-SALSA-3 as good as SS-SALSA-2 for general queries</a:t>
            </a:r>
            <a:endParaRPr lang="en-US" dirty="0"/>
          </a:p>
        </p:txBody>
      </p:sp>
      <p:pic>
        <p:nvPicPr>
          <p:cNvPr id="10242" name="Picture 2"/>
          <p:cNvPicPr>
            <a:picLocks noChangeAspect="1" noChangeArrowheads="1"/>
          </p:cNvPicPr>
          <p:nvPr/>
        </p:nvPicPr>
        <p:blipFill>
          <a:blip r:embed="rId2"/>
          <a:srcRect/>
          <a:stretch>
            <a:fillRect/>
          </a:stretch>
        </p:blipFill>
        <p:spPr bwMode="auto">
          <a:xfrm>
            <a:off x="1371600" y="1600200"/>
            <a:ext cx="5529600" cy="38246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noAutofit/>
          </a:bodyPr>
          <a:lstStyle/>
          <a:p>
            <a:pPr>
              <a:spcBef>
                <a:spcPts val="800"/>
              </a:spcBef>
            </a:pPr>
            <a:r>
              <a:rPr lang="en-US" sz="2300" dirty="0" smtClean="0"/>
              <a:t>The quest for correct information on the web: hyper search engines (</a:t>
            </a:r>
            <a:r>
              <a:rPr lang="en-US" sz="2300" dirty="0" err="1" smtClean="0"/>
              <a:t>Marchiori</a:t>
            </a:r>
            <a:r>
              <a:rPr lang="en-US" sz="2300" dirty="0" smtClean="0"/>
              <a:t> 1997)</a:t>
            </a:r>
          </a:p>
          <a:p>
            <a:pPr>
              <a:spcBef>
                <a:spcPts val="800"/>
              </a:spcBef>
            </a:pPr>
            <a:r>
              <a:rPr lang="en-US" sz="2300" dirty="0" smtClean="0"/>
              <a:t>The </a:t>
            </a:r>
            <a:r>
              <a:rPr lang="en-US" sz="2300" dirty="0" err="1" smtClean="0"/>
              <a:t>PageRank</a:t>
            </a:r>
            <a:r>
              <a:rPr lang="en-US" sz="2300" dirty="0" smtClean="0"/>
              <a:t> citation ranking: Bringing order to the web </a:t>
            </a:r>
            <a:br>
              <a:rPr lang="en-US" sz="2300" dirty="0" smtClean="0"/>
            </a:br>
            <a:r>
              <a:rPr lang="en-US" sz="2300" dirty="0" smtClean="0"/>
              <a:t>(Page, </a:t>
            </a:r>
            <a:r>
              <a:rPr lang="en-US" sz="2300" dirty="0" err="1" smtClean="0"/>
              <a:t>Brin</a:t>
            </a:r>
            <a:r>
              <a:rPr lang="en-US" sz="2300" dirty="0" smtClean="0"/>
              <a:t>, </a:t>
            </a:r>
            <a:r>
              <a:rPr lang="en-US" sz="2300" dirty="0" err="1" smtClean="0"/>
              <a:t>Motwani</a:t>
            </a:r>
            <a:r>
              <a:rPr lang="en-US" sz="2300" dirty="0" smtClean="0"/>
              <a:t>, </a:t>
            </a:r>
            <a:r>
              <a:rPr lang="en-US" sz="2300" dirty="0" err="1" smtClean="0"/>
              <a:t>Winograd</a:t>
            </a:r>
            <a:r>
              <a:rPr lang="en-US" sz="2300" dirty="0" smtClean="0"/>
              <a:t> 1998)</a:t>
            </a:r>
          </a:p>
          <a:p>
            <a:pPr>
              <a:spcBef>
                <a:spcPts val="800"/>
              </a:spcBef>
            </a:pPr>
            <a:r>
              <a:rPr lang="en-US" sz="2300" dirty="0" smtClean="0"/>
              <a:t>Authoritative sources in a hyperlinked environment </a:t>
            </a:r>
            <a:br>
              <a:rPr lang="en-US" sz="2300" dirty="0" smtClean="0"/>
            </a:br>
            <a:r>
              <a:rPr lang="en-US" sz="2300" dirty="0" smtClean="0"/>
              <a:t>(Kleinberg 1998)</a:t>
            </a:r>
          </a:p>
          <a:p>
            <a:pPr>
              <a:spcBef>
                <a:spcPts val="800"/>
              </a:spcBef>
            </a:pPr>
            <a:r>
              <a:rPr lang="en-US" sz="2300" dirty="0" smtClean="0"/>
              <a:t>The Stochastic Approach for Link-Structure Analysis (SALSA) and the TKC Effect (Lempel &amp; Moran 2000)</a:t>
            </a:r>
          </a:p>
          <a:p>
            <a:pPr>
              <a:spcBef>
                <a:spcPts val="800"/>
              </a:spcBef>
            </a:pPr>
            <a:r>
              <a:rPr lang="en-US" sz="2300" dirty="0" smtClean="0"/>
              <a:t>Using Bloom filters to speed up HITS-like ranking algorithms (Gollapudi, Najork, Panigrahy 2007)</a:t>
            </a:r>
          </a:p>
          <a:p>
            <a:pPr>
              <a:spcBef>
                <a:spcPts val="800"/>
              </a:spcBef>
            </a:pPr>
            <a:r>
              <a:rPr lang="en-US" sz="2300" dirty="0" smtClean="0"/>
              <a:t>Less is More: Sampling the neighborhood graph makes SALSA better and faster (Najork, Gollapudi, Panigrahy 2009)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a:t>
            </a:r>
            <a:endParaRPr lang="en-US" dirty="0"/>
          </a:p>
        </p:txBody>
      </p:sp>
      <p:sp>
        <p:nvSpPr>
          <p:cNvPr id="3" name="Content Placeholder 2"/>
          <p:cNvSpPr>
            <a:spLocks noGrp="1"/>
          </p:cNvSpPr>
          <p:nvPr>
            <p:ph idx="1"/>
          </p:nvPr>
        </p:nvSpPr>
        <p:spPr/>
        <p:txBody>
          <a:bodyPr>
            <a:normAutofit lnSpcReduction="10000"/>
          </a:bodyPr>
          <a:lstStyle/>
          <a:p>
            <a:r>
              <a:rPr lang="en-US" dirty="0" smtClean="0"/>
              <a:t>Data sets not publicly available</a:t>
            </a:r>
          </a:p>
          <a:p>
            <a:pPr lvl="1">
              <a:buNone/>
            </a:pPr>
            <a:r>
              <a:rPr lang="en-US" dirty="0" smtClean="0"/>
              <a:t>	“</a:t>
            </a:r>
            <a:r>
              <a:rPr lang="en-US" dirty="0"/>
              <a:t>I have a serious problem with the data set used by the authors. It is large, apparently well built, and not publicly available. There is by now stream of papers using these data and making strong claims about the effectiveness of all ranking methods for the web at major conferences; for these papers no claim can be confirmed or evaluated</a:t>
            </a:r>
            <a:r>
              <a:rPr lang="en-US" dirty="0" smtClean="0"/>
              <a:t>.” (anonymous WSDM 2009 reviewer)</a:t>
            </a:r>
          </a:p>
          <a:p>
            <a:pPr lvl="1">
              <a:buNone/>
            </a:pPr>
            <a:r>
              <a:rPr lang="en-US" dirty="0" smtClean="0"/>
              <a:t>Plan to repeat using standard collections.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Issues with data sets: </a:t>
            </a:r>
          </a:p>
          <a:p>
            <a:pPr lvl="1"/>
            <a:r>
              <a:rPr lang="en-US" dirty="0" smtClean="0"/>
              <a:t>Web graph is old</a:t>
            </a:r>
          </a:p>
          <a:p>
            <a:pPr lvl="1"/>
            <a:r>
              <a:rPr lang="en-US" dirty="0" smtClean="0"/>
              <a:t>Small fraction of results are judged</a:t>
            </a:r>
          </a:p>
          <a:p>
            <a:pPr lvl="1"/>
            <a:r>
              <a:rPr lang="en-US" dirty="0" smtClean="0"/>
              <a:t>Intersection between graph &amp; results is modest</a:t>
            </a:r>
          </a:p>
          <a:p>
            <a:pPr>
              <a:buNone/>
            </a:pPr>
            <a:r>
              <a:rPr lang="en-US" dirty="0" smtClean="0"/>
              <a:t>	See above – plan to repeat using public collection</a:t>
            </a:r>
          </a:p>
          <a:p>
            <a:pPr>
              <a:spcBef>
                <a:spcPts val="1800"/>
              </a:spcBef>
            </a:pPr>
            <a:r>
              <a:rPr lang="en-US" dirty="0" smtClean="0"/>
              <a:t>Examined only effectiveness of isolated features</a:t>
            </a:r>
          </a:p>
          <a:p>
            <a:pPr lvl="1"/>
            <a:r>
              <a:rPr lang="en-US" dirty="0" smtClean="0"/>
              <a:t>Linear combination with BM25F still improves over </a:t>
            </a:r>
            <a:r>
              <a:rPr lang="en-US" dirty="0" err="1" smtClean="0"/>
              <a:t>PageRank</a:t>
            </a:r>
            <a:r>
              <a:rPr lang="en-US" dirty="0" smtClean="0"/>
              <a:t> &amp; BM25F, but improvement much smaller</a:t>
            </a:r>
          </a:p>
          <a:p>
            <a:pPr lvl="1"/>
            <a:r>
              <a:rPr lang="en-US" dirty="0" smtClean="0"/>
              <a:t>Use better methods for combining evidence?</a:t>
            </a:r>
          </a:p>
          <a:p>
            <a:pPr>
              <a:spcBef>
                <a:spcPts val="1800"/>
              </a:spcBef>
            </a:pPr>
            <a:r>
              <a:rPr lang="en-US" dirty="0" smtClean="0"/>
              <a:t>Good point on speed/quality curve?</a:t>
            </a:r>
          </a:p>
          <a:p>
            <a:pPr lvl="1"/>
            <a:r>
              <a:rPr lang="en-US" dirty="0" smtClean="0"/>
              <a:t>You be the judge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743200"/>
            <a:ext cx="7772400" cy="1362075"/>
          </a:xfrm>
        </p:spPr>
        <p:txBody>
          <a:bodyPr/>
          <a:lstStyle/>
          <a:p>
            <a:pPr algn="ctr"/>
            <a:r>
              <a:rPr lang="en-US" dirty="0" smtClean="0"/>
              <a:t>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we are addressing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Hyperlinks are a valuable feature for ranking of web search results</a:t>
            </a:r>
          </a:p>
          <a:p>
            <a:pPr lvl="1"/>
            <a:r>
              <a:rPr lang="en-US" dirty="0" smtClean="0"/>
              <a:t>Combined with many other features (text, traffic)</a:t>
            </a:r>
          </a:p>
          <a:p>
            <a:r>
              <a:rPr lang="en-US" dirty="0" smtClean="0"/>
              <a:t>Known query-dependent link-based ranking algorithms (SALSA &amp; variants) provide better signal than known query-independent ones (</a:t>
            </a:r>
            <a:r>
              <a:rPr lang="en-US" dirty="0" err="1" smtClean="0"/>
              <a:t>PageRank</a:t>
            </a:r>
            <a:r>
              <a:rPr lang="en-US" dirty="0" smtClean="0"/>
              <a:t>, in-degree)</a:t>
            </a:r>
          </a:p>
          <a:p>
            <a:r>
              <a:rPr lang="en-US" dirty="0" smtClean="0"/>
              <a:t>But: SALSA requires substantial query-time work; </a:t>
            </a:r>
            <a:r>
              <a:rPr lang="en-US" dirty="0" err="1" smtClean="0"/>
              <a:t>PageRank</a:t>
            </a:r>
            <a:r>
              <a:rPr lang="en-US" dirty="0"/>
              <a:t> </a:t>
            </a:r>
            <a:r>
              <a:rPr lang="en-US" dirty="0" smtClean="0"/>
              <a:t>etc. is pre-computed</a:t>
            </a:r>
          </a:p>
          <a:p>
            <a:r>
              <a:rPr lang="en-US" dirty="0" smtClean="0"/>
              <a:t>Can we pre-compute SALSA while preserving signal?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experimental framework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Large web graph</a:t>
            </a:r>
          </a:p>
          <a:p>
            <a:pPr lvl="1"/>
            <a:r>
              <a:rPr lang="en-US" dirty="0" smtClean="0"/>
              <a:t>464 million crawled pages</a:t>
            </a:r>
          </a:p>
          <a:p>
            <a:pPr lvl="1"/>
            <a:r>
              <a:rPr lang="en-US" dirty="0" smtClean="0"/>
              <a:t>2.9 billion distinct URLs</a:t>
            </a:r>
          </a:p>
          <a:p>
            <a:pPr lvl="1"/>
            <a:r>
              <a:rPr lang="en-US" dirty="0" smtClean="0"/>
              <a:t>17.7 billion distinct edges</a:t>
            </a:r>
          </a:p>
          <a:p>
            <a:r>
              <a:rPr lang="en-US" dirty="0" smtClean="0"/>
              <a:t>Large test set</a:t>
            </a:r>
          </a:p>
          <a:p>
            <a:pPr lvl="1"/>
            <a:r>
              <a:rPr lang="en-US" dirty="0" smtClean="0"/>
              <a:t>28,043 queries (sampled from Live Search logs)</a:t>
            </a:r>
          </a:p>
          <a:p>
            <a:pPr lvl="1"/>
            <a:r>
              <a:rPr lang="en-US" dirty="0" smtClean="0"/>
              <a:t>66.8 million result URLs (~2838/query)</a:t>
            </a:r>
          </a:p>
          <a:p>
            <a:pPr lvl="1"/>
            <a:r>
              <a:rPr lang="en-US" dirty="0" smtClean="0"/>
              <a:t>485,656 judgments (~ 17.3/query); six-point scale</a:t>
            </a:r>
          </a:p>
          <a:p>
            <a:r>
              <a:rPr lang="en-US" dirty="0" smtClean="0"/>
              <a:t>Standard performance measures: </a:t>
            </a:r>
            <a:r>
              <a:rPr lang="en-US" dirty="0" smtClean="0">
                <a:solidFill>
                  <a:schemeClr val="tx1">
                    <a:lumMod val="50000"/>
                    <a:lumOff val="50000"/>
                  </a:schemeClr>
                </a:solidFill>
              </a:rPr>
              <a:t>MAP, MRR, </a:t>
            </a:r>
            <a:r>
              <a:rPr lang="en-US" dirty="0" smtClean="0"/>
              <a:t>NDCG</a:t>
            </a:r>
          </a:p>
          <a:p>
            <a:r>
              <a:rPr lang="en-US" dirty="0" smtClean="0"/>
              <a:t>Same data &amp; measures as used in other work </a:t>
            </a:r>
            <a:br>
              <a:rPr lang="en-US" dirty="0" smtClean="0"/>
            </a:br>
            <a:r>
              <a:rPr lang="en-US" dirty="0" smtClean="0"/>
              <a:t>(SIGIR 2007, CIKM 2007, WAW 2007, WSDM 2009)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results on this data set</a:t>
            </a:r>
            <a:endParaRPr lang="en-US" dirty="0"/>
          </a:p>
        </p:txBody>
      </p:sp>
      <p:sp>
        <p:nvSpPr>
          <p:cNvPr id="7" name="TextBox 6"/>
          <p:cNvSpPr txBox="1"/>
          <p:nvPr/>
        </p:nvSpPr>
        <p:spPr>
          <a:xfrm>
            <a:off x="1143000" y="5955268"/>
            <a:ext cx="6858000" cy="369332"/>
          </a:xfrm>
          <a:prstGeom prst="rect">
            <a:avLst/>
          </a:prstGeom>
          <a:noFill/>
        </p:spPr>
        <p:txBody>
          <a:bodyPr wrap="square" rtlCol="0">
            <a:spAutoFit/>
          </a:bodyPr>
          <a:lstStyle/>
          <a:p>
            <a:r>
              <a:rPr lang="en-US" dirty="0" smtClean="0"/>
              <a:t>See CIKM 2007 (for SALSA), SIGIR 2007 (all other results)</a:t>
            </a:r>
            <a:endParaRPr lang="en-US" dirty="0"/>
          </a:p>
        </p:txBody>
      </p:sp>
      <p:pic>
        <p:nvPicPr>
          <p:cNvPr id="11268" name="Picture 4"/>
          <p:cNvPicPr>
            <a:picLocks noChangeAspect="1" noChangeArrowheads="1"/>
          </p:cNvPicPr>
          <p:nvPr/>
        </p:nvPicPr>
        <p:blipFill>
          <a:blip r:embed="rId3"/>
          <a:srcRect/>
          <a:stretch>
            <a:fillRect/>
          </a:stretch>
        </p:blipFill>
        <p:spPr bwMode="auto">
          <a:xfrm>
            <a:off x="987552" y="1143000"/>
            <a:ext cx="6946561" cy="475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notation</a:t>
            </a:r>
            <a:endParaRPr lang="en-US" dirty="0"/>
          </a:p>
        </p:txBody>
      </p:sp>
      <p:sp>
        <p:nvSpPr>
          <p:cNvPr id="3" name="Content Placeholder 2"/>
          <p:cNvSpPr>
            <a:spLocks noGrp="1"/>
          </p:cNvSpPr>
          <p:nvPr>
            <p:ph idx="1"/>
          </p:nvPr>
        </p:nvSpPr>
        <p:spPr/>
        <p:txBody>
          <a:bodyPr/>
          <a:lstStyle/>
          <a:p>
            <a:r>
              <a:rPr lang="en-US" dirty="0" smtClean="0"/>
              <a:t>Web graph </a:t>
            </a:r>
            <a:r>
              <a:rPr lang="en-US" i="1" dirty="0" smtClean="0"/>
              <a:t>G</a:t>
            </a:r>
            <a:r>
              <a:rPr lang="en-US" dirty="0" smtClean="0"/>
              <a:t>=(</a:t>
            </a:r>
            <a:r>
              <a:rPr lang="en-US" i="1" dirty="0" smtClean="0"/>
              <a:t>V</a:t>
            </a:r>
            <a:r>
              <a:rPr lang="en-US" dirty="0" smtClean="0"/>
              <a:t>,</a:t>
            </a:r>
            <a:r>
              <a:rPr lang="en-US" i="1" dirty="0" smtClean="0"/>
              <a:t>E</a:t>
            </a:r>
            <a:r>
              <a:rPr lang="en-US" dirty="0" smtClean="0"/>
              <a:t>)       </a:t>
            </a:r>
            <a:r>
              <a:rPr lang="en-US" i="1" dirty="0" smtClean="0"/>
              <a:t>E</a:t>
            </a:r>
            <a:r>
              <a:rPr lang="en-US" dirty="0" smtClean="0"/>
              <a:t> </a:t>
            </a:r>
            <a:r>
              <a:rPr lang="en-US" dirty="0" smtClean="0">
                <a:sym typeface="Symbol"/>
              </a:rPr>
              <a:t> </a:t>
            </a:r>
            <a:r>
              <a:rPr lang="en-US" i="1" dirty="0" smtClean="0"/>
              <a:t>V</a:t>
            </a:r>
            <a:r>
              <a:rPr lang="en-US" dirty="0" smtClean="0"/>
              <a:t> </a:t>
            </a:r>
            <a:r>
              <a:rPr lang="en-US" dirty="0" smtClean="0">
                <a:sym typeface="Symbol"/>
              </a:rPr>
              <a:t> </a:t>
            </a:r>
            <a:r>
              <a:rPr lang="en-US" i="1" dirty="0" smtClean="0"/>
              <a:t>V</a:t>
            </a:r>
            <a:r>
              <a:rPr lang="en-US" dirty="0" smtClean="0"/>
              <a:t> </a:t>
            </a:r>
            <a:br>
              <a:rPr lang="en-US" dirty="0" smtClean="0"/>
            </a:br>
            <a:r>
              <a:rPr lang="en-US" dirty="0" smtClean="0"/>
              <a:t>(eliminating intra-domain edges from </a:t>
            </a:r>
            <a:r>
              <a:rPr lang="en-US" i="1" dirty="0" smtClean="0"/>
              <a:t>E</a:t>
            </a:r>
            <a:r>
              <a:rPr lang="en-US" dirty="0" smtClean="0"/>
              <a:t>)</a:t>
            </a:r>
          </a:p>
          <a:p>
            <a:r>
              <a:rPr lang="en-US" dirty="0" smtClean="0"/>
              <a:t>URLs </a:t>
            </a:r>
            <a:r>
              <a:rPr lang="en-US" i="1" dirty="0" err="1" smtClean="0"/>
              <a:t>u</a:t>
            </a:r>
            <a:r>
              <a:rPr lang="en-US" dirty="0" err="1" smtClean="0"/>
              <a:t>,</a:t>
            </a:r>
            <a:r>
              <a:rPr lang="en-US" i="1" dirty="0" err="1" smtClean="0"/>
              <a:t>v</a:t>
            </a:r>
            <a:r>
              <a:rPr lang="en-US" dirty="0" err="1" smtClean="0"/>
              <a:t>,</a:t>
            </a:r>
            <a:r>
              <a:rPr lang="en-US" i="1" dirty="0" err="1" smtClean="0"/>
              <a:t>w</a:t>
            </a:r>
            <a:r>
              <a:rPr lang="en-US" dirty="0" smtClean="0"/>
              <a:t> </a:t>
            </a:r>
            <a:r>
              <a:rPr lang="en-US" dirty="0" smtClean="0">
                <a:sym typeface="Symbol"/>
              </a:rPr>
              <a:t> </a:t>
            </a:r>
            <a:r>
              <a:rPr lang="en-US" i="1" dirty="0" smtClean="0">
                <a:sym typeface="Symbol"/>
              </a:rPr>
              <a:t>V</a:t>
            </a:r>
            <a:endParaRPr lang="en-US" i="1" dirty="0" smtClean="0"/>
          </a:p>
          <a:p>
            <a:r>
              <a:rPr lang="en-US" dirty="0" smtClean="0"/>
              <a:t>Parent/in-linker set </a:t>
            </a:r>
            <a:br>
              <a:rPr lang="en-US" dirty="0" smtClean="0"/>
            </a:br>
            <a:r>
              <a:rPr lang="en-US" i="1" dirty="0" smtClean="0"/>
              <a:t>I</a:t>
            </a:r>
            <a:r>
              <a:rPr lang="en-US" dirty="0" smtClean="0"/>
              <a:t>(</a:t>
            </a:r>
            <a:r>
              <a:rPr lang="en-US" i="1" dirty="0" smtClean="0"/>
              <a:t>v</a:t>
            </a:r>
            <a:r>
              <a:rPr lang="en-US" dirty="0" smtClean="0"/>
              <a:t>) = { </a:t>
            </a:r>
            <a:r>
              <a:rPr lang="en-US" i="1" dirty="0" smtClean="0"/>
              <a:t>u</a:t>
            </a:r>
            <a:r>
              <a:rPr lang="en-US" dirty="0" smtClean="0"/>
              <a:t> </a:t>
            </a:r>
            <a:r>
              <a:rPr lang="en-US" dirty="0" smtClean="0">
                <a:sym typeface="Symbol"/>
              </a:rPr>
              <a:t></a:t>
            </a:r>
            <a:r>
              <a:rPr lang="en-US" i="1" dirty="0" smtClean="0">
                <a:sym typeface="Symbol"/>
              </a:rPr>
              <a:t>V</a:t>
            </a:r>
            <a:r>
              <a:rPr lang="en-US" dirty="0" smtClean="0">
                <a:sym typeface="Symbol"/>
              </a:rPr>
              <a:t> : (</a:t>
            </a:r>
            <a:r>
              <a:rPr lang="en-US" i="1" dirty="0" err="1" smtClean="0">
                <a:sym typeface="Symbol"/>
              </a:rPr>
              <a:t>u</a:t>
            </a:r>
            <a:r>
              <a:rPr lang="en-US" dirty="0" err="1" smtClean="0">
                <a:sym typeface="Symbol"/>
              </a:rPr>
              <a:t>,</a:t>
            </a:r>
            <a:r>
              <a:rPr lang="en-US" i="1" dirty="0" err="1" smtClean="0">
                <a:sym typeface="Symbol"/>
              </a:rPr>
              <a:t>v</a:t>
            </a:r>
            <a:r>
              <a:rPr lang="en-US" dirty="0" smtClean="0">
                <a:sym typeface="Symbol"/>
              </a:rPr>
              <a:t>)  </a:t>
            </a:r>
            <a:r>
              <a:rPr lang="en-US" i="1" dirty="0" smtClean="0">
                <a:sym typeface="Symbol"/>
              </a:rPr>
              <a:t>E</a:t>
            </a:r>
            <a:r>
              <a:rPr lang="en-US" dirty="0" smtClean="0">
                <a:sym typeface="Symbol"/>
              </a:rPr>
              <a:t> }</a:t>
            </a:r>
          </a:p>
          <a:p>
            <a:r>
              <a:rPr lang="en-US" dirty="0" smtClean="0">
                <a:sym typeface="Symbol"/>
              </a:rPr>
              <a:t>Children/out-linker set </a:t>
            </a:r>
            <a:br>
              <a:rPr lang="en-US" dirty="0" smtClean="0">
                <a:sym typeface="Symbol"/>
              </a:rPr>
            </a:br>
            <a:r>
              <a:rPr lang="en-US" i="1" dirty="0" smtClean="0">
                <a:sym typeface="Symbol"/>
              </a:rPr>
              <a:t>O</a:t>
            </a:r>
            <a:r>
              <a:rPr lang="en-US" dirty="0" smtClean="0">
                <a:sym typeface="Symbol"/>
              </a:rPr>
              <a:t>(</a:t>
            </a:r>
            <a:r>
              <a:rPr lang="en-US" i="1" dirty="0" smtClean="0">
                <a:sym typeface="Symbol"/>
              </a:rPr>
              <a:t>u</a:t>
            </a:r>
            <a:r>
              <a:rPr lang="en-US" dirty="0" smtClean="0">
                <a:sym typeface="Symbol"/>
              </a:rPr>
              <a:t>) </a:t>
            </a:r>
            <a:r>
              <a:rPr lang="en-US" dirty="0" smtClean="0"/>
              <a:t>= { </a:t>
            </a:r>
            <a:r>
              <a:rPr lang="en-US" i="1" dirty="0" smtClean="0"/>
              <a:t>v</a:t>
            </a:r>
            <a:r>
              <a:rPr lang="en-US" dirty="0" smtClean="0"/>
              <a:t> </a:t>
            </a:r>
            <a:r>
              <a:rPr lang="en-US" dirty="0" smtClean="0">
                <a:sym typeface="Symbol"/>
              </a:rPr>
              <a:t></a:t>
            </a:r>
            <a:r>
              <a:rPr lang="en-US" i="1" dirty="0" smtClean="0">
                <a:sym typeface="Symbol"/>
              </a:rPr>
              <a:t>V</a:t>
            </a:r>
            <a:r>
              <a:rPr lang="en-US" dirty="0" smtClean="0">
                <a:sym typeface="Symbol"/>
              </a:rPr>
              <a:t> : (</a:t>
            </a:r>
            <a:r>
              <a:rPr lang="en-US" i="1" dirty="0" err="1" smtClean="0">
                <a:sym typeface="Symbol"/>
              </a:rPr>
              <a:t>u</a:t>
            </a:r>
            <a:r>
              <a:rPr lang="en-US" dirty="0" err="1" smtClean="0">
                <a:sym typeface="Symbol"/>
              </a:rPr>
              <a:t>,</a:t>
            </a:r>
            <a:r>
              <a:rPr lang="en-US" i="1" dirty="0" err="1" smtClean="0">
                <a:sym typeface="Symbol"/>
              </a:rPr>
              <a:t>v</a:t>
            </a:r>
            <a:r>
              <a:rPr lang="en-US" dirty="0" smtClean="0">
                <a:sym typeface="Symbol"/>
              </a:rPr>
              <a:t>)  </a:t>
            </a:r>
            <a:r>
              <a:rPr lang="en-US" i="1" dirty="0" smtClean="0">
                <a:sym typeface="Symbol"/>
              </a:rPr>
              <a:t>E</a:t>
            </a:r>
            <a:r>
              <a:rPr lang="en-US" dirty="0" smtClean="0">
                <a:sym typeface="Symbol"/>
              </a:rPr>
              <a:t> }</a:t>
            </a:r>
          </a:p>
          <a:p>
            <a:r>
              <a:rPr lang="en-US" dirty="0" smtClean="0">
                <a:sym typeface="Symbol"/>
              </a:rPr>
              <a:t>Result set </a:t>
            </a:r>
            <a:r>
              <a:rPr lang="en-US" i="1" dirty="0" smtClean="0">
                <a:sym typeface="Symbol"/>
              </a:rPr>
              <a:t>R</a:t>
            </a:r>
            <a:r>
              <a:rPr lang="en-US" dirty="0" smtClean="0">
                <a:sym typeface="Symbol"/>
              </a:rPr>
              <a:t>  </a:t>
            </a:r>
            <a:r>
              <a:rPr lang="en-US" i="1" dirty="0" smtClean="0"/>
              <a:t>V</a:t>
            </a:r>
            <a:r>
              <a:rPr lang="en-US" dirty="0" smtClean="0"/>
              <a:t> of a query </a:t>
            </a:r>
            <a:r>
              <a:rPr lang="en-US" i="1" dirty="0" smtClean="0"/>
              <a:t>q</a:t>
            </a:r>
            <a:endParaRPr lang="en-US" i="1" dirty="0" smtClean="0">
              <a:sym typeface="Symbo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vs. consistent sampling</a:t>
            </a:r>
            <a:endParaRPr lang="en-US" dirty="0"/>
          </a:p>
        </p:txBody>
      </p:sp>
      <p:sp>
        <p:nvSpPr>
          <p:cNvPr id="3" name="Content Placeholder 2"/>
          <p:cNvSpPr>
            <a:spLocks noGrp="1"/>
          </p:cNvSpPr>
          <p:nvPr>
            <p:ph idx="1"/>
          </p:nvPr>
        </p:nvSpPr>
        <p:spPr/>
        <p:txBody>
          <a:bodyPr/>
          <a:lstStyle/>
          <a:p>
            <a:r>
              <a:rPr lang="en-US" i="1" dirty="0" smtClean="0">
                <a:latin typeface="+mj-lt"/>
              </a:rPr>
              <a:t>U</a:t>
            </a:r>
            <a:r>
              <a:rPr lang="en-US" i="1" baseline="-25000" dirty="0" smtClean="0"/>
              <a:t>n </a:t>
            </a:r>
            <a:r>
              <a:rPr lang="en-US" dirty="0" smtClean="0">
                <a:latin typeface="+mj-lt"/>
              </a:rPr>
              <a:t>(</a:t>
            </a:r>
            <a:r>
              <a:rPr lang="en-US" i="1" dirty="0" smtClean="0">
                <a:latin typeface="+mj-lt"/>
              </a:rPr>
              <a:t>X</a:t>
            </a:r>
            <a:r>
              <a:rPr lang="en-US" dirty="0" smtClean="0">
                <a:latin typeface="+mj-lt"/>
              </a:rPr>
              <a:t>) denotes uniform random sample of </a:t>
            </a:r>
            <a:r>
              <a:rPr lang="en-US" i="1" dirty="0" smtClean="0"/>
              <a:t>n</a:t>
            </a:r>
            <a:r>
              <a:rPr lang="en-US" dirty="0" smtClean="0"/>
              <a:t> elements from </a:t>
            </a:r>
            <a:r>
              <a:rPr lang="en-US" i="1" dirty="0" smtClean="0"/>
              <a:t>X</a:t>
            </a:r>
            <a:endParaRPr lang="en-US" dirty="0" smtClean="0">
              <a:latin typeface="+mj-lt"/>
            </a:endParaRPr>
          </a:p>
          <a:p>
            <a:r>
              <a:rPr lang="en-US" i="1" dirty="0" err="1" smtClean="0">
                <a:latin typeface="+mj-lt"/>
              </a:rPr>
              <a:t>C</a:t>
            </a:r>
            <a:r>
              <a:rPr lang="en-US" i="1" baseline="-25000" dirty="0" err="1" smtClean="0"/>
              <a:t>n</a:t>
            </a:r>
            <a:r>
              <a:rPr lang="en-US" i="1" baseline="-25000" dirty="0" smtClean="0"/>
              <a:t> </a:t>
            </a:r>
            <a:r>
              <a:rPr lang="en-US" dirty="0" smtClean="0"/>
              <a:t>(</a:t>
            </a:r>
            <a:r>
              <a:rPr lang="en-US" i="1" dirty="0" smtClean="0"/>
              <a:t>X</a:t>
            </a:r>
            <a:r>
              <a:rPr lang="en-US" dirty="0" smtClean="0"/>
              <a:t>) denotes consistent sample of </a:t>
            </a:r>
            <a:r>
              <a:rPr lang="en-US" i="1" dirty="0" smtClean="0"/>
              <a:t>n</a:t>
            </a:r>
            <a:r>
              <a:rPr lang="en-US" dirty="0" smtClean="0"/>
              <a:t> elements from </a:t>
            </a:r>
            <a:r>
              <a:rPr lang="en-US" i="1" dirty="0" smtClean="0"/>
              <a:t>X</a:t>
            </a:r>
          </a:p>
          <a:p>
            <a:r>
              <a:rPr lang="en-US" dirty="0" smtClean="0"/>
              <a:t>Properties:</a:t>
            </a:r>
          </a:p>
          <a:p>
            <a:pPr lvl="1"/>
            <a:r>
              <a:rPr lang="en-US" dirty="0" smtClean="0"/>
              <a:t>Deterministic</a:t>
            </a:r>
          </a:p>
          <a:p>
            <a:pPr lvl="1"/>
            <a:r>
              <a:rPr lang="en-US" dirty="0" smtClean="0"/>
              <a:t>Unbiased</a:t>
            </a:r>
          </a:p>
          <a:p>
            <a:pPr lvl="1"/>
            <a:r>
              <a:rPr lang="en-US" dirty="0" smtClean="0"/>
              <a:t>Preserves set similarity: </a:t>
            </a:r>
            <a:endParaRPr lang="en-US" dirty="0"/>
          </a:p>
        </p:txBody>
      </p:sp>
      <p:graphicFrame>
        <p:nvGraphicFramePr>
          <p:cNvPr id="4" name="Object 3"/>
          <p:cNvGraphicFramePr>
            <a:graphicFrameLocks noChangeAspect="1"/>
          </p:cNvGraphicFramePr>
          <p:nvPr/>
        </p:nvGraphicFramePr>
        <p:xfrm>
          <a:off x="4846320" y="5181600"/>
          <a:ext cx="3688080" cy="996778"/>
        </p:xfrm>
        <a:graphic>
          <a:graphicData uri="http://schemas.openxmlformats.org/presentationml/2006/ole">
            <p:oleObj spid="_x0000_s12290" name="Equation" r:id="rId3" imgW="1879560" imgH="5079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SALSA algorithm (Lempel &amp; Moran 2000)</a:t>
            </a:r>
            <a:endParaRPr lang="en-US" sz="3800" dirty="0"/>
          </a:p>
        </p:txBody>
      </p:sp>
      <p:sp>
        <p:nvSpPr>
          <p:cNvPr id="3" name="Content Placeholder 2"/>
          <p:cNvSpPr>
            <a:spLocks noGrp="1"/>
          </p:cNvSpPr>
          <p:nvPr>
            <p:ph idx="1"/>
          </p:nvPr>
        </p:nvSpPr>
        <p:spPr/>
        <p:txBody>
          <a:bodyPr>
            <a:normAutofit/>
          </a:bodyPr>
          <a:lstStyle/>
          <a:p>
            <a:r>
              <a:rPr lang="en-US" dirty="0" smtClean="0"/>
              <a:t>Input: Web graph (</a:t>
            </a:r>
            <a:r>
              <a:rPr lang="en-US" i="1" dirty="0" smtClean="0"/>
              <a:t>V</a:t>
            </a:r>
            <a:r>
              <a:rPr lang="en-US" dirty="0" smtClean="0"/>
              <a:t>,</a:t>
            </a:r>
            <a:r>
              <a:rPr lang="en-US" i="1" dirty="0" smtClean="0"/>
              <a:t>E</a:t>
            </a:r>
            <a:r>
              <a:rPr lang="en-US" dirty="0" smtClean="0"/>
              <a:t>); result set </a:t>
            </a:r>
            <a:r>
              <a:rPr lang="en-US" i="1" dirty="0" smtClean="0"/>
              <a:t>R</a:t>
            </a:r>
            <a:r>
              <a:rPr lang="en-US" dirty="0" smtClean="0"/>
              <a:t> of query </a:t>
            </a:r>
            <a:r>
              <a:rPr lang="en-US" i="1" dirty="0" smtClean="0"/>
              <a:t>q</a:t>
            </a:r>
          </a:p>
          <a:p>
            <a:r>
              <a:rPr lang="en-US" dirty="0" smtClean="0"/>
              <a:t>Form neighborhood graph (</a:t>
            </a:r>
            <a:r>
              <a:rPr lang="en-US" i="1" dirty="0" smtClean="0"/>
              <a:t>B</a:t>
            </a:r>
            <a:r>
              <a:rPr lang="en-US" dirty="0" smtClean="0"/>
              <a:t>,</a:t>
            </a:r>
            <a:r>
              <a:rPr lang="en-US" i="1" dirty="0" smtClean="0"/>
              <a:t>N</a:t>
            </a:r>
            <a:r>
              <a:rPr lang="en-US" dirty="0" smtClean="0"/>
              <a:t>):</a:t>
            </a:r>
          </a:p>
          <a:p>
            <a:pPr lvl="1"/>
            <a:r>
              <a:rPr lang="en-US" dirty="0" smtClean="0"/>
              <a:t>Expand R to base set B by including all children and </a:t>
            </a:r>
            <a:r>
              <a:rPr lang="en-US" i="1" dirty="0" smtClean="0"/>
              <a:t>n</a:t>
            </a:r>
            <a:r>
              <a:rPr lang="en-US" dirty="0" smtClean="0"/>
              <a:t> parents (sampled uniformly at random) of each result in R:</a:t>
            </a:r>
            <a:br>
              <a:rPr lang="en-US" dirty="0" smtClean="0"/>
            </a:br>
            <a:endParaRPr lang="en-US" dirty="0" smtClean="0"/>
          </a:p>
          <a:p>
            <a:pPr lvl="1"/>
            <a:r>
              <a:rPr lang="en-US" dirty="0" smtClean="0"/>
              <a:t>Neighborhood edge set N includes all edges in E with endpoints in B:</a:t>
            </a:r>
            <a:br>
              <a:rPr lang="en-US" dirty="0" smtClean="0"/>
            </a:br>
            <a:endParaRPr lang="en-US" dirty="0" smtClean="0"/>
          </a:p>
        </p:txBody>
      </p:sp>
      <p:graphicFrame>
        <p:nvGraphicFramePr>
          <p:cNvPr id="4" name="Object 3"/>
          <p:cNvGraphicFramePr>
            <a:graphicFrameLocks noChangeAspect="1"/>
          </p:cNvGraphicFramePr>
          <p:nvPr/>
        </p:nvGraphicFramePr>
        <p:xfrm>
          <a:off x="3975100" y="3965575"/>
          <a:ext cx="3935413" cy="533400"/>
        </p:xfrm>
        <a:graphic>
          <a:graphicData uri="http://schemas.openxmlformats.org/presentationml/2006/ole">
            <p:oleObj spid="_x0000_s13314" name="Equation" r:id="rId3" imgW="1968480" imgH="266400" progId="Equation.3">
              <p:embed/>
            </p:oleObj>
          </a:graphicData>
        </a:graphic>
      </p:graphicFrame>
      <p:graphicFrame>
        <p:nvGraphicFramePr>
          <p:cNvPr id="5" name="Object 4"/>
          <p:cNvGraphicFramePr>
            <a:graphicFrameLocks noChangeAspect="1"/>
          </p:cNvGraphicFramePr>
          <p:nvPr/>
        </p:nvGraphicFramePr>
        <p:xfrm>
          <a:off x="4122738" y="5562600"/>
          <a:ext cx="3721100" cy="401638"/>
        </p:xfrm>
        <a:graphic>
          <a:graphicData uri="http://schemas.openxmlformats.org/presentationml/2006/ole">
            <p:oleObj spid="_x0000_s13315" name="Equation" r:id="rId4" imgW="1879560" imgH="20304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SALSA algorithm: Authority scores</a:t>
            </a:r>
            <a:endParaRPr lang="en-US" dirty="0"/>
          </a:p>
        </p:txBody>
      </p:sp>
      <p:graphicFrame>
        <p:nvGraphicFramePr>
          <p:cNvPr id="34820" name="Content Placeholder 3"/>
          <p:cNvGraphicFramePr>
            <a:graphicFrameLocks noChangeAspect="1"/>
          </p:cNvGraphicFramePr>
          <p:nvPr/>
        </p:nvGraphicFramePr>
        <p:xfrm>
          <a:off x="1009650" y="3078163"/>
          <a:ext cx="2952750" cy="958850"/>
        </p:xfrm>
        <a:graphic>
          <a:graphicData uri="http://schemas.openxmlformats.org/presentationml/2006/ole">
            <p:oleObj spid="_x0000_s14339" name="Equation" r:id="rId3" imgW="1485720" imgH="482400" progId="Equation.3">
              <p:embed/>
            </p:oleObj>
          </a:graphicData>
        </a:graphic>
      </p:graphicFrame>
      <p:sp>
        <p:nvSpPr>
          <p:cNvPr id="8" name="TextBox 7"/>
          <p:cNvSpPr txBox="1"/>
          <p:nvPr/>
        </p:nvSpPr>
        <p:spPr>
          <a:xfrm>
            <a:off x="1066800" y="2428875"/>
            <a:ext cx="3354387" cy="461665"/>
          </a:xfrm>
          <a:prstGeom prst="rect">
            <a:avLst/>
          </a:prstGeom>
          <a:noFill/>
        </p:spPr>
        <p:txBody>
          <a:bodyPr wrap="square" lIns="0" rtlCol="0">
            <a:spAutoFit/>
          </a:bodyPr>
          <a:lstStyle/>
          <a:p>
            <a:r>
              <a:rPr lang="en-US" sz="2400" dirty="0" smtClean="0"/>
              <a:t>Inverse-</a:t>
            </a:r>
            <a:r>
              <a:rPr lang="en-US" sz="2400" dirty="0" err="1" smtClean="0"/>
              <a:t>indegree</a:t>
            </a:r>
            <a:r>
              <a:rPr lang="en-US" sz="2400" dirty="0" smtClean="0"/>
              <a:t> matrix</a:t>
            </a:r>
            <a:endParaRPr lang="en-US" sz="2400" dirty="0"/>
          </a:p>
        </p:txBody>
      </p:sp>
      <p:sp>
        <p:nvSpPr>
          <p:cNvPr id="9" name="TextBox 8"/>
          <p:cNvSpPr txBox="1"/>
          <p:nvPr/>
        </p:nvSpPr>
        <p:spPr>
          <a:xfrm>
            <a:off x="4649786" y="2428875"/>
            <a:ext cx="3656014" cy="461665"/>
          </a:xfrm>
          <a:prstGeom prst="rect">
            <a:avLst/>
          </a:prstGeom>
          <a:noFill/>
        </p:spPr>
        <p:txBody>
          <a:bodyPr wrap="square" lIns="0" rtlCol="0">
            <a:spAutoFit/>
          </a:bodyPr>
          <a:lstStyle/>
          <a:p>
            <a:r>
              <a:rPr lang="en-US" sz="2400" dirty="0" smtClean="0"/>
              <a:t>Inverse-</a:t>
            </a:r>
            <a:r>
              <a:rPr lang="en-US" sz="2400" dirty="0" err="1" smtClean="0"/>
              <a:t>outdegree</a:t>
            </a:r>
            <a:r>
              <a:rPr lang="en-US" sz="2400" dirty="0" smtClean="0"/>
              <a:t> matrix</a:t>
            </a:r>
            <a:endParaRPr lang="en-US" sz="2400" dirty="0"/>
          </a:p>
        </p:txBody>
      </p:sp>
      <p:graphicFrame>
        <p:nvGraphicFramePr>
          <p:cNvPr id="34821" name="Content Placeholder 3"/>
          <p:cNvGraphicFramePr>
            <a:graphicFrameLocks noChangeAspect="1"/>
          </p:cNvGraphicFramePr>
          <p:nvPr/>
        </p:nvGraphicFramePr>
        <p:xfrm>
          <a:off x="4724400" y="3078163"/>
          <a:ext cx="3135312" cy="960437"/>
        </p:xfrm>
        <a:graphic>
          <a:graphicData uri="http://schemas.openxmlformats.org/presentationml/2006/ole">
            <p:oleObj spid="_x0000_s14340" name="Equation" r:id="rId4" imgW="1574640" imgH="482400" progId="Equation.3">
              <p:embed/>
            </p:oleObj>
          </a:graphicData>
        </a:graphic>
      </p:graphicFrame>
      <p:sp>
        <p:nvSpPr>
          <p:cNvPr id="14" name="Content Placeholder 2"/>
          <p:cNvSpPr>
            <a:spLocks noGrp="1"/>
          </p:cNvSpPr>
          <p:nvPr>
            <p:ph idx="1"/>
          </p:nvPr>
        </p:nvSpPr>
        <p:spPr>
          <a:xfrm>
            <a:off x="457200" y="1600200"/>
            <a:ext cx="8229600" cy="4525963"/>
          </a:xfrm>
        </p:spPr>
        <p:txBody>
          <a:bodyPr>
            <a:normAutofit/>
          </a:bodyPr>
          <a:lstStyle/>
          <a:p>
            <a:r>
              <a:rPr lang="en-US" sz="2800" dirty="0" smtClean="0"/>
              <a:t>Form two matrices based on (B,N):</a:t>
            </a:r>
          </a:p>
          <a:p>
            <a:endParaRPr lang="en-US" dirty="0" smtClean="0"/>
          </a:p>
          <a:p>
            <a:endParaRPr lang="en-US" dirty="0" smtClean="0"/>
          </a:p>
          <a:p>
            <a:pPr>
              <a:buNone/>
            </a:pPr>
            <a:endParaRPr lang="en-US" dirty="0" smtClean="0"/>
          </a:p>
          <a:p>
            <a:pPr>
              <a:buNone/>
            </a:pPr>
            <a:endParaRPr lang="en-US" dirty="0" smtClean="0"/>
          </a:p>
          <a:p>
            <a:r>
              <a:rPr lang="en-US" sz="2800" dirty="0" smtClean="0"/>
              <a:t>Authority score vector = principal eigenvector of </a:t>
            </a:r>
            <a:r>
              <a:rPr lang="en-US" sz="2800" i="1" dirty="0" smtClean="0">
                <a:latin typeface="Times New Roman" pitchFamily="18" charset="0"/>
                <a:cs typeface="Times New Roman" pitchFamily="18" charset="0"/>
              </a:rPr>
              <a:t>I</a:t>
            </a:r>
            <a:r>
              <a:rPr lang="en-US" sz="2800" i="1" baseline="30000" dirty="0" smtClean="0">
                <a:latin typeface="Times New Roman" pitchFamily="18" charset="0"/>
                <a:cs typeface="Times New Roman" pitchFamily="18" charset="0"/>
              </a:rPr>
              <a:t>T</a:t>
            </a:r>
            <a:r>
              <a:rPr lang="en-US" sz="2800" i="1" dirty="0" smtClean="0">
                <a:latin typeface="Times New Roman" pitchFamily="18" charset="0"/>
                <a:cs typeface="Times New Roman" pitchFamily="18" charset="0"/>
              </a:rPr>
              <a:t>O </a:t>
            </a:r>
            <a:r>
              <a:rPr lang="en-US" dirty="0" smtClean="0"/>
              <a:t/>
            </a:r>
            <a:br>
              <a:rPr lang="en-US" dirty="0" smtClean="0"/>
            </a:b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1139</Words>
  <Application>Microsoft Office PowerPoint</Application>
  <PresentationFormat>On-screen Show (4:3)</PresentationFormat>
  <Paragraphs>196</Paragraphs>
  <Slides>28</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Office Theme</vt:lpstr>
      <vt:lpstr>Equation</vt:lpstr>
      <vt:lpstr>Microsoft Equation 3.0</vt:lpstr>
      <vt:lpstr>Efficient and Effective Link Analysis with Precomputed SALSA Maps</vt:lpstr>
      <vt:lpstr>Outline</vt:lpstr>
      <vt:lpstr>The problem we are addressing</vt:lpstr>
      <vt:lpstr>Our experimental framework</vt:lpstr>
      <vt:lpstr>Previous results on this data set</vt:lpstr>
      <vt:lpstr>Some notation</vt:lpstr>
      <vt:lpstr>Random vs. consistent sampling</vt:lpstr>
      <vt:lpstr>SALSA algorithm (Lempel &amp; Moran 2000)</vt:lpstr>
      <vt:lpstr>SALSA algorithm: Authority scores</vt:lpstr>
      <vt:lpstr>SALSA scores: Operational definition</vt:lpstr>
      <vt:lpstr>CS-SALSA</vt:lpstr>
      <vt:lpstr>Effectiveness of CS-SALSA</vt:lpstr>
      <vt:lpstr>Basic ideas of “Singleton-seed SALSA” </vt:lpstr>
      <vt:lpstr>Strawman: SS-SALSA-0</vt:lpstr>
      <vt:lpstr>Effectiveness of SS-SALSA-0</vt:lpstr>
      <vt:lpstr>Woodman: SS-SALSA-1</vt:lpstr>
      <vt:lpstr>Effectiveness of SS-SALSA-1</vt:lpstr>
      <vt:lpstr>Tinman: SS-SALSA-2</vt:lpstr>
      <vt:lpstr>Effectiveness of SS-SALSA-2</vt:lpstr>
      <vt:lpstr>Ironman: SS-SALSA-3</vt:lpstr>
      <vt:lpstr>Effectiveness of SS-SALSA-3</vt:lpstr>
      <vt:lpstr>Recap: Comparing algorithms</vt:lpstr>
      <vt:lpstr>Breakdown by query specificity</vt:lpstr>
      <vt:lpstr>Breakdown by query specificity</vt:lpstr>
      <vt:lpstr>Related work</vt:lpstr>
      <vt:lpstr>Critique</vt:lpstr>
      <vt:lpstr>Critique</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and Effective Link Analysis with Precomputed SALSA Maps</dc:title>
  <dc:creator>najork</dc:creator>
  <cp:lastModifiedBy>Marc Najork</cp:lastModifiedBy>
  <cp:revision>63</cp:revision>
  <dcterms:created xsi:type="dcterms:W3CDTF">2008-10-23T17:53:25Z</dcterms:created>
  <dcterms:modified xsi:type="dcterms:W3CDTF">2008-10-28T15:37:03Z</dcterms:modified>
</cp:coreProperties>
</file>