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6" r:id="rId3"/>
    <p:sldId id="305" r:id="rId4"/>
    <p:sldId id="286" r:id="rId5"/>
    <p:sldId id="287" r:id="rId6"/>
    <p:sldId id="297" r:id="rId7"/>
    <p:sldId id="288" r:id="rId8"/>
    <p:sldId id="289" r:id="rId9"/>
    <p:sldId id="306" r:id="rId10"/>
    <p:sldId id="299" r:id="rId11"/>
    <p:sldId id="302" r:id="rId12"/>
    <p:sldId id="290" r:id="rId13"/>
    <p:sldId id="291" r:id="rId14"/>
    <p:sldId id="300" r:id="rId15"/>
    <p:sldId id="301" r:id="rId16"/>
    <p:sldId id="303" r:id="rId17"/>
    <p:sldId id="292" r:id="rId18"/>
    <p:sldId id="304" r:id="rId19"/>
    <p:sldId id="294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3301" autoAdjust="0"/>
    <p:restoredTop sz="90247" autoAdjust="0"/>
  </p:normalViewPr>
  <p:slideViewPr>
    <p:cSldViewPr>
      <p:cViewPr varScale="1">
        <p:scale>
          <a:sx n="91" d="100"/>
          <a:sy n="91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F304B-0FA2-4CF9-906C-09F2AE172C79}" type="doc">
      <dgm:prSet loTypeId="urn:microsoft.com/office/officeart/2005/8/layout/process2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82949B6-5B05-43C3-9B3E-727BF8E856A9}">
      <dgm:prSet phldrT="[Text]" custT="1"/>
      <dgm:spPr/>
      <dgm:t>
        <a:bodyPr/>
        <a:lstStyle/>
        <a:p>
          <a:pPr algn="ctr"/>
          <a:r>
            <a:rPr lang="fr-FR" sz="1800" dirty="0" smtClean="0">
              <a:latin typeface="Courier New" pitchFamily="49" charset="0"/>
              <a:cs typeface="Courier New" pitchFamily="49" charset="0"/>
            </a:rPr>
            <a:t>X </a:t>
          </a:r>
          <a:r>
            <a:rPr lang="en-GB" sz="18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rPr>
            <a:t>⊑ </a:t>
          </a:r>
          <a:r>
            <a:rPr lang="fr-FR" sz="1800" dirty="0" smtClean="0">
              <a:latin typeface="Courier New" pitchFamily="49" charset="0"/>
              <a:cs typeface="Courier New" pitchFamily="49" charset="0"/>
            </a:rPr>
            <a:t>∃</a:t>
          </a:r>
          <a:r>
            <a:rPr lang="fr-FR" sz="1800" dirty="0" err="1" smtClean="0">
              <a:latin typeface="Courier New" pitchFamily="49" charset="0"/>
              <a:cs typeface="Courier New" pitchFamily="49" charset="0"/>
            </a:rPr>
            <a:t>regional_part_of.Y</a:t>
          </a:r>
          <a:endParaRPr lang="en-GB" sz="1800" dirty="0"/>
        </a:p>
      </dgm:t>
    </dgm:pt>
    <dgm:pt modelId="{076E8A6B-9771-4FF7-80D7-BB9A02E546B3}" type="sibTrans" cxnId="{6F42BE52-68DA-4F28-B8B4-223348E8D86B}">
      <dgm:prSet custT="1"/>
      <dgm:spPr/>
      <dgm:t>
        <a:bodyPr/>
        <a:lstStyle/>
        <a:p>
          <a:pPr algn="l"/>
          <a:endParaRPr lang="en-GB" sz="3200"/>
        </a:p>
      </dgm:t>
    </dgm:pt>
    <dgm:pt modelId="{2D696A92-909B-4E65-8083-EF949BE08AAE}" type="parTrans" cxnId="{6F42BE52-68DA-4F28-B8B4-223348E8D86B}">
      <dgm:prSet/>
      <dgm:spPr/>
      <dgm:t>
        <a:bodyPr/>
        <a:lstStyle/>
        <a:p>
          <a:pPr algn="l"/>
          <a:endParaRPr lang="en-GB" sz="1600"/>
        </a:p>
      </dgm:t>
    </dgm:pt>
    <dgm:pt modelId="{888C1883-7F28-47D2-97A0-51BCD6B11C5F}">
      <dgm:prSet phldrT="[Text]" custT="1"/>
      <dgm:spPr/>
      <dgm:t>
        <a:bodyPr/>
        <a:lstStyle/>
        <a:p>
          <a:pPr algn="l"/>
          <a:r>
            <a:rPr lang="fr-FR" sz="1600" dirty="0" smtClean="0">
              <a:latin typeface="Courier New" pitchFamily="49" charset="0"/>
              <a:cs typeface="Courier New" pitchFamily="49" charset="0"/>
            </a:rPr>
            <a:t>∃</a:t>
          </a:r>
          <a:r>
            <a:rPr lang="fr-FR" sz="1600" dirty="0" err="1" smtClean="0">
              <a:latin typeface="Courier New" pitchFamily="49" charset="0"/>
              <a:cs typeface="Courier New" pitchFamily="49" charset="0"/>
            </a:rPr>
            <a:t>hasTumourLocation</a:t>
          </a:r>
          <a:r>
            <a:rPr lang="fr-FR" sz="1600" dirty="0" smtClean="0">
              <a:latin typeface="Courier New" pitchFamily="49" charset="0"/>
              <a:cs typeface="Courier New" pitchFamily="49" charset="0"/>
            </a:rPr>
            <a:t>.(∃</a:t>
          </a:r>
          <a:r>
            <a:rPr lang="fr-FR" sz="1600" dirty="0" err="1" smtClean="0">
              <a:latin typeface="Courier New" pitchFamily="49" charset="0"/>
              <a:cs typeface="Courier New" pitchFamily="49" charset="0"/>
            </a:rPr>
            <a:t>regional_part_of.X</a:t>
          </a:r>
          <a:r>
            <a:rPr lang="fr-FR" sz="1600" dirty="0" smtClean="0">
              <a:latin typeface="Courier New" pitchFamily="49" charset="0"/>
              <a:cs typeface="Courier New" pitchFamily="49" charset="0"/>
            </a:rPr>
            <a:t>)</a:t>
          </a:r>
          <a:r>
            <a:rPr lang="en-GB" sz="16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rPr>
            <a:t>⊑</a:t>
          </a:r>
        </a:p>
        <a:p>
          <a:pPr algn="l"/>
          <a:r>
            <a:rPr lang="en-GB" sz="1600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rPr>
            <a:t>                </a:t>
          </a:r>
          <a:r>
            <a:rPr lang="fr-FR" sz="1600" dirty="0" smtClean="0">
              <a:latin typeface="Courier New" pitchFamily="49" charset="0"/>
              <a:cs typeface="Courier New" pitchFamily="49" charset="0"/>
            </a:rPr>
            <a:t>∃</a:t>
          </a:r>
          <a:r>
            <a:rPr lang="fr-FR" sz="1600" dirty="0" err="1" smtClean="0">
              <a:latin typeface="Courier New" pitchFamily="49" charset="0"/>
              <a:cs typeface="Courier New" pitchFamily="49" charset="0"/>
            </a:rPr>
            <a:t>hasTumourLocation</a:t>
          </a:r>
          <a:r>
            <a:rPr lang="fr-FR" sz="1600" dirty="0" smtClean="0">
              <a:latin typeface="Courier New" pitchFamily="49" charset="0"/>
              <a:cs typeface="Courier New" pitchFamily="49" charset="0"/>
            </a:rPr>
            <a:t>.(∃</a:t>
          </a:r>
          <a:r>
            <a:rPr lang="fr-FR" sz="1600" dirty="0" err="1" smtClean="0">
              <a:latin typeface="Courier New" pitchFamily="49" charset="0"/>
              <a:cs typeface="Courier New" pitchFamily="49" charset="0"/>
            </a:rPr>
            <a:t>regional_part_of.Y</a:t>
          </a:r>
          <a:r>
            <a:rPr lang="fr-FR" sz="1600" dirty="0" smtClean="0">
              <a:latin typeface="Courier New" pitchFamily="49" charset="0"/>
              <a:cs typeface="Courier New" pitchFamily="49" charset="0"/>
            </a:rPr>
            <a:t>)</a:t>
          </a:r>
          <a:endParaRPr lang="en-GB" sz="1600" i="0" dirty="0">
            <a:latin typeface="Courier New" pitchFamily="49" charset="0"/>
            <a:cs typeface="Courier New" pitchFamily="49" charset="0"/>
          </a:endParaRPr>
        </a:p>
      </dgm:t>
    </dgm:pt>
    <dgm:pt modelId="{865EB6A8-8BC7-436A-8545-5AF00FA98E4F}" type="sibTrans" cxnId="{CE225193-B21F-4D34-8CFC-4B15867BC374}">
      <dgm:prSet/>
      <dgm:spPr/>
      <dgm:t>
        <a:bodyPr/>
        <a:lstStyle/>
        <a:p>
          <a:pPr algn="l"/>
          <a:endParaRPr lang="en-GB" sz="1600"/>
        </a:p>
      </dgm:t>
    </dgm:pt>
    <dgm:pt modelId="{C8E85986-2BFB-4A04-B049-7CC39ABDAB54}" type="parTrans" cxnId="{CE225193-B21F-4D34-8CFC-4B15867BC374}">
      <dgm:prSet/>
      <dgm:spPr/>
      <dgm:t>
        <a:bodyPr/>
        <a:lstStyle/>
        <a:p>
          <a:pPr algn="l"/>
          <a:endParaRPr lang="en-GB" sz="1600"/>
        </a:p>
      </dgm:t>
    </dgm:pt>
    <dgm:pt modelId="{A3867CBC-5991-41F1-A788-B20DA01880F7}" type="pres">
      <dgm:prSet presAssocID="{645F304B-0FA2-4CF9-906C-09F2AE172C7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DF34060-FDC1-4C14-866B-2586736BB796}" type="pres">
      <dgm:prSet presAssocID="{D82949B6-5B05-43C3-9B3E-727BF8E856A9}" presName="node" presStyleLbl="node1" presStyleIdx="0" presStyleCnt="2" custScaleX="88460" custScaleY="51278" custLinFactNeighborX="14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650DFD-4CB1-4C45-93D4-FD95FB98CA0C}" type="pres">
      <dgm:prSet presAssocID="{076E8A6B-9771-4FF7-80D7-BB9A02E546B3}" presName="sibTrans" presStyleLbl="sibTrans2D1" presStyleIdx="0" presStyleCnt="1"/>
      <dgm:spPr/>
      <dgm:t>
        <a:bodyPr/>
        <a:lstStyle/>
        <a:p>
          <a:endParaRPr lang="en-GB"/>
        </a:p>
      </dgm:t>
    </dgm:pt>
    <dgm:pt modelId="{6046A6E7-A78E-4E84-AD29-A6904556405F}" type="pres">
      <dgm:prSet presAssocID="{076E8A6B-9771-4FF7-80D7-BB9A02E546B3}" presName="connectorText" presStyleLbl="sibTrans2D1" presStyleIdx="0" presStyleCnt="1"/>
      <dgm:spPr/>
      <dgm:t>
        <a:bodyPr/>
        <a:lstStyle/>
        <a:p>
          <a:endParaRPr lang="en-GB"/>
        </a:p>
      </dgm:t>
    </dgm:pt>
    <dgm:pt modelId="{47A578AA-D60F-4633-AA54-B1C640ADECB2}" type="pres">
      <dgm:prSet presAssocID="{888C1883-7F28-47D2-97A0-51BCD6B11C5F}" presName="node" presStyleLbl="node1" presStyleIdx="1" presStyleCnt="2" custScaleX="147213" custScaleY="58370" custLinFactNeighborX="1328" custLinFactNeighborY="-219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6353A1-BD1A-41C0-988F-DD17B1C9A7ED}" type="presOf" srcId="{645F304B-0FA2-4CF9-906C-09F2AE172C79}" destId="{A3867CBC-5991-41F1-A788-B20DA01880F7}" srcOrd="0" destOrd="0" presId="urn:microsoft.com/office/officeart/2005/8/layout/process2"/>
    <dgm:cxn modelId="{2D93C5FE-F3C5-4213-96E0-E9C070AA5290}" type="presOf" srcId="{888C1883-7F28-47D2-97A0-51BCD6B11C5F}" destId="{47A578AA-D60F-4633-AA54-B1C640ADECB2}" srcOrd="0" destOrd="0" presId="urn:microsoft.com/office/officeart/2005/8/layout/process2"/>
    <dgm:cxn modelId="{CE225193-B21F-4D34-8CFC-4B15867BC374}" srcId="{645F304B-0FA2-4CF9-906C-09F2AE172C79}" destId="{888C1883-7F28-47D2-97A0-51BCD6B11C5F}" srcOrd="1" destOrd="0" parTransId="{C8E85986-2BFB-4A04-B049-7CC39ABDAB54}" sibTransId="{865EB6A8-8BC7-436A-8545-5AF00FA98E4F}"/>
    <dgm:cxn modelId="{94281D44-BD2F-4C06-BE0D-2BEE44C4B2F4}" type="presOf" srcId="{076E8A6B-9771-4FF7-80D7-BB9A02E546B3}" destId="{6046A6E7-A78E-4E84-AD29-A6904556405F}" srcOrd="1" destOrd="0" presId="urn:microsoft.com/office/officeart/2005/8/layout/process2"/>
    <dgm:cxn modelId="{6F42BE52-68DA-4F28-B8B4-223348E8D86B}" srcId="{645F304B-0FA2-4CF9-906C-09F2AE172C79}" destId="{D82949B6-5B05-43C3-9B3E-727BF8E856A9}" srcOrd="0" destOrd="0" parTransId="{2D696A92-909B-4E65-8083-EF949BE08AAE}" sibTransId="{076E8A6B-9771-4FF7-80D7-BB9A02E546B3}"/>
    <dgm:cxn modelId="{26729646-11D1-48B2-91C8-A422C5D4A63E}" type="presOf" srcId="{076E8A6B-9771-4FF7-80D7-BB9A02E546B3}" destId="{6D650DFD-4CB1-4C45-93D4-FD95FB98CA0C}" srcOrd="0" destOrd="0" presId="urn:microsoft.com/office/officeart/2005/8/layout/process2"/>
    <dgm:cxn modelId="{AE75573B-E445-4FF6-8B4C-29D48799774D}" type="presOf" srcId="{D82949B6-5B05-43C3-9B3E-727BF8E856A9}" destId="{BDF34060-FDC1-4C14-866B-2586736BB796}" srcOrd="0" destOrd="0" presId="urn:microsoft.com/office/officeart/2005/8/layout/process2"/>
    <dgm:cxn modelId="{AFAF6FE5-E00E-4D84-9E86-EC262DB239FC}" type="presParOf" srcId="{A3867CBC-5991-41F1-A788-B20DA01880F7}" destId="{BDF34060-FDC1-4C14-866B-2586736BB796}" srcOrd="0" destOrd="0" presId="urn:microsoft.com/office/officeart/2005/8/layout/process2"/>
    <dgm:cxn modelId="{F992CC2C-10E4-4E3C-9993-380D0B4EB16A}" type="presParOf" srcId="{A3867CBC-5991-41F1-A788-B20DA01880F7}" destId="{6D650DFD-4CB1-4C45-93D4-FD95FB98CA0C}" srcOrd="1" destOrd="0" presId="urn:microsoft.com/office/officeart/2005/8/layout/process2"/>
    <dgm:cxn modelId="{66CAA295-88E7-4C5F-99C5-3E8964B86396}" type="presParOf" srcId="{6D650DFD-4CB1-4C45-93D4-FD95FB98CA0C}" destId="{6046A6E7-A78E-4E84-AD29-A6904556405F}" srcOrd="0" destOrd="0" presId="urn:microsoft.com/office/officeart/2005/8/layout/process2"/>
    <dgm:cxn modelId="{02CCE3F6-95FB-46BE-ADF5-606711D17531}" type="presParOf" srcId="{A3867CBC-5991-41F1-A788-B20DA01880F7}" destId="{47A578AA-D60F-4633-AA54-B1C640ADECB2}" srcOrd="2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F304B-0FA2-4CF9-906C-09F2AE172C79}" type="doc">
      <dgm:prSet loTypeId="urn:microsoft.com/office/officeart/2005/8/layout/process2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82949B6-5B05-43C3-9B3E-727BF8E856A9}">
      <dgm:prSet phldrT="[Text]" custT="1"/>
      <dgm:spPr/>
      <dgm:t>
        <a:bodyPr/>
        <a:lstStyle/>
        <a:p>
          <a:pPr algn="l"/>
          <a:r>
            <a:rPr lang="en-GB" sz="1800" dirty="0" smtClean="0"/>
            <a:t>⟨ pat#5368</a:t>
          </a:r>
          <a:r>
            <a:rPr lang="en-GB" sz="1800" i="1" dirty="0" smtClean="0"/>
            <a:t>, </a:t>
          </a:r>
          <a:r>
            <a:rPr lang="en-GB" sz="1800" i="1" dirty="0" err="1" smtClean="0"/>
            <a:t>Left_temporal_lobe</a:t>
          </a:r>
          <a:r>
            <a:rPr lang="en-GB" sz="1800" i="1" dirty="0" smtClean="0"/>
            <a:t> </a:t>
          </a:r>
          <a:r>
            <a:rPr lang="en-GB" sz="1800" i="1" dirty="0" smtClean="0"/>
            <a:t>, . . .</a:t>
          </a:r>
          <a:r>
            <a:rPr lang="en-GB" sz="1800" dirty="0" smtClean="0"/>
            <a:t> ⟩</a:t>
          </a:r>
          <a:endParaRPr lang="en-GB" sz="1800" i="1" dirty="0" smtClean="0"/>
        </a:p>
        <a:p>
          <a:pPr algn="l"/>
          <a:r>
            <a:rPr lang="en-GB" sz="1800" dirty="0" smtClean="0"/>
            <a:t>⟨ pat#5559</a:t>
          </a:r>
          <a:r>
            <a:rPr lang="en-GB" sz="1800" i="1" dirty="0" smtClean="0"/>
            <a:t>, Hypothalamus , . . .</a:t>
          </a:r>
          <a:r>
            <a:rPr lang="en-GB" sz="1800" dirty="0" smtClean="0"/>
            <a:t> ⟩</a:t>
          </a:r>
          <a:endParaRPr lang="en-GB" sz="1800" dirty="0"/>
        </a:p>
      </dgm:t>
    </dgm:pt>
    <dgm:pt modelId="{2D696A92-909B-4E65-8083-EF949BE08AAE}" type="parTrans" cxnId="{6F42BE52-68DA-4F28-B8B4-223348E8D86B}">
      <dgm:prSet/>
      <dgm:spPr/>
      <dgm:t>
        <a:bodyPr/>
        <a:lstStyle/>
        <a:p>
          <a:pPr algn="l"/>
          <a:endParaRPr lang="en-GB" sz="1600"/>
        </a:p>
      </dgm:t>
    </dgm:pt>
    <dgm:pt modelId="{076E8A6B-9771-4FF7-80D7-BB9A02E546B3}" type="sibTrans" cxnId="{6F42BE52-68DA-4F28-B8B4-223348E8D86B}">
      <dgm:prSet custT="1"/>
      <dgm:spPr/>
      <dgm:t>
        <a:bodyPr/>
        <a:lstStyle/>
        <a:p>
          <a:pPr algn="l"/>
          <a:endParaRPr lang="en-GB" sz="3200"/>
        </a:p>
      </dgm:t>
    </dgm:pt>
    <dgm:pt modelId="{888C1883-7F28-47D2-97A0-51BCD6B11C5F}">
      <dgm:prSet phldrT="[Text]" custT="1"/>
      <dgm:spPr/>
      <dgm:t>
        <a:bodyPr/>
        <a:lstStyle/>
        <a:p>
          <a:pPr algn="l"/>
          <a:r>
            <a:rPr lang="fr-FR" sz="1600" i="0" dirty="0" smtClean="0">
              <a:latin typeface="Courier New" pitchFamily="49" charset="0"/>
              <a:cs typeface="Courier New" pitchFamily="49" charset="0"/>
            </a:rPr>
            <a:t>(Patient </a:t>
          </a:r>
          <a:r>
            <a:rPr lang="en-GB" sz="1600" i="0" dirty="0" smtClean="0">
              <a:latin typeface="Courier New" pitchFamily="49" charset="0"/>
              <a:ea typeface="DejaVu Sans Mono" pitchFamily="49" charset="0"/>
              <a:cs typeface="Courier New" pitchFamily="49" charset="0"/>
            </a:rPr>
            <a:t>⊓ </a:t>
          </a:r>
          <a:r>
            <a:rPr lang="fr-FR" sz="1600" i="0" dirty="0" smtClean="0">
              <a:latin typeface="Courier New" pitchFamily="49" charset="0"/>
              <a:cs typeface="Courier New" pitchFamily="49" charset="0"/>
            </a:rPr>
            <a:t>∃</a:t>
          </a:r>
          <a:r>
            <a:rPr lang="fr-FR" sz="1600" i="0" dirty="0" err="1" smtClean="0">
              <a:latin typeface="Courier New" pitchFamily="49" charset="0"/>
              <a:cs typeface="Courier New" pitchFamily="49" charset="0"/>
            </a:rPr>
            <a:t>has_tumour_location.Left_temporal_lobe</a:t>
          </a:r>
          <a:r>
            <a:rPr lang="fr-FR" sz="1600" i="0" dirty="0" smtClean="0">
              <a:latin typeface="Courier New" pitchFamily="49" charset="0"/>
              <a:cs typeface="Courier New" pitchFamily="49" charset="0"/>
            </a:rPr>
            <a:t> )(pat#5368)</a:t>
          </a:r>
        </a:p>
        <a:p>
          <a:pPr algn="l"/>
          <a:r>
            <a:rPr lang="fr-FR" sz="1600" i="0" dirty="0" smtClean="0">
              <a:latin typeface="Courier New" pitchFamily="49" charset="0"/>
              <a:cs typeface="Courier New" pitchFamily="49" charset="0"/>
            </a:rPr>
            <a:t>(Patient </a:t>
          </a:r>
          <a:r>
            <a:rPr lang="en-GB" sz="1600" i="0" dirty="0" smtClean="0">
              <a:latin typeface="Courier New" pitchFamily="49" charset="0"/>
              <a:ea typeface="DejaVu Sans Mono" pitchFamily="49" charset="0"/>
              <a:cs typeface="Courier New" pitchFamily="49" charset="0"/>
            </a:rPr>
            <a:t>⊓ </a:t>
          </a:r>
          <a:r>
            <a:rPr lang="fr-FR" sz="1600" i="0" dirty="0" smtClean="0">
              <a:latin typeface="Courier New" pitchFamily="49" charset="0"/>
              <a:cs typeface="Courier New" pitchFamily="49" charset="0"/>
            </a:rPr>
            <a:t>∃</a:t>
          </a:r>
          <a:r>
            <a:rPr lang="fr-FR" sz="1600" i="0" dirty="0" err="1" smtClean="0">
              <a:latin typeface="Courier New" pitchFamily="49" charset="0"/>
              <a:cs typeface="Courier New" pitchFamily="49" charset="0"/>
            </a:rPr>
            <a:t>has_tumour_location.Hypothalamus</a:t>
          </a:r>
          <a:r>
            <a:rPr lang="fr-FR" sz="1600" i="0" dirty="0" smtClean="0">
              <a:latin typeface="Courier New" pitchFamily="49" charset="0"/>
              <a:cs typeface="Courier New" pitchFamily="49" charset="0"/>
            </a:rPr>
            <a:t> )(pat#5559)</a:t>
          </a:r>
          <a:endParaRPr lang="en-GB" sz="1600" i="0" dirty="0">
            <a:latin typeface="Courier New" pitchFamily="49" charset="0"/>
            <a:cs typeface="Courier New" pitchFamily="49" charset="0"/>
          </a:endParaRPr>
        </a:p>
      </dgm:t>
    </dgm:pt>
    <dgm:pt modelId="{C8E85986-2BFB-4A04-B049-7CC39ABDAB54}" type="parTrans" cxnId="{CE225193-B21F-4D34-8CFC-4B15867BC374}">
      <dgm:prSet/>
      <dgm:spPr/>
      <dgm:t>
        <a:bodyPr/>
        <a:lstStyle/>
        <a:p>
          <a:pPr algn="l"/>
          <a:endParaRPr lang="en-GB" sz="1600"/>
        </a:p>
      </dgm:t>
    </dgm:pt>
    <dgm:pt modelId="{865EB6A8-8BC7-436A-8545-5AF00FA98E4F}" type="sibTrans" cxnId="{CE225193-B21F-4D34-8CFC-4B15867BC374}">
      <dgm:prSet/>
      <dgm:spPr/>
      <dgm:t>
        <a:bodyPr/>
        <a:lstStyle/>
        <a:p>
          <a:pPr algn="l"/>
          <a:endParaRPr lang="en-GB" sz="1600"/>
        </a:p>
      </dgm:t>
    </dgm:pt>
    <dgm:pt modelId="{A3867CBC-5991-41F1-A788-B20DA01880F7}" type="pres">
      <dgm:prSet presAssocID="{645F304B-0FA2-4CF9-906C-09F2AE172C7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DF34060-FDC1-4C14-866B-2586736BB796}" type="pres">
      <dgm:prSet presAssocID="{D82949B6-5B05-43C3-9B3E-727BF8E856A9}" presName="node" presStyleLbl="node1" presStyleIdx="0" presStyleCnt="2" custScaleX="88460" custScaleY="51278" custLinFactNeighborX="14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650DFD-4CB1-4C45-93D4-FD95FB98CA0C}" type="pres">
      <dgm:prSet presAssocID="{076E8A6B-9771-4FF7-80D7-BB9A02E546B3}" presName="sibTrans" presStyleLbl="sibTrans2D1" presStyleIdx="0" presStyleCnt="1"/>
      <dgm:spPr/>
      <dgm:t>
        <a:bodyPr/>
        <a:lstStyle/>
        <a:p>
          <a:endParaRPr lang="en-GB"/>
        </a:p>
      </dgm:t>
    </dgm:pt>
    <dgm:pt modelId="{6046A6E7-A78E-4E84-AD29-A6904556405F}" type="pres">
      <dgm:prSet presAssocID="{076E8A6B-9771-4FF7-80D7-BB9A02E546B3}" presName="connectorText" presStyleLbl="sibTrans2D1" presStyleIdx="0" presStyleCnt="1"/>
      <dgm:spPr/>
      <dgm:t>
        <a:bodyPr/>
        <a:lstStyle/>
        <a:p>
          <a:endParaRPr lang="en-GB"/>
        </a:p>
      </dgm:t>
    </dgm:pt>
    <dgm:pt modelId="{47A578AA-D60F-4633-AA54-B1C640ADECB2}" type="pres">
      <dgm:prSet presAssocID="{888C1883-7F28-47D2-97A0-51BCD6B11C5F}" presName="node" presStyleLbl="node1" presStyleIdx="1" presStyleCnt="2" custScaleX="106308" custScaleY="58370" custLinFactNeighborX="1474" custLinFactNeighborY="-219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8F8B28-5AD3-472D-A4A7-25F77AE86A4C}" type="presOf" srcId="{645F304B-0FA2-4CF9-906C-09F2AE172C79}" destId="{A3867CBC-5991-41F1-A788-B20DA01880F7}" srcOrd="0" destOrd="0" presId="urn:microsoft.com/office/officeart/2005/8/layout/process2"/>
    <dgm:cxn modelId="{CE225193-B21F-4D34-8CFC-4B15867BC374}" srcId="{645F304B-0FA2-4CF9-906C-09F2AE172C79}" destId="{888C1883-7F28-47D2-97A0-51BCD6B11C5F}" srcOrd="1" destOrd="0" parTransId="{C8E85986-2BFB-4A04-B049-7CC39ABDAB54}" sibTransId="{865EB6A8-8BC7-436A-8545-5AF00FA98E4F}"/>
    <dgm:cxn modelId="{384BCD4C-2958-4611-BE02-C1D0CA73DFDB}" type="presOf" srcId="{076E8A6B-9771-4FF7-80D7-BB9A02E546B3}" destId="{6D650DFD-4CB1-4C45-93D4-FD95FB98CA0C}" srcOrd="0" destOrd="0" presId="urn:microsoft.com/office/officeart/2005/8/layout/process2"/>
    <dgm:cxn modelId="{16977C47-EAE4-46C3-A8A2-D61F5C187E7C}" type="presOf" srcId="{076E8A6B-9771-4FF7-80D7-BB9A02E546B3}" destId="{6046A6E7-A78E-4E84-AD29-A6904556405F}" srcOrd="1" destOrd="0" presId="urn:microsoft.com/office/officeart/2005/8/layout/process2"/>
    <dgm:cxn modelId="{6F42BE52-68DA-4F28-B8B4-223348E8D86B}" srcId="{645F304B-0FA2-4CF9-906C-09F2AE172C79}" destId="{D82949B6-5B05-43C3-9B3E-727BF8E856A9}" srcOrd="0" destOrd="0" parTransId="{2D696A92-909B-4E65-8083-EF949BE08AAE}" sibTransId="{076E8A6B-9771-4FF7-80D7-BB9A02E546B3}"/>
    <dgm:cxn modelId="{591456CF-A40D-4431-B524-CA3EF27C6F6A}" type="presOf" srcId="{D82949B6-5B05-43C3-9B3E-727BF8E856A9}" destId="{BDF34060-FDC1-4C14-866B-2586736BB796}" srcOrd="0" destOrd="0" presId="urn:microsoft.com/office/officeart/2005/8/layout/process2"/>
    <dgm:cxn modelId="{3E93F735-284E-48B7-B9AC-77B9C4B55517}" type="presOf" srcId="{888C1883-7F28-47D2-97A0-51BCD6B11C5F}" destId="{47A578AA-D60F-4633-AA54-B1C640ADECB2}" srcOrd="0" destOrd="0" presId="urn:microsoft.com/office/officeart/2005/8/layout/process2"/>
    <dgm:cxn modelId="{6BFBA359-F8FA-4B67-BB43-36CE3204F661}" type="presParOf" srcId="{A3867CBC-5991-41F1-A788-B20DA01880F7}" destId="{BDF34060-FDC1-4C14-866B-2586736BB796}" srcOrd="0" destOrd="0" presId="urn:microsoft.com/office/officeart/2005/8/layout/process2"/>
    <dgm:cxn modelId="{2FA852FC-37EB-4AED-B9AB-A3DD8C9D1AE1}" type="presParOf" srcId="{A3867CBC-5991-41F1-A788-B20DA01880F7}" destId="{6D650DFD-4CB1-4C45-93D4-FD95FB98CA0C}" srcOrd="1" destOrd="0" presId="urn:microsoft.com/office/officeart/2005/8/layout/process2"/>
    <dgm:cxn modelId="{96A6A9B5-FC23-450E-8019-10D4F439B2AD}" type="presParOf" srcId="{6D650DFD-4CB1-4C45-93D4-FD95FB98CA0C}" destId="{6046A6E7-A78E-4E84-AD29-A6904556405F}" srcOrd="0" destOrd="0" presId="urn:microsoft.com/office/officeart/2005/8/layout/process2"/>
    <dgm:cxn modelId="{7B409E2A-C9FF-4FC0-AA18-F83D9C4F98F3}" type="presParOf" srcId="{A3867CBC-5991-41F1-A788-B20DA01880F7}" destId="{47A578AA-D60F-4633-AA54-B1C640ADECB2}" srcOrd="2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A62F7-91CF-4C3A-82F2-DF10EE7C494A}" type="datetimeFigureOut">
              <a:rPr lang="en-US" smtClean="0"/>
              <a:pPr/>
              <a:t>10/30/2008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724AF-4DC1-4A74-9A57-3C5E6D4D19F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2"/>
          <p:cNvPicPr>
            <a:picLocks noChangeAspect="1" noChangeArrowheads="1"/>
          </p:cNvPicPr>
          <p:nvPr/>
        </p:nvPicPr>
        <p:blipFill>
          <a:blip r:embed="rId2"/>
          <a:srcRect b="3117"/>
          <a:stretch>
            <a:fillRect/>
          </a:stretch>
        </p:blipFill>
        <p:spPr bwMode="auto">
          <a:xfrm>
            <a:off x="0" y="0"/>
            <a:ext cx="9144000" cy="664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6355080" cy="147002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1" kern="1200" noProof="0" dirty="0" smtClean="0">
                <a:solidFill>
                  <a:srgbClr val="006DC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5715000" cy="838200"/>
          </a:xfrm>
        </p:spPr>
        <p:txBody>
          <a:bodyPr rtlCol="0" anchor="ctr"/>
          <a:lstStyle>
            <a:lvl1pPr marL="0" indent="0" algn="r">
              <a:buNone/>
              <a:defRPr lang="en-GB" sz="2800" b="1" kern="1200" baseline="0" noProof="0" smtClean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 descr="ist_logo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29600" y="1"/>
            <a:ext cx="914400" cy="472221"/>
          </a:xfrm>
          <a:prstGeom prst="rect">
            <a:avLst/>
          </a:prstGeom>
        </p:spPr>
      </p:pic>
      <p:pic>
        <p:nvPicPr>
          <p:cNvPr id="1026" name="Picture 2" descr="C:\Documents and Settings\thauer\Desktop\logo.uw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257" y="5969130"/>
            <a:ext cx="693743" cy="8126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66800" y="1676400"/>
            <a:ext cx="7924800" cy="4876800"/>
          </a:xfrm>
        </p:spPr>
        <p:txBody>
          <a:bodyPr>
            <a:normAutofit/>
          </a:bodyPr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66800" y="1676400"/>
            <a:ext cx="4038600" cy="4876800"/>
          </a:xfrm>
        </p:spPr>
        <p:txBody>
          <a:bodyPr>
            <a:normAutofit/>
          </a:bodyPr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66800" y="1676400"/>
            <a:ext cx="3886200" cy="4876800"/>
          </a:xfrm>
        </p:spPr>
        <p:txBody>
          <a:bodyPr>
            <a:normAutofit/>
          </a:bodyPr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05400" y="1676400"/>
            <a:ext cx="3886200" cy="4876800"/>
          </a:xfrm>
        </p:spPr>
        <p:txBody>
          <a:bodyPr>
            <a:normAutofit/>
          </a:bodyPr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tangle 3"/>
          <p:cNvPicPr>
            <a:picLocks noChangeAspect="1" noChangeArrowheads="1"/>
          </p:cNvPicPr>
          <p:nvPr/>
        </p:nvPicPr>
        <p:blipFill>
          <a:blip r:embed="rId8"/>
          <a:srcRect b="3423"/>
          <a:stretch>
            <a:fillRect/>
          </a:stretch>
        </p:blipFill>
        <p:spPr bwMode="auto">
          <a:xfrm>
            <a:off x="0" y="14288"/>
            <a:ext cx="9144000" cy="662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808038"/>
            <a:ext cx="7848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16002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629400"/>
            <a:ext cx="457200" cy="2460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FD2A56-3A6A-4F4A-BB49-871F57202F90}" type="slidenum">
              <a:rPr lang="en-GB" sz="1000">
                <a:solidFill>
                  <a:srgbClr val="006DC4">
                    <a:alpha val="100000"/>
                  </a:srgb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000" dirty="0">
              <a:solidFill>
                <a:srgbClr val="006DC4">
                  <a:alpha val="100000"/>
                </a:srgb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49463" y="6629400"/>
            <a:ext cx="1379537" cy="24622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rgbClr val="006DC4">
                    <a:alpha val="100000"/>
                  </a:srgbClr>
                </a:solidFill>
                <a:latin typeface="+mn-lt"/>
                <a:cs typeface="+mn-cs"/>
              </a:rPr>
              <a:t>Tamás</a:t>
            </a:r>
            <a:r>
              <a:rPr lang="en-GB" sz="1000" baseline="0" dirty="0" smtClean="0">
                <a:solidFill>
                  <a:srgbClr val="006DC4">
                    <a:alpha val="100000"/>
                  </a:srgbClr>
                </a:solidFill>
                <a:latin typeface="+mn-lt"/>
                <a:cs typeface="+mn-cs"/>
              </a:rPr>
              <a:t> Hauer, </a:t>
            </a:r>
            <a:r>
              <a:rPr lang="en-GB" sz="1000" dirty="0" smtClean="0">
                <a:solidFill>
                  <a:srgbClr val="006DC4">
                    <a:alpha val="100000"/>
                  </a:srgbClr>
                </a:solidFill>
                <a:latin typeface="+mn-lt"/>
                <a:cs typeface="+mn-cs"/>
              </a:rPr>
              <a:t>UWE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86400" y="6613525"/>
            <a:ext cx="3657600" cy="2444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rgbClr val="006DC4">
                    <a:alpha val="100000"/>
                  </a:srgbClr>
                </a:solidFill>
                <a:latin typeface="+mn-lt"/>
                <a:cs typeface="+mn-cs"/>
              </a:rPr>
              <a:t>ISWC 2008, October 27-30, Karlsruhe, Germany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-2151995" y="3587234"/>
            <a:ext cx="4800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.</a:t>
            </a:r>
            <a:endParaRPr 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3" name="Picture 12" descr="ist_logo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50" y="710131"/>
            <a:ext cx="838200" cy="432869"/>
          </a:xfrm>
          <a:prstGeom prst="rect">
            <a:avLst/>
          </a:prstGeom>
        </p:spPr>
      </p:pic>
      <p:pic>
        <p:nvPicPr>
          <p:cNvPr id="15" name="Picture 14" descr="logo.uw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853" y="6124700"/>
            <a:ext cx="433547" cy="5078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800" b="1" kern="1200" dirty="0">
          <a:solidFill>
            <a:srgbClr val="006DC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D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D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D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DC4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DC4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DC4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DC4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DC4"/>
          </a:solidFill>
          <a:latin typeface="Calibri" pitchFamily="34" charset="0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US" sz="2000" kern="1200">
          <a:solidFill>
            <a:srgbClr val="FF3300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US" sz="2000" kern="1200" dirty="0">
          <a:solidFill>
            <a:srgbClr val="025178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-e-child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6354763" cy="1470025"/>
          </a:xfrm>
        </p:spPr>
        <p:txBody>
          <a:bodyPr/>
          <a:lstStyle/>
          <a:p>
            <a:r>
              <a:rPr lang="en-US" dirty="0" smtClean="0"/>
              <a:t>An Architecture for Semantic Navigation and Reasoning with Patient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  <a:defRPr/>
            </a:pPr>
            <a:r>
              <a:rPr smtClean="0"/>
              <a:t>Tam</a:t>
            </a:r>
            <a:r>
              <a:rPr lang="hu-HU" dirty="0" smtClean="0"/>
              <a:t>á</a:t>
            </a:r>
            <a:r>
              <a:rPr smtClean="0"/>
              <a:t>s Hauer</a:t>
            </a:r>
          </a:p>
          <a:p>
            <a:pPr>
              <a:buFont typeface="Arial" pitchFamily="34" charset="0"/>
              <a:buNone/>
              <a:defRPr/>
            </a:pPr>
            <a:r>
              <a:rPr sz="1800" smtClean="0">
                <a:solidFill>
                  <a:schemeClr val="bg1">
                    <a:lumMod val="50000"/>
                  </a:schemeClr>
                </a:solidFill>
              </a:rPr>
              <a:t>CCCS, Bristol Institute of Technology</a:t>
            </a:r>
            <a:endParaRPr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500298" y="6324600"/>
            <a:ext cx="458630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r" defTabSz="-13873163">
              <a:spcBef>
                <a:spcPct val="20000"/>
              </a:spcBef>
              <a:defRPr/>
            </a:pPr>
            <a:r>
              <a:rPr lang="en-GB" sz="1400" b="1" dirty="0" smtClean="0">
                <a:solidFill>
                  <a:srgbClr val="0070C0"/>
                </a:solidFill>
                <a:latin typeface="+mn-lt"/>
                <a:cs typeface="+mn-cs"/>
              </a:rPr>
              <a:t>ISWC 2008, October 27-30, Karlsruhe, Germany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524000" y="3357562"/>
            <a:ext cx="571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-138731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Experiences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Health-e-Child Project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Logical Theory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smtClean="0"/>
              <a:t>Anatomy:</a:t>
            </a:r>
          </a:p>
          <a:p>
            <a:pPr lvl="1">
              <a:tabLst>
                <a:tab pos="6464300" algn="l"/>
              </a:tabLst>
            </a:pPr>
            <a:r>
              <a:rPr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Tr(</a:t>
            </a:r>
            <a:r>
              <a: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regional_part_of</a:t>
            </a:r>
            <a:r>
              <a:rPr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  <a:r>
              <a:rPr smtClean="0"/>
              <a:t>	</a:t>
            </a:r>
            <a:r>
              <a:rPr i="1" smtClean="0"/>
              <a:t>(Transitive)</a:t>
            </a:r>
          </a:p>
          <a:p>
            <a:pPr lvl="1">
              <a:tabLst>
                <a:tab pos="6464300" algn="l"/>
              </a:tabLst>
            </a:pPr>
            <a:r>
              <a:rPr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≥1 regional_part_of</a:t>
            </a: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⊑</a:t>
            </a:r>
            <a:r>
              <a:rPr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Anatomical_structure</a:t>
            </a:r>
            <a:r>
              <a:rPr smtClean="0"/>
              <a:t>							</a:t>
            </a:r>
            <a:r>
              <a:rPr i="1" smtClean="0"/>
              <a:t>(Domain)</a:t>
            </a:r>
          </a:p>
          <a:p>
            <a:pPr lvl="1">
              <a:tabLst>
                <a:tab pos="6464300" algn="l"/>
              </a:tabLst>
            </a:pP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 ⊑ </a:t>
            </a:r>
            <a:r>
              <a:rPr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∀regional_part_of.Anatomical_structure</a:t>
            </a:r>
            <a:r>
              <a:rPr smtClean="0"/>
              <a:t>	</a:t>
            </a:r>
            <a:r>
              <a:rPr i="1" smtClean="0"/>
              <a:t>(Range)</a:t>
            </a:r>
            <a:br>
              <a:rPr i="1" smtClean="0"/>
            </a:br>
            <a:endParaRPr lang="en-GB" i="1" dirty="0" smtClean="0"/>
          </a:p>
          <a:p>
            <a:pPr lvl="1">
              <a:tabLst>
                <a:tab pos="2514600" algn="l"/>
              </a:tabLst>
            </a:pPr>
            <a:r>
              <a:rPr lang="en-GB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Left_temporal_lobe</a:t>
            </a: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⊑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Anatomical_structure</a:t>
            </a: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</a:t>
            </a:r>
            <a:b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</a:b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⊓ ∃</a:t>
            </a:r>
            <a:r>
              <a:rPr lang="en-GB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regional_part_of.Left_cerebral_hemisphere</a:t>
            </a:r>
            <a:endParaRPr lang="en-GB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lvl="1">
              <a:tabLst>
                <a:tab pos="2514600" algn="l"/>
              </a:tabLst>
            </a:pP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Cerebellum ⊑ </a:t>
            </a:r>
            <a:r>
              <a:rPr lang="en-GB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Anatomical_structure</a:t>
            </a: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/>
            </a:r>
            <a:b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</a:b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⊓ ∃</a:t>
            </a:r>
            <a:r>
              <a:rPr lang="en-GB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regional_part_of.Metencephalon</a:t>
            </a:r>
            <a:endParaRPr lang="en-GB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lvl="1">
              <a:tabLst>
                <a:tab pos="2514600" algn="l"/>
              </a:tabLst>
            </a:pPr>
            <a:r>
              <a:rPr lang="en-GB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Metencephalon</a:t>
            </a: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⊑ </a:t>
            </a:r>
            <a:r>
              <a:rPr lang="en-GB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Anatomical_structure</a:t>
            </a: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/>
            </a:r>
            <a:b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</a:b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⊓ ∃</a:t>
            </a:r>
            <a:r>
              <a:rPr lang="en-GB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regional_part_of.Hindbrain</a:t>
            </a:r>
            <a:endParaRPr lang="en-GB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lvl="1">
              <a:tabLst>
                <a:tab pos="2514600" algn="l"/>
              </a:tabLst>
            </a:pP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Hindbrain ⊑ </a:t>
            </a:r>
            <a:r>
              <a:rPr lang="en-GB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Anatomical_structure</a:t>
            </a: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/>
            </a:r>
            <a:b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</a:b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⊓ ∃</a:t>
            </a:r>
            <a:r>
              <a:rPr lang="en-GB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regional_part_of.Brain</a:t>
            </a:r>
            <a:endParaRPr lang="en-GB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pPr lvl="1"/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...</a:t>
            </a:r>
          </a:p>
          <a:p>
            <a:r>
              <a:rPr smtClean="0"/>
              <a:t>Patient T-Box</a:t>
            </a:r>
          </a:p>
          <a:p>
            <a:pPr lvl="1">
              <a:tabLst>
                <a:tab pos="6464300" algn="l"/>
              </a:tabLst>
            </a:pPr>
            <a:r>
              <a:rPr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≥1 </a:t>
            </a:r>
            <a:r>
              <a: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hasTumourLocation</a:t>
            </a:r>
            <a:r>
              <a:rPr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⊑ </a:t>
            </a:r>
            <a:r>
              <a: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Patient</a:t>
            </a:r>
            <a:r>
              <a:rPr smtClean="0"/>
              <a:t>	</a:t>
            </a:r>
            <a:r>
              <a:rPr i="1" smtClean="0"/>
              <a:t>(Domain)</a:t>
            </a:r>
          </a:p>
          <a:p>
            <a:pPr lvl="1">
              <a:tabLst>
                <a:tab pos="6464300" algn="l"/>
              </a:tabLst>
            </a:pP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T ⊑ ∀</a:t>
            </a:r>
            <a:r>
              <a:rPr lang="en-GB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hasTumourLocation.Anatomical_structure</a:t>
            </a:r>
            <a:r>
              <a:rPr lang="en-GB" dirty="0" smtClean="0"/>
              <a:t>	</a:t>
            </a:r>
            <a:r>
              <a:rPr lang="en-GB" i="1" dirty="0" smtClean="0"/>
              <a:t>(Range)</a:t>
            </a:r>
          </a:p>
          <a:p>
            <a:r>
              <a:rPr lang="en-GB" dirty="0" smtClean="0"/>
              <a:t>Patient A-Box:</a:t>
            </a:r>
          </a:p>
          <a:p>
            <a:pPr lvl="1"/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(Patient ⊓ ∃</a:t>
            </a:r>
            <a:r>
              <a:rPr lang="en-GB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hasTumourLocation.LeftTemporalLobe</a:t>
            </a: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)(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pat#5368</a:t>
            </a: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</a:p>
          <a:p>
            <a:pPr lvl="1"/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...</a:t>
            </a:r>
            <a:b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</a:br>
            <a:endParaRPr lang="en-GB" dirty="0" smtClean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  <a:p>
            <a:r>
              <a:rPr lang="en-GB" dirty="0" smtClean="0"/>
              <a:t>Queries:</a:t>
            </a:r>
            <a:endParaRPr lang="en-GB" dirty="0" smtClean="0"/>
          </a:p>
          <a:p>
            <a:pPr lvl="1">
              <a:tabLst>
                <a:tab pos="1435100" algn="l"/>
              </a:tabLst>
            </a:pP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BrainTumourPatient</a:t>
            </a: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≡ Patient ⊓ </a:t>
            </a:r>
            <a:b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</a:b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		∃</a:t>
            </a:r>
            <a:r>
              <a:rPr lang="en-GB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has_tumour_location</a:t>
            </a: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.(Brain⊔∃</a:t>
            </a:r>
            <a:r>
              <a:rPr lang="en-GB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regional_part_of.Brain</a:t>
            </a:r>
            <a:r>
              <a:rPr lang="en-GB" dirty="0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Meronomy in FMA induces Patient Taxonomy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66800" y="4786322"/>
            <a:ext cx="7924800" cy="1857388"/>
          </a:xfrm>
        </p:spPr>
        <p:txBody>
          <a:bodyPr/>
          <a:lstStyle/>
          <a:p>
            <a:r>
              <a:rPr lang="en-GB" dirty="0" smtClean="0"/>
              <a:t>Queries like</a:t>
            </a:r>
            <a:br>
              <a:rPr lang="en-GB" dirty="0" smtClean="0"/>
            </a:br>
            <a:r>
              <a:rPr lang="en-GB" sz="1400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CerebellumTumourPatient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≡ </a:t>
            </a:r>
            <a:b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Patient ⊓ 	∃</a:t>
            </a:r>
            <a:r>
              <a:rPr lang="en-GB" sz="1400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has_tumour_location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.(Cerebrum⊔∃</a:t>
            </a:r>
            <a:r>
              <a:rPr lang="en-GB" sz="1400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regional_part_of.Cerebrum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GB" dirty="0" smtClean="0">
                <a:latin typeface="Courier New" pitchFamily="49" charset="0"/>
                <a:cs typeface="Courier New" pitchFamily="49" charset="0"/>
              </a:rPr>
            </a:br>
            <a:r>
              <a:rPr lang="en-GB" dirty="0" smtClean="0">
                <a:cs typeface="Courier New" pitchFamily="49" charset="0"/>
              </a:rPr>
              <a:t>create a hierarchical classification over the patient dataset</a:t>
            </a:r>
          </a:p>
          <a:p>
            <a:r>
              <a:rPr lang="en-GB" dirty="0" smtClean="0">
                <a:cs typeface="Courier New" pitchFamily="49" charset="0"/>
              </a:rPr>
              <a:t>Visualizing such hierarchy is a goal for the clinician</a:t>
            </a:r>
            <a:endParaRPr lang="en-GB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500066" y="1539876"/>
          <a:ext cx="8572528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Patient Classification with Reasoning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66800" y="1676400"/>
            <a:ext cx="7924800" cy="232410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OWL view of patient </a:t>
            </a:r>
            <a:r>
              <a:rPr lang="en-GB" dirty="0" smtClean="0"/>
              <a:t>records</a:t>
            </a:r>
            <a:endParaRPr lang="en-GB" dirty="0" smtClean="0"/>
          </a:p>
          <a:p>
            <a:pPr lvl="1"/>
            <a:r>
              <a:rPr lang="en-GB" dirty="0" smtClean="0"/>
              <a:t>conforms to domain ontology (“Patient T-Box”)</a:t>
            </a:r>
          </a:p>
          <a:p>
            <a:pPr lvl="1"/>
            <a:r>
              <a:rPr lang="en-GB" dirty="0" smtClean="0"/>
              <a:t>aligned with external knowledge (“FMA T-Box”)</a:t>
            </a:r>
          </a:p>
          <a:p>
            <a:r>
              <a:rPr lang="en-GB" dirty="0" smtClean="0"/>
              <a:t>Merged ontology is queried for inferred knowledge</a:t>
            </a:r>
          </a:p>
          <a:p>
            <a:r>
              <a:rPr lang="en-GB" dirty="0" smtClean="0"/>
              <a:t>In our example: The transitive </a:t>
            </a:r>
            <a:r>
              <a:rPr lang="en-GB" dirty="0" err="1" smtClean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regional_part_of</a:t>
            </a:r>
            <a:r>
              <a:rPr lang="en-GB" dirty="0" smtClean="0"/>
              <a:t> property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induces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/>
              <a:t>a subsumption hierarchy on (a priori flat) patient data</a:t>
            </a:r>
          </a:p>
          <a:p>
            <a:r>
              <a:rPr lang="en-GB" dirty="0" smtClean="0"/>
              <a:t>Query axioms may be used to define patient subclasses</a:t>
            </a:r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857356" y="4071942"/>
            <a:ext cx="6000792" cy="2500330"/>
            <a:chOff x="2285984" y="4143380"/>
            <a:chExt cx="6000792" cy="2500330"/>
          </a:xfrm>
        </p:grpSpPr>
        <p:sp>
          <p:nvSpPr>
            <p:cNvPr id="6" name="Rounded Rectangle 5"/>
            <p:cNvSpPr/>
            <p:nvPr/>
          </p:nvSpPr>
          <p:spPr>
            <a:xfrm>
              <a:off x="2285984" y="4143380"/>
              <a:ext cx="6000792" cy="2500330"/>
            </a:xfrm>
            <a:prstGeom prst="roundRect">
              <a:avLst>
                <a:gd name="adj" fmla="val 10064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9" name="Picture 5" descr="C:\Documents and Settings\thauer\Desktop\work\figures\AndysTheory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0337" y="4238647"/>
              <a:ext cx="5572125" cy="23336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System Architecture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66800" y="1676400"/>
            <a:ext cx="3886200" cy="2109790"/>
          </a:xfrm>
        </p:spPr>
        <p:txBody>
          <a:bodyPr/>
          <a:lstStyle/>
          <a:p>
            <a:r>
              <a:rPr lang="en-GB" dirty="0" smtClean="0"/>
              <a:t>Embedded in HeC SOA</a:t>
            </a:r>
          </a:p>
          <a:p>
            <a:r>
              <a:rPr lang="en-GB" dirty="0" smtClean="0"/>
              <a:t>Deployed on HeC grid gateway</a:t>
            </a:r>
          </a:p>
          <a:p>
            <a:r>
              <a:rPr lang="en-GB" dirty="0" smtClean="0"/>
              <a:t>Design &amp; Implementation based on OWLAPI (2.2)</a:t>
            </a:r>
          </a:p>
          <a:p>
            <a:r>
              <a:rPr lang="en-GB" dirty="0" smtClean="0"/>
              <a:t>Pellet (1.5)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05400" y="1676400"/>
            <a:ext cx="3886200" cy="318136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OWL-DL Integrator</a:t>
            </a:r>
          </a:p>
          <a:p>
            <a:pPr lvl="1"/>
            <a:r>
              <a:rPr lang="en-GB" dirty="0" smtClean="0"/>
              <a:t>generalized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OWLOntologyManager</a:t>
            </a:r>
            <a:endParaRPr lang="en-GB" dirty="0" smtClean="0"/>
          </a:p>
          <a:p>
            <a:r>
              <a:rPr lang="en-GB" dirty="0" smtClean="0"/>
              <a:t>DB-OWL </a:t>
            </a:r>
            <a:r>
              <a:rPr lang="en-GB" dirty="0" err="1" smtClean="0"/>
              <a:t>Mapper</a:t>
            </a:r>
            <a:endParaRPr lang="en-GB" dirty="0" smtClean="0"/>
          </a:p>
          <a:p>
            <a:pPr lvl="1"/>
            <a:r>
              <a:rPr lang="en-GB" dirty="0" smtClean="0"/>
              <a:t>creates intermediate (simple flat) views</a:t>
            </a:r>
          </a:p>
          <a:p>
            <a:pPr lvl="1"/>
            <a:r>
              <a:rPr lang="en-GB" dirty="0" smtClean="0"/>
              <a:t>maps to OWL-DL syntax</a:t>
            </a:r>
          </a:p>
          <a:p>
            <a:r>
              <a:rPr lang="en-GB" dirty="0" smtClean="0"/>
              <a:t>Reasoner</a:t>
            </a:r>
          </a:p>
          <a:p>
            <a:pPr lvl="1"/>
            <a:r>
              <a:rPr lang="en-GB" dirty="0" smtClean="0"/>
              <a:t>T-Box and </a:t>
            </a:r>
            <a:r>
              <a:rPr lang="en-GB" dirty="0" smtClean="0"/>
              <a:t>A-Box reasoning</a:t>
            </a:r>
          </a:p>
          <a:p>
            <a:pPr lvl="1"/>
            <a:r>
              <a:rPr lang="en-GB" dirty="0" smtClean="0"/>
              <a:t>answers semantic queries, in particular the inferred patient classification</a:t>
            </a:r>
          </a:p>
          <a:p>
            <a:r>
              <a:rPr lang="en-GB" dirty="0" smtClean="0"/>
              <a:t>Interpretation/Visualization</a:t>
            </a:r>
          </a:p>
          <a:p>
            <a:pPr lvl="1"/>
            <a:r>
              <a:rPr lang="en-GB" dirty="0" smtClean="0"/>
              <a:t>Maps the inferred information to the API of the user interface</a:t>
            </a:r>
          </a:p>
          <a:p>
            <a:pPr lvl="1"/>
            <a:r>
              <a:rPr lang="en-GB" dirty="0" smtClean="0"/>
              <a:t>Merges inferred knowledge with data from the DB that is not part of the reasoning</a:t>
            </a:r>
          </a:p>
          <a:p>
            <a:endParaRPr lang="en-GB" dirty="0" smtClean="0"/>
          </a:p>
          <a:p>
            <a:pPr lvl="1"/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28728" y="3857628"/>
          <a:ext cx="7373543" cy="3071834"/>
        </p:xfrm>
        <a:graphic>
          <a:graphicData uri="http://schemas.openxmlformats.org/presentationml/2006/ole">
            <p:oleObj spid="_x0000_s2050" name="Visio" r:id="rId3" imgW="6157609" imgH="2565400" progId="Visio.Drawing.11">
              <p:embed/>
            </p:oleObj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714612" y="3714752"/>
            <a:ext cx="1571636" cy="214314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Creation of DL views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66800" y="4857760"/>
            <a:ext cx="7924800" cy="169544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Need to obtain information in DL syntax</a:t>
            </a:r>
          </a:p>
          <a:p>
            <a:r>
              <a:rPr lang="en-GB" dirty="0" smtClean="0"/>
              <a:t>The relational view is mapped to OWL DL A-Box  conformant to the patient ontology (recreation of explicit semantics)</a:t>
            </a:r>
          </a:p>
          <a:p>
            <a:r>
              <a:rPr lang="en-GB" dirty="0" smtClean="0"/>
              <a:t>Design choices:</a:t>
            </a:r>
          </a:p>
          <a:p>
            <a:pPr lvl="1"/>
            <a:r>
              <a:rPr lang="en-GB" dirty="0" smtClean="0"/>
              <a:t>DL view: ~DB backend implementation of </a:t>
            </a: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OWLDataFactory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dirty="0" smtClean="0"/>
              <a:t>Transformation implemented as a service component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571472" y="1428736"/>
          <a:ext cx="8572528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Visualization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1676400"/>
            <a:ext cx="7924800" cy="3181360"/>
          </a:xfrm>
        </p:spPr>
        <p:txBody>
          <a:bodyPr/>
          <a:lstStyle/>
          <a:p>
            <a:r>
              <a:rPr lang="en-GB" dirty="0" smtClean="0"/>
              <a:t>Need to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incorporate (inferred) semantics </a:t>
            </a:r>
            <a:r>
              <a:rPr lang="en-GB" dirty="0" smtClean="0"/>
              <a:t>into the presentation of the information</a:t>
            </a:r>
          </a:p>
          <a:p>
            <a:r>
              <a:rPr lang="en-GB" dirty="0" smtClean="0"/>
              <a:t>Goal: to aid the visualization (discovery) of correlations, similarity with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cues </a:t>
            </a:r>
            <a:r>
              <a:rPr lang="en-GB" dirty="0" smtClean="0"/>
              <a:t>in datasets</a:t>
            </a:r>
          </a:p>
          <a:p>
            <a:r>
              <a:rPr lang="en-GB" dirty="0" smtClean="0"/>
              <a:t>Of particular interest: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visualization of hierarchies</a:t>
            </a:r>
          </a:p>
          <a:p>
            <a:r>
              <a:rPr lang="en-GB" dirty="0" smtClean="0"/>
              <a:t>Many results exist on visualization techniques for browsing ontologies, mostly T-Boxes (taxonomies)</a:t>
            </a:r>
          </a:p>
          <a:p>
            <a:r>
              <a:rPr lang="en-GB" dirty="0" smtClean="0"/>
              <a:t>Our primary interest is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visualization of instance data </a:t>
            </a:r>
            <a:r>
              <a:rPr lang="en-GB" dirty="0" smtClean="0"/>
              <a:t>governed by hierarchical classification</a:t>
            </a:r>
          </a:p>
        </p:txBody>
      </p:sp>
      <p:pic>
        <p:nvPicPr>
          <p:cNvPr id="4" name="Picture 2" descr="C:\Documents and Settings\thauer\Desktop\work\ISWC2008\figures\treegraph2.png"/>
          <p:cNvPicPr>
            <a:picLocks noChangeAspect="1" noChangeArrowheads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 bwMode="auto">
          <a:xfrm>
            <a:off x="1142976" y="4737919"/>
            <a:ext cx="197070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thauer\Desktop\work\ISWC2008\figures\treemapfu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737919"/>
            <a:ext cx="2214578" cy="190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thauer\Desktop\work\ISWC2008\figures\facetbrow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737919"/>
            <a:ext cx="3143272" cy="185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4643438" y="1285860"/>
            <a:ext cx="4286280" cy="242889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Treemap browser in HeC</a:t>
            </a:r>
            <a:endParaRPr lang="en-GB" dirty="0"/>
          </a:p>
        </p:txBody>
      </p:sp>
      <p:pic>
        <p:nvPicPr>
          <p:cNvPr id="1030" name="Picture 6" descr="C:\Documents and Settings\thauer\Desktop\work\figures\Ontopuss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431" y="1428736"/>
            <a:ext cx="2191371" cy="372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thauer\Desktop\work\figures\Auth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6703" y="1714488"/>
            <a:ext cx="1648569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thauer\Desktop\work\figures\Treemap-TH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571876"/>
            <a:ext cx="495246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Bent-Up Arrow 9"/>
          <p:cNvSpPr/>
          <p:nvPr/>
        </p:nvSpPr>
        <p:spPr>
          <a:xfrm rot="5400000">
            <a:off x="1071538" y="5357826"/>
            <a:ext cx="1143008" cy="1000132"/>
          </a:xfrm>
          <a:prstGeom prst="bent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Striped Right Arrow 11"/>
          <p:cNvSpPr/>
          <p:nvPr/>
        </p:nvSpPr>
        <p:spPr>
          <a:xfrm rot="10800000">
            <a:off x="3214678" y="1928801"/>
            <a:ext cx="1285884" cy="928694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Patient Data Visualization using TreeMaps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Space efficiency</a:t>
            </a:r>
            <a:r>
              <a:rPr lang="en-GB" dirty="0" smtClean="0"/>
              <a:t>, uniform information density</a:t>
            </a:r>
          </a:p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Thousands of records</a:t>
            </a:r>
            <a:r>
              <a:rPr lang="en-GB" dirty="0" smtClean="0"/>
              <a:t> may be </a:t>
            </a:r>
            <a:r>
              <a:rPr lang="en-GB" dirty="0" smtClean="0"/>
              <a:t>displayed simultaneously</a:t>
            </a:r>
            <a:endParaRPr lang="en-GB" dirty="0" smtClean="0"/>
          </a:p>
          <a:p>
            <a:r>
              <a:rPr lang="en-GB" dirty="0" smtClean="0"/>
              <a:t>Three distinguished visual aids: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colour</a:t>
            </a:r>
            <a:r>
              <a:rPr lang="en-GB" dirty="0" smtClean="0"/>
              <a:t>, </a:t>
            </a:r>
            <a:r>
              <a:rPr lang="en-GB" sz="3200" dirty="0" smtClean="0"/>
              <a:t>s</a:t>
            </a:r>
            <a:r>
              <a:rPr lang="en-GB" sz="2400" dirty="0" smtClean="0"/>
              <a:t>i</a:t>
            </a:r>
            <a:r>
              <a:rPr lang="en-GB" dirty="0" smtClean="0"/>
              <a:t>z</a:t>
            </a:r>
            <a:r>
              <a:rPr lang="en-GB" sz="1600" dirty="0" smtClean="0"/>
              <a:t>e</a:t>
            </a:r>
            <a:r>
              <a:rPr lang="en-GB" dirty="0" smtClean="0"/>
              <a:t>,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hierarchy</a:t>
            </a:r>
          </a:p>
          <a:p>
            <a:r>
              <a:rPr lang="en-GB" dirty="0" smtClean="0"/>
              <a:t>Intuitive for visual data </a:t>
            </a:r>
            <a:br>
              <a:rPr lang="en-GB" dirty="0" smtClean="0"/>
            </a:br>
            <a:r>
              <a:rPr lang="en-GB" dirty="0" smtClean="0"/>
              <a:t>mining</a:t>
            </a:r>
          </a:p>
          <a:p>
            <a:r>
              <a:rPr lang="en-GB" dirty="0" smtClean="0"/>
              <a:t>Multiple hierarchies are</a:t>
            </a:r>
            <a:br>
              <a:rPr lang="en-GB" dirty="0" smtClean="0"/>
            </a:br>
            <a:r>
              <a:rPr lang="en-GB" dirty="0" smtClean="0"/>
              <a:t>difficult</a:t>
            </a:r>
            <a:endParaRPr lang="en-GB" dirty="0" smtClean="0"/>
          </a:p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Navigation</a:t>
            </a:r>
            <a:r>
              <a:rPr lang="en-GB" dirty="0" smtClean="0"/>
              <a:t> </a:t>
            </a:r>
            <a:r>
              <a:rPr lang="en-GB" dirty="0" smtClean="0"/>
              <a:t>is intuitive with</a:t>
            </a:r>
            <a:br>
              <a:rPr lang="en-GB" dirty="0" smtClean="0"/>
            </a:br>
            <a:r>
              <a:rPr lang="en-GB" dirty="0" smtClean="0"/>
              <a:t>some learning </a:t>
            </a:r>
            <a:r>
              <a:rPr lang="en-GB" dirty="0" smtClean="0"/>
              <a:t>curve </a:t>
            </a:r>
            <a:endParaRPr lang="en-GB" dirty="0" smtClean="0"/>
          </a:p>
          <a:p>
            <a:r>
              <a:rPr lang="en-GB" dirty="0" smtClean="0"/>
              <a:t>Natural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display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</a:rPr>
              <a:t>cutoff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dirty="0" smtClean="0"/>
              <a:t>for</a:t>
            </a:r>
            <a:br>
              <a:rPr lang="en-GB" dirty="0" smtClean="0"/>
            </a:br>
            <a:r>
              <a:rPr lang="en-GB" dirty="0" smtClean="0"/>
              <a:t>large datasets</a:t>
            </a:r>
            <a:endParaRPr lang="en-GB" dirty="0" smtClean="0"/>
          </a:p>
        </p:txBody>
      </p:sp>
      <p:pic>
        <p:nvPicPr>
          <p:cNvPr id="3074" name="Picture 2" descr="C:\Documents and Settings\thauer\Desktop\work\ISWC2008\figures\treemap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496"/>
            <a:ext cx="4286280" cy="3688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Visual Data Mining</a:t>
            </a:r>
            <a:endParaRPr lang="en-GB" dirty="0"/>
          </a:p>
        </p:txBody>
      </p:sp>
      <p:pic>
        <p:nvPicPr>
          <p:cNvPr id="1029" name="Picture 5" descr="C:\Documents and Settings\thauer\Desktop\work\figures\Treemap-App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1486927"/>
            <a:ext cx="6000792" cy="4681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thauer\Desktop\work\figures\Treemap-App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9004" y="1643050"/>
            <a:ext cx="6089276" cy="493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Explicit semantics provides many benefits for medical applications</a:t>
            </a:r>
          </a:p>
          <a:p>
            <a:pPr lvl="1"/>
            <a:r>
              <a:rPr lang="en-GB" dirty="0" smtClean="0"/>
              <a:t>information integration, classification, browsing</a:t>
            </a:r>
          </a:p>
          <a:p>
            <a:pPr lvl="1"/>
            <a:r>
              <a:rPr lang="en-GB" dirty="0" smtClean="0"/>
              <a:t>and reasoning</a:t>
            </a:r>
          </a:p>
          <a:p>
            <a:r>
              <a:rPr lang="en-GB" dirty="0" smtClean="0"/>
              <a:t>Choice of usable background knowledge is difficult</a:t>
            </a:r>
          </a:p>
          <a:p>
            <a:pPr lvl="1"/>
            <a:r>
              <a:rPr lang="en-GB" dirty="0" smtClean="0"/>
              <a:t>alignment, DL, scalability</a:t>
            </a:r>
          </a:p>
          <a:p>
            <a:r>
              <a:rPr lang="en-GB" dirty="0" smtClean="0"/>
              <a:t>Proposed architecture</a:t>
            </a:r>
          </a:p>
          <a:p>
            <a:pPr lvl="1"/>
            <a:r>
              <a:rPr lang="en-GB" dirty="0" smtClean="0"/>
              <a:t>database governed by DL domain ontology</a:t>
            </a:r>
          </a:p>
          <a:p>
            <a:pPr lvl="1"/>
            <a:r>
              <a:rPr lang="en-GB" dirty="0" smtClean="0"/>
              <a:t>alignment with appropriate fragments of DL background KB</a:t>
            </a:r>
          </a:p>
          <a:p>
            <a:pPr lvl="1"/>
            <a:r>
              <a:rPr lang="en-GB" dirty="0" smtClean="0"/>
              <a:t>DL views of relational data</a:t>
            </a:r>
          </a:p>
          <a:p>
            <a:pPr lvl="1"/>
            <a:r>
              <a:rPr lang="en-GB" dirty="0" smtClean="0"/>
              <a:t>Reasoner – Patient classification</a:t>
            </a:r>
          </a:p>
          <a:p>
            <a:r>
              <a:rPr lang="en-GB" dirty="0" smtClean="0"/>
              <a:t>Visualization</a:t>
            </a:r>
          </a:p>
          <a:p>
            <a:pPr lvl="1"/>
            <a:r>
              <a:rPr lang="en-GB" dirty="0" err="1" smtClean="0"/>
              <a:t>Treemaps</a:t>
            </a:r>
            <a:r>
              <a:rPr lang="en-GB" dirty="0" smtClean="0"/>
              <a:t> </a:t>
            </a:r>
            <a:r>
              <a:rPr lang="en-GB" dirty="0" smtClean="0"/>
              <a:t>work well for </a:t>
            </a:r>
            <a:r>
              <a:rPr lang="en-GB" dirty="0" smtClean="0"/>
              <a:t>visual data mining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GB" dirty="0" smtClean="0"/>
              <a:t>University of the West of England</a:t>
            </a:r>
          </a:p>
          <a:p>
            <a:pPr lvl="1"/>
            <a:r>
              <a:rPr lang="en-GB" dirty="0" smtClean="0"/>
              <a:t>Dmitry Rogulin, Andrew Branson, Jetendr Shamdasani, Tony Solomonides, Richard McClatchey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Siemens Medical &amp; Corporate Technology</a:t>
            </a:r>
          </a:p>
          <a:p>
            <a:pPr lvl="1"/>
            <a:r>
              <a:rPr lang="en-GB" dirty="0" smtClean="0"/>
              <a:t>Sonja Zillner, Alexey Tsymbal, Martin Huber</a:t>
            </a:r>
            <a:br>
              <a:rPr lang="en-GB" dirty="0" smtClean="0"/>
            </a:br>
            <a:r>
              <a:rPr lang="en-GB" dirty="0" smtClean="0"/>
              <a:t> </a:t>
            </a:r>
          </a:p>
          <a:p>
            <a:r>
              <a:rPr lang="en-GB" dirty="0" smtClean="0"/>
              <a:t>The Health-e-Child consortium</a:t>
            </a:r>
          </a:p>
          <a:p>
            <a:pPr lvl="1"/>
            <a:r>
              <a:rPr lang="en-GB" dirty="0" smtClean="0">
                <a:hlinkClick r:id="rId2"/>
              </a:rPr>
              <a:t>http://www.health-e-child.org/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Analyzing a Neuro-oncology Patient Set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85786" y="3929066"/>
            <a:ext cx="8205814" cy="142876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Use-case:</a:t>
            </a:r>
          </a:p>
          <a:p>
            <a:pPr lvl="1"/>
            <a:r>
              <a:rPr lang="en-GB" dirty="0" err="1" smtClean="0"/>
              <a:t>Neuro</a:t>
            </a:r>
            <a:r>
              <a:rPr lang="en-GB" dirty="0" smtClean="0"/>
              <a:t>-oncologist (</a:t>
            </a:r>
            <a:r>
              <a:rPr lang="en-GB" dirty="0" err="1" smtClean="0"/>
              <a:t>pediatrician</a:t>
            </a:r>
            <a:r>
              <a:rPr lang="en-GB" dirty="0" smtClean="0"/>
              <a:t>) has been collecting patient data at a national referral centre for years</a:t>
            </a:r>
          </a:p>
          <a:p>
            <a:pPr lvl="1"/>
            <a:r>
              <a:rPr lang="en-GB" dirty="0" smtClean="0"/>
              <a:t>Said clinician analyzes the data for finding patterns, trends, correlations</a:t>
            </a:r>
          </a:p>
          <a:p>
            <a:pPr lvl="1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0101" y="1476372"/>
          <a:ext cx="8001055" cy="230791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28694"/>
                <a:gridCol w="500066"/>
                <a:gridCol w="1428759"/>
                <a:gridCol w="1428760"/>
                <a:gridCol w="2214578"/>
                <a:gridCol w="1500198"/>
              </a:tblGrid>
              <a:tr h="3571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Sex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Diagnosis</a:t>
                      </a:r>
                      <a:r>
                        <a:rPr lang="en-GB" sz="1400" baseline="0" dirty="0" smtClean="0"/>
                        <a:t> age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Quality</a:t>
                      </a:r>
                      <a:r>
                        <a:rPr lang="en-GB" sz="1400" baseline="0" dirty="0" smtClean="0"/>
                        <a:t> of Life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Tumour Site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Histology</a:t>
                      </a:r>
                      <a:endParaRPr lang="en-GB" sz="1400" dirty="0"/>
                    </a:p>
                  </a:txBody>
                  <a:tcPr/>
                </a:tc>
              </a:tr>
              <a:tr h="28325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</a:tr>
              <a:tr h="28325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pat#2456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</a:t>
                      </a:r>
                      <a:r>
                        <a:rPr lang="en-GB" sz="1400" baseline="0" dirty="0" smtClean="0"/>
                        <a:t> (no disease)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Left Cerebral Hemisphere</a:t>
                      </a:r>
                      <a:endParaRPr lang="en-GB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Astrocytoma</a:t>
                      </a:r>
                      <a:endParaRPr lang="en-GB" sz="1400" dirty="0"/>
                    </a:p>
                  </a:txBody>
                  <a:tcPr/>
                </a:tc>
              </a:tr>
              <a:tr h="28325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pat#5368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 (relapse)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Left</a:t>
                      </a:r>
                      <a:r>
                        <a:rPr lang="en-GB" sz="1400" baseline="0" dirty="0" smtClean="0"/>
                        <a:t> Temporal Lobe</a:t>
                      </a:r>
                      <a:endParaRPr lang="en-GB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Oligo-dendroglioma</a:t>
                      </a:r>
                      <a:endParaRPr lang="en-GB" sz="1400" dirty="0"/>
                    </a:p>
                  </a:txBody>
                  <a:tcPr/>
                </a:tc>
              </a:tr>
              <a:tr h="28325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pat#5559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 (relapse)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Hypothalamus</a:t>
                      </a:r>
                      <a:endParaRPr lang="en-GB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Pilocytic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Astrocytoma</a:t>
                      </a:r>
                      <a:endParaRPr lang="en-GB" sz="1400" dirty="0"/>
                    </a:p>
                  </a:txBody>
                  <a:tcPr/>
                </a:tc>
              </a:tr>
              <a:tr h="28325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85786" y="5429264"/>
            <a:ext cx="8215370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do various patient characteristics correlate with the tumour site?</a:t>
            </a:r>
          </a:p>
          <a:p>
            <a:pPr algn="ctr"/>
            <a:r>
              <a:rPr lang="en-GB" dirty="0" smtClean="0"/>
              <a:t>What are the most frequent areas of the brain where certain tumours appear?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214942" y="1428736"/>
            <a:ext cx="2357454" cy="2428892"/>
          </a:xfrm>
          <a:prstGeom prst="roundRect">
            <a:avLst/>
          </a:prstGeom>
          <a:noFill/>
          <a:ln w="381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Outline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pPr lvl="1"/>
            <a:r>
              <a:rPr lang="en-GB" dirty="0" smtClean="0"/>
              <a:t>A Running Example</a:t>
            </a:r>
          </a:p>
          <a:p>
            <a:pPr lvl="1"/>
            <a:r>
              <a:rPr lang="en-GB" dirty="0" smtClean="0"/>
              <a:t>Reasoning and Visualization Requirements</a:t>
            </a:r>
          </a:p>
          <a:p>
            <a:pPr lvl="1"/>
            <a:r>
              <a:rPr lang="en-GB" dirty="0" smtClean="0"/>
              <a:t>Medical Ontologies in Play</a:t>
            </a:r>
          </a:p>
          <a:p>
            <a:r>
              <a:rPr lang="en-GB" dirty="0" smtClean="0"/>
              <a:t>Logical Theory</a:t>
            </a:r>
          </a:p>
          <a:p>
            <a:pPr lvl="1"/>
            <a:r>
              <a:rPr lang="en-GB" dirty="0" smtClean="0"/>
              <a:t>Patient Classification via Reasoning</a:t>
            </a:r>
          </a:p>
          <a:p>
            <a:r>
              <a:rPr lang="en-GB" dirty="0" smtClean="0"/>
              <a:t>System Architecture</a:t>
            </a:r>
          </a:p>
          <a:p>
            <a:pPr lvl="1"/>
            <a:r>
              <a:rPr lang="en-GB" dirty="0" smtClean="0"/>
              <a:t>Creation of DL views</a:t>
            </a:r>
          </a:p>
          <a:p>
            <a:r>
              <a:rPr lang="en-GB" dirty="0" smtClean="0"/>
              <a:t>Visualization</a:t>
            </a:r>
          </a:p>
          <a:p>
            <a:pPr lvl="1"/>
            <a:r>
              <a:rPr lang="en-GB" dirty="0" smtClean="0"/>
              <a:t>Patient Data Visualization Using </a:t>
            </a:r>
            <a:r>
              <a:rPr lang="en-GB" dirty="0" err="1" smtClean="0"/>
              <a:t>Treemaps</a:t>
            </a:r>
            <a:endParaRPr lang="en-GB" dirty="0" smtClean="0"/>
          </a:p>
          <a:p>
            <a:pPr lvl="1"/>
            <a:r>
              <a:rPr lang="en-GB" dirty="0" smtClean="0"/>
              <a:t>Visual Data Mining - Examples</a:t>
            </a:r>
          </a:p>
          <a:p>
            <a:r>
              <a:rPr lang="en-GB" dirty="0" smtClean="0"/>
              <a:t>Conclusions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Introduction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How to support the clinician and researcher in decision making and knowledge discovery?</a:t>
            </a:r>
          </a:p>
          <a:p>
            <a:pPr lvl="1"/>
            <a:r>
              <a:rPr lang="en-GB" dirty="0" smtClean="0"/>
              <a:t>Acquire, store, manage biomedical </a:t>
            </a:r>
            <a:r>
              <a:rPr lang="en-GB" sz="21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in digitized form</a:t>
            </a:r>
          </a:p>
          <a:p>
            <a:pPr lvl="1"/>
            <a:r>
              <a:rPr lang="en-GB" dirty="0" smtClean="0"/>
              <a:t>Tools for </a:t>
            </a:r>
            <a:r>
              <a:rPr lang="en-GB" sz="21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querying</a:t>
            </a:r>
            <a:r>
              <a:rPr lang="en-GB" dirty="0" smtClean="0"/>
              <a:t>, filtering, classifying, </a:t>
            </a:r>
            <a:r>
              <a:rPr lang="en-GB" sz="21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analyzing</a:t>
            </a:r>
            <a:r>
              <a:rPr lang="en-GB" dirty="0" smtClean="0"/>
              <a:t> the information</a:t>
            </a:r>
          </a:p>
          <a:p>
            <a:pPr lvl="1"/>
            <a:r>
              <a:rPr lang="en-GB" dirty="0" smtClean="0"/>
              <a:t>Tools for presentation, navigation,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visualization</a:t>
            </a:r>
            <a:r>
              <a:rPr lang="en-GB" dirty="0" smtClean="0"/>
              <a:t> of just the right information</a:t>
            </a:r>
          </a:p>
          <a:p>
            <a:r>
              <a:rPr lang="en-GB" dirty="0" smtClean="0"/>
              <a:t>Challenges:</a:t>
            </a:r>
          </a:p>
          <a:p>
            <a:pPr lvl="1"/>
            <a:r>
              <a:rPr lang="en-GB" dirty="0" smtClean="0"/>
              <a:t>The processing of information goes beyond that of mathematical/statistical analysis – </a:t>
            </a:r>
            <a:r>
              <a:rPr lang="en-GB" sz="21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similarity</a:t>
            </a:r>
            <a:r>
              <a:rPr lang="en-GB" dirty="0" smtClean="0"/>
              <a:t> concepts become important</a:t>
            </a:r>
          </a:p>
          <a:p>
            <a:pPr lvl="1"/>
            <a:r>
              <a:rPr lang="en-GB" dirty="0" smtClean="0"/>
              <a:t>Decision making is based on a large amount of </a:t>
            </a:r>
            <a:r>
              <a:rPr lang="en-GB" sz="21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(implicit) semantics</a:t>
            </a:r>
          </a:p>
          <a:p>
            <a:pPr lvl="1"/>
            <a:r>
              <a:rPr lang="en-GB" dirty="0" smtClean="0"/>
              <a:t>Medical ontologies formalize </a:t>
            </a:r>
            <a:r>
              <a:rPr lang="en-GB" sz="21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semantics explicitly</a:t>
            </a:r>
            <a:r>
              <a:rPr lang="en-GB" dirty="0" smtClean="0"/>
              <a:t>, main usage:</a:t>
            </a:r>
          </a:p>
          <a:p>
            <a:pPr lvl="2"/>
            <a:r>
              <a:rPr lang="en-GB" dirty="0" smtClean="0"/>
              <a:t>resolving ambiguities – </a:t>
            </a:r>
            <a:r>
              <a:rPr lang="en-GB" dirty="0" smtClean="0"/>
              <a:t>data </a:t>
            </a:r>
            <a:r>
              <a:rPr lang="en-GB" dirty="0" smtClean="0"/>
              <a:t>integration</a:t>
            </a:r>
          </a:p>
          <a:p>
            <a:pPr lvl="2"/>
            <a:r>
              <a:rPr lang="en-GB" dirty="0" smtClean="0"/>
              <a:t>taxonomies – querying, classification, browsing of knowledge</a:t>
            </a:r>
          </a:p>
          <a:p>
            <a:pPr lvl="2"/>
            <a:r>
              <a:rPr lang="en-GB" dirty="0" smtClean="0"/>
              <a:t>reasoning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Reasoning and Visualization </a:t>
            </a:r>
            <a:r>
              <a:rPr lang="en-GB" dirty="0" smtClean="0"/>
              <a:t>–</a:t>
            </a:r>
            <a:r>
              <a:rPr smtClean="0"/>
              <a:t> shopping list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Patient data digitally acquired, managed in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</a:t>
            </a:r>
          </a:p>
          <a:p>
            <a:pPr lvl="1"/>
            <a:r>
              <a:rPr lang="en-GB" dirty="0" smtClean="0"/>
              <a:t>Integrated data model for managing all information</a:t>
            </a:r>
          </a:p>
          <a:p>
            <a:pPr lvl="1"/>
            <a:r>
              <a:rPr lang="en-GB" dirty="0" smtClean="0"/>
              <a:t>Distributed database system to include multiple centres.</a:t>
            </a:r>
          </a:p>
          <a:p>
            <a:r>
              <a:rPr lang="en-GB" sz="2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ontology </a:t>
            </a:r>
            <a:r>
              <a:rPr lang="en-GB" dirty="0" smtClean="0"/>
              <a:t>that governs the stored information</a:t>
            </a:r>
          </a:p>
          <a:p>
            <a:r>
              <a:rPr lang="en-GB" dirty="0" smtClean="0"/>
              <a:t>Medical ontology(</a:t>
            </a:r>
            <a:r>
              <a:rPr lang="en-GB" dirty="0" err="1" smtClean="0"/>
              <a:t>ies</a:t>
            </a:r>
            <a:r>
              <a:rPr lang="en-GB" dirty="0" smtClean="0"/>
              <a:t>) conceptualizing the </a:t>
            </a:r>
            <a:r>
              <a:rPr lang="en-GB" sz="2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knowledge </a:t>
            </a:r>
            <a:r>
              <a:rPr lang="en-GB" dirty="0" smtClean="0"/>
              <a:t>that can be employed for data analysis</a:t>
            </a:r>
          </a:p>
          <a:p>
            <a:r>
              <a:rPr lang="en-GB" sz="2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</a:t>
            </a:r>
            <a:r>
              <a:rPr lang="en-GB" dirty="0" smtClean="0"/>
              <a:t> of the patient information </a:t>
            </a:r>
            <a:r>
              <a:rPr lang="en-GB" sz="2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background knowledge </a:t>
            </a:r>
            <a:r>
              <a:rPr lang="en-GB" dirty="0" smtClean="0"/>
              <a:t>base(s)</a:t>
            </a:r>
          </a:p>
          <a:p>
            <a:r>
              <a:rPr lang="en-GB" dirty="0" smtClean="0"/>
              <a:t>Conformance to an appropriate </a:t>
            </a:r>
            <a:r>
              <a:rPr lang="en-GB" sz="2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theory </a:t>
            </a:r>
            <a:r>
              <a:rPr lang="en-GB" dirty="0" smtClean="0"/>
              <a:t>for the purpose of automatic reasoning</a:t>
            </a:r>
          </a:p>
          <a:p>
            <a:r>
              <a:rPr lang="en-GB" dirty="0" smtClean="0"/>
              <a:t>Architecture and implementation of </a:t>
            </a:r>
            <a:r>
              <a:rPr lang="en-GB" sz="2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system </a:t>
            </a:r>
            <a:r>
              <a:rPr lang="en-GB" dirty="0" smtClean="0"/>
              <a:t>that brings these together</a:t>
            </a:r>
          </a:p>
          <a:p>
            <a:r>
              <a:rPr lang="en-GB" dirty="0" smtClean="0"/>
              <a:t>Choice of good </a:t>
            </a:r>
            <a:r>
              <a:rPr lang="en-GB" sz="2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visualization paradigm(s) </a:t>
            </a:r>
            <a:r>
              <a:rPr lang="en-GB" dirty="0" smtClean="0"/>
              <a:t>to bring inferred information to the user</a:t>
            </a:r>
          </a:p>
          <a:p>
            <a:r>
              <a:rPr lang="en-GB" sz="21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r>
              <a:rPr lang="en-GB" dirty="0" smtClean="0"/>
              <a:t> of such visualization component in an integrated system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Visualization Requirements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/>
              <a:t>requirement (HeC):</a:t>
            </a:r>
          </a:p>
          <a:p>
            <a:pPr lvl="1"/>
            <a:r>
              <a:rPr lang="en-GB" dirty="0" smtClean="0"/>
              <a:t>Clearly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arranged presentation </a:t>
            </a:r>
            <a:r>
              <a:rPr lang="en-GB" dirty="0" smtClean="0"/>
              <a:t>of similar patients with respect to the complex and heterogeneous patient data</a:t>
            </a:r>
          </a:p>
          <a:p>
            <a:pPr lvl="1"/>
            <a:r>
              <a:rPr lang="en-GB" dirty="0" smtClean="0"/>
              <a:t>Clinicians and researchers need visual means for comparing and analyzing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similarity</a:t>
            </a:r>
            <a:r>
              <a:rPr lang="en-GB" dirty="0" smtClean="0"/>
              <a:t> patterns in 100s of attributes ranging from demographics through image features to proteomic samples</a:t>
            </a:r>
          </a:p>
          <a:p>
            <a:r>
              <a:rPr lang="en-GB" dirty="0" smtClean="0"/>
              <a:t>Objectives (HeC):</a:t>
            </a:r>
          </a:p>
          <a:p>
            <a:pPr lvl="1"/>
            <a:r>
              <a:rPr lang="en-GB" dirty="0" smtClean="0"/>
              <a:t>To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 patterns </a:t>
            </a:r>
            <a:r>
              <a:rPr lang="en-GB" dirty="0" smtClean="0"/>
              <a:t>and dependencies in patient data</a:t>
            </a:r>
          </a:p>
          <a:p>
            <a:pPr lvl="1"/>
            <a:r>
              <a:rPr lang="en-GB" dirty="0" smtClean="0"/>
              <a:t>Comparison should be supported by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browsing facilities </a:t>
            </a:r>
            <a:r>
              <a:rPr lang="en-GB" dirty="0" smtClean="0"/>
              <a:t>over the set of all patient records along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 features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Medical Ontologies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66800" y="1428736"/>
            <a:ext cx="7934356" cy="300039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Large number of available ontologies – but:</a:t>
            </a:r>
          </a:p>
          <a:p>
            <a:pPr lvl="1"/>
            <a:r>
              <a:rPr lang="en-GB" dirty="0" smtClean="0"/>
              <a:t>Coverage is incomplete, need multiple ones, need alignment</a:t>
            </a:r>
          </a:p>
          <a:p>
            <a:pPr lvl="1"/>
            <a:r>
              <a:rPr lang="en-GB" dirty="0" smtClean="0"/>
              <a:t>Few are suitable for reasoning</a:t>
            </a:r>
          </a:p>
          <a:p>
            <a:pPr lvl="1"/>
            <a:r>
              <a:rPr lang="en-GB" dirty="0" smtClean="0"/>
              <a:t>Typically too large for reasoning purposes – need fragments</a:t>
            </a:r>
          </a:p>
          <a:p>
            <a:r>
              <a:rPr lang="en-GB" dirty="0" smtClean="0"/>
              <a:t>These are hard problems on their own – we don’t address them here</a:t>
            </a:r>
          </a:p>
          <a:p>
            <a:pPr lvl="1"/>
            <a:r>
              <a:rPr lang="en-GB" dirty="0" smtClean="0"/>
              <a:t>We assume that targeted fragments are available and the user can chose them to include in the reasoning process</a:t>
            </a:r>
          </a:p>
          <a:p>
            <a:pPr lvl="1"/>
            <a:r>
              <a:rPr lang="en-GB" dirty="0" smtClean="0"/>
              <a:t>Examples in this presentation are based on</a:t>
            </a:r>
          </a:p>
          <a:p>
            <a:pPr lvl="2"/>
            <a:r>
              <a:rPr lang="en-GB" dirty="0" smtClean="0"/>
              <a:t>WHO Classification of tumours (specification translated to OWL-DL)</a:t>
            </a:r>
          </a:p>
          <a:p>
            <a:pPr lvl="2"/>
            <a:r>
              <a:rPr lang="en-GB" dirty="0" smtClean="0"/>
              <a:t>Brain meronomy as described by the FMA</a:t>
            </a:r>
          </a:p>
        </p:txBody>
      </p:sp>
      <p:pic>
        <p:nvPicPr>
          <p:cNvPr id="2050" name="Picture 2" descr="C:\Documents and Settings\thauer\Desktop\work\ISWC2008\figures\brain-fragmen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47176"/>
            <a:ext cx="8143932" cy="2025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Our running example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0101" y="1476372"/>
          <a:ext cx="8001055" cy="230791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28694"/>
                <a:gridCol w="500066"/>
                <a:gridCol w="1428759"/>
                <a:gridCol w="1428760"/>
                <a:gridCol w="2214578"/>
                <a:gridCol w="1500198"/>
              </a:tblGrid>
              <a:tr h="3571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Sex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Diagnosis</a:t>
                      </a:r>
                      <a:r>
                        <a:rPr lang="en-GB" sz="1400" baseline="0" dirty="0" smtClean="0"/>
                        <a:t> age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Quality</a:t>
                      </a:r>
                      <a:r>
                        <a:rPr lang="en-GB" sz="1400" baseline="0" dirty="0" smtClean="0"/>
                        <a:t> of Life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Tumour Site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Histology</a:t>
                      </a:r>
                      <a:endParaRPr lang="en-GB" sz="1400" dirty="0"/>
                    </a:p>
                  </a:txBody>
                  <a:tcPr/>
                </a:tc>
              </a:tr>
              <a:tr h="28325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</a:tr>
              <a:tr h="28325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pat#2456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</a:t>
                      </a:r>
                      <a:r>
                        <a:rPr lang="en-GB" sz="1400" baseline="0" dirty="0" smtClean="0"/>
                        <a:t> (no disease)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Left Cerebral Hemisphere</a:t>
                      </a:r>
                      <a:endParaRPr lang="en-GB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Astrocytoma</a:t>
                      </a:r>
                      <a:endParaRPr lang="en-GB" sz="1400" dirty="0"/>
                    </a:p>
                  </a:txBody>
                  <a:tcPr/>
                </a:tc>
              </a:tr>
              <a:tr h="28325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pat#5368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 (relapse)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Left</a:t>
                      </a:r>
                      <a:r>
                        <a:rPr lang="en-GB" sz="1400" baseline="0" dirty="0" smtClean="0"/>
                        <a:t> Temporal Lobe</a:t>
                      </a:r>
                      <a:endParaRPr lang="en-GB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Oligo-dendroglioma</a:t>
                      </a:r>
                      <a:endParaRPr lang="en-GB" sz="1400" dirty="0"/>
                    </a:p>
                  </a:txBody>
                  <a:tcPr/>
                </a:tc>
              </a:tr>
              <a:tr h="28325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pat#5559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 (relapse)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Hypothalamus</a:t>
                      </a:r>
                      <a:endParaRPr lang="en-GB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Pilocytic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Astrocytoma</a:t>
                      </a:r>
                      <a:endParaRPr lang="en-GB" sz="1400" dirty="0"/>
                    </a:p>
                  </a:txBody>
                  <a:tcPr/>
                </a:tc>
              </a:tr>
              <a:tr h="28325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...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00100" y="4286256"/>
            <a:ext cx="8001056" cy="21431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/>
              <a:t>Does patient#5368 have a Tumour in the cerebellum?</a:t>
            </a:r>
          </a:p>
          <a:p>
            <a:endParaRPr lang="en-GB" dirty="0" smtClean="0"/>
          </a:p>
          <a:p>
            <a:r>
              <a:rPr lang="en-GB" dirty="0" smtClean="0"/>
              <a:t>Which of the patients are similar in that their tumour is in the same region?</a:t>
            </a:r>
          </a:p>
          <a:p>
            <a:endParaRPr lang="en-GB" dirty="0" smtClean="0"/>
          </a:p>
          <a:p>
            <a:r>
              <a:rPr lang="en-GB" dirty="0" smtClean="0"/>
              <a:t>Present an overview of patients, classified by their tumour site.</a:t>
            </a:r>
          </a:p>
          <a:p>
            <a:endParaRPr lang="en-GB" dirty="0" smtClean="0"/>
          </a:p>
          <a:p>
            <a:r>
              <a:rPr lang="en-GB" dirty="0" smtClean="0"/>
              <a:t>How does the tumour site affect the disease outcome?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214942" y="1428736"/>
            <a:ext cx="2357454" cy="2428892"/>
          </a:xfrm>
          <a:prstGeom prst="roundRect">
            <a:avLst/>
          </a:prstGeom>
          <a:noFill/>
          <a:ln w="3810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80915H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20080915HeC</Template>
  <TotalTime>2137</TotalTime>
  <Words>1104</Words>
  <Application>Microsoft Office PowerPoint</Application>
  <PresentationFormat>On-screen Show (4:3)</PresentationFormat>
  <Paragraphs>238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20080915HeC</vt:lpstr>
      <vt:lpstr>Visio</vt:lpstr>
      <vt:lpstr>An Architecture for Semantic Navigation and Reasoning with Patient Data</vt:lpstr>
      <vt:lpstr>Credits</vt:lpstr>
      <vt:lpstr>Analyzing a Neuro-oncology Patient Set</vt:lpstr>
      <vt:lpstr>Outline</vt:lpstr>
      <vt:lpstr>Introduction</vt:lpstr>
      <vt:lpstr>Reasoning and Visualization – shopping list</vt:lpstr>
      <vt:lpstr>Visualization Requirements</vt:lpstr>
      <vt:lpstr>Medical Ontologies</vt:lpstr>
      <vt:lpstr>Our running example</vt:lpstr>
      <vt:lpstr>Logical Theory</vt:lpstr>
      <vt:lpstr>Meronomy in FMA induces Patient Taxonomy</vt:lpstr>
      <vt:lpstr>Patient Classification with Reasoning</vt:lpstr>
      <vt:lpstr>System Architecture</vt:lpstr>
      <vt:lpstr>Creation of DL views</vt:lpstr>
      <vt:lpstr>Visualization</vt:lpstr>
      <vt:lpstr>Treemap browser in HeC</vt:lpstr>
      <vt:lpstr>Patient Data Visualization using TreeMaps</vt:lpstr>
      <vt:lpstr>Visual Data Mining</vt:lpstr>
      <vt:lpstr>Conclusions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74</cp:revision>
  <dcterms:created xsi:type="dcterms:W3CDTF">2008-10-21T09:26:34Z</dcterms:created>
  <dcterms:modified xsi:type="dcterms:W3CDTF">2008-10-30T10:57:35Z</dcterms:modified>
</cp:coreProperties>
</file>