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1" r:id="rId2"/>
  </p:sldMasterIdLst>
  <p:notesMasterIdLst>
    <p:notesMasterId r:id="rId30"/>
  </p:notesMasterIdLst>
  <p:handoutMasterIdLst>
    <p:handoutMasterId r:id="rId31"/>
  </p:handoutMasterIdLst>
  <p:sldIdLst>
    <p:sldId id="347" r:id="rId3"/>
    <p:sldId id="348" r:id="rId4"/>
    <p:sldId id="335" r:id="rId5"/>
    <p:sldId id="349" r:id="rId6"/>
    <p:sldId id="332" r:id="rId7"/>
    <p:sldId id="258" r:id="rId8"/>
    <p:sldId id="350" r:id="rId9"/>
    <p:sldId id="256" r:id="rId10"/>
    <p:sldId id="333" r:id="rId11"/>
    <p:sldId id="275" r:id="rId12"/>
    <p:sldId id="274" r:id="rId13"/>
    <p:sldId id="351" r:id="rId14"/>
    <p:sldId id="334" r:id="rId15"/>
    <p:sldId id="337" r:id="rId16"/>
    <p:sldId id="311" r:id="rId17"/>
    <p:sldId id="352" r:id="rId18"/>
    <p:sldId id="336" r:id="rId19"/>
    <p:sldId id="339" r:id="rId20"/>
    <p:sldId id="338" r:id="rId21"/>
    <p:sldId id="340" r:id="rId22"/>
    <p:sldId id="346" r:id="rId23"/>
    <p:sldId id="341" r:id="rId24"/>
    <p:sldId id="342" r:id="rId25"/>
    <p:sldId id="353" r:id="rId26"/>
    <p:sldId id="343" r:id="rId27"/>
    <p:sldId id="344" r:id="rId28"/>
    <p:sldId id="345" r:id="rId29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  <a:srgbClr val="FFFF00"/>
    <a:srgbClr val="FFFFCC"/>
    <a:srgbClr val="FF996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32" y="2670"/>
      </p:cViewPr>
      <p:guideLst>
        <p:guide orient="horz" pos="2931"/>
        <p:guide pos="221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/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/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/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/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/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/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/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/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/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E5B58-D436-45DC-A606-339D0D44050E}" type="presOf" srcId="{3EBD9CE7-C93B-4FB8-9180-7610EA80716B}" destId="{2D6E8FCE-92E0-44B2-BE42-477DD0AE87BA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369BFCC1-95B2-41D0-9053-FFDF4429E1BB}" type="presOf" srcId="{88C9221B-B03B-4EE4-8C0B-29DE2FB84B6D}" destId="{15AD8636-4791-4D76-B2FF-DD8D916653D9}" srcOrd="0" destOrd="0" presId="urn:microsoft.com/office/officeart/2005/8/layout/vList3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2D4C7C72-14CC-4ECB-839A-E905646BA598}" type="presOf" srcId="{94AE102B-F1D9-454F-B452-065396172A4B}" destId="{024B5285-A71E-41B1-965E-1CEAB51F1419}" srcOrd="0" destOrd="0" presId="urn:microsoft.com/office/officeart/2005/8/layout/vList3"/>
    <dgm:cxn modelId="{6610016A-707C-4903-AEB4-0AA3FA40E4CF}" type="presOf" srcId="{897760BE-1AE7-4662-B22C-99200E125CDB}" destId="{5056181E-A480-49F5-BB9E-0816EACF02E6}" srcOrd="0" destOrd="0" presId="urn:microsoft.com/office/officeart/2005/8/layout/vList3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E9687B26-EE7B-425D-BE6A-D84F6BBA1F03}" type="presOf" srcId="{84534F6B-3F46-4B73-872A-781D52C6FC49}" destId="{9229E6BB-DC8E-43BC-9223-DD3240CE0BDA}" srcOrd="0" destOrd="0" presId="urn:microsoft.com/office/officeart/2005/8/layout/vList3"/>
    <dgm:cxn modelId="{5429E019-C19A-423B-A2E7-532AEB030DBC}" type="presOf" srcId="{C5FA0BAA-F15B-4164-8B25-71757A5FCE13}" destId="{C48067D3-F0B7-44FF-9ADC-0C6360AE0474}" srcOrd="0" destOrd="0" presId="urn:microsoft.com/office/officeart/2005/8/layout/vList3"/>
    <dgm:cxn modelId="{9D30410A-F5C3-43BA-A5B0-F4E9F966BCC8}" type="presParOf" srcId="{024B5285-A71E-41B1-965E-1CEAB51F1419}" destId="{3A22D4E5-334F-451C-9433-5F1CB7635EFA}" srcOrd="0" destOrd="0" presId="urn:microsoft.com/office/officeart/2005/8/layout/vList3"/>
    <dgm:cxn modelId="{B9AD7506-D986-4FFC-B1D9-9238910D7371}" type="presParOf" srcId="{3A22D4E5-334F-451C-9433-5F1CB7635EFA}" destId="{AE9A4479-DD53-4CD9-B248-800364891F0E}" srcOrd="0" destOrd="0" presId="urn:microsoft.com/office/officeart/2005/8/layout/vList3"/>
    <dgm:cxn modelId="{009D5AF0-CFED-4D89-B098-26027C1EE8EE}" type="presParOf" srcId="{3A22D4E5-334F-451C-9433-5F1CB7635EFA}" destId="{C48067D3-F0B7-44FF-9ADC-0C6360AE0474}" srcOrd="1" destOrd="0" presId="urn:microsoft.com/office/officeart/2005/8/layout/vList3"/>
    <dgm:cxn modelId="{135E721A-D93E-4BD0-8414-91C935B32F1E}" type="presParOf" srcId="{024B5285-A71E-41B1-965E-1CEAB51F1419}" destId="{DCD11B2F-7816-4C36-A609-2A076B572C57}" srcOrd="1" destOrd="0" presId="urn:microsoft.com/office/officeart/2005/8/layout/vList3"/>
    <dgm:cxn modelId="{06130518-6C78-4AE7-BE17-A18D718438FF}" type="presParOf" srcId="{024B5285-A71E-41B1-965E-1CEAB51F1419}" destId="{C242825F-F299-4224-987D-CB35DC5B0E1B}" srcOrd="2" destOrd="0" presId="urn:microsoft.com/office/officeart/2005/8/layout/vList3"/>
    <dgm:cxn modelId="{FEF15F6C-8BFE-4F8F-A4AD-B18719C1AAD4}" type="presParOf" srcId="{C242825F-F299-4224-987D-CB35DC5B0E1B}" destId="{27A2682F-7709-46D3-A9DE-03CABD2033CF}" srcOrd="0" destOrd="0" presId="urn:microsoft.com/office/officeart/2005/8/layout/vList3"/>
    <dgm:cxn modelId="{EFA576D2-6631-4E93-9AA4-88C1FEDD4390}" type="presParOf" srcId="{C242825F-F299-4224-987D-CB35DC5B0E1B}" destId="{9229E6BB-DC8E-43BC-9223-DD3240CE0BDA}" srcOrd="1" destOrd="0" presId="urn:microsoft.com/office/officeart/2005/8/layout/vList3"/>
    <dgm:cxn modelId="{104290EA-A043-4F38-91F5-B666CAE4F4C5}" type="presParOf" srcId="{024B5285-A71E-41B1-965E-1CEAB51F1419}" destId="{62AE5566-AF86-4873-9602-5429DC7C7055}" srcOrd="3" destOrd="0" presId="urn:microsoft.com/office/officeart/2005/8/layout/vList3"/>
    <dgm:cxn modelId="{636CBF29-3BBB-44AF-93E6-708C17422F09}" type="presParOf" srcId="{024B5285-A71E-41B1-965E-1CEAB51F1419}" destId="{E5D48465-4DFE-47B4-BD14-F4E79A15B1B8}" srcOrd="4" destOrd="0" presId="urn:microsoft.com/office/officeart/2005/8/layout/vList3"/>
    <dgm:cxn modelId="{069B8A60-1276-45F7-9C39-49F0515D3DCE}" type="presParOf" srcId="{E5D48465-4DFE-47B4-BD14-F4E79A15B1B8}" destId="{ABBD89DD-C70C-4C5D-B51F-EDE8094CC8E6}" srcOrd="0" destOrd="0" presId="urn:microsoft.com/office/officeart/2005/8/layout/vList3"/>
    <dgm:cxn modelId="{1F5F73C8-31CE-4853-8858-DB8F57828FD5}" type="presParOf" srcId="{E5D48465-4DFE-47B4-BD14-F4E79A15B1B8}" destId="{5056181E-A480-49F5-BB9E-0816EACF02E6}" srcOrd="1" destOrd="0" presId="urn:microsoft.com/office/officeart/2005/8/layout/vList3"/>
    <dgm:cxn modelId="{B0BDD57A-FEDB-48D2-83B3-56390BD2BC21}" type="presParOf" srcId="{024B5285-A71E-41B1-965E-1CEAB51F1419}" destId="{15774C57-DAE4-4395-8163-D1815BCD93FC}" srcOrd="5" destOrd="0" presId="urn:microsoft.com/office/officeart/2005/8/layout/vList3"/>
    <dgm:cxn modelId="{AD94F4C3-0687-478E-860F-73134F16838C}" type="presParOf" srcId="{024B5285-A71E-41B1-965E-1CEAB51F1419}" destId="{7A662783-FD70-4D88-B3D9-0CDB4B464C65}" srcOrd="6" destOrd="0" presId="urn:microsoft.com/office/officeart/2005/8/layout/vList3"/>
    <dgm:cxn modelId="{81B73F1B-62A9-46D8-912B-D1B84B0049C8}" type="presParOf" srcId="{7A662783-FD70-4D88-B3D9-0CDB4B464C65}" destId="{3766B182-DA99-4017-BD29-8E46F017371D}" srcOrd="0" destOrd="0" presId="urn:microsoft.com/office/officeart/2005/8/layout/vList3"/>
    <dgm:cxn modelId="{29A49AC9-E6C7-431F-BE82-D6141FA30755}" type="presParOf" srcId="{7A662783-FD70-4D88-B3D9-0CDB4B464C65}" destId="{15AD8636-4791-4D76-B2FF-DD8D916653D9}" srcOrd="1" destOrd="0" presId="urn:microsoft.com/office/officeart/2005/8/layout/vList3"/>
    <dgm:cxn modelId="{6906A103-EEDD-4B58-98CE-A7BA8924135C}" type="presParOf" srcId="{024B5285-A71E-41B1-965E-1CEAB51F1419}" destId="{31E1808B-CF09-480B-8B6F-7358D8DC4FF7}" srcOrd="7" destOrd="0" presId="urn:microsoft.com/office/officeart/2005/8/layout/vList3"/>
    <dgm:cxn modelId="{7AD5C1FE-0B2E-49C7-8BB5-C31BA5E965E2}" type="presParOf" srcId="{024B5285-A71E-41B1-965E-1CEAB51F1419}" destId="{57805C6D-5718-449E-863E-7EDA75577271}" srcOrd="8" destOrd="0" presId="urn:microsoft.com/office/officeart/2005/8/layout/vList3"/>
    <dgm:cxn modelId="{F671E1E6-0652-4269-B244-F9E09536E6EB}" type="presParOf" srcId="{57805C6D-5718-449E-863E-7EDA75577271}" destId="{DF35F5EA-2FA5-4F8B-ACCC-252E19E742EA}" srcOrd="0" destOrd="0" presId="urn:microsoft.com/office/officeart/2005/8/layout/vList3"/>
    <dgm:cxn modelId="{1817EA83-BD2C-4DA2-B121-EE7E0B2CF78D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/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2">
            <a:lumMod val="40000"/>
            <a:lumOff val="60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2">
            <a:lumMod val="40000"/>
            <a:lumOff val="60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2">
            <a:lumMod val="40000"/>
            <a:lumOff val="60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2">
            <a:lumMod val="40000"/>
            <a:lumOff val="60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1B57E-988B-48F6-8E7D-8F12764FBE85}" type="presOf" srcId="{88C9221B-B03B-4EE4-8C0B-29DE2FB84B6D}" destId="{15AD8636-4791-4D76-B2FF-DD8D916653D9}" srcOrd="0" destOrd="0" presId="urn:microsoft.com/office/officeart/2005/8/layout/vList3"/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DADA3564-4D4D-4949-B421-ECA6D687710F}" type="presOf" srcId="{C5FA0BAA-F15B-4164-8B25-71757A5FCE13}" destId="{C48067D3-F0B7-44FF-9ADC-0C6360AE0474}" srcOrd="0" destOrd="0" presId="urn:microsoft.com/office/officeart/2005/8/layout/vList3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9050BA8E-C0D2-4DC3-9322-9EF20A8DD294}" type="presOf" srcId="{897760BE-1AE7-4662-B22C-99200E125CDB}" destId="{5056181E-A480-49F5-BB9E-0816EACF02E6}" srcOrd="0" destOrd="0" presId="urn:microsoft.com/office/officeart/2005/8/layout/vList3"/>
    <dgm:cxn modelId="{E7CFB766-4218-40AB-AE0B-BDD1E096F693}" type="presOf" srcId="{84534F6B-3F46-4B73-872A-781D52C6FC49}" destId="{9229E6BB-DC8E-43BC-9223-DD3240CE0BDA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5409CBD3-1404-4A71-AF72-D2D7E2693030}" type="presOf" srcId="{3EBD9CE7-C93B-4FB8-9180-7610EA80716B}" destId="{2D6E8FCE-92E0-44B2-BE42-477DD0AE87BA}" srcOrd="0" destOrd="0" presId="urn:microsoft.com/office/officeart/2005/8/layout/vList3"/>
    <dgm:cxn modelId="{93F6A5C8-7DEB-41DB-AB09-00703FE72BB9}" type="presOf" srcId="{94AE102B-F1D9-454F-B452-065396172A4B}" destId="{024B5285-A71E-41B1-965E-1CEAB51F1419}" srcOrd="0" destOrd="0" presId="urn:microsoft.com/office/officeart/2005/8/layout/vList3"/>
    <dgm:cxn modelId="{94AA3CBB-EBBE-4E74-A87E-FA7860FCA43E}" type="presParOf" srcId="{024B5285-A71E-41B1-965E-1CEAB51F1419}" destId="{3A22D4E5-334F-451C-9433-5F1CB7635EFA}" srcOrd="0" destOrd="0" presId="urn:microsoft.com/office/officeart/2005/8/layout/vList3"/>
    <dgm:cxn modelId="{9D5D4660-5C77-4A0E-B838-336DB7544758}" type="presParOf" srcId="{3A22D4E5-334F-451C-9433-5F1CB7635EFA}" destId="{AE9A4479-DD53-4CD9-B248-800364891F0E}" srcOrd="0" destOrd="0" presId="urn:microsoft.com/office/officeart/2005/8/layout/vList3"/>
    <dgm:cxn modelId="{3CD54E6C-3CBC-499F-AC92-5F70201DA4C3}" type="presParOf" srcId="{3A22D4E5-334F-451C-9433-5F1CB7635EFA}" destId="{C48067D3-F0B7-44FF-9ADC-0C6360AE0474}" srcOrd="1" destOrd="0" presId="urn:microsoft.com/office/officeart/2005/8/layout/vList3"/>
    <dgm:cxn modelId="{EA19006F-9A99-4A4D-B4C2-D5D8A9F42361}" type="presParOf" srcId="{024B5285-A71E-41B1-965E-1CEAB51F1419}" destId="{DCD11B2F-7816-4C36-A609-2A076B572C57}" srcOrd="1" destOrd="0" presId="urn:microsoft.com/office/officeart/2005/8/layout/vList3"/>
    <dgm:cxn modelId="{8B9DA74E-0E47-481D-82F0-B2C9E0EE5784}" type="presParOf" srcId="{024B5285-A71E-41B1-965E-1CEAB51F1419}" destId="{C242825F-F299-4224-987D-CB35DC5B0E1B}" srcOrd="2" destOrd="0" presId="urn:microsoft.com/office/officeart/2005/8/layout/vList3"/>
    <dgm:cxn modelId="{B2C8B8BD-C922-4F1B-8C27-3F7A79EEEFBA}" type="presParOf" srcId="{C242825F-F299-4224-987D-CB35DC5B0E1B}" destId="{27A2682F-7709-46D3-A9DE-03CABD2033CF}" srcOrd="0" destOrd="0" presId="urn:microsoft.com/office/officeart/2005/8/layout/vList3"/>
    <dgm:cxn modelId="{052DA3CF-672F-4804-B06A-3AC0AF8C0AC5}" type="presParOf" srcId="{C242825F-F299-4224-987D-CB35DC5B0E1B}" destId="{9229E6BB-DC8E-43BC-9223-DD3240CE0BDA}" srcOrd="1" destOrd="0" presId="urn:microsoft.com/office/officeart/2005/8/layout/vList3"/>
    <dgm:cxn modelId="{7B36D43D-09AE-4F8E-A175-D2A0E8180B50}" type="presParOf" srcId="{024B5285-A71E-41B1-965E-1CEAB51F1419}" destId="{62AE5566-AF86-4873-9602-5429DC7C7055}" srcOrd="3" destOrd="0" presId="urn:microsoft.com/office/officeart/2005/8/layout/vList3"/>
    <dgm:cxn modelId="{673E873F-1C13-402A-BC4F-5DC3F06388C9}" type="presParOf" srcId="{024B5285-A71E-41B1-965E-1CEAB51F1419}" destId="{E5D48465-4DFE-47B4-BD14-F4E79A15B1B8}" srcOrd="4" destOrd="0" presId="urn:microsoft.com/office/officeart/2005/8/layout/vList3"/>
    <dgm:cxn modelId="{42149ED7-AD70-4B6C-91DB-F49B7407F23D}" type="presParOf" srcId="{E5D48465-4DFE-47B4-BD14-F4E79A15B1B8}" destId="{ABBD89DD-C70C-4C5D-B51F-EDE8094CC8E6}" srcOrd="0" destOrd="0" presId="urn:microsoft.com/office/officeart/2005/8/layout/vList3"/>
    <dgm:cxn modelId="{C37F15A5-B722-4B39-B283-F0C725318BC9}" type="presParOf" srcId="{E5D48465-4DFE-47B4-BD14-F4E79A15B1B8}" destId="{5056181E-A480-49F5-BB9E-0816EACF02E6}" srcOrd="1" destOrd="0" presId="urn:microsoft.com/office/officeart/2005/8/layout/vList3"/>
    <dgm:cxn modelId="{A5AC418B-6295-48A1-937B-0A8A05363331}" type="presParOf" srcId="{024B5285-A71E-41B1-965E-1CEAB51F1419}" destId="{15774C57-DAE4-4395-8163-D1815BCD93FC}" srcOrd="5" destOrd="0" presId="urn:microsoft.com/office/officeart/2005/8/layout/vList3"/>
    <dgm:cxn modelId="{2A82EA5B-063B-4B9D-87EF-ED377FE92A75}" type="presParOf" srcId="{024B5285-A71E-41B1-965E-1CEAB51F1419}" destId="{7A662783-FD70-4D88-B3D9-0CDB4B464C65}" srcOrd="6" destOrd="0" presId="urn:microsoft.com/office/officeart/2005/8/layout/vList3"/>
    <dgm:cxn modelId="{88282996-4850-4230-8BF7-3B7729F4D865}" type="presParOf" srcId="{7A662783-FD70-4D88-B3D9-0CDB4B464C65}" destId="{3766B182-DA99-4017-BD29-8E46F017371D}" srcOrd="0" destOrd="0" presId="urn:microsoft.com/office/officeart/2005/8/layout/vList3"/>
    <dgm:cxn modelId="{94376099-323F-45BD-BAB1-1AFBE7D88317}" type="presParOf" srcId="{7A662783-FD70-4D88-B3D9-0CDB4B464C65}" destId="{15AD8636-4791-4D76-B2FF-DD8D916653D9}" srcOrd="1" destOrd="0" presId="urn:microsoft.com/office/officeart/2005/8/layout/vList3"/>
    <dgm:cxn modelId="{DE6DC04E-C7C7-4EE5-8AC9-99A8EF3ADA83}" type="presParOf" srcId="{024B5285-A71E-41B1-965E-1CEAB51F1419}" destId="{31E1808B-CF09-480B-8B6F-7358D8DC4FF7}" srcOrd="7" destOrd="0" presId="urn:microsoft.com/office/officeart/2005/8/layout/vList3"/>
    <dgm:cxn modelId="{ABB03C87-22B2-460D-B3AA-220F95F6C48B}" type="presParOf" srcId="{024B5285-A71E-41B1-965E-1CEAB51F1419}" destId="{57805C6D-5718-449E-863E-7EDA75577271}" srcOrd="8" destOrd="0" presId="urn:microsoft.com/office/officeart/2005/8/layout/vList3"/>
    <dgm:cxn modelId="{738428E1-2020-48CC-A906-03828E8E84C9}" type="presParOf" srcId="{57805C6D-5718-449E-863E-7EDA75577271}" destId="{DF35F5EA-2FA5-4F8B-ACCC-252E19E742EA}" srcOrd="0" destOrd="0" presId="urn:microsoft.com/office/officeart/2005/8/layout/vList3"/>
    <dgm:cxn modelId="{93EBCC45-48B6-4F9C-AD7A-D4B9D3FD289A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/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2">
            <a:lumMod val="40000"/>
            <a:lumOff val="60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/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2">
            <a:lumMod val="40000"/>
            <a:lumOff val="60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2">
            <a:lumMod val="40000"/>
            <a:lumOff val="60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2">
            <a:lumMod val="40000"/>
            <a:lumOff val="60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C5AB7D77-5A25-4F8D-AF6B-B5BCD21718F6}" type="presOf" srcId="{897760BE-1AE7-4662-B22C-99200E125CDB}" destId="{5056181E-A480-49F5-BB9E-0816EACF02E6}" srcOrd="0" destOrd="0" presId="urn:microsoft.com/office/officeart/2005/8/layout/vList3"/>
    <dgm:cxn modelId="{BB156D18-2C29-4B56-B432-D9ED5F7F30C5}" type="presOf" srcId="{88C9221B-B03B-4EE4-8C0B-29DE2FB84B6D}" destId="{15AD8636-4791-4D76-B2FF-DD8D916653D9}" srcOrd="0" destOrd="0" presId="urn:microsoft.com/office/officeart/2005/8/layout/vList3"/>
    <dgm:cxn modelId="{AEA17588-ECE3-48A5-90F1-D390F5C6E62A}" type="presOf" srcId="{84534F6B-3F46-4B73-872A-781D52C6FC49}" destId="{9229E6BB-DC8E-43BC-9223-DD3240CE0BDA}" srcOrd="0" destOrd="0" presId="urn:microsoft.com/office/officeart/2005/8/layout/vList3"/>
    <dgm:cxn modelId="{006BC3CC-1D63-42DB-A5B4-E30B0DBE0D9A}" type="presOf" srcId="{94AE102B-F1D9-454F-B452-065396172A4B}" destId="{024B5285-A71E-41B1-965E-1CEAB51F1419}" srcOrd="0" destOrd="0" presId="urn:microsoft.com/office/officeart/2005/8/layout/vList3"/>
    <dgm:cxn modelId="{443BB509-FDA5-4771-ABEE-72894781B0BB}" type="presOf" srcId="{C5FA0BAA-F15B-4164-8B25-71757A5FCE13}" destId="{C48067D3-F0B7-44FF-9ADC-0C6360AE0474}" srcOrd="0" destOrd="0" presId="urn:microsoft.com/office/officeart/2005/8/layout/vList3"/>
    <dgm:cxn modelId="{70D87DC7-928F-4673-8D81-4AAB9399C124}" type="presOf" srcId="{3EBD9CE7-C93B-4FB8-9180-7610EA80716B}" destId="{2D6E8FCE-92E0-44B2-BE42-477DD0AE87BA}" srcOrd="0" destOrd="0" presId="urn:microsoft.com/office/officeart/2005/8/layout/vList3"/>
    <dgm:cxn modelId="{C2D3B5E4-F69D-4DC2-BFDE-91EA308FE449}" type="presParOf" srcId="{024B5285-A71E-41B1-965E-1CEAB51F1419}" destId="{3A22D4E5-334F-451C-9433-5F1CB7635EFA}" srcOrd="0" destOrd="0" presId="urn:microsoft.com/office/officeart/2005/8/layout/vList3"/>
    <dgm:cxn modelId="{2D41F2D3-F9CF-4589-82DF-23320104065F}" type="presParOf" srcId="{3A22D4E5-334F-451C-9433-5F1CB7635EFA}" destId="{AE9A4479-DD53-4CD9-B248-800364891F0E}" srcOrd="0" destOrd="0" presId="urn:microsoft.com/office/officeart/2005/8/layout/vList3"/>
    <dgm:cxn modelId="{C11939EF-96A7-4500-87CB-846F719EC8B8}" type="presParOf" srcId="{3A22D4E5-334F-451C-9433-5F1CB7635EFA}" destId="{C48067D3-F0B7-44FF-9ADC-0C6360AE0474}" srcOrd="1" destOrd="0" presId="urn:microsoft.com/office/officeart/2005/8/layout/vList3"/>
    <dgm:cxn modelId="{4103A609-761E-4246-B617-0BE84E3AF3ED}" type="presParOf" srcId="{024B5285-A71E-41B1-965E-1CEAB51F1419}" destId="{DCD11B2F-7816-4C36-A609-2A076B572C57}" srcOrd="1" destOrd="0" presId="urn:microsoft.com/office/officeart/2005/8/layout/vList3"/>
    <dgm:cxn modelId="{88C9EC82-AE83-43ED-A7BC-62F6AAF25372}" type="presParOf" srcId="{024B5285-A71E-41B1-965E-1CEAB51F1419}" destId="{C242825F-F299-4224-987D-CB35DC5B0E1B}" srcOrd="2" destOrd="0" presId="urn:microsoft.com/office/officeart/2005/8/layout/vList3"/>
    <dgm:cxn modelId="{37C63511-5AA5-4634-B10B-1D781A9AAB29}" type="presParOf" srcId="{C242825F-F299-4224-987D-CB35DC5B0E1B}" destId="{27A2682F-7709-46D3-A9DE-03CABD2033CF}" srcOrd="0" destOrd="0" presId="urn:microsoft.com/office/officeart/2005/8/layout/vList3"/>
    <dgm:cxn modelId="{356F19C1-EC31-472E-A3DF-54D222AFDDB4}" type="presParOf" srcId="{C242825F-F299-4224-987D-CB35DC5B0E1B}" destId="{9229E6BB-DC8E-43BC-9223-DD3240CE0BDA}" srcOrd="1" destOrd="0" presId="urn:microsoft.com/office/officeart/2005/8/layout/vList3"/>
    <dgm:cxn modelId="{680912E1-D602-405F-9B1A-CBDE1E293E38}" type="presParOf" srcId="{024B5285-A71E-41B1-965E-1CEAB51F1419}" destId="{62AE5566-AF86-4873-9602-5429DC7C7055}" srcOrd="3" destOrd="0" presId="urn:microsoft.com/office/officeart/2005/8/layout/vList3"/>
    <dgm:cxn modelId="{523E71E3-174C-4846-B53F-61AD8844184D}" type="presParOf" srcId="{024B5285-A71E-41B1-965E-1CEAB51F1419}" destId="{E5D48465-4DFE-47B4-BD14-F4E79A15B1B8}" srcOrd="4" destOrd="0" presId="urn:microsoft.com/office/officeart/2005/8/layout/vList3"/>
    <dgm:cxn modelId="{C695AEBE-F6C7-40A0-8938-3B906555F888}" type="presParOf" srcId="{E5D48465-4DFE-47B4-BD14-F4E79A15B1B8}" destId="{ABBD89DD-C70C-4C5D-B51F-EDE8094CC8E6}" srcOrd="0" destOrd="0" presId="urn:microsoft.com/office/officeart/2005/8/layout/vList3"/>
    <dgm:cxn modelId="{8E94C770-21C8-4D29-BF8D-1BE6AB6F59F0}" type="presParOf" srcId="{E5D48465-4DFE-47B4-BD14-F4E79A15B1B8}" destId="{5056181E-A480-49F5-BB9E-0816EACF02E6}" srcOrd="1" destOrd="0" presId="urn:microsoft.com/office/officeart/2005/8/layout/vList3"/>
    <dgm:cxn modelId="{E2EC6551-768B-484A-BC33-37CE2F7177CA}" type="presParOf" srcId="{024B5285-A71E-41B1-965E-1CEAB51F1419}" destId="{15774C57-DAE4-4395-8163-D1815BCD93FC}" srcOrd="5" destOrd="0" presId="urn:microsoft.com/office/officeart/2005/8/layout/vList3"/>
    <dgm:cxn modelId="{41AD3F16-3569-4A99-BB66-0693DA3984F9}" type="presParOf" srcId="{024B5285-A71E-41B1-965E-1CEAB51F1419}" destId="{7A662783-FD70-4D88-B3D9-0CDB4B464C65}" srcOrd="6" destOrd="0" presId="urn:microsoft.com/office/officeart/2005/8/layout/vList3"/>
    <dgm:cxn modelId="{5B0C5329-43CF-413F-A673-FAF4B02DF437}" type="presParOf" srcId="{7A662783-FD70-4D88-B3D9-0CDB4B464C65}" destId="{3766B182-DA99-4017-BD29-8E46F017371D}" srcOrd="0" destOrd="0" presId="urn:microsoft.com/office/officeart/2005/8/layout/vList3"/>
    <dgm:cxn modelId="{4E5E757E-6F31-4457-A149-8E618DD02E75}" type="presParOf" srcId="{7A662783-FD70-4D88-B3D9-0CDB4B464C65}" destId="{15AD8636-4791-4D76-B2FF-DD8D916653D9}" srcOrd="1" destOrd="0" presId="urn:microsoft.com/office/officeart/2005/8/layout/vList3"/>
    <dgm:cxn modelId="{1A972B3C-F716-4166-8315-768DE70FC15B}" type="presParOf" srcId="{024B5285-A71E-41B1-965E-1CEAB51F1419}" destId="{31E1808B-CF09-480B-8B6F-7358D8DC4FF7}" srcOrd="7" destOrd="0" presId="urn:microsoft.com/office/officeart/2005/8/layout/vList3"/>
    <dgm:cxn modelId="{2F84269B-D21C-462C-96AB-40903444957E}" type="presParOf" srcId="{024B5285-A71E-41B1-965E-1CEAB51F1419}" destId="{57805C6D-5718-449E-863E-7EDA75577271}" srcOrd="8" destOrd="0" presId="urn:microsoft.com/office/officeart/2005/8/layout/vList3"/>
    <dgm:cxn modelId="{48F1BE1A-576C-43BC-A9F7-51EF003E1AE8}" type="presParOf" srcId="{57805C6D-5718-449E-863E-7EDA75577271}" destId="{DF35F5EA-2FA5-4F8B-ACCC-252E19E742EA}" srcOrd="0" destOrd="0" presId="urn:microsoft.com/office/officeart/2005/8/layout/vList3"/>
    <dgm:cxn modelId="{89F5FA5C-7CFE-46C1-B35F-D5F1977B07F7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/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2">
            <a:lumMod val="40000"/>
            <a:lumOff val="60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2">
            <a:lumMod val="40000"/>
            <a:lumOff val="60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/>
      <dgm:t>
        <a:bodyPr/>
        <a:lstStyle/>
        <a:p>
          <a:endParaRPr lang="en-US"/>
        </a:p>
      </dgm:t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2">
            <a:lumMod val="40000"/>
            <a:lumOff val="60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2">
            <a:lumMod val="40000"/>
            <a:lumOff val="60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1C99DD05-4F85-40D7-96AD-8792CB5186CE}" type="presOf" srcId="{C5FA0BAA-F15B-4164-8B25-71757A5FCE13}" destId="{C48067D3-F0B7-44FF-9ADC-0C6360AE0474}" srcOrd="0" destOrd="0" presId="urn:microsoft.com/office/officeart/2005/8/layout/vList3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759109EA-C551-4F5B-8A73-EBEBC2019EFF}" type="presOf" srcId="{84534F6B-3F46-4B73-872A-781D52C6FC49}" destId="{9229E6BB-DC8E-43BC-9223-DD3240CE0BDA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96B1F964-9B65-435C-BD94-8CB36AE19EE5}" type="presOf" srcId="{897760BE-1AE7-4662-B22C-99200E125CDB}" destId="{5056181E-A480-49F5-BB9E-0816EACF02E6}" srcOrd="0" destOrd="0" presId="urn:microsoft.com/office/officeart/2005/8/layout/vList3"/>
    <dgm:cxn modelId="{F3E01CE0-2D2B-490A-AEF8-BAEC799745E8}" type="presOf" srcId="{3EBD9CE7-C93B-4FB8-9180-7610EA80716B}" destId="{2D6E8FCE-92E0-44B2-BE42-477DD0AE87BA}" srcOrd="0" destOrd="0" presId="urn:microsoft.com/office/officeart/2005/8/layout/vList3"/>
    <dgm:cxn modelId="{3B234FA0-EC7A-4931-9174-0E92C3D2E372}" type="presOf" srcId="{94AE102B-F1D9-454F-B452-065396172A4B}" destId="{024B5285-A71E-41B1-965E-1CEAB51F1419}" srcOrd="0" destOrd="0" presId="urn:microsoft.com/office/officeart/2005/8/layout/vList3"/>
    <dgm:cxn modelId="{78564822-F763-42AE-A42F-69A57D1FB9A0}" type="presOf" srcId="{88C9221B-B03B-4EE4-8C0B-29DE2FB84B6D}" destId="{15AD8636-4791-4D76-B2FF-DD8D916653D9}" srcOrd="0" destOrd="0" presId="urn:microsoft.com/office/officeart/2005/8/layout/vList3"/>
    <dgm:cxn modelId="{F0BED405-D1D6-48BC-92B1-CE340A9999D0}" type="presParOf" srcId="{024B5285-A71E-41B1-965E-1CEAB51F1419}" destId="{3A22D4E5-334F-451C-9433-5F1CB7635EFA}" srcOrd="0" destOrd="0" presId="urn:microsoft.com/office/officeart/2005/8/layout/vList3"/>
    <dgm:cxn modelId="{8285F3FA-BE7B-4AAC-AB46-11172DA17988}" type="presParOf" srcId="{3A22D4E5-334F-451C-9433-5F1CB7635EFA}" destId="{AE9A4479-DD53-4CD9-B248-800364891F0E}" srcOrd="0" destOrd="0" presId="urn:microsoft.com/office/officeart/2005/8/layout/vList3"/>
    <dgm:cxn modelId="{E0ABB0ED-FF8A-40AD-BC11-A85509A26AD8}" type="presParOf" srcId="{3A22D4E5-334F-451C-9433-5F1CB7635EFA}" destId="{C48067D3-F0B7-44FF-9ADC-0C6360AE0474}" srcOrd="1" destOrd="0" presId="urn:microsoft.com/office/officeart/2005/8/layout/vList3"/>
    <dgm:cxn modelId="{5D689321-E810-4724-B7A2-D2AD8B45FCB8}" type="presParOf" srcId="{024B5285-A71E-41B1-965E-1CEAB51F1419}" destId="{DCD11B2F-7816-4C36-A609-2A076B572C57}" srcOrd="1" destOrd="0" presId="urn:microsoft.com/office/officeart/2005/8/layout/vList3"/>
    <dgm:cxn modelId="{CF340C67-42DF-4F6D-A408-0EC90058A6D4}" type="presParOf" srcId="{024B5285-A71E-41B1-965E-1CEAB51F1419}" destId="{C242825F-F299-4224-987D-CB35DC5B0E1B}" srcOrd="2" destOrd="0" presId="urn:microsoft.com/office/officeart/2005/8/layout/vList3"/>
    <dgm:cxn modelId="{9A332C2E-D43F-42A1-9524-C04E8435B68A}" type="presParOf" srcId="{C242825F-F299-4224-987D-CB35DC5B0E1B}" destId="{27A2682F-7709-46D3-A9DE-03CABD2033CF}" srcOrd="0" destOrd="0" presId="urn:microsoft.com/office/officeart/2005/8/layout/vList3"/>
    <dgm:cxn modelId="{A90D363F-C4D0-4D15-A4BF-5F8989776BDE}" type="presParOf" srcId="{C242825F-F299-4224-987D-CB35DC5B0E1B}" destId="{9229E6BB-DC8E-43BC-9223-DD3240CE0BDA}" srcOrd="1" destOrd="0" presId="urn:microsoft.com/office/officeart/2005/8/layout/vList3"/>
    <dgm:cxn modelId="{5DCE0B60-3864-4184-B328-BB374B6A19F9}" type="presParOf" srcId="{024B5285-A71E-41B1-965E-1CEAB51F1419}" destId="{62AE5566-AF86-4873-9602-5429DC7C7055}" srcOrd="3" destOrd="0" presId="urn:microsoft.com/office/officeart/2005/8/layout/vList3"/>
    <dgm:cxn modelId="{A62E3A04-EA7D-40B4-811A-6A3F137C7BFD}" type="presParOf" srcId="{024B5285-A71E-41B1-965E-1CEAB51F1419}" destId="{E5D48465-4DFE-47B4-BD14-F4E79A15B1B8}" srcOrd="4" destOrd="0" presId="urn:microsoft.com/office/officeart/2005/8/layout/vList3"/>
    <dgm:cxn modelId="{5228A035-20E6-4A82-B362-19C68EBE8EFF}" type="presParOf" srcId="{E5D48465-4DFE-47B4-BD14-F4E79A15B1B8}" destId="{ABBD89DD-C70C-4C5D-B51F-EDE8094CC8E6}" srcOrd="0" destOrd="0" presId="urn:microsoft.com/office/officeart/2005/8/layout/vList3"/>
    <dgm:cxn modelId="{622C3F10-5977-4FC3-A8D2-85C74A1FA8ED}" type="presParOf" srcId="{E5D48465-4DFE-47B4-BD14-F4E79A15B1B8}" destId="{5056181E-A480-49F5-BB9E-0816EACF02E6}" srcOrd="1" destOrd="0" presId="urn:microsoft.com/office/officeart/2005/8/layout/vList3"/>
    <dgm:cxn modelId="{655060E6-7B3B-4C6E-80D2-002070C317D1}" type="presParOf" srcId="{024B5285-A71E-41B1-965E-1CEAB51F1419}" destId="{15774C57-DAE4-4395-8163-D1815BCD93FC}" srcOrd="5" destOrd="0" presId="urn:microsoft.com/office/officeart/2005/8/layout/vList3"/>
    <dgm:cxn modelId="{B155E71F-B666-4D83-879E-BAA01E9DECDA}" type="presParOf" srcId="{024B5285-A71E-41B1-965E-1CEAB51F1419}" destId="{7A662783-FD70-4D88-B3D9-0CDB4B464C65}" srcOrd="6" destOrd="0" presId="urn:microsoft.com/office/officeart/2005/8/layout/vList3"/>
    <dgm:cxn modelId="{1846AF1F-32A3-477B-ACDB-3584FBB44B21}" type="presParOf" srcId="{7A662783-FD70-4D88-B3D9-0CDB4B464C65}" destId="{3766B182-DA99-4017-BD29-8E46F017371D}" srcOrd="0" destOrd="0" presId="urn:microsoft.com/office/officeart/2005/8/layout/vList3"/>
    <dgm:cxn modelId="{DFDA77C9-4592-4105-9D6C-F2477970E020}" type="presParOf" srcId="{7A662783-FD70-4D88-B3D9-0CDB4B464C65}" destId="{15AD8636-4791-4D76-B2FF-DD8D916653D9}" srcOrd="1" destOrd="0" presId="urn:microsoft.com/office/officeart/2005/8/layout/vList3"/>
    <dgm:cxn modelId="{6202A135-EA90-4D3F-8488-95D51E6F4541}" type="presParOf" srcId="{024B5285-A71E-41B1-965E-1CEAB51F1419}" destId="{31E1808B-CF09-480B-8B6F-7358D8DC4FF7}" srcOrd="7" destOrd="0" presId="urn:microsoft.com/office/officeart/2005/8/layout/vList3"/>
    <dgm:cxn modelId="{4C09567E-F7FB-43C7-AE80-21A1886BB9F6}" type="presParOf" srcId="{024B5285-A71E-41B1-965E-1CEAB51F1419}" destId="{57805C6D-5718-449E-863E-7EDA75577271}" srcOrd="8" destOrd="0" presId="urn:microsoft.com/office/officeart/2005/8/layout/vList3"/>
    <dgm:cxn modelId="{1ACAB689-B035-4589-9F9B-558AE4C1A56A}" type="presParOf" srcId="{57805C6D-5718-449E-863E-7EDA75577271}" destId="{DF35F5EA-2FA5-4F8B-ACCC-252E19E742EA}" srcOrd="0" destOrd="0" presId="urn:microsoft.com/office/officeart/2005/8/layout/vList3"/>
    <dgm:cxn modelId="{881C3515-6E2A-4034-9A6B-970DC945AF96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/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2">
            <a:lumMod val="40000"/>
            <a:lumOff val="60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2">
            <a:lumMod val="40000"/>
            <a:lumOff val="60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2">
            <a:lumMod val="40000"/>
            <a:lumOff val="60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/>
      <dgm:t>
        <a:bodyPr/>
        <a:lstStyle/>
        <a:p>
          <a:endParaRPr lang="en-US"/>
        </a:p>
      </dgm:t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2">
            <a:lumMod val="40000"/>
            <a:lumOff val="60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C53228A5-93D7-4F5C-97D7-0A9CD4C9EA1D}" type="presOf" srcId="{84534F6B-3F46-4B73-872A-781D52C6FC49}" destId="{9229E6BB-DC8E-43BC-9223-DD3240CE0BDA}" srcOrd="0" destOrd="0" presId="urn:microsoft.com/office/officeart/2005/8/layout/vList3"/>
    <dgm:cxn modelId="{1D037D90-E577-412E-92B6-88A29CBDA7E3}" type="presOf" srcId="{88C9221B-B03B-4EE4-8C0B-29DE2FB84B6D}" destId="{15AD8636-4791-4D76-B2FF-DD8D916653D9}" srcOrd="0" destOrd="0" presId="urn:microsoft.com/office/officeart/2005/8/layout/vList3"/>
    <dgm:cxn modelId="{400BD14D-32A9-478E-9D85-A1D7A967D438}" type="presOf" srcId="{897760BE-1AE7-4662-B22C-99200E125CDB}" destId="{5056181E-A480-49F5-BB9E-0816EACF02E6}" srcOrd="0" destOrd="0" presId="urn:microsoft.com/office/officeart/2005/8/layout/vList3"/>
    <dgm:cxn modelId="{4266637C-9016-4A55-BE71-4BCAC6691577}" type="presOf" srcId="{3EBD9CE7-C93B-4FB8-9180-7610EA80716B}" destId="{2D6E8FCE-92E0-44B2-BE42-477DD0AE87BA}" srcOrd="0" destOrd="0" presId="urn:microsoft.com/office/officeart/2005/8/layout/vList3"/>
    <dgm:cxn modelId="{6ED28E7A-3AF2-4818-994C-F6ACD33C610B}" type="presOf" srcId="{C5FA0BAA-F15B-4164-8B25-71757A5FCE13}" destId="{C48067D3-F0B7-44FF-9ADC-0C6360AE0474}" srcOrd="0" destOrd="0" presId="urn:microsoft.com/office/officeart/2005/8/layout/vList3"/>
    <dgm:cxn modelId="{1EF08253-4F0D-47C2-97C8-E5CCDDB8AC87}" type="presOf" srcId="{94AE102B-F1D9-454F-B452-065396172A4B}" destId="{024B5285-A71E-41B1-965E-1CEAB51F1419}" srcOrd="0" destOrd="0" presId="urn:microsoft.com/office/officeart/2005/8/layout/vList3"/>
    <dgm:cxn modelId="{EA5249B7-1D50-4C51-BBC8-060090E9A0D7}" type="presParOf" srcId="{024B5285-A71E-41B1-965E-1CEAB51F1419}" destId="{3A22D4E5-334F-451C-9433-5F1CB7635EFA}" srcOrd="0" destOrd="0" presId="urn:microsoft.com/office/officeart/2005/8/layout/vList3"/>
    <dgm:cxn modelId="{464CBA3F-D9E9-4C48-84E4-1B80A2914E1E}" type="presParOf" srcId="{3A22D4E5-334F-451C-9433-5F1CB7635EFA}" destId="{AE9A4479-DD53-4CD9-B248-800364891F0E}" srcOrd="0" destOrd="0" presId="urn:microsoft.com/office/officeart/2005/8/layout/vList3"/>
    <dgm:cxn modelId="{65AA1C20-3696-4695-AD27-4EBE70BC6CA4}" type="presParOf" srcId="{3A22D4E5-334F-451C-9433-5F1CB7635EFA}" destId="{C48067D3-F0B7-44FF-9ADC-0C6360AE0474}" srcOrd="1" destOrd="0" presId="urn:microsoft.com/office/officeart/2005/8/layout/vList3"/>
    <dgm:cxn modelId="{7C31B4DC-B6EE-43DA-BE05-EB566DF1C7E0}" type="presParOf" srcId="{024B5285-A71E-41B1-965E-1CEAB51F1419}" destId="{DCD11B2F-7816-4C36-A609-2A076B572C57}" srcOrd="1" destOrd="0" presId="urn:microsoft.com/office/officeart/2005/8/layout/vList3"/>
    <dgm:cxn modelId="{5F6D3815-689C-424D-9ED0-CB08CF80C1CB}" type="presParOf" srcId="{024B5285-A71E-41B1-965E-1CEAB51F1419}" destId="{C242825F-F299-4224-987D-CB35DC5B0E1B}" srcOrd="2" destOrd="0" presId="urn:microsoft.com/office/officeart/2005/8/layout/vList3"/>
    <dgm:cxn modelId="{CF9E31AC-2AD3-4605-8FC1-37153E1CBADF}" type="presParOf" srcId="{C242825F-F299-4224-987D-CB35DC5B0E1B}" destId="{27A2682F-7709-46D3-A9DE-03CABD2033CF}" srcOrd="0" destOrd="0" presId="urn:microsoft.com/office/officeart/2005/8/layout/vList3"/>
    <dgm:cxn modelId="{6D0BB3AE-126C-4883-B6B0-7ACF69EA1739}" type="presParOf" srcId="{C242825F-F299-4224-987D-CB35DC5B0E1B}" destId="{9229E6BB-DC8E-43BC-9223-DD3240CE0BDA}" srcOrd="1" destOrd="0" presId="urn:microsoft.com/office/officeart/2005/8/layout/vList3"/>
    <dgm:cxn modelId="{5623A7A0-4F40-4667-9DE1-1D855A48F19F}" type="presParOf" srcId="{024B5285-A71E-41B1-965E-1CEAB51F1419}" destId="{62AE5566-AF86-4873-9602-5429DC7C7055}" srcOrd="3" destOrd="0" presId="urn:microsoft.com/office/officeart/2005/8/layout/vList3"/>
    <dgm:cxn modelId="{DAA0CE6E-E597-4D31-85F7-CC2810B8CD34}" type="presParOf" srcId="{024B5285-A71E-41B1-965E-1CEAB51F1419}" destId="{E5D48465-4DFE-47B4-BD14-F4E79A15B1B8}" srcOrd="4" destOrd="0" presId="urn:microsoft.com/office/officeart/2005/8/layout/vList3"/>
    <dgm:cxn modelId="{5B78FA0B-D025-4488-8947-025C2BA581FD}" type="presParOf" srcId="{E5D48465-4DFE-47B4-BD14-F4E79A15B1B8}" destId="{ABBD89DD-C70C-4C5D-B51F-EDE8094CC8E6}" srcOrd="0" destOrd="0" presId="urn:microsoft.com/office/officeart/2005/8/layout/vList3"/>
    <dgm:cxn modelId="{0E070E29-17E1-49F4-BDAF-395BE5CC2B14}" type="presParOf" srcId="{E5D48465-4DFE-47B4-BD14-F4E79A15B1B8}" destId="{5056181E-A480-49F5-BB9E-0816EACF02E6}" srcOrd="1" destOrd="0" presId="urn:microsoft.com/office/officeart/2005/8/layout/vList3"/>
    <dgm:cxn modelId="{826A73D2-86FD-460E-810B-06D458491A22}" type="presParOf" srcId="{024B5285-A71E-41B1-965E-1CEAB51F1419}" destId="{15774C57-DAE4-4395-8163-D1815BCD93FC}" srcOrd="5" destOrd="0" presId="urn:microsoft.com/office/officeart/2005/8/layout/vList3"/>
    <dgm:cxn modelId="{F95C6642-D239-411F-9236-FA3A13BC9246}" type="presParOf" srcId="{024B5285-A71E-41B1-965E-1CEAB51F1419}" destId="{7A662783-FD70-4D88-B3D9-0CDB4B464C65}" srcOrd="6" destOrd="0" presId="urn:microsoft.com/office/officeart/2005/8/layout/vList3"/>
    <dgm:cxn modelId="{554771C3-1DD2-45F6-8474-776BBE942D6D}" type="presParOf" srcId="{7A662783-FD70-4D88-B3D9-0CDB4B464C65}" destId="{3766B182-DA99-4017-BD29-8E46F017371D}" srcOrd="0" destOrd="0" presId="urn:microsoft.com/office/officeart/2005/8/layout/vList3"/>
    <dgm:cxn modelId="{F4F13505-C64E-4B0C-80CF-36D5DF58C7FC}" type="presParOf" srcId="{7A662783-FD70-4D88-B3D9-0CDB4B464C65}" destId="{15AD8636-4791-4D76-B2FF-DD8D916653D9}" srcOrd="1" destOrd="0" presId="urn:microsoft.com/office/officeart/2005/8/layout/vList3"/>
    <dgm:cxn modelId="{0142197D-698A-4A9F-AF25-22CF52C6C99E}" type="presParOf" srcId="{024B5285-A71E-41B1-965E-1CEAB51F1419}" destId="{31E1808B-CF09-480B-8B6F-7358D8DC4FF7}" srcOrd="7" destOrd="0" presId="urn:microsoft.com/office/officeart/2005/8/layout/vList3"/>
    <dgm:cxn modelId="{479E7EE9-C0CC-4468-ADA4-5766932D9219}" type="presParOf" srcId="{024B5285-A71E-41B1-965E-1CEAB51F1419}" destId="{57805C6D-5718-449E-863E-7EDA75577271}" srcOrd="8" destOrd="0" presId="urn:microsoft.com/office/officeart/2005/8/layout/vList3"/>
    <dgm:cxn modelId="{331EE61F-B2DC-4DA0-9E30-7D2CEEB42000}" type="presParOf" srcId="{57805C6D-5718-449E-863E-7EDA75577271}" destId="{DF35F5EA-2FA5-4F8B-ACCC-252E19E742EA}" srcOrd="0" destOrd="0" presId="urn:microsoft.com/office/officeart/2005/8/layout/vList3"/>
    <dgm:cxn modelId="{FFE6F980-842E-4730-AF42-D7343D381F93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Experimental program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/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2">
            <a:lumMod val="40000"/>
            <a:lumOff val="60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2">
            <a:lumMod val="40000"/>
            <a:lumOff val="60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2">
            <a:lumMod val="40000"/>
            <a:lumOff val="60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2">
            <a:lumMod val="40000"/>
            <a:lumOff val="60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/>
      <dgm:t>
        <a:bodyPr/>
        <a:lstStyle/>
        <a:p>
          <a:endParaRPr lang="en-US"/>
        </a:p>
      </dgm:t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3E33A-CCE6-4388-B5C1-EA89A6FDAF43}" type="presOf" srcId="{C5FA0BAA-F15B-4164-8B25-71757A5FCE13}" destId="{C48067D3-F0B7-44FF-9ADC-0C6360AE0474}" srcOrd="0" destOrd="0" presId="urn:microsoft.com/office/officeart/2005/8/layout/vList3"/>
    <dgm:cxn modelId="{D2557D5E-51AB-4997-8758-BD7AF63136B3}" type="presOf" srcId="{94AE102B-F1D9-454F-B452-065396172A4B}" destId="{024B5285-A71E-41B1-965E-1CEAB51F1419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24D738AE-5955-4C07-919E-E8CD43D47341}" type="presOf" srcId="{88C9221B-B03B-4EE4-8C0B-29DE2FB84B6D}" destId="{15AD8636-4791-4D76-B2FF-DD8D916653D9}" srcOrd="0" destOrd="0" presId="urn:microsoft.com/office/officeart/2005/8/layout/vList3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3A291790-D658-41AA-B0AD-2D1C3036E3A7}" type="presOf" srcId="{3EBD9CE7-C93B-4FB8-9180-7610EA80716B}" destId="{2D6E8FCE-92E0-44B2-BE42-477DD0AE87BA}" srcOrd="0" destOrd="0" presId="urn:microsoft.com/office/officeart/2005/8/layout/vList3"/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359D756C-4C75-4F26-8EED-C43E83774E8F}" type="presOf" srcId="{84534F6B-3F46-4B73-872A-781D52C6FC49}" destId="{9229E6BB-DC8E-43BC-9223-DD3240CE0BDA}" srcOrd="0" destOrd="0" presId="urn:microsoft.com/office/officeart/2005/8/layout/vList3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6A87045D-079C-48D2-85AC-63688E660A01}" type="presOf" srcId="{897760BE-1AE7-4662-B22C-99200E125CDB}" destId="{5056181E-A480-49F5-BB9E-0816EACF02E6}" srcOrd="0" destOrd="0" presId="urn:microsoft.com/office/officeart/2005/8/layout/vList3"/>
    <dgm:cxn modelId="{49DFC085-D814-4DED-9C29-D312F209E9B9}" type="presParOf" srcId="{024B5285-A71E-41B1-965E-1CEAB51F1419}" destId="{3A22D4E5-334F-451C-9433-5F1CB7635EFA}" srcOrd="0" destOrd="0" presId="urn:microsoft.com/office/officeart/2005/8/layout/vList3"/>
    <dgm:cxn modelId="{D5FCF861-4A5D-4889-8378-F85B04B306E0}" type="presParOf" srcId="{3A22D4E5-334F-451C-9433-5F1CB7635EFA}" destId="{AE9A4479-DD53-4CD9-B248-800364891F0E}" srcOrd="0" destOrd="0" presId="urn:microsoft.com/office/officeart/2005/8/layout/vList3"/>
    <dgm:cxn modelId="{5574395D-6E1A-41C4-8A3F-5FC838A91825}" type="presParOf" srcId="{3A22D4E5-334F-451C-9433-5F1CB7635EFA}" destId="{C48067D3-F0B7-44FF-9ADC-0C6360AE0474}" srcOrd="1" destOrd="0" presId="urn:microsoft.com/office/officeart/2005/8/layout/vList3"/>
    <dgm:cxn modelId="{0CD7E454-C166-440B-BADA-B93270A7D33C}" type="presParOf" srcId="{024B5285-A71E-41B1-965E-1CEAB51F1419}" destId="{DCD11B2F-7816-4C36-A609-2A076B572C57}" srcOrd="1" destOrd="0" presId="urn:microsoft.com/office/officeart/2005/8/layout/vList3"/>
    <dgm:cxn modelId="{348DD0BC-D592-4ECA-84BA-8D68CA3A42C7}" type="presParOf" srcId="{024B5285-A71E-41B1-965E-1CEAB51F1419}" destId="{C242825F-F299-4224-987D-CB35DC5B0E1B}" srcOrd="2" destOrd="0" presId="urn:microsoft.com/office/officeart/2005/8/layout/vList3"/>
    <dgm:cxn modelId="{15C5320F-82C5-4F56-B1C7-45460AE04F36}" type="presParOf" srcId="{C242825F-F299-4224-987D-CB35DC5B0E1B}" destId="{27A2682F-7709-46D3-A9DE-03CABD2033CF}" srcOrd="0" destOrd="0" presId="urn:microsoft.com/office/officeart/2005/8/layout/vList3"/>
    <dgm:cxn modelId="{FEBC9959-7242-4466-A95F-EC898CB9A169}" type="presParOf" srcId="{C242825F-F299-4224-987D-CB35DC5B0E1B}" destId="{9229E6BB-DC8E-43BC-9223-DD3240CE0BDA}" srcOrd="1" destOrd="0" presId="urn:microsoft.com/office/officeart/2005/8/layout/vList3"/>
    <dgm:cxn modelId="{A9679F59-7FB7-4966-BFE1-FC58FC3AE340}" type="presParOf" srcId="{024B5285-A71E-41B1-965E-1CEAB51F1419}" destId="{62AE5566-AF86-4873-9602-5429DC7C7055}" srcOrd="3" destOrd="0" presId="urn:microsoft.com/office/officeart/2005/8/layout/vList3"/>
    <dgm:cxn modelId="{A5B32DBD-2DA0-4017-8B17-8C9F8A06335D}" type="presParOf" srcId="{024B5285-A71E-41B1-965E-1CEAB51F1419}" destId="{E5D48465-4DFE-47B4-BD14-F4E79A15B1B8}" srcOrd="4" destOrd="0" presId="urn:microsoft.com/office/officeart/2005/8/layout/vList3"/>
    <dgm:cxn modelId="{AAA87869-BB16-4A64-B5A4-F630643F2080}" type="presParOf" srcId="{E5D48465-4DFE-47B4-BD14-F4E79A15B1B8}" destId="{ABBD89DD-C70C-4C5D-B51F-EDE8094CC8E6}" srcOrd="0" destOrd="0" presId="urn:microsoft.com/office/officeart/2005/8/layout/vList3"/>
    <dgm:cxn modelId="{D15CB48E-65C9-4DAD-9DBB-288CD541B662}" type="presParOf" srcId="{E5D48465-4DFE-47B4-BD14-F4E79A15B1B8}" destId="{5056181E-A480-49F5-BB9E-0816EACF02E6}" srcOrd="1" destOrd="0" presId="urn:microsoft.com/office/officeart/2005/8/layout/vList3"/>
    <dgm:cxn modelId="{EA1153E4-06C3-4C3A-9D0D-DD954CD54936}" type="presParOf" srcId="{024B5285-A71E-41B1-965E-1CEAB51F1419}" destId="{15774C57-DAE4-4395-8163-D1815BCD93FC}" srcOrd="5" destOrd="0" presId="urn:microsoft.com/office/officeart/2005/8/layout/vList3"/>
    <dgm:cxn modelId="{DAADC64F-DC46-449A-B163-131882081172}" type="presParOf" srcId="{024B5285-A71E-41B1-965E-1CEAB51F1419}" destId="{7A662783-FD70-4D88-B3D9-0CDB4B464C65}" srcOrd="6" destOrd="0" presId="urn:microsoft.com/office/officeart/2005/8/layout/vList3"/>
    <dgm:cxn modelId="{D769DE43-D891-48FE-A54A-B26E3159914D}" type="presParOf" srcId="{7A662783-FD70-4D88-B3D9-0CDB4B464C65}" destId="{3766B182-DA99-4017-BD29-8E46F017371D}" srcOrd="0" destOrd="0" presId="urn:microsoft.com/office/officeart/2005/8/layout/vList3"/>
    <dgm:cxn modelId="{79A0D89F-1C1C-47DE-AF76-3D07A5978934}" type="presParOf" srcId="{7A662783-FD70-4D88-B3D9-0CDB4B464C65}" destId="{15AD8636-4791-4D76-B2FF-DD8D916653D9}" srcOrd="1" destOrd="0" presId="urn:microsoft.com/office/officeart/2005/8/layout/vList3"/>
    <dgm:cxn modelId="{7A030A06-1B40-4110-BD16-460E2C5CB6E8}" type="presParOf" srcId="{024B5285-A71E-41B1-965E-1CEAB51F1419}" destId="{31E1808B-CF09-480B-8B6F-7358D8DC4FF7}" srcOrd="7" destOrd="0" presId="urn:microsoft.com/office/officeart/2005/8/layout/vList3"/>
    <dgm:cxn modelId="{C9A90D9B-F2A6-46BF-8F5E-5C3163964E0B}" type="presParOf" srcId="{024B5285-A71E-41B1-965E-1CEAB51F1419}" destId="{57805C6D-5718-449E-863E-7EDA75577271}" srcOrd="8" destOrd="0" presId="urn:microsoft.com/office/officeart/2005/8/layout/vList3"/>
    <dgm:cxn modelId="{3BE37D6D-C1C3-4319-A062-27518D5116A6}" type="presParOf" srcId="{57805C6D-5718-449E-863E-7EDA75577271}" destId="{DF35F5EA-2FA5-4F8B-ACCC-252E19E742EA}" srcOrd="0" destOrd="0" presId="urn:microsoft.com/office/officeart/2005/8/layout/vList3"/>
    <dgm:cxn modelId="{918EDF63-105C-4338-8A9F-C6703698363D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463" y="512763"/>
            <a:ext cx="5895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 eaLnBrk="1" hangingPunct="1">
              <a:defRPr sz="1200" b="1" i="1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Pavement Surface Properties Consortium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450" y="8535988"/>
            <a:ext cx="59261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l" defTabSz="932950" eaLnBrk="1" hangingPunct="1">
              <a:tabLst>
                <a:tab pos="5200650" algn="l"/>
              </a:tabLst>
              <a:defRPr sz="1000" i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SURF 2008, 10/18/2008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61975" y="841375"/>
            <a:ext cx="5895975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88240" tIns="44120" rIns="88240" bIns="44120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561975" y="8499475"/>
            <a:ext cx="5895975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88240" tIns="44120" rIns="88240" bIns="44120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436938" y="8377238"/>
            <a:ext cx="30416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57D50FB-D695-4E21-94DD-0ABEAF81A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08998656-7AB8-40C0-91F4-2B3FA9326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2047CF6-9560-4D96-AE60-D34AD4B2D196}" type="slidenum">
              <a:rPr lang="fr-FR" smtClean="0">
                <a:latin typeface="Arial" pitchFamily="34" charset="0"/>
              </a:rPr>
              <a:pPr defTabSz="931863"/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1800" smtClean="0">
                <a:latin typeface="Arial" pitchFamily="34" charset="0"/>
              </a:rPr>
              <a:t>NB :</a:t>
            </a:r>
          </a:p>
          <a:p>
            <a:pPr>
              <a:spcBef>
                <a:spcPct val="0"/>
              </a:spcBef>
            </a:pPr>
            <a:endParaRPr lang="fr-FR" sz="18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FR" sz="1800" b="1" smtClean="0">
                <a:latin typeface="Arial" pitchFamily="34" charset="0"/>
              </a:rPr>
              <a:t>Prepare the slide in one language only! </a:t>
            </a:r>
          </a:p>
          <a:p>
            <a:pPr>
              <a:spcBef>
                <a:spcPct val="0"/>
              </a:spcBef>
            </a:pPr>
            <a:r>
              <a:rPr lang="fr-FR" sz="1800" b="1" smtClean="0">
                <a:latin typeface="Arial" pitchFamily="34" charset="0"/>
              </a:rPr>
              <a:t>Preparer la diapositive en une seule langue</a:t>
            </a:r>
          </a:p>
          <a:p>
            <a:pPr>
              <a:spcBef>
                <a:spcPct val="0"/>
              </a:spcBef>
            </a:pPr>
            <a:endParaRPr lang="fr-FR" sz="1800" b="1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FR" sz="1800" smtClean="0">
                <a:latin typeface="Arial" pitchFamily="34" charset="0"/>
              </a:rPr>
              <a:t>Instead of the traffic lights, one can introduce the logo of the organisation</a:t>
            </a:r>
          </a:p>
          <a:p>
            <a:pPr>
              <a:spcBef>
                <a:spcPct val="0"/>
              </a:spcBef>
            </a:pPr>
            <a:endParaRPr lang="fr-FR" sz="18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fr-FR" sz="18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FR" sz="1800" smtClean="0">
                <a:latin typeface="Arial" pitchFamily="34" charset="0"/>
              </a:rPr>
              <a:t>À la place du feu, on peut insérer le logo de l’entreprise.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F492EA6-2976-496E-B154-BBC3850659D7}" type="slidenum">
              <a:rPr lang="en-US" smtClean="0">
                <a:latin typeface="Arial" pitchFamily="34" charset="0"/>
              </a:rPr>
              <a:pPr defTabSz="931863"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t_shield_tag_onwhite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438" y="3824288"/>
            <a:ext cx="14525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384550" y="6092825"/>
            <a:ext cx="345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0000"/>
                </a:solidFill>
                <a:latin typeface="Times New Roman" pitchFamily="18" charset="0"/>
              </a:rPr>
              <a:t>Center for Sustainable Transportation Infrastructure </a:t>
            </a:r>
          </a:p>
        </p:txBody>
      </p:sp>
      <p:pic>
        <p:nvPicPr>
          <p:cNvPr id="6" name="Picture 9" descr="New VTTI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981700"/>
            <a:ext cx="2581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VTRC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8775" y="5815013"/>
            <a:ext cx="20510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9388"/>
            <a:ext cx="9144000" cy="2286000"/>
          </a:xfrm>
          <a:ln w="57150" cmpd="thickThin">
            <a:solidFill>
              <a:srgbClr val="660000"/>
            </a:solidFill>
          </a:ln>
        </p:spPr>
        <p:txBody>
          <a:bodyPr/>
          <a:lstStyle>
            <a:lvl1pPr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Authors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7F2E-7900-4CA2-A127-CDB2C8736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4013"/>
            <a:ext cx="2057400" cy="574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4013"/>
            <a:ext cx="6019800" cy="574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1658-6629-423F-A1D6-0AF714E1D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F1F6-5BD4-4377-ADF0-9C1564FB1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5596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DC84-A6E5-4819-AE34-AE0E47C02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196975"/>
            <a:ext cx="1908175" cy="3887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572125" cy="3887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5596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8745-9B49-4779-9669-361AC440E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92E3-D7B9-48A8-B886-5661ADB61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4F6A-7D4D-427E-9F24-35B6CF24D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8C50-7601-4452-AA01-0FE242681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A701-177E-40FC-B169-6E3B0B449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1950-FA66-4359-A14F-ED525EE04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CDAD-02ED-4B81-AA71-7E34C966C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40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16675"/>
            <a:ext cx="3887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6AE4F6-10A7-45F6-939C-E10B5117E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84300" y="6381750"/>
            <a:ext cx="5816600" cy="34925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FF99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057" name="Picture 12" descr="New VTTI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925" y="6165850"/>
            <a:ext cx="1981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VTRC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235825" y="6057900"/>
            <a:ext cx="14398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8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75000"/>
        <a:buFont typeface="Wingdings" pitchFamily="2" charset="2"/>
        <a:buChar char="l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Ø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BE7B5"/>
            </a:gs>
            <a:gs pos="50000">
              <a:srgbClr val="FFFFFF"/>
            </a:gs>
            <a:gs pos="100000">
              <a:srgbClr val="FBE7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96975"/>
            <a:ext cx="7559675" cy="457200"/>
          </a:xfrm>
          <a:prstGeom prst="rect">
            <a:avLst/>
          </a:prstGeom>
          <a:solidFill>
            <a:srgbClr val="336699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146300"/>
            <a:ext cx="75612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684213" y="6308725"/>
            <a:ext cx="705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334F7D"/>
                </a:solidFill>
                <a:latin typeface="Arial" charset="0"/>
              </a:rPr>
              <a:t>Portorož, Slovenia</a:t>
            </a:r>
            <a:endParaRPr lang="fr-FR" sz="1600">
              <a:solidFill>
                <a:srgbClr val="334F7D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827088" y="6308725"/>
            <a:ext cx="4608512" cy="360363"/>
          </a:xfrm>
          <a:prstGeom prst="rect">
            <a:avLst/>
          </a:prstGeom>
          <a:solidFill>
            <a:srgbClr val="2F49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flipV="1">
            <a:off x="4356100" y="6381750"/>
            <a:ext cx="144463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7740650" y="6308725"/>
            <a:ext cx="792163" cy="360363"/>
          </a:xfrm>
          <a:prstGeom prst="rect">
            <a:avLst/>
          </a:prstGeom>
          <a:solidFill>
            <a:srgbClr val="2F49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684213" y="188913"/>
            <a:ext cx="0" cy="5688012"/>
          </a:xfrm>
          <a:prstGeom prst="line">
            <a:avLst/>
          </a:prstGeom>
          <a:noFill/>
          <a:ln w="19050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6" name="Line 32"/>
          <p:cNvSpPr>
            <a:spLocks noChangeShapeType="1"/>
          </p:cNvSpPr>
          <p:nvPr userDrawn="1"/>
        </p:nvSpPr>
        <p:spPr bwMode="auto">
          <a:xfrm flipH="1">
            <a:off x="3924300" y="5876925"/>
            <a:ext cx="4608513" cy="215900"/>
          </a:xfrm>
          <a:prstGeom prst="line">
            <a:avLst/>
          </a:prstGeom>
          <a:noFill/>
          <a:ln w="15875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 flipH="1">
            <a:off x="1476375" y="6165850"/>
            <a:ext cx="7273925" cy="0"/>
          </a:xfrm>
          <a:prstGeom prst="line">
            <a:avLst/>
          </a:prstGeom>
          <a:noFill/>
          <a:ln w="19050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V="1">
            <a:off x="4716463" y="5516563"/>
            <a:ext cx="3455987" cy="720725"/>
          </a:xfrm>
          <a:prstGeom prst="line">
            <a:avLst/>
          </a:prstGeom>
          <a:noFill/>
          <a:ln w="14605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0B"/>
        </a:buClr>
        <a:buChar char="o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B00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B00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hyperlink" Target="http://www.dot.state.sc.u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dot.state.pa.us/internet/web.nsf/PennDOTHomepage?OpenFrameSet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9" descr="BD07304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142038" y="3282950"/>
            <a:ext cx="2400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84238" y="1379538"/>
            <a:ext cx="7594600" cy="917575"/>
          </a:xfrm>
          <a:solidFill>
            <a:srgbClr val="336699"/>
          </a:solidFill>
        </p:spPr>
        <p:txBody>
          <a:bodyPr/>
          <a:lstStyle/>
          <a:p>
            <a:pPr eaLnBrk="1" hangingPunct="1"/>
            <a:r>
              <a:rPr lang="en-US" smtClean="0"/>
              <a:t>Evaluation of the International Friction Index Coefficients for Various Devices</a:t>
            </a:r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>
          <a:xfrm>
            <a:off x="701675" y="3027363"/>
            <a:ext cx="6300788" cy="29384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fr-FR" sz="1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fr-FR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Gerardo Flintsch 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Center for Sustainable Transportation Infrastructure 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Director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flintsch@vt.edu</a:t>
            </a:r>
          </a:p>
        </p:txBody>
      </p:sp>
      <p:pic>
        <p:nvPicPr>
          <p:cNvPr id="6149" name="Picture 1056" descr="head_logo0 SURF with new WRA on 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8" y="398463"/>
            <a:ext cx="75961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57" descr="head_log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88913"/>
            <a:ext cx="4733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058"/>
          <p:cNvSpPr>
            <a:spLocks noChangeShapeType="1"/>
          </p:cNvSpPr>
          <p:nvPr/>
        </p:nvSpPr>
        <p:spPr bwMode="auto">
          <a:xfrm>
            <a:off x="323850" y="2370138"/>
            <a:ext cx="748823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Rectangle 25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229600" cy="712787"/>
          </a:xfrm>
        </p:spPr>
        <p:txBody>
          <a:bodyPr/>
          <a:lstStyle/>
          <a:p>
            <a:pPr eaLnBrk="1" hangingPunct="1"/>
            <a:r>
              <a:rPr lang="en-US" smtClean="0"/>
              <a:t>The Virginia Smart Road</a:t>
            </a:r>
            <a:br>
              <a:rPr lang="en-US" smtClean="0"/>
            </a:br>
            <a:r>
              <a:rPr lang="en-US" smtClean="0"/>
              <a:t> Layout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6513" y="581025"/>
          <a:ext cx="8588375" cy="3286125"/>
        </p:xfrm>
        <a:graphic>
          <a:graphicData uri="http://schemas.openxmlformats.org/presentationml/2006/ole">
            <p:oleObj spid="_x0000_s1026" name="Visio" r:id="rId3" imgW="6592824" imgH="2522830" progId="Visio.Drawing.11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310438" y="4049713"/>
            <a:ext cx="1547812" cy="1584325"/>
            <a:chOff x="1833525" y="3681413"/>
            <a:chExt cx="1547813" cy="1584336"/>
          </a:xfrm>
        </p:grpSpPr>
        <p:pic>
          <p:nvPicPr>
            <p:cNvPr id="1062" name="Picture 75" descr="C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41513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7" name="Text Box 81"/>
            <p:cNvSpPr txBox="1">
              <a:spLocks noChangeArrowheads="1"/>
            </p:cNvSpPr>
            <p:nvPr/>
          </p:nvSpPr>
          <p:spPr bwMode="auto">
            <a:xfrm>
              <a:off x="1833525" y="4670432"/>
              <a:ext cx="1547813" cy="59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SM 9.5 D SUPERPAVE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156200" y="3611563"/>
            <a:ext cx="1262063" cy="1358900"/>
            <a:chOff x="3382962" y="3681413"/>
            <a:chExt cx="1262063" cy="1358736"/>
          </a:xfrm>
        </p:grpSpPr>
        <p:pic>
          <p:nvPicPr>
            <p:cNvPr id="1060" name="Picture 76" descr="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2"/>
            <p:cNvSpPr txBox="1">
              <a:spLocks noChangeArrowheads="1"/>
            </p:cNvSpPr>
            <p:nvPr/>
          </p:nvSpPr>
          <p:spPr bwMode="auto">
            <a:xfrm>
              <a:off x="3382962" y="4690941"/>
              <a:ext cx="1204913" cy="34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OGFC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069013" y="4743450"/>
            <a:ext cx="1225550" cy="1604963"/>
            <a:chOff x="4895850" y="3681413"/>
            <a:chExt cx="1225550" cy="1604957"/>
          </a:xfrm>
        </p:grpSpPr>
        <p:pic>
          <p:nvPicPr>
            <p:cNvPr id="1058" name="Picture 77" descr="L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95850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83"/>
            <p:cNvSpPr txBox="1">
              <a:spLocks noChangeArrowheads="1"/>
            </p:cNvSpPr>
            <p:nvPr/>
          </p:nvSpPr>
          <p:spPr bwMode="auto">
            <a:xfrm>
              <a:off x="5040312" y="4691059"/>
              <a:ext cx="831850" cy="595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SMA 9.5 D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51000" y="3648075"/>
            <a:ext cx="1225550" cy="1587500"/>
            <a:chOff x="1978025" y="5102225"/>
            <a:chExt cx="1225550" cy="1587495"/>
          </a:xfrm>
        </p:grpSpPr>
        <p:pic>
          <p:nvPicPr>
            <p:cNvPr id="11" name="Picture 78" descr="CRC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8025" y="5102225"/>
              <a:ext cx="1225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2052638" y="6094410"/>
              <a:ext cx="998537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Tined CRCP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27013" y="4414838"/>
            <a:ext cx="1387475" cy="1338262"/>
            <a:chOff x="3367072" y="5103813"/>
            <a:chExt cx="1387494" cy="1338098"/>
          </a:xfrm>
        </p:grpSpPr>
        <p:pic>
          <p:nvPicPr>
            <p:cNvPr id="13" name="Picture 79" descr="JPCP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55988" y="5103813"/>
              <a:ext cx="1225550" cy="91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Text Box 85"/>
            <p:cNvSpPr txBox="1">
              <a:spLocks noChangeArrowheads="1"/>
            </p:cNvSpPr>
            <p:nvPr/>
          </p:nvSpPr>
          <p:spPr bwMode="auto">
            <a:xfrm>
              <a:off x="3367072" y="6092704"/>
              <a:ext cx="1387494" cy="34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JRCP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052638" y="5310188"/>
            <a:ext cx="1225550" cy="1624012"/>
            <a:chOff x="4895850" y="5100638"/>
            <a:chExt cx="1225550" cy="1624007"/>
          </a:xfrm>
        </p:grpSpPr>
        <p:pic>
          <p:nvPicPr>
            <p:cNvPr id="1052" name="Picture 80" descr="JPCP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95850" y="5100638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5006975" y="6129335"/>
              <a:ext cx="1036637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Ground JRCP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148013" y="3867150"/>
            <a:ext cx="1547812" cy="1587500"/>
            <a:chOff x="6227763" y="3683000"/>
            <a:chExt cx="1547812" cy="1587495"/>
          </a:xfrm>
        </p:grpSpPr>
        <p:pic>
          <p:nvPicPr>
            <p:cNvPr id="1050" name="Picture 87" descr="DSCN245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45238" y="3683000"/>
              <a:ext cx="1216025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Text Box 88"/>
            <p:cNvSpPr txBox="1">
              <a:spLocks noChangeArrowheads="1"/>
            </p:cNvSpPr>
            <p:nvPr/>
          </p:nvSpPr>
          <p:spPr bwMode="auto">
            <a:xfrm>
              <a:off x="6227763" y="4675185"/>
              <a:ext cx="1547812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Cargill </a:t>
              </a:r>
              <a:r>
                <a:rPr lang="en-US" sz="1600" b="1" dirty="0" err="1">
                  <a:solidFill>
                    <a:srgbClr val="800000"/>
                  </a:solidFill>
                  <a:latin typeface="+mj-lt"/>
                </a:rPr>
                <a:t>SafeLane</a:t>
              </a: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™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352925" y="4999038"/>
            <a:ext cx="1547813" cy="1357312"/>
            <a:chOff x="6192838" y="5121275"/>
            <a:chExt cx="1547812" cy="1357149"/>
          </a:xfrm>
        </p:grpSpPr>
        <p:pic>
          <p:nvPicPr>
            <p:cNvPr id="1048" name="Picture 89" descr="DSCN245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37300" y="5121275"/>
              <a:ext cx="1216025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6" name="Text Box 90"/>
            <p:cNvSpPr txBox="1">
              <a:spLocks noChangeArrowheads="1"/>
            </p:cNvSpPr>
            <p:nvPr/>
          </p:nvSpPr>
          <p:spPr bwMode="auto">
            <a:xfrm>
              <a:off x="6192838" y="6129216"/>
              <a:ext cx="1547812" cy="34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VDOT EP5LV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65163" y="1384300"/>
            <a:ext cx="7083425" cy="7302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50800" cmpd="dbl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712788"/>
          </a:xfrm>
        </p:spPr>
        <p:txBody>
          <a:bodyPr/>
          <a:lstStyle/>
          <a:p>
            <a:pPr eaLnBrk="1" hangingPunct="1"/>
            <a:r>
              <a:rPr lang="en-US" sz="2800" smtClean="0"/>
              <a:t>Pavement Surface Properties Consortium </a:t>
            </a:r>
            <a:r>
              <a:rPr lang="en-US" smtClean="0"/>
              <a:t>Current Projects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738188" y="1457325"/>
            <a:ext cx="7948612" cy="4638675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Annual Equipment Rodeo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Seasonal Monitoring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Evaluation of New Measurement technologies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Evaluation of new “High-friction” pavement technologies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Griptester</a:t>
            </a:r>
            <a:r>
              <a:rPr lang="en-US" dirty="0" smtClean="0">
                <a:solidFill>
                  <a:srgbClr val="002060"/>
                </a:solidFill>
              </a:rPr>
              <a:t> loan program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Stereo Vision Texture Measuring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Program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sections </a:t>
            </a:r>
          </a:p>
          <a:p>
            <a:pPr lvl="1"/>
            <a:r>
              <a:rPr lang="en-US" dirty="0" smtClean="0"/>
              <a:t>12 x 2 directions</a:t>
            </a:r>
          </a:p>
          <a:p>
            <a:r>
              <a:rPr lang="en-US" dirty="0" smtClean="0"/>
              <a:t>3 Speeds</a:t>
            </a:r>
          </a:p>
          <a:p>
            <a:r>
              <a:rPr lang="en-US" dirty="0" smtClean="0"/>
              <a:t>5 repetitions @ each speed</a:t>
            </a:r>
          </a:p>
          <a:p>
            <a:r>
              <a:rPr lang="en-US" dirty="0" smtClean="0"/>
              <a:t>2008 Devices:</a:t>
            </a:r>
          </a:p>
          <a:p>
            <a:pPr lvl="1"/>
            <a:r>
              <a:rPr lang="en-US" dirty="0" smtClean="0"/>
              <a:t>2 Locked-wheel trailers</a:t>
            </a:r>
          </a:p>
          <a:p>
            <a:pPr lvl="1"/>
            <a:r>
              <a:rPr lang="en-US" dirty="0" err="1" smtClean="0"/>
              <a:t>DFTester</a:t>
            </a:r>
            <a:endParaRPr lang="en-US" dirty="0" smtClean="0"/>
          </a:p>
          <a:p>
            <a:pPr lvl="1"/>
            <a:r>
              <a:rPr lang="en-US" dirty="0" err="1" smtClean="0"/>
              <a:t>Griptester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4100" y="4005263"/>
            <a:ext cx="39751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b="1" kern="0" dirty="0">
                <a:solidFill>
                  <a:srgbClr val="000000"/>
                </a:solidFill>
                <a:latin typeface="+mn-lt"/>
              </a:rPr>
              <a:t>2 </a:t>
            </a:r>
            <a:r>
              <a:rPr lang="en-US" sz="2800" b="1" kern="0" dirty="0" err="1">
                <a:solidFill>
                  <a:srgbClr val="000000"/>
                </a:solidFill>
                <a:latin typeface="+mn-lt"/>
              </a:rPr>
              <a:t>CTMeters</a:t>
            </a:r>
            <a:endParaRPr lang="en-US" sz="28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b="1" kern="0" dirty="0">
                <a:solidFill>
                  <a:srgbClr val="000000"/>
                </a:solidFill>
                <a:latin typeface="+mn-lt"/>
              </a:rPr>
              <a:t>1 laser profiler w/ </a:t>
            </a:r>
            <a:r>
              <a:rPr lang="en-US" sz="2800" b="1" kern="0" dirty="0" err="1">
                <a:solidFill>
                  <a:srgbClr val="000000"/>
                </a:solidFill>
                <a:latin typeface="+mn-lt"/>
              </a:rPr>
              <a:t>macrotexture</a:t>
            </a:r>
            <a:endParaRPr lang="en-US" sz="28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b="1" kern="0" dirty="0">
                <a:solidFill>
                  <a:srgbClr val="000000"/>
                </a:solidFill>
                <a:latin typeface="+mn-lt"/>
              </a:rPr>
              <a:t>Other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of Equipment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15364" name="Picture 82" descr="F:\pictures2\CIMG1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61" y="1255713"/>
            <a:ext cx="28082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7" descr="CIMG1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499" y="3867150"/>
            <a:ext cx="28067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3" descr="DSC002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100" y="3794125"/>
            <a:ext cx="28082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1" descr="CIMG1194"/>
          <p:cNvPicPr>
            <a:picLocks noChangeAspect="1" noChangeArrowheads="1"/>
          </p:cNvPicPr>
          <p:nvPr/>
        </p:nvPicPr>
        <p:blipFill>
          <a:blip r:embed="rId5"/>
          <a:srcRect l="26819" t="22775"/>
          <a:stretch>
            <a:fillRect/>
          </a:stretch>
        </p:blipFill>
        <p:spPr bwMode="auto">
          <a:xfrm>
            <a:off x="6135649" y="1255713"/>
            <a:ext cx="267176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Content Placeholder 8" descr="F:\pictures2\CIMG1202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324186" y="1255713"/>
            <a:ext cx="2652713" cy="2103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482600" y="123825"/>
            <a:ext cx="8229600" cy="712788"/>
          </a:xfrm>
        </p:spPr>
        <p:txBody>
          <a:bodyPr/>
          <a:lstStyle/>
          <a:p>
            <a:pPr eaLnBrk="1" hangingPunct="1"/>
            <a:r>
              <a:rPr lang="en-US" smtClean="0"/>
              <a:t>Experimental </a:t>
            </a:r>
            <a:r>
              <a:rPr lang="en-US" smtClean="0">
                <a:cs typeface="Arial" pitchFamily="34" charset="0"/>
              </a:rPr>
              <a:t>Section Layout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800100"/>
            <a:ext cx="8607425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6950" y="5278438"/>
            <a:ext cx="3730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144000" cy="712788"/>
          </a:xfrm>
        </p:spPr>
        <p:txBody>
          <a:bodyPr/>
          <a:lstStyle/>
          <a:p>
            <a:r>
              <a:rPr lang="en-US" sz="3200" smtClean="0"/>
              <a:t>Results:  Comparison Using Original Coefficients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763" y="3768725"/>
            <a:ext cx="32289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757613"/>
            <a:ext cx="32289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763588"/>
            <a:ext cx="32289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763588"/>
            <a:ext cx="32496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144000" cy="712788"/>
          </a:xfrm>
        </p:spPr>
        <p:txBody>
          <a:bodyPr/>
          <a:lstStyle/>
          <a:p>
            <a:r>
              <a:rPr lang="en-US" sz="3200" smtClean="0"/>
              <a:t>Revised Coefficients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722313"/>
            <a:ext cx="32480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722313"/>
            <a:ext cx="32686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350" y="3752850"/>
            <a:ext cx="32480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0738" y="3752850"/>
            <a:ext cx="32480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Macrotexture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238250"/>
            <a:ext cx="32480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450" y="2041525"/>
            <a:ext cx="32686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2881313"/>
            <a:ext cx="32480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F60 IFI Coefficients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27013" y="1311275"/>
          <a:ext cx="8617067" cy="4710180"/>
        </p:xfrm>
        <a:graphic>
          <a:graphicData uri="http://schemas.openxmlformats.org/drawingml/2006/table">
            <a:tbl>
              <a:tblPr/>
              <a:tblGrid>
                <a:gridCol w="1052564"/>
                <a:gridCol w="1052564"/>
                <a:gridCol w="929491"/>
                <a:gridCol w="930408"/>
                <a:gridCol w="930408"/>
                <a:gridCol w="930408"/>
                <a:gridCol w="930408"/>
                <a:gridCol w="930408"/>
                <a:gridCol w="930408"/>
              </a:tblGrid>
              <a:tr h="43176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Friction Unit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Original Coefficients </a:t>
                      </a: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(1)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Revised Coefficients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</a:t>
                      </a:r>
                      <a:r>
                        <a:rPr lang="en-US" sz="20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</a:t>
                      </a:r>
                      <a:r>
                        <a:rPr lang="en-US" sz="20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LWS1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0.0446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0.925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0.345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0.1958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0.4599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0.349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0.2030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0.2596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0.0862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0.796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LWS2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0.0446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0.925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0.371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0.1177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0.5542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0.371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0.1401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0.3485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0.0861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0.831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GT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0.0821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0.9104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0.623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0.1459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0.6125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0.623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0.2073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0.3302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0.0608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17375D"/>
                          </a:solidFill>
                          <a:latin typeface="Arial"/>
                          <a:ea typeface="Times New Roman"/>
                        </a:rPr>
                        <a:t>0.785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LWR1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-0.0228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0.6068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0.0976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0.7831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0.1283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0.2494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0.1188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0.7831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94638" y="2735263"/>
            <a:ext cx="949325" cy="474662"/>
          </a:xfrm>
          <a:prstGeom prst="rect">
            <a:avLst/>
          </a:prstGeom>
          <a:solidFill>
            <a:srgbClr val="FFFF00">
              <a:alpha val="23137"/>
            </a:srgbClr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94638" y="3684588"/>
            <a:ext cx="949325" cy="474662"/>
          </a:xfrm>
          <a:prstGeom prst="rect">
            <a:avLst/>
          </a:prstGeom>
          <a:solidFill>
            <a:srgbClr val="FFFF00">
              <a:alpha val="23137"/>
            </a:srgbClr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94638" y="4597400"/>
            <a:ext cx="949325" cy="474663"/>
          </a:xfrm>
          <a:prstGeom prst="rect">
            <a:avLst/>
          </a:prstGeom>
          <a:solidFill>
            <a:srgbClr val="FFFF00">
              <a:alpha val="23137"/>
            </a:srgbClr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“Experimental” Sp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1738"/>
            <a:ext cx="4829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25" y="2333625"/>
            <a:ext cx="4829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0038" y="33338"/>
            <a:ext cx="2300287" cy="1095375"/>
          </a:xfrm>
        </p:spPr>
        <p:txBody>
          <a:bodyPr/>
          <a:lstStyle/>
          <a:p>
            <a:pPr algn="l"/>
            <a:r>
              <a:rPr lang="en-US" smtClean="0"/>
              <a:t>Speed Constant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938" y="581024"/>
            <a:ext cx="3049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3355974"/>
            <a:ext cx="3068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5300" y="3355974"/>
            <a:ext cx="3068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3355974"/>
            <a:ext cx="30495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8463" y="581024"/>
            <a:ext cx="3049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/>
          <a:srcRect t="16438"/>
          <a:stretch>
            <a:fillRect/>
          </a:stretch>
        </p:blipFill>
        <p:spPr bwMode="auto">
          <a:xfrm>
            <a:off x="446088" y="1311275"/>
            <a:ext cx="208121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Sp Models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27013" y="1895475"/>
          <a:ext cx="8661456" cy="3395707"/>
        </p:xfrm>
        <a:graphic>
          <a:graphicData uri="http://schemas.openxmlformats.org/drawingml/2006/table">
            <a:tbl>
              <a:tblPr/>
              <a:tblGrid>
                <a:gridCol w="1726378"/>
                <a:gridCol w="954523"/>
                <a:gridCol w="1263899"/>
                <a:gridCol w="1263899"/>
                <a:gridCol w="1096013"/>
                <a:gridCol w="1178372"/>
                <a:gridCol w="1178372"/>
              </a:tblGrid>
              <a:tr h="4851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Devices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Lineal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Power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</a:t>
                      </a:r>
                      <a:r>
                        <a:rPr lang="en-US" sz="2000" b="1" i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a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b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R</a:t>
                      </a:r>
                      <a:r>
                        <a:rPr lang="en-US" sz="2000" b="1" i="1" baseline="30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DFT Sp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259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0.2611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378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0.300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0.2247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A5A5A5"/>
                          </a:solidFill>
                          <a:latin typeface="Arial"/>
                          <a:ea typeface="Times New Roman"/>
                        </a:rPr>
                        <a:t>LWR1 Sp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A5A5A5"/>
                          </a:solidFill>
                          <a:latin typeface="Arial"/>
                          <a:ea typeface="Times New Roman"/>
                        </a:rPr>
                        <a:t>18.3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A5A5A5"/>
                          </a:solidFill>
                          <a:latin typeface="Arial"/>
                          <a:ea typeface="Times New Roman"/>
                        </a:rPr>
                        <a:t>160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A5A5A5"/>
                          </a:solidFill>
                          <a:latin typeface="Arial"/>
                          <a:ea typeface="Times New Roman"/>
                        </a:rPr>
                        <a:t>0.0492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136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-0.211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0.0823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LWS1 Sp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20.0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0.2096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56.4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0.469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0.3156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LWS2 Sp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47.1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0.3848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70.7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0.767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0.5609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GT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48.0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-2.95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0.3342</a:t>
                      </a:r>
                      <a:endParaRPr lang="en-US" sz="2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39.4</a:t>
                      </a:r>
                      <a:endParaRPr lang="en-US" sz="240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1.168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</a:rPr>
                        <a:t>0.4312</a:t>
                      </a:r>
                      <a:endParaRPr lang="en-US" sz="2400" dirty="0">
                        <a:solidFill>
                          <a:srgbClr val="8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sp>
        <p:nvSpPr>
          <p:cNvPr id="23617" name="Rectangle 1"/>
          <p:cNvSpPr>
            <a:spLocks noChangeArrowheads="1"/>
          </p:cNvSpPr>
          <p:nvPr/>
        </p:nvSpPr>
        <p:spPr bwMode="auto">
          <a:xfrm>
            <a:off x="0" y="0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Table 4 -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US" smtClean="0"/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original PIARC coefficients did not produce harmonious results for the devices and surfaces tested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en-US" smtClean="0">
                <a:sym typeface="Symbol" pitchFamily="18" charset="2"/>
              </a:rPr>
              <a:t>  </a:t>
            </a:r>
            <a:r>
              <a:rPr lang="en-US" sz="3200" smtClean="0"/>
              <a:t>the original coefficients determined during the PIARC experiment may need to be adjusted for the devices evaluated before the IFI can be implemented in the participating agencies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</a:t>
            </a:r>
            <a:r>
              <a:rPr lang="en-GB" sz="2800" b="0" smtClean="0"/>
              <a:t>(cont.)</a:t>
            </a:r>
            <a:endParaRPr lang="en-US" b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638675"/>
          </a:xfrm>
        </p:spPr>
        <p:txBody>
          <a:bodyPr/>
          <a:lstStyle/>
          <a:p>
            <a:r>
              <a:rPr lang="en-US" smtClean="0"/>
              <a:t>The results also suggest that that there is a better correlation of the speed gradient, Sp, with macrotexture using a power model than with the linear model used on the original IFI equations</a:t>
            </a:r>
          </a:p>
          <a:p>
            <a:pPr lvl="1"/>
            <a:r>
              <a:rPr lang="en-US" sz="3200" smtClean="0"/>
              <a:t>Particularly for the measurements using smooth tires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</a:t>
            </a:r>
            <a:r>
              <a:rPr lang="en-US" sz="2800" b="0" smtClean="0"/>
              <a:t>(cont.)</a:t>
            </a:r>
            <a:endParaRPr lang="en-US" b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638675"/>
          </a:xfrm>
        </p:spPr>
        <p:txBody>
          <a:bodyPr/>
          <a:lstStyle/>
          <a:p>
            <a:r>
              <a:rPr lang="en-US" smtClean="0">
                <a:solidFill>
                  <a:srgbClr val="800000"/>
                </a:solidFill>
              </a:rPr>
              <a:t>Preliminary revised coefficients for the participating devices are provided based on the results on the sections tested.  </a:t>
            </a:r>
          </a:p>
          <a:p>
            <a:r>
              <a:rPr lang="en-US" smtClean="0"/>
              <a:t>However, it is recommended that these values are verified on other surfaces before implementation.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00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457325"/>
            <a:ext cx="8047038" cy="4621213"/>
          </a:xfrm>
        </p:spPr>
        <p:txBody>
          <a:bodyPr/>
          <a:lstStyle/>
          <a:p>
            <a:r>
              <a:rPr lang="en-US" sz="2800" i="1" smtClean="0"/>
              <a:t>Oscar Gonzalez &amp; Edgar de Leon</a:t>
            </a:r>
          </a:p>
          <a:p>
            <a:pPr lvl="1"/>
            <a:r>
              <a:rPr lang="en-US" smtClean="0"/>
              <a:t> </a:t>
            </a:r>
            <a:r>
              <a:rPr lang="en-US" smtClean="0">
                <a:solidFill>
                  <a:srgbClr val="800000"/>
                </a:solidFill>
              </a:rPr>
              <a:t>Center for Sustainable Transportation Infrastructure</a:t>
            </a:r>
            <a:r>
              <a:rPr lang="en-US" smtClean="0"/>
              <a:t>, VTTI</a:t>
            </a:r>
          </a:p>
          <a:p>
            <a:r>
              <a:rPr lang="en-US" sz="2800" smtClean="0"/>
              <a:t>Kevin K. McGhee</a:t>
            </a:r>
          </a:p>
          <a:p>
            <a:pPr lvl="1"/>
            <a:r>
              <a:rPr lang="en-US" smtClean="0">
                <a:solidFill>
                  <a:srgbClr val="800000"/>
                </a:solidFill>
              </a:rPr>
              <a:t>Virginia Transportation Research Council</a:t>
            </a:r>
          </a:p>
          <a:p>
            <a:r>
              <a:rPr lang="en-US" sz="2800" smtClean="0"/>
              <a:t>Mark Swanlund</a:t>
            </a:r>
          </a:p>
          <a:p>
            <a:pPr lvl="1"/>
            <a:r>
              <a:rPr lang="en-US" smtClean="0">
                <a:solidFill>
                  <a:srgbClr val="800000"/>
                </a:solidFill>
              </a:rPr>
              <a:t>Federal Highway Administration</a:t>
            </a:r>
            <a:endParaRPr lang="en-US" i="1" smtClean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Sustainable Transportation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research efforts have studied procedures to harmonize friction measurements </a:t>
            </a:r>
          </a:p>
          <a:p>
            <a:pPr lvl="1"/>
            <a:r>
              <a:rPr lang="en-US" i="1" dirty="0" smtClean="0"/>
              <a:t>PIARC Experiment to Compare and Harmonize Texture and Skid Resistance Measurements</a:t>
            </a:r>
          </a:p>
          <a:p>
            <a:pPr lvl="1"/>
            <a:r>
              <a:rPr lang="en-US" i="1" dirty="0" smtClean="0"/>
              <a:t>NASA Wallops Friction Workshops Program</a:t>
            </a:r>
          </a:p>
          <a:p>
            <a:pPr lvl="1"/>
            <a:r>
              <a:rPr lang="en-US" i="1" dirty="0" smtClean="0"/>
              <a:t>HERMES Experiment</a:t>
            </a:r>
          </a:p>
          <a:p>
            <a:pPr lvl="1"/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Motivation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5425" y="1281113"/>
            <a:ext cx="8918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98" tIns="43649" rIns="87298" bIns="43649"/>
          <a:lstStyle/>
          <a:p>
            <a:pPr marL="468313" indent="-468313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50000"/>
              <a:buFont typeface="Wingdings" pitchFamily="2" charset="2"/>
              <a:buChar char="l"/>
            </a:pPr>
            <a:endParaRPr lang="en-US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compare friction and </a:t>
            </a:r>
            <a:r>
              <a:rPr lang="en-US" dirty="0" err="1" smtClean="0"/>
              <a:t>macrotexture</a:t>
            </a:r>
            <a:r>
              <a:rPr lang="en-US" dirty="0" smtClean="0"/>
              <a:t> measurement results and determine if the previously adopted models are valid for the devices considered. </a:t>
            </a:r>
          </a:p>
          <a:p>
            <a:pPr lvl="1"/>
            <a:r>
              <a:rPr lang="en-US" dirty="0" smtClean="0"/>
              <a:t>Measurements taken at the Virginia Smart Road in 2008 by the members of the Pavement Surface Properties Consortium.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Objective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5425" y="1281113"/>
            <a:ext cx="8918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98" tIns="43649" rIns="87298" bIns="43649"/>
          <a:lstStyle/>
          <a:p>
            <a:pPr marL="468313" indent="-468313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50000"/>
              <a:buFont typeface="Wingdings" pitchFamily="2" charset="2"/>
              <a:buChar char="l"/>
            </a:pPr>
            <a:endParaRPr lang="en-US" sz="3000">
              <a:solidFill>
                <a:srgbClr val="000000"/>
              </a:solidFill>
            </a:endParaRPr>
          </a:p>
        </p:txBody>
      </p:sp>
      <p:pic>
        <p:nvPicPr>
          <p:cNvPr id="10246" name="Picture 8" descr="DSC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138" y="4816475"/>
            <a:ext cx="199548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\\Tomahawk\VTTI Photo Library\Research\Pavement\Foto 30 Maggio 1°Test\PIC_0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852988"/>
            <a:ext cx="19716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C:\Documents and Settings\gflintsch\Local Settings\Temporary Internet Files\Content.IE5\G2SMMMIJ\MCj030398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3338"/>
            <a:ext cx="1519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712788"/>
          </a:xfrm>
        </p:spPr>
        <p:txBody>
          <a:bodyPr/>
          <a:lstStyle/>
          <a:p>
            <a:r>
              <a:rPr lang="en-US" smtClean="0"/>
              <a:t>Background:  Pavement Surface Properties Consortium </a:t>
            </a:r>
          </a:p>
        </p:txBody>
      </p:sp>
      <p:sp>
        <p:nvSpPr>
          <p:cNvPr id="11267" name="Content Placeholder 1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117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R</a:t>
            </a:r>
            <a:r>
              <a:rPr lang="en-US" dirty="0" smtClean="0"/>
              <a:t>esearch </a:t>
            </a:r>
            <a:r>
              <a:rPr lang="en-US" dirty="0" smtClean="0"/>
              <a:t>program focused on enhancing the level of service provided by the roadway transportation system through optimized pavement surface texture characteristics. </a:t>
            </a:r>
            <a:endParaRPr lang="en-US" sz="3000" dirty="0" smtClean="0"/>
          </a:p>
        </p:txBody>
      </p:sp>
      <p:pic>
        <p:nvPicPr>
          <p:cNvPr id="2056" name="Picture 8" descr="V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4013200"/>
            <a:ext cx="18716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Fhw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4013200"/>
            <a:ext cx="21240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GDOT, Keeping Georgia on the Mo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4841875"/>
            <a:ext cx="17637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ennDO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2713" y="4013200"/>
            <a:ext cx="11334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SCDO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3350" y="4841875"/>
            <a:ext cx="20875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t_logo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9725" y="5108575"/>
            <a:ext cx="10001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___www.gomdot.bmp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5775" y="4013200"/>
            <a:ext cx="149701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1979613" y="5445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603375"/>
            <a:ext cx="4267200" cy="4648200"/>
            <a:chOff x="240" y="1008"/>
            <a:chExt cx="2688" cy="2928"/>
          </a:xfrm>
        </p:grpSpPr>
        <p:pic>
          <p:nvPicPr>
            <p:cNvPr id="12304" name="Picture 3" descr="bd19825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008"/>
              <a:ext cx="2688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AutoShape 4"/>
            <p:cNvSpPr>
              <a:spLocks noChangeArrowheads="1"/>
            </p:cNvSpPr>
            <p:nvPr/>
          </p:nvSpPr>
          <p:spPr bwMode="auto">
            <a:xfrm>
              <a:off x="1212" y="2357"/>
              <a:ext cx="180" cy="13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291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Virginia Smart Road</a:t>
            </a:r>
            <a:endParaRPr lang="es-MX" smtClean="0"/>
          </a:p>
        </p:txBody>
      </p:sp>
      <p:sp>
        <p:nvSpPr>
          <p:cNvPr id="1229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906588" y="3940175"/>
            <a:ext cx="4611687" cy="2290763"/>
            <a:chOff x="1201" y="2691"/>
            <a:chExt cx="2905" cy="1443"/>
          </a:xfrm>
        </p:grpSpPr>
        <p:grpSp>
          <p:nvGrpSpPr>
            <p:cNvPr id="12300" name="Group 52"/>
            <p:cNvGrpSpPr>
              <a:grpSpLocks noChangeAspect="1"/>
            </p:cNvGrpSpPr>
            <p:nvPr/>
          </p:nvGrpSpPr>
          <p:grpSpPr bwMode="auto">
            <a:xfrm>
              <a:off x="1440" y="2736"/>
              <a:ext cx="2666" cy="1398"/>
              <a:chOff x="317" y="1251"/>
              <a:chExt cx="5334" cy="2797"/>
            </a:xfrm>
          </p:grpSpPr>
          <p:pic>
            <p:nvPicPr>
              <p:cNvPr id="12302" name="Picture 5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7" y="1251"/>
                <a:ext cx="5330" cy="27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2303" name="Freeform 51"/>
              <p:cNvSpPr>
                <a:spLocks noChangeAspect="1"/>
              </p:cNvSpPr>
              <p:nvPr/>
            </p:nvSpPr>
            <p:spPr bwMode="auto">
              <a:xfrm>
                <a:off x="377" y="1306"/>
                <a:ext cx="5274" cy="2584"/>
              </a:xfrm>
              <a:custGeom>
                <a:avLst/>
                <a:gdLst>
                  <a:gd name="T0" fmla="*/ 305 w 4794"/>
                  <a:gd name="T1" fmla="*/ 9595 h 2280"/>
                  <a:gd name="T2" fmla="*/ 904 w 4794"/>
                  <a:gd name="T3" fmla="*/ 9595 h 2280"/>
                  <a:gd name="T4" fmla="*/ 1507 w 4794"/>
                  <a:gd name="T5" fmla="*/ 8947 h 2280"/>
                  <a:gd name="T6" fmla="*/ 1812 w 4794"/>
                  <a:gd name="T7" fmla="*/ 8516 h 2280"/>
                  <a:gd name="T8" fmla="*/ 2415 w 4794"/>
                  <a:gd name="T9" fmla="*/ 7651 h 2280"/>
                  <a:gd name="T10" fmla="*/ 3168 w 4794"/>
                  <a:gd name="T11" fmla="*/ 7006 h 2280"/>
                  <a:gd name="T12" fmla="*/ 3319 w 4794"/>
                  <a:gd name="T13" fmla="*/ 7436 h 2280"/>
                  <a:gd name="T14" fmla="*/ 3920 w 4794"/>
                  <a:gd name="T15" fmla="*/ 7869 h 2280"/>
                  <a:gd name="T16" fmla="*/ 4227 w 4794"/>
                  <a:gd name="T17" fmla="*/ 7436 h 2280"/>
                  <a:gd name="T18" fmla="*/ 4978 w 4794"/>
                  <a:gd name="T19" fmla="*/ 7651 h 2280"/>
                  <a:gd name="T20" fmla="*/ 5280 w 4794"/>
                  <a:gd name="T21" fmla="*/ 7006 h 2280"/>
                  <a:gd name="T22" fmla="*/ 5733 w 4794"/>
                  <a:gd name="T23" fmla="*/ 7006 h 2280"/>
                  <a:gd name="T24" fmla="*/ 6035 w 4794"/>
                  <a:gd name="T25" fmla="*/ 7006 h 2280"/>
                  <a:gd name="T26" fmla="*/ 6184 w 4794"/>
                  <a:gd name="T27" fmla="*/ 6573 h 2280"/>
                  <a:gd name="T28" fmla="*/ 6184 w 4794"/>
                  <a:gd name="T29" fmla="*/ 6139 h 2280"/>
                  <a:gd name="T30" fmla="*/ 6938 w 4794"/>
                  <a:gd name="T31" fmla="*/ 4850 h 2280"/>
                  <a:gd name="T32" fmla="*/ 7242 w 4794"/>
                  <a:gd name="T33" fmla="*/ 4202 h 2280"/>
                  <a:gd name="T34" fmla="*/ 7242 w 4794"/>
                  <a:gd name="T35" fmla="*/ 3771 h 2280"/>
                  <a:gd name="T36" fmla="*/ 7388 w 4794"/>
                  <a:gd name="T37" fmla="*/ 3337 h 2280"/>
                  <a:gd name="T38" fmla="*/ 7542 w 4794"/>
                  <a:gd name="T39" fmla="*/ 3125 h 2280"/>
                  <a:gd name="T40" fmla="*/ 7844 w 4794"/>
                  <a:gd name="T41" fmla="*/ 3561 h 2280"/>
                  <a:gd name="T42" fmla="*/ 8353 w 4794"/>
                  <a:gd name="T43" fmla="*/ 3392 h 2280"/>
                  <a:gd name="T44" fmla="*/ 8527 w 4794"/>
                  <a:gd name="T45" fmla="*/ 2722 h 2280"/>
                  <a:gd name="T46" fmla="*/ 8766 w 4794"/>
                  <a:gd name="T47" fmla="*/ 2158 h 2280"/>
                  <a:gd name="T48" fmla="*/ 9014 w 4794"/>
                  <a:gd name="T49" fmla="*/ 2207 h 2280"/>
                  <a:gd name="T50" fmla="*/ 9201 w 4794"/>
                  <a:gd name="T51" fmla="*/ 1885 h 2280"/>
                  <a:gd name="T52" fmla="*/ 9503 w 4794"/>
                  <a:gd name="T53" fmla="*/ 1617 h 2280"/>
                  <a:gd name="T54" fmla="*/ 9693 w 4794"/>
                  <a:gd name="T55" fmla="*/ 1266 h 2280"/>
                  <a:gd name="T56" fmla="*/ 9787 w 4794"/>
                  <a:gd name="T57" fmla="*/ 972 h 2280"/>
                  <a:gd name="T58" fmla="*/ 9823 w 4794"/>
                  <a:gd name="T59" fmla="*/ 482 h 2280"/>
                  <a:gd name="T60" fmla="*/ 9991 w 4794"/>
                  <a:gd name="T61" fmla="*/ 0 h 2280"/>
                  <a:gd name="T62" fmla="*/ 11029 w 4794"/>
                  <a:gd name="T63" fmla="*/ 754 h 2280"/>
                  <a:gd name="T64" fmla="*/ 11447 w 4794"/>
                  <a:gd name="T65" fmla="*/ 647 h 2280"/>
                  <a:gd name="T66" fmla="*/ 11615 w 4794"/>
                  <a:gd name="T67" fmla="*/ 1022 h 2280"/>
                  <a:gd name="T68" fmla="*/ 11524 w 4794"/>
                  <a:gd name="T69" fmla="*/ 1427 h 2280"/>
                  <a:gd name="T70" fmla="*/ 12016 w 4794"/>
                  <a:gd name="T71" fmla="*/ 1427 h 2280"/>
                  <a:gd name="T72" fmla="*/ 12016 w 4794"/>
                  <a:gd name="T73" fmla="*/ 2020 h 2280"/>
                  <a:gd name="T74" fmla="*/ 11860 w 4794"/>
                  <a:gd name="T75" fmla="*/ 3337 h 2280"/>
                  <a:gd name="T76" fmla="*/ 11785 w 4794"/>
                  <a:gd name="T77" fmla="*/ 3799 h 2280"/>
                  <a:gd name="T78" fmla="*/ 12258 w 4794"/>
                  <a:gd name="T79" fmla="*/ 3691 h 2280"/>
                  <a:gd name="T80" fmla="*/ 12406 w 4794"/>
                  <a:gd name="T81" fmla="*/ 4040 h 2280"/>
                  <a:gd name="T82" fmla="*/ 12672 w 4794"/>
                  <a:gd name="T83" fmla="*/ 4579 h 2280"/>
                  <a:gd name="T84" fmla="*/ 13202 w 4794"/>
                  <a:gd name="T85" fmla="*/ 4689 h 2280"/>
                  <a:gd name="T86" fmla="*/ 13522 w 4794"/>
                  <a:gd name="T87" fmla="*/ 5281 h 2280"/>
                  <a:gd name="T88" fmla="*/ 13878 w 4794"/>
                  <a:gd name="T89" fmla="*/ 5712 h 2280"/>
                  <a:gd name="T90" fmla="*/ 13878 w 4794"/>
                  <a:gd name="T91" fmla="*/ 6361 h 2280"/>
                  <a:gd name="T92" fmla="*/ 14030 w 4794"/>
                  <a:gd name="T93" fmla="*/ 7218 h 2280"/>
                  <a:gd name="T94" fmla="*/ 14181 w 4794"/>
                  <a:gd name="T95" fmla="*/ 7869 h 2280"/>
                  <a:gd name="T96" fmla="*/ 14481 w 4794"/>
                  <a:gd name="T97" fmla="*/ 8516 h 2280"/>
                  <a:gd name="T98" fmla="*/ 15065 w 4794"/>
                  <a:gd name="T99" fmla="*/ 9083 h 2280"/>
                  <a:gd name="T100" fmla="*/ 14631 w 4794"/>
                  <a:gd name="T101" fmla="*/ 10244 h 2280"/>
                  <a:gd name="T102" fmla="*/ 3356 w 4794"/>
                  <a:gd name="T103" fmla="*/ 10046 h 2280"/>
                  <a:gd name="T104" fmla="*/ 0 w 4794"/>
                  <a:gd name="T105" fmla="*/ 10022 h 22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794"/>
                  <a:gd name="T160" fmla="*/ 0 h 2280"/>
                  <a:gd name="T161" fmla="*/ 4794 w 4794"/>
                  <a:gd name="T162" fmla="*/ 2280 h 22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794" h="2280">
                    <a:moveTo>
                      <a:pt x="0" y="2232"/>
                    </a:moveTo>
                    <a:lnTo>
                      <a:pt x="96" y="2136"/>
                    </a:lnTo>
                    <a:lnTo>
                      <a:pt x="144" y="2136"/>
                    </a:lnTo>
                    <a:lnTo>
                      <a:pt x="288" y="2136"/>
                    </a:lnTo>
                    <a:lnTo>
                      <a:pt x="336" y="2040"/>
                    </a:lnTo>
                    <a:lnTo>
                      <a:pt x="480" y="1992"/>
                    </a:lnTo>
                    <a:lnTo>
                      <a:pt x="480" y="1896"/>
                    </a:lnTo>
                    <a:lnTo>
                      <a:pt x="576" y="1896"/>
                    </a:lnTo>
                    <a:lnTo>
                      <a:pt x="576" y="1800"/>
                    </a:lnTo>
                    <a:lnTo>
                      <a:pt x="768" y="1704"/>
                    </a:lnTo>
                    <a:lnTo>
                      <a:pt x="960" y="1512"/>
                    </a:lnTo>
                    <a:lnTo>
                      <a:pt x="1008" y="1560"/>
                    </a:lnTo>
                    <a:lnTo>
                      <a:pt x="1056" y="1608"/>
                    </a:lnTo>
                    <a:lnTo>
                      <a:pt x="1056" y="1656"/>
                    </a:lnTo>
                    <a:lnTo>
                      <a:pt x="1152" y="1752"/>
                    </a:lnTo>
                    <a:lnTo>
                      <a:pt x="1248" y="1752"/>
                    </a:lnTo>
                    <a:lnTo>
                      <a:pt x="1344" y="1704"/>
                    </a:lnTo>
                    <a:lnTo>
                      <a:pt x="1344" y="1656"/>
                    </a:lnTo>
                    <a:lnTo>
                      <a:pt x="1440" y="1704"/>
                    </a:lnTo>
                    <a:lnTo>
                      <a:pt x="1584" y="1704"/>
                    </a:lnTo>
                    <a:lnTo>
                      <a:pt x="1632" y="1656"/>
                    </a:lnTo>
                    <a:lnTo>
                      <a:pt x="1680" y="1560"/>
                    </a:lnTo>
                    <a:lnTo>
                      <a:pt x="1728" y="1608"/>
                    </a:lnTo>
                    <a:lnTo>
                      <a:pt x="1824" y="1560"/>
                    </a:lnTo>
                    <a:lnTo>
                      <a:pt x="1872" y="1512"/>
                    </a:lnTo>
                    <a:lnTo>
                      <a:pt x="1920" y="1560"/>
                    </a:lnTo>
                    <a:lnTo>
                      <a:pt x="1968" y="1512"/>
                    </a:lnTo>
                    <a:lnTo>
                      <a:pt x="1968" y="1464"/>
                    </a:lnTo>
                    <a:lnTo>
                      <a:pt x="2016" y="1416"/>
                    </a:lnTo>
                    <a:lnTo>
                      <a:pt x="1968" y="1368"/>
                    </a:lnTo>
                    <a:lnTo>
                      <a:pt x="2160" y="1128"/>
                    </a:lnTo>
                    <a:lnTo>
                      <a:pt x="2208" y="1080"/>
                    </a:lnTo>
                    <a:lnTo>
                      <a:pt x="2208" y="984"/>
                    </a:lnTo>
                    <a:lnTo>
                      <a:pt x="2304" y="936"/>
                    </a:lnTo>
                    <a:lnTo>
                      <a:pt x="2304" y="888"/>
                    </a:lnTo>
                    <a:lnTo>
                      <a:pt x="2304" y="840"/>
                    </a:lnTo>
                    <a:lnTo>
                      <a:pt x="2352" y="792"/>
                    </a:lnTo>
                    <a:lnTo>
                      <a:pt x="2352" y="744"/>
                    </a:lnTo>
                    <a:lnTo>
                      <a:pt x="2352" y="696"/>
                    </a:lnTo>
                    <a:lnTo>
                      <a:pt x="2400" y="696"/>
                    </a:lnTo>
                    <a:lnTo>
                      <a:pt x="2448" y="744"/>
                    </a:lnTo>
                    <a:lnTo>
                      <a:pt x="2496" y="792"/>
                    </a:lnTo>
                    <a:lnTo>
                      <a:pt x="2586" y="822"/>
                    </a:lnTo>
                    <a:lnTo>
                      <a:pt x="2658" y="756"/>
                    </a:lnTo>
                    <a:lnTo>
                      <a:pt x="2676" y="654"/>
                    </a:lnTo>
                    <a:lnTo>
                      <a:pt x="2712" y="606"/>
                    </a:lnTo>
                    <a:lnTo>
                      <a:pt x="2718" y="558"/>
                    </a:lnTo>
                    <a:lnTo>
                      <a:pt x="2790" y="480"/>
                    </a:lnTo>
                    <a:lnTo>
                      <a:pt x="2814" y="528"/>
                    </a:lnTo>
                    <a:lnTo>
                      <a:pt x="2868" y="492"/>
                    </a:lnTo>
                    <a:lnTo>
                      <a:pt x="2886" y="450"/>
                    </a:lnTo>
                    <a:lnTo>
                      <a:pt x="2928" y="420"/>
                    </a:lnTo>
                    <a:lnTo>
                      <a:pt x="2988" y="414"/>
                    </a:lnTo>
                    <a:lnTo>
                      <a:pt x="3024" y="360"/>
                    </a:lnTo>
                    <a:lnTo>
                      <a:pt x="3024" y="312"/>
                    </a:lnTo>
                    <a:lnTo>
                      <a:pt x="3084" y="282"/>
                    </a:lnTo>
                    <a:lnTo>
                      <a:pt x="3114" y="252"/>
                    </a:lnTo>
                    <a:lnTo>
                      <a:pt x="3114" y="216"/>
                    </a:lnTo>
                    <a:lnTo>
                      <a:pt x="3114" y="180"/>
                    </a:lnTo>
                    <a:lnTo>
                      <a:pt x="3126" y="108"/>
                    </a:lnTo>
                    <a:lnTo>
                      <a:pt x="3132" y="60"/>
                    </a:lnTo>
                    <a:lnTo>
                      <a:pt x="3180" y="0"/>
                    </a:lnTo>
                    <a:lnTo>
                      <a:pt x="3456" y="264"/>
                    </a:lnTo>
                    <a:lnTo>
                      <a:pt x="3510" y="168"/>
                    </a:lnTo>
                    <a:lnTo>
                      <a:pt x="3534" y="126"/>
                    </a:lnTo>
                    <a:lnTo>
                      <a:pt x="3642" y="144"/>
                    </a:lnTo>
                    <a:lnTo>
                      <a:pt x="3702" y="192"/>
                    </a:lnTo>
                    <a:lnTo>
                      <a:pt x="3696" y="228"/>
                    </a:lnTo>
                    <a:lnTo>
                      <a:pt x="3654" y="258"/>
                    </a:lnTo>
                    <a:lnTo>
                      <a:pt x="3666" y="318"/>
                    </a:lnTo>
                    <a:lnTo>
                      <a:pt x="3756" y="318"/>
                    </a:lnTo>
                    <a:lnTo>
                      <a:pt x="3822" y="318"/>
                    </a:lnTo>
                    <a:lnTo>
                      <a:pt x="3822" y="402"/>
                    </a:lnTo>
                    <a:lnTo>
                      <a:pt x="3822" y="450"/>
                    </a:lnTo>
                    <a:lnTo>
                      <a:pt x="3828" y="642"/>
                    </a:lnTo>
                    <a:lnTo>
                      <a:pt x="3774" y="744"/>
                    </a:lnTo>
                    <a:lnTo>
                      <a:pt x="3732" y="798"/>
                    </a:lnTo>
                    <a:lnTo>
                      <a:pt x="3750" y="846"/>
                    </a:lnTo>
                    <a:lnTo>
                      <a:pt x="3846" y="888"/>
                    </a:lnTo>
                    <a:lnTo>
                      <a:pt x="3900" y="822"/>
                    </a:lnTo>
                    <a:lnTo>
                      <a:pt x="3936" y="816"/>
                    </a:lnTo>
                    <a:lnTo>
                      <a:pt x="3948" y="900"/>
                    </a:lnTo>
                    <a:lnTo>
                      <a:pt x="3966" y="984"/>
                    </a:lnTo>
                    <a:lnTo>
                      <a:pt x="4032" y="1020"/>
                    </a:lnTo>
                    <a:lnTo>
                      <a:pt x="4134" y="1020"/>
                    </a:lnTo>
                    <a:lnTo>
                      <a:pt x="4200" y="1044"/>
                    </a:lnTo>
                    <a:lnTo>
                      <a:pt x="4302" y="1122"/>
                    </a:lnTo>
                    <a:lnTo>
                      <a:pt x="4302" y="1176"/>
                    </a:lnTo>
                    <a:lnTo>
                      <a:pt x="4368" y="1176"/>
                    </a:lnTo>
                    <a:lnTo>
                      <a:pt x="4416" y="1272"/>
                    </a:lnTo>
                    <a:lnTo>
                      <a:pt x="4416" y="1368"/>
                    </a:lnTo>
                    <a:lnTo>
                      <a:pt x="4416" y="1416"/>
                    </a:lnTo>
                    <a:lnTo>
                      <a:pt x="4464" y="1512"/>
                    </a:lnTo>
                    <a:lnTo>
                      <a:pt x="4464" y="1608"/>
                    </a:lnTo>
                    <a:lnTo>
                      <a:pt x="4464" y="1704"/>
                    </a:lnTo>
                    <a:lnTo>
                      <a:pt x="4512" y="1752"/>
                    </a:lnTo>
                    <a:lnTo>
                      <a:pt x="4512" y="1848"/>
                    </a:lnTo>
                    <a:lnTo>
                      <a:pt x="4608" y="1896"/>
                    </a:lnTo>
                    <a:lnTo>
                      <a:pt x="4752" y="1992"/>
                    </a:lnTo>
                    <a:lnTo>
                      <a:pt x="4794" y="2022"/>
                    </a:lnTo>
                    <a:lnTo>
                      <a:pt x="4788" y="2130"/>
                    </a:lnTo>
                    <a:lnTo>
                      <a:pt x="4656" y="2280"/>
                    </a:lnTo>
                    <a:lnTo>
                      <a:pt x="2736" y="2280"/>
                    </a:lnTo>
                    <a:lnTo>
                      <a:pt x="1068" y="2238"/>
                    </a:lnTo>
                    <a:lnTo>
                      <a:pt x="72" y="2256"/>
                    </a:lnTo>
                    <a:lnTo>
                      <a:pt x="0" y="2232"/>
                    </a:lnTo>
                    <a:close/>
                  </a:path>
                </a:pathLst>
              </a:custGeom>
              <a:solidFill>
                <a:srgbClr val="FFFF99">
                  <a:alpha val="38823"/>
                </a:srgb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1" name="Line 57"/>
            <p:cNvSpPr>
              <a:spLocks noChangeShapeType="1"/>
            </p:cNvSpPr>
            <p:nvPr/>
          </p:nvSpPr>
          <p:spPr bwMode="auto">
            <a:xfrm>
              <a:off x="1201" y="2691"/>
              <a:ext cx="239" cy="45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886200" y="1420813"/>
            <a:ext cx="4876800" cy="4724400"/>
            <a:chOff x="2448" y="1104"/>
            <a:chExt cx="3072" cy="2976"/>
          </a:xfrm>
        </p:grpSpPr>
        <p:pic>
          <p:nvPicPr>
            <p:cNvPr id="12297" name="Picture 4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104"/>
              <a:ext cx="2112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Rectangle 54"/>
            <p:cNvSpPr>
              <a:spLocks noChangeArrowheads="1"/>
            </p:cNvSpPr>
            <p:nvPr/>
          </p:nvSpPr>
          <p:spPr bwMode="auto">
            <a:xfrm>
              <a:off x="2448" y="3696"/>
              <a:ext cx="96" cy="144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99" name="AutoShape 56"/>
            <p:cNvCxnSpPr>
              <a:cxnSpLocks noChangeShapeType="1"/>
              <a:stCxn id="12298" idx="3"/>
            </p:cNvCxnSpPr>
            <p:nvPr/>
          </p:nvCxnSpPr>
          <p:spPr bwMode="auto">
            <a:xfrm flipV="1">
              <a:off x="2556" y="2592"/>
              <a:ext cx="852" cy="1176"/>
            </a:xfrm>
            <a:prstGeom prst="curvedConnector3">
              <a:avLst>
                <a:gd name="adj1" fmla="val 49296"/>
              </a:avLst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319549" name="Picture 61" descr="vt_shield_tag_onwhite2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030413"/>
            <a:ext cx="2362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550" name="Oval 62"/>
          <p:cNvSpPr>
            <a:spLocks noChangeArrowheads="1"/>
          </p:cNvSpPr>
          <p:nvPr/>
        </p:nvSpPr>
        <p:spPr bwMode="auto">
          <a:xfrm>
            <a:off x="6553200" y="2182813"/>
            <a:ext cx="6096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50" grpId="0" animBg="1"/>
    </p:bldLst>
  </p:timing>
</p:sld>
</file>

<file path=ppt/theme/theme1.xml><?xml version="1.0" encoding="utf-8"?>
<a:theme xmlns:a="http://schemas.openxmlformats.org/drawingml/2006/main" name="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2007-fr">
  <a:themeElements>
    <a:clrScheme name="p2007-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2007-f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B00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B00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2007-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RIG_White</Template>
  <TotalTime>3387</TotalTime>
  <Words>668</Words>
  <Application>Microsoft Office PowerPoint</Application>
  <PresentationFormat>On-screen Show (4:3)</PresentationFormat>
  <Paragraphs>239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VT_Presentation</vt:lpstr>
      <vt:lpstr>p2007-fr</vt:lpstr>
      <vt:lpstr>Visio</vt:lpstr>
      <vt:lpstr>Evaluation of the International Friction Index Coefficients for Various Devices</vt:lpstr>
      <vt:lpstr>Overview</vt:lpstr>
      <vt:lpstr>Acknowledgements</vt:lpstr>
      <vt:lpstr>Slide 4</vt:lpstr>
      <vt:lpstr>Motivation</vt:lpstr>
      <vt:lpstr>Objective</vt:lpstr>
      <vt:lpstr>Slide 7</vt:lpstr>
      <vt:lpstr>Background:  Pavement Surface Properties Consortium </vt:lpstr>
      <vt:lpstr>The Virginia Smart Road</vt:lpstr>
      <vt:lpstr>The Virginia Smart Road  Layout </vt:lpstr>
      <vt:lpstr>Pavement Surface Properties Consortium Current Projects</vt:lpstr>
      <vt:lpstr>Slide 12</vt:lpstr>
      <vt:lpstr>Experimental Program</vt:lpstr>
      <vt:lpstr>Sample of Equipment Used</vt:lpstr>
      <vt:lpstr>Experimental Section Layout</vt:lpstr>
      <vt:lpstr>Slide 16</vt:lpstr>
      <vt:lpstr>Results:  Comparison Using Original Coefficients</vt:lpstr>
      <vt:lpstr>Revised Coefficients</vt:lpstr>
      <vt:lpstr>Adding Macrotexture</vt:lpstr>
      <vt:lpstr>Comparison of F60 IFI Coefficients</vt:lpstr>
      <vt:lpstr>“Experimental” Sp</vt:lpstr>
      <vt:lpstr>Speed Constant</vt:lpstr>
      <vt:lpstr>Comparison of Sp Models</vt:lpstr>
      <vt:lpstr>Slide 24</vt:lpstr>
      <vt:lpstr>Conclusions</vt:lpstr>
      <vt:lpstr>Conclusions (cont.)</vt:lpstr>
      <vt:lpstr>Conclusions (cont.)</vt:lpstr>
    </vt:vector>
  </TitlesOfParts>
  <Company>VTTI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Incorporation of Fuzzy Logic-based LCCA Algorithm in a Risk Analysis Model</dc:title>
  <dc:creator>cchen</dc:creator>
  <cp:lastModifiedBy>gflintsch</cp:lastModifiedBy>
  <cp:revision>121</cp:revision>
  <dcterms:created xsi:type="dcterms:W3CDTF">2006-06-02T16:04:59Z</dcterms:created>
  <dcterms:modified xsi:type="dcterms:W3CDTF">2008-10-21T06:08:34Z</dcterms:modified>
</cp:coreProperties>
</file>