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tags/tag45.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tags/tag47.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5" r:id="rId1"/>
  </p:sldMasterIdLst>
  <p:notesMasterIdLst>
    <p:notesMasterId r:id="rId51"/>
  </p:notesMasterIdLst>
  <p:handoutMasterIdLst>
    <p:handoutMasterId r:id="rId52"/>
  </p:handoutMasterIdLst>
  <p:sldIdLst>
    <p:sldId id="256" r:id="rId2"/>
    <p:sldId id="380" r:id="rId3"/>
    <p:sldId id="379" r:id="rId4"/>
    <p:sldId id="381" r:id="rId5"/>
    <p:sldId id="382" r:id="rId6"/>
    <p:sldId id="383" r:id="rId7"/>
    <p:sldId id="385" r:id="rId8"/>
    <p:sldId id="302" r:id="rId9"/>
    <p:sldId id="387" r:id="rId10"/>
    <p:sldId id="388" r:id="rId11"/>
    <p:sldId id="305" r:id="rId12"/>
    <p:sldId id="422" r:id="rId13"/>
    <p:sldId id="423" r:id="rId14"/>
    <p:sldId id="389" r:id="rId15"/>
    <p:sldId id="269" r:id="rId16"/>
    <p:sldId id="440" r:id="rId17"/>
    <p:sldId id="441" r:id="rId18"/>
    <p:sldId id="455" r:id="rId19"/>
    <p:sldId id="476" r:id="rId20"/>
    <p:sldId id="443" r:id="rId21"/>
    <p:sldId id="457" r:id="rId22"/>
    <p:sldId id="456" r:id="rId23"/>
    <p:sldId id="420" r:id="rId24"/>
    <p:sldId id="419" r:id="rId25"/>
    <p:sldId id="392" r:id="rId26"/>
    <p:sldId id="400" r:id="rId27"/>
    <p:sldId id="471" r:id="rId28"/>
    <p:sldId id="394" r:id="rId29"/>
    <p:sldId id="426" r:id="rId30"/>
    <p:sldId id="477" r:id="rId31"/>
    <p:sldId id="472" r:id="rId32"/>
    <p:sldId id="425" r:id="rId33"/>
    <p:sldId id="418" r:id="rId34"/>
    <p:sldId id="399" r:id="rId35"/>
    <p:sldId id="415" r:id="rId36"/>
    <p:sldId id="421" r:id="rId37"/>
    <p:sldId id="406" r:id="rId38"/>
    <p:sldId id="401" r:id="rId39"/>
    <p:sldId id="478" r:id="rId40"/>
    <p:sldId id="489" r:id="rId41"/>
    <p:sldId id="479" r:id="rId42"/>
    <p:sldId id="480" r:id="rId43"/>
    <p:sldId id="481" r:id="rId44"/>
    <p:sldId id="482" r:id="rId45"/>
    <p:sldId id="484" r:id="rId46"/>
    <p:sldId id="485" r:id="rId47"/>
    <p:sldId id="486" r:id="rId48"/>
    <p:sldId id="487" r:id="rId49"/>
    <p:sldId id="488" r:id="rId50"/>
  </p:sldIdLst>
  <p:sldSz cx="9144000" cy="6858000" type="screen4x3"/>
  <p:notesSz cx="6858000" cy="9144000"/>
  <p:embeddedFontLst>
    <p:embeddedFont>
      <p:font typeface="Tahoma" pitchFamily="34" charset="0"/>
      <p:regular r:id="rId53"/>
      <p:bold r:id="rId54"/>
    </p:embeddedFont>
    <p:embeddedFont>
      <p:font typeface="MT Extra" pitchFamily="18" charset="2"/>
      <p:regular r:id="rId55"/>
    </p:embeddedFont>
  </p:embeddedFontLst>
  <p:custDataLst>
    <p:tags r:id="rId56"/>
  </p:custDataLst>
  <p:defaultTextStyle>
    <a:defPPr>
      <a:defRPr lang="en-US"/>
    </a:defPPr>
    <a:lvl1pPr algn="ctr" rtl="0" fontAlgn="base">
      <a:spcBef>
        <a:spcPct val="50000"/>
      </a:spcBef>
      <a:spcAft>
        <a:spcPct val="0"/>
      </a:spcAft>
      <a:defRPr sz="2800" b="1" kern="1200">
        <a:solidFill>
          <a:schemeClr val="tx1"/>
        </a:solidFill>
        <a:latin typeface="Tahoma" pitchFamily="34" charset="0"/>
        <a:ea typeface="ＭＳ Ｐゴシック" charset="-128"/>
        <a:cs typeface="+mn-cs"/>
      </a:defRPr>
    </a:lvl1pPr>
    <a:lvl2pPr marL="457200" algn="ctr" rtl="0" fontAlgn="base">
      <a:spcBef>
        <a:spcPct val="50000"/>
      </a:spcBef>
      <a:spcAft>
        <a:spcPct val="0"/>
      </a:spcAft>
      <a:defRPr sz="2800" b="1" kern="1200">
        <a:solidFill>
          <a:schemeClr val="tx1"/>
        </a:solidFill>
        <a:latin typeface="Tahoma" pitchFamily="34" charset="0"/>
        <a:ea typeface="ＭＳ Ｐゴシック" charset="-128"/>
        <a:cs typeface="+mn-cs"/>
      </a:defRPr>
    </a:lvl2pPr>
    <a:lvl3pPr marL="914400" algn="ctr" rtl="0" fontAlgn="base">
      <a:spcBef>
        <a:spcPct val="50000"/>
      </a:spcBef>
      <a:spcAft>
        <a:spcPct val="0"/>
      </a:spcAft>
      <a:defRPr sz="2800" b="1" kern="1200">
        <a:solidFill>
          <a:schemeClr val="tx1"/>
        </a:solidFill>
        <a:latin typeface="Tahoma" pitchFamily="34" charset="0"/>
        <a:ea typeface="ＭＳ Ｐゴシック" charset="-128"/>
        <a:cs typeface="+mn-cs"/>
      </a:defRPr>
    </a:lvl3pPr>
    <a:lvl4pPr marL="1371600" algn="ctr" rtl="0" fontAlgn="base">
      <a:spcBef>
        <a:spcPct val="50000"/>
      </a:spcBef>
      <a:spcAft>
        <a:spcPct val="0"/>
      </a:spcAft>
      <a:defRPr sz="2800" b="1" kern="1200">
        <a:solidFill>
          <a:schemeClr val="tx1"/>
        </a:solidFill>
        <a:latin typeface="Tahoma" pitchFamily="34" charset="0"/>
        <a:ea typeface="ＭＳ Ｐゴシック" charset="-128"/>
        <a:cs typeface="+mn-cs"/>
      </a:defRPr>
    </a:lvl4pPr>
    <a:lvl5pPr marL="1828800" algn="ctr" rtl="0" fontAlgn="base">
      <a:spcBef>
        <a:spcPct val="50000"/>
      </a:spcBef>
      <a:spcAft>
        <a:spcPct val="0"/>
      </a:spcAft>
      <a:defRPr sz="2800" b="1" kern="1200">
        <a:solidFill>
          <a:schemeClr val="tx1"/>
        </a:solidFill>
        <a:latin typeface="Tahoma" pitchFamily="34" charset="0"/>
        <a:ea typeface="ＭＳ Ｐゴシック" charset="-128"/>
        <a:cs typeface="+mn-cs"/>
      </a:defRPr>
    </a:lvl5pPr>
    <a:lvl6pPr marL="2286000" algn="l" defTabSz="914400" rtl="0" eaLnBrk="1" latinLnBrk="0" hangingPunct="1">
      <a:defRPr sz="2800" b="1" kern="1200">
        <a:solidFill>
          <a:schemeClr val="tx1"/>
        </a:solidFill>
        <a:latin typeface="Tahoma" pitchFamily="34" charset="0"/>
        <a:ea typeface="ＭＳ Ｐゴシック" charset="-128"/>
        <a:cs typeface="+mn-cs"/>
      </a:defRPr>
    </a:lvl6pPr>
    <a:lvl7pPr marL="2743200" algn="l" defTabSz="914400" rtl="0" eaLnBrk="1" latinLnBrk="0" hangingPunct="1">
      <a:defRPr sz="2800" b="1" kern="1200">
        <a:solidFill>
          <a:schemeClr val="tx1"/>
        </a:solidFill>
        <a:latin typeface="Tahoma" pitchFamily="34" charset="0"/>
        <a:ea typeface="ＭＳ Ｐゴシック" charset="-128"/>
        <a:cs typeface="+mn-cs"/>
      </a:defRPr>
    </a:lvl7pPr>
    <a:lvl8pPr marL="3200400" algn="l" defTabSz="914400" rtl="0" eaLnBrk="1" latinLnBrk="0" hangingPunct="1">
      <a:defRPr sz="2800" b="1" kern="1200">
        <a:solidFill>
          <a:schemeClr val="tx1"/>
        </a:solidFill>
        <a:latin typeface="Tahoma" pitchFamily="34" charset="0"/>
        <a:ea typeface="ＭＳ Ｐゴシック" charset="-128"/>
        <a:cs typeface="+mn-cs"/>
      </a:defRPr>
    </a:lvl8pPr>
    <a:lvl9pPr marL="3657600" algn="l" defTabSz="914400" rtl="0" eaLnBrk="1" latinLnBrk="0" hangingPunct="1">
      <a:defRPr sz="2800" b="1" kern="1200">
        <a:solidFill>
          <a:schemeClr val="tx1"/>
        </a:solidFill>
        <a:latin typeface="Tahom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CC00CC"/>
    <a:srgbClr val="800080"/>
    <a:srgbClr val="DD97DD"/>
    <a:srgbClr val="2DFF37"/>
    <a:srgbClr val="9BFF57"/>
    <a:srgbClr val="E5E5F7"/>
    <a:srgbClr val="E2E2F6"/>
    <a:srgbClr val="EECAEE"/>
    <a:srgbClr val="D274D2"/>
    <a:srgbClr val="CB59B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09" autoAdjust="0"/>
    <p:restoredTop sz="94431" autoAdjust="0"/>
  </p:normalViewPr>
  <p:slideViewPr>
    <p:cSldViewPr>
      <p:cViewPr>
        <p:scale>
          <a:sx n="78" d="100"/>
          <a:sy n="78" d="100"/>
        </p:scale>
        <p:origin x="-894" y="-1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3474"/>
    </p:cViewPr>
  </p:sorterViewPr>
  <p:notesViewPr>
    <p:cSldViewPr>
      <p:cViewPr varScale="1">
        <p:scale>
          <a:sx n="83" d="100"/>
          <a:sy n="83" d="100"/>
        </p:scale>
        <p:origin x="-204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defRPr>
            </a:lvl1pPr>
          </a:lstStyle>
          <a:p>
            <a:endParaRPr lang="en-US"/>
          </a:p>
        </p:txBody>
      </p:sp>
      <p:sp>
        <p:nvSpPr>
          <p:cNvPr id="130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charset="0"/>
              </a:defRPr>
            </a:lvl1pPr>
          </a:lstStyle>
          <a:p>
            <a:endParaRPr lang="en-US"/>
          </a:p>
        </p:txBody>
      </p:sp>
      <p:sp>
        <p:nvSpPr>
          <p:cNvPr id="130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defRPr>
            </a:lvl1pPr>
          </a:lstStyle>
          <a:p>
            <a:endParaRPr lang="en-US"/>
          </a:p>
        </p:txBody>
      </p:sp>
      <p:sp>
        <p:nvSpPr>
          <p:cNvPr id="130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charset="0"/>
              </a:defRPr>
            </a:lvl1pPr>
          </a:lstStyle>
          <a:p>
            <a:fld id="{9DFB3D21-A4B0-42B8-BE18-3E09A105A0D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Arial"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Arial" charset="0"/>
              </a:defRPr>
            </a:lvl1pPr>
          </a:lstStyle>
          <a:p>
            <a:fld id="{1DF90826-841B-4079-831E-DC65A8F63FD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C6C59F-17E9-4E81-98AF-E5672D594C81}"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ACFB6EA-7F77-4C22-A316-C941C64DA600}" type="slidenum">
              <a:rPr lang="en-US"/>
              <a:pPr/>
              <a:t>10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36E257-31AF-4E89-B660-81437787B3A7}" type="slidenum">
              <a:rPr lang="en-US"/>
              <a:pPr/>
              <a:t>11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4ADB0E5-165F-4AA5-B0A4-058EFEB1201E}" type="slidenum">
              <a:rPr lang="en-US"/>
              <a:pPr/>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to </a:t>
            </a:r>
            <a:r>
              <a:rPr lang="en-US" dirty="0" err="1" smtClean="0"/>
              <a:t>zeroth</a:t>
            </a:r>
            <a:r>
              <a:rPr lang="en-US" dirty="0" smtClean="0"/>
              <a:t> order </a:t>
            </a:r>
            <a:r>
              <a:rPr lang="en-US" dirty="0" err="1" smtClean="0"/>
              <a:t>coeff</a:t>
            </a:r>
            <a:r>
              <a:rPr lang="en-US" dirty="0" smtClean="0"/>
              <a:t>, then say that first order</a:t>
            </a:r>
            <a:r>
              <a:rPr lang="en-US" baseline="0" dirty="0" smtClean="0"/>
              <a:t> can be constructed by first two blocks, second order can be constructed by first 3 blocks… nth order can be constructed by all blocks</a:t>
            </a:r>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6864928-5336-4190-A547-42D365FD0FE1}" type="slidenum">
              <a:rPr lang="en-US"/>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9B309C5-0B66-44EE-96C3-329D9617F9C0}" type="slidenum">
              <a:rPr lang="en-US"/>
              <a:pPr/>
              <a:t>16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2B8E432-98D4-4A74-A5F0-2D590B53A1DB}" type="slidenum">
              <a:rPr lang="en-US"/>
              <a:pPr/>
              <a:t>17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6864928-5336-4190-A547-42D365FD0FE1}" type="slidenum">
              <a:rPr lang="en-US"/>
              <a:pPr/>
              <a:t>19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CD18BF-41CA-4CCE-B7BF-435A3EFA317C}" type="slidenum">
              <a:rPr lang="en-US"/>
              <a:pPr/>
              <a:t>20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51D65DD-7214-4089-BB9A-5C1B08245C07}" type="slidenum">
              <a:rPr lang="en-US"/>
              <a:pPr/>
              <a:t>21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1E65272-6161-473C-981B-D6163D666930}" type="slidenum">
              <a:rPr lang="en-US"/>
              <a:pPr/>
              <a:t>22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B0AD2F7-19A8-4AF5-BDDE-576CB42EA0E7}" type="slidenum">
              <a:rPr lang="en-US"/>
              <a:pPr/>
              <a:t>23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1BE49DF-7444-44C4-9433-91F7C268DADD}" type="slidenum">
              <a:rPr lang="en-US"/>
              <a:pPr/>
              <a:t>24</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more of a story here – an impetus</a:t>
            </a:r>
            <a:r>
              <a:rPr lang="en-US" baseline="0" dirty="0" smtClean="0"/>
              <a:t> for looking at independence</a:t>
            </a:r>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consider recovering second block.  It</a:t>
            </a:r>
            <a:r>
              <a:rPr lang="en-US" baseline="0" dirty="0" smtClean="0"/>
              <a:t> appears twice in this matrix.  In the second case, we need to factor a </a:t>
            </a:r>
            <a:r>
              <a:rPr lang="en-US" baseline="0" dirty="0" err="1" smtClean="0"/>
              <a:t>kronecker</a:t>
            </a:r>
            <a:r>
              <a:rPr lang="en-US" baseline="0" dirty="0" smtClean="0"/>
              <a:t> product, which in general is only possible up to scale</a:t>
            </a:r>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doing this, summarize what we’ve done so far.</a:t>
            </a:r>
            <a:r>
              <a:rPr lang="en-US" baseline="0" dirty="0" smtClean="0"/>
              <a:t>  So far, we’ve tackled joining, splitting, and approximation issues that arise.  The last problem that remains is detecting independent subsets (like structure learning)</a:t>
            </a:r>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clearly first</a:t>
            </a:r>
            <a:r>
              <a:rPr lang="en-US" baseline="0" dirty="0" smtClean="0"/>
              <a:t> order independence is not the same as being independent at higher orders.  But even if we only detect independence at a first-order level using </a:t>
            </a:r>
            <a:r>
              <a:rPr lang="en-US" baseline="0" dirty="0" err="1" smtClean="0"/>
              <a:t>biclustering</a:t>
            </a:r>
            <a:r>
              <a:rPr lang="en-US" baseline="0" dirty="0" smtClean="0"/>
              <a:t>, what we can do is to measure the degree of independence of </a:t>
            </a:r>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986B46B-54BE-417F-AB66-ABCCA9ADF182}" type="slidenum">
              <a:rPr lang="en-US"/>
              <a:pPr/>
              <a:t>39</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C6C59F-17E9-4E81-98AF-E5672D594C81}" type="slidenum">
              <a:rPr lang="en-US"/>
              <a:pPr/>
              <a:t>40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2266F14-BBF0-44A3-9F26-7319F6C478BB}" type="slidenum">
              <a:rPr lang="en-US"/>
              <a:pPr/>
              <a:t>41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dirty="0" smtClean="0"/>
              <a:t>Our framework not only handles these single track observations,</a:t>
            </a:r>
            <a:r>
              <a:rPr lang="en-US" baseline="0" dirty="0" smtClean="0"/>
              <a:t> but it handles a variety of very general probabilistic models (since, conceptually, any function has a Fourier transform).  The catch is that we need to be able to compute low-order coefficients efficiently.  What we know how to do at this point is to compute the transform of indicator functions of the following form.  We know such and such about such functions and we view these indicators as a useful primitive for constructing more complicated models.</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pPr>
            <a:fld id="{99BD58C5-4215-4739-B284-9D4F10857C51}" type="slidenum">
              <a:rPr lang="en-US" sz="1200" b="0">
                <a:latin typeface="Arial" charset="0"/>
              </a:rPr>
              <a:pPr algn="r">
                <a:spcBef>
                  <a:spcPct val="0"/>
                </a:spcBef>
              </a:pPr>
              <a:t>43</a:t>
            </a:fld>
            <a:endParaRPr lang="en-US" sz="1200" b="0">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F90826-841B-4079-831E-DC65A8F63F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DF62A61-76EB-4991-A174-10C2E6238B50}"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F90826-841B-4079-831E-DC65A8F63F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5" descr="select-lab-red"/>
          <p:cNvPicPr>
            <a:picLocks noChangeAspect="1" noChangeArrowheads="1"/>
          </p:cNvPicPr>
          <p:nvPr/>
        </p:nvPicPr>
        <p:blipFill>
          <a:blip r:embed="rId2"/>
          <a:srcRect/>
          <a:stretch>
            <a:fillRect/>
          </a:stretch>
        </p:blipFill>
        <p:spPr bwMode="auto">
          <a:xfrm>
            <a:off x="228600" y="6324600"/>
            <a:ext cx="2209800" cy="379413"/>
          </a:xfrm>
          <a:prstGeom prst="rect">
            <a:avLst/>
          </a:prstGeom>
          <a:noFill/>
          <a:ln w="9525">
            <a:noFill/>
            <a:miter lim="800000"/>
            <a:headEnd/>
            <a:tailEnd/>
          </a:ln>
        </p:spPr>
      </p:pic>
      <p:sp>
        <p:nvSpPr>
          <p:cNvPr id="5" name="Rectangle 46"/>
          <p:cNvSpPr>
            <a:spLocks noChangeArrowheads="1"/>
          </p:cNvSpPr>
          <p:nvPr/>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a:solidFill>
                  <a:srgbClr val="630000"/>
                </a:solidFill>
                <a:latin typeface="Times" pitchFamily="18" charset="0"/>
              </a:rPr>
              <a:t>Carnegie Mellon</a:t>
            </a:r>
          </a:p>
        </p:txBody>
      </p:sp>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dirty="0" smtClean="0"/>
              <a:t>Click to edit Master title style</a:t>
            </a:r>
            <a:endParaRPr lang="en-US" dirty="0"/>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charset="2"/>
              <a:buNone/>
              <a:defRPr sz="40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4D4B38-6E30-4AA6-BAE5-F44B95D96E9D}"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2CB4459-9764-4B4B-AD5D-E81E6A406CAD}"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43025" y="76200"/>
            <a:ext cx="7496175"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4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86300" y="990600"/>
            <a:ext cx="4076700" cy="514191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94F7E8-9E34-496F-B342-F4366653CE3F}"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A1D4220-6FA6-4414-AE3B-775DEAC5B3BB}"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778B78-B9B4-4D24-B6BB-3C92679F546B}"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7B72457-911A-46F8-B8EE-32C9E737D8FD}"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667E761-B484-488D-98AD-273AC190FE62}"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5079CED-54F6-4B09-9B86-053A1D778B85}"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E9C3A69-82D1-4717-A018-A3BE40091648}"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8C5E1B8-039D-4745-8793-8AEA0AC04673}"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D12D2B6-6C7E-4035-BBB5-584FD9E34708}"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wmf"/><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endParaRPr lang="en-US"/>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6D3F9577-B628-4E17-A17C-0E751B5F544D}" type="slidenum">
              <a:rPr lang="en-US"/>
              <a:pPr/>
              <a:t>‹#›</a:t>
            </a:fld>
            <a:endParaRPr lang="en-US"/>
          </a:p>
        </p:txBody>
      </p:sp>
      <p:pic>
        <p:nvPicPr>
          <p:cNvPr id="1031" name="Picture 55" descr="logo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a:ln w="9525">
            <a:noFill/>
            <a:miter lim="800000"/>
            <a:headEnd/>
            <a:tailEnd/>
          </a:ln>
        </p:spPr>
      </p:pic>
      <p:pic>
        <p:nvPicPr>
          <p:cNvPr id="1032" name="Picture 57"/>
          <p:cNvPicPr>
            <a:picLocks noChangeAspect="1" noChangeArrowheads="1"/>
          </p:cNvPicPr>
          <p:nvPr userDrawn="1"/>
        </p:nvPicPr>
        <p:blipFill>
          <a:blip r:embed="rId16">
            <a:lum bright="14000"/>
          </a:blip>
          <a:srcRect/>
          <a:stretch>
            <a:fillRect/>
          </a:stretch>
        </p:blipFill>
        <p:spPr bwMode="auto">
          <a:xfrm>
            <a:off x="76200" y="838200"/>
            <a:ext cx="8991600" cy="84138"/>
          </a:xfrm>
          <a:prstGeom prst="rect">
            <a:avLst/>
          </a:prstGeom>
          <a:noFill/>
          <a:ln w="38100">
            <a:noFill/>
            <a:miter lim="800000"/>
            <a:headEnd/>
            <a:tailEnd/>
          </a:ln>
        </p:spPr>
      </p:pic>
    </p:spTree>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285750" indent="-285750" algn="l" rtl="0" eaLnBrk="0" fontAlgn="base" hangingPunct="0">
        <a:spcBef>
          <a:spcPct val="20000"/>
        </a:spcBef>
        <a:spcAft>
          <a:spcPct val="0"/>
        </a:spcAft>
        <a:buClr>
          <a:schemeClr val="folHlink"/>
        </a:buClr>
        <a:buSzPct val="70000"/>
        <a:buFont typeface="Wingdings" pitchFamily="2" charset="2"/>
        <a:buBlip>
          <a:blip r:embed="rId17"/>
        </a:buBlip>
        <a:defRPr sz="2800">
          <a:solidFill>
            <a:schemeClr val="tx1"/>
          </a:solidFill>
          <a:latin typeface="+mn-lt"/>
          <a:ea typeface="ＭＳ Ｐゴシック" charset="-128"/>
          <a:cs typeface="ＭＳ Ｐゴシック" charset="-128"/>
        </a:defRPr>
      </a:lvl1pPr>
      <a:lvl2pPr marL="687388" indent="-230188" algn="l" rtl="0" eaLnBrk="0" fontAlgn="base" hangingPunct="0">
        <a:spcBef>
          <a:spcPct val="20000"/>
        </a:spcBef>
        <a:spcAft>
          <a:spcPct val="0"/>
        </a:spcAft>
        <a:buClr>
          <a:schemeClr val="hlink"/>
        </a:buClr>
        <a:buSzPct val="65000"/>
        <a:buFont typeface="Wingdings" pitchFamily="2" charset="2"/>
        <a:buBlip>
          <a:blip r:embed="rId18"/>
        </a:buBlip>
        <a:defRPr sz="2400">
          <a:solidFill>
            <a:schemeClr val="tx1"/>
          </a:solidFill>
          <a:latin typeface="+mn-lt"/>
          <a:ea typeface="ＭＳ Ｐゴシック" charset="-128"/>
        </a:defRPr>
      </a:lvl2pPr>
      <a:lvl3pPr marL="1089025" indent="-174625" algn="l" rtl="0" eaLnBrk="0" fontAlgn="base" hangingPunct="0">
        <a:spcBef>
          <a:spcPct val="20000"/>
        </a:spcBef>
        <a:spcAft>
          <a:spcPct val="0"/>
        </a:spcAft>
        <a:buClr>
          <a:schemeClr val="folHlink"/>
        </a:buClr>
        <a:buSzPct val="60000"/>
        <a:buFont typeface="Wingdings" pitchFamily="2" charset="2"/>
        <a:buBlip>
          <a:blip r:embed="rId19"/>
        </a:buBlip>
        <a:defRPr sz="2000">
          <a:solidFill>
            <a:schemeClr val="tx1"/>
          </a:solidFill>
          <a:latin typeface="+mn-lt"/>
          <a:ea typeface="ＭＳ Ｐゴシック" charset="-128"/>
        </a:defRPr>
      </a:lvl3pPr>
      <a:lvl4pPr marL="1546225" indent="-174625" algn="l" rtl="0" eaLnBrk="0" fontAlgn="base" hangingPunct="0">
        <a:spcBef>
          <a:spcPct val="20000"/>
        </a:spcBef>
        <a:spcAft>
          <a:spcPct val="0"/>
        </a:spcAft>
        <a:buClr>
          <a:schemeClr val="accent2"/>
        </a:buClr>
        <a:buSzPct val="60000"/>
        <a:buFont typeface="Wingdings" pitchFamily="2" charset="2"/>
        <a:buBlip>
          <a:blip r:embed="rId20"/>
        </a:buBlip>
        <a:defRPr sz="2000">
          <a:solidFill>
            <a:schemeClr val="tx1"/>
          </a:solidFill>
          <a:latin typeface="+mn-lt"/>
          <a:ea typeface="ＭＳ Ｐゴシック" charset="-128"/>
        </a:defRPr>
      </a:lvl4pPr>
      <a:lvl5pPr marL="1995488" indent="-166688" algn="l" rtl="0" eaLnBrk="0" fontAlgn="base" hangingPunct="0">
        <a:spcBef>
          <a:spcPct val="20000"/>
        </a:spcBef>
        <a:spcAft>
          <a:spcPct val="0"/>
        </a:spcAft>
        <a:buClr>
          <a:schemeClr val="accent1"/>
        </a:buClr>
        <a:buSzPct val="55000"/>
        <a:buFont typeface="Wingdings" pitchFamily="2" charset="2"/>
        <a:buBlip>
          <a:blip r:embed="rId21"/>
        </a:buBlip>
        <a:defRPr sz="2000">
          <a:solidFill>
            <a:schemeClr val="tx1"/>
          </a:solidFill>
          <a:latin typeface="+mn-lt"/>
          <a:ea typeface="ＭＳ Ｐゴシック" charset="-128"/>
        </a:defRPr>
      </a:lvl5pPr>
      <a:lvl6pPr marL="2452688" indent="-166688" algn="l" rtl="0" eaLnBrk="1" fontAlgn="base" hangingPunct="1">
        <a:spcBef>
          <a:spcPct val="20000"/>
        </a:spcBef>
        <a:spcAft>
          <a:spcPct val="0"/>
        </a:spcAft>
        <a:buClr>
          <a:schemeClr val="accent1"/>
        </a:buClr>
        <a:buSzPct val="55000"/>
        <a:buFont typeface="Wingdings" charset="2"/>
        <a:buBlip>
          <a:blip r:embed="rId21"/>
        </a:buBlip>
        <a:defRPr>
          <a:solidFill>
            <a:schemeClr val="tx1"/>
          </a:solidFill>
          <a:latin typeface="+mn-lt"/>
          <a:ea typeface="ＭＳ Ｐゴシック" charset="-128"/>
        </a:defRPr>
      </a:lvl6pPr>
      <a:lvl7pPr marL="2909888" indent="-166688" algn="l" rtl="0" eaLnBrk="1" fontAlgn="base" hangingPunct="1">
        <a:spcBef>
          <a:spcPct val="20000"/>
        </a:spcBef>
        <a:spcAft>
          <a:spcPct val="0"/>
        </a:spcAft>
        <a:buClr>
          <a:schemeClr val="accent1"/>
        </a:buClr>
        <a:buSzPct val="55000"/>
        <a:buFont typeface="Wingdings" charset="2"/>
        <a:buBlip>
          <a:blip r:embed="rId21"/>
        </a:buBlip>
        <a:defRPr>
          <a:solidFill>
            <a:schemeClr val="tx1"/>
          </a:solidFill>
          <a:latin typeface="+mn-lt"/>
          <a:ea typeface="ＭＳ Ｐゴシック" charset="-128"/>
        </a:defRPr>
      </a:lvl7pPr>
      <a:lvl8pPr marL="3367088" indent="-166688" algn="l" rtl="0" eaLnBrk="1" fontAlgn="base" hangingPunct="1">
        <a:spcBef>
          <a:spcPct val="20000"/>
        </a:spcBef>
        <a:spcAft>
          <a:spcPct val="0"/>
        </a:spcAft>
        <a:buClr>
          <a:schemeClr val="accent1"/>
        </a:buClr>
        <a:buSzPct val="55000"/>
        <a:buFont typeface="Wingdings" charset="2"/>
        <a:buBlip>
          <a:blip r:embed="rId21"/>
        </a:buBlip>
        <a:defRPr>
          <a:solidFill>
            <a:schemeClr val="tx1"/>
          </a:solidFill>
          <a:latin typeface="+mn-lt"/>
          <a:ea typeface="ＭＳ Ｐゴシック" charset="-128"/>
        </a:defRPr>
      </a:lvl8pPr>
      <a:lvl9pPr marL="3824288" indent="-166688" algn="l" rtl="0" eaLnBrk="1" fontAlgn="base" hangingPunct="1">
        <a:spcBef>
          <a:spcPct val="20000"/>
        </a:spcBef>
        <a:spcAft>
          <a:spcPct val="0"/>
        </a:spcAft>
        <a:buClr>
          <a:schemeClr val="accent1"/>
        </a:buClr>
        <a:buSzPct val="55000"/>
        <a:buFont typeface="Wingdings" charset="2"/>
        <a:buBlip>
          <a:blip r:embed="rId21"/>
        </a:buBlip>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xml"/><Relationship Id="rId7" Type="http://schemas.openxmlformats.org/officeDocument/2006/relationships/image" Target="../media/image1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tags" Target="../tags/tag6.xml"/><Relationship Id="rId16" Type="http://schemas.openxmlformats.org/officeDocument/2006/relationships/image" Target="../media/image24.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9.png"/><Relationship Id="rId5" Type="http://schemas.openxmlformats.org/officeDocument/2006/relationships/tags" Target="../tags/tag9.xml"/><Relationship Id="rId15" Type="http://schemas.openxmlformats.org/officeDocument/2006/relationships/image" Target="../media/image23.png"/><Relationship Id="rId10" Type="http://schemas.openxmlformats.org/officeDocument/2006/relationships/notesSlide" Target="../notesSlides/notesSlide14.xml"/><Relationship Id="rId4" Type="http://schemas.openxmlformats.org/officeDocument/2006/relationships/tags" Target="../tags/tag8.xml"/><Relationship Id="rId9" Type="http://schemas.openxmlformats.org/officeDocument/2006/relationships/slideLayout" Target="../slideLayouts/slideLayout2.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8.xml"/><Relationship Id="rId7" Type="http://schemas.openxmlformats.org/officeDocument/2006/relationships/image" Target="../media/image3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9.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3.xml"/><Relationship Id="rId7" Type="http://schemas.openxmlformats.org/officeDocument/2006/relationships/image" Target="../media/image3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9.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ideo" Target="file:///C:\Documents%20and%20Settings\Administrator\Desktop\nipswkshp\stanforddata2.wmv"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8.xml"/><Relationship Id="rId7" Type="http://schemas.openxmlformats.org/officeDocument/2006/relationships/notesSlide" Target="../notesSlides/notesSlide29.xml"/><Relationship Id="rId12" Type="http://schemas.openxmlformats.org/officeDocument/2006/relationships/image" Target="../media/image4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11" Type="http://schemas.openxmlformats.org/officeDocument/2006/relationships/image" Target="../media/image42.png"/><Relationship Id="rId5" Type="http://schemas.openxmlformats.org/officeDocument/2006/relationships/tags" Target="../tags/tag30.xml"/><Relationship Id="rId10" Type="http://schemas.openxmlformats.org/officeDocument/2006/relationships/image" Target="../media/image41.png"/><Relationship Id="rId4" Type="http://schemas.openxmlformats.org/officeDocument/2006/relationships/tags" Target="../tags/tag29.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6.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45.png"/><Relationship Id="rId2" Type="http://schemas.openxmlformats.org/officeDocument/2006/relationships/tags" Target="../tags/tag34.xml"/><Relationship Id="rId16" Type="http://schemas.openxmlformats.org/officeDocument/2006/relationships/image" Target="../media/image42.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0.png"/><Relationship Id="rId5" Type="http://schemas.openxmlformats.org/officeDocument/2006/relationships/tags" Target="../tags/tag37.xml"/><Relationship Id="rId15" Type="http://schemas.openxmlformats.org/officeDocument/2006/relationships/image" Target="../media/image41.png"/><Relationship Id="rId10" Type="http://schemas.openxmlformats.org/officeDocument/2006/relationships/image" Target="../media/image39.png"/><Relationship Id="rId4" Type="http://schemas.openxmlformats.org/officeDocument/2006/relationships/tags" Target="../tags/tag36.xml"/><Relationship Id="rId9" Type="http://schemas.openxmlformats.org/officeDocument/2006/relationships/notesSlide" Target="../notesSlides/notesSlide31.xml"/><Relationship Id="rId1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file:///C:\Documents%20and%20Settings\Administrator\Desktop\nipswkshp\20anttrack.mpg" TargetMode="Externa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3.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5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51.png"/><Relationship Id="rId5" Type="http://schemas.openxmlformats.org/officeDocument/2006/relationships/tags" Target="../tags/tag44.xml"/><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tags" Target="../tags/tag43.xml"/><Relationship Id="rId9" Type="http://schemas.openxmlformats.org/officeDocument/2006/relationships/notesSlide" Target="../notesSlides/notesSlide40.xml"/><Relationship Id="rId14" Type="http://schemas.openxmlformats.org/officeDocument/2006/relationships/image" Target="../media/image54.png"/></Relationships>
</file>

<file path=ppt/slides/_rels/slide4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49.xml"/><Relationship Id="rId7" Type="http://schemas.openxmlformats.org/officeDocument/2006/relationships/image" Target="../media/image5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6.png"/><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60.png"/><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notesSlide" Target="../notesSlides/notesSlide47.xml"/><Relationship Id="rId7" Type="http://schemas.openxmlformats.org/officeDocument/2006/relationships/image" Target="../media/image68.jpeg"/><Relationship Id="rId12"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4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58.xml"/><Relationship Id="rId7" Type="http://schemas.openxmlformats.org/officeDocument/2006/relationships/image" Target="../media/image74.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png"/><Relationship Id="rId5" Type="http://schemas.openxmlformats.org/officeDocument/2006/relationships/notesSlide" Target="../notesSlides/notesSlide48.xml"/><Relationship Id="rId4" Type="http://schemas.openxmlformats.org/officeDocument/2006/relationships/slideLayout" Target="../slideLayouts/slideLayout2.xml"/><Relationship Id="rId9"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524000"/>
            <a:ext cx="9144000" cy="1676400"/>
          </a:xfrm>
        </p:spPr>
        <p:txBody>
          <a:bodyPr/>
          <a:lstStyle/>
          <a:p>
            <a:pPr eaLnBrk="1" hangingPunct="1"/>
            <a:r>
              <a:rPr lang="en-US" sz="4000" b="1" smtClean="0">
                <a:ln>
                  <a:solidFill>
                    <a:schemeClr val="tx1"/>
                  </a:solidFill>
                </a:ln>
                <a:solidFill>
                  <a:schemeClr val="tx2">
                    <a:lumMod val="60000"/>
                    <a:lumOff val="40000"/>
                  </a:schemeClr>
                </a:solidFill>
              </a:rPr>
              <a:t>Adaptive Fourier Domain </a:t>
            </a:r>
            <a:r>
              <a:rPr lang="en-US" sz="4000" b="1" dirty="0" smtClean="0">
                <a:ln>
                  <a:solidFill>
                    <a:schemeClr val="tx1"/>
                  </a:solidFill>
                </a:ln>
                <a:solidFill>
                  <a:schemeClr val="tx2">
                    <a:lumMod val="60000"/>
                    <a:lumOff val="40000"/>
                  </a:schemeClr>
                </a:solidFill>
              </a:rPr>
              <a:t>Inference on the Symmetric Group</a:t>
            </a:r>
          </a:p>
        </p:txBody>
      </p:sp>
      <p:sp>
        <p:nvSpPr>
          <p:cNvPr id="16387" name="Rectangle 3"/>
          <p:cNvSpPr>
            <a:spLocks noGrp="1" noChangeArrowheads="1"/>
          </p:cNvSpPr>
          <p:nvPr>
            <p:ph type="subTitle" idx="1"/>
          </p:nvPr>
        </p:nvSpPr>
        <p:spPr>
          <a:xfrm>
            <a:off x="2971800" y="3200400"/>
            <a:ext cx="3200400" cy="914400"/>
          </a:xfrm>
        </p:spPr>
        <p:txBody>
          <a:bodyPr/>
          <a:lstStyle/>
          <a:p>
            <a:pPr eaLnBrk="1" hangingPunct="1">
              <a:buFont typeface="Wingdings" pitchFamily="2" charset="2"/>
              <a:buNone/>
            </a:pPr>
            <a:r>
              <a:rPr lang="en-US" sz="2400" dirty="0" smtClean="0"/>
              <a:t>Jonathan Huang</a:t>
            </a:r>
          </a:p>
        </p:txBody>
      </p:sp>
      <p:sp>
        <p:nvSpPr>
          <p:cNvPr id="5" name="TextBox 4"/>
          <p:cNvSpPr txBox="1"/>
          <p:nvPr/>
        </p:nvSpPr>
        <p:spPr>
          <a:xfrm>
            <a:off x="2419350" y="3810000"/>
            <a:ext cx="4305300" cy="584775"/>
          </a:xfrm>
          <a:prstGeom prst="rect">
            <a:avLst/>
          </a:prstGeom>
          <a:noFill/>
        </p:spPr>
        <p:txBody>
          <a:bodyPr wrap="square" rtlCol="0">
            <a:spAutoFit/>
          </a:bodyPr>
          <a:lstStyle/>
          <a:p>
            <a:r>
              <a:rPr lang="en-US" sz="1600" b="0" dirty="0" smtClean="0"/>
              <a:t>NIPS Algebraic Methods Workshop (AML ‘08) 12/11/08</a:t>
            </a:r>
            <a:endParaRPr lang="en-US" sz="1600" b="0" dirty="0"/>
          </a:p>
        </p:txBody>
      </p:sp>
      <p:sp>
        <p:nvSpPr>
          <p:cNvPr id="6" name="Rectangle 5"/>
          <p:cNvSpPr>
            <a:spLocks noChangeArrowheads="1"/>
          </p:cNvSpPr>
          <p:nvPr/>
        </p:nvSpPr>
        <p:spPr bwMode="auto">
          <a:xfrm>
            <a:off x="6096000" y="5715000"/>
            <a:ext cx="3048000" cy="1066800"/>
          </a:xfrm>
          <a:prstGeom prst="rect">
            <a:avLst/>
          </a:prstGeom>
          <a:noFill/>
          <a:ln w="9525">
            <a:noFill/>
            <a:miter lim="800000"/>
            <a:headEnd/>
            <a:tailEnd/>
          </a:ln>
        </p:spPr>
        <p:txBody>
          <a:bodyPr/>
          <a:lstStyle/>
          <a:p>
            <a:pPr>
              <a:spcBef>
                <a:spcPct val="20000"/>
              </a:spcBef>
              <a:buClr>
                <a:schemeClr val="folHlink"/>
              </a:buClr>
              <a:buSzPct val="70000"/>
              <a:buFont typeface="Wingdings" pitchFamily="2" charset="2"/>
              <a:buNone/>
            </a:pPr>
            <a:r>
              <a:rPr lang="en-US" sz="1600" b="0" dirty="0"/>
              <a:t>Joint work </a:t>
            </a:r>
            <a:r>
              <a:rPr lang="en-US" sz="1600" b="0" dirty="0" smtClean="0"/>
              <a:t>with Carlos </a:t>
            </a:r>
            <a:r>
              <a:rPr lang="en-US" sz="1600" b="0" dirty="0" err="1" smtClean="0"/>
              <a:t>Guestrin</a:t>
            </a:r>
            <a:r>
              <a:rPr lang="en-US" sz="1600" b="0" dirty="0" smtClean="0"/>
              <a:t>, </a:t>
            </a:r>
          </a:p>
          <a:p>
            <a:pPr>
              <a:spcBef>
                <a:spcPct val="20000"/>
              </a:spcBef>
              <a:buClr>
                <a:schemeClr val="folHlink"/>
              </a:buClr>
              <a:buSzPct val="70000"/>
              <a:buFont typeface="Wingdings" pitchFamily="2" charset="2"/>
              <a:buNone/>
            </a:pPr>
            <a:r>
              <a:rPr lang="en-US" sz="1600" b="0" dirty="0" err="1" smtClean="0"/>
              <a:t>Xiaoye</a:t>
            </a:r>
            <a:r>
              <a:rPr lang="en-US" sz="1600" b="0" dirty="0" smtClean="0"/>
              <a:t> Jiang, </a:t>
            </a:r>
            <a:r>
              <a:rPr lang="en-US" sz="1600" b="0" dirty="0" err="1" smtClean="0"/>
              <a:t>Leonidas</a:t>
            </a:r>
            <a:r>
              <a:rPr lang="en-US" sz="1600" b="0" dirty="0" smtClean="0"/>
              <a:t> </a:t>
            </a:r>
            <a:r>
              <a:rPr lang="en-US" sz="1600" b="0" dirty="0" err="1" smtClean="0"/>
              <a:t>Guibas</a:t>
            </a:r>
            <a:endParaRPr lang="en-US" sz="1600" b="0" dirty="0"/>
          </a:p>
        </p:txBody>
      </p:sp>
      <p:pic>
        <p:nvPicPr>
          <p:cNvPr id="189442" name="Picture 2" descr="http://www.ri.cmu.edu/images/misc/rilogo.jpg"/>
          <p:cNvPicPr>
            <a:picLocks noChangeAspect="1" noChangeArrowheads="1"/>
          </p:cNvPicPr>
          <p:nvPr/>
        </p:nvPicPr>
        <p:blipFill>
          <a:blip r:embed="rId3"/>
          <a:srcRect/>
          <a:stretch>
            <a:fillRect/>
          </a:stretch>
        </p:blipFill>
        <p:spPr bwMode="auto">
          <a:xfrm>
            <a:off x="8763000" y="63208"/>
            <a:ext cx="381000" cy="546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dirty="0" smtClean="0"/>
              <a:t>2</a:t>
            </a:r>
            <a:r>
              <a:rPr lang="en-US" sz="4000" baseline="30000" dirty="0" smtClean="0"/>
              <a:t>nd</a:t>
            </a:r>
            <a:r>
              <a:rPr lang="en-US" sz="4000" dirty="0" smtClean="0"/>
              <a:t> order summaries</a:t>
            </a:r>
          </a:p>
        </p:txBody>
      </p:sp>
      <p:sp>
        <p:nvSpPr>
          <p:cNvPr id="162819" name="Rectangle 3"/>
          <p:cNvSpPr>
            <a:spLocks noGrp="1" noChangeArrowheads="1"/>
          </p:cNvSpPr>
          <p:nvPr>
            <p:ph idx="1"/>
          </p:nvPr>
        </p:nvSpPr>
        <p:spPr>
          <a:xfrm>
            <a:off x="457200" y="990600"/>
            <a:ext cx="8305800" cy="5867400"/>
          </a:xfrm>
        </p:spPr>
        <p:txBody>
          <a:bodyPr/>
          <a:lstStyle/>
          <a:p>
            <a:pPr eaLnBrk="1" hangingPunct="1"/>
            <a:r>
              <a:rPr lang="en-US" sz="2400" dirty="0" smtClean="0"/>
              <a:t>Can also store summaries for </a:t>
            </a:r>
            <a:r>
              <a:rPr lang="en-US" sz="2400" dirty="0" smtClean="0">
                <a:solidFill>
                  <a:srgbClr val="0070C0"/>
                </a:solidFill>
              </a:rPr>
              <a:t>ordered pairs:</a:t>
            </a:r>
          </a:p>
          <a:p>
            <a:pPr eaLnBrk="1" hangingPunct="1"/>
            <a:endParaRPr lang="en-US" sz="2400" dirty="0" smtClean="0">
              <a:solidFill>
                <a:schemeClr val="hlink"/>
              </a:solidFill>
            </a:endParaRPr>
          </a:p>
          <a:p>
            <a:pPr eaLnBrk="1" hangingPunct="1"/>
            <a:endParaRPr lang="en-US" sz="2400" dirty="0" smtClean="0">
              <a:solidFill>
                <a:schemeClr val="hlink"/>
              </a:solidFill>
            </a:endParaRPr>
          </a:p>
          <a:p>
            <a:pPr eaLnBrk="1" hangingPunct="1"/>
            <a:endParaRPr lang="en-US" sz="2400" dirty="0" smtClean="0">
              <a:solidFill>
                <a:schemeClr val="hlink"/>
              </a:solidFill>
            </a:endParaRPr>
          </a:p>
          <a:p>
            <a:pPr eaLnBrk="1" hangingPunct="1"/>
            <a:endParaRPr lang="en-US" sz="2400" dirty="0" smtClean="0">
              <a:solidFill>
                <a:schemeClr val="hlink"/>
              </a:solidFill>
            </a:endParaRPr>
          </a:p>
          <a:p>
            <a:pPr eaLnBrk="1" hangingPunct="1"/>
            <a:endParaRPr lang="en-US" sz="2400" dirty="0" smtClean="0">
              <a:solidFill>
                <a:schemeClr val="hlink"/>
              </a:solidFill>
            </a:endParaRP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2</a:t>
            </a:r>
            <a:r>
              <a:rPr lang="en-US" sz="2400" baseline="30000" dirty="0" smtClean="0"/>
              <a:t>nd</a:t>
            </a:r>
            <a:r>
              <a:rPr lang="en-US" sz="2400" dirty="0" smtClean="0"/>
              <a:t> order summary requires O(n</a:t>
            </a:r>
            <a:r>
              <a:rPr lang="en-US" sz="2400" baseline="30000" dirty="0" smtClean="0"/>
              <a:t>4</a:t>
            </a:r>
            <a:r>
              <a:rPr lang="en-US" sz="2400" dirty="0" smtClean="0"/>
              <a:t>) storage</a:t>
            </a:r>
          </a:p>
        </p:txBody>
      </p:sp>
      <p:sp>
        <p:nvSpPr>
          <p:cNvPr id="47114" name="Text Box 14"/>
          <p:cNvSpPr txBox="1">
            <a:spLocks noChangeArrowheads="1"/>
          </p:cNvSpPr>
          <p:nvPr/>
        </p:nvSpPr>
        <p:spPr bwMode="auto">
          <a:xfrm>
            <a:off x="1447800" y="1905000"/>
            <a:ext cx="838200" cy="396875"/>
          </a:xfrm>
          <a:prstGeom prst="rect">
            <a:avLst/>
          </a:prstGeom>
          <a:noFill/>
          <a:ln w="38100">
            <a:noFill/>
            <a:miter lim="800000"/>
            <a:headEnd/>
            <a:tailEnd/>
          </a:ln>
        </p:spPr>
        <p:txBody>
          <a:bodyPr>
            <a:spAutoFit/>
          </a:bodyPr>
          <a:lstStyle/>
          <a:p>
            <a:r>
              <a:rPr lang="en-US" sz="2000" b="0"/>
              <a:t>(A,B)</a:t>
            </a:r>
          </a:p>
        </p:txBody>
      </p:sp>
      <p:sp>
        <p:nvSpPr>
          <p:cNvPr id="47115" name="Text Box 15"/>
          <p:cNvSpPr txBox="1">
            <a:spLocks noChangeArrowheads="1"/>
          </p:cNvSpPr>
          <p:nvPr/>
        </p:nvSpPr>
        <p:spPr bwMode="auto">
          <a:xfrm>
            <a:off x="2209800" y="1905000"/>
            <a:ext cx="838200" cy="396875"/>
          </a:xfrm>
          <a:prstGeom prst="rect">
            <a:avLst/>
          </a:prstGeom>
          <a:noFill/>
          <a:ln w="38100">
            <a:noFill/>
            <a:miter lim="800000"/>
            <a:headEnd/>
            <a:tailEnd/>
          </a:ln>
        </p:spPr>
        <p:txBody>
          <a:bodyPr>
            <a:spAutoFit/>
          </a:bodyPr>
          <a:lstStyle/>
          <a:p>
            <a:r>
              <a:rPr lang="en-US" sz="2000" b="0"/>
              <a:t>(B,A)</a:t>
            </a:r>
          </a:p>
        </p:txBody>
      </p:sp>
      <p:sp>
        <p:nvSpPr>
          <p:cNvPr id="47116" name="Text Box 16"/>
          <p:cNvSpPr txBox="1">
            <a:spLocks noChangeArrowheads="1"/>
          </p:cNvSpPr>
          <p:nvPr/>
        </p:nvSpPr>
        <p:spPr bwMode="auto">
          <a:xfrm>
            <a:off x="2971800" y="1905000"/>
            <a:ext cx="838200" cy="396875"/>
          </a:xfrm>
          <a:prstGeom prst="rect">
            <a:avLst/>
          </a:prstGeom>
          <a:noFill/>
          <a:ln w="38100">
            <a:noFill/>
            <a:miter lim="800000"/>
            <a:headEnd/>
            <a:tailEnd/>
          </a:ln>
        </p:spPr>
        <p:txBody>
          <a:bodyPr>
            <a:spAutoFit/>
          </a:bodyPr>
          <a:lstStyle/>
          <a:p>
            <a:r>
              <a:rPr lang="en-US" sz="2000" b="0"/>
              <a:t>(A,C)</a:t>
            </a:r>
          </a:p>
        </p:txBody>
      </p:sp>
      <p:sp>
        <p:nvSpPr>
          <p:cNvPr id="47117" name="Text Box 17"/>
          <p:cNvSpPr txBox="1">
            <a:spLocks noChangeArrowheads="1"/>
          </p:cNvSpPr>
          <p:nvPr/>
        </p:nvSpPr>
        <p:spPr bwMode="auto">
          <a:xfrm>
            <a:off x="685800" y="2590800"/>
            <a:ext cx="838200" cy="396875"/>
          </a:xfrm>
          <a:prstGeom prst="rect">
            <a:avLst/>
          </a:prstGeom>
          <a:noFill/>
          <a:ln w="38100">
            <a:noFill/>
            <a:miter lim="800000"/>
            <a:headEnd/>
            <a:tailEnd/>
          </a:ln>
        </p:spPr>
        <p:txBody>
          <a:bodyPr>
            <a:spAutoFit/>
          </a:bodyPr>
          <a:lstStyle/>
          <a:p>
            <a:r>
              <a:rPr lang="en-US" sz="2000" b="0"/>
              <a:t>(1,2)</a:t>
            </a:r>
          </a:p>
        </p:txBody>
      </p:sp>
      <p:sp>
        <p:nvSpPr>
          <p:cNvPr id="47118" name="Text Box 18"/>
          <p:cNvSpPr txBox="1">
            <a:spLocks noChangeArrowheads="1"/>
          </p:cNvSpPr>
          <p:nvPr/>
        </p:nvSpPr>
        <p:spPr bwMode="auto">
          <a:xfrm>
            <a:off x="685800" y="3314700"/>
            <a:ext cx="838200" cy="396875"/>
          </a:xfrm>
          <a:prstGeom prst="rect">
            <a:avLst/>
          </a:prstGeom>
          <a:noFill/>
          <a:ln w="38100">
            <a:noFill/>
            <a:miter lim="800000"/>
            <a:headEnd/>
            <a:tailEnd/>
          </a:ln>
        </p:spPr>
        <p:txBody>
          <a:bodyPr>
            <a:spAutoFit/>
          </a:bodyPr>
          <a:lstStyle/>
          <a:p>
            <a:r>
              <a:rPr lang="en-US" sz="2000" b="0"/>
              <a:t>(2,1)</a:t>
            </a:r>
          </a:p>
        </p:txBody>
      </p:sp>
      <p:sp>
        <p:nvSpPr>
          <p:cNvPr id="47129" name="Text Box 35"/>
          <p:cNvSpPr txBox="1">
            <a:spLocks noChangeArrowheads="1"/>
          </p:cNvSpPr>
          <p:nvPr/>
        </p:nvSpPr>
        <p:spPr bwMode="auto">
          <a:xfrm>
            <a:off x="3733800" y="1905000"/>
            <a:ext cx="838200" cy="396875"/>
          </a:xfrm>
          <a:prstGeom prst="rect">
            <a:avLst/>
          </a:prstGeom>
          <a:noFill/>
          <a:ln w="38100">
            <a:noFill/>
            <a:miter lim="800000"/>
            <a:headEnd/>
            <a:tailEnd/>
          </a:ln>
        </p:spPr>
        <p:txBody>
          <a:bodyPr>
            <a:spAutoFit/>
          </a:bodyPr>
          <a:lstStyle/>
          <a:p>
            <a:r>
              <a:rPr lang="en-US" sz="2000" b="0"/>
              <a:t>(C,A)</a:t>
            </a:r>
          </a:p>
        </p:txBody>
      </p:sp>
      <p:sp>
        <p:nvSpPr>
          <p:cNvPr id="47134" name="Text Box 41"/>
          <p:cNvSpPr txBox="1">
            <a:spLocks noChangeArrowheads="1"/>
          </p:cNvSpPr>
          <p:nvPr/>
        </p:nvSpPr>
        <p:spPr bwMode="auto">
          <a:xfrm>
            <a:off x="685800" y="4038600"/>
            <a:ext cx="838200" cy="396875"/>
          </a:xfrm>
          <a:prstGeom prst="rect">
            <a:avLst/>
          </a:prstGeom>
          <a:noFill/>
          <a:ln w="38100">
            <a:noFill/>
            <a:miter lim="800000"/>
            <a:headEnd/>
            <a:tailEnd/>
          </a:ln>
        </p:spPr>
        <p:txBody>
          <a:bodyPr>
            <a:spAutoFit/>
          </a:bodyPr>
          <a:lstStyle/>
          <a:p>
            <a:r>
              <a:rPr lang="en-US" sz="2000" b="0"/>
              <a:t>(1,3)</a:t>
            </a:r>
          </a:p>
        </p:txBody>
      </p:sp>
      <p:sp>
        <p:nvSpPr>
          <p:cNvPr id="47139" name="Text Box 47"/>
          <p:cNvSpPr txBox="1">
            <a:spLocks noChangeArrowheads="1"/>
          </p:cNvSpPr>
          <p:nvPr/>
        </p:nvSpPr>
        <p:spPr bwMode="auto">
          <a:xfrm>
            <a:off x="685800" y="4800600"/>
            <a:ext cx="838200" cy="396875"/>
          </a:xfrm>
          <a:prstGeom prst="rect">
            <a:avLst/>
          </a:prstGeom>
          <a:noFill/>
          <a:ln w="38100">
            <a:noFill/>
            <a:miter lim="800000"/>
            <a:headEnd/>
            <a:tailEnd/>
          </a:ln>
        </p:spPr>
        <p:txBody>
          <a:bodyPr>
            <a:spAutoFit/>
          </a:bodyPr>
          <a:lstStyle/>
          <a:p>
            <a:r>
              <a:rPr lang="en-US" sz="2000" b="0"/>
              <a:t>(3,1)</a:t>
            </a:r>
          </a:p>
        </p:txBody>
      </p:sp>
      <p:sp>
        <p:nvSpPr>
          <p:cNvPr id="154" name="Rectangle 19"/>
          <p:cNvSpPr/>
          <p:nvPr/>
        </p:nvSpPr>
        <p:spPr bwMode="auto">
          <a:xfrm>
            <a:off x="2240280" y="307848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1/6</a:t>
            </a:r>
            <a:endParaRPr lang="en-US" sz="2000" dirty="0">
              <a:latin typeface="Tahoma" charset="0"/>
            </a:endParaRPr>
          </a:p>
        </p:txBody>
      </p:sp>
      <p:sp>
        <p:nvSpPr>
          <p:cNvPr id="147" name="Rectangle 24"/>
          <p:cNvSpPr/>
          <p:nvPr/>
        </p:nvSpPr>
        <p:spPr bwMode="auto">
          <a:xfrm>
            <a:off x="3032760" y="307848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48" name="Rectangle 25"/>
          <p:cNvSpPr/>
          <p:nvPr/>
        </p:nvSpPr>
        <p:spPr bwMode="auto">
          <a:xfrm>
            <a:off x="3825240" y="307848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1/8</a:t>
            </a:r>
            <a:endParaRPr lang="en-US" sz="2000" dirty="0">
              <a:latin typeface="Tahoma" charset="0"/>
            </a:endParaRPr>
          </a:p>
        </p:txBody>
      </p:sp>
      <p:sp>
        <p:nvSpPr>
          <p:cNvPr id="144" name="Rectangle 143"/>
          <p:cNvSpPr/>
          <p:nvPr/>
        </p:nvSpPr>
        <p:spPr bwMode="auto">
          <a:xfrm>
            <a:off x="2240280" y="387096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42" name="Rectangle 141"/>
          <p:cNvSpPr/>
          <p:nvPr/>
        </p:nvSpPr>
        <p:spPr bwMode="auto">
          <a:xfrm>
            <a:off x="2240280" y="466344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37" name="Rectangle 3"/>
          <p:cNvSpPr/>
          <p:nvPr/>
        </p:nvSpPr>
        <p:spPr bwMode="auto">
          <a:xfrm>
            <a:off x="3032760" y="387096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1/8</a:t>
            </a:r>
            <a:endParaRPr lang="en-US" sz="2000" dirty="0">
              <a:latin typeface="Tahoma" charset="0"/>
            </a:endParaRPr>
          </a:p>
        </p:txBody>
      </p:sp>
      <p:sp>
        <p:nvSpPr>
          <p:cNvPr id="138" name="Rectangle 137"/>
          <p:cNvSpPr/>
          <p:nvPr/>
        </p:nvSpPr>
        <p:spPr bwMode="auto">
          <a:xfrm>
            <a:off x="3825240" y="387096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1/24</a:t>
            </a:r>
            <a:endParaRPr lang="en-US" sz="2000" dirty="0">
              <a:latin typeface="Tahoma" charset="0"/>
            </a:endParaRPr>
          </a:p>
        </p:txBody>
      </p:sp>
      <p:sp>
        <p:nvSpPr>
          <p:cNvPr id="135" name="Rectangle 134"/>
          <p:cNvSpPr/>
          <p:nvPr/>
        </p:nvSpPr>
        <p:spPr bwMode="auto">
          <a:xfrm>
            <a:off x="3032760" y="466344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1/24</a:t>
            </a:r>
            <a:endParaRPr lang="en-US" sz="2000" dirty="0">
              <a:latin typeface="Tahoma" charset="0"/>
            </a:endParaRPr>
          </a:p>
        </p:txBody>
      </p:sp>
      <p:sp>
        <p:nvSpPr>
          <p:cNvPr id="136" name="Rectangle 135"/>
          <p:cNvSpPr/>
          <p:nvPr/>
        </p:nvSpPr>
        <p:spPr bwMode="auto">
          <a:xfrm>
            <a:off x="3825240" y="466344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1/8</a:t>
            </a:r>
            <a:endParaRPr lang="en-US" sz="2000" dirty="0">
              <a:latin typeface="Tahoma" charset="0"/>
            </a:endParaRPr>
          </a:p>
        </p:txBody>
      </p:sp>
      <p:sp>
        <p:nvSpPr>
          <p:cNvPr id="132" name="Rectangle 48"/>
          <p:cNvSpPr/>
          <p:nvPr/>
        </p:nvSpPr>
        <p:spPr bwMode="auto">
          <a:xfrm>
            <a:off x="2240280" y="5455920"/>
            <a:ext cx="792480" cy="792480"/>
          </a:xfrm>
          <a:prstGeom prst="rect">
            <a:avLst/>
          </a:prstGeom>
          <a:gradFill flip="none" rotWithShape="1">
            <a:gsLst>
              <a:gs pos="0">
                <a:schemeClr val="tx2">
                  <a:lumMod val="20000"/>
                  <a:lumOff val="80000"/>
                </a:schemeClr>
              </a:gs>
              <a:gs pos="35000">
                <a:srgbClr val="E2E2F6"/>
              </a:gs>
              <a:gs pos="35000">
                <a:schemeClr val="accent1"/>
              </a:gs>
            </a:gsLst>
            <a:lin ang="540000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125" name="Rectangle 3"/>
          <p:cNvSpPr/>
          <p:nvPr/>
        </p:nvSpPr>
        <p:spPr bwMode="auto">
          <a:xfrm>
            <a:off x="3032760" y="5455920"/>
            <a:ext cx="792480" cy="792480"/>
          </a:xfrm>
          <a:prstGeom prst="rect">
            <a:avLst/>
          </a:prstGeom>
          <a:gradFill flip="none" rotWithShape="1">
            <a:gsLst>
              <a:gs pos="0">
                <a:schemeClr val="tx2">
                  <a:lumMod val="20000"/>
                  <a:lumOff val="80000"/>
                </a:schemeClr>
              </a:gs>
              <a:gs pos="35000">
                <a:srgbClr val="E2E2F6"/>
              </a:gs>
              <a:gs pos="35000">
                <a:schemeClr val="accent1"/>
              </a:gs>
            </a:gsLst>
            <a:lin ang="540000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126" name="Rectangle 55"/>
          <p:cNvSpPr/>
          <p:nvPr/>
        </p:nvSpPr>
        <p:spPr bwMode="auto">
          <a:xfrm>
            <a:off x="3825240" y="5455920"/>
            <a:ext cx="792480" cy="792480"/>
          </a:xfrm>
          <a:prstGeom prst="rect">
            <a:avLst/>
          </a:prstGeom>
          <a:gradFill flip="none" rotWithShape="1">
            <a:gsLst>
              <a:gs pos="0">
                <a:schemeClr val="tx2">
                  <a:lumMod val="20000"/>
                  <a:lumOff val="80000"/>
                </a:schemeClr>
              </a:gs>
              <a:gs pos="35000">
                <a:srgbClr val="E2E2F6"/>
              </a:gs>
              <a:gs pos="35000">
                <a:schemeClr val="accent1"/>
              </a:gs>
            </a:gsLst>
            <a:lin ang="540000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155" name="Rectangle 3"/>
          <p:cNvSpPr/>
          <p:nvPr/>
        </p:nvSpPr>
        <p:spPr bwMode="auto">
          <a:xfrm>
            <a:off x="1447800" y="228600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charset="0"/>
              </a:rPr>
              <a:t>1/6</a:t>
            </a:r>
            <a:endParaRPr kumimoji="0" lang="en-US" sz="2000" i="0" u="none" strike="noStrike" cap="none" normalizeH="0" baseline="0" dirty="0">
              <a:ln>
                <a:noFill/>
              </a:ln>
              <a:solidFill>
                <a:schemeClr val="tx1"/>
              </a:solidFill>
              <a:effectLst/>
              <a:latin typeface="Tahoma" charset="0"/>
            </a:endParaRPr>
          </a:p>
        </p:txBody>
      </p:sp>
      <p:sp>
        <p:nvSpPr>
          <p:cNvPr id="156" name="Rectangle 9"/>
          <p:cNvSpPr/>
          <p:nvPr/>
        </p:nvSpPr>
        <p:spPr bwMode="auto">
          <a:xfrm>
            <a:off x="2240280" y="228600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53" name="Rectangle 18"/>
          <p:cNvSpPr/>
          <p:nvPr/>
        </p:nvSpPr>
        <p:spPr bwMode="auto">
          <a:xfrm>
            <a:off x="1447800" y="307848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49" name="Rectangle 3"/>
          <p:cNvSpPr/>
          <p:nvPr/>
        </p:nvSpPr>
        <p:spPr bwMode="auto">
          <a:xfrm>
            <a:off x="3032760" y="228600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1/8</a:t>
            </a:r>
            <a:endParaRPr lang="en-US" sz="2000" dirty="0">
              <a:latin typeface="Tahoma" charset="0"/>
            </a:endParaRPr>
          </a:p>
        </p:txBody>
      </p:sp>
      <p:sp>
        <p:nvSpPr>
          <p:cNvPr id="150" name="Rectangle 27"/>
          <p:cNvSpPr/>
          <p:nvPr/>
        </p:nvSpPr>
        <p:spPr bwMode="auto">
          <a:xfrm>
            <a:off x="3825240" y="228600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43" name="Rectangle 3"/>
          <p:cNvSpPr/>
          <p:nvPr/>
        </p:nvSpPr>
        <p:spPr bwMode="auto">
          <a:xfrm>
            <a:off x="1447800" y="387096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41" name="Rectangle 31"/>
          <p:cNvSpPr/>
          <p:nvPr/>
        </p:nvSpPr>
        <p:spPr bwMode="auto">
          <a:xfrm>
            <a:off x="1447800" y="4663440"/>
            <a:ext cx="792480" cy="79248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1/12</a:t>
            </a:r>
            <a:endParaRPr lang="en-US" sz="2000" dirty="0">
              <a:latin typeface="Tahoma" charset="0"/>
            </a:endParaRPr>
          </a:p>
        </p:txBody>
      </p:sp>
      <p:sp>
        <p:nvSpPr>
          <p:cNvPr id="131" name="Rectangle 3"/>
          <p:cNvSpPr/>
          <p:nvPr/>
        </p:nvSpPr>
        <p:spPr bwMode="auto">
          <a:xfrm>
            <a:off x="1447800" y="5455920"/>
            <a:ext cx="792480" cy="792480"/>
          </a:xfrm>
          <a:prstGeom prst="rect">
            <a:avLst/>
          </a:prstGeom>
          <a:gradFill flip="none" rotWithShape="1">
            <a:gsLst>
              <a:gs pos="0">
                <a:schemeClr val="tx2">
                  <a:lumMod val="20000"/>
                  <a:lumOff val="80000"/>
                </a:schemeClr>
              </a:gs>
              <a:gs pos="35000">
                <a:srgbClr val="E2E2F6"/>
              </a:gs>
              <a:gs pos="35000">
                <a:schemeClr val="accent1"/>
              </a:gs>
            </a:gsLst>
            <a:lin ang="540000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107" name="Rectangle 3"/>
          <p:cNvSpPr/>
          <p:nvPr/>
        </p:nvSpPr>
        <p:spPr bwMode="auto">
          <a:xfrm>
            <a:off x="4617720" y="2286000"/>
            <a:ext cx="792480" cy="792480"/>
          </a:xfrm>
          <a:prstGeom prst="rect">
            <a:avLst/>
          </a:prstGeom>
          <a:gradFill flip="none" rotWithShape="1">
            <a:gsLst>
              <a:gs pos="0">
                <a:schemeClr val="tx2">
                  <a:lumMod val="20000"/>
                  <a:lumOff val="80000"/>
                </a:schemeClr>
              </a:gs>
              <a:gs pos="50000">
                <a:srgbClr val="E5E5F7"/>
              </a:gs>
              <a:gs pos="100000">
                <a:schemeClr val="accent1">
                  <a:shade val="100000"/>
                  <a:satMod val="115000"/>
                </a:schemeClr>
              </a:gs>
            </a:gsLst>
            <a:lin ang="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105" name="Rectangle 104"/>
          <p:cNvSpPr/>
          <p:nvPr/>
        </p:nvSpPr>
        <p:spPr bwMode="auto">
          <a:xfrm>
            <a:off x="4617720" y="3078480"/>
            <a:ext cx="792480" cy="792480"/>
          </a:xfrm>
          <a:prstGeom prst="rect">
            <a:avLst/>
          </a:prstGeom>
          <a:gradFill flip="none" rotWithShape="1">
            <a:gsLst>
              <a:gs pos="0">
                <a:schemeClr val="tx2">
                  <a:lumMod val="20000"/>
                  <a:lumOff val="80000"/>
                </a:schemeClr>
              </a:gs>
              <a:gs pos="50000">
                <a:srgbClr val="E5E5F7"/>
              </a:gs>
              <a:gs pos="100000">
                <a:schemeClr val="accent1">
                  <a:shade val="100000"/>
                  <a:satMod val="115000"/>
                </a:schemeClr>
              </a:gs>
            </a:gsLst>
            <a:lin ang="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95" name="Rectangle 3"/>
          <p:cNvSpPr/>
          <p:nvPr/>
        </p:nvSpPr>
        <p:spPr bwMode="auto">
          <a:xfrm>
            <a:off x="4617720" y="3870960"/>
            <a:ext cx="792480" cy="792480"/>
          </a:xfrm>
          <a:prstGeom prst="rect">
            <a:avLst/>
          </a:prstGeom>
          <a:gradFill flip="none" rotWithShape="1">
            <a:gsLst>
              <a:gs pos="0">
                <a:schemeClr val="tx2">
                  <a:lumMod val="20000"/>
                  <a:lumOff val="80000"/>
                </a:schemeClr>
              </a:gs>
              <a:gs pos="50000">
                <a:srgbClr val="E5E5F7"/>
              </a:gs>
              <a:gs pos="100000">
                <a:schemeClr val="accent1">
                  <a:shade val="100000"/>
                  <a:satMod val="115000"/>
                </a:schemeClr>
              </a:gs>
            </a:gsLst>
            <a:lin ang="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93" name="Rectangle 92"/>
          <p:cNvSpPr/>
          <p:nvPr/>
        </p:nvSpPr>
        <p:spPr bwMode="auto">
          <a:xfrm>
            <a:off x="4617720" y="4663440"/>
            <a:ext cx="792480" cy="792480"/>
          </a:xfrm>
          <a:prstGeom prst="rect">
            <a:avLst/>
          </a:prstGeom>
          <a:gradFill flip="none" rotWithShape="1">
            <a:gsLst>
              <a:gs pos="0">
                <a:schemeClr val="tx2">
                  <a:lumMod val="20000"/>
                  <a:lumOff val="80000"/>
                </a:schemeClr>
              </a:gs>
              <a:gs pos="50000">
                <a:srgbClr val="E5E5F7"/>
              </a:gs>
              <a:gs pos="100000">
                <a:schemeClr val="accent1">
                  <a:shade val="100000"/>
                  <a:satMod val="115000"/>
                </a:schemeClr>
              </a:gs>
            </a:gsLst>
            <a:lin ang="0" scaled="1"/>
            <a:tileRect/>
          </a:gradFill>
          <a:ln w="12700" cap="flat" cmpd="sng"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160" name="Text Box 28"/>
          <p:cNvSpPr txBox="1">
            <a:spLocks noChangeArrowheads="1"/>
          </p:cNvSpPr>
          <p:nvPr/>
        </p:nvSpPr>
        <p:spPr bwMode="auto">
          <a:xfrm>
            <a:off x="2057400" y="1524000"/>
            <a:ext cx="2057400" cy="457200"/>
          </a:xfrm>
          <a:prstGeom prst="rect">
            <a:avLst/>
          </a:prstGeom>
          <a:noFill/>
          <a:ln w="38100">
            <a:noFill/>
            <a:miter lim="800000"/>
            <a:headEnd/>
            <a:tailEnd/>
          </a:ln>
        </p:spPr>
        <p:txBody>
          <a:bodyPr>
            <a:spAutoFit/>
          </a:bodyPr>
          <a:lstStyle/>
          <a:p>
            <a:r>
              <a:rPr lang="en-US" sz="2400" dirty="0"/>
              <a:t>Identities</a:t>
            </a:r>
          </a:p>
        </p:txBody>
      </p:sp>
      <p:sp>
        <p:nvSpPr>
          <p:cNvPr id="161" name="Text Box 29"/>
          <p:cNvSpPr txBox="1">
            <a:spLocks noChangeArrowheads="1"/>
          </p:cNvSpPr>
          <p:nvPr/>
        </p:nvSpPr>
        <p:spPr bwMode="auto">
          <a:xfrm rot="-5400000">
            <a:off x="-342900" y="3771900"/>
            <a:ext cx="1905000" cy="457200"/>
          </a:xfrm>
          <a:prstGeom prst="rect">
            <a:avLst/>
          </a:prstGeom>
          <a:noFill/>
          <a:ln w="38100">
            <a:noFill/>
            <a:miter lim="800000"/>
            <a:headEnd/>
            <a:tailEnd/>
          </a:ln>
        </p:spPr>
        <p:txBody>
          <a:bodyPr>
            <a:spAutoFit/>
          </a:bodyPr>
          <a:lstStyle/>
          <a:p>
            <a:r>
              <a:rPr lang="en-US" sz="2400" dirty="0"/>
              <a:t>Tracks</a:t>
            </a:r>
          </a:p>
        </p:txBody>
      </p:sp>
      <p:grpSp>
        <p:nvGrpSpPr>
          <p:cNvPr id="171" name="Group 170"/>
          <p:cNvGrpSpPr/>
          <p:nvPr/>
        </p:nvGrpSpPr>
        <p:grpSpPr>
          <a:xfrm>
            <a:off x="3032760" y="2209800"/>
            <a:ext cx="5958840" cy="2057400"/>
            <a:chOff x="3032760" y="2209800"/>
            <a:chExt cx="5958840" cy="2057400"/>
          </a:xfrm>
        </p:grpSpPr>
        <p:sp>
          <p:nvSpPr>
            <p:cNvPr id="163" name="Rounded Rectangle 162"/>
            <p:cNvSpPr/>
            <p:nvPr/>
          </p:nvSpPr>
          <p:spPr bwMode="auto">
            <a:xfrm>
              <a:off x="5638800" y="2209800"/>
              <a:ext cx="3352800" cy="15240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ahoma" charset="0"/>
                </a:rPr>
                <a:t>“</a:t>
              </a:r>
              <a:r>
                <a:rPr kumimoji="0" lang="en-US" sz="2000" i="0" u="none" strike="noStrike" cap="none" normalizeH="0" baseline="0" dirty="0" smtClean="0">
                  <a:ln>
                    <a:noFill/>
                  </a:ln>
                  <a:solidFill>
                    <a:schemeClr val="tx1"/>
                  </a:solidFill>
                  <a:effectLst/>
                  <a:latin typeface="Tahoma" charset="0"/>
                </a:rPr>
                <a:t>B</a:t>
              </a:r>
              <a:r>
                <a:rPr kumimoji="0" lang="en-US" sz="2000" b="0" i="0" u="none" strike="noStrike" cap="none" normalizeH="0" baseline="0" dirty="0" smtClean="0">
                  <a:ln>
                    <a:noFill/>
                  </a:ln>
                  <a:solidFill>
                    <a:schemeClr val="tx1"/>
                  </a:solidFill>
                  <a:effectLst/>
                  <a:latin typeface="Tahoma" charset="0"/>
                </a:rPr>
                <a:t>ob is at Track </a:t>
              </a:r>
              <a:r>
                <a:rPr lang="en-US" sz="2000" dirty="0" smtClean="0">
                  <a:solidFill>
                    <a:schemeClr val="tx1"/>
                  </a:solidFill>
                  <a:latin typeface="Tahoma" charset="0"/>
                </a:rPr>
                <a:t>1</a:t>
              </a:r>
            </a:p>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and</a:t>
              </a:r>
            </a:p>
            <a:p>
              <a:pPr marL="0" marR="0" indent="0" algn="ctr" defTabSz="914400" rtl="0" eaLnBrk="1" fontAlgn="base" latinLnBrk="0" hangingPunct="1">
                <a:lnSpc>
                  <a:spcPct val="100000"/>
                </a:lnSpc>
                <a:spcBef>
                  <a:spcPct val="0"/>
                </a:spcBef>
                <a:spcAft>
                  <a:spcPct val="0"/>
                </a:spcAft>
                <a:buClrTx/>
                <a:buSzTx/>
                <a:tabLst/>
              </a:pPr>
              <a:r>
                <a:rPr lang="en-US" sz="2000" dirty="0" smtClean="0">
                  <a:solidFill>
                    <a:schemeClr val="tx1"/>
                  </a:solidFill>
                  <a:latin typeface="Tahoma" charset="0"/>
                </a:rPr>
                <a:t>A</a:t>
              </a:r>
              <a:r>
                <a:rPr lang="en-US" sz="2000" b="0" dirty="0" smtClean="0">
                  <a:solidFill>
                    <a:schemeClr val="tx1"/>
                  </a:solidFill>
                  <a:latin typeface="Tahoma" charset="0"/>
                </a:rPr>
                <a:t>lice is at Track </a:t>
              </a:r>
              <a:r>
                <a:rPr lang="en-US" sz="2000" dirty="0" smtClean="0">
                  <a:solidFill>
                    <a:schemeClr val="tx1"/>
                  </a:solidFill>
                  <a:latin typeface="Tahoma" charset="0"/>
                </a:rPr>
                <a:t>3</a:t>
              </a:r>
              <a:r>
                <a:rPr lang="en-US" sz="2000" b="0" dirty="0" smtClean="0">
                  <a:solidFill>
                    <a:schemeClr val="tx1"/>
                  </a:solidFill>
                  <a:latin typeface="Tahoma" charset="0"/>
                </a:rPr>
                <a:t> </a:t>
              </a:r>
            </a:p>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w</a:t>
              </a:r>
              <a:r>
                <a:rPr kumimoji="0" lang="en-US" sz="2000" b="0" i="0" u="none" strike="noStrike" cap="none" normalizeH="0" baseline="0" dirty="0" smtClean="0">
                  <a:ln>
                    <a:noFill/>
                  </a:ln>
                  <a:solidFill>
                    <a:schemeClr val="tx1"/>
                  </a:solidFill>
                  <a:effectLst/>
                  <a:latin typeface="Tahoma" charset="0"/>
                </a:rPr>
                <a:t>ith probability 1/12”</a:t>
              </a:r>
              <a:endParaRPr kumimoji="0" lang="en-US" sz="2000" b="0" i="0" u="none" strike="noStrike" cap="none" normalizeH="0" baseline="0" dirty="0">
                <a:ln>
                  <a:noFill/>
                </a:ln>
                <a:solidFill>
                  <a:schemeClr val="tx1"/>
                </a:solidFill>
                <a:effectLst/>
                <a:latin typeface="Tahoma" charset="0"/>
              </a:endParaRPr>
            </a:p>
          </p:txBody>
        </p:sp>
        <p:cxnSp>
          <p:nvCxnSpPr>
            <p:cNvPr id="164" name="Curved Connector 163"/>
            <p:cNvCxnSpPr>
              <a:stCxn id="163" idx="1"/>
              <a:endCxn id="137" idx="1"/>
            </p:cNvCxnSpPr>
            <p:nvPr/>
          </p:nvCxnSpPr>
          <p:spPr bwMode="auto">
            <a:xfrm rot="10800000" flipV="1">
              <a:off x="3032760" y="2971800"/>
              <a:ext cx="2606040" cy="1295400"/>
            </a:xfrm>
            <a:prstGeom prst="curvedConnector3">
              <a:avLst>
                <a:gd name="adj1" fmla="val 42269"/>
              </a:avLst>
            </a:prstGeom>
            <a:noFill/>
            <a:ln w="57150" cap="flat" cmpd="sng" algn="ctr">
              <a:solidFill>
                <a:schemeClr val="tx2">
                  <a:lumMod val="60000"/>
                  <a:lumOff val="40000"/>
                </a:schemeClr>
              </a:solidFill>
              <a:prstDash val="solid"/>
              <a:round/>
              <a:headEnd type="triangle" w="med" len="med"/>
              <a:tailEnd type="none" w="med" len="med"/>
            </a:ln>
            <a:effectLst>
              <a:outerShdw blurRad="50800" dist="38100" dir="8100000" algn="tr" rotWithShape="0">
                <a:prstClr val="black">
                  <a:alpha val="40000"/>
                </a:prstClr>
              </a:outerShdw>
            </a:effectLst>
          </p:spPr>
        </p:cxnSp>
      </p:grpSp>
      <p:sp>
        <p:nvSpPr>
          <p:cNvPr id="41" name="Slide Number Placeholder 40"/>
          <p:cNvSpPr>
            <a:spLocks noGrp="1"/>
          </p:cNvSpPr>
          <p:nvPr>
            <p:ph type="sldNum" sz="quarter" idx="12"/>
          </p:nvPr>
        </p:nvSpPr>
        <p:spPr/>
        <p:txBody>
          <a:bodyPr/>
          <a:lstStyle/>
          <a:p>
            <a:fld id="{5A1D4220-6FA6-4414-AE3B-775DEAC5B3B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144"/>
                                        </p:tgtEl>
                                        <p:attrNameLst>
                                          <p:attrName>fillcolor</p:attrName>
                                        </p:attrNameLst>
                                      </p:cBhvr>
                                      <p:to>
                                        <a:schemeClr val="tx2"/>
                                      </p:to>
                                    </p:animClr>
                                    <p:set>
                                      <p:cBhvr>
                                        <p:cTn id="7" dur="500" fill="hold"/>
                                        <p:tgtEl>
                                          <p:spTgt spid="144"/>
                                        </p:tgtEl>
                                        <p:attrNameLst>
                                          <p:attrName>fill.type</p:attrName>
                                        </p:attrNameLst>
                                      </p:cBhvr>
                                      <p:to>
                                        <p:strVal val="solid"/>
                                      </p:to>
                                    </p:set>
                                    <p:set>
                                      <p:cBhvr>
                                        <p:cTn id="8" dur="500" fill="hold"/>
                                        <p:tgtEl>
                                          <p:spTgt spid="144"/>
                                        </p:tgtEl>
                                        <p:attrNameLst>
                                          <p:attrName>fill.on</p:attrName>
                                        </p:attrNameLst>
                                      </p:cBhvr>
                                      <p:to>
                                        <p:strVal val="true"/>
                                      </p:to>
                                    </p:set>
                                  </p:childTnLst>
                                </p:cTn>
                              </p:par>
                              <p:par>
                                <p:cTn id="9" presetID="3" presetClass="emph" presetSubtype="2" fill="hold" grpId="0" nodeType="withEffect">
                                  <p:stCondLst>
                                    <p:cond delay="0"/>
                                  </p:stCondLst>
                                  <p:childTnLst>
                                    <p:animClr clrSpc="rgb">
                                      <p:cBhvr override="childStyle">
                                        <p:cTn id="10" dur="500" fill="hold"/>
                                        <p:tgtEl>
                                          <p:spTgt spid="144"/>
                                        </p:tgtEl>
                                        <p:attrNameLst>
                                          <p:attrName>style.color</p:attrName>
                                        </p:attrNameLst>
                                      </p:cBhvr>
                                      <p:to>
                                        <a:schemeClr val="accent1"/>
                                      </p:to>
                                    </p:animClr>
                                  </p:childTnLst>
                                </p:cTn>
                              </p:par>
                              <p:par>
                                <p:cTn id="11" presetID="22" presetClass="entr" presetSubtype="8"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wipe(left)">
                                      <p:cBhvr>
                                        <p:cTn id="13" dur="500"/>
                                        <p:tgtEl>
                                          <p:spTgt spid="17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28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Et cetera…</a:t>
            </a:r>
          </a:p>
        </p:txBody>
      </p:sp>
      <p:sp>
        <p:nvSpPr>
          <p:cNvPr id="132099" name="Rectangle 3"/>
          <p:cNvSpPr>
            <a:spLocks noGrp="1" noChangeArrowheads="1"/>
          </p:cNvSpPr>
          <p:nvPr>
            <p:ph idx="1"/>
          </p:nvPr>
        </p:nvSpPr>
        <p:spPr/>
        <p:txBody>
          <a:bodyPr/>
          <a:lstStyle/>
          <a:p>
            <a:pPr eaLnBrk="1" hangingPunct="1"/>
            <a:r>
              <a:rPr lang="en-US" sz="2400" dirty="0" smtClean="0"/>
              <a:t>And so forth… we can define:</a:t>
            </a:r>
            <a:endParaRPr lang="en-US" sz="2400" b="1" dirty="0" smtClean="0"/>
          </a:p>
          <a:p>
            <a:pPr lvl="1" eaLnBrk="1" hangingPunct="1"/>
            <a:r>
              <a:rPr lang="en-US" b="1" dirty="0" smtClean="0"/>
              <a:t> </a:t>
            </a:r>
            <a:r>
              <a:rPr lang="en-US" b="1" dirty="0" smtClean="0">
                <a:solidFill>
                  <a:srgbClr val="0070C0"/>
                </a:solidFill>
              </a:rPr>
              <a:t>3</a:t>
            </a:r>
            <a:r>
              <a:rPr lang="en-US" b="1" baseline="30000" dirty="0" smtClean="0">
                <a:solidFill>
                  <a:srgbClr val="0070C0"/>
                </a:solidFill>
              </a:rPr>
              <a:t>rd</a:t>
            </a:r>
            <a:r>
              <a:rPr lang="en-US" b="1" dirty="0" smtClean="0">
                <a:solidFill>
                  <a:srgbClr val="0070C0"/>
                </a:solidFill>
              </a:rPr>
              <a:t>-order</a:t>
            </a:r>
            <a:r>
              <a:rPr lang="en-US" dirty="0" smtClean="0"/>
              <a:t> marginals</a:t>
            </a:r>
          </a:p>
          <a:p>
            <a:pPr lvl="1" eaLnBrk="1" hangingPunct="1"/>
            <a:r>
              <a:rPr lang="en-US" dirty="0" smtClean="0"/>
              <a:t> </a:t>
            </a:r>
            <a:r>
              <a:rPr lang="en-US" b="1" dirty="0" smtClean="0">
                <a:solidFill>
                  <a:srgbClr val="0070C0"/>
                </a:solidFill>
              </a:rPr>
              <a:t>4</a:t>
            </a:r>
            <a:r>
              <a:rPr lang="en-US" b="1" baseline="30000" dirty="0" smtClean="0">
                <a:solidFill>
                  <a:srgbClr val="0070C0"/>
                </a:solidFill>
              </a:rPr>
              <a:t>th</a:t>
            </a:r>
            <a:r>
              <a:rPr lang="en-US" b="1" dirty="0" smtClean="0">
                <a:solidFill>
                  <a:srgbClr val="0070C0"/>
                </a:solidFill>
              </a:rPr>
              <a:t>-order</a:t>
            </a:r>
            <a:r>
              <a:rPr lang="en-US" dirty="0" smtClean="0"/>
              <a:t> marginals</a:t>
            </a:r>
          </a:p>
          <a:p>
            <a:pPr lvl="1" eaLnBrk="1" hangingPunct="1"/>
            <a:r>
              <a:rPr lang="en-US" dirty="0" smtClean="0"/>
              <a:t> </a:t>
            </a:r>
            <a:r>
              <a:rPr lang="en-US" b="1" dirty="0" smtClean="0">
                <a:solidFill>
                  <a:srgbClr val="0070C0"/>
                </a:solidFill>
              </a:rPr>
              <a:t>…</a:t>
            </a:r>
          </a:p>
          <a:p>
            <a:pPr lvl="1" eaLnBrk="1" hangingPunct="1"/>
            <a:r>
              <a:rPr lang="en-US" dirty="0" smtClean="0"/>
              <a:t> </a:t>
            </a:r>
            <a:r>
              <a:rPr lang="en-US" b="1" dirty="0" smtClean="0">
                <a:solidFill>
                  <a:srgbClr val="0070C0"/>
                </a:solidFill>
              </a:rPr>
              <a:t>n</a:t>
            </a:r>
            <a:r>
              <a:rPr lang="en-US" b="1" baseline="30000" dirty="0" smtClean="0">
                <a:solidFill>
                  <a:srgbClr val="0070C0"/>
                </a:solidFill>
              </a:rPr>
              <a:t>th</a:t>
            </a:r>
            <a:r>
              <a:rPr lang="en-US" b="1" dirty="0" smtClean="0">
                <a:solidFill>
                  <a:srgbClr val="0070C0"/>
                </a:solidFill>
              </a:rPr>
              <a:t>-order</a:t>
            </a:r>
            <a:r>
              <a:rPr lang="en-US" dirty="0" smtClean="0">
                <a:solidFill>
                  <a:srgbClr val="0070C0"/>
                </a:solidFill>
              </a:rPr>
              <a:t> </a:t>
            </a:r>
            <a:r>
              <a:rPr lang="en-US" dirty="0" smtClean="0"/>
              <a:t>marginals</a:t>
            </a:r>
          </a:p>
          <a:p>
            <a:pPr lvl="2" eaLnBrk="1" hangingPunct="1"/>
            <a:r>
              <a:rPr lang="en-US" dirty="0" smtClean="0"/>
              <a:t>(which recovers the original distribution but requires n! numbers)</a:t>
            </a:r>
          </a:p>
          <a:p>
            <a:pPr lvl="1" eaLnBrk="1" hangingPunct="1"/>
            <a:r>
              <a:rPr lang="en-US" dirty="0" smtClean="0"/>
              <a:t>By the way, the </a:t>
            </a:r>
            <a:r>
              <a:rPr lang="en-US" b="1" dirty="0" smtClean="0">
                <a:solidFill>
                  <a:srgbClr val="0070C0"/>
                </a:solidFill>
              </a:rPr>
              <a:t>0</a:t>
            </a:r>
            <a:r>
              <a:rPr lang="en-US" b="1" baseline="30000" dirty="0" smtClean="0">
                <a:solidFill>
                  <a:srgbClr val="0070C0"/>
                </a:solidFill>
              </a:rPr>
              <a:t>th</a:t>
            </a:r>
            <a:r>
              <a:rPr lang="en-US" b="1" dirty="0" smtClean="0">
                <a:solidFill>
                  <a:srgbClr val="0070C0"/>
                </a:solidFill>
              </a:rPr>
              <a:t>-order</a:t>
            </a:r>
            <a:r>
              <a:rPr lang="en-US" b="1" dirty="0" smtClean="0"/>
              <a:t> </a:t>
            </a:r>
            <a:r>
              <a:rPr lang="en-US" dirty="0" smtClean="0"/>
              <a:t>marginal is the normalization constant (which equals 1)</a:t>
            </a:r>
            <a:endParaRPr lang="en-US" b="1" dirty="0" smtClean="0"/>
          </a:p>
          <a:p>
            <a:pPr eaLnBrk="1" hangingPunct="1"/>
            <a:endParaRPr lang="en-US" sz="2400" b="1" dirty="0" smtClean="0"/>
          </a:p>
          <a:p>
            <a:pPr eaLnBrk="1" hangingPunct="1"/>
            <a:r>
              <a:rPr lang="en-US" sz="2400" b="1" dirty="0" smtClean="0"/>
              <a:t>Fundamental Trade-off</a:t>
            </a:r>
            <a:r>
              <a:rPr lang="en-US" sz="2400" dirty="0" smtClean="0"/>
              <a:t>: </a:t>
            </a:r>
            <a:r>
              <a:rPr lang="en-US" sz="2400" dirty="0" smtClean="0">
                <a:solidFill>
                  <a:srgbClr val="0070C0"/>
                </a:solidFill>
              </a:rPr>
              <a:t>can capture higher-order dependencies at the cost of storing more numbers</a:t>
            </a:r>
          </a:p>
        </p:txBody>
      </p:sp>
      <p:sp>
        <p:nvSpPr>
          <p:cNvPr id="4" name="Slide Number Placeholder 3"/>
          <p:cNvSpPr>
            <a:spLocks noGrp="1"/>
          </p:cNvSpPr>
          <p:nvPr>
            <p:ph type="sldNum" sz="quarter" idx="12"/>
          </p:nvPr>
        </p:nvSpPr>
        <p:spPr/>
        <p:txBody>
          <a:bodyPr/>
          <a:lstStyle/>
          <a:p>
            <a:fld id="{5A1D4220-6FA6-4414-AE3B-775DEAC5B3B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The Fourier interpretation</a:t>
            </a:r>
          </a:p>
        </p:txBody>
      </p:sp>
      <p:sp>
        <p:nvSpPr>
          <p:cNvPr id="28675" name="Rectangle 3"/>
          <p:cNvSpPr>
            <a:spLocks noGrp="1" noChangeArrowheads="1"/>
          </p:cNvSpPr>
          <p:nvPr>
            <p:ph idx="1"/>
          </p:nvPr>
        </p:nvSpPr>
        <p:spPr>
          <a:xfrm>
            <a:off x="457200" y="990600"/>
            <a:ext cx="8305800" cy="5562600"/>
          </a:xfrm>
        </p:spPr>
        <p:txBody>
          <a:bodyPr/>
          <a:lstStyle/>
          <a:p>
            <a:pPr eaLnBrk="1" hangingPunct="1"/>
            <a:r>
              <a:rPr lang="en-US" dirty="0" smtClean="0"/>
              <a:t>Marginal summaries are connected to Fourier analysis!</a:t>
            </a:r>
          </a:p>
          <a:p>
            <a:pPr lvl="1" eaLnBrk="1" hangingPunct="1"/>
            <a:r>
              <a:rPr lang="en-US" dirty="0" smtClean="0"/>
              <a:t>Used for multi-object tracking [</a:t>
            </a:r>
            <a:r>
              <a:rPr lang="en-US" dirty="0" err="1" smtClean="0"/>
              <a:t>Kondor</a:t>
            </a:r>
            <a:r>
              <a:rPr lang="en-US" dirty="0" smtClean="0"/>
              <a:t> et al, ’07]</a:t>
            </a:r>
          </a:p>
          <a:p>
            <a:pPr eaLnBrk="1" hangingPunct="1"/>
            <a:r>
              <a:rPr lang="en-US" dirty="0" smtClean="0"/>
              <a:t>Simple marginals are </a:t>
            </a:r>
            <a:r>
              <a:rPr lang="en-US" b="1" dirty="0" smtClean="0"/>
              <a:t>“low-frequency”</a:t>
            </a:r>
            <a:r>
              <a:rPr lang="en-US" dirty="0" smtClean="0"/>
              <a:t>: intuitively,</a:t>
            </a:r>
          </a:p>
          <a:p>
            <a:pPr lvl="1" eaLnBrk="1" hangingPunct="1"/>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order marginals</a:t>
            </a:r>
            <a:r>
              <a:rPr lang="en-US" dirty="0" smtClean="0">
                <a:solidFill>
                  <a:srgbClr val="0070C0"/>
                </a:solidFill>
              </a:rPr>
              <a:t> </a:t>
            </a:r>
            <a:r>
              <a:rPr lang="en-US" dirty="0" smtClean="0"/>
              <a:t>are the </a:t>
            </a:r>
            <a:r>
              <a:rPr lang="en-US" i="1" dirty="0" smtClean="0"/>
              <a:t>lowest frequency </a:t>
            </a:r>
            <a:r>
              <a:rPr lang="en-US" dirty="0" smtClean="0"/>
              <a:t>responses (except for DC component)</a:t>
            </a:r>
          </a:p>
          <a:p>
            <a:pPr lvl="1" eaLnBrk="1" hangingPunct="1"/>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order marginals</a:t>
            </a:r>
            <a:r>
              <a:rPr lang="en-US" dirty="0" smtClean="0"/>
              <a:t> contain higher frequencies than 1</a:t>
            </a:r>
            <a:r>
              <a:rPr lang="en-US" baseline="30000" dirty="0" smtClean="0"/>
              <a:t>st</a:t>
            </a:r>
            <a:r>
              <a:rPr lang="en-US" dirty="0" smtClean="0"/>
              <a:t> order marginals</a:t>
            </a:r>
          </a:p>
          <a:p>
            <a:pPr lvl="1" eaLnBrk="1" hangingPunct="1"/>
            <a:r>
              <a:rPr lang="en-US" b="1" dirty="0" smtClean="0">
                <a:solidFill>
                  <a:srgbClr val="0070C0"/>
                </a:solidFill>
              </a:rPr>
              <a:t>3</a:t>
            </a:r>
            <a:r>
              <a:rPr lang="en-US" b="1" baseline="30000" dirty="0" smtClean="0">
                <a:solidFill>
                  <a:srgbClr val="0070C0"/>
                </a:solidFill>
              </a:rPr>
              <a:t>rd</a:t>
            </a:r>
            <a:r>
              <a:rPr lang="en-US" b="1" dirty="0" smtClean="0">
                <a:solidFill>
                  <a:srgbClr val="0070C0"/>
                </a:solidFill>
              </a:rPr>
              <a:t> order marginals</a:t>
            </a:r>
            <a:r>
              <a:rPr lang="en-US" dirty="0" smtClean="0"/>
              <a:t> contain still higher frequency information</a:t>
            </a:r>
          </a:p>
          <a:p>
            <a:pPr eaLnBrk="1" hangingPunct="1"/>
            <a:r>
              <a:rPr lang="en-US" dirty="0" smtClean="0"/>
              <a:t>Note that higher-order marginals can contain lower-order information</a:t>
            </a:r>
          </a:p>
        </p:txBody>
      </p:sp>
      <p:sp>
        <p:nvSpPr>
          <p:cNvPr id="4" name="Slide Number Placeholder 3"/>
          <p:cNvSpPr>
            <a:spLocks noGrp="1"/>
          </p:cNvSpPr>
          <p:nvPr>
            <p:ph type="sldNum" sz="quarter" idx="12"/>
          </p:nvPr>
        </p:nvSpPr>
        <p:spPr/>
        <p:txBody>
          <a:bodyPr/>
          <a:lstStyle/>
          <a:p>
            <a:fld id="{5A1D4220-6FA6-4414-AE3B-775DEAC5B3B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coefficient matrices</a:t>
            </a:r>
            <a:endParaRPr lang="en-US" dirty="0"/>
          </a:p>
        </p:txBody>
      </p:sp>
      <p:sp>
        <p:nvSpPr>
          <p:cNvPr id="3" name="Content Placeholder 2"/>
          <p:cNvSpPr>
            <a:spLocks noGrp="1"/>
          </p:cNvSpPr>
          <p:nvPr>
            <p:ph idx="1"/>
          </p:nvPr>
        </p:nvSpPr>
        <p:spPr/>
        <p:txBody>
          <a:bodyPr/>
          <a:lstStyle/>
          <a:p>
            <a:r>
              <a:rPr lang="en-US" sz="2400" dirty="0" smtClean="0"/>
              <a:t>Fourier coefficients on permutations are given as a collection of square matrices ordered by “frequency”:</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Marginals are constructed by conjugating Fourier coefficient matrices by a (pre-computed) constant matrix:</a:t>
            </a:r>
            <a:endParaRPr lang="en-US" sz="2400" dirty="0"/>
          </a:p>
        </p:txBody>
      </p:sp>
      <p:sp>
        <p:nvSpPr>
          <p:cNvPr id="132" name="Rectangle 131"/>
          <p:cNvSpPr/>
          <p:nvPr/>
        </p:nvSpPr>
        <p:spPr bwMode="auto">
          <a:xfrm>
            <a:off x="1295400" y="251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33" name="Rectangle 132"/>
          <p:cNvSpPr/>
          <p:nvPr/>
        </p:nvSpPr>
        <p:spPr bwMode="auto">
          <a:xfrm>
            <a:off x="7924800" y="251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134" name="Group 133"/>
          <p:cNvGrpSpPr/>
          <p:nvPr/>
        </p:nvGrpSpPr>
        <p:grpSpPr>
          <a:xfrm>
            <a:off x="1917700" y="2286000"/>
            <a:ext cx="609600" cy="609600"/>
            <a:chOff x="4419600" y="6019800"/>
            <a:chExt cx="609600" cy="609600"/>
          </a:xfrm>
        </p:grpSpPr>
        <p:sp>
          <p:nvSpPr>
            <p:cNvPr id="135" name="Rectangle 3"/>
            <p:cNvSpPr/>
            <p:nvPr/>
          </p:nvSpPr>
          <p:spPr bwMode="auto">
            <a:xfrm>
              <a:off x="44196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36" name="Rectangle 9"/>
            <p:cNvSpPr/>
            <p:nvPr/>
          </p:nvSpPr>
          <p:spPr bwMode="auto">
            <a:xfrm>
              <a:off x="45720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37" name="Rectangle 18"/>
            <p:cNvSpPr/>
            <p:nvPr/>
          </p:nvSpPr>
          <p:spPr bwMode="auto">
            <a:xfrm>
              <a:off x="44196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38" name="Rectangle 19"/>
            <p:cNvSpPr/>
            <p:nvPr/>
          </p:nvSpPr>
          <p:spPr bwMode="auto">
            <a:xfrm>
              <a:off x="45720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39" name="Rectangle 3"/>
            <p:cNvSpPr/>
            <p:nvPr/>
          </p:nvSpPr>
          <p:spPr bwMode="auto">
            <a:xfrm>
              <a:off x="47244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0" name="Rectangle 27"/>
            <p:cNvSpPr/>
            <p:nvPr/>
          </p:nvSpPr>
          <p:spPr bwMode="auto">
            <a:xfrm>
              <a:off x="48768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1" name="Rectangle 24"/>
            <p:cNvSpPr/>
            <p:nvPr/>
          </p:nvSpPr>
          <p:spPr bwMode="auto">
            <a:xfrm>
              <a:off x="47244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2" name="Rectangle 25"/>
            <p:cNvSpPr/>
            <p:nvPr/>
          </p:nvSpPr>
          <p:spPr bwMode="auto">
            <a:xfrm>
              <a:off x="48768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3" name="Rectangle 3"/>
            <p:cNvSpPr/>
            <p:nvPr/>
          </p:nvSpPr>
          <p:spPr bwMode="auto">
            <a:xfrm>
              <a:off x="44196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4" name="Rectangle 143"/>
            <p:cNvSpPr/>
            <p:nvPr/>
          </p:nvSpPr>
          <p:spPr bwMode="auto">
            <a:xfrm>
              <a:off x="45720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5" name="Rectangle 31"/>
            <p:cNvSpPr/>
            <p:nvPr/>
          </p:nvSpPr>
          <p:spPr bwMode="auto">
            <a:xfrm>
              <a:off x="44196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6" name="Rectangle 145"/>
            <p:cNvSpPr/>
            <p:nvPr/>
          </p:nvSpPr>
          <p:spPr bwMode="auto">
            <a:xfrm>
              <a:off x="45720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7" name="Rectangle 3"/>
            <p:cNvSpPr/>
            <p:nvPr/>
          </p:nvSpPr>
          <p:spPr bwMode="auto">
            <a:xfrm>
              <a:off x="47244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8" name="Rectangle 147"/>
            <p:cNvSpPr/>
            <p:nvPr/>
          </p:nvSpPr>
          <p:spPr bwMode="auto">
            <a:xfrm>
              <a:off x="48768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9" name="Rectangle 148"/>
            <p:cNvSpPr/>
            <p:nvPr/>
          </p:nvSpPr>
          <p:spPr bwMode="auto">
            <a:xfrm>
              <a:off x="47244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0" name="Rectangle 149"/>
            <p:cNvSpPr/>
            <p:nvPr/>
          </p:nvSpPr>
          <p:spPr bwMode="auto">
            <a:xfrm>
              <a:off x="48768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151" name="Group 150"/>
          <p:cNvGrpSpPr/>
          <p:nvPr/>
        </p:nvGrpSpPr>
        <p:grpSpPr>
          <a:xfrm>
            <a:off x="6845300" y="2286000"/>
            <a:ext cx="609600" cy="609600"/>
            <a:chOff x="4419600" y="6019800"/>
            <a:chExt cx="609600" cy="609600"/>
          </a:xfrm>
        </p:grpSpPr>
        <p:sp>
          <p:nvSpPr>
            <p:cNvPr id="152" name="Rectangle 3"/>
            <p:cNvSpPr/>
            <p:nvPr/>
          </p:nvSpPr>
          <p:spPr bwMode="auto">
            <a:xfrm>
              <a:off x="44196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3" name="Rectangle 9"/>
            <p:cNvSpPr/>
            <p:nvPr/>
          </p:nvSpPr>
          <p:spPr bwMode="auto">
            <a:xfrm>
              <a:off x="45720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4" name="Rectangle 18"/>
            <p:cNvSpPr/>
            <p:nvPr/>
          </p:nvSpPr>
          <p:spPr bwMode="auto">
            <a:xfrm>
              <a:off x="44196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5" name="Rectangle 19"/>
            <p:cNvSpPr/>
            <p:nvPr/>
          </p:nvSpPr>
          <p:spPr bwMode="auto">
            <a:xfrm>
              <a:off x="45720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6" name="Rectangle 3"/>
            <p:cNvSpPr/>
            <p:nvPr/>
          </p:nvSpPr>
          <p:spPr bwMode="auto">
            <a:xfrm>
              <a:off x="47244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7" name="Rectangle 27"/>
            <p:cNvSpPr/>
            <p:nvPr/>
          </p:nvSpPr>
          <p:spPr bwMode="auto">
            <a:xfrm>
              <a:off x="48768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8" name="Rectangle 24"/>
            <p:cNvSpPr/>
            <p:nvPr/>
          </p:nvSpPr>
          <p:spPr bwMode="auto">
            <a:xfrm>
              <a:off x="47244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9" name="Rectangle 25"/>
            <p:cNvSpPr/>
            <p:nvPr/>
          </p:nvSpPr>
          <p:spPr bwMode="auto">
            <a:xfrm>
              <a:off x="48768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0" name="Rectangle 3"/>
            <p:cNvSpPr/>
            <p:nvPr/>
          </p:nvSpPr>
          <p:spPr bwMode="auto">
            <a:xfrm>
              <a:off x="44196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1" name="Rectangle 160"/>
            <p:cNvSpPr/>
            <p:nvPr/>
          </p:nvSpPr>
          <p:spPr bwMode="auto">
            <a:xfrm>
              <a:off x="45720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2" name="Rectangle 31"/>
            <p:cNvSpPr/>
            <p:nvPr/>
          </p:nvSpPr>
          <p:spPr bwMode="auto">
            <a:xfrm>
              <a:off x="44196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3" name="Rectangle 162"/>
            <p:cNvSpPr/>
            <p:nvPr/>
          </p:nvSpPr>
          <p:spPr bwMode="auto">
            <a:xfrm>
              <a:off x="45720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4" name="Rectangle 3"/>
            <p:cNvSpPr/>
            <p:nvPr/>
          </p:nvSpPr>
          <p:spPr bwMode="auto">
            <a:xfrm>
              <a:off x="47244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5" name="Rectangle 164"/>
            <p:cNvSpPr/>
            <p:nvPr/>
          </p:nvSpPr>
          <p:spPr bwMode="auto">
            <a:xfrm>
              <a:off x="48768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6" name="Rectangle 165"/>
            <p:cNvSpPr/>
            <p:nvPr/>
          </p:nvSpPr>
          <p:spPr bwMode="auto">
            <a:xfrm>
              <a:off x="47244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7" name="Rectangle 166"/>
            <p:cNvSpPr/>
            <p:nvPr/>
          </p:nvSpPr>
          <p:spPr bwMode="auto">
            <a:xfrm>
              <a:off x="48768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168" name="Group 167"/>
          <p:cNvGrpSpPr/>
          <p:nvPr/>
        </p:nvGrpSpPr>
        <p:grpSpPr>
          <a:xfrm>
            <a:off x="2997200" y="2209800"/>
            <a:ext cx="762000" cy="762000"/>
            <a:chOff x="5334000" y="5867400"/>
            <a:chExt cx="762000" cy="762000"/>
          </a:xfrm>
        </p:grpSpPr>
        <p:sp>
          <p:nvSpPr>
            <p:cNvPr id="169" name="Rectangle 3"/>
            <p:cNvSpPr/>
            <p:nvPr/>
          </p:nvSpPr>
          <p:spPr bwMode="auto">
            <a:xfrm>
              <a:off x="53340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0" name="Rectangle 9"/>
            <p:cNvSpPr/>
            <p:nvPr/>
          </p:nvSpPr>
          <p:spPr bwMode="auto">
            <a:xfrm>
              <a:off x="54864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1" name="Rectangle 18"/>
            <p:cNvSpPr/>
            <p:nvPr/>
          </p:nvSpPr>
          <p:spPr bwMode="auto">
            <a:xfrm>
              <a:off x="53340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2" name="Rectangle 19"/>
            <p:cNvSpPr/>
            <p:nvPr/>
          </p:nvSpPr>
          <p:spPr bwMode="auto">
            <a:xfrm>
              <a:off x="54864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3" name="Rectangle 3"/>
            <p:cNvSpPr/>
            <p:nvPr/>
          </p:nvSpPr>
          <p:spPr bwMode="auto">
            <a:xfrm>
              <a:off x="56388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4" name="Rectangle 27"/>
            <p:cNvSpPr/>
            <p:nvPr/>
          </p:nvSpPr>
          <p:spPr bwMode="auto">
            <a:xfrm>
              <a:off x="57912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5" name="Rectangle 24"/>
            <p:cNvSpPr/>
            <p:nvPr/>
          </p:nvSpPr>
          <p:spPr bwMode="auto">
            <a:xfrm>
              <a:off x="56388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6" name="Rectangle 25"/>
            <p:cNvSpPr/>
            <p:nvPr/>
          </p:nvSpPr>
          <p:spPr bwMode="auto">
            <a:xfrm>
              <a:off x="57912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7" name="Rectangle 3"/>
            <p:cNvSpPr/>
            <p:nvPr/>
          </p:nvSpPr>
          <p:spPr bwMode="auto">
            <a:xfrm>
              <a:off x="53340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8" name="Rectangle 177"/>
            <p:cNvSpPr/>
            <p:nvPr/>
          </p:nvSpPr>
          <p:spPr bwMode="auto">
            <a:xfrm>
              <a:off x="54864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9" name="Rectangle 31"/>
            <p:cNvSpPr/>
            <p:nvPr/>
          </p:nvSpPr>
          <p:spPr bwMode="auto">
            <a:xfrm>
              <a:off x="53340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0" name="Rectangle 179"/>
            <p:cNvSpPr/>
            <p:nvPr/>
          </p:nvSpPr>
          <p:spPr bwMode="auto">
            <a:xfrm>
              <a:off x="54864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1" name="Rectangle 3"/>
            <p:cNvSpPr/>
            <p:nvPr/>
          </p:nvSpPr>
          <p:spPr bwMode="auto">
            <a:xfrm>
              <a:off x="56388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2" name="Rectangle 181"/>
            <p:cNvSpPr/>
            <p:nvPr/>
          </p:nvSpPr>
          <p:spPr bwMode="auto">
            <a:xfrm>
              <a:off x="57912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3" name="Rectangle 182"/>
            <p:cNvSpPr/>
            <p:nvPr/>
          </p:nvSpPr>
          <p:spPr bwMode="auto">
            <a:xfrm>
              <a:off x="56388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4" name="Rectangle 183"/>
            <p:cNvSpPr/>
            <p:nvPr/>
          </p:nvSpPr>
          <p:spPr bwMode="auto">
            <a:xfrm>
              <a:off x="57912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5" name="Rectangle 3"/>
            <p:cNvSpPr/>
            <p:nvPr/>
          </p:nvSpPr>
          <p:spPr bwMode="auto">
            <a:xfrm>
              <a:off x="53340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6" name="Rectangle 48"/>
            <p:cNvSpPr/>
            <p:nvPr/>
          </p:nvSpPr>
          <p:spPr bwMode="auto">
            <a:xfrm>
              <a:off x="54864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7" name="Rectangle 3"/>
            <p:cNvSpPr/>
            <p:nvPr/>
          </p:nvSpPr>
          <p:spPr bwMode="auto">
            <a:xfrm>
              <a:off x="56388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8" name="Rectangle 55"/>
            <p:cNvSpPr/>
            <p:nvPr/>
          </p:nvSpPr>
          <p:spPr bwMode="auto">
            <a:xfrm>
              <a:off x="57912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9" name="Rectangle 3"/>
            <p:cNvSpPr/>
            <p:nvPr/>
          </p:nvSpPr>
          <p:spPr bwMode="auto">
            <a:xfrm>
              <a:off x="59436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0" name="Rectangle 189"/>
            <p:cNvSpPr/>
            <p:nvPr/>
          </p:nvSpPr>
          <p:spPr bwMode="auto">
            <a:xfrm>
              <a:off x="59436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1" name="Rectangle 3"/>
            <p:cNvSpPr/>
            <p:nvPr/>
          </p:nvSpPr>
          <p:spPr bwMode="auto">
            <a:xfrm>
              <a:off x="59436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2" name="Rectangle 191"/>
            <p:cNvSpPr/>
            <p:nvPr/>
          </p:nvSpPr>
          <p:spPr bwMode="auto">
            <a:xfrm>
              <a:off x="59436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3" name="Rectangle 3"/>
            <p:cNvSpPr/>
            <p:nvPr/>
          </p:nvSpPr>
          <p:spPr bwMode="auto">
            <a:xfrm>
              <a:off x="59436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194" name="Group 193"/>
          <p:cNvGrpSpPr/>
          <p:nvPr/>
        </p:nvGrpSpPr>
        <p:grpSpPr>
          <a:xfrm>
            <a:off x="5613400" y="2209800"/>
            <a:ext cx="762000" cy="762000"/>
            <a:chOff x="5334000" y="5867400"/>
            <a:chExt cx="762000" cy="762000"/>
          </a:xfrm>
        </p:grpSpPr>
        <p:sp>
          <p:nvSpPr>
            <p:cNvPr id="195" name="Rectangle 3"/>
            <p:cNvSpPr/>
            <p:nvPr/>
          </p:nvSpPr>
          <p:spPr bwMode="auto">
            <a:xfrm>
              <a:off x="53340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6" name="Rectangle 9"/>
            <p:cNvSpPr/>
            <p:nvPr/>
          </p:nvSpPr>
          <p:spPr bwMode="auto">
            <a:xfrm>
              <a:off x="54864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7" name="Rectangle 18"/>
            <p:cNvSpPr/>
            <p:nvPr/>
          </p:nvSpPr>
          <p:spPr bwMode="auto">
            <a:xfrm>
              <a:off x="53340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8" name="Rectangle 19"/>
            <p:cNvSpPr/>
            <p:nvPr/>
          </p:nvSpPr>
          <p:spPr bwMode="auto">
            <a:xfrm>
              <a:off x="54864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9" name="Rectangle 3"/>
            <p:cNvSpPr/>
            <p:nvPr/>
          </p:nvSpPr>
          <p:spPr bwMode="auto">
            <a:xfrm>
              <a:off x="56388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0" name="Rectangle 27"/>
            <p:cNvSpPr/>
            <p:nvPr/>
          </p:nvSpPr>
          <p:spPr bwMode="auto">
            <a:xfrm>
              <a:off x="57912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1" name="Rectangle 24"/>
            <p:cNvSpPr/>
            <p:nvPr/>
          </p:nvSpPr>
          <p:spPr bwMode="auto">
            <a:xfrm>
              <a:off x="56388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2" name="Rectangle 25"/>
            <p:cNvSpPr/>
            <p:nvPr/>
          </p:nvSpPr>
          <p:spPr bwMode="auto">
            <a:xfrm>
              <a:off x="57912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3" name="Rectangle 3"/>
            <p:cNvSpPr/>
            <p:nvPr/>
          </p:nvSpPr>
          <p:spPr bwMode="auto">
            <a:xfrm>
              <a:off x="53340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4" name="Rectangle 203"/>
            <p:cNvSpPr/>
            <p:nvPr/>
          </p:nvSpPr>
          <p:spPr bwMode="auto">
            <a:xfrm>
              <a:off x="54864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5" name="Rectangle 31"/>
            <p:cNvSpPr/>
            <p:nvPr/>
          </p:nvSpPr>
          <p:spPr bwMode="auto">
            <a:xfrm>
              <a:off x="53340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6" name="Rectangle 205"/>
            <p:cNvSpPr/>
            <p:nvPr/>
          </p:nvSpPr>
          <p:spPr bwMode="auto">
            <a:xfrm>
              <a:off x="54864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7" name="Rectangle 3"/>
            <p:cNvSpPr/>
            <p:nvPr/>
          </p:nvSpPr>
          <p:spPr bwMode="auto">
            <a:xfrm>
              <a:off x="56388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8" name="Rectangle 207"/>
            <p:cNvSpPr/>
            <p:nvPr/>
          </p:nvSpPr>
          <p:spPr bwMode="auto">
            <a:xfrm>
              <a:off x="57912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9" name="Rectangle 208"/>
            <p:cNvSpPr/>
            <p:nvPr/>
          </p:nvSpPr>
          <p:spPr bwMode="auto">
            <a:xfrm>
              <a:off x="56388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0" name="Rectangle 209"/>
            <p:cNvSpPr/>
            <p:nvPr/>
          </p:nvSpPr>
          <p:spPr bwMode="auto">
            <a:xfrm>
              <a:off x="57912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1" name="Rectangle 3"/>
            <p:cNvSpPr/>
            <p:nvPr/>
          </p:nvSpPr>
          <p:spPr bwMode="auto">
            <a:xfrm>
              <a:off x="53340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2" name="Rectangle 48"/>
            <p:cNvSpPr/>
            <p:nvPr/>
          </p:nvSpPr>
          <p:spPr bwMode="auto">
            <a:xfrm>
              <a:off x="54864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3" name="Rectangle 3"/>
            <p:cNvSpPr/>
            <p:nvPr/>
          </p:nvSpPr>
          <p:spPr bwMode="auto">
            <a:xfrm>
              <a:off x="56388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4" name="Rectangle 55"/>
            <p:cNvSpPr/>
            <p:nvPr/>
          </p:nvSpPr>
          <p:spPr bwMode="auto">
            <a:xfrm>
              <a:off x="57912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5" name="Rectangle 3"/>
            <p:cNvSpPr/>
            <p:nvPr/>
          </p:nvSpPr>
          <p:spPr bwMode="auto">
            <a:xfrm>
              <a:off x="5943600" y="5867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6" name="Rectangle 215"/>
            <p:cNvSpPr/>
            <p:nvPr/>
          </p:nvSpPr>
          <p:spPr bwMode="auto">
            <a:xfrm>
              <a:off x="5943600" y="6019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7" name="Rectangle 3"/>
            <p:cNvSpPr/>
            <p:nvPr/>
          </p:nvSpPr>
          <p:spPr bwMode="auto">
            <a:xfrm>
              <a:off x="5943600" y="6172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8" name="Rectangle 217"/>
            <p:cNvSpPr/>
            <p:nvPr/>
          </p:nvSpPr>
          <p:spPr bwMode="auto">
            <a:xfrm>
              <a:off x="5943600" y="6324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9" name="Rectangle 3"/>
            <p:cNvSpPr/>
            <p:nvPr/>
          </p:nvSpPr>
          <p:spPr bwMode="auto">
            <a:xfrm>
              <a:off x="5943600" y="6477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220" name="Group 219"/>
          <p:cNvGrpSpPr/>
          <p:nvPr/>
        </p:nvGrpSpPr>
        <p:grpSpPr>
          <a:xfrm>
            <a:off x="4229100" y="2133600"/>
            <a:ext cx="914400" cy="914400"/>
            <a:chOff x="1600200" y="6096000"/>
            <a:chExt cx="914400" cy="914400"/>
          </a:xfrm>
        </p:grpSpPr>
        <p:sp>
          <p:nvSpPr>
            <p:cNvPr id="221" name="Rectangle 3"/>
            <p:cNvSpPr/>
            <p:nvPr/>
          </p:nvSpPr>
          <p:spPr bwMode="auto">
            <a:xfrm>
              <a:off x="1600200" y="6096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2" name="Rectangle 9"/>
            <p:cNvSpPr/>
            <p:nvPr/>
          </p:nvSpPr>
          <p:spPr bwMode="auto">
            <a:xfrm>
              <a:off x="1752600" y="6096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3" name="Rectangle 18"/>
            <p:cNvSpPr/>
            <p:nvPr/>
          </p:nvSpPr>
          <p:spPr bwMode="auto">
            <a:xfrm>
              <a:off x="1600200" y="6248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4" name="Rectangle 19"/>
            <p:cNvSpPr/>
            <p:nvPr/>
          </p:nvSpPr>
          <p:spPr bwMode="auto">
            <a:xfrm>
              <a:off x="1752600" y="6248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5" name="Rectangle 3"/>
            <p:cNvSpPr/>
            <p:nvPr/>
          </p:nvSpPr>
          <p:spPr bwMode="auto">
            <a:xfrm>
              <a:off x="1905000" y="6096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6" name="Rectangle 27"/>
            <p:cNvSpPr/>
            <p:nvPr/>
          </p:nvSpPr>
          <p:spPr bwMode="auto">
            <a:xfrm>
              <a:off x="2057400" y="6096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7" name="Rectangle 24"/>
            <p:cNvSpPr/>
            <p:nvPr/>
          </p:nvSpPr>
          <p:spPr bwMode="auto">
            <a:xfrm>
              <a:off x="1905000" y="6248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8" name="Rectangle 25"/>
            <p:cNvSpPr/>
            <p:nvPr/>
          </p:nvSpPr>
          <p:spPr bwMode="auto">
            <a:xfrm>
              <a:off x="2057400" y="6248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9" name="Rectangle 3"/>
            <p:cNvSpPr/>
            <p:nvPr/>
          </p:nvSpPr>
          <p:spPr bwMode="auto">
            <a:xfrm>
              <a:off x="1600200" y="6400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0" name="Rectangle 229"/>
            <p:cNvSpPr/>
            <p:nvPr/>
          </p:nvSpPr>
          <p:spPr bwMode="auto">
            <a:xfrm>
              <a:off x="1752600" y="6400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1" name="Rectangle 31"/>
            <p:cNvSpPr/>
            <p:nvPr/>
          </p:nvSpPr>
          <p:spPr bwMode="auto">
            <a:xfrm>
              <a:off x="1600200" y="6553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2" name="Rectangle 231"/>
            <p:cNvSpPr/>
            <p:nvPr/>
          </p:nvSpPr>
          <p:spPr bwMode="auto">
            <a:xfrm>
              <a:off x="1752600" y="6553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3" name="Rectangle 3"/>
            <p:cNvSpPr/>
            <p:nvPr/>
          </p:nvSpPr>
          <p:spPr bwMode="auto">
            <a:xfrm>
              <a:off x="1905000" y="6400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4" name="Rectangle 233"/>
            <p:cNvSpPr/>
            <p:nvPr/>
          </p:nvSpPr>
          <p:spPr bwMode="auto">
            <a:xfrm>
              <a:off x="2057400" y="6400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5" name="Rectangle 234"/>
            <p:cNvSpPr/>
            <p:nvPr/>
          </p:nvSpPr>
          <p:spPr bwMode="auto">
            <a:xfrm>
              <a:off x="1905000" y="6553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6" name="Rectangle 235"/>
            <p:cNvSpPr/>
            <p:nvPr/>
          </p:nvSpPr>
          <p:spPr bwMode="auto">
            <a:xfrm>
              <a:off x="2057400" y="6553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7" name="Rectangle 3"/>
            <p:cNvSpPr/>
            <p:nvPr/>
          </p:nvSpPr>
          <p:spPr bwMode="auto">
            <a:xfrm>
              <a:off x="1600200" y="6705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8" name="Rectangle 48"/>
            <p:cNvSpPr/>
            <p:nvPr/>
          </p:nvSpPr>
          <p:spPr bwMode="auto">
            <a:xfrm>
              <a:off x="1752600" y="6705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39" name="Rectangle 238"/>
            <p:cNvSpPr/>
            <p:nvPr/>
          </p:nvSpPr>
          <p:spPr bwMode="auto">
            <a:xfrm>
              <a:off x="1600200" y="6858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0" name="Rectangle 239"/>
            <p:cNvSpPr/>
            <p:nvPr/>
          </p:nvSpPr>
          <p:spPr bwMode="auto">
            <a:xfrm>
              <a:off x="1752600" y="6858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1" name="Rectangle 3"/>
            <p:cNvSpPr/>
            <p:nvPr/>
          </p:nvSpPr>
          <p:spPr bwMode="auto">
            <a:xfrm>
              <a:off x="1905000" y="6705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2" name="Rectangle 55"/>
            <p:cNvSpPr/>
            <p:nvPr/>
          </p:nvSpPr>
          <p:spPr bwMode="auto">
            <a:xfrm>
              <a:off x="2057400" y="6705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3" name="Rectangle 242"/>
            <p:cNvSpPr/>
            <p:nvPr/>
          </p:nvSpPr>
          <p:spPr bwMode="auto">
            <a:xfrm>
              <a:off x="1905000" y="6858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4" name="Rectangle 243"/>
            <p:cNvSpPr/>
            <p:nvPr/>
          </p:nvSpPr>
          <p:spPr bwMode="auto">
            <a:xfrm>
              <a:off x="2057400" y="6858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5" name="Rectangle 3"/>
            <p:cNvSpPr/>
            <p:nvPr/>
          </p:nvSpPr>
          <p:spPr bwMode="auto">
            <a:xfrm>
              <a:off x="2209800" y="6096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6" name="Rectangle 245"/>
            <p:cNvSpPr/>
            <p:nvPr/>
          </p:nvSpPr>
          <p:spPr bwMode="auto">
            <a:xfrm>
              <a:off x="2362200" y="6096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7" name="Rectangle 246"/>
            <p:cNvSpPr/>
            <p:nvPr/>
          </p:nvSpPr>
          <p:spPr bwMode="auto">
            <a:xfrm>
              <a:off x="2209800" y="6248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8" name="Rectangle 247"/>
            <p:cNvSpPr/>
            <p:nvPr/>
          </p:nvSpPr>
          <p:spPr bwMode="auto">
            <a:xfrm>
              <a:off x="2362200" y="62484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49" name="Rectangle 3"/>
            <p:cNvSpPr/>
            <p:nvPr/>
          </p:nvSpPr>
          <p:spPr bwMode="auto">
            <a:xfrm>
              <a:off x="2209800" y="6400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0" name="Rectangle 249"/>
            <p:cNvSpPr/>
            <p:nvPr/>
          </p:nvSpPr>
          <p:spPr bwMode="auto">
            <a:xfrm>
              <a:off x="2362200" y="64008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1" name="Rectangle 250"/>
            <p:cNvSpPr/>
            <p:nvPr/>
          </p:nvSpPr>
          <p:spPr bwMode="auto">
            <a:xfrm>
              <a:off x="2209800" y="6553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2" name="Rectangle 251"/>
            <p:cNvSpPr/>
            <p:nvPr/>
          </p:nvSpPr>
          <p:spPr bwMode="auto">
            <a:xfrm>
              <a:off x="2362200" y="65532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3" name="Rectangle 3"/>
            <p:cNvSpPr/>
            <p:nvPr/>
          </p:nvSpPr>
          <p:spPr bwMode="auto">
            <a:xfrm>
              <a:off x="2209800" y="6705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4" name="Rectangle 253"/>
            <p:cNvSpPr/>
            <p:nvPr/>
          </p:nvSpPr>
          <p:spPr bwMode="auto">
            <a:xfrm>
              <a:off x="2362200" y="67056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5" name="Rectangle 254"/>
            <p:cNvSpPr/>
            <p:nvPr/>
          </p:nvSpPr>
          <p:spPr bwMode="auto">
            <a:xfrm>
              <a:off x="2209800" y="6858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6" name="Rectangle 255"/>
            <p:cNvSpPr/>
            <p:nvPr/>
          </p:nvSpPr>
          <p:spPr bwMode="auto">
            <a:xfrm>
              <a:off x="2362200" y="6858000"/>
              <a:ext cx="152400" cy="1524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257" name="Rectangle 256"/>
          <p:cNvSpPr/>
          <p:nvPr/>
        </p:nvSpPr>
        <p:spPr bwMode="auto">
          <a:xfrm>
            <a:off x="1295400" y="2514600"/>
            <a:ext cx="152400" cy="152400"/>
          </a:xfrm>
          <a:prstGeom prst="rect">
            <a:avLst/>
          </a:prstGeom>
          <a:solidFill>
            <a:srgbClr val="80008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8" name="Rectangle 257"/>
          <p:cNvSpPr/>
          <p:nvPr/>
        </p:nvSpPr>
        <p:spPr bwMode="auto">
          <a:xfrm>
            <a:off x="7924800" y="2514600"/>
            <a:ext cx="152400" cy="152400"/>
          </a:xfrm>
          <a:prstGeom prst="rect">
            <a:avLst/>
          </a:prstGeom>
          <a:solidFill>
            <a:srgbClr val="80008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259" name="Group 258"/>
          <p:cNvGrpSpPr/>
          <p:nvPr/>
        </p:nvGrpSpPr>
        <p:grpSpPr>
          <a:xfrm>
            <a:off x="1917700" y="2286000"/>
            <a:ext cx="609600" cy="609600"/>
            <a:chOff x="4419600" y="6019800"/>
            <a:chExt cx="609600" cy="609600"/>
          </a:xfrm>
          <a:solidFill>
            <a:srgbClr val="800080"/>
          </a:solidFill>
        </p:grpSpPr>
        <p:sp>
          <p:nvSpPr>
            <p:cNvPr id="260"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1"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2"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3"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4"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5"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6"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7"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8"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9" name="Rectangle 268"/>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0"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1" name="Rectangle 270"/>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2"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3" name="Rectangle 272"/>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4" name="Rectangle 273"/>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5" name="Rectangle 274"/>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276" name="Group 275"/>
          <p:cNvGrpSpPr/>
          <p:nvPr/>
        </p:nvGrpSpPr>
        <p:grpSpPr>
          <a:xfrm>
            <a:off x="6845300" y="2286000"/>
            <a:ext cx="609600" cy="609600"/>
            <a:chOff x="4419600" y="6019800"/>
            <a:chExt cx="609600" cy="609600"/>
          </a:xfrm>
          <a:solidFill>
            <a:srgbClr val="800080"/>
          </a:solidFill>
        </p:grpSpPr>
        <p:sp>
          <p:nvSpPr>
            <p:cNvPr id="277"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8"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9"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0"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1"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2"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3"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4"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5"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6" name="Rectangle 285"/>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7"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8" name="Rectangle 287"/>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9"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0" name="Rectangle 289"/>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1" name="Rectangle 290"/>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2" name="Rectangle 291"/>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293" name="Group 292"/>
          <p:cNvGrpSpPr/>
          <p:nvPr/>
        </p:nvGrpSpPr>
        <p:grpSpPr>
          <a:xfrm>
            <a:off x="2997200" y="2209800"/>
            <a:ext cx="762000" cy="762000"/>
            <a:chOff x="5334000" y="5867400"/>
            <a:chExt cx="762000" cy="762000"/>
          </a:xfrm>
          <a:solidFill>
            <a:srgbClr val="800080"/>
          </a:solidFill>
        </p:grpSpPr>
        <p:sp>
          <p:nvSpPr>
            <p:cNvPr id="294"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5"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6"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7"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8"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9"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0"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1"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2"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3" name="Rectangle 302"/>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4"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5" name="Rectangle 304"/>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6"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7" name="Rectangle 306"/>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8" name="Rectangle 307"/>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9" name="Rectangle 308"/>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0"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1"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2"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3"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4"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5" name="Rectangle 314"/>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6"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7" name="Rectangle 316"/>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8"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319" name="Group 318"/>
          <p:cNvGrpSpPr/>
          <p:nvPr/>
        </p:nvGrpSpPr>
        <p:grpSpPr>
          <a:xfrm>
            <a:off x="5613400" y="2209800"/>
            <a:ext cx="762000" cy="762000"/>
            <a:chOff x="5334000" y="5867400"/>
            <a:chExt cx="762000" cy="762000"/>
          </a:xfrm>
          <a:solidFill>
            <a:srgbClr val="800080"/>
          </a:solidFill>
        </p:grpSpPr>
        <p:sp>
          <p:nvSpPr>
            <p:cNvPr id="320"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1"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2"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3"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4"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5"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6"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7"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8"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9" name="Rectangle 328"/>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0"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1" name="Rectangle 330"/>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2"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3" name="Rectangle 332"/>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4" name="Rectangle 333"/>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5" name="Rectangle 334"/>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6"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7"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8"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9"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0"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1" name="Rectangle 340"/>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2"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3" name="Rectangle 342"/>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4"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345" name="Group 344"/>
          <p:cNvGrpSpPr/>
          <p:nvPr/>
        </p:nvGrpSpPr>
        <p:grpSpPr>
          <a:xfrm>
            <a:off x="4229100" y="2133600"/>
            <a:ext cx="914400" cy="914400"/>
            <a:chOff x="1600200" y="6096000"/>
            <a:chExt cx="914400" cy="914400"/>
          </a:xfrm>
          <a:solidFill>
            <a:srgbClr val="800080"/>
          </a:solidFill>
        </p:grpSpPr>
        <p:sp>
          <p:nvSpPr>
            <p:cNvPr id="346"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7"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8"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9"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0"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1" name="Rectangle 27"/>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2"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3"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4"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5" name="Rectangle 354"/>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6"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7" name="Rectangle 356"/>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8"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9" name="Rectangle 358"/>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0" name="Rectangle 359"/>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1" name="Rectangle 360"/>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2"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3"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4" name="Rectangle 363"/>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5" name="Rectangle 364"/>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6"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7"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8" name="Rectangle 367"/>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9" name="Rectangle 368"/>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0"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1" name="Rectangle 370"/>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2" name="Rectangle 371"/>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3" name="Rectangle 372"/>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4"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5" name="Rectangle 374"/>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6" name="Rectangle 375"/>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7" name="Rectangle 376"/>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8"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9" name="Rectangle 378"/>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80" name="Rectangle 379"/>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81" name="Rectangle 380"/>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382" name="Right Brace 381"/>
          <p:cNvSpPr/>
          <p:nvPr/>
        </p:nvSpPr>
        <p:spPr bwMode="auto">
          <a:xfrm rot="5400000">
            <a:off x="1295400" y="3200400"/>
            <a:ext cx="152400" cy="304800"/>
          </a:xfrm>
          <a:prstGeom prst="rightBrace">
            <a:avLst>
              <a:gd name="adj1" fmla="val 40432"/>
              <a:gd name="adj2" fmla="val 50000"/>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3" name="Text Box 167"/>
          <p:cNvSpPr txBox="1">
            <a:spLocks noChangeArrowheads="1"/>
          </p:cNvSpPr>
          <p:nvPr/>
        </p:nvSpPr>
        <p:spPr bwMode="auto">
          <a:xfrm>
            <a:off x="228600" y="3581400"/>
            <a:ext cx="3048000" cy="523220"/>
          </a:xfrm>
          <a:prstGeom prst="rect">
            <a:avLst/>
          </a:prstGeom>
          <a:noFill/>
          <a:ln w="38100">
            <a:noFill/>
            <a:miter lim="800000"/>
            <a:headEnd/>
            <a:tailEnd/>
          </a:ln>
        </p:spPr>
        <p:txBody>
          <a:bodyPr wrap="square">
            <a:spAutoFit/>
          </a:bodyPr>
          <a:lstStyle/>
          <a:p>
            <a:r>
              <a:rPr lang="en-US" dirty="0" smtClean="0"/>
              <a:t>0</a:t>
            </a:r>
            <a:r>
              <a:rPr lang="en-US" baseline="30000" dirty="0" smtClean="0"/>
              <a:t>th</a:t>
            </a:r>
            <a:r>
              <a:rPr lang="en-US" dirty="0" smtClean="0"/>
              <a:t> order</a:t>
            </a:r>
            <a:endParaRPr lang="en-US" sz="2000" b="0" dirty="0"/>
          </a:p>
        </p:txBody>
      </p:sp>
      <p:sp>
        <p:nvSpPr>
          <p:cNvPr id="384" name="Right Brace 383"/>
          <p:cNvSpPr/>
          <p:nvPr/>
        </p:nvSpPr>
        <p:spPr bwMode="auto">
          <a:xfrm rot="5400000">
            <a:off x="1866900" y="2628900"/>
            <a:ext cx="152400" cy="1447800"/>
          </a:xfrm>
          <a:prstGeom prst="rightBrace">
            <a:avLst>
              <a:gd name="adj1" fmla="val 40432"/>
              <a:gd name="adj2" fmla="val 89793"/>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5" name="Right Brace 384"/>
          <p:cNvSpPr/>
          <p:nvPr/>
        </p:nvSpPr>
        <p:spPr bwMode="auto">
          <a:xfrm rot="5400000">
            <a:off x="2514600" y="1981200"/>
            <a:ext cx="152400" cy="2743200"/>
          </a:xfrm>
          <a:prstGeom prst="rightBrace">
            <a:avLst>
              <a:gd name="adj1" fmla="val 40432"/>
              <a:gd name="adj2" fmla="val 96287"/>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6" name="Right Brace 385"/>
          <p:cNvSpPr/>
          <p:nvPr/>
        </p:nvSpPr>
        <p:spPr bwMode="auto">
          <a:xfrm rot="5400000">
            <a:off x="4610100" y="-114300"/>
            <a:ext cx="152400" cy="6934200"/>
          </a:xfrm>
          <a:prstGeom prst="rightBrace">
            <a:avLst>
              <a:gd name="adj1" fmla="val 40432"/>
              <a:gd name="adj2" fmla="val 98021"/>
            </a:avLst>
          </a:prstGeom>
          <a:noFill/>
          <a:ln w="571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7" name="Text Box 167"/>
          <p:cNvSpPr txBox="1">
            <a:spLocks noChangeArrowheads="1"/>
          </p:cNvSpPr>
          <p:nvPr/>
        </p:nvSpPr>
        <p:spPr bwMode="auto">
          <a:xfrm>
            <a:off x="228600" y="3581400"/>
            <a:ext cx="3048000" cy="523220"/>
          </a:xfrm>
          <a:prstGeom prst="rect">
            <a:avLst/>
          </a:prstGeom>
          <a:noFill/>
          <a:ln w="38100">
            <a:noFill/>
            <a:miter lim="800000"/>
            <a:headEnd/>
            <a:tailEnd/>
          </a:ln>
        </p:spPr>
        <p:txBody>
          <a:bodyPr wrap="square">
            <a:spAutoFit/>
          </a:bodyPr>
          <a:lstStyle/>
          <a:p>
            <a:r>
              <a:rPr lang="en-US" dirty="0" smtClean="0"/>
              <a:t>1</a:t>
            </a:r>
            <a:r>
              <a:rPr lang="en-US" baseline="30000" dirty="0" smtClean="0"/>
              <a:t>st</a:t>
            </a:r>
            <a:r>
              <a:rPr lang="en-US" dirty="0" smtClean="0"/>
              <a:t> order</a:t>
            </a:r>
            <a:endParaRPr lang="en-US" sz="2000" b="0" dirty="0"/>
          </a:p>
        </p:txBody>
      </p:sp>
      <p:sp>
        <p:nvSpPr>
          <p:cNvPr id="388" name="Text Box 167"/>
          <p:cNvSpPr txBox="1">
            <a:spLocks noChangeArrowheads="1"/>
          </p:cNvSpPr>
          <p:nvPr/>
        </p:nvSpPr>
        <p:spPr bwMode="auto">
          <a:xfrm>
            <a:off x="228600" y="3581400"/>
            <a:ext cx="3048000" cy="523220"/>
          </a:xfrm>
          <a:prstGeom prst="rect">
            <a:avLst/>
          </a:prstGeom>
          <a:noFill/>
          <a:ln w="38100">
            <a:noFill/>
            <a:miter lim="800000"/>
            <a:headEnd/>
            <a:tailEnd/>
          </a:ln>
        </p:spPr>
        <p:txBody>
          <a:bodyPr wrap="square">
            <a:spAutoFit/>
          </a:bodyPr>
          <a:lstStyle/>
          <a:p>
            <a:r>
              <a:rPr lang="en-US" dirty="0" smtClean="0"/>
              <a:t>2</a:t>
            </a:r>
            <a:r>
              <a:rPr lang="en-US" baseline="30000" dirty="0" smtClean="0"/>
              <a:t>nd</a:t>
            </a:r>
            <a:r>
              <a:rPr lang="en-US" dirty="0" smtClean="0"/>
              <a:t> order</a:t>
            </a:r>
            <a:endParaRPr lang="en-US" sz="2000" b="0" dirty="0"/>
          </a:p>
        </p:txBody>
      </p:sp>
      <p:sp>
        <p:nvSpPr>
          <p:cNvPr id="389" name="Text Box 167"/>
          <p:cNvSpPr txBox="1">
            <a:spLocks noChangeArrowheads="1"/>
          </p:cNvSpPr>
          <p:nvPr/>
        </p:nvSpPr>
        <p:spPr bwMode="auto">
          <a:xfrm>
            <a:off x="228600" y="3581400"/>
            <a:ext cx="3048000" cy="523220"/>
          </a:xfrm>
          <a:prstGeom prst="rect">
            <a:avLst/>
          </a:prstGeom>
          <a:noFill/>
          <a:ln w="38100">
            <a:noFill/>
            <a:miter lim="800000"/>
            <a:headEnd/>
            <a:tailEnd/>
          </a:ln>
        </p:spPr>
        <p:txBody>
          <a:bodyPr wrap="square">
            <a:spAutoFit/>
          </a:bodyPr>
          <a:lstStyle/>
          <a:p>
            <a:r>
              <a:rPr lang="en-US" dirty="0" smtClean="0"/>
              <a:t>n</a:t>
            </a:r>
            <a:r>
              <a:rPr lang="en-US" baseline="30000" dirty="0" smtClean="0"/>
              <a:t>th</a:t>
            </a:r>
            <a:r>
              <a:rPr lang="en-US" dirty="0" smtClean="0"/>
              <a:t> order</a:t>
            </a:r>
            <a:endParaRPr lang="en-US" sz="2000" b="0" dirty="0"/>
          </a:p>
        </p:txBody>
      </p:sp>
      <p:pic>
        <p:nvPicPr>
          <p:cNvPr id="390" name="Picture 389" descr="TP_tmp.png"/>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4343400" y="3505200"/>
            <a:ext cx="424804" cy="533400"/>
          </a:xfrm>
          <a:prstGeom prst="rect">
            <a:avLst/>
          </a:prstGeom>
          <a:noFill/>
        </p:spPr>
      </p:pic>
      <p:sp>
        <p:nvSpPr>
          <p:cNvPr id="391" name="Rectangle 390"/>
          <p:cNvSpPr/>
          <p:nvPr/>
        </p:nvSpPr>
        <p:spPr bwMode="auto">
          <a:xfrm>
            <a:off x="5105400" y="5486400"/>
            <a:ext cx="152400" cy="152400"/>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392" name="Group 391"/>
          <p:cNvGrpSpPr/>
          <p:nvPr/>
        </p:nvGrpSpPr>
        <p:grpSpPr>
          <a:xfrm>
            <a:off x="5410200" y="5791200"/>
            <a:ext cx="609600" cy="609600"/>
            <a:chOff x="4419600" y="6019800"/>
            <a:chExt cx="609600" cy="609600"/>
          </a:xfrm>
          <a:solidFill>
            <a:srgbClr val="800080"/>
          </a:solidFill>
          <a:effectLst>
            <a:outerShdw blurRad="50800" dist="38100" dir="8100000" algn="tr" rotWithShape="0">
              <a:prstClr val="black">
                <a:alpha val="40000"/>
              </a:prstClr>
            </a:outerShdw>
          </a:effectLst>
        </p:grpSpPr>
        <p:sp>
          <p:nvSpPr>
            <p:cNvPr id="393"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94"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95"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96"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97"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98"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99"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0"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1"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2" name="Rectangle 401"/>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3"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4" name="Rectangle 403"/>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5"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6" name="Rectangle 405"/>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7" name="Rectangle 406"/>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08" name="Rectangle 407"/>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409" name="Group 408"/>
          <p:cNvGrpSpPr/>
          <p:nvPr/>
        </p:nvGrpSpPr>
        <p:grpSpPr>
          <a:xfrm>
            <a:off x="2438400" y="5562600"/>
            <a:ext cx="762000" cy="762000"/>
            <a:chOff x="5334000" y="5867400"/>
            <a:chExt cx="762000" cy="762000"/>
          </a:xfrm>
          <a:solidFill>
            <a:schemeClr val="tx2">
              <a:lumMod val="75000"/>
            </a:schemeClr>
          </a:solidFill>
          <a:effectLst>
            <a:outerShdw blurRad="50800" dist="38100" dir="8100000" algn="tr" rotWithShape="0">
              <a:prstClr val="black">
                <a:alpha val="40000"/>
              </a:prstClr>
            </a:outerShdw>
          </a:effectLst>
        </p:grpSpPr>
        <p:sp>
          <p:nvSpPr>
            <p:cNvPr id="410"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1"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2"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3"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4"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5"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6"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7"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8"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19" name="Rectangle 418"/>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0"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1" name="Rectangle 420"/>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2"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3" name="Rectangle 422"/>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4" name="Rectangle 423"/>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5" name="Rectangle 424"/>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6"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7"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8"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29"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30"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31" name="Rectangle 430"/>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32"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33" name="Rectangle 432"/>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34"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cxnSp>
        <p:nvCxnSpPr>
          <p:cNvPr id="436" name="Straight Connector 435"/>
          <p:cNvCxnSpPr/>
          <p:nvPr/>
        </p:nvCxnSpPr>
        <p:spPr bwMode="auto">
          <a:xfrm rot="5400000">
            <a:off x="4839494" y="5981700"/>
            <a:ext cx="989806" cy="794"/>
          </a:xfrm>
          <a:prstGeom prst="line">
            <a:avLst/>
          </a:prstGeom>
          <a:noFill/>
          <a:ln w="38100" cap="flat" cmpd="sng" algn="ctr">
            <a:solidFill>
              <a:schemeClr val="tx1"/>
            </a:solidFill>
            <a:prstDash val="sysDot"/>
            <a:round/>
            <a:headEnd type="none" w="med" len="med"/>
            <a:tailEnd type="none" w="med" len="med"/>
          </a:ln>
          <a:effectLst>
            <a:outerShdw blurRad="50800" dist="38100" dir="8100000" algn="tr" rotWithShape="0">
              <a:prstClr val="black">
                <a:alpha val="40000"/>
              </a:prstClr>
            </a:outerShdw>
          </a:effectLst>
        </p:spPr>
      </p:cxnSp>
      <p:cxnSp>
        <p:nvCxnSpPr>
          <p:cNvPr id="437" name="Straight Connector 436"/>
          <p:cNvCxnSpPr/>
          <p:nvPr/>
        </p:nvCxnSpPr>
        <p:spPr bwMode="auto">
          <a:xfrm>
            <a:off x="5105400" y="5715000"/>
            <a:ext cx="990600" cy="1588"/>
          </a:xfrm>
          <a:prstGeom prst="line">
            <a:avLst/>
          </a:prstGeom>
          <a:noFill/>
          <a:ln w="38100" cap="flat" cmpd="sng" algn="ctr">
            <a:solidFill>
              <a:schemeClr val="tx1"/>
            </a:solidFill>
            <a:prstDash val="sysDot"/>
            <a:round/>
            <a:headEnd type="none" w="med" len="med"/>
            <a:tailEnd type="none" w="med" len="med"/>
          </a:ln>
          <a:effectLst>
            <a:outerShdw blurRad="50800" dist="38100" dir="8100000" algn="tr" rotWithShape="0">
              <a:prstClr val="black">
                <a:alpha val="40000"/>
              </a:prstClr>
            </a:outerShdw>
          </a:effectLst>
        </p:spPr>
      </p:cxnSp>
      <p:sp>
        <p:nvSpPr>
          <p:cNvPr id="441" name="Left Bracket 440"/>
          <p:cNvSpPr/>
          <p:nvPr/>
        </p:nvSpPr>
        <p:spPr bwMode="auto">
          <a:xfrm>
            <a:off x="4953000" y="5410200"/>
            <a:ext cx="76200" cy="1066800"/>
          </a:xfrm>
          <a:prstGeom prst="leftBracket">
            <a:avLst/>
          </a:prstGeom>
          <a:noFill/>
          <a:ln w="381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2" name="Left Bracket 441"/>
          <p:cNvSpPr/>
          <p:nvPr/>
        </p:nvSpPr>
        <p:spPr bwMode="auto">
          <a:xfrm flipH="1">
            <a:off x="6172200" y="5410200"/>
            <a:ext cx="76200" cy="1066800"/>
          </a:xfrm>
          <a:prstGeom prst="leftBracket">
            <a:avLst/>
          </a:prstGeom>
          <a:noFill/>
          <a:ln w="381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pic>
        <p:nvPicPr>
          <p:cNvPr id="450" name="Picture 449" descr="TP_tmp.png"/>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bwMode="auto">
          <a:xfrm>
            <a:off x="3480046" y="5613067"/>
            <a:ext cx="1396754" cy="482934"/>
          </a:xfrm>
          <a:prstGeom prst="rect">
            <a:avLst/>
          </a:prstGeom>
          <a:noFill/>
          <a:ln/>
          <a:effectLst/>
        </p:spPr>
      </p:pic>
      <p:pic>
        <p:nvPicPr>
          <p:cNvPr id="449" name="Picture 448" descr="TP_tmp.png"/>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bwMode="auto">
          <a:xfrm>
            <a:off x="6324600" y="5715000"/>
            <a:ext cx="481726" cy="383650"/>
          </a:xfrm>
          <a:prstGeom prst="rect">
            <a:avLst/>
          </a:prstGeom>
          <a:noFill/>
          <a:ln/>
          <a:effectLst/>
        </p:spPr>
      </p:pic>
      <p:sp>
        <p:nvSpPr>
          <p:cNvPr id="451" name="TextBox 450"/>
          <p:cNvSpPr txBox="1"/>
          <p:nvPr/>
        </p:nvSpPr>
        <p:spPr>
          <a:xfrm>
            <a:off x="381000" y="5638800"/>
            <a:ext cx="1752600" cy="707886"/>
          </a:xfrm>
          <a:prstGeom prst="rect">
            <a:avLst/>
          </a:prstGeom>
          <a:noFill/>
        </p:spPr>
        <p:txBody>
          <a:bodyPr wrap="square" rtlCol="0">
            <a:spAutoFit/>
          </a:bodyPr>
          <a:lstStyle/>
          <a:p>
            <a:r>
              <a:rPr lang="en-US" sz="2000" dirty="0" smtClean="0"/>
              <a:t>1</a:t>
            </a:r>
            <a:r>
              <a:rPr lang="en-US" sz="2000" baseline="30000" dirty="0" smtClean="0"/>
              <a:t>st</a:t>
            </a:r>
            <a:r>
              <a:rPr lang="en-US" sz="2000" dirty="0" smtClean="0"/>
              <a:t>-order marginals</a:t>
            </a:r>
            <a:endParaRPr lang="en-US" sz="2000" dirty="0"/>
          </a:p>
        </p:txBody>
      </p:sp>
      <p:sp>
        <p:nvSpPr>
          <p:cNvPr id="452" name="TextBox 451"/>
          <p:cNvSpPr txBox="1"/>
          <p:nvPr/>
        </p:nvSpPr>
        <p:spPr>
          <a:xfrm>
            <a:off x="6858000" y="4800600"/>
            <a:ext cx="2286000" cy="707886"/>
          </a:xfrm>
          <a:prstGeom prst="rect">
            <a:avLst/>
          </a:prstGeom>
          <a:noFill/>
        </p:spPr>
        <p:txBody>
          <a:bodyPr wrap="square" rtlCol="0">
            <a:spAutoFit/>
          </a:bodyPr>
          <a:lstStyle/>
          <a:p>
            <a:r>
              <a:rPr lang="en-US" sz="2000" dirty="0" smtClean="0"/>
              <a:t>First two Fourier matrices</a:t>
            </a:r>
            <a:endParaRPr lang="en-US" sz="2000" dirty="0"/>
          </a:p>
        </p:txBody>
      </p:sp>
      <p:cxnSp>
        <p:nvCxnSpPr>
          <p:cNvPr id="454" name="Straight Arrow Connector 453"/>
          <p:cNvCxnSpPr/>
          <p:nvPr/>
        </p:nvCxnSpPr>
        <p:spPr bwMode="auto">
          <a:xfrm rot="10800000" flipV="1">
            <a:off x="5257800" y="5029200"/>
            <a:ext cx="1600200" cy="484257"/>
          </a:xfrm>
          <a:prstGeom prst="straightConnector1">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cxnSp>
        <p:nvCxnSpPr>
          <p:cNvPr id="455" name="Straight Arrow Connector 454"/>
          <p:cNvCxnSpPr/>
          <p:nvPr/>
        </p:nvCxnSpPr>
        <p:spPr bwMode="auto">
          <a:xfrm rot="10800000" flipV="1">
            <a:off x="5715000" y="5230742"/>
            <a:ext cx="1143000" cy="941457"/>
          </a:xfrm>
          <a:prstGeom prst="straightConnector1">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sp>
        <p:nvSpPr>
          <p:cNvPr id="435" name="Slide Number Placeholder 434"/>
          <p:cNvSpPr>
            <a:spLocks noGrp="1"/>
          </p:cNvSpPr>
          <p:nvPr>
            <p:ph type="sldNum" sz="quarter" idx="12"/>
          </p:nvPr>
        </p:nvSpPr>
        <p:spPr/>
        <p:txBody>
          <a:bodyPr/>
          <a:lstStyle/>
          <a:p>
            <a:fld id="{5A1D4220-6FA6-4414-AE3B-775DEAC5B3B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83"/>
                                        </p:tgtEl>
                                        <p:attrNameLst>
                                          <p:attrName>style.visibility</p:attrName>
                                        </p:attrNameLst>
                                      </p:cBhvr>
                                      <p:to>
                                        <p:strVal val="visible"/>
                                      </p:to>
                                    </p:set>
                                    <p:animEffect transition="in" filter="fade">
                                      <p:cBhvr>
                                        <p:cTn id="13" dur="500"/>
                                        <p:tgtEl>
                                          <p:spTgt spid="38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9"/>
                                        </p:tgtEl>
                                        <p:attrNameLst>
                                          <p:attrName>style.visibility</p:attrName>
                                        </p:attrNameLst>
                                      </p:cBhvr>
                                      <p:to>
                                        <p:strVal val="visible"/>
                                      </p:to>
                                    </p:set>
                                    <p:animEffect transition="in" filter="fade">
                                      <p:cBhvr>
                                        <p:cTn id="18" dur="500"/>
                                        <p:tgtEl>
                                          <p:spTgt spid="259"/>
                                        </p:tgtEl>
                                      </p:cBhvr>
                                    </p:animEffect>
                                  </p:childTnLst>
                                </p:cTn>
                              </p:par>
                              <p:par>
                                <p:cTn id="19" presetID="10" presetClass="exit" presetSubtype="0" fill="hold" grpId="1" nodeType="withEffect">
                                  <p:stCondLst>
                                    <p:cond delay="0"/>
                                  </p:stCondLst>
                                  <p:childTnLst>
                                    <p:animEffect transition="out" filter="fade">
                                      <p:cBhvr>
                                        <p:cTn id="20" dur="500"/>
                                        <p:tgtEl>
                                          <p:spTgt spid="382"/>
                                        </p:tgtEl>
                                      </p:cBhvr>
                                    </p:animEffect>
                                    <p:set>
                                      <p:cBhvr>
                                        <p:cTn id="21" dur="1" fill="hold">
                                          <p:stCondLst>
                                            <p:cond delay="499"/>
                                          </p:stCondLst>
                                        </p:cTn>
                                        <p:tgtEl>
                                          <p:spTgt spid="38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84"/>
                                        </p:tgtEl>
                                        <p:attrNameLst>
                                          <p:attrName>style.visibility</p:attrName>
                                        </p:attrNameLst>
                                      </p:cBhvr>
                                      <p:to>
                                        <p:strVal val="visible"/>
                                      </p:to>
                                    </p:set>
                                    <p:animEffect transition="in" filter="fade">
                                      <p:cBhvr>
                                        <p:cTn id="24" dur="500"/>
                                        <p:tgtEl>
                                          <p:spTgt spid="384"/>
                                        </p:tgtEl>
                                      </p:cBhvr>
                                    </p:animEffect>
                                  </p:childTnLst>
                                </p:cTn>
                              </p:par>
                              <p:par>
                                <p:cTn id="25" presetID="10" presetClass="exit" presetSubtype="0" fill="hold" grpId="0" nodeType="withEffect">
                                  <p:stCondLst>
                                    <p:cond delay="0"/>
                                  </p:stCondLst>
                                  <p:childTnLst>
                                    <p:animEffect transition="out" filter="fade">
                                      <p:cBhvr>
                                        <p:cTn id="26" dur="500"/>
                                        <p:tgtEl>
                                          <p:spTgt spid="383"/>
                                        </p:tgtEl>
                                      </p:cBhvr>
                                    </p:animEffect>
                                    <p:set>
                                      <p:cBhvr>
                                        <p:cTn id="27" dur="1" fill="hold">
                                          <p:stCondLst>
                                            <p:cond delay="499"/>
                                          </p:stCondLst>
                                        </p:cTn>
                                        <p:tgtEl>
                                          <p:spTgt spid="383"/>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87"/>
                                        </p:tgtEl>
                                        <p:attrNameLst>
                                          <p:attrName>style.visibility</p:attrName>
                                        </p:attrNameLst>
                                      </p:cBhvr>
                                      <p:to>
                                        <p:strVal val="visible"/>
                                      </p:to>
                                    </p:set>
                                    <p:animEffect transition="in" filter="fade">
                                      <p:cBhvr>
                                        <p:cTn id="30" dur="500"/>
                                        <p:tgtEl>
                                          <p:spTgt spid="38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3"/>
                                        </p:tgtEl>
                                        <p:attrNameLst>
                                          <p:attrName>style.visibility</p:attrName>
                                        </p:attrNameLst>
                                      </p:cBhvr>
                                      <p:to>
                                        <p:strVal val="visible"/>
                                      </p:to>
                                    </p:set>
                                    <p:animEffect transition="in" filter="fade">
                                      <p:cBhvr>
                                        <p:cTn id="35" dur="500"/>
                                        <p:tgtEl>
                                          <p:spTgt spid="293"/>
                                        </p:tgtEl>
                                      </p:cBhvr>
                                    </p:animEffect>
                                  </p:childTnLst>
                                </p:cTn>
                              </p:par>
                              <p:par>
                                <p:cTn id="36" presetID="10" presetClass="exit" presetSubtype="0" fill="hold" grpId="1" nodeType="withEffect">
                                  <p:stCondLst>
                                    <p:cond delay="0"/>
                                  </p:stCondLst>
                                  <p:childTnLst>
                                    <p:animEffect transition="out" filter="fade">
                                      <p:cBhvr>
                                        <p:cTn id="37" dur="500"/>
                                        <p:tgtEl>
                                          <p:spTgt spid="384"/>
                                        </p:tgtEl>
                                      </p:cBhvr>
                                    </p:animEffect>
                                    <p:set>
                                      <p:cBhvr>
                                        <p:cTn id="38" dur="1" fill="hold">
                                          <p:stCondLst>
                                            <p:cond delay="499"/>
                                          </p:stCondLst>
                                        </p:cTn>
                                        <p:tgtEl>
                                          <p:spTgt spid="38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385"/>
                                        </p:tgtEl>
                                        <p:attrNameLst>
                                          <p:attrName>style.visibility</p:attrName>
                                        </p:attrNameLst>
                                      </p:cBhvr>
                                      <p:to>
                                        <p:strVal val="visible"/>
                                      </p:to>
                                    </p:set>
                                    <p:animEffect transition="in" filter="fade">
                                      <p:cBhvr>
                                        <p:cTn id="41" dur="500"/>
                                        <p:tgtEl>
                                          <p:spTgt spid="385"/>
                                        </p:tgtEl>
                                      </p:cBhvr>
                                    </p:animEffect>
                                  </p:childTnLst>
                                </p:cTn>
                              </p:par>
                              <p:par>
                                <p:cTn id="42" presetID="10" presetClass="exit" presetSubtype="0" fill="hold" grpId="1" nodeType="withEffect">
                                  <p:stCondLst>
                                    <p:cond delay="0"/>
                                  </p:stCondLst>
                                  <p:childTnLst>
                                    <p:animEffect transition="out" filter="fade">
                                      <p:cBhvr>
                                        <p:cTn id="43" dur="500"/>
                                        <p:tgtEl>
                                          <p:spTgt spid="387"/>
                                        </p:tgtEl>
                                      </p:cBhvr>
                                    </p:animEffect>
                                    <p:set>
                                      <p:cBhvr>
                                        <p:cTn id="44" dur="1" fill="hold">
                                          <p:stCondLst>
                                            <p:cond delay="499"/>
                                          </p:stCondLst>
                                        </p:cTn>
                                        <p:tgtEl>
                                          <p:spTgt spid="387"/>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88"/>
                                        </p:tgtEl>
                                        <p:attrNameLst>
                                          <p:attrName>style.visibility</p:attrName>
                                        </p:attrNameLst>
                                      </p:cBhvr>
                                      <p:to>
                                        <p:strVal val="visible"/>
                                      </p:to>
                                    </p:set>
                                    <p:animEffect transition="in" filter="fade">
                                      <p:cBhvr>
                                        <p:cTn id="47" dur="500"/>
                                        <p:tgtEl>
                                          <p:spTgt spid="38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9"/>
                                        </p:tgtEl>
                                        <p:attrNameLst>
                                          <p:attrName>style.visibility</p:attrName>
                                        </p:attrNameLst>
                                      </p:cBhvr>
                                      <p:to>
                                        <p:strVal val="visible"/>
                                      </p:to>
                                    </p:set>
                                    <p:animEffect transition="in" filter="fade">
                                      <p:cBhvr>
                                        <p:cTn id="52" dur="500"/>
                                        <p:tgtEl>
                                          <p:spTgt spid="319"/>
                                        </p:tgtEl>
                                      </p:cBhvr>
                                    </p:animEffect>
                                  </p:childTnLst>
                                </p:cTn>
                              </p:par>
                              <p:par>
                                <p:cTn id="53" presetID="10" presetClass="entr" presetSubtype="0" fill="hold" nodeType="withEffect">
                                  <p:stCondLst>
                                    <p:cond delay="0"/>
                                  </p:stCondLst>
                                  <p:childTnLst>
                                    <p:set>
                                      <p:cBhvr>
                                        <p:cTn id="54" dur="1" fill="hold">
                                          <p:stCondLst>
                                            <p:cond delay="0"/>
                                          </p:stCondLst>
                                        </p:cTn>
                                        <p:tgtEl>
                                          <p:spTgt spid="345"/>
                                        </p:tgtEl>
                                        <p:attrNameLst>
                                          <p:attrName>style.visibility</p:attrName>
                                        </p:attrNameLst>
                                      </p:cBhvr>
                                      <p:to>
                                        <p:strVal val="visible"/>
                                      </p:to>
                                    </p:set>
                                    <p:animEffect transition="in" filter="fade">
                                      <p:cBhvr>
                                        <p:cTn id="55" dur="500"/>
                                        <p:tgtEl>
                                          <p:spTgt spid="345"/>
                                        </p:tgtEl>
                                      </p:cBhvr>
                                    </p:animEffect>
                                  </p:childTnLst>
                                </p:cTn>
                              </p:par>
                              <p:par>
                                <p:cTn id="56" presetID="10" presetClass="entr" presetSubtype="0" fill="hold" nodeType="withEffect">
                                  <p:stCondLst>
                                    <p:cond delay="0"/>
                                  </p:stCondLst>
                                  <p:childTnLst>
                                    <p:set>
                                      <p:cBhvr>
                                        <p:cTn id="57" dur="1" fill="hold">
                                          <p:stCondLst>
                                            <p:cond delay="0"/>
                                          </p:stCondLst>
                                        </p:cTn>
                                        <p:tgtEl>
                                          <p:spTgt spid="276"/>
                                        </p:tgtEl>
                                        <p:attrNameLst>
                                          <p:attrName>style.visibility</p:attrName>
                                        </p:attrNameLst>
                                      </p:cBhvr>
                                      <p:to>
                                        <p:strVal val="visible"/>
                                      </p:to>
                                    </p:set>
                                    <p:animEffect transition="in" filter="fade">
                                      <p:cBhvr>
                                        <p:cTn id="58" dur="500"/>
                                        <p:tgtEl>
                                          <p:spTgt spid="27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8"/>
                                        </p:tgtEl>
                                        <p:attrNameLst>
                                          <p:attrName>style.visibility</p:attrName>
                                        </p:attrNameLst>
                                      </p:cBhvr>
                                      <p:to>
                                        <p:strVal val="visible"/>
                                      </p:to>
                                    </p:set>
                                    <p:animEffect transition="in" filter="fade">
                                      <p:cBhvr>
                                        <p:cTn id="61" dur="500"/>
                                        <p:tgtEl>
                                          <p:spTgt spid="258"/>
                                        </p:tgtEl>
                                      </p:cBhvr>
                                    </p:animEffect>
                                  </p:childTnLst>
                                </p:cTn>
                              </p:par>
                              <p:par>
                                <p:cTn id="62" presetID="10" presetClass="exit" presetSubtype="0" fill="hold" grpId="1" nodeType="withEffect">
                                  <p:stCondLst>
                                    <p:cond delay="0"/>
                                  </p:stCondLst>
                                  <p:childTnLst>
                                    <p:animEffect transition="out" filter="fade">
                                      <p:cBhvr>
                                        <p:cTn id="63" dur="500"/>
                                        <p:tgtEl>
                                          <p:spTgt spid="385"/>
                                        </p:tgtEl>
                                      </p:cBhvr>
                                    </p:animEffect>
                                    <p:set>
                                      <p:cBhvr>
                                        <p:cTn id="64" dur="1" fill="hold">
                                          <p:stCondLst>
                                            <p:cond delay="499"/>
                                          </p:stCondLst>
                                        </p:cTn>
                                        <p:tgtEl>
                                          <p:spTgt spid="38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86"/>
                                        </p:tgtEl>
                                        <p:attrNameLst>
                                          <p:attrName>style.visibility</p:attrName>
                                        </p:attrNameLst>
                                      </p:cBhvr>
                                      <p:to>
                                        <p:strVal val="visible"/>
                                      </p:to>
                                    </p:set>
                                    <p:animEffect transition="in" filter="fade">
                                      <p:cBhvr>
                                        <p:cTn id="67" dur="500"/>
                                        <p:tgtEl>
                                          <p:spTgt spid="386"/>
                                        </p:tgtEl>
                                      </p:cBhvr>
                                    </p:animEffect>
                                  </p:childTnLst>
                                </p:cTn>
                              </p:par>
                              <p:par>
                                <p:cTn id="68" presetID="10" presetClass="exit" presetSubtype="0" fill="hold" grpId="1" nodeType="withEffect">
                                  <p:stCondLst>
                                    <p:cond delay="0"/>
                                  </p:stCondLst>
                                  <p:childTnLst>
                                    <p:animEffect transition="out" filter="fade">
                                      <p:cBhvr>
                                        <p:cTn id="69" dur="500"/>
                                        <p:tgtEl>
                                          <p:spTgt spid="388"/>
                                        </p:tgtEl>
                                      </p:cBhvr>
                                    </p:animEffect>
                                    <p:set>
                                      <p:cBhvr>
                                        <p:cTn id="70" dur="1" fill="hold">
                                          <p:stCondLst>
                                            <p:cond delay="499"/>
                                          </p:stCondLst>
                                        </p:cTn>
                                        <p:tgtEl>
                                          <p:spTgt spid="388"/>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389"/>
                                        </p:tgtEl>
                                        <p:attrNameLst>
                                          <p:attrName>style.visibility</p:attrName>
                                        </p:attrNameLst>
                                      </p:cBhvr>
                                      <p:to>
                                        <p:strVal val="visible"/>
                                      </p:to>
                                    </p:set>
                                    <p:animEffect transition="in" filter="fade">
                                      <p:cBhvr>
                                        <p:cTn id="73" dur="500"/>
                                        <p:tgtEl>
                                          <p:spTgt spid="389"/>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9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9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409"/>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3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43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4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4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50"/>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4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5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52"/>
                                        </p:tgtEl>
                                        <p:attrNameLst>
                                          <p:attrName>style.visibility</p:attrName>
                                        </p:attrNameLst>
                                      </p:cBhvr>
                                      <p:to>
                                        <p:strVal val="visible"/>
                                      </p:to>
                                    </p:set>
                                  </p:childTnLst>
                                </p:cTn>
                              </p:par>
                              <p:par>
                                <p:cTn id="102" presetID="22" presetClass="entr" presetSubtype="2" fill="hold" nodeType="withEffect">
                                  <p:stCondLst>
                                    <p:cond delay="0"/>
                                  </p:stCondLst>
                                  <p:childTnLst>
                                    <p:set>
                                      <p:cBhvr>
                                        <p:cTn id="103" dur="1" fill="hold">
                                          <p:stCondLst>
                                            <p:cond delay="0"/>
                                          </p:stCondLst>
                                        </p:cTn>
                                        <p:tgtEl>
                                          <p:spTgt spid="455"/>
                                        </p:tgtEl>
                                        <p:attrNameLst>
                                          <p:attrName>style.visibility</p:attrName>
                                        </p:attrNameLst>
                                      </p:cBhvr>
                                      <p:to>
                                        <p:strVal val="visible"/>
                                      </p:to>
                                    </p:set>
                                    <p:animEffect transition="in" filter="wipe(right)">
                                      <p:cBhvr>
                                        <p:cTn id="104" dur="1000"/>
                                        <p:tgtEl>
                                          <p:spTgt spid="455"/>
                                        </p:tgtEl>
                                      </p:cBhvr>
                                    </p:animEffect>
                                  </p:childTnLst>
                                </p:cTn>
                              </p:par>
                              <p:par>
                                <p:cTn id="105" presetID="22" presetClass="entr" presetSubtype="2" fill="hold" nodeType="withEffect">
                                  <p:stCondLst>
                                    <p:cond delay="0"/>
                                  </p:stCondLst>
                                  <p:childTnLst>
                                    <p:set>
                                      <p:cBhvr>
                                        <p:cTn id="106" dur="1" fill="hold">
                                          <p:stCondLst>
                                            <p:cond delay="0"/>
                                          </p:stCondLst>
                                        </p:cTn>
                                        <p:tgtEl>
                                          <p:spTgt spid="454"/>
                                        </p:tgtEl>
                                        <p:attrNameLst>
                                          <p:attrName>style.visibility</p:attrName>
                                        </p:attrNameLst>
                                      </p:cBhvr>
                                      <p:to>
                                        <p:strVal val="visible"/>
                                      </p:to>
                                    </p:set>
                                    <p:animEffect transition="in" filter="wipe(right)">
                                      <p:cBhvr>
                                        <p:cTn id="107"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P spid="258" grpId="0" animBg="1"/>
      <p:bldP spid="382" grpId="0" animBg="1"/>
      <p:bldP spid="382" grpId="1" animBg="1"/>
      <p:bldP spid="383" grpId="0"/>
      <p:bldP spid="383" grpId="1"/>
      <p:bldP spid="384" grpId="0" animBg="1"/>
      <p:bldP spid="384" grpId="1" animBg="1"/>
      <p:bldP spid="385" grpId="0" animBg="1"/>
      <p:bldP spid="385" grpId="1" animBg="1"/>
      <p:bldP spid="386" grpId="0" animBg="1"/>
      <p:bldP spid="387" grpId="0"/>
      <p:bldP spid="387" grpId="1"/>
      <p:bldP spid="388" grpId="0"/>
      <p:bldP spid="388" grpId="1"/>
      <p:bldP spid="389" grpId="0"/>
      <p:bldP spid="391" grpId="0" animBg="1"/>
      <p:bldP spid="441" grpId="0" animBg="1"/>
      <p:bldP spid="442" grpId="0" animBg="1"/>
      <p:bldP spid="451" grpId="0"/>
      <p:bldP spid="4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Hidden Markov Model Inference</a:t>
            </a:r>
            <a:endParaRPr lang="en-US" sz="4000" dirty="0"/>
          </a:p>
        </p:txBody>
      </p:sp>
      <p:sp>
        <p:nvSpPr>
          <p:cNvPr id="3" name="Content Placeholder 2"/>
          <p:cNvSpPr>
            <a:spLocks noGrp="1"/>
          </p:cNvSpPr>
          <p:nvPr>
            <p:ph idx="1"/>
          </p:nvPr>
        </p:nvSpPr>
        <p:spPr>
          <a:xfrm>
            <a:off x="457200" y="4343400"/>
            <a:ext cx="8305800" cy="2246313"/>
          </a:xfrm>
        </p:spPr>
        <p:txBody>
          <a:bodyPr/>
          <a:lstStyle/>
          <a:p>
            <a:pPr eaLnBrk="1" hangingPunct="1">
              <a:lnSpc>
                <a:spcPct val="90000"/>
              </a:lnSpc>
            </a:pPr>
            <a:endParaRPr lang="en-US" sz="2400" b="1" dirty="0" smtClean="0"/>
          </a:p>
          <a:p>
            <a:pPr eaLnBrk="1" hangingPunct="1">
              <a:lnSpc>
                <a:spcPct val="90000"/>
              </a:lnSpc>
            </a:pPr>
            <a:r>
              <a:rPr lang="en-US" sz="2400" b="1" dirty="0" smtClean="0"/>
              <a:t>Problem statement</a:t>
            </a:r>
            <a:r>
              <a:rPr lang="en-US" sz="2400" dirty="0" smtClean="0"/>
              <a:t>: For each </a:t>
            </a:r>
            <a:r>
              <a:rPr lang="en-US" sz="2400" dirty="0" err="1" smtClean="0"/>
              <a:t>timestep</a:t>
            </a:r>
            <a:r>
              <a:rPr lang="en-US" sz="2400" dirty="0" smtClean="0"/>
              <a:t>, find posterior marginals conditioned on all past observations</a:t>
            </a:r>
          </a:p>
          <a:p>
            <a:pPr eaLnBrk="1" hangingPunct="1">
              <a:lnSpc>
                <a:spcPct val="90000"/>
              </a:lnSpc>
            </a:pPr>
            <a:r>
              <a:rPr lang="en-US" sz="2400" b="1" dirty="0" smtClean="0">
                <a:solidFill>
                  <a:srgbClr val="0070C0"/>
                </a:solidFill>
              </a:rPr>
              <a:t>Need to rewrite all inference operations completely in the Fourier domain</a:t>
            </a:r>
            <a:r>
              <a:rPr lang="en-US" sz="2400" dirty="0" smtClean="0">
                <a:solidFill>
                  <a:srgbClr val="0070C0"/>
                </a:solidFill>
              </a:rPr>
              <a:t> </a:t>
            </a:r>
          </a:p>
          <a:p>
            <a:endParaRPr lang="en-US" dirty="0"/>
          </a:p>
        </p:txBody>
      </p:sp>
      <p:grpSp>
        <p:nvGrpSpPr>
          <p:cNvPr id="4" name="Group 3"/>
          <p:cNvGrpSpPr/>
          <p:nvPr/>
        </p:nvGrpSpPr>
        <p:grpSpPr>
          <a:xfrm>
            <a:off x="685800" y="1752600"/>
            <a:ext cx="5791200" cy="1447800"/>
            <a:chOff x="914400" y="4419600"/>
            <a:chExt cx="5791200" cy="1447800"/>
          </a:xfrm>
        </p:grpSpPr>
        <p:sp>
          <p:nvSpPr>
            <p:cNvPr id="5" name="Oval 4"/>
            <p:cNvSpPr/>
            <p:nvPr/>
          </p:nvSpPr>
          <p:spPr bwMode="auto">
            <a:xfrm>
              <a:off x="914400" y="4419600"/>
              <a:ext cx="533400" cy="533400"/>
            </a:xfrm>
            <a:prstGeom prst="ellipse">
              <a:avLst/>
            </a:prstGeom>
            <a:solidFill>
              <a:schemeClr val="tx2">
                <a:lumMod val="40000"/>
                <a:lumOff val="6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pic>
          <p:nvPicPr>
            <p:cNvPr id="6" name="Picture 5" descr="TP_tmp.png"/>
            <p:cNvPicPr>
              <a:picLocks noChangeAspect="1"/>
            </p:cNvPicPr>
            <p:nvPr>
              <p:custDataLst>
                <p:tags r:id="rId1"/>
              </p:custDataLst>
            </p:nvPr>
          </p:nvPicPr>
          <p:blipFill>
            <a:blip r:embed="rId11">
              <a:clrChange>
                <a:clrFrom>
                  <a:srgbClr val="FFFFFF"/>
                </a:clrFrom>
                <a:clrTo>
                  <a:srgbClr val="FFFFFF">
                    <a:alpha val="0"/>
                  </a:srgbClr>
                </a:clrTo>
              </a:clrChange>
            </a:blip>
            <a:stretch>
              <a:fillRect/>
            </a:stretch>
          </p:blipFill>
          <p:spPr>
            <a:xfrm>
              <a:off x="1017954" y="4599432"/>
              <a:ext cx="326292" cy="228600"/>
            </a:xfrm>
            <a:prstGeom prst="rect">
              <a:avLst/>
            </a:prstGeom>
            <a:noFill/>
          </p:spPr>
        </p:pic>
        <p:sp>
          <p:nvSpPr>
            <p:cNvPr id="7" name="Oval 6"/>
            <p:cNvSpPr/>
            <p:nvPr/>
          </p:nvSpPr>
          <p:spPr bwMode="auto">
            <a:xfrm>
              <a:off x="2362200" y="4419600"/>
              <a:ext cx="533400" cy="533400"/>
            </a:xfrm>
            <a:prstGeom prst="ellipse">
              <a:avLst/>
            </a:prstGeom>
            <a:solidFill>
              <a:schemeClr val="tx2">
                <a:lumMod val="40000"/>
                <a:lumOff val="6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 name="Oval 7"/>
            <p:cNvSpPr/>
            <p:nvPr/>
          </p:nvSpPr>
          <p:spPr bwMode="auto">
            <a:xfrm>
              <a:off x="3810000" y="4419600"/>
              <a:ext cx="533400" cy="533400"/>
            </a:xfrm>
            <a:prstGeom prst="ellipse">
              <a:avLst/>
            </a:prstGeom>
            <a:solidFill>
              <a:schemeClr val="tx2">
                <a:lumMod val="40000"/>
                <a:lumOff val="6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 name="Oval 8"/>
            <p:cNvSpPr/>
            <p:nvPr/>
          </p:nvSpPr>
          <p:spPr bwMode="auto">
            <a:xfrm>
              <a:off x="5257800" y="4419600"/>
              <a:ext cx="533400" cy="533400"/>
            </a:xfrm>
            <a:prstGeom prst="ellipse">
              <a:avLst/>
            </a:prstGeom>
            <a:solidFill>
              <a:schemeClr val="tx2">
                <a:lumMod val="40000"/>
                <a:lumOff val="6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pic>
          <p:nvPicPr>
            <p:cNvPr id="10" name="Picture 9" descr="TP_tmp.png"/>
            <p:cNvPicPr>
              <a:picLocks noChangeAspect="1"/>
            </p:cNvPicPr>
            <p:nvPr>
              <p:custDataLst>
                <p:tags r:id="rId2"/>
              </p:custDataLst>
            </p:nvPr>
          </p:nvPicPr>
          <p:blipFill>
            <a:blip r:embed="rId12">
              <a:clrChange>
                <a:clrFrom>
                  <a:srgbClr val="FFFFFF"/>
                </a:clrFrom>
                <a:clrTo>
                  <a:srgbClr val="FFFFFF">
                    <a:alpha val="0"/>
                  </a:srgbClr>
                </a:clrTo>
              </a:clrChange>
            </a:blip>
            <a:stretch>
              <a:fillRect/>
            </a:stretch>
          </p:blipFill>
          <p:spPr bwMode="auto">
            <a:xfrm>
              <a:off x="2465428" y="4599432"/>
              <a:ext cx="326944" cy="229057"/>
            </a:xfrm>
            <a:prstGeom prst="rect">
              <a:avLst/>
            </a:prstGeom>
            <a:noFill/>
            <a:ln/>
            <a:effectLst/>
          </p:spPr>
        </p:pic>
        <p:pic>
          <p:nvPicPr>
            <p:cNvPr id="11" name="Picture 10" descr="TP_tmp.png"/>
            <p:cNvPicPr>
              <a:picLocks noChangeAspect="1"/>
            </p:cNvPicPr>
            <p:nvPr>
              <p:custDataLst>
                <p:tags r:id="rId3"/>
              </p:custDataLst>
            </p:nvPr>
          </p:nvPicPr>
          <p:blipFill>
            <a:blip r:embed="rId13">
              <a:clrChange>
                <a:clrFrom>
                  <a:srgbClr val="FFFFFF"/>
                </a:clrFrom>
                <a:clrTo>
                  <a:srgbClr val="FFFFFF">
                    <a:alpha val="0"/>
                  </a:srgbClr>
                </a:clrTo>
              </a:clrChange>
            </a:blip>
            <a:stretch>
              <a:fillRect/>
            </a:stretch>
          </p:blipFill>
          <p:spPr bwMode="auto">
            <a:xfrm>
              <a:off x="3913228" y="4599432"/>
              <a:ext cx="326944" cy="229057"/>
            </a:xfrm>
            <a:prstGeom prst="rect">
              <a:avLst/>
            </a:prstGeom>
            <a:noFill/>
            <a:ln/>
            <a:effectLst/>
          </p:spPr>
        </p:pic>
        <p:pic>
          <p:nvPicPr>
            <p:cNvPr id="12" name="Picture 11" descr="TP_tmp.png"/>
            <p:cNvPicPr>
              <a:picLocks noChangeAspect="1"/>
            </p:cNvPicPr>
            <p:nvPr>
              <p:custDataLst>
                <p:tags r:id="rId4"/>
              </p:custDataLst>
            </p:nvPr>
          </p:nvPicPr>
          <p:blipFill>
            <a:blip r:embed="rId14">
              <a:clrChange>
                <a:clrFrom>
                  <a:srgbClr val="FFFFFF"/>
                </a:clrFrom>
                <a:clrTo>
                  <a:srgbClr val="FFFFFF">
                    <a:alpha val="0"/>
                  </a:srgbClr>
                </a:clrTo>
              </a:clrChange>
            </a:blip>
            <a:stretch>
              <a:fillRect/>
            </a:stretch>
          </p:blipFill>
          <p:spPr bwMode="auto">
            <a:xfrm>
              <a:off x="5361028" y="4599432"/>
              <a:ext cx="326944" cy="229057"/>
            </a:xfrm>
            <a:prstGeom prst="rect">
              <a:avLst/>
            </a:prstGeom>
            <a:noFill/>
            <a:ln/>
            <a:effectLst/>
          </p:spPr>
        </p:pic>
        <p:sp>
          <p:nvSpPr>
            <p:cNvPr id="13" name="Oval 12"/>
            <p:cNvSpPr/>
            <p:nvPr/>
          </p:nvSpPr>
          <p:spPr bwMode="auto">
            <a:xfrm>
              <a:off x="914400" y="5334000"/>
              <a:ext cx="533400" cy="533400"/>
            </a:xfrm>
            <a:prstGeom prst="ellipse">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pic>
          <p:nvPicPr>
            <p:cNvPr id="14" name="Picture 13" descr="TP_tmp.png"/>
            <p:cNvPicPr>
              <a:picLocks noChangeAspect="1"/>
            </p:cNvPicPr>
            <p:nvPr>
              <p:custDataLst>
                <p:tags r:id="rId5"/>
              </p:custDataLst>
            </p:nvPr>
          </p:nvPicPr>
          <p:blipFill>
            <a:blip r:embed="rId15">
              <a:clrChange>
                <a:clrFrom>
                  <a:srgbClr val="FFFFFF"/>
                </a:clrFrom>
                <a:clrTo>
                  <a:srgbClr val="FFFFFF">
                    <a:alpha val="0"/>
                  </a:srgbClr>
                </a:clrTo>
              </a:clrChange>
            </a:blip>
            <a:stretch>
              <a:fillRect/>
            </a:stretch>
          </p:blipFill>
          <p:spPr bwMode="auto">
            <a:xfrm>
              <a:off x="1050909" y="5513832"/>
              <a:ext cx="260381" cy="229057"/>
            </a:xfrm>
            <a:prstGeom prst="rect">
              <a:avLst/>
            </a:prstGeom>
            <a:noFill/>
            <a:ln/>
            <a:effectLst/>
          </p:spPr>
        </p:pic>
        <p:sp>
          <p:nvSpPr>
            <p:cNvPr id="15" name="Oval 14"/>
            <p:cNvSpPr/>
            <p:nvPr/>
          </p:nvSpPr>
          <p:spPr bwMode="auto">
            <a:xfrm>
              <a:off x="2362200" y="5334000"/>
              <a:ext cx="533400" cy="533400"/>
            </a:xfrm>
            <a:prstGeom prst="ellipse">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pic>
          <p:nvPicPr>
            <p:cNvPr id="16" name="Picture 15" descr="TP_tmp.png"/>
            <p:cNvPicPr>
              <a:picLocks noChangeAspect="1"/>
            </p:cNvPicPr>
            <p:nvPr>
              <p:custDataLst>
                <p:tags r:id="rId6"/>
              </p:custDataLst>
            </p:nvPr>
          </p:nvPicPr>
          <p:blipFill>
            <a:blip r:embed="rId16">
              <a:clrChange>
                <a:clrFrom>
                  <a:srgbClr val="FFFFFF"/>
                </a:clrFrom>
                <a:clrTo>
                  <a:srgbClr val="FFFFFF">
                    <a:alpha val="0"/>
                  </a:srgbClr>
                </a:clrTo>
              </a:clrChange>
            </a:blip>
            <a:stretch>
              <a:fillRect/>
            </a:stretch>
          </p:blipFill>
          <p:spPr bwMode="auto">
            <a:xfrm>
              <a:off x="2482069" y="5513832"/>
              <a:ext cx="293662" cy="229056"/>
            </a:xfrm>
            <a:prstGeom prst="rect">
              <a:avLst/>
            </a:prstGeom>
            <a:noFill/>
            <a:ln/>
            <a:effectLst/>
          </p:spPr>
        </p:pic>
        <p:sp>
          <p:nvSpPr>
            <p:cNvPr id="17" name="Oval 16"/>
            <p:cNvSpPr/>
            <p:nvPr/>
          </p:nvSpPr>
          <p:spPr bwMode="auto">
            <a:xfrm>
              <a:off x="3810000" y="5334000"/>
              <a:ext cx="533400" cy="533400"/>
            </a:xfrm>
            <a:prstGeom prst="ellipse">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pic>
          <p:nvPicPr>
            <p:cNvPr id="18" name="Picture 17" descr="TP_tmp.png"/>
            <p:cNvPicPr>
              <a:picLocks noChangeAspect="1"/>
            </p:cNvPicPr>
            <p:nvPr>
              <p:custDataLst>
                <p:tags r:id="rId7"/>
              </p:custDataLst>
            </p:nvPr>
          </p:nvPicPr>
          <p:blipFill>
            <a:blip r:embed="rId17">
              <a:clrChange>
                <a:clrFrom>
                  <a:srgbClr val="FFFFFF"/>
                </a:clrFrom>
                <a:clrTo>
                  <a:srgbClr val="FFFFFF">
                    <a:alpha val="0"/>
                  </a:srgbClr>
                </a:clrTo>
              </a:clrChange>
            </a:blip>
            <a:stretch>
              <a:fillRect/>
            </a:stretch>
          </p:blipFill>
          <p:spPr bwMode="auto">
            <a:xfrm>
              <a:off x="3929869" y="5513832"/>
              <a:ext cx="293662" cy="229056"/>
            </a:xfrm>
            <a:prstGeom prst="rect">
              <a:avLst/>
            </a:prstGeom>
            <a:noFill/>
            <a:ln/>
            <a:effectLst/>
          </p:spPr>
        </p:pic>
        <p:sp>
          <p:nvSpPr>
            <p:cNvPr id="19" name="Oval 18"/>
            <p:cNvSpPr/>
            <p:nvPr/>
          </p:nvSpPr>
          <p:spPr bwMode="auto">
            <a:xfrm>
              <a:off x="5257800" y="5334000"/>
              <a:ext cx="533400" cy="533400"/>
            </a:xfrm>
            <a:prstGeom prst="ellipse">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pic>
          <p:nvPicPr>
            <p:cNvPr id="20" name="Picture 19" descr="TP_tmp.png"/>
            <p:cNvPicPr>
              <a:picLocks noChangeAspect="1"/>
            </p:cNvPicPr>
            <p:nvPr>
              <p:custDataLst>
                <p:tags r:id="rId8"/>
              </p:custDataLst>
            </p:nvPr>
          </p:nvPicPr>
          <p:blipFill>
            <a:blip r:embed="rId18">
              <a:clrChange>
                <a:clrFrom>
                  <a:srgbClr val="FFFFFF"/>
                </a:clrFrom>
                <a:clrTo>
                  <a:srgbClr val="FFFFFF">
                    <a:alpha val="0"/>
                  </a:srgbClr>
                </a:clrTo>
              </a:clrChange>
            </a:blip>
            <a:stretch>
              <a:fillRect/>
            </a:stretch>
          </p:blipFill>
          <p:spPr bwMode="auto">
            <a:xfrm>
              <a:off x="5377669" y="5513832"/>
              <a:ext cx="293662" cy="229056"/>
            </a:xfrm>
            <a:prstGeom prst="rect">
              <a:avLst/>
            </a:prstGeom>
            <a:noFill/>
            <a:ln/>
            <a:effectLst/>
          </p:spPr>
        </p:pic>
        <p:cxnSp>
          <p:nvCxnSpPr>
            <p:cNvPr id="21" name="Straight Arrow Connector 20"/>
            <p:cNvCxnSpPr>
              <a:stCxn id="5" idx="6"/>
              <a:endCxn id="7" idx="2"/>
            </p:cNvCxnSpPr>
            <p:nvPr/>
          </p:nvCxnSpPr>
          <p:spPr bwMode="auto">
            <a:xfrm>
              <a:off x="1447800" y="4686300"/>
              <a:ext cx="9144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cxnSp>
          <p:nvCxnSpPr>
            <p:cNvPr id="22" name="Straight Arrow Connector 21"/>
            <p:cNvCxnSpPr>
              <a:stCxn id="7" idx="6"/>
              <a:endCxn id="8" idx="2"/>
            </p:cNvCxnSpPr>
            <p:nvPr/>
          </p:nvCxnSpPr>
          <p:spPr bwMode="auto">
            <a:xfrm>
              <a:off x="2895600" y="4686300"/>
              <a:ext cx="9144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cxnSp>
          <p:nvCxnSpPr>
            <p:cNvPr id="23" name="Straight Arrow Connector 22"/>
            <p:cNvCxnSpPr>
              <a:stCxn id="8" idx="6"/>
              <a:endCxn id="9" idx="2"/>
            </p:cNvCxnSpPr>
            <p:nvPr/>
          </p:nvCxnSpPr>
          <p:spPr bwMode="auto">
            <a:xfrm>
              <a:off x="4343400" y="4686300"/>
              <a:ext cx="9144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cxnSp>
          <p:nvCxnSpPr>
            <p:cNvPr id="24" name="Straight Arrow Connector 23"/>
            <p:cNvCxnSpPr>
              <a:stCxn id="9" idx="6"/>
            </p:cNvCxnSpPr>
            <p:nvPr/>
          </p:nvCxnSpPr>
          <p:spPr bwMode="auto">
            <a:xfrm>
              <a:off x="5791200" y="4686300"/>
              <a:ext cx="9144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cxnSp>
          <p:nvCxnSpPr>
            <p:cNvPr id="25" name="Straight Arrow Connector 24"/>
            <p:cNvCxnSpPr>
              <a:stCxn id="5" idx="4"/>
              <a:endCxn id="13" idx="0"/>
            </p:cNvCxnSpPr>
            <p:nvPr/>
          </p:nvCxnSpPr>
          <p:spPr bwMode="auto">
            <a:xfrm rot="5400000">
              <a:off x="990600" y="5143500"/>
              <a:ext cx="3810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cxnSp>
          <p:nvCxnSpPr>
            <p:cNvPr id="26" name="Straight Arrow Connector 25"/>
            <p:cNvCxnSpPr>
              <a:stCxn id="7" idx="4"/>
              <a:endCxn id="15" idx="0"/>
            </p:cNvCxnSpPr>
            <p:nvPr/>
          </p:nvCxnSpPr>
          <p:spPr bwMode="auto">
            <a:xfrm rot="5400000">
              <a:off x="2438400" y="5143500"/>
              <a:ext cx="3810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cxnSp>
          <p:nvCxnSpPr>
            <p:cNvPr id="27" name="Straight Arrow Connector 26"/>
            <p:cNvCxnSpPr>
              <a:stCxn id="8" idx="4"/>
              <a:endCxn id="17" idx="0"/>
            </p:cNvCxnSpPr>
            <p:nvPr/>
          </p:nvCxnSpPr>
          <p:spPr bwMode="auto">
            <a:xfrm rot="5400000">
              <a:off x="3886200" y="5143500"/>
              <a:ext cx="3810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cxnSp>
          <p:nvCxnSpPr>
            <p:cNvPr id="28" name="Straight Arrow Connector 27"/>
            <p:cNvCxnSpPr>
              <a:stCxn id="9" idx="4"/>
              <a:endCxn id="19" idx="0"/>
            </p:cNvCxnSpPr>
            <p:nvPr/>
          </p:nvCxnSpPr>
          <p:spPr bwMode="auto">
            <a:xfrm rot="5400000">
              <a:off x="5334000" y="5143500"/>
              <a:ext cx="381000" cy="1588"/>
            </a:xfrm>
            <a:prstGeom prst="straightConnector1">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grpSp>
      <p:sp>
        <p:nvSpPr>
          <p:cNvPr id="29" name="TextBox 28"/>
          <p:cNvSpPr txBox="1"/>
          <p:nvPr/>
        </p:nvSpPr>
        <p:spPr>
          <a:xfrm>
            <a:off x="76200" y="1295400"/>
            <a:ext cx="3124200" cy="400110"/>
          </a:xfrm>
          <a:prstGeom prst="rect">
            <a:avLst/>
          </a:prstGeom>
          <a:noFill/>
        </p:spPr>
        <p:txBody>
          <a:bodyPr wrap="square" rtlCol="0">
            <a:spAutoFit/>
          </a:bodyPr>
          <a:lstStyle/>
          <a:p>
            <a:r>
              <a:rPr lang="en-US" sz="2000" dirty="0" smtClean="0"/>
              <a:t>Latent permutations</a:t>
            </a:r>
            <a:endParaRPr lang="en-US" sz="2000" dirty="0"/>
          </a:p>
        </p:txBody>
      </p:sp>
      <p:sp>
        <p:nvSpPr>
          <p:cNvPr id="30" name="TextBox 29"/>
          <p:cNvSpPr txBox="1"/>
          <p:nvPr/>
        </p:nvSpPr>
        <p:spPr>
          <a:xfrm>
            <a:off x="152400" y="3276600"/>
            <a:ext cx="3124200" cy="400110"/>
          </a:xfrm>
          <a:prstGeom prst="rect">
            <a:avLst/>
          </a:prstGeom>
          <a:noFill/>
        </p:spPr>
        <p:txBody>
          <a:bodyPr wrap="square" rtlCol="0">
            <a:spAutoFit/>
          </a:bodyPr>
          <a:lstStyle/>
          <a:p>
            <a:r>
              <a:rPr lang="en-US" sz="2000" dirty="0" smtClean="0"/>
              <a:t>Identity observations</a:t>
            </a:r>
            <a:endParaRPr lang="en-US" sz="2000" dirty="0"/>
          </a:p>
        </p:txBody>
      </p:sp>
      <p:sp>
        <p:nvSpPr>
          <p:cNvPr id="31" name="Rounded Rectangular Callout 30"/>
          <p:cNvSpPr/>
          <p:nvPr/>
        </p:nvSpPr>
        <p:spPr bwMode="auto">
          <a:xfrm>
            <a:off x="2971800" y="838200"/>
            <a:ext cx="4648200" cy="838200"/>
          </a:xfrm>
          <a:prstGeom prst="wedgeRoundRectCallout">
            <a:avLst>
              <a:gd name="adj1" fmla="val -13695"/>
              <a:gd name="adj2" fmla="val 87131"/>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Mixing model – “e.g., Tracks 2 and 3</a:t>
            </a:r>
          </a:p>
          <a:p>
            <a:pPr marL="0" marR="0" indent="0" algn="ctr" defTabSz="914400" rtl="0" eaLnBrk="1" fontAlgn="base" latinLnBrk="0" hangingPunct="1">
              <a:lnSpc>
                <a:spcPct val="100000"/>
              </a:lnSpc>
              <a:spcBef>
                <a:spcPct val="0"/>
              </a:spcBef>
              <a:spcAft>
                <a:spcPct val="0"/>
              </a:spcAft>
              <a:buClrTx/>
              <a:buSzTx/>
              <a:buFontTx/>
              <a:buNone/>
              <a:tabLst/>
            </a:pPr>
            <a:r>
              <a:rPr lang="en-US" sz="2000" b="0" dirty="0" smtClean="0">
                <a:latin typeface="Tahoma" charset="0"/>
              </a:rPr>
              <a:t>swapped identities with probability ½” </a:t>
            </a:r>
            <a:endParaRPr kumimoji="0" lang="en-US" sz="2000" b="0" i="0" u="none" strike="noStrike" cap="none" normalizeH="0" baseline="0" dirty="0">
              <a:ln>
                <a:noFill/>
              </a:ln>
              <a:solidFill>
                <a:schemeClr val="tx1"/>
              </a:solidFill>
              <a:effectLst/>
              <a:latin typeface="Tahoma" charset="0"/>
            </a:endParaRPr>
          </a:p>
        </p:txBody>
      </p:sp>
      <p:sp>
        <p:nvSpPr>
          <p:cNvPr id="32" name="Rounded Rectangular Callout 31"/>
          <p:cNvSpPr/>
          <p:nvPr/>
        </p:nvSpPr>
        <p:spPr bwMode="auto">
          <a:xfrm>
            <a:off x="3733800" y="3352800"/>
            <a:ext cx="4648200" cy="838200"/>
          </a:xfrm>
          <a:prstGeom prst="wedgeRoundRectCallout">
            <a:avLst>
              <a:gd name="adj1" fmla="val -42974"/>
              <a:gd name="adj2" fmla="val -95533"/>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Observation model – “e.g.,</a:t>
            </a:r>
          </a:p>
          <a:p>
            <a:pPr marL="0" marR="0" indent="0" algn="ctr" defTabSz="914400" rtl="0" eaLnBrk="1" fontAlgn="base" latinLnBrk="0" hangingPunct="1">
              <a:lnSpc>
                <a:spcPct val="100000"/>
              </a:lnSpc>
              <a:spcBef>
                <a:spcPct val="0"/>
              </a:spcBef>
              <a:spcAft>
                <a:spcPct val="0"/>
              </a:spcAft>
              <a:buClrTx/>
              <a:buSzTx/>
              <a:buFontTx/>
              <a:buNone/>
              <a:tabLst/>
            </a:pPr>
            <a:r>
              <a:rPr lang="en-US" sz="2000" b="0" dirty="0" smtClean="0">
                <a:latin typeface="Tahoma" charset="0"/>
              </a:rPr>
              <a:t>see green blob at Track 3”</a:t>
            </a:r>
            <a:endParaRPr kumimoji="0" lang="en-US" sz="2000" b="0" i="0" u="none" strike="noStrike" cap="none" normalizeH="0" baseline="0" dirty="0">
              <a:ln>
                <a:noFill/>
              </a:ln>
              <a:solidFill>
                <a:schemeClr val="tx1"/>
              </a:solidFill>
              <a:effectLst/>
              <a:latin typeface="Tahoma" charset="0"/>
            </a:endParaRPr>
          </a:p>
        </p:txBody>
      </p:sp>
      <p:sp>
        <p:nvSpPr>
          <p:cNvPr id="33" name="Slide Number Placeholder 32"/>
          <p:cNvSpPr>
            <a:spLocks noGrp="1"/>
          </p:cNvSpPr>
          <p:nvPr>
            <p:ph type="sldNum" sz="quarter" idx="12"/>
          </p:nvPr>
        </p:nvSpPr>
        <p:spPr/>
        <p:txBody>
          <a:bodyPr/>
          <a:lstStyle/>
          <a:p>
            <a:fld id="{5A1D4220-6FA6-4414-AE3B-775DEAC5B3B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smtClean="0"/>
              <a:t>Hidden Markov model inference</a:t>
            </a:r>
          </a:p>
        </p:txBody>
      </p:sp>
      <p:sp>
        <p:nvSpPr>
          <p:cNvPr id="33795" name="Rectangle 3"/>
          <p:cNvSpPr>
            <a:spLocks noGrp="1" noChangeArrowheads="1"/>
          </p:cNvSpPr>
          <p:nvPr>
            <p:ph idx="1"/>
          </p:nvPr>
        </p:nvSpPr>
        <p:spPr/>
        <p:txBody>
          <a:bodyPr/>
          <a:lstStyle/>
          <a:p>
            <a:pPr eaLnBrk="1" hangingPunct="1"/>
            <a:r>
              <a:rPr lang="en-US" sz="2400" b="1" dirty="0" smtClean="0"/>
              <a:t>Two basic inference operations</a:t>
            </a:r>
            <a:r>
              <a:rPr lang="en-US" sz="2400" dirty="0" smtClean="0"/>
              <a:t> for HMMs:</a:t>
            </a: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800" b="1" dirty="0" smtClean="0">
              <a:solidFill>
                <a:srgbClr val="0066CC"/>
              </a:solidFill>
            </a:endParaRPr>
          </a:p>
          <a:p>
            <a:pPr eaLnBrk="1" hangingPunct="1">
              <a:buNone/>
            </a:pPr>
            <a:endParaRPr lang="en-US" sz="2400" dirty="0" smtClean="0"/>
          </a:p>
          <a:p>
            <a:pPr eaLnBrk="1" hangingPunct="1">
              <a:buNone/>
            </a:pPr>
            <a:endParaRPr lang="en-US" sz="2400" dirty="0" smtClean="0"/>
          </a:p>
          <a:p>
            <a:pPr eaLnBrk="1" hangingPunct="1"/>
            <a:r>
              <a:rPr lang="en-US" sz="2400" dirty="0" smtClean="0"/>
              <a:t>How can we do these operations without enumerating all n! permutations?</a:t>
            </a:r>
          </a:p>
        </p:txBody>
      </p:sp>
      <p:sp>
        <p:nvSpPr>
          <p:cNvPr id="6" name="Slide Number Placeholder 5"/>
          <p:cNvSpPr>
            <a:spLocks noGrp="1"/>
          </p:cNvSpPr>
          <p:nvPr>
            <p:ph type="sldNum" sz="quarter" idx="12"/>
          </p:nvPr>
        </p:nvSpPr>
        <p:spPr/>
        <p:txBody>
          <a:bodyPr/>
          <a:lstStyle/>
          <a:p>
            <a:fld id="{5A1D4220-6FA6-4414-AE3B-775DEAC5B3BB}" type="slidenum">
              <a:rPr lang="en-US" smtClean="0"/>
              <a:pPr/>
              <a:t>15</a:t>
            </a:fld>
            <a:endParaRPr lang="en-US"/>
          </a:p>
        </p:txBody>
      </p:sp>
      <p:grpSp>
        <p:nvGrpSpPr>
          <p:cNvPr id="11" name="Group 10"/>
          <p:cNvGrpSpPr/>
          <p:nvPr/>
        </p:nvGrpSpPr>
        <p:grpSpPr>
          <a:xfrm>
            <a:off x="533400" y="1676400"/>
            <a:ext cx="8305800" cy="1752600"/>
            <a:chOff x="381000" y="3581400"/>
            <a:chExt cx="8305800" cy="1752600"/>
          </a:xfrm>
        </p:grpSpPr>
        <p:grpSp>
          <p:nvGrpSpPr>
            <p:cNvPr id="7" name="Group 6"/>
            <p:cNvGrpSpPr/>
            <p:nvPr/>
          </p:nvGrpSpPr>
          <p:grpSpPr>
            <a:xfrm>
              <a:off x="381000" y="3581400"/>
              <a:ext cx="8305800" cy="1752600"/>
              <a:chOff x="381000" y="3810000"/>
              <a:chExt cx="8305800" cy="1447800"/>
            </a:xfrm>
          </p:grpSpPr>
          <p:sp>
            <p:nvSpPr>
              <p:cNvPr id="8" name="Rounded Rectangle 7"/>
              <p:cNvSpPr/>
              <p:nvPr/>
            </p:nvSpPr>
            <p:spPr bwMode="auto">
              <a:xfrm>
                <a:off x="381000" y="3810000"/>
                <a:ext cx="83058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9" name="TextBox 8"/>
              <p:cNvSpPr txBox="1"/>
              <p:nvPr/>
            </p:nvSpPr>
            <p:spPr>
              <a:xfrm>
                <a:off x="762000" y="3886200"/>
                <a:ext cx="7543800" cy="461665"/>
              </a:xfrm>
              <a:prstGeom prst="rect">
                <a:avLst/>
              </a:prstGeom>
              <a:noFill/>
            </p:spPr>
            <p:txBody>
              <a:bodyPr wrap="square" rtlCol="0">
                <a:spAutoFit/>
              </a:bodyPr>
              <a:lstStyle/>
              <a:p>
                <a:pPr algn="l"/>
                <a:r>
                  <a:rPr lang="en-US" sz="2400" dirty="0" smtClean="0">
                    <a:solidFill>
                      <a:srgbClr val="800080"/>
                    </a:solidFill>
                  </a:rPr>
                  <a:t>(Prediction/Rollup)</a:t>
                </a:r>
                <a:endParaRPr lang="en-US" sz="2400" b="0" dirty="0" smtClean="0"/>
              </a:p>
            </p:txBody>
          </p:sp>
        </p:grpSp>
        <p:pic>
          <p:nvPicPr>
            <p:cNvPr id="10" name="Picture 30" descr="TP_tmp"/>
            <p:cNvPicPr>
              <a:picLocks noChangeAspect="1" noChangeArrowheads="1"/>
            </p:cNvPicPr>
            <p:nvPr>
              <p:custDataLst>
                <p:tags r:id="rId2"/>
              </p:custDataLst>
            </p:nvPr>
          </p:nvPicPr>
          <p:blipFill>
            <a:blip r:embed="rId5">
              <a:clrChange>
                <a:clrFrom>
                  <a:srgbClr val="FFFFFF"/>
                </a:clrFrom>
                <a:clrTo>
                  <a:srgbClr val="FFFFFF">
                    <a:alpha val="0"/>
                  </a:srgbClr>
                </a:clrTo>
              </a:clrChange>
            </a:blip>
            <a:srcRect/>
            <a:stretch>
              <a:fillRect/>
            </a:stretch>
          </p:blipFill>
          <p:spPr bwMode="auto">
            <a:xfrm>
              <a:off x="1447800" y="4259263"/>
              <a:ext cx="6477000" cy="998537"/>
            </a:xfrm>
            <a:prstGeom prst="rect">
              <a:avLst/>
            </a:prstGeom>
            <a:noFill/>
            <a:ln w="38100">
              <a:noFill/>
              <a:miter lim="800000"/>
              <a:headEnd/>
              <a:tailEnd/>
            </a:ln>
          </p:spPr>
        </p:pic>
      </p:grpSp>
      <p:grpSp>
        <p:nvGrpSpPr>
          <p:cNvPr id="18" name="Group 17"/>
          <p:cNvGrpSpPr/>
          <p:nvPr/>
        </p:nvGrpSpPr>
        <p:grpSpPr>
          <a:xfrm>
            <a:off x="533400" y="3581400"/>
            <a:ext cx="8305800" cy="1447800"/>
            <a:chOff x="533400" y="3429000"/>
            <a:chExt cx="8305800" cy="1447800"/>
          </a:xfrm>
        </p:grpSpPr>
        <p:grpSp>
          <p:nvGrpSpPr>
            <p:cNvPr id="13" name="Group 6"/>
            <p:cNvGrpSpPr/>
            <p:nvPr/>
          </p:nvGrpSpPr>
          <p:grpSpPr>
            <a:xfrm>
              <a:off x="533400" y="3429000"/>
              <a:ext cx="8305800" cy="1447800"/>
              <a:chOff x="381000" y="3810000"/>
              <a:chExt cx="8305800" cy="1196009"/>
            </a:xfrm>
          </p:grpSpPr>
          <p:sp>
            <p:nvSpPr>
              <p:cNvPr id="15" name="Rounded Rectangle 14"/>
              <p:cNvSpPr/>
              <p:nvPr/>
            </p:nvSpPr>
            <p:spPr bwMode="auto">
              <a:xfrm>
                <a:off x="381000" y="3810000"/>
                <a:ext cx="8305800" cy="1196009"/>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6" name="TextBox 15"/>
              <p:cNvSpPr txBox="1"/>
              <p:nvPr/>
            </p:nvSpPr>
            <p:spPr>
              <a:xfrm>
                <a:off x="762000" y="3886200"/>
                <a:ext cx="7543800" cy="381375"/>
              </a:xfrm>
              <a:prstGeom prst="rect">
                <a:avLst/>
              </a:prstGeom>
              <a:noFill/>
            </p:spPr>
            <p:txBody>
              <a:bodyPr wrap="square" rtlCol="0">
                <a:spAutoFit/>
              </a:bodyPr>
              <a:lstStyle/>
              <a:p>
                <a:pPr algn="l"/>
                <a:r>
                  <a:rPr lang="en-US" sz="2400" dirty="0" smtClean="0">
                    <a:solidFill>
                      <a:srgbClr val="800080"/>
                    </a:solidFill>
                  </a:rPr>
                  <a:t>(Conditioning)</a:t>
                </a:r>
                <a:endParaRPr lang="en-US" sz="2400" b="0" dirty="0" smtClean="0"/>
              </a:p>
            </p:txBody>
          </p:sp>
        </p:grpSp>
        <p:pic>
          <p:nvPicPr>
            <p:cNvPr id="17" name="Picture 33" descr="TP_tmp"/>
            <p:cNvPicPr>
              <a:picLocks noChangeAspect="1" noChangeArrowheads="1"/>
            </p:cNvPicPr>
            <p:nvPr>
              <p:custDataLst>
                <p:tags r:id="rId1"/>
              </p:custDataLst>
            </p:nvPr>
          </p:nvPicPr>
          <p:blipFill>
            <a:blip r:embed="rId6">
              <a:clrChange>
                <a:clrFrom>
                  <a:srgbClr val="FFFFFF"/>
                </a:clrFrom>
                <a:clrTo>
                  <a:srgbClr val="FFFFFF">
                    <a:alpha val="0"/>
                  </a:srgbClr>
                </a:clrTo>
              </a:clrChange>
            </a:blip>
            <a:srcRect/>
            <a:stretch>
              <a:fillRect/>
            </a:stretch>
          </p:blipFill>
          <p:spPr bwMode="auto">
            <a:xfrm>
              <a:off x="2814637" y="4038600"/>
              <a:ext cx="4043363" cy="477838"/>
            </a:xfrm>
            <a:prstGeom prst="rect">
              <a:avLst/>
            </a:prstGeom>
            <a:noFill/>
            <a:ln w="38100">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8"/>
                                        </p:tgtEl>
                                        <p:attrNameLst>
                                          <p:attrName>style.opacity</p:attrName>
                                        </p:attrNameLst>
                                      </p:cBhvr>
                                      <p:to>
                                        <p:strVal val="0.15"/>
                                      </p:to>
                                    </p:set>
                                    <p:animEffect filter="image" prLst="opacity: 0.15">
                                      <p:cBhvr rctx="IE">
                                        <p:cTn id="7" dur="indefinite"/>
                                        <p:tgtEl>
                                          <p:spTgt spid="18"/>
                                        </p:tgtEl>
                                      </p:cBhvr>
                                    </p:animEffect>
                                  </p:childTnLst>
                                </p:cTn>
                              </p:par>
                              <p:par>
                                <p:cTn id="8" presetID="9" presetClass="emph" presetSubtype="0" nodeType="withEffect">
                                  <p:stCondLst>
                                    <p:cond delay="0"/>
                                  </p:stCondLst>
                                  <p:childTnLst>
                                    <p:set>
                                      <p:cBhvr rctx="PPT">
                                        <p:cTn id="9" dur="indefinite"/>
                                        <p:tgtEl>
                                          <p:spTgt spid="33795">
                                            <p:txEl>
                                              <p:pRg st="0" end="0"/>
                                            </p:txEl>
                                          </p:spTgt>
                                        </p:tgtEl>
                                        <p:attrNameLst>
                                          <p:attrName>style.opacity</p:attrName>
                                        </p:attrNameLst>
                                      </p:cBhvr>
                                      <p:to>
                                        <p:strVal val="0.15"/>
                                      </p:to>
                                    </p:set>
                                    <p:animEffect filter="image" prLst="opacity: 0.15">
                                      <p:cBhvr rctx="IE">
                                        <p:cTn id="10" dur="indefinite"/>
                                        <p:tgtEl>
                                          <p:spTgt spid="33795">
                                            <p:txEl>
                                              <p:pRg st="0" end="0"/>
                                            </p:txEl>
                                          </p:spTgt>
                                        </p:tgtEl>
                                      </p:cBhvr>
                                    </p:animEffect>
                                  </p:childTnLst>
                                </p:cTn>
                              </p:par>
                              <p:par>
                                <p:cTn id="11" presetID="9" presetClass="emph" presetSubtype="0" nodeType="withEffect">
                                  <p:stCondLst>
                                    <p:cond delay="0"/>
                                  </p:stCondLst>
                                  <p:childTnLst>
                                    <p:set>
                                      <p:cBhvr rctx="PPT">
                                        <p:cTn id="12" dur="indefinite"/>
                                        <p:tgtEl>
                                          <p:spTgt spid="33795">
                                            <p:txEl>
                                              <p:pRg st="10" end="10"/>
                                            </p:txEl>
                                          </p:spTgt>
                                        </p:tgtEl>
                                        <p:attrNameLst>
                                          <p:attrName>style.opacity</p:attrName>
                                        </p:attrNameLst>
                                      </p:cBhvr>
                                      <p:to>
                                        <p:strVal val="0.15"/>
                                      </p:to>
                                    </p:set>
                                    <p:animEffect filter="image" prLst="opacity: 0.15">
                                      <p:cBhvr rctx="IE">
                                        <p:cTn id="13" dur="indefinite"/>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dirty="0" smtClean="0"/>
              <a:t>Random walk transition model</a:t>
            </a:r>
          </a:p>
        </p:txBody>
      </p:sp>
      <p:sp>
        <p:nvSpPr>
          <p:cNvPr id="65539" name="Rectangle 3"/>
          <p:cNvSpPr>
            <a:spLocks noGrp="1" noChangeArrowheads="1"/>
          </p:cNvSpPr>
          <p:nvPr>
            <p:ph idx="1"/>
          </p:nvPr>
        </p:nvSpPr>
        <p:spPr>
          <a:ln>
            <a:solidFill>
              <a:schemeClr val="bg1"/>
            </a:solidFill>
          </a:ln>
        </p:spPr>
        <p:txBody>
          <a:bodyPr/>
          <a:lstStyle/>
          <a:p>
            <a:pPr eaLnBrk="1" hangingPunct="1"/>
            <a:r>
              <a:rPr lang="en-US" sz="2400" dirty="0" smtClean="0"/>
              <a:t>We assume that </a:t>
            </a:r>
            <a:r>
              <a:rPr lang="en-US" sz="2400" dirty="0" smtClean="0">
                <a:latin typeface="Symbol" pitchFamily="18" charset="2"/>
                <a:sym typeface="Symbol" pitchFamily="18" charset="2"/>
              </a:rPr>
              <a:t></a:t>
            </a:r>
            <a:r>
              <a:rPr lang="en-US" sz="2400" baseline="-25000" dirty="0" smtClean="0">
                <a:sym typeface="Symbol" pitchFamily="18" charset="2"/>
              </a:rPr>
              <a:t>t+1</a:t>
            </a:r>
            <a:r>
              <a:rPr lang="en-US" sz="2400" dirty="0" smtClean="0"/>
              <a:t> is generated by the rule:</a:t>
            </a:r>
          </a:p>
          <a:p>
            <a:pPr lvl="1" eaLnBrk="1" hangingPunct="1"/>
            <a:r>
              <a:rPr lang="en-US" dirty="0" smtClean="0"/>
              <a:t>Draw </a:t>
            </a:r>
            <a:r>
              <a:rPr lang="en-US" dirty="0" smtClean="0">
                <a:latin typeface="Symbol" pitchFamily="18" charset="2"/>
                <a:sym typeface="Symbol" pitchFamily="18" charset="2"/>
              </a:rPr>
              <a:t></a:t>
            </a:r>
            <a:r>
              <a:rPr lang="en-US" dirty="0" smtClean="0"/>
              <a:t> </a:t>
            </a:r>
            <a:r>
              <a:rPr lang="en-US" b="1" dirty="0" smtClean="0">
                <a:solidFill>
                  <a:srgbClr val="0066CC"/>
                </a:solidFill>
              </a:rPr>
              <a:t>Q(</a:t>
            </a:r>
            <a:r>
              <a:rPr lang="en-US" b="1" dirty="0" smtClean="0">
                <a:solidFill>
                  <a:srgbClr val="0066CC"/>
                </a:solidFill>
                <a:latin typeface="Symbol" pitchFamily="18" charset="2"/>
                <a:sym typeface="Symbol" pitchFamily="18" charset="2"/>
              </a:rPr>
              <a:t></a:t>
            </a:r>
            <a:r>
              <a:rPr lang="en-US" b="1" dirty="0" smtClean="0">
                <a:solidFill>
                  <a:srgbClr val="0066CC"/>
                </a:solidFill>
              </a:rPr>
              <a:t>)</a:t>
            </a:r>
          </a:p>
          <a:p>
            <a:pPr lvl="1" eaLnBrk="1" hangingPunct="1"/>
            <a:r>
              <a:rPr lang="en-US" dirty="0" smtClean="0"/>
              <a:t>Set </a:t>
            </a:r>
            <a:r>
              <a:rPr lang="en-US" dirty="0" smtClean="0">
                <a:latin typeface="Symbol" pitchFamily="18" charset="2"/>
                <a:sym typeface="Symbol" pitchFamily="18" charset="2"/>
              </a:rPr>
              <a:t></a:t>
            </a:r>
            <a:r>
              <a:rPr lang="en-US" baseline="-25000" dirty="0" smtClean="0">
                <a:sym typeface="Symbol" pitchFamily="18" charset="2"/>
              </a:rPr>
              <a:t>t+1</a:t>
            </a:r>
            <a:r>
              <a:rPr lang="en-US" dirty="0" smtClean="0"/>
              <a:t> = </a:t>
            </a:r>
            <a:r>
              <a:rPr lang="en-US" dirty="0" smtClean="0">
                <a:latin typeface="Symbol" pitchFamily="18" charset="2"/>
                <a:sym typeface="Symbol" pitchFamily="18" charset="2"/>
              </a:rPr>
              <a:t></a:t>
            </a:r>
            <a:r>
              <a:rPr lang="en-US" baseline="-25000" dirty="0" smtClean="0">
                <a:sym typeface="Symbol" pitchFamily="18" charset="2"/>
              </a:rPr>
              <a:t>t</a:t>
            </a:r>
          </a:p>
          <a:p>
            <a:pPr eaLnBrk="1" hangingPunct="1"/>
            <a:r>
              <a:rPr lang="en-US" sz="2400" dirty="0" smtClean="0"/>
              <a:t>For example, </a:t>
            </a:r>
            <a:r>
              <a:rPr lang="en-US" sz="2400" b="1" dirty="0" smtClean="0">
                <a:solidFill>
                  <a:srgbClr val="0066CC"/>
                </a:solidFill>
              </a:rPr>
              <a:t>Q([</a:t>
            </a:r>
            <a:r>
              <a:rPr lang="en-US" sz="2400" b="1" dirty="0" smtClean="0">
                <a:solidFill>
                  <a:schemeClr val="tx2"/>
                </a:solidFill>
              </a:rPr>
              <a:t>2 1</a:t>
            </a:r>
            <a:r>
              <a:rPr lang="en-US" sz="2400" b="1" dirty="0" smtClean="0">
                <a:solidFill>
                  <a:srgbClr val="0066CC"/>
                </a:solidFill>
              </a:rPr>
              <a:t> 3 4])=½</a:t>
            </a:r>
            <a:r>
              <a:rPr lang="en-US" sz="2400" dirty="0" smtClean="0"/>
              <a:t> means that Tracks </a:t>
            </a:r>
            <a:r>
              <a:rPr lang="en-US" sz="2400" b="1" dirty="0" smtClean="0">
                <a:solidFill>
                  <a:schemeClr val="tx2"/>
                </a:solidFill>
              </a:rPr>
              <a:t>1</a:t>
            </a:r>
            <a:r>
              <a:rPr lang="en-US" sz="2400" dirty="0" smtClean="0"/>
              <a:t> and </a:t>
            </a:r>
            <a:r>
              <a:rPr lang="en-US" sz="2400" b="1" dirty="0" smtClean="0">
                <a:solidFill>
                  <a:schemeClr val="tx2"/>
                </a:solidFill>
              </a:rPr>
              <a:t>2</a:t>
            </a:r>
            <a:r>
              <a:rPr lang="en-US" sz="2400" dirty="0" smtClean="0"/>
              <a:t> swapped identities with probability ½</a:t>
            </a:r>
          </a:p>
        </p:txBody>
      </p:sp>
      <p:sp>
        <p:nvSpPr>
          <p:cNvPr id="65540" name="Text Box 4"/>
          <p:cNvSpPr txBox="1">
            <a:spLocks noChangeArrowheads="1"/>
          </p:cNvSpPr>
          <p:nvPr/>
        </p:nvSpPr>
        <p:spPr bwMode="auto">
          <a:xfrm>
            <a:off x="5867400" y="1447800"/>
            <a:ext cx="2743200" cy="461665"/>
          </a:xfrm>
          <a:prstGeom prst="rect">
            <a:avLst/>
          </a:prstGeom>
          <a:solidFill>
            <a:schemeClr val="accent1"/>
          </a:solidFill>
          <a:ln w="38100">
            <a:solidFill>
              <a:schemeClr val="bg1"/>
            </a:solidFill>
            <a:miter lim="800000"/>
            <a:headEnd/>
            <a:tailEnd/>
          </a:ln>
        </p:spPr>
        <p:txBody>
          <a:bodyPr>
            <a:spAutoFit/>
          </a:bodyPr>
          <a:lstStyle/>
          <a:p>
            <a:r>
              <a:rPr lang="en-US" sz="2400" dirty="0">
                <a:solidFill>
                  <a:srgbClr val="0066CC"/>
                </a:solidFill>
              </a:rPr>
              <a:t>Mixing Model</a:t>
            </a:r>
          </a:p>
        </p:txBody>
      </p:sp>
      <p:sp>
        <p:nvSpPr>
          <p:cNvPr id="65541" name="Line 5"/>
          <p:cNvSpPr>
            <a:spLocks noChangeShapeType="1"/>
          </p:cNvSpPr>
          <p:nvPr/>
        </p:nvSpPr>
        <p:spPr bwMode="auto">
          <a:xfrm flipH="1">
            <a:off x="3200400" y="1700212"/>
            <a:ext cx="2895600" cy="0"/>
          </a:xfrm>
          <a:prstGeom prst="line">
            <a:avLst/>
          </a:prstGeom>
          <a:noFill/>
          <a:ln w="76200">
            <a:solidFill>
              <a:srgbClr val="0066CC"/>
            </a:solidFill>
            <a:round/>
            <a:headEnd/>
            <a:tailEnd type="triangle" w="med" len="med"/>
          </a:ln>
        </p:spPr>
        <p:txBody>
          <a:bodyPr>
            <a:spAutoFit/>
          </a:bodyPr>
          <a:lstStyle/>
          <a:p>
            <a:endParaRPr lang="en-US"/>
          </a:p>
        </p:txBody>
      </p:sp>
      <p:grpSp>
        <p:nvGrpSpPr>
          <p:cNvPr id="17" name="Group 16"/>
          <p:cNvGrpSpPr/>
          <p:nvPr/>
        </p:nvGrpSpPr>
        <p:grpSpPr>
          <a:xfrm>
            <a:off x="1054100" y="3733800"/>
            <a:ext cx="7175500" cy="2819400"/>
            <a:chOff x="1054100" y="3733800"/>
            <a:chExt cx="7175500" cy="2819400"/>
          </a:xfrm>
        </p:grpSpPr>
        <p:sp>
          <p:nvSpPr>
            <p:cNvPr id="65543" name="Freeform 7"/>
            <p:cNvSpPr>
              <a:spLocks/>
            </p:cNvSpPr>
            <p:nvPr/>
          </p:nvSpPr>
          <p:spPr bwMode="auto">
            <a:xfrm>
              <a:off x="1143000" y="3733800"/>
              <a:ext cx="7086600" cy="1676400"/>
            </a:xfrm>
            <a:custGeom>
              <a:avLst/>
              <a:gdLst>
                <a:gd name="T0" fmla="*/ 0 w 4608"/>
                <a:gd name="T1" fmla="*/ 1 h 3416"/>
                <a:gd name="T2" fmla="*/ 1190 w 4608"/>
                <a:gd name="T3" fmla="*/ 0 h 3416"/>
                <a:gd name="T4" fmla="*/ 3016 w 4608"/>
                <a:gd name="T5" fmla="*/ 2 h 3416"/>
                <a:gd name="T6" fmla="*/ 3809 w 4608"/>
                <a:gd name="T7" fmla="*/ 3 h 3416"/>
                <a:gd name="T8" fmla="*/ 0 60000 65536"/>
                <a:gd name="T9" fmla="*/ 0 60000 65536"/>
                <a:gd name="T10" fmla="*/ 0 60000 65536"/>
                <a:gd name="T11" fmla="*/ 0 60000 65536"/>
                <a:gd name="T12" fmla="*/ 0 w 4608"/>
                <a:gd name="T13" fmla="*/ 0 h 3416"/>
                <a:gd name="T14" fmla="*/ 4608 w 4608"/>
                <a:gd name="T15" fmla="*/ 3416 h 3416"/>
              </a:gdLst>
              <a:ahLst/>
              <a:cxnLst>
                <a:cxn ang="T8">
                  <a:pos x="T0" y="T1"/>
                </a:cxn>
                <a:cxn ang="T9">
                  <a:pos x="T2" y="T3"/>
                </a:cxn>
                <a:cxn ang="T10">
                  <a:pos x="T4" y="T5"/>
                </a:cxn>
                <a:cxn ang="T11">
                  <a:pos x="T6" y="T7"/>
                </a:cxn>
              </a:cxnLst>
              <a:rect l="T12" t="T13" r="T14" b="T15"/>
              <a:pathLst>
                <a:path w="4608" h="3416">
                  <a:moveTo>
                    <a:pt x="0" y="672"/>
                  </a:moveTo>
                  <a:cubicBezTo>
                    <a:pt x="416" y="336"/>
                    <a:pt x="832" y="0"/>
                    <a:pt x="1440" y="384"/>
                  </a:cubicBezTo>
                  <a:cubicBezTo>
                    <a:pt x="2048" y="768"/>
                    <a:pt x="3120" y="2536"/>
                    <a:pt x="3648" y="2976"/>
                  </a:cubicBezTo>
                  <a:cubicBezTo>
                    <a:pt x="4176" y="3416"/>
                    <a:pt x="4392" y="3220"/>
                    <a:pt x="4608" y="3024"/>
                  </a:cubicBezTo>
                </a:path>
              </a:pathLst>
            </a:custGeom>
            <a:noFill/>
            <a:ln w="76200">
              <a:solidFill>
                <a:schemeClr val="tx2">
                  <a:lumMod val="75000"/>
                </a:schemeClr>
              </a:solidFill>
              <a:round/>
              <a:headEnd/>
              <a:tailEnd/>
            </a:ln>
          </p:spPr>
          <p:txBody>
            <a:bodyPr>
              <a:spAutoFit/>
            </a:bodyPr>
            <a:lstStyle/>
            <a:p>
              <a:endParaRPr lang="en-US"/>
            </a:p>
          </p:txBody>
        </p:sp>
        <p:sp>
          <p:nvSpPr>
            <p:cNvPr id="65544" name="Freeform 8"/>
            <p:cNvSpPr>
              <a:spLocks/>
            </p:cNvSpPr>
            <p:nvPr/>
          </p:nvSpPr>
          <p:spPr bwMode="auto">
            <a:xfrm>
              <a:off x="1219200" y="3836988"/>
              <a:ext cx="7010400" cy="1116013"/>
            </a:xfrm>
            <a:custGeom>
              <a:avLst/>
              <a:gdLst>
                <a:gd name="T0" fmla="*/ 0 w 4416"/>
                <a:gd name="T1" fmla="*/ 9 h 1640"/>
                <a:gd name="T2" fmla="*/ 1680 w 4416"/>
                <a:gd name="T3" fmla="*/ 9 h 1640"/>
                <a:gd name="T4" fmla="*/ 3408 w 4416"/>
                <a:gd name="T5" fmla="*/ 1 h 1640"/>
                <a:gd name="T6" fmla="*/ 4416 w 4416"/>
                <a:gd name="T7" fmla="*/ 2 h 1640"/>
                <a:gd name="T8" fmla="*/ 0 60000 65536"/>
                <a:gd name="T9" fmla="*/ 0 60000 65536"/>
                <a:gd name="T10" fmla="*/ 0 60000 65536"/>
                <a:gd name="T11" fmla="*/ 0 60000 65536"/>
                <a:gd name="T12" fmla="*/ 0 w 4416"/>
                <a:gd name="T13" fmla="*/ 0 h 1640"/>
                <a:gd name="T14" fmla="*/ 4416 w 4416"/>
                <a:gd name="T15" fmla="*/ 1640 h 1640"/>
              </a:gdLst>
              <a:ahLst/>
              <a:cxnLst>
                <a:cxn ang="T8">
                  <a:pos x="T0" y="T1"/>
                </a:cxn>
                <a:cxn ang="T9">
                  <a:pos x="T2" y="T3"/>
                </a:cxn>
                <a:cxn ang="T10">
                  <a:pos x="T4" y="T5"/>
                </a:cxn>
                <a:cxn ang="T11">
                  <a:pos x="T6" y="T7"/>
                </a:cxn>
              </a:cxnLst>
              <a:rect l="T12" t="T13" r="T14" b="T15"/>
              <a:pathLst>
                <a:path w="4416" h="1640">
                  <a:moveTo>
                    <a:pt x="0" y="1432"/>
                  </a:moveTo>
                  <a:cubicBezTo>
                    <a:pt x="556" y="1536"/>
                    <a:pt x="1112" y="1640"/>
                    <a:pt x="1680" y="1432"/>
                  </a:cubicBezTo>
                  <a:cubicBezTo>
                    <a:pt x="2248" y="1224"/>
                    <a:pt x="2952" y="368"/>
                    <a:pt x="3408" y="184"/>
                  </a:cubicBezTo>
                  <a:cubicBezTo>
                    <a:pt x="3864" y="0"/>
                    <a:pt x="4140" y="164"/>
                    <a:pt x="4416" y="328"/>
                  </a:cubicBezTo>
                </a:path>
              </a:pathLst>
            </a:custGeom>
            <a:noFill/>
            <a:ln w="76200">
              <a:solidFill>
                <a:schemeClr val="tx2">
                  <a:lumMod val="75000"/>
                </a:schemeClr>
              </a:solidFill>
              <a:round/>
              <a:headEnd/>
              <a:tailEnd/>
            </a:ln>
          </p:spPr>
          <p:txBody>
            <a:bodyPr>
              <a:spAutoFit/>
            </a:bodyPr>
            <a:lstStyle/>
            <a:p>
              <a:endParaRPr lang="en-US"/>
            </a:p>
          </p:txBody>
        </p:sp>
        <p:sp>
          <p:nvSpPr>
            <p:cNvPr id="65545" name="Text Box 9"/>
            <p:cNvSpPr txBox="1">
              <a:spLocks noChangeArrowheads="1"/>
            </p:cNvSpPr>
            <p:nvPr/>
          </p:nvSpPr>
          <p:spPr bwMode="auto">
            <a:xfrm rot="20789969">
              <a:off x="1066800" y="3946525"/>
              <a:ext cx="1219200" cy="396875"/>
            </a:xfrm>
            <a:prstGeom prst="rect">
              <a:avLst/>
            </a:prstGeom>
            <a:noFill/>
            <a:ln w="38100">
              <a:noFill/>
              <a:miter lim="800000"/>
              <a:headEnd/>
              <a:tailEnd/>
            </a:ln>
          </p:spPr>
          <p:txBody>
            <a:bodyPr>
              <a:spAutoFit/>
            </a:bodyPr>
            <a:lstStyle/>
            <a:p>
              <a:r>
                <a:rPr lang="en-US" sz="2000" dirty="0">
                  <a:solidFill>
                    <a:schemeClr val="tx2">
                      <a:lumMod val="75000"/>
                    </a:schemeClr>
                  </a:solidFill>
                </a:rPr>
                <a:t>Track 1</a:t>
              </a:r>
            </a:p>
          </p:txBody>
        </p:sp>
        <p:sp>
          <p:nvSpPr>
            <p:cNvPr id="65546" name="Text Box 10"/>
            <p:cNvSpPr txBox="1">
              <a:spLocks noChangeArrowheads="1"/>
            </p:cNvSpPr>
            <p:nvPr/>
          </p:nvSpPr>
          <p:spPr bwMode="auto">
            <a:xfrm rot="365794">
              <a:off x="1130300" y="4446588"/>
              <a:ext cx="1219200" cy="396875"/>
            </a:xfrm>
            <a:prstGeom prst="rect">
              <a:avLst/>
            </a:prstGeom>
            <a:noFill/>
            <a:ln w="38100">
              <a:noFill/>
              <a:miter lim="800000"/>
              <a:headEnd/>
              <a:tailEnd/>
            </a:ln>
          </p:spPr>
          <p:txBody>
            <a:bodyPr>
              <a:spAutoFit/>
            </a:bodyPr>
            <a:lstStyle/>
            <a:p>
              <a:r>
                <a:rPr lang="en-US" sz="2000" dirty="0">
                  <a:solidFill>
                    <a:schemeClr val="tx2">
                      <a:lumMod val="75000"/>
                    </a:schemeClr>
                  </a:solidFill>
                </a:rPr>
                <a:t>Track 2</a:t>
              </a:r>
            </a:p>
          </p:txBody>
        </p:sp>
        <p:sp>
          <p:nvSpPr>
            <p:cNvPr id="65551" name="Freeform 12"/>
            <p:cNvSpPr>
              <a:spLocks/>
            </p:cNvSpPr>
            <p:nvPr/>
          </p:nvSpPr>
          <p:spPr bwMode="auto">
            <a:xfrm>
              <a:off x="1155700" y="5654675"/>
              <a:ext cx="7010400" cy="304800"/>
            </a:xfrm>
            <a:custGeom>
              <a:avLst/>
              <a:gdLst>
                <a:gd name="T0" fmla="*/ 0 w 4416"/>
                <a:gd name="T1" fmla="*/ 0 h 1640"/>
                <a:gd name="T2" fmla="*/ 1680 w 4416"/>
                <a:gd name="T3" fmla="*/ 0 h 1640"/>
                <a:gd name="T4" fmla="*/ 3408 w 4416"/>
                <a:gd name="T5" fmla="*/ 0 h 1640"/>
                <a:gd name="T6" fmla="*/ 4416 w 4416"/>
                <a:gd name="T7" fmla="*/ 0 h 1640"/>
                <a:gd name="T8" fmla="*/ 0 60000 65536"/>
                <a:gd name="T9" fmla="*/ 0 60000 65536"/>
                <a:gd name="T10" fmla="*/ 0 60000 65536"/>
                <a:gd name="T11" fmla="*/ 0 60000 65536"/>
                <a:gd name="T12" fmla="*/ 0 w 4416"/>
                <a:gd name="T13" fmla="*/ 0 h 1640"/>
                <a:gd name="T14" fmla="*/ 4416 w 4416"/>
                <a:gd name="T15" fmla="*/ 1640 h 1640"/>
              </a:gdLst>
              <a:ahLst/>
              <a:cxnLst>
                <a:cxn ang="T8">
                  <a:pos x="T0" y="T1"/>
                </a:cxn>
                <a:cxn ang="T9">
                  <a:pos x="T2" y="T3"/>
                </a:cxn>
                <a:cxn ang="T10">
                  <a:pos x="T4" y="T5"/>
                </a:cxn>
                <a:cxn ang="T11">
                  <a:pos x="T6" y="T7"/>
                </a:cxn>
              </a:cxnLst>
              <a:rect l="T12" t="T13" r="T14" b="T15"/>
              <a:pathLst>
                <a:path w="4416" h="1640">
                  <a:moveTo>
                    <a:pt x="0" y="1432"/>
                  </a:moveTo>
                  <a:cubicBezTo>
                    <a:pt x="556" y="1536"/>
                    <a:pt x="1112" y="1640"/>
                    <a:pt x="1680" y="1432"/>
                  </a:cubicBezTo>
                  <a:cubicBezTo>
                    <a:pt x="2248" y="1224"/>
                    <a:pt x="2952" y="368"/>
                    <a:pt x="3408" y="184"/>
                  </a:cubicBezTo>
                  <a:cubicBezTo>
                    <a:pt x="3864" y="0"/>
                    <a:pt x="4140" y="164"/>
                    <a:pt x="4416" y="328"/>
                  </a:cubicBezTo>
                </a:path>
              </a:pathLst>
            </a:custGeom>
            <a:noFill/>
            <a:ln w="76200">
              <a:solidFill>
                <a:schemeClr val="tx2">
                  <a:lumMod val="75000"/>
                </a:schemeClr>
              </a:solidFill>
              <a:round/>
              <a:headEnd/>
              <a:tailEnd/>
            </a:ln>
          </p:spPr>
          <p:txBody>
            <a:bodyPr>
              <a:spAutoFit/>
            </a:bodyPr>
            <a:lstStyle/>
            <a:p>
              <a:endParaRPr lang="en-US"/>
            </a:p>
          </p:txBody>
        </p:sp>
        <p:sp>
          <p:nvSpPr>
            <p:cNvPr id="65552" name="Text Box 13"/>
            <p:cNvSpPr txBox="1">
              <a:spLocks noChangeArrowheads="1"/>
            </p:cNvSpPr>
            <p:nvPr/>
          </p:nvSpPr>
          <p:spPr bwMode="auto">
            <a:xfrm rot="101612">
              <a:off x="1066800" y="5562600"/>
              <a:ext cx="1219200" cy="396875"/>
            </a:xfrm>
            <a:prstGeom prst="rect">
              <a:avLst/>
            </a:prstGeom>
            <a:noFill/>
            <a:ln w="38100">
              <a:noFill/>
              <a:miter lim="800000"/>
              <a:headEnd/>
              <a:tailEnd/>
            </a:ln>
          </p:spPr>
          <p:txBody>
            <a:bodyPr>
              <a:spAutoFit/>
            </a:bodyPr>
            <a:lstStyle/>
            <a:p>
              <a:r>
                <a:rPr lang="en-US" sz="2000">
                  <a:solidFill>
                    <a:schemeClr val="tx2">
                      <a:lumMod val="75000"/>
                    </a:schemeClr>
                  </a:solidFill>
                </a:rPr>
                <a:t>Track 3</a:t>
              </a:r>
            </a:p>
          </p:txBody>
        </p:sp>
        <p:sp>
          <p:nvSpPr>
            <p:cNvPr id="65549" name="Freeform 15"/>
            <p:cNvSpPr>
              <a:spLocks/>
            </p:cNvSpPr>
            <p:nvPr/>
          </p:nvSpPr>
          <p:spPr bwMode="auto">
            <a:xfrm>
              <a:off x="1143000" y="6248400"/>
              <a:ext cx="7010400" cy="304800"/>
            </a:xfrm>
            <a:custGeom>
              <a:avLst/>
              <a:gdLst>
                <a:gd name="T0" fmla="*/ 0 w 4416"/>
                <a:gd name="T1" fmla="*/ 0 h 1640"/>
                <a:gd name="T2" fmla="*/ 1680 w 4416"/>
                <a:gd name="T3" fmla="*/ 0 h 1640"/>
                <a:gd name="T4" fmla="*/ 3408 w 4416"/>
                <a:gd name="T5" fmla="*/ 0 h 1640"/>
                <a:gd name="T6" fmla="*/ 4416 w 4416"/>
                <a:gd name="T7" fmla="*/ 0 h 1640"/>
                <a:gd name="T8" fmla="*/ 0 60000 65536"/>
                <a:gd name="T9" fmla="*/ 0 60000 65536"/>
                <a:gd name="T10" fmla="*/ 0 60000 65536"/>
                <a:gd name="T11" fmla="*/ 0 60000 65536"/>
                <a:gd name="T12" fmla="*/ 0 w 4416"/>
                <a:gd name="T13" fmla="*/ 0 h 1640"/>
                <a:gd name="T14" fmla="*/ 4416 w 4416"/>
                <a:gd name="T15" fmla="*/ 1640 h 1640"/>
              </a:gdLst>
              <a:ahLst/>
              <a:cxnLst>
                <a:cxn ang="T8">
                  <a:pos x="T0" y="T1"/>
                </a:cxn>
                <a:cxn ang="T9">
                  <a:pos x="T2" y="T3"/>
                </a:cxn>
                <a:cxn ang="T10">
                  <a:pos x="T4" y="T5"/>
                </a:cxn>
                <a:cxn ang="T11">
                  <a:pos x="T6" y="T7"/>
                </a:cxn>
              </a:cxnLst>
              <a:rect l="T12" t="T13" r="T14" b="T15"/>
              <a:pathLst>
                <a:path w="4416" h="1640">
                  <a:moveTo>
                    <a:pt x="0" y="1432"/>
                  </a:moveTo>
                  <a:cubicBezTo>
                    <a:pt x="556" y="1536"/>
                    <a:pt x="1112" y="1640"/>
                    <a:pt x="1680" y="1432"/>
                  </a:cubicBezTo>
                  <a:cubicBezTo>
                    <a:pt x="2248" y="1224"/>
                    <a:pt x="2952" y="368"/>
                    <a:pt x="3408" y="184"/>
                  </a:cubicBezTo>
                  <a:cubicBezTo>
                    <a:pt x="3864" y="0"/>
                    <a:pt x="4140" y="164"/>
                    <a:pt x="4416" y="328"/>
                  </a:cubicBezTo>
                </a:path>
              </a:pathLst>
            </a:custGeom>
            <a:noFill/>
            <a:ln w="76200">
              <a:solidFill>
                <a:schemeClr val="tx2">
                  <a:lumMod val="75000"/>
                </a:schemeClr>
              </a:solidFill>
              <a:round/>
              <a:headEnd/>
              <a:tailEnd/>
            </a:ln>
          </p:spPr>
          <p:txBody>
            <a:bodyPr>
              <a:spAutoFit/>
            </a:bodyPr>
            <a:lstStyle/>
            <a:p>
              <a:endParaRPr lang="en-US"/>
            </a:p>
          </p:txBody>
        </p:sp>
        <p:sp>
          <p:nvSpPr>
            <p:cNvPr id="65550" name="Text Box 16"/>
            <p:cNvSpPr txBox="1">
              <a:spLocks noChangeArrowheads="1"/>
            </p:cNvSpPr>
            <p:nvPr/>
          </p:nvSpPr>
          <p:spPr bwMode="auto">
            <a:xfrm rot="101612">
              <a:off x="1054100" y="6156325"/>
              <a:ext cx="1219200" cy="396875"/>
            </a:xfrm>
            <a:prstGeom prst="rect">
              <a:avLst/>
            </a:prstGeom>
            <a:noFill/>
            <a:ln w="38100">
              <a:noFill/>
              <a:miter lim="800000"/>
              <a:headEnd/>
              <a:tailEnd/>
            </a:ln>
          </p:spPr>
          <p:txBody>
            <a:bodyPr>
              <a:spAutoFit/>
            </a:bodyPr>
            <a:lstStyle/>
            <a:p>
              <a:r>
                <a:rPr lang="en-US" sz="2000">
                  <a:solidFill>
                    <a:schemeClr val="tx2">
                      <a:lumMod val="75000"/>
                    </a:schemeClr>
                  </a:solidFill>
                </a:rPr>
                <a:t>Track 4</a:t>
              </a:r>
            </a:p>
          </p:txBody>
        </p:sp>
      </p:grpSp>
      <p:sp>
        <p:nvSpPr>
          <p:cNvPr id="15" name="Slide Number Placeholder 14"/>
          <p:cNvSpPr>
            <a:spLocks noGrp="1"/>
          </p:cNvSpPr>
          <p:nvPr>
            <p:ph type="sldNum" sz="quarter" idx="12"/>
          </p:nvPr>
        </p:nvSpPr>
        <p:spPr/>
        <p:txBody>
          <a:bodyPr/>
          <a:lstStyle/>
          <a:p>
            <a:fld id="{5A1D4220-6FA6-4414-AE3B-775DEAC5B3B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smtClean="0"/>
              <a:t>Prediction/Rollup</a:t>
            </a:r>
          </a:p>
        </p:txBody>
      </p:sp>
      <p:sp>
        <p:nvSpPr>
          <p:cNvPr id="166915" name="Rectangle 3"/>
          <p:cNvSpPr>
            <a:spLocks noGrp="1" noChangeArrowheads="1"/>
          </p:cNvSpPr>
          <p:nvPr>
            <p:ph idx="1"/>
          </p:nvPr>
        </p:nvSpPr>
        <p:spPr>
          <a:ln>
            <a:solidFill>
              <a:schemeClr val="bg1"/>
            </a:solidFill>
          </a:ln>
        </p:spPr>
        <p:txBody>
          <a:bodyPr/>
          <a:lstStyle/>
          <a:p>
            <a:pPr eaLnBrk="1" hangingPunct="1"/>
            <a:r>
              <a:rPr lang="en-US" sz="2400" dirty="0" smtClean="0"/>
              <a:t>Inputs:</a:t>
            </a:r>
          </a:p>
          <a:p>
            <a:pPr lvl="1" eaLnBrk="1" hangingPunct="1"/>
            <a:r>
              <a:rPr lang="en-US" dirty="0" smtClean="0"/>
              <a:t>Prior distribution </a:t>
            </a:r>
            <a:r>
              <a:rPr lang="en-US" b="1" dirty="0" smtClean="0">
                <a:solidFill>
                  <a:srgbClr val="0066CC"/>
                </a:solidFill>
              </a:rPr>
              <a:t>P(</a:t>
            </a:r>
            <a:r>
              <a:rPr lang="en-US" b="1" dirty="0" smtClean="0">
                <a:solidFill>
                  <a:srgbClr val="0066CC"/>
                </a:solidFill>
                <a:latin typeface="Symbol" pitchFamily="18" charset="2"/>
                <a:sym typeface="Symbol" pitchFamily="18" charset="2"/>
              </a:rPr>
              <a:t></a:t>
            </a:r>
            <a:r>
              <a:rPr lang="en-US" b="1" baseline="-25000" dirty="0" smtClean="0">
                <a:solidFill>
                  <a:srgbClr val="0066CC"/>
                </a:solidFill>
                <a:sym typeface="Symbol" pitchFamily="18" charset="2"/>
              </a:rPr>
              <a:t>t</a:t>
            </a:r>
            <a:r>
              <a:rPr lang="en-US" b="1" dirty="0" smtClean="0">
                <a:solidFill>
                  <a:srgbClr val="0066CC"/>
                </a:solidFill>
              </a:rPr>
              <a:t>)</a:t>
            </a:r>
            <a:endParaRPr lang="en-US" dirty="0" smtClean="0"/>
          </a:p>
          <a:p>
            <a:pPr lvl="1" eaLnBrk="1" hangingPunct="1"/>
            <a:r>
              <a:rPr lang="en-US" dirty="0" smtClean="0"/>
              <a:t>Mixing Model </a:t>
            </a:r>
            <a:r>
              <a:rPr lang="en-US" b="1" dirty="0" smtClean="0">
                <a:solidFill>
                  <a:srgbClr val="0066CC"/>
                </a:solidFill>
              </a:rPr>
              <a:t>Q(</a:t>
            </a:r>
            <a:r>
              <a:rPr lang="en-US" b="1" dirty="0" smtClean="0">
                <a:solidFill>
                  <a:srgbClr val="0066CC"/>
                </a:solidFill>
                <a:latin typeface="Symbol" pitchFamily="18" charset="2"/>
                <a:sym typeface="Symbol" pitchFamily="18" charset="2"/>
              </a:rPr>
              <a:t></a:t>
            </a:r>
            <a:r>
              <a:rPr lang="en-US" b="1" dirty="0" smtClean="0">
                <a:solidFill>
                  <a:srgbClr val="0066CC"/>
                </a:solidFill>
              </a:rPr>
              <a:t>)</a:t>
            </a:r>
          </a:p>
          <a:p>
            <a:pPr eaLnBrk="1" hangingPunct="1"/>
            <a:endParaRPr lang="en-US" sz="2400" dirty="0" smtClean="0"/>
          </a:p>
          <a:p>
            <a:pPr eaLnBrk="1" hangingPunct="1"/>
            <a:r>
              <a:rPr lang="en-US" sz="2400" dirty="0" smtClean="0"/>
              <a:t>Prediction/Rollup can be written as a </a:t>
            </a:r>
            <a:r>
              <a:rPr lang="en-US" sz="2400" b="1" dirty="0" smtClean="0">
                <a:solidFill>
                  <a:srgbClr val="800080"/>
                </a:solidFill>
              </a:rPr>
              <a:t>convolution</a:t>
            </a:r>
            <a:r>
              <a:rPr lang="en-US" sz="2400" dirty="0" smtClean="0"/>
              <a:t>:</a:t>
            </a:r>
          </a:p>
        </p:txBody>
      </p:sp>
      <p:grpSp>
        <p:nvGrpSpPr>
          <p:cNvPr id="12" name="Group 11"/>
          <p:cNvGrpSpPr/>
          <p:nvPr/>
        </p:nvGrpSpPr>
        <p:grpSpPr>
          <a:xfrm>
            <a:off x="914400" y="3505200"/>
            <a:ext cx="7315200" cy="2286000"/>
            <a:chOff x="914400" y="4114800"/>
            <a:chExt cx="7315200" cy="2286000"/>
          </a:xfrm>
        </p:grpSpPr>
        <p:sp>
          <p:nvSpPr>
            <p:cNvPr id="67588" name="AutoShape 4"/>
            <p:cNvSpPr>
              <a:spLocks/>
            </p:cNvSpPr>
            <p:nvPr/>
          </p:nvSpPr>
          <p:spPr bwMode="auto">
            <a:xfrm>
              <a:off x="2562225" y="4224338"/>
              <a:ext cx="184150" cy="541337"/>
            </a:xfrm>
            <a:prstGeom prst="rightBrace">
              <a:avLst>
                <a:gd name="adj1" fmla="val 24497"/>
                <a:gd name="adj2" fmla="val 50000"/>
              </a:avLst>
            </a:prstGeom>
            <a:noFill/>
            <a:ln w="38100">
              <a:noFill/>
              <a:round/>
              <a:headEnd/>
              <a:tailEnd/>
            </a:ln>
          </p:spPr>
          <p:txBody>
            <a:bodyPr wrap="none" anchor="ctr">
              <a:spAutoFit/>
            </a:bodyPr>
            <a:lstStyle/>
            <a:p>
              <a:endParaRPr lang="en-US" b="0"/>
            </a:p>
          </p:txBody>
        </p:sp>
        <p:sp>
          <p:nvSpPr>
            <p:cNvPr id="8" name="Rounded Rectangle 7"/>
            <p:cNvSpPr/>
            <p:nvPr/>
          </p:nvSpPr>
          <p:spPr bwMode="auto">
            <a:xfrm>
              <a:off x="914400" y="4114800"/>
              <a:ext cx="7315200" cy="22860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eaLnBrk="1" hangingPunct="1"/>
              <a:endParaRPr lang="en-US" dirty="0" smtClean="0"/>
            </a:p>
          </p:txBody>
        </p:sp>
        <p:sp>
          <p:nvSpPr>
            <p:cNvPr id="9" name="AutoShape 5"/>
            <p:cNvSpPr>
              <a:spLocks/>
            </p:cNvSpPr>
            <p:nvPr/>
          </p:nvSpPr>
          <p:spPr bwMode="auto">
            <a:xfrm rot="-5400000">
              <a:off x="5600700" y="3390900"/>
              <a:ext cx="457200" cy="4191000"/>
            </a:xfrm>
            <a:prstGeom prst="leftBrace">
              <a:avLst>
                <a:gd name="adj1" fmla="val 76389"/>
                <a:gd name="adj2" fmla="val 50000"/>
              </a:avLst>
            </a:prstGeom>
            <a:noFill/>
            <a:ln w="76200">
              <a:solidFill>
                <a:srgbClr val="800080"/>
              </a:solidFill>
              <a:round/>
              <a:headEnd/>
              <a:tailEnd/>
            </a:ln>
          </p:spPr>
          <p:txBody>
            <a:bodyPr anchor="ctr">
              <a:spAutoFit/>
            </a:bodyPr>
            <a:lstStyle/>
            <a:p>
              <a:endParaRPr lang="en-US"/>
            </a:p>
          </p:txBody>
        </p:sp>
        <p:sp>
          <p:nvSpPr>
            <p:cNvPr id="10" name="Text Box 6"/>
            <p:cNvSpPr txBox="1">
              <a:spLocks noChangeArrowheads="1"/>
            </p:cNvSpPr>
            <p:nvPr/>
          </p:nvSpPr>
          <p:spPr bwMode="auto">
            <a:xfrm>
              <a:off x="3733800" y="5715000"/>
              <a:ext cx="3886200" cy="519112"/>
            </a:xfrm>
            <a:prstGeom prst="rect">
              <a:avLst/>
            </a:prstGeom>
            <a:noFill/>
            <a:ln w="38100">
              <a:noFill/>
              <a:miter lim="800000"/>
              <a:headEnd/>
              <a:tailEnd/>
            </a:ln>
          </p:spPr>
          <p:txBody>
            <a:bodyPr>
              <a:spAutoFit/>
            </a:bodyPr>
            <a:lstStyle/>
            <a:p>
              <a:r>
                <a:rPr lang="en-US" dirty="0">
                  <a:solidFill>
                    <a:srgbClr val="800080"/>
                  </a:solidFill>
                </a:rPr>
                <a:t>Convolution (Q*P</a:t>
              </a:r>
              <a:r>
                <a:rPr lang="en-US" baseline="-25000" dirty="0">
                  <a:solidFill>
                    <a:srgbClr val="800080"/>
                  </a:solidFill>
                </a:rPr>
                <a:t>t</a:t>
              </a:r>
              <a:r>
                <a:rPr lang="en-US" dirty="0">
                  <a:solidFill>
                    <a:srgbClr val="800080"/>
                  </a:solidFill>
                </a:rPr>
                <a:t>)!</a:t>
              </a:r>
            </a:p>
          </p:txBody>
        </p:sp>
        <p:pic>
          <p:nvPicPr>
            <p:cNvPr id="11" name="Picture 7" descr="TP_tmp"/>
            <p:cNvPicPr>
              <a:picLocks noChangeAspect="1" noChangeArrowheads="1"/>
            </p:cNvPicPr>
            <p:nvPr>
              <p:custDataLst>
                <p:tags r:id="rId1"/>
              </p:custDataLst>
            </p:nvPr>
          </p:nvPicPr>
          <p:blipFill>
            <a:blip r:embed="rId4">
              <a:clrChange>
                <a:clrFrom>
                  <a:srgbClr val="FFFFFF"/>
                </a:clrFrom>
                <a:clrTo>
                  <a:srgbClr val="FFFFFF">
                    <a:alpha val="0"/>
                  </a:srgbClr>
                </a:clrTo>
              </a:clrChange>
            </a:blip>
            <a:srcRect/>
            <a:stretch>
              <a:fillRect/>
            </a:stretch>
          </p:blipFill>
          <p:spPr bwMode="auto">
            <a:xfrm>
              <a:off x="1333500" y="4411662"/>
              <a:ext cx="6477000" cy="998538"/>
            </a:xfrm>
            <a:prstGeom prst="rect">
              <a:avLst/>
            </a:prstGeom>
            <a:noFill/>
            <a:ln w="38100">
              <a:noFill/>
              <a:miter lim="800000"/>
              <a:headEnd/>
              <a:tailEnd/>
            </a:ln>
          </p:spPr>
        </p:pic>
      </p:grpSp>
      <p:sp>
        <p:nvSpPr>
          <p:cNvPr id="13" name="Slide Number Placeholder 12"/>
          <p:cNvSpPr>
            <a:spLocks noGrp="1"/>
          </p:cNvSpPr>
          <p:nvPr>
            <p:ph type="sldNum" sz="quarter" idx="12"/>
          </p:nvPr>
        </p:nvSpPr>
        <p:spPr/>
        <p:txBody>
          <a:bodyPr/>
          <a:lstStyle/>
          <a:p>
            <a:fld id="{5A1D4220-6FA6-4414-AE3B-775DEAC5B3B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1" name="Group 430"/>
          <p:cNvGrpSpPr/>
          <p:nvPr/>
        </p:nvGrpSpPr>
        <p:grpSpPr>
          <a:xfrm>
            <a:off x="5715000" y="2286000"/>
            <a:ext cx="2362200" cy="1329154"/>
            <a:chOff x="-609600" y="2362200"/>
            <a:chExt cx="2362200" cy="1329154"/>
          </a:xfrm>
        </p:grpSpPr>
        <p:sp>
          <p:nvSpPr>
            <p:cNvPr id="429" name="TextBox 428"/>
            <p:cNvSpPr txBox="1"/>
            <p:nvPr/>
          </p:nvSpPr>
          <p:spPr>
            <a:xfrm>
              <a:off x="-533400" y="2362200"/>
              <a:ext cx="2286000" cy="338554"/>
            </a:xfrm>
            <a:prstGeom prst="rect">
              <a:avLst/>
            </a:prstGeom>
            <a:noFill/>
          </p:spPr>
          <p:txBody>
            <a:bodyPr wrap="square" rtlCol="0">
              <a:spAutoFit/>
            </a:bodyPr>
            <a:lstStyle/>
            <a:p>
              <a:r>
                <a:rPr lang="en-US" sz="1600" dirty="0" smtClean="0"/>
                <a:t>prior distribution</a:t>
              </a:r>
              <a:endParaRPr lang="en-US" sz="1600" dirty="0"/>
            </a:p>
          </p:txBody>
        </p:sp>
        <p:sp>
          <p:nvSpPr>
            <p:cNvPr id="430" name="TextBox 429"/>
            <p:cNvSpPr txBox="1"/>
            <p:nvPr/>
          </p:nvSpPr>
          <p:spPr>
            <a:xfrm>
              <a:off x="-609600" y="3352800"/>
              <a:ext cx="2286000" cy="338554"/>
            </a:xfrm>
            <a:prstGeom prst="rect">
              <a:avLst/>
            </a:prstGeom>
            <a:noFill/>
          </p:spPr>
          <p:txBody>
            <a:bodyPr wrap="square" rtlCol="0">
              <a:spAutoFit/>
            </a:bodyPr>
            <a:lstStyle/>
            <a:p>
              <a:r>
                <a:rPr lang="en-US" sz="1600" dirty="0" smtClean="0"/>
                <a:t>mixing model</a:t>
              </a:r>
              <a:endParaRPr lang="en-US" sz="1600" dirty="0"/>
            </a:p>
          </p:txBody>
        </p:sp>
      </p:grpSp>
      <p:sp>
        <p:nvSpPr>
          <p:cNvPr id="2" name="Title 1"/>
          <p:cNvSpPr>
            <a:spLocks noGrp="1"/>
          </p:cNvSpPr>
          <p:nvPr>
            <p:ph type="title"/>
          </p:nvPr>
        </p:nvSpPr>
        <p:spPr/>
        <p:txBody>
          <a:bodyPr/>
          <a:lstStyle/>
          <a:p>
            <a:r>
              <a:rPr lang="en-US" sz="3600" dirty="0" smtClean="0"/>
              <a:t>Fourier Domain Prediction/Rollup</a:t>
            </a:r>
            <a:endParaRPr lang="en-US" sz="3600" dirty="0"/>
          </a:p>
        </p:txBody>
      </p:sp>
      <p:sp>
        <p:nvSpPr>
          <p:cNvPr id="23" name="Rectangle 22"/>
          <p:cNvSpPr/>
          <p:nvPr/>
        </p:nvSpPr>
        <p:spPr bwMode="auto">
          <a:xfrm>
            <a:off x="1219200" y="2394590"/>
            <a:ext cx="165356" cy="165356"/>
          </a:xfrm>
          <a:prstGeom prst="rect">
            <a:avLst/>
          </a:prstGeom>
          <a:solidFill>
            <a:schemeClr val="tx2">
              <a:lumMod val="60000"/>
              <a:lumOff val="40000"/>
              <a:alpha val="5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24" name="Group 334"/>
          <p:cNvGrpSpPr/>
          <p:nvPr/>
        </p:nvGrpSpPr>
        <p:grpSpPr>
          <a:xfrm>
            <a:off x="1925569" y="2146556"/>
            <a:ext cx="661425" cy="661425"/>
            <a:chOff x="4419600" y="6019800"/>
            <a:chExt cx="609600" cy="609600"/>
          </a:xfrm>
          <a:solidFill>
            <a:schemeClr val="tx2">
              <a:lumMod val="60000"/>
              <a:lumOff val="40000"/>
              <a:alpha val="50000"/>
            </a:schemeClr>
          </a:solidFill>
          <a:effectLst>
            <a:outerShdw blurRad="50800" dist="38100" dir="8100000" algn="tr" rotWithShape="0">
              <a:prstClr val="black">
                <a:alpha val="40000"/>
              </a:prstClr>
            </a:outerShdw>
          </a:effectLst>
        </p:grpSpPr>
        <p:sp>
          <p:nvSpPr>
            <p:cNvPr id="25"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 name="Rectangle 33"/>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 name="Rectangle 35"/>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 name="Rectangle 37"/>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 name="Rectangle 38"/>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 name="Rectangle 39"/>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104" name="Group 676"/>
          <p:cNvGrpSpPr/>
          <p:nvPr/>
        </p:nvGrpSpPr>
        <p:grpSpPr>
          <a:xfrm>
            <a:off x="4495800" y="1981200"/>
            <a:ext cx="992137" cy="992137"/>
            <a:chOff x="1600200" y="6096000"/>
            <a:chExt cx="914400" cy="914400"/>
          </a:xfrm>
          <a:solidFill>
            <a:schemeClr val="tx2">
              <a:lumMod val="60000"/>
              <a:lumOff val="40000"/>
              <a:alpha val="50000"/>
            </a:schemeClr>
          </a:solidFill>
          <a:effectLst>
            <a:outerShdw blurRad="50800" dist="38100" dir="8100000" algn="tr" rotWithShape="0">
              <a:prstClr val="black">
                <a:alpha val="40000"/>
              </a:prstClr>
            </a:outerShdw>
          </a:effectLst>
        </p:grpSpPr>
        <p:sp>
          <p:nvSpPr>
            <p:cNvPr id="105"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06"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07"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08"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09"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0" name="Rectangle 109"/>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1"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2"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3"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4" name="Rectangle 113"/>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5"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6" name="Rectangle 115"/>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7"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8" name="Rectangle 117"/>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19" name="Rectangle 118"/>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0" name="Rectangle 119"/>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1"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2"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3" name="Rectangle 122"/>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4" name="Rectangle 123"/>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5"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6"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7" name="Rectangle 126"/>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8" name="Rectangle 127"/>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29"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0" name="Rectangle 129"/>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1" name="Rectangle 130"/>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2" name="Rectangle 131"/>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3"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4" name="Rectangle 133"/>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5" name="Rectangle 134"/>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6" name="Rectangle 135"/>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7"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8" name="Rectangle 137"/>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39" name="Rectangle 138"/>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0" name="Rectangle 139"/>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141" name="Group 713"/>
          <p:cNvGrpSpPr/>
          <p:nvPr/>
        </p:nvGrpSpPr>
        <p:grpSpPr>
          <a:xfrm>
            <a:off x="3128007" y="2057400"/>
            <a:ext cx="826781" cy="826781"/>
            <a:chOff x="5334000" y="5867400"/>
            <a:chExt cx="762000" cy="762000"/>
          </a:xfrm>
          <a:solidFill>
            <a:schemeClr val="tx2">
              <a:lumMod val="60000"/>
              <a:lumOff val="40000"/>
              <a:alpha val="50000"/>
            </a:schemeClr>
          </a:solidFill>
          <a:effectLst>
            <a:outerShdw blurRad="50800" dist="38100" dir="8100000" algn="tr" rotWithShape="0">
              <a:prstClr val="black">
                <a:alpha val="40000"/>
              </a:prstClr>
            </a:outerShdw>
          </a:effectLst>
        </p:grpSpPr>
        <p:sp>
          <p:nvSpPr>
            <p:cNvPr id="142" name="Rectangle 3"/>
            <p:cNvSpPr/>
            <p:nvPr/>
          </p:nvSpPr>
          <p:spPr bwMode="auto">
            <a:xfrm>
              <a:off x="53340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3" name="Rectangle 9"/>
            <p:cNvSpPr/>
            <p:nvPr/>
          </p:nvSpPr>
          <p:spPr bwMode="auto">
            <a:xfrm>
              <a:off x="54864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4" name="Rectangle 18"/>
            <p:cNvSpPr/>
            <p:nvPr/>
          </p:nvSpPr>
          <p:spPr bwMode="auto">
            <a:xfrm>
              <a:off x="5334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5" name="Rectangle 19"/>
            <p:cNvSpPr/>
            <p:nvPr/>
          </p:nvSpPr>
          <p:spPr bwMode="auto">
            <a:xfrm>
              <a:off x="5486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6" name="Rectangle 3"/>
            <p:cNvSpPr/>
            <p:nvPr/>
          </p:nvSpPr>
          <p:spPr bwMode="auto">
            <a:xfrm>
              <a:off x="56388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7" name="Rectangle 27"/>
            <p:cNvSpPr/>
            <p:nvPr/>
          </p:nvSpPr>
          <p:spPr bwMode="auto">
            <a:xfrm>
              <a:off x="57912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8" name="Rectangle 24"/>
            <p:cNvSpPr/>
            <p:nvPr/>
          </p:nvSpPr>
          <p:spPr bwMode="auto">
            <a:xfrm>
              <a:off x="5638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49" name="Rectangle 25"/>
            <p:cNvSpPr/>
            <p:nvPr/>
          </p:nvSpPr>
          <p:spPr bwMode="auto">
            <a:xfrm>
              <a:off x="57912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0" name="Rectangle 3"/>
            <p:cNvSpPr/>
            <p:nvPr/>
          </p:nvSpPr>
          <p:spPr bwMode="auto">
            <a:xfrm>
              <a:off x="5334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1" name="Rectangle 150"/>
            <p:cNvSpPr/>
            <p:nvPr/>
          </p:nvSpPr>
          <p:spPr bwMode="auto">
            <a:xfrm>
              <a:off x="5486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2" name="Rectangle 31"/>
            <p:cNvSpPr/>
            <p:nvPr/>
          </p:nvSpPr>
          <p:spPr bwMode="auto">
            <a:xfrm>
              <a:off x="5334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3" name="Rectangle 152"/>
            <p:cNvSpPr/>
            <p:nvPr/>
          </p:nvSpPr>
          <p:spPr bwMode="auto">
            <a:xfrm>
              <a:off x="5486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4" name="Rectangle 3"/>
            <p:cNvSpPr/>
            <p:nvPr/>
          </p:nvSpPr>
          <p:spPr bwMode="auto">
            <a:xfrm>
              <a:off x="5638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5" name="Rectangle 154"/>
            <p:cNvSpPr/>
            <p:nvPr/>
          </p:nvSpPr>
          <p:spPr bwMode="auto">
            <a:xfrm>
              <a:off x="57912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6" name="Rectangle 155"/>
            <p:cNvSpPr/>
            <p:nvPr/>
          </p:nvSpPr>
          <p:spPr bwMode="auto">
            <a:xfrm>
              <a:off x="5638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7" name="Rectangle 156"/>
            <p:cNvSpPr/>
            <p:nvPr/>
          </p:nvSpPr>
          <p:spPr bwMode="auto">
            <a:xfrm>
              <a:off x="57912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8" name="Rectangle 3"/>
            <p:cNvSpPr/>
            <p:nvPr/>
          </p:nvSpPr>
          <p:spPr bwMode="auto">
            <a:xfrm>
              <a:off x="5334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9" name="Rectangle 48"/>
            <p:cNvSpPr/>
            <p:nvPr/>
          </p:nvSpPr>
          <p:spPr bwMode="auto">
            <a:xfrm>
              <a:off x="5486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0" name="Rectangle 3"/>
            <p:cNvSpPr/>
            <p:nvPr/>
          </p:nvSpPr>
          <p:spPr bwMode="auto">
            <a:xfrm>
              <a:off x="5638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1" name="Rectangle 55"/>
            <p:cNvSpPr/>
            <p:nvPr/>
          </p:nvSpPr>
          <p:spPr bwMode="auto">
            <a:xfrm>
              <a:off x="57912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2" name="Rectangle 3"/>
            <p:cNvSpPr/>
            <p:nvPr/>
          </p:nvSpPr>
          <p:spPr bwMode="auto">
            <a:xfrm>
              <a:off x="59436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3" name="Rectangle 162"/>
            <p:cNvSpPr/>
            <p:nvPr/>
          </p:nvSpPr>
          <p:spPr bwMode="auto">
            <a:xfrm>
              <a:off x="5943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4" name="Rectangle 3"/>
            <p:cNvSpPr/>
            <p:nvPr/>
          </p:nvSpPr>
          <p:spPr bwMode="auto">
            <a:xfrm>
              <a:off x="5943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5" name="Rectangle 164"/>
            <p:cNvSpPr/>
            <p:nvPr/>
          </p:nvSpPr>
          <p:spPr bwMode="auto">
            <a:xfrm>
              <a:off x="5943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6" name="Rectangle 3"/>
            <p:cNvSpPr/>
            <p:nvPr/>
          </p:nvSpPr>
          <p:spPr bwMode="auto">
            <a:xfrm>
              <a:off x="5943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167" name="Rectangle 166"/>
          <p:cNvSpPr/>
          <p:nvPr/>
        </p:nvSpPr>
        <p:spPr bwMode="auto">
          <a:xfrm>
            <a:off x="1219200" y="3459853"/>
            <a:ext cx="165356" cy="165356"/>
          </a:xfrm>
          <a:prstGeom prst="rect">
            <a:avLst/>
          </a:prstGeom>
          <a:solidFill>
            <a:srgbClr val="800080">
              <a:alpha val="50000"/>
            </a:srgb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168" name="Group 334"/>
          <p:cNvGrpSpPr/>
          <p:nvPr/>
        </p:nvGrpSpPr>
        <p:grpSpPr>
          <a:xfrm>
            <a:off x="1925569" y="3211819"/>
            <a:ext cx="661425" cy="661425"/>
            <a:chOff x="4419600" y="6019800"/>
            <a:chExt cx="609600" cy="609600"/>
          </a:xfrm>
          <a:solidFill>
            <a:srgbClr val="800080">
              <a:alpha val="50000"/>
            </a:srgbClr>
          </a:solidFill>
          <a:effectLst>
            <a:outerShdw blurRad="50800" dist="38100" dir="8100000" algn="tr" rotWithShape="0">
              <a:prstClr val="black">
                <a:alpha val="40000"/>
              </a:prstClr>
            </a:outerShdw>
          </a:effectLst>
        </p:grpSpPr>
        <p:sp>
          <p:nvSpPr>
            <p:cNvPr id="169"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0"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1"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2"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3"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4"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5"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6"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7"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8" name="Rectangle 177"/>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9"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0" name="Rectangle 179"/>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1"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2" name="Rectangle 181"/>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3" name="Rectangle 182"/>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4" name="Rectangle 183"/>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185" name="Group 676"/>
          <p:cNvGrpSpPr/>
          <p:nvPr/>
        </p:nvGrpSpPr>
        <p:grpSpPr>
          <a:xfrm>
            <a:off x="4495800" y="3046463"/>
            <a:ext cx="992137" cy="992137"/>
            <a:chOff x="1600200" y="6096000"/>
            <a:chExt cx="914400" cy="914400"/>
          </a:xfrm>
          <a:solidFill>
            <a:srgbClr val="800080">
              <a:alpha val="50000"/>
            </a:srgbClr>
          </a:solidFill>
          <a:effectLst>
            <a:outerShdw blurRad="50800" dist="38100" dir="8100000" algn="tr" rotWithShape="0">
              <a:prstClr val="black">
                <a:alpha val="40000"/>
              </a:prstClr>
            </a:outerShdw>
          </a:effectLst>
        </p:grpSpPr>
        <p:sp>
          <p:nvSpPr>
            <p:cNvPr id="186"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7"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8"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9"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0"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1" name="Rectangle 190"/>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2"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3"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4"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5" name="Rectangle 194"/>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6"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7" name="Rectangle 196"/>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8"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9" name="Rectangle 198"/>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0" name="Rectangle 199"/>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1" name="Rectangle 200"/>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2"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3"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4" name="Rectangle 203"/>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5" name="Rectangle 204"/>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6"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7"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8" name="Rectangle 207"/>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9" name="Rectangle 208"/>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0"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1" name="Rectangle 210"/>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2" name="Rectangle 211"/>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3" name="Rectangle 212"/>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4"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5" name="Rectangle 214"/>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6" name="Rectangle 215"/>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7" name="Rectangle 216"/>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8"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9" name="Rectangle 218"/>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0" name="Rectangle 219"/>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1" name="Rectangle 220"/>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222" name="Group 713"/>
          <p:cNvGrpSpPr/>
          <p:nvPr/>
        </p:nvGrpSpPr>
        <p:grpSpPr>
          <a:xfrm>
            <a:off x="3128007" y="3122663"/>
            <a:ext cx="826781" cy="826781"/>
            <a:chOff x="5334000" y="5867400"/>
            <a:chExt cx="762000" cy="762000"/>
          </a:xfrm>
          <a:solidFill>
            <a:srgbClr val="800080">
              <a:alpha val="50000"/>
            </a:srgbClr>
          </a:solidFill>
          <a:effectLst>
            <a:outerShdw blurRad="50800" dist="38100" dir="8100000" algn="tr" rotWithShape="0">
              <a:prstClr val="black">
                <a:alpha val="40000"/>
              </a:prstClr>
            </a:outerShdw>
          </a:effectLst>
        </p:grpSpPr>
        <p:sp>
          <p:nvSpPr>
            <p:cNvPr id="223"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4"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5"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6"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7"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8"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9"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0"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1"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2" name="Rectangle 231"/>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3"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4" name="Rectangle 233"/>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5"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6" name="Rectangle 235"/>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7" name="Rectangle 236"/>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8" name="Rectangle 237"/>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9"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0"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1"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2"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3"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4" name="Rectangle 243"/>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5"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6" name="Rectangle 245"/>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7"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pic>
        <p:nvPicPr>
          <p:cNvPr id="249" name="Picture 248" descr="TP_tmp.png"/>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228600" y="2285999"/>
            <a:ext cx="914400" cy="418337"/>
          </a:xfrm>
          <a:prstGeom prst="rect">
            <a:avLst/>
          </a:prstGeom>
          <a:noFill/>
        </p:spPr>
      </p:pic>
      <p:pic>
        <p:nvPicPr>
          <p:cNvPr id="251" name="Picture 250" descr="TP_tmp.png"/>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bwMode="auto">
          <a:xfrm>
            <a:off x="4038600" y="6019800"/>
            <a:ext cx="1332741" cy="418338"/>
          </a:xfrm>
          <a:prstGeom prst="rect">
            <a:avLst/>
          </a:prstGeom>
          <a:noFill/>
          <a:ln/>
          <a:effectLst/>
        </p:spPr>
      </p:pic>
      <p:pic>
        <p:nvPicPr>
          <p:cNvPr id="253" name="Picture 252" descr="TP_tmp.png"/>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bwMode="auto">
          <a:xfrm>
            <a:off x="228600" y="3352800"/>
            <a:ext cx="800103" cy="418338"/>
          </a:xfrm>
          <a:prstGeom prst="rect">
            <a:avLst/>
          </a:prstGeom>
          <a:noFill/>
          <a:ln/>
          <a:effectLst/>
        </p:spPr>
      </p:pic>
      <p:sp>
        <p:nvSpPr>
          <p:cNvPr id="335" name="Rectangle 3"/>
          <p:cNvSpPr>
            <a:spLocks noGrp="1" noChangeArrowheads="1"/>
          </p:cNvSpPr>
          <p:nvPr>
            <p:ph idx="1"/>
          </p:nvPr>
        </p:nvSpPr>
        <p:spPr>
          <a:xfrm>
            <a:off x="457200" y="990601"/>
            <a:ext cx="8305800" cy="1066800"/>
          </a:xfrm>
        </p:spPr>
        <p:txBody>
          <a:bodyPr/>
          <a:lstStyle/>
          <a:p>
            <a:pPr eaLnBrk="1" hangingPunct="1"/>
            <a:r>
              <a:rPr lang="en-US" sz="2400" dirty="0" smtClean="0"/>
              <a:t>Convolutions are </a:t>
            </a:r>
            <a:r>
              <a:rPr lang="en-US" sz="2400" b="1" dirty="0" err="1" smtClean="0">
                <a:solidFill>
                  <a:srgbClr val="0066CC"/>
                </a:solidFill>
              </a:rPr>
              <a:t>pointwise</a:t>
            </a:r>
            <a:r>
              <a:rPr lang="en-US" sz="2400" b="1" dirty="0" smtClean="0">
                <a:solidFill>
                  <a:srgbClr val="0066CC"/>
                </a:solidFill>
              </a:rPr>
              <a:t> products</a:t>
            </a:r>
            <a:r>
              <a:rPr lang="en-US" sz="2400" dirty="0" smtClean="0"/>
              <a:t> in the Fourier domain:</a:t>
            </a:r>
          </a:p>
        </p:txBody>
      </p:sp>
      <p:grpSp>
        <p:nvGrpSpPr>
          <p:cNvPr id="920" name="Group 919"/>
          <p:cNvGrpSpPr/>
          <p:nvPr/>
        </p:nvGrpSpPr>
        <p:grpSpPr>
          <a:xfrm>
            <a:off x="1060322" y="4915668"/>
            <a:ext cx="6673210" cy="152400"/>
            <a:chOff x="1060322" y="4915668"/>
            <a:chExt cx="6673210" cy="152400"/>
          </a:xfrm>
        </p:grpSpPr>
        <p:grpSp>
          <p:nvGrpSpPr>
            <p:cNvPr id="498" name="Group 417"/>
            <p:cNvGrpSpPr>
              <a:grpSpLocks/>
            </p:cNvGrpSpPr>
            <p:nvPr/>
          </p:nvGrpSpPr>
          <p:grpSpPr bwMode="auto">
            <a:xfrm>
              <a:off x="2704331" y="4915668"/>
              <a:ext cx="152400" cy="152400"/>
              <a:chOff x="336" y="3360"/>
              <a:chExt cx="96" cy="96"/>
            </a:xfrm>
          </p:grpSpPr>
          <p:sp>
            <p:nvSpPr>
              <p:cNvPr id="499" name="Line 418"/>
              <p:cNvSpPr>
                <a:spLocks noChangeShapeType="1"/>
              </p:cNvSpPr>
              <p:nvPr/>
            </p:nvSpPr>
            <p:spPr bwMode="auto">
              <a:xfrm>
                <a:off x="336" y="3360"/>
                <a:ext cx="96" cy="96"/>
              </a:xfrm>
              <a:prstGeom prst="line">
                <a:avLst/>
              </a:prstGeom>
              <a:noFill/>
              <a:ln w="57150">
                <a:solidFill>
                  <a:schemeClr val="tx1"/>
                </a:solidFill>
                <a:round/>
                <a:headEnd/>
                <a:tailEnd/>
              </a:ln>
            </p:spPr>
            <p:txBody>
              <a:bodyPr>
                <a:spAutoFit/>
              </a:bodyPr>
              <a:lstStyle/>
              <a:p>
                <a:endParaRPr lang="en-US"/>
              </a:p>
            </p:txBody>
          </p:sp>
          <p:sp>
            <p:nvSpPr>
              <p:cNvPr id="500" name="Line 419"/>
              <p:cNvSpPr>
                <a:spLocks noChangeShapeType="1"/>
              </p:cNvSpPr>
              <p:nvPr/>
            </p:nvSpPr>
            <p:spPr bwMode="auto">
              <a:xfrm flipH="1">
                <a:off x="336" y="3360"/>
                <a:ext cx="96" cy="96"/>
              </a:xfrm>
              <a:prstGeom prst="line">
                <a:avLst/>
              </a:prstGeom>
              <a:noFill/>
              <a:ln w="57150">
                <a:solidFill>
                  <a:schemeClr val="tx1"/>
                </a:solidFill>
                <a:round/>
                <a:headEnd/>
                <a:tailEnd/>
              </a:ln>
            </p:spPr>
            <p:txBody>
              <a:bodyPr>
                <a:spAutoFit/>
              </a:bodyPr>
              <a:lstStyle/>
              <a:p>
                <a:endParaRPr lang="en-US"/>
              </a:p>
            </p:txBody>
          </p:sp>
        </p:grpSp>
        <p:grpSp>
          <p:nvGrpSpPr>
            <p:cNvPr id="501" name="Group 417"/>
            <p:cNvGrpSpPr>
              <a:grpSpLocks/>
            </p:cNvGrpSpPr>
            <p:nvPr/>
          </p:nvGrpSpPr>
          <p:grpSpPr bwMode="auto">
            <a:xfrm>
              <a:off x="1060322" y="4915668"/>
              <a:ext cx="152400" cy="152400"/>
              <a:chOff x="336" y="3360"/>
              <a:chExt cx="96" cy="96"/>
            </a:xfrm>
          </p:grpSpPr>
          <p:sp>
            <p:nvSpPr>
              <p:cNvPr id="502" name="Line 418"/>
              <p:cNvSpPr>
                <a:spLocks noChangeShapeType="1"/>
              </p:cNvSpPr>
              <p:nvPr/>
            </p:nvSpPr>
            <p:spPr bwMode="auto">
              <a:xfrm>
                <a:off x="336" y="3360"/>
                <a:ext cx="96" cy="96"/>
              </a:xfrm>
              <a:prstGeom prst="line">
                <a:avLst/>
              </a:prstGeom>
              <a:noFill/>
              <a:ln w="57150">
                <a:solidFill>
                  <a:schemeClr val="tx1"/>
                </a:solidFill>
                <a:round/>
                <a:headEnd/>
                <a:tailEnd/>
              </a:ln>
            </p:spPr>
            <p:txBody>
              <a:bodyPr>
                <a:spAutoFit/>
              </a:bodyPr>
              <a:lstStyle/>
              <a:p>
                <a:endParaRPr lang="en-US"/>
              </a:p>
            </p:txBody>
          </p:sp>
          <p:sp>
            <p:nvSpPr>
              <p:cNvPr id="503" name="Line 419"/>
              <p:cNvSpPr>
                <a:spLocks noChangeShapeType="1"/>
              </p:cNvSpPr>
              <p:nvPr/>
            </p:nvSpPr>
            <p:spPr bwMode="auto">
              <a:xfrm flipH="1">
                <a:off x="336" y="3360"/>
                <a:ext cx="96" cy="96"/>
              </a:xfrm>
              <a:prstGeom prst="line">
                <a:avLst/>
              </a:prstGeom>
              <a:noFill/>
              <a:ln w="57150">
                <a:solidFill>
                  <a:schemeClr val="tx1"/>
                </a:solidFill>
                <a:round/>
                <a:headEnd/>
                <a:tailEnd/>
              </a:ln>
            </p:spPr>
            <p:txBody>
              <a:bodyPr>
                <a:spAutoFit/>
              </a:bodyPr>
              <a:lstStyle/>
              <a:p>
                <a:endParaRPr lang="en-US"/>
              </a:p>
            </p:txBody>
          </p:sp>
        </p:grpSp>
        <p:grpSp>
          <p:nvGrpSpPr>
            <p:cNvPr id="504" name="Group 417"/>
            <p:cNvGrpSpPr>
              <a:grpSpLocks/>
            </p:cNvGrpSpPr>
            <p:nvPr/>
          </p:nvGrpSpPr>
          <p:grpSpPr bwMode="auto">
            <a:xfrm>
              <a:off x="4983853" y="4915668"/>
              <a:ext cx="152400" cy="152400"/>
              <a:chOff x="336" y="3360"/>
              <a:chExt cx="96" cy="96"/>
            </a:xfrm>
          </p:grpSpPr>
          <p:sp>
            <p:nvSpPr>
              <p:cNvPr id="505" name="Line 418"/>
              <p:cNvSpPr>
                <a:spLocks noChangeShapeType="1"/>
              </p:cNvSpPr>
              <p:nvPr/>
            </p:nvSpPr>
            <p:spPr bwMode="auto">
              <a:xfrm>
                <a:off x="336" y="3360"/>
                <a:ext cx="96" cy="96"/>
              </a:xfrm>
              <a:prstGeom prst="line">
                <a:avLst/>
              </a:prstGeom>
              <a:noFill/>
              <a:ln w="57150">
                <a:solidFill>
                  <a:schemeClr val="tx1"/>
                </a:solidFill>
                <a:round/>
                <a:headEnd/>
                <a:tailEnd/>
              </a:ln>
            </p:spPr>
            <p:txBody>
              <a:bodyPr>
                <a:spAutoFit/>
              </a:bodyPr>
              <a:lstStyle/>
              <a:p>
                <a:endParaRPr lang="en-US"/>
              </a:p>
            </p:txBody>
          </p:sp>
          <p:sp>
            <p:nvSpPr>
              <p:cNvPr id="506" name="Line 419"/>
              <p:cNvSpPr>
                <a:spLocks noChangeShapeType="1"/>
              </p:cNvSpPr>
              <p:nvPr/>
            </p:nvSpPr>
            <p:spPr bwMode="auto">
              <a:xfrm flipH="1">
                <a:off x="336" y="3360"/>
                <a:ext cx="96" cy="96"/>
              </a:xfrm>
              <a:prstGeom prst="line">
                <a:avLst/>
              </a:prstGeom>
              <a:noFill/>
              <a:ln w="57150">
                <a:solidFill>
                  <a:schemeClr val="tx1"/>
                </a:solidFill>
                <a:round/>
                <a:headEnd/>
                <a:tailEnd/>
              </a:ln>
            </p:spPr>
            <p:txBody>
              <a:bodyPr>
                <a:spAutoFit/>
              </a:bodyPr>
              <a:lstStyle/>
              <a:p>
                <a:endParaRPr lang="en-US"/>
              </a:p>
            </p:txBody>
          </p:sp>
        </p:grpSp>
        <p:grpSp>
          <p:nvGrpSpPr>
            <p:cNvPr id="507" name="Group 417"/>
            <p:cNvGrpSpPr>
              <a:grpSpLocks/>
            </p:cNvGrpSpPr>
            <p:nvPr/>
          </p:nvGrpSpPr>
          <p:grpSpPr bwMode="auto">
            <a:xfrm>
              <a:off x="7581132" y="4915668"/>
              <a:ext cx="152400" cy="152400"/>
              <a:chOff x="336" y="3360"/>
              <a:chExt cx="96" cy="96"/>
            </a:xfrm>
          </p:grpSpPr>
          <p:sp>
            <p:nvSpPr>
              <p:cNvPr id="508" name="Line 418"/>
              <p:cNvSpPr>
                <a:spLocks noChangeShapeType="1"/>
              </p:cNvSpPr>
              <p:nvPr/>
            </p:nvSpPr>
            <p:spPr bwMode="auto">
              <a:xfrm>
                <a:off x="336" y="3360"/>
                <a:ext cx="96" cy="96"/>
              </a:xfrm>
              <a:prstGeom prst="line">
                <a:avLst/>
              </a:prstGeom>
              <a:noFill/>
              <a:ln w="57150">
                <a:solidFill>
                  <a:schemeClr val="tx1"/>
                </a:solidFill>
                <a:round/>
                <a:headEnd/>
                <a:tailEnd/>
              </a:ln>
            </p:spPr>
            <p:txBody>
              <a:bodyPr>
                <a:spAutoFit/>
              </a:bodyPr>
              <a:lstStyle/>
              <a:p>
                <a:endParaRPr lang="en-US"/>
              </a:p>
            </p:txBody>
          </p:sp>
          <p:sp>
            <p:nvSpPr>
              <p:cNvPr id="509" name="Line 419"/>
              <p:cNvSpPr>
                <a:spLocks noChangeShapeType="1"/>
              </p:cNvSpPr>
              <p:nvPr/>
            </p:nvSpPr>
            <p:spPr bwMode="auto">
              <a:xfrm flipH="1">
                <a:off x="336" y="3360"/>
                <a:ext cx="96" cy="96"/>
              </a:xfrm>
              <a:prstGeom prst="line">
                <a:avLst/>
              </a:prstGeom>
              <a:noFill/>
              <a:ln w="57150">
                <a:solidFill>
                  <a:schemeClr val="tx1"/>
                </a:solidFill>
                <a:round/>
                <a:headEnd/>
                <a:tailEnd/>
              </a:ln>
            </p:spPr>
            <p:txBody>
              <a:bodyPr>
                <a:spAutoFit/>
              </a:bodyPr>
              <a:lstStyle/>
              <a:p>
                <a:endParaRPr lang="en-US"/>
              </a:p>
            </p:txBody>
          </p:sp>
        </p:grpSp>
      </p:grpSp>
      <p:grpSp>
        <p:nvGrpSpPr>
          <p:cNvPr id="921" name="Group 920"/>
          <p:cNvGrpSpPr/>
          <p:nvPr/>
        </p:nvGrpSpPr>
        <p:grpSpPr>
          <a:xfrm>
            <a:off x="1066800" y="4495800"/>
            <a:ext cx="7101093" cy="992137"/>
            <a:chOff x="1053844" y="5562600"/>
            <a:chExt cx="7101093" cy="992137"/>
          </a:xfrm>
        </p:grpSpPr>
        <p:sp>
          <p:nvSpPr>
            <p:cNvPr id="514" name="Rectangle 513"/>
            <p:cNvSpPr/>
            <p:nvPr/>
          </p:nvSpPr>
          <p:spPr bwMode="auto">
            <a:xfrm>
              <a:off x="1053844" y="5975990"/>
              <a:ext cx="165356" cy="165356"/>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515" name="Group 334"/>
            <p:cNvGrpSpPr/>
            <p:nvPr/>
          </p:nvGrpSpPr>
          <p:grpSpPr>
            <a:xfrm>
              <a:off x="2438400" y="5727956"/>
              <a:ext cx="661425" cy="661425"/>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516"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7"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8"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9"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0"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1"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2"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3"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4"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5" name="Rectangle 524"/>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6"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7" name="Rectangle 526"/>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8"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9" name="Rectangle 528"/>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0" name="Rectangle 529"/>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1" name="Rectangle 530"/>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532" name="Group 676"/>
            <p:cNvGrpSpPr/>
            <p:nvPr/>
          </p:nvGrpSpPr>
          <p:grpSpPr>
            <a:xfrm>
              <a:off x="7162800" y="5562600"/>
              <a:ext cx="992137" cy="992137"/>
              <a:chOff x="1600200" y="6096000"/>
              <a:chExt cx="914400" cy="914400"/>
            </a:xfrm>
            <a:solidFill>
              <a:schemeClr val="tx2">
                <a:lumMod val="60000"/>
                <a:lumOff val="40000"/>
              </a:schemeClr>
            </a:solidFill>
            <a:effectLst>
              <a:outerShdw blurRad="50800" dist="38100" dir="8100000" algn="tr" rotWithShape="0">
                <a:prstClr val="black">
                  <a:alpha val="40000"/>
                </a:prstClr>
              </a:outerShdw>
            </a:effectLst>
          </p:grpSpPr>
          <p:sp>
            <p:nvSpPr>
              <p:cNvPr id="533"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4"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5"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6"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7"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8" name="Rectangle 537"/>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9"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0"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1"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2" name="Rectangle 541"/>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3"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4" name="Rectangle 543"/>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5"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6" name="Rectangle 545"/>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7" name="Rectangle 546"/>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8" name="Rectangle 547"/>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9"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0"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1" name="Rectangle 550"/>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2" name="Rectangle 551"/>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3"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4"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5" name="Rectangle 554"/>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6" name="Rectangle 555"/>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7"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8" name="Rectangle 557"/>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9" name="Rectangle 558"/>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0" name="Rectangle 559"/>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1"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2" name="Rectangle 561"/>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3" name="Rectangle 562"/>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4" name="Rectangle 563"/>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5"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6" name="Rectangle 565"/>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7" name="Rectangle 566"/>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8" name="Rectangle 567"/>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569" name="Group 713"/>
            <p:cNvGrpSpPr/>
            <p:nvPr/>
          </p:nvGrpSpPr>
          <p:grpSpPr>
            <a:xfrm>
              <a:off x="4648200" y="5645278"/>
              <a:ext cx="826781" cy="826781"/>
              <a:chOff x="5334000" y="5867400"/>
              <a:chExt cx="762000" cy="762000"/>
            </a:xfrm>
            <a:solidFill>
              <a:schemeClr val="tx2">
                <a:lumMod val="60000"/>
                <a:lumOff val="40000"/>
              </a:schemeClr>
            </a:solidFill>
            <a:effectLst>
              <a:outerShdw blurRad="50800" dist="38100" dir="8100000" algn="tr" rotWithShape="0">
                <a:prstClr val="black">
                  <a:alpha val="40000"/>
                </a:prstClr>
              </a:outerShdw>
            </a:effectLst>
          </p:grpSpPr>
          <p:sp>
            <p:nvSpPr>
              <p:cNvPr id="570" name="Rectangle 3"/>
              <p:cNvSpPr/>
              <p:nvPr/>
            </p:nvSpPr>
            <p:spPr bwMode="auto">
              <a:xfrm>
                <a:off x="53340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1" name="Rectangle 9"/>
              <p:cNvSpPr/>
              <p:nvPr/>
            </p:nvSpPr>
            <p:spPr bwMode="auto">
              <a:xfrm>
                <a:off x="54864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2" name="Rectangle 18"/>
              <p:cNvSpPr/>
              <p:nvPr/>
            </p:nvSpPr>
            <p:spPr bwMode="auto">
              <a:xfrm>
                <a:off x="5334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3" name="Rectangle 19"/>
              <p:cNvSpPr/>
              <p:nvPr/>
            </p:nvSpPr>
            <p:spPr bwMode="auto">
              <a:xfrm>
                <a:off x="5486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4" name="Rectangle 3"/>
              <p:cNvSpPr/>
              <p:nvPr/>
            </p:nvSpPr>
            <p:spPr bwMode="auto">
              <a:xfrm>
                <a:off x="56388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5" name="Rectangle 27"/>
              <p:cNvSpPr/>
              <p:nvPr/>
            </p:nvSpPr>
            <p:spPr bwMode="auto">
              <a:xfrm>
                <a:off x="57912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6" name="Rectangle 24"/>
              <p:cNvSpPr/>
              <p:nvPr/>
            </p:nvSpPr>
            <p:spPr bwMode="auto">
              <a:xfrm>
                <a:off x="5638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7" name="Rectangle 25"/>
              <p:cNvSpPr/>
              <p:nvPr/>
            </p:nvSpPr>
            <p:spPr bwMode="auto">
              <a:xfrm>
                <a:off x="57912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8" name="Rectangle 3"/>
              <p:cNvSpPr/>
              <p:nvPr/>
            </p:nvSpPr>
            <p:spPr bwMode="auto">
              <a:xfrm>
                <a:off x="5334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9" name="Rectangle 578"/>
              <p:cNvSpPr/>
              <p:nvPr/>
            </p:nvSpPr>
            <p:spPr bwMode="auto">
              <a:xfrm>
                <a:off x="5486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0" name="Rectangle 31"/>
              <p:cNvSpPr/>
              <p:nvPr/>
            </p:nvSpPr>
            <p:spPr bwMode="auto">
              <a:xfrm>
                <a:off x="5334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1" name="Rectangle 580"/>
              <p:cNvSpPr/>
              <p:nvPr/>
            </p:nvSpPr>
            <p:spPr bwMode="auto">
              <a:xfrm>
                <a:off x="5486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2" name="Rectangle 3"/>
              <p:cNvSpPr/>
              <p:nvPr/>
            </p:nvSpPr>
            <p:spPr bwMode="auto">
              <a:xfrm>
                <a:off x="5638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3" name="Rectangle 582"/>
              <p:cNvSpPr/>
              <p:nvPr/>
            </p:nvSpPr>
            <p:spPr bwMode="auto">
              <a:xfrm>
                <a:off x="57912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4" name="Rectangle 583"/>
              <p:cNvSpPr/>
              <p:nvPr/>
            </p:nvSpPr>
            <p:spPr bwMode="auto">
              <a:xfrm>
                <a:off x="5638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5" name="Rectangle 584"/>
              <p:cNvSpPr/>
              <p:nvPr/>
            </p:nvSpPr>
            <p:spPr bwMode="auto">
              <a:xfrm>
                <a:off x="57912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6" name="Rectangle 3"/>
              <p:cNvSpPr/>
              <p:nvPr/>
            </p:nvSpPr>
            <p:spPr bwMode="auto">
              <a:xfrm>
                <a:off x="5334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7" name="Rectangle 48"/>
              <p:cNvSpPr/>
              <p:nvPr/>
            </p:nvSpPr>
            <p:spPr bwMode="auto">
              <a:xfrm>
                <a:off x="5486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8" name="Rectangle 3"/>
              <p:cNvSpPr/>
              <p:nvPr/>
            </p:nvSpPr>
            <p:spPr bwMode="auto">
              <a:xfrm>
                <a:off x="5638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9" name="Rectangle 55"/>
              <p:cNvSpPr/>
              <p:nvPr/>
            </p:nvSpPr>
            <p:spPr bwMode="auto">
              <a:xfrm>
                <a:off x="57912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0" name="Rectangle 3"/>
              <p:cNvSpPr/>
              <p:nvPr/>
            </p:nvSpPr>
            <p:spPr bwMode="auto">
              <a:xfrm>
                <a:off x="59436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1" name="Rectangle 590"/>
              <p:cNvSpPr/>
              <p:nvPr/>
            </p:nvSpPr>
            <p:spPr bwMode="auto">
              <a:xfrm>
                <a:off x="5943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2" name="Rectangle 3"/>
              <p:cNvSpPr/>
              <p:nvPr/>
            </p:nvSpPr>
            <p:spPr bwMode="auto">
              <a:xfrm>
                <a:off x="5943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3" name="Rectangle 592"/>
              <p:cNvSpPr/>
              <p:nvPr/>
            </p:nvSpPr>
            <p:spPr bwMode="auto">
              <a:xfrm>
                <a:off x="5943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4" name="Rectangle 3"/>
              <p:cNvSpPr/>
              <p:nvPr/>
            </p:nvSpPr>
            <p:spPr bwMode="auto">
              <a:xfrm>
                <a:off x="5943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sp>
        <p:nvSpPr>
          <p:cNvPr id="595" name="Rectangle 594"/>
          <p:cNvSpPr/>
          <p:nvPr/>
        </p:nvSpPr>
        <p:spPr bwMode="auto">
          <a:xfrm>
            <a:off x="1219200" y="2394590"/>
            <a:ext cx="165356" cy="165356"/>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596" name="Group 334"/>
          <p:cNvGrpSpPr/>
          <p:nvPr/>
        </p:nvGrpSpPr>
        <p:grpSpPr>
          <a:xfrm>
            <a:off x="1925569" y="2146556"/>
            <a:ext cx="661425" cy="661425"/>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597"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8"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9"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0"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1"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2"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3"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4"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5"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6" name="Rectangle 605"/>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7"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8" name="Rectangle 607"/>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9"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0" name="Rectangle 609"/>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1" name="Rectangle 610"/>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2" name="Rectangle 611"/>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613" name="Group 676"/>
          <p:cNvGrpSpPr/>
          <p:nvPr/>
        </p:nvGrpSpPr>
        <p:grpSpPr>
          <a:xfrm>
            <a:off x="4495800" y="1981200"/>
            <a:ext cx="992137" cy="992137"/>
            <a:chOff x="1600200" y="6096000"/>
            <a:chExt cx="914400" cy="914400"/>
          </a:xfrm>
          <a:solidFill>
            <a:schemeClr val="tx2">
              <a:lumMod val="60000"/>
              <a:lumOff val="40000"/>
            </a:schemeClr>
          </a:solidFill>
          <a:effectLst>
            <a:outerShdw blurRad="50800" dist="38100" dir="8100000" algn="tr" rotWithShape="0">
              <a:prstClr val="black">
                <a:alpha val="40000"/>
              </a:prstClr>
            </a:outerShdw>
          </a:effectLst>
        </p:grpSpPr>
        <p:sp>
          <p:nvSpPr>
            <p:cNvPr id="614"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5"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6"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7"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8"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9" name="Rectangle 618"/>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0"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1"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2"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3" name="Rectangle 622"/>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4"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5" name="Rectangle 624"/>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6"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7" name="Rectangle 626"/>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8" name="Rectangle 627"/>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9" name="Rectangle 628"/>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0"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1"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2" name="Rectangle 631"/>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3" name="Rectangle 632"/>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4"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5"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6" name="Rectangle 635"/>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7" name="Rectangle 636"/>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8"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9" name="Rectangle 638"/>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0" name="Rectangle 639"/>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1" name="Rectangle 640"/>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2"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3" name="Rectangle 642"/>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4" name="Rectangle 643"/>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5" name="Rectangle 644"/>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6"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7" name="Rectangle 646"/>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8" name="Rectangle 647"/>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9" name="Rectangle 648"/>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650" name="Group 713"/>
          <p:cNvGrpSpPr/>
          <p:nvPr/>
        </p:nvGrpSpPr>
        <p:grpSpPr>
          <a:xfrm>
            <a:off x="3128007" y="2057400"/>
            <a:ext cx="826781" cy="826781"/>
            <a:chOff x="5334000" y="5867400"/>
            <a:chExt cx="762000" cy="762000"/>
          </a:xfrm>
          <a:solidFill>
            <a:schemeClr val="tx2">
              <a:lumMod val="60000"/>
              <a:lumOff val="40000"/>
            </a:schemeClr>
          </a:solidFill>
          <a:effectLst>
            <a:outerShdw blurRad="50800" dist="38100" dir="8100000" algn="tr" rotWithShape="0">
              <a:prstClr val="black">
                <a:alpha val="40000"/>
              </a:prstClr>
            </a:outerShdw>
          </a:effectLst>
        </p:grpSpPr>
        <p:sp>
          <p:nvSpPr>
            <p:cNvPr id="651" name="Rectangle 3"/>
            <p:cNvSpPr/>
            <p:nvPr/>
          </p:nvSpPr>
          <p:spPr bwMode="auto">
            <a:xfrm>
              <a:off x="53340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2" name="Rectangle 9"/>
            <p:cNvSpPr/>
            <p:nvPr/>
          </p:nvSpPr>
          <p:spPr bwMode="auto">
            <a:xfrm>
              <a:off x="54864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3" name="Rectangle 18"/>
            <p:cNvSpPr/>
            <p:nvPr/>
          </p:nvSpPr>
          <p:spPr bwMode="auto">
            <a:xfrm>
              <a:off x="5334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4" name="Rectangle 19"/>
            <p:cNvSpPr/>
            <p:nvPr/>
          </p:nvSpPr>
          <p:spPr bwMode="auto">
            <a:xfrm>
              <a:off x="5486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5" name="Rectangle 3"/>
            <p:cNvSpPr/>
            <p:nvPr/>
          </p:nvSpPr>
          <p:spPr bwMode="auto">
            <a:xfrm>
              <a:off x="56388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6" name="Rectangle 27"/>
            <p:cNvSpPr/>
            <p:nvPr/>
          </p:nvSpPr>
          <p:spPr bwMode="auto">
            <a:xfrm>
              <a:off x="57912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7" name="Rectangle 24"/>
            <p:cNvSpPr/>
            <p:nvPr/>
          </p:nvSpPr>
          <p:spPr bwMode="auto">
            <a:xfrm>
              <a:off x="5638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8" name="Rectangle 25"/>
            <p:cNvSpPr/>
            <p:nvPr/>
          </p:nvSpPr>
          <p:spPr bwMode="auto">
            <a:xfrm>
              <a:off x="57912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9" name="Rectangle 3"/>
            <p:cNvSpPr/>
            <p:nvPr/>
          </p:nvSpPr>
          <p:spPr bwMode="auto">
            <a:xfrm>
              <a:off x="5334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0" name="Rectangle 659"/>
            <p:cNvSpPr/>
            <p:nvPr/>
          </p:nvSpPr>
          <p:spPr bwMode="auto">
            <a:xfrm>
              <a:off x="5486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1" name="Rectangle 31"/>
            <p:cNvSpPr/>
            <p:nvPr/>
          </p:nvSpPr>
          <p:spPr bwMode="auto">
            <a:xfrm>
              <a:off x="5334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2" name="Rectangle 661"/>
            <p:cNvSpPr/>
            <p:nvPr/>
          </p:nvSpPr>
          <p:spPr bwMode="auto">
            <a:xfrm>
              <a:off x="5486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3" name="Rectangle 3"/>
            <p:cNvSpPr/>
            <p:nvPr/>
          </p:nvSpPr>
          <p:spPr bwMode="auto">
            <a:xfrm>
              <a:off x="5638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4" name="Rectangle 663"/>
            <p:cNvSpPr/>
            <p:nvPr/>
          </p:nvSpPr>
          <p:spPr bwMode="auto">
            <a:xfrm>
              <a:off x="57912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5" name="Rectangle 664"/>
            <p:cNvSpPr/>
            <p:nvPr/>
          </p:nvSpPr>
          <p:spPr bwMode="auto">
            <a:xfrm>
              <a:off x="5638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6" name="Rectangle 665"/>
            <p:cNvSpPr/>
            <p:nvPr/>
          </p:nvSpPr>
          <p:spPr bwMode="auto">
            <a:xfrm>
              <a:off x="57912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7" name="Rectangle 3"/>
            <p:cNvSpPr/>
            <p:nvPr/>
          </p:nvSpPr>
          <p:spPr bwMode="auto">
            <a:xfrm>
              <a:off x="5334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8" name="Rectangle 48"/>
            <p:cNvSpPr/>
            <p:nvPr/>
          </p:nvSpPr>
          <p:spPr bwMode="auto">
            <a:xfrm>
              <a:off x="5486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69" name="Rectangle 3"/>
            <p:cNvSpPr/>
            <p:nvPr/>
          </p:nvSpPr>
          <p:spPr bwMode="auto">
            <a:xfrm>
              <a:off x="5638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0" name="Rectangle 55"/>
            <p:cNvSpPr/>
            <p:nvPr/>
          </p:nvSpPr>
          <p:spPr bwMode="auto">
            <a:xfrm>
              <a:off x="57912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1" name="Rectangle 3"/>
            <p:cNvSpPr/>
            <p:nvPr/>
          </p:nvSpPr>
          <p:spPr bwMode="auto">
            <a:xfrm>
              <a:off x="59436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2" name="Rectangle 671"/>
            <p:cNvSpPr/>
            <p:nvPr/>
          </p:nvSpPr>
          <p:spPr bwMode="auto">
            <a:xfrm>
              <a:off x="5943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3" name="Rectangle 3"/>
            <p:cNvSpPr/>
            <p:nvPr/>
          </p:nvSpPr>
          <p:spPr bwMode="auto">
            <a:xfrm>
              <a:off x="5943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4" name="Rectangle 673"/>
            <p:cNvSpPr/>
            <p:nvPr/>
          </p:nvSpPr>
          <p:spPr bwMode="auto">
            <a:xfrm>
              <a:off x="5943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5" name="Rectangle 3"/>
            <p:cNvSpPr/>
            <p:nvPr/>
          </p:nvSpPr>
          <p:spPr bwMode="auto">
            <a:xfrm>
              <a:off x="5943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676" name="Rectangle 675"/>
          <p:cNvSpPr/>
          <p:nvPr/>
        </p:nvSpPr>
        <p:spPr bwMode="auto">
          <a:xfrm>
            <a:off x="1219200" y="3459853"/>
            <a:ext cx="165356" cy="165356"/>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677" name="Group 334"/>
          <p:cNvGrpSpPr/>
          <p:nvPr/>
        </p:nvGrpSpPr>
        <p:grpSpPr>
          <a:xfrm>
            <a:off x="1925569" y="3211819"/>
            <a:ext cx="661425" cy="661425"/>
            <a:chOff x="4419600" y="6019800"/>
            <a:chExt cx="609600" cy="609600"/>
          </a:xfrm>
          <a:solidFill>
            <a:srgbClr val="800080"/>
          </a:solidFill>
          <a:effectLst>
            <a:outerShdw blurRad="50800" dist="38100" dir="8100000" algn="tr" rotWithShape="0">
              <a:prstClr val="black">
                <a:alpha val="40000"/>
              </a:prstClr>
            </a:outerShdw>
          </a:effectLst>
        </p:grpSpPr>
        <p:sp>
          <p:nvSpPr>
            <p:cNvPr id="678"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9"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0"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1"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2"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3"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4"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5"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6"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7" name="Rectangle 686"/>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8"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9" name="Rectangle 688"/>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0"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1" name="Rectangle 690"/>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2" name="Rectangle 691"/>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3" name="Rectangle 692"/>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694" name="Group 676"/>
          <p:cNvGrpSpPr/>
          <p:nvPr/>
        </p:nvGrpSpPr>
        <p:grpSpPr>
          <a:xfrm>
            <a:off x="4495800" y="3046463"/>
            <a:ext cx="992137" cy="992137"/>
            <a:chOff x="1600200" y="6096000"/>
            <a:chExt cx="914400" cy="914400"/>
          </a:xfrm>
          <a:solidFill>
            <a:srgbClr val="800080"/>
          </a:solidFill>
          <a:effectLst>
            <a:outerShdw blurRad="50800" dist="38100" dir="8100000" algn="tr" rotWithShape="0">
              <a:prstClr val="black">
                <a:alpha val="40000"/>
              </a:prstClr>
            </a:outerShdw>
          </a:effectLst>
        </p:grpSpPr>
        <p:sp>
          <p:nvSpPr>
            <p:cNvPr id="695"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6"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7"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8"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9"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0" name="Rectangle 699"/>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1"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2"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3"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4" name="Rectangle 703"/>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5"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6" name="Rectangle 705"/>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7"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8" name="Rectangle 707"/>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9" name="Rectangle 708"/>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0" name="Rectangle 709"/>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1"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2"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3" name="Rectangle 712"/>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4" name="Rectangle 713"/>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5"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6"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7" name="Rectangle 716"/>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8" name="Rectangle 717"/>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9"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0" name="Rectangle 719"/>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1" name="Rectangle 720"/>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2" name="Rectangle 721"/>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3"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4" name="Rectangle 723"/>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5" name="Rectangle 724"/>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6" name="Rectangle 725"/>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7"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8" name="Rectangle 727"/>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29" name="Rectangle 728"/>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0" name="Rectangle 729"/>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731" name="Group 713"/>
          <p:cNvGrpSpPr/>
          <p:nvPr/>
        </p:nvGrpSpPr>
        <p:grpSpPr>
          <a:xfrm>
            <a:off x="3128007" y="3122663"/>
            <a:ext cx="826781" cy="826781"/>
            <a:chOff x="5334000" y="5867400"/>
            <a:chExt cx="762000" cy="762000"/>
          </a:xfrm>
          <a:solidFill>
            <a:srgbClr val="800080"/>
          </a:solidFill>
          <a:effectLst>
            <a:outerShdw blurRad="50800" dist="38100" dir="8100000" algn="tr" rotWithShape="0">
              <a:prstClr val="black">
                <a:alpha val="40000"/>
              </a:prstClr>
            </a:outerShdw>
          </a:effectLst>
        </p:grpSpPr>
        <p:sp>
          <p:nvSpPr>
            <p:cNvPr id="732"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3"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4"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5"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6"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7"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8"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39"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0"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1" name="Rectangle 740"/>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2"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3" name="Rectangle 742"/>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4"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5" name="Rectangle 744"/>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6" name="Rectangle 745"/>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7" name="Rectangle 746"/>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8"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49"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50"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51"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52"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53" name="Rectangle 752"/>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54"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55" name="Rectangle 754"/>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56"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924" name="Left Brace 923"/>
          <p:cNvSpPr/>
          <p:nvPr/>
        </p:nvSpPr>
        <p:spPr bwMode="auto">
          <a:xfrm rot="16200000">
            <a:off x="4400549" y="1962150"/>
            <a:ext cx="495300" cy="7620000"/>
          </a:xfrm>
          <a:prstGeom prst="leftBrace">
            <a:avLst>
              <a:gd name="adj1" fmla="val 127790"/>
              <a:gd name="adj2" fmla="val 50000"/>
            </a:avLst>
          </a:prstGeom>
          <a:noFill/>
          <a:ln w="50800"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25" name="Rounded Rectangle 924"/>
          <p:cNvSpPr/>
          <p:nvPr/>
        </p:nvSpPr>
        <p:spPr bwMode="auto">
          <a:xfrm>
            <a:off x="1104900" y="2590800"/>
            <a:ext cx="6934200" cy="1676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r>
              <a:rPr lang="en-US" b="0" dirty="0" smtClean="0"/>
              <a:t>Prediction/Rollup </a:t>
            </a:r>
            <a:r>
              <a:rPr lang="en-US" dirty="0" smtClean="0">
                <a:solidFill>
                  <a:srgbClr val="800080"/>
                </a:solidFill>
              </a:rPr>
              <a:t>does not increase</a:t>
            </a:r>
            <a:r>
              <a:rPr lang="en-US" b="0" dirty="0" smtClean="0">
                <a:solidFill>
                  <a:srgbClr val="800080"/>
                </a:solidFill>
              </a:rPr>
              <a:t> </a:t>
            </a:r>
          </a:p>
          <a:p>
            <a:r>
              <a:rPr lang="en-US" b="0" dirty="0" smtClean="0"/>
              <a:t>the representation complexity!</a:t>
            </a:r>
            <a:endParaRPr lang="en-US" b="0" dirty="0"/>
          </a:p>
        </p:txBody>
      </p:sp>
      <p:sp>
        <p:nvSpPr>
          <p:cNvPr id="428" name="Slide Number Placeholder 427"/>
          <p:cNvSpPr>
            <a:spLocks noGrp="1"/>
          </p:cNvSpPr>
          <p:nvPr>
            <p:ph type="sldNum" sz="quarter" idx="12"/>
          </p:nvPr>
        </p:nvSpPr>
        <p:spPr/>
        <p:txBody>
          <a:bodyPr/>
          <a:lstStyle/>
          <a:p>
            <a:fld id="{5A1D4220-6FA6-4414-AE3B-775DEAC5B3B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0.00555 L -0.04236 0.36667 " pathEditMode="relative" rAng="0" ptsTypes="AA">
                                      <p:cBhvr>
                                        <p:cTn id="6" dur="1000" fill="hold"/>
                                        <p:tgtEl>
                                          <p:spTgt spid="595"/>
                                        </p:tgtEl>
                                        <p:attrNameLst>
                                          <p:attrName>ppt_x</p:attrName>
                                          <p:attrName>ppt_y</p:attrName>
                                        </p:attrNameLst>
                                      </p:cBhvr>
                                      <p:rCtr x="-21" y="186"/>
                                    </p:animMotion>
                                  </p:childTnLst>
                                </p:cTn>
                              </p:par>
                              <p:par>
                                <p:cTn id="7" presetID="42" presetClass="path" presetSubtype="0" accel="50000" decel="50000" fill="hold" grpId="0" nodeType="withEffect">
                                  <p:stCondLst>
                                    <p:cond delay="0"/>
                                  </p:stCondLst>
                                  <p:childTnLst>
                                    <p:animMotion origin="layout" path="M -1.11111E-6 0.00578 L 0.00764 0.21157 " pathEditMode="relative" rAng="0" ptsTypes="AA">
                                      <p:cBhvr>
                                        <p:cTn id="8" dur="1000" fill="hold"/>
                                        <p:tgtEl>
                                          <p:spTgt spid="676"/>
                                        </p:tgtEl>
                                        <p:attrNameLst>
                                          <p:attrName>ppt_x</p:attrName>
                                          <p:attrName>ppt_y</p:attrName>
                                        </p:attrNameLst>
                                      </p:cBhvr>
                                      <p:rCtr x="4" y="103"/>
                                    </p:animMotion>
                                  </p:childTnLst>
                                </p:cTn>
                              </p:par>
                              <p:par>
                                <p:cTn id="9" presetID="42" presetClass="path" presetSubtype="0" accel="50000" decel="50000" fill="hold" nodeType="withEffect">
                                  <p:stCondLst>
                                    <p:cond delay="0"/>
                                  </p:stCondLst>
                                  <p:childTnLst>
                                    <p:animMotion origin="layout" path="M 0.0033 0.00556 L 0.0066 0.36667 " pathEditMode="relative" rAng="0" ptsTypes="AA">
                                      <p:cBhvr>
                                        <p:cTn id="10" dur="1000" fill="hold"/>
                                        <p:tgtEl>
                                          <p:spTgt spid="596"/>
                                        </p:tgtEl>
                                        <p:attrNameLst>
                                          <p:attrName>ppt_x</p:attrName>
                                          <p:attrName>ppt_y</p:attrName>
                                        </p:attrNameLst>
                                      </p:cBhvr>
                                      <p:rCtr x="2" y="181"/>
                                    </p:animMotion>
                                  </p:childTnLst>
                                </p:cTn>
                              </p:par>
                              <p:par>
                                <p:cTn id="11" presetID="42" presetClass="path" presetSubtype="0" accel="50000" decel="50000" fill="hold" nodeType="withEffect">
                                  <p:stCondLst>
                                    <p:cond delay="0"/>
                                  </p:stCondLst>
                                  <p:childTnLst>
                                    <p:animMotion origin="layout" path="M -0.00503 -0.00533 L 0.1066 0.21157 " pathEditMode="relative" rAng="0" ptsTypes="AA">
                                      <p:cBhvr>
                                        <p:cTn id="12" dur="1000" fill="hold"/>
                                        <p:tgtEl>
                                          <p:spTgt spid="677"/>
                                        </p:tgtEl>
                                        <p:attrNameLst>
                                          <p:attrName>ppt_x</p:attrName>
                                          <p:attrName>ppt_y</p:attrName>
                                        </p:attrNameLst>
                                      </p:cBhvr>
                                      <p:rCtr x="56" y="108"/>
                                    </p:animMotion>
                                  </p:childTnLst>
                                </p:cTn>
                              </p:par>
                              <p:par>
                                <p:cTn id="13" presetID="42" presetClass="path" presetSubtype="0" accel="50000" decel="50000" fill="hold" nodeType="withEffect">
                                  <p:stCondLst>
                                    <p:cond delay="0"/>
                                  </p:stCondLst>
                                  <p:childTnLst>
                                    <p:animMotion origin="layout" path="M 0.00452 0.00648 L 0.10903 0.36851 " pathEditMode="relative" rAng="0" ptsTypes="AA">
                                      <p:cBhvr>
                                        <p:cTn id="14" dur="1000" fill="hold"/>
                                        <p:tgtEl>
                                          <p:spTgt spid="650"/>
                                        </p:tgtEl>
                                        <p:attrNameLst>
                                          <p:attrName>ppt_x</p:attrName>
                                          <p:attrName>ppt_y</p:attrName>
                                        </p:attrNameLst>
                                      </p:cBhvr>
                                      <p:rCtr x="52" y="181"/>
                                    </p:animMotion>
                                  </p:childTnLst>
                                </p:cTn>
                              </p:par>
                              <p:par>
                                <p:cTn id="15" presetID="42" presetClass="path" presetSubtype="0" accel="50000" decel="50000" fill="hold" nodeType="withEffect">
                                  <p:stCondLst>
                                    <p:cond delay="0"/>
                                  </p:stCondLst>
                                  <p:childTnLst>
                                    <p:animMotion origin="layout" path="M 0.00452 -0.0044 L 0.2257 0.21343 " pathEditMode="relative" rAng="0" ptsTypes="AA">
                                      <p:cBhvr>
                                        <p:cTn id="16" dur="1000" fill="hold"/>
                                        <p:tgtEl>
                                          <p:spTgt spid="731"/>
                                        </p:tgtEl>
                                        <p:attrNameLst>
                                          <p:attrName>ppt_x</p:attrName>
                                          <p:attrName>ppt_y</p:attrName>
                                        </p:attrNameLst>
                                      </p:cBhvr>
                                      <p:rCtr x="111" y="109"/>
                                    </p:animMotion>
                                  </p:childTnLst>
                                </p:cTn>
                              </p:par>
                              <p:par>
                                <p:cTn id="17" presetID="42" presetClass="path" presetSubtype="0" accel="50000" decel="50000" fill="hold" nodeType="withEffect">
                                  <p:stCondLst>
                                    <p:cond delay="0"/>
                                  </p:stCondLst>
                                  <p:childTnLst>
                                    <p:animMotion origin="layout" path="M 0.00417 0.00578 L 0.35834 0.21157 " pathEditMode="relative" rAng="0" ptsTypes="AA">
                                      <p:cBhvr>
                                        <p:cTn id="18" dur="1000" fill="hold"/>
                                        <p:tgtEl>
                                          <p:spTgt spid="694"/>
                                        </p:tgtEl>
                                        <p:attrNameLst>
                                          <p:attrName>ppt_x</p:attrName>
                                          <p:attrName>ppt_y</p:attrName>
                                        </p:attrNameLst>
                                      </p:cBhvr>
                                      <p:rCtr x="177" y="103"/>
                                    </p:animMotion>
                                  </p:childTnLst>
                                </p:cTn>
                              </p:par>
                              <p:par>
                                <p:cTn id="19" presetID="42" presetClass="path" presetSubtype="0" accel="50000" decel="50000" fill="hold" nodeType="withEffect">
                                  <p:stCondLst>
                                    <p:cond delay="0"/>
                                  </p:stCondLst>
                                  <p:childTnLst>
                                    <p:animMotion origin="layout" path="M -0.00416 -0.00555 L 0.225 0.36667 " pathEditMode="relative" rAng="0" ptsTypes="AA">
                                      <p:cBhvr>
                                        <p:cTn id="20" dur="1000" fill="hold"/>
                                        <p:tgtEl>
                                          <p:spTgt spid="613"/>
                                        </p:tgtEl>
                                        <p:attrNameLst>
                                          <p:attrName>ppt_x</p:attrName>
                                          <p:attrName>ppt_y</p:attrName>
                                        </p:attrNameLst>
                                      </p:cBhvr>
                                      <p:rCtr x="115" y="186"/>
                                    </p:animMotion>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20"/>
                                        </p:tgtEl>
                                        <p:attrNameLst>
                                          <p:attrName>style.visibility</p:attrName>
                                        </p:attrNameLst>
                                      </p:cBhvr>
                                      <p:to>
                                        <p:strVal val="visible"/>
                                      </p:to>
                                    </p:set>
                                    <p:animEffect transition="in" filter="fade">
                                      <p:cBhvr>
                                        <p:cTn id="24" dur="2000"/>
                                        <p:tgtEl>
                                          <p:spTgt spid="9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694"/>
                                        </p:tgtEl>
                                      </p:cBhvr>
                                    </p:animEffect>
                                    <p:set>
                                      <p:cBhvr>
                                        <p:cTn id="29" dur="1" fill="hold">
                                          <p:stCondLst>
                                            <p:cond delay="999"/>
                                          </p:stCondLst>
                                        </p:cTn>
                                        <p:tgtEl>
                                          <p:spTgt spid="69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731"/>
                                        </p:tgtEl>
                                      </p:cBhvr>
                                    </p:animEffect>
                                    <p:set>
                                      <p:cBhvr>
                                        <p:cTn id="32" dur="1" fill="hold">
                                          <p:stCondLst>
                                            <p:cond delay="999"/>
                                          </p:stCondLst>
                                        </p:cTn>
                                        <p:tgtEl>
                                          <p:spTgt spid="73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677"/>
                                        </p:tgtEl>
                                      </p:cBhvr>
                                    </p:animEffect>
                                    <p:set>
                                      <p:cBhvr>
                                        <p:cTn id="35" dur="1" fill="hold">
                                          <p:stCondLst>
                                            <p:cond delay="999"/>
                                          </p:stCondLst>
                                        </p:cTn>
                                        <p:tgtEl>
                                          <p:spTgt spid="67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676"/>
                                        </p:tgtEl>
                                      </p:cBhvr>
                                    </p:animEffect>
                                    <p:set>
                                      <p:cBhvr>
                                        <p:cTn id="38" dur="1" fill="hold">
                                          <p:stCondLst>
                                            <p:cond delay="999"/>
                                          </p:stCondLst>
                                        </p:cTn>
                                        <p:tgtEl>
                                          <p:spTgt spid="67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595"/>
                                        </p:tgtEl>
                                      </p:cBhvr>
                                    </p:animEffect>
                                    <p:set>
                                      <p:cBhvr>
                                        <p:cTn id="41" dur="1" fill="hold">
                                          <p:stCondLst>
                                            <p:cond delay="999"/>
                                          </p:stCondLst>
                                        </p:cTn>
                                        <p:tgtEl>
                                          <p:spTgt spid="59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596"/>
                                        </p:tgtEl>
                                      </p:cBhvr>
                                    </p:animEffect>
                                    <p:set>
                                      <p:cBhvr>
                                        <p:cTn id="44" dur="1" fill="hold">
                                          <p:stCondLst>
                                            <p:cond delay="999"/>
                                          </p:stCondLst>
                                        </p:cTn>
                                        <p:tgtEl>
                                          <p:spTgt spid="59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650"/>
                                        </p:tgtEl>
                                      </p:cBhvr>
                                    </p:animEffect>
                                    <p:set>
                                      <p:cBhvr>
                                        <p:cTn id="47" dur="1" fill="hold">
                                          <p:stCondLst>
                                            <p:cond delay="999"/>
                                          </p:stCondLst>
                                        </p:cTn>
                                        <p:tgtEl>
                                          <p:spTgt spid="65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613"/>
                                        </p:tgtEl>
                                      </p:cBhvr>
                                    </p:animEffect>
                                    <p:set>
                                      <p:cBhvr>
                                        <p:cTn id="50" dur="1" fill="hold">
                                          <p:stCondLst>
                                            <p:cond delay="999"/>
                                          </p:stCondLst>
                                        </p:cTn>
                                        <p:tgtEl>
                                          <p:spTgt spid="61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920"/>
                                        </p:tgtEl>
                                      </p:cBhvr>
                                    </p:animEffect>
                                    <p:set>
                                      <p:cBhvr>
                                        <p:cTn id="53" dur="1" fill="hold">
                                          <p:stCondLst>
                                            <p:cond delay="1999"/>
                                          </p:stCondLst>
                                        </p:cTn>
                                        <p:tgtEl>
                                          <p:spTgt spid="920"/>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921"/>
                                        </p:tgtEl>
                                        <p:attrNameLst>
                                          <p:attrName>style.visibility</p:attrName>
                                        </p:attrNameLst>
                                      </p:cBhvr>
                                      <p:to>
                                        <p:strVal val="visible"/>
                                      </p:to>
                                    </p:set>
                                    <p:animEffect transition="in" filter="fade">
                                      <p:cBhvr>
                                        <p:cTn id="56" dur="2000"/>
                                        <p:tgtEl>
                                          <p:spTgt spid="9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24"/>
                                        </p:tgtEl>
                                        <p:attrNameLst>
                                          <p:attrName>style.visibility</p:attrName>
                                        </p:attrNameLst>
                                      </p:cBhvr>
                                      <p:to>
                                        <p:strVal val="visible"/>
                                      </p:to>
                                    </p:set>
                                    <p:animEffect transition="in" filter="fade">
                                      <p:cBhvr>
                                        <p:cTn id="59" dur="2000"/>
                                        <p:tgtEl>
                                          <p:spTgt spid="924"/>
                                        </p:tgtEl>
                                      </p:cBhvr>
                                    </p:animEffect>
                                  </p:childTnLst>
                                </p:cTn>
                              </p:par>
                              <p:par>
                                <p:cTn id="60" presetID="10" presetClass="entr" presetSubtype="0" fill="hold" nodeType="withEffect">
                                  <p:stCondLst>
                                    <p:cond delay="0"/>
                                  </p:stCondLst>
                                  <p:childTnLst>
                                    <p:set>
                                      <p:cBhvr>
                                        <p:cTn id="61" dur="1" fill="hold">
                                          <p:stCondLst>
                                            <p:cond delay="0"/>
                                          </p:stCondLst>
                                        </p:cTn>
                                        <p:tgtEl>
                                          <p:spTgt spid="251"/>
                                        </p:tgtEl>
                                        <p:attrNameLst>
                                          <p:attrName>style.visibility</p:attrName>
                                        </p:attrNameLst>
                                      </p:cBhvr>
                                      <p:to>
                                        <p:strVal val="visible"/>
                                      </p:to>
                                    </p:set>
                                    <p:animEffect transition="in" filter="fade">
                                      <p:cBhvr>
                                        <p:cTn id="62" dur="2000"/>
                                        <p:tgtEl>
                                          <p:spTgt spid="25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0" nodeType="clickEffect">
                                  <p:stCondLst>
                                    <p:cond delay="0"/>
                                  </p:stCondLst>
                                  <p:childTnLst>
                                    <p:set>
                                      <p:cBhvr rctx="PPT">
                                        <p:cTn id="66" dur="indefinite"/>
                                        <p:tgtEl>
                                          <p:spTgt spid="23"/>
                                        </p:tgtEl>
                                        <p:attrNameLst>
                                          <p:attrName>style.opacity</p:attrName>
                                        </p:attrNameLst>
                                      </p:cBhvr>
                                      <p:to>
                                        <p:strVal val="0.15"/>
                                      </p:to>
                                    </p:set>
                                    <p:animEffect filter="image" prLst="opacity: 0.15">
                                      <p:cBhvr rctx="IE">
                                        <p:cTn id="67" dur="indefinite"/>
                                        <p:tgtEl>
                                          <p:spTgt spid="23"/>
                                        </p:tgtEl>
                                      </p:cBhvr>
                                    </p:animEffect>
                                  </p:childTnLst>
                                </p:cTn>
                              </p:par>
                              <p:par>
                                <p:cTn id="68" presetID="9" presetClass="emph" presetSubtype="0" nodeType="withEffect">
                                  <p:stCondLst>
                                    <p:cond delay="0"/>
                                  </p:stCondLst>
                                  <p:childTnLst>
                                    <p:set>
                                      <p:cBhvr rctx="PPT">
                                        <p:cTn id="69" dur="indefinite"/>
                                        <p:tgtEl>
                                          <p:spTgt spid="24"/>
                                        </p:tgtEl>
                                        <p:attrNameLst>
                                          <p:attrName>style.opacity</p:attrName>
                                        </p:attrNameLst>
                                      </p:cBhvr>
                                      <p:to>
                                        <p:strVal val="0.15"/>
                                      </p:to>
                                    </p:set>
                                    <p:animEffect filter="image" prLst="opacity: 0.15">
                                      <p:cBhvr rctx="IE">
                                        <p:cTn id="70" dur="indefinite"/>
                                        <p:tgtEl>
                                          <p:spTgt spid="24"/>
                                        </p:tgtEl>
                                      </p:cBhvr>
                                    </p:animEffect>
                                  </p:childTnLst>
                                </p:cTn>
                              </p:par>
                              <p:par>
                                <p:cTn id="71" presetID="9" presetClass="emph" presetSubtype="0" nodeType="withEffect">
                                  <p:stCondLst>
                                    <p:cond delay="0"/>
                                  </p:stCondLst>
                                  <p:childTnLst>
                                    <p:set>
                                      <p:cBhvr rctx="PPT">
                                        <p:cTn id="72" dur="indefinite"/>
                                        <p:tgtEl>
                                          <p:spTgt spid="104"/>
                                        </p:tgtEl>
                                        <p:attrNameLst>
                                          <p:attrName>style.opacity</p:attrName>
                                        </p:attrNameLst>
                                      </p:cBhvr>
                                      <p:to>
                                        <p:strVal val="0.15"/>
                                      </p:to>
                                    </p:set>
                                    <p:animEffect filter="image" prLst="opacity: 0.15">
                                      <p:cBhvr rctx="IE">
                                        <p:cTn id="73" dur="indefinite"/>
                                        <p:tgtEl>
                                          <p:spTgt spid="104"/>
                                        </p:tgtEl>
                                      </p:cBhvr>
                                    </p:animEffect>
                                  </p:childTnLst>
                                </p:cTn>
                              </p:par>
                              <p:par>
                                <p:cTn id="74" presetID="9" presetClass="emph" presetSubtype="0" nodeType="withEffect">
                                  <p:stCondLst>
                                    <p:cond delay="0"/>
                                  </p:stCondLst>
                                  <p:childTnLst>
                                    <p:set>
                                      <p:cBhvr rctx="PPT">
                                        <p:cTn id="75" dur="indefinite"/>
                                        <p:tgtEl>
                                          <p:spTgt spid="141"/>
                                        </p:tgtEl>
                                        <p:attrNameLst>
                                          <p:attrName>style.opacity</p:attrName>
                                        </p:attrNameLst>
                                      </p:cBhvr>
                                      <p:to>
                                        <p:strVal val="0.15"/>
                                      </p:to>
                                    </p:set>
                                    <p:animEffect filter="image" prLst="opacity: 0.15">
                                      <p:cBhvr rctx="IE">
                                        <p:cTn id="76" dur="indefinite"/>
                                        <p:tgtEl>
                                          <p:spTgt spid="141"/>
                                        </p:tgtEl>
                                      </p:cBhvr>
                                    </p:animEffect>
                                  </p:childTnLst>
                                </p:cTn>
                              </p:par>
                              <p:par>
                                <p:cTn id="77" presetID="9" presetClass="emph" presetSubtype="0" grpId="0" nodeType="withEffect">
                                  <p:stCondLst>
                                    <p:cond delay="0"/>
                                  </p:stCondLst>
                                  <p:childTnLst>
                                    <p:set>
                                      <p:cBhvr rctx="PPT">
                                        <p:cTn id="78" dur="indefinite"/>
                                        <p:tgtEl>
                                          <p:spTgt spid="167"/>
                                        </p:tgtEl>
                                        <p:attrNameLst>
                                          <p:attrName>style.opacity</p:attrName>
                                        </p:attrNameLst>
                                      </p:cBhvr>
                                      <p:to>
                                        <p:strVal val="0.15"/>
                                      </p:to>
                                    </p:set>
                                    <p:animEffect filter="image" prLst="opacity: 0.15">
                                      <p:cBhvr rctx="IE">
                                        <p:cTn id="79" dur="indefinite"/>
                                        <p:tgtEl>
                                          <p:spTgt spid="167"/>
                                        </p:tgtEl>
                                      </p:cBhvr>
                                    </p:animEffect>
                                  </p:childTnLst>
                                </p:cTn>
                              </p:par>
                              <p:par>
                                <p:cTn id="80" presetID="9" presetClass="emph" presetSubtype="0" nodeType="withEffect">
                                  <p:stCondLst>
                                    <p:cond delay="0"/>
                                  </p:stCondLst>
                                  <p:childTnLst>
                                    <p:set>
                                      <p:cBhvr rctx="PPT">
                                        <p:cTn id="81" dur="indefinite"/>
                                        <p:tgtEl>
                                          <p:spTgt spid="168"/>
                                        </p:tgtEl>
                                        <p:attrNameLst>
                                          <p:attrName>style.opacity</p:attrName>
                                        </p:attrNameLst>
                                      </p:cBhvr>
                                      <p:to>
                                        <p:strVal val="0.15"/>
                                      </p:to>
                                    </p:set>
                                    <p:animEffect filter="image" prLst="opacity: 0.15">
                                      <p:cBhvr rctx="IE">
                                        <p:cTn id="82" dur="indefinite"/>
                                        <p:tgtEl>
                                          <p:spTgt spid="168"/>
                                        </p:tgtEl>
                                      </p:cBhvr>
                                    </p:animEffect>
                                  </p:childTnLst>
                                </p:cTn>
                              </p:par>
                              <p:par>
                                <p:cTn id="83" presetID="9" presetClass="emph" presetSubtype="0" nodeType="withEffect">
                                  <p:stCondLst>
                                    <p:cond delay="0"/>
                                  </p:stCondLst>
                                  <p:childTnLst>
                                    <p:set>
                                      <p:cBhvr rctx="PPT">
                                        <p:cTn id="84" dur="indefinite"/>
                                        <p:tgtEl>
                                          <p:spTgt spid="185"/>
                                        </p:tgtEl>
                                        <p:attrNameLst>
                                          <p:attrName>style.opacity</p:attrName>
                                        </p:attrNameLst>
                                      </p:cBhvr>
                                      <p:to>
                                        <p:strVal val="0.15"/>
                                      </p:to>
                                    </p:set>
                                    <p:animEffect filter="image" prLst="opacity: 0.15">
                                      <p:cBhvr rctx="IE">
                                        <p:cTn id="85" dur="indefinite"/>
                                        <p:tgtEl>
                                          <p:spTgt spid="185"/>
                                        </p:tgtEl>
                                      </p:cBhvr>
                                    </p:animEffect>
                                  </p:childTnLst>
                                </p:cTn>
                              </p:par>
                              <p:par>
                                <p:cTn id="86" presetID="9" presetClass="emph" presetSubtype="0" nodeType="withEffect">
                                  <p:stCondLst>
                                    <p:cond delay="0"/>
                                  </p:stCondLst>
                                  <p:childTnLst>
                                    <p:set>
                                      <p:cBhvr rctx="PPT">
                                        <p:cTn id="87" dur="indefinite"/>
                                        <p:tgtEl>
                                          <p:spTgt spid="222"/>
                                        </p:tgtEl>
                                        <p:attrNameLst>
                                          <p:attrName>style.opacity</p:attrName>
                                        </p:attrNameLst>
                                      </p:cBhvr>
                                      <p:to>
                                        <p:strVal val="0.15"/>
                                      </p:to>
                                    </p:set>
                                    <p:animEffect filter="image" prLst="opacity: 0.15">
                                      <p:cBhvr rctx="IE">
                                        <p:cTn id="88" dur="indefinite"/>
                                        <p:tgtEl>
                                          <p:spTgt spid="222"/>
                                        </p:tgtEl>
                                      </p:cBhvr>
                                    </p:animEffect>
                                  </p:childTnLst>
                                </p:cTn>
                              </p:par>
                              <p:par>
                                <p:cTn id="89" presetID="9" presetClass="emph" presetSubtype="0" nodeType="withEffect">
                                  <p:stCondLst>
                                    <p:cond delay="0"/>
                                  </p:stCondLst>
                                  <p:childTnLst>
                                    <p:set>
                                      <p:cBhvr rctx="PPT">
                                        <p:cTn id="90" dur="indefinite"/>
                                        <p:tgtEl>
                                          <p:spTgt spid="249"/>
                                        </p:tgtEl>
                                        <p:attrNameLst>
                                          <p:attrName>style.opacity</p:attrName>
                                        </p:attrNameLst>
                                      </p:cBhvr>
                                      <p:to>
                                        <p:strVal val="0.15"/>
                                      </p:to>
                                    </p:set>
                                    <p:animEffect filter="image" prLst="opacity: 0.15">
                                      <p:cBhvr rctx="IE">
                                        <p:cTn id="91" dur="indefinite"/>
                                        <p:tgtEl>
                                          <p:spTgt spid="249"/>
                                        </p:tgtEl>
                                      </p:cBhvr>
                                    </p:animEffect>
                                  </p:childTnLst>
                                </p:cTn>
                              </p:par>
                              <p:par>
                                <p:cTn id="92" presetID="9" presetClass="emph" presetSubtype="0" nodeType="withEffect">
                                  <p:stCondLst>
                                    <p:cond delay="0"/>
                                  </p:stCondLst>
                                  <p:childTnLst>
                                    <p:set>
                                      <p:cBhvr rctx="PPT">
                                        <p:cTn id="93" dur="indefinite"/>
                                        <p:tgtEl>
                                          <p:spTgt spid="251"/>
                                        </p:tgtEl>
                                        <p:attrNameLst>
                                          <p:attrName>style.opacity</p:attrName>
                                        </p:attrNameLst>
                                      </p:cBhvr>
                                      <p:to>
                                        <p:strVal val="0.15"/>
                                      </p:to>
                                    </p:set>
                                    <p:animEffect filter="image" prLst="opacity: 0.15">
                                      <p:cBhvr rctx="IE">
                                        <p:cTn id="94" dur="indefinite"/>
                                        <p:tgtEl>
                                          <p:spTgt spid="251"/>
                                        </p:tgtEl>
                                      </p:cBhvr>
                                    </p:animEffect>
                                  </p:childTnLst>
                                </p:cTn>
                              </p:par>
                              <p:par>
                                <p:cTn id="95" presetID="9" presetClass="emph" presetSubtype="0" nodeType="withEffect">
                                  <p:stCondLst>
                                    <p:cond delay="0"/>
                                  </p:stCondLst>
                                  <p:childTnLst>
                                    <p:set>
                                      <p:cBhvr rctx="PPT">
                                        <p:cTn id="96" dur="indefinite"/>
                                        <p:tgtEl>
                                          <p:spTgt spid="253"/>
                                        </p:tgtEl>
                                        <p:attrNameLst>
                                          <p:attrName>style.opacity</p:attrName>
                                        </p:attrNameLst>
                                      </p:cBhvr>
                                      <p:to>
                                        <p:strVal val="0.15"/>
                                      </p:to>
                                    </p:set>
                                    <p:animEffect filter="image" prLst="opacity: 0.15">
                                      <p:cBhvr rctx="IE">
                                        <p:cTn id="97" dur="indefinite"/>
                                        <p:tgtEl>
                                          <p:spTgt spid="253"/>
                                        </p:tgtEl>
                                      </p:cBhvr>
                                    </p:animEffect>
                                  </p:childTnLst>
                                </p:cTn>
                              </p:par>
                              <p:par>
                                <p:cTn id="98" presetID="9" presetClass="emph" presetSubtype="0" grpId="0" nodeType="withEffect">
                                  <p:stCondLst>
                                    <p:cond delay="0"/>
                                  </p:stCondLst>
                                  <p:childTnLst>
                                    <p:set>
                                      <p:cBhvr rctx="PPT">
                                        <p:cTn id="99" dur="indefinite"/>
                                        <p:tgtEl>
                                          <p:spTgt spid="335">
                                            <p:txEl>
                                              <p:pRg st="0" end="0"/>
                                            </p:txEl>
                                          </p:spTgt>
                                        </p:tgtEl>
                                        <p:attrNameLst>
                                          <p:attrName>style.opacity</p:attrName>
                                        </p:attrNameLst>
                                      </p:cBhvr>
                                      <p:to>
                                        <p:strVal val="0.15"/>
                                      </p:to>
                                    </p:set>
                                    <p:animEffect filter="image" prLst="opacity: 0.15">
                                      <p:cBhvr rctx="IE">
                                        <p:cTn id="100" dur="indefinite"/>
                                        <p:tgtEl>
                                          <p:spTgt spid="335">
                                            <p:txEl>
                                              <p:pRg st="0" end="0"/>
                                            </p:txEl>
                                          </p:spTgt>
                                        </p:tgtEl>
                                      </p:cBhvr>
                                    </p:animEffect>
                                  </p:childTnLst>
                                </p:cTn>
                              </p:par>
                              <p:par>
                                <p:cTn id="101" presetID="9" presetClass="emph" presetSubtype="0" nodeType="withEffect">
                                  <p:stCondLst>
                                    <p:cond delay="0"/>
                                  </p:stCondLst>
                                  <p:childTnLst>
                                    <p:set>
                                      <p:cBhvr rctx="PPT">
                                        <p:cTn id="102" dur="indefinite"/>
                                        <p:tgtEl>
                                          <p:spTgt spid="920"/>
                                        </p:tgtEl>
                                        <p:attrNameLst>
                                          <p:attrName>style.opacity</p:attrName>
                                        </p:attrNameLst>
                                      </p:cBhvr>
                                      <p:to>
                                        <p:strVal val="0.15"/>
                                      </p:to>
                                    </p:set>
                                    <p:animEffect filter="image" prLst="opacity: 0.15">
                                      <p:cBhvr rctx="IE">
                                        <p:cTn id="103" dur="indefinite"/>
                                        <p:tgtEl>
                                          <p:spTgt spid="920"/>
                                        </p:tgtEl>
                                      </p:cBhvr>
                                    </p:animEffect>
                                  </p:childTnLst>
                                </p:cTn>
                              </p:par>
                              <p:par>
                                <p:cTn id="104" presetID="9" presetClass="emph" presetSubtype="0" nodeType="withEffect">
                                  <p:stCondLst>
                                    <p:cond delay="0"/>
                                  </p:stCondLst>
                                  <p:childTnLst>
                                    <p:set>
                                      <p:cBhvr rctx="PPT">
                                        <p:cTn id="105" dur="indefinite"/>
                                        <p:tgtEl>
                                          <p:spTgt spid="921"/>
                                        </p:tgtEl>
                                        <p:attrNameLst>
                                          <p:attrName>style.opacity</p:attrName>
                                        </p:attrNameLst>
                                      </p:cBhvr>
                                      <p:to>
                                        <p:strVal val="0.15"/>
                                      </p:to>
                                    </p:set>
                                    <p:animEffect filter="image" prLst="opacity: 0.15">
                                      <p:cBhvr rctx="IE">
                                        <p:cTn id="106" dur="indefinite"/>
                                        <p:tgtEl>
                                          <p:spTgt spid="921"/>
                                        </p:tgtEl>
                                      </p:cBhvr>
                                    </p:animEffect>
                                  </p:childTnLst>
                                </p:cTn>
                              </p:par>
                              <p:par>
                                <p:cTn id="107" presetID="9" presetClass="emph" presetSubtype="0" grpId="2" nodeType="withEffect">
                                  <p:stCondLst>
                                    <p:cond delay="0"/>
                                  </p:stCondLst>
                                  <p:childTnLst>
                                    <p:set>
                                      <p:cBhvr rctx="PPT">
                                        <p:cTn id="108" dur="indefinite"/>
                                        <p:tgtEl>
                                          <p:spTgt spid="595"/>
                                        </p:tgtEl>
                                        <p:attrNameLst>
                                          <p:attrName>style.opacity</p:attrName>
                                        </p:attrNameLst>
                                      </p:cBhvr>
                                      <p:to>
                                        <p:strVal val="0.15"/>
                                      </p:to>
                                    </p:set>
                                    <p:animEffect filter="image" prLst="opacity: 0.15">
                                      <p:cBhvr rctx="IE">
                                        <p:cTn id="109" dur="indefinite"/>
                                        <p:tgtEl>
                                          <p:spTgt spid="595"/>
                                        </p:tgtEl>
                                      </p:cBhvr>
                                    </p:animEffect>
                                  </p:childTnLst>
                                </p:cTn>
                              </p:par>
                              <p:par>
                                <p:cTn id="110" presetID="9" presetClass="emph" presetSubtype="0" nodeType="withEffect">
                                  <p:stCondLst>
                                    <p:cond delay="0"/>
                                  </p:stCondLst>
                                  <p:childTnLst>
                                    <p:set>
                                      <p:cBhvr rctx="PPT">
                                        <p:cTn id="111" dur="indefinite"/>
                                        <p:tgtEl>
                                          <p:spTgt spid="596"/>
                                        </p:tgtEl>
                                        <p:attrNameLst>
                                          <p:attrName>style.opacity</p:attrName>
                                        </p:attrNameLst>
                                      </p:cBhvr>
                                      <p:to>
                                        <p:strVal val="0.15"/>
                                      </p:to>
                                    </p:set>
                                    <p:animEffect filter="image" prLst="opacity: 0.15">
                                      <p:cBhvr rctx="IE">
                                        <p:cTn id="112" dur="indefinite"/>
                                        <p:tgtEl>
                                          <p:spTgt spid="596"/>
                                        </p:tgtEl>
                                      </p:cBhvr>
                                    </p:animEffect>
                                  </p:childTnLst>
                                </p:cTn>
                              </p:par>
                              <p:par>
                                <p:cTn id="113" presetID="9" presetClass="emph" presetSubtype="0" nodeType="withEffect">
                                  <p:stCondLst>
                                    <p:cond delay="0"/>
                                  </p:stCondLst>
                                  <p:childTnLst>
                                    <p:set>
                                      <p:cBhvr rctx="PPT">
                                        <p:cTn id="114" dur="indefinite"/>
                                        <p:tgtEl>
                                          <p:spTgt spid="613"/>
                                        </p:tgtEl>
                                        <p:attrNameLst>
                                          <p:attrName>style.opacity</p:attrName>
                                        </p:attrNameLst>
                                      </p:cBhvr>
                                      <p:to>
                                        <p:strVal val="0.15"/>
                                      </p:to>
                                    </p:set>
                                    <p:animEffect filter="image" prLst="opacity: 0.15">
                                      <p:cBhvr rctx="IE">
                                        <p:cTn id="115" dur="indefinite"/>
                                        <p:tgtEl>
                                          <p:spTgt spid="613"/>
                                        </p:tgtEl>
                                      </p:cBhvr>
                                    </p:animEffect>
                                  </p:childTnLst>
                                </p:cTn>
                              </p:par>
                              <p:par>
                                <p:cTn id="116" presetID="9" presetClass="emph" presetSubtype="0" nodeType="withEffect">
                                  <p:stCondLst>
                                    <p:cond delay="0"/>
                                  </p:stCondLst>
                                  <p:childTnLst>
                                    <p:set>
                                      <p:cBhvr rctx="PPT">
                                        <p:cTn id="117" dur="indefinite"/>
                                        <p:tgtEl>
                                          <p:spTgt spid="650"/>
                                        </p:tgtEl>
                                        <p:attrNameLst>
                                          <p:attrName>style.opacity</p:attrName>
                                        </p:attrNameLst>
                                      </p:cBhvr>
                                      <p:to>
                                        <p:strVal val="0.15"/>
                                      </p:to>
                                    </p:set>
                                    <p:animEffect filter="image" prLst="opacity: 0.15">
                                      <p:cBhvr rctx="IE">
                                        <p:cTn id="118" dur="indefinite"/>
                                        <p:tgtEl>
                                          <p:spTgt spid="650"/>
                                        </p:tgtEl>
                                      </p:cBhvr>
                                    </p:animEffect>
                                  </p:childTnLst>
                                </p:cTn>
                              </p:par>
                              <p:par>
                                <p:cTn id="119" presetID="9" presetClass="emph" presetSubtype="0" grpId="2" nodeType="withEffect">
                                  <p:stCondLst>
                                    <p:cond delay="0"/>
                                  </p:stCondLst>
                                  <p:childTnLst>
                                    <p:set>
                                      <p:cBhvr rctx="PPT">
                                        <p:cTn id="120" dur="indefinite"/>
                                        <p:tgtEl>
                                          <p:spTgt spid="676"/>
                                        </p:tgtEl>
                                        <p:attrNameLst>
                                          <p:attrName>style.opacity</p:attrName>
                                        </p:attrNameLst>
                                      </p:cBhvr>
                                      <p:to>
                                        <p:strVal val="0.15"/>
                                      </p:to>
                                    </p:set>
                                    <p:animEffect filter="image" prLst="opacity: 0.15">
                                      <p:cBhvr rctx="IE">
                                        <p:cTn id="121" dur="indefinite"/>
                                        <p:tgtEl>
                                          <p:spTgt spid="676"/>
                                        </p:tgtEl>
                                      </p:cBhvr>
                                    </p:animEffect>
                                  </p:childTnLst>
                                </p:cTn>
                              </p:par>
                              <p:par>
                                <p:cTn id="122" presetID="9" presetClass="emph" presetSubtype="0" nodeType="withEffect">
                                  <p:stCondLst>
                                    <p:cond delay="0"/>
                                  </p:stCondLst>
                                  <p:childTnLst>
                                    <p:set>
                                      <p:cBhvr rctx="PPT">
                                        <p:cTn id="123" dur="indefinite"/>
                                        <p:tgtEl>
                                          <p:spTgt spid="677"/>
                                        </p:tgtEl>
                                        <p:attrNameLst>
                                          <p:attrName>style.opacity</p:attrName>
                                        </p:attrNameLst>
                                      </p:cBhvr>
                                      <p:to>
                                        <p:strVal val="0.15"/>
                                      </p:to>
                                    </p:set>
                                    <p:animEffect filter="image" prLst="opacity: 0.15">
                                      <p:cBhvr rctx="IE">
                                        <p:cTn id="124" dur="indefinite"/>
                                        <p:tgtEl>
                                          <p:spTgt spid="677"/>
                                        </p:tgtEl>
                                      </p:cBhvr>
                                    </p:animEffect>
                                  </p:childTnLst>
                                </p:cTn>
                              </p:par>
                              <p:par>
                                <p:cTn id="125" presetID="9" presetClass="emph" presetSubtype="0" nodeType="withEffect">
                                  <p:stCondLst>
                                    <p:cond delay="0"/>
                                  </p:stCondLst>
                                  <p:childTnLst>
                                    <p:set>
                                      <p:cBhvr rctx="PPT">
                                        <p:cTn id="126" dur="indefinite"/>
                                        <p:tgtEl>
                                          <p:spTgt spid="694"/>
                                        </p:tgtEl>
                                        <p:attrNameLst>
                                          <p:attrName>style.opacity</p:attrName>
                                        </p:attrNameLst>
                                      </p:cBhvr>
                                      <p:to>
                                        <p:strVal val="0.15"/>
                                      </p:to>
                                    </p:set>
                                    <p:animEffect filter="image" prLst="opacity: 0.15">
                                      <p:cBhvr rctx="IE">
                                        <p:cTn id="127" dur="indefinite"/>
                                        <p:tgtEl>
                                          <p:spTgt spid="694"/>
                                        </p:tgtEl>
                                      </p:cBhvr>
                                    </p:animEffect>
                                  </p:childTnLst>
                                </p:cTn>
                              </p:par>
                              <p:par>
                                <p:cTn id="128" presetID="9" presetClass="emph" presetSubtype="0" nodeType="withEffect">
                                  <p:stCondLst>
                                    <p:cond delay="0"/>
                                  </p:stCondLst>
                                  <p:childTnLst>
                                    <p:set>
                                      <p:cBhvr rctx="PPT">
                                        <p:cTn id="129" dur="indefinite"/>
                                        <p:tgtEl>
                                          <p:spTgt spid="731"/>
                                        </p:tgtEl>
                                        <p:attrNameLst>
                                          <p:attrName>style.opacity</p:attrName>
                                        </p:attrNameLst>
                                      </p:cBhvr>
                                      <p:to>
                                        <p:strVal val="0.15"/>
                                      </p:to>
                                    </p:set>
                                    <p:animEffect filter="image" prLst="opacity: 0.15">
                                      <p:cBhvr rctx="IE">
                                        <p:cTn id="130" dur="indefinite"/>
                                        <p:tgtEl>
                                          <p:spTgt spid="731"/>
                                        </p:tgtEl>
                                      </p:cBhvr>
                                    </p:animEffect>
                                  </p:childTnLst>
                                </p:cTn>
                              </p:par>
                              <p:par>
                                <p:cTn id="131" presetID="9" presetClass="emph" presetSubtype="0" grpId="1" nodeType="withEffect">
                                  <p:stCondLst>
                                    <p:cond delay="0"/>
                                  </p:stCondLst>
                                  <p:childTnLst>
                                    <p:set>
                                      <p:cBhvr rctx="PPT">
                                        <p:cTn id="132" dur="indefinite"/>
                                        <p:tgtEl>
                                          <p:spTgt spid="924"/>
                                        </p:tgtEl>
                                        <p:attrNameLst>
                                          <p:attrName>style.opacity</p:attrName>
                                        </p:attrNameLst>
                                      </p:cBhvr>
                                      <p:to>
                                        <p:strVal val="0.15"/>
                                      </p:to>
                                    </p:set>
                                    <p:animEffect filter="image" prLst="opacity: 0.15">
                                      <p:cBhvr rctx="IE">
                                        <p:cTn id="133" dur="indefinite"/>
                                        <p:tgtEl>
                                          <p:spTgt spid="92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25"/>
                                        </p:tgtEl>
                                        <p:attrNameLst>
                                          <p:attrName>style.visibility</p:attrName>
                                        </p:attrNameLst>
                                      </p:cBhvr>
                                      <p:to>
                                        <p:strVal val="visible"/>
                                      </p:to>
                                    </p:set>
                                    <p:animEffect transition="in" filter="fade">
                                      <p:cBhvr>
                                        <p:cTn id="136" dur="1000"/>
                                        <p:tgtEl>
                                          <p:spTgt spid="925"/>
                                        </p:tgtEl>
                                      </p:cBhvr>
                                    </p:animEffect>
                                  </p:childTnLst>
                                </p:cTn>
                              </p:par>
                              <p:par>
                                <p:cTn id="137" presetID="9" presetClass="emph" presetSubtype="0" nodeType="withEffect">
                                  <p:stCondLst>
                                    <p:cond delay="0"/>
                                  </p:stCondLst>
                                  <p:childTnLst>
                                    <p:set>
                                      <p:cBhvr rctx="PPT">
                                        <p:cTn id="138" dur="indefinite"/>
                                        <p:tgtEl>
                                          <p:spTgt spid="431"/>
                                        </p:tgtEl>
                                        <p:attrNameLst>
                                          <p:attrName>style.opacity</p:attrName>
                                        </p:attrNameLst>
                                      </p:cBhvr>
                                      <p:to>
                                        <p:strVal val="0.15"/>
                                      </p:to>
                                    </p:set>
                                    <p:animEffect filter="image" prLst="opacity: 0.15">
                                      <p:cBhvr rctx="IE">
                                        <p:cTn id="139" dur="indefinite"/>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67" grpId="0" animBg="1"/>
      <p:bldP spid="335" grpId="0" build="p"/>
      <p:bldP spid="595" grpId="0" animBg="1"/>
      <p:bldP spid="595" grpId="1" animBg="1"/>
      <p:bldP spid="595" grpId="2" animBg="1"/>
      <p:bldP spid="676" grpId="0" animBg="1"/>
      <p:bldP spid="676" grpId="1" animBg="1"/>
      <p:bldP spid="676" grpId="2" animBg="1"/>
      <p:bldP spid="924" grpId="0" animBg="1"/>
      <p:bldP spid="924" grpId="1" animBg="1"/>
      <p:bldP spid="9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000" smtClean="0"/>
              <a:t>Hidden Markov model inference</a:t>
            </a:r>
          </a:p>
        </p:txBody>
      </p:sp>
      <p:sp>
        <p:nvSpPr>
          <p:cNvPr id="33795" name="Rectangle 3"/>
          <p:cNvSpPr>
            <a:spLocks noGrp="1" noChangeArrowheads="1"/>
          </p:cNvSpPr>
          <p:nvPr>
            <p:ph idx="1"/>
          </p:nvPr>
        </p:nvSpPr>
        <p:spPr/>
        <p:txBody>
          <a:bodyPr/>
          <a:lstStyle/>
          <a:p>
            <a:pPr eaLnBrk="1" hangingPunct="1"/>
            <a:r>
              <a:rPr lang="en-US" sz="2400" b="1" dirty="0" smtClean="0"/>
              <a:t>Two basic inference operations</a:t>
            </a:r>
            <a:r>
              <a:rPr lang="en-US" sz="2400" dirty="0" smtClean="0"/>
              <a:t> for HMMs:</a:t>
            </a: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400" b="1" dirty="0" smtClean="0">
              <a:solidFill>
                <a:srgbClr val="0066CC"/>
              </a:solidFill>
            </a:endParaRPr>
          </a:p>
          <a:p>
            <a:pPr eaLnBrk="1" hangingPunct="1"/>
            <a:endParaRPr lang="en-US" sz="2800" b="1" dirty="0" smtClean="0">
              <a:solidFill>
                <a:srgbClr val="0066CC"/>
              </a:solidFill>
            </a:endParaRPr>
          </a:p>
          <a:p>
            <a:pPr eaLnBrk="1" hangingPunct="1">
              <a:buNone/>
            </a:pPr>
            <a:endParaRPr lang="en-US" sz="2400" dirty="0" smtClean="0"/>
          </a:p>
          <a:p>
            <a:pPr eaLnBrk="1" hangingPunct="1">
              <a:buNone/>
            </a:pPr>
            <a:endParaRPr lang="en-US" sz="2400" dirty="0" smtClean="0"/>
          </a:p>
          <a:p>
            <a:pPr eaLnBrk="1" hangingPunct="1"/>
            <a:r>
              <a:rPr lang="en-US" sz="2400" dirty="0" smtClean="0"/>
              <a:t>How can we do these operations without enumerating all n! permutations?</a:t>
            </a:r>
          </a:p>
        </p:txBody>
      </p:sp>
      <p:sp>
        <p:nvSpPr>
          <p:cNvPr id="6" name="Slide Number Placeholder 5"/>
          <p:cNvSpPr>
            <a:spLocks noGrp="1"/>
          </p:cNvSpPr>
          <p:nvPr>
            <p:ph type="sldNum" sz="quarter" idx="12"/>
          </p:nvPr>
        </p:nvSpPr>
        <p:spPr/>
        <p:txBody>
          <a:bodyPr/>
          <a:lstStyle/>
          <a:p>
            <a:fld id="{5A1D4220-6FA6-4414-AE3B-775DEAC5B3BB}" type="slidenum">
              <a:rPr lang="en-US" smtClean="0"/>
              <a:pPr/>
              <a:t>19</a:t>
            </a:fld>
            <a:endParaRPr lang="en-US"/>
          </a:p>
        </p:txBody>
      </p:sp>
      <p:grpSp>
        <p:nvGrpSpPr>
          <p:cNvPr id="2" name="Group 10"/>
          <p:cNvGrpSpPr/>
          <p:nvPr/>
        </p:nvGrpSpPr>
        <p:grpSpPr>
          <a:xfrm>
            <a:off x="533400" y="1676400"/>
            <a:ext cx="8305800" cy="1752600"/>
            <a:chOff x="381000" y="3581400"/>
            <a:chExt cx="8305800" cy="1752600"/>
          </a:xfrm>
        </p:grpSpPr>
        <p:grpSp>
          <p:nvGrpSpPr>
            <p:cNvPr id="3" name="Group 6"/>
            <p:cNvGrpSpPr/>
            <p:nvPr/>
          </p:nvGrpSpPr>
          <p:grpSpPr>
            <a:xfrm>
              <a:off x="381000" y="3581400"/>
              <a:ext cx="8305800" cy="1752600"/>
              <a:chOff x="381000" y="3810000"/>
              <a:chExt cx="8305800" cy="1447800"/>
            </a:xfrm>
          </p:grpSpPr>
          <p:sp>
            <p:nvSpPr>
              <p:cNvPr id="8" name="Rounded Rectangle 7"/>
              <p:cNvSpPr/>
              <p:nvPr/>
            </p:nvSpPr>
            <p:spPr bwMode="auto">
              <a:xfrm>
                <a:off x="381000" y="3810000"/>
                <a:ext cx="83058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9" name="TextBox 8"/>
              <p:cNvSpPr txBox="1"/>
              <p:nvPr/>
            </p:nvSpPr>
            <p:spPr>
              <a:xfrm>
                <a:off x="762000" y="3886200"/>
                <a:ext cx="7543800" cy="461665"/>
              </a:xfrm>
              <a:prstGeom prst="rect">
                <a:avLst/>
              </a:prstGeom>
              <a:noFill/>
            </p:spPr>
            <p:txBody>
              <a:bodyPr wrap="square" rtlCol="0">
                <a:spAutoFit/>
              </a:bodyPr>
              <a:lstStyle/>
              <a:p>
                <a:pPr algn="l"/>
                <a:r>
                  <a:rPr lang="en-US" sz="2400" dirty="0" smtClean="0">
                    <a:solidFill>
                      <a:srgbClr val="800080"/>
                    </a:solidFill>
                  </a:rPr>
                  <a:t>(Prediction/Rollup)</a:t>
                </a:r>
                <a:endParaRPr lang="en-US" sz="2400" b="0" dirty="0" smtClean="0"/>
              </a:p>
            </p:txBody>
          </p:sp>
        </p:grpSp>
        <p:pic>
          <p:nvPicPr>
            <p:cNvPr id="10" name="Picture 30" descr="TP_tmp"/>
            <p:cNvPicPr>
              <a:picLocks noChangeAspect="1" noChangeArrowheads="1"/>
            </p:cNvPicPr>
            <p:nvPr>
              <p:custDataLst>
                <p:tags r:id="rId2"/>
              </p:custDataLst>
            </p:nvPr>
          </p:nvPicPr>
          <p:blipFill>
            <a:blip r:embed="rId5">
              <a:clrChange>
                <a:clrFrom>
                  <a:srgbClr val="FFFFFF"/>
                </a:clrFrom>
                <a:clrTo>
                  <a:srgbClr val="FFFFFF">
                    <a:alpha val="0"/>
                  </a:srgbClr>
                </a:clrTo>
              </a:clrChange>
            </a:blip>
            <a:srcRect/>
            <a:stretch>
              <a:fillRect/>
            </a:stretch>
          </p:blipFill>
          <p:spPr bwMode="auto">
            <a:xfrm>
              <a:off x="1447800" y="4259263"/>
              <a:ext cx="6477000" cy="998537"/>
            </a:xfrm>
            <a:prstGeom prst="rect">
              <a:avLst/>
            </a:prstGeom>
            <a:noFill/>
            <a:ln w="38100">
              <a:noFill/>
              <a:miter lim="800000"/>
              <a:headEnd/>
              <a:tailEnd/>
            </a:ln>
          </p:spPr>
        </p:pic>
      </p:grpSp>
      <p:grpSp>
        <p:nvGrpSpPr>
          <p:cNvPr id="4" name="Group 17"/>
          <p:cNvGrpSpPr/>
          <p:nvPr/>
        </p:nvGrpSpPr>
        <p:grpSpPr>
          <a:xfrm>
            <a:off x="533400" y="3581400"/>
            <a:ext cx="8305800" cy="1447800"/>
            <a:chOff x="533400" y="3429000"/>
            <a:chExt cx="8305800" cy="1447800"/>
          </a:xfrm>
        </p:grpSpPr>
        <p:grpSp>
          <p:nvGrpSpPr>
            <p:cNvPr id="5" name="Group 6"/>
            <p:cNvGrpSpPr/>
            <p:nvPr/>
          </p:nvGrpSpPr>
          <p:grpSpPr>
            <a:xfrm>
              <a:off x="533400" y="3429000"/>
              <a:ext cx="8305800" cy="1447800"/>
              <a:chOff x="381000" y="3810000"/>
              <a:chExt cx="8305800" cy="1196009"/>
            </a:xfrm>
          </p:grpSpPr>
          <p:sp>
            <p:nvSpPr>
              <p:cNvPr id="15" name="Rounded Rectangle 14"/>
              <p:cNvSpPr/>
              <p:nvPr/>
            </p:nvSpPr>
            <p:spPr bwMode="auto">
              <a:xfrm>
                <a:off x="381000" y="3810000"/>
                <a:ext cx="8305800" cy="1196009"/>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6" name="TextBox 15"/>
              <p:cNvSpPr txBox="1"/>
              <p:nvPr/>
            </p:nvSpPr>
            <p:spPr>
              <a:xfrm>
                <a:off x="762000" y="3886200"/>
                <a:ext cx="7543800" cy="381375"/>
              </a:xfrm>
              <a:prstGeom prst="rect">
                <a:avLst/>
              </a:prstGeom>
              <a:noFill/>
            </p:spPr>
            <p:txBody>
              <a:bodyPr wrap="square" rtlCol="0">
                <a:spAutoFit/>
              </a:bodyPr>
              <a:lstStyle/>
              <a:p>
                <a:pPr algn="l"/>
                <a:r>
                  <a:rPr lang="en-US" sz="2400" dirty="0" smtClean="0">
                    <a:solidFill>
                      <a:srgbClr val="800080"/>
                    </a:solidFill>
                  </a:rPr>
                  <a:t>(Conditioning)</a:t>
                </a:r>
                <a:endParaRPr lang="en-US" sz="2400" b="0" dirty="0" smtClean="0"/>
              </a:p>
            </p:txBody>
          </p:sp>
        </p:grpSp>
        <p:pic>
          <p:nvPicPr>
            <p:cNvPr id="17" name="Picture 33" descr="TP_tmp"/>
            <p:cNvPicPr>
              <a:picLocks noChangeAspect="1" noChangeArrowheads="1"/>
            </p:cNvPicPr>
            <p:nvPr>
              <p:custDataLst>
                <p:tags r:id="rId1"/>
              </p:custDataLst>
            </p:nvPr>
          </p:nvPicPr>
          <p:blipFill>
            <a:blip r:embed="rId6">
              <a:clrChange>
                <a:clrFrom>
                  <a:srgbClr val="FFFFFF"/>
                </a:clrFrom>
                <a:clrTo>
                  <a:srgbClr val="FFFFFF">
                    <a:alpha val="0"/>
                  </a:srgbClr>
                </a:clrTo>
              </a:clrChange>
            </a:blip>
            <a:srcRect/>
            <a:stretch>
              <a:fillRect/>
            </a:stretch>
          </p:blipFill>
          <p:spPr bwMode="auto">
            <a:xfrm>
              <a:off x="2814637" y="4038600"/>
              <a:ext cx="4043363" cy="477838"/>
            </a:xfrm>
            <a:prstGeom prst="rect">
              <a:avLst/>
            </a:prstGeom>
            <a:noFill/>
            <a:ln w="38100">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15"/>
                                      </p:to>
                                    </p:set>
                                    <p:animEffect filter="image" prLst="opacity: 0.15">
                                      <p:cBhvr rctx="IE">
                                        <p:cTn id="7" dur="indefinite"/>
                                        <p:tgtEl>
                                          <p:spTgt spid="2"/>
                                        </p:tgtEl>
                                      </p:cBhvr>
                                    </p:animEffect>
                                  </p:childTnLst>
                                </p:cTn>
                              </p:par>
                              <p:par>
                                <p:cTn id="8" presetID="9" presetClass="emph" presetSubtype="0" nodeType="withEffect">
                                  <p:stCondLst>
                                    <p:cond delay="0"/>
                                  </p:stCondLst>
                                  <p:childTnLst>
                                    <p:set>
                                      <p:cBhvr rctx="PPT">
                                        <p:cTn id="9" dur="indefinite"/>
                                        <p:tgtEl>
                                          <p:spTgt spid="33795">
                                            <p:txEl>
                                              <p:pRg st="0" end="0"/>
                                            </p:txEl>
                                          </p:spTgt>
                                        </p:tgtEl>
                                        <p:attrNameLst>
                                          <p:attrName>style.opacity</p:attrName>
                                        </p:attrNameLst>
                                      </p:cBhvr>
                                      <p:to>
                                        <p:strVal val="0.15"/>
                                      </p:to>
                                    </p:set>
                                    <p:animEffect filter="image" prLst="opacity: 0.15">
                                      <p:cBhvr rctx="IE">
                                        <p:cTn id="10" dur="indefinite"/>
                                        <p:tgtEl>
                                          <p:spTgt spid="33795">
                                            <p:txEl>
                                              <p:pRg st="0" end="0"/>
                                            </p:txEl>
                                          </p:spTgt>
                                        </p:tgtEl>
                                      </p:cBhvr>
                                    </p:animEffect>
                                  </p:childTnLst>
                                </p:cTn>
                              </p:par>
                              <p:par>
                                <p:cTn id="11" presetID="9" presetClass="emph" presetSubtype="0" nodeType="withEffect">
                                  <p:stCondLst>
                                    <p:cond delay="0"/>
                                  </p:stCondLst>
                                  <p:childTnLst>
                                    <p:set>
                                      <p:cBhvr rctx="PPT">
                                        <p:cTn id="12" dur="indefinite"/>
                                        <p:tgtEl>
                                          <p:spTgt spid="33795">
                                            <p:txEl>
                                              <p:pRg st="10" end="10"/>
                                            </p:txEl>
                                          </p:spTgt>
                                        </p:tgtEl>
                                        <p:attrNameLst>
                                          <p:attrName>style.opacity</p:attrName>
                                        </p:attrNameLst>
                                      </p:cBhvr>
                                      <p:to>
                                        <p:strVal val="0.15"/>
                                      </p:to>
                                    </p:set>
                                    <p:animEffect filter="image" prLst="opacity: 0.15">
                                      <p:cBhvr rctx="IE">
                                        <p:cTn id="13" dur="indefinite"/>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p:cNvSpPr/>
          <p:nvPr/>
        </p:nvSpPr>
        <p:spPr bwMode="auto">
          <a:xfrm>
            <a:off x="3581400" y="3200400"/>
            <a:ext cx="1752600" cy="1752600"/>
          </a:xfrm>
          <a:prstGeom prst="ellipse">
            <a:avLst/>
          </a:prstGeom>
          <a:solidFill>
            <a:schemeClr val="tx2">
              <a:lumMod val="40000"/>
              <a:lumOff val="60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z="3200" dirty="0" smtClean="0"/>
              <a:t>Identity Management [Shin et al., ‘03]</a:t>
            </a:r>
            <a:endParaRPr lang="en-US" sz="3200" dirty="0"/>
          </a:p>
        </p:txBody>
      </p:sp>
      <p:pic>
        <p:nvPicPr>
          <p:cNvPr id="6" name="Picture 1143"/>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152400" y="5181600"/>
            <a:ext cx="800799" cy="1005183"/>
          </a:xfrm>
          <a:prstGeom prst="rect">
            <a:avLst/>
          </a:prstGeom>
          <a:noFill/>
          <a:ln w="9525">
            <a:noFill/>
            <a:miter lim="800000"/>
            <a:headEnd/>
            <a:tailEnd/>
          </a:ln>
          <a:effectLst/>
        </p:spPr>
      </p:pic>
      <p:pic>
        <p:nvPicPr>
          <p:cNvPr id="7" name="Picture 1144"/>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295275" y="1295400"/>
            <a:ext cx="619125" cy="1090043"/>
          </a:xfrm>
          <a:prstGeom prst="rect">
            <a:avLst/>
          </a:prstGeom>
          <a:noFill/>
          <a:ln w="9525">
            <a:noFill/>
            <a:miter lim="800000"/>
            <a:headEnd/>
            <a:tailEnd/>
          </a:ln>
          <a:effectLst/>
        </p:spPr>
      </p:pic>
      <p:pic>
        <p:nvPicPr>
          <p:cNvPr id="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894214" y="229755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1224989" y="231598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1438000" y="257379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3"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1768776" y="25922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2010319" y="284120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2341094" y="285964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2554106" y="3117455"/>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2884881" y="313588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3163900" y="338020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3494675" y="339863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3707687" y="365645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1"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3958417" y="379899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420003">
            <a:off x="4280005" y="392386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3"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4568018" y="4027596"/>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050323">
            <a:off x="4874046" y="403354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5154567" y="42185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5339702" y="4483785"/>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7"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5670477" y="450221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5883488" y="476003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6214263" y="4778466"/>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6455807" y="502744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1"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6786582" y="5045875"/>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6999593" y="530369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3"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7330368" y="532212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7609388" y="556644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94380" flipH="1">
            <a:off x="7940163" y="558487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7929805">
            <a:off x="8153174" y="584268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956297" y="579224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1175395" y="554375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1509730" y="553587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7"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1728828" y="528738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2073869" y="525161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2292967" y="500312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2627302" y="499523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1"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2846400" y="4746746"/>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3210962" y="4678649"/>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3"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3426827" y="44211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3721786" y="431070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3884028" y="4040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5609893">
            <a:off x="4178986" y="408210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7"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622136" flipH="1">
            <a:off x="4547631" y="388952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5400000">
            <a:off x="4881967" y="3881639"/>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5103226" y="36591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5423992" y="365176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1"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5643090" y="3403269"/>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5977426" y="3395386"/>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3"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6196523" y="314689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6541564" y="3111126"/>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6760662" y="286263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7094998" y="285475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7"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7314095" y="2606259"/>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8"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7678657" y="253816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9"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587183" flipH="1">
            <a:off x="7897754" y="228967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822608">
            <a:off x="8232090" y="228178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74" name="Rounded Rectangle 73"/>
          <p:cNvSpPr/>
          <p:nvPr/>
        </p:nvSpPr>
        <p:spPr bwMode="auto">
          <a:xfrm>
            <a:off x="3733800" y="1143000"/>
            <a:ext cx="3962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ahoma" charset="0"/>
              </a:rPr>
              <a:t>Identity Mixing @Tracks</a:t>
            </a:r>
            <a:r>
              <a:rPr kumimoji="0" lang="en-US" sz="2000" b="0" i="0" u="none" strike="noStrike" cap="none" normalizeH="0" dirty="0" smtClean="0">
                <a:ln>
                  <a:noFill/>
                </a:ln>
                <a:solidFill>
                  <a:schemeClr val="tx1"/>
                </a:solidFill>
                <a:effectLst/>
                <a:latin typeface="Tahoma" charset="0"/>
              </a:rPr>
              <a:t> 1,2</a:t>
            </a:r>
            <a:endParaRPr kumimoji="0" lang="en-US" sz="2000" b="0" i="0" u="none" strike="noStrike" cap="none" normalizeH="0" baseline="0" dirty="0" smtClean="0">
              <a:ln>
                <a:noFill/>
              </a:ln>
              <a:solidFill>
                <a:schemeClr val="tx1"/>
              </a:solidFill>
              <a:effectLst/>
              <a:latin typeface="Tahoma" charset="0"/>
            </a:endParaRPr>
          </a:p>
        </p:txBody>
      </p:sp>
      <p:cxnSp>
        <p:nvCxnSpPr>
          <p:cNvPr id="76" name="Curved Connector 75"/>
          <p:cNvCxnSpPr>
            <a:stCxn id="74" idx="2"/>
            <a:endCxn id="72" idx="0"/>
          </p:cNvCxnSpPr>
          <p:nvPr/>
        </p:nvCxnSpPr>
        <p:spPr bwMode="auto">
          <a:xfrm rot="5400000">
            <a:off x="4324350" y="1809750"/>
            <a:ext cx="1524000" cy="1257300"/>
          </a:xfrm>
          <a:prstGeom prst="curvedConnector3">
            <a:avLst>
              <a:gd name="adj1" fmla="val 50000"/>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sp>
        <p:nvSpPr>
          <p:cNvPr id="78" name="TextBox 77"/>
          <p:cNvSpPr txBox="1"/>
          <p:nvPr/>
        </p:nvSpPr>
        <p:spPr>
          <a:xfrm rot="1482465">
            <a:off x="1503162" y="2362200"/>
            <a:ext cx="1371600" cy="400110"/>
          </a:xfrm>
          <a:prstGeom prst="rect">
            <a:avLst/>
          </a:prstGeom>
          <a:noFill/>
        </p:spPr>
        <p:txBody>
          <a:bodyPr wrap="square" rtlCol="0">
            <a:spAutoFit/>
          </a:bodyPr>
          <a:lstStyle/>
          <a:p>
            <a:r>
              <a:rPr lang="en-US" sz="2000" dirty="0" smtClean="0">
                <a:solidFill>
                  <a:srgbClr val="FF0000"/>
                </a:solidFill>
              </a:rPr>
              <a:t>Track 1</a:t>
            </a:r>
            <a:endParaRPr lang="en-US" sz="2000" dirty="0">
              <a:solidFill>
                <a:srgbClr val="FF0000"/>
              </a:solidFill>
            </a:endParaRPr>
          </a:p>
        </p:txBody>
      </p:sp>
      <p:sp>
        <p:nvSpPr>
          <p:cNvPr id="82" name="TextBox 81"/>
          <p:cNvSpPr txBox="1"/>
          <p:nvPr/>
        </p:nvSpPr>
        <p:spPr>
          <a:xfrm rot="20297882">
            <a:off x="1219200" y="4800600"/>
            <a:ext cx="1371600" cy="400110"/>
          </a:xfrm>
          <a:prstGeom prst="rect">
            <a:avLst/>
          </a:prstGeom>
          <a:noFill/>
        </p:spPr>
        <p:txBody>
          <a:bodyPr wrap="square" rtlCol="0">
            <a:spAutoFit/>
          </a:bodyPr>
          <a:lstStyle/>
          <a:p>
            <a:r>
              <a:rPr lang="en-US" sz="2000" dirty="0" smtClean="0">
                <a:solidFill>
                  <a:srgbClr val="FF0000"/>
                </a:solidFill>
              </a:rPr>
              <a:t>Track 2</a:t>
            </a:r>
            <a:endParaRPr lang="en-US" sz="2000" dirty="0">
              <a:solidFill>
                <a:srgbClr val="FF0000"/>
              </a:solidFill>
            </a:endParaRPr>
          </a:p>
        </p:txBody>
      </p:sp>
      <p:sp>
        <p:nvSpPr>
          <p:cNvPr id="73" name="Rounded Rectangle 72"/>
          <p:cNvSpPr/>
          <p:nvPr/>
        </p:nvSpPr>
        <p:spPr bwMode="auto">
          <a:xfrm>
            <a:off x="2362200" y="5562600"/>
            <a:ext cx="4191000" cy="9906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ahoma" charset="0"/>
              </a:rPr>
              <a:t>Where</a:t>
            </a:r>
            <a:r>
              <a:rPr kumimoji="0" lang="en-US" sz="2400" b="0" i="0" u="none" strike="noStrike" cap="none" normalizeH="0" dirty="0" smtClean="0">
                <a:ln>
                  <a:noFill/>
                </a:ln>
                <a:solidFill>
                  <a:schemeClr val="tx1"/>
                </a:solidFill>
                <a:effectLst/>
                <a:latin typeface="Tahoma" charset="0"/>
              </a:rPr>
              <a:t> is Donald Duck?</a:t>
            </a:r>
            <a:r>
              <a:rPr kumimoji="0" lang="en-US" sz="2400" b="0" i="0" u="none" strike="noStrike" cap="none" normalizeH="0" baseline="0" dirty="0" smtClean="0">
                <a:ln>
                  <a:noFill/>
                </a:ln>
                <a:solidFill>
                  <a:schemeClr val="tx1"/>
                </a:solidFill>
                <a:effectLst/>
                <a:latin typeface="Tahoma" charset="0"/>
              </a:rPr>
              <a:t> </a:t>
            </a:r>
          </a:p>
        </p:txBody>
      </p:sp>
      <p:sp>
        <p:nvSpPr>
          <p:cNvPr id="71" name="Slide Number Placeholder 70"/>
          <p:cNvSpPr>
            <a:spLocks noGrp="1"/>
          </p:cNvSpPr>
          <p:nvPr>
            <p:ph type="sldNum" sz="quarter" idx="12"/>
          </p:nvPr>
        </p:nvSpPr>
        <p:spPr/>
        <p:txBody>
          <a:bodyPr/>
          <a:lstStyle/>
          <a:p>
            <a:fld id="{5A1D4220-6FA6-4414-AE3B-775DEAC5B3B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
                                  </p:stCondLst>
                                  <p:childTnLst>
                                    <p:set>
                                      <p:cBhvr>
                                        <p:cTn id="11" dur="1" fill="hold">
                                          <p:stCondLst>
                                            <p:cond delay="0"/>
                                          </p:stCondLst>
                                        </p:cTn>
                                        <p:tgtEl>
                                          <p:spTgt spid="4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100"/>
                            </p:stCondLst>
                            <p:childTnLst>
                              <p:par>
                                <p:cTn id="15" presetID="1" presetClass="entr" presetSubtype="0" fill="hold" nodeType="afterEffect">
                                  <p:stCondLst>
                                    <p:cond delay="10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par>
                          <p:cTn id="19" fill="hold">
                            <p:stCondLst>
                              <p:cond delay="200"/>
                            </p:stCondLst>
                            <p:childTnLst>
                              <p:par>
                                <p:cTn id="20" presetID="1" presetClass="entr" presetSubtype="0" fill="hold" nodeType="afterEffect">
                                  <p:stCondLst>
                                    <p:cond delay="10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par>
                          <p:cTn id="28" fill="hold">
                            <p:stCondLst>
                              <p:cond delay="300"/>
                            </p:stCondLst>
                            <p:childTnLst>
                              <p:par>
                                <p:cTn id="29" presetID="1" presetClass="entr" presetSubtype="0" fill="hold" nodeType="afterEffect">
                                  <p:stCondLst>
                                    <p:cond delay="10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400"/>
                            </p:stCondLst>
                            <p:childTnLst>
                              <p:par>
                                <p:cTn id="34" presetID="1" presetClass="entr" presetSubtype="0" fill="hold" nodeType="afterEffect">
                                  <p:stCondLst>
                                    <p:cond delay="10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10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600"/>
                            </p:stCondLst>
                            <p:childTnLst>
                              <p:par>
                                <p:cTn id="44" presetID="1" presetClass="entr" presetSubtype="0" fill="hold" nodeType="afterEffect">
                                  <p:stCondLst>
                                    <p:cond delay="100"/>
                                  </p:stCondLst>
                                  <p:childTnLst>
                                    <p:set>
                                      <p:cBhvr>
                                        <p:cTn id="45" dur="1" fill="hold">
                                          <p:stCondLst>
                                            <p:cond delay="0"/>
                                          </p:stCondLst>
                                        </p:cTn>
                                        <p:tgtEl>
                                          <p:spTgt spid="5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par>
                          <p:cTn id="48" fill="hold">
                            <p:stCondLst>
                              <p:cond delay="700"/>
                            </p:stCondLst>
                            <p:childTnLst>
                              <p:par>
                                <p:cTn id="49" presetID="1" presetClass="entr" presetSubtype="0" fill="hold" nodeType="afterEffect">
                                  <p:stCondLst>
                                    <p:cond delay="10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p:stCondLst>
                              <p:cond delay="800"/>
                            </p:stCondLst>
                            <p:childTnLst>
                              <p:par>
                                <p:cTn id="54" presetID="1" presetClass="entr" presetSubtype="0" fill="hold" nodeType="afterEffect">
                                  <p:stCondLst>
                                    <p:cond delay="100"/>
                                  </p:stCondLst>
                                  <p:childTnLst>
                                    <p:set>
                                      <p:cBhvr>
                                        <p:cTn id="55" dur="1" fill="hold">
                                          <p:stCondLst>
                                            <p:cond delay="0"/>
                                          </p:stCondLst>
                                        </p:cTn>
                                        <p:tgtEl>
                                          <p:spTgt spid="5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par>
                          <p:cTn id="58" fill="hold">
                            <p:stCondLst>
                              <p:cond delay="900"/>
                            </p:stCondLst>
                            <p:childTnLst>
                              <p:par>
                                <p:cTn id="59" presetID="1" presetClass="entr" presetSubtype="0" fill="hold" nodeType="afterEffect">
                                  <p:stCondLst>
                                    <p:cond delay="10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1000"/>
                            </p:stCondLst>
                            <p:childTnLst>
                              <p:par>
                                <p:cTn id="64" presetID="1" presetClass="entr" presetSubtype="0" fill="hold" nodeType="afterEffect">
                                  <p:stCondLst>
                                    <p:cond delay="100"/>
                                  </p:stCondLst>
                                  <p:childTnLst>
                                    <p:set>
                                      <p:cBhvr>
                                        <p:cTn id="65" dur="1" fill="hold">
                                          <p:stCondLst>
                                            <p:cond delay="0"/>
                                          </p:stCondLst>
                                        </p:cTn>
                                        <p:tgtEl>
                                          <p:spTgt spid="5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par>
                          <p:cTn id="68" fill="hold">
                            <p:stCondLst>
                              <p:cond delay="1100"/>
                            </p:stCondLst>
                            <p:childTnLst>
                              <p:par>
                                <p:cTn id="69" presetID="1" presetClass="entr" presetSubtype="0" fill="hold" nodeType="afterEffect">
                                  <p:stCondLst>
                                    <p:cond delay="10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par>
                          <p:cTn id="73" fill="hold">
                            <p:stCondLst>
                              <p:cond delay="1200"/>
                            </p:stCondLst>
                            <p:childTnLst>
                              <p:par>
                                <p:cTn id="74" presetID="1" presetClass="entr" presetSubtype="0" fill="hold" nodeType="afterEffect">
                                  <p:stCondLst>
                                    <p:cond delay="100"/>
                                  </p:stCondLst>
                                  <p:childTnLst>
                                    <p:set>
                                      <p:cBhvr>
                                        <p:cTn id="75" dur="1" fill="hold">
                                          <p:stCondLst>
                                            <p:cond delay="0"/>
                                          </p:stCondLst>
                                        </p:cTn>
                                        <p:tgtEl>
                                          <p:spTgt spid="2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childTnLst>
                                </p:cTn>
                              </p:par>
                            </p:childTnLst>
                          </p:cTn>
                        </p:par>
                        <p:par>
                          <p:cTn id="78" fill="hold">
                            <p:stCondLst>
                              <p:cond delay="1300"/>
                            </p:stCondLst>
                            <p:childTnLst>
                              <p:par>
                                <p:cTn id="79" presetID="1" presetClass="entr" presetSubtype="0" fill="hold" nodeType="afterEffect">
                                  <p:stCondLst>
                                    <p:cond delay="10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par>
                          <p:cTn id="83" fill="hold">
                            <p:stCondLst>
                              <p:cond delay="1400"/>
                            </p:stCondLst>
                            <p:childTnLst>
                              <p:par>
                                <p:cTn id="84" presetID="1" presetClass="entr" presetSubtype="0" fill="hold" nodeType="afterEffect">
                                  <p:stCondLst>
                                    <p:cond delay="100"/>
                                  </p:stCondLst>
                                  <p:childTnLst>
                                    <p:set>
                                      <p:cBhvr>
                                        <p:cTn id="85" dur="1" fill="hold">
                                          <p:stCondLst>
                                            <p:cond delay="0"/>
                                          </p:stCondLst>
                                        </p:cTn>
                                        <p:tgtEl>
                                          <p:spTgt spid="25"/>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9"/>
                                        </p:tgtEl>
                                        <p:attrNameLst>
                                          <p:attrName>style.visibility</p:attrName>
                                        </p:attrNameLst>
                                      </p:cBhvr>
                                      <p:to>
                                        <p:strVal val="visible"/>
                                      </p:to>
                                    </p:set>
                                  </p:childTnLst>
                                </p:cTn>
                              </p:par>
                            </p:childTnLst>
                          </p:cTn>
                        </p:par>
                        <p:par>
                          <p:cTn id="88" fill="hold">
                            <p:stCondLst>
                              <p:cond delay="1500"/>
                            </p:stCondLst>
                            <p:childTnLst>
                              <p:par>
                                <p:cTn id="89" presetID="1" presetClass="entr" presetSubtype="0" fill="hold" nodeType="afterEffect">
                                  <p:stCondLst>
                                    <p:cond delay="100"/>
                                  </p:stCondLst>
                                  <p:childTnLst>
                                    <p:set>
                                      <p:cBhvr>
                                        <p:cTn id="90" dur="1" fill="hold">
                                          <p:stCondLst>
                                            <p:cond delay="0"/>
                                          </p:stCondLst>
                                        </p:cTn>
                                        <p:tgtEl>
                                          <p:spTgt spid="2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par>
                          <p:cTn id="93" fill="hold">
                            <p:stCondLst>
                              <p:cond delay="1600"/>
                            </p:stCondLst>
                            <p:childTnLst>
                              <p:par>
                                <p:cTn id="94" presetID="1" presetClass="entr" presetSubtype="0" fill="hold" nodeType="afterEffect">
                                  <p:stCondLst>
                                    <p:cond delay="100"/>
                                  </p:stCondLst>
                                  <p:childTnLst>
                                    <p:set>
                                      <p:cBhvr>
                                        <p:cTn id="95" dur="1" fill="hold">
                                          <p:stCondLst>
                                            <p:cond delay="0"/>
                                          </p:stCondLst>
                                        </p:cTn>
                                        <p:tgtEl>
                                          <p:spTgt spid="27"/>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1"/>
                                        </p:tgtEl>
                                        <p:attrNameLst>
                                          <p:attrName>style.visibility</p:attrName>
                                        </p:attrNameLst>
                                      </p:cBhvr>
                                      <p:to>
                                        <p:strVal val="visible"/>
                                      </p:to>
                                    </p:set>
                                  </p:childTnLst>
                                </p:cTn>
                              </p:par>
                            </p:childTnLst>
                          </p:cTn>
                        </p:par>
                        <p:par>
                          <p:cTn id="98" fill="hold">
                            <p:stCondLst>
                              <p:cond delay="1700"/>
                            </p:stCondLst>
                            <p:childTnLst>
                              <p:par>
                                <p:cTn id="99" presetID="1" presetClass="entr" presetSubtype="0" fill="hold" nodeType="afterEffect">
                                  <p:stCondLst>
                                    <p:cond delay="100"/>
                                  </p:stCondLst>
                                  <p:childTnLst>
                                    <p:set>
                                      <p:cBhvr>
                                        <p:cTn id="100" dur="1" fill="hold">
                                          <p:stCondLst>
                                            <p:cond delay="0"/>
                                          </p:stCondLst>
                                        </p:cTn>
                                        <p:tgtEl>
                                          <p:spTgt spid="2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childTnLst>
                          </p:cTn>
                        </p:par>
                        <p:par>
                          <p:cTn id="103" fill="hold">
                            <p:stCondLst>
                              <p:cond delay="1800"/>
                            </p:stCondLst>
                            <p:childTnLst>
                              <p:par>
                                <p:cTn id="104" presetID="1" presetClass="entr" presetSubtype="0" fill="hold" nodeType="afterEffect">
                                  <p:stCondLst>
                                    <p:cond delay="100"/>
                                  </p:stCondLst>
                                  <p:childTnLst>
                                    <p:set>
                                      <p:cBhvr>
                                        <p:cTn id="105" dur="1" fill="hold">
                                          <p:stCondLst>
                                            <p:cond delay="0"/>
                                          </p:stCondLst>
                                        </p:cTn>
                                        <p:tgtEl>
                                          <p:spTgt spid="29"/>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63"/>
                                        </p:tgtEl>
                                        <p:attrNameLst>
                                          <p:attrName>style.visibility</p:attrName>
                                        </p:attrNameLst>
                                      </p:cBhvr>
                                      <p:to>
                                        <p:strVal val="visible"/>
                                      </p:to>
                                    </p:set>
                                  </p:childTnLst>
                                </p:cTn>
                              </p:par>
                            </p:childTnLst>
                          </p:cTn>
                        </p:par>
                        <p:par>
                          <p:cTn id="108" fill="hold">
                            <p:stCondLst>
                              <p:cond delay="1900"/>
                            </p:stCondLst>
                            <p:childTnLst>
                              <p:par>
                                <p:cTn id="109" presetID="1" presetClass="entr" presetSubtype="0" fill="hold" nodeType="afterEffect">
                                  <p:stCondLst>
                                    <p:cond delay="100"/>
                                  </p:stCondLst>
                                  <p:childTnLst>
                                    <p:set>
                                      <p:cBhvr>
                                        <p:cTn id="110" dur="1" fill="hold">
                                          <p:stCondLst>
                                            <p:cond delay="0"/>
                                          </p:stCondLst>
                                        </p:cTn>
                                        <p:tgtEl>
                                          <p:spTgt spid="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childTnLst>
                          </p:cTn>
                        </p:par>
                        <p:par>
                          <p:cTn id="113" fill="hold">
                            <p:stCondLst>
                              <p:cond delay="2000"/>
                            </p:stCondLst>
                            <p:childTnLst>
                              <p:par>
                                <p:cTn id="114" presetID="1" presetClass="entr" presetSubtype="0" fill="hold" nodeType="afterEffect">
                                  <p:stCondLst>
                                    <p:cond delay="100"/>
                                  </p:stCondLst>
                                  <p:childTnLst>
                                    <p:set>
                                      <p:cBhvr>
                                        <p:cTn id="115" dur="1" fill="hold">
                                          <p:stCondLst>
                                            <p:cond delay="0"/>
                                          </p:stCondLst>
                                        </p:cTn>
                                        <p:tgtEl>
                                          <p:spTgt spid="3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65"/>
                                        </p:tgtEl>
                                        <p:attrNameLst>
                                          <p:attrName>style.visibility</p:attrName>
                                        </p:attrNameLst>
                                      </p:cBhvr>
                                      <p:to>
                                        <p:strVal val="visible"/>
                                      </p:to>
                                    </p:set>
                                  </p:childTnLst>
                                </p:cTn>
                              </p:par>
                            </p:childTnLst>
                          </p:cTn>
                        </p:par>
                        <p:par>
                          <p:cTn id="118" fill="hold">
                            <p:stCondLst>
                              <p:cond delay="2100"/>
                            </p:stCondLst>
                            <p:childTnLst>
                              <p:par>
                                <p:cTn id="119" presetID="1" presetClass="entr" presetSubtype="0" fill="hold" nodeType="afterEffect">
                                  <p:stCondLst>
                                    <p:cond delay="100"/>
                                  </p:stCondLst>
                                  <p:childTnLst>
                                    <p:set>
                                      <p:cBhvr>
                                        <p:cTn id="120" dur="1" fill="hold">
                                          <p:stCondLst>
                                            <p:cond delay="0"/>
                                          </p:stCondLst>
                                        </p:cTn>
                                        <p:tgtEl>
                                          <p:spTgt spid="3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childTnLst>
                          </p:cTn>
                        </p:par>
                        <p:par>
                          <p:cTn id="123" fill="hold">
                            <p:stCondLst>
                              <p:cond delay="2200"/>
                            </p:stCondLst>
                            <p:childTnLst>
                              <p:par>
                                <p:cTn id="124" presetID="1" presetClass="entr" presetSubtype="0" fill="hold" nodeType="afterEffect">
                                  <p:stCondLst>
                                    <p:cond delay="100"/>
                                  </p:stCondLst>
                                  <p:childTnLst>
                                    <p:set>
                                      <p:cBhvr>
                                        <p:cTn id="125" dur="1" fill="hold">
                                          <p:stCondLst>
                                            <p:cond delay="0"/>
                                          </p:stCondLst>
                                        </p:cTn>
                                        <p:tgtEl>
                                          <p:spTgt spid="33"/>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67"/>
                                        </p:tgtEl>
                                        <p:attrNameLst>
                                          <p:attrName>style.visibility</p:attrName>
                                        </p:attrNameLst>
                                      </p:cBhvr>
                                      <p:to>
                                        <p:strVal val="visible"/>
                                      </p:to>
                                    </p:set>
                                  </p:childTnLst>
                                </p:cTn>
                              </p:par>
                            </p:childTnLst>
                          </p:cTn>
                        </p:par>
                        <p:par>
                          <p:cTn id="128" fill="hold">
                            <p:stCondLst>
                              <p:cond delay="2300"/>
                            </p:stCondLst>
                            <p:childTnLst>
                              <p:par>
                                <p:cTn id="129" presetID="1" presetClass="entr" presetSubtype="0" fill="hold" nodeType="afterEffect">
                                  <p:stCondLst>
                                    <p:cond delay="100"/>
                                  </p:stCondLst>
                                  <p:childTnLst>
                                    <p:set>
                                      <p:cBhvr>
                                        <p:cTn id="130" dur="1" fill="hold">
                                          <p:stCondLst>
                                            <p:cond delay="0"/>
                                          </p:stCondLst>
                                        </p:cTn>
                                        <p:tgtEl>
                                          <p:spTgt spid="3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8"/>
                                        </p:tgtEl>
                                        <p:attrNameLst>
                                          <p:attrName>style.visibility</p:attrName>
                                        </p:attrNameLst>
                                      </p:cBhvr>
                                      <p:to>
                                        <p:strVal val="visible"/>
                                      </p:to>
                                    </p:set>
                                  </p:childTnLst>
                                </p:cTn>
                              </p:par>
                            </p:childTnLst>
                          </p:cTn>
                        </p:par>
                        <p:par>
                          <p:cTn id="133" fill="hold">
                            <p:stCondLst>
                              <p:cond delay="2400"/>
                            </p:stCondLst>
                            <p:childTnLst>
                              <p:par>
                                <p:cTn id="134" presetID="1" presetClass="entr" presetSubtype="0" fill="hold" nodeType="afterEffect">
                                  <p:stCondLst>
                                    <p:cond delay="100"/>
                                  </p:stCondLst>
                                  <p:childTnLst>
                                    <p:set>
                                      <p:cBhvr>
                                        <p:cTn id="135" dur="1" fill="hold">
                                          <p:stCondLst>
                                            <p:cond delay="0"/>
                                          </p:stCondLst>
                                        </p:cTn>
                                        <p:tgtEl>
                                          <p:spTgt spid="35"/>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69"/>
                                        </p:tgtEl>
                                        <p:attrNameLst>
                                          <p:attrName>style.visibility</p:attrName>
                                        </p:attrNameLst>
                                      </p:cBhvr>
                                      <p:to>
                                        <p:strVal val="visible"/>
                                      </p:to>
                                    </p:set>
                                  </p:childTnLst>
                                </p:cTn>
                              </p:par>
                            </p:childTnLst>
                          </p:cTn>
                        </p:par>
                        <p:par>
                          <p:cTn id="138" fill="hold">
                            <p:stCondLst>
                              <p:cond delay="2500"/>
                            </p:stCondLst>
                            <p:childTnLst>
                              <p:par>
                                <p:cTn id="139" presetID="1" presetClass="entr" presetSubtype="0" fill="hold" nodeType="afterEffect">
                                  <p:stCondLst>
                                    <p:cond delay="100"/>
                                  </p:stCondLst>
                                  <p:childTnLst>
                                    <p:set>
                                      <p:cBhvr>
                                        <p:cTn id="140" dur="1" fill="hold">
                                          <p:stCondLst>
                                            <p:cond delay="0"/>
                                          </p:stCondLst>
                                        </p:cTn>
                                        <p:tgtEl>
                                          <p:spTgt spid="3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grpId="0" nodeType="click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1000" fill="hold"/>
                                        <p:tgtEl>
                                          <p:spTgt spid="72"/>
                                        </p:tgtEl>
                                        <p:attrNameLst>
                                          <p:attrName>ppt_w</p:attrName>
                                        </p:attrNameLst>
                                      </p:cBhvr>
                                      <p:tavLst>
                                        <p:tav tm="0">
                                          <p:val>
                                            <p:strVal val="#ppt_w*0.70"/>
                                          </p:val>
                                        </p:tav>
                                        <p:tav tm="100000">
                                          <p:val>
                                            <p:strVal val="#ppt_w"/>
                                          </p:val>
                                        </p:tav>
                                      </p:tavLst>
                                    </p:anim>
                                    <p:anim calcmode="lin" valueType="num">
                                      <p:cBhvr>
                                        <p:cTn id="148" dur="1000" fill="hold"/>
                                        <p:tgtEl>
                                          <p:spTgt spid="72"/>
                                        </p:tgtEl>
                                        <p:attrNameLst>
                                          <p:attrName>ppt_h</p:attrName>
                                        </p:attrNameLst>
                                      </p:cBhvr>
                                      <p:tavLst>
                                        <p:tav tm="0">
                                          <p:val>
                                            <p:strVal val="#ppt_h"/>
                                          </p:val>
                                        </p:tav>
                                        <p:tav tm="100000">
                                          <p:val>
                                            <p:strVal val="#ppt_h"/>
                                          </p:val>
                                        </p:tav>
                                      </p:tavLst>
                                    </p:anim>
                                    <p:animEffect transition="in" filter="fade">
                                      <p:cBhvr>
                                        <p:cTn id="149" dur="1000"/>
                                        <p:tgtEl>
                                          <p:spTgt spid="72"/>
                                        </p:tgtEl>
                                      </p:cBhvr>
                                    </p:animEffect>
                                  </p:childTnLst>
                                </p:cTn>
                              </p:par>
                              <p:par>
                                <p:cTn id="150" presetID="55" presetClass="entr" presetSubtype="0" fill="hold" nodeType="withEffect">
                                  <p:stCondLst>
                                    <p:cond delay="0"/>
                                  </p:stCondLst>
                                  <p:childTnLst>
                                    <p:set>
                                      <p:cBhvr>
                                        <p:cTn id="151" dur="1" fill="hold">
                                          <p:stCondLst>
                                            <p:cond delay="0"/>
                                          </p:stCondLst>
                                        </p:cTn>
                                        <p:tgtEl>
                                          <p:spTgt spid="76"/>
                                        </p:tgtEl>
                                        <p:attrNameLst>
                                          <p:attrName>style.visibility</p:attrName>
                                        </p:attrNameLst>
                                      </p:cBhvr>
                                      <p:to>
                                        <p:strVal val="visible"/>
                                      </p:to>
                                    </p:set>
                                    <p:anim calcmode="lin" valueType="num">
                                      <p:cBhvr>
                                        <p:cTn id="152" dur="1000" fill="hold"/>
                                        <p:tgtEl>
                                          <p:spTgt spid="76"/>
                                        </p:tgtEl>
                                        <p:attrNameLst>
                                          <p:attrName>ppt_w</p:attrName>
                                        </p:attrNameLst>
                                      </p:cBhvr>
                                      <p:tavLst>
                                        <p:tav tm="0">
                                          <p:val>
                                            <p:strVal val="#ppt_w*0.70"/>
                                          </p:val>
                                        </p:tav>
                                        <p:tav tm="100000">
                                          <p:val>
                                            <p:strVal val="#ppt_w"/>
                                          </p:val>
                                        </p:tav>
                                      </p:tavLst>
                                    </p:anim>
                                    <p:anim calcmode="lin" valueType="num">
                                      <p:cBhvr>
                                        <p:cTn id="153" dur="1000" fill="hold"/>
                                        <p:tgtEl>
                                          <p:spTgt spid="76"/>
                                        </p:tgtEl>
                                        <p:attrNameLst>
                                          <p:attrName>ppt_h</p:attrName>
                                        </p:attrNameLst>
                                      </p:cBhvr>
                                      <p:tavLst>
                                        <p:tav tm="0">
                                          <p:val>
                                            <p:strVal val="#ppt_h"/>
                                          </p:val>
                                        </p:tav>
                                        <p:tav tm="100000">
                                          <p:val>
                                            <p:strVal val="#ppt_h"/>
                                          </p:val>
                                        </p:tav>
                                      </p:tavLst>
                                    </p:anim>
                                    <p:animEffect transition="in" filter="fade">
                                      <p:cBhvr>
                                        <p:cTn id="154" dur="1000"/>
                                        <p:tgtEl>
                                          <p:spTgt spid="76"/>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anim calcmode="lin" valueType="num">
                                      <p:cBhvr>
                                        <p:cTn id="157" dur="1000" fill="hold"/>
                                        <p:tgtEl>
                                          <p:spTgt spid="74"/>
                                        </p:tgtEl>
                                        <p:attrNameLst>
                                          <p:attrName>ppt_w</p:attrName>
                                        </p:attrNameLst>
                                      </p:cBhvr>
                                      <p:tavLst>
                                        <p:tav tm="0">
                                          <p:val>
                                            <p:strVal val="#ppt_w*0.70"/>
                                          </p:val>
                                        </p:tav>
                                        <p:tav tm="100000">
                                          <p:val>
                                            <p:strVal val="#ppt_w"/>
                                          </p:val>
                                        </p:tav>
                                      </p:tavLst>
                                    </p:anim>
                                    <p:anim calcmode="lin" valueType="num">
                                      <p:cBhvr>
                                        <p:cTn id="158" dur="1000" fill="hold"/>
                                        <p:tgtEl>
                                          <p:spTgt spid="74"/>
                                        </p:tgtEl>
                                        <p:attrNameLst>
                                          <p:attrName>ppt_h</p:attrName>
                                        </p:attrNameLst>
                                      </p:cBhvr>
                                      <p:tavLst>
                                        <p:tav tm="0">
                                          <p:val>
                                            <p:strVal val="#ppt_h"/>
                                          </p:val>
                                        </p:tav>
                                        <p:tav tm="100000">
                                          <p:val>
                                            <p:strVal val="#ppt_h"/>
                                          </p:val>
                                        </p:tav>
                                      </p:tavLst>
                                    </p:anim>
                                    <p:animEffect transition="in" filter="fade">
                                      <p:cBhvr>
                                        <p:cTn id="159" dur="1000"/>
                                        <p:tgtEl>
                                          <p:spTgt spid="7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73"/>
                                        </p:tgtEl>
                                        <p:attrNameLst>
                                          <p:attrName>style.visibility</p:attrName>
                                        </p:attrNameLst>
                                      </p:cBhvr>
                                      <p:to>
                                        <p:strVal val="visible"/>
                                      </p:to>
                                    </p:set>
                                    <p:animEffect transition="in" filter="fade">
                                      <p:cBhvr>
                                        <p:cTn id="16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8" grpId="0"/>
      <p:bldP spid="82" grpId="0"/>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Conditioning</a:t>
            </a:r>
          </a:p>
        </p:txBody>
      </p:sp>
      <p:sp>
        <p:nvSpPr>
          <p:cNvPr id="134147" name="Rectangle 3"/>
          <p:cNvSpPr>
            <a:spLocks noGrp="1" noChangeArrowheads="1"/>
          </p:cNvSpPr>
          <p:nvPr>
            <p:ph idx="1"/>
          </p:nvPr>
        </p:nvSpPr>
        <p:spPr/>
        <p:txBody>
          <a:bodyPr/>
          <a:lstStyle/>
          <a:p>
            <a:pPr eaLnBrk="1" hangingPunct="1"/>
            <a:r>
              <a:rPr lang="en-US" sz="2400" b="1" dirty="0" err="1" smtClean="0"/>
              <a:t>Bayes</a:t>
            </a:r>
            <a:r>
              <a:rPr lang="en-US" sz="2400" b="1" dirty="0" smtClean="0"/>
              <a:t> rule</a:t>
            </a:r>
            <a:r>
              <a:rPr lang="en-US" sz="2400" dirty="0" smtClean="0"/>
              <a:t> is a </a:t>
            </a:r>
            <a:r>
              <a:rPr lang="en-US" sz="2400" b="1" dirty="0" err="1" smtClean="0"/>
              <a:t>pointwise</a:t>
            </a:r>
            <a:r>
              <a:rPr lang="en-US" sz="2400" b="1" dirty="0" smtClean="0"/>
              <a:t> product</a:t>
            </a:r>
            <a:r>
              <a:rPr lang="en-US" sz="2400" dirty="0" smtClean="0"/>
              <a:t> of the </a:t>
            </a:r>
            <a:r>
              <a:rPr lang="en-US" sz="2400" b="1" dirty="0" smtClean="0">
                <a:solidFill>
                  <a:srgbClr val="800080"/>
                </a:solidFill>
              </a:rPr>
              <a:t>likelihood function</a:t>
            </a:r>
            <a:r>
              <a:rPr lang="en-US" sz="2400" dirty="0" smtClean="0">
                <a:solidFill>
                  <a:srgbClr val="800080"/>
                </a:solidFill>
              </a:rPr>
              <a:t> </a:t>
            </a:r>
            <a:r>
              <a:rPr lang="en-US" sz="2400" dirty="0" smtClean="0"/>
              <a:t>and </a:t>
            </a:r>
            <a:r>
              <a:rPr lang="en-US" sz="2400" b="1" dirty="0" smtClean="0">
                <a:solidFill>
                  <a:schemeClr val="tx2">
                    <a:lumMod val="60000"/>
                    <a:lumOff val="40000"/>
                  </a:schemeClr>
                </a:solidFill>
              </a:rPr>
              <a:t>prior distribution</a:t>
            </a:r>
            <a:r>
              <a:rPr lang="en-US" sz="2400" b="1" dirty="0" smtClean="0"/>
              <a:t>:</a:t>
            </a:r>
          </a:p>
          <a:p>
            <a:pPr eaLnBrk="1" hangingPunct="1"/>
            <a:endParaRPr lang="en-US" sz="2400" dirty="0" smtClean="0"/>
          </a:p>
          <a:p>
            <a:pPr eaLnBrk="1" hangingPunct="1"/>
            <a:endParaRPr lang="en-US" dirty="0" smtClean="0"/>
          </a:p>
          <a:p>
            <a:pPr eaLnBrk="1" hangingPunct="1"/>
            <a:endParaRPr lang="en-US" sz="2400" dirty="0" smtClean="0"/>
          </a:p>
          <a:p>
            <a:pPr eaLnBrk="1" hangingPunct="1"/>
            <a:r>
              <a:rPr lang="en-US" sz="2400" dirty="0" smtClean="0"/>
              <a:t>Example likelihood function: </a:t>
            </a:r>
          </a:p>
          <a:p>
            <a:pPr lvl="1" eaLnBrk="1" hangingPunct="1"/>
            <a:r>
              <a:rPr lang="en-US" dirty="0" smtClean="0">
                <a:solidFill>
                  <a:srgbClr val="800080"/>
                </a:solidFill>
              </a:rPr>
              <a:t>P(</a:t>
            </a:r>
            <a:r>
              <a:rPr lang="en-US" b="1" dirty="0" smtClean="0">
                <a:solidFill>
                  <a:srgbClr val="800080"/>
                </a:solidFill>
              </a:rPr>
              <a:t>z</a:t>
            </a:r>
            <a:r>
              <a:rPr lang="en-US" dirty="0" smtClean="0">
                <a:solidFill>
                  <a:srgbClr val="800080"/>
                </a:solidFill>
              </a:rPr>
              <a:t>=</a:t>
            </a:r>
            <a:r>
              <a:rPr lang="en-US" b="1" dirty="0" smtClean="0">
                <a:solidFill>
                  <a:srgbClr val="00B050"/>
                </a:solidFill>
              </a:rPr>
              <a:t>green</a:t>
            </a:r>
            <a:r>
              <a:rPr lang="en-US" dirty="0" smtClean="0">
                <a:solidFill>
                  <a:srgbClr val="800080"/>
                </a:solidFill>
              </a:rPr>
              <a:t> | </a:t>
            </a:r>
            <a:r>
              <a:rPr lang="en-US" dirty="0" smtClean="0">
                <a:solidFill>
                  <a:srgbClr val="800080"/>
                </a:solidFill>
                <a:latin typeface="Lucida Grande" charset="0"/>
              </a:rPr>
              <a:t>σ</a:t>
            </a:r>
            <a:r>
              <a:rPr lang="en-US" dirty="0" smtClean="0">
                <a:solidFill>
                  <a:srgbClr val="800080"/>
                </a:solidFill>
              </a:rPr>
              <a:t>(</a:t>
            </a:r>
            <a:r>
              <a:rPr lang="en-US" b="1" dirty="0" smtClean="0">
                <a:solidFill>
                  <a:srgbClr val="800080"/>
                </a:solidFill>
              </a:rPr>
              <a:t>A</a:t>
            </a:r>
            <a:r>
              <a:rPr lang="en-US" dirty="0" smtClean="0">
                <a:solidFill>
                  <a:srgbClr val="800080"/>
                </a:solidFill>
              </a:rPr>
              <a:t>lice)=Track </a:t>
            </a:r>
            <a:r>
              <a:rPr lang="en-US" b="1" dirty="0" smtClean="0">
                <a:solidFill>
                  <a:srgbClr val="800080"/>
                </a:solidFill>
              </a:rPr>
              <a:t>1</a:t>
            </a:r>
            <a:r>
              <a:rPr lang="en-US" dirty="0" smtClean="0">
                <a:solidFill>
                  <a:srgbClr val="800080"/>
                </a:solidFill>
              </a:rPr>
              <a:t>) = 9/10</a:t>
            </a:r>
          </a:p>
          <a:p>
            <a:pPr lvl="1" eaLnBrk="1" hangingPunct="1"/>
            <a:r>
              <a:rPr lang="en-US" dirty="0" smtClean="0"/>
              <a:t>(“Prob. we see </a:t>
            </a:r>
            <a:r>
              <a:rPr lang="en-US" b="1" dirty="0" smtClean="0">
                <a:solidFill>
                  <a:srgbClr val="00B050"/>
                </a:solidFill>
              </a:rPr>
              <a:t>green</a:t>
            </a:r>
            <a:r>
              <a:rPr lang="en-US" dirty="0" smtClean="0"/>
              <a:t> at Track </a:t>
            </a:r>
            <a:r>
              <a:rPr lang="en-US" b="1" dirty="0" smtClean="0"/>
              <a:t>1</a:t>
            </a:r>
            <a:r>
              <a:rPr lang="en-US" dirty="0" smtClean="0"/>
              <a:t> given </a:t>
            </a:r>
            <a:r>
              <a:rPr lang="en-US" b="1" dirty="0" smtClean="0"/>
              <a:t>A</a:t>
            </a:r>
            <a:r>
              <a:rPr lang="en-US" dirty="0" smtClean="0"/>
              <a:t>lice is at Track </a:t>
            </a:r>
            <a:r>
              <a:rPr lang="en-US" b="1" dirty="0" smtClean="0"/>
              <a:t>1</a:t>
            </a:r>
            <a:r>
              <a:rPr lang="en-US" dirty="0" smtClean="0"/>
              <a:t> is </a:t>
            </a:r>
            <a:r>
              <a:rPr lang="en-US" b="1" dirty="0" smtClean="0"/>
              <a:t>9/10</a:t>
            </a:r>
            <a:r>
              <a:rPr lang="en-US" dirty="0" smtClean="0"/>
              <a:t>”)</a:t>
            </a:r>
          </a:p>
          <a:p>
            <a:pPr eaLnBrk="1" hangingPunct="1"/>
            <a:endParaRPr lang="en-US" dirty="0" smtClean="0"/>
          </a:p>
          <a:p>
            <a:pPr eaLnBrk="1" hangingPunct="1"/>
            <a:endParaRPr lang="en-US" dirty="0" smtClean="0"/>
          </a:p>
          <a:p>
            <a:pPr eaLnBrk="1" hangingPunct="1">
              <a:buFont typeface="Wingdings" pitchFamily="2" charset="2"/>
              <a:buNone/>
            </a:pPr>
            <a:endParaRPr lang="en-US" dirty="0" smtClean="0"/>
          </a:p>
        </p:txBody>
      </p:sp>
      <p:pic>
        <p:nvPicPr>
          <p:cNvPr id="71684" name="Picture 4"/>
          <p:cNvPicPr>
            <a:picLocks noChangeAspect="1" noChangeArrowheads="1"/>
          </p:cNvPicPr>
          <p:nvPr/>
        </p:nvPicPr>
        <p:blipFill>
          <a:blip r:embed="rId3"/>
          <a:srcRect/>
          <a:stretch>
            <a:fillRect/>
          </a:stretch>
        </p:blipFill>
        <p:spPr bwMode="auto">
          <a:xfrm>
            <a:off x="2743200" y="1828800"/>
            <a:ext cx="3886200" cy="688975"/>
          </a:xfrm>
          <a:prstGeom prst="rect">
            <a:avLst/>
          </a:prstGeom>
          <a:noFill/>
          <a:ln w="9525">
            <a:noFill/>
            <a:miter lim="800000"/>
            <a:headEnd/>
            <a:tailEnd/>
          </a:ln>
        </p:spPr>
      </p:pic>
      <p:sp>
        <p:nvSpPr>
          <p:cNvPr id="71685" name="Text Box 5"/>
          <p:cNvSpPr txBox="1">
            <a:spLocks noChangeArrowheads="1"/>
          </p:cNvSpPr>
          <p:nvPr/>
        </p:nvSpPr>
        <p:spPr bwMode="auto">
          <a:xfrm>
            <a:off x="5486400" y="2667000"/>
            <a:ext cx="1676400" cy="457200"/>
          </a:xfrm>
          <a:prstGeom prst="rect">
            <a:avLst/>
          </a:prstGeom>
          <a:noFill/>
          <a:ln w="38100">
            <a:noFill/>
            <a:miter lim="800000"/>
            <a:headEnd/>
            <a:tailEnd/>
          </a:ln>
        </p:spPr>
        <p:txBody>
          <a:bodyPr>
            <a:spAutoFit/>
          </a:bodyPr>
          <a:lstStyle/>
          <a:p>
            <a:r>
              <a:rPr lang="en-US" sz="2400" dirty="0">
                <a:solidFill>
                  <a:schemeClr val="tx2">
                    <a:lumMod val="60000"/>
                    <a:lumOff val="40000"/>
                  </a:schemeClr>
                </a:solidFill>
              </a:rPr>
              <a:t>Prior</a:t>
            </a:r>
          </a:p>
        </p:txBody>
      </p:sp>
      <p:sp>
        <p:nvSpPr>
          <p:cNvPr id="71686" name="Text Box 6"/>
          <p:cNvSpPr txBox="1">
            <a:spLocks noChangeArrowheads="1"/>
          </p:cNvSpPr>
          <p:nvPr/>
        </p:nvSpPr>
        <p:spPr bwMode="auto">
          <a:xfrm>
            <a:off x="2362200" y="2667000"/>
            <a:ext cx="2057400" cy="457200"/>
          </a:xfrm>
          <a:prstGeom prst="rect">
            <a:avLst/>
          </a:prstGeom>
          <a:noFill/>
          <a:ln w="38100">
            <a:noFill/>
            <a:miter lim="800000"/>
            <a:headEnd/>
            <a:tailEnd/>
          </a:ln>
        </p:spPr>
        <p:txBody>
          <a:bodyPr>
            <a:spAutoFit/>
          </a:bodyPr>
          <a:lstStyle/>
          <a:p>
            <a:r>
              <a:rPr lang="en-US" sz="2400" dirty="0">
                <a:solidFill>
                  <a:srgbClr val="0070C0"/>
                </a:solidFill>
              </a:rPr>
              <a:t>Posterior</a:t>
            </a:r>
          </a:p>
        </p:txBody>
      </p:sp>
      <p:sp>
        <p:nvSpPr>
          <p:cNvPr id="71687" name="Text Box 7"/>
          <p:cNvSpPr txBox="1">
            <a:spLocks noChangeArrowheads="1"/>
          </p:cNvSpPr>
          <p:nvPr/>
        </p:nvSpPr>
        <p:spPr bwMode="auto">
          <a:xfrm>
            <a:off x="3886200" y="2667000"/>
            <a:ext cx="2362200" cy="457200"/>
          </a:xfrm>
          <a:prstGeom prst="rect">
            <a:avLst/>
          </a:prstGeom>
          <a:noFill/>
          <a:ln w="38100">
            <a:noFill/>
            <a:miter lim="800000"/>
            <a:headEnd/>
            <a:tailEnd/>
          </a:ln>
        </p:spPr>
        <p:txBody>
          <a:bodyPr>
            <a:spAutoFit/>
          </a:bodyPr>
          <a:lstStyle/>
          <a:p>
            <a:r>
              <a:rPr lang="en-US" sz="2400" dirty="0">
                <a:solidFill>
                  <a:srgbClr val="800080"/>
                </a:solidFill>
              </a:rPr>
              <a:t>Likelihood</a:t>
            </a:r>
          </a:p>
        </p:txBody>
      </p:sp>
      <p:sp>
        <p:nvSpPr>
          <p:cNvPr id="71688" name="AutoShape 8"/>
          <p:cNvSpPr>
            <a:spLocks/>
          </p:cNvSpPr>
          <p:nvPr/>
        </p:nvSpPr>
        <p:spPr bwMode="auto">
          <a:xfrm rot="5400000">
            <a:off x="6094412" y="2277497"/>
            <a:ext cx="231775" cy="553581"/>
          </a:xfrm>
          <a:prstGeom prst="rightBrace">
            <a:avLst>
              <a:gd name="adj1" fmla="val 24658"/>
              <a:gd name="adj2" fmla="val 50000"/>
            </a:avLst>
          </a:prstGeom>
          <a:noFill/>
          <a:ln w="76200">
            <a:solidFill>
              <a:schemeClr val="tx2">
                <a:lumMod val="60000"/>
                <a:lumOff val="40000"/>
              </a:schemeClr>
            </a:solidFill>
            <a:round/>
            <a:headEnd/>
            <a:tailEnd/>
          </a:ln>
        </p:spPr>
        <p:txBody>
          <a:bodyPr anchor="ctr">
            <a:spAutoFit/>
          </a:bodyPr>
          <a:lstStyle/>
          <a:p>
            <a:endParaRPr lang="en-US" dirty="0">
              <a:solidFill>
                <a:schemeClr val="tx2">
                  <a:lumMod val="60000"/>
                  <a:lumOff val="40000"/>
                </a:schemeClr>
              </a:solidFill>
            </a:endParaRPr>
          </a:p>
        </p:txBody>
      </p:sp>
      <p:sp>
        <p:nvSpPr>
          <p:cNvPr id="71689" name="AutoShape 9"/>
          <p:cNvSpPr>
            <a:spLocks/>
          </p:cNvSpPr>
          <p:nvPr/>
        </p:nvSpPr>
        <p:spPr bwMode="auto">
          <a:xfrm rot="5400000">
            <a:off x="5027612" y="1982788"/>
            <a:ext cx="231775" cy="1143000"/>
          </a:xfrm>
          <a:prstGeom prst="rightBrace">
            <a:avLst>
              <a:gd name="adj1" fmla="val 41096"/>
              <a:gd name="adj2" fmla="val 50000"/>
            </a:avLst>
          </a:prstGeom>
          <a:noFill/>
          <a:ln w="76200">
            <a:solidFill>
              <a:srgbClr val="800080"/>
            </a:solidFill>
            <a:round/>
            <a:headEnd/>
            <a:tailEnd/>
          </a:ln>
        </p:spPr>
        <p:txBody>
          <a:bodyPr anchor="ctr">
            <a:spAutoFit/>
          </a:bodyPr>
          <a:lstStyle/>
          <a:p>
            <a:endParaRPr lang="en-US"/>
          </a:p>
        </p:txBody>
      </p:sp>
      <p:sp>
        <p:nvSpPr>
          <p:cNvPr id="71690" name="AutoShape 10"/>
          <p:cNvSpPr>
            <a:spLocks/>
          </p:cNvSpPr>
          <p:nvPr/>
        </p:nvSpPr>
        <p:spPr bwMode="auto">
          <a:xfrm rot="5400000">
            <a:off x="3275012" y="1982788"/>
            <a:ext cx="231775" cy="1143000"/>
          </a:xfrm>
          <a:prstGeom prst="rightBrace">
            <a:avLst>
              <a:gd name="adj1" fmla="val 41096"/>
              <a:gd name="adj2" fmla="val 50000"/>
            </a:avLst>
          </a:prstGeom>
          <a:noFill/>
          <a:ln w="76200">
            <a:solidFill>
              <a:srgbClr val="0070C0"/>
            </a:solidFill>
            <a:round/>
            <a:headEnd/>
            <a:tailEnd/>
          </a:ln>
        </p:spPr>
        <p:txBody>
          <a:bodyPr anchor="ctr">
            <a:spAutoFit/>
          </a:bodyPr>
          <a:lstStyle/>
          <a:p>
            <a:endParaRPr lang="en-US"/>
          </a:p>
        </p:txBody>
      </p:sp>
      <p:pic>
        <p:nvPicPr>
          <p:cNvPr id="134155" name="Picture 11"/>
          <p:cNvPicPr>
            <a:picLocks noChangeAspect="1" noChangeArrowheads="1"/>
          </p:cNvPicPr>
          <p:nvPr/>
        </p:nvPicPr>
        <p:blipFill>
          <a:blip r:embed="rId4"/>
          <a:srcRect/>
          <a:stretch>
            <a:fillRect/>
          </a:stretch>
        </p:blipFill>
        <p:spPr bwMode="auto">
          <a:xfrm>
            <a:off x="3429000" y="5343525"/>
            <a:ext cx="952500" cy="1057275"/>
          </a:xfrm>
          <a:prstGeom prst="rect">
            <a:avLst/>
          </a:prstGeom>
          <a:noFill/>
          <a:ln w="9525">
            <a:noFill/>
            <a:miter lim="800000"/>
            <a:headEnd/>
            <a:tailEnd/>
          </a:ln>
        </p:spPr>
      </p:pic>
      <p:sp>
        <p:nvSpPr>
          <p:cNvPr id="134156" name="Freeform 12"/>
          <p:cNvSpPr>
            <a:spLocks/>
          </p:cNvSpPr>
          <p:nvPr/>
        </p:nvSpPr>
        <p:spPr bwMode="auto">
          <a:xfrm>
            <a:off x="3962400" y="5572125"/>
            <a:ext cx="2667000" cy="520700"/>
          </a:xfrm>
          <a:custGeom>
            <a:avLst/>
            <a:gdLst>
              <a:gd name="T0" fmla="*/ 0 w 1680"/>
              <a:gd name="T1" fmla="*/ 2147483647 h 328"/>
              <a:gd name="T2" fmla="*/ 2147483647 w 1680"/>
              <a:gd name="T3" fmla="*/ 2147483647 h 328"/>
              <a:gd name="T4" fmla="*/ 2147483647 w 1680"/>
              <a:gd name="T5" fmla="*/ 0 h 328"/>
              <a:gd name="T6" fmla="*/ 0 60000 65536"/>
              <a:gd name="T7" fmla="*/ 0 60000 65536"/>
              <a:gd name="T8" fmla="*/ 0 60000 65536"/>
              <a:gd name="T9" fmla="*/ 0 w 1680"/>
              <a:gd name="T10" fmla="*/ 0 h 328"/>
              <a:gd name="T11" fmla="*/ 1680 w 1680"/>
              <a:gd name="T12" fmla="*/ 328 h 328"/>
            </a:gdLst>
            <a:ahLst/>
            <a:cxnLst>
              <a:cxn ang="T6">
                <a:pos x="T0" y="T1"/>
              </a:cxn>
              <a:cxn ang="T7">
                <a:pos x="T2" y="T3"/>
              </a:cxn>
              <a:cxn ang="T8">
                <a:pos x="T4" y="T5"/>
              </a:cxn>
            </a:cxnLst>
            <a:rect l="T9" t="T10" r="T11" b="T12"/>
            <a:pathLst>
              <a:path w="1680" h="328">
                <a:moveTo>
                  <a:pt x="0" y="240"/>
                </a:moveTo>
                <a:cubicBezTo>
                  <a:pt x="364" y="284"/>
                  <a:pt x="728" y="328"/>
                  <a:pt x="1008" y="288"/>
                </a:cubicBezTo>
                <a:cubicBezTo>
                  <a:pt x="1288" y="248"/>
                  <a:pt x="1484" y="124"/>
                  <a:pt x="1680" y="0"/>
                </a:cubicBezTo>
              </a:path>
            </a:pathLst>
          </a:custGeom>
          <a:noFill/>
          <a:ln w="76200">
            <a:solidFill>
              <a:schemeClr val="tx1"/>
            </a:solidFill>
            <a:prstDash val="dash"/>
            <a:round/>
            <a:headEnd/>
            <a:tailEnd type="triangle" w="med" len="med"/>
          </a:ln>
        </p:spPr>
        <p:txBody>
          <a:bodyPr>
            <a:spAutoFit/>
          </a:bodyPr>
          <a:lstStyle/>
          <a:p>
            <a:endParaRPr lang="en-US"/>
          </a:p>
        </p:txBody>
      </p:sp>
      <p:sp>
        <p:nvSpPr>
          <p:cNvPr id="134157" name="Text Box 13"/>
          <p:cNvSpPr txBox="1">
            <a:spLocks noChangeArrowheads="1"/>
          </p:cNvSpPr>
          <p:nvPr/>
        </p:nvSpPr>
        <p:spPr bwMode="auto">
          <a:xfrm>
            <a:off x="4495800" y="5648325"/>
            <a:ext cx="1219200" cy="396875"/>
          </a:xfrm>
          <a:prstGeom prst="rect">
            <a:avLst/>
          </a:prstGeom>
          <a:noFill/>
          <a:ln w="38100">
            <a:noFill/>
            <a:miter lim="800000"/>
            <a:headEnd/>
            <a:tailEnd/>
          </a:ln>
        </p:spPr>
        <p:txBody>
          <a:bodyPr>
            <a:spAutoFit/>
          </a:bodyPr>
          <a:lstStyle/>
          <a:p>
            <a:r>
              <a:rPr lang="en-US" sz="2000" dirty="0"/>
              <a:t>Track 1</a:t>
            </a:r>
          </a:p>
        </p:txBody>
      </p:sp>
      <p:sp>
        <p:nvSpPr>
          <p:cNvPr id="14" name="Slide Number Placeholder 13"/>
          <p:cNvSpPr>
            <a:spLocks noGrp="1"/>
          </p:cNvSpPr>
          <p:nvPr>
            <p:ph type="sldNum" sz="quarter" idx="12"/>
          </p:nvPr>
        </p:nvSpPr>
        <p:spPr/>
        <p:txBody>
          <a:bodyPr/>
          <a:lstStyle/>
          <a:p>
            <a:fld id="{5A1D4220-6FA6-4414-AE3B-775DEAC5B3B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1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1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1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6" grpId="0" animBg="1"/>
      <p:bldP spid="1341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Conditioning</a:t>
            </a:r>
          </a:p>
        </p:txBody>
      </p:sp>
      <p:sp>
        <p:nvSpPr>
          <p:cNvPr id="108547" name="Rectangle 3"/>
          <p:cNvSpPr>
            <a:spLocks noGrp="1" noChangeArrowheads="1"/>
          </p:cNvSpPr>
          <p:nvPr>
            <p:ph idx="1"/>
          </p:nvPr>
        </p:nvSpPr>
        <p:spPr/>
        <p:txBody>
          <a:bodyPr/>
          <a:lstStyle/>
          <a:p>
            <a:pPr eaLnBrk="1" hangingPunct="1">
              <a:lnSpc>
                <a:spcPct val="90000"/>
              </a:lnSpc>
            </a:pPr>
            <a:r>
              <a:rPr lang="en-US" sz="2400" dirty="0" smtClean="0"/>
              <a:t>Conditioning </a:t>
            </a:r>
            <a:r>
              <a:rPr lang="en-US" sz="2400" b="1" dirty="0" smtClean="0"/>
              <a:t>increases the representation complexity!</a:t>
            </a:r>
          </a:p>
          <a:p>
            <a:pPr eaLnBrk="1" hangingPunct="1">
              <a:lnSpc>
                <a:spcPct val="90000"/>
              </a:lnSpc>
            </a:pPr>
            <a:r>
              <a:rPr lang="en-US" sz="2400" dirty="0" smtClean="0"/>
              <a:t>Example: Suppose we start with </a:t>
            </a:r>
            <a:r>
              <a:rPr lang="en-US" sz="2400" b="1" dirty="0" smtClean="0">
                <a:solidFill>
                  <a:schemeClr val="tx2">
                    <a:lumMod val="60000"/>
                    <a:lumOff val="40000"/>
                  </a:schemeClr>
                </a:solidFill>
              </a:rPr>
              <a:t>1</a:t>
            </a:r>
            <a:r>
              <a:rPr lang="en-US" sz="2400" b="1" baseline="30000" dirty="0" smtClean="0">
                <a:solidFill>
                  <a:schemeClr val="tx2">
                    <a:lumMod val="60000"/>
                    <a:lumOff val="40000"/>
                  </a:schemeClr>
                </a:solidFill>
              </a:rPr>
              <a:t>st</a:t>
            </a:r>
            <a:r>
              <a:rPr lang="en-US" sz="2400" b="1" dirty="0" smtClean="0">
                <a:solidFill>
                  <a:schemeClr val="tx2">
                    <a:lumMod val="60000"/>
                    <a:lumOff val="40000"/>
                  </a:schemeClr>
                </a:solidFill>
              </a:rPr>
              <a:t> order marginals of the prior</a:t>
            </a:r>
            <a:r>
              <a:rPr lang="en-US" sz="2400" dirty="0" smtClean="0"/>
              <a:t> distribution:</a:t>
            </a:r>
          </a:p>
          <a:p>
            <a:pPr lvl="1" eaLnBrk="1" hangingPunct="1">
              <a:lnSpc>
                <a:spcPct val="90000"/>
              </a:lnSpc>
            </a:pPr>
            <a:r>
              <a:rPr lang="en-US" dirty="0" smtClean="0"/>
              <a:t>P(</a:t>
            </a:r>
            <a:r>
              <a:rPr lang="en-US" b="1" dirty="0" smtClean="0"/>
              <a:t>A</a:t>
            </a:r>
            <a:r>
              <a:rPr lang="en-US" dirty="0" smtClean="0"/>
              <a:t>lice is at Track </a:t>
            </a:r>
            <a:r>
              <a:rPr lang="en-US" b="1" dirty="0" smtClean="0"/>
              <a:t>1 </a:t>
            </a:r>
            <a:r>
              <a:rPr lang="en-US" dirty="0" smtClean="0"/>
              <a:t>or Track </a:t>
            </a:r>
            <a:r>
              <a:rPr lang="en-US" b="1" dirty="0" smtClean="0"/>
              <a:t>2</a:t>
            </a:r>
            <a:r>
              <a:rPr lang="en-US" dirty="0" smtClean="0"/>
              <a:t>)=.9</a:t>
            </a:r>
          </a:p>
          <a:p>
            <a:pPr lvl="1" eaLnBrk="1" hangingPunct="1">
              <a:lnSpc>
                <a:spcPct val="90000"/>
              </a:lnSpc>
            </a:pPr>
            <a:r>
              <a:rPr lang="en-US" dirty="0" smtClean="0"/>
              <a:t>P(</a:t>
            </a:r>
            <a:r>
              <a:rPr lang="en-US" b="1" dirty="0" smtClean="0"/>
              <a:t>B</a:t>
            </a:r>
            <a:r>
              <a:rPr lang="en-US" dirty="0" smtClean="0"/>
              <a:t>ob is at Track </a:t>
            </a:r>
            <a:r>
              <a:rPr lang="en-US" b="1" dirty="0" smtClean="0"/>
              <a:t>1 </a:t>
            </a:r>
            <a:r>
              <a:rPr lang="en-US" dirty="0" smtClean="0"/>
              <a:t>or Track </a:t>
            </a:r>
            <a:r>
              <a:rPr lang="en-US" b="1" dirty="0" smtClean="0"/>
              <a:t>2</a:t>
            </a:r>
            <a:r>
              <a:rPr lang="en-US" dirty="0" smtClean="0"/>
              <a:t>)=.9</a:t>
            </a:r>
          </a:p>
          <a:p>
            <a:pPr lvl="1" eaLnBrk="1" hangingPunct="1">
              <a:lnSpc>
                <a:spcPct val="90000"/>
              </a:lnSpc>
            </a:pPr>
            <a:r>
              <a:rPr lang="en-US" dirty="0" smtClean="0"/>
              <a:t>…</a:t>
            </a:r>
          </a:p>
          <a:p>
            <a:pPr eaLnBrk="1" hangingPunct="1">
              <a:lnSpc>
                <a:spcPct val="90000"/>
              </a:lnSpc>
            </a:pPr>
            <a:r>
              <a:rPr lang="en-US" sz="2400" dirty="0" smtClean="0"/>
              <a:t>Then we make a </a:t>
            </a:r>
            <a:r>
              <a:rPr lang="en-US" sz="2400" b="1" dirty="0" smtClean="0">
                <a:solidFill>
                  <a:srgbClr val="800080"/>
                </a:solidFill>
              </a:rPr>
              <a:t>1</a:t>
            </a:r>
            <a:r>
              <a:rPr lang="en-US" sz="2400" b="1" baseline="30000" dirty="0" smtClean="0">
                <a:solidFill>
                  <a:srgbClr val="800080"/>
                </a:solidFill>
              </a:rPr>
              <a:t>st</a:t>
            </a:r>
            <a:r>
              <a:rPr lang="en-US" sz="2400" b="1" dirty="0" smtClean="0">
                <a:solidFill>
                  <a:srgbClr val="800080"/>
                </a:solidFill>
              </a:rPr>
              <a:t> order observation</a:t>
            </a:r>
            <a:r>
              <a:rPr lang="en-US" sz="2400" dirty="0" smtClean="0"/>
              <a:t>: </a:t>
            </a:r>
          </a:p>
          <a:p>
            <a:pPr lvl="1" eaLnBrk="1" hangingPunct="1">
              <a:lnSpc>
                <a:spcPct val="90000"/>
              </a:lnSpc>
            </a:pPr>
            <a:r>
              <a:rPr lang="en-US" dirty="0" smtClean="0"/>
              <a:t>“</a:t>
            </a:r>
            <a:r>
              <a:rPr lang="en-US" b="1" dirty="0" smtClean="0"/>
              <a:t>C</a:t>
            </a:r>
            <a:r>
              <a:rPr lang="en-US" dirty="0" smtClean="0"/>
              <a:t>athy is at Track </a:t>
            </a:r>
            <a:r>
              <a:rPr lang="en-US" b="1" dirty="0" smtClean="0"/>
              <a:t>1</a:t>
            </a:r>
            <a:r>
              <a:rPr lang="en-US" dirty="0" smtClean="0"/>
              <a:t> or Track </a:t>
            </a:r>
            <a:r>
              <a:rPr lang="en-US" b="1" dirty="0" smtClean="0"/>
              <a:t>2</a:t>
            </a:r>
            <a:r>
              <a:rPr lang="en-US" dirty="0" smtClean="0"/>
              <a:t> with probability 1”</a:t>
            </a:r>
          </a:p>
          <a:p>
            <a:pPr eaLnBrk="1" hangingPunct="1">
              <a:lnSpc>
                <a:spcPct val="90000"/>
              </a:lnSpc>
            </a:pPr>
            <a:r>
              <a:rPr lang="en-US" sz="2400" dirty="0" smtClean="0"/>
              <a:t>(This means that </a:t>
            </a:r>
            <a:r>
              <a:rPr lang="en-US" sz="2400" b="1" dirty="0" smtClean="0"/>
              <a:t>A</a:t>
            </a:r>
            <a:r>
              <a:rPr lang="en-US" sz="2400" dirty="0" smtClean="0"/>
              <a:t>lice and </a:t>
            </a:r>
            <a:r>
              <a:rPr lang="en-US" sz="2400" b="1" dirty="0" smtClean="0"/>
              <a:t>B</a:t>
            </a:r>
            <a:r>
              <a:rPr lang="en-US" sz="2400" dirty="0" smtClean="0"/>
              <a:t>ob cannot both be at Tracks </a:t>
            </a:r>
            <a:r>
              <a:rPr lang="en-US" sz="2400" b="1" dirty="0" smtClean="0"/>
              <a:t>1</a:t>
            </a:r>
            <a:r>
              <a:rPr lang="en-US" sz="2400" dirty="0" smtClean="0"/>
              <a:t> and </a:t>
            </a:r>
            <a:r>
              <a:rPr lang="en-US" sz="2400" b="1" dirty="0" smtClean="0"/>
              <a:t>2</a:t>
            </a:r>
            <a:r>
              <a:rPr lang="en-US" sz="2400" dirty="0" smtClean="0"/>
              <a:t>!)</a:t>
            </a:r>
          </a:p>
          <a:p>
            <a:pPr lvl="1" eaLnBrk="1" hangingPunct="1">
              <a:lnSpc>
                <a:spcPct val="90000"/>
              </a:lnSpc>
            </a:pPr>
            <a:r>
              <a:rPr lang="en-US" dirty="0" smtClean="0"/>
              <a:t>P(</a:t>
            </a:r>
            <a:r>
              <a:rPr lang="en-US" b="1" dirty="0" smtClean="0"/>
              <a:t>{</a:t>
            </a:r>
            <a:r>
              <a:rPr lang="en-US" b="1" dirty="0" err="1" smtClean="0"/>
              <a:t>A</a:t>
            </a:r>
            <a:r>
              <a:rPr lang="en-US" dirty="0" err="1" smtClean="0"/>
              <a:t>lice</a:t>
            </a:r>
            <a:r>
              <a:rPr lang="en-US" b="1" dirty="0" err="1" smtClean="0"/>
              <a:t>,B</a:t>
            </a:r>
            <a:r>
              <a:rPr lang="en-US" dirty="0" err="1" smtClean="0"/>
              <a:t>ob</a:t>
            </a:r>
            <a:r>
              <a:rPr lang="en-US" b="1" dirty="0" smtClean="0"/>
              <a:t>}</a:t>
            </a:r>
            <a:r>
              <a:rPr lang="en-US" dirty="0" smtClean="0"/>
              <a:t> occupy Tracks</a:t>
            </a:r>
            <a:r>
              <a:rPr lang="en-US" dirty="0" smtClean="0">
                <a:latin typeface="MT Extra" pitchFamily="18" charset="2"/>
                <a:sym typeface="MT Extra" pitchFamily="18" charset="2"/>
              </a:rPr>
              <a:t> </a:t>
            </a:r>
            <a:r>
              <a:rPr lang="en-US" b="1" dirty="0" smtClean="0"/>
              <a:t>{1,2}</a:t>
            </a:r>
            <a:r>
              <a:rPr lang="en-US" dirty="0" smtClean="0"/>
              <a:t>)=0</a:t>
            </a:r>
          </a:p>
        </p:txBody>
      </p:sp>
      <p:sp>
        <p:nvSpPr>
          <p:cNvPr id="9" name="Rounded Rectangular Callout 8"/>
          <p:cNvSpPr/>
          <p:nvPr/>
        </p:nvSpPr>
        <p:spPr bwMode="auto">
          <a:xfrm>
            <a:off x="2819400" y="2286000"/>
            <a:ext cx="5257800" cy="1752600"/>
          </a:xfrm>
          <a:prstGeom prst="wedgeRoundRectCallout">
            <a:avLst>
              <a:gd name="adj1" fmla="val -41814"/>
              <a:gd name="adj2" fmla="val 119740"/>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3200" b="0" dirty="0" smtClean="0"/>
              <a:t>Need to store 2</a:t>
            </a:r>
            <a:r>
              <a:rPr lang="en-US" sz="3200" b="0" baseline="30000" dirty="0" smtClean="0"/>
              <a:t>nd</a:t>
            </a:r>
            <a:r>
              <a:rPr lang="en-US" sz="3200" b="0" dirty="0" smtClean="0"/>
              <a:t>-order </a:t>
            </a:r>
          </a:p>
          <a:p>
            <a:pPr>
              <a:spcBef>
                <a:spcPct val="0"/>
              </a:spcBef>
            </a:pPr>
            <a:r>
              <a:rPr lang="en-US" sz="3200" b="0" dirty="0" smtClean="0"/>
              <a:t>probabilities after </a:t>
            </a:r>
          </a:p>
          <a:p>
            <a:pPr>
              <a:spcBef>
                <a:spcPct val="0"/>
              </a:spcBef>
            </a:pPr>
            <a:r>
              <a:rPr lang="en-US" sz="3200" b="0" dirty="0" smtClean="0"/>
              <a:t>conditioning!</a:t>
            </a:r>
          </a:p>
        </p:txBody>
      </p:sp>
      <p:sp>
        <p:nvSpPr>
          <p:cNvPr id="5" name="Slide Number Placeholder 4"/>
          <p:cNvSpPr>
            <a:spLocks noGrp="1"/>
          </p:cNvSpPr>
          <p:nvPr>
            <p:ph type="sldNum" sz="quarter" idx="12"/>
          </p:nvPr>
        </p:nvSpPr>
        <p:spPr/>
        <p:txBody>
          <a:bodyPr/>
          <a:lstStyle/>
          <a:p>
            <a:fld id="{5A1D4220-6FA6-4414-AE3B-775DEAC5B3B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5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4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08547">
                                            <p:txEl>
                                              <p:pRg st="0" end="0"/>
                                            </p:txEl>
                                          </p:spTgt>
                                        </p:tgtEl>
                                        <p:attrNameLst>
                                          <p:attrName>style.opacity</p:attrName>
                                        </p:attrNameLst>
                                      </p:cBhvr>
                                      <p:to>
                                        <p:strVal val="0.15"/>
                                      </p:to>
                                    </p:set>
                                    <p:animEffect filter="image" prLst="opacity: 0.15">
                                      <p:cBhvr rctx="IE">
                                        <p:cTn id="19" dur="indefinite"/>
                                        <p:tgtEl>
                                          <p:spTgt spid="108547">
                                            <p:txEl>
                                              <p:pRg st="0" end="0"/>
                                            </p:txEl>
                                          </p:spTgt>
                                        </p:tgtEl>
                                      </p:cBhvr>
                                    </p:animEffect>
                                  </p:childTnLst>
                                </p:cTn>
                              </p:par>
                              <p:par>
                                <p:cTn id="20" presetID="9" presetClass="emph" presetSubtype="0" nodeType="withEffect">
                                  <p:stCondLst>
                                    <p:cond delay="0"/>
                                  </p:stCondLst>
                                  <p:childTnLst>
                                    <p:set>
                                      <p:cBhvr rctx="PPT">
                                        <p:cTn id="21" dur="indefinite"/>
                                        <p:tgtEl>
                                          <p:spTgt spid="108547">
                                            <p:txEl>
                                              <p:pRg st="1" end="1"/>
                                            </p:txEl>
                                          </p:spTgt>
                                        </p:tgtEl>
                                        <p:attrNameLst>
                                          <p:attrName>style.opacity</p:attrName>
                                        </p:attrNameLst>
                                      </p:cBhvr>
                                      <p:to>
                                        <p:strVal val="0.15"/>
                                      </p:to>
                                    </p:set>
                                    <p:animEffect filter="image" prLst="opacity: 0.15">
                                      <p:cBhvr rctx="IE">
                                        <p:cTn id="22" dur="indefinite"/>
                                        <p:tgtEl>
                                          <p:spTgt spid="108547">
                                            <p:txEl>
                                              <p:pRg st="1" end="1"/>
                                            </p:txEl>
                                          </p:spTgt>
                                        </p:tgtEl>
                                      </p:cBhvr>
                                    </p:animEffect>
                                  </p:childTnLst>
                                </p:cTn>
                              </p:par>
                              <p:par>
                                <p:cTn id="23" presetID="9" presetClass="emph" presetSubtype="0" nodeType="withEffect">
                                  <p:stCondLst>
                                    <p:cond delay="0"/>
                                  </p:stCondLst>
                                  <p:childTnLst>
                                    <p:set>
                                      <p:cBhvr rctx="PPT">
                                        <p:cTn id="24" dur="indefinite"/>
                                        <p:tgtEl>
                                          <p:spTgt spid="108547">
                                            <p:txEl>
                                              <p:pRg st="2" end="2"/>
                                            </p:txEl>
                                          </p:spTgt>
                                        </p:tgtEl>
                                        <p:attrNameLst>
                                          <p:attrName>style.opacity</p:attrName>
                                        </p:attrNameLst>
                                      </p:cBhvr>
                                      <p:to>
                                        <p:strVal val="0.15"/>
                                      </p:to>
                                    </p:set>
                                    <p:animEffect filter="image" prLst="opacity: 0.15">
                                      <p:cBhvr rctx="IE">
                                        <p:cTn id="25" dur="indefinite"/>
                                        <p:tgtEl>
                                          <p:spTgt spid="108547">
                                            <p:txEl>
                                              <p:pRg st="2" end="2"/>
                                            </p:txEl>
                                          </p:spTgt>
                                        </p:tgtEl>
                                      </p:cBhvr>
                                    </p:animEffect>
                                  </p:childTnLst>
                                </p:cTn>
                              </p:par>
                              <p:par>
                                <p:cTn id="26" presetID="9" presetClass="emph" presetSubtype="0" nodeType="withEffect">
                                  <p:stCondLst>
                                    <p:cond delay="0"/>
                                  </p:stCondLst>
                                  <p:childTnLst>
                                    <p:set>
                                      <p:cBhvr rctx="PPT">
                                        <p:cTn id="27" dur="indefinite"/>
                                        <p:tgtEl>
                                          <p:spTgt spid="108547">
                                            <p:txEl>
                                              <p:pRg st="3" end="3"/>
                                            </p:txEl>
                                          </p:spTgt>
                                        </p:tgtEl>
                                        <p:attrNameLst>
                                          <p:attrName>style.opacity</p:attrName>
                                        </p:attrNameLst>
                                      </p:cBhvr>
                                      <p:to>
                                        <p:strVal val="0.15"/>
                                      </p:to>
                                    </p:set>
                                    <p:animEffect filter="image" prLst="opacity: 0.15">
                                      <p:cBhvr rctx="IE">
                                        <p:cTn id="28" dur="indefinite"/>
                                        <p:tgtEl>
                                          <p:spTgt spid="108547">
                                            <p:txEl>
                                              <p:pRg st="3" end="3"/>
                                            </p:txEl>
                                          </p:spTgt>
                                        </p:tgtEl>
                                      </p:cBhvr>
                                    </p:animEffect>
                                  </p:childTnLst>
                                </p:cTn>
                              </p:par>
                              <p:par>
                                <p:cTn id="29" presetID="9" presetClass="emph" presetSubtype="0" nodeType="withEffect">
                                  <p:stCondLst>
                                    <p:cond delay="0"/>
                                  </p:stCondLst>
                                  <p:childTnLst>
                                    <p:set>
                                      <p:cBhvr rctx="PPT">
                                        <p:cTn id="30" dur="indefinite"/>
                                        <p:tgtEl>
                                          <p:spTgt spid="108547">
                                            <p:txEl>
                                              <p:pRg st="4" end="4"/>
                                            </p:txEl>
                                          </p:spTgt>
                                        </p:tgtEl>
                                        <p:attrNameLst>
                                          <p:attrName>style.opacity</p:attrName>
                                        </p:attrNameLst>
                                      </p:cBhvr>
                                      <p:to>
                                        <p:strVal val="0.15"/>
                                      </p:to>
                                    </p:set>
                                    <p:animEffect filter="image" prLst="opacity: 0.15">
                                      <p:cBhvr rctx="IE">
                                        <p:cTn id="31" dur="indefinite"/>
                                        <p:tgtEl>
                                          <p:spTgt spid="108547">
                                            <p:txEl>
                                              <p:pRg st="4" end="4"/>
                                            </p:txEl>
                                          </p:spTgt>
                                        </p:tgtEl>
                                      </p:cBhvr>
                                    </p:animEffect>
                                  </p:childTnLst>
                                </p:cTn>
                              </p:par>
                              <p:par>
                                <p:cTn id="32" presetID="9" presetClass="emph" presetSubtype="0" nodeType="withEffect">
                                  <p:stCondLst>
                                    <p:cond delay="0"/>
                                  </p:stCondLst>
                                  <p:childTnLst>
                                    <p:set>
                                      <p:cBhvr rctx="PPT">
                                        <p:cTn id="33" dur="indefinite"/>
                                        <p:tgtEl>
                                          <p:spTgt spid="108547">
                                            <p:txEl>
                                              <p:pRg st="5" end="5"/>
                                            </p:txEl>
                                          </p:spTgt>
                                        </p:tgtEl>
                                        <p:attrNameLst>
                                          <p:attrName>style.opacity</p:attrName>
                                        </p:attrNameLst>
                                      </p:cBhvr>
                                      <p:to>
                                        <p:strVal val="0.15"/>
                                      </p:to>
                                    </p:set>
                                    <p:animEffect filter="image" prLst="opacity: 0.15">
                                      <p:cBhvr rctx="IE">
                                        <p:cTn id="34" dur="indefinite"/>
                                        <p:tgtEl>
                                          <p:spTgt spid="108547">
                                            <p:txEl>
                                              <p:pRg st="5" end="5"/>
                                            </p:txEl>
                                          </p:spTgt>
                                        </p:tgtEl>
                                      </p:cBhvr>
                                    </p:animEffect>
                                  </p:childTnLst>
                                </p:cTn>
                              </p:par>
                              <p:par>
                                <p:cTn id="35" presetID="9" presetClass="emph" presetSubtype="0" nodeType="withEffect">
                                  <p:stCondLst>
                                    <p:cond delay="0"/>
                                  </p:stCondLst>
                                  <p:childTnLst>
                                    <p:set>
                                      <p:cBhvr rctx="PPT">
                                        <p:cTn id="36" dur="indefinite"/>
                                        <p:tgtEl>
                                          <p:spTgt spid="108547">
                                            <p:txEl>
                                              <p:pRg st="6" end="6"/>
                                            </p:txEl>
                                          </p:spTgt>
                                        </p:tgtEl>
                                        <p:attrNameLst>
                                          <p:attrName>style.opacity</p:attrName>
                                        </p:attrNameLst>
                                      </p:cBhvr>
                                      <p:to>
                                        <p:strVal val="0.15"/>
                                      </p:to>
                                    </p:set>
                                    <p:animEffect filter="image" prLst="opacity: 0.15">
                                      <p:cBhvr rctx="IE">
                                        <p:cTn id="37" dur="indefinite"/>
                                        <p:tgtEl>
                                          <p:spTgt spid="108547">
                                            <p:txEl>
                                              <p:pRg st="6" end="6"/>
                                            </p:txEl>
                                          </p:spTgt>
                                        </p:tgtEl>
                                      </p:cBhvr>
                                    </p:animEffect>
                                  </p:childTnLst>
                                </p:cTn>
                              </p:par>
                              <p:par>
                                <p:cTn id="38" presetID="9" presetClass="emph" presetSubtype="0" nodeType="withEffect">
                                  <p:stCondLst>
                                    <p:cond delay="0"/>
                                  </p:stCondLst>
                                  <p:childTnLst>
                                    <p:set>
                                      <p:cBhvr rctx="PPT">
                                        <p:cTn id="39" dur="indefinite"/>
                                        <p:tgtEl>
                                          <p:spTgt spid="108547">
                                            <p:txEl>
                                              <p:pRg st="7" end="7"/>
                                            </p:txEl>
                                          </p:spTgt>
                                        </p:tgtEl>
                                        <p:attrNameLst>
                                          <p:attrName>style.opacity</p:attrName>
                                        </p:attrNameLst>
                                      </p:cBhvr>
                                      <p:to>
                                        <p:strVal val="0.15"/>
                                      </p:to>
                                    </p:set>
                                    <p:animEffect filter="image" prLst="opacity: 0.15">
                                      <p:cBhvr rctx="IE">
                                        <p:cTn id="40" dur="indefinite"/>
                                        <p:tgtEl>
                                          <p:spTgt spid="108547">
                                            <p:txEl>
                                              <p:pRg st="7" end="7"/>
                                            </p:txEl>
                                          </p:spTgt>
                                        </p:tgtEl>
                                      </p:cBhvr>
                                    </p:animEffect>
                                  </p:childTnLst>
                                </p:cTn>
                              </p:par>
                            </p:childTnLst>
                          </p:cTn>
                        </p:par>
                        <p:par>
                          <p:cTn id="41" fill="hold">
                            <p:stCondLst>
                              <p:cond delay="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6" name="Group 334"/>
          <p:cNvGrpSpPr/>
          <p:nvPr/>
        </p:nvGrpSpPr>
        <p:grpSpPr>
          <a:xfrm>
            <a:off x="3144769" y="2952366"/>
            <a:ext cx="661425" cy="661425"/>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677"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8"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79"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0"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1"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2"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3"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4"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5"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6" name="Rectangle 685"/>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7"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8" name="Rectangle 687"/>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89"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0" name="Rectangle 689"/>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1" name="Rectangle 690"/>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2" name="Rectangle 691"/>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587" name="Group 586"/>
          <p:cNvGrpSpPr/>
          <p:nvPr/>
        </p:nvGrpSpPr>
        <p:grpSpPr>
          <a:xfrm>
            <a:off x="2438400" y="2952366"/>
            <a:ext cx="1367794" cy="661425"/>
            <a:chOff x="2438400" y="2876166"/>
            <a:chExt cx="1367794" cy="661425"/>
          </a:xfrm>
        </p:grpSpPr>
        <p:sp>
          <p:nvSpPr>
            <p:cNvPr id="242" name="Rectangle 241"/>
            <p:cNvSpPr/>
            <p:nvPr/>
          </p:nvSpPr>
          <p:spPr bwMode="auto">
            <a:xfrm>
              <a:off x="2438400" y="3124200"/>
              <a:ext cx="165356" cy="165356"/>
            </a:xfrm>
            <a:prstGeom prst="rect">
              <a:avLst/>
            </a:prstGeom>
            <a:solidFill>
              <a:schemeClr val="tx2">
                <a:lumMod val="60000"/>
                <a:lumOff val="40000"/>
                <a:alpha val="5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243" name="Group 334"/>
            <p:cNvGrpSpPr/>
            <p:nvPr/>
          </p:nvGrpSpPr>
          <p:grpSpPr>
            <a:xfrm>
              <a:off x="3144769" y="2876166"/>
              <a:ext cx="661425" cy="661425"/>
              <a:chOff x="4419600" y="6019800"/>
              <a:chExt cx="609600" cy="609600"/>
            </a:xfrm>
            <a:solidFill>
              <a:schemeClr val="tx2">
                <a:lumMod val="60000"/>
                <a:lumOff val="40000"/>
                <a:alpha val="50000"/>
              </a:schemeClr>
            </a:solidFill>
            <a:effectLst>
              <a:outerShdw blurRad="50800" dist="38100" dir="8100000" algn="tr" rotWithShape="0">
                <a:prstClr val="black">
                  <a:alpha val="40000"/>
                </a:prstClr>
              </a:outerShdw>
            </a:effectLst>
          </p:grpSpPr>
          <p:sp>
            <p:nvSpPr>
              <p:cNvPr id="244"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5"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6"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7"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8"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9"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0"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1"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2"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3" name="Rectangle 252"/>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4"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5" name="Rectangle 254"/>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6"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7" name="Rectangle 256"/>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8" name="Rectangle 257"/>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9" name="Rectangle 258"/>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grpSp>
        <p:nvGrpSpPr>
          <p:cNvPr id="549" name="Group 334"/>
          <p:cNvGrpSpPr/>
          <p:nvPr/>
        </p:nvGrpSpPr>
        <p:grpSpPr>
          <a:xfrm>
            <a:off x="3144769" y="2952366"/>
            <a:ext cx="661425" cy="661425"/>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550"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1"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2"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3"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4"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5"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6"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7"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8"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9" name="Rectangle 558"/>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0"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1" name="Rectangle 560"/>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2"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3" name="Rectangle 562"/>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4" name="Rectangle 563"/>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5" name="Rectangle 564"/>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694" name="Group 334"/>
          <p:cNvGrpSpPr/>
          <p:nvPr/>
        </p:nvGrpSpPr>
        <p:grpSpPr>
          <a:xfrm>
            <a:off x="5887969" y="2952366"/>
            <a:ext cx="661425" cy="661425"/>
            <a:chOff x="4419600" y="6019800"/>
            <a:chExt cx="609600" cy="609600"/>
          </a:xfrm>
          <a:solidFill>
            <a:srgbClr val="800080"/>
          </a:solidFill>
          <a:effectLst>
            <a:outerShdw blurRad="50800" dist="38100" dir="8100000" algn="tr" rotWithShape="0">
              <a:prstClr val="black">
                <a:alpha val="40000"/>
              </a:prstClr>
            </a:outerShdw>
          </a:effectLst>
        </p:grpSpPr>
        <p:sp>
          <p:nvSpPr>
            <p:cNvPr id="695"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6"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7"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8"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9"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0"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1"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2"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3"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4" name="Rectangle 703"/>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5"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6" name="Rectangle 705"/>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7"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8" name="Rectangle 707"/>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09" name="Rectangle 708"/>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710" name="Rectangle 709"/>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675" name="Rectangle 674"/>
          <p:cNvSpPr/>
          <p:nvPr/>
        </p:nvSpPr>
        <p:spPr bwMode="auto">
          <a:xfrm>
            <a:off x="2438400" y="3200400"/>
            <a:ext cx="165356" cy="165356"/>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93" name="Rectangle 692"/>
          <p:cNvSpPr/>
          <p:nvPr/>
        </p:nvSpPr>
        <p:spPr bwMode="auto">
          <a:xfrm>
            <a:off x="5181600" y="3200400"/>
            <a:ext cx="165356" cy="165356"/>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81926" name="Rectangle 2"/>
          <p:cNvSpPr>
            <a:spLocks noGrp="1" noChangeArrowheads="1"/>
          </p:cNvSpPr>
          <p:nvPr>
            <p:ph type="title"/>
          </p:nvPr>
        </p:nvSpPr>
        <p:spPr/>
        <p:txBody>
          <a:bodyPr/>
          <a:lstStyle/>
          <a:p>
            <a:pPr eaLnBrk="1" hangingPunct="1"/>
            <a:r>
              <a:rPr lang="en-US" sz="4000" dirty="0" err="1" smtClean="0"/>
              <a:t>Kronecker</a:t>
            </a:r>
            <a:r>
              <a:rPr lang="en-US" sz="4000" dirty="0" smtClean="0"/>
              <a:t> Conditioning</a:t>
            </a:r>
          </a:p>
        </p:txBody>
      </p:sp>
      <p:sp>
        <p:nvSpPr>
          <p:cNvPr id="104451" name="Rectangle 3"/>
          <p:cNvSpPr>
            <a:spLocks noGrp="1" noChangeArrowheads="1"/>
          </p:cNvSpPr>
          <p:nvPr>
            <p:ph idx="1"/>
          </p:nvPr>
        </p:nvSpPr>
        <p:spPr>
          <a:xfrm>
            <a:off x="457200" y="990601"/>
            <a:ext cx="8305800" cy="2057400"/>
          </a:xfrm>
        </p:spPr>
        <p:txBody>
          <a:bodyPr/>
          <a:lstStyle/>
          <a:p>
            <a:pPr eaLnBrk="1" hangingPunct="1"/>
            <a:r>
              <a:rPr lang="en-US" sz="2000" dirty="0" err="1" smtClean="0"/>
              <a:t>Pointwise</a:t>
            </a:r>
            <a:r>
              <a:rPr lang="en-US" sz="2000" dirty="0" smtClean="0"/>
              <a:t> products correspond to </a:t>
            </a:r>
            <a:r>
              <a:rPr lang="en-US" sz="2000" b="1" dirty="0" smtClean="0"/>
              <a:t>convolution in the Fourier domain </a:t>
            </a:r>
            <a:r>
              <a:rPr lang="en-US" sz="2000" dirty="0" smtClean="0"/>
              <a:t>[</a:t>
            </a:r>
            <a:r>
              <a:rPr lang="en-US" sz="2000" dirty="0" err="1" smtClean="0"/>
              <a:t>Willsky</a:t>
            </a:r>
            <a:r>
              <a:rPr lang="en-US" sz="2000" dirty="0" smtClean="0"/>
              <a:t>, ‘78]</a:t>
            </a:r>
          </a:p>
          <a:p>
            <a:pPr lvl="1" eaLnBrk="1" hangingPunct="1"/>
            <a:r>
              <a:rPr lang="en-US" sz="1800" dirty="0" smtClean="0"/>
              <a:t>(except with </a:t>
            </a:r>
            <a:r>
              <a:rPr lang="en-US" sz="1800" i="1" dirty="0" err="1" smtClean="0"/>
              <a:t>Kronecker</a:t>
            </a:r>
            <a:r>
              <a:rPr lang="en-US" sz="1800" i="1" dirty="0" smtClean="0"/>
              <a:t> Products </a:t>
            </a:r>
            <a:r>
              <a:rPr lang="en-US" sz="1800" dirty="0" smtClean="0"/>
              <a:t>in our case)</a:t>
            </a:r>
          </a:p>
          <a:p>
            <a:pPr lvl="1" eaLnBrk="1" hangingPunct="1"/>
            <a:r>
              <a:rPr lang="en-US" sz="1800" dirty="0" smtClean="0"/>
              <a:t>Our algorithm handles </a:t>
            </a:r>
            <a:r>
              <a:rPr lang="en-US" sz="1800" b="1" dirty="0" smtClean="0">
                <a:solidFill>
                  <a:srgbClr val="0070C0"/>
                </a:solidFill>
              </a:rPr>
              <a:t>any prior</a:t>
            </a:r>
            <a:r>
              <a:rPr lang="en-US" sz="1800" dirty="0" smtClean="0">
                <a:solidFill>
                  <a:srgbClr val="0070C0"/>
                </a:solidFill>
              </a:rPr>
              <a:t> </a:t>
            </a:r>
            <a:r>
              <a:rPr lang="en-US" sz="1800" dirty="0" smtClean="0"/>
              <a:t>and </a:t>
            </a:r>
            <a:r>
              <a:rPr lang="en-US" sz="1800" b="1" dirty="0" smtClean="0">
                <a:solidFill>
                  <a:srgbClr val="0066CC"/>
                </a:solidFill>
              </a:rPr>
              <a:t>any likelihood</a:t>
            </a:r>
            <a:r>
              <a:rPr lang="en-US" sz="1800" dirty="0" smtClean="0"/>
              <a:t>, generalizing the previous FFT-based conditioning method [</a:t>
            </a:r>
            <a:r>
              <a:rPr lang="en-US" sz="1800" dirty="0" err="1" smtClean="0"/>
              <a:t>Kondor</a:t>
            </a:r>
            <a:r>
              <a:rPr lang="en-US" sz="1800" dirty="0" smtClean="0"/>
              <a:t> et al., ‘07]</a:t>
            </a:r>
          </a:p>
          <a:p>
            <a:pPr eaLnBrk="1" hangingPunct="1"/>
            <a:endParaRPr lang="en-US" sz="1800" dirty="0" smtClean="0"/>
          </a:p>
        </p:txBody>
      </p:sp>
      <p:sp>
        <p:nvSpPr>
          <p:cNvPr id="278" name="Left Bracket 277"/>
          <p:cNvSpPr/>
          <p:nvPr/>
        </p:nvSpPr>
        <p:spPr bwMode="auto">
          <a:xfrm>
            <a:off x="2286000" y="2895600"/>
            <a:ext cx="76200" cy="838200"/>
          </a:xfrm>
          <a:prstGeom prst="leftBracket">
            <a:avLst/>
          </a:prstGeom>
          <a:noFill/>
          <a:ln w="381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9" name="Left Bracket 278"/>
          <p:cNvSpPr/>
          <p:nvPr/>
        </p:nvSpPr>
        <p:spPr bwMode="auto">
          <a:xfrm flipH="1">
            <a:off x="3886200" y="2895600"/>
            <a:ext cx="76200" cy="838200"/>
          </a:xfrm>
          <a:prstGeom prst="leftBracket">
            <a:avLst/>
          </a:prstGeom>
          <a:noFill/>
          <a:ln w="381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nvGrpSpPr>
          <p:cNvPr id="585" name="Group 584"/>
          <p:cNvGrpSpPr/>
          <p:nvPr/>
        </p:nvGrpSpPr>
        <p:grpSpPr>
          <a:xfrm>
            <a:off x="5181600" y="2952366"/>
            <a:ext cx="1367794" cy="661425"/>
            <a:chOff x="5181600" y="2876166"/>
            <a:chExt cx="1367794" cy="661425"/>
          </a:xfrm>
        </p:grpSpPr>
        <p:sp>
          <p:nvSpPr>
            <p:cNvPr id="260" name="Rectangle 259"/>
            <p:cNvSpPr/>
            <p:nvPr/>
          </p:nvSpPr>
          <p:spPr bwMode="auto">
            <a:xfrm>
              <a:off x="5181600" y="3124200"/>
              <a:ext cx="165356" cy="165356"/>
            </a:xfrm>
            <a:prstGeom prst="rect">
              <a:avLst/>
            </a:prstGeom>
            <a:solidFill>
              <a:srgbClr val="800080">
                <a:alpha val="50000"/>
              </a:srgb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261" name="Group 334"/>
            <p:cNvGrpSpPr/>
            <p:nvPr/>
          </p:nvGrpSpPr>
          <p:grpSpPr>
            <a:xfrm>
              <a:off x="5887969" y="2876166"/>
              <a:ext cx="661425" cy="661425"/>
              <a:chOff x="4419600" y="6019800"/>
              <a:chExt cx="609600" cy="609600"/>
            </a:xfrm>
            <a:solidFill>
              <a:srgbClr val="800080">
                <a:alpha val="50000"/>
              </a:srgbClr>
            </a:solidFill>
            <a:effectLst>
              <a:outerShdw blurRad="50800" dist="38100" dir="8100000" algn="tr" rotWithShape="0">
                <a:prstClr val="black">
                  <a:alpha val="40000"/>
                </a:prstClr>
              </a:outerShdw>
            </a:effectLst>
          </p:grpSpPr>
          <p:sp>
            <p:nvSpPr>
              <p:cNvPr id="262"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3"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4"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5"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6"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7"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8"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9"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0"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1" name="Rectangle 270"/>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2"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3" name="Rectangle 272"/>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4"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5" name="Rectangle 274"/>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6" name="Rectangle 275"/>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7" name="Rectangle 276"/>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sp>
        <p:nvSpPr>
          <p:cNvPr id="280" name="Left Bracket 279"/>
          <p:cNvSpPr/>
          <p:nvPr/>
        </p:nvSpPr>
        <p:spPr bwMode="auto">
          <a:xfrm>
            <a:off x="5029200" y="2895600"/>
            <a:ext cx="76200" cy="838200"/>
          </a:xfrm>
          <a:prstGeom prst="leftBracket">
            <a:avLst/>
          </a:prstGeom>
          <a:noFill/>
          <a:ln w="381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1" name="Left Bracket 280"/>
          <p:cNvSpPr/>
          <p:nvPr/>
        </p:nvSpPr>
        <p:spPr bwMode="auto">
          <a:xfrm flipH="1">
            <a:off x="6629400" y="2895600"/>
            <a:ext cx="76200" cy="838200"/>
          </a:xfrm>
          <a:prstGeom prst="leftBracket">
            <a:avLst/>
          </a:prstGeom>
          <a:noFill/>
          <a:ln w="381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pic>
        <p:nvPicPr>
          <p:cNvPr id="283" name="Picture 282" descr="TP_tmp.png"/>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1219200" y="3124200"/>
            <a:ext cx="832788" cy="381000"/>
          </a:xfrm>
          <a:prstGeom prst="rect">
            <a:avLst/>
          </a:prstGeom>
          <a:noFill/>
        </p:spPr>
      </p:pic>
      <p:pic>
        <p:nvPicPr>
          <p:cNvPr id="287" name="Picture 286" descr="TP_tmp.png"/>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bwMode="auto">
          <a:xfrm>
            <a:off x="6934200" y="3124200"/>
            <a:ext cx="797397" cy="381000"/>
          </a:xfrm>
          <a:prstGeom prst="rect">
            <a:avLst/>
          </a:prstGeom>
          <a:noFill/>
          <a:ln/>
          <a:effectLst/>
        </p:spPr>
      </p:pic>
      <p:sp>
        <p:nvSpPr>
          <p:cNvPr id="288" name="AutoShape 44"/>
          <p:cNvSpPr>
            <a:spLocks noChangeArrowheads="1"/>
          </p:cNvSpPr>
          <p:nvPr/>
        </p:nvSpPr>
        <p:spPr bwMode="auto">
          <a:xfrm>
            <a:off x="4381500" y="3200400"/>
            <a:ext cx="228600" cy="228600"/>
          </a:xfrm>
          <a:prstGeom prst="flowChartSummingJunction">
            <a:avLst/>
          </a:prstGeom>
          <a:noFill/>
          <a:ln w="38100">
            <a:solidFill>
              <a:schemeClr val="tx1"/>
            </a:solidFill>
            <a:round/>
            <a:headEnd/>
            <a:tailEnd/>
          </a:ln>
        </p:spPr>
        <p:txBody>
          <a:bodyPr anchor="ctr">
            <a:spAutoFit/>
          </a:bodyPr>
          <a:lstStyle/>
          <a:p>
            <a:endParaRPr lang="en-US"/>
          </a:p>
        </p:txBody>
      </p:sp>
      <p:sp>
        <p:nvSpPr>
          <p:cNvPr id="292" name="Rectangle 291"/>
          <p:cNvSpPr/>
          <p:nvPr/>
        </p:nvSpPr>
        <p:spPr bwMode="auto">
          <a:xfrm>
            <a:off x="6096000" y="4267200"/>
            <a:ext cx="165356" cy="165356"/>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712" name="Group 711"/>
          <p:cNvGrpSpPr/>
          <p:nvPr/>
        </p:nvGrpSpPr>
        <p:grpSpPr>
          <a:xfrm>
            <a:off x="6361931" y="4019166"/>
            <a:ext cx="661425" cy="661425"/>
            <a:chOff x="6425175" y="4888219"/>
            <a:chExt cx="661425" cy="661425"/>
          </a:xfrm>
          <a:solidFill>
            <a:srgbClr val="0070C0"/>
          </a:solidFill>
        </p:grpSpPr>
        <p:sp>
          <p:nvSpPr>
            <p:cNvPr id="294" name="Rectangle 3"/>
            <p:cNvSpPr/>
            <p:nvPr/>
          </p:nvSpPr>
          <p:spPr bwMode="auto">
            <a:xfrm>
              <a:off x="6425175"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5" name="Rectangle 9"/>
            <p:cNvSpPr/>
            <p:nvPr/>
          </p:nvSpPr>
          <p:spPr bwMode="auto">
            <a:xfrm>
              <a:off x="6590531"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6" name="Rectangle 18"/>
            <p:cNvSpPr/>
            <p:nvPr/>
          </p:nvSpPr>
          <p:spPr bwMode="auto">
            <a:xfrm>
              <a:off x="6425175"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7" name="Rectangle 19"/>
            <p:cNvSpPr/>
            <p:nvPr/>
          </p:nvSpPr>
          <p:spPr bwMode="auto">
            <a:xfrm>
              <a:off x="6590531"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8" name="Rectangle 3"/>
            <p:cNvSpPr/>
            <p:nvPr/>
          </p:nvSpPr>
          <p:spPr bwMode="auto">
            <a:xfrm>
              <a:off x="6755888"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9" name="Rectangle 27"/>
            <p:cNvSpPr/>
            <p:nvPr/>
          </p:nvSpPr>
          <p:spPr bwMode="auto">
            <a:xfrm>
              <a:off x="6921244"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0" name="Rectangle 24"/>
            <p:cNvSpPr/>
            <p:nvPr/>
          </p:nvSpPr>
          <p:spPr bwMode="auto">
            <a:xfrm>
              <a:off x="6755888"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1" name="Rectangle 25"/>
            <p:cNvSpPr/>
            <p:nvPr/>
          </p:nvSpPr>
          <p:spPr bwMode="auto">
            <a:xfrm>
              <a:off x="6921244"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2" name="Rectangle 3"/>
            <p:cNvSpPr/>
            <p:nvPr/>
          </p:nvSpPr>
          <p:spPr bwMode="auto">
            <a:xfrm>
              <a:off x="6425175"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3" name="Rectangle 302"/>
            <p:cNvSpPr/>
            <p:nvPr/>
          </p:nvSpPr>
          <p:spPr bwMode="auto">
            <a:xfrm>
              <a:off x="6590531"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4" name="Rectangle 31"/>
            <p:cNvSpPr/>
            <p:nvPr/>
          </p:nvSpPr>
          <p:spPr bwMode="auto">
            <a:xfrm>
              <a:off x="6425175"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5" name="Rectangle 304"/>
            <p:cNvSpPr/>
            <p:nvPr/>
          </p:nvSpPr>
          <p:spPr bwMode="auto">
            <a:xfrm>
              <a:off x="6590531"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6" name="Rectangle 3"/>
            <p:cNvSpPr/>
            <p:nvPr/>
          </p:nvSpPr>
          <p:spPr bwMode="auto">
            <a:xfrm>
              <a:off x="6755888"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7" name="Rectangle 306"/>
            <p:cNvSpPr/>
            <p:nvPr/>
          </p:nvSpPr>
          <p:spPr bwMode="auto">
            <a:xfrm>
              <a:off x="6921244"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8" name="Rectangle 307"/>
            <p:cNvSpPr/>
            <p:nvPr/>
          </p:nvSpPr>
          <p:spPr bwMode="auto">
            <a:xfrm>
              <a:off x="6755888"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9" name="Rectangle 308"/>
            <p:cNvSpPr/>
            <p:nvPr/>
          </p:nvSpPr>
          <p:spPr bwMode="auto">
            <a:xfrm>
              <a:off x="6921244"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713" name="Group 712"/>
          <p:cNvGrpSpPr/>
          <p:nvPr/>
        </p:nvGrpSpPr>
        <p:grpSpPr>
          <a:xfrm>
            <a:off x="7099556" y="3936488"/>
            <a:ext cx="826781" cy="826781"/>
            <a:chOff x="7162800" y="4799063"/>
            <a:chExt cx="826781" cy="826781"/>
          </a:xfrm>
          <a:solidFill>
            <a:srgbClr val="0070C0"/>
          </a:solidFill>
        </p:grpSpPr>
        <p:sp>
          <p:nvSpPr>
            <p:cNvPr id="348" name="Rectangle 3"/>
            <p:cNvSpPr/>
            <p:nvPr/>
          </p:nvSpPr>
          <p:spPr bwMode="auto">
            <a:xfrm>
              <a:off x="7162800" y="47990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9" name="Rectangle 9"/>
            <p:cNvSpPr/>
            <p:nvPr/>
          </p:nvSpPr>
          <p:spPr bwMode="auto">
            <a:xfrm>
              <a:off x="7328156" y="47990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0" name="Rectangle 18"/>
            <p:cNvSpPr/>
            <p:nvPr/>
          </p:nvSpPr>
          <p:spPr bwMode="auto">
            <a:xfrm>
              <a:off x="7162800" y="49644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1" name="Rectangle 19"/>
            <p:cNvSpPr/>
            <p:nvPr/>
          </p:nvSpPr>
          <p:spPr bwMode="auto">
            <a:xfrm>
              <a:off x="7328156" y="49644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2" name="Rectangle 3"/>
            <p:cNvSpPr/>
            <p:nvPr/>
          </p:nvSpPr>
          <p:spPr bwMode="auto">
            <a:xfrm>
              <a:off x="7493512" y="47990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3" name="Rectangle 27"/>
            <p:cNvSpPr/>
            <p:nvPr/>
          </p:nvSpPr>
          <p:spPr bwMode="auto">
            <a:xfrm>
              <a:off x="7658869" y="47990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4" name="Rectangle 24"/>
            <p:cNvSpPr/>
            <p:nvPr/>
          </p:nvSpPr>
          <p:spPr bwMode="auto">
            <a:xfrm>
              <a:off x="7493512" y="49644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5" name="Rectangle 25"/>
            <p:cNvSpPr/>
            <p:nvPr/>
          </p:nvSpPr>
          <p:spPr bwMode="auto">
            <a:xfrm>
              <a:off x="7658869" y="49644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6" name="Rectangle 3"/>
            <p:cNvSpPr/>
            <p:nvPr/>
          </p:nvSpPr>
          <p:spPr bwMode="auto">
            <a:xfrm>
              <a:off x="7162800" y="51297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7" name="Rectangle 356"/>
            <p:cNvSpPr/>
            <p:nvPr/>
          </p:nvSpPr>
          <p:spPr bwMode="auto">
            <a:xfrm>
              <a:off x="7328156" y="51297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8" name="Rectangle 31"/>
            <p:cNvSpPr/>
            <p:nvPr/>
          </p:nvSpPr>
          <p:spPr bwMode="auto">
            <a:xfrm>
              <a:off x="7162800" y="52951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9" name="Rectangle 358"/>
            <p:cNvSpPr/>
            <p:nvPr/>
          </p:nvSpPr>
          <p:spPr bwMode="auto">
            <a:xfrm>
              <a:off x="7328156" y="52951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0" name="Rectangle 3"/>
            <p:cNvSpPr/>
            <p:nvPr/>
          </p:nvSpPr>
          <p:spPr bwMode="auto">
            <a:xfrm>
              <a:off x="7493512" y="51297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1" name="Rectangle 360"/>
            <p:cNvSpPr/>
            <p:nvPr/>
          </p:nvSpPr>
          <p:spPr bwMode="auto">
            <a:xfrm>
              <a:off x="7658869" y="51297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2" name="Rectangle 361"/>
            <p:cNvSpPr/>
            <p:nvPr/>
          </p:nvSpPr>
          <p:spPr bwMode="auto">
            <a:xfrm>
              <a:off x="7493512" y="52951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3" name="Rectangle 362"/>
            <p:cNvSpPr/>
            <p:nvPr/>
          </p:nvSpPr>
          <p:spPr bwMode="auto">
            <a:xfrm>
              <a:off x="7658869" y="52951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4" name="Rectangle 3"/>
            <p:cNvSpPr/>
            <p:nvPr/>
          </p:nvSpPr>
          <p:spPr bwMode="auto">
            <a:xfrm>
              <a:off x="7162800" y="54604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5" name="Rectangle 48"/>
            <p:cNvSpPr/>
            <p:nvPr/>
          </p:nvSpPr>
          <p:spPr bwMode="auto">
            <a:xfrm>
              <a:off x="7328156" y="54604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6" name="Rectangle 3"/>
            <p:cNvSpPr/>
            <p:nvPr/>
          </p:nvSpPr>
          <p:spPr bwMode="auto">
            <a:xfrm>
              <a:off x="7493512" y="54604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7" name="Rectangle 55"/>
            <p:cNvSpPr/>
            <p:nvPr/>
          </p:nvSpPr>
          <p:spPr bwMode="auto">
            <a:xfrm>
              <a:off x="7658869" y="54604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8" name="Rectangle 3"/>
            <p:cNvSpPr/>
            <p:nvPr/>
          </p:nvSpPr>
          <p:spPr bwMode="auto">
            <a:xfrm>
              <a:off x="7824225" y="47990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9" name="Rectangle 368"/>
            <p:cNvSpPr/>
            <p:nvPr/>
          </p:nvSpPr>
          <p:spPr bwMode="auto">
            <a:xfrm>
              <a:off x="7824225" y="49644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0" name="Rectangle 3"/>
            <p:cNvSpPr/>
            <p:nvPr/>
          </p:nvSpPr>
          <p:spPr bwMode="auto">
            <a:xfrm>
              <a:off x="7824225" y="51297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1" name="Rectangle 370"/>
            <p:cNvSpPr/>
            <p:nvPr/>
          </p:nvSpPr>
          <p:spPr bwMode="auto">
            <a:xfrm>
              <a:off x="7824225" y="52951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2" name="Rectangle 3"/>
            <p:cNvSpPr/>
            <p:nvPr/>
          </p:nvSpPr>
          <p:spPr bwMode="auto">
            <a:xfrm>
              <a:off x="7824225" y="54604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73" name="Group 334"/>
          <p:cNvGrpSpPr/>
          <p:nvPr/>
        </p:nvGrpSpPr>
        <p:grpSpPr>
          <a:xfrm>
            <a:off x="5142731" y="4019166"/>
            <a:ext cx="661425" cy="661425"/>
            <a:chOff x="4419600" y="6019800"/>
            <a:chExt cx="609600" cy="609600"/>
          </a:xfrm>
          <a:solidFill>
            <a:srgbClr val="0070C0"/>
          </a:solidFill>
          <a:effectLst>
            <a:outerShdw blurRad="50800" dist="38100" dir="8100000" algn="tr" rotWithShape="0">
              <a:prstClr val="black">
                <a:alpha val="40000"/>
              </a:prstClr>
            </a:outerShdw>
          </a:effectLst>
        </p:grpSpPr>
        <p:sp>
          <p:nvSpPr>
            <p:cNvPr id="374"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5"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6"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7"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8"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9"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0"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1"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2"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3" name="Rectangle 382"/>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4"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5" name="Rectangle 384"/>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6"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7" name="Rectangle 386"/>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8" name="Rectangle 387"/>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9" name="Rectangle 388"/>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90" name="Group 334"/>
          <p:cNvGrpSpPr/>
          <p:nvPr/>
        </p:nvGrpSpPr>
        <p:grpSpPr>
          <a:xfrm>
            <a:off x="2527556" y="4019166"/>
            <a:ext cx="661425" cy="661425"/>
            <a:chOff x="4419600" y="6019800"/>
            <a:chExt cx="609600" cy="609600"/>
          </a:xfrm>
          <a:solidFill>
            <a:srgbClr val="0070C0"/>
          </a:solidFill>
          <a:effectLst>
            <a:outerShdw blurRad="50800" dist="38100" dir="8100000" algn="tr" rotWithShape="0">
              <a:prstClr val="black">
                <a:alpha val="40000"/>
              </a:prstClr>
            </a:outerShdw>
          </a:effectLst>
        </p:grpSpPr>
        <p:sp>
          <p:nvSpPr>
            <p:cNvPr id="391"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2"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3"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4"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5"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6"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7"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8"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9"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0" name="Rectangle 399"/>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1"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2" name="Rectangle 401"/>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3"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4" name="Rectangle 403"/>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5" name="Rectangle 404"/>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6" name="Rectangle 405"/>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407" name="Rectangle 406"/>
          <p:cNvSpPr/>
          <p:nvPr/>
        </p:nvSpPr>
        <p:spPr bwMode="auto">
          <a:xfrm>
            <a:off x="1155956" y="4267200"/>
            <a:ext cx="165356" cy="165356"/>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716" name="Group 715"/>
          <p:cNvGrpSpPr/>
          <p:nvPr/>
        </p:nvGrpSpPr>
        <p:grpSpPr>
          <a:xfrm>
            <a:off x="1206244" y="4203187"/>
            <a:ext cx="6489956" cy="228600"/>
            <a:chOff x="1206244" y="3974587"/>
            <a:chExt cx="6489956" cy="228600"/>
          </a:xfrm>
        </p:grpSpPr>
        <p:sp>
          <p:nvSpPr>
            <p:cNvPr id="409" name="AutoShape 44"/>
            <p:cNvSpPr>
              <a:spLocks noChangeArrowheads="1"/>
            </p:cNvSpPr>
            <p:nvPr/>
          </p:nvSpPr>
          <p:spPr bwMode="auto">
            <a:xfrm>
              <a:off x="1206244" y="3974587"/>
              <a:ext cx="228600" cy="228600"/>
            </a:xfrm>
            <a:prstGeom prst="flowChartSummingJunction">
              <a:avLst/>
            </a:prstGeom>
            <a:noFill/>
            <a:ln w="38100">
              <a:solidFill>
                <a:schemeClr val="tx1"/>
              </a:solidFill>
              <a:round/>
              <a:headEnd/>
              <a:tailEnd/>
            </a:ln>
          </p:spPr>
          <p:txBody>
            <a:bodyPr anchor="ctr">
              <a:spAutoFit/>
            </a:bodyPr>
            <a:lstStyle/>
            <a:p>
              <a:endParaRPr lang="en-US"/>
            </a:p>
          </p:txBody>
        </p:sp>
        <p:sp>
          <p:nvSpPr>
            <p:cNvPr id="410" name="AutoShape 44"/>
            <p:cNvSpPr>
              <a:spLocks noChangeArrowheads="1"/>
            </p:cNvSpPr>
            <p:nvPr/>
          </p:nvSpPr>
          <p:spPr bwMode="auto">
            <a:xfrm>
              <a:off x="2774565" y="3974587"/>
              <a:ext cx="228600" cy="228600"/>
            </a:xfrm>
            <a:prstGeom prst="flowChartSummingJunction">
              <a:avLst/>
            </a:prstGeom>
            <a:noFill/>
            <a:ln w="38100">
              <a:solidFill>
                <a:schemeClr val="tx1"/>
              </a:solidFill>
              <a:round/>
              <a:headEnd/>
              <a:tailEnd/>
            </a:ln>
          </p:spPr>
          <p:txBody>
            <a:bodyPr anchor="ctr">
              <a:spAutoFit/>
            </a:bodyPr>
            <a:lstStyle/>
            <a:p>
              <a:endParaRPr lang="en-US"/>
            </a:p>
          </p:txBody>
        </p:sp>
        <p:sp>
          <p:nvSpPr>
            <p:cNvPr id="411" name="AutoShape 44"/>
            <p:cNvSpPr>
              <a:spLocks noChangeArrowheads="1"/>
            </p:cNvSpPr>
            <p:nvPr/>
          </p:nvSpPr>
          <p:spPr bwMode="auto">
            <a:xfrm>
              <a:off x="5378835" y="3974587"/>
              <a:ext cx="228600" cy="228600"/>
            </a:xfrm>
            <a:prstGeom prst="flowChartSummingJunction">
              <a:avLst/>
            </a:prstGeom>
            <a:noFill/>
            <a:ln w="38100">
              <a:solidFill>
                <a:schemeClr val="tx1"/>
              </a:solidFill>
              <a:round/>
              <a:headEnd/>
              <a:tailEnd/>
            </a:ln>
          </p:spPr>
          <p:txBody>
            <a:bodyPr anchor="ctr">
              <a:spAutoFit/>
            </a:bodyPr>
            <a:lstStyle/>
            <a:p>
              <a:endParaRPr lang="en-US"/>
            </a:p>
          </p:txBody>
        </p:sp>
        <p:sp>
          <p:nvSpPr>
            <p:cNvPr id="412" name="AutoShape 44"/>
            <p:cNvSpPr>
              <a:spLocks noChangeArrowheads="1"/>
            </p:cNvSpPr>
            <p:nvPr/>
          </p:nvSpPr>
          <p:spPr bwMode="auto">
            <a:xfrm>
              <a:off x="7467600" y="3974587"/>
              <a:ext cx="228600" cy="228600"/>
            </a:xfrm>
            <a:prstGeom prst="flowChartSummingJunction">
              <a:avLst/>
            </a:prstGeom>
            <a:noFill/>
            <a:ln w="38100">
              <a:solidFill>
                <a:schemeClr val="tx1"/>
              </a:solidFill>
              <a:round/>
              <a:headEnd/>
              <a:tailEnd/>
            </a:ln>
          </p:spPr>
          <p:txBody>
            <a:bodyPr anchor="ctr">
              <a:spAutoFit/>
            </a:bodyPr>
            <a:lstStyle/>
            <a:p>
              <a:endParaRPr lang="en-US"/>
            </a:p>
          </p:txBody>
        </p:sp>
      </p:grpSp>
      <p:sp>
        <p:nvSpPr>
          <p:cNvPr id="548" name="Rectangle 547"/>
          <p:cNvSpPr/>
          <p:nvPr/>
        </p:nvSpPr>
        <p:spPr bwMode="auto">
          <a:xfrm>
            <a:off x="2438400" y="3200400"/>
            <a:ext cx="165356" cy="165356"/>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6" name="Rectangle 565"/>
          <p:cNvSpPr/>
          <p:nvPr/>
        </p:nvSpPr>
        <p:spPr bwMode="auto">
          <a:xfrm>
            <a:off x="5181600" y="3200400"/>
            <a:ext cx="165356" cy="165356"/>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567" name="Group 334"/>
          <p:cNvGrpSpPr/>
          <p:nvPr/>
        </p:nvGrpSpPr>
        <p:grpSpPr>
          <a:xfrm>
            <a:off x="5887969" y="2952366"/>
            <a:ext cx="661425" cy="661425"/>
            <a:chOff x="4419600" y="6019800"/>
            <a:chExt cx="609600" cy="609600"/>
          </a:xfrm>
          <a:solidFill>
            <a:srgbClr val="800080"/>
          </a:solidFill>
          <a:effectLst>
            <a:outerShdw blurRad="50800" dist="38100" dir="8100000" algn="tr" rotWithShape="0">
              <a:prstClr val="black">
                <a:alpha val="40000"/>
              </a:prstClr>
            </a:outerShdw>
          </a:effectLst>
        </p:grpSpPr>
        <p:sp>
          <p:nvSpPr>
            <p:cNvPr id="568"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9"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0"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1"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2"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3"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4"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5"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6"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7" name="Rectangle 576"/>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8"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9" name="Rectangle 578"/>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0"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1" name="Rectangle 580"/>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2" name="Rectangle 581"/>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3" name="Rectangle 582"/>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714" name="Group 713"/>
          <p:cNvGrpSpPr/>
          <p:nvPr/>
        </p:nvGrpSpPr>
        <p:grpSpPr>
          <a:xfrm>
            <a:off x="8012419" y="3853810"/>
            <a:ext cx="992137" cy="992137"/>
            <a:chOff x="8075663" y="4722863"/>
            <a:chExt cx="992137" cy="992137"/>
          </a:xfrm>
          <a:solidFill>
            <a:srgbClr val="0070C0"/>
          </a:solidFill>
        </p:grpSpPr>
        <p:sp>
          <p:nvSpPr>
            <p:cNvPr id="311" name="Rectangle 3"/>
            <p:cNvSpPr/>
            <p:nvPr/>
          </p:nvSpPr>
          <p:spPr bwMode="auto">
            <a:xfrm>
              <a:off x="8075663" y="47228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2" name="Rectangle 9"/>
            <p:cNvSpPr/>
            <p:nvPr/>
          </p:nvSpPr>
          <p:spPr bwMode="auto">
            <a:xfrm>
              <a:off x="8241019" y="47228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3" name="Rectangle 18"/>
            <p:cNvSpPr/>
            <p:nvPr/>
          </p:nvSpPr>
          <p:spPr bwMode="auto">
            <a:xfrm>
              <a:off x="8075663"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4" name="Rectangle 19"/>
            <p:cNvSpPr/>
            <p:nvPr/>
          </p:nvSpPr>
          <p:spPr bwMode="auto">
            <a:xfrm>
              <a:off x="8241019"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5" name="Rectangle 3"/>
            <p:cNvSpPr/>
            <p:nvPr/>
          </p:nvSpPr>
          <p:spPr bwMode="auto">
            <a:xfrm>
              <a:off x="8406375" y="47228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6" name="Rectangle 315"/>
            <p:cNvSpPr/>
            <p:nvPr/>
          </p:nvSpPr>
          <p:spPr bwMode="auto">
            <a:xfrm>
              <a:off x="8571732" y="47228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7" name="Rectangle 24"/>
            <p:cNvSpPr/>
            <p:nvPr/>
          </p:nvSpPr>
          <p:spPr bwMode="auto">
            <a:xfrm>
              <a:off x="8406375"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8" name="Rectangle 25"/>
            <p:cNvSpPr/>
            <p:nvPr/>
          </p:nvSpPr>
          <p:spPr bwMode="auto">
            <a:xfrm>
              <a:off x="8571732"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9" name="Rectangle 3"/>
            <p:cNvSpPr/>
            <p:nvPr/>
          </p:nvSpPr>
          <p:spPr bwMode="auto">
            <a:xfrm>
              <a:off x="8075663"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0" name="Rectangle 319"/>
            <p:cNvSpPr/>
            <p:nvPr/>
          </p:nvSpPr>
          <p:spPr bwMode="auto">
            <a:xfrm>
              <a:off x="8241019"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1" name="Rectangle 31"/>
            <p:cNvSpPr/>
            <p:nvPr/>
          </p:nvSpPr>
          <p:spPr bwMode="auto">
            <a:xfrm>
              <a:off x="8075663"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2" name="Rectangle 321"/>
            <p:cNvSpPr/>
            <p:nvPr/>
          </p:nvSpPr>
          <p:spPr bwMode="auto">
            <a:xfrm>
              <a:off x="8241019"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3" name="Rectangle 3"/>
            <p:cNvSpPr/>
            <p:nvPr/>
          </p:nvSpPr>
          <p:spPr bwMode="auto">
            <a:xfrm>
              <a:off x="8406375"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4" name="Rectangle 323"/>
            <p:cNvSpPr/>
            <p:nvPr/>
          </p:nvSpPr>
          <p:spPr bwMode="auto">
            <a:xfrm>
              <a:off x="8571732"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5" name="Rectangle 324"/>
            <p:cNvSpPr/>
            <p:nvPr/>
          </p:nvSpPr>
          <p:spPr bwMode="auto">
            <a:xfrm>
              <a:off x="8406375"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6" name="Rectangle 325"/>
            <p:cNvSpPr/>
            <p:nvPr/>
          </p:nvSpPr>
          <p:spPr bwMode="auto">
            <a:xfrm>
              <a:off x="8571732"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7" name="Rectangle 3"/>
            <p:cNvSpPr/>
            <p:nvPr/>
          </p:nvSpPr>
          <p:spPr bwMode="auto">
            <a:xfrm>
              <a:off x="8075663"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8" name="Rectangle 48"/>
            <p:cNvSpPr/>
            <p:nvPr/>
          </p:nvSpPr>
          <p:spPr bwMode="auto">
            <a:xfrm>
              <a:off x="8241019"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9" name="Rectangle 328"/>
            <p:cNvSpPr/>
            <p:nvPr/>
          </p:nvSpPr>
          <p:spPr bwMode="auto">
            <a:xfrm>
              <a:off x="8075663" y="5549644"/>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0" name="Rectangle 329"/>
            <p:cNvSpPr/>
            <p:nvPr/>
          </p:nvSpPr>
          <p:spPr bwMode="auto">
            <a:xfrm>
              <a:off x="8241019" y="5549644"/>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1" name="Rectangle 3"/>
            <p:cNvSpPr/>
            <p:nvPr/>
          </p:nvSpPr>
          <p:spPr bwMode="auto">
            <a:xfrm>
              <a:off x="8406375"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2" name="Rectangle 55"/>
            <p:cNvSpPr/>
            <p:nvPr/>
          </p:nvSpPr>
          <p:spPr bwMode="auto">
            <a:xfrm>
              <a:off x="8571732"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3" name="Rectangle 332"/>
            <p:cNvSpPr/>
            <p:nvPr/>
          </p:nvSpPr>
          <p:spPr bwMode="auto">
            <a:xfrm>
              <a:off x="8406375" y="5549644"/>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4" name="Rectangle 333"/>
            <p:cNvSpPr/>
            <p:nvPr/>
          </p:nvSpPr>
          <p:spPr bwMode="auto">
            <a:xfrm>
              <a:off x="8571732" y="5549644"/>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5" name="Rectangle 3"/>
            <p:cNvSpPr/>
            <p:nvPr/>
          </p:nvSpPr>
          <p:spPr bwMode="auto">
            <a:xfrm>
              <a:off x="8737088" y="47228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6" name="Rectangle 335"/>
            <p:cNvSpPr/>
            <p:nvPr/>
          </p:nvSpPr>
          <p:spPr bwMode="auto">
            <a:xfrm>
              <a:off x="8902444" y="4722863"/>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7" name="Rectangle 336"/>
            <p:cNvSpPr/>
            <p:nvPr/>
          </p:nvSpPr>
          <p:spPr bwMode="auto">
            <a:xfrm>
              <a:off x="8737088"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8" name="Rectangle 337"/>
            <p:cNvSpPr/>
            <p:nvPr/>
          </p:nvSpPr>
          <p:spPr bwMode="auto">
            <a:xfrm>
              <a:off x="8902444" y="4888219"/>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9" name="Rectangle 3"/>
            <p:cNvSpPr/>
            <p:nvPr/>
          </p:nvSpPr>
          <p:spPr bwMode="auto">
            <a:xfrm>
              <a:off x="8737088"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0" name="Rectangle 339"/>
            <p:cNvSpPr/>
            <p:nvPr/>
          </p:nvSpPr>
          <p:spPr bwMode="auto">
            <a:xfrm>
              <a:off x="8902444" y="5053575"/>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1" name="Rectangle 340"/>
            <p:cNvSpPr/>
            <p:nvPr/>
          </p:nvSpPr>
          <p:spPr bwMode="auto">
            <a:xfrm>
              <a:off x="8737088"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2" name="Rectangle 341"/>
            <p:cNvSpPr/>
            <p:nvPr/>
          </p:nvSpPr>
          <p:spPr bwMode="auto">
            <a:xfrm>
              <a:off x="8902444" y="5218932"/>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3" name="Rectangle 3"/>
            <p:cNvSpPr/>
            <p:nvPr/>
          </p:nvSpPr>
          <p:spPr bwMode="auto">
            <a:xfrm>
              <a:off x="8737088"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4" name="Rectangle 343"/>
            <p:cNvSpPr/>
            <p:nvPr/>
          </p:nvSpPr>
          <p:spPr bwMode="auto">
            <a:xfrm>
              <a:off x="8902444" y="5384288"/>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5" name="Rectangle 344"/>
            <p:cNvSpPr/>
            <p:nvPr/>
          </p:nvSpPr>
          <p:spPr bwMode="auto">
            <a:xfrm>
              <a:off x="8737088" y="5549644"/>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6" name="Rectangle 345"/>
            <p:cNvSpPr/>
            <p:nvPr/>
          </p:nvSpPr>
          <p:spPr bwMode="auto">
            <a:xfrm>
              <a:off x="8902444" y="5549644"/>
              <a:ext cx="165356" cy="165356"/>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722" name="Group 721"/>
          <p:cNvGrpSpPr/>
          <p:nvPr/>
        </p:nvGrpSpPr>
        <p:grpSpPr>
          <a:xfrm>
            <a:off x="990600" y="5334000"/>
            <a:ext cx="6248400" cy="1143000"/>
            <a:chOff x="990600" y="5105400"/>
            <a:chExt cx="6248400" cy="1143000"/>
          </a:xfrm>
        </p:grpSpPr>
        <p:sp>
          <p:nvSpPr>
            <p:cNvPr id="717" name="Left Bracket 716"/>
            <p:cNvSpPr/>
            <p:nvPr/>
          </p:nvSpPr>
          <p:spPr bwMode="auto">
            <a:xfrm>
              <a:off x="2362200" y="5105400"/>
              <a:ext cx="76200" cy="1143000"/>
            </a:xfrm>
            <a:prstGeom prst="leftBracket">
              <a:avLst/>
            </a:prstGeom>
            <a:noFill/>
            <a:ln w="381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18" name="Left Bracket 717"/>
            <p:cNvSpPr/>
            <p:nvPr/>
          </p:nvSpPr>
          <p:spPr bwMode="auto">
            <a:xfrm flipH="1">
              <a:off x="7162800" y="5105400"/>
              <a:ext cx="76200" cy="1143000"/>
            </a:xfrm>
            <a:prstGeom prst="leftBracket">
              <a:avLst/>
            </a:prstGeom>
            <a:noFill/>
            <a:ln w="381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pic>
          <p:nvPicPr>
            <p:cNvPr id="721" name="Picture 720" descr="TP_tmp.png"/>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bwMode="auto">
            <a:xfrm>
              <a:off x="990600" y="5486400"/>
              <a:ext cx="1109692" cy="381000"/>
            </a:xfrm>
            <a:prstGeom prst="rect">
              <a:avLst/>
            </a:prstGeom>
            <a:noFill/>
            <a:ln/>
            <a:effectLst/>
          </p:spPr>
        </p:pic>
      </p:grpSp>
      <p:sp>
        <p:nvSpPr>
          <p:cNvPr id="723" name="TextBox 722"/>
          <p:cNvSpPr txBox="1"/>
          <p:nvPr/>
        </p:nvSpPr>
        <p:spPr>
          <a:xfrm>
            <a:off x="838200" y="2667000"/>
            <a:ext cx="990600" cy="400110"/>
          </a:xfrm>
          <a:prstGeom prst="rect">
            <a:avLst/>
          </a:prstGeom>
          <a:noFill/>
        </p:spPr>
        <p:txBody>
          <a:bodyPr wrap="square" rtlCol="0">
            <a:spAutoFit/>
          </a:bodyPr>
          <a:lstStyle/>
          <a:p>
            <a:r>
              <a:rPr lang="en-US" sz="2000" dirty="0" smtClean="0">
                <a:solidFill>
                  <a:schemeClr val="tx2">
                    <a:lumMod val="60000"/>
                    <a:lumOff val="40000"/>
                  </a:schemeClr>
                </a:solidFill>
              </a:rPr>
              <a:t>prior</a:t>
            </a:r>
            <a:endParaRPr lang="en-US" sz="2000" dirty="0">
              <a:solidFill>
                <a:schemeClr val="tx2">
                  <a:lumMod val="60000"/>
                  <a:lumOff val="40000"/>
                </a:schemeClr>
              </a:solidFill>
            </a:endParaRPr>
          </a:p>
        </p:txBody>
      </p:sp>
      <p:sp>
        <p:nvSpPr>
          <p:cNvPr id="724" name="TextBox 723"/>
          <p:cNvSpPr txBox="1"/>
          <p:nvPr/>
        </p:nvSpPr>
        <p:spPr>
          <a:xfrm>
            <a:off x="7010400" y="2667000"/>
            <a:ext cx="1447800" cy="400110"/>
          </a:xfrm>
          <a:prstGeom prst="rect">
            <a:avLst/>
          </a:prstGeom>
          <a:noFill/>
        </p:spPr>
        <p:txBody>
          <a:bodyPr wrap="square" rtlCol="0">
            <a:spAutoFit/>
          </a:bodyPr>
          <a:lstStyle/>
          <a:p>
            <a:r>
              <a:rPr lang="en-US" sz="2000" dirty="0" smtClean="0">
                <a:solidFill>
                  <a:srgbClr val="800080"/>
                </a:solidFill>
              </a:rPr>
              <a:t>likelihood</a:t>
            </a:r>
            <a:endParaRPr lang="en-US" sz="2000" dirty="0">
              <a:solidFill>
                <a:srgbClr val="800080"/>
              </a:solidFill>
            </a:endParaRPr>
          </a:p>
        </p:txBody>
      </p:sp>
      <p:sp>
        <p:nvSpPr>
          <p:cNvPr id="725" name="TextBox 724"/>
          <p:cNvSpPr txBox="1"/>
          <p:nvPr/>
        </p:nvSpPr>
        <p:spPr>
          <a:xfrm>
            <a:off x="533400" y="5257800"/>
            <a:ext cx="1676400" cy="400110"/>
          </a:xfrm>
          <a:prstGeom prst="rect">
            <a:avLst/>
          </a:prstGeom>
          <a:noFill/>
        </p:spPr>
        <p:txBody>
          <a:bodyPr wrap="square" rtlCol="0">
            <a:spAutoFit/>
          </a:bodyPr>
          <a:lstStyle/>
          <a:p>
            <a:r>
              <a:rPr lang="en-US" sz="2000" dirty="0" smtClean="0">
                <a:solidFill>
                  <a:srgbClr val="0070C0"/>
                </a:solidFill>
              </a:rPr>
              <a:t>posterior</a:t>
            </a:r>
            <a:endParaRPr lang="en-US" sz="2000" dirty="0">
              <a:solidFill>
                <a:srgbClr val="0070C0"/>
              </a:solidFill>
            </a:endParaRPr>
          </a:p>
        </p:txBody>
      </p:sp>
      <p:sp>
        <p:nvSpPr>
          <p:cNvPr id="726" name="Rounded Rectangle 725"/>
          <p:cNvSpPr/>
          <p:nvPr/>
        </p:nvSpPr>
        <p:spPr bwMode="auto">
          <a:xfrm>
            <a:off x="1104900" y="2590800"/>
            <a:ext cx="6934200" cy="1676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r>
              <a:rPr lang="en-US" b="0" dirty="0" smtClean="0"/>
              <a:t>Conditioning </a:t>
            </a:r>
            <a:r>
              <a:rPr lang="en-US" dirty="0" smtClean="0">
                <a:solidFill>
                  <a:srgbClr val="800080"/>
                </a:solidFill>
              </a:rPr>
              <a:t>can increase</a:t>
            </a:r>
            <a:r>
              <a:rPr lang="en-US" b="0" dirty="0" smtClean="0">
                <a:solidFill>
                  <a:srgbClr val="800080"/>
                </a:solidFill>
              </a:rPr>
              <a:t> </a:t>
            </a:r>
          </a:p>
          <a:p>
            <a:r>
              <a:rPr lang="en-US" b="0" dirty="0" smtClean="0"/>
              <a:t>representation complexity!</a:t>
            </a:r>
            <a:endParaRPr lang="en-US" b="0" dirty="0"/>
          </a:p>
        </p:txBody>
      </p:sp>
      <p:sp>
        <p:nvSpPr>
          <p:cNvPr id="282" name="Slide Number Placeholder 281"/>
          <p:cNvSpPr>
            <a:spLocks noGrp="1"/>
          </p:cNvSpPr>
          <p:nvPr>
            <p:ph type="sldNum" sz="quarter" idx="12"/>
          </p:nvPr>
        </p:nvSpPr>
        <p:spPr/>
        <p:txBody>
          <a:bodyPr/>
          <a:lstStyle/>
          <a:p>
            <a:fld id="{5A1D4220-6FA6-4414-AE3B-775DEAC5B3B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4.44444E-6 -3.7037E-7 L -0.15902 0.15463 " pathEditMode="relative" rAng="0" ptsTypes="AA">
                                      <p:cBhvr>
                                        <p:cTn id="6" dur="1000" fill="hold"/>
                                        <p:tgtEl>
                                          <p:spTgt spid="675"/>
                                        </p:tgtEl>
                                        <p:attrNameLst>
                                          <p:attrName>ppt_x</p:attrName>
                                          <p:attrName>ppt_y</p:attrName>
                                        </p:attrNameLst>
                                      </p:cBhvr>
                                      <p:rCtr x="-80" y="77"/>
                                    </p:animMotion>
                                  </p:childTnLst>
                                </p:cTn>
                              </p:par>
                              <p:par>
                                <p:cTn id="7" presetID="49" presetClass="path" presetSubtype="0" accel="50000" decel="50000" fill="hold" grpId="0" nodeType="withEffect">
                                  <p:stCondLst>
                                    <p:cond delay="0"/>
                                  </p:stCondLst>
                                  <p:childTnLst>
                                    <p:animMotion origin="layout" path="M -4.44444E-6 -3.7037E-7 L -0.40069 0.15463 " pathEditMode="relative" rAng="0" ptsTypes="AA">
                                      <p:cBhvr>
                                        <p:cTn id="8" dur="1000" fill="hold"/>
                                        <p:tgtEl>
                                          <p:spTgt spid="693"/>
                                        </p:tgtEl>
                                        <p:attrNameLst>
                                          <p:attrName>ppt_x</p:attrName>
                                          <p:attrName>ppt_y</p:attrName>
                                        </p:attrNameLst>
                                      </p:cBhvr>
                                      <p:rCtr x="-200" y="77"/>
                                    </p:animMotion>
                                  </p:childTnLst>
                                </p:cTn>
                              </p:par>
                              <p:par>
                                <p:cTn id="9" presetID="42" presetClass="path" presetSubtype="0" accel="50000" decel="50000" fill="hold" grpId="0" nodeType="withEffect">
                                  <p:stCondLst>
                                    <p:cond delay="0"/>
                                  </p:stCondLst>
                                  <p:childTnLst>
                                    <p:animMotion origin="layout" path="M -4.44444E-6 -3.7037E-7 L 0.00764 0.15463 " pathEditMode="relative" rAng="0" ptsTypes="AA">
                                      <p:cBhvr>
                                        <p:cTn id="10" dur="1000" fill="hold"/>
                                        <p:tgtEl>
                                          <p:spTgt spid="548"/>
                                        </p:tgtEl>
                                        <p:attrNameLst>
                                          <p:attrName>ppt_x</p:attrName>
                                          <p:attrName>ppt_y</p:attrName>
                                        </p:attrNameLst>
                                      </p:cBhvr>
                                      <p:rCtr x="4" y="77"/>
                                    </p:animMotion>
                                  </p:childTnLst>
                                </p:cTn>
                              </p:par>
                              <p:par>
                                <p:cTn id="11" presetID="42" presetClass="path" presetSubtype="0" accel="50000" decel="50000" fill="hold" nodeType="withEffect">
                                  <p:stCondLst>
                                    <p:cond delay="0"/>
                                  </p:stCondLst>
                                  <p:childTnLst>
                                    <p:animMotion origin="layout" path="M -4.72222E-6 -3.7037E-7 L -0.30503 0.15463 " pathEditMode="relative" rAng="0" ptsTypes="AA">
                                      <p:cBhvr>
                                        <p:cTn id="12" dur="1000" fill="hold"/>
                                        <p:tgtEl>
                                          <p:spTgt spid="694"/>
                                        </p:tgtEl>
                                        <p:attrNameLst>
                                          <p:attrName>ppt_x</p:attrName>
                                          <p:attrName>ppt_y</p:attrName>
                                        </p:attrNameLst>
                                      </p:cBhvr>
                                      <p:rCtr x="-153" y="77"/>
                                    </p:animMotion>
                                  </p:childTnLst>
                                </p:cTn>
                              </p:par>
                              <p:par>
                                <p:cTn id="13" presetID="42" presetClass="path" presetSubtype="0" accel="50000" decel="50000" fill="hold" nodeType="withEffect">
                                  <p:stCondLst>
                                    <p:cond delay="0"/>
                                  </p:stCondLst>
                                  <p:childTnLst>
                                    <p:animMotion origin="layout" path="M -4.72222E-6 -0.01204 L 0.15834 0.15463 " pathEditMode="relative" rAng="0" ptsTypes="AA">
                                      <p:cBhvr>
                                        <p:cTn id="14" dur="1000" fill="hold"/>
                                        <p:tgtEl>
                                          <p:spTgt spid="676"/>
                                        </p:tgtEl>
                                        <p:attrNameLst>
                                          <p:attrName>ppt_x</p:attrName>
                                          <p:attrName>ppt_y</p:attrName>
                                        </p:attrNameLst>
                                      </p:cBhvr>
                                      <p:rCtr x="79" y="83"/>
                                    </p:animMotion>
                                  </p:childTnLst>
                                </p:cTn>
                              </p:par>
                              <p:par>
                                <p:cTn id="15" presetID="49" presetClass="path" presetSubtype="0" accel="50000" decel="50000" fill="hold" grpId="0" nodeType="withEffect">
                                  <p:stCondLst>
                                    <p:cond delay="0"/>
                                  </p:stCondLst>
                                  <p:childTnLst>
                                    <p:animMotion origin="layout" path="M -4.44444E-6 0.01111 L 0.05764 0.15463 " pathEditMode="relative" rAng="0" ptsTypes="AA">
                                      <p:cBhvr>
                                        <p:cTn id="16" dur="1000" fill="hold"/>
                                        <p:tgtEl>
                                          <p:spTgt spid="566"/>
                                        </p:tgtEl>
                                        <p:attrNameLst>
                                          <p:attrName>ppt_x</p:attrName>
                                          <p:attrName>ppt_y</p:attrName>
                                        </p:attrNameLst>
                                      </p:cBhvr>
                                      <p:rCtr x="29" y="72"/>
                                    </p:animMotion>
                                  </p:childTnLst>
                                </p:cTn>
                              </p:par>
                              <p:par>
                                <p:cTn id="17" presetID="42" presetClass="path" presetSubtype="0" accel="50000" decel="50000" fill="hold" nodeType="withEffect">
                                  <p:stCondLst>
                                    <p:cond delay="0"/>
                                  </p:stCondLst>
                                  <p:childTnLst>
                                    <p:animMotion origin="layout" path="M -4.72222E-6 -3.7037E-7 L 0.38664 0.15463 " pathEditMode="relative" rAng="0" ptsTypes="AA">
                                      <p:cBhvr>
                                        <p:cTn id="18" dur="1000" fill="hold"/>
                                        <p:tgtEl>
                                          <p:spTgt spid="549"/>
                                        </p:tgtEl>
                                        <p:attrNameLst>
                                          <p:attrName>ppt_x</p:attrName>
                                          <p:attrName>ppt_y</p:attrName>
                                        </p:attrNameLst>
                                      </p:cBhvr>
                                      <p:rCtr x="193" y="77"/>
                                    </p:animMotion>
                                  </p:childTnLst>
                                </p:cTn>
                              </p:par>
                              <p:par>
                                <p:cTn id="19" presetID="42" presetClass="path" presetSubtype="0" accel="50000" decel="50000" fill="hold" nodeType="withEffect">
                                  <p:stCondLst>
                                    <p:cond delay="0"/>
                                  </p:stCondLst>
                                  <p:childTnLst>
                                    <p:animMotion origin="layout" path="M -4.72222E-6 -3.7037E-7 L 0.21164 0.15463 " pathEditMode="relative" rAng="0" ptsTypes="AA">
                                      <p:cBhvr>
                                        <p:cTn id="20" dur="1000" fill="hold"/>
                                        <p:tgtEl>
                                          <p:spTgt spid="567"/>
                                        </p:tgtEl>
                                        <p:attrNameLst>
                                          <p:attrName>ppt_x</p:attrName>
                                          <p:attrName>ppt_y</p:attrName>
                                        </p:attrNameLst>
                                      </p:cBhvr>
                                      <p:rCtr x="106" y="77"/>
                                    </p:animMotion>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16"/>
                                        </p:tgtEl>
                                        <p:attrNameLst>
                                          <p:attrName>style.visibility</p:attrName>
                                        </p:attrNameLst>
                                      </p:cBhvr>
                                      <p:to>
                                        <p:strVal val="visible"/>
                                      </p:to>
                                    </p:set>
                                    <p:animEffect transition="in" filter="fade">
                                      <p:cBhvr>
                                        <p:cTn id="24" dur="1000"/>
                                        <p:tgtEl>
                                          <p:spTgt spid="7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676"/>
                                        </p:tgtEl>
                                      </p:cBhvr>
                                    </p:animEffect>
                                    <p:set>
                                      <p:cBhvr>
                                        <p:cTn id="29" dur="1" fill="hold">
                                          <p:stCondLst>
                                            <p:cond delay="1999"/>
                                          </p:stCondLst>
                                        </p:cTn>
                                        <p:tgtEl>
                                          <p:spTgt spid="67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549"/>
                                        </p:tgtEl>
                                      </p:cBhvr>
                                    </p:animEffect>
                                    <p:set>
                                      <p:cBhvr>
                                        <p:cTn id="32" dur="1" fill="hold">
                                          <p:stCondLst>
                                            <p:cond delay="1999"/>
                                          </p:stCondLst>
                                        </p:cTn>
                                        <p:tgtEl>
                                          <p:spTgt spid="54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694"/>
                                        </p:tgtEl>
                                      </p:cBhvr>
                                    </p:animEffect>
                                    <p:set>
                                      <p:cBhvr>
                                        <p:cTn id="35" dur="1" fill="hold">
                                          <p:stCondLst>
                                            <p:cond delay="1999"/>
                                          </p:stCondLst>
                                        </p:cTn>
                                        <p:tgtEl>
                                          <p:spTgt spid="69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675"/>
                                        </p:tgtEl>
                                      </p:cBhvr>
                                    </p:animEffect>
                                    <p:set>
                                      <p:cBhvr>
                                        <p:cTn id="38" dur="1" fill="hold">
                                          <p:stCondLst>
                                            <p:cond delay="1999"/>
                                          </p:stCondLst>
                                        </p:cTn>
                                        <p:tgtEl>
                                          <p:spTgt spid="67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693"/>
                                        </p:tgtEl>
                                      </p:cBhvr>
                                    </p:animEffect>
                                    <p:set>
                                      <p:cBhvr>
                                        <p:cTn id="41" dur="1" fill="hold">
                                          <p:stCondLst>
                                            <p:cond delay="1999"/>
                                          </p:stCondLst>
                                        </p:cTn>
                                        <p:tgtEl>
                                          <p:spTgt spid="69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716"/>
                                        </p:tgtEl>
                                      </p:cBhvr>
                                    </p:animEffect>
                                    <p:set>
                                      <p:cBhvr>
                                        <p:cTn id="44" dur="1" fill="hold">
                                          <p:stCondLst>
                                            <p:cond delay="1999"/>
                                          </p:stCondLst>
                                        </p:cTn>
                                        <p:tgtEl>
                                          <p:spTgt spid="71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548"/>
                                        </p:tgtEl>
                                      </p:cBhvr>
                                    </p:animEffect>
                                    <p:set>
                                      <p:cBhvr>
                                        <p:cTn id="47" dur="1" fill="hold">
                                          <p:stCondLst>
                                            <p:cond delay="1999"/>
                                          </p:stCondLst>
                                        </p:cTn>
                                        <p:tgtEl>
                                          <p:spTgt spid="54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566"/>
                                        </p:tgtEl>
                                      </p:cBhvr>
                                    </p:animEffect>
                                    <p:set>
                                      <p:cBhvr>
                                        <p:cTn id="50" dur="1" fill="hold">
                                          <p:stCondLst>
                                            <p:cond delay="1999"/>
                                          </p:stCondLst>
                                        </p:cTn>
                                        <p:tgtEl>
                                          <p:spTgt spid="56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567"/>
                                        </p:tgtEl>
                                      </p:cBhvr>
                                    </p:animEffect>
                                    <p:set>
                                      <p:cBhvr>
                                        <p:cTn id="53" dur="1" fill="hold">
                                          <p:stCondLst>
                                            <p:cond delay="1999"/>
                                          </p:stCondLst>
                                        </p:cTn>
                                        <p:tgtEl>
                                          <p:spTgt spid="567"/>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407"/>
                                        </p:tgtEl>
                                        <p:attrNameLst>
                                          <p:attrName>style.visibility</p:attrName>
                                        </p:attrNameLst>
                                      </p:cBhvr>
                                      <p:to>
                                        <p:strVal val="visible"/>
                                      </p:to>
                                    </p:set>
                                    <p:animEffect transition="in" filter="fade">
                                      <p:cBhvr>
                                        <p:cTn id="56" dur="2000"/>
                                        <p:tgtEl>
                                          <p:spTgt spid="407"/>
                                        </p:tgtEl>
                                      </p:cBhvr>
                                    </p:animEffect>
                                  </p:childTnLst>
                                </p:cTn>
                              </p:par>
                              <p:par>
                                <p:cTn id="57" presetID="10" presetClass="entr" presetSubtype="0" fill="hold" nodeType="withEffect">
                                  <p:stCondLst>
                                    <p:cond delay="0"/>
                                  </p:stCondLst>
                                  <p:childTnLst>
                                    <p:set>
                                      <p:cBhvr>
                                        <p:cTn id="58" dur="1" fill="hold">
                                          <p:stCondLst>
                                            <p:cond delay="0"/>
                                          </p:stCondLst>
                                        </p:cTn>
                                        <p:tgtEl>
                                          <p:spTgt spid="390"/>
                                        </p:tgtEl>
                                        <p:attrNameLst>
                                          <p:attrName>style.visibility</p:attrName>
                                        </p:attrNameLst>
                                      </p:cBhvr>
                                      <p:to>
                                        <p:strVal val="visible"/>
                                      </p:to>
                                    </p:set>
                                    <p:animEffect transition="in" filter="fade">
                                      <p:cBhvr>
                                        <p:cTn id="59" dur="2000"/>
                                        <p:tgtEl>
                                          <p:spTgt spid="390"/>
                                        </p:tgtEl>
                                      </p:cBhvr>
                                    </p:animEffect>
                                  </p:childTnLst>
                                </p:cTn>
                              </p:par>
                              <p:par>
                                <p:cTn id="60" presetID="10" presetClass="entr" presetSubtype="0" fill="hold" nodeType="withEffect">
                                  <p:stCondLst>
                                    <p:cond delay="0"/>
                                  </p:stCondLst>
                                  <p:childTnLst>
                                    <p:set>
                                      <p:cBhvr>
                                        <p:cTn id="61" dur="1" fill="hold">
                                          <p:stCondLst>
                                            <p:cond delay="0"/>
                                          </p:stCondLst>
                                        </p:cTn>
                                        <p:tgtEl>
                                          <p:spTgt spid="373"/>
                                        </p:tgtEl>
                                        <p:attrNameLst>
                                          <p:attrName>style.visibility</p:attrName>
                                        </p:attrNameLst>
                                      </p:cBhvr>
                                      <p:to>
                                        <p:strVal val="visible"/>
                                      </p:to>
                                    </p:set>
                                    <p:animEffect transition="in" filter="fade">
                                      <p:cBhvr>
                                        <p:cTn id="62" dur="2000"/>
                                        <p:tgtEl>
                                          <p:spTgt spid="37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fade">
                                      <p:cBhvr>
                                        <p:cTn id="65" dur="2000"/>
                                        <p:tgtEl>
                                          <p:spTgt spid="292"/>
                                        </p:tgtEl>
                                      </p:cBhvr>
                                    </p:animEffect>
                                  </p:childTnLst>
                                </p:cTn>
                              </p:par>
                              <p:par>
                                <p:cTn id="66" presetID="10" presetClass="entr" presetSubtype="0" fill="hold" nodeType="withEffect">
                                  <p:stCondLst>
                                    <p:cond delay="0"/>
                                  </p:stCondLst>
                                  <p:childTnLst>
                                    <p:set>
                                      <p:cBhvr>
                                        <p:cTn id="67" dur="1" fill="hold">
                                          <p:stCondLst>
                                            <p:cond delay="0"/>
                                          </p:stCondLst>
                                        </p:cTn>
                                        <p:tgtEl>
                                          <p:spTgt spid="712"/>
                                        </p:tgtEl>
                                        <p:attrNameLst>
                                          <p:attrName>style.visibility</p:attrName>
                                        </p:attrNameLst>
                                      </p:cBhvr>
                                      <p:to>
                                        <p:strVal val="visible"/>
                                      </p:to>
                                    </p:set>
                                    <p:animEffect transition="in" filter="fade">
                                      <p:cBhvr>
                                        <p:cTn id="68" dur="2000"/>
                                        <p:tgtEl>
                                          <p:spTgt spid="712"/>
                                        </p:tgtEl>
                                      </p:cBhvr>
                                    </p:animEffect>
                                  </p:childTnLst>
                                </p:cTn>
                              </p:par>
                              <p:par>
                                <p:cTn id="69" presetID="10" presetClass="entr" presetSubtype="0" fill="hold" nodeType="withEffect">
                                  <p:stCondLst>
                                    <p:cond delay="0"/>
                                  </p:stCondLst>
                                  <p:childTnLst>
                                    <p:set>
                                      <p:cBhvr>
                                        <p:cTn id="70" dur="1" fill="hold">
                                          <p:stCondLst>
                                            <p:cond delay="0"/>
                                          </p:stCondLst>
                                        </p:cTn>
                                        <p:tgtEl>
                                          <p:spTgt spid="713"/>
                                        </p:tgtEl>
                                        <p:attrNameLst>
                                          <p:attrName>style.visibility</p:attrName>
                                        </p:attrNameLst>
                                      </p:cBhvr>
                                      <p:to>
                                        <p:strVal val="visible"/>
                                      </p:to>
                                    </p:set>
                                    <p:animEffect transition="in" filter="fade">
                                      <p:cBhvr>
                                        <p:cTn id="71" dur="2000"/>
                                        <p:tgtEl>
                                          <p:spTgt spid="713"/>
                                        </p:tgtEl>
                                      </p:cBhvr>
                                    </p:animEffect>
                                  </p:childTnLst>
                                </p:cTn>
                              </p:par>
                              <p:par>
                                <p:cTn id="72" presetID="10" presetClass="entr" presetSubtype="0" fill="hold" nodeType="withEffect">
                                  <p:stCondLst>
                                    <p:cond delay="0"/>
                                  </p:stCondLst>
                                  <p:childTnLst>
                                    <p:set>
                                      <p:cBhvr>
                                        <p:cTn id="73" dur="1" fill="hold">
                                          <p:stCondLst>
                                            <p:cond delay="0"/>
                                          </p:stCondLst>
                                        </p:cTn>
                                        <p:tgtEl>
                                          <p:spTgt spid="714"/>
                                        </p:tgtEl>
                                        <p:attrNameLst>
                                          <p:attrName>style.visibility</p:attrName>
                                        </p:attrNameLst>
                                      </p:cBhvr>
                                      <p:to>
                                        <p:strVal val="visible"/>
                                      </p:to>
                                    </p:set>
                                    <p:animEffect transition="in" filter="fade">
                                      <p:cBhvr>
                                        <p:cTn id="74" dur="2000"/>
                                        <p:tgtEl>
                                          <p:spTgt spid="714"/>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grpId="1" nodeType="clickEffect">
                                  <p:stCondLst>
                                    <p:cond delay="0"/>
                                  </p:stCondLst>
                                  <p:childTnLst>
                                    <p:animMotion origin="layout" path="M 3.33333E-6 4.07407E-6 L 0.14791 0.2324 " pathEditMode="relative" rAng="0" ptsTypes="AA">
                                      <p:cBhvr>
                                        <p:cTn id="78" dur="1000" fill="hold"/>
                                        <p:tgtEl>
                                          <p:spTgt spid="407"/>
                                        </p:tgtEl>
                                        <p:attrNameLst>
                                          <p:attrName>ppt_x</p:attrName>
                                          <p:attrName>ppt_y</p:attrName>
                                        </p:attrNameLst>
                                      </p:cBhvr>
                                      <p:rCtr x="74" y="116"/>
                                    </p:animMotion>
                                  </p:childTnLst>
                                </p:cTn>
                              </p:par>
                              <p:par>
                                <p:cTn id="79" presetID="42" presetClass="path" presetSubtype="0" accel="50000" decel="50000" fill="hold" nodeType="withEffect">
                                  <p:stCondLst>
                                    <p:cond delay="0"/>
                                  </p:stCondLst>
                                  <p:childTnLst>
                                    <p:animMotion origin="layout" path="M 5.55112E-17 -0.00093 L 0.0875 0.23148 " pathEditMode="relative" rAng="0" ptsTypes="AA">
                                      <p:cBhvr>
                                        <p:cTn id="80" dur="1000" fill="hold"/>
                                        <p:tgtEl>
                                          <p:spTgt spid="390"/>
                                        </p:tgtEl>
                                        <p:attrNameLst>
                                          <p:attrName>ppt_x</p:attrName>
                                          <p:attrName>ppt_y</p:attrName>
                                        </p:attrNameLst>
                                      </p:cBhvr>
                                      <p:rCtr x="44" y="116"/>
                                    </p:animMotion>
                                  </p:childTnLst>
                                </p:cTn>
                              </p:par>
                              <p:par>
                                <p:cTn id="81" presetID="49" presetClass="path" presetSubtype="0" accel="50000" decel="50000" fill="hold" nodeType="withEffect">
                                  <p:stCondLst>
                                    <p:cond delay="0"/>
                                  </p:stCondLst>
                                  <p:childTnLst>
                                    <p:animMotion origin="layout" path="M 0.00972 -0.00093 L -0.19722 0.23148 " pathEditMode="relative" rAng="0" ptsTypes="AA">
                                      <p:cBhvr>
                                        <p:cTn id="82" dur="1000" fill="hold"/>
                                        <p:tgtEl>
                                          <p:spTgt spid="373"/>
                                        </p:tgtEl>
                                        <p:attrNameLst>
                                          <p:attrName>ppt_x</p:attrName>
                                          <p:attrName>ppt_y</p:attrName>
                                        </p:attrNameLst>
                                      </p:cBhvr>
                                      <p:rCtr x="-103" y="116"/>
                                    </p:animMotion>
                                  </p:childTnLst>
                                </p:cTn>
                              </p:par>
                              <p:par>
                                <p:cTn id="83" presetID="42" presetClass="path" presetSubtype="0" accel="50000" decel="50000" fill="hold" grpId="1" nodeType="withEffect">
                                  <p:stCondLst>
                                    <p:cond delay="0"/>
                                  </p:stCondLst>
                                  <p:childTnLst>
                                    <p:animMotion origin="layout" path="M -0.00069 4.07407E-6 L -0.39305 0.2324 " pathEditMode="relative" rAng="0" ptsTypes="AA">
                                      <p:cBhvr>
                                        <p:cTn id="84" dur="1000" fill="hold"/>
                                        <p:tgtEl>
                                          <p:spTgt spid="292"/>
                                        </p:tgtEl>
                                        <p:attrNameLst>
                                          <p:attrName>ppt_x</p:attrName>
                                          <p:attrName>ppt_y</p:attrName>
                                        </p:attrNameLst>
                                      </p:cBhvr>
                                      <p:rCtr x="-196" y="116"/>
                                    </p:animMotion>
                                  </p:childTnLst>
                                </p:cTn>
                              </p:par>
                              <p:par>
                                <p:cTn id="85" presetID="56" presetClass="path" presetSubtype="0" accel="50000" decel="50000" fill="hold" nodeType="withEffect">
                                  <p:stCondLst>
                                    <p:cond delay="0"/>
                                  </p:stCondLst>
                                  <p:childTnLst>
                                    <p:animMotion origin="layout" path="M -4.44444E-6 -0.00093 L -0.33194 0.23148 " pathEditMode="relative" rAng="0" ptsTypes="AA">
                                      <p:cBhvr>
                                        <p:cTn id="86" dur="1000" fill="hold"/>
                                        <p:tgtEl>
                                          <p:spTgt spid="712"/>
                                        </p:tgtEl>
                                        <p:attrNameLst>
                                          <p:attrName>ppt_x</p:attrName>
                                          <p:attrName>ppt_y</p:attrName>
                                        </p:attrNameLst>
                                      </p:cBhvr>
                                      <p:rCtr x="-166" y="116"/>
                                    </p:animMotion>
                                  </p:childTnLst>
                                </p:cTn>
                              </p:par>
                              <p:par>
                                <p:cTn id="87" presetID="63" presetClass="path" presetSubtype="0" accel="50000" decel="50000" fill="hold" nodeType="withEffect">
                                  <p:stCondLst>
                                    <p:cond delay="0"/>
                                  </p:stCondLst>
                                  <p:childTnLst>
                                    <p:animMotion origin="layout" path="M 0.00347 -0.00093 L -0.27639 0.23148 " pathEditMode="relative" rAng="0" ptsTypes="AA">
                                      <p:cBhvr>
                                        <p:cTn id="88" dur="1000" fill="hold"/>
                                        <p:tgtEl>
                                          <p:spTgt spid="713"/>
                                        </p:tgtEl>
                                        <p:attrNameLst>
                                          <p:attrName>ppt_x</p:attrName>
                                          <p:attrName>ppt_y</p:attrName>
                                        </p:attrNameLst>
                                      </p:cBhvr>
                                      <p:rCtr x="-140" y="116"/>
                                    </p:animMotion>
                                  </p:childTnLst>
                                </p:cTn>
                              </p:par>
                              <p:par>
                                <p:cTn id="89" presetID="42" presetClass="path" presetSubtype="0" accel="50000" decel="50000" fill="hold" nodeType="withEffect">
                                  <p:stCondLst>
                                    <p:cond delay="0"/>
                                  </p:stCondLst>
                                  <p:childTnLst>
                                    <p:animMotion origin="layout" path="M 0.00295 -0.00093 L -0.2191 0.23148 " pathEditMode="relative" rAng="0" ptsTypes="AA">
                                      <p:cBhvr>
                                        <p:cTn id="90" dur="1000" fill="hold"/>
                                        <p:tgtEl>
                                          <p:spTgt spid="714"/>
                                        </p:tgtEl>
                                        <p:attrNameLst>
                                          <p:attrName>ppt_x</p:attrName>
                                          <p:attrName>ppt_y</p:attrName>
                                        </p:attrNameLst>
                                      </p:cBhvr>
                                      <p:rCtr x="-111" y="116"/>
                                    </p:animMotion>
                                  </p:childTnLst>
                                </p:cTn>
                              </p:par>
                            </p:childTnLst>
                          </p:cTn>
                        </p:par>
                        <p:par>
                          <p:cTn id="91" fill="hold">
                            <p:stCondLst>
                              <p:cond delay="1000"/>
                            </p:stCondLst>
                            <p:childTnLst>
                              <p:par>
                                <p:cTn id="92" presetID="1" presetClass="exit" presetSubtype="0" fill="hold" nodeType="afterEffect">
                                  <p:stCondLst>
                                    <p:cond delay="0"/>
                                  </p:stCondLst>
                                  <p:childTnLst>
                                    <p:set>
                                      <p:cBhvr>
                                        <p:cTn id="93" dur="1" fill="hold">
                                          <p:stCondLst>
                                            <p:cond delay="0"/>
                                          </p:stCondLst>
                                        </p:cTn>
                                        <p:tgtEl>
                                          <p:spTgt spid="390"/>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73"/>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407"/>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722"/>
                                        </p:tgtEl>
                                        <p:attrNameLst>
                                          <p:attrName>style.visibility</p:attrName>
                                        </p:attrNameLst>
                                      </p:cBhvr>
                                      <p:to>
                                        <p:strVal val="visible"/>
                                      </p:to>
                                    </p:set>
                                    <p:animEffect transition="in" filter="fade">
                                      <p:cBhvr>
                                        <p:cTn id="100" dur="1000"/>
                                        <p:tgtEl>
                                          <p:spTgt spid="722"/>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725"/>
                                        </p:tgtEl>
                                        <p:attrNameLst>
                                          <p:attrName>style.visibility</p:attrName>
                                        </p:attrNameLst>
                                      </p:cBhvr>
                                      <p:to>
                                        <p:strVal val="visible"/>
                                      </p:to>
                                    </p:set>
                                    <p:animEffect transition="in" filter="fade">
                                      <p:cBhvr>
                                        <p:cTn id="103" dur="2000"/>
                                        <p:tgtEl>
                                          <p:spTgt spid="725"/>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mph" presetSubtype="0" nodeType="clickEffect">
                                  <p:stCondLst>
                                    <p:cond delay="0"/>
                                  </p:stCondLst>
                                  <p:childTnLst>
                                    <p:set>
                                      <p:cBhvr rctx="PPT">
                                        <p:cTn id="107" dur="indefinite"/>
                                        <p:tgtEl>
                                          <p:spTgt spid="676"/>
                                        </p:tgtEl>
                                        <p:attrNameLst>
                                          <p:attrName>style.opacity</p:attrName>
                                        </p:attrNameLst>
                                      </p:cBhvr>
                                      <p:to>
                                        <p:strVal val="0.15"/>
                                      </p:to>
                                    </p:set>
                                    <p:animEffect filter="image" prLst="opacity: 0.15">
                                      <p:cBhvr rctx="IE">
                                        <p:cTn id="108" dur="indefinite"/>
                                        <p:tgtEl>
                                          <p:spTgt spid="676"/>
                                        </p:tgtEl>
                                      </p:cBhvr>
                                    </p:animEffect>
                                  </p:childTnLst>
                                </p:cTn>
                              </p:par>
                              <p:par>
                                <p:cTn id="109" presetID="9" presetClass="emph" presetSubtype="0" nodeType="withEffect">
                                  <p:stCondLst>
                                    <p:cond delay="0"/>
                                  </p:stCondLst>
                                  <p:childTnLst>
                                    <p:set>
                                      <p:cBhvr rctx="PPT">
                                        <p:cTn id="110" dur="indefinite"/>
                                        <p:tgtEl>
                                          <p:spTgt spid="587"/>
                                        </p:tgtEl>
                                        <p:attrNameLst>
                                          <p:attrName>style.opacity</p:attrName>
                                        </p:attrNameLst>
                                      </p:cBhvr>
                                      <p:to>
                                        <p:strVal val="0.15"/>
                                      </p:to>
                                    </p:set>
                                    <p:animEffect filter="image" prLst="opacity: 0.15">
                                      <p:cBhvr rctx="IE">
                                        <p:cTn id="111" dur="indefinite"/>
                                        <p:tgtEl>
                                          <p:spTgt spid="587"/>
                                        </p:tgtEl>
                                      </p:cBhvr>
                                    </p:animEffect>
                                  </p:childTnLst>
                                </p:cTn>
                              </p:par>
                              <p:par>
                                <p:cTn id="112" presetID="9" presetClass="emph" presetSubtype="0" nodeType="withEffect">
                                  <p:stCondLst>
                                    <p:cond delay="0"/>
                                  </p:stCondLst>
                                  <p:childTnLst>
                                    <p:set>
                                      <p:cBhvr rctx="PPT">
                                        <p:cTn id="113" dur="indefinite"/>
                                        <p:tgtEl>
                                          <p:spTgt spid="549"/>
                                        </p:tgtEl>
                                        <p:attrNameLst>
                                          <p:attrName>style.opacity</p:attrName>
                                        </p:attrNameLst>
                                      </p:cBhvr>
                                      <p:to>
                                        <p:strVal val="0.15"/>
                                      </p:to>
                                    </p:set>
                                    <p:animEffect filter="image" prLst="opacity: 0.15">
                                      <p:cBhvr rctx="IE">
                                        <p:cTn id="114" dur="indefinite"/>
                                        <p:tgtEl>
                                          <p:spTgt spid="549"/>
                                        </p:tgtEl>
                                      </p:cBhvr>
                                    </p:animEffect>
                                  </p:childTnLst>
                                </p:cTn>
                              </p:par>
                              <p:par>
                                <p:cTn id="115" presetID="9" presetClass="emph" presetSubtype="0" nodeType="withEffect">
                                  <p:stCondLst>
                                    <p:cond delay="0"/>
                                  </p:stCondLst>
                                  <p:childTnLst>
                                    <p:set>
                                      <p:cBhvr rctx="PPT">
                                        <p:cTn id="116" dur="indefinite"/>
                                        <p:tgtEl>
                                          <p:spTgt spid="694"/>
                                        </p:tgtEl>
                                        <p:attrNameLst>
                                          <p:attrName>style.opacity</p:attrName>
                                        </p:attrNameLst>
                                      </p:cBhvr>
                                      <p:to>
                                        <p:strVal val="0.15"/>
                                      </p:to>
                                    </p:set>
                                    <p:animEffect filter="image" prLst="opacity: 0.15">
                                      <p:cBhvr rctx="IE">
                                        <p:cTn id="117" dur="indefinite"/>
                                        <p:tgtEl>
                                          <p:spTgt spid="694"/>
                                        </p:tgtEl>
                                      </p:cBhvr>
                                    </p:animEffect>
                                  </p:childTnLst>
                                </p:cTn>
                              </p:par>
                              <p:par>
                                <p:cTn id="118" presetID="9" presetClass="emph" presetSubtype="0" grpId="2" nodeType="withEffect">
                                  <p:stCondLst>
                                    <p:cond delay="0"/>
                                  </p:stCondLst>
                                  <p:childTnLst>
                                    <p:set>
                                      <p:cBhvr rctx="PPT">
                                        <p:cTn id="119" dur="indefinite"/>
                                        <p:tgtEl>
                                          <p:spTgt spid="675"/>
                                        </p:tgtEl>
                                        <p:attrNameLst>
                                          <p:attrName>style.opacity</p:attrName>
                                        </p:attrNameLst>
                                      </p:cBhvr>
                                      <p:to>
                                        <p:strVal val="0.15"/>
                                      </p:to>
                                    </p:set>
                                    <p:animEffect filter="image" prLst="opacity: 0.15">
                                      <p:cBhvr rctx="IE">
                                        <p:cTn id="120" dur="indefinite"/>
                                        <p:tgtEl>
                                          <p:spTgt spid="675"/>
                                        </p:tgtEl>
                                      </p:cBhvr>
                                    </p:animEffect>
                                  </p:childTnLst>
                                </p:cTn>
                              </p:par>
                              <p:par>
                                <p:cTn id="121" presetID="9" presetClass="emph" presetSubtype="0" grpId="2" nodeType="withEffect">
                                  <p:stCondLst>
                                    <p:cond delay="0"/>
                                  </p:stCondLst>
                                  <p:childTnLst>
                                    <p:set>
                                      <p:cBhvr rctx="PPT">
                                        <p:cTn id="122" dur="indefinite"/>
                                        <p:tgtEl>
                                          <p:spTgt spid="693"/>
                                        </p:tgtEl>
                                        <p:attrNameLst>
                                          <p:attrName>style.opacity</p:attrName>
                                        </p:attrNameLst>
                                      </p:cBhvr>
                                      <p:to>
                                        <p:strVal val="0.15"/>
                                      </p:to>
                                    </p:set>
                                    <p:animEffect filter="image" prLst="opacity: 0.15">
                                      <p:cBhvr rctx="IE">
                                        <p:cTn id="123" dur="indefinite"/>
                                        <p:tgtEl>
                                          <p:spTgt spid="693"/>
                                        </p:tgtEl>
                                      </p:cBhvr>
                                    </p:animEffect>
                                  </p:childTnLst>
                                </p:cTn>
                              </p:par>
                              <p:par>
                                <p:cTn id="124" presetID="9" presetClass="emph" presetSubtype="0" grpId="0" nodeType="withEffect">
                                  <p:stCondLst>
                                    <p:cond delay="0"/>
                                  </p:stCondLst>
                                  <p:childTnLst>
                                    <p:set>
                                      <p:cBhvr rctx="PPT">
                                        <p:cTn id="125" dur="indefinite"/>
                                        <p:tgtEl>
                                          <p:spTgt spid="104451">
                                            <p:txEl>
                                              <p:pRg st="0" end="0"/>
                                            </p:txEl>
                                          </p:spTgt>
                                        </p:tgtEl>
                                        <p:attrNameLst>
                                          <p:attrName>style.opacity</p:attrName>
                                        </p:attrNameLst>
                                      </p:cBhvr>
                                      <p:to>
                                        <p:strVal val="0.15"/>
                                      </p:to>
                                    </p:set>
                                    <p:animEffect filter="image" prLst="opacity: 0.15">
                                      <p:cBhvr rctx="IE">
                                        <p:cTn id="126" dur="indefinite"/>
                                        <p:tgtEl>
                                          <p:spTgt spid="104451">
                                            <p:txEl>
                                              <p:pRg st="0" end="0"/>
                                            </p:txEl>
                                          </p:spTgt>
                                        </p:tgtEl>
                                      </p:cBhvr>
                                    </p:animEffect>
                                  </p:childTnLst>
                                </p:cTn>
                              </p:par>
                              <p:par>
                                <p:cTn id="127" presetID="9" presetClass="emph" presetSubtype="0" grpId="0" nodeType="withEffect">
                                  <p:stCondLst>
                                    <p:cond delay="0"/>
                                  </p:stCondLst>
                                  <p:childTnLst>
                                    <p:set>
                                      <p:cBhvr rctx="PPT">
                                        <p:cTn id="128" dur="indefinite"/>
                                        <p:tgtEl>
                                          <p:spTgt spid="104451">
                                            <p:txEl>
                                              <p:pRg st="1" end="1"/>
                                            </p:txEl>
                                          </p:spTgt>
                                        </p:tgtEl>
                                        <p:attrNameLst>
                                          <p:attrName>style.opacity</p:attrName>
                                        </p:attrNameLst>
                                      </p:cBhvr>
                                      <p:to>
                                        <p:strVal val="0.15"/>
                                      </p:to>
                                    </p:set>
                                    <p:animEffect filter="image" prLst="opacity: 0.15">
                                      <p:cBhvr rctx="IE">
                                        <p:cTn id="129" dur="indefinite"/>
                                        <p:tgtEl>
                                          <p:spTgt spid="104451">
                                            <p:txEl>
                                              <p:pRg st="1" end="1"/>
                                            </p:txEl>
                                          </p:spTgt>
                                        </p:tgtEl>
                                      </p:cBhvr>
                                    </p:animEffect>
                                  </p:childTnLst>
                                </p:cTn>
                              </p:par>
                              <p:par>
                                <p:cTn id="130" presetID="9" presetClass="emph" presetSubtype="0" grpId="0" nodeType="withEffect">
                                  <p:stCondLst>
                                    <p:cond delay="0"/>
                                  </p:stCondLst>
                                  <p:childTnLst>
                                    <p:set>
                                      <p:cBhvr rctx="PPT">
                                        <p:cTn id="131" dur="indefinite"/>
                                        <p:tgtEl>
                                          <p:spTgt spid="104451">
                                            <p:txEl>
                                              <p:pRg st="2" end="2"/>
                                            </p:txEl>
                                          </p:spTgt>
                                        </p:tgtEl>
                                        <p:attrNameLst>
                                          <p:attrName>style.opacity</p:attrName>
                                        </p:attrNameLst>
                                      </p:cBhvr>
                                      <p:to>
                                        <p:strVal val="0.15"/>
                                      </p:to>
                                    </p:set>
                                    <p:animEffect filter="image" prLst="opacity: 0.15">
                                      <p:cBhvr rctx="IE">
                                        <p:cTn id="132" dur="indefinite"/>
                                        <p:tgtEl>
                                          <p:spTgt spid="104451">
                                            <p:txEl>
                                              <p:pRg st="2" end="2"/>
                                            </p:txEl>
                                          </p:spTgt>
                                        </p:tgtEl>
                                      </p:cBhvr>
                                    </p:animEffect>
                                  </p:childTnLst>
                                </p:cTn>
                              </p:par>
                              <p:par>
                                <p:cTn id="133" presetID="9" presetClass="emph" presetSubtype="0" grpId="0" nodeType="withEffect">
                                  <p:stCondLst>
                                    <p:cond delay="0"/>
                                  </p:stCondLst>
                                  <p:childTnLst>
                                    <p:set>
                                      <p:cBhvr rctx="PPT">
                                        <p:cTn id="134" dur="indefinite"/>
                                        <p:tgtEl>
                                          <p:spTgt spid="278"/>
                                        </p:tgtEl>
                                        <p:attrNameLst>
                                          <p:attrName>style.opacity</p:attrName>
                                        </p:attrNameLst>
                                      </p:cBhvr>
                                      <p:to>
                                        <p:strVal val="0.15"/>
                                      </p:to>
                                    </p:set>
                                    <p:animEffect filter="image" prLst="opacity: 0.15">
                                      <p:cBhvr rctx="IE">
                                        <p:cTn id="135" dur="indefinite"/>
                                        <p:tgtEl>
                                          <p:spTgt spid="278"/>
                                        </p:tgtEl>
                                      </p:cBhvr>
                                    </p:animEffect>
                                  </p:childTnLst>
                                </p:cTn>
                              </p:par>
                              <p:par>
                                <p:cTn id="136" presetID="9" presetClass="emph" presetSubtype="0" grpId="0" nodeType="withEffect">
                                  <p:stCondLst>
                                    <p:cond delay="0"/>
                                  </p:stCondLst>
                                  <p:childTnLst>
                                    <p:set>
                                      <p:cBhvr rctx="PPT">
                                        <p:cTn id="137" dur="indefinite"/>
                                        <p:tgtEl>
                                          <p:spTgt spid="279"/>
                                        </p:tgtEl>
                                        <p:attrNameLst>
                                          <p:attrName>style.opacity</p:attrName>
                                        </p:attrNameLst>
                                      </p:cBhvr>
                                      <p:to>
                                        <p:strVal val="0.15"/>
                                      </p:to>
                                    </p:set>
                                    <p:animEffect filter="image" prLst="opacity: 0.15">
                                      <p:cBhvr rctx="IE">
                                        <p:cTn id="138" dur="indefinite"/>
                                        <p:tgtEl>
                                          <p:spTgt spid="279"/>
                                        </p:tgtEl>
                                      </p:cBhvr>
                                    </p:animEffect>
                                  </p:childTnLst>
                                </p:cTn>
                              </p:par>
                              <p:par>
                                <p:cTn id="139" presetID="9" presetClass="emph" presetSubtype="0" nodeType="withEffect">
                                  <p:stCondLst>
                                    <p:cond delay="0"/>
                                  </p:stCondLst>
                                  <p:childTnLst>
                                    <p:set>
                                      <p:cBhvr rctx="PPT">
                                        <p:cTn id="140" dur="indefinite"/>
                                        <p:tgtEl>
                                          <p:spTgt spid="585"/>
                                        </p:tgtEl>
                                        <p:attrNameLst>
                                          <p:attrName>style.opacity</p:attrName>
                                        </p:attrNameLst>
                                      </p:cBhvr>
                                      <p:to>
                                        <p:strVal val="0.15"/>
                                      </p:to>
                                    </p:set>
                                    <p:animEffect filter="image" prLst="opacity: 0.15">
                                      <p:cBhvr rctx="IE">
                                        <p:cTn id="141" dur="indefinite"/>
                                        <p:tgtEl>
                                          <p:spTgt spid="585"/>
                                        </p:tgtEl>
                                      </p:cBhvr>
                                    </p:animEffect>
                                  </p:childTnLst>
                                </p:cTn>
                              </p:par>
                              <p:par>
                                <p:cTn id="142" presetID="9" presetClass="emph" presetSubtype="0" grpId="0" nodeType="withEffect">
                                  <p:stCondLst>
                                    <p:cond delay="0"/>
                                  </p:stCondLst>
                                  <p:childTnLst>
                                    <p:set>
                                      <p:cBhvr rctx="PPT">
                                        <p:cTn id="143" dur="indefinite"/>
                                        <p:tgtEl>
                                          <p:spTgt spid="280"/>
                                        </p:tgtEl>
                                        <p:attrNameLst>
                                          <p:attrName>style.opacity</p:attrName>
                                        </p:attrNameLst>
                                      </p:cBhvr>
                                      <p:to>
                                        <p:strVal val="0.15"/>
                                      </p:to>
                                    </p:set>
                                    <p:animEffect filter="image" prLst="opacity: 0.15">
                                      <p:cBhvr rctx="IE">
                                        <p:cTn id="144" dur="indefinite"/>
                                        <p:tgtEl>
                                          <p:spTgt spid="280"/>
                                        </p:tgtEl>
                                      </p:cBhvr>
                                    </p:animEffect>
                                  </p:childTnLst>
                                </p:cTn>
                              </p:par>
                              <p:par>
                                <p:cTn id="145" presetID="9" presetClass="emph" presetSubtype="0" grpId="0" nodeType="withEffect">
                                  <p:stCondLst>
                                    <p:cond delay="0"/>
                                  </p:stCondLst>
                                  <p:childTnLst>
                                    <p:set>
                                      <p:cBhvr rctx="PPT">
                                        <p:cTn id="146" dur="indefinite"/>
                                        <p:tgtEl>
                                          <p:spTgt spid="281"/>
                                        </p:tgtEl>
                                        <p:attrNameLst>
                                          <p:attrName>style.opacity</p:attrName>
                                        </p:attrNameLst>
                                      </p:cBhvr>
                                      <p:to>
                                        <p:strVal val="0.15"/>
                                      </p:to>
                                    </p:set>
                                    <p:animEffect filter="image" prLst="opacity: 0.15">
                                      <p:cBhvr rctx="IE">
                                        <p:cTn id="147" dur="indefinite"/>
                                        <p:tgtEl>
                                          <p:spTgt spid="281"/>
                                        </p:tgtEl>
                                      </p:cBhvr>
                                    </p:animEffect>
                                  </p:childTnLst>
                                </p:cTn>
                              </p:par>
                              <p:par>
                                <p:cTn id="148" presetID="9" presetClass="emph" presetSubtype="0" nodeType="withEffect">
                                  <p:stCondLst>
                                    <p:cond delay="0"/>
                                  </p:stCondLst>
                                  <p:childTnLst>
                                    <p:set>
                                      <p:cBhvr rctx="PPT">
                                        <p:cTn id="149" dur="indefinite"/>
                                        <p:tgtEl>
                                          <p:spTgt spid="283"/>
                                        </p:tgtEl>
                                        <p:attrNameLst>
                                          <p:attrName>style.opacity</p:attrName>
                                        </p:attrNameLst>
                                      </p:cBhvr>
                                      <p:to>
                                        <p:strVal val="0.15"/>
                                      </p:to>
                                    </p:set>
                                    <p:animEffect filter="image" prLst="opacity: 0.15">
                                      <p:cBhvr rctx="IE">
                                        <p:cTn id="150" dur="indefinite"/>
                                        <p:tgtEl>
                                          <p:spTgt spid="283"/>
                                        </p:tgtEl>
                                      </p:cBhvr>
                                    </p:animEffect>
                                  </p:childTnLst>
                                </p:cTn>
                              </p:par>
                              <p:par>
                                <p:cTn id="151" presetID="9" presetClass="emph" presetSubtype="0" nodeType="withEffect">
                                  <p:stCondLst>
                                    <p:cond delay="0"/>
                                  </p:stCondLst>
                                  <p:childTnLst>
                                    <p:set>
                                      <p:cBhvr rctx="PPT">
                                        <p:cTn id="152" dur="indefinite"/>
                                        <p:tgtEl>
                                          <p:spTgt spid="287"/>
                                        </p:tgtEl>
                                        <p:attrNameLst>
                                          <p:attrName>style.opacity</p:attrName>
                                        </p:attrNameLst>
                                      </p:cBhvr>
                                      <p:to>
                                        <p:strVal val="0.15"/>
                                      </p:to>
                                    </p:set>
                                    <p:animEffect filter="image" prLst="opacity: 0.15">
                                      <p:cBhvr rctx="IE">
                                        <p:cTn id="153" dur="indefinite"/>
                                        <p:tgtEl>
                                          <p:spTgt spid="287"/>
                                        </p:tgtEl>
                                      </p:cBhvr>
                                    </p:animEffect>
                                  </p:childTnLst>
                                </p:cTn>
                              </p:par>
                              <p:par>
                                <p:cTn id="154" presetID="9" presetClass="emph" presetSubtype="0" grpId="0" nodeType="withEffect">
                                  <p:stCondLst>
                                    <p:cond delay="0"/>
                                  </p:stCondLst>
                                  <p:childTnLst>
                                    <p:set>
                                      <p:cBhvr rctx="PPT">
                                        <p:cTn id="155" dur="indefinite"/>
                                        <p:tgtEl>
                                          <p:spTgt spid="288"/>
                                        </p:tgtEl>
                                        <p:attrNameLst>
                                          <p:attrName>style.opacity</p:attrName>
                                        </p:attrNameLst>
                                      </p:cBhvr>
                                      <p:to>
                                        <p:strVal val="0.15"/>
                                      </p:to>
                                    </p:set>
                                    <p:animEffect filter="image" prLst="opacity: 0.15">
                                      <p:cBhvr rctx="IE">
                                        <p:cTn id="156" dur="indefinite"/>
                                        <p:tgtEl>
                                          <p:spTgt spid="288"/>
                                        </p:tgtEl>
                                      </p:cBhvr>
                                    </p:animEffect>
                                  </p:childTnLst>
                                </p:cTn>
                              </p:par>
                              <p:par>
                                <p:cTn id="157" presetID="9" presetClass="emph" presetSubtype="0" grpId="2" nodeType="withEffect">
                                  <p:stCondLst>
                                    <p:cond delay="0"/>
                                  </p:stCondLst>
                                  <p:childTnLst>
                                    <p:set>
                                      <p:cBhvr rctx="PPT">
                                        <p:cTn id="158" dur="indefinite"/>
                                        <p:tgtEl>
                                          <p:spTgt spid="292"/>
                                        </p:tgtEl>
                                        <p:attrNameLst>
                                          <p:attrName>style.opacity</p:attrName>
                                        </p:attrNameLst>
                                      </p:cBhvr>
                                      <p:to>
                                        <p:strVal val="0.15"/>
                                      </p:to>
                                    </p:set>
                                    <p:animEffect filter="image" prLst="opacity: 0.15">
                                      <p:cBhvr rctx="IE">
                                        <p:cTn id="159" dur="indefinite"/>
                                        <p:tgtEl>
                                          <p:spTgt spid="292"/>
                                        </p:tgtEl>
                                      </p:cBhvr>
                                    </p:animEffect>
                                  </p:childTnLst>
                                </p:cTn>
                              </p:par>
                              <p:par>
                                <p:cTn id="160" presetID="9" presetClass="emph" presetSubtype="0" nodeType="withEffect">
                                  <p:stCondLst>
                                    <p:cond delay="0"/>
                                  </p:stCondLst>
                                  <p:childTnLst>
                                    <p:set>
                                      <p:cBhvr rctx="PPT">
                                        <p:cTn id="161" dur="indefinite"/>
                                        <p:tgtEl>
                                          <p:spTgt spid="712"/>
                                        </p:tgtEl>
                                        <p:attrNameLst>
                                          <p:attrName>style.opacity</p:attrName>
                                        </p:attrNameLst>
                                      </p:cBhvr>
                                      <p:to>
                                        <p:strVal val="0.15"/>
                                      </p:to>
                                    </p:set>
                                    <p:animEffect filter="image" prLst="opacity: 0.15">
                                      <p:cBhvr rctx="IE">
                                        <p:cTn id="162" dur="indefinite"/>
                                        <p:tgtEl>
                                          <p:spTgt spid="712"/>
                                        </p:tgtEl>
                                      </p:cBhvr>
                                    </p:animEffect>
                                  </p:childTnLst>
                                </p:cTn>
                              </p:par>
                              <p:par>
                                <p:cTn id="163" presetID="9" presetClass="emph" presetSubtype="0" nodeType="withEffect">
                                  <p:stCondLst>
                                    <p:cond delay="0"/>
                                  </p:stCondLst>
                                  <p:childTnLst>
                                    <p:set>
                                      <p:cBhvr rctx="PPT">
                                        <p:cTn id="164" dur="indefinite"/>
                                        <p:tgtEl>
                                          <p:spTgt spid="713"/>
                                        </p:tgtEl>
                                        <p:attrNameLst>
                                          <p:attrName>style.opacity</p:attrName>
                                        </p:attrNameLst>
                                      </p:cBhvr>
                                      <p:to>
                                        <p:strVal val="0.15"/>
                                      </p:to>
                                    </p:set>
                                    <p:animEffect filter="image" prLst="opacity: 0.15">
                                      <p:cBhvr rctx="IE">
                                        <p:cTn id="165" dur="indefinite"/>
                                        <p:tgtEl>
                                          <p:spTgt spid="713"/>
                                        </p:tgtEl>
                                      </p:cBhvr>
                                    </p:animEffect>
                                  </p:childTnLst>
                                </p:cTn>
                              </p:par>
                              <p:par>
                                <p:cTn id="166" presetID="9" presetClass="emph" presetSubtype="0" nodeType="withEffect">
                                  <p:stCondLst>
                                    <p:cond delay="0"/>
                                  </p:stCondLst>
                                  <p:childTnLst>
                                    <p:set>
                                      <p:cBhvr rctx="PPT">
                                        <p:cTn id="167" dur="indefinite"/>
                                        <p:tgtEl>
                                          <p:spTgt spid="373"/>
                                        </p:tgtEl>
                                        <p:attrNameLst>
                                          <p:attrName>style.opacity</p:attrName>
                                        </p:attrNameLst>
                                      </p:cBhvr>
                                      <p:to>
                                        <p:strVal val="0.15"/>
                                      </p:to>
                                    </p:set>
                                    <p:animEffect filter="image" prLst="opacity: 0.15">
                                      <p:cBhvr rctx="IE">
                                        <p:cTn id="168" dur="indefinite"/>
                                        <p:tgtEl>
                                          <p:spTgt spid="373"/>
                                        </p:tgtEl>
                                      </p:cBhvr>
                                    </p:animEffect>
                                  </p:childTnLst>
                                </p:cTn>
                              </p:par>
                              <p:par>
                                <p:cTn id="169" presetID="9" presetClass="emph" presetSubtype="0" nodeType="withEffect">
                                  <p:stCondLst>
                                    <p:cond delay="0"/>
                                  </p:stCondLst>
                                  <p:childTnLst>
                                    <p:set>
                                      <p:cBhvr rctx="PPT">
                                        <p:cTn id="170" dur="indefinite"/>
                                        <p:tgtEl>
                                          <p:spTgt spid="390"/>
                                        </p:tgtEl>
                                        <p:attrNameLst>
                                          <p:attrName>style.opacity</p:attrName>
                                        </p:attrNameLst>
                                      </p:cBhvr>
                                      <p:to>
                                        <p:strVal val="0.15"/>
                                      </p:to>
                                    </p:set>
                                    <p:animEffect filter="image" prLst="opacity: 0.15">
                                      <p:cBhvr rctx="IE">
                                        <p:cTn id="171" dur="indefinite"/>
                                        <p:tgtEl>
                                          <p:spTgt spid="390"/>
                                        </p:tgtEl>
                                      </p:cBhvr>
                                    </p:animEffect>
                                  </p:childTnLst>
                                </p:cTn>
                              </p:par>
                              <p:par>
                                <p:cTn id="172" presetID="9" presetClass="emph" presetSubtype="0" grpId="3" nodeType="withEffect">
                                  <p:stCondLst>
                                    <p:cond delay="0"/>
                                  </p:stCondLst>
                                  <p:childTnLst>
                                    <p:set>
                                      <p:cBhvr rctx="PPT">
                                        <p:cTn id="173" dur="indefinite"/>
                                        <p:tgtEl>
                                          <p:spTgt spid="407"/>
                                        </p:tgtEl>
                                        <p:attrNameLst>
                                          <p:attrName>style.opacity</p:attrName>
                                        </p:attrNameLst>
                                      </p:cBhvr>
                                      <p:to>
                                        <p:strVal val="0.15"/>
                                      </p:to>
                                    </p:set>
                                    <p:animEffect filter="image" prLst="opacity: 0.15">
                                      <p:cBhvr rctx="IE">
                                        <p:cTn id="174" dur="indefinite"/>
                                        <p:tgtEl>
                                          <p:spTgt spid="407"/>
                                        </p:tgtEl>
                                      </p:cBhvr>
                                    </p:animEffect>
                                  </p:childTnLst>
                                </p:cTn>
                              </p:par>
                              <p:par>
                                <p:cTn id="175" presetID="9" presetClass="emph" presetSubtype="0" nodeType="withEffect">
                                  <p:stCondLst>
                                    <p:cond delay="0"/>
                                  </p:stCondLst>
                                  <p:childTnLst>
                                    <p:set>
                                      <p:cBhvr rctx="PPT">
                                        <p:cTn id="176" dur="indefinite"/>
                                        <p:tgtEl>
                                          <p:spTgt spid="716"/>
                                        </p:tgtEl>
                                        <p:attrNameLst>
                                          <p:attrName>style.opacity</p:attrName>
                                        </p:attrNameLst>
                                      </p:cBhvr>
                                      <p:to>
                                        <p:strVal val="0.15"/>
                                      </p:to>
                                    </p:set>
                                    <p:animEffect filter="image" prLst="opacity: 0.15">
                                      <p:cBhvr rctx="IE">
                                        <p:cTn id="177" dur="indefinite"/>
                                        <p:tgtEl>
                                          <p:spTgt spid="716"/>
                                        </p:tgtEl>
                                      </p:cBhvr>
                                    </p:animEffect>
                                  </p:childTnLst>
                                </p:cTn>
                              </p:par>
                              <p:par>
                                <p:cTn id="178" presetID="9" presetClass="emph" presetSubtype="0" grpId="2" nodeType="withEffect">
                                  <p:stCondLst>
                                    <p:cond delay="0"/>
                                  </p:stCondLst>
                                  <p:childTnLst>
                                    <p:set>
                                      <p:cBhvr rctx="PPT">
                                        <p:cTn id="179" dur="indefinite"/>
                                        <p:tgtEl>
                                          <p:spTgt spid="548"/>
                                        </p:tgtEl>
                                        <p:attrNameLst>
                                          <p:attrName>style.opacity</p:attrName>
                                        </p:attrNameLst>
                                      </p:cBhvr>
                                      <p:to>
                                        <p:strVal val="0.15"/>
                                      </p:to>
                                    </p:set>
                                    <p:animEffect filter="image" prLst="opacity: 0.15">
                                      <p:cBhvr rctx="IE">
                                        <p:cTn id="180" dur="indefinite"/>
                                        <p:tgtEl>
                                          <p:spTgt spid="548"/>
                                        </p:tgtEl>
                                      </p:cBhvr>
                                    </p:animEffect>
                                  </p:childTnLst>
                                </p:cTn>
                              </p:par>
                              <p:par>
                                <p:cTn id="181" presetID="9" presetClass="emph" presetSubtype="0" grpId="2" nodeType="withEffect">
                                  <p:stCondLst>
                                    <p:cond delay="0"/>
                                  </p:stCondLst>
                                  <p:childTnLst>
                                    <p:set>
                                      <p:cBhvr rctx="PPT">
                                        <p:cTn id="182" dur="indefinite"/>
                                        <p:tgtEl>
                                          <p:spTgt spid="566"/>
                                        </p:tgtEl>
                                        <p:attrNameLst>
                                          <p:attrName>style.opacity</p:attrName>
                                        </p:attrNameLst>
                                      </p:cBhvr>
                                      <p:to>
                                        <p:strVal val="0.15"/>
                                      </p:to>
                                    </p:set>
                                    <p:animEffect filter="image" prLst="opacity: 0.15">
                                      <p:cBhvr rctx="IE">
                                        <p:cTn id="183" dur="indefinite"/>
                                        <p:tgtEl>
                                          <p:spTgt spid="566"/>
                                        </p:tgtEl>
                                      </p:cBhvr>
                                    </p:animEffect>
                                  </p:childTnLst>
                                </p:cTn>
                              </p:par>
                              <p:par>
                                <p:cTn id="184" presetID="9" presetClass="emph" presetSubtype="0" nodeType="withEffect">
                                  <p:stCondLst>
                                    <p:cond delay="0"/>
                                  </p:stCondLst>
                                  <p:childTnLst>
                                    <p:set>
                                      <p:cBhvr rctx="PPT">
                                        <p:cTn id="185" dur="indefinite"/>
                                        <p:tgtEl>
                                          <p:spTgt spid="567"/>
                                        </p:tgtEl>
                                        <p:attrNameLst>
                                          <p:attrName>style.opacity</p:attrName>
                                        </p:attrNameLst>
                                      </p:cBhvr>
                                      <p:to>
                                        <p:strVal val="0.15"/>
                                      </p:to>
                                    </p:set>
                                    <p:animEffect filter="image" prLst="opacity: 0.15">
                                      <p:cBhvr rctx="IE">
                                        <p:cTn id="186" dur="indefinite"/>
                                        <p:tgtEl>
                                          <p:spTgt spid="567"/>
                                        </p:tgtEl>
                                      </p:cBhvr>
                                    </p:animEffect>
                                  </p:childTnLst>
                                </p:cTn>
                              </p:par>
                              <p:par>
                                <p:cTn id="187" presetID="9" presetClass="emph" presetSubtype="0" nodeType="withEffect">
                                  <p:stCondLst>
                                    <p:cond delay="0"/>
                                  </p:stCondLst>
                                  <p:childTnLst>
                                    <p:set>
                                      <p:cBhvr rctx="PPT">
                                        <p:cTn id="188" dur="indefinite"/>
                                        <p:tgtEl>
                                          <p:spTgt spid="714"/>
                                        </p:tgtEl>
                                        <p:attrNameLst>
                                          <p:attrName>style.opacity</p:attrName>
                                        </p:attrNameLst>
                                      </p:cBhvr>
                                      <p:to>
                                        <p:strVal val="0.15"/>
                                      </p:to>
                                    </p:set>
                                    <p:animEffect filter="image" prLst="opacity: 0.15">
                                      <p:cBhvr rctx="IE">
                                        <p:cTn id="189" dur="indefinite"/>
                                        <p:tgtEl>
                                          <p:spTgt spid="714"/>
                                        </p:tgtEl>
                                      </p:cBhvr>
                                    </p:animEffect>
                                  </p:childTnLst>
                                </p:cTn>
                              </p:par>
                              <p:par>
                                <p:cTn id="190" presetID="9" presetClass="emph" presetSubtype="0" nodeType="withEffect">
                                  <p:stCondLst>
                                    <p:cond delay="0"/>
                                  </p:stCondLst>
                                  <p:childTnLst>
                                    <p:set>
                                      <p:cBhvr rctx="PPT">
                                        <p:cTn id="191" dur="indefinite"/>
                                        <p:tgtEl>
                                          <p:spTgt spid="722"/>
                                        </p:tgtEl>
                                        <p:attrNameLst>
                                          <p:attrName>style.opacity</p:attrName>
                                        </p:attrNameLst>
                                      </p:cBhvr>
                                      <p:to>
                                        <p:strVal val="0.15"/>
                                      </p:to>
                                    </p:set>
                                    <p:animEffect filter="image" prLst="opacity: 0.15">
                                      <p:cBhvr rctx="IE">
                                        <p:cTn id="192" dur="indefinite"/>
                                        <p:tgtEl>
                                          <p:spTgt spid="722"/>
                                        </p:tgtEl>
                                      </p:cBhvr>
                                    </p:animEffect>
                                  </p:childTnLst>
                                </p:cTn>
                              </p:par>
                              <p:par>
                                <p:cTn id="193" presetID="9" presetClass="emph" presetSubtype="0" grpId="0" nodeType="withEffect">
                                  <p:stCondLst>
                                    <p:cond delay="0"/>
                                  </p:stCondLst>
                                  <p:childTnLst>
                                    <p:set>
                                      <p:cBhvr rctx="PPT">
                                        <p:cTn id="194" dur="indefinite"/>
                                        <p:tgtEl>
                                          <p:spTgt spid="723"/>
                                        </p:tgtEl>
                                        <p:attrNameLst>
                                          <p:attrName>style.opacity</p:attrName>
                                        </p:attrNameLst>
                                      </p:cBhvr>
                                      <p:to>
                                        <p:strVal val="0.15"/>
                                      </p:to>
                                    </p:set>
                                    <p:animEffect filter="image" prLst="opacity: 0.15">
                                      <p:cBhvr rctx="IE">
                                        <p:cTn id="195" dur="indefinite"/>
                                        <p:tgtEl>
                                          <p:spTgt spid="723"/>
                                        </p:tgtEl>
                                      </p:cBhvr>
                                    </p:animEffect>
                                  </p:childTnLst>
                                </p:cTn>
                              </p:par>
                              <p:par>
                                <p:cTn id="196" presetID="9" presetClass="emph" presetSubtype="0" grpId="0" nodeType="withEffect">
                                  <p:stCondLst>
                                    <p:cond delay="0"/>
                                  </p:stCondLst>
                                  <p:childTnLst>
                                    <p:set>
                                      <p:cBhvr rctx="PPT">
                                        <p:cTn id="197" dur="indefinite"/>
                                        <p:tgtEl>
                                          <p:spTgt spid="724"/>
                                        </p:tgtEl>
                                        <p:attrNameLst>
                                          <p:attrName>style.opacity</p:attrName>
                                        </p:attrNameLst>
                                      </p:cBhvr>
                                      <p:to>
                                        <p:strVal val="0.15"/>
                                      </p:to>
                                    </p:set>
                                    <p:animEffect filter="image" prLst="opacity: 0.15">
                                      <p:cBhvr rctx="IE">
                                        <p:cTn id="198" dur="indefinite"/>
                                        <p:tgtEl>
                                          <p:spTgt spid="724"/>
                                        </p:tgtEl>
                                      </p:cBhvr>
                                    </p:animEffect>
                                  </p:childTnLst>
                                </p:cTn>
                              </p:par>
                              <p:par>
                                <p:cTn id="199" presetID="9" presetClass="emph" presetSubtype="0" grpId="0" nodeType="withEffect">
                                  <p:stCondLst>
                                    <p:cond delay="0"/>
                                  </p:stCondLst>
                                  <p:childTnLst>
                                    <p:set>
                                      <p:cBhvr rctx="PPT">
                                        <p:cTn id="200" dur="indefinite"/>
                                        <p:tgtEl>
                                          <p:spTgt spid="725"/>
                                        </p:tgtEl>
                                        <p:attrNameLst>
                                          <p:attrName>style.opacity</p:attrName>
                                        </p:attrNameLst>
                                      </p:cBhvr>
                                      <p:to>
                                        <p:strVal val="0.15"/>
                                      </p:to>
                                    </p:set>
                                    <p:animEffect filter="image" prLst="opacity: 0.15">
                                      <p:cBhvr rctx="IE">
                                        <p:cTn id="201" dur="indefinite"/>
                                        <p:tgtEl>
                                          <p:spTgt spid="72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726"/>
                                        </p:tgtEl>
                                        <p:attrNameLst>
                                          <p:attrName>style.visibility</p:attrName>
                                        </p:attrNameLst>
                                      </p:cBhvr>
                                      <p:to>
                                        <p:strVal val="visible"/>
                                      </p:to>
                                    </p:set>
                                    <p:animEffect transition="in" filter="fade">
                                      <p:cBhvr>
                                        <p:cTn id="204" dur="1000"/>
                                        <p:tgtEl>
                                          <p:spTgt spid="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 grpId="0" animBg="1"/>
      <p:bldP spid="675" grpId="1" animBg="1"/>
      <p:bldP spid="675" grpId="2" animBg="1"/>
      <p:bldP spid="693" grpId="0" animBg="1"/>
      <p:bldP spid="693" grpId="1" animBg="1"/>
      <p:bldP spid="693" grpId="2" animBg="1"/>
      <p:bldP spid="104451" grpId="0" build="p"/>
      <p:bldP spid="278" grpId="0" animBg="1"/>
      <p:bldP spid="279" grpId="0" animBg="1"/>
      <p:bldP spid="280" grpId="0" animBg="1"/>
      <p:bldP spid="281" grpId="0" animBg="1"/>
      <p:bldP spid="288" grpId="0" animBg="1"/>
      <p:bldP spid="292" grpId="0" animBg="1"/>
      <p:bldP spid="292" grpId="1" animBg="1"/>
      <p:bldP spid="292" grpId="2" animBg="1"/>
      <p:bldP spid="407" grpId="0" animBg="1"/>
      <p:bldP spid="407" grpId="1" animBg="1"/>
      <p:bldP spid="407" grpId="2" animBg="1"/>
      <p:bldP spid="407" grpId="3" animBg="1"/>
      <p:bldP spid="548" grpId="0" animBg="1"/>
      <p:bldP spid="548" grpId="1" animBg="1"/>
      <p:bldP spid="548" grpId="2" animBg="1"/>
      <p:bldP spid="566" grpId="0" animBg="1"/>
      <p:bldP spid="566" grpId="1" animBg="1"/>
      <p:bldP spid="566" grpId="2" animBg="1"/>
      <p:bldP spid="723" grpId="0"/>
      <p:bldP spid="724" grpId="0"/>
      <p:bldP spid="725" grpId="0"/>
      <p:bldP spid="725" grpId="1"/>
      <p:bldP spid="7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4000" dirty="0" smtClean="0"/>
              <a:t>Dealing with </a:t>
            </a:r>
            <a:r>
              <a:rPr lang="en-US" sz="4000" dirty="0" err="1" smtClean="0"/>
              <a:t>bandlimiting</a:t>
            </a:r>
            <a:r>
              <a:rPr lang="en-US" sz="4000" dirty="0" smtClean="0"/>
              <a:t> errors</a:t>
            </a:r>
          </a:p>
        </p:txBody>
      </p:sp>
      <p:sp>
        <p:nvSpPr>
          <p:cNvPr id="43011" name="Rectangle 3"/>
          <p:cNvSpPr>
            <a:spLocks noGrp="1" noChangeArrowheads="1"/>
          </p:cNvSpPr>
          <p:nvPr>
            <p:ph idx="1"/>
          </p:nvPr>
        </p:nvSpPr>
        <p:spPr/>
        <p:txBody>
          <a:bodyPr/>
          <a:lstStyle/>
          <a:p>
            <a:pPr eaLnBrk="1" hangingPunct="1">
              <a:lnSpc>
                <a:spcPct val="90000"/>
              </a:lnSpc>
            </a:pPr>
            <a:r>
              <a:rPr lang="en-US" sz="2400" dirty="0" smtClean="0"/>
              <a:t>Consecutive conditioning steps </a:t>
            </a:r>
            <a:r>
              <a:rPr lang="en-US" sz="2400" dirty="0" smtClean="0">
                <a:solidFill>
                  <a:srgbClr val="0070C0"/>
                </a:solidFill>
              </a:rPr>
              <a:t>can propagate errors</a:t>
            </a:r>
            <a:r>
              <a:rPr lang="en-US" sz="2400" dirty="0" smtClean="0"/>
              <a:t>, </a:t>
            </a:r>
          </a:p>
          <a:p>
            <a:pPr lvl="1" eaLnBrk="1" hangingPunct="1">
              <a:lnSpc>
                <a:spcPct val="90000"/>
              </a:lnSpc>
            </a:pPr>
            <a:r>
              <a:rPr lang="en-US" sz="2000" dirty="0" smtClean="0"/>
              <a:t>(sometimes causing approximate marginals to be </a:t>
            </a:r>
            <a:r>
              <a:rPr lang="en-US" sz="2000" dirty="0" smtClean="0">
                <a:solidFill>
                  <a:srgbClr val="0070C0"/>
                </a:solidFill>
              </a:rPr>
              <a:t>negative!</a:t>
            </a:r>
            <a:r>
              <a:rPr lang="en-US" sz="2000" dirty="0" smtClean="0"/>
              <a:t>)</a:t>
            </a:r>
            <a:endParaRPr lang="en-US" sz="2000" dirty="0" smtClean="0">
              <a:solidFill>
                <a:srgbClr val="0070C0"/>
              </a:solidFill>
            </a:endParaRPr>
          </a:p>
          <a:p>
            <a:pPr eaLnBrk="1" hangingPunct="1">
              <a:lnSpc>
                <a:spcPct val="90000"/>
              </a:lnSpc>
            </a:pPr>
            <a:endParaRPr lang="en-US" sz="2400" dirty="0" smtClean="0">
              <a:solidFill>
                <a:srgbClr val="0070C0"/>
              </a:solidFill>
            </a:endParaRPr>
          </a:p>
          <a:p>
            <a:pPr eaLnBrk="1" hangingPunct="1">
              <a:lnSpc>
                <a:spcPct val="90000"/>
              </a:lnSpc>
            </a:pPr>
            <a:r>
              <a:rPr lang="en-US" sz="2400" b="1" dirty="0" smtClean="0">
                <a:solidFill>
                  <a:srgbClr val="CC00CC"/>
                </a:solidFill>
              </a:rPr>
              <a:t>Our Solution:</a:t>
            </a:r>
            <a:r>
              <a:rPr lang="en-US" sz="2400" b="1" dirty="0" smtClean="0"/>
              <a:t> </a:t>
            </a:r>
            <a:r>
              <a:rPr lang="en-US" sz="2400" dirty="0" smtClean="0"/>
              <a:t>Project to relaxed </a:t>
            </a:r>
            <a:r>
              <a:rPr lang="en-US" sz="2400" b="1" i="1" dirty="0" smtClean="0">
                <a:solidFill>
                  <a:srgbClr val="0070C0"/>
                </a:solidFill>
              </a:rPr>
              <a:t>Marginal Polytope </a:t>
            </a:r>
            <a:r>
              <a:rPr lang="en-US" sz="2400" dirty="0" smtClean="0"/>
              <a:t>(space of Fourier coefficients corresponding to </a:t>
            </a:r>
            <a:r>
              <a:rPr lang="en-US" sz="2400" dirty="0" smtClean="0">
                <a:solidFill>
                  <a:srgbClr val="0070C0"/>
                </a:solidFill>
              </a:rPr>
              <a:t>nonnegative marginal probabilities</a:t>
            </a:r>
            <a:r>
              <a:rPr lang="en-US" sz="2400" dirty="0" smtClean="0"/>
              <a:t>)</a:t>
            </a:r>
          </a:p>
          <a:p>
            <a:pPr lvl="1" eaLnBrk="1" hangingPunct="1">
              <a:lnSpc>
                <a:spcPct val="90000"/>
              </a:lnSpc>
            </a:pPr>
            <a:r>
              <a:rPr lang="en-US" dirty="0" smtClean="0"/>
              <a:t>Projection can be formulated as </a:t>
            </a:r>
            <a:r>
              <a:rPr lang="en-US" dirty="0" smtClean="0"/>
              <a:t>a</a:t>
            </a:r>
            <a:r>
              <a:rPr lang="en-US" i="1" dirty="0" smtClean="0"/>
              <a:t> </a:t>
            </a:r>
            <a:r>
              <a:rPr lang="en-US" i="1" dirty="0" smtClean="0"/>
              <a:t>Quadratic Program</a:t>
            </a:r>
            <a:r>
              <a:rPr lang="en-US" dirty="0" smtClean="0"/>
              <a:t> in the Fourier domain</a:t>
            </a:r>
          </a:p>
        </p:txBody>
      </p:sp>
      <p:grpSp>
        <p:nvGrpSpPr>
          <p:cNvPr id="24" name="Group 23"/>
          <p:cNvGrpSpPr/>
          <p:nvPr/>
        </p:nvGrpSpPr>
        <p:grpSpPr>
          <a:xfrm>
            <a:off x="2209800" y="4303295"/>
            <a:ext cx="4149022" cy="2402305"/>
            <a:chOff x="2209800" y="4303295"/>
            <a:chExt cx="4149022" cy="2402305"/>
          </a:xfrm>
        </p:grpSpPr>
        <p:sp>
          <p:nvSpPr>
            <p:cNvPr id="7" name="Hexagon 6"/>
            <p:cNvSpPr/>
            <p:nvPr/>
          </p:nvSpPr>
          <p:spPr bwMode="auto">
            <a:xfrm rot="19105635">
              <a:off x="3622589" y="4303295"/>
              <a:ext cx="2736233" cy="2081462"/>
            </a:xfrm>
            <a:prstGeom prst="hexagon">
              <a:avLst/>
            </a:prstGeom>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nvGrpSpPr>
            <p:cNvPr id="21" name="Group 20"/>
            <p:cNvGrpSpPr/>
            <p:nvPr/>
          </p:nvGrpSpPr>
          <p:grpSpPr>
            <a:xfrm>
              <a:off x="2209800" y="4876800"/>
              <a:ext cx="1828800" cy="1828800"/>
              <a:chOff x="2209800" y="4876800"/>
              <a:chExt cx="1828800" cy="1828800"/>
            </a:xfrm>
          </p:grpSpPr>
          <p:sp>
            <p:nvSpPr>
              <p:cNvPr id="8" name="Oval 7"/>
              <p:cNvSpPr/>
              <p:nvPr/>
            </p:nvSpPr>
            <p:spPr bwMode="auto">
              <a:xfrm>
                <a:off x="2895600" y="5562600"/>
                <a:ext cx="457200" cy="457200"/>
              </a:xfrm>
              <a:prstGeom prst="ellipse">
                <a:avLst/>
              </a:prstGeom>
              <a:noFill/>
              <a:ln w="12700" cap="flat" cmpd="sng" algn="ctr">
                <a:solidFill>
                  <a:schemeClr val="tx1">
                    <a:alpha val="30000"/>
                  </a:schemeClr>
                </a:solidFill>
                <a:prstDash val="sysDash"/>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 name="Oval 8"/>
              <p:cNvSpPr/>
              <p:nvPr/>
            </p:nvSpPr>
            <p:spPr bwMode="auto">
              <a:xfrm>
                <a:off x="2667000" y="5334000"/>
                <a:ext cx="914400" cy="914400"/>
              </a:xfrm>
              <a:prstGeom prst="ellipse">
                <a:avLst/>
              </a:prstGeom>
              <a:noFill/>
              <a:ln w="12700" cap="flat" cmpd="sng" algn="ctr">
                <a:solidFill>
                  <a:schemeClr val="tx1">
                    <a:alpha val="30000"/>
                  </a:schemeClr>
                </a:solidFill>
                <a:prstDash val="sysDash"/>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 name="Oval 9"/>
              <p:cNvSpPr/>
              <p:nvPr/>
            </p:nvSpPr>
            <p:spPr bwMode="auto">
              <a:xfrm>
                <a:off x="2438400" y="5105400"/>
                <a:ext cx="1371600" cy="1371600"/>
              </a:xfrm>
              <a:prstGeom prst="ellipse">
                <a:avLst/>
              </a:prstGeom>
              <a:noFill/>
              <a:ln w="12700" cap="flat" cmpd="sng" algn="ctr">
                <a:solidFill>
                  <a:schemeClr val="tx1">
                    <a:alpha val="30000"/>
                  </a:schemeClr>
                </a:solidFill>
                <a:prstDash val="sysDash"/>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 name="Oval 10"/>
              <p:cNvSpPr/>
              <p:nvPr/>
            </p:nvSpPr>
            <p:spPr bwMode="auto">
              <a:xfrm>
                <a:off x="2209800" y="4876800"/>
                <a:ext cx="1828800" cy="1828800"/>
              </a:xfrm>
              <a:prstGeom prst="ellipse">
                <a:avLst/>
              </a:prstGeom>
              <a:noFill/>
              <a:ln w="12700" cap="flat" cmpd="sng" algn="ctr">
                <a:solidFill>
                  <a:schemeClr val="tx1">
                    <a:alpha val="30000"/>
                  </a:schemeClr>
                </a:solidFill>
                <a:prstDash val="sysDash"/>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12" name="Oval 11"/>
            <p:cNvSpPr/>
            <p:nvPr/>
          </p:nvSpPr>
          <p:spPr bwMode="auto">
            <a:xfrm>
              <a:off x="3086100" y="5753100"/>
              <a:ext cx="76200" cy="762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 name="Oval 13"/>
            <p:cNvSpPr/>
            <p:nvPr/>
          </p:nvSpPr>
          <p:spPr bwMode="auto">
            <a:xfrm>
              <a:off x="3810000" y="5638800"/>
              <a:ext cx="76200" cy="762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cxnSp>
          <p:nvCxnSpPr>
            <p:cNvPr id="16" name="Straight Connector 15"/>
            <p:cNvCxnSpPr>
              <a:stCxn id="12" idx="6"/>
              <a:endCxn id="14" idx="2"/>
            </p:cNvCxnSpPr>
            <p:nvPr/>
          </p:nvCxnSpPr>
          <p:spPr bwMode="auto">
            <a:xfrm flipV="1">
              <a:off x="3162300" y="5676900"/>
              <a:ext cx="647700" cy="114300"/>
            </a:xfrm>
            <a:prstGeom prst="line">
              <a:avLst/>
            </a:prstGeom>
            <a:noFill/>
            <a:ln w="12700" cap="flat" cmpd="sng" algn="ctr">
              <a:solidFill>
                <a:schemeClr val="hlink"/>
              </a:solidFill>
              <a:prstDash val="sysDash"/>
              <a:round/>
              <a:headEnd type="none" w="med" len="med"/>
              <a:tailEnd type="none" w="med" len="med"/>
            </a:ln>
            <a:effectLst/>
          </p:spPr>
        </p:cxnSp>
        <p:sp>
          <p:nvSpPr>
            <p:cNvPr id="19" name="TextBox 18"/>
            <p:cNvSpPr txBox="1"/>
            <p:nvPr/>
          </p:nvSpPr>
          <p:spPr>
            <a:xfrm>
              <a:off x="4191000" y="4876800"/>
              <a:ext cx="1447800" cy="707886"/>
            </a:xfrm>
            <a:prstGeom prst="rect">
              <a:avLst/>
            </a:prstGeom>
            <a:noFill/>
          </p:spPr>
          <p:txBody>
            <a:bodyPr wrap="square" rtlCol="0">
              <a:spAutoFit/>
            </a:bodyPr>
            <a:lstStyle/>
            <a:p>
              <a:r>
                <a:rPr lang="en-US" sz="2000" dirty="0" smtClean="0"/>
                <a:t>Marginal Polytope</a:t>
              </a:r>
              <a:endParaRPr lang="en-US" sz="2000" dirty="0"/>
            </a:p>
          </p:txBody>
        </p:sp>
        <p:pic>
          <p:nvPicPr>
            <p:cNvPr id="20" name="Picture 19" descr="TP_tmp.png"/>
            <p:cNvPicPr>
              <a:picLocks noChangeAspect="1"/>
            </p:cNvPicPr>
            <p:nvPr>
              <p:custDataLst>
                <p:tags r:id="rId1"/>
              </p:custDataLst>
            </p:nvPr>
          </p:nvPicPr>
          <p:blipFill>
            <a:blip r:embed="rId4">
              <a:clrChange>
                <a:clrFrom>
                  <a:srgbClr val="FFFFFF"/>
                </a:clrFrom>
                <a:clrTo>
                  <a:srgbClr val="FFFFFF">
                    <a:alpha val="0"/>
                  </a:srgbClr>
                </a:clrTo>
              </a:clrChange>
            </a:blip>
            <a:stretch>
              <a:fillRect/>
            </a:stretch>
          </p:blipFill>
          <p:spPr>
            <a:xfrm>
              <a:off x="2895600" y="5486400"/>
              <a:ext cx="242745" cy="304800"/>
            </a:xfrm>
            <a:prstGeom prst="rect">
              <a:avLst/>
            </a:prstGeom>
            <a:noFill/>
          </p:spPr>
        </p:pic>
      </p:grpSp>
      <p:sp>
        <p:nvSpPr>
          <p:cNvPr id="17" name="Slide Number Placeholder 16"/>
          <p:cNvSpPr>
            <a:spLocks noGrp="1"/>
          </p:cNvSpPr>
          <p:nvPr>
            <p:ph type="sldNum" sz="quarter" idx="12"/>
          </p:nvPr>
        </p:nvSpPr>
        <p:spPr/>
        <p:txBody>
          <a:bodyPr/>
          <a:lstStyle/>
          <a:p>
            <a:fld id="{5A1D4220-6FA6-4414-AE3B-775DEAC5B3B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4000" smtClean="0"/>
              <a:t>Tracking with a camera network</a:t>
            </a:r>
          </a:p>
        </p:txBody>
      </p:sp>
      <p:sp>
        <p:nvSpPr>
          <p:cNvPr id="98307" name="Rectangle 5"/>
          <p:cNvSpPr>
            <a:spLocks noGrp="1" noChangeArrowheads="1"/>
          </p:cNvSpPr>
          <p:nvPr>
            <p:ph type="body" sz="half" idx="1"/>
          </p:nvPr>
        </p:nvSpPr>
        <p:spPr>
          <a:xfrm>
            <a:off x="457200" y="990600"/>
            <a:ext cx="3352800" cy="5141913"/>
          </a:xfrm>
          <a:noFill/>
        </p:spPr>
        <p:txBody>
          <a:bodyPr/>
          <a:lstStyle/>
          <a:p>
            <a:pPr eaLnBrk="1" hangingPunct="1">
              <a:lnSpc>
                <a:spcPct val="90000"/>
              </a:lnSpc>
            </a:pPr>
            <a:r>
              <a:rPr lang="en-US" sz="1800" b="1" smtClean="0">
                <a:solidFill>
                  <a:schemeClr val="hlink"/>
                </a:solidFill>
              </a:rPr>
              <a:t>Camera Network</a:t>
            </a:r>
            <a:r>
              <a:rPr lang="en-US" sz="1800" smtClean="0"/>
              <a:t> data:</a:t>
            </a:r>
          </a:p>
          <a:p>
            <a:pPr lvl="1" eaLnBrk="1" hangingPunct="1">
              <a:lnSpc>
                <a:spcPct val="90000"/>
              </a:lnSpc>
            </a:pPr>
            <a:r>
              <a:rPr lang="en-US" sz="1800" b="1" smtClean="0">
                <a:solidFill>
                  <a:srgbClr val="CC00CC"/>
                </a:solidFill>
              </a:rPr>
              <a:t>8</a:t>
            </a:r>
            <a:r>
              <a:rPr lang="en-US" sz="1800" smtClean="0"/>
              <a:t> cameras, </a:t>
            </a:r>
            <a:r>
              <a:rPr lang="en-US" sz="1800" smtClean="0">
                <a:solidFill>
                  <a:schemeClr val="folHlink"/>
                </a:solidFill>
              </a:rPr>
              <a:t>multi-view</a:t>
            </a:r>
            <a:r>
              <a:rPr lang="en-US" sz="1800" smtClean="0"/>
              <a:t>, </a:t>
            </a:r>
            <a:r>
              <a:rPr lang="en-US" sz="1800" smtClean="0">
                <a:solidFill>
                  <a:schemeClr val="folHlink"/>
                </a:solidFill>
              </a:rPr>
              <a:t>occlusion effects</a:t>
            </a:r>
          </a:p>
          <a:p>
            <a:pPr lvl="1" eaLnBrk="1" hangingPunct="1">
              <a:lnSpc>
                <a:spcPct val="90000"/>
              </a:lnSpc>
            </a:pPr>
            <a:r>
              <a:rPr lang="en-US" sz="1800" b="1" smtClean="0">
                <a:solidFill>
                  <a:srgbClr val="CC00CC"/>
                </a:solidFill>
              </a:rPr>
              <a:t>11</a:t>
            </a:r>
            <a:r>
              <a:rPr lang="en-US" sz="1800" smtClean="0"/>
              <a:t> individuals in lab</a:t>
            </a:r>
          </a:p>
          <a:p>
            <a:pPr lvl="1" eaLnBrk="1" hangingPunct="1">
              <a:lnSpc>
                <a:spcPct val="90000"/>
              </a:lnSpc>
            </a:pPr>
            <a:r>
              <a:rPr lang="en-US" sz="1800" smtClean="0">
                <a:solidFill>
                  <a:schemeClr val="folHlink"/>
                </a:solidFill>
              </a:rPr>
              <a:t>Identity observations</a:t>
            </a:r>
            <a:r>
              <a:rPr lang="en-US" sz="1800" smtClean="0"/>
              <a:t> obtained from </a:t>
            </a:r>
            <a:r>
              <a:rPr lang="en-US" sz="1800" smtClean="0">
                <a:solidFill>
                  <a:schemeClr val="folHlink"/>
                </a:solidFill>
              </a:rPr>
              <a:t>color histograms</a:t>
            </a:r>
          </a:p>
          <a:p>
            <a:pPr lvl="1" eaLnBrk="1" hangingPunct="1">
              <a:lnSpc>
                <a:spcPct val="90000"/>
              </a:lnSpc>
            </a:pPr>
            <a:r>
              <a:rPr lang="en-US" sz="1800" smtClean="0">
                <a:solidFill>
                  <a:schemeClr val="folHlink"/>
                </a:solidFill>
              </a:rPr>
              <a:t>Mixing events</a:t>
            </a:r>
            <a:r>
              <a:rPr lang="en-US" sz="1800" smtClean="0"/>
              <a:t> declared when people walk close to each other</a:t>
            </a:r>
          </a:p>
        </p:txBody>
      </p:sp>
      <p:sp>
        <p:nvSpPr>
          <p:cNvPr id="98309" name="Text Box 7"/>
          <p:cNvSpPr txBox="1">
            <a:spLocks noChangeArrowheads="1"/>
          </p:cNvSpPr>
          <p:nvPr/>
        </p:nvSpPr>
        <p:spPr bwMode="auto">
          <a:xfrm rot="-5400000">
            <a:off x="3467100" y="2841625"/>
            <a:ext cx="1143000" cy="457200"/>
          </a:xfrm>
          <a:prstGeom prst="rect">
            <a:avLst/>
          </a:prstGeom>
          <a:noFill/>
          <a:ln w="38100">
            <a:noFill/>
            <a:miter lim="800000"/>
            <a:headEnd/>
            <a:tailEnd/>
          </a:ln>
        </p:spPr>
        <p:txBody>
          <a:bodyPr>
            <a:spAutoFit/>
          </a:bodyPr>
          <a:lstStyle/>
          <a:p>
            <a:r>
              <a:rPr lang="en-US" sz="2400" b="0">
                <a:solidFill>
                  <a:schemeClr val="bg2"/>
                </a:solidFill>
              </a:rPr>
              <a:t>Better</a:t>
            </a:r>
          </a:p>
        </p:txBody>
      </p:sp>
      <p:sp>
        <p:nvSpPr>
          <p:cNvPr id="98310" name="Line 8"/>
          <p:cNvSpPr>
            <a:spLocks noChangeShapeType="1"/>
          </p:cNvSpPr>
          <p:nvPr/>
        </p:nvSpPr>
        <p:spPr bwMode="auto">
          <a:xfrm flipV="1">
            <a:off x="4343400" y="1812925"/>
            <a:ext cx="0" cy="2819400"/>
          </a:xfrm>
          <a:prstGeom prst="line">
            <a:avLst/>
          </a:prstGeom>
          <a:noFill/>
          <a:ln w="76200">
            <a:solidFill>
              <a:schemeClr val="bg2"/>
            </a:solidFill>
            <a:round/>
            <a:headEnd/>
            <a:tailEnd type="triangle" w="med" len="med"/>
          </a:ln>
        </p:spPr>
        <p:txBody>
          <a:bodyPr wrap="none" anchor="ctr"/>
          <a:lstStyle/>
          <a:p>
            <a:endParaRPr lang="en-US"/>
          </a:p>
        </p:txBody>
      </p:sp>
      <p:sp>
        <p:nvSpPr>
          <p:cNvPr id="98311" name="Rectangle 13"/>
          <p:cNvSpPr>
            <a:spLocks noChangeArrowheads="1"/>
          </p:cNvSpPr>
          <p:nvPr/>
        </p:nvSpPr>
        <p:spPr bwMode="auto">
          <a:xfrm>
            <a:off x="5111750" y="1816100"/>
            <a:ext cx="3660775" cy="2886075"/>
          </a:xfrm>
          <a:prstGeom prst="rect">
            <a:avLst/>
          </a:prstGeom>
          <a:solidFill>
            <a:srgbClr val="FFFFFF"/>
          </a:solidFill>
          <a:ln w="9525">
            <a:noFill/>
            <a:miter lim="800000"/>
            <a:headEnd/>
            <a:tailEnd/>
          </a:ln>
        </p:spPr>
        <p:txBody>
          <a:bodyPr/>
          <a:lstStyle/>
          <a:p>
            <a:endParaRPr lang="en-US"/>
          </a:p>
        </p:txBody>
      </p:sp>
      <p:sp>
        <p:nvSpPr>
          <p:cNvPr id="98312" name="Rectangle 14"/>
          <p:cNvSpPr>
            <a:spLocks noChangeArrowheads="1"/>
          </p:cNvSpPr>
          <p:nvPr/>
        </p:nvSpPr>
        <p:spPr bwMode="auto">
          <a:xfrm>
            <a:off x="5111750" y="1816100"/>
            <a:ext cx="3660775" cy="2886075"/>
          </a:xfrm>
          <a:prstGeom prst="rect">
            <a:avLst/>
          </a:prstGeom>
          <a:noFill/>
          <a:ln w="0">
            <a:solidFill>
              <a:srgbClr val="FFFFFF"/>
            </a:solidFill>
            <a:miter lim="800000"/>
            <a:headEnd/>
            <a:tailEnd/>
          </a:ln>
        </p:spPr>
        <p:txBody>
          <a:bodyPr/>
          <a:lstStyle/>
          <a:p>
            <a:endParaRPr lang="en-US"/>
          </a:p>
        </p:txBody>
      </p:sp>
      <p:sp>
        <p:nvSpPr>
          <p:cNvPr id="98313" name="Line 15"/>
          <p:cNvSpPr>
            <a:spLocks noChangeShapeType="1"/>
          </p:cNvSpPr>
          <p:nvPr/>
        </p:nvSpPr>
        <p:spPr bwMode="auto">
          <a:xfrm>
            <a:off x="5111750" y="1816100"/>
            <a:ext cx="3660775" cy="1588"/>
          </a:xfrm>
          <a:prstGeom prst="line">
            <a:avLst/>
          </a:prstGeom>
          <a:noFill/>
          <a:ln w="0">
            <a:solidFill>
              <a:srgbClr val="000000"/>
            </a:solidFill>
            <a:round/>
            <a:headEnd/>
            <a:tailEnd/>
          </a:ln>
        </p:spPr>
        <p:txBody>
          <a:bodyPr/>
          <a:lstStyle/>
          <a:p>
            <a:endParaRPr lang="en-US"/>
          </a:p>
        </p:txBody>
      </p:sp>
      <p:sp>
        <p:nvSpPr>
          <p:cNvPr id="98314" name="Freeform 16"/>
          <p:cNvSpPr>
            <a:spLocks/>
          </p:cNvSpPr>
          <p:nvPr/>
        </p:nvSpPr>
        <p:spPr bwMode="auto">
          <a:xfrm>
            <a:off x="5111750" y="1816100"/>
            <a:ext cx="3660775" cy="2886075"/>
          </a:xfrm>
          <a:custGeom>
            <a:avLst/>
            <a:gdLst>
              <a:gd name="T0" fmla="*/ 0 w 434"/>
              <a:gd name="T1" fmla="*/ 2147483647 h 342"/>
              <a:gd name="T2" fmla="*/ 2147483647 w 434"/>
              <a:gd name="T3" fmla="*/ 2147483647 h 342"/>
              <a:gd name="T4" fmla="*/ 2147483647 w 434"/>
              <a:gd name="T5" fmla="*/ 0 h 342"/>
              <a:gd name="T6" fmla="*/ 0 60000 65536"/>
              <a:gd name="T7" fmla="*/ 0 60000 65536"/>
              <a:gd name="T8" fmla="*/ 0 60000 65536"/>
              <a:gd name="T9" fmla="*/ 0 w 434"/>
              <a:gd name="T10" fmla="*/ 0 h 342"/>
              <a:gd name="T11" fmla="*/ 434 w 434"/>
              <a:gd name="T12" fmla="*/ 342 h 342"/>
            </a:gdLst>
            <a:ahLst/>
            <a:cxnLst>
              <a:cxn ang="T6">
                <a:pos x="T0" y="T1"/>
              </a:cxn>
              <a:cxn ang="T7">
                <a:pos x="T2" y="T3"/>
              </a:cxn>
              <a:cxn ang="T8">
                <a:pos x="T4" y="T5"/>
              </a:cxn>
            </a:cxnLst>
            <a:rect l="T9" t="T10" r="T11" b="T12"/>
            <a:pathLst>
              <a:path w="434" h="342">
                <a:moveTo>
                  <a:pt x="0" y="342"/>
                </a:moveTo>
                <a:lnTo>
                  <a:pt x="434" y="342"/>
                </a:lnTo>
                <a:lnTo>
                  <a:pt x="434" y="0"/>
                </a:lnTo>
              </a:path>
            </a:pathLst>
          </a:custGeom>
          <a:noFill/>
          <a:ln w="0">
            <a:solidFill>
              <a:srgbClr val="000000"/>
            </a:solidFill>
            <a:round/>
            <a:headEnd/>
            <a:tailEnd/>
          </a:ln>
        </p:spPr>
        <p:txBody>
          <a:bodyPr/>
          <a:lstStyle/>
          <a:p>
            <a:endParaRPr lang="en-US"/>
          </a:p>
        </p:txBody>
      </p:sp>
      <p:sp>
        <p:nvSpPr>
          <p:cNvPr id="98315" name="Line 17"/>
          <p:cNvSpPr>
            <a:spLocks noChangeShapeType="1"/>
          </p:cNvSpPr>
          <p:nvPr/>
        </p:nvSpPr>
        <p:spPr bwMode="auto">
          <a:xfrm flipV="1">
            <a:off x="5111750" y="1816100"/>
            <a:ext cx="1588" cy="2886075"/>
          </a:xfrm>
          <a:prstGeom prst="line">
            <a:avLst/>
          </a:prstGeom>
          <a:noFill/>
          <a:ln w="0">
            <a:solidFill>
              <a:srgbClr val="000000"/>
            </a:solidFill>
            <a:round/>
            <a:headEnd/>
            <a:tailEnd/>
          </a:ln>
        </p:spPr>
        <p:txBody>
          <a:bodyPr/>
          <a:lstStyle/>
          <a:p>
            <a:endParaRPr lang="en-US"/>
          </a:p>
        </p:txBody>
      </p:sp>
      <p:sp>
        <p:nvSpPr>
          <p:cNvPr id="98316" name="Line 18"/>
          <p:cNvSpPr>
            <a:spLocks noChangeShapeType="1"/>
          </p:cNvSpPr>
          <p:nvPr/>
        </p:nvSpPr>
        <p:spPr bwMode="auto">
          <a:xfrm>
            <a:off x="5111750" y="4702175"/>
            <a:ext cx="3660775" cy="1588"/>
          </a:xfrm>
          <a:prstGeom prst="line">
            <a:avLst/>
          </a:prstGeom>
          <a:noFill/>
          <a:ln w="0">
            <a:solidFill>
              <a:srgbClr val="000000"/>
            </a:solidFill>
            <a:round/>
            <a:headEnd/>
            <a:tailEnd/>
          </a:ln>
        </p:spPr>
        <p:txBody>
          <a:bodyPr/>
          <a:lstStyle/>
          <a:p>
            <a:endParaRPr lang="en-US"/>
          </a:p>
        </p:txBody>
      </p:sp>
      <p:sp>
        <p:nvSpPr>
          <p:cNvPr id="98317" name="Line 19"/>
          <p:cNvSpPr>
            <a:spLocks noChangeShapeType="1"/>
          </p:cNvSpPr>
          <p:nvPr/>
        </p:nvSpPr>
        <p:spPr bwMode="auto">
          <a:xfrm flipV="1">
            <a:off x="5111750" y="1816100"/>
            <a:ext cx="1588" cy="2886075"/>
          </a:xfrm>
          <a:prstGeom prst="line">
            <a:avLst/>
          </a:prstGeom>
          <a:noFill/>
          <a:ln w="0">
            <a:solidFill>
              <a:srgbClr val="000000"/>
            </a:solidFill>
            <a:round/>
            <a:headEnd/>
            <a:tailEnd/>
          </a:ln>
        </p:spPr>
        <p:txBody>
          <a:bodyPr/>
          <a:lstStyle/>
          <a:p>
            <a:endParaRPr lang="en-US"/>
          </a:p>
        </p:txBody>
      </p:sp>
      <p:sp>
        <p:nvSpPr>
          <p:cNvPr id="98318" name="Line 20"/>
          <p:cNvSpPr>
            <a:spLocks noChangeShapeType="1"/>
          </p:cNvSpPr>
          <p:nvPr/>
        </p:nvSpPr>
        <p:spPr bwMode="auto">
          <a:xfrm>
            <a:off x="5111750" y="4702175"/>
            <a:ext cx="1588" cy="1588"/>
          </a:xfrm>
          <a:prstGeom prst="line">
            <a:avLst/>
          </a:prstGeom>
          <a:noFill/>
          <a:ln w="0">
            <a:solidFill>
              <a:srgbClr val="000000"/>
            </a:solidFill>
            <a:round/>
            <a:headEnd/>
            <a:tailEnd/>
          </a:ln>
        </p:spPr>
        <p:txBody>
          <a:bodyPr/>
          <a:lstStyle/>
          <a:p>
            <a:endParaRPr lang="en-US"/>
          </a:p>
        </p:txBody>
      </p:sp>
      <p:sp>
        <p:nvSpPr>
          <p:cNvPr id="98319" name="Line 21"/>
          <p:cNvSpPr>
            <a:spLocks noChangeShapeType="1"/>
          </p:cNvSpPr>
          <p:nvPr/>
        </p:nvSpPr>
        <p:spPr bwMode="auto">
          <a:xfrm>
            <a:off x="8772525" y="4702175"/>
            <a:ext cx="1588" cy="1588"/>
          </a:xfrm>
          <a:prstGeom prst="line">
            <a:avLst/>
          </a:prstGeom>
          <a:noFill/>
          <a:ln w="0">
            <a:solidFill>
              <a:srgbClr val="000000"/>
            </a:solidFill>
            <a:round/>
            <a:headEnd/>
            <a:tailEnd/>
          </a:ln>
        </p:spPr>
        <p:txBody>
          <a:bodyPr/>
          <a:lstStyle/>
          <a:p>
            <a:endParaRPr lang="en-US"/>
          </a:p>
        </p:txBody>
      </p:sp>
      <p:sp>
        <p:nvSpPr>
          <p:cNvPr id="98320" name="Rectangle 22"/>
          <p:cNvSpPr>
            <a:spLocks noChangeArrowheads="1"/>
          </p:cNvSpPr>
          <p:nvPr/>
        </p:nvSpPr>
        <p:spPr bwMode="auto">
          <a:xfrm>
            <a:off x="5013325" y="4591050"/>
            <a:ext cx="112713"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0</a:t>
            </a:r>
            <a:endParaRPr lang="en-US"/>
          </a:p>
        </p:txBody>
      </p:sp>
      <p:sp>
        <p:nvSpPr>
          <p:cNvPr id="98321" name="Line 23"/>
          <p:cNvSpPr>
            <a:spLocks noChangeShapeType="1"/>
          </p:cNvSpPr>
          <p:nvPr/>
        </p:nvSpPr>
        <p:spPr bwMode="auto">
          <a:xfrm>
            <a:off x="5111750" y="4221163"/>
            <a:ext cx="1588" cy="1587"/>
          </a:xfrm>
          <a:prstGeom prst="line">
            <a:avLst/>
          </a:prstGeom>
          <a:noFill/>
          <a:ln w="0">
            <a:solidFill>
              <a:srgbClr val="000000"/>
            </a:solidFill>
            <a:round/>
            <a:headEnd/>
            <a:tailEnd/>
          </a:ln>
        </p:spPr>
        <p:txBody>
          <a:bodyPr/>
          <a:lstStyle/>
          <a:p>
            <a:endParaRPr lang="en-US"/>
          </a:p>
        </p:txBody>
      </p:sp>
      <p:sp>
        <p:nvSpPr>
          <p:cNvPr id="98322" name="Line 24"/>
          <p:cNvSpPr>
            <a:spLocks noChangeShapeType="1"/>
          </p:cNvSpPr>
          <p:nvPr/>
        </p:nvSpPr>
        <p:spPr bwMode="auto">
          <a:xfrm>
            <a:off x="8772525" y="4221163"/>
            <a:ext cx="1588" cy="1587"/>
          </a:xfrm>
          <a:prstGeom prst="line">
            <a:avLst/>
          </a:prstGeom>
          <a:noFill/>
          <a:ln w="0">
            <a:solidFill>
              <a:srgbClr val="000000"/>
            </a:solidFill>
            <a:round/>
            <a:headEnd/>
            <a:tailEnd/>
          </a:ln>
        </p:spPr>
        <p:txBody>
          <a:bodyPr/>
          <a:lstStyle/>
          <a:p>
            <a:endParaRPr lang="en-US"/>
          </a:p>
        </p:txBody>
      </p:sp>
      <p:sp>
        <p:nvSpPr>
          <p:cNvPr id="98323" name="Rectangle 25"/>
          <p:cNvSpPr>
            <a:spLocks noChangeArrowheads="1"/>
          </p:cNvSpPr>
          <p:nvPr/>
        </p:nvSpPr>
        <p:spPr bwMode="auto">
          <a:xfrm>
            <a:off x="4902200" y="4111625"/>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10</a:t>
            </a:r>
            <a:endParaRPr lang="en-US"/>
          </a:p>
        </p:txBody>
      </p:sp>
      <p:sp>
        <p:nvSpPr>
          <p:cNvPr id="98324" name="Line 26"/>
          <p:cNvSpPr>
            <a:spLocks noChangeShapeType="1"/>
          </p:cNvSpPr>
          <p:nvPr/>
        </p:nvSpPr>
        <p:spPr bwMode="auto">
          <a:xfrm>
            <a:off x="5111750" y="3740150"/>
            <a:ext cx="1588" cy="1588"/>
          </a:xfrm>
          <a:prstGeom prst="line">
            <a:avLst/>
          </a:prstGeom>
          <a:noFill/>
          <a:ln w="0">
            <a:solidFill>
              <a:srgbClr val="000000"/>
            </a:solidFill>
            <a:round/>
            <a:headEnd/>
            <a:tailEnd/>
          </a:ln>
        </p:spPr>
        <p:txBody>
          <a:bodyPr/>
          <a:lstStyle/>
          <a:p>
            <a:endParaRPr lang="en-US"/>
          </a:p>
        </p:txBody>
      </p:sp>
      <p:sp>
        <p:nvSpPr>
          <p:cNvPr id="98325" name="Line 27"/>
          <p:cNvSpPr>
            <a:spLocks noChangeShapeType="1"/>
          </p:cNvSpPr>
          <p:nvPr/>
        </p:nvSpPr>
        <p:spPr bwMode="auto">
          <a:xfrm>
            <a:off x="8772525" y="3740150"/>
            <a:ext cx="1588" cy="1588"/>
          </a:xfrm>
          <a:prstGeom prst="line">
            <a:avLst/>
          </a:prstGeom>
          <a:noFill/>
          <a:ln w="0">
            <a:solidFill>
              <a:srgbClr val="000000"/>
            </a:solidFill>
            <a:round/>
            <a:headEnd/>
            <a:tailEnd/>
          </a:ln>
        </p:spPr>
        <p:txBody>
          <a:bodyPr/>
          <a:lstStyle/>
          <a:p>
            <a:endParaRPr lang="en-US"/>
          </a:p>
        </p:txBody>
      </p:sp>
      <p:sp>
        <p:nvSpPr>
          <p:cNvPr id="98326" name="Rectangle 28"/>
          <p:cNvSpPr>
            <a:spLocks noChangeArrowheads="1"/>
          </p:cNvSpPr>
          <p:nvPr/>
        </p:nvSpPr>
        <p:spPr bwMode="auto">
          <a:xfrm>
            <a:off x="4902200" y="3630613"/>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20</a:t>
            </a:r>
            <a:endParaRPr lang="en-US"/>
          </a:p>
        </p:txBody>
      </p:sp>
      <p:sp>
        <p:nvSpPr>
          <p:cNvPr id="98327" name="Line 29"/>
          <p:cNvSpPr>
            <a:spLocks noChangeShapeType="1"/>
          </p:cNvSpPr>
          <p:nvPr/>
        </p:nvSpPr>
        <p:spPr bwMode="auto">
          <a:xfrm>
            <a:off x="5111750" y="3259138"/>
            <a:ext cx="1588" cy="1587"/>
          </a:xfrm>
          <a:prstGeom prst="line">
            <a:avLst/>
          </a:prstGeom>
          <a:noFill/>
          <a:ln w="0">
            <a:solidFill>
              <a:srgbClr val="000000"/>
            </a:solidFill>
            <a:round/>
            <a:headEnd/>
            <a:tailEnd/>
          </a:ln>
        </p:spPr>
        <p:txBody>
          <a:bodyPr/>
          <a:lstStyle/>
          <a:p>
            <a:endParaRPr lang="en-US"/>
          </a:p>
        </p:txBody>
      </p:sp>
      <p:sp>
        <p:nvSpPr>
          <p:cNvPr id="98328" name="Line 30"/>
          <p:cNvSpPr>
            <a:spLocks noChangeShapeType="1"/>
          </p:cNvSpPr>
          <p:nvPr/>
        </p:nvSpPr>
        <p:spPr bwMode="auto">
          <a:xfrm>
            <a:off x="8772525" y="3259138"/>
            <a:ext cx="1588" cy="1587"/>
          </a:xfrm>
          <a:prstGeom prst="line">
            <a:avLst/>
          </a:prstGeom>
          <a:noFill/>
          <a:ln w="0">
            <a:solidFill>
              <a:srgbClr val="000000"/>
            </a:solidFill>
            <a:round/>
            <a:headEnd/>
            <a:tailEnd/>
          </a:ln>
        </p:spPr>
        <p:txBody>
          <a:bodyPr/>
          <a:lstStyle/>
          <a:p>
            <a:endParaRPr lang="en-US"/>
          </a:p>
        </p:txBody>
      </p:sp>
      <p:sp>
        <p:nvSpPr>
          <p:cNvPr id="98329" name="Rectangle 31"/>
          <p:cNvSpPr>
            <a:spLocks noChangeArrowheads="1"/>
          </p:cNvSpPr>
          <p:nvPr/>
        </p:nvSpPr>
        <p:spPr bwMode="auto">
          <a:xfrm>
            <a:off x="4902200" y="3149600"/>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30</a:t>
            </a:r>
            <a:endParaRPr lang="en-US"/>
          </a:p>
        </p:txBody>
      </p:sp>
      <p:sp>
        <p:nvSpPr>
          <p:cNvPr id="98330" name="Line 32"/>
          <p:cNvSpPr>
            <a:spLocks noChangeShapeType="1"/>
          </p:cNvSpPr>
          <p:nvPr/>
        </p:nvSpPr>
        <p:spPr bwMode="auto">
          <a:xfrm>
            <a:off x="5111750" y="2778125"/>
            <a:ext cx="1588" cy="1588"/>
          </a:xfrm>
          <a:prstGeom prst="line">
            <a:avLst/>
          </a:prstGeom>
          <a:noFill/>
          <a:ln w="0">
            <a:solidFill>
              <a:srgbClr val="000000"/>
            </a:solidFill>
            <a:round/>
            <a:headEnd/>
            <a:tailEnd/>
          </a:ln>
        </p:spPr>
        <p:txBody>
          <a:bodyPr/>
          <a:lstStyle/>
          <a:p>
            <a:endParaRPr lang="en-US"/>
          </a:p>
        </p:txBody>
      </p:sp>
      <p:sp>
        <p:nvSpPr>
          <p:cNvPr id="98331" name="Line 33"/>
          <p:cNvSpPr>
            <a:spLocks noChangeShapeType="1"/>
          </p:cNvSpPr>
          <p:nvPr/>
        </p:nvSpPr>
        <p:spPr bwMode="auto">
          <a:xfrm>
            <a:off x="8772525" y="2778125"/>
            <a:ext cx="1588" cy="1588"/>
          </a:xfrm>
          <a:prstGeom prst="line">
            <a:avLst/>
          </a:prstGeom>
          <a:noFill/>
          <a:ln w="0">
            <a:solidFill>
              <a:srgbClr val="000000"/>
            </a:solidFill>
            <a:round/>
            <a:headEnd/>
            <a:tailEnd/>
          </a:ln>
        </p:spPr>
        <p:txBody>
          <a:bodyPr/>
          <a:lstStyle/>
          <a:p>
            <a:endParaRPr lang="en-US"/>
          </a:p>
        </p:txBody>
      </p:sp>
      <p:sp>
        <p:nvSpPr>
          <p:cNvPr id="98332" name="Rectangle 34"/>
          <p:cNvSpPr>
            <a:spLocks noChangeArrowheads="1"/>
          </p:cNvSpPr>
          <p:nvPr/>
        </p:nvSpPr>
        <p:spPr bwMode="auto">
          <a:xfrm>
            <a:off x="4902200" y="2668588"/>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40</a:t>
            </a:r>
            <a:endParaRPr lang="en-US"/>
          </a:p>
        </p:txBody>
      </p:sp>
      <p:sp>
        <p:nvSpPr>
          <p:cNvPr id="98333" name="Line 35"/>
          <p:cNvSpPr>
            <a:spLocks noChangeShapeType="1"/>
          </p:cNvSpPr>
          <p:nvPr/>
        </p:nvSpPr>
        <p:spPr bwMode="auto">
          <a:xfrm>
            <a:off x="5111750" y="2297113"/>
            <a:ext cx="1588" cy="1587"/>
          </a:xfrm>
          <a:prstGeom prst="line">
            <a:avLst/>
          </a:prstGeom>
          <a:noFill/>
          <a:ln w="0">
            <a:solidFill>
              <a:srgbClr val="000000"/>
            </a:solidFill>
            <a:round/>
            <a:headEnd/>
            <a:tailEnd/>
          </a:ln>
        </p:spPr>
        <p:txBody>
          <a:bodyPr/>
          <a:lstStyle/>
          <a:p>
            <a:endParaRPr lang="en-US"/>
          </a:p>
        </p:txBody>
      </p:sp>
      <p:sp>
        <p:nvSpPr>
          <p:cNvPr id="98334" name="Line 36"/>
          <p:cNvSpPr>
            <a:spLocks noChangeShapeType="1"/>
          </p:cNvSpPr>
          <p:nvPr/>
        </p:nvSpPr>
        <p:spPr bwMode="auto">
          <a:xfrm>
            <a:off x="8772525" y="2297113"/>
            <a:ext cx="1588" cy="1587"/>
          </a:xfrm>
          <a:prstGeom prst="line">
            <a:avLst/>
          </a:prstGeom>
          <a:noFill/>
          <a:ln w="0">
            <a:solidFill>
              <a:srgbClr val="000000"/>
            </a:solidFill>
            <a:round/>
            <a:headEnd/>
            <a:tailEnd/>
          </a:ln>
        </p:spPr>
        <p:txBody>
          <a:bodyPr/>
          <a:lstStyle/>
          <a:p>
            <a:endParaRPr lang="en-US"/>
          </a:p>
        </p:txBody>
      </p:sp>
      <p:sp>
        <p:nvSpPr>
          <p:cNvPr id="98335" name="Rectangle 37"/>
          <p:cNvSpPr>
            <a:spLocks noChangeArrowheads="1"/>
          </p:cNvSpPr>
          <p:nvPr/>
        </p:nvSpPr>
        <p:spPr bwMode="auto">
          <a:xfrm>
            <a:off x="4902200" y="2187575"/>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50</a:t>
            </a:r>
            <a:endParaRPr lang="en-US"/>
          </a:p>
        </p:txBody>
      </p:sp>
      <p:sp>
        <p:nvSpPr>
          <p:cNvPr id="98336" name="Line 38"/>
          <p:cNvSpPr>
            <a:spLocks noChangeShapeType="1"/>
          </p:cNvSpPr>
          <p:nvPr/>
        </p:nvSpPr>
        <p:spPr bwMode="auto">
          <a:xfrm>
            <a:off x="5111750" y="1816100"/>
            <a:ext cx="1588" cy="1588"/>
          </a:xfrm>
          <a:prstGeom prst="line">
            <a:avLst/>
          </a:prstGeom>
          <a:noFill/>
          <a:ln w="0">
            <a:solidFill>
              <a:srgbClr val="000000"/>
            </a:solidFill>
            <a:round/>
            <a:headEnd/>
            <a:tailEnd/>
          </a:ln>
        </p:spPr>
        <p:txBody>
          <a:bodyPr/>
          <a:lstStyle/>
          <a:p>
            <a:endParaRPr lang="en-US"/>
          </a:p>
        </p:txBody>
      </p:sp>
      <p:sp>
        <p:nvSpPr>
          <p:cNvPr id="98337" name="Line 39"/>
          <p:cNvSpPr>
            <a:spLocks noChangeShapeType="1"/>
          </p:cNvSpPr>
          <p:nvPr/>
        </p:nvSpPr>
        <p:spPr bwMode="auto">
          <a:xfrm>
            <a:off x="8772525" y="1816100"/>
            <a:ext cx="1588" cy="1588"/>
          </a:xfrm>
          <a:prstGeom prst="line">
            <a:avLst/>
          </a:prstGeom>
          <a:noFill/>
          <a:ln w="0">
            <a:solidFill>
              <a:srgbClr val="000000"/>
            </a:solidFill>
            <a:round/>
            <a:headEnd/>
            <a:tailEnd/>
          </a:ln>
        </p:spPr>
        <p:txBody>
          <a:bodyPr/>
          <a:lstStyle/>
          <a:p>
            <a:endParaRPr lang="en-US"/>
          </a:p>
        </p:txBody>
      </p:sp>
      <p:sp>
        <p:nvSpPr>
          <p:cNvPr id="98338" name="Rectangle 40"/>
          <p:cNvSpPr>
            <a:spLocks noChangeArrowheads="1"/>
          </p:cNvSpPr>
          <p:nvPr/>
        </p:nvSpPr>
        <p:spPr bwMode="auto">
          <a:xfrm>
            <a:off x="4902200" y="1706563"/>
            <a:ext cx="2254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60</a:t>
            </a:r>
            <a:endParaRPr lang="en-US"/>
          </a:p>
        </p:txBody>
      </p:sp>
      <p:sp>
        <p:nvSpPr>
          <p:cNvPr id="98339" name="Line 41"/>
          <p:cNvSpPr>
            <a:spLocks noChangeShapeType="1"/>
          </p:cNvSpPr>
          <p:nvPr/>
        </p:nvSpPr>
        <p:spPr bwMode="auto">
          <a:xfrm>
            <a:off x="5111750" y="1816100"/>
            <a:ext cx="3660775" cy="1588"/>
          </a:xfrm>
          <a:prstGeom prst="line">
            <a:avLst/>
          </a:prstGeom>
          <a:noFill/>
          <a:ln w="0">
            <a:solidFill>
              <a:srgbClr val="000000"/>
            </a:solidFill>
            <a:round/>
            <a:headEnd/>
            <a:tailEnd/>
          </a:ln>
        </p:spPr>
        <p:txBody>
          <a:bodyPr/>
          <a:lstStyle/>
          <a:p>
            <a:endParaRPr lang="en-US"/>
          </a:p>
        </p:txBody>
      </p:sp>
      <p:sp>
        <p:nvSpPr>
          <p:cNvPr id="98340" name="Freeform 42"/>
          <p:cNvSpPr>
            <a:spLocks/>
          </p:cNvSpPr>
          <p:nvPr/>
        </p:nvSpPr>
        <p:spPr bwMode="auto">
          <a:xfrm>
            <a:off x="5111750" y="1816100"/>
            <a:ext cx="3660775" cy="2886075"/>
          </a:xfrm>
          <a:custGeom>
            <a:avLst/>
            <a:gdLst>
              <a:gd name="T0" fmla="*/ 0 w 434"/>
              <a:gd name="T1" fmla="*/ 2147483647 h 342"/>
              <a:gd name="T2" fmla="*/ 2147483647 w 434"/>
              <a:gd name="T3" fmla="*/ 2147483647 h 342"/>
              <a:gd name="T4" fmla="*/ 2147483647 w 434"/>
              <a:gd name="T5" fmla="*/ 0 h 342"/>
              <a:gd name="T6" fmla="*/ 0 60000 65536"/>
              <a:gd name="T7" fmla="*/ 0 60000 65536"/>
              <a:gd name="T8" fmla="*/ 0 60000 65536"/>
              <a:gd name="T9" fmla="*/ 0 w 434"/>
              <a:gd name="T10" fmla="*/ 0 h 342"/>
              <a:gd name="T11" fmla="*/ 434 w 434"/>
              <a:gd name="T12" fmla="*/ 342 h 342"/>
            </a:gdLst>
            <a:ahLst/>
            <a:cxnLst>
              <a:cxn ang="T6">
                <a:pos x="T0" y="T1"/>
              </a:cxn>
              <a:cxn ang="T7">
                <a:pos x="T2" y="T3"/>
              </a:cxn>
              <a:cxn ang="T8">
                <a:pos x="T4" y="T5"/>
              </a:cxn>
            </a:cxnLst>
            <a:rect l="T9" t="T10" r="T11" b="T12"/>
            <a:pathLst>
              <a:path w="434" h="342">
                <a:moveTo>
                  <a:pt x="0" y="342"/>
                </a:moveTo>
                <a:lnTo>
                  <a:pt x="434" y="342"/>
                </a:lnTo>
                <a:lnTo>
                  <a:pt x="434" y="0"/>
                </a:lnTo>
              </a:path>
            </a:pathLst>
          </a:custGeom>
          <a:noFill/>
          <a:ln w="0">
            <a:solidFill>
              <a:srgbClr val="000000"/>
            </a:solidFill>
            <a:round/>
            <a:headEnd/>
            <a:tailEnd/>
          </a:ln>
        </p:spPr>
        <p:txBody>
          <a:bodyPr/>
          <a:lstStyle/>
          <a:p>
            <a:endParaRPr lang="en-US"/>
          </a:p>
        </p:txBody>
      </p:sp>
      <p:sp>
        <p:nvSpPr>
          <p:cNvPr id="98341" name="Line 43"/>
          <p:cNvSpPr>
            <a:spLocks noChangeShapeType="1"/>
          </p:cNvSpPr>
          <p:nvPr/>
        </p:nvSpPr>
        <p:spPr bwMode="auto">
          <a:xfrm flipV="1">
            <a:off x="5111750" y="1816100"/>
            <a:ext cx="1588" cy="2886075"/>
          </a:xfrm>
          <a:prstGeom prst="line">
            <a:avLst/>
          </a:prstGeom>
          <a:noFill/>
          <a:ln w="0">
            <a:solidFill>
              <a:srgbClr val="000000"/>
            </a:solidFill>
            <a:round/>
            <a:headEnd/>
            <a:tailEnd/>
          </a:ln>
        </p:spPr>
        <p:txBody>
          <a:bodyPr/>
          <a:lstStyle/>
          <a:p>
            <a:endParaRPr lang="en-US"/>
          </a:p>
        </p:txBody>
      </p:sp>
      <p:sp>
        <p:nvSpPr>
          <p:cNvPr id="118828" name="Rectangle 44"/>
          <p:cNvSpPr>
            <a:spLocks noChangeArrowheads="1"/>
          </p:cNvSpPr>
          <p:nvPr/>
        </p:nvSpPr>
        <p:spPr bwMode="auto">
          <a:xfrm>
            <a:off x="5608638" y="4203700"/>
            <a:ext cx="666750" cy="498475"/>
          </a:xfrm>
          <a:prstGeom prst="rect">
            <a:avLst/>
          </a:prstGeom>
          <a:solidFill>
            <a:schemeClr val="tx2">
              <a:lumMod val="50000"/>
            </a:schemeClr>
          </a:solidFill>
          <a:ln w="9525">
            <a:noFill/>
            <a:miter lim="800000"/>
            <a:headEnd/>
            <a:tailEnd/>
          </a:ln>
          <a:effectLst>
            <a:outerShdw blurRad="50800" dist="38100" algn="l" rotWithShape="0">
              <a:prstClr val="black">
                <a:alpha val="40000"/>
              </a:prstClr>
            </a:outerShdw>
          </a:effectLst>
        </p:spPr>
        <p:txBody>
          <a:bodyPr/>
          <a:lstStyle/>
          <a:p>
            <a:endParaRPr lang="en-US"/>
          </a:p>
        </p:txBody>
      </p:sp>
      <p:sp>
        <p:nvSpPr>
          <p:cNvPr id="118829" name="Rectangle 45"/>
          <p:cNvSpPr>
            <a:spLocks noChangeArrowheads="1"/>
          </p:cNvSpPr>
          <p:nvPr/>
        </p:nvSpPr>
        <p:spPr bwMode="auto">
          <a:xfrm>
            <a:off x="5608638" y="4203700"/>
            <a:ext cx="666750" cy="498475"/>
          </a:xfrm>
          <a:prstGeom prst="rect">
            <a:avLst/>
          </a:prstGeom>
          <a:noFill/>
          <a:ln w="0">
            <a:solidFill>
              <a:srgbClr val="000000"/>
            </a:solidFill>
            <a:miter lim="800000"/>
            <a:headEnd/>
            <a:tailEnd/>
          </a:ln>
        </p:spPr>
        <p:txBody>
          <a:bodyPr/>
          <a:lstStyle/>
          <a:p>
            <a:endParaRPr lang="en-US"/>
          </a:p>
        </p:txBody>
      </p:sp>
      <p:sp>
        <p:nvSpPr>
          <p:cNvPr id="98344" name="Line 48"/>
          <p:cNvSpPr>
            <a:spLocks noChangeShapeType="1"/>
          </p:cNvSpPr>
          <p:nvPr/>
        </p:nvSpPr>
        <p:spPr bwMode="auto">
          <a:xfrm>
            <a:off x="5111750" y="4702175"/>
            <a:ext cx="3660775" cy="1588"/>
          </a:xfrm>
          <a:prstGeom prst="line">
            <a:avLst/>
          </a:prstGeom>
          <a:noFill/>
          <a:ln w="0">
            <a:solidFill>
              <a:srgbClr val="000000"/>
            </a:solidFill>
            <a:round/>
            <a:headEnd/>
            <a:tailEnd/>
          </a:ln>
        </p:spPr>
        <p:txBody>
          <a:bodyPr/>
          <a:lstStyle/>
          <a:p>
            <a:endParaRPr lang="en-US"/>
          </a:p>
        </p:txBody>
      </p:sp>
      <p:sp>
        <p:nvSpPr>
          <p:cNvPr id="118833" name="Rectangle 49"/>
          <p:cNvSpPr>
            <a:spLocks noChangeArrowheads="1"/>
          </p:cNvSpPr>
          <p:nvPr/>
        </p:nvSpPr>
        <p:spPr bwMode="auto">
          <a:xfrm>
            <a:off x="6275388" y="3992563"/>
            <a:ext cx="666750" cy="709612"/>
          </a:xfrm>
          <a:prstGeom prst="rect">
            <a:avLst/>
          </a:prstGeom>
          <a:solidFill>
            <a:schemeClr val="tx2">
              <a:lumMod val="60000"/>
              <a:lumOff val="40000"/>
            </a:schemeClr>
          </a:solidFill>
          <a:ln w="9525">
            <a:noFill/>
            <a:miter lim="800000"/>
            <a:headEnd/>
            <a:tailEnd/>
          </a:ln>
          <a:effectLst>
            <a:outerShdw blurRad="50800" dist="38100" algn="l" rotWithShape="0">
              <a:prstClr val="black">
                <a:alpha val="40000"/>
              </a:prstClr>
            </a:outerShdw>
          </a:effectLst>
        </p:spPr>
        <p:txBody>
          <a:bodyPr/>
          <a:lstStyle/>
          <a:p>
            <a:endParaRPr lang="en-US"/>
          </a:p>
        </p:txBody>
      </p:sp>
      <p:sp>
        <p:nvSpPr>
          <p:cNvPr id="118834" name="Rectangle 50"/>
          <p:cNvSpPr>
            <a:spLocks noChangeArrowheads="1"/>
          </p:cNvSpPr>
          <p:nvPr/>
        </p:nvSpPr>
        <p:spPr bwMode="auto">
          <a:xfrm>
            <a:off x="6275388" y="3992563"/>
            <a:ext cx="666750" cy="709612"/>
          </a:xfrm>
          <a:prstGeom prst="rect">
            <a:avLst/>
          </a:prstGeom>
          <a:noFill/>
          <a:ln w="0">
            <a:solidFill>
              <a:srgbClr val="000000"/>
            </a:solidFill>
            <a:miter lim="800000"/>
            <a:headEnd/>
            <a:tailEnd/>
          </a:ln>
        </p:spPr>
        <p:txBody>
          <a:bodyPr/>
          <a:lstStyle/>
          <a:p>
            <a:endParaRPr lang="en-US"/>
          </a:p>
        </p:txBody>
      </p:sp>
      <p:sp>
        <p:nvSpPr>
          <p:cNvPr id="118837" name="Rectangle 53"/>
          <p:cNvSpPr>
            <a:spLocks noChangeArrowheads="1"/>
          </p:cNvSpPr>
          <p:nvPr/>
        </p:nvSpPr>
        <p:spPr bwMode="auto">
          <a:xfrm>
            <a:off x="6942138" y="2760663"/>
            <a:ext cx="658812" cy="1941512"/>
          </a:xfrm>
          <a:prstGeom prst="rect">
            <a:avLst/>
          </a:prstGeom>
          <a:solidFill>
            <a:schemeClr val="tx2">
              <a:lumMod val="20000"/>
              <a:lumOff val="80000"/>
            </a:schemeClr>
          </a:solidFill>
          <a:ln w="9525">
            <a:noFill/>
            <a:miter lim="800000"/>
            <a:headEnd/>
            <a:tailEnd/>
          </a:ln>
          <a:effectLst>
            <a:outerShdw blurRad="50800" dist="38100" algn="l" rotWithShape="0">
              <a:prstClr val="black">
                <a:alpha val="40000"/>
              </a:prstClr>
            </a:outerShdw>
          </a:effectLst>
        </p:spPr>
        <p:txBody>
          <a:bodyPr/>
          <a:lstStyle/>
          <a:p>
            <a:endParaRPr lang="en-US"/>
          </a:p>
        </p:txBody>
      </p:sp>
      <p:sp>
        <p:nvSpPr>
          <p:cNvPr id="118838" name="Rectangle 54"/>
          <p:cNvSpPr>
            <a:spLocks noChangeArrowheads="1"/>
          </p:cNvSpPr>
          <p:nvPr/>
        </p:nvSpPr>
        <p:spPr bwMode="auto">
          <a:xfrm>
            <a:off x="6942138" y="2760663"/>
            <a:ext cx="658812" cy="1941512"/>
          </a:xfrm>
          <a:prstGeom prst="rect">
            <a:avLst/>
          </a:prstGeom>
          <a:noFill/>
          <a:ln w="0">
            <a:solidFill>
              <a:srgbClr val="000000"/>
            </a:solidFill>
            <a:miter lim="800000"/>
            <a:headEnd/>
            <a:tailEnd/>
          </a:ln>
        </p:spPr>
        <p:txBody>
          <a:bodyPr/>
          <a:lstStyle/>
          <a:p>
            <a:endParaRPr lang="en-US"/>
          </a:p>
        </p:txBody>
      </p:sp>
      <p:sp>
        <p:nvSpPr>
          <p:cNvPr id="98349" name="Rectangle 57"/>
          <p:cNvSpPr>
            <a:spLocks noChangeArrowheads="1"/>
          </p:cNvSpPr>
          <p:nvPr/>
        </p:nvSpPr>
        <p:spPr bwMode="auto">
          <a:xfrm>
            <a:off x="7600950" y="2424113"/>
            <a:ext cx="665163" cy="2278062"/>
          </a:xfrm>
          <a:prstGeom prst="rect">
            <a:avLst/>
          </a:prstGeom>
          <a:solidFill>
            <a:srgbClr val="CC00CC"/>
          </a:solidFill>
          <a:ln w="9525">
            <a:noFill/>
            <a:miter lim="800000"/>
            <a:headEnd/>
            <a:tailEnd/>
          </a:ln>
          <a:effectLst>
            <a:outerShdw blurRad="50800" dist="38100" algn="l" rotWithShape="0">
              <a:prstClr val="black">
                <a:alpha val="40000"/>
              </a:prstClr>
            </a:outerShdw>
          </a:effectLst>
        </p:spPr>
        <p:txBody>
          <a:bodyPr/>
          <a:lstStyle/>
          <a:p>
            <a:endParaRPr lang="en-US"/>
          </a:p>
        </p:txBody>
      </p:sp>
      <p:sp>
        <p:nvSpPr>
          <p:cNvPr id="98350" name="Rectangle 58"/>
          <p:cNvSpPr>
            <a:spLocks noChangeArrowheads="1"/>
          </p:cNvSpPr>
          <p:nvPr/>
        </p:nvSpPr>
        <p:spPr bwMode="auto">
          <a:xfrm>
            <a:off x="7600950" y="2424113"/>
            <a:ext cx="665163" cy="2278062"/>
          </a:xfrm>
          <a:prstGeom prst="rect">
            <a:avLst/>
          </a:prstGeom>
          <a:noFill/>
          <a:ln w="0">
            <a:solidFill>
              <a:srgbClr val="000000"/>
            </a:solidFill>
            <a:miter lim="800000"/>
            <a:headEnd/>
            <a:tailEnd/>
          </a:ln>
        </p:spPr>
        <p:txBody>
          <a:bodyPr/>
          <a:lstStyle/>
          <a:p>
            <a:endParaRPr lang="en-US"/>
          </a:p>
        </p:txBody>
      </p:sp>
      <p:sp>
        <p:nvSpPr>
          <p:cNvPr id="118845" name="Line 61"/>
          <p:cNvSpPr>
            <a:spLocks noChangeShapeType="1"/>
          </p:cNvSpPr>
          <p:nvPr/>
        </p:nvSpPr>
        <p:spPr bwMode="auto">
          <a:xfrm>
            <a:off x="5938838" y="4060825"/>
            <a:ext cx="1587" cy="285750"/>
          </a:xfrm>
          <a:prstGeom prst="line">
            <a:avLst/>
          </a:prstGeom>
          <a:noFill/>
          <a:ln w="19050">
            <a:solidFill>
              <a:srgbClr val="000000"/>
            </a:solidFill>
            <a:round/>
            <a:headEnd/>
            <a:tailEnd/>
          </a:ln>
        </p:spPr>
        <p:txBody>
          <a:bodyPr/>
          <a:lstStyle/>
          <a:p>
            <a:endParaRPr lang="en-US"/>
          </a:p>
        </p:txBody>
      </p:sp>
      <p:sp>
        <p:nvSpPr>
          <p:cNvPr id="118846" name="Line 62"/>
          <p:cNvSpPr>
            <a:spLocks noChangeShapeType="1"/>
          </p:cNvSpPr>
          <p:nvPr/>
        </p:nvSpPr>
        <p:spPr bwMode="auto">
          <a:xfrm>
            <a:off x="5903913" y="4060825"/>
            <a:ext cx="68262" cy="1588"/>
          </a:xfrm>
          <a:prstGeom prst="line">
            <a:avLst/>
          </a:prstGeom>
          <a:noFill/>
          <a:ln w="19050">
            <a:solidFill>
              <a:srgbClr val="000000"/>
            </a:solidFill>
            <a:round/>
            <a:headEnd/>
            <a:tailEnd/>
          </a:ln>
        </p:spPr>
        <p:txBody>
          <a:bodyPr/>
          <a:lstStyle/>
          <a:p>
            <a:endParaRPr lang="en-US"/>
          </a:p>
        </p:txBody>
      </p:sp>
      <p:sp>
        <p:nvSpPr>
          <p:cNvPr id="118847" name="Line 63"/>
          <p:cNvSpPr>
            <a:spLocks noChangeShapeType="1"/>
          </p:cNvSpPr>
          <p:nvPr/>
        </p:nvSpPr>
        <p:spPr bwMode="auto">
          <a:xfrm>
            <a:off x="5903913" y="4346575"/>
            <a:ext cx="68262" cy="1588"/>
          </a:xfrm>
          <a:prstGeom prst="line">
            <a:avLst/>
          </a:prstGeom>
          <a:noFill/>
          <a:ln w="19050">
            <a:solidFill>
              <a:srgbClr val="000000"/>
            </a:solidFill>
            <a:round/>
            <a:headEnd/>
            <a:tailEnd/>
          </a:ln>
        </p:spPr>
        <p:txBody>
          <a:bodyPr/>
          <a:lstStyle/>
          <a:p>
            <a:endParaRPr lang="en-US"/>
          </a:p>
        </p:txBody>
      </p:sp>
      <p:sp>
        <p:nvSpPr>
          <p:cNvPr id="118848" name="Line 64"/>
          <p:cNvSpPr>
            <a:spLocks noChangeShapeType="1"/>
          </p:cNvSpPr>
          <p:nvPr/>
        </p:nvSpPr>
        <p:spPr bwMode="auto">
          <a:xfrm>
            <a:off x="6605588" y="3241675"/>
            <a:ext cx="1587" cy="1468438"/>
          </a:xfrm>
          <a:prstGeom prst="line">
            <a:avLst/>
          </a:prstGeom>
          <a:noFill/>
          <a:ln w="19050">
            <a:solidFill>
              <a:srgbClr val="000000"/>
            </a:solidFill>
            <a:round/>
            <a:headEnd/>
            <a:tailEnd/>
          </a:ln>
        </p:spPr>
        <p:txBody>
          <a:bodyPr/>
          <a:lstStyle/>
          <a:p>
            <a:endParaRPr lang="en-US"/>
          </a:p>
        </p:txBody>
      </p:sp>
      <p:sp>
        <p:nvSpPr>
          <p:cNvPr id="118849" name="Line 65"/>
          <p:cNvSpPr>
            <a:spLocks noChangeShapeType="1"/>
          </p:cNvSpPr>
          <p:nvPr/>
        </p:nvSpPr>
        <p:spPr bwMode="auto">
          <a:xfrm>
            <a:off x="6570663" y="3241675"/>
            <a:ext cx="68262" cy="1588"/>
          </a:xfrm>
          <a:prstGeom prst="line">
            <a:avLst/>
          </a:prstGeom>
          <a:noFill/>
          <a:ln w="19050">
            <a:solidFill>
              <a:srgbClr val="000000"/>
            </a:solidFill>
            <a:round/>
            <a:headEnd/>
            <a:tailEnd/>
          </a:ln>
        </p:spPr>
        <p:txBody>
          <a:bodyPr/>
          <a:lstStyle/>
          <a:p>
            <a:endParaRPr lang="en-US"/>
          </a:p>
        </p:txBody>
      </p:sp>
      <p:sp>
        <p:nvSpPr>
          <p:cNvPr id="118850" name="Line 66"/>
          <p:cNvSpPr>
            <a:spLocks noChangeShapeType="1"/>
          </p:cNvSpPr>
          <p:nvPr/>
        </p:nvSpPr>
        <p:spPr bwMode="auto">
          <a:xfrm>
            <a:off x="7270750" y="2635250"/>
            <a:ext cx="1588" cy="252413"/>
          </a:xfrm>
          <a:prstGeom prst="line">
            <a:avLst/>
          </a:prstGeom>
          <a:noFill/>
          <a:ln w="19050">
            <a:solidFill>
              <a:srgbClr val="000000"/>
            </a:solidFill>
            <a:round/>
            <a:headEnd/>
            <a:tailEnd/>
          </a:ln>
        </p:spPr>
        <p:txBody>
          <a:bodyPr/>
          <a:lstStyle/>
          <a:p>
            <a:endParaRPr lang="en-US"/>
          </a:p>
        </p:txBody>
      </p:sp>
      <p:sp>
        <p:nvSpPr>
          <p:cNvPr id="118851" name="Line 67"/>
          <p:cNvSpPr>
            <a:spLocks noChangeShapeType="1"/>
          </p:cNvSpPr>
          <p:nvPr/>
        </p:nvSpPr>
        <p:spPr bwMode="auto">
          <a:xfrm>
            <a:off x="7237413" y="2635250"/>
            <a:ext cx="68262" cy="1588"/>
          </a:xfrm>
          <a:prstGeom prst="line">
            <a:avLst/>
          </a:prstGeom>
          <a:noFill/>
          <a:ln w="19050">
            <a:solidFill>
              <a:srgbClr val="000000"/>
            </a:solidFill>
            <a:round/>
            <a:headEnd/>
            <a:tailEnd/>
          </a:ln>
        </p:spPr>
        <p:txBody>
          <a:bodyPr/>
          <a:lstStyle/>
          <a:p>
            <a:endParaRPr lang="en-US"/>
          </a:p>
        </p:txBody>
      </p:sp>
      <p:sp>
        <p:nvSpPr>
          <p:cNvPr id="118852" name="Line 68"/>
          <p:cNvSpPr>
            <a:spLocks noChangeShapeType="1"/>
          </p:cNvSpPr>
          <p:nvPr/>
        </p:nvSpPr>
        <p:spPr bwMode="auto">
          <a:xfrm>
            <a:off x="7237413" y="2887663"/>
            <a:ext cx="68262" cy="1587"/>
          </a:xfrm>
          <a:prstGeom prst="line">
            <a:avLst/>
          </a:prstGeom>
          <a:noFill/>
          <a:ln w="19050">
            <a:solidFill>
              <a:srgbClr val="000000"/>
            </a:solidFill>
            <a:round/>
            <a:headEnd/>
            <a:tailEnd/>
          </a:ln>
        </p:spPr>
        <p:txBody>
          <a:bodyPr/>
          <a:lstStyle/>
          <a:p>
            <a:endParaRPr lang="en-US"/>
          </a:p>
        </p:txBody>
      </p:sp>
      <p:sp>
        <p:nvSpPr>
          <p:cNvPr id="98362" name="Rectangle 73"/>
          <p:cNvSpPr>
            <a:spLocks noChangeArrowheads="1"/>
          </p:cNvSpPr>
          <p:nvPr/>
        </p:nvSpPr>
        <p:spPr bwMode="auto">
          <a:xfrm rot="-5400000">
            <a:off x="3421063" y="3097213"/>
            <a:ext cx="2549525" cy="244475"/>
          </a:xfrm>
          <a:prstGeom prst="rect">
            <a:avLst/>
          </a:prstGeom>
          <a:noFill/>
          <a:ln w="9525">
            <a:noFill/>
            <a:miter lim="800000"/>
            <a:headEnd/>
            <a:tailEnd/>
          </a:ln>
        </p:spPr>
        <p:txBody>
          <a:bodyPr wrap="none" lIns="0" tIns="0" rIns="0" bIns="0">
            <a:spAutoFit/>
          </a:bodyPr>
          <a:lstStyle/>
          <a:p>
            <a:r>
              <a:rPr lang="en-US" sz="1600" b="0">
                <a:solidFill>
                  <a:srgbClr val="000000"/>
                </a:solidFill>
                <a:latin typeface="Helvetica" pitchFamily="34" charset="0"/>
              </a:rPr>
              <a:t>% Tracks correctly Identified</a:t>
            </a:r>
            <a:endParaRPr lang="en-US"/>
          </a:p>
        </p:txBody>
      </p:sp>
      <p:sp>
        <p:nvSpPr>
          <p:cNvPr id="98363" name="Text Box 74"/>
          <p:cNvSpPr txBox="1">
            <a:spLocks noChangeArrowheads="1"/>
          </p:cNvSpPr>
          <p:nvPr/>
        </p:nvSpPr>
        <p:spPr bwMode="auto">
          <a:xfrm>
            <a:off x="6248400" y="1143000"/>
            <a:ext cx="2667000" cy="396875"/>
          </a:xfrm>
          <a:prstGeom prst="rect">
            <a:avLst/>
          </a:prstGeom>
          <a:noFill/>
          <a:ln w="38100">
            <a:noFill/>
            <a:miter lim="800000"/>
            <a:headEnd/>
            <a:tailEnd/>
          </a:ln>
        </p:spPr>
        <p:txBody>
          <a:bodyPr>
            <a:spAutoFit/>
          </a:bodyPr>
          <a:lstStyle/>
          <a:p>
            <a:r>
              <a:rPr lang="en-US" sz="2000"/>
              <a:t>Omniscient tracker</a:t>
            </a:r>
          </a:p>
        </p:txBody>
      </p:sp>
      <p:sp>
        <p:nvSpPr>
          <p:cNvPr id="98364" name="Line 75"/>
          <p:cNvSpPr>
            <a:spLocks noChangeShapeType="1"/>
          </p:cNvSpPr>
          <p:nvPr/>
        </p:nvSpPr>
        <p:spPr bwMode="auto">
          <a:xfrm>
            <a:off x="7848600" y="1524000"/>
            <a:ext cx="0" cy="762000"/>
          </a:xfrm>
          <a:prstGeom prst="line">
            <a:avLst/>
          </a:prstGeom>
          <a:noFill/>
          <a:ln w="76200">
            <a:solidFill>
              <a:schemeClr val="tx1"/>
            </a:solidFill>
            <a:round/>
            <a:headEnd/>
            <a:tailEnd type="triangle" w="med" len="med"/>
          </a:ln>
        </p:spPr>
        <p:txBody>
          <a:bodyPr>
            <a:spAutoFit/>
          </a:bodyPr>
          <a:lstStyle/>
          <a:p>
            <a:endParaRPr lang="en-US"/>
          </a:p>
        </p:txBody>
      </p:sp>
      <p:sp>
        <p:nvSpPr>
          <p:cNvPr id="118860" name="Text Box 76"/>
          <p:cNvSpPr txBox="1">
            <a:spLocks noChangeArrowheads="1"/>
          </p:cNvSpPr>
          <p:nvPr/>
        </p:nvSpPr>
        <p:spPr bwMode="auto">
          <a:xfrm>
            <a:off x="3733800" y="5105400"/>
            <a:ext cx="2514600" cy="701675"/>
          </a:xfrm>
          <a:prstGeom prst="rect">
            <a:avLst/>
          </a:prstGeom>
          <a:noFill/>
          <a:ln w="38100">
            <a:noFill/>
            <a:miter lim="800000"/>
            <a:headEnd/>
            <a:tailEnd/>
          </a:ln>
        </p:spPr>
        <p:txBody>
          <a:bodyPr>
            <a:spAutoFit/>
          </a:bodyPr>
          <a:lstStyle/>
          <a:p>
            <a:r>
              <a:rPr lang="en-US" sz="2000" dirty="0"/>
              <a:t>time-independent classification </a:t>
            </a:r>
          </a:p>
        </p:txBody>
      </p:sp>
      <p:sp>
        <p:nvSpPr>
          <p:cNvPr id="118861" name="Line 77"/>
          <p:cNvSpPr>
            <a:spLocks noChangeShapeType="1"/>
          </p:cNvSpPr>
          <p:nvPr/>
        </p:nvSpPr>
        <p:spPr bwMode="auto">
          <a:xfrm flipV="1">
            <a:off x="5334000" y="4724400"/>
            <a:ext cx="533400" cy="381000"/>
          </a:xfrm>
          <a:prstGeom prst="line">
            <a:avLst/>
          </a:prstGeom>
          <a:noFill/>
          <a:ln w="76200">
            <a:solidFill>
              <a:schemeClr val="tx1"/>
            </a:solidFill>
            <a:round/>
            <a:headEnd/>
            <a:tailEnd type="triangle" w="med" len="med"/>
          </a:ln>
        </p:spPr>
        <p:txBody>
          <a:bodyPr>
            <a:spAutoFit/>
          </a:bodyPr>
          <a:lstStyle/>
          <a:p>
            <a:endParaRPr lang="en-US"/>
          </a:p>
        </p:txBody>
      </p:sp>
      <p:sp>
        <p:nvSpPr>
          <p:cNvPr id="118862" name="Text Box 78"/>
          <p:cNvSpPr txBox="1">
            <a:spLocks noChangeArrowheads="1"/>
          </p:cNvSpPr>
          <p:nvPr/>
        </p:nvSpPr>
        <p:spPr bwMode="auto">
          <a:xfrm>
            <a:off x="4495800" y="5867400"/>
            <a:ext cx="2514600" cy="396875"/>
          </a:xfrm>
          <a:prstGeom prst="rect">
            <a:avLst/>
          </a:prstGeom>
          <a:noFill/>
          <a:ln w="38100">
            <a:noFill/>
            <a:miter lim="800000"/>
            <a:headEnd/>
            <a:tailEnd/>
          </a:ln>
        </p:spPr>
        <p:txBody>
          <a:bodyPr>
            <a:spAutoFit/>
          </a:bodyPr>
          <a:lstStyle/>
          <a:p>
            <a:r>
              <a:rPr lang="en-US" sz="2000"/>
              <a:t>w/o Projection </a:t>
            </a:r>
          </a:p>
        </p:txBody>
      </p:sp>
      <p:sp>
        <p:nvSpPr>
          <p:cNvPr id="118863" name="Text Box 79"/>
          <p:cNvSpPr txBox="1">
            <a:spLocks noChangeArrowheads="1"/>
          </p:cNvSpPr>
          <p:nvPr/>
        </p:nvSpPr>
        <p:spPr bwMode="auto">
          <a:xfrm>
            <a:off x="6934200" y="5867400"/>
            <a:ext cx="2209800" cy="396875"/>
          </a:xfrm>
          <a:prstGeom prst="rect">
            <a:avLst/>
          </a:prstGeom>
          <a:noFill/>
          <a:ln w="38100">
            <a:noFill/>
            <a:miter lim="800000"/>
            <a:headEnd/>
            <a:tailEnd/>
          </a:ln>
        </p:spPr>
        <p:txBody>
          <a:bodyPr>
            <a:spAutoFit/>
          </a:bodyPr>
          <a:lstStyle/>
          <a:p>
            <a:r>
              <a:rPr lang="en-US" sz="2000"/>
              <a:t>with Projection </a:t>
            </a:r>
          </a:p>
        </p:txBody>
      </p:sp>
      <p:sp>
        <p:nvSpPr>
          <p:cNvPr id="118864" name="Line 80"/>
          <p:cNvSpPr>
            <a:spLocks noChangeShapeType="1"/>
          </p:cNvSpPr>
          <p:nvPr/>
        </p:nvSpPr>
        <p:spPr bwMode="auto">
          <a:xfrm flipV="1">
            <a:off x="6477000" y="4800600"/>
            <a:ext cx="152400" cy="1066800"/>
          </a:xfrm>
          <a:prstGeom prst="line">
            <a:avLst/>
          </a:prstGeom>
          <a:noFill/>
          <a:ln w="76200">
            <a:solidFill>
              <a:schemeClr val="tx1"/>
            </a:solidFill>
            <a:round/>
            <a:headEnd/>
            <a:tailEnd type="triangle" w="med" len="med"/>
          </a:ln>
        </p:spPr>
        <p:txBody>
          <a:bodyPr>
            <a:spAutoFit/>
          </a:bodyPr>
          <a:lstStyle/>
          <a:p>
            <a:endParaRPr lang="en-US"/>
          </a:p>
        </p:txBody>
      </p:sp>
      <p:sp>
        <p:nvSpPr>
          <p:cNvPr id="118865" name="Line 81"/>
          <p:cNvSpPr>
            <a:spLocks noChangeShapeType="1"/>
          </p:cNvSpPr>
          <p:nvPr/>
        </p:nvSpPr>
        <p:spPr bwMode="auto">
          <a:xfrm flipH="1" flipV="1">
            <a:off x="7315200" y="4800600"/>
            <a:ext cx="762000" cy="1066800"/>
          </a:xfrm>
          <a:prstGeom prst="line">
            <a:avLst/>
          </a:prstGeom>
          <a:noFill/>
          <a:ln w="76200">
            <a:solidFill>
              <a:schemeClr val="tx1"/>
            </a:solidFill>
            <a:round/>
            <a:headEnd/>
            <a:tailEnd type="triangle" w="med" len="med"/>
          </a:ln>
        </p:spPr>
        <p:txBody>
          <a:bodyPr>
            <a:spAutoFit/>
          </a:bodyPr>
          <a:lstStyle/>
          <a:p>
            <a:endParaRPr lang="en-US"/>
          </a:p>
        </p:txBody>
      </p:sp>
      <p:pic>
        <p:nvPicPr>
          <p:cNvPr id="69" name="stanforddata2.wmv">
            <a:hlinkClick r:id="" action="ppaction://media"/>
          </p:cNvPr>
          <p:cNvPicPr>
            <a:picLocks noRot="1" noChangeAspect="1"/>
          </p:cNvPicPr>
          <p:nvPr>
            <a:videoFile r:link="rId1"/>
          </p:nvPr>
        </p:nvPicPr>
        <p:blipFill>
          <a:blip r:embed="rId4"/>
          <a:stretch>
            <a:fillRect/>
          </a:stretch>
        </p:blipFill>
        <p:spPr>
          <a:xfrm>
            <a:off x="304800" y="3810000"/>
            <a:ext cx="3429000" cy="2571750"/>
          </a:xfrm>
          <a:prstGeom prst="rect">
            <a:avLst/>
          </a:prstGeom>
          <a:ln w="25400">
            <a:solidFill>
              <a:schemeClr val="tx1"/>
            </a:solidFill>
          </a:ln>
          <a:effectLst>
            <a:outerShdw blurRad="50800" dist="38100" dir="8100000" algn="tr" rotWithShape="0">
              <a:prstClr val="black">
                <a:alpha val="40000"/>
              </a:prstClr>
            </a:outerShdw>
          </a:effectLst>
        </p:spPr>
      </p:pic>
      <p:sp>
        <p:nvSpPr>
          <p:cNvPr id="65" name="Slide Number Placeholder 64"/>
          <p:cNvSpPr>
            <a:spLocks noGrp="1"/>
          </p:cNvSpPr>
          <p:nvPr>
            <p:ph type="sldNum" sz="quarter" idx="12"/>
          </p:nvPr>
        </p:nvSpPr>
        <p:spPr/>
        <p:txBody>
          <a:bodyPr/>
          <a:lstStyle/>
          <a:p>
            <a:fld id="{9294F7E8-9E34-496F-B342-F4366653CE3F}"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8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8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8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8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8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8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8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8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88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8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88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88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88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88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88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88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8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88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8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53" fill="hold" display="0">
                  <p:stCondLst>
                    <p:cond delay="indefinite"/>
                  </p:stCondLst>
                  <p:endCondLst>
                    <p:cond evt="onPrev" delay="0">
                      <p:tgtEl>
                        <p:sldTgt/>
                      </p:tgtEl>
                    </p:cond>
                  </p:endCondLst>
                </p:cTn>
                <p:tgtEl>
                  <p:spTgt spid="69"/>
                </p:tgtEl>
              </p:cMediaNode>
            </p:video>
          </p:childTnLst>
        </p:cTn>
      </p:par>
    </p:tnLst>
    <p:bldLst>
      <p:bldP spid="118828" grpId="0" animBg="1"/>
      <p:bldP spid="118829" grpId="0" animBg="1"/>
      <p:bldP spid="118833" grpId="0" animBg="1"/>
      <p:bldP spid="118834" grpId="0" animBg="1"/>
      <p:bldP spid="118837" grpId="0" animBg="1"/>
      <p:bldP spid="118838" grpId="0" animBg="1"/>
      <p:bldP spid="118845" grpId="0" animBg="1"/>
      <p:bldP spid="118846" grpId="0" animBg="1"/>
      <p:bldP spid="118847" grpId="0" animBg="1"/>
      <p:bldP spid="118848" grpId="0" animBg="1"/>
      <p:bldP spid="118849" grpId="0" animBg="1"/>
      <p:bldP spid="118850" grpId="0" animBg="1"/>
      <p:bldP spid="118851" grpId="0" animBg="1"/>
      <p:bldP spid="118852" grpId="0" animBg="1"/>
      <p:bldP spid="118860" grpId="0"/>
      <p:bldP spid="118861" grpId="0" animBg="1"/>
      <p:bldP spid="118862" grpId="0"/>
      <p:bldP spid="118863" grpId="0"/>
      <p:bldP spid="118864" grpId="0" animBg="1"/>
      <p:bldP spid="1188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en-US" dirty="0"/>
          </a:p>
        </p:txBody>
      </p:sp>
      <p:sp>
        <p:nvSpPr>
          <p:cNvPr id="3" name="Content Placeholder 2"/>
          <p:cNvSpPr>
            <a:spLocks noGrp="1"/>
          </p:cNvSpPr>
          <p:nvPr>
            <p:ph idx="1"/>
          </p:nvPr>
        </p:nvSpPr>
        <p:spPr>
          <a:xfrm>
            <a:off x="381000" y="990600"/>
            <a:ext cx="8458200" cy="5141913"/>
          </a:xfrm>
        </p:spPr>
        <p:txBody>
          <a:bodyPr/>
          <a:lstStyle/>
          <a:p>
            <a:r>
              <a:rPr lang="en-US" sz="2400" dirty="0" smtClean="0"/>
              <a:t>For fixed representation depth, Fourier domain inference is </a:t>
            </a:r>
            <a:r>
              <a:rPr lang="en-US" sz="2400" dirty="0" err="1" smtClean="0"/>
              <a:t>polytime</a:t>
            </a:r>
            <a:r>
              <a:rPr lang="en-US" sz="2400" dirty="0" smtClean="0"/>
              <a:t>:</a:t>
            </a:r>
          </a:p>
          <a:p>
            <a:pPr>
              <a:buNone/>
            </a:pPr>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r>
              <a:rPr lang="en-US" sz="2400" dirty="0" smtClean="0"/>
              <a:t>But complexity can still be bad…</a:t>
            </a:r>
            <a:endParaRPr lang="en-US" sz="2400" dirty="0"/>
          </a:p>
        </p:txBody>
      </p:sp>
      <p:graphicFrame>
        <p:nvGraphicFramePr>
          <p:cNvPr id="4" name="Table 3"/>
          <p:cNvGraphicFramePr>
            <a:graphicFrameLocks noGrp="1"/>
          </p:cNvGraphicFramePr>
          <p:nvPr/>
        </p:nvGraphicFramePr>
        <p:xfrm>
          <a:off x="1219200" y="4922520"/>
          <a:ext cx="6934200" cy="1859280"/>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3200400"/>
                <a:gridCol w="3733800"/>
              </a:tblGrid>
              <a:tr h="358775">
                <a:tc>
                  <a:txBody>
                    <a:bodyPr/>
                    <a:lstStyle/>
                    <a:p>
                      <a:pPr algn="ctr"/>
                      <a:r>
                        <a:rPr lang="en-US" sz="2000" dirty="0" smtClean="0"/>
                        <a:t>Representation Depth</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 of Fourier</a:t>
                      </a:r>
                      <a:r>
                        <a:rPr lang="en-US" baseline="0" dirty="0" smtClean="0"/>
                        <a:t> coefficients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358775">
                <a:tc>
                  <a:txBody>
                    <a:bodyPr/>
                    <a:lstStyle/>
                    <a:p>
                      <a:pPr algn="ctr"/>
                      <a:r>
                        <a:rPr lang="en-US" b="1" dirty="0" smtClean="0"/>
                        <a:t>1</a:t>
                      </a:r>
                      <a:r>
                        <a:rPr lang="en-US" b="1" baseline="30000" dirty="0" smtClean="0"/>
                        <a:t>st</a:t>
                      </a:r>
                      <a:r>
                        <a:rPr lang="en-US" b="1" dirty="0" smtClean="0"/>
                        <a:t> order</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O(n</a:t>
                      </a:r>
                      <a:r>
                        <a:rPr lang="en-US" b="1" baseline="30000" dirty="0" smtClean="0"/>
                        <a:t>2</a:t>
                      </a:r>
                      <a:r>
                        <a:rPr lang="en-US" b="1" dirty="0" smtClean="0"/>
                        <a:t>)</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58775">
                <a:tc>
                  <a:txBody>
                    <a:bodyPr/>
                    <a:lstStyle/>
                    <a:p>
                      <a:pPr algn="ctr"/>
                      <a:r>
                        <a:rPr lang="en-US" b="1" dirty="0" smtClean="0"/>
                        <a:t>2</a:t>
                      </a:r>
                      <a:r>
                        <a:rPr lang="en-US" b="1" baseline="30000" dirty="0" smtClean="0"/>
                        <a:t>nd</a:t>
                      </a:r>
                      <a:r>
                        <a:rPr lang="en-US" b="1" dirty="0" smtClean="0"/>
                        <a:t> order</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O(n</a:t>
                      </a:r>
                      <a:r>
                        <a:rPr lang="en-US" b="1" baseline="30000" dirty="0" smtClean="0"/>
                        <a:t>4</a:t>
                      </a:r>
                      <a:r>
                        <a:rPr lang="en-US" b="1" dirty="0" smtClean="0"/>
                        <a:t>)</a:t>
                      </a:r>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358775">
                <a:tc>
                  <a:txBody>
                    <a:bodyPr/>
                    <a:lstStyle/>
                    <a:p>
                      <a:pPr algn="ctr"/>
                      <a:r>
                        <a:rPr lang="en-US" b="1" dirty="0" smtClean="0"/>
                        <a:t>3</a:t>
                      </a:r>
                      <a:r>
                        <a:rPr lang="en-US" b="1" baseline="30000" dirty="0" smtClean="0"/>
                        <a:t>rd</a:t>
                      </a:r>
                      <a:r>
                        <a:rPr lang="en-US" b="1" dirty="0" smtClean="0"/>
                        <a:t> order</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O(n</a:t>
                      </a:r>
                      <a:r>
                        <a:rPr lang="en-US" b="1" baseline="30000" dirty="0" smtClean="0"/>
                        <a:t>6</a:t>
                      </a:r>
                      <a:r>
                        <a:rPr lang="en-US" b="1" dirty="0" smtClean="0"/>
                        <a:t>)</a:t>
                      </a: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58775">
                <a:tc>
                  <a:txBody>
                    <a:bodyPr/>
                    <a:lstStyle/>
                    <a:p>
                      <a:pPr algn="ctr"/>
                      <a:r>
                        <a:rPr lang="en-US" b="1" dirty="0" smtClean="0"/>
                        <a:t>4</a:t>
                      </a:r>
                      <a:r>
                        <a:rPr lang="en-US" b="1" baseline="30000" dirty="0" smtClean="0"/>
                        <a:t>th</a:t>
                      </a:r>
                      <a:r>
                        <a:rPr lang="en-US" b="1" baseline="0" dirty="0" smtClean="0"/>
                        <a:t> order</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O(n</a:t>
                      </a:r>
                      <a:r>
                        <a:rPr lang="en-US" b="1" baseline="30000" dirty="0" smtClean="0"/>
                        <a:t>8</a:t>
                      </a:r>
                      <a:r>
                        <a:rPr lang="en-US" b="1" dirty="0" smtClean="0"/>
                        <a:t>)</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bl>
          </a:graphicData>
        </a:graphic>
      </p:graphicFrame>
      <p:sp>
        <p:nvSpPr>
          <p:cNvPr id="83" name="Text Box 16"/>
          <p:cNvSpPr txBox="1">
            <a:spLocks noChangeArrowheads="1"/>
          </p:cNvSpPr>
          <p:nvPr/>
        </p:nvSpPr>
        <p:spPr bwMode="auto">
          <a:xfrm>
            <a:off x="7162800" y="3044610"/>
            <a:ext cx="1676400" cy="457200"/>
          </a:xfrm>
          <a:prstGeom prst="rect">
            <a:avLst/>
          </a:prstGeom>
          <a:noFill/>
          <a:ln w="38100">
            <a:noFill/>
            <a:miter lim="800000"/>
            <a:headEnd/>
            <a:tailEnd/>
          </a:ln>
        </p:spPr>
        <p:txBody>
          <a:bodyPr>
            <a:spAutoFit/>
          </a:bodyPr>
          <a:lstStyle/>
          <a:p>
            <a:r>
              <a:rPr lang="en-US" sz="2400" dirty="0">
                <a:solidFill>
                  <a:srgbClr val="800080"/>
                </a:solidFill>
              </a:rPr>
              <a:t>3</a:t>
            </a:r>
            <a:r>
              <a:rPr lang="en-US" sz="2400" baseline="30000" dirty="0">
                <a:solidFill>
                  <a:srgbClr val="800080"/>
                </a:solidFill>
              </a:rPr>
              <a:t>rd</a:t>
            </a:r>
            <a:r>
              <a:rPr lang="en-US" sz="2400" dirty="0">
                <a:solidFill>
                  <a:srgbClr val="800080"/>
                </a:solidFill>
              </a:rPr>
              <a:t> order</a:t>
            </a:r>
          </a:p>
        </p:txBody>
      </p:sp>
      <p:sp>
        <p:nvSpPr>
          <p:cNvPr id="84" name="Text Box 17"/>
          <p:cNvSpPr txBox="1">
            <a:spLocks noChangeArrowheads="1"/>
          </p:cNvSpPr>
          <p:nvPr/>
        </p:nvSpPr>
        <p:spPr bwMode="auto">
          <a:xfrm>
            <a:off x="7162800" y="3463710"/>
            <a:ext cx="1676400" cy="457200"/>
          </a:xfrm>
          <a:prstGeom prst="rect">
            <a:avLst/>
          </a:prstGeom>
          <a:noFill/>
          <a:ln w="38100">
            <a:noFill/>
            <a:miter lim="800000"/>
            <a:headEnd/>
            <a:tailEnd/>
          </a:ln>
        </p:spPr>
        <p:txBody>
          <a:bodyPr>
            <a:spAutoFit/>
          </a:bodyPr>
          <a:lstStyle/>
          <a:p>
            <a:r>
              <a:rPr lang="en-US" sz="2400" dirty="0">
                <a:solidFill>
                  <a:schemeClr val="tx2">
                    <a:lumMod val="60000"/>
                    <a:lumOff val="40000"/>
                  </a:schemeClr>
                </a:solidFill>
              </a:rPr>
              <a:t>2</a:t>
            </a:r>
            <a:r>
              <a:rPr lang="en-US" sz="2400" baseline="30000" dirty="0">
                <a:solidFill>
                  <a:schemeClr val="tx2">
                    <a:lumMod val="60000"/>
                    <a:lumOff val="40000"/>
                  </a:schemeClr>
                </a:solidFill>
              </a:rPr>
              <a:t>nd</a:t>
            </a:r>
            <a:r>
              <a:rPr lang="en-US" sz="2400" dirty="0">
                <a:solidFill>
                  <a:schemeClr val="tx2">
                    <a:lumMod val="60000"/>
                    <a:lumOff val="40000"/>
                  </a:schemeClr>
                </a:solidFill>
              </a:rPr>
              <a:t> order</a:t>
            </a:r>
          </a:p>
        </p:txBody>
      </p:sp>
      <p:sp>
        <p:nvSpPr>
          <p:cNvPr id="85" name="Text Box 18"/>
          <p:cNvSpPr txBox="1">
            <a:spLocks noChangeArrowheads="1"/>
          </p:cNvSpPr>
          <p:nvPr/>
        </p:nvSpPr>
        <p:spPr bwMode="auto">
          <a:xfrm>
            <a:off x="7162800" y="3882810"/>
            <a:ext cx="1676400" cy="457200"/>
          </a:xfrm>
          <a:prstGeom prst="rect">
            <a:avLst/>
          </a:prstGeom>
          <a:noFill/>
          <a:ln w="38100">
            <a:noFill/>
            <a:miter lim="800000"/>
            <a:headEnd/>
            <a:tailEnd/>
          </a:ln>
        </p:spPr>
        <p:txBody>
          <a:bodyPr>
            <a:spAutoFit/>
          </a:bodyPr>
          <a:lstStyle/>
          <a:p>
            <a:r>
              <a:rPr lang="en-US" sz="2400" dirty="0">
                <a:solidFill>
                  <a:srgbClr val="0070C0"/>
                </a:solidFill>
              </a:rPr>
              <a:t>1</a:t>
            </a:r>
            <a:r>
              <a:rPr lang="en-US" sz="2400" baseline="30000" dirty="0">
                <a:solidFill>
                  <a:srgbClr val="0070C0"/>
                </a:solidFill>
              </a:rPr>
              <a:t>st</a:t>
            </a:r>
            <a:r>
              <a:rPr lang="en-US" sz="2400" dirty="0">
                <a:solidFill>
                  <a:srgbClr val="0070C0"/>
                </a:solidFill>
              </a:rPr>
              <a:t> order</a:t>
            </a:r>
          </a:p>
        </p:txBody>
      </p:sp>
      <p:sp>
        <p:nvSpPr>
          <p:cNvPr id="86" name="Line 22"/>
          <p:cNvSpPr>
            <a:spLocks noChangeShapeType="1"/>
          </p:cNvSpPr>
          <p:nvPr/>
        </p:nvSpPr>
        <p:spPr bwMode="auto">
          <a:xfrm>
            <a:off x="6324600" y="4035210"/>
            <a:ext cx="990600" cy="76200"/>
          </a:xfrm>
          <a:prstGeom prst="line">
            <a:avLst/>
          </a:prstGeom>
          <a:noFill/>
          <a:ln w="76200">
            <a:solidFill>
              <a:srgbClr val="0070C0"/>
            </a:solidFill>
            <a:round/>
            <a:headEnd type="triangle" w="med" len="med"/>
            <a:tailEnd/>
          </a:ln>
        </p:spPr>
        <p:txBody>
          <a:bodyPr wrap="square">
            <a:spAutoFit/>
          </a:bodyPr>
          <a:lstStyle/>
          <a:p>
            <a:endParaRPr lang="en-US"/>
          </a:p>
        </p:txBody>
      </p:sp>
      <p:sp>
        <p:nvSpPr>
          <p:cNvPr id="87" name="Line 23"/>
          <p:cNvSpPr>
            <a:spLocks noChangeShapeType="1"/>
          </p:cNvSpPr>
          <p:nvPr/>
        </p:nvSpPr>
        <p:spPr bwMode="auto">
          <a:xfrm flipV="1">
            <a:off x="6400800" y="3730410"/>
            <a:ext cx="914400" cy="228600"/>
          </a:xfrm>
          <a:prstGeom prst="line">
            <a:avLst/>
          </a:prstGeom>
          <a:noFill/>
          <a:ln w="76200">
            <a:solidFill>
              <a:schemeClr val="tx2">
                <a:lumMod val="60000"/>
                <a:lumOff val="40000"/>
              </a:schemeClr>
            </a:solidFill>
            <a:round/>
            <a:headEnd type="triangle" w="med" len="med"/>
            <a:tailEnd/>
          </a:ln>
        </p:spPr>
        <p:txBody>
          <a:bodyPr wrap="square">
            <a:spAutoFit/>
          </a:bodyPr>
          <a:lstStyle/>
          <a:p>
            <a:endParaRPr lang="en-US"/>
          </a:p>
        </p:txBody>
      </p:sp>
      <p:sp>
        <p:nvSpPr>
          <p:cNvPr id="88" name="Line 24"/>
          <p:cNvSpPr>
            <a:spLocks noChangeShapeType="1"/>
          </p:cNvSpPr>
          <p:nvPr/>
        </p:nvSpPr>
        <p:spPr bwMode="auto">
          <a:xfrm flipH="1">
            <a:off x="6324600" y="3349410"/>
            <a:ext cx="914400" cy="457200"/>
          </a:xfrm>
          <a:prstGeom prst="line">
            <a:avLst/>
          </a:prstGeom>
          <a:noFill/>
          <a:ln w="76200">
            <a:solidFill>
              <a:srgbClr val="800080"/>
            </a:solidFill>
            <a:round/>
            <a:headEnd/>
            <a:tailEnd type="triangle" w="med" len="med"/>
          </a:ln>
        </p:spPr>
        <p:txBody>
          <a:bodyPr wrap="square">
            <a:spAutoFit/>
          </a:bodyPr>
          <a:lstStyle/>
          <a:p>
            <a:endParaRPr lang="en-US"/>
          </a:p>
        </p:txBody>
      </p:sp>
      <p:sp>
        <p:nvSpPr>
          <p:cNvPr id="89" name="Text Box 25"/>
          <p:cNvSpPr txBox="1">
            <a:spLocks noChangeArrowheads="1"/>
          </p:cNvSpPr>
          <p:nvPr/>
        </p:nvSpPr>
        <p:spPr bwMode="auto">
          <a:xfrm>
            <a:off x="6400800" y="2206410"/>
            <a:ext cx="2667000" cy="457200"/>
          </a:xfrm>
          <a:prstGeom prst="rect">
            <a:avLst/>
          </a:prstGeom>
          <a:noFill/>
          <a:ln w="38100">
            <a:noFill/>
            <a:miter lim="800000"/>
            <a:headEnd/>
            <a:tailEnd/>
          </a:ln>
        </p:spPr>
        <p:txBody>
          <a:bodyPr>
            <a:spAutoFit/>
          </a:bodyPr>
          <a:lstStyle/>
          <a:p>
            <a:r>
              <a:rPr lang="en-US" sz="2400">
                <a:solidFill>
                  <a:srgbClr val="CC00CC"/>
                </a:solidFill>
              </a:rPr>
              <a:t>Exact inference</a:t>
            </a:r>
          </a:p>
        </p:txBody>
      </p:sp>
      <p:sp>
        <p:nvSpPr>
          <p:cNvPr id="90" name="Line 26"/>
          <p:cNvSpPr>
            <a:spLocks noChangeShapeType="1"/>
          </p:cNvSpPr>
          <p:nvPr/>
        </p:nvSpPr>
        <p:spPr bwMode="auto">
          <a:xfrm flipH="1" flipV="1">
            <a:off x="6477000" y="1825410"/>
            <a:ext cx="228600" cy="457200"/>
          </a:xfrm>
          <a:prstGeom prst="line">
            <a:avLst/>
          </a:prstGeom>
          <a:noFill/>
          <a:ln w="76200">
            <a:solidFill>
              <a:srgbClr val="CC00CC"/>
            </a:solidFill>
            <a:round/>
            <a:headEnd/>
            <a:tailEnd type="triangle" w="med" len="med"/>
          </a:ln>
        </p:spPr>
        <p:txBody>
          <a:bodyPr>
            <a:spAutoFit/>
          </a:bodyPr>
          <a:lstStyle/>
          <a:p>
            <a:endParaRPr lang="en-US"/>
          </a:p>
        </p:txBody>
      </p:sp>
      <p:sp>
        <p:nvSpPr>
          <p:cNvPr id="91" name="Text Box 30"/>
          <p:cNvSpPr txBox="1">
            <a:spLocks noChangeArrowheads="1"/>
          </p:cNvSpPr>
          <p:nvPr/>
        </p:nvSpPr>
        <p:spPr bwMode="auto">
          <a:xfrm rot="16200000">
            <a:off x="1104899" y="2473110"/>
            <a:ext cx="1143000" cy="457200"/>
          </a:xfrm>
          <a:prstGeom prst="rect">
            <a:avLst/>
          </a:prstGeom>
          <a:noFill/>
          <a:ln w="38100">
            <a:noFill/>
            <a:miter lim="800000"/>
            <a:headEnd/>
            <a:tailEnd/>
          </a:ln>
        </p:spPr>
        <p:txBody>
          <a:bodyPr>
            <a:spAutoFit/>
          </a:bodyPr>
          <a:lstStyle/>
          <a:p>
            <a:r>
              <a:rPr lang="en-US" sz="2400" b="0" dirty="0">
                <a:solidFill>
                  <a:schemeClr val="bg2"/>
                </a:solidFill>
              </a:rPr>
              <a:t>Better</a:t>
            </a:r>
          </a:p>
        </p:txBody>
      </p:sp>
      <p:sp>
        <p:nvSpPr>
          <p:cNvPr id="92" name="Line 31"/>
          <p:cNvSpPr>
            <a:spLocks noChangeShapeType="1"/>
          </p:cNvSpPr>
          <p:nvPr/>
        </p:nvSpPr>
        <p:spPr bwMode="auto">
          <a:xfrm>
            <a:off x="1981200" y="1901610"/>
            <a:ext cx="0" cy="1981200"/>
          </a:xfrm>
          <a:prstGeom prst="line">
            <a:avLst/>
          </a:prstGeom>
          <a:noFill/>
          <a:ln w="76200">
            <a:solidFill>
              <a:schemeClr val="bg2"/>
            </a:solidFill>
            <a:round/>
            <a:headEnd/>
            <a:tailEnd type="triangle" w="med" len="med"/>
          </a:ln>
        </p:spPr>
        <p:txBody>
          <a:bodyPr wrap="none" anchor="ctr"/>
          <a:lstStyle/>
          <a:p>
            <a:endParaRPr lang="en-US"/>
          </a:p>
        </p:txBody>
      </p:sp>
      <p:sp>
        <p:nvSpPr>
          <p:cNvPr id="93" name="Rectangle 103"/>
          <p:cNvSpPr>
            <a:spLocks noChangeArrowheads="1"/>
          </p:cNvSpPr>
          <p:nvPr/>
        </p:nvSpPr>
        <p:spPr bwMode="auto">
          <a:xfrm rot="16200000">
            <a:off x="1047749" y="2704885"/>
            <a:ext cx="2370137" cy="258763"/>
          </a:xfrm>
          <a:prstGeom prst="rect">
            <a:avLst/>
          </a:prstGeom>
          <a:noFill/>
          <a:ln w="9525">
            <a:noFill/>
            <a:miter lim="800000"/>
            <a:headEnd/>
            <a:tailEnd/>
          </a:ln>
        </p:spPr>
        <p:txBody>
          <a:bodyPr wrap="none" lIns="0" tIns="0" rIns="0" bIns="0">
            <a:spAutoFit/>
          </a:bodyPr>
          <a:lstStyle/>
          <a:p>
            <a:r>
              <a:rPr lang="en-US" sz="1700" b="0" dirty="0">
                <a:solidFill>
                  <a:srgbClr val="000000"/>
                </a:solidFill>
                <a:latin typeface="Helvetica" pitchFamily="34" charset="0"/>
              </a:rPr>
              <a:t>Running time in seconds</a:t>
            </a:r>
            <a:endParaRPr lang="en-US" dirty="0"/>
          </a:p>
        </p:txBody>
      </p:sp>
      <p:sp>
        <p:nvSpPr>
          <p:cNvPr id="94" name="Freeform 37"/>
          <p:cNvSpPr>
            <a:spLocks/>
          </p:cNvSpPr>
          <p:nvPr/>
        </p:nvSpPr>
        <p:spPr bwMode="auto">
          <a:xfrm>
            <a:off x="2532395" y="1454928"/>
            <a:ext cx="1334" cy="2657351"/>
          </a:xfrm>
          <a:custGeom>
            <a:avLst/>
            <a:gdLst>
              <a:gd name="T0" fmla="*/ 0 w 1588"/>
              <a:gd name="T1" fmla="*/ 2147483647 h 399"/>
              <a:gd name="T2" fmla="*/ 0 w 1588"/>
              <a:gd name="T3" fmla="*/ 0 h 399"/>
              <a:gd name="T4" fmla="*/ 0 w 1588"/>
              <a:gd name="T5" fmla="*/ 0 h 399"/>
              <a:gd name="T6" fmla="*/ 0 60000 65536"/>
              <a:gd name="T7" fmla="*/ 0 60000 65536"/>
              <a:gd name="T8" fmla="*/ 0 60000 65536"/>
              <a:gd name="T9" fmla="*/ 0 w 1588"/>
              <a:gd name="T10" fmla="*/ 0 h 399"/>
              <a:gd name="T11" fmla="*/ 1588 w 1588"/>
              <a:gd name="T12" fmla="*/ 399 h 399"/>
            </a:gdLst>
            <a:ahLst/>
            <a:cxnLst>
              <a:cxn ang="T6">
                <a:pos x="T0" y="T1"/>
              </a:cxn>
              <a:cxn ang="T7">
                <a:pos x="T2" y="T3"/>
              </a:cxn>
              <a:cxn ang="T8">
                <a:pos x="T4" y="T5"/>
              </a:cxn>
            </a:cxnLst>
            <a:rect l="T9" t="T10" r="T11" b="T12"/>
            <a:pathLst>
              <a:path w="1588" h="399">
                <a:moveTo>
                  <a:pt x="0" y="399"/>
                </a:moveTo>
                <a:lnTo>
                  <a:pt x="0" y="0"/>
                </a:lnTo>
              </a:path>
            </a:pathLst>
          </a:custGeom>
          <a:noFill/>
          <a:ln w="0">
            <a:solidFill>
              <a:srgbClr val="000000"/>
            </a:solidFill>
            <a:prstDash val="sysDot"/>
            <a:round/>
            <a:headEnd/>
            <a:tailEnd/>
          </a:ln>
        </p:spPr>
        <p:txBody>
          <a:bodyPr/>
          <a:lstStyle/>
          <a:p>
            <a:endParaRPr lang="en-US"/>
          </a:p>
        </p:txBody>
      </p:sp>
      <p:sp>
        <p:nvSpPr>
          <p:cNvPr id="95" name="Freeform 42"/>
          <p:cNvSpPr>
            <a:spLocks/>
          </p:cNvSpPr>
          <p:nvPr/>
        </p:nvSpPr>
        <p:spPr bwMode="auto">
          <a:xfrm>
            <a:off x="2532395" y="4112279"/>
            <a:ext cx="3724480" cy="1188"/>
          </a:xfrm>
          <a:custGeom>
            <a:avLst/>
            <a:gdLst>
              <a:gd name="T0" fmla="*/ 0 w 498"/>
              <a:gd name="T1" fmla="*/ 0 h 1588"/>
              <a:gd name="T2" fmla="*/ 2147483647 w 498"/>
              <a:gd name="T3" fmla="*/ 0 h 1588"/>
              <a:gd name="T4" fmla="*/ 2147483647 w 498"/>
              <a:gd name="T5" fmla="*/ 0 h 1588"/>
              <a:gd name="T6" fmla="*/ 0 60000 65536"/>
              <a:gd name="T7" fmla="*/ 0 60000 65536"/>
              <a:gd name="T8" fmla="*/ 0 60000 65536"/>
              <a:gd name="T9" fmla="*/ 0 w 498"/>
              <a:gd name="T10" fmla="*/ 0 h 1588"/>
              <a:gd name="T11" fmla="*/ 498 w 498"/>
              <a:gd name="T12" fmla="*/ 1588 h 1588"/>
            </a:gdLst>
            <a:ahLst/>
            <a:cxnLst>
              <a:cxn ang="T6">
                <a:pos x="T0" y="T1"/>
              </a:cxn>
              <a:cxn ang="T7">
                <a:pos x="T2" y="T3"/>
              </a:cxn>
              <a:cxn ang="T8">
                <a:pos x="T4" y="T5"/>
              </a:cxn>
            </a:cxnLst>
            <a:rect l="T9" t="T10" r="T11" b="T12"/>
            <a:pathLst>
              <a:path w="498" h="1588">
                <a:moveTo>
                  <a:pt x="0" y="0"/>
                </a:moveTo>
                <a:lnTo>
                  <a:pt x="498" y="0"/>
                </a:lnTo>
              </a:path>
            </a:pathLst>
          </a:custGeom>
          <a:noFill/>
          <a:ln w="0">
            <a:solidFill>
              <a:srgbClr val="000000"/>
            </a:solidFill>
            <a:prstDash val="sysDot"/>
            <a:round/>
            <a:headEnd/>
            <a:tailEnd/>
          </a:ln>
        </p:spPr>
        <p:txBody>
          <a:bodyPr/>
          <a:lstStyle/>
          <a:p>
            <a:endParaRPr lang="en-US"/>
          </a:p>
        </p:txBody>
      </p:sp>
      <p:sp>
        <p:nvSpPr>
          <p:cNvPr id="96" name="Line 48"/>
          <p:cNvSpPr>
            <a:spLocks noChangeShapeType="1"/>
          </p:cNvSpPr>
          <p:nvPr/>
        </p:nvSpPr>
        <p:spPr bwMode="auto">
          <a:xfrm>
            <a:off x="2532395" y="4112279"/>
            <a:ext cx="3724480" cy="1188"/>
          </a:xfrm>
          <a:prstGeom prst="line">
            <a:avLst/>
          </a:prstGeom>
          <a:noFill/>
          <a:ln w="0">
            <a:solidFill>
              <a:srgbClr val="000000"/>
            </a:solidFill>
            <a:round/>
            <a:headEnd/>
            <a:tailEnd/>
          </a:ln>
        </p:spPr>
        <p:txBody>
          <a:bodyPr/>
          <a:lstStyle/>
          <a:p>
            <a:endParaRPr lang="en-US"/>
          </a:p>
        </p:txBody>
      </p:sp>
      <p:sp>
        <p:nvSpPr>
          <p:cNvPr id="97" name="Line 49"/>
          <p:cNvSpPr>
            <a:spLocks noChangeShapeType="1"/>
          </p:cNvSpPr>
          <p:nvPr/>
        </p:nvSpPr>
        <p:spPr bwMode="auto">
          <a:xfrm flipV="1">
            <a:off x="2532395" y="1447800"/>
            <a:ext cx="1334" cy="2664479"/>
          </a:xfrm>
          <a:prstGeom prst="line">
            <a:avLst/>
          </a:prstGeom>
          <a:noFill/>
          <a:ln w="0">
            <a:solidFill>
              <a:srgbClr val="000000"/>
            </a:solidFill>
            <a:round/>
            <a:headEnd/>
            <a:tailEnd/>
          </a:ln>
        </p:spPr>
        <p:txBody>
          <a:bodyPr/>
          <a:lstStyle/>
          <a:p>
            <a:endParaRPr lang="en-US"/>
          </a:p>
        </p:txBody>
      </p:sp>
      <p:sp>
        <p:nvSpPr>
          <p:cNvPr id="98" name="Line 50"/>
          <p:cNvSpPr>
            <a:spLocks noChangeShapeType="1"/>
          </p:cNvSpPr>
          <p:nvPr/>
        </p:nvSpPr>
        <p:spPr bwMode="auto">
          <a:xfrm flipV="1">
            <a:off x="2532395" y="4079018"/>
            <a:ext cx="1334" cy="33261"/>
          </a:xfrm>
          <a:prstGeom prst="line">
            <a:avLst/>
          </a:prstGeom>
          <a:noFill/>
          <a:ln w="0">
            <a:solidFill>
              <a:srgbClr val="000000"/>
            </a:solidFill>
            <a:round/>
            <a:headEnd/>
            <a:tailEnd/>
          </a:ln>
        </p:spPr>
        <p:txBody>
          <a:bodyPr/>
          <a:lstStyle/>
          <a:p>
            <a:endParaRPr lang="en-US"/>
          </a:p>
        </p:txBody>
      </p:sp>
      <p:sp>
        <p:nvSpPr>
          <p:cNvPr id="99" name="Rectangle 51"/>
          <p:cNvSpPr>
            <a:spLocks noChangeArrowheads="1"/>
          </p:cNvSpPr>
          <p:nvPr/>
        </p:nvSpPr>
        <p:spPr bwMode="auto">
          <a:xfrm>
            <a:off x="2525725" y="4132474"/>
            <a:ext cx="101383" cy="193629"/>
          </a:xfrm>
          <a:prstGeom prst="rect">
            <a:avLst/>
          </a:prstGeom>
          <a:noFill/>
          <a:ln w="9525">
            <a:noFill/>
            <a:miter lim="800000"/>
            <a:headEnd/>
            <a:tailEnd/>
          </a:ln>
        </p:spPr>
        <p:txBody>
          <a:bodyPr wrap="none" lIns="0" tIns="0" rIns="0" bIns="0">
            <a:spAutoFit/>
          </a:bodyPr>
          <a:lstStyle/>
          <a:p>
            <a:r>
              <a:rPr lang="en-US" sz="1700" b="0">
                <a:solidFill>
                  <a:srgbClr val="000000"/>
                </a:solidFill>
                <a:latin typeface="Helvetica" pitchFamily="34" charset="0"/>
              </a:rPr>
              <a:t>4</a:t>
            </a:r>
            <a:endParaRPr lang="en-US"/>
          </a:p>
        </p:txBody>
      </p:sp>
      <p:sp>
        <p:nvSpPr>
          <p:cNvPr id="100" name="Line 52"/>
          <p:cNvSpPr>
            <a:spLocks noChangeShapeType="1"/>
          </p:cNvSpPr>
          <p:nvPr/>
        </p:nvSpPr>
        <p:spPr bwMode="auto">
          <a:xfrm flipV="1">
            <a:off x="3459513" y="4079018"/>
            <a:ext cx="1334" cy="33261"/>
          </a:xfrm>
          <a:prstGeom prst="line">
            <a:avLst/>
          </a:prstGeom>
          <a:noFill/>
          <a:ln w="0">
            <a:solidFill>
              <a:srgbClr val="000000"/>
            </a:solidFill>
            <a:round/>
            <a:headEnd/>
            <a:tailEnd/>
          </a:ln>
        </p:spPr>
        <p:txBody>
          <a:bodyPr/>
          <a:lstStyle/>
          <a:p>
            <a:endParaRPr lang="en-US"/>
          </a:p>
        </p:txBody>
      </p:sp>
      <p:sp>
        <p:nvSpPr>
          <p:cNvPr id="101" name="Rectangle 53"/>
          <p:cNvSpPr>
            <a:spLocks noChangeArrowheads="1"/>
          </p:cNvSpPr>
          <p:nvPr/>
        </p:nvSpPr>
        <p:spPr bwMode="auto">
          <a:xfrm>
            <a:off x="3454177" y="4132474"/>
            <a:ext cx="101383" cy="193629"/>
          </a:xfrm>
          <a:prstGeom prst="rect">
            <a:avLst/>
          </a:prstGeom>
          <a:noFill/>
          <a:ln w="9525">
            <a:noFill/>
            <a:miter lim="800000"/>
            <a:headEnd/>
            <a:tailEnd/>
          </a:ln>
        </p:spPr>
        <p:txBody>
          <a:bodyPr wrap="none" lIns="0" tIns="0" rIns="0" bIns="0">
            <a:spAutoFit/>
          </a:bodyPr>
          <a:lstStyle/>
          <a:p>
            <a:r>
              <a:rPr lang="en-US" sz="1700" b="0">
                <a:solidFill>
                  <a:srgbClr val="000000"/>
                </a:solidFill>
                <a:latin typeface="Helvetica" pitchFamily="34" charset="0"/>
              </a:rPr>
              <a:t>5</a:t>
            </a:r>
            <a:endParaRPr lang="en-US"/>
          </a:p>
        </p:txBody>
      </p:sp>
      <p:sp>
        <p:nvSpPr>
          <p:cNvPr id="102" name="Line 54"/>
          <p:cNvSpPr>
            <a:spLocks noChangeShapeType="1"/>
          </p:cNvSpPr>
          <p:nvPr/>
        </p:nvSpPr>
        <p:spPr bwMode="auto">
          <a:xfrm flipV="1">
            <a:off x="4394635" y="4079018"/>
            <a:ext cx="1334" cy="33261"/>
          </a:xfrm>
          <a:prstGeom prst="line">
            <a:avLst/>
          </a:prstGeom>
          <a:noFill/>
          <a:ln w="0">
            <a:solidFill>
              <a:srgbClr val="000000"/>
            </a:solidFill>
            <a:round/>
            <a:headEnd/>
            <a:tailEnd/>
          </a:ln>
        </p:spPr>
        <p:txBody>
          <a:bodyPr/>
          <a:lstStyle/>
          <a:p>
            <a:endParaRPr lang="en-US"/>
          </a:p>
        </p:txBody>
      </p:sp>
      <p:sp>
        <p:nvSpPr>
          <p:cNvPr id="103" name="Rectangle 55"/>
          <p:cNvSpPr>
            <a:spLocks noChangeArrowheads="1"/>
          </p:cNvSpPr>
          <p:nvPr/>
        </p:nvSpPr>
        <p:spPr bwMode="auto">
          <a:xfrm>
            <a:off x="4387965" y="4132474"/>
            <a:ext cx="101383" cy="193629"/>
          </a:xfrm>
          <a:prstGeom prst="rect">
            <a:avLst/>
          </a:prstGeom>
          <a:noFill/>
          <a:ln w="9525">
            <a:noFill/>
            <a:miter lim="800000"/>
            <a:headEnd/>
            <a:tailEnd/>
          </a:ln>
        </p:spPr>
        <p:txBody>
          <a:bodyPr wrap="none" lIns="0" tIns="0" rIns="0" bIns="0">
            <a:spAutoFit/>
          </a:bodyPr>
          <a:lstStyle/>
          <a:p>
            <a:r>
              <a:rPr lang="en-US" sz="1700" b="0" dirty="0">
                <a:solidFill>
                  <a:srgbClr val="000000"/>
                </a:solidFill>
                <a:latin typeface="Helvetica" pitchFamily="34" charset="0"/>
              </a:rPr>
              <a:t>6</a:t>
            </a:r>
            <a:endParaRPr lang="en-US" dirty="0"/>
          </a:p>
        </p:txBody>
      </p:sp>
      <p:sp>
        <p:nvSpPr>
          <p:cNvPr id="104" name="Line 56"/>
          <p:cNvSpPr>
            <a:spLocks noChangeShapeType="1"/>
          </p:cNvSpPr>
          <p:nvPr/>
        </p:nvSpPr>
        <p:spPr bwMode="auto">
          <a:xfrm flipV="1">
            <a:off x="5321753" y="4079018"/>
            <a:ext cx="1334" cy="33261"/>
          </a:xfrm>
          <a:prstGeom prst="line">
            <a:avLst/>
          </a:prstGeom>
          <a:noFill/>
          <a:ln w="0">
            <a:solidFill>
              <a:srgbClr val="000000"/>
            </a:solidFill>
            <a:round/>
            <a:headEnd/>
            <a:tailEnd/>
          </a:ln>
        </p:spPr>
        <p:txBody>
          <a:bodyPr/>
          <a:lstStyle/>
          <a:p>
            <a:endParaRPr lang="en-US"/>
          </a:p>
        </p:txBody>
      </p:sp>
      <p:sp>
        <p:nvSpPr>
          <p:cNvPr id="105" name="Rectangle 57"/>
          <p:cNvSpPr>
            <a:spLocks noChangeArrowheads="1"/>
          </p:cNvSpPr>
          <p:nvPr/>
        </p:nvSpPr>
        <p:spPr bwMode="auto">
          <a:xfrm>
            <a:off x="5316417" y="4132474"/>
            <a:ext cx="101383" cy="193629"/>
          </a:xfrm>
          <a:prstGeom prst="rect">
            <a:avLst/>
          </a:prstGeom>
          <a:noFill/>
          <a:ln w="9525">
            <a:noFill/>
            <a:miter lim="800000"/>
            <a:headEnd/>
            <a:tailEnd/>
          </a:ln>
        </p:spPr>
        <p:txBody>
          <a:bodyPr wrap="none" lIns="0" tIns="0" rIns="0" bIns="0">
            <a:spAutoFit/>
          </a:bodyPr>
          <a:lstStyle/>
          <a:p>
            <a:r>
              <a:rPr lang="en-US" sz="1700" b="0">
                <a:solidFill>
                  <a:srgbClr val="000000"/>
                </a:solidFill>
                <a:latin typeface="Helvetica" pitchFamily="34" charset="0"/>
              </a:rPr>
              <a:t>7</a:t>
            </a:r>
            <a:endParaRPr lang="en-US"/>
          </a:p>
        </p:txBody>
      </p:sp>
      <p:sp>
        <p:nvSpPr>
          <p:cNvPr id="106" name="Line 58"/>
          <p:cNvSpPr>
            <a:spLocks noChangeShapeType="1"/>
          </p:cNvSpPr>
          <p:nvPr/>
        </p:nvSpPr>
        <p:spPr bwMode="auto">
          <a:xfrm flipV="1">
            <a:off x="6256875" y="4079018"/>
            <a:ext cx="1334" cy="33261"/>
          </a:xfrm>
          <a:prstGeom prst="line">
            <a:avLst/>
          </a:prstGeom>
          <a:noFill/>
          <a:ln w="0">
            <a:solidFill>
              <a:srgbClr val="000000"/>
            </a:solidFill>
            <a:round/>
            <a:headEnd/>
            <a:tailEnd/>
          </a:ln>
        </p:spPr>
        <p:txBody>
          <a:bodyPr/>
          <a:lstStyle/>
          <a:p>
            <a:endParaRPr lang="en-US"/>
          </a:p>
        </p:txBody>
      </p:sp>
      <p:sp>
        <p:nvSpPr>
          <p:cNvPr id="107" name="Rectangle 59"/>
          <p:cNvSpPr>
            <a:spLocks noChangeArrowheads="1"/>
          </p:cNvSpPr>
          <p:nvPr/>
        </p:nvSpPr>
        <p:spPr bwMode="auto">
          <a:xfrm>
            <a:off x="6250205" y="4132474"/>
            <a:ext cx="101383" cy="193629"/>
          </a:xfrm>
          <a:prstGeom prst="rect">
            <a:avLst/>
          </a:prstGeom>
          <a:noFill/>
          <a:ln w="9525">
            <a:noFill/>
            <a:miter lim="800000"/>
            <a:headEnd/>
            <a:tailEnd/>
          </a:ln>
        </p:spPr>
        <p:txBody>
          <a:bodyPr wrap="none" lIns="0" tIns="0" rIns="0" bIns="0">
            <a:spAutoFit/>
          </a:bodyPr>
          <a:lstStyle/>
          <a:p>
            <a:r>
              <a:rPr lang="en-US" sz="1700" b="0">
                <a:solidFill>
                  <a:srgbClr val="000000"/>
                </a:solidFill>
                <a:latin typeface="Helvetica" pitchFamily="34" charset="0"/>
              </a:rPr>
              <a:t>8</a:t>
            </a:r>
            <a:endParaRPr lang="en-US"/>
          </a:p>
        </p:txBody>
      </p:sp>
      <p:sp>
        <p:nvSpPr>
          <p:cNvPr id="108" name="Line 60"/>
          <p:cNvSpPr>
            <a:spLocks noChangeShapeType="1"/>
          </p:cNvSpPr>
          <p:nvPr/>
        </p:nvSpPr>
        <p:spPr bwMode="auto">
          <a:xfrm>
            <a:off x="2532395" y="4112279"/>
            <a:ext cx="29348" cy="1188"/>
          </a:xfrm>
          <a:prstGeom prst="line">
            <a:avLst/>
          </a:prstGeom>
          <a:noFill/>
          <a:ln w="0">
            <a:solidFill>
              <a:srgbClr val="000000"/>
            </a:solidFill>
            <a:round/>
            <a:headEnd/>
            <a:tailEnd/>
          </a:ln>
        </p:spPr>
        <p:txBody>
          <a:bodyPr/>
          <a:lstStyle/>
          <a:p>
            <a:endParaRPr lang="en-US"/>
          </a:p>
        </p:txBody>
      </p:sp>
      <p:sp>
        <p:nvSpPr>
          <p:cNvPr id="109" name="Rectangle 61"/>
          <p:cNvSpPr>
            <a:spLocks noChangeArrowheads="1"/>
          </p:cNvSpPr>
          <p:nvPr/>
        </p:nvSpPr>
        <p:spPr bwMode="auto">
          <a:xfrm>
            <a:off x="2379995" y="4025562"/>
            <a:ext cx="101383" cy="193629"/>
          </a:xfrm>
          <a:prstGeom prst="rect">
            <a:avLst/>
          </a:prstGeom>
          <a:noFill/>
          <a:ln w="9525">
            <a:noFill/>
            <a:miter lim="800000"/>
            <a:headEnd/>
            <a:tailEnd/>
          </a:ln>
        </p:spPr>
        <p:txBody>
          <a:bodyPr wrap="none" lIns="0" tIns="0" rIns="0" bIns="0">
            <a:spAutoFit/>
          </a:bodyPr>
          <a:lstStyle/>
          <a:p>
            <a:r>
              <a:rPr lang="en-US" sz="1700" b="0" dirty="0">
                <a:solidFill>
                  <a:srgbClr val="000000"/>
                </a:solidFill>
                <a:latin typeface="Helvetica" pitchFamily="34" charset="0"/>
              </a:rPr>
              <a:t>0</a:t>
            </a:r>
            <a:endParaRPr lang="en-US" dirty="0"/>
          </a:p>
        </p:txBody>
      </p:sp>
      <p:sp>
        <p:nvSpPr>
          <p:cNvPr id="110" name="Line 62"/>
          <p:cNvSpPr>
            <a:spLocks noChangeShapeType="1"/>
          </p:cNvSpPr>
          <p:nvPr/>
        </p:nvSpPr>
        <p:spPr bwMode="auto">
          <a:xfrm>
            <a:off x="2532395" y="3580096"/>
            <a:ext cx="29348" cy="1188"/>
          </a:xfrm>
          <a:prstGeom prst="line">
            <a:avLst/>
          </a:prstGeom>
          <a:noFill/>
          <a:ln w="0">
            <a:solidFill>
              <a:srgbClr val="000000"/>
            </a:solidFill>
            <a:round/>
            <a:headEnd/>
            <a:tailEnd/>
          </a:ln>
        </p:spPr>
        <p:txBody>
          <a:bodyPr/>
          <a:lstStyle/>
          <a:p>
            <a:endParaRPr lang="en-US"/>
          </a:p>
        </p:txBody>
      </p:sp>
      <p:sp>
        <p:nvSpPr>
          <p:cNvPr id="111" name="Rectangle 63"/>
          <p:cNvSpPr>
            <a:spLocks noChangeArrowheads="1"/>
          </p:cNvSpPr>
          <p:nvPr/>
        </p:nvSpPr>
        <p:spPr bwMode="auto">
          <a:xfrm>
            <a:off x="2379995" y="3493379"/>
            <a:ext cx="101383" cy="193629"/>
          </a:xfrm>
          <a:prstGeom prst="rect">
            <a:avLst/>
          </a:prstGeom>
          <a:noFill/>
          <a:ln w="9525">
            <a:noFill/>
            <a:miter lim="800000"/>
            <a:headEnd/>
            <a:tailEnd/>
          </a:ln>
        </p:spPr>
        <p:txBody>
          <a:bodyPr wrap="none" lIns="0" tIns="0" rIns="0" bIns="0">
            <a:spAutoFit/>
          </a:bodyPr>
          <a:lstStyle/>
          <a:p>
            <a:r>
              <a:rPr lang="en-US" sz="1700" b="0" dirty="0">
                <a:solidFill>
                  <a:srgbClr val="000000"/>
                </a:solidFill>
                <a:latin typeface="Helvetica" pitchFamily="34" charset="0"/>
              </a:rPr>
              <a:t>1</a:t>
            </a:r>
            <a:endParaRPr lang="en-US" dirty="0"/>
          </a:p>
        </p:txBody>
      </p:sp>
      <p:sp>
        <p:nvSpPr>
          <p:cNvPr id="112" name="Line 64"/>
          <p:cNvSpPr>
            <a:spLocks noChangeShapeType="1"/>
          </p:cNvSpPr>
          <p:nvPr/>
        </p:nvSpPr>
        <p:spPr bwMode="auto">
          <a:xfrm>
            <a:off x="2532395" y="3046725"/>
            <a:ext cx="29348" cy="1188"/>
          </a:xfrm>
          <a:prstGeom prst="line">
            <a:avLst/>
          </a:prstGeom>
          <a:noFill/>
          <a:ln w="0">
            <a:solidFill>
              <a:srgbClr val="000000"/>
            </a:solidFill>
            <a:round/>
            <a:headEnd/>
            <a:tailEnd/>
          </a:ln>
        </p:spPr>
        <p:txBody>
          <a:bodyPr/>
          <a:lstStyle/>
          <a:p>
            <a:endParaRPr lang="en-US"/>
          </a:p>
        </p:txBody>
      </p:sp>
      <p:sp>
        <p:nvSpPr>
          <p:cNvPr id="113" name="Rectangle 65"/>
          <p:cNvSpPr>
            <a:spLocks noChangeArrowheads="1"/>
          </p:cNvSpPr>
          <p:nvPr/>
        </p:nvSpPr>
        <p:spPr bwMode="auto">
          <a:xfrm>
            <a:off x="2379995" y="2960008"/>
            <a:ext cx="101383" cy="193629"/>
          </a:xfrm>
          <a:prstGeom prst="rect">
            <a:avLst/>
          </a:prstGeom>
          <a:noFill/>
          <a:ln w="9525">
            <a:noFill/>
            <a:miter lim="800000"/>
            <a:headEnd/>
            <a:tailEnd/>
          </a:ln>
        </p:spPr>
        <p:txBody>
          <a:bodyPr wrap="none" lIns="0" tIns="0" rIns="0" bIns="0">
            <a:spAutoFit/>
          </a:bodyPr>
          <a:lstStyle/>
          <a:p>
            <a:r>
              <a:rPr lang="en-US" sz="1700" b="0">
                <a:solidFill>
                  <a:srgbClr val="000000"/>
                </a:solidFill>
                <a:latin typeface="Helvetica" pitchFamily="34" charset="0"/>
              </a:rPr>
              <a:t>2</a:t>
            </a:r>
            <a:endParaRPr lang="en-US"/>
          </a:p>
        </p:txBody>
      </p:sp>
      <p:sp>
        <p:nvSpPr>
          <p:cNvPr id="114" name="Line 66"/>
          <p:cNvSpPr>
            <a:spLocks noChangeShapeType="1"/>
          </p:cNvSpPr>
          <p:nvPr/>
        </p:nvSpPr>
        <p:spPr bwMode="auto">
          <a:xfrm>
            <a:off x="2532395" y="2513354"/>
            <a:ext cx="29348" cy="1188"/>
          </a:xfrm>
          <a:prstGeom prst="line">
            <a:avLst/>
          </a:prstGeom>
          <a:noFill/>
          <a:ln w="0">
            <a:solidFill>
              <a:srgbClr val="000000"/>
            </a:solidFill>
            <a:round/>
            <a:headEnd/>
            <a:tailEnd/>
          </a:ln>
        </p:spPr>
        <p:txBody>
          <a:bodyPr/>
          <a:lstStyle/>
          <a:p>
            <a:endParaRPr lang="en-US"/>
          </a:p>
        </p:txBody>
      </p:sp>
      <p:sp>
        <p:nvSpPr>
          <p:cNvPr id="115" name="Rectangle 67"/>
          <p:cNvSpPr>
            <a:spLocks noChangeArrowheads="1"/>
          </p:cNvSpPr>
          <p:nvPr/>
        </p:nvSpPr>
        <p:spPr bwMode="auto">
          <a:xfrm>
            <a:off x="2379995" y="2426637"/>
            <a:ext cx="101383" cy="193629"/>
          </a:xfrm>
          <a:prstGeom prst="rect">
            <a:avLst/>
          </a:prstGeom>
          <a:noFill/>
          <a:ln w="9525">
            <a:noFill/>
            <a:miter lim="800000"/>
            <a:headEnd/>
            <a:tailEnd/>
          </a:ln>
        </p:spPr>
        <p:txBody>
          <a:bodyPr wrap="none" lIns="0" tIns="0" rIns="0" bIns="0">
            <a:spAutoFit/>
          </a:bodyPr>
          <a:lstStyle/>
          <a:p>
            <a:r>
              <a:rPr lang="en-US" sz="1700" b="0">
                <a:solidFill>
                  <a:srgbClr val="000000"/>
                </a:solidFill>
                <a:latin typeface="Helvetica" pitchFamily="34" charset="0"/>
              </a:rPr>
              <a:t>3</a:t>
            </a:r>
            <a:endParaRPr lang="en-US"/>
          </a:p>
        </p:txBody>
      </p:sp>
      <p:sp>
        <p:nvSpPr>
          <p:cNvPr id="116" name="Line 68"/>
          <p:cNvSpPr>
            <a:spLocks noChangeShapeType="1"/>
          </p:cNvSpPr>
          <p:nvPr/>
        </p:nvSpPr>
        <p:spPr bwMode="auto">
          <a:xfrm>
            <a:off x="2532395" y="1981171"/>
            <a:ext cx="29348" cy="1188"/>
          </a:xfrm>
          <a:prstGeom prst="line">
            <a:avLst/>
          </a:prstGeom>
          <a:noFill/>
          <a:ln w="0">
            <a:solidFill>
              <a:srgbClr val="000000"/>
            </a:solidFill>
            <a:round/>
            <a:headEnd/>
            <a:tailEnd/>
          </a:ln>
        </p:spPr>
        <p:txBody>
          <a:bodyPr/>
          <a:lstStyle/>
          <a:p>
            <a:endParaRPr lang="en-US"/>
          </a:p>
        </p:txBody>
      </p:sp>
      <p:sp>
        <p:nvSpPr>
          <p:cNvPr id="117" name="Rectangle 69"/>
          <p:cNvSpPr>
            <a:spLocks noChangeArrowheads="1"/>
          </p:cNvSpPr>
          <p:nvPr/>
        </p:nvSpPr>
        <p:spPr bwMode="auto">
          <a:xfrm>
            <a:off x="2379995" y="1894454"/>
            <a:ext cx="101383" cy="193629"/>
          </a:xfrm>
          <a:prstGeom prst="rect">
            <a:avLst/>
          </a:prstGeom>
          <a:noFill/>
          <a:ln w="9525">
            <a:noFill/>
            <a:miter lim="800000"/>
            <a:headEnd/>
            <a:tailEnd/>
          </a:ln>
        </p:spPr>
        <p:txBody>
          <a:bodyPr wrap="none" lIns="0" tIns="0" rIns="0" bIns="0">
            <a:spAutoFit/>
          </a:bodyPr>
          <a:lstStyle/>
          <a:p>
            <a:r>
              <a:rPr lang="en-US" sz="1700" b="0" dirty="0">
                <a:solidFill>
                  <a:srgbClr val="000000"/>
                </a:solidFill>
                <a:latin typeface="Helvetica" pitchFamily="34" charset="0"/>
              </a:rPr>
              <a:t>4</a:t>
            </a:r>
            <a:endParaRPr lang="en-US" dirty="0"/>
          </a:p>
        </p:txBody>
      </p:sp>
      <p:sp>
        <p:nvSpPr>
          <p:cNvPr id="120" name="Rectangle 102"/>
          <p:cNvSpPr>
            <a:spLocks noChangeArrowheads="1"/>
          </p:cNvSpPr>
          <p:nvPr/>
        </p:nvSpPr>
        <p:spPr bwMode="auto">
          <a:xfrm>
            <a:off x="4377293" y="4298781"/>
            <a:ext cx="101383" cy="193629"/>
          </a:xfrm>
          <a:prstGeom prst="rect">
            <a:avLst/>
          </a:prstGeom>
          <a:noFill/>
          <a:ln w="9525">
            <a:noFill/>
            <a:miter lim="800000"/>
            <a:headEnd/>
            <a:tailEnd/>
          </a:ln>
        </p:spPr>
        <p:txBody>
          <a:bodyPr wrap="none" lIns="0" tIns="0" rIns="0" bIns="0">
            <a:spAutoFit/>
          </a:bodyPr>
          <a:lstStyle/>
          <a:p>
            <a:r>
              <a:rPr lang="en-US" sz="1700" b="0">
                <a:solidFill>
                  <a:srgbClr val="000000"/>
                </a:solidFill>
                <a:latin typeface="Helvetica" pitchFamily="34" charset="0"/>
              </a:rPr>
              <a:t>n</a:t>
            </a:r>
            <a:endParaRPr lang="en-US"/>
          </a:p>
        </p:txBody>
      </p:sp>
      <p:grpSp>
        <p:nvGrpSpPr>
          <p:cNvPr id="121" name="Group 120"/>
          <p:cNvGrpSpPr/>
          <p:nvPr/>
        </p:nvGrpSpPr>
        <p:grpSpPr>
          <a:xfrm>
            <a:off x="2532395" y="4014871"/>
            <a:ext cx="3724480" cy="92657"/>
            <a:chOff x="1882775" y="5445125"/>
            <a:chExt cx="4432300" cy="123825"/>
          </a:xfrm>
          <a:effectLst>
            <a:outerShdw blurRad="50800" dist="38100" dir="8100000" algn="tr" rotWithShape="0">
              <a:prstClr val="black">
                <a:alpha val="40000"/>
              </a:prstClr>
            </a:outerShdw>
          </a:effectLst>
        </p:grpSpPr>
        <p:sp>
          <p:nvSpPr>
            <p:cNvPr id="122" name="Freeform 73"/>
            <p:cNvSpPr>
              <a:spLocks/>
            </p:cNvSpPr>
            <p:nvPr/>
          </p:nvSpPr>
          <p:spPr bwMode="auto">
            <a:xfrm>
              <a:off x="1882775" y="5489575"/>
              <a:ext cx="4432300" cy="17463"/>
            </a:xfrm>
            <a:custGeom>
              <a:avLst/>
              <a:gdLst>
                <a:gd name="T0" fmla="*/ 0 w 2792"/>
                <a:gd name="T1" fmla="*/ 0 h 11"/>
                <a:gd name="T2" fmla="*/ 2147483647 w 2792"/>
                <a:gd name="T3" fmla="*/ 2147483647 h 11"/>
                <a:gd name="T4" fmla="*/ 2147483647 w 2792"/>
                <a:gd name="T5" fmla="*/ 0 h 11"/>
                <a:gd name="T6" fmla="*/ 2147483647 w 2792"/>
                <a:gd name="T7" fmla="*/ 2147483647 h 11"/>
                <a:gd name="T8" fmla="*/ 2147483647 w 2792"/>
                <a:gd name="T9" fmla="*/ 2147483647 h 11"/>
                <a:gd name="T10" fmla="*/ 0 60000 65536"/>
                <a:gd name="T11" fmla="*/ 0 60000 65536"/>
                <a:gd name="T12" fmla="*/ 0 60000 65536"/>
                <a:gd name="T13" fmla="*/ 0 60000 65536"/>
                <a:gd name="T14" fmla="*/ 0 60000 65536"/>
                <a:gd name="T15" fmla="*/ 0 w 2792"/>
                <a:gd name="T16" fmla="*/ 0 h 11"/>
                <a:gd name="T17" fmla="*/ 2792 w 2792"/>
                <a:gd name="T18" fmla="*/ 11 h 11"/>
              </a:gdLst>
              <a:ahLst/>
              <a:cxnLst>
                <a:cxn ang="T10">
                  <a:pos x="T0" y="T1"/>
                </a:cxn>
                <a:cxn ang="T11">
                  <a:pos x="T2" y="T3"/>
                </a:cxn>
                <a:cxn ang="T12">
                  <a:pos x="T4" y="T5"/>
                </a:cxn>
                <a:cxn ang="T13">
                  <a:pos x="T6" y="T7"/>
                </a:cxn>
                <a:cxn ang="T14">
                  <a:pos x="T8" y="T9"/>
                </a:cxn>
              </a:cxnLst>
              <a:rect l="T15" t="T16" r="T17" b="T18"/>
              <a:pathLst>
                <a:path w="2792" h="11">
                  <a:moveTo>
                    <a:pt x="0" y="0"/>
                  </a:moveTo>
                  <a:lnTo>
                    <a:pt x="695" y="5"/>
                  </a:lnTo>
                  <a:lnTo>
                    <a:pt x="1396" y="0"/>
                  </a:lnTo>
                  <a:lnTo>
                    <a:pt x="2091" y="11"/>
                  </a:lnTo>
                  <a:lnTo>
                    <a:pt x="2792" y="5"/>
                  </a:lnTo>
                </a:path>
              </a:pathLst>
            </a:custGeom>
            <a:noFill/>
            <a:ln w="53975">
              <a:solidFill>
                <a:srgbClr val="0070C0"/>
              </a:solidFill>
              <a:round/>
              <a:headEnd/>
              <a:tailEnd/>
            </a:ln>
          </p:spPr>
          <p:txBody>
            <a:bodyPr/>
            <a:lstStyle/>
            <a:p>
              <a:endParaRPr lang="en-US"/>
            </a:p>
          </p:txBody>
        </p:sp>
        <p:sp>
          <p:nvSpPr>
            <p:cNvPr id="123" name="Oval 75"/>
            <p:cNvSpPr>
              <a:spLocks noChangeArrowheads="1"/>
            </p:cNvSpPr>
            <p:nvPr/>
          </p:nvSpPr>
          <p:spPr bwMode="auto">
            <a:xfrm>
              <a:off x="2933700" y="5445125"/>
              <a:ext cx="114300" cy="115888"/>
            </a:xfrm>
            <a:prstGeom prst="ellipse">
              <a:avLst/>
            </a:prstGeom>
            <a:noFill/>
            <a:ln w="53975">
              <a:solidFill>
                <a:srgbClr val="0070C0"/>
              </a:solidFill>
              <a:round/>
              <a:headEnd/>
              <a:tailEnd/>
            </a:ln>
          </p:spPr>
          <p:txBody>
            <a:bodyPr/>
            <a:lstStyle/>
            <a:p>
              <a:endParaRPr lang="en-US"/>
            </a:p>
          </p:txBody>
        </p:sp>
        <p:sp>
          <p:nvSpPr>
            <p:cNvPr id="124" name="Oval 77"/>
            <p:cNvSpPr>
              <a:spLocks noChangeArrowheads="1"/>
            </p:cNvSpPr>
            <p:nvPr/>
          </p:nvSpPr>
          <p:spPr bwMode="auto">
            <a:xfrm>
              <a:off x="5149850" y="5453063"/>
              <a:ext cx="114300" cy="115887"/>
            </a:xfrm>
            <a:prstGeom prst="ellipse">
              <a:avLst/>
            </a:prstGeom>
            <a:noFill/>
            <a:ln w="53975">
              <a:solidFill>
                <a:srgbClr val="0070C0"/>
              </a:solidFill>
              <a:round/>
              <a:headEnd/>
              <a:tailEnd/>
            </a:ln>
          </p:spPr>
          <p:txBody>
            <a:bodyPr/>
            <a:lstStyle/>
            <a:p>
              <a:endParaRPr lang="en-US"/>
            </a:p>
          </p:txBody>
        </p:sp>
      </p:grpSp>
      <p:grpSp>
        <p:nvGrpSpPr>
          <p:cNvPr id="125" name="Group 124"/>
          <p:cNvGrpSpPr/>
          <p:nvPr/>
        </p:nvGrpSpPr>
        <p:grpSpPr>
          <a:xfrm>
            <a:off x="2487039" y="3874697"/>
            <a:ext cx="3815191" cy="146113"/>
            <a:chOff x="1828800" y="5257800"/>
            <a:chExt cx="4540250" cy="195263"/>
          </a:xfrm>
          <a:effectLst>
            <a:outerShdw blurRad="50800" dist="38100" dir="8100000" algn="tr" rotWithShape="0">
              <a:prstClr val="black">
                <a:alpha val="40000"/>
              </a:prstClr>
            </a:outerShdw>
          </a:effectLst>
        </p:grpSpPr>
        <p:sp>
          <p:nvSpPr>
            <p:cNvPr id="126" name="Freeform 85"/>
            <p:cNvSpPr>
              <a:spLocks/>
            </p:cNvSpPr>
            <p:nvPr/>
          </p:nvSpPr>
          <p:spPr bwMode="auto">
            <a:xfrm>
              <a:off x="1882775" y="5319713"/>
              <a:ext cx="4432300" cy="71437"/>
            </a:xfrm>
            <a:custGeom>
              <a:avLst/>
              <a:gdLst>
                <a:gd name="T0" fmla="*/ 0 w 2792"/>
                <a:gd name="T1" fmla="*/ 2147483647 h 45"/>
                <a:gd name="T2" fmla="*/ 2147483647 w 2792"/>
                <a:gd name="T3" fmla="*/ 2147483647 h 45"/>
                <a:gd name="T4" fmla="*/ 2147483647 w 2792"/>
                <a:gd name="T5" fmla="*/ 2147483647 h 45"/>
                <a:gd name="T6" fmla="*/ 2147483647 w 2792"/>
                <a:gd name="T7" fmla="*/ 2147483647 h 45"/>
                <a:gd name="T8" fmla="*/ 2147483647 w 2792"/>
                <a:gd name="T9" fmla="*/ 0 h 45"/>
                <a:gd name="T10" fmla="*/ 0 60000 65536"/>
                <a:gd name="T11" fmla="*/ 0 60000 65536"/>
                <a:gd name="T12" fmla="*/ 0 60000 65536"/>
                <a:gd name="T13" fmla="*/ 0 60000 65536"/>
                <a:gd name="T14" fmla="*/ 0 60000 65536"/>
                <a:gd name="T15" fmla="*/ 0 w 2792"/>
                <a:gd name="T16" fmla="*/ 0 h 45"/>
                <a:gd name="T17" fmla="*/ 2792 w 2792"/>
                <a:gd name="T18" fmla="*/ 45 h 45"/>
              </a:gdLst>
              <a:ahLst/>
              <a:cxnLst>
                <a:cxn ang="T10">
                  <a:pos x="T0" y="T1"/>
                </a:cxn>
                <a:cxn ang="T11">
                  <a:pos x="T2" y="T3"/>
                </a:cxn>
                <a:cxn ang="T12">
                  <a:pos x="T4" y="T5"/>
                </a:cxn>
                <a:cxn ang="T13">
                  <a:pos x="T6" y="T7"/>
                </a:cxn>
                <a:cxn ang="T14">
                  <a:pos x="T8" y="T9"/>
                </a:cxn>
              </a:cxnLst>
              <a:rect l="T15" t="T16" r="T17" b="T18"/>
              <a:pathLst>
                <a:path w="2792" h="45">
                  <a:moveTo>
                    <a:pt x="0" y="45"/>
                  </a:moveTo>
                  <a:lnTo>
                    <a:pt x="695" y="40"/>
                  </a:lnTo>
                  <a:lnTo>
                    <a:pt x="1396" y="40"/>
                  </a:lnTo>
                  <a:lnTo>
                    <a:pt x="2091" y="34"/>
                  </a:lnTo>
                  <a:lnTo>
                    <a:pt x="2792" y="0"/>
                  </a:lnTo>
                </a:path>
              </a:pathLst>
            </a:custGeom>
            <a:noFill/>
            <a:ln w="53975">
              <a:solidFill>
                <a:srgbClr val="800080"/>
              </a:solidFill>
              <a:prstDash val="sysDashDot"/>
              <a:round/>
              <a:headEnd/>
              <a:tailEnd/>
            </a:ln>
          </p:spPr>
          <p:txBody>
            <a:bodyPr/>
            <a:lstStyle/>
            <a:p>
              <a:endParaRPr lang="en-US"/>
            </a:p>
          </p:txBody>
        </p:sp>
        <p:sp>
          <p:nvSpPr>
            <p:cNvPr id="127" name="Freeform 86"/>
            <p:cNvSpPr>
              <a:spLocks/>
            </p:cNvSpPr>
            <p:nvPr/>
          </p:nvSpPr>
          <p:spPr bwMode="auto">
            <a:xfrm>
              <a:off x="1828800" y="5329238"/>
              <a:ext cx="107950" cy="123825"/>
            </a:xfrm>
            <a:custGeom>
              <a:avLst/>
              <a:gdLst>
                <a:gd name="T0" fmla="*/ 2147483647 w 68"/>
                <a:gd name="T1" fmla="*/ 2147483647 h 78"/>
                <a:gd name="T2" fmla="*/ 2147483647 w 68"/>
                <a:gd name="T3" fmla="*/ 2147483647 h 78"/>
                <a:gd name="T4" fmla="*/ 2147483647 w 68"/>
                <a:gd name="T5" fmla="*/ 0 h 78"/>
                <a:gd name="T6" fmla="*/ 0 w 68"/>
                <a:gd name="T7" fmla="*/ 2147483647 h 78"/>
                <a:gd name="T8" fmla="*/ 2147483647 w 68"/>
                <a:gd name="T9" fmla="*/ 2147483647 h 78"/>
                <a:gd name="T10" fmla="*/ 0 60000 65536"/>
                <a:gd name="T11" fmla="*/ 0 60000 65536"/>
                <a:gd name="T12" fmla="*/ 0 60000 65536"/>
                <a:gd name="T13" fmla="*/ 0 60000 65536"/>
                <a:gd name="T14" fmla="*/ 0 60000 65536"/>
                <a:gd name="T15" fmla="*/ 0 w 68"/>
                <a:gd name="T16" fmla="*/ 0 h 78"/>
                <a:gd name="T17" fmla="*/ 68 w 68"/>
                <a:gd name="T18" fmla="*/ 78 h 78"/>
              </a:gdLst>
              <a:ahLst/>
              <a:cxnLst>
                <a:cxn ang="T10">
                  <a:pos x="T0" y="T1"/>
                </a:cxn>
                <a:cxn ang="T11">
                  <a:pos x="T2" y="T3"/>
                </a:cxn>
                <a:cxn ang="T12">
                  <a:pos x="T4" y="T5"/>
                </a:cxn>
                <a:cxn ang="T13">
                  <a:pos x="T6" y="T7"/>
                </a:cxn>
                <a:cxn ang="T14">
                  <a:pos x="T8" y="T9"/>
                </a:cxn>
              </a:cxnLst>
              <a:rect l="T15" t="T16" r="T17" b="T18"/>
              <a:pathLst>
                <a:path w="68" h="78">
                  <a:moveTo>
                    <a:pt x="34" y="78"/>
                  </a:moveTo>
                  <a:lnTo>
                    <a:pt x="68" y="39"/>
                  </a:lnTo>
                  <a:lnTo>
                    <a:pt x="34" y="0"/>
                  </a:lnTo>
                  <a:lnTo>
                    <a:pt x="0" y="39"/>
                  </a:lnTo>
                  <a:lnTo>
                    <a:pt x="34" y="78"/>
                  </a:lnTo>
                  <a:close/>
                </a:path>
              </a:pathLst>
            </a:custGeom>
            <a:noFill/>
            <a:ln w="53975">
              <a:solidFill>
                <a:srgbClr val="800080"/>
              </a:solidFill>
              <a:round/>
              <a:headEnd/>
              <a:tailEnd/>
            </a:ln>
          </p:spPr>
          <p:txBody>
            <a:bodyPr/>
            <a:lstStyle/>
            <a:p>
              <a:endParaRPr lang="en-US"/>
            </a:p>
          </p:txBody>
        </p:sp>
        <p:sp>
          <p:nvSpPr>
            <p:cNvPr id="128" name="Freeform 87"/>
            <p:cNvSpPr>
              <a:spLocks/>
            </p:cNvSpPr>
            <p:nvPr/>
          </p:nvSpPr>
          <p:spPr bwMode="auto">
            <a:xfrm>
              <a:off x="2933700" y="5319713"/>
              <a:ext cx="106363" cy="125412"/>
            </a:xfrm>
            <a:custGeom>
              <a:avLst/>
              <a:gdLst>
                <a:gd name="T0" fmla="*/ 2147483647 w 67"/>
                <a:gd name="T1" fmla="*/ 2147483647 h 79"/>
                <a:gd name="T2" fmla="*/ 2147483647 w 67"/>
                <a:gd name="T3" fmla="*/ 2147483647 h 79"/>
                <a:gd name="T4" fmla="*/ 2147483647 w 67"/>
                <a:gd name="T5" fmla="*/ 0 h 79"/>
                <a:gd name="T6" fmla="*/ 0 w 67"/>
                <a:gd name="T7" fmla="*/ 2147483647 h 79"/>
                <a:gd name="T8" fmla="*/ 2147483647 w 67"/>
                <a:gd name="T9" fmla="*/ 2147483647 h 79"/>
                <a:gd name="T10" fmla="*/ 0 60000 65536"/>
                <a:gd name="T11" fmla="*/ 0 60000 65536"/>
                <a:gd name="T12" fmla="*/ 0 60000 65536"/>
                <a:gd name="T13" fmla="*/ 0 60000 65536"/>
                <a:gd name="T14" fmla="*/ 0 60000 65536"/>
                <a:gd name="T15" fmla="*/ 0 w 67"/>
                <a:gd name="T16" fmla="*/ 0 h 79"/>
                <a:gd name="T17" fmla="*/ 67 w 67"/>
                <a:gd name="T18" fmla="*/ 79 h 79"/>
              </a:gdLst>
              <a:ahLst/>
              <a:cxnLst>
                <a:cxn ang="T10">
                  <a:pos x="T0" y="T1"/>
                </a:cxn>
                <a:cxn ang="T11">
                  <a:pos x="T2" y="T3"/>
                </a:cxn>
                <a:cxn ang="T12">
                  <a:pos x="T4" y="T5"/>
                </a:cxn>
                <a:cxn ang="T13">
                  <a:pos x="T6" y="T7"/>
                </a:cxn>
                <a:cxn ang="T14">
                  <a:pos x="T8" y="T9"/>
                </a:cxn>
              </a:cxnLst>
              <a:rect l="T15" t="T16" r="T17" b="T18"/>
              <a:pathLst>
                <a:path w="67" h="79">
                  <a:moveTo>
                    <a:pt x="33" y="79"/>
                  </a:moveTo>
                  <a:lnTo>
                    <a:pt x="67" y="40"/>
                  </a:lnTo>
                  <a:lnTo>
                    <a:pt x="33" y="0"/>
                  </a:lnTo>
                  <a:lnTo>
                    <a:pt x="0" y="40"/>
                  </a:lnTo>
                  <a:lnTo>
                    <a:pt x="33" y="79"/>
                  </a:lnTo>
                  <a:close/>
                </a:path>
              </a:pathLst>
            </a:custGeom>
            <a:noFill/>
            <a:ln w="53975">
              <a:solidFill>
                <a:srgbClr val="800080"/>
              </a:solidFill>
              <a:round/>
              <a:headEnd/>
              <a:tailEnd/>
            </a:ln>
          </p:spPr>
          <p:txBody>
            <a:bodyPr/>
            <a:lstStyle/>
            <a:p>
              <a:endParaRPr lang="en-US"/>
            </a:p>
          </p:txBody>
        </p:sp>
        <p:sp>
          <p:nvSpPr>
            <p:cNvPr id="129" name="Freeform 88"/>
            <p:cNvSpPr>
              <a:spLocks/>
            </p:cNvSpPr>
            <p:nvPr/>
          </p:nvSpPr>
          <p:spPr bwMode="auto">
            <a:xfrm>
              <a:off x="4044950" y="5319713"/>
              <a:ext cx="107950" cy="125412"/>
            </a:xfrm>
            <a:custGeom>
              <a:avLst/>
              <a:gdLst>
                <a:gd name="T0" fmla="*/ 2147483647 w 68"/>
                <a:gd name="T1" fmla="*/ 2147483647 h 79"/>
                <a:gd name="T2" fmla="*/ 2147483647 w 68"/>
                <a:gd name="T3" fmla="*/ 2147483647 h 79"/>
                <a:gd name="T4" fmla="*/ 2147483647 w 68"/>
                <a:gd name="T5" fmla="*/ 0 h 79"/>
                <a:gd name="T6" fmla="*/ 0 w 68"/>
                <a:gd name="T7" fmla="*/ 2147483647 h 79"/>
                <a:gd name="T8" fmla="*/ 2147483647 w 68"/>
                <a:gd name="T9" fmla="*/ 2147483647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34" y="79"/>
                  </a:moveTo>
                  <a:lnTo>
                    <a:pt x="68" y="40"/>
                  </a:lnTo>
                  <a:lnTo>
                    <a:pt x="34" y="0"/>
                  </a:lnTo>
                  <a:lnTo>
                    <a:pt x="0" y="40"/>
                  </a:lnTo>
                  <a:lnTo>
                    <a:pt x="34" y="79"/>
                  </a:lnTo>
                  <a:close/>
                </a:path>
              </a:pathLst>
            </a:custGeom>
            <a:noFill/>
            <a:ln w="53975">
              <a:solidFill>
                <a:srgbClr val="800080"/>
              </a:solidFill>
              <a:round/>
              <a:headEnd/>
              <a:tailEnd/>
            </a:ln>
          </p:spPr>
          <p:txBody>
            <a:bodyPr/>
            <a:lstStyle/>
            <a:p>
              <a:endParaRPr lang="en-US"/>
            </a:p>
          </p:txBody>
        </p:sp>
        <p:sp>
          <p:nvSpPr>
            <p:cNvPr id="130" name="Freeform 89"/>
            <p:cNvSpPr>
              <a:spLocks/>
            </p:cNvSpPr>
            <p:nvPr/>
          </p:nvSpPr>
          <p:spPr bwMode="auto">
            <a:xfrm>
              <a:off x="5149850" y="5311775"/>
              <a:ext cx="106363" cy="123825"/>
            </a:xfrm>
            <a:custGeom>
              <a:avLst/>
              <a:gdLst>
                <a:gd name="T0" fmla="*/ 2147483647 w 67"/>
                <a:gd name="T1" fmla="*/ 2147483647 h 78"/>
                <a:gd name="T2" fmla="*/ 2147483647 w 67"/>
                <a:gd name="T3" fmla="*/ 2147483647 h 78"/>
                <a:gd name="T4" fmla="*/ 2147483647 w 67"/>
                <a:gd name="T5" fmla="*/ 0 h 78"/>
                <a:gd name="T6" fmla="*/ 0 w 67"/>
                <a:gd name="T7" fmla="*/ 2147483647 h 78"/>
                <a:gd name="T8" fmla="*/ 2147483647 w 67"/>
                <a:gd name="T9" fmla="*/ 2147483647 h 78"/>
                <a:gd name="T10" fmla="*/ 0 60000 65536"/>
                <a:gd name="T11" fmla="*/ 0 60000 65536"/>
                <a:gd name="T12" fmla="*/ 0 60000 65536"/>
                <a:gd name="T13" fmla="*/ 0 60000 65536"/>
                <a:gd name="T14" fmla="*/ 0 60000 65536"/>
                <a:gd name="T15" fmla="*/ 0 w 67"/>
                <a:gd name="T16" fmla="*/ 0 h 78"/>
                <a:gd name="T17" fmla="*/ 67 w 67"/>
                <a:gd name="T18" fmla="*/ 78 h 78"/>
              </a:gdLst>
              <a:ahLst/>
              <a:cxnLst>
                <a:cxn ang="T10">
                  <a:pos x="T0" y="T1"/>
                </a:cxn>
                <a:cxn ang="T11">
                  <a:pos x="T2" y="T3"/>
                </a:cxn>
                <a:cxn ang="T12">
                  <a:pos x="T4" y="T5"/>
                </a:cxn>
                <a:cxn ang="T13">
                  <a:pos x="T6" y="T7"/>
                </a:cxn>
                <a:cxn ang="T14">
                  <a:pos x="T8" y="T9"/>
                </a:cxn>
              </a:cxnLst>
              <a:rect l="T15" t="T16" r="T17" b="T18"/>
              <a:pathLst>
                <a:path w="67" h="78">
                  <a:moveTo>
                    <a:pt x="33" y="78"/>
                  </a:moveTo>
                  <a:lnTo>
                    <a:pt x="67" y="39"/>
                  </a:lnTo>
                  <a:lnTo>
                    <a:pt x="33" y="0"/>
                  </a:lnTo>
                  <a:lnTo>
                    <a:pt x="0" y="39"/>
                  </a:lnTo>
                  <a:lnTo>
                    <a:pt x="33" y="78"/>
                  </a:lnTo>
                  <a:close/>
                </a:path>
              </a:pathLst>
            </a:custGeom>
            <a:noFill/>
            <a:ln w="53975">
              <a:solidFill>
                <a:srgbClr val="800080"/>
              </a:solidFill>
              <a:round/>
              <a:headEnd/>
              <a:tailEnd/>
            </a:ln>
          </p:spPr>
          <p:txBody>
            <a:bodyPr/>
            <a:lstStyle/>
            <a:p>
              <a:endParaRPr lang="en-US"/>
            </a:p>
          </p:txBody>
        </p:sp>
        <p:sp>
          <p:nvSpPr>
            <p:cNvPr id="131" name="Freeform 90"/>
            <p:cNvSpPr>
              <a:spLocks/>
            </p:cNvSpPr>
            <p:nvPr/>
          </p:nvSpPr>
          <p:spPr bwMode="auto">
            <a:xfrm>
              <a:off x="6261100" y="5257800"/>
              <a:ext cx="107950" cy="125413"/>
            </a:xfrm>
            <a:custGeom>
              <a:avLst/>
              <a:gdLst>
                <a:gd name="T0" fmla="*/ 2147483647 w 68"/>
                <a:gd name="T1" fmla="*/ 2147483647 h 79"/>
                <a:gd name="T2" fmla="*/ 2147483647 w 68"/>
                <a:gd name="T3" fmla="*/ 2147483647 h 79"/>
                <a:gd name="T4" fmla="*/ 2147483647 w 68"/>
                <a:gd name="T5" fmla="*/ 0 h 79"/>
                <a:gd name="T6" fmla="*/ 0 w 68"/>
                <a:gd name="T7" fmla="*/ 2147483647 h 79"/>
                <a:gd name="T8" fmla="*/ 2147483647 w 68"/>
                <a:gd name="T9" fmla="*/ 2147483647 h 79"/>
                <a:gd name="T10" fmla="*/ 0 60000 65536"/>
                <a:gd name="T11" fmla="*/ 0 60000 65536"/>
                <a:gd name="T12" fmla="*/ 0 60000 65536"/>
                <a:gd name="T13" fmla="*/ 0 60000 65536"/>
                <a:gd name="T14" fmla="*/ 0 60000 65536"/>
                <a:gd name="T15" fmla="*/ 0 w 68"/>
                <a:gd name="T16" fmla="*/ 0 h 79"/>
                <a:gd name="T17" fmla="*/ 68 w 68"/>
                <a:gd name="T18" fmla="*/ 79 h 79"/>
              </a:gdLst>
              <a:ahLst/>
              <a:cxnLst>
                <a:cxn ang="T10">
                  <a:pos x="T0" y="T1"/>
                </a:cxn>
                <a:cxn ang="T11">
                  <a:pos x="T2" y="T3"/>
                </a:cxn>
                <a:cxn ang="T12">
                  <a:pos x="T4" y="T5"/>
                </a:cxn>
                <a:cxn ang="T13">
                  <a:pos x="T6" y="T7"/>
                </a:cxn>
                <a:cxn ang="T14">
                  <a:pos x="T8" y="T9"/>
                </a:cxn>
              </a:cxnLst>
              <a:rect l="T15" t="T16" r="T17" b="T18"/>
              <a:pathLst>
                <a:path w="68" h="79">
                  <a:moveTo>
                    <a:pt x="34" y="79"/>
                  </a:moveTo>
                  <a:lnTo>
                    <a:pt x="68" y="39"/>
                  </a:lnTo>
                  <a:lnTo>
                    <a:pt x="34" y="0"/>
                  </a:lnTo>
                  <a:lnTo>
                    <a:pt x="0" y="39"/>
                  </a:lnTo>
                  <a:lnTo>
                    <a:pt x="34" y="79"/>
                  </a:lnTo>
                  <a:close/>
                </a:path>
              </a:pathLst>
            </a:custGeom>
            <a:noFill/>
            <a:ln w="53975">
              <a:solidFill>
                <a:srgbClr val="800080"/>
              </a:solidFill>
              <a:round/>
              <a:headEnd/>
              <a:tailEnd/>
            </a:ln>
          </p:spPr>
          <p:txBody>
            <a:bodyPr/>
            <a:lstStyle/>
            <a:p>
              <a:endParaRPr lang="en-US"/>
            </a:p>
          </p:txBody>
        </p:sp>
      </p:grpSp>
      <p:grpSp>
        <p:nvGrpSpPr>
          <p:cNvPr id="132" name="Group 131"/>
          <p:cNvGrpSpPr/>
          <p:nvPr/>
        </p:nvGrpSpPr>
        <p:grpSpPr>
          <a:xfrm>
            <a:off x="2495043" y="3954288"/>
            <a:ext cx="3799183" cy="99784"/>
            <a:chOff x="1838325" y="5364163"/>
            <a:chExt cx="4521200" cy="133350"/>
          </a:xfrm>
          <a:effectLst>
            <a:outerShdw blurRad="50800" dist="38100" dir="8100000" algn="tr" rotWithShape="0">
              <a:prstClr val="black">
                <a:alpha val="40000"/>
              </a:prstClr>
            </a:outerShdw>
          </a:effectLst>
        </p:grpSpPr>
        <p:sp>
          <p:nvSpPr>
            <p:cNvPr id="133" name="Freeform 79"/>
            <p:cNvSpPr>
              <a:spLocks/>
            </p:cNvSpPr>
            <p:nvPr/>
          </p:nvSpPr>
          <p:spPr bwMode="auto">
            <a:xfrm>
              <a:off x="1882775" y="5408613"/>
              <a:ext cx="4432300" cy="44450"/>
            </a:xfrm>
            <a:custGeom>
              <a:avLst/>
              <a:gdLst>
                <a:gd name="T0" fmla="*/ 0 w 2792"/>
                <a:gd name="T1" fmla="*/ 2147483647 h 28"/>
                <a:gd name="T2" fmla="*/ 2147483647 w 2792"/>
                <a:gd name="T3" fmla="*/ 2147483647 h 28"/>
                <a:gd name="T4" fmla="*/ 2147483647 w 2792"/>
                <a:gd name="T5" fmla="*/ 2147483647 h 28"/>
                <a:gd name="T6" fmla="*/ 2147483647 w 2792"/>
                <a:gd name="T7" fmla="*/ 2147483647 h 28"/>
                <a:gd name="T8" fmla="*/ 2147483647 w 2792"/>
                <a:gd name="T9" fmla="*/ 0 h 28"/>
                <a:gd name="T10" fmla="*/ 0 60000 65536"/>
                <a:gd name="T11" fmla="*/ 0 60000 65536"/>
                <a:gd name="T12" fmla="*/ 0 60000 65536"/>
                <a:gd name="T13" fmla="*/ 0 60000 65536"/>
                <a:gd name="T14" fmla="*/ 0 60000 65536"/>
                <a:gd name="T15" fmla="*/ 0 w 2792"/>
                <a:gd name="T16" fmla="*/ 0 h 28"/>
                <a:gd name="T17" fmla="*/ 2792 w 2792"/>
                <a:gd name="T18" fmla="*/ 28 h 28"/>
              </a:gdLst>
              <a:ahLst/>
              <a:cxnLst>
                <a:cxn ang="T10">
                  <a:pos x="T0" y="T1"/>
                </a:cxn>
                <a:cxn ang="T11">
                  <a:pos x="T2" y="T3"/>
                </a:cxn>
                <a:cxn ang="T12">
                  <a:pos x="T4" y="T5"/>
                </a:cxn>
                <a:cxn ang="T13">
                  <a:pos x="T6" y="T7"/>
                </a:cxn>
                <a:cxn ang="T14">
                  <a:pos x="T8" y="T9"/>
                </a:cxn>
              </a:cxnLst>
              <a:rect l="T15" t="T16" r="T17" b="T18"/>
              <a:pathLst>
                <a:path w="2792" h="28">
                  <a:moveTo>
                    <a:pt x="0" y="28"/>
                  </a:moveTo>
                  <a:lnTo>
                    <a:pt x="695" y="23"/>
                  </a:lnTo>
                  <a:lnTo>
                    <a:pt x="1396" y="17"/>
                  </a:lnTo>
                  <a:lnTo>
                    <a:pt x="2091" y="17"/>
                  </a:lnTo>
                  <a:lnTo>
                    <a:pt x="2792" y="0"/>
                  </a:lnTo>
                </a:path>
              </a:pathLst>
            </a:custGeom>
            <a:noFill/>
            <a:ln w="53975">
              <a:solidFill>
                <a:schemeClr val="tx2">
                  <a:lumMod val="60000"/>
                  <a:lumOff val="40000"/>
                </a:schemeClr>
              </a:solidFill>
              <a:prstDash val="sysDot"/>
              <a:round/>
              <a:headEnd/>
              <a:tailEnd/>
            </a:ln>
          </p:spPr>
          <p:txBody>
            <a:bodyPr/>
            <a:lstStyle/>
            <a:p>
              <a:endParaRPr lang="en-US"/>
            </a:p>
          </p:txBody>
        </p:sp>
        <p:sp>
          <p:nvSpPr>
            <p:cNvPr id="134" name="Rectangle 80"/>
            <p:cNvSpPr>
              <a:spLocks noChangeArrowheads="1"/>
            </p:cNvSpPr>
            <p:nvPr/>
          </p:nvSpPr>
          <p:spPr bwMode="auto">
            <a:xfrm>
              <a:off x="1838325" y="5408613"/>
              <a:ext cx="88900" cy="88900"/>
            </a:xfrm>
            <a:prstGeom prst="rect">
              <a:avLst/>
            </a:prstGeom>
            <a:noFill/>
            <a:ln w="53975">
              <a:solidFill>
                <a:schemeClr val="tx2">
                  <a:lumMod val="60000"/>
                  <a:lumOff val="40000"/>
                </a:schemeClr>
              </a:solidFill>
              <a:miter lim="800000"/>
              <a:headEnd/>
              <a:tailEnd/>
            </a:ln>
          </p:spPr>
          <p:txBody>
            <a:bodyPr/>
            <a:lstStyle/>
            <a:p>
              <a:endParaRPr lang="en-US"/>
            </a:p>
          </p:txBody>
        </p:sp>
        <p:sp>
          <p:nvSpPr>
            <p:cNvPr id="135" name="Rectangle 81"/>
            <p:cNvSpPr>
              <a:spLocks noChangeArrowheads="1"/>
            </p:cNvSpPr>
            <p:nvPr/>
          </p:nvSpPr>
          <p:spPr bwMode="auto">
            <a:xfrm>
              <a:off x="2941638" y="5400675"/>
              <a:ext cx="88900" cy="88900"/>
            </a:xfrm>
            <a:prstGeom prst="rect">
              <a:avLst/>
            </a:prstGeom>
            <a:noFill/>
            <a:ln w="53975">
              <a:solidFill>
                <a:schemeClr val="tx2">
                  <a:lumMod val="60000"/>
                  <a:lumOff val="40000"/>
                </a:schemeClr>
              </a:solidFill>
              <a:miter lim="800000"/>
              <a:headEnd/>
              <a:tailEnd/>
            </a:ln>
          </p:spPr>
          <p:txBody>
            <a:bodyPr/>
            <a:lstStyle/>
            <a:p>
              <a:endParaRPr lang="en-US"/>
            </a:p>
          </p:txBody>
        </p:sp>
        <p:sp>
          <p:nvSpPr>
            <p:cNvPr id="136" name="Rectangle 82"/>
            <p:cNvSpPr>
              <a:spLocks noChangeArrowheads="1"/>
            </p:cNvSpPr>
            <p:nvPr/>
          </p:nvSpPr>
          <p:spPr bwMode="auto">
            <a:xfrm>
              <a:off x="4054475" y="5391150"/>
              <a:ext cx="88900" cy="88900"/>
            </a:xfrm>
            <a:prstGeom prst="rect">
              <a:avLst/>
            </a:prstGeom>
            <a:noFill/>
            <a:ln w="53975">
              <a:solidFill>
                <a:schemeClr val="tx2">
                  <a:lumMod val="60000"/>
                  <a:lumOff val="40000"/>
                </a:schemeClr>
              </a:solidFill>
              <a:miter lim="800000"/>
              <a:headEnd/>
              <a:tailEnd/>
            </a:ln>
          </p:spPr>
          <p:txBody>
            <a:bodyPr/>
            <a:lstStyle/>
            <a:p>
              <a:endParaRPr lang="en-US"/>
            </a:p>
          </p:txBody>
        </p:sp>
        <p:sp>
          <p:nvSpPr>
            <p:cNvPr id="137" name="Rectangle 83"/>
            <p:cNvSpPr>
              <a:spLocks noChangeArrowheads="1"/>
            </p:cNvSpPr>
            <p:nvPr/>
          </p:nvSpPr>
          <p:spPr bwMode="auto">
            <a:xfrm>
              <a:off x="5157788" y="5391150"/>
              <a:ext cx="88900" cy="88900"/>
            </a:xfrm>
            <a:prstGeom prst="rect">
              <a:avLst/>
            </a:prstGeom>
            <a:noFill/>
            <a:ln w="53975">
              <a:solidFill>
                <a:schemeClr val="tx2">
                  <a:lumMod val="60000"/>
                  <a:lumOff val="40000"/>
                </a:schemeClr>
              </a:solidFill>
              <a:miter lim="800000"/>
              <a:headEnd/>
              <a:tailEnd/>
            </a:ln>
          </p:spPr>
          <p:txBody>
            <a:bodyPr/>
            <a:lstStyle/>
            <a:p>
              <a:endParaRPr lang="en-US"/>
            </a:p>
          </p:txBody>
        </p:sp>
        <p:sp>
          <p:nvSpPr>
            <p:cNvPr id="138" name="Rectangle 84"/>
            <p:cNvSpPr>
              <a:spLocks noChangeArrowheads="1"/>
            </p:cNvSpPr>
            <p:nvPr/>
          </p:nvSpPr>
          <p:spPr bwMode="auto">
            <a:xfrm>
              <a:off x="6270625" y="5364163"/>
              <a:ext cx="88900" cy="88900"/>
            </a:xfrm>
            <a:prstGeom prst="rect">
              <a:avLst/>
            </a:prstGeom>
            <a:noFill/>
            <a:ln w="53975">
              <a:solidFill>
                <a:schemeClr val="tx2">
                  <a:lumMod val="60000"/>
                  <a:lumOff val="40000"/>
                </a:schemeClr>
              </a:solidFill>
              <a:miter lim="800000"/>
              <a:headEnd/>
              <a:tailEnd/>
            </a:ln>
          </p:spPr>
          <p:txBody>
            <a:bodyPr/>
            <a:lstStyle/>
            <a:p>
              <a:endParaRPr lang="en-US"/>
            </a:p>
          </p:txBody>
        </p:sp>
      </p:grpSp>
      <p:grpSp>
        <p:nvGrpSpPr>
          <p:cNvPr id="139" name="Group 138"/>
          <p:cNvGrpSpPr/>
          <p:nvPr/>
        </p:nvGrpSpPr>
        <p:grpSpPr>
          <a:xfrm>
            <a:off x="2532395" y="1894454"/>
            <a:ext cx="3732484" cy="2224953"/>
            <a:chOff x="1882775" y="2605088"/>
            <a:chExt cx="4441825" cy="2973387"/>
          </a:xfrm>
          <a:effectLst>
            <a:outerShdw blurRad="50800" dist="38100" dir="8100000" algn="tr" rotWithShape="0">
              <a:prstClr val="black">
                <a:alpha val="40000"/>
              </a:prstClr>
            </a:outerShdw>
          </a:effectLst>
        </p:grpSpPr>
        <p:sp>
          <p:nvSpPr>
            <p:cNvPr id="140" name="Line 50"/>
            <p:cNvSpPr>
              <a:spLocks noChangeShapeType="1"/>
            </p:cNvSpPr>
            <p:nvPr/>
          </p:nvSpPr>
          <p:spPr bwMode="auto">
            <a:xfrm flipV="1">
              <a:off x="1882775" y="5524500"/>
              <a:ext cx="1588" cy="44450"/>
            </a:xfrm>
            <a:prstGeom prst="line">
              <a:avLst/>
            </a:prstGeom>
            <a:noFill/>
            <a:ln w="0">
              <a:solidFill>
                <a:srgbClr val="000000"/>
              </a:solidFill>
              <a:round/>
              <a:headEnd/>
              <a:tailEnd/>
            </a:ln>
          </p:spPr>
          <p:txBody>
            <a:bodyPr/>
            <a:lstStyle/>
            <a:p>
              <a:endParaRPr lang="en-US"/>
            </a:p>
          </p:txBody>
        </p:sp>
        <p:sp>
          <p:nvSpPr>
            <p:cNvPr id="141" name="Line 52"/>
            <p:cNvSpPr>
              <a:spLocks noChangeShapeType="1"/>
            </p:cNvSpPr>
            <p:nvPr/>
          </p:nvSpPr>
          <p:spPr bwMode="auto">
            <a:xfrm flipV="1">
              <a:off x="2986088" y="5524500"/>
              <a:ext cx="1587" cy="44450"/>
            </a:xfrm>
            <a:prstGeom prst="line">
              <a:avLst/>
            </a:prstGeom>
            <a:noFill/>
            <a:ln w="0">
              <a:solidFill>
                <a:srgbClr val="000000"/>
              </a:solidFill>
              <a:round/>
              <a:headEnd/>
              <a:tailEnd/>
            </a:ln>
          </p:spPr>
          <p:txBody>
            <a:bodyPr/>
            <a:lstStyle/>
            <a:p>
              <a:endParaRPr lang="en-US"/>
            </a:p>
          </p:txBody>
        </p:sp>
        <p:sp>
          <p:nvSpPr>
            <p:cNvPr id="142" name="Line 60"/>
            <p:cNvSpPr>
              <a:spLocks noChangeShapeType="1"/>
            </p:cNvSpPr>
            <p:nvPr/>
          </p:nvSpPr>
          <p:spPr bwMode="auto">
            <a:xfrm>
              <a:off x="1882775" y="5568950"/>
              <a:ext cx="34925" cy="1588"/>
            </a:xfrm>
            <a:prstGeom prst="line">
              <a:avLst/>
            </a:prstGeom>
            <a:noFill/>
            <a:ln w="0">
              <a:solidFill>
                <a:srgbClr val="000000"/>
              </a:solidFill>
              <a:round/>
              <a:headEnd/>
              <a:tailEnd/>
            </a:ln>
          </p:spPr>
          <p:txBody>
            <a:bodyPr/>
            <a:lstStyle/>
            <a:p>
              <a:endParaRPr lang="en-US"/>
            </a:p>
          </p:txBody>
        </p:sp>
        <p:sp>
          <p:nvSpPr>
            <p:cNvPr id="143" name="Line 62"/>
            <p:cNvSpPr>
              <a:spLocks noChangeShapeType="1"/>
            </p:cNvSpPr>
            <p:nvPr/>
          </p:nvSpPr>
          <p:spPr bwMode="auto">
            <a:xfrm>
              <a:off x="1882775" y="4857750"/>
              <a:ext cx="34925" cy="1588"/>
            </a:xfrm>
            <a:prstGeom prst="line">
              <a:avLst/>
            </a:prstGeom>
            <a:noFill/>
            <a:ln w="0">
              <a:solidFill>
                <a:srgbClr val="000000"/>
              </a:solidFill>
              <a:round/>
              <a:headEnd/>
              <a:tailEnd/>
            </a:ln>
          </p:spPr>
          <p:txBody>
            <a:bodyPr/>
            <a:lstStyle/>
            <a:p>
              <a:endParaRPr lang="en-US"/>
            </a:p>
          </p:txBody>
        </p:sp>
        <p:sp>
          <p:nvSpPr>
            <p:cNvPr id="144" name="Line 64"/>
            <p:cNvSpPr>
              <a:spLocks noChangeShapeType="1"/>
            </p:cNvSpPr>
            <p:nvPr/>
          </p:nvSpPr>
          <p:spPr bwMode="auto">
            <a:xfrm>
              <a:off x="1882775" y="4144963"/>
              <a:ext cx="34925" cy="1587"/>
            </a:xfrm>
            <a:prstGeom prst="line">
              <a:avLst/>
            </a:prstGeom>
            <a:noFill/>
            <a:ln w="0">
              <a:solidFill>
                <a:srgbClr val="000000"/>
              </a:solidFill>
              <a:round/>
              <a:headEnd/>
              <a:tailEnd/>
            </a:ln>
          </p:spPr>
          <p:txBody>
            <a:bodyPr/>
            <a:lstStyle/>
            <a:p>
              <a:endParaRPr lang="en-US"/>
            </a:p>
          </p:txBody>
        </p:sp>
        <p:sp>
          <p:nvSpPr>
            <p:cNvPr id="145" name="Line 66"/>
            <p:cNvSpPr>
              <a:spLocks noChangeShapeType="1"/>
            </p:cNvSpPr>
            <p:nvPr/>
          </p:nvSpPr>
          <p:spPr bwMode="auto">
            <a:xfrm>
              <a:off x="1882775" y="3432175"/>
              <a:ext cx="34925" cy="1588"/>
            </a:xfrm>
            <a:prstGeom prst="line">
              <a:avLst/>
            </a:prstGeom>
            <a:noFill/>
            <a:ln w="0">
              <a:solidFill>
                <a:srgbClr val="000000"/>
              </a:solidFill>
              <a:round/>
              <a:headEnd/>
              <a:tailEnd/>
            </a:ln>
          </p:spPr>
          <p:txBody>
            <a:bodyPr/>
            <a:lstStyle/>
            <a:p>
              <a:endParaRPr lang="en-US"/>
            </a:p>
          </p:txBody>
        </p:sp>
        <p:sp>
          <p:nvSpPr>
            <p:cNvPr id="146" name="Line 68"/>
            <p:cNvSpPr>
              <a:spLocks noChangeShapeType="1"/>
            </p:cNvSpPr>
            <p:nvPr/>
          </p:nvSpPr>
          <p:spPr bwMode="auto">
            <a:xfrm>
              <a:off x="1882775" y="2720975"/>
              <a:ext cx="34925" cy="1588"/>
            </a:xfrm>
            <a:prstGeom prst="line">
              <a:avLst/>
            </a:prstGeom>
            <a:noFill/>
            <a:ln w="0">
              <a:solidFill>
                <a:srgbClr val="000000"/>
              </a:solidFill>
              <a:round/>
              <a:headEnd/>
              <a:tailEnd/>
            </a:ln>
          </p:spPr>
          <p:txBody>
            <a:bodyPr/>
            <a:lstStyle/>
            <a:p>
              <a:endParaRPr lang="en-US"/>
            </a:p>
          </p:txBody>
        </p:sp>
        <p:sp>
          <p:nvSpPr>
            <p:cNvPr id="147" name="Line 92"/>
            <p:cNvSpPr>
              <a:spLocks noChangeShapeType="1"/>
            </p:cNvSpPr>
            <p:nvPr/>
          </p:nvSpPr>
          <p:spPr bwMode="auto">
            <a:xfrm>
              <a:off x="1882775" y="5543550"/>
              <a:ext cx="53975" cy="1588"/>
            </a:xfrm>
            <a:prstGeom prst="line">
              <a:avLst/>
            </a:prstGeom>
            <a:noFill/>
            <a:ln w="44450">
              <a:solidFill>
                <a:srgbClr val="FF00FF"/>
              </a:solidFill>
              <a:round/>
              <a:headEnd/>
              <a:tailEnd/>
            </a:ln>
          </p:spPr>
          <p:txBody>
            <a:bodyPr/>
            <a:lstStyle/>
            <a:p>
              <a:endParaRPr lang="en-US"/>
            </a:p>
          </p:txBody>
        </p:sp>
        <p:sp>
          <p:nvSpPr>
            <p:cNvPr id="148" name="Line 93"/>
            <p:cNvSpPr>
              <a:spLocks noChangeShapeType="1"/>
            </p:cNvSpPr>
            <p:nvPr/>
          </p:nvSpPr>
          <p:spPr bwMode="auto">
            <a:xfrm>
              <a:off x="1882775" y="5489575"/>
              <a:ext cx="1588" cy="88900"/>
            </a:xfrm>
            <a:prstGeom prst="line">
              <a:avLst/>
            </a:prstGeom>
            <a:noFill/>
            <a:ln w="44450">
              <a:solidFill>
                <a:srgbClr val="FF00FF"/>
              </a:solidFill>
              <a:round/>
              <a:headEnd/>
              <a:tailEnd/>
            </a:ln>
          </p:spPr>
          <p:txBody>
            <a:bodyPr/>
            <a:lstStyle/>
            <a:p>
              <a:endParaRPr lang="en-US"/>
            </a:p>
          </p:txBody>
        </p:sp>
        <p:sp>
          <p:nvSpPr>
            <p:cNvPr id="149" name="Line 94"/>
            <p:cNvSpPr>
              <a:spLocks noChangeShapeType="1"/>
            </p:cNvSpPr>
            <p:nvPr/>
          </p:nvSpPr>
          <p:spPr bwMode="auto">
            <a:xfrm>
              <a:off x="2933700" y="5543550"/>
              <a:ext cx="106363" cy="1588"/>
            </a:xfrm>
            <a:prstGeom prst="line">
              <a:avLst/>
            </a:prstGeom>
            <a:noFill/>
            <a:ln w="44450">
              <a:solidFill>
                <a:srgbClr val="FF00FF"/>
              </a:solidFill>
              <a:round/>
              <a:headEnd/>
              <a:tailEnd/>
            </a:ln>
          </p:spPr>
          <p:txBody>
            <a:bodyPr/>
            <a:lstStyle/>
            <a:p>
              <a:endParaRPr lang="en-US"/>
            </a:p>
          </p:txBody>
        </p:sp>
        <p:sp>
          <p:nvSpPr>
            <p:cNvPr id="150" name="Line 96"/>
            <p:cNvSpPr>
              <a:spLocks noChangeShapeType="1"/>
            </p:cNvSpPr>
            <p:nvPr/>
          </p:nvSpPr>
          <p:spPr bwMode="auto">
            <a:xfrm>
              <a:off x="4044950" y="5427663"/>
              <a:ext cx="107950" cy="1587"/>
            </a:xfrm>
            <a:prstGeom prst="line">
              <a:avLst/>
            </a:prstGeom>
            <a:noFill/>
            <a:ln w="44450">
              <a:solidFill>
                <a:srgbClr val="FF00FF"/>
              </a:solidFill>
              <a:round/>
              <a:headEnd/>
              <a:tailEnd/>
            </a:ln>
          </p:spPr>
          <p:txBody>
            <a:bodyPr/>
            <a:lstStyle/>
            <a:p>
              <a:endParaRPr lang="en-US"/>
            </a:p>
          </p:txBody>
        </p:sp>
        <p:sp>
          <p:nvSpPr>
            <p:cNvPr id="151" name="Line 97"/>
            <p:cNvSpPr>
              <a:spLocks noChangeShapeType="1"/>
            </p:cNvSpPr>
            <p:nvPr/>
          </p:nvSpPr>
          <p:spPr bwMode="auto">
            <a:xfrm>
              <a:off x="4098925" y="5373688"/>
              <a:ext cx="1588" cy="106362"/>
            </a:xfrm>
            <a:prstGeom prst="line">
              <a:avLst/>
            </a:prstGeom>
            <a:noFill/>
            <a:ln w="44450">
              <a:solidFill>
                <a:srgbClr val="FF00FF"/>
              </a:solidFill>
              <a:round/>
              <a:headEnd/>
              <a:tailEnd/>
            </a:ln>
          </p:spPr>
          <p:txBody>
            <a:bodyPr/>
            <a:lstStyle/>
            <a:p>
              <a:endParaRPr lang="en-US"/>
            </a:p>
          </p:txBody>
        </p:sp>
        <p:sp>
          <p:nvSpPr>
            <p:cNvPr id="152" name="Line 98"/>
            <p:cNvSpPr>
              <a:spLocks noChangeShapeType="1"/>
            </p:cNvSpPr>
            <p:nvPr/>
          </p:nvSpPr>
          <p:spPr bwMode="auto">
            <a:xfrm>
              <a:off x="5149850" y="5080000"/>
              <a:ext cx="106363" cy="1588"/>
            </a:xfrm>
            <a:prstGeom prst="line">
              <a:avLst/>
            </a:prstGeom>
            <a:noFill/>
            <a:ln w="44450">
              <a:solidFill>
                <a:srgbClr val="FF00FF"/>
              </a:solidFill>
              <a:round/>
              <a:headEnd/>
              <a:tailEnd/>
            </a:ln>
          </p:spPr>
          <p:txBody>
            <a:bodyPr/>
            <a:lstStyle/>
            <a:p>
              <a:endParaRPr lang="en-US"/>
            </a:p>
          </p:txBody>
        </p:sp>
        <p:sp>
          <p:nvSpPr>
            <p:cNvPr id="153" name="Line 99"/>
            <p:cNvSpPr>
              <a:spLocks noChangeShapeType="1"/>
            </p:cNvSpPr>
            <p:nvPr/>
          </p:nvSpPr>
          <p:spPr bwMode="auto">
            <a:xfrm>
              <a:off x="5202238" y="5026025"/>
              <a:ext cx="1587" cy="107950"/>
            </a:xfrm>
            <a:prstGeom prst="line">
              <a:avLst/>
            </a:prstGeom>
            <a:noFill/>
            <a:ln w="44450">
              <a:solidFill>
                <a:srgbClr val="FF00FF"/>
              </a:solidFill>
              <a:round/>
              <a:headEnd/>
              <a:tailEnd/>
            </a:ln>
          </p:spPr>
          <p:txBody>
            <a:bodyPr/>
            <a:lstStyle/>
            <a:p>
              <a:endParaRPr lang="en-US"/>
            </a:p>
          </p:txBody>
        </p:sp>
        <p:sp>
          <p:nvSpPr>
            <p:cNvPr id="154" name="Line 100"/>
            <p:cNvSpPr>
              <a:spLocks noChangeShapeType="1"/>
            </p:cNvSpPr>
            <p:nvPr/>
          </p:nvSpPr>
          <p:spPr bwMode="auto">
            <a:xfrm>
              <a:off x="6261100" y="2657475"/>
              <a:ext cx="63500" cy="1588"/>
            </a:xfrm>
            <a:prstGeom prst="line">
              <a:avLst/>
            </a:prstGeom>
            <a:noFill/>
            <a:ln w="44450">
              <a:solidFill>
                <a:srgbClr val="FF00FF"/>
              </a:solidFill>
              <a:round/>
              <a:headEnd/>
              <a:tailEnd/>
            </a:ln>
          </p:spPr>
          <p:txBody>
            <a:bodyPr/>
            <a:lstStyle/>
            <a:p>
              <a:endParaRPr lang="en-US"/>
            </a:p>
          </p:txBody>
        </p:sp>
        <p:sp>
          <p:nvSpPr>
            <p:cNvPr id="155" name="Line 101"/>
            <p:cNvSpPr>
              <a:spLocks noChangeShapeType="1"/>
            </p:cNvSpPr>
            <p:nvPr/>
          </p:nvSpPr>
          <p:spPr bwMode="auto">
            <a:xfrm>
              <a:off x="6315075" y="2605088"/>
              <a:ext cx="1588" cy="106362"/>
            </a:xfrm>
            <a:prstGeom prst="line">
              <a:avLst/>
            </a:prstGeom>
            <a:noFill/>
            <a:ln w="44450">
              <a:solidFill>
                <a:srgbClr val="FF00FF"/>
              </a:solidFill>
              <a:round/>
              <a:headEnd/>
              <a:tailEnd/>
            </a:ln>
          </p:spPr>
          <p:txBody>
            <a:bodyPr/>
            <a:lstStyle/>
            <a:p>
              <a:endParaRPr lang="en-US"/>
            </a:p>
          </p:txBody>
        </p:sp>
        <p:sp>
          <p:nvSpPr>
            <p:cNvPr id="156" name="Freeform 104"/>
            <p:cNvSpPr>
              <a:spLocks/>
            </p:cNvSpPr>
            <p:nvPr/>
          </p:nvSpPr>
          <p:spPr bwMode="auto">
            <a:xfrm>
              <a:off x="1882775" y="2657475"/>
              <a:ext cx="4432300" cy="2886075"/>
            </a:xfrm>
            <a:custGeom>
              <a:avLst/>
              <a:gdLst>
                <a:gd name="T0" fmla="*/ 0 w 2792"/>
                <a:gd name="T1" fmla="*/ 2147483647 h 1818"/>
                <a:gd name="T2" fmla="*/ 2147483647 w 2792"/>
                <a:gd name="T3" fmla="*/ 2147483647 h 1818"/>
                <a:gd name="T4" fmla="*/ 2147483647 w 2792"/>
                <a:gd name="T5" fmla="*/ 2147483647 h 1818"/>
                <a:gd name="T6" fmla="*/ 2147483647 w 2792"/>
                <a:gd name="T7" fmla="*/ 2147483647 h 1818"/>
                <a:gd name="T8" fmla="*/ 2147483647 w 2792"/>
                <a:gd name="T9" fmla="*/ 0 h 1818"/>
                <a:gd name="T10" fmla="*/ 0 60000 65536"/>
                <a:gd name="T11" fmla="*/ 0 60000 65536"/>
                <a:gd name="T12" fmla="*/ 0 60000 65536"/>
                <a:gd name="T13" fmla="*/ 0 60000 65536"/>
                <a:gd name="T14" fmla="*/ 0 60000 65536"/>
                <a:gd name="T15" fmla="*/ 0 w 2792"/>
                <a:gd name="T16" fmla="*/ 0 h 1818"/>
                <a:gd name="T17" fmla="*/ 2792 w 2792"/>
                <a:gd name="T18" fmla="*/ 1818 h 1818"/>
              </a:gdLst>
              <a:ahLst/>
              <a:cxnLst>
                <a:cxn ang="T10">
                  <a:pos x="T0" y="T1"/>
                </a:cxn>
                <a:cxn ang="T11">
                  <a:pos x="T2" y="T3"/>
                </a:cxn>
                <a:cxn ang="T12">
                  <a:pos x="T4" y="T5"/>
                </a:cxn>
                <a:cxn ang="T13">
                  <a:pos x="T6" y="T7"/>
                </a:cxn>
                <a:cxn ang="T14">
                  <a:pos x="T8" y="T9"/>
                </a:cxn>
              </a:cxnLst>
              <a:rect l="T15" t="T16" r="T17" b="T18"/>
              <a:pathLst>
                <a:path w="2792" h="1818">
                  <a:moveTo>
                    <a:pt x="0" y="1818"/>
                  </a:moveTo>
                  <a:lnTo>
                    <a:pt x="695" y="1818"/>
                  </a:lnTo>
                  <a:lnTo>
                    <a:pt x="1396" y="1745"/>
                  </a:lnTo>
                  <a:lnTo>
                    <a:pt x="2091" y="1526"/>
                  </a:lnTo>
                  <a:lnTo>
                    <a:pt x="2792" y="0"/>
                  </a:lnTo>
                </a:path>
              </a:pathLst>
            </a:custGeom>
            <a:noFill/>
            <a:ln w="44450">
              <a:solidFill>
                <a:srgbClr val="FF00FF"/>
              </a:solidFill>
              <a:prstDash val="sysDash"/>
              <a:round/>
              <a:headEnd/>
              <a:tailEnd/>
            </a:ln>
          </p:spPr>
          <p:txBody>
            <a:bodyPr/>
            <a:lstStyle/>
            <a:p>
              <a:endParaRPr lang="en-US"/>
            </a:p>
          </p:txBody>
        </p:sp>
      </p:grpSp>
      <p:sp>
        <p:nvSpPr>
          <p:cNvPr id="78" name="Rounded Rectangle 77"/>
          <p:cNvSpPr/>
          <p:nvPr/>
        </p:nvSpPr>
        <p:spPr bwMode="auto">
          <a:xfrm>
            <a:off x="1371600" y="2971800"/>
            <a:ext cx="6400800" cy="15240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ahoma" charset="0"/>
              </a:rPr>
              <a:t>Can we exploit some</a:t>
            </a:r>
            <a:r>
              <a:rPr kumimoji="0" lang="en-US" sz="2400" b="0" i="0" u="none" strike="noStrike" cap="none" normalizeH="0" dirty="0" smtClean="0">
                <a:ln>
                  <a:noFill/>
                </a:ln>
                <a:solidFill>
                  <a:schemeClr val="tx1"/>
                </a:solidFill>
                <a:effectLst/>
                <a:latin typeface="Tahoma" charset="0"/>
              </a:rPr>
              <a:t> other kind of structure</a:t>
            </a:r>
          </a:p>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dirty="0" smtClean="0">
                <a:ln>
                  <a:noFill/>
                </a:ln>
                <a:solidFill>
                  <a:schemeClr val="tx1"/>
                </a:solidFill>
                <a:effectLst/>
                <a:latin typeface="Tahoma" charset="0"/>
              </a:rPr>
              <a:t>in practice??</a:t>
            </a:r>
            <a:endParaRPr kumimoji="0" lang="en-US" sz="2400" b="0" i="0" u="none" strike="noStrike" cap="none" normalizeH="0" baseline="0" dirty="0" smtClean="0">
              <a:ln>
                <a:noFill/>
              </a:ln>
              <a:solidFill>
                <a:schemeClr val="tx1"/>
              </a:solidFill>
              <a:effectLst/>
              <a:latin typeface="Tahoma" charset="0"/>
            </a:endParaRPr>
          </a:p>
        </p:txBody>
      </p:sp>
      <p:sp>
        <p:nvSpPr>
          <p:cNvPr id="79" name="Slide Number Placeholder 78"/>
          <p:cNvSpPr>
            <a:spLocks noGrp="1"/>
          </p:cNvSpPr>
          <p:nvPr>
            <p:ph type="sldNum" sz="quarter" idx="12"/>
          </p:nvPr>
        </p:nvSpPr>
        <p:spPr/>
        <p:txBody>
          <a:bodyPr/>
          <a:lstStyle/>
          <a:p>
            <a:fld id="{5A1D4220-6FA6-4414-AE3B-775DEAC5B3B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down)">
                                      <p:cBhvr>
                                        <p:cTn id="7" dur="500"/>
                                        <p:tgtEl>
                                          <p:spTgt spid="1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wipe(down)">
                                      <p:cBhvr>
                                        <p:cTn id="13" dur="500"/>
                                        <p:tgtEl>
                                          <p:spTgt spid="8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wipe(left)">
                                      <p:cBhvr>
                                        <p:cTn id="18" dur="500"/>
                                        <p:tgtEl>
                                          <p:spTgt spid="121"/>
                                        </p:tgtEl>
                                      </p:cBhvr>
                                    </p:animEffect>
                                  </p:childTnLst>
                                </p:cTn>
                              </p:par>
                              <p:par>
                                <p:cTn id="19" presetID="22" presetClass="entr" presetSubtype="8" fill="hold" nodeType="with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wipe(left)">
                                      <p:cBhvr>
                                        <p:cTn id="21" dur="500"/>
                                        <p:tgtEl>
                                          <p:spTgt spid="132"/>
                                        </p:tgtEl>
                                      </p:cBhvr>
                                    </p:animEffect>
                                  </p:childTnLst>
                                </p:cTn>
                              </p:par>
                              <p:par>
                                <p:cTn id="22" presetID="22" presetClass="entr" presetSubtype="8" fill="hold"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left)">
                                      <p:cBhvr>
                                        <p:cTn id="27" dur="500"/>
                                        <p:tgtEl>
                                          <p:spTgt spid="8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left)">
                                      <p:cBhvr>
                                        <p:cTn id="30" dur="500"/>
                                        <p:tgtEl>
                                          <p:spTgt spid="8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left)">
                                      <p:cBhvr>
                                        <p:cTn id="36" dur="500"/>
                                        <p:tgtEl>
                                          <p:spTgt spid="8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left)">
                                      <p:cBhvr>
                                        <p:cTn id="39" dur="500"/>
                                        <p:tgtEl>
                                          <p:spTgt spid="8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left)">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0" nodeType="clickEffect">
                                  <p:stCondLst>
                                    <p:cond delay="0"/>
                                  </p:stCondLst>
                                  <p:childTnLst>
                                    <p:set>
                                      <p:cBhvr rctx="PPT">
                                        <p:cTn id="52" dur="indefinite"/>
                                        <p:tgtEl>
                                          <p:spTgt spid="3">
                                            <p:txEl>
                                              <p:pRg st="0" end="0"/>
                                            </p:txEl>
                                          </p:spTgt>
                                        </p:tgtEl>
                                        <p:attrNameLst>
                                          <p:attrName>style.opacity</p:attrName>
                                        </p:attrNameLst>
                                      </p:cBhvr>
                                      <p:to>
                                        <p:strVal val="0.25"/>
                                      </p:to>
                                    </p:set>
                                    <p:animEffect filter="image" prLst="opacity: 0.25">
                                      <p:cBhvr rctx="IE">
                                        <p:cTn id="53" dur="indefinite"/>
                                        <p:tgtEl>
                                          <p:spTgt spid="3">
                                            <p:txEl>
                                              <p:pRg st="0" end="0"/>
                                            </p:txEl>
                                          </p:spTgt>
                                        </p:tgtEl>
                                      </p:cBhvr>
                                    </p:animEffect>
                                  </p:childTnLst>
                                </p:cTn>
                              </p:par>
                              <p:par>
                                <p:cTn id="54" presetID="9" presetClass="emph" presetSubtype="0" grpId="0" nodeType="withEffect">
                                  <p:stCondLst>
                                    <p:cond delay="0"/>
                                  </p:stCondLst>
                                  <p:childTnLst>
                                    <p:set>
                                      <p:cBhvr rctx="PPT">
                                        <p:cTn id="55" dur="indefinite"/>
                                        <p:tgtEl>
                                          <p:spTgt spid="3">
                                            <p:txEl>
                                              <p:pRg st="7" end="7"/>
                                            </p:txEl>
                                          </p:spTgt>
                                        </p:tgtEl>
                                        <p:attrNameLst>
                                          <p:attrName>style.opacity</p:attrName>
                                        </p:attrNameLst>
                                      </p:cBhvr>
                                      <p:to>
                                        <p:strVal val="0.25"/>
                                      </p:to>
                                    </p:set>
                                    <p:animEffect filter="image" prLst="opacity: 0.25">
                                      <p:cBhvr rctx="IE">
                                        <p:cTn id="56" dur="indefinite"/>
                                        <p:tgtEl>
                                          <p:spTgt spid="3">
                                            <p:txEl>
                                              <p:pRg st="7" end="7"/>
                                            </p:txEl>
                                          </p:spTgt>
                                        </p:tgtEl>
                                      </p:cBhvr>
                                    </p:animEffect>
                                  </p:childTnLst>
                                </p:cTn>
                              </p:par>
                              <p:par>
                                <p:cTn id="57" presetID="9" presetClass="emph" presetSubtype="0" nodeType="withEffect">
                                  <p:stCondLst>
                                    <p:cond delay="0"/>
                                  </p:stCondLst>
                                  <p:childTnLst>
                                    <p:set>
                                      <p:cBhvr rctx="PPT">
                                        <p:cTn id="58" dur="indefinite"/>
                                        <p:tgtEl>
                                          <p:spTgt spid="4"/>
                                        </p:tgtEl>
                                        <p:attrNameLst>
                                          <p:attrName>style.opacity</p:attrName>
                                        </p:attrNameLst>
                                      </p:cBhvr>
                                      <p:to>
                                        <p:strVal val="0.25"/>
                                      </p:to>
                                    </p:set>
                                    <p:animEffect filter="image" prLst="opacity: 0.25">
                                      <p:cBhvr rctx="IE">
                                        <p:cTn id="59" dur="indefinite"/>
                                        <p:tgtEl>
                                          <p:spTgt spid="4"/>
                                        </p:tgtEl>
                                      </p:cBhvr>
                                    </p:animEffect>
                                  </p:childTnLst>
                                </p:cTn>
                              </p:par>
                              <p:par>
                                <p:cTn id="60" presetID="9" presetClass="emph" presetSubtype="0" grpId="1" nodeType="withEffect">
                                  <p:stCondLst>
                                    <p:cond delay="0"/>
                                  </p:stCondLst>
                                  <p:childTnLst>
                                    <p:set>
                                      <p:cBhvr rctx="PPT">
                                        <p:cTn id="61" dur="indefinite"/>
                                        <p:tgtEl>
                                          <p:spTgt spid="83"/>
                                        </p:tgtEl>
                                        <p:attrNameLst>
                                          <p:attrName>style.opacity</p:attrName>
                                        </p:attrNameLst>
                                      </p:cBhvr>
                                      <p:to>
                                        <p:strVal val="0.25"/>
                                      </p:to>
                                    </p:set>
                                    <p:animEffect filter="image" prLst="opacity: 0.25">
                                      <p:cBhvr rctx="IE">
                                        <p:cTn id="62" dur="indefinite"/>
                                        <p:tgtEl>
                                          <p:spTgt spid="83"/>
                                        </p:tgtEl>
                                      </p:cBhvr>
                                    </p:animEffect>
                                  </p:childTnLst>
                                </p:cTn>
                              </p:par>
                              <p:par>
                                <p:cTn id="63" presetID="9" presetClass="emph" presetSubtype="0" grpId="1" nodeType="withEffect">
                                  <p:stCondLst>
                                    <p:cond delay="0"/>
                                  </p:stCondLst>
                                  <p:childTnLst>
                                    <p:set>
                                      <p:cBhvr rctx="PPT">
                                        <p:cTn id="64" dur="indefinite"/>
                                        <p:tgtEl>
                                          <p:spTgt spid="84"/>
                                        </p:tgtEl>
                                        <p:attrNameLst>
                                          <p:attrName>style.opacity</p:attrName>
                                        </p:attrNameLst>
                                      </p:cBhvr>
                                      <p:to>
                                        <p:strVal val="0.25"/>
                                      </p:to>
                                    </p:set>
                                    <p:animEffect filter="image" prLst="opacity: 0.25">
                                      <p:cBhvr rctx="IE">
                                        <p:cTn id="65" dur="indefinite"/>
                                        <p:tgtEl>
                                          <p:spTgt spid="84"/>
                                        </p:tgtEl>
                                      </p:cBhvr>
                                    </p:animEffect>
                                  </p:childTnLst>
                                </p:cTn>
                              </p:par>
                              <p:par>
                                <p:cTn id="66" presetID="9" presetClass="emph" presetSubtype="0" grpId="1" nodeType="withEffect">
                                  <p:stCondLst>
                                    <p:cond delay="0"/>
                                  </p:stCondLst>
                                  <p:childTnLst>
                                    <p:set>
                                      <p:cBhvr rctx="PPT">
                                        <p:cTn id="67" dur="indefinite"/>
                                        <p:tgtEl>
                                          <p:spTgt spid="85"/>
                                        </p:tgtEl>
                                        <p:attrNameLst>
                                          <p:attrName>style.opacity</p:attrName>
                                        </p:attrNameLst>
                                      </p:cBhvr>
                                      <p:to>
                                        <p:strVal val="0.25"/>
                                      </p:to>
                                    </p:set>
                                    <p:animEffect filter="image" prLst="opacity: 0.25">
                                      <p:cBhvr rctx="IE">
                                        <p:cTn id="68" dur="indefinite"/>
                                        <p:tgtEl>
                                          <p:spTgt spid="85"/>
                                        </p:tgtEl>
                                      </p:cBhvr>
                                    </p:animEffect>
                                  </p:childTnLst>
                                </p:cTn>
                              </p:par>
                              <p:par>
                                <p:cTn id="69" presetID="9" presetClass="emph" presetSubtype="0" grpId="1" nodeType="withEffect">
                                  <p:stCondLst>
                                    <p:cond delay="0"/>
                                  </p:stCondLst>
                                  <p:childTnLst>
                                    <p:set>
                                      <p:cBhvr rctx="PPT">
                                        <p:cTn id="70" dur="indefinite"/>
                                        <p:tgtEl>
                                          <p:spTgt spid="86"/>
                                        </p:tgtEl>
                                        <p:attrNameLst>
                                          <p:attrName>style.opacity</p:attrName>
                                        </p:attrNameLst>
                                      </p:cBhvr>
                                      <p:to>
                                        <p:strVal val="0.25"/>
                                      </p:to>
                                    </p:set>
                                    <p:animEffect filter="image" prLst="opacity: 0.25">
                                      <p:cBhvr rctx="IE">
                                        <p:cTn id="71" dur="indefinite"/>
                                        <p:tgtEl>
                                          <p:spTgt spid="86"/>
                                        </p:tgtEl>
                                      </p:cBhvr>
                                    </p:animEffect>
                                  </p:childTnLst>
                                </p:cTn>
                              </p:par>
                              <p:par>
                                <p:cTn id="72" presetID="9" presetClass="emph" presetSubtype="0" grpId="1" nodeType="withEffect">
                                  <p:stCondLst>
                                    <p:cond delay="0"/>
                                  </p:stCondLst>
                                  <p:childTnLst>
                                    <p:set>
                                      <p:cBhvr rctx="PPT">
                                        <p:cTn id="73" dur="indefinite"/>
                                        <p:tgtEl>
                                          <p:spTgt spid="87"/>
                                        </p:tgtEl>
                                        <p:attrNameLst>
                                          <p:attrName>style.opacity</p:attrName>
                                        </p:attrNameLst>
                                      </p:cBhvr>
                                      <p:to>
                                        <p:strVal val="0.25"/>
                                      </p:to>
                                    </p:set>
                                    <p:animEffect filter="image" prLst="opacity: 0.25">
                                      <p:cBhvr rctx="IE">
                                        <p:cTn id="74" dur="indefinite"/>
                                        <p:tgtEl>
                                          <p:spTgt spid="87"/>
                                        </p:tgtEl>
                                      </p:cBhvr>
                                    </p:animEffect>
                                  </p:childTnLst>
                                </p:cTn>
                              </p:par>
                              <p:par>
                                <p:cTn id="75" presetID="9" presetClass="emph" presetSubtype="0" grpId="1" nodeType="withEffect">
                                  <p:stCondLst>
                                    <p:cond delay="0"/>
                                  </p:stCondLst>
                                  <p:childTnLst>
                                    <p:set>
                                      <p:cBhvr rctx="PPT">
                                        <p:cTn id="76" dur="indefinite"/>
                                        <p:tgtEl>
                                          <p:spTgt spid="88"/>
                                        </p:tgtEl>
                                        <p:attrNameLst>
                                          <p:attrName>style.opacity</p:attrName>
                                        </p:attrNameLst>
                                      </p:cBhvr>
                                      <p:to>
                                        <p:strVal val="0.25"/>
                                      </p:to>
                                    </p:set>
                                    <p:animEffect filter="image" prLst="opacity: 0.25">
                                      <p:cBhvr rctx="IE">
                                        <p:cTn id="77" dur="indefinite"/>
                                        <p:tgtEl>
                                          <p:spTgt spid="88"/>
                                        </p:tgtEl>
                                      </p:cBhvr>
                                    </p:animEffect>
                                  </p:childTnLst>
                                </p:cTn>
                              </p:par>
                              <p:par>
                                <p:cTn id="78" presetID="9" presetClass="emph" presetSubtype="0" grpId="1" nodeType="withEffect">
                                  <p:stCondLst>
                                    <p:cond delay="0"/>
                                  </p:stCondLst>
                                  <p:childTnLst>
                                    <p:set>
                                      <p:cBhvr rctx="PPT">
                                        <p:cTn id="79" dur="indefinite"/>
                                        <p:tgtEl>
                                          <p:spTgt spid="89"/>
                                        </p:tgtEl>
                                        <p:attrNameLst>
                                          <p:attrName>style.opacity</p:attrName>
                                        </p:attrNameLst>
                                      </p:cBhvr>
                                      <p:to>
                                        <p:strVal val="0.25"/>
                                      </p:to>
                                    </p:set>
                                    <p:animEffect filter="image" prLst="opacity: 0.25">
                                      <p:cBhvr rctx="IE">
                                        <p:cTn id="80" dur="indefinite"/>
                                        <p:tgtEl>
                                          <p:spTgt spid="89"/>
                                        </p:tgtEl>
                                      </p:cBhvr>
                                    </p:animEffect>
                                  </p:childTnLst>
                                </p:cTn>
                              </p:par>
                              <p:par>
                                <p:cTn id="81" presetID="9" presetClass="emph" presetSubtype="0" grpId="1" nodeType="withEffect">
                                  <p:stCondLst>
                                    <p:cond delay="0"/>
                                  </p:stCondLst>
                                  <p:childTnLst>
                                    <p:set>
                                      <p:cBhvr rctx="PPT">
                                        <p:cTn id="82" dur="indefinite"/>
                                        <p:tgtEl>
                                          <p:spTgt spid="90"/>
                                        </p:tgtEl>
                                        <p:attrNameLst>
                                          <p:attrName>style.opacity</p:attrName>
                                        </p:attrNameLst>
                                      </p:cBhvr>
                                      <p:to>
                                        <p:strVal val="0.25"/>
                                      </p:to>
                                    </p:set>
                                    <p:animEffect filter="image" prLst="opacity: 0.25">
                                      <p:cBhvr rctx="IE">
                                        <p:cTn id="83" dur="indefinite"/>
                                        <p:tgtEl>
                                          <p:spTgt spid="90"/>
                                        </p:tgtEl>
                                      </p:cBhvr>
                                    </p:animEffect>
                                  </p:childTnLst>
                                </p:cTn>
                              </p:par>
                              <p:par>
                                <p:cTn id="84" presetID="9" presetClass="emph" presetSubtype="0" grpId="0" nodeType="withEffect">
                                  <p:stCondLst>
                                    <p:cond delay="0"/>
                                  </p:stCondLst>
                                  <p:childTnLst>
                                    <p:set>
                                      <p:cBhvr rctx="PPT">
                                        <p:cTn id="85" dur="indefinite"/>
                                        <p:tgtEl>
                                          <p:spTgt spid="91"/>
                                        </p:tgtEl>
                                        <p:attrNameLst>
                                          <p:attrName>style.opacity</p:attrName>
                                        </p:attrNameLst>
                                      </p:cBhvr>
                                      <p:to>
                                        <p:strVal val="0.25"/>
                                      </p:to>
                                    </p:set>
                                    <p:animEffect filter="image" prLst="opacity: 0.25">
                                      <p:cBhvr rctx="IE">
                                        <p:cTn id="86" dur="indefinite"/>
                                        <p:tgtEl>
                                          <p:spTgt spid="91"/>
                                        </p:tgtEl>
                                      </p:cBhvr>
                                    </p:animEffect>
                                  </p:childTnLst>
                                </p:cTn>
                              </p:par>
                              <p:par>
                                <p:cTn id="87" presetID="9" presetClass="emph" presetSubtype="0" grpId="0" nodeType="withEffect">
                                  <p:stCondLst>
                                    <p:cond delay="0"/>
                                  </p:stCondLst>
                                  <p:childTnLst>
                                    <p:set>
                                      <p:cBhvr rctx="PPT">
                                        <p:cTn id="88" dur="indefinite"/>
                                        <p:tgtEl>
                                          <p:spTgt spid="92"/>
                                        </p:tgtEl>
                                        <p:attrNameLst>
                                          <p:attrName>style.opacity</p:attrName>
                                        </p:attrNameLst>
                                      </p:cBhvr>
                                      <p:to>
                                        <p:strVal val="0.25"/>
                                      </p:to>
                                    </p:set>
                                    <p:animEffect filter="image" prLst="opacity: 0.25">
                                      <p:cBhvr rctx="IE">
                                        <p:cTn id="89" dur="indefinite"/>
                                        <p:tgtEl>
                                          <p:spTgt spid="92"/>
                                        </p:tgtEl>
                                      </p:cBhvr>
                                    </p:animEffect>
                                  </p:childTnLst>
                                </p:cTn>
                              </p:par>
                              <p:par>
                                <p:cTn id="90" presetID="9" presetClass="emph" presetSubtype="0" grpId="0" nodeType="withEffect">
                                  <p:stCondLst>
                                    <p:cond delay="0"/>
                                  </p:stCondLst>
                                  <p:childTnLst>
                                    <p:set>
                                      <p:cBhvr rctx="PPT">
                                        <p:cTn id="91" dur="indefinite"/>
                                        <p:tgtEl>
                                          <p:spTgt spid="93"/>
                                        </p:tgtEl>
                                        <p:attrNameLst>
                                          <p:attrName>style.opacity</p:attrName>
                                        </p:attrNameLst>
                                      </p:cBhvr>
                                      <p:to>
                                        <p:strVal val="0.25"/>
                                      </p:to>
                                    </p:set>
                                    <p:animEffect filter="image" prLst="opacity: 0.25">
                                      <p:cBhvr rctx="IE">
                                        <p:cTn id="92" dur="indefinite"/>
                                        <p:tgtEl>
                                          <p:spTgt spid="93"/>
                                        </p:tgtEl>
                                      </p:cBhvr>
                                    </p:animEffect>
                                  </p:childTnLst>
                                </p:cTn>
                              </p:par>
                              <p:par>
                                <p:cTn id="93" presetID="9" presetClass="emph" presetSubtype="0" grpId="0" nodeType="withEffect">
                                  <p:stCondLst>
                                    <p:cond delay="0"/>
                                  </p:stCondLst>
                                  <p:childTnLst>
                                    <p:set>
                                      <p:cBhvr rctx="PPT">
                                        <p:cTn id="94" dur="indefinite"/>
                                        <p:tgtEl>
                                          <p:spTgt spid="94"/>
                                        </p:tgtEl>
                                        <p:attrNameLst>
                                          <p:attrName>style.opacity</p:attrName>
                                        </p:attrNameLst>
                                      </p:cBhvr>
                                      <p:to>
                                        <p:strVal val="0.25"/>
                                      </p:to>
                                    </p:set>
                                    <p:animEffect filter="image" prLst="opacity: 0.25">
                                      <p:cBhvr rctx="IE">
                                        <p:cTn id="95" dur="indefinite"/>
                                        <p:tgtEl>
                                          <p:spTgt spid="94"/>
                                        </p:tgtEl>
                                      </p:cBhvr>
                                    </p:animEffect>
                                  </p:childTnLst>
                                </p:cTn>
                              </p:par>
                              <p:par>
                                <p:cTn id="96" presetID="9" presetClass="emph" presetSubtype="0" grpId="0" nodeType="withEffect">
                                  <p:stCondLst>
                                    <p:cond delay="0"/>
                                  </p:stCondLst>
                                  <p:childTnLst>
                                    <p:set>
                                      <p:cBhvr rctx="PPT">
                                        <p:cTn id="97" dur="indefinite"/>
                                        <p:tgtEl>
                                          <p:spTgt spid="95"/>
                                        </p:tgtEl>
                                        <p:attrNameLst>
                                          <p:attrName>style.opacity</p:attrName>
                                        </p:attrNameLst>
                                      </p:cBhvr>
                                      <p:to>
                                        <p:strVal val="0.25"/>
                                      </p:to>
                                    </p:set>
                                    <p:animEffect filter="image" prLst="opacity: 0.25">
                                      <p:cBhvr rctx="IE">
                                        <p:cTn id="98" dur="indefinite"/>
                                        <p:tgtEl>
                                          <p:spTgt spid="95"/>
                                        </p:tgtEl>
                                      </p:cBhvr>
                                    </p:animEffect>
                                  </p:childTnLst>
                                </p:cTn>
                              </p:par>
                              <p:par>
                                <p:cTn id="99" presetID="9" presetClass="emph" presetSubtype="0" grpId="0" nodeType="withEffect">
                                  <p:stCondLst>
                                    <p:cond delay="0"/>
                                  </p:stCondLst>
                                  <p:childTnLst>
                                    <p:set>
                                      <p:cBhvr rctx="PPT">
                                        <p:cTn id="100" dur="indefinite"/>
                                        <p:tgtEl>
                                          <p:spTgt spid="96"/>
                                        </p:tgtEl>
                                        <p:attrNameLst>
                                          <p:attrName>style.opacity</p:attrName>
                                        </p:attrNameLst>
                                      </p:cBhvr>
                                      <p:to>
                                        <p:strVal val="0.25"/>
                                      </p:to>
                                    </p:set>
                                    <p:animEffect filter="image" prLst="opacity: 0.25">
                                      <p:cBhvr rctx="IE">
                                        <p:cTn id="101" dur="indefinite"/>
                                        <p:tgtEl>
                                          <p:spTgt spid="96"/>
                                        </p:tgtEl>
                                      </p:cBhvr>
                                    </p:animEffect>
                                  </p:childTnLst>
                                </p:cTn>
                              </p:par>
                              <p:par>
                                <p:cTn id="102" presetID="9" presetClass="emph" presetSubtype="0" grpId="0" nodeType="withEffect">
                                  <p:stCondLst>
                                    <p:cond delay="0"/>
                                  </p:stCondLst>
                                  <p:childTnLst>
                                    <p:set>
                                      <p:cBhvr rctx="PPT">
                                        <p:cTn id="103" dur="indefinite"/>
                                        <p:tgtEl>
                                          <p:spTgt spid="97"/>
                                        </p:tgtEl>
                                        <p:attrNameLst>
                                          <p:attrName>style.opacity</p:attrName>
                                        </p:attrNameLst>
                                      </p:cBhvr>
                                      <p:to>
                                        <p:strVal val="0.25"/>
                                      </p:to>
                                    </p:set>
                                    <p:animEffect filter="image" prLst="opacity: 0.25">
                                      <p:cBhvr rctx="IE">
                                        <p:cTn id="104" dur="indefinite"/>
                                        <p:tgtEl>
                                          <p:spTgt spid="97"/>
                                        </p:tgtEl>
                                      </p:cBhvr>
                                    </p:animEffect>
                                  </p:childTnLst>
                                </p:cTn>
                              </p:par>
                              <p:par>
                                <p:cTn id="105" presetID="9" presetClass="emph" presetSubtype="0" grpId="0" nodeType="withEffect">
                                  <p:stCondLst>
                                    <p:cond delay="0"/>
                                  </p:stCondLst>
                                  <p:childTnLst>
                                    <p:set>
                                      <p:cBhvr rctx="PPT">
                                        <p:cTn id="106" dur="indefinite"/>
                                        <p:tgtEl>
                                          <p:spTgt spid="98"/>
                                        </p:tgtEl>
                                        <p:attrNameLst>
                                          <p:attrName>style.opacity</p:attrName>
                                        </p:attrNameLst>
                                      </p:cBhvr>
                                      <p:to>
                                        <p:strVal val="0.25"/>
                                      </p:to>
                                    </p:set>
                                    <p:animEffect filter="image" prLst="opacity: 0.25">
                                      <p:cBhvr rctx="IE">
                                        <p:cTn id="107" dur="indefinite"/>
                                        <p:tgtEl>
                                          <p:spTgt spid="98"/>
                                        </p:tgtEl>
                                      </p:cBhvr>
                                    </p:animEffect>
                                  </p:childTnLst>
                                </p:cTn>
                              </p:par>
                              <p:par>
                                <p:cTn id="108" presetID="9" presetClass="emph" presetSubtype="0" grpId="0" nodeType="withEffect">
                                  <p:stCondLst>
                                    <p:cond delay="0"/>
                                  </p:stCondLst>
                                  <p:childTnLst>
                                    <p:set>
                                      <p:cBhvr rctx="PPT">
                                        <p:cTn id="109" dur="indefinite"/>
                                        <p:tgtEl>
                                          <p:spTgt spid="99"/>
                                        </p:tgtEl>
                                        <p:attrNameLst>
                                          <p:attrName>style.opacity</p:attrName>
                                        </p:attrNameLst>
                                      </p:cBhvr>
                                      <p:to>
                                        <p:strVal val="0.25"/>
                                      </p:to>
                                    </p:set>
                                    <p:animEffect filter="image" prLst="opacity: 0.25">
                                      <p:cBhvr rctx="IE">
                                        <p:cTn id="110" dur="indefinite"/>
                                        <p:tgtEl>
                                          <p:spTgt spid="99"/>
                                        </p:tgtEl>
                                      </p:cBhvr>
                                    </p:animEffect>
                                  </p:childTnLst>
                                </p:cTn>
                              </p:par>
                              <p:par>
                                <p:cTn id="111" presetID="9" presetClass="emph" presetSubtype="0" grpId="0" nodeType="withEffect">
                                  <p:stCondLst>
                                    <p:cond delay="0"/>
                                  </p:stCondLst>
                                  <p:childTnLst>
                                    <p:set>
                                      <p:cBhvr rctx="PPT">
                                        <p:cTn id="112" dur="indefinite"/>
                                        <p:tgtEl>
                                          <p:spTgt spid="100"/>
                                        </p:tgtEl>
                                        <p:attrNameLst>
                                          <p:attrName>style.opacity</p:attrName>
                                        </p:attrNameLst>
                                      </p:cBhvr>
                                      <p:to>
                                        <p:strVal val="0.25"/>
                                      </p:to>
                                    </p:set>
                                    <p:animEffect filter="image" prLst="opacity: 0.25">
                                      <p:cBhvr rctx="IE">
                                        <p:cTn id="113" dur="indefinite"/>
                                        <p:tgtEl>
                                          <p:spTgt spid="100"/>
                                        </p:tgtEl>
                                      </p:cBhvr>
                                    </p:animEffect>
                                  </p:childTnLst>
                                </p:cTn>
                              </p:par>
                              <p:par>
                                <p:cTn id="114" presetID="9" presetClass="emph" presetSubtype="0" grpId="0" nodeType="withEffect">
                                  <p:stCondLst>
                                    <p:cond delay="0"/>
                                  </p:stCondLst>
                                  <p:childTnLst>
                                    <p:set>
                                      <p:cBhvr rctx="PPT">
                                        <p:cTn id="115" dur="indefinite"/>
                                        <p:tgtEl>
                                          <p:spTgt spid="101"/>
                                        </p:tgtEl>
                                        <p:attrNameLst>
                                          <p:attrName>style.opacity</p:attrName>
                                        </p:attrNameLst>
                                      </p:cBhvr>
                                      <p:to>
                                        <p:strVal val="0.25"/>
                                      </p:to>
                                    </p:set>
                                    <p:animEffect filter="image" prLst="opacity: 0.25">
                                      <p:cBhvr rctx="IE">
                                        <p:cTn id="116" dur="indefinite"/>
                                        <p:tgtEl>
                                          <p:spTgt spid="101"/>
                                        </p:tgtEl>
                                      </p:cBhvr>
                                    </p:animEffect>
                                  </p:childTnLst>
                                </p:cTn>
                              </p:par>
                              <p:par>
                                <p:cTn id="117" presetID="9" presetClass="emph" presetSubtype="0" grpId="0" nodeType="withEffect">
                                  <p:stCondLst>
                                    <p:cond delay="0"/>
                                  </p:stCondLst>
                                  <p:childTnLst>
                                    <p:set>
                                      <p:cBhvr rctx="PPT">
                                        <p:cTn id="118" dur="indefinite"/>
                                        <p:tgtEl>
                                          <p:spTgt spid="102"/>
                                        </p:tgtEl>
                                        <p:attrNameLst>
                                          <p:attrName>style.opacity</p:attrName>
                                        </p:attrNameLst>
                                      </p:cBhvr>
                                      <p:to>
                                        <p:strVal val="0.25"/>
                                      </p:to>
                                    </p:set>
                                    <p:animEffect filter="image" prLst="opacity: 0.25">
                                      <p:cBhvr rctx="IE">
                                        <p:cTn id="119" dur="indefinite"/>
                                        <p:tgtEl>
                                          <p:spTgt spid="102"/>
                                        </p:tgtEl>
                                      </p:cBhvr>
                                    </p:animEffect>
                                  </p:childTnLst>
                                </p:cTn>
                              </p:par>
                              <p:par>
                                <p:cTn id="120" presetID="9" presetClass="emph" presetSubtype="0" grpId="0" nodeType="withEffect">
                                  <p:stCondLst>
                                    <p:cond delay="0"/>
                                  </p:stCondLst>
                                  <p:childTnLst>
                                    <p:set>
                                      <p:cBhvr rctx="PPT">
                                        <p:cTn id="121" dur="indefinite"/>
                                        <p:tgtEl>
                                          <p:spTgt spid="103"/>
                                        </p:tgtEl>
                                        <p:attrNameLst>
                                          <p:attrName>style.opacity</p:attrName>
                                        </p:attrNameLst>
                                      </p:cBhvr>
                                      <p:to>
                                        <p:strVal val="0.25"/>
                                      </p:to>
                                    </p:set>
                                    <p:animEffect filter="image" prLst="opacity: 0.25">
                                      <p:cBhvr rctx="IE">
                                        <p:cTn id="122" dur="indefinite"/>
                                        <p:tgtEl>
                                          <p:spTgt spid="103"/>
                                        </p:tgtEl>
                                      </p:cBhvr>
                                    </p:animEffect>
                                  </p:childTnLst>
                                </p:cTn>
                              </p:par>
                              <p:par>
                                <p:cTn id="123" presetID="9" presetClass="emph" presetSubtype="0" grpId="0" nodeType="withEffect">
                                  <p:stCondLst>
                                    <p:cond delay="0"/>
                                  </p:stCondLst>
                                  <p:childTnLst>
                                    <p:set>
                                      <p:cBhvr rctx="PPT">
                                        <p:cTn id="124" dur="indefinite"/>
                                        <p:tgtEl>
                                          <p:spTgt spid="104"/>
                                        </p:tgtEl>
                                        <p:attrNameLst>
                                          <p:attrName>style.opacity</p:attrName>
                                        </p:attrNameLst>
                                      </p:cBhvr>
                                      <p:to>
                                        <p:strVal val="0.25"/>
                                      </p:to>
                                    </p:set>
                                    <p:animEffect filter="image" prLst="opacity: 0.25">
                                      <p:cBhvr rctx="IE">
                                        <p:cTn id="125" dur="indefinite"/>
                                        <p:tgtEl>
                                          <p:spTgt spid="104"/>
                                        </p:tgtEl>
                                      </p:cBhvr>
                                    </p:animEffect>
                                  </p:childTnLst>
                                </p:cTn>
                              </p:par>
                              <p:par>
                                <p:cTn id="126" presetID="9" presetClass="emph" presetSubtype="0" grpId="0" nodeType="withEffect">
                                  <p:stCondLst>
                                    <p:cond delay="0"/>
                                  </p:stCondLst>
                                  <p:childTnLst>
                                    <p:set>
                                      <p:cBhvr rctx="PPT">
                                        <p:cTn id="127" dur="indefinite"/>
                                        <p:tgtEl>
                                          <p:spTgt spid="105"/>
                                        </p:tgtEl>
                                        <p:attrNameLst>
                                          <p:attrName>style.opacity</p:attrName>
                                        </p:attrNameLst>
                                      </p:cBhvr>
                                      <p:to>
                                        <p:strVal val="0.25"/>
                                      </p:to>
                                    </p:set>
                                    <p:animEffect filter="image" prLst="opacity: 0.25">
                                      <p:cBhvr rctx="IE">
                                        <p:cTn id="128" dur="indefinite"/>
                                        <p:tgtEl>
                                          <p:spTgt spid="105"/>
                                        </p:tgtEl>
                                      </p:cBhvr>
                                    </p:animEffect>
                                  </p:childTnLst>
                                </p:cTn>
                              </p:par>
                              <p:par>
                                <p:cTn id="129" presetID="9" presetClass="emph" presetSubtype="0" grpId="0" nodeType="withEffect">
                                  <p:stCondLst>
                                    <p:cond delay="0"/>
                                  </p:stCondLst>
                                  <p:childTnLst>
                                    <p:set>
                                      <p:cBhvr rctx="PPT">
                                        <p:cTn id="130" dur="indefinite"/>
                                        <p:tgtEl>
                                          <p:spTgt spid="106"/>
                                        </p:tgtEl>
                                        <p:attrNameLst>
                                          <p:attrName>style.opacity</p:attrName>
                                        </p:attrNameLst>
                                      </p:cBhvr>
                                      <p:to>
                                        <p:strVal val="0.25"/>
                                      </p:to>
                                    </p:set>
                                    <p:animEffect filter="image" prLst="opacity: 0.25">
                                      <p:cBhvr rctx="IE">
                                        <p:cTn id="131" dur="indefinite"/>
                                        <p:tgtEl>
                                          <p:spTgt spid="106"/>
                                        </p:tgtEl>
                                      </p:cBhvr>
                                    </p:animEffect>
                                  </p:childTnLst>
                                </p:cTn>
                              </p:par>
                              <p:par>
                                <p:cTn id="132" presetID="9" presetClass="emph" presetSubtype="0" grpId="0" nodeType="withEffect">
                                  <p:stCondLst>
                                    <p:cond delay="0"/>
                                  </p:stCondLst>
                                  <p:childTnLst>
                                    <p:set>
                                      <p:cBhvr rctx="PPT">
                                        <p:cTn id="133" dur="indefinite"/>
                                        <p:tgtEl>
                                          <p:spTgt spid="107"/>
                                        </p:tgtEl>
                                        <p:attrNameLst>
                                          <p:attrName>style.opacity</p:attrName>
                                        </p:attrNameLst>
                                      </p:cBhvr>
                                      <p:to>
                                        <p:strVal val="0.25"/>
                                      </p:to>
                                    </p:set>
                                    <p:animEffect filter="image" prLst="opacity: 0.25">
                                      <p:cBhvr rctx="IE">
                                        <p:cTn id="134" dur="indefinite"/>
                                        <p:tgtEl>
                                          <p:spTgt spid="107"/>
                                        </p:tgtEl>
                                      </p:cBhvr>
                                    </p:animEffect>
                                  </p:childTnLst>
                                </p:cTn>
                              </p:par>
                              <p:par>
                                <p:cTn id="135" presetID="9" presetClass="emph" presetSubtype="0" grpId="0" nodeType="withEffect">
                                  <p:stCondLst>
                                    <p:cond delay="0"/>
                                  </p:stCondLst>
                                  <p:childTnLst>
                                    <p:set>
                                      <p:cBhvr rctx="PPT">
                                        <p:cTn id="136" dur="indefinite"/>
                                        <p:tgtEl>
                                          <p:spTgt spid="108"/>
                                        </p:tgtEl>
                                        <p:attrNameLst>
                                          <p:attrName>style.opacity</p:attrName>
                                        </p:attrNameLst>
                                      </p:cBhvr>
                                      <p:to>
                                        <p:strVal val="0.25"/>
                                      </p:to>
                                    </p:set>
                                    <p:animEffect filter="image" prLst="opacity: 0.25">
                                      <p:cBhvr rctx="IE">
                                        <p:cTn id="137" dur="indefinite"/>
                                        <p:tgtEl>
                                          <p:spTgt spid="108"/>
                                        </p:tgtEl>
                                      </p:cBhvr>
                                    </p:animEffect>
                                  </p:childTnLst>
                                </p:cTn>
                              </p:par>
                              <p:par>
                                <p:cTn id="138" presetID="9" presetClass="emph" presetSubtype="0" grpId="0" nodeType="withEffect">
                                  <p:stCondLst>
                                    <p:cond delay="0"/>
                                  </p:stCondLst>
                                  <p:childTnLst>
                                    <p:set>
                                      <p:cBhvr rctx="PPT">
                                        <p:cTn id="139" dur="indefinite"/>
                                        <p:tgtEl>
                                          <p:spTgt spid="109"/>
                                        </p:tgtEl>
                                        <p:attrNameLst>
                                          <p:attrName>style.opacity</p:attrName>
                                        </p:attrNameLst>
                                      </p:cBhvr>
                                      <p:to>
                                        <p:strVal val="0.25"/>
                                      </p:to>
                                    </p:set>
                                    <p:animEffect filter="image" prLst="opacity: 0.25">
                                      <p:cBhvr rctx="IE">
                                        <p:cTn id="140" dur="indefinite"/>
                                        <p:tgtEl>
                                          <p:spTgt spid="109"/>
                                        </p:tgtEl>
                                      </p:cBhvr>
                                    </p:animEffect>
                                  </p:childTnLst>
                                </p:cTn>
                              </p:par>
                              <p:par>
                                <p:cTn id="141" presetID="9" presetClass="emph" presetSubtype="0" grpId="0" nodeType="withEffect">
                                  <p:stCondLst>
                                    <p:cond delay="0"/>
                                  </p:stCondLst>
                                  <p:childTnLst>
                                    <p:set>
                                      <p:cBhvr rctx="PPT">
                                        <p:cTn id="142" dur="indefinite"/>
                                        <p:tgtEl>
                                          <p:spTgt spid="110"/>
                                        </p:tgtEl>
                                        <p:attrNameLst>
                                          <p:attrName>style.opacity</p:attrName>
                                        </p:attrNameLst>
                                      </p:cBhvr>
                                      <p:to>
                                        <p:strVal val="0.25"/>
                                      </p:to>
                                    </p:set>
                                    <p:animEffect filter="image" prLst="opacity: 0.25">
                                      <p:cBhvr rctx="IE">
                                        <p:cTn id="143" dur="indefinite"/>
                                        <p:tgtEl>
                                          <p:spTgt spid="110"/>
                                        </p:tgtEl>
                                      </p:cBhvr>
                                    </p:animEffect>
                                  </p:childTnLst>
                                </p:cTn>
                              </p:par>
                              <p:par>
                                <p:cTn id="144" presetID="9" presetClass="emph" presetSubtype="0" grpId="0" nodeType="withEffect">
                                  <p:stCondLst>
                                    <p:cond delay="0"/>
                                  </p:stCondLst>
                                  <p:childTnLst>
                                    <p:set>
                                      <p:cBhvr rctx="PPT">
                                        <p:cTn id="145" dur="indefinite"/>
                                        <p:tgtEl>
                                          <p:spTgt spid="111"/>
                                        </p:tgtEl>
                                        <p:attrNameLst>
                                          <p:attrName>style.opacity</p:attrName>
                                        </p:attrNameLst>
                                      </p:cBhvr>
                                      <p:to>
                                        <p:strVal val="0.25"/>
                                      </p:to>
                                    </p:set>
                                    <p:animEffect filter="image" prLst="opacity: 0.25">
                                      <p:cBhvr rctx="IE">
                                        <p:cTn id="146" dur="indefinite"/>
                                        <p:tgtEl>
                                          <p:spTgt spid="111"/>
                                        </p:tgtEl>
                                      </p:cBhvr>
                                    </p:animEffect>
                                  </p:childTnLst>
                                </p:cTn>
                              </p:par>
                              <p:par>
                                <p:cTn id="147" presetID="9" presetClass="emph" presetSubtype="0" grpId="0" nodeType="withEffect">
                                  <p:stCondLst>
                                    <p:cond delay="0"/>
                                  </p:stCondLst>
                                  <p:childTnLst>
                                    <p:set>
                                      <p:cBhvr rctx="PPT">
                                        <p:cTn id="148" dur="indefinite"/>
                                        <p:tgtEl>
                                          <p:spTgt spid="112"/>
                                        </p:tgtEl>
                                        <p:attrNameLst>
                                          <p:attrName>style.opacity</p:attrName>
                                        </p:attrNameLst>
                                      </p:cBhvr>
                                      <p:to>
                                        <p:strVal val="0.25"/>
                                      </p:to>
                                    </p:set>
                                    <p:animEffect filter="image" prLst="opacity: 0.25">
                                      <p:cBhvr rctx="IE">
                                        <p:cTn id="149" dur="indefinite"/>
                                        <p:tgtEl>
                                          <p:spTgt spid="112"/>
                                        </p:tgtEl>
                                      </p:cBhvr>
                                    </p:animEffect>
                                  </p:childTnLst>
                                </p:cTn>
                              </p:par>
                              <p:par>
                                <p:cTn id="150" presetID="9" presetClass="emph" presetSubtype="0" grpId="0" nodeType="withEffect">
                                  <p:stCondLst>
                                    <p:cond delay="0"/>
                                  </p:stCondLst>
                                  <p:childTnLst>
                                    <p:set>
                                      <p:cBhvr rctx="PPT">
                                        <p:cTn id="151" dur="indefinite"/>
                                        <p:tgtEl>
                                          <p:spTgt spid="113"/>
                                        </p:tgtEl>
                                        <p:attrNameLst>
                                          <p:attrName>style.opacity</p:attrName>
                                        </p:attrNameLst>
                                      </p:cBhvr>
                                      <p:to>
                                        <p:strVal val="0.25"/>
                                      </p:to>
                                    </p:set>
                                    <p:animEffect filter="image" prLst="opacity: 0.25">
                                      <p:cBhvr rctx="IE">
                                        <p:cTn id="152" dur="indefinite"/>
                                        <p:tgtEl>
                                          <p:spTgt spid="113"/>
                                        </p:tgtEl>
                                      </p:cBhvr>
                                    </p:animEffect>
                                  </p:childTnLst>
                                </p:cTn>
                              </p:par>
                              <p:par>
                                <p:cTn id="153" presetID="9" presetClass="emph" presetSubtype="0" grpId="0" nodeType="withEffect">
                                  <p:stCondLst>
                                    <p:cond delay="0"/>
                                  </p:stCondLst>
                                  <p:childTnLst>
                                    <p:set>
                                      <p:cBhvr rctx="PPT">
                                        <p:cTn id="154" dur="indefinite"/>
                                        <p:tgtEl>
                                          <p:spTgt spid="114"/>
                                        </p:tgtEl>
                                        <p:attrNameLst>
                                          <p:attrName>style.opacity</p:attrName>
                                        </p:attrNameLst>
                                      </p:cBhvr>
                                      <p:to>
                                        <p:strVal val="0.25"/>
                                      </p:to>
                                    </p:set>
                                    <p:animEffect filter="image" prLst="opacity: 0.25">
                                      <p:cBhvr rctx="IE">
                                        <p:cTn id="155" dur="indefinite"/>
                                        <p:tgtEl>
                                          <p:spTgt spid="114"/>
                                        </p:tgtEl>
                                      </p:cBhvr>
                                    </p:animEffect>
                                  </p:childTnLst>
                                </p:cTn>
                              </p:par>
                              <p:par>
                                <p:cTn id="156" presetID="9" presetClass="emph" presetSubtype="0" grpId="0" nodeType="withEffect">
                                  <p:stCondLst>
                                    <p:cond delay="0"/>
                                  </p:stCondLst>
                                  <p:childTnLst>
                                    <p:set>
                                      <p:cBhvr rctx="PPT">
                                        <p:cTn id="157" dur="indefinite"/>
                                        <p:tgtEl>
                                          <p:spTgt spid="115"/>
                                        </p:tgtEl>
                                        <p:attrNameLst>
                                          <p:attrName>style.opacity</p:attrName>
                                        </p:attrNameLst>
                                      </p:cBhvr>
                                      <p:to>
                                        <p:strVal val="0.25"/>
                                      </p:to>
                                    </p:set>
                                    <p:animEffect filter="image" prLst="opacity: 0.25">
                                      <p:cBhvr rctx="IE">
                                        <p:cTn id="158" dur="indefinite"/>
                                        <p:tgtEl>
                                          <p:spTgt spid="115"/>
                                        </p:tgtEl>
                                      </p:cBhvr>
                                    </p:animEffect>
                                  </p:childTnLst>
                                </p:cTn>
                              </p:par>
                              <p:par>
                                <p:cTn id="159" presetID="9" presetClass="emph" presetSubtype="0" grpId="0" nodeType="withEffect">
                                  <p:stCondLst>
                                    <p:cond delay="0"/>
                                  </p:stCondLst>
                                  <p:childTnLst>
                                    <p:set>
                                      <p:cBhvr rctx="PPT">
                                        <p:cTn id="160" dur="indefinite"/>
                                        <p:tgtEl>
                                          <p:spTgt spid="116"/>
                                        </p:tgtEl>
                                        <p:attrNameLst>
                                          <p:attrName>style.opacity</p:attrName>
                                        </p:attrNameLst>
                                      </p:cBhvr>
                                      <p:to>
                                        <p:strVal val="0.25"/>
                                      </p:to>
                                    </p:set>
                                    <p:animEffect filter="image" prLst="opacity: 0.25">
                                      <p:cBhvr rctx="IE">
                                        <p:cTn id="161" dur="indefinite"/>
                                        <p:tgtEl>
                                          <p:spTgt spid="116"/>
                                        </p:tgtEl>
                                      </p:cBhvr>
                                    </p:animEffect>
                                  </p:childTnLst>
                                </p:cTn>
                              </p:par>
                              <p:par>
                                <p:cTn id="162" presetID="9" presetClass="emph" presetSubtype="0" grpId="0" nodeType="withEffect">
                                  <p:stCondLst>
                                    <p:cond delay="0"/>
                                  </p:stCondLst>
                                  <p:childTnLst>
                                    <p:set>
                                      <p:cBhvr rctx="PPT">
                                        <p:cTn id="163" dur="indefinite"/>
                                        <p:tgtEl>
                                          <p:spTgt spid="117"/>
                                        </p:tgtEl>
                                        <p:attrNameLst>
                                          <p:attrName>style.opacity</p:attrName>
                                        </p:attrNameLst>
                                      </p:cBhvr>
                                      <p:to>
                                        <p:strVal val="0.25"/>
                                      </p:to>
                                    </p:set>
                                    <p:animEffect filter="image" prLst="opacity: 0.25">
                                      <p:cBhvr rctx="IE">
                                        <p:cTn id="164" dur="indefinite"/>
                                        <p:tgtEl>
                                          <p:spTgt spid="117"/>
                                        </p:tgtEl>
                                      </p:cBhvr>
                                    </p:animEffect>
                                  </p:childTnLst>
                                </p:cTn>
                              </p:par>
                              <p:par>
                                <p:cTn id="165" presetID="9" presetClass="emph" presetSubtype="0" grpId="0" nodeType="withEffect">
                                  <p:stCondLst>
                                    <p:cond delay="0"/>
                                  </p:stCondLst>
                                  <p:childTnLst>
                                    <p:set>
                                      <p:cBhvr rctx="PPT">
                                        <p:cTn id="166" dur="indefinite"/>
                                        <p:tgtEl>
                                          <p:spTgt spid="120"/>
                                        </p:tgtEl>
                                        <p:attrNameLst>
                                          <p:attrName>style.opacity</p:attrName>
                                        </p:attrNameLst>
                                      </p:cBhvr>
                                      <p:to>
                                        <p:strVal val="0.25"/>
                                      </p:to>
                                    </p:set>
                                    <p:animEffect filter="image" prLst="opacity: 0.25">
                                      <p:cBhvr rctx="IE">
                                        <p:cTn id="167" dur="indefinite"/>
                                        <p:tgtEl>
                                          <p:spTgt spid="120"/>
                                        </p:tgtEl>
                                      </p:cBhvr>
                                    </p:animEffect>
                                  </p:childTnLst>
                                </p:cTn>
                              </p:par>
                              <p:par>
                                <p:cTn id="168" presetID="9" presetClass="emph" presetSubtype="0" nodeType="withEffect">
                                  <p:stCondLst>
                                    <p:cond delay="0"/>
                                  </p:stCondLst>
                                  <p:childTnLst>
                                    <p:set>
                                      <p:cBhvr rctx="PPT">
                                        <p:cTn id="169" dur="indefinite"/>
                                        <p:tgtEl>
                                          <p:spTgt spid="121"/>
                                        </p:tgtEl>
                                        <p:attrNameLst>
                                          <p:attrName>style.opacity</p:attrName>
                                        </p:attrNameLst>
                                      </p:cBhvr>
                                      <p:to>
                                        <p:strVal val="0.25"/>
                                      </p:to>
                                    </p:set>
                                    <p:animEffect filter="image" prLst="opacity: 0.25">
                                      <p:cBhvr rctx="IE">
                                        <p:cTn id="170" dur="indefinite"/>
                                        <p:tgtEl>
                                          <p:spTgt spid="121"/>
                                        </p:tgtEl>
                                      </p:cBhvr>
                                    </p:animEffect>
                                  </p:childTnLst>
                                </p:cTn>
                              </p:par>
                              <p:par>
                                <p:cTn id="171" presetID="9" presetClass="emph" presetSubtype="0" nodeType="withEffect">
                                  <p:stCondLst>
                                    <p:cond delay="0"/>
                                  </p:stCondLst>
                                  <p:childTnLst>
                                    <p:set>
                                      <p:cBhvr rctx="PPT">
                                        <p:cTn id="172" dur="indefinite"/>
                                        <p:tgtEl>
                                          <p:spTgt spid="125"/>
                                        </p:tgtEl>
                                        <p:attrNameLst>
                                          <p:attrName>style.opacity</p:attrName>
                                        </p:attrNameLst>
                                      </p:cBhvr>
                                      <p:to>
                                        <p:strVal val="0.25"/>
                                      </p:to>
                                    </p:set>
                                    <p:animEffect filter="image" prLst="opacity: 0.25">
                                      <p:cBhvr rctx="IE">
                                        <p:cTn id="173" dur="indefinite"/>
                                        <p:tgtEl>
                                          <p:spTgt spid="125"/>
                                        </p:tgtEl>
                                      </p:cBhvr>
                                    </p:animEffect>
                                  </p:childTnLst>
                                </p:cTn>
                              </p:par>
                              <p:par>
                                <p:cTn id="174" presetID="9" presetClass="emph" presetSubtype="0" nodeType="withEffect">
                                  <p:stCondLst>
                                    <p:cond delay="0"/>
                                  </p:stCondLst>
                                  <p:childTnLst>
                                    <p:set>
                                      <p:cBhvr rctx="PPT">
                                        <p:cTn id="175" dur="indefinite"/>
                                        <p:tgtEl>
                                          <p:spTgt spid="132"/>
                                        </p:tgtEl>
                                        <p:attrNameLst>
                                          <p:attrName>style.opacity</p:attrName>
                                        </p:attrNameLst>
                                      </p:cBhvr>
                                      <p:to>
                                        <p:strVal val="0.25"/>
                                      </p:to>
                                    </p:set>
                                    <p:animEffect filter="image" prLst="opacity: 0.25">
                                      <p:cBhvr rctx="IE">
                                        <p:cTn id="176" dur="indefinite"/>
                                        <p:tgtEl>
                                          <p:spTgt spid="132"/>
                                        </p:tgtEl>
                                      </p:cBhvr>
                                    </p:animEffect>
                                  </p:childTnLst>
                                </p:cTn>
                              </p:par>
                              <p:par>
                                <p:cTn id="177" presetID="9" presetClass="emph" presetSubtype="0" nodeType="withEffect">
                                  <p:stCondLst>
                                    <p:cond delay="0"/>
                                  </p:stCondLst>
                                  <p:childTnLst>
                                    <p:set>
                                      <p:cBhvr rctx="PPT">
                                        <p:cTn id="178" dur="indefinite"/>
                                        <p:tgtEl>
                                          <p:spTgt spid="139"/>
                                        </p:tgtEl>
                                        <p:attrNameLst>
                                          <p:attrName>style.opacity</p:attrName>
                                        </p:attrNameLst>
                                      </p:cBhvr>
                                      <p:to>
                                        <p:strVal val="0.25"/>
                                      </p:to>
                                    </p:set>
                                    <p:animEffect filter="image" prLst="opacity: 0.25">
                                      <p:cBhvr rctx="IE">
                                        <p:cTn id="179" dur="indefinite"/>
                                        <p:tgtEl>
                                          <p:spTgt spid="13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8"/>
                                        </p:tgtEl>
                                        <p:attrNameLst>
                                          <p:attrName>style.visibility</p:attrName>
                                        </p:attrNameLst>
                                      </p:cBhvr>
                                      <p:to>
                                        <p:strVal val="visible"/>
                                      </p:to>
                                    </p:set>
                                    <p:animEffect transition="in" filter="fade">
                                      <p:cBhvr>
                                        <p:cTn id="18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3" grpId="0"/>
      <p:bldP spid="83" grpId="1"/>
      <p:bldP spid="84" grpId="0"/>
      <p:bldP spid="84" grpId="1"/>
      <p:bldP spid="85" grpId="0"/>
      <p:bldP spid="85" grpId="1"/>
      <p:bldP spid="86" grpId="0" animBg="1"/>
      <p:bldP spid="86" grpId="1" animBg="1"/>
      <p:bldP spid="87" grpId="0" animBg="1"/>
      <p:bldP spid="87" grpId="1" animBg="1"/>
      <p:bldP spid="88" grpId="0" animBg="1"/>
      <p:bldP spid="88" grpId="1" animBg="1"/>
      <p:bldP spid="89" grpId="0"/>
      <p:bldP spid="89" grpId="1"/>
      <p:bldP spid="90" grpId="0" animBg="1"/>
      <p:bldP spid="90" grpId="1" animBg="1"/>
      <p:bldP spid="91" grpId="0"/>
      <p:bldP spid="92" grpId="0" animBg="1"/>
      <p:bldP spid="93" grpId="0"/>
      <p:bldP spid="94" grpId="0" animBg="1"/>
      <p:bldP spid="95" grpId="0" animBg="1"/>
      <p:bldP spid="96" grpId="0" animBg="1"/>
      <p:bldP spid="97" grpId="0" animBg="1"/>
      <p:bldP spid="98" grpId="0" animBg="1"/>
      <p:bldP spid="99" grpId="0"/>
      <p:bldP spid="100" grpId="0" animBg="1"/>
      <p:bldP spid="101" grpId="0"/>
      <p:bldP spid="102" grpId="0" animBg="1"/>
      <p:bldP spid="103" grpId="0"/>
      <p:bldP spid="104" grpId="0" animBg="1"/>
      <p:bldP spid="105" grpId="0"/>
      <p:bldP spid="106" grpId="0" animBg="1"/>
      <p:bldP spid="107" grpId="0"/>
      <p:bldP spid="108" grpId="0" animBg="1"/>
      <p:bldP spid="109" grpId="0"/>
      <p:bldP spid="110" grpId="0" animBg="1"/>
      <p:bldP spid="111" grpId="0"/>
      <p:bldP spid="112" grpId="0" animBg="1"/>
      <p:bldP spid="113" grpId="0"/>
      <p:bldP spid="114" grpId="0" animBg="1"/>
      <p:bldP spid="115" grpId="0"/>
      <p:bldP spid="116" grpId="0" animBg="1"/>
      <p:bldP spid="117" grpId="0"/>
      <p:bldP spid="120" grpId="0"/>
      <p:bldP spid="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Adaptive Identity Management</a:t>
            </a:r>
            <a:endParaRPr lang="en-US" sz="4000" dirty="0"/>
          </a:p>
        </p:txBody>
      </p:sp>
      <p:sp>
        <p:nvSpPr>
          <p:cNvPr id="3" name="Content Placeholder 2"/>
          <p:cNvSpPr>
            <a:spLocks noGrp="1"/>
          </p:cNvSpPr>
          <p:nvPr>
            <p:ph idx="1"/>
          </p:nvPr>
        </p:nvSpPr>
        <p:spPr>
          <a:xfrm>
            <a:off x="457200" y="990600"/>
            <a:ext cx="8305800" cy="5562600"/>
          </a:xfrm>
        </p:spPr>
        <p:txBody>
          <a:bodyPr/>
          <a:lstStyle/>
          <a:p>
            <a:r>
              <a:rPr lang="en-US" sz="2400" dirty="0" smtClean="0"/>
              <a:t>In practice, it is often sufficient to reason over smaller subgroups of people </a:t>
            </a:r>
            <a:r>
              <a:rPr lang="en-US" sz="2400" b="1" dirty="0" smtClean="0">
                <a:solidFill>
                  <a:schemeClr val="tx2">
                    <a:lumMod val="60000"/>
                    <a:lumOff val="40000"/>
                  </a:schemeClr>
                </a:solidFill>
              </a:rPr>
              <a:t>independently</a:t>
            </a: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sz="2400" dirty="0" smtClean="0">
              <a:solidFill>
                <a:schemeClr val="bg2"/>
              </a:solidFill>
            </a:endParaRPr>
          </a:p>
          <a:p>
            <a:r>
              <a:rPr lang="en-US" sz="2400" dirty="0" smtClean="0">
                <a:solidFill>
                  <a:schemeClr val="bg2"/>
                </a:solidFill>
              </a:rPr>
              <a:t>Groups </a:t>
            </a:r>
            <a:r>
              <a:rPr lang="en-US" sz="2400" b="1" dirty="0" smtClean="0">
                <a:solidFill>
                  <a:schemeClr val="bg2"/>
                </a:solidFill>
              </a:rPr>
              <a:t>join </a:t>
            </a:r>
            <a:r>
              <a:rPr lang="en-US" sz="2400" dirty="0" smtClean="0">
                <a:solidFill>
                  <a:schemeClr val="bg2"/>
                </a:solidFill>
              </a:rPr>
              <a:t>when tracks from two </a:t>
            </a:r>
            <a:r>
              <a:rPr lang="en-US" sz="2400" dirty="0" smtClean="0"/>
              <a:t>groups</a:t>
            </a:r>
            <a:r>
              <a:rPr lang="en-US" sz="2400" dirty="0" smtClean="0">
                <a:solidFill>
                  <a:schemeClr val="bg2"/>
                </a:solidFill>
              </a:rPr>
              <a:t> mix</a:t>
            </a:r>
          </a:p>
          <a:p>
            <a:r>
              <a:rPr lang="en-US" sz="2400" dirty="0" smtClean="0">
                <a:solidFill>
                  <a:schemeClr val="bg2"/>
                </a:solidFill>
              </a:rPr>
              <a:t>Groups </a:t>
            </a:r>
            <a:r>
              <a:rPr lang="en-US" sz="2400" b="1" dirty="0" smtClean="0">
                <a:solidFill>
                  <a:schemeClr val="bg2"/>
                </a:solidFill>
              </a:rPr>
              <a:t>split </a:t>
            </a:r>
            <a:r>
              <a:rPr lang="en-US" sz="2400" dirty="0" smtClean="0">
                <a:solidFill>
                  <a:schemeClr val="bg2"/>
                </a:solidFill>
              </a:rPr>
              <a:t>when an observation allows us to reason over smaller groups</a:t>
            </a:r>
            <a:r>
              <a:rPr lang="en-US" sz="2400" i="1" dirty="0" smtClean="0">
                <a:solidFill>
                  <a:schemeClr val="bg2"/>
                </a:solidFill>
              </a:rPr>
              <a:t> </a:t>
            </a:r>
            <a:r>
              <a:rPr lang="en-US" sz="2400" dirty="0" smtClean="0">
                <a:solidFill>
                  <a:schemeClr val="bg2"/>
                </a:solidFill>
              </a:rPr>
              <a:t>independently</a:t>
            </a:r>
            <a:endParaRPr lang="en-US" sz="2400" b="1" dirty="0">
              <a:solidFill>
                <a:schemeClr val="bg2"/>
              </a:solidFill>
            </a:endParaRPr>
          </a:p>
        </p:txBody>
      </p:sp>
      <p:pic>
        <p:nvPicPr>
          <p:cNvPr id="5" name="Picture 7"/>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752600" y="3079332"/>
            <a:ext cx="437907" cy="88306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9"/>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715000" y="2819400"/>
            <a:ext cx="437907" cy="88306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8" name="Picture 10"/>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267200" y="2514600"/>
            <a:ext cx="437907" cy="88306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 name="Picture 1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105400" y="2514600"/>
            <a:ext cx="437907" cy="88306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 name="Picture 13"/>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676400" y="2209800"/>
            <a:ext cx="437907" cy="88306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 name="Picture 1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953411" y="2667000"/>
            <a:ext cx="437907" cy="88306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 name="Picture 9"/>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572000" y="3352800"/>
            <a:ext cx="437907" cy="883068"/>
          </a:xfrm>
          <a:prstGeom prst="rect">
            <a:avLst/>
          </a:prstGeom>
          <a:noFill/>
          <a:ln w="9525">
            <a:noFill/>
            <a:miter lim="800000"/>
            <a:headEnd/>
            <a:tailEnd/>
          </a:ln>
          <a:effectLst>
            <a:outerShdw blurRad="50800" dist="38100" dir="8100000" algn="tr" rotWithShape="0">
              <a:prstClr val="black">
                <a:alpha val="40000"/>
              </a:prstClr>
            </a:outerShdw>
          </a:effectLst>
        </p:spPr>
      </p:pic>
      <p:grpSp>
        <p:nvGrpSpPr>
          <p:cNvPr id="26" name="Group 25"/>
          <p:cNvGrpSpPr/>
          <p:nvPr/>
        </p:nvGrpSpPr>
        <p:grpSpPr>
          <a:xfrm>
            <a:off x="609600" y="2209800"/>
            <a:ext cx="5638800" cy="2133600"/>
            <a:chOff x="1447800" y="2209800"/>
            <a:chExt cx="5638800" cy="2133600"/>
          </a:xfrm>
        </p:grpSpPr>
        <p:sp>
          <p:nvSpPr>
            <p:cNvPr id="20" name="Oval 19"/>
            <p:cNvSpPr/>
            <p:nvPr/>
          </p:nvSpPr>
          <p:spPr bwMode="auto">
            <a:xfrm>
              <a:off x="1447800" y="2209800"/>
              <a:ext cx="2057400" cy="1905000"/>
            </a:xfrm>
            <a:prstGeom prst="ellipse">
              <a:avLst/>
            </a:prstGeom>
            <a:solidFill>
              <a:srgbClr val="FF0000">
                <a:alpha val="50000"/>
              </a:srgbClr>
            </a:solidFill>
            <a:ln w="12700" cap="flat" cmpd="sng" algn="ctr">
              <a:solidFill>
                <a:schemeClr val="bg2"/>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 name="Oval 20"/>
            <p:cNvSpPr/>
            <p:nvPr/>
          </p:nvSpPr>
          <p:spPr bwMode="auto">
            <a:xfrm>
              <a:off x="4876800" y="2209800"/>
              <a:ext cx="2209800" cy="2133600"/>
            </a:xfrm>
            <a:prstGeom prst="ellipse">
              <a:avLst/>
            </a:prstGeom>
            <a:solidFill>
              <a:srgbClr val="0070C0">
                <a:alpha val="50000"/>
              </a:srgbClr>
            </a:solidFill>
            <a:ln w="12700" cap="flat" cmpd="sng" algn="ctr">
              <a:solidFill>
                <a:schemeClr val="bg2"/>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22" name="Oval 21"/>
          <p:cNvSpPr/>
          <p:nvPr/>
        </p:nvSpPr>
        <p:spPr bwMode="auto">
          <a:xfrm>
            <a:off x="457200" y="1905000"/>
            <a:ext cx="6400800" cy="2971800"/>
          </a:xfrm>
          <a:prstGeom prst="ellipse">
            <a:avLst/>
          </a:prstGeom>
          <a:solidFill>
            <a:srgbClr val="CC00CC">
              <a:alpha val="50000"/>
            </a:srgbClr>
          </a:solidFill>
          <a:ln w="12700" cap="flat" cmpd="sng" algn="ctr">
            <a:solidFill>
              <a:schemeClr val="bg2"/>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nvGrpSpPr>
          <p:cNvPr id="27" name="Group 26"/>
          <p:cNvGrpSpPr/>
          <p:nvPr/>
        </p:nvGrpSpPr>
        <p:grpSpPr>
          <a:xfrm>
            <a:off x="762000" y="1905000"/>
            <a:ext cx="5638800" cy="2895600"/>
            <a:chOff x="1600200" y="1905000"/>
            <a:chExt cx="5638800" cy="2895600"/>
          </a:xfrm>
        </p:grpSpPr>
        <p:sp>
          <p:nvSpPr>
            <p:cNvPr id="23" name="Oval 22"/>
            <p:cNvSpPr/>
            <p:nvPr/>
          </p:nvSpPr>
          <p:spPr bwMode="auto">
            <a:xfrm>
              <a:off x="1600200" y="1981200"/>
              <a:ext cx="3429000" cy="2438400"/>
            </a:xfrm>
            <a:prstGeom prst="ellipse">
              <a:avLst/>
            </a:prstGeom>
            <a:solidFill>
              <a:srgbClr val="FF0000">
                <a:alpha val="50000"/>
              </a:srgb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 name="Oval 23"/>
            <p:cNvSpPr/>
            <p:nvPr/>
          </p:nvSpPr>
          <p:spPr bwMode="auto">
            <a:xfrm>
              <a:off x="5791200" y="1905000"/>
              <a:ext cx="1447800" cy="2514600"/>
            </a:xfrm>
            <a:prstGeom prst="ellipse">
              <a:avLst/>
            </a:prstGeom>
            <a:solidFill>
              <a:srgbClr val="0070C0">
                <a:alpha val="50000"/>
              </a:srgbClr>
            </a:solidFill>
            <a:ln w="12700" cap="flat" cmpd="sng" algn="ctr">
              <a:solidFill>
                <a:schemeClr val="bg2"/>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 name="Oval 24"/>
            <p:cNvSpPr/>
            <p:nvPr/>
          </p:nvSpPr>
          <p:spPr bwMode="auto">
            <a:xfrm>
              <a:off x="4038600" y="4038600"/>
              <a:ext cx="609600" cy="762000"/>
            </a:xfrm>
            <a:prstGeom prst="ellipse">
              <a:avLst/>
            </a:prstGeom>
            <a:solidFill>
              <a:srgbClr val="2DFF37">
                <a:alpha val="50000"/>
              </a:srgb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29" name="Rounded Rectangular Callout 28"/>
          <p:cNvSpPr/>
          <p:nvPr/>
        </p:nvSpPr>
        <p:spPr bwMode="auto">
          <a:xfrm>
            <a:off x="4191000" y="3810000"/>
            <a:ext cx="4800600" cy="1143000"/>
          </a:xfrm>
          <a:prstGeom prst="wedgeRoundRectCallout">
            <a:avLst>
              <a:gd name="adj1" fmla="val -61070"/>
              <a:gd name="adj2" fmla="val 21779"/>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r>
              <a:rPr lang="en-US" sz="2000" b="0" dirty="0" smtClean="0"/>
              <a:t>“This is </a:t>
            </a:r>
            <a:r>
              <a:rPr lang="en-US" sz="2000" dirty="0" smtClean="0"/>
              <a:t>Bob</a:t>
            </a:r>
            <a:r>
              <a:rPr lang="en-US" sz="2000" b="0" dirty="0" smtClean="0"/>
              <a:t>” </a:t>
            </a:r>
          </a:p>
          <a:p>
            <a:r>
              <a:rPr lang="en-US" sz="2000" b="0" dirty="0" smtClean="0"/>
              <a:t>(and Bob was originally in the Blue group)</a:t>
            </a:r>
          </a:p>
        </p:txBody>
      </p:sp>
      <p:sp>
        <p:nvSpPr>
          <p:cNvPr id="30" name="Rounded Rectangle 29"/>
          <p:cNvSpPr/>
          <p:nvPr/>
        </p:nvSpPr>
        <p:spPr bwMode="auto">
          <a:xfrm>
            <a:off x="1447800" y="2514600"/>
            <a:ext cx="6400800" cy="1828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ahoma" charset="0"/>
              </a:rPr>
              <a:t>Idea: </a:t>
            </a:r>
            <a:r>
              <a:rPr kumimoji="0" lang="en-US" sz="2400" i="0" u="none" strike="noStrike" cap="none" normalizeH="0" baseline="0" dirty="0" smtClean="0">
                <a:ln>
                  <a:noFill/>
                </a:ln>
                <a:solidFill>
                  <a:schemeClr val="tx1"/>
                </a:solidFill>
                <a:effectLst/>
                <a:latin typeface="Tahoma" charset="0"/>
              </a:rPr>
              <a:t>adaptively</a:t>
            </a:r>
            <a:r>
              <a:rPr kumimoji="0" lang="en-US" sz="2400" b="0" i="0" u="none" strike="noStrike" cap="none" normalizeH="0" dirty="0" smtClean="0">
                <a:ln>
                  <a:noFill/>
                </a:ln>
                <a:solidFill>
                  <a:schemeClr val="tx1"/>
                </a:solidFill>
                <a:effectLst/>
                <a:latin typeface="Tahoma" charset="0"/>
              </a:rPr>
              <a:t> </a:t>
            </a:r>
            <a:r>
              <a:rPr kumimoji="0" lang="en-US" sz="2400" i="0" u="none" strike="noStrike" cap="none" normalizeH="0" dirty="0" smtClean="0">
                <a:ln>
                  <a:noFill/>
                </a:ln>
                <a:solidFill>
                  <a:schemeClr val="tx1"/>
                </a:solidFill>
                <a:effectLst/>
                <a:latin typeface="Tahoma" charset="0"/>
              </a:rPr>
              <a:t>factor problem </a:t>
            </a:r>
            <a:r>
              <a:rPr kumimoji="0" lang="en-US" sz="2400" b="0" i="0" u="none" strike="noStrike" cap="none" normalizeH="0" dirty="0" smtClean="0">
                <a:ln>
                  <a:noFill/>
                </a:ln>
                <a:solidFill>
                  <a:schemeClr val="tx1"/>
                </a:solidFill>
                <a:effectLst/>
                <a:latin typeface="Tahoma" charset="0"/>
              </a:rPr>
              <a:t>into </a:t>
            </a:r>
          </a:p>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dirty="0" smtClean="0">
                <a:ln>
                  <a:noFill/>
                </a:ln>
                <a:solidFill>
                  <a:schemeClr val="tx1"/>
                </a:solidFill>
                <a:effectLst/>
                <a:latin typeface="Tahoma" charset="0"/>
              </a:rPr>
              <a:t>subgroups allowing for higher order </a:t>
            </a:r>
          </a:p>
          <a:p>
            <a:pPr marL="0" marR="0" indent="0" algn="ctr" defTabSz="914400" rtl="0" eaLnBrk="1" fontAlgn="base" latinLnBrk="0" hangingPunct="1">
              <a:lnSpc>
                <a:spcPct val="100000"/>
              </a:lnSpc>
              <a:spcBef>
                <a:spcPct val="0"/>
              </a:spcBef>
              <a:spcAft>
                <a:spcPct val="0"/>
              </a:spcAft>
              <a:buClrTx/>
              <a:buSzTx/>
              <a:tabLst/>
            </a:pPr>
            <a:r>
              <a:rPr lang="en-US" sz="2400" b="0" dirty="0" smtClean="0">
                <a:solidFill>
                  <a:schemeClr val="tx1"/>
                </a:solidFill>
                <a:latin typeface="Tahoma" charset="0"/>
              </a:rPr>
              <a:t>r</a:t>
            </a:r>
            <a:r>
              <a:rPr kumimoji="0" lang="en-US" sz="2400" b="0" i="0" u="none" strike="noStrike" cap="none" normalizeH="0" dirty="0" smtClean="0">
                <a:ln>
                  <a:noFill/>
                </a:ln>
                <a:solidFill>
                  <a:schemeClr val="tx1"/>
                </a:solidFill>
                <a:effectLst/>
                <a:latin typeface="Tahoma" charset="0"/>
              </a:rPr>
              <a:t>epresentations</a:t>
            </a:r>
            <a:r>
              <a:rPr lang="en-US" sz="2400" b="0" dirty="0" smtClean="0">
                <a:solidFill>
                  <a:schemeClr val="tx1"/>
                </a:solidFill>
                <a:latin typeface="Tahoma" charset="0"/>
              </a:rPr>
              <a:t> for smaller subgroups</a:t>
            </a:r>
            <a:endParaRPr kumimoji="0" lang="en-US" sz="2400" b="0" i="0" u="none" strike="noStrike" cap="none" normalizeH="0" dirty="0" smtClean="0">
              <a:ln>
                <a:noFill/>
              </a:ln>
              <a:solidFill>
                <a:schemeClr val="tx1"/>
              </a:solidFill>
              <a:effectLst/>
              <a:latin typeface="Tahoma" charset="0"/>
            </a:endParaRPr>
          </a:p>
        </p:txBody>
      </p:sp>
      <p:sp>
        <p:nvSpPr>
          <p:cNvPr id="28" name="Slide Number Placeholder 27"/>
          <p:cNvSpPr>
            <a:spLocks noGrp="1"/>
          </p:cNvSpPr>
          <p:nvPr>
            <p:ph type="sldNum" sz="quarter" idx="12"/>
          </p:nvPr>
        </p:nvSpPr>
        <p:spPr/>
        <p:txBody>
          <a:bodyPr/>
          <a:lstStyle/>
          <a:p>
            <a:fld id="{5A1D4220-6FA6-4414-AE3B-775DEAC5B3B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9.3432E-7 C -0.00051 0.00994 -0.00174 0.01989 -0.00139 0.02983 C -0.00034 0.05735 0.01945 0.07239 0.03438 0.08534 C 0.04515 0.08349 0.04844 0.08187 0.05817 0.07539 C 0.06407 0.06591 0.06841 0.05435 0.07622 0.04764 C 0.08022 0.037 0.08456 0.0266 0.08803 0.01573 C 0.08924 0.01179 0.09115 0.00393 0.09115 0.00393 C 0.09063 -0.00139 0.09133 -0.00717 0.08959 -0.01203 C 0.08577 -0.0222 0.07275 -0.02428 0.06563 -0.0259 C 0.05956 -0.02891 0.05383 -0.03261 0.04775 -0.03585 C 0.04619 -0.03839 0.0441 -0.0407 0.04324 -0.04371 C 0.03751 -0.06267 0.0507 -0.06082 0.06129 -0.0636 C 0.06772 -0.06314 0.10747 -0.06244 0.11789 -0.05782 C 0.11928 -0.05712 0.12657 -0.04047 0.12692 -0.03978 C 0.12483 -0.01873 0.12292 0.01734 0.10452 0.02382 C 0.09758 0.02313 0.09063 0.02313 0.08369 0.02174 C 0.07206 0.01943 0.06129 0.00971 0.0507 0.00393 C 0.03785 -0.00301 0.02292 -0.0074 0.01042 -0.01596 C 0.00261 -0.02128 -0.00486 -0.02613 -0.01337 -0.02983 C -0.01077 -0.0148 -0.00504 0.00278 0.00157 0.01573 C 0.00383 0.03099 0.00348 0.04926 0.0165 0.05365 C 0.02136 0.05782 0.02587 0.0592 0.03143 0.06152 C 0.04046 0.04949 0.03074 0.06152 0.04324 0.04972 C 0.04862 0.04463 0.05278 0.03862 0.05817 0.03376 C 0.06216 0.01318 0.05574 0.04186 0.06719 0.01179 C 0.07032 0.0037 0.07119 -0.00601 0.07466 -0.01388 C 0.08612 -0.04047 0.08195 -0.0296 0.08803 -0.04579 C 0.08629 -0.0555 0.08508 -0.05967 0.08056 -0.06776 C 0.0764 -0.09135 0.09028 -0.09713 0.10452 -0.10338 C 0.10903 -0.10523 0.11337 -0.10731 0.11789 -0.10939 C 0.11945 -0.11008 0.1224 -0.11147 0.1224 -0.11147 C 0.12692 -0.11008 0.13178 -0.11031 0.13594 -0.10754 C 0.1382 -0.10615 0.13855 -0.10176 0.14028 -0.09945 C 0.1415 -0.09783 0.14324 -0.0969 0.1448 -0.09551 C 0.15348 -0.06198 0.14011 -0.03562 0.11494 -0.02798 C 0.10747 -0.01735 0.09601 -0.02382 0.08664 -0.0259 C 0.0764 -0.03261 0.07119 -0.04047 0.06268 -0.0518 C 0.04636 -0.07354 0.05903 -0.06661 0.04775 -0.07169 C 0.04289 -0.06753 0.03716 -0.06452 0.03282 -0.05967 C 0.02518 -0.05111 0.01945 -0.03862 0.01355 -0.02798 C 0.01129 -0.01943 0.00747 -0.01203 0.00452 -0.00393 C 0.01962 0.03608 0.05643 0.04371 0.08508 0.05759 C 0.09237 0.06105 0.1007 0.06475 0.10747 0.06961 C 0.1106 0.07192 0.11337 0.07493 0.1165 0.07747 C 0.11893 0.07956 0.12397 0.08349 0.12397 0.08349 C 0.13681 0.07886 0.1382 0.05897 0.14028 0.04371 C 0.13976 0.03585 0.13942 0.02775 0.1389 0.01989 C 0.13855 0.01388 0.14028 0.00648 0.13733 0.00185 C 0.13542 -0.00116 0.13143 0.00347 0.12848 0.00393 C 0.12344 0.00486 0.11858 0.00509 0.11355 0.00578 C 0.09358 0.00509 0.07379 0.00509 0.05383 0.00393 C 0.0389 0.00301 0.02692 -0.01411 0.01355 -0.01989 C 0.00678 -0.0259 0.00278 -0.03423 -0.00295 -0.04186 C -0.00017 -0.06314 0.00452 -0.05574 0.0224 -0.05365 C 0.03091 -0.04255 0.0349 -0.03631 0.04028 -0.02197 C 0.04497 -0.00948 0.04758 0.00416 0.05383 0.01573 C 0.0566 0.02752 0.06285 0.04024 0.06876 0.04972 C 0.07188 0.05481 0.07917 0.0636 0.07917 0.0636 C 0.08681 0.06013 0.09028 0.05412 0.09254 0.04371 C 0.09428 0.03585 0.09706 0.01989 0.09706 0.01989 C 0.09792 -0.02891 0.09897 -0.07516 0.10157 -0.12327 C 0.08629 -0.12743 0.07831 -0.12673 0.06129 -0.12535 C 0.04723 -0.12211 0.03386 -0.11748 0.01945 -0.1154 C 0.01251 -0.11078 0.00747 -0.10685 5E-6 -0.10338 C -0.00469 -0.09551 -0.00782 -0.08765 -0.01198 -0.07956 C -0.01146 -0.071 -0.01164 -0.06221 -0.01042 -0.05365 C -0.00659 -0.02891 0.00712 -0.01758 0.0224 -0.00809 C 0.03473 -0.00046 0.04393 0.00648 0.05678 0.01179 C 0.06719 0.02081 0.08126 0.02081 0.09115 0.02983 C 0.10348 0.04093 0.08438 0.02428 0.11355 0.04371 C 0.13056 0.05504 0.11077 0.04625 0.12397 0.05157 C 0.12344 0.0562 0.12379 0.06105 0.1224 0.06545 C 0.11841 0.0784 0.09324 0.08788 0.08508 0.0895 C 0.07744 0.09274 0.07275 0.09389 0.06424 0.09528 C 0.02692 0.09413 0.00192 0.10592 -0.0224 0.07354 C -0.02396 0.06892 -0.02552 0.06429 -0.02691 0.05967 C -0.02743 0.05782 -0.02934 0.05527 -0.0283 0.05365 C -0.01823 0.03862 0.00174 0.03492 0.01494 0.03376 C 0.04133 0.03122 0.04028 0.03168 0.06876 0.02983 C 0.07414 0.02798 0.07969 0.02775 0.08508 0.02567 C 0.09167 0.0229 0.0974 0.01688 0.10296 0.01179 C 0.10765 0.00763 0.11494 -0.00393 0.11494 -0.00393 C 0.11702 -0.01226 0.11997 -0.01989 0.1224 -0.02798 C 0.11945 -0.04047 0.10817 -0.04579 0.10001 -0.0518 C 0.08334 -0.06406 0.05383 -0.07123 0.03438 -0.07354 C 0.02796 -0.07586 0.03056 -0.07562 0.02692 -0.07562 " pathEditMode="relative" ptsTypes="fffffffffffffffffffffffffffffffffffffffffffffffffffffffffffffffffffffffffffffffffffffA">
                                      <p:cBhvr>
                                        <p:cTn id="6" dur="2000" fill="hold"/>
                                        <p:tgtEl>
                                          <p:spTgt spid="1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632 -0.02383 C 0.01146 -0.02151 0.00782 -0.01804 0.00296 -0.01596 C -0.00434 -0.00925 -0.01319 -0.00625 -0.02083 6.01434E-7 C -0.03524 0.0118 -0.04861 0.02475 -0.06128 0.03979 C -0.0677 0.04742 -0.06545 0.04002 -0.07309 0.05182 C -0.08177 0.06523 -0.08541 0.07564 -0.08958 0.0916 C -0.07569 0.09507 -0.07378 0.08813 -0.06128 0.08351 C -0.0467 0.07795 -0.03368 0.06801 -0.01944 0.06176 C -0.01736 0.05968 -0.01562 0.05714 -0.01336 0.05575 C -0.01059 0.0539 -0.00694 0.05436 -0.00451 0.05182 C -0.00173 0.04881 -0.00156 0.04233 0.00139 0.03979 C 0.00799 0.034 0.01476 0.03192 0.0224 0.02984 C 0.02431 0.03053 0.02674 0.03007 0.0283 0.03192 C 0.03421 0.03863 0.0408 0.05991 0.04323 0.06963 C 0.0415 0.09045 0.03334 0.11566 0.01493 0.11936 C 0.00955 0.12052 0.004 0.12075 -0.00156 0.12144 C -0.02013 0.12005 -0.04166 0.12167 -0.05972 0.11335 C -0.06527 0.10201 -0.06093 0.09577 -0.05677 0.08559 C -0.04948 0.06801 -0.04513 0.05297 -0.02986 0.0458 C -0.00659 0.04858 0.01146 0.04835 0.03438 0.0458 C 0.04132 0.04349 0.04393 0.04164 0.04775 0.03377 C 0.05052 0.01966 0.054 -0.00278 0.04931 -0.01596 C 0.04775 -0.02059 0.04219 -0.01989 0.03872 -0.02174 C 0.02362 -0.01712 0.01164 0.00625 0.00296 0.02197 C -0.00034 0.03447 0.00365 0.02197 -0.0059 0.03794 C -0.01805 0.05806 -0.02795 0.0805 -0.03888 0.10155 C -0.03836 0.10618 -0.03888 0.11126 -0.03732 0.11543 C -0.03281 0.12723 -0.00729 0.11705 0.00139 0.11543 C 0.02032 0.10548 0.03594 0.10294 0.04618 0.07564 C 0.04445 0.06361 0.04098 0.05667 0.03733 0.0458 C 0.03559 0.04071 0.0349 0.0347 0.03282 0.02984 C 0.03143 0.0266 0.02865 0.02498 0.02691 0.02197 C 0.0224 0.01411 0.0257 0.01365 0.01945 0.0081 C 0.01025 6.01434E-7 0.00018 -0.00208 -0.01041 -0.00393 C -0.02916 0.00023 -0.03229 6.01434E-7 -0.04323 0.01989 C -0.04392 0.02244 -0.04635 0.03146 -0.04635 0.03377 C -0.04635 0.0613 -0.02638 0.065 -0.01041 0.06755 C 0.01355 0.06454 0.04115 0.05737 0.06112 0.03794 C 0.06355 0.02845 0.06875 0.02151 0.07171 0.01203 C 0.06493 -0.02383 0.06806 -0.02568 0.04618 -0.03979 C 0.0382 -0.03701 0.02987 -0.0347 0.0224 -0.02984 C 0.00799 -0.02036 -0.00937 0.02105 -0.01493 0.03979 C -0.01823 0.07287 -0.01493 0.08906 0.00591 0.10733 C 0.01893 0.10664 0.03247 0.10895 0.0448 0.1034 C 0.05296 0.0997 0.05868 0.08767 0.06563 0.08166 C 0.0757 0.06384 0.075 0.065 0.07917 0.04372 C 0.07535 0.03053 0.07153 0.00995 0.06268 0.00208 C 0.0599 -0.00879 0.05243 -0.01249 0.0448 -0.01596 C 0.04184 -0.01527 0.03855 -0.0155 0.03577 -0.01388 C 0.0316 -0.01134 0.029 -0.00185 0.02691 0.00208 C 0.01702 0.02059 0.00868 0.03979 0.00296 0.06176 C 0.00243 0.07171 -3.88889E-6 0.08189 0.00139 0.0916 C 0.00226 0.09785 0.01389 0.11566 0.01789 0.12144 C 0.02778 0.11797 0.03785 0.11473 0.04775 0.1115 C 0.05052 0.10895 0.05417 0.10826 0.05677 0.10548 C 0.06112 0.10086 0.06858 0.08952 0.06858 0.08975 C 0.07049 0.07703 0.07587 0.06778 0.07917 0.05575 C 0.08073 0.04996 0.08351 0.03794 0.08351 0.03817 C 0.07587 0.01272 0.07552 0.01018 0.05521 0.00393 C 0.00764 0.00578 0.01546 6.01434E-7 -0.01041 0.01203 C -0.01684 0.02059 -0.01944 0.02845 -0.02239 0.03979 C -0.02309 0.04973 -0.02274 0.07101 -0.02691 0.08166 C -0.03541 0.10386 -0.0559 0.11265 -0.0717 0.12144 C -0.07968 0.12075 -0.08767 0.12052 -0.09548 0.11936 C -0.1092 0.11728 -0.11284 0.09877 -0.12083 0.08744 C -0.12448 0.07333 -0.12222 0.07911 -0.12691 0.06963 C -0.12638 0.06037 -0.12743 0.05066 -0.12534 0.04187 C -0.1243 0.03747 -0.12066 0.0347 -0.11788 0.03192 C -0.10555 0.01943 -0.08958 0.01642 -0.07465 0.01388 C -0.06823 0.01457 -0.06163 0.01457 -0.0552 0.01596 C -0.04739 0.01758 -0.03593 0.02359 -0.02829 0.02591 C -0.02309 0.03007 -0.0151 0.03308 -0.01041 0.03794 C 0.00174 0.05066 0.01025 0.06916 0.02084 0.08351 C 0.02309 0.08651 0.0257 0.08906 0.0283 0.0916 C 0.03264 0.09577 0.04184 0.1034 0.04184 0.10363 C 0.05052 0.09762 0.05052 0.09137 0.05677 0.08351 C 0.06198 0.0694 0.06858 0.05714 0.07466 0.04372 C 0.07414 0.0377 0.07483 0.03146 0.07309 0.02591 C 0.07257 0.02406 0.06997 0.02475 0.06858 0.02383 C 0.06546 0.02151 0.05973 0.01596 0.05973 0.01619 C 0.05122 0.01851 0.04237 0.01943 0.03438 0.02383 C 0.02882 0.02683 0.02934 0.03863 0.0283 0.04372 C 0.02691 0.05089 0.02101 0.07749 0.01789 0.08166 C 0.01129 0.09045 -0.00972 0.11011 -0.01788 0.1115 C -0.02378 0.11242 -0.02986 0.11265 -0.03576 0.11335 C -0.06093 0.10664 -0.05156 0.11242 -0.06562 0.10155 C -0.07309 0.08698 -0.07656 0.07842 -0.08055 0.06176 C -0.07951 0.04858 -0.07934 0.03516 -0.0776 0.02197 C -0.07656 0.01457 -0.0677 0.0111 -0.06423 0.00995 C -0.04652 0.00416 -0.01892 0.0037 -0.00295 0.00208 C 0.00382 -0.00023 0.00504 6.01434E-7 -3.88889E-6 6.01434E-7 " pathEditMode="relative" rAng="0" ptsTypes="ffffffffffffffffffffffffffffffffffffffffffffffffffffffffffffffffffffffffffffffffffffffffffA">
                                      <p:cBhvr>
                                        <p:cTn id="8" dur="2000" fill="hold"/>
                                        <p:tgtEl>
                                          <p:spTgt spid="11"/>
                                        </p:tgtEl>
                                        <p:attrNameLst>
                                          <p:attrName>ppt_x</p:attrName>
                                          <p:attrName>ppt_y</p:attrName>
                                        </p:attrNameLst>
                                      </p:cBhvr>
                                      <p:rCtr x="-38" y="68"/>
                                    </p:animMotion>
                                  </p:childTnLst>
                                </p:cTn>
                              </p:par>
                              <p:par>
                                <p:cTn id="9" presetID="0" presetClass="path" presetSubtype="0" accel="50000" decel="50000" fill="hold" nodeType="withEffect">
                                  <p:stCondLst>
                                    <p:cond delay="0"/>
                                  </p:stCondLst>
                                  <p:childTnLst>
                                    <p:animMotion origin="layout" path="M 2.77778E-6 9.06568E-7 C 0.00469 -0.01734 0.02361 -0.01827 0.03437 -0.02775 C 0.03767 -0.03446 0.04288 -0.04001 0.04479 -0.04764 C 0.04653 -0.05481 0.04774 -0.06961 0.04774 -0.06961 C 0.04722 -0.0895 0.04774 -0.12141 0.04323 -0.14315 C 0.04288 -0.14454 0.03871 -0.15217 0.03733 -0.1531 C 0.03403 -0.15564 0.03038 -0.15703 0.02691 -0.15888 C 0.00573 -0.1568 -0.01267 -0.15009 -0.03281 -0.14107 C -0.04358 -0.13621 -0.05191 -0.13344 -0.06111 -0.12511 C -0.06545 -0.11656 -0.06649 -0.10245 -0.05972 -0.09528 C -0.05851 -0.09389 -0.0566 -0.09435 -0.05521 -0.09343 C -0.04219 -0.08487 -0.0342 -0.08233 -0.01945 -0.07932 C -0.00313 -0.08094 0.00434 -0.08048 0.01788 -0.08927 C 0.02969 -0.10592 0.00799 -0.07632 0.02691 -0.09736 C 0.03507 -0.10638 0.03802 -0.12442 0.04184 -0.13714 C 0.0408 -0.14916 0.04097 -0.16905 0.03437 -0.17877 C 0.02187 -0.1975 -0.00017 -0.20189 -0.01788 -0.20467 C -0.02379 -0.20397 -0.02986 -0.20421 -0.03576 -0.20282 C -0.04705 -0.20004 -0.05347 -0.17507 -0.05972 -0.16304 C -0.06337 -0.14755 -0.06771 -0.13182 -0.07309 -0.11725 C -0.07118 -0.11054 -0.06997 -0.10337 -0.06719 -0.09736 C -0.06632 -0.09551 -0.06424 -0.09597 -0.06267 -0.09528 C -0.05521 -0.09204 -0.04774 -0.09065 -0.04028 -0.08742 C -0.03333 -0.08811 -0.02639 -0.08765 -0.01945 -0.08927 C -0.01719 -0.08973 -0.01406 -0.09042 -0.01337 -0.09343 C -0.01233 -0.09829 -0.02118 -0.11101 -0.0224 -0.11332 C -0.02552 -0.1191 -0.03125 -0.13113 -0.03125 -0.13113 C -0.03212 -0.13644 -0.03507 -0.14153 -0.03438 -0.14708 C -0.03368 -0.15402 -0.03212 -0.16073 -0.02986 -0.16697 C -0.02847 -0.17044 -0.01146 -0.17854 -0.00747 -0.18085 C -0.00243 -0.18385 0.00347 -0.18709 0.00903 -0.18871 C 0.01406 -0.19033 0.02396 -0.19287 0.02396 -0.19287 C 0.02535 -0.19218 0.02743 -0.19241 0.0283 -0.19079 C 0.02986 -0.18825 0.03246 -0.16998 0.03281 -0.16697 C 0.0316 -0.13459 0.02899 -0.10407 0.02083 -0.07354 C 0.01892 -0.05203 0.01337 -0.00693 -0.00156 0.00602 C -0.01389 0.00347 -0.01927 0.00023 -0.0283 -0.01179 C -0.0309 -0.01919 -0.03403 -0.02312 -0.03733 -0.02983 C -0.03646 -0.04116 -0.03698 -0.05296 -0.03438 -0.0636 C -0.03142 -0.07516 -0.02118 -0.08302 -0.01493 -0.09135 C -0.01146 -0.09597 0.00642 -0.09921 0.01198 -0.10129 C 0.01493 -0.10245 0.02083 -0.10522 0.02083 -0.10522 C 0.075 -0.09574 0.04375 -0.10962 0.06128 -0.08742 C 0.06076 -0.07886 0.06094 -0.07007 0.05972 -0.06151 C 0.05816 -0.05041 0.04496 -0.04556 0.03889 -0.03977 C 0.03125 -0.03261 0.02361 -0.0215 0.01493 -0.01572 C 0.01319 -0.01457 0.01094 -0.0148 0.00903 -0.01387 C -0.01372 -0.00323 -0.01007 -0.00231 -0.03438 9.06568E-7 C -0.0441 0.00463 -0.05417 0.00162 -0.06267 -0.00578 C -0.0717 -0.02428 -0.07743 -0.04186 -0.08056 -0.0636 C -0.08004 -0.07678 -0.08073 -0.09019 -0.07917 -0.10337 C -0.07865 -0.10777 -0.07604 -0.11124 -0.07465 -0.11517 C -0.07083 -0.12604 -0.06945 -0.13459 -0.06424 -0.145 C -0.06024 -0.15286 -0.05261 -0.1561 -0.04774 -0.16304 C -0.04219 -0.16235 -0.03663 -0.16258 -0.03125 -0.16096 C -0.01858 -0.15726 -0.00677 -0.14708 0.0059 -0.14315 C 0.01545 -0.13644 0.03403 -0.12558 0.04323 -0.11332 C 0.05642 -0.09574 0.05052 -0.10152 0.05972 -0.09343 C 0.06701 -0.0555 0.03559 -0.04024 0.01649 -0.02775 C 0.00937 -0.02289 0.00451 -0.01526 -0.00295 -0.01179 C -0.01285 -0.01526 -0.0191 -0.02127 -0.02691 -0.02983 C -0.03038 -0.03908 -0.03455 -0.04995 -0.03733 -0.05966 C -0.04097 -0.07238 -0.04132 -0.08626 -0.04479 -0.09921 C -0.0441 -0.10869 -0.04566 -0.11933 -0.04184 -0.12719 C -0.03195 -0.14708 -0.00087 -0.14593 0.01337 -0.14708 C 0.03542 -0.14593 0.06111 -0.14755 0.08351 -0.14107 C 0.08507 -0.13644 0.08663 -0.13182 0.08802 -0.12719 C 0.08976 -0.12118 0.09253 -0.10916 0.09253 -0.10916 C 0.08385 -0.06568 0.06614 -0.0444 0.03576 -0.02775 C 0.00868 -0.02914 -0.01649 -0.03099 -0.04323 -0.03561 C -0.05122 -0.04301 -0.05642 -0.05342 -0.05972 -0.06545 C -0.06129 -0.0784 -0.06389 -0.09065 -0.06563 -0.10337 C -0.06424 -0.13436 -0.06545 -0.14223 -0.0507 -0.16304 C -0.05295 -0.15425 -0.05816 -0.13714 -0.05816 -0.13714 C -0.05764 -0.12396 -0.05799 -0.11054 -0.05677 -0.09736 C -0.0566 -0.09505 -0.05451 -0.09343 -0.05365 -0.09135 C -0.04479 -0.07123 -0.03872 -0.0629 -0.02083 -0.05966 C -0.01389 -0.06036 -0.00677 -0.05943 2.77778E-6 -0.06151 C 0.00694 -0.0636 0.01024 -0.08418 0.01198 -0.09135 C 0.01146 -0.1006 0.01042 -0.10985 0.01042 -0.1191 C 0.01042 -0.16859 0.00208 -0.18409 0.03437 -0.19681 C 0.03733 -0.19796 0.04028 -0.19796 0.04323 -0.19866 C 0.05364 -0.19796 0.06424 -0.19842 0.07465 -0.19681 C 0.08142 -0.19565 0.09097 -0.18085 0.09097 -0.18085 C 0.09219 -0.17784 0.09705 -0.16628 0.09705 -0.16304 C 0.09705 -0.12812 0.08594 -0.10037 0.06875 -0.07539 C 0.06441 -0.06915 0.05868 -0.06475 0.05521 -0.05758 C 0.04983 -0.04671 0.0408 -0.03769 0.03142 -0.03376 C 0.02569 -0.04371 0.02309 -0.05527 0.01788 -0.06545 C 0.0158 -0.07909 0.0151 -0.09389 0.01198 -0.1073 C 0.01094 -0.12187 0.00903 -0.13459 0.00746 -0.14893 C 0.00608 -0.16142 0.00677 -0.17229 0.00156 -0.18293 C -0.00938 -0.18108 -0.02031 -0.17946 -0.02986 -0.1709 C -0.03316 -0.16813 -0.03559 -0.16397 -0.03872 -0.16096 C -0.04375 -0.14986 -0.04653 -0.14176 -0.04931 -0.12904 C -0.04879 -0.11771 -0.04896 -0.10638 -0.04774 -0.09528 C -0.04722 -0.09042 -0.04288 -0.08742 -0.04028 -0.08533 C -0.03177 -0.07886 -0.02188 -0.07146 -0.01198 -0.07146 " pathEditMode="relative" ptsTypes="fffffffffffffffffffffffffffffffffffffffffffffffffffffffffffffffffffffffffffffffffffffffffffffffffA">
                                      <p:cBhvr>
                                        <p:cTn id="10" dur="2000" fill="hold"/>
                                        <p:tgtEl>
                                          <p:spTgt spid="5"/>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2.5E-6 -6.55874E-6 C -0.0026 0.02011 -0.00798 0.03862 -0.01354 0.05758 C -0.01458 0.06937 -0.01597 0.07654 -0.01805 0.08741 C -0.01857 0.09343 -0.01979 0.09921 -0.01944 0.10522 C -0.0184 0.1221 0.00504 0.10684 0.01181 0.10337 C 0.01285 0.10198 0.01355 0.10036 0.01476 0.09921 C 0.01702 0.09689 0.02014 0.0962 0.02223 0.09343 C 0.03021 0.08279 0.0323 0.06799 0.04167 0.05943 C 0.0448 0.04787 0.05261 0.03908 0.05816 0.0296 C 0.0625 0.0222 0.07153 0.00786 0.07153 0.00786 C 0.07049 0.00462 0.07032 0.00069 0.06858 -0.00209 C 0.06667 -0.00533 0.05226 -0.00926 0.04914 -0.00995 C 0.0533 -0.01596 0.05243 -0.01619 0.06112 -0.01596 C 0.09497 -0.01481 0.11077 -0.01226 0.14167 -0.0081 C 0.15296 -0.00301 0.1507 0.00786 0.14914 0.02173 C 0.14549 0.05365 0.13021 0.06776 0.10886 0.07747 C 0.07778 0.07377 0.04393 0.06961 0.0283 0.02775 C 0.02726 0.02243 0.02848 0.01549 0.02535 0.01179 C 0.02118 0.00693 0.01407 0.0222 0.01337 0.02381 C 0.00296 0.04532 -0.00225 0.05735 -0.00746 0.0814 C -0.00694 0.08533 -0.00902 0.09204 -0.00607 0.09343 C 0.00417 0.09828 0.03316 0.08233 0.04462 0.07747 C 0.0507 0.07492 0.0566 0.07215 0.06268 0.06937 C 0.06407 0.06868 0.06702 0.06752 0.06702 0.06752 C 0.07362 0.05018 0.07587 0.03029 0.08351 0.01387 C 0.09046 -0.00093 0.09879 -0.01157 0.10591 -0.02591 C 0.10973 -0.03354 0.12362 -0.03655 0.12969 -0.03978 C 0.15556 -0.03423 0.16823 -0.0273 0.18056 0.00578 C 0.17362 0.03283 0.15487 0.03862 0.13716 0.04949 C 0.13021 0.05365 0.12362 0.06035 0.11632 0.06359 C 0.11042 0.06614 0.10434 0.06706 0.09844 0.06937 C 0.09393 0.06868 0.08941 0.06914 0.08507 0.06752 C 0.0783 0.06521 0.06563 0.05758 0.06563 0.05758 C 0.0599 0.05134 0.05209 0.04555 0.04775 0.03769 C 0.03282 0.01063 0.02396 -0.02013 0.01042 -0.04788 C 0.00747 -0.04718 0.00417 -0.04742 0.00139 -0.0458 C -0.00295 -0.04325 -0.01059 -0.03585 -0.01059 -0.03585 C -0.01527 -0.02313 -0.01944 -0.00764 -0.02552 0.00393 C -0.02968 0.02636 -0.03541 0.0555 -0.02395 0.07539 C -0.01649 0.10383 -0.00034 0.09458 0.01476 0.08926 C 0.01771 0.08394 0.02066 0.07862 0.02379 0.07354 C 0.02518 0.07146 0.02726 0.07007 0.0283 0.06752 C 0.02934 0.06521 0.029 0.06197 0.02969 0.05943 C 0.03247 0.04949 0.03438 0.04486 0.03577 0.03376 C 0.03629 0.01526 0.03664 -0.00348 0.03716 -0.02198 C 0.03855 -0.06777 0.02969 -0.07494 0.05955 -0.07956 C 0.07257 -0.07632 0.07292 -0.07008 0.07605 -0.05389 C 0.07448 -0.02128 0.07118 0.00971 0.06702 0.04162 C 0.06632 0.05295 0.06389 0.08487 0.0566 0.09528 C 0.05348 0.0999 0.04462 0.10522 0.04462 0.10522 C 0.02743 0.10221 0.01719 0.10083 0.00296 0.08926 C -0.00677 0.07238 -0.0125 0.05226 -0.01649 0.03168 C 0.00434 0.01479 0.02743 0.01109 0.0507 0.00393 C 0.06719 -0.00116 0.08316 -0.0081 0.1 -0.01203 C 0.10868 -0.01619 0.11632 -0.01596 0.12535 -0.01411 C 0.12761 -0.00995 0.13091 -0.00648 0.13282 -0.00209 C 0.13438 0.00138 0.13803 0.01665 0.13872 0.01965 C 0.13681 0.03191 0.13681 0.04625 0.13282 0.05758 " pathEditMode="relative" ptsTypes="fffffffffffffffffffffffffffffffffffffffffffffffffffffffffA">
                                      <p:cBhvr>
                                        <p:cTn id="12" dur="2000" fill="hold"/>
                                        <p:tgtEl>
                                          <p:spTgt spid="8"/>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5.83333E-6 -5.9852E-6 C 0.02362 -0.0014 0.0323 -0.00024 0.0507 -0.00787 C 0.06077 -0.02128 0.06216 -0.02591 0.0672 -0.04372 C 0.06668 -0.05759 0.06737 -0.0717 0.06563 -0.08558 C 0.06529 -0.08835 0.06303 -0.09043 0.06112 -0.09159 C 0.05296 -0.09714 0.04029 -0.09899 0.03126 -0.10153 C 0.01372 -0.09714 0.01806 -0.09668 0.00591 -0.09159 C -0.0118 -0.06661 0.0139 -0.02776 0.03126 -0.01597 C 0.04879 -0.02128 0.0514 -0.0273 0.05973 -0.0458 C 0.06581 -0.05898 0.07171 -0.07216 0.07466 -0.08743 C 0.07379 -0.09413 0.07518 -0.10246 0.07154 -0.10732 C 0.05643 -0.1272 0.03473 -0.13276 0.01494 -0.13923 C 0.01043 -0.13854 0.00574 -0.139 0.0014 -0.13715 C -0.00485 -0.13461 -0.01128 -0.12235 -0.01648 -0.11726 C -0.01667 -0.1168 -0.02378 -0.10177 -0.02395 -0.09945 C -0.02465 -0.08928 -0.02135 -0.08442 -0.01648 -0.07748 C -0.00016 -0.05436 -0.00589 -0.05967 0.00886 -0.04973 C 0.01737 -0.05713 0.01477 -0.068 0.02084 -0.07748 C 0.02258 -0.08003 0.02518 -0.08095 0.02692 -0.0835 C 0.03022 -0.08835 0.03577 -0.09945 0.03577 -0.09945 C 0.03699 -0.10893 0.04168 -0.11749 0.04168 -0.1272 C 0.04168 -0.13044 0.03907 -0.13299 0.03734 -0.1353 C 0.02709 -0.14894 0.01372 -0.15357 5.83333E-6 -0.15704 C -0.00555 -0.15519 -0.01405 -0.15311 -0.01945 -0.14917 C -0.03281 -0.13923 -0.03889 -0.11541 -0.0434 -0.09737 C -0.03923 -0.05436 -0.0467 -0.07193 -0.01945 -0.0458 C -0.01683 -0.04325 -0.01336 -0.04325 -0.01042 -0.04187 C -0.00747 -0.04048 -0.00155 -0.0377 -0.00155 -0.0377 C 0.00435 -0.03979 0.0106 -0.04048 0.01633 -0.04372 C 0.01806 -0.04464 0.01858 -0.04742 0.01945 -0.04973 C 0.02362 -0.06152 0.02727 -0.07355 0.03126 -0.08558 C 0.03612 -0.10038 0.03925 -0.11749 0.04619 -0.13114 C 0.04497 -0.14964 0.04827 -0.1538 0.03734 -0.15912 C 0.03334 -0.15796 0.02866 -0.15843 0.02536 -0.15519 C 0.02258 -0.15241 0.01789 -0.14524 0.01789 -0.14524 C 0.01633 -0.13622 0.01234 -0.12119 0.01633 -0.11148 C 0.02345 -0.0939 0.03977 -0.09159 0.05227 -0.08558 C 0.0639 -0.08003 0.07536 -0.07309 0.08647 -0.06569 C 0.08907 -0.05251 0.08508 -0.05066 0.07761 -0.04372 C 0.0632 -0.03007 0.04463 -0.0192 0.02692 -0.01597 C -0.00121 -0.01712 -0.02882 -0.01851 -0.05677 -0.02198 C -0.06389 -0.02498 -0.06528 -0.03053 -0.06719 -0.03979 C -0.06667 -0.04649 -0.06632 -0.05297 -0.06563 -0.05967 C -0.06528 -0.06291 -0.0658 -0.06684 -0.06423 -0.06962 C -0.06111 -0.0754 -0.0526 -0.07725 -0.04774 -0.07956 C -0.03228 -0.07563 -0.01163 -0.07309 0.00296 -0.06176 C 0.01129 -0.05528 0.01789 -0.0495 0.02692 -0.0458 C 0.03352 -0.05181 0.03525 -0.05991 0.03872 -0.06962 C 0.04324 -0.09806 0.04654 -0.14062 0.02536 -0.15912 C 0.02119 -0.15056 0.01511 -0.14547 0.01043 -0.13715 C 0.00522 -0.11125 0.00782 -0.07725 -0.0045 -0.05574 C -0.00937 -0.03701 -0.01718 -0.02845 -0.02985 -0.0199 C -0.04479 -0.0273 -0.03872 -0.0229 -0.05087 -0.03377 C -0.05226 -0.03516 -0.05521 -0.0377 -0.05521 -0.0377 C -0.06128 -0.05066 -0.06493 -0.05921 -0.06875 -0.07355 C -0.06684 -0.08974 -0.06023 -0.11911 -0.0493 -0.12929 C -0.0349 -0.1427 -0.017 -0.14663 5.83333E-6 -0.14917 C 0.00643 -0.14848 0.01303 -0.14871 0.01945 -0.14709 C 0.02084 -0.14663 0.02588 -0.14085 0.02692 -0.13923 C 0.03386 -0.12767 0.03942 -0.1131 0.04775 -0.10338 C 0.06199 -0.08673 0.07987 -0.07679 0.09845 -0.07355 C 0.11216 -0.068 0.10956 -0.06684 0.12084 -0.07956 C 0.12362 -0.10454 0.12379 -0.09899 0.12084 -0.13715 C 0.11997 -0.14848 0.11859 -0.15704 0.11199 -0.16305 C 0.10591 -0.16166 0.09966 -0.16213 0.09393 -0.15912 C 0.09063 -0.15727 0.08872 -0.15288 0.08647 -0.14917 C 0.07935 -0.13738 0.07431 -0.12235 0.06859 -0.1094 C 0.0672 -0.09992 0.06581 -0.09413 0.06268 -0.08558 C 0.06095 -0.07471 0.05956 -0.06592 0.05366 -0.05759 C 0.05261 -0.05366 0.05175 -0.04973 0.0507 -0.0458 C 0.05018 -0.04372 0.04914 -0.03979 0.04914 -0.03979 C 0.05157 -0.02799 0.05261 -0.03077 0.06112 -0.02776 C 0.07067 -0.02845 0.08039 -0.02683 0.08959 -0.02984 C 0.09133 -0.0303 0.08647 -0.03585 0.08647 -0.03585 " pathEditMode="relative" ptsTypes="fffffffffffffffffffffffffffffffffffffffffffffffffffffffffffffffffffffffffA">
                                      <p:cBhvr>
                                        <p:cTn id="14" dur="2000" fill="hold"/>
                                        <p:tgtEl>
                                          <p:spTgt spid="14"/>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3.33333E-6 1.89639E-6 C -0.00972 0.03746 -0.00295 0.09597 -0.04028 0.10522 C -0.0559 0.1043 -0.07535 0.10592 -0.09114 0.09944 C -0.09791 0.08996 -0.10017 0.06012 -0.10156 0.04764 C -0.09982 0.00231 -0.10469 0.00346 -0.08368 -0.02197 C -0.07708 -0.03007 -0.07795 -0.02799 -0.06875 -0.02984 C -0.06128 -0.03331 -0.05416 -0.03608 -0.04635 -0.03793 C -0.03177 -0.03654 -0.02743 -0.04025 -0.01788 -0.02984 C -0.01458 -0.02637 -0.00903 -0.01804 -0.00903 -0.01804 C -0.00798 -0.01481 -0.00729 -0.01111 -0.0059 -0.0081 C -0.00521 -0.00648 -0.00364 -0.00556 -0.00295 -0.00394 C 0.00209 0.00994 -0.00538 -0.00093 0.00156 0.00786 C 0.00209 0.0111 0.00191 0.0148 0.00295 0.0178 C 0.00399 0.02081 0.00712 0.02243 0.00747 0.02567 C 0.00816 0.03376 0.00764 0.04209 0.0059 0.04972 C 0.00504 0.05319 0.00226 0.05527 -3.33333E-6 0.05758 C -0.01007 0.06822 -0.0191 0.06706 -0.03142 0.06961 C -0.06857 0.06845 -0.09531 0.08626 -0.11649 0.05157 C -0.11736 0.04764 -0.11944 0.04394 -0.11944 0.03977 C -0.11944 0.02636 -0.1217 0.01133 -0.11649 1.89639E-6 C -0.10469 -0.02521 -0.09062 -0.03215 -0.07014 -0.03793 C -0.06319 -0.03724 -0.05625 -0.03747 -0.0493 -0.03585 C -0.03923 -0.03354 -0.02743 -0.00532 -0.02239 0.00786 C -0.02448 0.0296 -0.02535 0.05157 -0.03732 0.06753 C -0.04097 0.08256 -0.04166 0.07886 -0.04774 0.0895 C -0.05538 0.10314 -0.06215 0.11355 -0.07465 0.11933 C -0.09913 0.1117 -0.12812 0.10175 -0.14184 0.07146 C -0.14271 0.06683 -0.14479 0.06244 -0.14479 0.05758 C -0.14479 0.03908 -0.1276 0.03792 -0.11788 0.03561 C -0.09965 0.03746 -0.09878 0.03538 -0.08802 0.04972 C -0.0875 0.05226 -0.08611 0.05504 -0.08663 0.05758 C -0.08976 0.07146 -0.10139 0.08117 -0.10903 0.0895 C -0.11285 0.09366 -0.12083 0.10129 -0.12083 0.10129 C -0.12847 0.09828 -0.12639 0.10129 -0.12396 0.08533 C -0.12309 0.08001 -0.12083 0.06961 -0.12083 0.06961 C -0.11962 0.04463 -0.11927 0.00832 -0.10156 -0.0081 C -0.09357 -0.0155 -0.08403 -0.01804 -0.07465 -0.01989 C -0.05712 -0.02914 -0.05972 -0.02568 -0.03281 -0.02383 C -0.02239 -0.01966 -0.01215 -0.01596 -0.00156 -0.01388 C 0.01927 -0.00532 0.02465 0.01919 0.03577 0.04162 C 0.0375 0.05087 0.04063 0.05874 0.04323 0.06753 C 0.0408 0.08094 0.03577 0.08071 0.02691 0.08533 C 0.00625 0.08256 -0.00173 0.0821 -0.01788 0.07146 C -0.01944 0.06891 -0.02205 0.06683 -0.02239 0.06359 C -0.02344 0.05018 -0.02048 0.01295 -0.01041 0.00185 C -0.00764 -0.00116 -0.00347 -0.00093 -3.33333E-6 -0.00209 C 0.00538 1.89639E-6 0.01094 0.00185 0.01632 0.00393 C 0.01771 0.00439 0.01823 0.00693 0.01945 0.00786 C 0.0224 0.01017 0.02518 0.00971 0.0283 0.01179 C 0.04514 0.02312 0.03281 0.01757 0.04323 0.02173 C 0.05313 0.03492 0.06511 0.04255 0.0717 0.05966 C 0.0632 0.06221 0.05834 0.05897 0.04931 0.0555 C 0.04445 0.05365 0.02899 0.04856 0.02379 0.0437 C 0.02205 0.04209 0.02778 0.04486 0.02986 0.04556 C 0.0349 0.04486 0.03993 0.04532 0.04479 0.0437 C 0.05295 0.04093 0.05747 0.03237 0.06563 0.02983 C 0.06806 0.02659 0.06997 0.02197 0.07309 0.01988 C 0.07795 0.01642 0.08021 0.01595 0.08351 0.00994 C 0.08698 0.00323 0.08802 -0.0044 0.08959 -0.01203 C 0.08559 -0.03192 0.07726 -0.04371 0.06268 -0.04973 C 0.05139 -0.04626 0.04809 -0.0377 0.04184 -0.02591 C 0.03889 -0.02036 0.03455 -0.01527 0.03125 -0.00995 C 0.02518 -0.00024 0.01597 0.0074 0.00886 0.01572 C 0.0059 0.01919 0.00469 0.02451 0.00156 0.02775 C -0.00104 0.03052 -0.00469 0.03122 -0.00746 0.03376 C -0.01632 0.04209 -0.02482 0.05735 -0.03576 0.06151 C -0.0401 0.06313 -0.04479 0.0629 -0.0493 0.06359 C -0.06128 0.06082 -0.07205 0.05296 -0.08368 0.04764 C -0.09271 0.03307 -0.09496 0.02104 -0.1 0.00393 C -0.10208 -0.02036 -0.10243 -0.01527 -0.1 -0.0458 C -0.09878 -0.0606 -0.08281 -0.07517 -0.07309 -0.07956 C -0.0717 -0.08025 -0.0566 -0.08326 -0.05521 -0.08349 C -0.04097 -0.08997 -0.0316 -0.08072 -0.01944 -0.07771 C -0.01354 -0.07609 0.02379 -0.07378 0.02535 -0.07355 C 0.02726 -0.07285 0.02917 -0.0717 0.03125 -0.0717 C 0.03629 -0.0717 0.04618 -0.07355 0.04618 -0.07355 " pathEditMode="relative" ptsTypes="fffffffffffffffffffffffffffffffffffffffffffffffffffffffffffffffffffffffffffA">
                                      <p:cBhvr>
                                        <p:cTn id="16" dur="2000" fill="hold"/>
                                        <p:tgtEl>
                                          <p:spTgt spid="10"/>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4.16667E-6 5.55042E-8 C 0.00452 0.00069 0.0092 -0.00023 0.01337 0.00208 C 0.02345 0.00763 0.01458 0.02081 0.01198 0.02798 C 0.00555 0.0451 0.00088 0.05897 -0.01198 0.06961 C -0.01667 0.07354 -0.02204 0.07586 -0.0269 0.07956 C -0.03872 0.07771 -0.0453 0.07748 -0.05225 0.06383 C -0.05416 0.04371 -0.05815 0.01989 -0.05382 5.55042E-8 C -0.05329 -0.00254 -0.04982 -0.00116 -0.04773 -0.00185 C -0.04253 0.00278 -0.04062 0.00624 -0.03888 0.01411 C -0.04009 0.03076 -0.03923 0.04949 -0.04634 0.06383 C -0.04843 0.07239 -0.05329 0.08071 -0.05972 0.08372 C -0.07048 0.08187 -0.07795 0.07817 -0.08802 0.07377 C -0.09305 0.06707 -0.09757 0.0599 -0.10156 0.0518 C -0.10695 0.02151 -0.09183 0.01573 -0.07308 0.00809 C -0.06458 0.00948 -0.05572 0.00809 -0.04773 0.01203 C -0.04062 0.0155 -0.0467 0.03053 -0.0493 0.034 C -0.05972 0.04787 -0.07448 0.05296 -0.08802 0.05782 C -0.10642 0.04926 -0.11979 0.02613 -0.12535 0.00208 C -0.12483 -0.00254 -0.1257 -0.00786 -0.12396 -0.01179 C -0.12014 -0.02012 -0.10573 -0.02266 -0.1 -0.02382 C -0.0802 -0.02266 -0.06735 -0.02567 -0.05087 -0.01781 C -0.04687 -0.01018 -0.04653 -0.00092 -0.05225 0.00601 C -0.06545 0.02197 -0.09375 0.04209 -0.11042 0.04787 C -0.1158 0.05227 -0.12205 0.05805 -0.12847 0.05967 C -0.13195 0.06059 -0.13542 0.05689 -0.13889 0.05574 C -0.1566 0.02937 -0.15556 0.02637 -0.15087 -0.01573 C -0.14931 -0.0303 -0.13542 -0.03608 -0.12691 -0.03955 C -0.12379 -0.0407 -0.11788 -0.04371 -0.11788 -0.04371 C -0.10313 -0.04209 -0.10104 -0.04093 -0.08958 -0.03561 C -0.08802 -0.03353 -0.08646 -0.03191 -0.08507 -0.0296 C -0.0828 -0.0259 -0.07917 -0.01781 -0.07917 -0.01781 C -0.08124 -0.00902 -0.08228 0.00023 -0.08958 0.00416 C -0.0934 0.00624 -0.10156 0.00809 -0.10156 0.00809 C -0.10851 0.0074 -0.1158 0.00879 -0.1224 0.00601 C -0.1283 0.00347 -0.13247 -0.01179 -0.13594 -0.01781 C -0.13733 -0.02821 -0.13976 -0.03746 -0.14184 -0.04764 C -0.1408 -0.06475 -0.14306 -0.07979 -0.12986 -0.08534 C -0.12448 -0.08464 -0.11875 -0.08557 -0.11354 -0.08349 C -0.10938 -0.08164 -0.10052 -0.07007 -0.09705 -0.06545 C -0.10052 -0.04325 -0.09548 -0.06429 -0.10295 -0.05157 C -0.10399 -0.04995 -0.1033 -0.04695 -0.10451 -0.04556 C -0.10712 -0.04209 -0.11354 -0.0377 -0.11354 -0.0377 C -0.12326 -0.04417 -0.12604 -0.04625 -0.13281 -0.05758 C -0.1349 -0.06707 -0.14115 -0.09667 -0.13594 -0.10523 C -0.13368 -0.10893 -0.12882 -0.10661 -0.12535 -0.10731 C -0.09322 -0.10291 -0.05711 -0.08927 -0.02985 -0.06545 C -0.02587 -0.05735 -0.02082 -0.05157 -0.01648 -0.04371 C -0.01128 -0.03423 -0.00764 -0.02382 0.00139 -0.01989 C 0.00591 -0.02382 0.01042 -0.02567 0.01494 -0.0296 C 0.02119 -0.04325 0.02448 -0.05712 0.02987 -0.07146 C 0.03282 -0.08765 0.03456 -0.1087 0.02084 -0.1191 C 0.0172 -0.12188 0.01268 -0.12257 0.00886 -0.12512 C 0.00695 -0.12442 0.0047 -0.12465 0.00295 -0.12326 C -0.00052 -0.12026 -0.00034 -0.11332 -0.00156 -0.10916 C -0.00365 -0.10199 -0.00642 -0.09436 -0.00903 -0.08742 C -0.01353 -0.06013 -0.01735 -0.03261 -0.0224 -0.00578 C -0.02603 0.01388 -0.02847 0.03053 -0.04478 0.03793 C -0.06597 0.02822 -0.075 0.01503 -0.08368 -0.01179 C -0.0875 -0.03955 -0.07743 -0.04186 -0.05972 -0.04949 C -0.05225 -0.0488 -0.04478 -0.0488 -0.03732 -0.04764 C -0.03437 -0.04718 -0.02916 -0.04278 -0.0269 -0.04163 C -0.01284 -0.03353 -0.00677 -0.01688 -0.00295 0.00208 C -0.0066 0.02035 -0.02378 0.02637 -0.03593 0.03192 C -0.05103 0.0296 -0.05503 0.02822 -0.06563 0.01411 C -0.07048 -0.00439 -0.07483 -0.0222 -0.0776 -0.04163 C -0.07707 -0.04556 -0.07743 -0.04995 -0.07622 -0.05365 C -0.07344 -0.06198 -0.06388 -0.0636 -0.05832 -0.06545 C -0.05225 -0.06475 -0.046 -0.06591 -0.04027 -0.0636 C -0.03872 -0.0629 -0.0394 -0.05967 -0.03888 -0.05758 C -0.03628 -0.0481 -0.03437 -0.03955 -0.0328 -0.0296 C -0.03542 -0.00347 -0.04131 0.01896 -0.05087 0.04186 C -0.05503 0.05204 -0.0585 0.05689 -0.06718 0.05967 C -0.09235 0.05342 -0.0908 0.01735 -0.10608 -0.00185 C -0.1099 -0.01203 -0.11233 -0.02289 -0.11493 -0.03376 C -0.10521 -0.04024 -0.09565 -0.04302 -0.08507 -0.04556 C -0.0703 -0.04463 -0.05955 -0.04556 -0.04634 -0.03955 C -0.03645 -0.02683 -0.0486 -0.04117 -0.03142 -0.02775 C -0.02221 -0.02058 -0.01648 -0.00786 -0.00747 5.55042E-8 C -0.0059 0.00694 -0.00451 0.01203 -0.00156 0.01804 C -0.00207 0.034 -0.00295 0.06568 -0.00295 0.06568 " pathEditMode="relative" ptsTypes="fffffffffffffffffffffffffffffffffffffffffffffffffffffffffffffffffffffffffffffffA">
                                      <p:cBhvr>
                                        <p:cTn id="18" dur="2000" fill="hold"/>
                                        <p:tgtEl>
                                          <p:spTgt spid="7"/>
                                        </p:tgtEl>
                                        <p:attrNameLst>
                                          <p:attrName>ppt_x</p:attrName>
                                          <p:attrName>ppt_y</p:attrName>
                                        </p:attrNameLst>
                                      </p:cBhvr>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5E-6 -7.9343E-6 C -0.00712 0.00323 -0.0073 0.0148 -0.00886 0.02313 C -0.01042 0.04811 -0.00747 0.06962 -0.00174 0.09275 C -5E-6 0.09946 -0.00018 0.10339 0.00261 0.10895 C 0.00365 0.11542 0.00573 0.11959 0.00782 0.12514 C 0.01094 0.1337 0.01216 0.14364 0.01736 0.15058 C 0.01962 0.15984 0.02431 0.16701 0.02865 0.17487 C 0.03438 0.18528 0.04289 0.2024 0.05122 0.20841 C 0.0592 0.2142 0.06771 0.21859 0.07639 0.22252 C 0.08334 0.22206 0.09045 0.2216 0.0974 0.22137 C 0.12396 0.22044 0.17726 0.21882 0.17726 0.21882 C 0.18073 0.2172 0.18212 0.21651 0.18334 0.21188 C 0.18282 0.21073 0.18247 0.20911 0.1816 0.20841 C 0.18004 0.20703 0.17639 0.2061 0.17639 0.2061 C 0.16997 0.20888 0.17084 0.21628 0.16945 0.22368 C 0.16893 0.22599 0.16771 0.23062 0.16771 0.23062 C 0.1665 0.2593 0.16337 0.25167 0.18073 0.24913 C 0.18316 0.24704 0.18386 0.24704 0.18507 0.24334 C 0.18577 0.24103 0.18681 0.2364 0.18681 0.2364 C 0.18629 0.23432 0.18559 0.23085 0.1842 0.22946 C 0.18316 0.22854 0.18177 0.22877 0.18073 0.22831 C 0.17136 0.22368 0.16129 0.22067 0.15122 0.21882 C 0.14497 0.21605 0.14705 0.21859 0.14427 0.21304 C 0.14601 0.19523 0.15018 0.19407 0.1625 0.18991 C 0.16806 0.19176 0.17344 0.1943 0.179 0.19569 C 0.18334 0.19847 0.18386 0.19985 0.18507 0.2061 C 0.18334 0.20957 0.17848 0.22507 0.17726 0.22599 C 0.17552 0.22761 0.17205 0.23062 0.17205 0.23062 C 0.16997 0.23478 0.16858 0.2371 0.16511 0.23872 C 0.15799 0.23687 0.15434 0.23293 0.14775 0.22715 C 0.13872 0.21929 0.14584 0.2253 0.13993 0.21998 C 0.13907 0.21929 0.13733 0.21767 0.13733 0.21767 C 0.1349 0.20518 0.14705 0.20402 0.15382 0.20263 C 0.16094 0.20379 0.17136 0.20286 0.17726 0.21073 C 0.18542 0.2216 0.19271 0.24866 0.20434 0.25375 C 0.21355 0.25213 0.21545 0.25005 0.21823 0.23872 C 0.2158 0.22599 0.2099 0.21628 0.2 0.21304 C 0.19601 0.20957 0.19462 0.21258 0.19219 0.21767 C 0.18959 0.22322 0.18733 0.23039 0.1842 0.23525 C 0.179 0.24357 0.17396 0.24635 0.16771 0.2526 C 0.17726 0.26532 0.1948 0.26185 0.20521 0.25144 C 0.20452 0.24427 0.20504 0.22946 0.20087 0.22368 C 0.19532 0.21605 0.18559 0.21281 0.17813 0.21073 C 0.17118 0.21188 0.1698 0.21142 0.16771 0.21998 C 0.16806 0.22923 0.16789 0.23872 0.16858 0.24797 C 0.16893 0.2519 0.17292 0.25838 0.17292 0.25838 " pathEditMode="relative" ptsTypes="fffffffffffffffffffffffffffffffffffffffffffffA">
                                      <p:cBhvr>
                                        <p:cTn id="26" dur="2000" fill="hold"/>
                                        <p:tgtEl>
                                          <p:spTgt spid="11"/>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09949 -0.06454 C 0.0955 -0.06269 0.09237 -0.06015 0.0882 -0.05876 C 0.07553 -0.04604 0.05227 -0.04048 0.03682 -0.04025 C -0.00174 -0.03956 -0.04028 -0.03956 -0.07882 -0.0391 C -0.09167 -0.03748 -0.10035 -0.03123 -0.11181 -0.02522 C -0.1191 -0.01689 -0.12847 -0.00717 -0.13368 0.0037 C -0.13455 0.00555 -0.13524 0.00786 -0.13629 0.00948 C -0.13819 0.01249 -0.14236 0.01758 -0.14236 0.01758 C -0.14479 0.02498 -0.1474 0.03238 -0.15017 0.03955 C -0.15313 0.05945 -0.13854 0.06107 -0.1283 0.06523 C -0.12101 0.0643 -0.11389 0.06361 -0.1066 0.06176 C -0.10573 0.06107 -0.10417 0.06084 -0.10399 0.05945 C -0.10347 0.05667 -0.10521 0.05181 -0.10573 0.04881 C -0.10694 0.0421 -0.10781 0.03215 -0.11267 0.02799 C -0.11493 0.02614 -0.11736 0.02498 -0.11962 0.02336 C -0.12274 0.02128 -0.13021 0.02105 -0.13021 0.02105 C -0.13993 0.0222 -0.14045 0.02012 -0.14497 0.02914 C -0.1474 0.0421 -0.13472 0.05366 -0.12656 0.05713 C -0.11736 0.05621 -0.11493 0.05575 -0.10747 0.05251 C -0.10729 0.05181 -0.10486 0.0458 -0.10486 0.04418 C -0.10486 0.03493 -0.11389 0.02174 -0.12049 0.01873 C -0.12309 0.01943 -0.12622 0.01897 -0.1283 0.02105 C -0.13125 0.02382 -0.13316 0.03817 -0.13455 0.04302 C -0.13403 0.05482 -0.13438 0.07217 -0.12396 0.0768 C -0.12188 0.08096 -0.12014 0.08096 -0.11701 0.08374 C -0.11146 0.08119 -0.1099 0.08003 -0.10573 0.07448 C -0.10521 0.07263 -0.10469 0.07055 -0.10399 0.0687 C -0.10295 0.06546 -0.10052 0.05945 -0.10052 0.05945 C -0.09861 0.04187 -0.10017 0.04834 -0.09792 0.03955 C -0.09879 0.02382 -0.09688 0.0185 -0.10747 0.01295 C -0.11597 0.01388 -0.11632 0.01526 -0.12309 0.01758 C -0.13021 0.02406 -0.13438 0.03053 -0.13715 0.04187 C -0.13316 0.06037 -0.12552 0.06477 -0.11181 0.06639 C -0.10122 0.06592 -0.08924 0.06986 -0.08142 0.05945 C -0.08021 0.05297 -0.08004 0.05551 -0.08229 0.04765 C -0.08646 0.03308 -0.08507 0.03701 -0.0901 0.02683 C -0.09132 0.02429 -0.0941 0.02382 -0.09618 0.0222 C -0.10504 0.0155 -0.11198 0.01411 -0.12222 0.01295 C -0.12795 0.01341 -0.13611 0.01526 -0.14236 0.01526 " pathEditMode="relative" ptsTypes="ffffffffffffffffffffffffffffffffffffffA">
                                      <p:cBhvr>
                                        <p:cTn id="28" dur="2000" fill="hold"/>
                                        <p:tgtEl>
                                          <p:spTgt spid="14"/>
                                        </p:tgtEl>
                                        <p:attrNameLst>
                                          <p:attrName>ppt_x</p:attrName>
                                          <p:attrName>ppt_y</p:attrName>
                                        </p:attrNameLst>
                                      </p:cBhvr>
                                    </p:animMotion>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childTnLst>
                                </p:cTn>
                              </p:par>
                              <p:par>
                                <p:cTn id="50" presetID="10" presetClass="exit" presetSubtype="0" fill="hold" grpId="1" nodeType="with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9" presetClass="emph" presetSubtype="0" grpId="0" nodeType="withEffect">
                                  <p:stCondLst>
                                    <p:cond delay="0"/>
                                  </p:stCondLst>
                                  <p:childTnLst>
                                    <p:set>
                                      <p:cBhvr rctx="PPT">
                                        <p:cTn id="62" dur="indefinite"/>
                                        <p:tgtEl>
                                          <p:spTgt spid="3">
                                            <p:txEl>
                                              <p:pRg st="0" end="0"/>
                                            </p:txEl>
                                          </p:spTgt>
                                        </p:tgtEl>
                                        <p:attrNameLst>
                                          <p:attrName>style.opacity</p:attrName>
                                        </p:attrNameLst>
                                      </p:cBhvr>
                                      <p:to>
                                        <p:strVal val="0.25"/>
                                      </p:to>
                                    </p:set>
                                    <p:animEffect filter="image" prLst="opacity: 0.25">
                                      <p:cBhvr rctx="IE">
                                        <p:cTn id="63" dur="indefinite"/>
                                        <p:tgtEl>
                                          <p:spTgt spid="3">
                                            <p:txEl>
                                              <p:pRg st="0" end="0"/>
                                            </p:txEl>
                                          </p:spTgt>
                                        </p:tgtEl>
                                      </p:cBhvr>
                                    </p:animEffect>
                                  </p:childTnLst>
                                </p:cTn>
                              </p:par>
                              <p:par>
                                <p:cTn id="64" presetID="9" presetClass="emph" presetSubtype="0" grpId="0" nodeType="withEffect">
                                  <p:stCondLst>
                                    <p:cond delay="0"/>
                                  </p:stCondLst>
                                  <p:childTnLst>
                                    <p:set>
                                      <p:cBhvr rctx="PPT">
                                        <p:cTn id="65" dur="indefinite"/>
                                        <p:tgtEl>
                                          <p:spTgt spid="3">
                                            <p:txEl>
                                              <p:pRg st="8" end="8"/>
                                            </p:txEl>
                                          </p:spTgt>
                                        </p:tgtEl>
                                        <p:attrNameLst>
                                          <p:attrName>style.opacity</p:attrName>
                                        </p:attrNameLst>
                                      </p:cBhvr>
                                      <p:to>
                                        <p:strVal val="0.25"/>
                                      </p:to>
                                    </p:set>
                                    <p:animEffect filter="image" prLst="opacity: 0.25">
                                      <p:cBhvr rctx="IE">
                                        <p:cTn id="66" dur="indefinite"/>
                                        <p:tgtEl>
                                          <p:spTgt spid="3">
                                            <p:txEl>
                                              <p:pRg st="8" end="8"/>
                                            </p:txEl>
                                          </p:spTgt>
                                        </p:tgtEl>
                                      </p:cBhvr>
                                    </p:animEffect>
                                  </p:childTnLst>
                                </p:cTn>
                              </p:par>
                              <p:par>
                                <p:cTn id="67" presetID="9" presetClass="emph" presetSubtype="0" grpId="0" nodeType="withEffect">
                                  <p:stCondLst>
                                    <p:cond delay="0"/>
                                  </p:stCondLst>
                                  <p:childTnLst>
                                    <p:set>
                                      <p:cBhvr rctx="PPT">
                                        <p:cTn id="68" dur="indefinite"/>
                                        <p:tgtEl>
                                          <p:spTgt spid="3">
                                            <p:txEl>
                                              <p:pRg st="9" end="9"/>
                                            </p:txEl>
                                          </p:spTgt>
                                        </p:tgtEl>
                                        <p:attrNameLst>
                                          <p:attrName>style.opacity</p:attrName>
                                        </p:attrNameLst>
                                      </p:cBhvr>
                                      <p:to>
                                        <p:strVal val="0.25"/>
                                      </p:to>
                                    </p:set>
                                    <p:animEffect filter="image" prLst="opacity: 0.25">
                                      <p:cBhvr rctx="IE">
                                        <p:cTn id="69" dur="indefinite"/>
                                        <p:tgtEl>
                                          <p:spTgt spid="3">
                                            <p:txEl>
                                              <p:pRg st="9" end="9"/>
                                            </p:txEl>
                                          </p:spTgt>
                                        </p:tgtEl>
                                      </p:cBhvr>
                                    </p:animEffect>
                                  </p:childTnLst>
                                </p:cTn>
                              </p:par>
                              <p:par>
                                <p:cTn id="70" presetID="9" presetClass="emph" presetSubtype="0" nodeType="withEffect">
                                  <p:stCondLst>
                                    <p:cond delay="0"/>
                                  </p:stCondLst>
                                  <p:childTnLst>
                                    <p:set>
                                      <p:cBhvr rctx="PPT">
                                        <p:cTn id="71" dur="indefinite"/>
                                        <p:tgtEl>
                                          <p:spTgt spid="5"/>
                                        </p:tgtEl>
                                        <p:attrNameLst>
                                          <p:attrName>style.opacity</p:attrName>
                                        </p:attrNameLst>
                                      </p:cBhvr>
                                      <p:to>
                                        <p:strVal val="0.25"/>
                                      </p:to>
                                    </p:set>
                                    <p:animEffect filter="image" prLst="opacity: 0.25">
                                      <p:cBhvr rctx="IE">
                                        <p:cTn id="72" dur="indefinite"/>
                                        <p:tgtEl>
                                          <p:spTgt spid="5"/>
                                        </p:tgtEl>
                                      </p:cBhvr>
                                    </p:animEffect>
                                  </p:childTnLst>
                                </p:cTn>
                              </p:par>
                              <p:par>
                                <p:cTn id="73" presetID="9" presetClass="emph" presetSubtype="0" nodeType="withEffect">
                                  <p:stCondLst>
                                    <p:cond delay="0"/>
                                  </p:stCondLst>
                                  <p:childTnLst>
                                    <p:set>
                                      <p:cBhvr rctx="PPT">
                                        <p:cTn id="74" dur="indefinite"/>
                                        <p:tgtEl>
                                          <p:spTgt spid="7"/>
                                        </p:tgtEl>
                                        <p:attrNameLst>
                                          <p:attrName>style.opacity</p:attrName>
                                        </p:attrNameLst>
                                      </p:cBhvr>
                                      <p:to>
                                        <p:strVal val="0.25"/>
                                      </p:to>
                                    </p:set>
                                    <p:animEffect filter="image" prLst="opacity: 0.25">
                                      <p:cBhvr rctx="IE">
                                        <p:cTn id="75" dur="indefinite"/>
                                        <p:tgtEl>
                                          <p:spTgt spid="7"/>
                                        </p:tgtEl>
                                      </p:cBhvr>
                                    </p:animEffect>
                                  </p:childTnLst>
                                </p:cTn>
                              </p:par>
                              <p:par>
                                <p:cTn id="76" presetID="9" presetClass="emph" presetSubtype="0" nodeType="withEffect">
                                  <p:stCondLst>
                                    <p:cond delay="0"/>
                                  </p:stCondLst>
                                  <p:childTnLst>
                                    <p:set>
                                      <p:cBhvr rctx="PPT">
                                        <p:cTn id="77" dur="indefinite"/>
                                        <p:tgtEl>
                                          <p:spTgt spid="8"/>
                                        </p:tgtEl>
                                        <p:attrNameLst>
                                          <p:attrName>style.opacity</p:attrName>
                                        </p:attrNameLst>
                                      </p:cBhvr>
                                      <p:to>
                                        <p:strVal val="0.25"/>
                                      </p:to>
                                    </p:set>
                                    <p:animEffect filter="image" prLst="opacity: 0.25">
                                      <p:cBhvr rctx="IE">
                                        <p:cTn id="78" dur="indefinite"/>
                                        <p:tgtEl>
                                          <p:spTgt spid="8"/>
                                        </p:tgtEl>
                                      </p:cBhvr>
                                    </p:animEffect>
                                  </p:childTnLst>
                                </p:cTn>
                              </p:par>
                              <p:par>
                                <p:cTn id="79" presetID="9" presetClass="emph" presetSubtype="0" nodeType="withEffect">
                                  <p:stCondLst>
                                    <p:cond delay="0"/>
                                  </p:stCondLst>
                                  <p:childTnLst>
                                    <p:set>
                                      <p:cBhvr rctx="PPT">
                                        <p:cTn id="80" dur="indefinite"/>
                                        <p:tgtEl>
                                          <p:spTgt spid="10"/>
                                        </p:tgtEl>
                                        <p:attrNameLst>
                                          <p:attrName>style.opacity</p:attrName>
                                        </p:attrNameLst>
                                      </p:cBhvr>
                                      <p:to>
                                        <p:strVal val="0.25"/>
                                      </p:to>
                                    </p:set>
                                    <p:animEffect filter="image" prLst="opacity: 0.25">
                                      <p:cBhvr rctx="IE">
                                        <p:cTn id="81" dur="indefinite"/>
                                        <p:tgtEl>
                                          <p:spTgt spid="10"/>
                                        </p:tgtEl>
                                      </p:cBhvr>
                                    </p:animEffect>
                                  </p:childTnLst>
                                </p:cTn>
                              </p:par>
                              <p:par>
                                <p:cTn id="82" presetID="9" presetClass="emph" presetSubtype="0" nodeType="withEffect">
                                  <p:stCondLst>
                                    <p:cond delay="0"/>
                                  </p:stCondLst>
                                  <p:childTnLst>
                                    <p:set>
                                      <p:cBhvr rctx="PPT">
                                        <p:cTn id="83" dur="indefinite"/>
                                        <p:tgtEl>
                                          <p:spTgt spid="11"/>
                                        </p:tgtEl>
                                        <p:attrNameLst>
                                          <p:attrName>style.opacity</p:attrName>
                                        </p:attrNameLst>
                                      </p:cBhvr>
                                      <p:to>
                                        <p:strVal val="0.25"/>
                                      </p:to>
                                    </p:set>
                                    <p:animEffect filter="image" prLst="opacity: 0.25">
                                      <p:cBhvr rctx="IE">
                                        <p:cTn id="84" dur="indefinite"/>
                                        <p:tgtEl>
                                          <p:spTgt spid="11"/>
                                        </p:tgtEl>
                                      </p:cBhvr>
                                    </p:animEffect>
                                  </p:childTnLst>
                                </p:cTn>
                              </p:par>
                              <p:par>
                                <p:cTn id="85" presetID="9" presetClass="emph" presetSubtype="0" nodeType="withEffect">
                                  <p:stCondLst>
                                    <p:cond delay="0"/>
                                  </p:stCondLst>
                                  <p:childTnLst>
                                    <p:set>
                                      <p:cBhvr rctx="PPT">
                                        <p:cTn id="86" dur="indefinite"/>
                                        <p:tgtEl>
                                          <p:spTgt spid="12"/>
                                        </p:tgtEl>
                                        <p:attrNameLst>
                                          <p:attrName>style.opacity</p:attrName>
                                        </p:attrNameLst>
                                      </p:cBhvr>
                                      <p:to>
                                        <p:strVal val="0.25"/>
                                      </p:to>
                                    </p:set>
                                    <p:animEffect filter="image" prLst="opacity: 0.25">
                                      <p:cBhvr rctx="IE">
                                        <p:cTn id="87" dur="indefinite"/>
                                        <p:tgtEl>
                                          <p:spTgt spid="12"/>
                                        </p:tgtEl>
                                      </p:cBhvr>
                                    </p:animEffect>
                                  </p:childTnLst>
                                </p:cTn>
                              </p:par>
                              <p:par>
                                <p:cTn id="88" presetID="9" presetClass="emph" presetSubtype="0" nodeType="withEffect">
                                  <p:stCondLst>
                                    <p:cond delay="0"/>
                                  </p:stCondLst>
                                  <p:childTnLst>
                                    <p:set>
                                      <p:cBhvr rctx="PPT">
                                        <p:cTn id="89" dur="indefinite"/>
                                        <p:tgtEl>
                                          <p:spTgt spid="14"/>
                                        </p:tgtEl>
                                        <p:attrNameLst>
                                          <p:attrName>style.opacity</p:attrName>
                                        </p:attrNameLst>
                                      </p:cBhvr>
                                      <p:to>
                                        <p:strVal val="0.25"/>
                                      </p:to>
                                    </p:set>
                                    <p:animEffect filter="image" prLst="opacity: 0.25">
                                      <p:cBhvr rctx="IE">
                                        <p:cTn id="90" dur="indefinite"/>
                                        <p:tgtEl>
                                          <p:spTgt spid="14"/>
                                        </p:tgtEl>
                                      </p:cBhvr>
                                    </p:animEffect>
                                  </p:childTnLst>
                                </p:cTn>
                              </p:par>
                              <p:par>
                                <p:cTn id="91" presetID="9" presetClass="emph" presetSubtype="0" nodeType="withEffect">
                                  <p:stCondLst>
                                    <p:cond delay="0"/>
                                  </p:stCondLst>
                                  <p:childTnLst>
                                    <p:set>
                                      <p:cBhvr rctx="PPT">
                                        <p:cTn id="92" dur="indefinite"/>
                                        <p:tgtEl>
                                          <p:spTgt spid="26"/>
                                        </p:tgtEl>
                                        <p:attrNameLst>
                                          <p:attrName>style.opacity</p:attrName>
                                        </p:attrNameLst>
                                      </p:cBhvr>
                                      <p:to>
                                        <p:strVal val="0.25"/>
                                      </p:to>
                                    </p:set>
                                    <p:animEffect filter="image" prLst="opacity: 0.25">
                                      <p:cBhvr rctx="IE">
                                        <p:cTn id="93" dur="indefinite"/>
                                        <p:tgtEl>
                                          <p:spTgt spid="26"/>
                                        </p:tgtEl>
                                      </p:cBhvr>
                                    </p:animEffect>
                                  </p:childTnLst>
                                </p:cTn>
                              </p:par>
                              <p:par>
                                <p:cTn id="94" presetID="9" presetClass="emph" presetSubtype="0" grpId="2" nodeType="withEffect">
                                  <p:stCondLst>
                                    <p:cond delay="0"/>
                                  </p:stCondLst>
                                  <p:childTnLst>
                                    <p:set>
                                      <p:cBhvr rctx="PPT">
                                        <p:cTn id="95" dur="indefinite"/>
                                        <p:tgtEl>
                                          <p:spTgt spid="22"/>
                                        </p:tgtEl>
                                        <p:attrNameLst>
                                          <p:attrName>style.opacity</p:attrName>
                                        </p:attrNameLst>
                                      </p:cBhvr>
                                      <p:to>
                                        <p:strVal val="0.25"/>
                                      </p:to>
                                    </p:set>
                                    <p:animEffect filter="image" prLst="opacity: 0.25">
                                      <p:cBhvr rctx="IE">
                                        <p:cTn id="96" dur="indefinite"/>
                                        <p:tgtEl>
                                          <p:spTgt spid="22"/>
                                        </p:tgtEl>
                                      </p:cBhvr>
                                    </p:animEffect>
                                  </p:childTnLst>
                                </p:cTn>
                              </p:par>
                              <p:par>
                                <p:cTn id="97" presetID="9" presetClass="emph" presetSubtype="0" nodeType="withEffect">
                                  <p:stCondLst>
                                    <p:cond delay="0"/>
                                  </p:stCondLst>
                                  <p:childTnLst>
                                    <p:set>
                                      <p:cBhvr rctx="PPT">
                                        <p:cTn id="98" dur="indefinite"/>
                                        <p:tgtEl>
                                          <p:spTgt spid="27"/>
                                        </p:tgtEl>
                                        <p:attrNameLst>
                                          <p:attrName>style.opacity</p:attrName>
                                        </p:attrNameLst>
                                      </p:cBhvr>
                                      <p:to>
                                        <p:strVal val="0.25"/>
                                      </p:to>
                                    </p:set>
                                    <p:animEffect filter="image" prLst="opacity: 0.25">
                                      <p:cBhvr rctx="IE">
                                        <p:cTn id="99" dur="indefinite"/>
                                        <p:tgtEl>
                                          <p:spTgt spid="27"/>
                                        </p:tgtEl>
                                      </p:cBhvr>
                                    </p:animEffect>
                                  </p:childTnLst>
                                </p:cTn>
                              </p:par>
                              <p:par>
                                <p:cTn id="100" presetID="9" presetClass="emph" presetSubtype="0" grpId="3" nodeType="withEffect">
                                  <p:stCondLst>
                                    <p:cond delay="0"/>
                                  </p:stCondLst>
                                  <p:childTnLst>
                                    <p:set>
                                      <p:cBhvr rctx="PPT">
                                        <p:cTn id="101" dur="indefinite"/>
                                        <p:tgtEl>
                                          <p:spTgt spid="29"/>
                                        </p:tgtEl>
                                        <p:attrNameLst>
                                          <p:attrName>style.opacity</p:attrName>
                                        </p:attrNameLst>
                                      </p:cBhvr>
                                      <p:to>
                                        <p:strVal val="0.25"/>
                                      </p:to>
                                    </p:set>
                                    <p:animEffect filter="image" prLst="opacity: 0.25">
                                      <p:cBhvr rctx="IE">
                                        <p:cTn id="102" dur="indefinite"/>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2" grpId="1" animBg="1"/>
      <p:bldP spid="22" grpId="2" animBg="1"/>
      <p:bldP spid="29" grpId="1" animBg="1"/>
      <p:bldP spid="29" grpId="2" animBg="1"/>
      <p:bldP spid="29" grpId="3"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457200" y="990600"/>
            <a:ext cx="8305800" cy="5486400"/>
          </a:xfrm>
        </p:spPr>
        <p:txBody>
          <a:bodyPr/>
          <a:lstStyle/>
          <a:p>
            <a:r>
              <a:rPr lang="en-US" sz="2400" dirty="0" smtClean="0"/>
              <a:t>If the joint distribution </a:t>
            </a:r>
            <a:r>
              <a:rPr lang="en-US" sz="2400" i="1" dirty="0" smtClean="0"/>
              <a:t>h</a:t>
            </a:r>
            <a:r>
              <a:rPr lang="en-US" sz="2400" dirty="0" smtClean="0"/>
              <a:t> factors as a product of distributions </a:t>
            </a:r>
            <a:r>
              <a:rPr lang="en-US" sz="2400" i="1" dirty="0" smtClean="0"/>
              <a:t>f</a:t>
            </a:r>
            <a:r>
              <a:rPr lang="en-US" sz="2400" dirty="0" smtClean="0"/>
              <a:t>  and </a:t>
            </a:r>
            <a:r>
              <a:rPr lang="en-US" sz="2400" i="1" dirty="0" smtClean="0"/>
              <a:t>g:</a:t>
            </a:r>
            <a:endParaRPr lang="en-US" sz="2400" dirty="0" smtClean="0"/>
          </a:p>
          <a:p>
            <a:endParaRPr lang="en-US" dirty="0" smtClean="0"/>
          </a:p>
          <a:p>
            <a:endParaRPr lang="en-US" dirty="0" smtClean="0"/>
          </a:p>
          <a:p>
            <a:endParaRPr lang="en-US" b="1" dirty="0" smtClean="0">
              <a:solidFill>
                <a:srgbClr val="0070C0"/>
              </a:solidFill>
            </a:endParaRPr>
          </a:p>
        </p:txBody>
      </p:sp>
      <p:pic>
        <p:nvPicPr>
          <p:cNvPr id="5" name="Picture 4" descr="TP_tmp.png"/>
          <p:cNvPicPr>
            <a:picLocks noChangeAspect="1"/>
          </p:cNvPicPr>
          <p:nvPr>
            <p:custDataLst>
              <p:tags r:id="rId1"/>
            </p:custDataLst>
          </p:nvPr>
        </p:nvPicPr>
        <p:blipFill>
          <a:blip r:embed="rId4">
            <a:clrChange>
              <a:clrFrom>
                <a:srgbClr val="FFFFFF"/>
              </a:clrFrom>
              <a:clrTo>
                <a:srgbClr val="FFFFFF">
                  <a:alpha val="0"/>
                </a:srgbClr>
              </a:clrTo>
            </a:clrChange>
          </a:blip>
          <a:stretch>
            <a:fillRect/>
          </a:stretch>
        </p:blipFill>
        <p:spPr>
          <a:xfrm>
            <a:off x="2667000" y="1981200"/>
            <a:ext cx="3247875" cy="457200"/>
          </a:xfrm>
          <a:prstGeom prst="rect">
            <a:avLst/>
          </a:prstGeom>
          <a:noFill/>
        </p:spPr>
      </p:pic>
      <p:sp>
        <p:nvSpPr>
          <p:cNvPr id="6" name="TextBox 5"/>
          <p:cNvSpPr txBox="1"/>
          <p:nvPr/>
        </p:nvSpPr>
        <p:spPr>
          <a:xfrm>
            <a:off x="1600200" y="2721114"/>
            <a:ext cx="2971800" cy="707886"/>
          </a:xfrm>
          <a:prstGeom prst="rect">
            <a:avLst/>
          </a:prstGeom>
          <a:noFill/>
        </p:spPr>
        <p:txBody>
          <a:bodyPr wrap="square" rtlCol="0">
            <a:spAutoFit/>
          </a:bodyPr>
          <a:lstStyle/>
          <a:p>
            <a:r>
              <a:rPr lang="en-US" sz="2000" dirty="0" smtClean="0"/>
              <a:t>Distribution over tracks {1,…,p}</a:t>
            </a:r>
            <a:endParaRPr lang="en-US" sz="2000" dirty="0"/>
          </a:p>
        </p:txBody>
      </p:sp>
      <p:sp>
        <p:nvSpPr>
          <p:cNvPr id="7" name="TextBox 6"/>
          <p:cNvSpPr txBox="1"/>
          <p:nvPr/>
        </p:nvSpPr>
        <p:spPr>
          <a:xfrm>
            <a:off x="4724400" y="2743200"/>
            <a:ext cx="2971800" cy="707886"/>
          </a:xfrm>
          <a:prstGeom prst="rect">
            <a:avLst/>
          </a:prstGeom>
          <a:noFill/>
        </p:spPr>
        <p:txBody>
          <a:bodyPr wrap="square" rtlCol="0">
            <a:spAutoFit/>
          </a:bodyPr>
          <a:lstStyle/>
          <a:p>
            <a:r>
              <a:rPr lang="en-US" sz="2000" dirty="0" smtClean="0"/>
              <a:t>Distribution over tracks {p+1,…,n}</a:t>
            </a:r>
            <a:endParaRPr lang="en-US" sz="2000" dirty="0"/>
          </a:p>
        </p:txBody>
      </p:sp>
      <p:cxnSp>
        <p:nvCxnSpPr>
          <p:cNvPr id="9" name="Straight Arrow Connector 8"/>
          <p:cNvCxnSpPr>
            <a:endCxn id="5" idx="2"/>
          </p:cNvCxnSpPr>
          <p:nvPr/>
        </p:nvCxnSpPr>
        <p:spPr bwMode="auto">
          <a:xfrm flipV="1">
            <a:off x="3733800" y="2438400"/>
            <a:ext cx="557138" cy="304800"/>
          </a:xfrm>
          <a:prstGeom prst="straightConnector1">
            <a:avLst/>
          </a:prstGeom>
          <a:noFill/>
          <a:ln w="5715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flipV="1">
            <a:off x="5334000" y="2438400"/>
            <a:ext cx="381000" cy="381000"/>
          </a:xfrm>
          <a:prstGeom prst="straightConnector1">
            <a:avLst/>
          </a:prstGeom>
          <a:noFill/>
          <a:ln w="57150" cap="flat" cmpd="sng" algn="ctr">
            <a:solidFill>
              <a:schemeClr val="tx1"/>
            </a:solidFill>
            <a:prstDash val="solid"/>
            <a:round/>
            <a:headEnd type="none" w="med" len="med"/>
            <a:tailEnd type="arrow"/>
          </a:ln>
          <a:effectLst/>
        </p:spPr>
      </p:cxnSp>
      <p:grpSp>
        <p:nvGrpSpPr>
          <p:cNvPr id="13" name="Group 12"/>
          <p:cNvGrpSpPr/>
          <p:nvPr/>
        </p:nvGrpSpPr>
        <p:grpSpPr>
          <a:xfrm>
            <a:off x="381000" y="3581400"/>
            <a:ext cx="8305800" cy="1447800"/>
            <a:chOff x="381000" y="3810000"/>
            <a:chExt cx="8305800" cy="1447800"/>
          </a:xfrm>
        </p:grpSpPr>
        <p:sp>
          <p:nvSpPr>
            <p:cNvPr id="11" name="Rounded Rectangle 10"/>
            <p:cNvSpPr/>
            <p:nvPr/>
          </p:nvSpPr>
          <p:spPr bwMode="auto">
            <a:xfrm>
              <a:off x="381000" y="3810000"/>
              <a:ext cx="83058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2" name="TextBox 11"/>
            <p:cNvSpPr txBox="1"/>
            <p:nvPr/>
          </p:nvSpPr>
          <p:spPr>
            <a:xfrm>
              <a:off x="762000" y="3886200"/>
              <a:ext cx="7543800" cy="1200329"/>
            </a:xfrm>
            <a:prstGeom prst="rect">
              <a:avLst/>
            </a:prstGeom>
            <a:noFill/>
          </p:spPr>
          <p:txBody>
            <a:bodyPr wrap="square" rtlCol="0">
              <a:spAutoFit/>
            </a:bodyPr>
            <a:lstStyle/>
            <a:p>
              <a:pPr algn="l"/>
              <a:r>
                <a:rPr lang="en-US" sz="2400" dirty="0" smtClean="0">
                  <a:solidFill>
                    <a:srgbClr val="800080"/>
                  </a:solidFill>
                </a:rPr>
                <a:t>(Join problem)</a:t>
              </a:r>
              <a:r>
                <a:rPr lang="en-US" sz="2400" b="0" dirty="0" smtClean="0"/>
                <a:t> What are the Fourier coefficients of the joint </a:t>
              </a:r>
              <a:r>
                <a:rPr lang="en-US" sz="2400" b="0" i="1" dirty="0" smtClean="0"/>
                <a:t>h</a:t>
              </a:r>
              <a:r>
                <a:rPr lang="en-US" sz="2400" b="0" dirty="0" smtClean="0"/>
                <a:t> given the Fourier coefficients of factors </a:t>
              </a:r>
              <a:r>
                <a:rPr lang="en-US" sz="2400" b="0" i="1" dirty="0" smtClean="0"/>
                <a:t>f</a:t>
              </a:r>
              <a:r>
                <a:rPr lang="en-US" sz="2400" b="0" dirty="0" smtClean="0"/>
                <a:t> and </a:t>
              </a:r>
              <a:r>
                <a:rPr lang="en-US" sz="2400" b="0" i="1" dirty="0" smtClean="0"/>
                <a:t>g</a:t>
              </a:r>
              <a:r>
                <a:rPr lang="en-US" sz="2400" b="0" dirty="0" smtClean="0"/>
                <a:t>?</a:t>
              </a:r>
            </a:p>
          </p:txBody>
        </p:sp>
      </p:grpSp>
      <p:grpSp>
        <p:nvGrpSpPr>
          <p:cNvPr id="15" name="Group 14"/>
          <p:cNvGrpSpPr/>
          <p:nvPr/>
        </p:nvGrpSpPr>
        <p:grpSpPr>
          <a:xfrm>
            <a:off x="381000" y="5181600"/>
            <a:ext cx="8305800" cy="1447800"/>
            <a:chOff x="381000" y="3810000"/>
            <a:chExt cx="8305800" cy="1447800"/>
          </a:xfrm>
        </p:grpSpPr>
        <p:sp>
          <p:nvSpPr>
            <p:cNvPr id="16" name="Rounded Rectangle 15"/>
            <p:cNvSpPr/>
            <p:nvPr/>
          </p:nvSpPr>
          <p:spPr bwMode="auto">
            <a:xfrm>
              <a:off x="381000" y="3810000"/>
              <a:ext cx="83058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7" name="TextBox 16"/>
            <p:cNvSpPr txBox="1"/>
            <p:nvPr/>
          </p:nvSpPr>
          <p:spPr>
            <a:xfrm>
              <a:off x="762000" y="3886200"/>
              <a:ext cx="7543800" cy="1200329"/>
            </a:xfrm>
            <a:prstGeom prst="rect">
              <a:avLst/>
            </a:prstGeom>
            <a:noFill/>
          </p:spPr>
          <p:txBody>
            <a:bodyPr wrap="square" rtlCol="0">
              <a:spAutoFit/>
            </a:bodyPr>
            <a:lstStyle/>
            <a:p>
              <a:pPr algn="l"/>
              <a:r>
                <a:rPr lang="en-US" sz="2400" dirty="0" smtClean="0">
                  <a:solidFill>
                    <a:srgbClr val="800080"/>
                  </a:solidFill>
                </a:rPr>
                <a:t>(Split problem)</a:t>
              </a:r>
              <a:r>
                <a:rPr lang="en-US" sz="2400" b="0" dirty="0" smtClean="0"/>
                <a:t> What are the Fourier coefficients of factors </a:t>
              </a:r>
              <a:r>
                <a:rPr lang="en-US" sz="2400" b="0" i="1" dirty="0" smtClean="0"/>
                <a:t>f</a:t>
              </a:r>
              <a:r>
                <a:rPr lang="en-US" sz="2400" b="0" dirty="0" smtClean="0"/>
                <a:t> and </a:t>
              </a:r>
              <a:r>
                <a:rPr lang="en-US" sz="2400" b="0" i="1" dirty="0" smtClean="0"/>
                <a:t>g</a:t>
              </a:r>
              <a:r>
                <a:rPr lang="en-US" sz="2400" b="0" dirty="0" smtClean="0"/>
                <a:t> given the Fourier coefficients of the joint </a:t>
              </a:r>
              <a:r>
                <a:rPr lang="en-US" sz="2400" b="0" i="1" dirty="0" smtClean="0"/>
                <a:t>h</a:t>
              </a:r>
              <a:r>
                <a:rPr lang="en-US" sz="2400" b="0" dirty="0" smtClean="0"/>
                <a:t>?</a:t>
              </a:r>
            </a:p>
          </p:txBody>
        </p:sp>
      </p:grpSp>
      <p:sp>
        <p:nvSpPr>
          <p:cNvPr id="18" name="Slide Number Placeholder 17"/>
          <p:cNvSpPr>
            <a:spLocks noGrp="1"/>
          </p:cNvSpPr>
          <p:nvPr>
            <p:ph type="sldNum" sz="quarter" idx="12"/>
          </p:nvPr>
        </p:nvSpPr>
        <p:spPr/>
        <p:txBody>
          <a:bodyPr/>
          <a:lstStyle/>
          <a:p>
            <a:fld id="{5A1D4220-6FA6-4414-AE3B-775DEAC5B3B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5"/>
                                        </p:tgtEl>
                                        <p:attrNameLst>
                                          <p:attrName>style.opacity</p:attrName>
                                        </p:attrNameLst>
                                      </p:cBhvr>
                                      <p:to>
                                        <p:strVal val="0.15"/>
                                      </p:to>
                                    </p:set>
                                    <p:animEffect filter="image" prLst="opacity: 0.15">
                                      <p:cBhvr rctx="IE">
                                        <p:cTn id="21" dur="indefinite"/>
                                        <p:tgtEl>
                                          <p:spTgt spid="5"/>
                                        </p:tgtEl>
                                      </p:cBhvr>
                                    </p:animEffect>
                                  </p:childTnLst>
                                </p:cTn>
                              </p:par>
                              <p:par>
                                <p:cTn id="22" presetID="9" presetClass="emph" presetSubtype="0" nodeType="withEffect">
                                  <p:stCondLst>
                                    <p:cond delay="0"/>
                                  </p:stCondLst>
                                  <p:childTnLst>
                                    <p:set>
                                      <p:cBhvr rctx="PPT">
                                        <p:cTn id="23" dur="indefinite"/>
                                        <p:tgtEl>
                                          <p:spTgt spid="3">
                                            <p:txEl>
                                              <p:pRg st="0" end="0"/>
                                            </p:txEl>
                                          </p:spTgt>
                                        </p:tgtEl>
                                        <p:attrNameLst>
                                          <p:attrName>style.opacity</p:attrName>
                                        </p:attrNameLst>
                                      </p:cBhvr>
                                      <p:to>
                                        <p:strVal val="0.15"/>
                                      </p:to>
                                    </p:set>
                                    <p:animEffect filter="image" prLst="opacity: 0.15">
                                      <p:cBhvr rctx="IE">
                                        <p:cTn id="24" dur="indefinite"/>
                                        <p:tgtEl>
                                          <p:spTgt spid="3">
                                            <p:txEl>
                                              <p:pRg st="0" end="0"/>
                                            </p:txEl>
                                          </p:spTgt>
                                        </p:tgtEl>
                                      </p:cBhvr>
                                    </p:animEffect>
                                  </p:childTnLst>
                                </p:cTn>
                              </p:par>
                              <p:par>
                                <p:cTn id="25" presetID="9" presetClass="emph" presetSubtype="0" grpId="1" nodeType="withEffect">
                                  <p:stCondLst>
                                    <p:cond delay="0"/>
                                  </p:stCondLst>
                                  <p:childTnLst>
                                    <p:set>
                                      <p:cBhvr rctx="PPT">
                                        <p:cTn id="26" dur="indefinite"/>
                                        <p:tgtEl>
                                          <p:spTgt spid="6"/>
                                        </p:tgtEl>
                                        <p:attrNameLst>
                                          <p:attrName>style.opacity</p:attrName>
                                        </p:attrNameLst>
                                      </p:cBhvr>
                                      <p:to>
                                        <p:strVal val="0.15"/>
                                      </p:to>
                                    </p:set>
                                    <p:animEffect filter="image" prLst="opacity: 0.15">
                                      <p:cBhvr rctx="IE">
                                        <p:cTn id="27" dur="indefinite"/>
                                        <p:tgtEl>
                                          <p:spTgt spid="6"/>
                                        </p:tgtEl>
                                      </p:cBhvr>
                                    </p:animEffect>
                                  </p:childTnLst>
                                </p:cTn>
                              </p:par>
                              <p:par>
                                <p:cTn id="28" presetID="9" presetClass="emph" presetSubtype="0" grpId="1" nodeType="withEffect">
                                  <p:stCondLst>
                                    <p:cond delay="0"/>
                                  </p:stCondLst>
                                  <p:childTnLst>
                                    <p:set>
                                      <p:cBhvr rctx="PPT">
                                        <p:cTn id="29" dur="indefinite"/>
                                        <p:tgtEl>
                                          <p:spTgt spid="7"/>
                                        </p:tgtEl>
                                        <p:attrNameLst>
                                          <p:attrName>style.opacity</p:attrName>
                                        </p:attrNameLst>
                                      </p:cBhvr>
                                      <p:to>
                                        <p:strVal val="0.15"/>
                                      </p:to>
                                    </p:set>
                                    <p:animEffect filter="image" prLst="opacity: 0.15">
                                      <p:cBhvr rctx="IE">
                                        <p:cTn id="30" dur="indefinite"/>
                                        <p:tgtEl>
                                          <p:spTgt spid="7"/>
                                        </p:tgtEl>
                                      </p:cBhvr>
                                    </p:animEffect>
                                  </p:childTnLst>
                                </p:cTn>
                              </p:par>
                              <p:par>
                                <p:cTn id="31" presetID="9" presetClass="emph" presetSubtype="0" nodeType="withEffect">
                                  <p:stCondLst>
                                    <p:cond delay="0"/>
                                  </p:stCondLst>
                                  <p:childTnLst>
                                    <p:set>
                                      <p:cBhvr rctx="PPT">
                                        <p:cTn id="32" dur="indefinite"/>
                                        <p:tgtEl>
                                          <p:spTgt spid="9"/>
                                        </p:tgtEl>
                                        <p:attrNameLst>
                                          <p:attrName>style.opacity</p:attrName>
                                        </p:attrNameLst>
                                      </p:cBhvr>
                                      <p:to>
                                        <p:strVal val="0.15"/>
                                      </p:to>
                                    </p:set>
                                    <p:animEffect filter="image" prLst="opacity: 0.15">
                                      <p:cBhvr rctx="IE">
                                        <p:cTn id="33" dur="indefinite"/>
                                        <p:tgtEl>
                                          <p:spTgt spid="9"/>
                                        </p:tgtEl>
                                      </p:cBhvr>
                                    </p:animEffect>
                                  </p:childTnLst>
                                </p:cTn>
                              </p:par>
                              <p:par>
                                <p:cTn id="34" presetID="9" presetClass="emph" presetSubtype="0" nodeType="withEffect">
                                  <p:stCondLst>
                                    <p:cond delay="0"/>
                                  </p:stCondLst>
                                  <p:childTnLst>
                                    <p:set>
                                      <p:cBhvr rctx="PPT">
                                        <p:cTn id="35" dur="indefinite"/>
                                        <p:tgtEl>
                                          <p:spTgt spid="10"/>
                                        </p:tgtEl>
                                        <p:attrNameLst>
                                          <p:attrName>style.opacity</p:attrName>
                                        </p:attrNameLst>
                                      </p:cBhvr>
                                      <p:to>
                                        <p:strVal val="0.15"/>
                                      </p:to>
                                    </p:set>
                                    <p:animEffect filter="image" prLst="opacity: 0.15">
                                      <p:cBhvr rctx="IE">
                                        <p:cTn id="36" dur="indefinite"/>
                                        <p:tgtEl>
                                          <p:spTgt spid="10"/>
                                        </p:tgtEl>
                                      </p:cBhvr>
                                    </p:animEffect>
                                  </p:childTnLst>
                                </p:cTn>
                              </p:par>
                              <p:par>
                                <p:cTn id="37" presetID="9" presetClass="emph" presetSubtype="0" nodeType="withEffect">
                                  <p:stCondLst>
                                    <p:cond delay="0"/>
                                  </p:stCondLst>
                                  <p:childTnLst>
                                    <p:set>
                                      <p:cBhvr rctx="PPT">
                                        <p:cTn id="38" dur="indefinite"/>
                                        <p:tgtEl>
                                          <p:spTgt spid="15"/>
                                        </p:tgtEl>
                                        <p:attrNameLst>
                                          <p:attrName>style.opacity</p:attrName>
                                        </p:attrNameLst>
                                      </p:cBhvr>
                                      <p:to>
                                        <p:strVal val="0.15"/>
                                      </p:to>
                                    </p:set>
                                    <p:animEffect filter="image" prLst="opacity: 0.15">
                                      <p:cBhvr rctx="IE">
                                        <p:cTn id="39"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8" name="Group 657"/>
          <p:cNvGrpSpPr/>
          <p:nvPr/>
        </p:nvGrpSpPr>
        <p:grpSpPr>
          <a:xfrm>
            <a:off x="952500" y="5186082"/>
            <a:ext cx="833718" cy="833718"/>
            <a:chOff x="3810000" y="2286000"/>
            <a:chExt cx="914400" cy="914400"/>
          </a:xfrm>
          <a:solidFill>
            <a:srgbClr val="CC00CC"/>
          </a:solidFill>
        </p:grpSpPr>
        <p:sp>
          <p:nvSpPr>
            <p:cNvPr id="659" name="Rectangle 3"/>
            <p:cNvSpPr/>
            <p:nvPr/>
          </p:nvSpPr>
          <p:spPr bwMode="auto">
            <a:xfrm>
              <a:off x="3810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0" name="Rectangle 9"/>
            <p:cNvSpPr/>
            <p:nvPr/>
          </p:nvSpPr>
          <p:spPr bwMode="auto">
            <a:xfrm>
              <a:off x="39624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1" name="Rectangle 18"/>
            <p:cNvSpPr/>
            <p:nvPr/>
          </p:nvSpPr>
          <p:spPr bwMode="auto">
            <a:xfrm>
              <a:off x="3810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2" name="Rectangle 19"/>
            <p:cNvSpPr/>
            <p:nvPr/>
          </p:nvSpPr>
          <p:spPr bwMode="auto">
            <a:xfrm>
              <a:off x="39624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3" name="Rectangle 3"/>
            <p:cNvSpPr/>
            <p:nvPr/>
          </p:nvSpPr>
          <p:spPr bwMode="auto">
            <a:xfrm>
              <a:off x="41148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4" name="Rectangle 27"/>
            <p:cNvSpPr/>
            <p:nvPr/>
          </p:nvSpPr>
          <p:spPr bwMode="auto">
            <a:xfrm>
              <a:off x="42672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5" name="Rectangle 24"/>
            <p:cNvSpPr/>
            <p:nvPr/>
          </p:nvSpPr>
          <p:spPr bwMode="auto">
            <a:xfrm>
              <a:off x="41148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6" name="Rectangle 25"/>
            <p:cNvSpPr/>
            <p:nvPr/>
          </p:nvSpPr>
          <p:spPr bwMode="auto">
            <a:xfrm>
              <a:off x="42672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7" name="Rectangle 3"/>
            <p:cNvSpPr/>
            <p:nvPr/>
          </p:nvSpPr>
          <p:spPr bwMode="auto">
            <a:xfrm>
              <a:off x="3810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8" name="Rectangle 667"/>
            <p:cNvSpPr/>
            <p:nvPr/>
          </p:nvSpPr>
          <p:spPr bwMode="auto">
            <a:xfrm>
              <a:off x="39624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9" name="Rectangle 31"/>
            <p:cNvSpPr/>
            <p:nvPr/>
          </p:nvSpPr>
          <p:spPr bwMode="auto">
            <a:xfrm>
              <a:off x="3810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0" name="Rectangle 669"/>
            <p:cNvSpPr/>
            <p:nvPr/>
          </p:nvSpPr>
          <p:spPr bwMode="auto">
            <a:xfrm>
              <a:off x="39624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1" name="Rectangle 3"/>
            <p:cNvSpPr/>
            <p:nvPr/>
          </p:nvSpPr>
          <p:spPr bwMode="auto">
            <a:xfrm>
              <a:off x="41148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2" name="Rectangle 671"/>
            <p:cNvSpPr/>
            <p:nvPr/>
          </p:nvSpPr>
          <p:spPr bwMode="auto">
            <a:xfrm>
              <a:off x="42672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3" name="Rectangle 672"/>
            <p:cNvSpPr/>
            <p:nvPr/>
          </p:nvSpPr>
          <p:spPr bwMode="auto">
            <a:xfrm>
              <a:off x="41148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4" name="Rectangle 673"/>
            <p:cNvSpPr/>
            <p:nvPr/>
          </p:nvSpPr>
          <p:spPr bwMode="auto">
            <a:xfrm>
              <a:off x="42672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5" name="Rectangle 3"/>
            <p:cNvSpPr/>
            <p:nvPr/>
          </p:nvSpPr>
          <p:spPr bwMode="auto">
            <a:xfrm>
              <a:off x="3810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6" name="Rectangle 48"/>
            <p:cNvSpPr/>
            <p:nvPr/>
          </p:nvSpPr>
          <p:spPr bwMode="auto">
            <a:xfrm>
              <a:off x="39624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7" name="Rectangle 676"/>
            <p:cNvSpPr/>
            <p:nvPr/>
          </p:nvSpPr>
          <p:spPr bwMode="auto">
            <a:xfrm>
              <a:off x="3810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8" name="Rectangle 677"/>
            <p:cNvSpPr/>
            <p:nvPr/>
          </p:nvSpPr>
          <p:spPr bwMode="auto">
            <a:xfrm>
              <a:off x="39624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9" name="Rectangle 3"/>
            <p:cNvSpPr/>
            <p:nvPr/>
          </p:nvSpPr>
          <p:spPr bwMode="auto">
            <a:xfrm>
              <a:off x="41148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0" name="Rectangle 55"/>
            <p:cNvSpPr/>
            <p:nvPr/>
          </p:nvSpPr>
          <p:spPr bwMode="auto">
            <a:xfrm>
              <a:off x="42672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1" name="Rectangle 680"/>
            <p:cNvSpPr/>
            <p:nvPr/>
          </p:nvSpPr>
          <p:spPr bwMode="auto">
            <a:xfrm>
              <a:off x="41148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2" name="Rectangle 681"/>
            <p:cNvSpPr/>
            <p:nvPr/>
          </p:nvSpPr>
          <p:spPr bwMode="auto">
            <a:xfrm>
              <a:off x="42672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3" name="Rectangle 3"/>
            <p:cNvSpPr/>
            <p:nvPr/>
          </p:nvSpPr>
          <p:spPr bwMode="auto">
            <a:xfrm>
              <a:off x="44196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4" name="Rectangle 683"/>
            <p:cNvSpPr/>
            <p:nvPr/>
          </p:nvSpPr>
          <p:spPr bwMode="auto">
            <a:xfrm>
              <a:off x="4572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5" name="Rectangle 684"/>
            <p:cNvSpPr/>
            <p:nvPr/>
          </p:nvSpPr>
          <p:spPr bwMode="auto">
            <a:xfrm>
              <a:off x="44196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6" name="Rectangle 685"/>
            <p:cNvSpPr/>
            <p:nvPr/>
          </p:nvSpPr>
          <p:spPr bwMode="auto">
            <a:xfrm>
              <a:off x="4572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7" name="Rectangle 3"/>
            <p:cNvSpPr/>
            <p:nvPr/>
          </p:nvSpPr>
          <p:spPr bwMode="auto">
            <a:xfrm>
              <a:off x="44196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8" name="Rectangle 687"/>
            <p:cNvSpPr/>
            <p:nvPr/>
          </p:nvSpPr>
          <p:spPr bwMode="auto">
            <a:xfrm>
              <a:off x="4572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9" name="Rectangle 688"/>
            <p:cNvSpPr/>
            <p:nvPr/>
          </p:nvSpPr>
          <p:spPr bwMode="auto">
            <a:xfrm>
              <a:off x="44196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90" name="Rectangle 689"/>
            <p:cNvSpPr/>
            <p:nvPr/>
          </p:nvSpPr>
          <p:spPr bwMode="auto">
            <a:xfrm>
              <a:off x="4572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91" name="Rectangle 3"/>
            <p:cNvSpPr/>
            <p:nvPr/>
          </p:nvSpPr>
          <p:spPr bwMode="auto">
            <a:xfrm>
              <a:off x="44196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92" name="Rectangle 691"/>
            <p:cNvSpPr/>
            <p:nvPr/>
          </p:nvSpPr>
          <p:spPr bwMode="auto">
            <a:xfrm>
              <a:off x="4572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93" name="Rectangle 692"/>
            <p:cNvSpPr/>
            <p:nvPr/>
          </p:nvSpPr>
          <p:spPr bwMode="auto">
            <a:xfrm>
              <a:off x="44196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94" name="Rectangle 693"/>
            <p:cNvSpPr/>
            <p:nvPr/>
          </p:nvSpPr>
          <p:spPr bwMode="auto">
            <a:xfrm>
              <a:off x="4572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621" name="Group 620"/>
          <p:cNvGrpSpPr/>
          <p:nvPr/>
        </p:nvGrpSpPr>
        <p:grpSpPr>
          <a:xfrm>
            <a:off x="952500" y="3814482"/>
            <a:ext cx="833718" cy="833718"/>
            <a:chOff x="3810000" y="2286000"/>
            <a:chExt cx="914400" cy="914400"/>
          </a:xfrm>
          <a:solidFill>
            <a:srgbClr val="CC00CC"/>
          </a:solidFill>
        </p:grpSpPr>
        <p:sp>
          <p:nvSpPr>
            <p:cNvPr id="622" name="Rectangle 3"/>
            <p:cNvSpPr/>
            <p:nvPr/>
          </p:nvSpPr>
          <p:spPr bwMode="auto">
            <a:xfrm>
              <a:off x="3810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3" name="Rectangle 9"/>
            <p:cNvSpPr/>
            <p:nvPr/>
          </p:nvSpPr>
          <p:spPr bwMode="auto">
            <a:xfrm>
              <a:off x="39624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4" name="Rectangle 18"/>
            <p:cNvSpPr/>
            <p:nvPr/>
          </p:nvSpPr>
          <p:spPr bwMode="auto">
            <a:xfrm>
              <a:off x="3810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5" name="Rectangle 19"/>
            <p:cNvSpPr/>
            <p:nvPr/>
          </p:nvSpPr>
          <p:spPr bwMode="auto">
            <a:xfrm>
              <a:off x="39624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6" name="Rectangle 3"/>
            <p:cNvSpPr/>
            <p:nvPr/>
          </p:nvSpPr>
          <p:spPr bwMode="auto">
            <a:xfrm>
              <a:off x="41148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7" name="Rectangle 27"/>
            <p:cNvSpPr/>
            <p:nvPr/>
          </p:nvSpPr>
          <p:spPr bwMode="auto">
            <a:xfrm>
              <a:off x="42672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8" name="Rectangle 24"/>
            <p:cNvSpPr/>
            <p:nvPr/>
          </p:nvSpPr>
          <p:spPr bwMode="auto">
            <a:xfrm>
              <a:off x="41148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9" name="Rectangle 25"/>
            <p:cNvSpPr/>
            <p:nvPr/>
          </p:nvSpPr>
          <p:spPr bwMode="auto">
            <a:xfrm>
              <a:off x="42672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0" name="Rectangle 3"/>
            <p:cNvSpPr/>
            <p:nvPr/>
          </p:nvSpPr>
          <p:spPr bwMode="auto">
            <a:xfrm>
              <a:off x="3810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1" name="Rectangle 630"/>
            <p:cNvSpPr/>
            <p:nvPr/>
          </p:nvSpPr>
          <p:spPr bwMode="auto">
            <a:xfrm>
              <a:off x="39624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2" name="Rectangle 31"/>
            <p:cNvSpPr/>
            <p:nvPr/>
          </p:nvSpPr>
          <p:spPr bwMode="auto">
            <a:xfrm>
              <a:off x="3810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3" name="Rectangle 632"/>
            <p:cNvSpPr/>
            <p:nvPr/>
          </p:nvSpPr>
          <p:spPr bwMode="auto">
            <a:xfrm>
              <a:off x="39624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4" name="Rectangle 3"/>
            <p:cNvSpPr/>
            <p:nvPr/>
          </p:nvSpPr>
          <p:spPr bwMode="auto">
            <a:xfrm>
              <a:off x="41148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5" name="Rectangle 634"/>
            <p:cNvSpPr/>
            <p:nvPr/>
          </p:nvSpPr>
          <p:spPr bwMode="auto">
            <a:xfrm>
              <a:off x="42672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6" name="Rectangle 635"/>
            <p:cNvSpPr/>
            <p:nvPr/>
          </p:nvSpPr>
          <p:spPr bwMode="auto">
            <a:xfrm>
              <a:off x="41148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7" name="Rectangle 636"/>
            <p:cNvSpPr/>
            <p:nvPr/>
          </p:nvSpPr>
          <p:spPr bwMode="auto">
            <a:xfrm>
              <a:off x="42672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8" name="Rectangle 3"/>
            <p:cNvSpPr/>
            <p:nvPr/>
          </p:nvSpPr>
          <p:spPr bwMode="auto">
            <a:xfrm>
              <a:off x="3810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9" name="Rectangle 48"/>
            <p:cNvSpPr/>
            <p:nvPr/>
          </p:nvSpPr>
          <p:spPr bwMode="auto">
            <a:xfrm>
              <a:off x="39624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0" name="Rectangle 639"/>
            <p:cNvSpPr/>
            <p:nvPr/>
          </p:nvSpPr>
          <p:spPr bwMode="auto">
            <a:xfrm>
              <a:off x="3810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1" name="Rectangle 640"/>
            <p:cNvSpPr/>
            <p:nvPr/>
          </p:nvSpPr>
          <p:spPr bwMode="auto">
            <a:xfrm>
              <a:off x="39624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2" name="Rectangle 3"/>
            <p:cNvSpPr/>
            <p:nvPr/>
          </p:nvSpPr>
          <p:spPr bwMode="auto">
            <a:xfrm>
              <a:off x="41148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3" name="Rectangle 55"/>
            <p:cNvSpPr/>
            <p:nvPr/>
          </p:nvSpPr>
          <p:spPr bwMode="auto">
            <a:xfrm>
              <a:off x="42672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4" name="Rectangle 643"/>
            <p:cNvSpPr/>
            <p:nvPr/>
          </p:nvSpPr>
          <p:spPr bwMode="auto">
            <a:xfrm>
              <a:off x="41148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5" name="Rectangle 644"/>
            <p:cNvSpPr/>
            <p:nvPr/>
          </p:nvSpPr>
          <p:spPr bwMode="auto">
            <a:xfrm>
              <a:off x="42672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6" name="Rectangle 3"/>
            <p:cNvSpPr/>
            <p:nvPr/>
          </p:nvSpPr>
          <p:spPr bwMode="auto">
            <a:xfrm>
              <a:off x="44196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7" name="Rectangle 646"/>
            <p:cNvSpPr/>
            <p:nvPr/>
          </p:nvSpPr>
          <p:spPr bwMode="auto">
            <a:xfrm>
              <a:off x="4572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8" name="Rectangle 647"/>
            <p:cNvSpPr/>
            <p:nvPr/>
          </p:nvSpPr>
          <p:spPr bwMode="auto">
            <a:xfrm>
              <a:off x="44196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9" name="Rectangle 648"/>
            <p:cNvSpPr/>
            <p:nvPr/>
          </p:nvSpPr>
          <p:spPr bwMode="auto">
            <a:xfrm>
              <a:off x="4572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0" name="Rectangle 3"/>
            <p:cNvSpPr/>
            <p:nvPr/>
          </p:nvSpPr>
          <p:spPr bwMode="auto">
            <a:xfrm>
              <a:off x="44196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1" name="Rectangle 650"/>
            <p:cNvSpPr/>
            <p:nvPr/>
          </p:nvSpPr>
          <p:spPr bwMode="auto">
            <a:xfrm>
              <a:off x="4572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2" name="Rectangle 651"/>
            <p:cNvSpPr/>
            <p:nvPr/>
          </p:nvSpPr>
          <p:spPr bwMode="auto">
            <a:xfrm>
              <a:off x="44196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3" name="Rectangle 652"/>
            <p:cNvSpPr/>
            <p:nvPr/>
          </p:nvSpPr>
          <p:spPr bwMode="auto">
            <a:xfrm>
              <a:off x="4572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4" name="Rectangle 3"/>
            <p:cNvSpPr/>
            <p:nvPr/>
          </p:nvSpPr>
          <p:spPr bwMode="auto">
            <a:xfrm>
              <a:off x="44196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5" name="Rectangle 654"/>
            <p:cNvSpPr/>
            <p:nvPr/>
          </p:nvSpPr>
          <p:spPr bwMode="auto">
            <a:xfrm>
              <a:off x="4572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6" name="Rectangle 655"/>
            <p:cNvSpPr/>
            <p:nvPr/>
          </p:nvSpPr>
          <p:spPr bwMode="auto">
            <a:xfrm>
              <a:off x="44196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7" name="Rectangle 656"/>
            <p:cNvSpPr/>
            <p:nvPr/>
          </p:nvSpPr>
          <p:spPr bwMode="auto">
            <a:xfrm>
              <a:off x="4572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2" name="Title 1"/>
          <p:cNvSpPr>
            <a:spLocks noGrp="1"/>
          </p:cNvSpPr>
          <p:nvPr>
            <p:ph type="title"/>
          </p:nvPr>
        </p:nvSpPr>
        <p:spPr/>
        <p:txBody>
          <a:bodyPr/>
          <a:lstStyle/>
          <a:p>
            <a:r>
              <a:rPr lang="en-US" dirty="0" smtClean="0"/>
              <a:t>First-order Independence</a:t>
            </a:r>
            <a:endParaRPr lang="en-US" dirty="0"/>
          </a:p>
        </p:txBody>
      </p:sp>
      <p:sp>
        <p:nvSpPr>
          <p:cNvPr id="3" name="Content Placeholder 2"/>
          <p:cNvSpPr>
            <a:spLocks noGrp="1"/>
          </p:cNvSpPr>
          <p:nvPr>
            <p:ph idx="1"/>
          </p:nvPr>
        </p:nvSpPr>
        <p:spPr>
          <a:xfrm>
            <a:off x="381000" y="990601"/>
            <a:ext cx="8458200" cy="2819400"/>
          </a:xfrm>
        </p:spPr>
        <p:txBody>
          <a:bodyPr/>
          <a:lstStyle/>
          <a:p>
            <a:r>
              <a:rPr lang="en-US" sz="2400" dirty="0" smtClean="0"/>
              <a:t>Let f be a distribution on permutations of {1,…,p}, and g be a distribution on permutations of {p+1,…,n}</a:t>
            </a:r>
          </a:p>
          <a:p>
            <a:r>
              <a:rPr lang="en-US" sz="2400" b="1" dirty="0" smtClean="0"/>
              <a:t>Join problem for 1</a:t>
            </a:r>
            <a:r>
              <a:rPr lang="en-US" sz="2400" b="1" baseline="30000" dirty="0" smtClean="0"/>
              <a:t>st</a:t>
            </a:r>
            <a:r>
              <a:rPr lang="en-US" sz="2400" b="1" dirty="0" smtClean="0"/>
              <a:t>-order </a:t>
            </a:r>
            <a:r>
              <a:rPr lang="en-US" sz="2400" b="1" dirty="0" err="1" smtClean="0"/>
              <a:t>marginals</a:t>
            </a:r>
            <a:r>
              <a:rPr lang="en-US" sz="2400" b="1" dirty="0" smtClean="0"/>
              <a:t>:</a:t>
            </a:r>
          </a:p>
          <a:p>
            <a:pPr lvl="1"/>
            <a:r>
              <a:rPr lang="en-US" sz="2000" dirty="0" smtClean="0"/>
              <a:t>Given 1</a:t>
            </a:r>
            <a:r>
              <a:rPr lang="en-US" sz="2000" baseline="30000" dirty="0" smtClean="0"/>
              <a:t>st</a:t>
            </a:r>
            <a:r>
              <a:rPr lang="en-US" sz="2000" dirty="0" smtClean="0"/>
              <a:t>-order marginals of </a:t>
            </a:r>
            <a:r>
              <a:rPr lang="en-US" sz="2000" i="1" dirty="0" smtClean="0"/>
              <a:t>f</a:t>
            </a:r>
            <a:r>
              <a:rPr lang="en-US" sz="2000" dirty="0" smtClean="0"/>
              <a:t> and </a:t>
            </a:r>
            <a:r>
              <a:rPr lang="en-US" sz="2000" i="1" dirty="0" smtClean="0"/>
              <a:t>g</a:t>
            </a:r>
            <a:r>
              <a:rPr lang="en-US" sz="2000" dirty="0" smtClean="0"/>
              <a:t>, what does the matrix of 1</a:t>
            </a:r>
            <a:r>
              <a:rPr lang="en-US" sz="2000" baseline="30000" dirty="0" smtClean="0"/>
              <a:t>st</a:t>
            </a:r>
            <a:r>
              <a:rPr lang="en-US" sz="2000" dirty="0" smtClean="0"/>
              <a:t>-order marginals of </a:t>
            </a:r>
            <a:r>
              <a:rPr lang="en-US" sz="2000" i="1" dirty="0" smtClean="0"/>
              <a:t>h</a:t>
            </a:r>
            <a:r>
              <a:rPr lang="en-US" sz="2000" dirty="0" smtClean="0"/>
              <a:t> look like?</a:t>
            </a:r>
          </a:p>
          <a:p>
            <a:pPr>
              <a:buNone/>
            </a:pPr>
            <a:endParaRPr lang="en-US" dirty="0" smtClean="0"/>
          </a:p>
          <a:p>
            <a:endParaRPr lang="en-US" dirty="0" smtClean="0"/>
          </a:p>
          <a:p>
            <a:endParaRPr lang="en-US" dirty="0" smtClean="0"/>
          </a:p>
        </p:txBody>
      </p:sp>
      <p:grpSp>
        <p:nvGrpSpPr>
          <p:cNvPr id="303" name="Group 302"/>
          <p:cNvGrpSpPr/>
          <p:nvPr/>
        </p:nvGrpSpPr>
        <p:grpSpPr>
          <a:xfrm>
            <a:off x="3162300" y="4055185"/>
            <a:ext cx="1667435" cy="1667435"/>
            <a:chOff x="1752600" y="2286000"/>
            <a:chExt cx="1828800" cy="1828800"/>
          </a:xfrm>
          <a:solidFill>
            <a:schemeClr val="tx2">
              <a:lumMod val="20000"/>
              <a:lumOff val="80000"/>
            </a:schemeClr>
          </a:solidFill>
          <a:effectLst>
            <a:outerShdw blurRad="50800" dist="38100" dir="8100000" algn="tr" rotWithShape="0">
              <a:prstClr val="black">
                <a:alpha val="40000"/>
              </a:prstClr>
            </a:outerShdw>
          </a:effectLst>
        </p:grpSpPr>
        <p:sp>
          <p:nvSpPr>
            <p:cNvPr id="307" name="Rectangle 3"/>
            <p:cNvSpPr/>
            <p:nvPr/>
          </p:nvSpPr>
          <p:spPr bwMode="auto">
            <a:xfrm>
              <a:off x="1752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8" name="Rectangle 9"/>
            <p:cNvSpPr/>
            <p:nvPr/>
          </p:nvSpPr>
          <p:spPr bwMode="auto">
            <a:xfrm>
              <a:off x="1905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9" name="Rectangle 18"/>
            <p:cNvSpPr/>
            <p:nvPr/>
          </p:nvSpPr>
          <p:spPr bwMode="auto">
            <a:xfrm>
              <a:off x="1752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1" name="Rectangle 19"/>
            <p:cNvSpPr/>
            <p:nvPr/>
          </p:nvSpPr>
          <p:spPr bwMode="auto">
            <a:xfrm>
              <a:off x="1905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2" name="Rectangle 3"/>
            <p:cNvSpPr/>
            <p:nvPr/>
          </p:nvSpPr>
          <p:spPr bwMode="auto">
            <a:xfrm>
              <a:off x="2057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3" name="Rectangle 27"/>
            <p:cNvSpPr/>
            <p:nvPr/>
          </p:nvSpPr>
          <p:spPr bwMode="auto">
            <a:xfrm>
              <a:off x="2209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4" name="Rectangle 24"/>
            <p:cNvSpPr/>
            <p:nvPr/>
          </p:nvSpPr>
          <p:spPr bwMode="auto">
            <a:xfrm>
              <a:off x="2057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7" name="Rectangle 25"/>
            <p:cNvSpPr/>
            <p:nvPr/>
          </p:nvSpPr>
          <p:spPr bwMode="auto">
            <a:xfrm>
              <a:off x="2209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8" name="Rectangle 3"/>
            <p:cNvSpPr/>
            <p:nvPr/>
          </p:nvSpPr>
          <p:spPr bwMode="auto">
            <a:xfrm>
              <a:off x="1752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9" name="Rectangle 318"/>
            <p:cNvSpPr/>
            <p:nvPr/>
          </p:nvSpPr>
          <p:spPr bwMode="auto">
            <a:xfrm>
              <a:off x="1905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0" name="Rectangle 31"/>
            <p:cNvSpPr/>
            <p:nvPr/>
          </p:nvSpPr>
          <p:spPr bwMode="auto">
            <a:xfrm>
              <a:off x="1752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2" name="Rectangle 321"/>
            <p:cNvSpPr/>
            <p:nvPr/>
          </p:nvSpPr>
          <p:spPr bwMode="auto">
            <a:xfrm>
              <a:off x="1905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5" name="Rectangle 3"/>
            <p:cNvSpPr/>
            <p:nvPr/>
          </p:nvSpPr>
          <p:spPr bwMode="auto">
            <a:xfrm>
              <a:off x="2057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6" name="Rectangle 325"/>
            <p:cNvSpPr/>
            <p:nvPr/>
          </p:nvSpPr>
          <p:spPr bwMode="auto">
            <a:xfrm>
              <a:off x="2209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7" name="Rectangle 326"/>
            <p:cNvSpPr/>
            <p:nvPr/>
          </p:nvSpPr>
          <p:spPr bwMode="auto">
            <a:xfrm>
              <a:off x="2057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9" name="Rectangle 328"/>
            <p:cNvSpPr/>
            <p:nvPr/>
          </p:nvSpPr>
          <p:spPr bwMode="auto">
            <a:xfrm>
              <a:off x="2209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0" name="Rectangle 3"/>
            <p:cNvSpPr/>
            <p:nvPr/>
          </p:nvSpPr>
          <p:spPr bwMode="auto">
            <a:xfrm>
              <a:off x="1752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1" name="Rectangle 48"/>
            <p:cNvSpPr/>
            <p:nvPr/>
          </p:nvSpPr>
          <p:spPr bwMode="auto">
            <a:xfrm>
              <a:off x="1905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2" name="Rectangle 331"/>
            <p:cNvSpPr/>
            <p:nvPr/>
          </p:nvSpPr>
          <p:spPr bwMode="auto">
            <a:xfrm>
              <a:off x="1752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3" name="Rectangle 332"/>
            <p:cNvSpPr/>
            <p:nvPr/>
          </p:nvSpPr>
          <p:spPr bwMode="auto">
            <a:xfrm>
              <a:off x="1905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4" name="Rectangle 3"/>
            <p:cNvSpPr/>
            <p:nvPr/>
          </p:nvSpPr>
          <p:spPr bwMode="auto">
            <a:xfrm>
              <a:off x="2057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5" name="Rectangle 55"/>
            <p:cNvSpPr/>
            <p:nvPr/>
          </p:nvSpPr>
          <p:spPr bwMode="auto">
            <a:xfrm>
              <a:off x="2209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6" name="Rectangle 335"/>
            <p:cNvSpPr/>
            <p:nvPr/>
          </p:nvSpPr>
          <p:spPr bwMode="auto">
            <a:xfrm>
              <a:off x="2057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7" name="Rectangle 336"/>
            <p:cNvSpPr/>
            <p:nvPr/>
          </p:nvSpPr>
          <p:spPr bwMode="auto">
            <a:xfrm>
              <a:off x="2209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8" name="Rectangle 3"/>
            <p:cNvSpPr/>
            <p:nvPr/>
          </p:nvSpPr>
          <p:spPr bwMode="auto">
            <a:xfrm>
              <a:off x="2362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9" name="Rectangle 338"/>
            <p:cNvSpPr/>
            <p:nvPr/>
          </p:nvSpPr>
          <p:spPr bwMode="auto">
            <a:xfrm>
              <a:off x="2514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0" name="Rectangle 339"/>
            <p:cNvSpPr/>
            <p:nvPr/>
          </p:nvSpPr>
          <p:spPr bwMode="auto">
            <a:xfrm>
              <a:off x="2362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1" name="Rectangle 340"/>
            <p:cNvSpPr/>
            <p:nvPr/>
          </p:nvSpPr>
          <p:spPr bwMode="auto">
            <a:xfrm>
              <a:off x="2514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2" name="Rectangle 3"/>
            <p:cNvSpPr/>
            <p:nvPr/>
          </p:nvSpPr>
          <p:spPr bwMode="auto">
            <a:xfrm>
              <a:off x="2362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3" name="Rectangle 342"/>
            <p:cNvSpPr/>
            <p:nvPr/>
          </p:nvSpPr>
          <p:spPr bwMode="auto">
            <a:xfrm>
              <a:off x="2514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4" name="Rectangle 343"/>
            <p:cNvSpPr/>
            <p:nvPr/>
          </p:nvSpPr>
          <p:spPr bwMode="auto">
            <a:xfrm>
              <a:off x="2362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5" name="Rectangle 344"/>
            <p:cNvSpPr/>
            <p:nvPr/>
          </p:nvSpPr>
          <p:spPr bwMode="auto">
            <a:xfrm>
              <a:off x="2514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6" name="Rectangle 3"/>
            <p:cNvSpPr/>
            <p:nvPr/>
          </p:nvSpPr>
          <p:spPr bwMode="auto">
            <a:xfrm>
              <a:off x="2362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7" name="Rectangle 346"/>
            <p:cNvSpPr/>
            <p:nvPr/>
          </p:nvSpPr>
          <p:spPr bwMode="auto">
            <a:xfrm>
              <a:off x="2514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8" name="Rectangle 347"/>
            <p:cNvSpPr/>
            <p:nvPr/>
          </p:nvSpPr>
          <p:spPr bwMode="auto">
            <a:xfrm>
              <a:off x="2362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9" name="Rectangle 348"/>
            <p:cNvSpPr/>
            <p:nvPr/>
          </p:nvSpPr>
          <p:spPr bwMode="auto">
            <a:xfrm>
              <a:off x="2514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0" name="Rectangle 3"/>
            <p:cNvSpPr/>
            <p:nvPr/>
          </p:nvSpPr>
          <p:spPr bwMode="auto">
            <a:xfrm>
              <a:off x="2667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1" name="Rectangle 9"/>
            <p:cNvSpPr/>
            <p:nvPr/>
          </p:nvSpPr>
          <p:spPr bwMode="auto">
            <a:xfrm>
              <a:off x="2819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2" name="Rectangle 18"/>
            <p:cNvSpPr/>
            <p:nvPr/>
          </p:nvSpPr>
          <p:spPr bwMode="auto">
            <a:xfrm>
              <a:off x="2667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3" name="Rectangle 19"/>
            <p:cNvSpPr/>
            <p:nvPr/>
          </p:nvSpPr>
          <p:spPr bwMode="auto">
            <a:xfrm>
              <a:off x="2819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4" name="Rectangle 3"/>
            <p:cNvSpPr/>
            <p:nvPr/>
          </p:nvSpPr>
          <p:spPr bwMode="auto">
            <a:xfrm>
              <a:off x="2971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5" name="Rectangle 27"/>
            <p:cNvSpPr/>
            <p:nvPr/>
          </p:nvSpPr>
          <p:spPr bwMode="auto">
            <a:xfrm>
              <a:off x="3124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6" name="Rectangle 24"/>
            <p:cNvSpPr/>
            <p:nvPr/>
          </p:nvSpPr>
          <p:spPr bwMode="auto">
            <a:xfrm>
              <a:off x="2971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7" name="Rectangle 25"/>
            <p:cNvSpPr/>
            <p:nvPr/>
          </p:nvSpPr>
          <p:spPr bwMode="auto">
            <a:xfrm>
              <a:off x="3124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8" name="Rectangle 3"/>
            <p:cNvSpPr/>
            <p:nvPr/>
          </p:nvSpPr>
          <p:spPr bwMode="auto">
            <a:xfrm>
              <a:off x="2667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9" name="Rectangle 358"/>
            <p:cNvSpPr/>
            <p:nvPr/>
          </p:nvSpPr>
          <p:spPr bwMode="auto">
            <a:xfrm>
              <a:off x="2819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0" name="Rectangle 31"/>
            <p:cNvSpPr/>
            <p:nvPr/>
          </p:nvSpPr>
          <p:spPr bwMode="auto">
            <a:xfrm>
              <a:off x="2667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1" name="Rectangle 360"/>
            <p:cNvSpPr/>
            <p:nvPr/>
          </p:nvSpPr>
          <p:spPr bwMode="auto">
            <a:xfrm>
              <a:off x="2819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2" name="Rectangle 3"/>
            <p:cNvSpPr/>
            <p:nvPr/>
          </p:nvSpPr>
          <p:spPr bwMode="auto">
            <a:xfrm>
              <a:off x="2971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3" name="Rectangle 362"/>
            <p:cNvSpPr/>
            <p:nvPr/>
          </p:nvSpPr>
          <p:spPr bwMode="auto">
            <a:xfrm>
              <a:off x="3124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4" name="Rectangle 363"/>
            <p:cNvSpPr/>
            <p:nvPr/>
          </p:nvSpPr>
          <p:spPr bwMode="auto">
            <a:xfrm>
              <a:off x="2971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5" name="Rectangle 364"/>
            <p:cNvSpPr/>
            <p:nvPr/>
          </p:nvSpPr>
          <p:spPr bwMode="auto">
            <a:xfrm>
              <a:off x="3124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6" name="Rectangle 3"/>
            <p:cNvSpPr/>
            <p:nvPr/>
          </p:nvSpPr>
          <p:spPr bwMode="auto">
            <a:xfrm>
              <a:off x="2667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7" name="Rectangle 48"/>
            <p:cNvSpPr/>
            <p:nvPr/>
          </p:nvSpPr>
          <p:spPr bwMode="auto">
            <a:xfrm>
              <a:off x="2819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8" name="Rectangle 367"/>
            <p:cNvSpPr/>
            <p:nvPr/>
          </p:nvSpPr>
          <p:spPr bwMode="auto">
            <a:xfrm>
              <a:off x="2667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9" name="Rectangle 368"/>
            <p:cNvSpPr/>
            <p:nvPr/>
          </p:nvSpPr>
          <p:spPr bwMode="auto">
            <a:xfrm>
              <a:off x="2819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0" name="Rectangle 3"/>
            <p:cNvSpPr/>
            <p:nvPr/>
          </p:nvSpPr>
          <p:spPr bwMode="auto">
            <a:xfrm>
              <a:off x="2971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2" name="Rectangle 55"/>
            <p:cNvSpPr/>
            <p:nvPr/>
          </p:nvSpPr>
          <p:spPr bwMode="auto">
            <a:xfrm>
              <a:off x="3124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4" name="Rectangle 373"/>
            <p:cNvSpPr/>
            <p:nvPr/>
          </p:nvSpPr>
          <p:spPr bwMode="auto">
            <a:xfrm>
              <a:off x="2971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5" name="Rectangle 374"/>
            <p:cNvSpPr/>
            <p:nvPr/>
          </p:nvSpPr>
          <p:spPr bwMode="auto">
            <a:xfrm>
              <a:off x="3124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6" name="Rectangle 3"/>
            <p:cNvSpPr/>
            <p:nvPr/>
          </p:nvSpPr>
          <p:spPr bwMode="auto">
            <a:xfrm>
              <a:off x="3276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7" name="Rectangle 376"/>
            <p:cNvSpPr/>
            <p:nvPr/>
          </p:nvSpPr>
          <p:spPr bwMode="auto">
            <a:xfrm>
              <a:off x="3429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8" name="Rectangle 377"/>
            <p:cNvSpPr/>
            <p:nvPr/>
          </p:nvSpPr>
          <p:spPr bwMode="auto">
            <a:xfrm>
              <a:off x="3276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9" name="Rectangle 378"/>
            <p:cNvSpPr/>
            <p:nvPr/>
          </p:nvSpPr>
          <p:spPr bwMode="auto">
            <a:xfrm>
              <a:off x="3429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0" name="Rectangle 3"/>
            <p:cNvSpPr/>
            <p:nvPr/>
          </p:nvSpPr>
          <p:spPr bwMode="auto">
            <a:xfrm>
              <a:off x="3276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1" name="Rectangle 380"/>
            <p:cNvSpPr/>
            <p:nvPr/>
          </p:nvSpPr>
          <p:spPr bwMode="auto">
            <a:xfrm>
              <a:off x="3429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2" name="Rectangle 381"/>
            <p:cNvSpPr/>
            <p:nvPr/>
          </p:nvSpPr>
          <p:spPr bwMode="auto">
            <a:xfrm>
              <a:off x="3276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3" name="Rectangle 382"/>
            <p:cNvSpPr/>
            <p:nvPr/>
          </p:nvSpPr>
          <p:spPr bwMode="auto">
            <a:xfrm>
              <a:off x="3429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4" name="Rectangle 3"/>
            <p:cNvSpPr/>
            <p:nvPr/>
          </p:nvSpPr>
          <p:spPr bwMode="auto">
            <a:xfrm>
              <a:off x="3276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5" name="Rectangle 384"/>
            <p:cNvSpPr/>
            <p:nvPr/>
          </p:nvSpPr>
          <p:spPr bwMode="auto">
            <a:xfrm>
              <a:off x="3429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6" name="Rectangle 385"/>
            <p:cNvSpPr/>
            <p:nvPr/>
          </p:nvSpPr>
          <p:spPr bwMode="auto">
            <a:xfrm>
              <a:off x="3276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7" name="Rectangle 386"/>
            <p:cNvSpPr/>
            <p:nvPr/>
          </p:nvSpPr>
          <p:spPr bwMode="auto">
            <a:xfrm>
              <a:off x="3429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8" name="Rectangle 3"/>
            <p:cNvSpPr/>
            <p:nvPr/>
          </p:nvSpPr>
          <p:spPr bwMode="auto">
            <a:xfrm>
              <a:off x="2667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9" name="Rectangle 9"/>
            <p:cNvSpPr/>
            <p:nvPr/>
          </p:nvSpPr>
          <p:spPr bwMode="auto">
            <a:xfrm>
              <a:off x="2819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0" name="Rectangle 18"/>
            <p:cNvSpPr/>
            <p:nvPr/>
          </p:nvSpPr>
          <p:spPr bwMode="auto">
            <a:xfrm>
              <a:off x="2667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1" name="Rectangle 19"/>
            <p:cNvSpPr/>
            <p:nvPr/>
          </p:nvSpPr>
          <p:spPr bwMode="auto">
            <a:xfrm>
              <a:off x="2819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2" name="Rectangle 3"/>
            <p:cNvSpPr/>
            <p:nvPr/>
          </p:nvSpPr>
          <p:spPr bwMode="auto">
            <a:xfrm>
              <a:off x="2971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3" name="Rectangle 27"/>
            <p:cNvSpPr/>
            <p:nvPr/>
          </p:nvSpPr>
          <p:spPr bwMode="auto">
            <a:xfrm>
              <a:off x="3124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4" name="Rectangle 24"/>
            <p:cNvSpPr/>
            <p:nvPr/>
          </p:nvSpPr>
          <p:spPr bwMode="auto">
            <a:xfrm>
              <a:off x="2971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5" name="Rectangle 25"/>
            <p:cNvSpPr/>
            <p:nvPr/>
          </p:nvSpPr>
          <p:spPr bwMode="auto">
            <a:xfrm>
              <a:off x="3124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6" name="Rectangle 3"/>
            <p:cNvSpPr/>
            <p:nvPr/>
          </p:nvSpPr>
          <p:spPr bwMode="auto">
            <a:xfrm>
              <a:off x="2667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7" name="Rectangle 396"/>
            <p:cNvSpPr/>
            <p:nvPr/>
          </p:nvSpPr>
          <p:spPr bwMode="auto">
            <a:xfrm>
              <a:off x="2819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8" name="Rectangle 31"/>
            <p:cNvSpPr/>
            <p:nvPr/>
          </p:nvSpPr>
          <p:spPr bwMode="auto">
            <a:xfrm>
              <a:off x="2667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9" name="Rectangle 398"/>
            <p:cNvSpPr/>
            <p:nvPr/>
          </p:nvSpPr>
          <p:spPr bwMode="auto">
            <a:xfrm>
              <a:off x="2819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0" name="Rectangle 3"/>
            <p:cNvSpPr/>
            <p:nvPr/>
          </p:nvSpPr>
          <p:spPr bwMode="auto">
            <a:xfrm>
              <a:off x="2971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1" name="Rectangle 400"/>
            <p:cNvSpPr/>
            <p:nvPr/>
          </p:nvSpPr>
          <p:spPr bwMode="auto">
            <a:xfrm>
              <a:off x="3124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2" name="Rectangle 401"/>
            <p:cNvSpPr/>
            <p:nvPr/>
          </p:nvSpPr>
          <p:spPr bwMode="auto">
            <a:xfrm>
              <a:off x="2971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3" name="Rectangle 402"/>
            <p:cNvSpPr/>
            <p:nvPr/>
          </p:nvSpPr>
          <p:spPr bwMode="auto">
            <a:xfrm>
              <a:off x="3124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4" name="Rectangle 3"/>
            <p:cNvSpPr/>
            <p:nvPr/>
          </p:nvSpPr>
          <p:spPr bwMode="auto">
            <a:xfrm>
              <a:off x="2667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5" name="Rectangle 48"/>
            <p:cNvSpPr/>
            <p:nvPr/>
          </p:nvSpPr>
          <p:spPr bwMode="auto">
            <a:xfrm>
              <a:off x="2819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6" name="Rectangle 405"/>
            <p:cNvSpPr/>
            <p:nvPr/>
          </p:nvSpPr>
          <p:spPr bwMode="auto">
            <a:xfrm>
              <a:off x="2667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7" name="Rectangle 406"/>
            <p:cNvSpPr/>
            <p:nvPr/>
          </p:nvSpPr>
          <p:spPr bwMode="auto">
            <a:xfrm>
              <a:off x="2819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8" name="Rectangle 3"/>
            <p:cNvSpPr/>
            <p:nvPr/>
          </p:nvSpPr>
          <p:spPr bwMode="auto">
            <a:xfrm>
              <a:off x="2971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9" name="Rectangle 55"/>
            <p:cNvSpPr/>
            <p:nvPr/>
          </p:nvSpPr>
          <p:spPr bwMode="auto">
            <a:xfrm>
              <a:off x="3124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0" name="Rectangle 409"/>
            <p:cNvSpPr/>
            <p:nvPr/>
          </p:nvSpPr>
          <p:spPr bwMode="auto">
            <a:xfrm>
              <a:off x="2971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1" name="Rectangle 410"/>
            <p:cNvSpPr/>
            <p:nvPr/>
          </p:nvSpPr>
          <p:spPr bwMode="auto">
            <a:xfrm>
              <a:off x="3124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2" name="Rectangle 3"/>
            <p:cNvSpPr/>
            <p:nvPr/>
          </p:nvSpPr>
          <p:spPr bwMode="auto">
            <a:xfrm>
              <a:off x="3276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3" name="Rectangle 412"/>
            <p:cNvSpPr/>
            <p:nvPr/>
          </p:nvSpPr>
          <p:spPr bwMode="auto">
            <a:xfrm>
              <a:off x="3429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4" name="Rectangle 413"/>
            <p:cNvSpPr/>
            <p:nvPr/>
          </p:nvSpPr>
          <p:spPr bwMode="auto">
            <a:xfrm>
              <a:off x="3276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5" name="Rectangle 414"/>
            <p:cNvSpPr/>
            <p:nvPr/>
          </p:nvSpPr>
          <p:spPr bwMode="auto">
            <a:xfrm>
              <a:off x="3429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6" name="Rectangle 3"/>
            <p:cNvSpPr/>
            <p:nvPr/>
          </p:nvSpPr>
          <p:spPr bwMode="auto">
            <a:xfrm>
              <a:off x="3276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7" name="Rectangle 416"/>
            <p:cNvSpPr/>
            <p:nvPr/>
          </p:nvSpPr>
          <p:spPr bwMode="auto">
            <a:xfrm>
              <a:off x="3429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8" name="Rectangle 417"/>
            <p:cNvSpPr/>
            <p:nvPr/>
          </p:nvSpPr>
          <p:spPr bwMode="auto">
            <a:xfrm>
              <a:off x="3276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9" name="Rectangle 418"/>
            <p:cNvSpPr/>
            <p:nvPr/>
          </p:nvSpPr>
          <p:spPr bwMode="auto">
            <a:xfrm>
              <a:off x="3429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0" name="Rectangle 3"/>
            <p:cNvSpPr/>
            <p:nvPr/>
          </p:nvSpPr>
          <p:spPr bwMode="auto">
            <a:xfrm>
              <a:off x="3276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1" name="Rectangle 420"/>
            <p:cNvSpPr/>
            <p:nvPr/>
          </p:nvSpPr>
          <p:spPr bwMode="auto">
            <a:xfrm>
              <a:off x="3429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2" name="Rectangle 421"/>
            <p:cNvSpPr/>
            <p:nvPr/>
          </p:nvSpPr>
          <p:spPr bwMode="auto">
            <a:xfrm>
              <a:off x="3276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3" name="Rectangle 422"/>
            <p:cNvSpPr/>
            <p:nvPr/>
          </p:nvSpPr>
          <p:spPr bwMode="auto">
            <a:xfrm>
              <a:off x="3429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4" name="Rectangle 3"/>
            <p:cNvSpPr/>
            <p:nvPr/>
          </p:nvSpPr>
          <p:spPr bwMode="auto">
            <a:xfrm>
              <a:off x="1752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5" name="Rectangle 9"/>
            <p:cNvSpPr/>
            <p:nvPr/>
          </p:nvSpPr>
          <p:spPr bwMode="auto">
            <a:xfrm>
              <a:off x="1905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6" name="Rectangle 18"/>
            <p:cNvSpPr/>
            <p:nvPr/>
          </p:nvSpPr>
          <p:spPr bwMode="auto">
            <a:xfrm>
              <a:off x="1752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7" name="Rectangle 19"/>
            <p:cNvSpPr/>
            <p:nvPr/>
          </p:nvSpPr>
          <p:spPr bwMode="auto">
            <a:xfrm>
              <a:off x="1905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8" name="Rectangle 3"/>
            <p:cNvSpPr/>
            <p:nvPr/>
          </p:nvSpPr>
          <p:spPr bwMode="auto">
            <a:xfrm>
              <a:off x="2057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9" name="Rectangle 27"/>
            <p:cNvSpPr/>
            <p:nvPr/>
          </p:nvSpPr>
          <p:spPr bwMode="auto">
            <a:xfrm>
              <a:off x="2209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0" name="Rectangle 24"/>
            <p:cNvSpPr/>
            <p:nvPr/>
          </p:nvSpPr>
          <p:spPr bwMode="auto">
            <a:xfrm>
              <a:off x="2057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1" name="Rectangle 25"/>
            <p:cNvSpPr/>
            <p:nvPr/>
          </p:nvSpPr>
          <p:spPr bwMode="auto">
            <a:xfrm>
              <a:off x="2209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2" name="Rectangle 3"/>
            <p:cNvSpPr/>
            <p:nvPr/>
          </p:nvSpPr>
          <p:spPr bwMode="auto">
            <a:xfrm>
              <a:off x="1752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3" name="Rectangle 432"/>
            <p:cNvSpPr/>
            <p:nvPr/>
          </p:nvSpPr>
          <p:spPr bwMode="auto">
            <a:xfrm>
              <a:off x="1905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4" name="Rectangle 31"/>
            <p:cNvSpPr/>
            <p:nvPr/>
          </p:nvSpPr>
          <p:spPr bwMode="auto">
            <a:xfrm>
              <a:off x="1752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5" name="Rectangle 434"/>
            <p:cNvSpPr/>
            <p:nvPr/>
          </p:nvSpPr>
          <p:spPr bwMode="auto">
            <a:xfrm>
              <a:off x="1905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6" name="Rectangle 3"/>
            <p:cNvSpPr/>
            <p:nvPr/>
          </p:nvSpPr>
          <p:spPr bwMode="auto">
            <a:xfrm>
              <a:off x="2057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7" name="Rectangle 436"/>
            <p:cNvSpPr/>
            <p:nvPr/>
          </p:nvSpPr>
          <p:spPr bwMode="auto">
            <a:xfrm>
              <a:off x="2209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8" name="Rectangle 437"/>
            <p:cNvSpPr/>
            <p:nvPr/>
          </p:nvSpPr>
          <p:spPr bwMode="auto">
            <a:xfrm>
              <a:off x="2057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9" name="Rectangle 438"/>
            <p:cNvSpPr/>
            <p:nvPr/>
          </p:nvSpPr>
          <p:spPr bwMode="auto">
            <a:xfrm>
              <a:off x="2209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0" name="Rectangle 3"/>
            <p:cNvSpPr/>
            <p:nvPr/>
          </p:nvSpPr>
          <p:spPr bwMode="auto">
            <a:xfrm>
              <a:off x="1752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1" name="Rectangle 48"/>
            <p:cNvSpPr/>
            <p:nvPr/>
          </p:nvSpPr>
          <p:spPr bwMode="auto">
            <a:xfrm>
              <a:off x="1905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2" name="Rectangle 441"/>
            <p:cNvSpPr/>
            <p:nvPr/>
          </p:nvSpPr>
          <p:spPr bwMode="auto">
            <a:xfrm>
              <a:off x="1752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3" name="Rectangle 442"/>
            <p:cNvSpPr/>
            <p:nvPr/>
          </p:nvSpPr>
          <p:spPr bwMode="auto">
            <a:xfrm>
              <a:off x="1905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4" name="Rectangle 3"/>
            <p:cNvSpPr/>
            <p:nvPr/>
          </p:nvSpPr>
          <p:spPr bwMode="auto">
            <a:xfrm>
              <a:off x="2057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5" name="Rectangle 55"/>
            <p:cNvSpPr/>
            <p:nvPr/>
          </p:nvSpPr>
          <p:spPr bwMode="auto">
            <a:xfrm>
              <a:off x="2209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6" name="Rectangle 445"/>
            <p:cNvSpPr/>
            <p:nvPr/>
          </p:nvSpPr>
          <p:spPr bwMode="auto">
            <a:xfrm>
              <a:off x="2057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7" name="Rectangle 446"/>
            <p:cNvSpPr/>
            <p:nvPr/>
          </p:nvSpPr>
          <p:spPr bwMode="auto">
            <a:xfrm>
              <a:off x="2209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8" name="Rectangle 3"/>
            <p:cNvSpPr/>
            <p:nvPr/>
          </p:nvSpPr>
          <p:spPr bwMode="auto">
            <a:xfrm>
              <a:off x="2362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9" name="Rectangle 448"/>
            <p:cNvSpPr/>
            <p:nvPr/>
          </p:nvSpPr>
          <p:spPr bwMode="auto">
            <a:xfrm>
              <a:off x="2514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0" name="Rectangle 449"/>
            <p:cNvSpPr/>
            <p:nvPr/>
          </p:nvSpPr>
          <p:spPr bwMode="auto">
            <a:xfrm>
              <a:off x="2362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1" name="Rectangle 450"/>
            <p:cNvSpPr/>
            <p:nvPr/>
          </p:nvSpPr>
          <p:spPr bwMode="auto">
            <a:xfrm>
              <a:off x="2514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2" name="Rectangle 3"/>
            <p:cNvSpPr/>
            <p:nvPr/>
          </p:nvSpPr>
          <p:spPr bwMode="auto">
            <a:xfrm>
              <a:off x="2362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3" name="Rectangle 452"/>
            <p:cNvSpPr/>
            <p:nvPr/>
          </p:nvSpPr>
          <p:spPr bwMode="auto">
            <a:xfrm>
              <a:off x="2514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4" name="Rectangle 453"/>
            <p:cNvSpPr/>
            <p:nvPr/>
          </p:nvSpPr>
          <p:spPr bwMode="auto">
            <a:xfrm>
              <a:off x="2362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5" name="Rectangle 454"/>
            <p:cNvSpPr/>
            <p:nvPr/>
          </p:nvSpPr>
          <p:spPr bwMode="auto">
            <a:xfrm>
              <a:off x="2514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6" name="Rectangle 3"/>
            <p:cNvSpPr/>
            <p:nvPr/>
          </p:nvSpPr>
          <p:spPr bwMode="auto">
            <a:xfrm>
              <a:off x="2362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7" name="Rectangle 456"/>
            <p:cNvSpPr/>
            <p:nvPr/>
          </p:nvSpPr>
          <p:spPr bwMode="auto">
            <a:xfrm>
              <a:off x="2514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8" name="Rectangle 457"/>
            <p:cNvSpPr/>
            <p:nvPr/>
          </p:nvSpPr>
          <p:spPr bwMode="auto">
            <a:xfrm>
              <a:off x="2362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9" name="Rectangle 458"/>
            <p:cNvSpPr/>
            <p:nvPr/>
          </p:nvSpPr>
          <p:spPr bwMode="auto">
            <a:xfrm>
              <a:off x="2514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460" name="Group 459"/>
          <p:cNvGrpSpPr/>
          <p:nvPr/>
        </p:nvGrpSpPr>
        <p:grpSpPr>
          <a:xfrm>
            <a:off x="952500" y="3810000"/>
            <a:ext cx="833718" cy="833718"/>
            <a:chOff x="3810000" y="2286000"/>
            <a:chExt cx="914400" cy="914400"/>
          </a:xfrm>
          <a:solidFill>
            <a:srgbClr val="CC00CC"/>
          </a:solidFill>
        </p:grpSpPr>
        <p:sp>
          <p:nvSpPr>
            <p:cNvPr id="461" name="Rectangle 3"/>
            <p:cNvSpPr/>
            <p:nvPr/>
          </p:nvSpPr>
          <p:spPr bwMode="auto">
            <a:xfrm>
              <a:off x="3810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2" name="Rectangle 9"/>
            <p:cNvSpPr/>
            <p:nvPr/>
          </p:nvSpPr>
          <p:spPr bwMode="auto">
            <a:xfrm>
              <a:off x="39624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3" name="Rectangle 18"/>
            <p:cNvSpPr/>
            <p:nvPr/>
          </p:nvSpPr>
          <p:spPr bwMode="auto">
            <a:xfrm>
              <a:off x="3810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4" name="Rectangle 19"/>
            <p:cNvSpPr/>
            <p:nvPr/>
          </p:nvSpPr>
          <p:spPr bwMode="auto">
            <a:xfrm>
              <a:off x="39624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5" name="Rectangle 3"/>
            <p:cNvSpPr/>
            <p:nvPr/>
          </p:nvSpPr>
          <p:spPr bwMode="auto">
            <a:xfrm>
              <a:off x="41148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6" name="Rectangle 27"/>
            <p:cNvSpPr/>
            <p:nvPr/>
          </p:nvSpPr>
          <p:spPr bwMode="auto">
            <a:xfrm>
              <a:off x="42672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7" name="Rectangle 24"/>
            <p:cNvSpPr/>
            <p:nvPr/>
          </p:nvSpPr>
          <p:spPr bwMode="auto">
            <a:xfrm>
              <a:off x="41148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8" name="Rectangle 25"/>
            <p:cNvSpPr/>
            <p:nvPr/>
          </p:nvSpPr>
          <p:spPr bwMode="auto">
            <a:xfrm>
              <a:off x="42672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9" name="Rectangle 3"/>
            <p:cNvSpPr/>
            <p:nvPr/>
          </p:nvSpPr>
          <p:spPr bwMode="auto">
            <a:xfrm>
              <a:off x="3810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0" name="Rectangle 469"/>
            <p:cNvSpPr/>
            <p:nvPr/>
          </p:nvSpPr>
          <p:spPr bwMode="auto">
            <a:xfrm>
              <a:off x="39624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1" name="Rectangle 31"/>
            <p:cNvSpPr/>
            <p:nvPr/>
          </p:nvSpPr>
          <p:spPr bwMode="auto">
            <a:xfrm>
              <a:off x="3810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2" name="Rectangle 471"/>
            <p:cNvSpPr/>
            <p:nvPr/>
          </p:nvSpPr>
          <p:spPr bwMode="auto">
            <a:xfrm>
              <a:off x="39624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3" name="Rectangle 3"/>
            <p:cNvSpPr/>
            <p:nvPr/>
          </p:nvSpPr>
          <p:spPr bwMode="auto">
            <a:xfrm>
              <a:off x="41148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4" name="Rectangle 473"/>
            <p:cNvSpPr/>
            <p:nvPr/>
          </p:nvSpPr>
          <p:spPr bwMode="auto">
            <a:xfrm>
              <a:off x="42672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5" name="Rectangle 474"/>
            <p:cNvSpPr/>
            <p:nvPr/>
          </p:nvSpPr>
          <p:spPr bwMode="auto">
            <a:xfrm>
              <a:off x="41148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6" name="Rectangle 475"/>
            <p:cNvSpPr/>
            <p:nvPr/>
          </p:nvSpPr>
          <p:spPr bwMode="auto">
            <a:xfrm>
              <a:off x="42672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7" name="Rectangle 3"/>
            <p:cNvSpPr/>
            <p:nvPr/>
          </p:nvSpPr>
          <p:spPr bwMode="auto">
            <a:xfrm>
              <a:off x="3810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8" name="Rectangle 48"/>
            <p:cNvSpPr/>
            <p:nvPr/>
          </p:nvSpPr>
          <p:spPr bwMode="auto">
            <a:xfrm>
              <a:off x="39624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9" name="Rectangle 478"/>
            <p:cNvSpPr/>
            <p:nvPr/>
          </p:nvSpPr>
          <p:spPr bwMode="auto">
            <a:xfrm>
              <a:off x="3810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0" name="Rectangle 479"/>
            <p:cNvSpPr/>
            <p:nvPr/>
          </p:nvSpPr>
          <p:spPr bwMode="auto">
            <a:xfrm>
              <a:off x="39624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1" name="Rectangle 3"/>
            <p:cNvSpPr/>
            <p:nvPr/>
          </p:nvSpPr>
          <p:spPr bwMode="auto">
            <a:xfrm>
              <a:off x="41148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2" name="Rectangle 55"/>
            <p:cNvSpPr/>
            <p:nvPr/>
          </p:nvSpPr>
          <p:spPr bwMode="auto">
            <a:xfrm>
              <a:off x="42672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3" name="Rectangle 482"/>
            <p:cNvSpPr/>
            <p:nvPr/>
          </p:nvSpPr>
          <p:spPr bwMode="auto">
            <a:xfrm>
              <a:off x="41148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4" name="Rectangle 483"/>
            <p:cNvSpPr/>
            <p:nvPr/>
          </p:nvSpPr>
          <p:spPr bwMode="auto">
            <a:xfrm>
              <a:off x="42672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5" name="Rectangle 3"/>
            <p:cNvSpPr/>
            <p:nvPr/>
          </p:nvSpPr>
          <p:spPr bwMode="auto">
            <a:xfrm>
              <a:off x="44196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6" name="Rectangle 485"/>
            <p:cNvSpPr/>
            <p:nvPr/>
          </p:nvSpPr>
          <p:spPr bwMode="auto">
            <a:xfrm>
              <a:off x="4572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7" name="Rectangle 486"/>
            <p:cNvSpPr/>
            <p:nvPr/>
          </p:nvSpPr>
          <p:spPr bwMode="auto">
            <a:xfrm>
              <a:off x="44196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8" name="Rectangle 487"/>
            <p:cNvSpPr/>
            <p:nvPr/>
          </p:nvSpPr>
          <p:spPr bwMode="auto">
            <a:xfrm>
              <a:off x="4572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9" name="Rectangle 3"/>
            <p:cNvSpPr/>
            <p:nvPr/>
          </p:nvSpPr>
          <p:spPr bwMode="auto">
            <a:xfrm>
              <a:off x="44196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0" name="Rectangle 489"/>
            <p:cNvSpPr/>
            <p:nvPr/>
          </p:nvSpPr>
          <p:spPr bwMode="auto">
            <a:xfrm>
              <a:off x="4572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1" name="Rectangle 490"/>
            <p:cNvSpPr/>
            <p:nvPr/>
          </p:nvSpPr>
          <p:spPr bwMode="auto">
            <a:xfrm>
              <a:off x="44196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2" name="Rectangle 491"/>
            <p:cNvSpPr/>
            <p:nvPr/>
          </p:nvSpPr>
          <p:spPr bwMode="auto">
            <a:xfrm>
              <a:off x="4572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3" name="Rectangle 3"/>
            <p:cNvSpPr/>
            <p:nvPr/>
          </p:nvSpPr>
          <p:spPr bwMode="auto">
            <a:xfrm>
              <a:off x="44196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4" name="Rectangle 493"/>
            <p:cNvSpPr/>
            <p:nvPr/>
          </p:nvSpPr>
          <p:spPr bwMode="auto">
            <a:xfrm>
              <a:off x="4572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5" name="Rectangle 494"/>
            <p:cNvSpPr/>
            <p:nvPr/>
          </p:nvSpPr>
          <p:spPr bwMode="auto">
            <a:xfrm>
              <a:off x="44196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6" name="Rectangle 495"/>
            <p:cNvSpPr/>
            <p:nvPr/>
          </p:nvSpPr>
          <p:spPr bwMode="auto">
            <a:xfrm>
              <a:off x="4572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497" name="Group 496"/>
          <p:cNvGrpSpPr/>
          <p:nvPr/>
        </p:nvGrpSpPr>
        <p:grpSpPr>
          <a:xfrm>
            <a:off x="952500" y="5186082"/>
            <a:ext cx="833718" cy="833718"/>
            <a:chOff x="4724400" y="3200400"/>
            <a:chExt cx="914400" cy="914400"/>
          </a:xfrm>
          <a:solidFill>
            <a:srgbClr val="CC00CC"/>
          </a:solidFill>
        </p:grpSpPr>
        <p:sp>
          <p:nvSpPr>
            <p:cNvPr id="498" name="Rectangle 3"/>
            <p:cNvSpPr/>
            <p:nvPr/>
          </p:nvSpPr>
          <p:spPr bwMode="auto">
            <a:xfrm>
              <a:off x="4724400" y="3200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9" name="Rectangle 9"/>
            <p:cNvSpPr/>
            <p:nvPr/>
          </p:nvSpPr>
          <p:spPr bwMode="auto">
            <a:xfrm>
              <a:off x="4876800" y="3200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0" name="Rectangle 18"/>
            <p:cNvSpPr/>
            <p:nvPr/>
          </p:nvSpPr>
          <p:spPr bwMode="auto">
            <a:xfrm>
              <a:off x="4724400" y="3352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1" name="Rectangle 19"/>
            <p:cNvSpPr/>
            <p:nvPr/>
          </p:nvSpPr>
          <p:spPr bwMode="auto">
            <a:xfrm>
              <a:off x="4876800" y="3352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2" name="Rectangle 3"/>
            <p:cNvSpPr/>
            <p:nvPr/>
          </p:nvSpPr>
          <p:spPr bwMode="auto">
            <a:xfrm>
              <a:off x="5029200" y="3200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3" name="Rectangle 27"/>
            <p:cNvSpPr/>
            <p:nvPr/>
          </p:nvSpPr>
          <p:spPr bwMode="auto">
            <a:xfrm>
              <a:off x="5181600" y="3200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4" name="Rectangle 24"/>
            <p:cNvSpPr/>
            <p:nvPr/>
          </p:nvSpPr>
          <p:spPr bwMode="auto">
            <a:xfrm>
              <a:off x="5029200" y="3352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5" name="Rectangle 25"/>
            <p:cNvSpPr/>
            <p:nvPr/>
          </p:nvSpPr>
          <p:spPr bwMode="auto">
            <a:xfrm>
              <a:off x="5181600" y="3352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6" name="Rectangle 3"/>
            <p:cNvSpPr/>
            <p:nvPr/>
          </p:nvSpPr>
          <p:spPr bwMode="auto">
            <a:xfrm>
              <a:off x="4724400" y="3505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7" name="Rectangle 506"/>
            <p:cNvSpPr/>
            <p:nvPr/>
          </p:nvSpPr>
          <p:spPr bwMode="auto">
            <a:xfrm>
              <a:off x="4876800" y="3505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8" name="Rectangle 31"/>
            <p:cNvSpPr/>
            <p:nvPr/>
          </p:nvSpPr>
          <p:spPr bwMode="auto">
            <a:xfrm>
              <a:off x="4724400" y="3657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9" name="Rectangle 508"/>
            <p:cNvSpPr/>
            <p:nvPr/>
          </p:nvSpPr>
          <p:spPr bwMode="auto">
            <a:xfrm>
              <a:off x="4876800" y="3657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0" name="Rectangle 3"/>
            <p:cNvSpPr/>
            <p:nvPr/>
          </p:nvSpPr>
          <p:spPr bwMode="auto">
            <a:xfrm>
              <a:off x="5029200" y="3505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1" name="Rectangle 510"/>
            <p:cNvSpPr/>
            <p:nvPr/>
          </p:nvSpPr>
          <p:spPr bwMode="auto">
            <a:xfrm>
              <a:off x="5181600" y="3505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2" name="Rectangle 511"/>
            <p:cNvSpPr/>
            <p:nvPr/>
          </p:nvSpPr>
          <p:spPr bwMode="auto">
            <a:xfrm>
              <a:off x="5029200" y="3657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3" name="Rectangle 512"/>
            <p:cNvSpPr/>
            <p:nvPr/>
          </p:nvSpPr>
          <p:spPr bwMode="auto">
            <a:xfrm>
              <a:off x="5181600" y="3657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4" name="Rectangle 3"/>
            <p:cNvSpPr/>
            <p:nvPr/>
          </p:nvSpPr>
          <p:spPr bwMode="auto">
            <a:xfrm>
              <a:off x="4724400" y="3810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5" name="Rectangle 48"/>
            <p:cNvSpPr/>
            <p:nvPr/>
          </p:nvSpPr>
          <p:spPr bwMode="auto">
            <a:xfrm>
              <a:off x="4876800" y="3810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6" name="Rectangle 515"/>
            <p:cNvSpPr/>
            <p:nvPr/>
          </p:nvSpPr>
          <p:spPr bwMode="auto">
            <a:xfrm>
              <a:off x="4724400" y="3962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7" name="Rectangle 516"/>
            <p:cNvSpPr/>
            <p:nvPr/>
          </p:nvSpPr>
          <p:spPr bwMode="auto">
            <a:xfrm>
              <a:off x="4876800" y="3962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8" name="Rectangle 3"/>
            <p:cNvSpPr/>
            <p:nvPr/>
          </p:nvSpPr>
          <p:spPr bwMode="auto">
            <a:xfrm>
              <a:off x="5029200" y="3810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9" name="Rectangle 55"/>
            <p:cNvSpPr/>
            <p:nvPr/>
          </p:nvSpPr>
          <p:spPr bwMode="auto">
            <a:xfrm>
              <a:off x="5181600" y="3810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0" name="Rectangle 519"/>
            <p:cNvSpPr/>
            <p:nvPr/>
          </p:nvSpPr>
          <p:spPr bwMode="auto">
            <a:xfrm>
              <a:off x="5029200" y="3962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1" name="Rectangle 520"/>
            <p:cNvSpPr/>
            <p:nvPr/>
          </p:nvSpPr>
          <p:spPr bwMode="auto">
            <a:xfrm>
              <a:off x="5181600" y="3962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2" name="Rectangle 3"/>
            <p:cNvSpPr/>
            <p:nvPr/>
          </p:nvSpPr>
          <p:spPr bwMode="auto">
            <a:xfrm>
              <a:off x="5334000" y="3200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3" name="Rectangle 522"/>
            <p:cNvSpPr/>
            <p:nvPr/>
          </p:nvSpPr>
          <p:spPr bwMode="auto">
            <a:xfrm>
              <a:off x="5486400" y="3200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4" name="Rectangle 523"/>
            <p:cNvSpPr/>
            <p:nvPr/>
          </p:nvSpPr>
          <p:spPr bwMode="auto">
            <a:xfrm>
              <a:off x="5334000" y="3352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5" name="Rectangle 524"/>
            <p:cNvSpPr/>
            <p:nvPr/>
          </p:nvSpPr>
          <p:spPr bwMode="auto">
            <a:xfrm>
              <a:off x="5486400" y="3352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6" name="Rectangle 3"/>
            <p:cNvSpPr/>
            <p:nvPr/>
          </p:nvSpPr>
          <p:spPr bwMode="auto">
            <a:xfrm>
              <a:off x="5334000" y="3505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7" name="Rectangle 526"/>
            <p:cNvSpPr/>
            <p:nvPr/>
          </p:nvSpPr>
          <p:spPr bwMode="auto">
            <a:xfrm>
              <a:off x="5486400" y="3505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8" name="Rectangle 527"/>
            <p:cNvSpPr/>
            <p:nvPr/>
          </p:nvSpPr>
          <p:spPr bwMode="auto">
            <a:xfrm>
              <a:off x="5334000" y="3657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9" name="Rectangle 528"/>
            <p:cNvSpPr/>
            <p:nvPr/>
          </p:nvSpPr>
          <p:spPr bwMode="auto">
            <a:xfrm>
              <a:off x="5486400" y="3657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30" name="Rectangle 3"/>
            <p:cNvSpPr/>
            <p:nvPr/>
          </p:nvSpPr>
          <p:spPr bwMode="auto">
            <a:xfrm>
              <a:off x="5334000" y="3810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31" name="Rectangle 530"/>
            <p:cNvSpPr/>
            <p:nvPr/>
          </p:nvSpPr>
          <p:spPr bwMode="auto">
            <a:xfrm>
              <a:off x="5486400" y="3810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32" name="Rectangle 531"/>
            <p:cNvSpPr/>
            <p:nvPr/>
          </p:nvSpPr>
          <p:spPr bwMode="auto">
            <a:xfrm>
              <a:off x="5334000" y="3962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33" name="Rectangle 532"/>
            <p:cNvSpPr/>
            <p:nvPr/>
          </p:nvSpPr>
          <p:spPr bwMode="auto">
            <a:xfrm>
              <a:off x="5486400" y="3962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534" name="TextBox 533"/>
          <p:cNvSpPr txBox="1"/>
          <p:nvPr/>
        </p:nvSpPr>
        <p:spPr>
          <a:xfrm>
            <a:off x="1181100" y="3333690"/>
            <a:ext cx="3124200" cy="400110"/>
          </a:xfrm>
          <a:prstGeom prst="rect">
            <a:avLst/>
          </a:prstGeom>
          <a:noFill/>
        </p:spPr>
        <p:txBody>
          <a:bodyPr wrap="square" rtlCol="0">
            <a:spAutoFit/>
          </a:bodyPr>
          <a:lstStyle/>
          <a:p>
            <a:r>
              <a:rPr lang="en-US" sz="2000" dirty="0" smtClean="0"/>
              <a:t>1</a:t>
            </a:r>
            <a:r>
              <a:rPr lang="en-US" sz="2000" baseline="30000" dirty="0" smtClean="0"/>
              <a:t>st</a:t>
            </a:r>
            <a:r>
              <a:rPr lang="en-US" sz="2000" dirty="0" smtClean="0"/>
              <a:t>-order </a:t>
            </a:r>
            <a:r>
              <a:rPr lang="en-US" sz="2000" dirty="0" err="1" smtClean="0"/>
              <a:t>marginals</a:t>
            </a:r>
            <a:endParaRPr lang="en-US" sz="2000" dirty="0"/>
          </a:p>
        </p:txBody>
      </p:sp>
      <p:sp>
        <p:nvSpPr>
          <p:cNvPr id="535" name="TextBox 534"/>
          <p:cNvSpPr txBox="1"/>
          <p:nvPr/>
        </p:nvSpPr>
        <p:spPr>
          <a:xfrm>
            <a:off x="190500" y="4038600"/>
            <a:ext cx="838200" cy="400110"/>
          </a:xfrm>
          <a:prstGeom prst="rect">
            <a:avLst/>
          </a:prstGeom>
          <a:noFill/>
        </p:spPr>
        <p:txBody>
          <a:bodyPr wrap="square" rtlCol="0">
            <a:spAutoFit/>
          </a:bodyPr>
          <a:lstStyle/>
          <a:p>
            <a:r>
              <a:rPr lang="en-US" sz="2000" i="1" dirty="0" smtClean="0"/>
              <a:t>f</a:t>
            </a:r>
            <a:endParaRPr lang="en-US" sz="2000" i="1" dirty="0"/>
          </a:p>
        </p:txBody>
      </p:sp>
      <p:sp>
        <p:nvSpPr>
          <p:cNvPr id="536" name="TextBox 535"/>
          <p:cNvSpPr txBox="1"/>
          <p:nvPr/>
        </p:nvSpPr>
        <p:spPr>
          <a:xfrm>
            <a:off x="4762500" y="4724400"/>
            <a:ext cx="838200" cy="400110"/>
          </a:xfrm>
          <a:prstGeom prst="rect">
            <a:avLst/>
          </a:prstGeom>
          <a:noFill/>
        </p:spPr>
        <p:txBody>
          <a:bodyPr wrap="square" rtlCol="0">
            <a:spAutoFit/>
          </a:bodyPr>
          <a:lstStyle/>
          <a:p>
            <a:r>
              <a:rPr lang="en-US" sz="2000" i="1" dirty="0" smtClean="0"/>
              <a:t>h</a:t>
            </a:r>
            <a:endParaRPr lang="en-US" sz="2000" i="1" dirty="0"/>
          </a:p>
        </p:txBody>
      </p:sp>
      <p:sp>
        <p:nvSpPr>
          <p:cNvPr id="537" name="TextBox 536"/>
          <p:cNvSpPr txBox="1"/>
          <p:nvPr/>
        </p:nvSpPr>
        <p:spPr>
          <a:xfrm>
            <a:off x="190500" y="5410200"/>
            <a:ext cx="838200" cy="400110"/>
          </a:xfrm>
          <a:prstGeom prst="rect">
            <a:avLst/>
          </a:prstGeom>
          <a:noFill/>
        </p:spPr>
        <p:txBody>
          <a:bodyPr wrap="square" rtlCol="0">
            <a:spAutoFit/>
          </a:bodyPr>
          <a:lstStyle/>
          <a:p>
            <a:r>
              <a:rPr lang="en-US" sz="2000" i="1" dirty="0" smtClean="0"/>
              <a:t>g</a:t>
            </a:r>
            <a:endParaRPr lang="en-US" sz="2000" i="1" dirty="0"/>
          </a:p>
        </p:txBody>
      </p:sp>
      <p:grpSp>
        <p:nvGrpSpPr>
          <p:cNvPr id="538" name="Group 537"/>
          <p:cNvGrpSpPr/>
          <p:nvPr/>
        </p:nvGrpSpPr>
        <p:grpSpPr>
          <a:xfrm>
            <a:off x="3996017" y="4888902"/>
            <a:ext cx="833718" cy="833718"/>
            <a:chOff x="3810000" y="2286000"/>
            <a:chExt cx="914400" cy="914400"/>
          </a:xfrm>
          <a:solidFill>
            <a:srgbClr val="CC00CC"/>
          </a:solidFill>
        </p:grpSpPr>
        <p:sp>
          <p:nvSpPr>
            <p:cNvPr id="539" name="Rectangle 3"/>
            <p:cNvSpPr/>
            <p:nvPr/>
          </p:nvSpPr>
          <p:spPr bwMode="auto">
            <a:xfrm>
              <a:off x="3810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0" name="Rectangle 9"/>
            <p:cNvSpPr/>
            <p:nvPr/>
          </p:nvSpPr>
          <p:spPr bwMode="auto">
            <a:xfrm>
              <a:off x="39624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1" name="Rectangle 18"/>
            <p:cNvSpPr/>
            <p:nvPr/>
          </p:nvSpPr>
          <p:spPr bwMode="auto">
            <a:xfrm>
              <a:off x="3810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2" name="Rectangle 19"/>
            <p:cNvSpPr/>
            <p:nvPr/>
          </p:nvSpPr>
          <p:spPr bwMode="auto">
            <a:xfrm>
              <a:off x="39624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3" name="Rectangle 3"/>
            <p:cNvSpPr/>
            <p:nvPr/>
          </p:nvSpPr>
          <p:spPr bwMode="auto">
            <a:xfrm>
              <a:off x="41148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4" name="Rectangle 27"/>
            <p:cNvSpPr/>
            <p:nvPr/>
          </p:nvSpPr>
          <p:spPr bwMode="auto">
            <a:xfrm>
              <a:off x="42672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5" name="Rectangle 24"/>
            <p:cNvSpPr/>
            <p:nvPr/>
          </p:nvSpPr>
          <p:spPr bwMode="auto">
            <a:xfrm>
              <a:off x="41148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6" name="Rectangle 25"/>
            <p:cNvSpPr/>
            <p:nvPr/>
          </p:nvSpPr>
          <p:spPr bwMode="auto">
            <a:xfrm>
              <a:off x="42672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7" name="Rectangle 3"/>
            <p:cNvSpPr/>
            <p:nvPr/>
          </p:nvSpPr>
          <p:spPr bwMode="auto">
            <a:xfrm>
              <a:off x="3810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8" name="Rectangle 547"/>
            <p:cNvSpPr/>
            <p:nvPr/>
          </p:nvSpPr>
          <p:spPr bwMode="auto">
            <a:xfrm>
              <a:off x="39624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9" name="Rectangle 31"/>
            <p:cNvSpPr/>
            <p:nvPr/>
          </p:nvSpPr>
          <p:spPr bwMode="auto">
            <a:xfrm>
              <a:off x="3810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0" name="Rectangle 549"/>
            <p:cNvSpPr/>
            <p:nvPr/>
          </p:nvSpPr>
          <p:spPr bwMode="auto">
            <a:xfrm>
              <a:off x="39624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1" name="Rectangle 3"/>
            <p:cNvSpPr/>
            <p:nvPr/>
          </p:nvSpPr>
          <p:spPr bwMode="auto">
            <a:xfrm>
              <a:off x="41148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2" name="Rectangle 551"/>
            <p:cNvSpPr/>
            <p:nvPr/>
          </p:nvSpPr>
          <p:spPr bwMode="auto">
            <a:xfrm>
              <a:off x="42672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3" name="Rectangle 552"/>
            <p:cNvSpPr/>
            <p:nvPr/>
          </p:nvSpPr>
          <p:spPr bwMode="auto">
            <a:xfrm>
              <a:off x="41148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4" name="Rectangle 553"/>
            <p:cNvSpPr/>
            <p:nvPr/>
          </p:nvSpPr>
          <p:spPr bwMode="auto">
            <a:xfrm>
              <a:off x="42672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5" name="Rectangle 3"/>
            <p:cNvSpPr/>
            <p:nvPr/>
          </p:nvSpPr>
          <p:spPr bwMode="auto">
            <a:xfrm>
              <a:off x="3810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6" name="Rectangle 48"/>
            <p:cNvSpPr/>
            <p:nvPr/>
          </p:nvSpPr>
          <p:spPr bwMode="auto">
            <a:xfrm>
              <a:off x="39624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7" name="Rectangle 556"/>
            <p:cNvSpPr/>
            <p:nvPr/>
          </p:nvSpPr>
          <p:spPr bwMode="auto">
            <a:xfrm>
              <a:off x="3810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8" name="Rectangle 557"/>
            <p:cNvSpPr/>
            <p:nvPr/>
          </p:nvSpPr>
          <p:spPr bwMode="auto">
            <a:xfrm>
              <a:off x="39624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9" name="Rectangle 3"/>
            <p:cNvSpPr/>
            <p:nvPr/>
          </p:nvSpPr>
          <p:spPr bwMode="auto">
            <a:xfrm>
              <a:off x="41148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0" name="Rectangle 55"/>
            <p:cNvSpPr/>
            <p:nvPr/>
          </p:nvSpPr>
          <p:spPr bwMode="auto">
            <a:xfrm>
              <a:off x="42672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1" name="Rectangle 560"/>
            <p:cNvSpPr/>
            <p:nvPr/>
          </p:nvSpPr>
          <p:spPr bwMode="auto">
            <a:xfrm>
              <a:off x="41148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2" name="Rectangle 561"/>
            <p:cNvSpPr/>
            <p:nvPr/>
          </p:nvSpPr>
          <p:spPr bwMode="auto">
            <a:xfrm>
              <a:off x="42672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3" name="Rectangle 3"/>
            <p:cNvSpPr/>
            <p:nvPr/>
          </p:nvSpPr>
          <p:spPr bwMode="auto">
            <a:xfrm>
              <a:off x="44196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4" name="Rectangle 563"/>
            <p:cNvSpPr/>
            <p:nvPr/>
          </p:nvSpPr>
          <p:spPr bwMode="auto">
            <a:xfrm>
              <a:off x="4572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5" name="Rectangle 564"/>
            <p:cNvSpPr/>
            <p:nvPr/>
          </p:nvSpPr>
          <p:spPr bwMode="auto">
            <a:xfrm>
              <a:off x="44196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6" name="Rectangle 565"/>
            <p:cNvSpPr/>
            <p:nvPr/>
          </p:nvSpPr>
          <p:spPr bwMode="auto">
            <a:xfrm>
              <a:off x="4572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7" name="Rectangle 3"/>
            <p:cNvSpPr/>
            <p:nvPr/>
          </p:nvSpPr>
          <p:spPr bwMode="auto">
            <a:xfrm>
              <a:off x="44196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8" name="Rectangle 567"/>
            <p:cNvSpPr/>
            <p:nvPr/>
          </p:nvSpPr>
          <p:spPr bwMode="auto">
            <a:xfrm>
              <a:off x="4572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9" name="Rectangle 568"/>
            <p:cNvSpPr/>
            <p:nvPr/>
          </p:nvSpPr>
          <p:spPr bwMode="auto">
            <a:xfrm>
              <a:off x="44196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0" name="Rectangle 569"/>
            <p:cNvSpPr/>
            <p:nvPr/>
          </p:nvSpPr>
          <p:spPr bwMode="auto">
            <a:xfrm>
              <a:off x="4572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1" name="Rectangle 3"/>
            <p:cNvSpPr/>
            <p:nvPr/>
          </p:nvSpPr>
          <p:spPr bwMode="auto">
            <a:xfrm>
              <a:off x="44196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2" name="Rectangle 571"/>
            <p:cNvSpPr/>
            <p:nvPr/>
          </p:nvSpPr>
          <p:spPr bwMode="auto">
            <a:xfrm>
              <a:off x="4572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3" name="Rectangle 572"/>
            <p:cNvSpPr/>
            <p:nvPr/>
          </p:nvSpPr>
          <p:spPr bwMode="auto">
            <a:xfrm>
              <a:off x="44196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4" name="Rectangle 573"/>
            <p:cNvSpPr/>
            <p:nvPr/>
          </p:nvSpPr>
          <p:spPr bwMode="auto">
            <a:xfrm>
              <a:off x="4572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575" name="Group 574"/>
          <p:cNvGrpSpPr/>
          <p:nvPr/>
        </p:nvGrpSpPr>
        <p:grpSpPr>
          <a:xfrm>
            <a:off x="3162300" y="4055185"/>
            <a:ext cx="833718" cy="833718"/>
            <a:chOff x="3810000" y="2286000"/>
            <a:chExt cx="914400" cy="914400"/>
          </a:xfrm>
          <a:solidFill>
            <a:srgbClr val="CC00CC"/>
          </a:solidFill>
        </p:grpSpPr>
        <p:sp>
          <p:nvSpPr>
            <p:cNvPr id="576" name="Rectangle 3"/>
            <p:cNvSpPr/>
            <p:nvPr/>
          </p:nvSpPr>
          <p:spPr bwMode="auto">
            <a:xfrm>
              <a:off x="3810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7" name="Rectangle 9"/>
            <p:cNvSpPr/>
            <p:nvPr/>
          </p:nvSpPr>
          <p:spPr bwMode="auto">
            <a:xfrm>
              <a:off x="39624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8" name="Rectangle 18"/>
            <p:cNvSpPr/>
            <p:nvPr/>
          </p:nvSpPr>
          <p:spPr bwMode="auto">
            <a:xfrm>
              <a:off x="3810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9" name="Rectangle 19"/>
            <p:cNvSpPr/>
            <p:nvPr/>
          </p:nvSpPr>
          <p:spPr bwMode="auto">
            <a:xfrm>
              <a:off x="39624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0" name="Rectangle 3"/>
            <p:cNvSpPr/>
            <p:nvPr/>
          </p:nvSpPr>
          <p:spPr bwMode="auto">
            <a:xfrm>
              <a:off x="41148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1" name="Rectangle 27"/>
            <p:cNvSpPr/>
            <p:nvPr/>
          </p:nvSpPr>
          <p:spPr bwMode="auto">
            <a:xfrm>
              <a:off x="42672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2" name="Rectangle 24"/>
            <p:cNvSpPr/>
            <p:nvPr/>
          </p:nvSpPr>
          <p:spPr bwMode="auto">
            <a:xfrm>
              <a:off x="41148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3" name="Rectangle 25"/>
            <p:cNvSpPr/>
            <p:nvPr/>
          </p:nvSpPr>
          <p:spPr bwMode="auto">
            <a:xfrm>
              <a:off x="42672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4" name="Rectangle 3"/>
            <p:cNvSpPr/>
            <p:nvPr/>
          </p:nvSpPr>
          <p:spPr bwMode="auto">
            <a:xfrm>
              <a:off x="3810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5" name="Rectangle 584"/>
            <p:cNvSpPr/>
            <p:nvPr/>
          </p:nvSpPr>
          <p:spPr bwMode="auto">
            <a:xfrm>
              <a:off x="39624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6" name="Rectangle 31"/>
            <p:cNvSpPr/>
            <p:nvPr/>
          </p:nvSpPr>
          <p:spPr bwMode="auto">
            <a:xfrm>
              <a:off x="3810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7" name="Rectangle 586"/>
            <p:cNvSpPr/>
            <p:nvPr/>
          </p:nvSpPr>
          <p:spPr bwMode="auto">
            <a:xfrm>
              <a:off x="39624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8" name="Rectangle 3"/>
            <p:cNvSpPr/>
            <p:nvPr/>
          </p:nvSpPr>
          <p:spPr bwMode="auto">
            <a:xfrm>
              <a:off x="41148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9" name="Rectangle 588"/>
            <p:cNvSpPr/>
            <p:nvPr/>
          </p:nvSpPr>
          <p:spPr bwMode="auto">
            <a:xfrm>
              <a:off x="42672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0" name="Rectangle 589"/>
            <p:cNvSpPr/>
            <p:nvPr/>
          </p:nvSpPr>
          <p:spPr bwMode="auto">
            <a:xfrm>
              <a:off x="41148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1" name="Rectangle 590"/>
            <p:cNvSpPr/>
            <p:nvPr/>
          </p:nvSpPr>
          <p:spPr bwMode="auto">
            <a:xfrm>
              <a:off x="42672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2" name="Rectangle 3"/>
            <p:cNvSpPr/>
            <p:nvPr/>
          </p:nvSpPr>
          <p:spPr bwMode="auto">
            <a:xfrm>
              <a:off x="3810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3" name="Rectangle 48"/>
            <p:cNvSpPr/>
            <p:nvPr/>
          </p:nvSpPr>
          <p:spPr bwMode="auto">
            <a:xfrm>
              <a:off x="39624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4" name="Rectangle 593"/>
            <p:cNvSpPr/>
            <p:nvPr/>
          </p:nvSpPr>
          <p:spPr bwMode="auto">
            <a:xfrm>
              <a:off x="3810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5" name="Rectangle 594"/>
            <p:cNvSpPr/>
            <p:nvPr/>
          </p:nvSpPr>
          <p:spPr bwMode="auto">
            <a:xfrm>
              <a:off x="39624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6" name="Rectangle 3"/>
            <p:cNvSpPr/>
            <p:nvPr/>
          </p:nvSpPr>
          <p:spPr bwMode="auto">
            <a:xfrm>
              <a:off x="41148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7" name="Rectangle 55"/>
            <p:cNvSpPr/>
            <p:nvPr/>
          </p:nvSpPr>
          <p:spPr bwMode="auto">
            <a:xfrm>
              <a:off x="42672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8" name="Rectangle 597"/>
            <p:cNvSpPr/>
            <p:nvPr/>
          </p:nvSpPr>
          <p:spPr bwMode="auto">
            <a:xfrm>
              <a:off x="41148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9" name="Rectangle 598"/>
            <p:cNvSpPr/>
            <p:nvPr/>
          </p:nvSpPr>
          <p:spPr bwMode="auto">
            <a:xfrm>
              <a:off x="42672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0" name="Rectangle 3"/>
            <p:cNvSpPr/>
            <p:nvPr/>
          </p:nvSpPr>
          <p:spPr bwMode="auto">
            <a:xfrm>
              <a:off x="44196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1" name="Rectangle 600"/>
            <p:cNvSpPr/>
            <p:nvPr/>
          </p:nvSpPr>
          <p:spPr bwMode="auto">
            <a:xfrm>
              <a:off x="4572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2" name="Rectangle 601"/>
            <p:cNvSpPr/>
            <p:nvPr/>
          </p:nvSpPr>
          <p:spPr bwMode="auto">
            <a:xfrm>
              <a:off x="44196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3" name="Rectangle 602"/>
            <p:cNvSpPr/>
            <p:nvPr/>
          </p:nvSpPr>
          <p:spPr bwMode="auto">
            <a:xfrm>
              <a:off x="4572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4" name="Rectangle 3"/>
            <p:cNvSpPr/>
            <p:nvPr/>
          </p:nvSpPr>
          <p:spPr bwMode="auto">
            <a:xfrm>
              <a:off x="44196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5" name="Rectangle 604"/>
            <p:cNvSpPr/>
            <p:nvPr/>
          </p:nvSpPr>
          <p:spPr bwMode="auto">
            <a:xfrm>
              <a:off x="4572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6" name="Rectangle 605"/>
            <p:cNvSpPr/>
            <p:nvPr/>
          </p:nvSpPr>
          <p:spPr bwMode="auto">
            <a:xfrm>
              <a:off x="44196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7" name="Rectangle 606"/>
            <p:cNvSpPr/>
            <p:nvPr/>
          </p:nvSpPr>
          <p:spPr bwMode="auto">
            <a:xfrm>
              <a:off x="4572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8" name="Rectangle 3"/>
            <p:cNvSpPr/>
            <p:nvPr/>
          </p:nvSpPr>
          <p:spPr bwMode="auto">
            <a:xfrm>
              <a:off x="44196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9" name="Rectangle 608"/>
            <p:cNvSpPr/>
            <p:nvPr/>
          </p:nvSpPr>
          <p:spPr bwMode="auto">
            <a:xfrm>
              <a:off x="4572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10" name="Rectangle 609"/>
            <p:cNvSpPr/>
            <p:nvPr/>
          </p:nvSpPr>
          <p:spPr bwMode="auto">
            <a:xfrm>
              <a:off x="44196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11" name="Rectangle 610"/>
            <p:cNvSpPr/>
            <p:nvPr/>
          </p:nvSpPr>
          <p:spPr bwMode="auto">
            <a:xfrm>
              <a:off x="4572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612" name="TextBox 611"/>
          <p:cNvSpPr txBox="1"/>
          <p:nvPr/>
        </p:nvSpPr>
        <p:spPr>
          <a:xfrm>
            <a:off x="4610100" y="5791200"/>
            <a:ext cx="1905000" cy="523220"/>
          </a:xfrm>
          <a:prstGeom prst="rect">
            <a:avLst/>
          </a:prstGeom>
          <a:noFill/>
        </p:spPr>
        <p:txBody>
          <a:bodyPr wrap="square" rtlCol="0">
            <a:spAutoFit/>
          </a:bodyPr>
          <a:lstStyle/>
          <a:p>
            <a:r>
              <a:rPr lang="en-US" dirty="0" smtClean="0">
                <a:solidFill>
                  <a:schemeClr val="tx2">
                    <a:lumMod val="60000"/>
                    <a:lumOff val="40000"/>
                  </a:schemeClr>
                </a:solidFill>
              </a:rPr>
              <a:t>zeroes</a:t>
            </a:r>
            <a:endParaRPr lang="en-US" dirty="0">
              <a:solidFill>
                <a:schemeClr val="tx2">
                  <a:lumMod val="60000"/>
                  <a:lumOff val="40000"/>
                </a:schemeClr>
              </a:solidFill>
            </a:endParaRPr>
          </a:p>
        </p:txBody>
      </p:sp>
      <p:cxnSp>
        <p:nvCxnSpPr>
          <p:cNvPr id="613" name="Straight Arrow Connector 612"/>
          <p:cNvCxnSpPr>
            <a:stCxn id="612" idx="0"/>
          </p:cNvCxnSpPr>
          <p:nvPr/>
        </p:nvCxnSpPr>
        <p:spPr bwMode="auto">
          <a:xfrm rot="16200000" flipV="1">
            <a:off x="4362899" y="4591499"/>
            <a:ext cx="1249679" cy="1149724"/>
          </a:xfrm>
          <a:prstGeom prst="straightConnector1">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cxnSp>
        <p:nvCxnSpPr>
          <p:cNvPr id="614" name="Straight Arrow Connector 613"/>
          <p:cNvCxnSpPr/>
          <p:nvPr/>
        </p:nvCxnSpPr>
        <p:spPr bwMode="auto">
          <a:xfrm rot="10800000">
            <a:off x="3648636" y="5305762"/>
            <a:ext cx="1190064" cy="790239"/>
          </a:xfrm>
          <a:prstGeom prst="straightConnector1">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grpSp>
        <p:nvGrpSpPr>
          <p:cNvPr id="615" name="Group 614"/>
          <p:cNvGrpSpPr/>
          <p:nvPr/>
        </p:nvGrpSpPr>
        <p:grpSpPr>
          <a:xfrm>
            <a:off x="3638550" y="3048000"/>
            <a:ext cx="4781550" cy="1295399"/>
            <a:chOff x="4095750" y="1752600"/>
            <a:chExt cx="4781550" cy="1295399"/>
          </a:xfrm>
        </p:grpSpPr>
        <p:sp>
          <p:nvSpPr>
            <p:cNvPr id="616" name="Rounded Rectangle 615"/>
            <p:cNvSpPr/>
            <p:nvPr/>
          </p:nvSpPr>
          <p:spPr bwMode="auto">
            <a:xfrm>
              <a:off x="5334000" y="1752600"/>
              <a:ext cx="3543300" cy="70485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a:t>
              </a:r>
              <a:r>
                <a:rPr lang="en-US" sz="2000" dirty="0" smtClean="0">
                  <a:solidFill>
                    <a:schemeClr val="tx1"/>
                  </a:solidFill>
                  <a:latin typeface="Tahoma" charset="0"/>
                </a:rPr>
                <a:t>C</a:t>
              </a:r>
              <a:r>
                <a:rPr lang="en-US" sz="2000" b="0" dirty="0" smtClean="0">
                  <a:solidFill>
                    <a:schemeClr val="tx1"/>
                  </a:solidFill>
                  <a:latin typeface="Tahoma" charset="0"/>
                </a:rPr>
                <a:t>athy</a:t>
              </a:r>
              <a:r>
                <a:rPr kumimoji="0" lang="en-US" sz="2000" b="0" i="0" u="none" strike="noStrike" cap="none" normalizeH="0" baseline="0" dirty="0" smtClean="0">
                  <a:ln>
                    <a:noFill/>
                  </a:ln>
                  <a:solidFill>
                    <a:schemeClr val="tx1"/>
                  </a:solidFill>
                  <a:effectLst/>
                  <a:latin typeface="Tahoma" charset="0"/>
                </a:rPr>
                <a:t> is at Track </a:t>
              </a:r>
              <a:r>
                <a:rPr kumimoji="0" lang="en-US" sz="2000" i="0" u="none" strike="noStrike" cap="none" normalizeH="0" baseline="0" dirty="0" smtClean="0">
                  <a:ln>
                    <a:noFill/>
                  </a:ln>
                  <a:solidFill>
                    <a:schemeClr val="tx1"/>
                  </a:solidFill>
                  <a:effectLst/>
                  <a:latin typeface="Tahoma" charset="0"/>
                </a:rPr>
                <a:t>4</a:t>
              </a:r>
              <a:r>
                <a:rPr lang="en-US" sz="2000" b="0" dirty="0" smtClean="0">
                  <a:solidFill>
                    <a:schemeClr val="tx1"/>
                  </a:solidFill>
                  <a:latin typeface="Tahoma" charset="0"/>
                </a:rPr>
                <a:t> </a:t>
              </a:r>
            </a:p>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w</a:t>
              </a:r>
              <a:r>
                <a:rPr kumimoji="0" lang="en-US" sz="2000" b="0" i="0" u="none" strike="noStrike" cap="none" normalizeH="0" baseline="0" dirty="0" smtClean="0">
                  <a:ln>
                    <a:noFill/>
                  </a:ln>
                  <a:solidFill>
                    <a:schemeClr val="tx1"/>
                  </a:solidFill>
                  <a:effectLst/>
                  <a:latin typeface="Tahoma" charset="0"/>
                </a:rPr>
                <a:t>ith probability</a:t>
              </a:r>
              <a:r>
                <a:rPr kumimoji="0" lang="en-US" sz="2000" b="0" i="0" u="none" strike="noStrike" cap="none" normalizeH="0" dirty="0" smtClean="0">
                  <a:ln>
                    <a:noFill/>
                  </a:ln>
                  <a:solidFill>
                    <a:schemeClr val="tx1"/>
                  </a:solidFill>
                  <a:effectLst/>
                  <a:latin typeface="Tahoma" charset="0"/>
                </a:rPr>
                <a:t> 1/20</a:t>
              </a:r>
              <a:r>
                <a:rPr kumimoji="0" lang="en-US" sz="2400" b="0" i="0" u="none" strike="noStrike" cap="none" normalizeH="0" dirty="0" smtClean="0">
                  <a:ln>
                    <a:noFill/>
                  </a:ln>
                  <a:solidFill>
                    <a:schemeClr val="tx1"/>
                  </a:solidFill>
                  <a:effectLst/>
                  <a:latin typeface="Tahoma" charset="0"/>
                </a:rPr>
                <a:t>”</a:t>
              </a:r>
              <a:endParaRPr kumimoji="0" lang="en-US" sz="2400" b="0" i="0" u="none" strike="noStrike" cap="none" normalizeH="0" baseline="0" dirty="0">
                <a:ln>
                  <a:noFill/>
                </a:ln>
                <a:solidFill>
                  <a:schemeClr val="tx1"/>
                </a:solidFill>
                <a:effectLst/>
                <a:latin typeface="Tahoma" charset="0"/>
              </a:endParaRPr>
            </a:p>
          </p:txBody>
        </p:sp>
        <p:cxnSp>
          <p:nvCxnSpPr>
            <p:cNvPr id="617" name="Curved Connector 315"/>
            <p:cNvCxnSpPr/>
            <p:nvPr/>
          </p:nvCxnSpPr>
          <p:spPr bwMode="auto">
            <a:xfrm rot="10800000" flipV="1">
              <a:off x="4095750" y="2181224"/>
              <a:ext cx="1238250" cy="866775"/>
            </a:xfrm>
            <a:prstGeom prst="curvedConnector2">
              <a:avLst/>
            </a:prstGeom>
            <a:noFill/>
            <a:ln w="57150" cap="flat" cmpd="sng" algn="ctr">
              <a:solidFill>
                <a:schemeClr val="tx2">
                  <a:lumMod val="60000"/>
                  <a:lumOff val="40000"/>
                </a:schemeClr>
              </a:solidFill>
              <a:prstDash val="solid"/>
              <a:round/>
              <a:headEnd type="triangle" w="med" len="med"/>
              <a:tailEnd type="none" w="med" len="med"/>
            </a:ln>
            <a:effectLst>
              <a:outerShdw blurRad="50800" dist="38100" dir="8100000" algn="tr" rotWithShape="0">
                <a:prstClr val="black">
                  <a:alpha val="40000"/>
                </a:prstClr>
              </a:outerShdw>
            </a:effectLst>
          </p:spPr>
        </p:cxnSp>
      </p:grpSp>
      <p:grpSp>
        <p:nvGrpSpPr>
          <p:cNvPr id="618" name="Group 617"/>
          <p:cNvGrpSpPr/>
          <p:nvPr/>
        </p:nvGrpSpPr>
        <p:grpSpPr>
          <a:xfrm>
            <a:off x="4589930" y="3867150"/>
            <a:ext cx="4173070" cy="704850"/>
            <a:chOff x="4932830" y="2581930"/>
            <a:chExt cx="4173070" cy="704850"/>
          </a:xfrm>
        </p:grpSpPr>
        <p:sp>
          <p:nvSpPr>
            <p:cNvPr id="619" name="Rounded Rectangle 618"/>
            <p:cNvSpPr/>
            <p:nvPr/>
          </p:nvSpPr>
          <p:spPr bwMode="auto">
            <a:xfrm>
              <a:off x="5562600" y="2581930"/>
              <a:ext cx="3543300" cy="70485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a:t>
              </a:r>
              <a:r>
                <a:rPr lang="en-US" sz="2000" dirty="0" smtClean="0">
                  <a:solidFill>
                    <a:schemeClr val="tx1"/>
                  </a:solidFill>
                  <a:latin typeface="Tahoma" charset="0"/>
                </a:rPr>
                <a:t>C</a:t>
              </a:r>
              <a:r>
                <a:rPr lang="en-US" sz="2000" b="0" dirty="0" smtClean="0">
                  <a:solidFill>
                    <a:schemeClr val="tx1"/>
                  </a:solidFill>
                  <a:latin typeface="Tahoma" charset="0"/>
                </a:rPr>
                <a:t>athy</a:t>
              </a:r>
              <a:r>
                <a:rPr kumimoji="0" lang="en-US" sz="2000" b="0" i="0" u="none" strike="noStrike" cap="none" normalizeH="0" baseline="0" dirty="0" smtClean="0">
                  <a:ln>
                    <a:noFill/>
                  </a:ln>
                  <a:solidFill>
                    <a:schemeClr val="tx1"/>
                  </a:solidFill>
                  <a:effectLst/>
                  <a:latin typeface="Tahoma" charset="0"/>
                </a:rPr>
                <a:t> is at Track </a:t>
              </a:r>
              <a:r>
                <a:rPr lang="en-US" sz="2000" dirty="0" smtClean="0">
                  <a:solidFill>
                    <a:schemeClr val="tx1"/>
                  </a:solidFill>
                  <a:latin typeface="Tahoma" charset="0"/>
                </a:rPr>
                <a:t>10</a:t>
              </a:r>
              <a:r>
                <a:rPr lang="en-US" sz="2000" b="0" dirty="0" smtClean="0">
                  <a:solidFill>
                    <a:schemeClr val="tx1"/>
                  </a:solidFill>
                  <a:latin typeface="Tahoma" charset="0"/>
                </a:rPr>
                <a:t> </a:t>
              </a:r>
            </a:p>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w</a:t>
              </a:r>
              <a:r>
                <a:rPr kumimoji="0" lang="en-US" sz="2000" b="0" i="0" u="none" strike="noStrike" cap="none" normalizeH="0" baseline="0" dirty="0" smtClean="0">
                  <a:ln>
                    <a:noFill/>
                  </a:ln>
                  <a:solidFill>
                    <a:schemeClr val="tx1"/>
                  </a:solidFill>
                  <a:effectLst/>
                  <a:latin typeface="Tahoma" charset="0"/>
                </a:rPr>
                <a:t>ith </a:t>
              </a:r>
              <a:r>
                <a:rPr kumimoji="0" lang="en-US" sz="2000" i="0" u="none" strike="noStrike" cap="none" normalizeH="0" baseline="0" dirty="0" smtClean="0">
                  <a:ln>
                    <a:noFill/>
                  </a:ln>
                  <a:solidFill>
                    <a:schemeClr val="tx1"/>
                  </a:solidFill>
                  <a:effectLst/>
                  <a:latin typeface="Tahoma" charset="0"/>
                </a:rPr>
                <a:t>zero</a:t>
              </a:r>
              <a:r>
                <a:rPr kumimoji="0" lang="en-US" sz="2000" b="0" i="0" u="none" strike="noStrike" cap="none" normalizeH="0" baseline="0" dirty="0" smtClean="0">
                  <a:ln>
                    <a:noFill/>
                  </a:ln>
                  <a:solidFill>
                    <a:schemeClr val="tx1"/>
                  </a:solidFill>
                  <a:effectLst/>
                  <a:latin typeface="Tahoma" charset="0"/>
                </a:rPr>
                <a:t> probability</a:t>
              </a:r>
              <a:r>
                <a:rPr kumimoji="0" lang="en-US" sz="2400" b="0" i="0" u="none" strike="noStrike" cap="none" normalizeH="0" dirty="0" smtClean="0">
                  <a:ln>
                    <a:noFill/>
                  </a:ln>
                  <a:solidFill>
                    <a:schemeClr val="tx1"/>
                  </a:solidFill>
                  <a:effectLst/>
                  <a:latin typeface="Tahoma" charset="0"/>
                </a:rPr>
                <a:t>”</a:t>
              </a:r>
              <a:endParaRPr kumimoji="0" lang="en-US" sz="2400" b="0" i="0" u="none" strike="noStrike" cap="none" normalizeH="0" baseline="0" dirty="0">
                <a:ln>
                  <a:noFill/>
                </a:ln>
                <a:solidFill>
                  <a:schemeClr val="tx1"/>
                </a:solidFill>
                <a:effectLst/>
                <a:latin typeface="Tahoma" charset="0"/>
              </a:endParaRPr>
            </a:p>
          </p:txBody>
        </p:sp>
        <p:cxnSp>
          <p:nvCxnSpPr>
            <p:cNvPr id="620" name="Curved Connector 315"/>
            <p:cNvCxnSpPr>
              <a:stCxn id="619" idx="1"/>
              <a:endCxn id="416" idx="1"/>
            </p:cNvCxnSpPr>
            <p:nvPr/>
          </p:nvCxnSpPr>
          <p:spPr bwMode="auto">
            <a:xfrm rot="10800000" flipV="1">
              <a:off x="4932830" y="2934354"/>
              <a:ext cx="629771" cy="182993"/>
            </a:xfrm>
            <a:prstGeom prst="curvedConnector3">
              <a:avLst>
                <a:gd name="adj1" fmla="val 53593"/>
              </a:avLst>
            </a:prstGeom>
            <a:noFill/>
            <a:ln w="57150" cap="flat" cmpd="sng" algn="ctr">
              <a:solidFill>
                <a:schemeClr val="tx2">
                  <a:lumMod val="60000"/>
                  <a:lumOff val="40000"/>
                </a:schemeClr>
              </a:solidFill>
              <a:prstDash val="solid"/>
              <a:round/>
              <a:headEnd type="triangle" w="med" len="med"/>
              <a:tailEnd type="none" w="med" len="med"/>
            </a:ln>
            <a:effectLst>
              <a:outerShdw blurRad="50800" dist="38100" dir="8100000" algn="tr" rotWithShape="0">
                <a:prstClr val="black">
                  <a:alpha val="40000"/>
                </a:prstClr>
              </a:outerShdw>
            </a:effectLst>
          </p:spPr>
        </p:cxnSp>
      </p:grpSp>
      <p:sp>
        <p:nvSpPr>
          <p:cNvPr id="695" name="Slide Number Placeholder 694"/>
          <p:cNvSpPr>
            <a:spLocks noGrp="1"/>
          </p:cNvSpPr>
          <p:nvPr>
            <p:ph type="sldNum" sz="quarter" idx="12"/>
          </p:nvPr>
        </p:nvSpPr>
        <p:spPr/>
        <p:txBody>
          <a:bodyPr/>
          <a:lstStyle/>
          <a:p>
            <a:fld id="{5A1D4220-6FA6-4414-AE3B-775DEAC5B3B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3.7037E-6 L 0.32951 -0.03912 " pathEditMode="relative" rAng="0" ptsTypes="AA">
                                      <p:cBhvr>
                                        <p:cTn id="6" dur="2000" fill="hold"/>
                                        <p:tgtEl>
                                          <p:spTgt spid="497"/>
                                        </p:tgtEl>
                                        <p:attrNameLst>
                                          <p:attrName>ppt_x</p:attrName>
                                          <p:attrName>ppt_y</p:attrName>
                                        </p:attrNameLst>
                                      </p:cBhvr>
                                      <p:rCtr x="165" y="-20"/>
                                    </p:animMotion>
                                  </p:childTnLst>
                                </p:cTn>
                              </p:par>
                              <p:par>
                                <p:cTn id="7" presetID="63" presetClass="path" presetSubtype="0" accel="50000" decel="50000" fill="hold" nodeType="withEffect">
                                  <p:stCondLst>
                                    <p:cond delay="0"/>
                                  </p:stCondLst>
                                  <p:childTnLst>
                                    <p:animMotion origin="layout" path="M 3.88889E-6 7.40741E-7 L 0.23784 0.03935 " pathEditMode="relative" rAng="0" ptsTypes="AA">
                                      <p:cBhvr>
                                        <p:cTn id="8" dur="2000" fill="hold"/>
                                        <p:tgtEl>
                                          <p:spTgt spid="460"/>
                                        </p:tgtEl>
                                        <p:attrNameLst>
                                          <p:attrName>ppt_x</p:attrName>
                                          <p:attrName>ppt_y</p:attrName>
                                        </p:attrNameLst>
                                      </p:cBhvr>
                                      <p:rCtr x="119" y="20"/>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497"/>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46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3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75"/>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612"/>
                                        </p:tgtEl>
                                        <p:attrNameLst>
                                          <p:attrName>style.visibility</p:attrName>
                                        </p:attrNameLst>
                                      </p:cBhvr>
                                      <p:to>
                                        <p:strVal val="visible"/>
                                      </p:to>
                                    </p:set>
                                    <p:animEffect transition="in" filter="wipe(down)">
                                      <p:cBhvr>
                                        <p:cTn id="21" dur="500"/>
                                        <p:tgtEl>
                                          <p:spTgt spid="612"/>
                                        </p:tgtEl>
                                      </p:cBhvr>
                                    </p:animEffect>
                                  </p:childTnLst>
                                </p:cTn>
                              </p:par>
                              <p:par>
                                <p:cTn id="22" presetID="22" presetClass="entr" presetSubtype="4" fill="hold" nodeType="withEffect">
                                  <p:stCondLst>
                                    <p:cond delay="0"/>
                                  </p:stCondLst>
                                  <p:childTnLst>
                                    <p:set>
                                      <p:cBhvr>
                                        <p:cTn id="23" dur="1" fill="hold">
                                          <p:stCondLst>
                                            <p:cond delay="0"/>
                                          </p:stCondLst>
                                        </p:cTn>
                                        <p:tgtEl>
                                          <p:spTgt spid="613"/>
                                        </p:tgtEl>
                                        <p:attrNameLst>
                                          <p:attrName>style.visibility</p:attrName>
                                        </p:attrNameLst>
                                      </p:cBhvr>
                                      <p:to>
                                        <p:strVal val="visible"/>
                                      </p:to>
                                    </p:set>
                                    <p:animEffect transition="in" filter="wipe(down)">
                                      <p:cBhvr>
                                        <p:cTn id="24" dur="500"/>
                                        <p:tgtEl>
                                          <p:spTgt spid="613"/>
                                        </p:tgtEl>
                                      </p:cBhvr>
                                    </p:animEffect>
                                  </p:childTnLst>
                                </p:cTn>
                              </p:par>
                              <p:par>
                                <p:cTn id="25" presetID="22" presetClass="entr" presetSubtype="4" fill="hold" nodeType="withEffect">
                                  <p:stCondLst>
                                    <p:cond delay="0"/>
                                  </p:stCondLst>
                                  <p:childTnLst>
                                    <p:set>
                                      <p:cBhvr>
                                        <p:cTn id="26" dur="1" fill="hold">
                                          <p:stCondLst>
                                            <p:cond delay="0"/>
                                          </p:stCondLst>
                                        </p:cTn>
                                        <p:tgtEl>
                                          <p:spTgt spid="614"/>
                                        </p:tgtEl>
                                        <p:attrNameLst>
                                          <p:attrName>style.visibility</p:attrName>
                                        </p:attrNameLst>
                                      </p:cBhvr>
                                      <p:to>
                                        <p:strVal val="visible"/>
                                      </p:to>
                                    </p:set>
                                    <p:animEffect transition="in" filter="wipe(down)">
                                      <p:cBhvr>
                                        <p:cTn id="27" dur="500"/>
                                        <p:tgtEl>
                                          <p:spTgt spid="6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15"/>
                                        </p:tgtEl>
                                        <p:attrNameLst>
                                          <p:attrName>style.visibility</p:attrName>
                                        </p:attrNameLst>
                                      </p:cBhvr>
                                      <p:to>
                                        <p:strVal val="visible"/>
                                      </p:to>
                                    </p:set>
                                    <p:animEffect transition="in" filter="wipe(left)">
                                      <p:cBhvr>
                                        <p:cTn id="32" dur="500"/>
                                        <p:tgtEl>
                                          <p:spTgt spid="6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8"/>
                                        </p:tgtEl>
                                        <p:attrNameLst>
                                          <p:attrName>style.visibility</p:attrName>
                                        </p:attrNameLst>
                                      </p:cBhvr>
                                      <p:to>
                                        <p:strVal val="visible"/>
                                      </p:to>
                                    </p:set>
                                    <p:animEffect transition="in" filter="wipe(left)">
                                      <p:cBhvr>
                                        <p:cTn id="37" dur="5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416"/>
          <p:cNvGrpSpPr/>
          <p:nvPr/>
        </p:nvGrpSpPr>
        <p:grpSpPr>
          <a:xfrm>
            <a:off x="3566783" y="3094192"/>
            <a:ext cx="418716" cy="418716"/>
            <a:chOff x="4419600" y="6019800"/>
            <a:chExt cx="609600" cy="609600"/>
          </a:xfrm>
          <a:solidFill>
            <a:srgbClr val="800080"/>
          </a:solidFill>
          <a:effectLst>
            <a:outerShdw blurRad="50800" dist="38100" dir="8100000" algn="tr" rotWithShape="0">
              <a:prstClr val="black">
                <a:alpha val="40000"/>
              </a:prstClr>
            </a:outerShdw>
          </a:effectLst>
        </p:grpSpPr>
        <p:sp>
          <p:nvSpPr>
            <p:cNvPr id="446"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7"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8"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9"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0"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1"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2"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3"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4"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5" name="Rectangle 454"/>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6"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7" name="Rectangle 456"/>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8"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59" name="Rectangle 458"/>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0" name="Rectangle 459"/>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1" name="Rectangle 460"/>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30" name="Rectangle 29"/>
          <p:cNvSpPr/>
          <p:nvPr/>
        </p:nvSpPr>
        <p:spPr bwMode="auto">
          <a:xfrm>
            <a:off x="6026727" y="3251200"/>
            <a:ext cx="104679" cy="104679"/>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 name="Rectangle 25"/>
          <p:cNvSpPr/>
          <p:nvPr/>
        </p:nvSpPr>
        <p:spPr bwMode="auto">
          <a:xfrm>
            <a:off x="3252739" y="3251200"/>
            <a:ext cx="104679" cy="104679"/>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31" name="Group 497"/>
          <p:cNvGrpSpPr/>
          <p:nvPr/>
        </p:nvGrpSpPr>
        <p:grpSpPr>
          <a:xfrm>
            <a:off x="6340771" y="3094192"/>
            <a:ext cx="418716" cy="418716"/>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369"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0"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1"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2"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3"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4"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5"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6"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7"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8" name="Rectangle 377"/>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79"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0" name="Rectangle 379"/>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1"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2" name="Rectangle 381"/>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3" name="Rectangle 382"/>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4" name="Rectangle 383"/>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2" name="Title 1"/>
          <p:cNvSpPr>
            <a:spLocks noGrp="1"/>
          </p:cNvSpPr>
          <p:nvPr>
            <p:ph type="title"/>
          </p:nvPr>
        </p:nvSpPr>
        <p:spPr/>
        <p:txBody>
          <a:bodyPr/>
          <a:lstStyle/>
          <a:p>
            <a:r>
              <a:rPr lang="en-US" dirty="0" smtClean="0"/>
              <a:t>Joining</a:t>
            </a:r>
            <a:endParaRPr lang="en-US" dirty="0"/>
          </a:p>
        </p:txBody>
      </p:sp>
      <p:sp>
        <p:nvSpPr>
          <p:cNvPr id="3" name="Content Placeholder 2"/>
          <p:cNvSpPr>
            <a:spLocks noGrp="1"/>
          </p:cNvSpPr>
          <p:nvPr>
            <p:ph idx="1"/>
          </p:nvPr>
        </p:nvSpPr>
        <p:spPr/>
        <p:txBody>
          <a:bodyPr/>
          <a:lstStyle/>
          <a:p>
            <a:r>
              <a:rPr lang="en-US" sz="2400" dirty="0" smtClean="0"/>
              <a:t>Joining for higher-order coefficients gives similar </a:t>
            </a:r>
            <a:r>
              <a:rPr lang="en-US" sz="2400" dirty="0" smtClean="0">
                <a:solidFill>
                  <a:srgbClr val="0070C0"/>
                </a:solidFill>
              </a:rPr>
              <a:t>block-diagonal structure</a:t>
            </a:r>
          </a:p>
          <a:p>
            <a:pPr lvl="1"/>
            <a:r>
              <a:rPr lang="en-US" dirty="0" smtClean="0"/>
              <a:t>Also get </a:t>
            </a:r>
            <a:r>
              <a:rPr lang="en-US" i="1" dirty="0" err="1" smtClean="0">
                <a:solidFill>
                  <a:srgbClr val="0070C0"/>
                </a:solidFill>
              </a:rPr>
              <a:t>Kronecker</a:t>
            </a:r>
            <a:r>
              <a:rPr lang="en-US" i="1" dirty="0" smtClean="0">
                <a:solidFill>
                  <a:srgbClr val="0070C0"/>
                </a:solidFill>
              </a:rPr>
              <a:t> product structure</a:t>
            </a:r>
            <a:r>
              <a:rPr lang="en-US" dirty="0" smtClean="0"/>
              <a:t> for each block</a:t>
            </a:r>
            <a:endParaRPr lang="en-US" dirty="0"/>
          </a:p>
        </p:txBody>
      </p:sp>
      <p:grpSp>
        <p:nvGrpSpPr>
          <p:cNvPr id="6" name="Group 578"/>
          <p:cNvGrpSpPr/>
          <p:nvPr/>
        </p:nvGrpSpPr>
        <p:grpSpPr>
          <a:xfrm>
            <a:off x="3566783" y="3094192"/>
            <a:ext cx="418716" cy="418716"/>
            <a:chOff x="4419600" y="6019800"/>
            <a:chExt cx="609600" cy="609600"/>
          </a:xfrm>
          <a:solidFill>
            <a:srgbClr val="800080"/>
          </a:solidFill>
          <a:effectLst>
            <a:outerShdw blurRad="50800" dist="38100" dir="8100000" algn="tr" rotWithShape="0">
              <a:prstClr val="black">
                <a:alpha val="40000"/>
              </a:prstClr>
            </a:outerShdw>
          </a:effectLst>
        </p:grpSpPr>
        <p:sp>
          <p:nvSpPr>
            <p:cNvPr id="640"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1"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2"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3"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4"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5"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6"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7"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8"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49" name="Rectangle 648"/>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0"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1" name="Rectangle 650"/>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2"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3" name="Rectangle 652"/>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4" name="Rectangle 653"/>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55" name="Rectangle 654"/>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7" name="Rectangle 6"/>
          <p:cNvSpPr/>
          <p:nvPr/>
        </p:nvSpPr>
        <p:spPr bwMode="auto">
          <a:xfrm>
            <a:off x="6026727" y="3251200"/>
            <a:ext cx="104679" cy="104679"/>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8" name="Rectangle 7"/>
          <p:cNvSpPr/>
          <p:nvPr/>
        </p:nvSpPr>
        <p:spPr bwMode="auto">
          <a:xfrm>
            <a:off x="3252739" y="3251200"/>
            <a:ext cx="104679" cy="104679"/>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9" name="Group 659"/>
          <p:cNvGrpSpPr/>
          <p:nvPr/>
        </p:nvGrpSpPr>
        <p:grpSpPr>
          <a:xfrm>
            <a:off x="6340771" y="3094192"/>
            <a:ext cx="418716" cy="418716"/>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624"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5"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6"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7"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8"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9"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0"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1"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2"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3" name="Rectangle 632"/>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4"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5" name="Rectangle 634"/>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6"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7" name="Rectangle 636"/>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8" name="Rectangle 637"/>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39" name="Rectangle 638"/>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10" name="Rectangle 9"/>
          <p:cNvSpPr/>
          <p:nvPr/>
        </p:nvSpPr>
        <p:spPr bwMode="auto">
          <a:xfrm>
            <a:off x="3252739" y="3251200"/>
            <a:ext cx="104679" cy="104679"/>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11" name="Group 4"/>
          <p:cNvGrpSpPr/>
          <p:nvPr/>
        </p:nvGrpSpPr>
        <p:grpSpPr>
          <a:xfrm>
            <a:off x="3566783" y="3094192"/>
            <a:ext cx="418716" cy="418716"/>
            <a:chOff x="4419600" y="6019800"/>
            <a:chExt cx="609600" cy="609600"/>
          </a:xfrm>
          <a:solidFill>
            <a:srgbClr val="800080"/>
          </a:solidFill>
          <a:effectLst>
            <a:outerShdw blurRad="50800" dist="38100" dir="8100000" algn="tr" rotWithShape="0">
              <a:prstClr val="black">
                <a:alpha val="40000"/>
              </a:prstClr>
            </a:outerShdw>
          </a:effectLst>
        </p:grpSpPr>
        <p:sp>
          <p:nvSpPr>
            <p:cNvPr id="608"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9"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0"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1"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2"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3"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4"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5"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6"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7" name="Rectangle 14"/>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8"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19" name="Rectangle 16"/>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0"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1" name="Rectangle 18"/>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2" name="Rectangle 19"/>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23" name="Rectangle 20"/>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12" name="Group 21"/>
          <p:cNvGrpSpPr/>
          <p:nvPr/>
        </p:nvGrpSpPr>
        <p:grpSpPr>
          <a:xfrm>
            <a:off x="4927602" y="2989510"/>
            <a:ext cx="628074" cy="628074"/>
            <a:chOff x="1600200" y="6096000"/>
            <a:chExt cx="914400" cy="914400"/>
          </a:xfrm>
          <a:solidFill>
            <a:srgbClr val="800080"/>
          </a:solidFill>
          <a:effectLst>
            <a:outerShdw blurRad="50800" dist="38100" dir="8100000" algn="tr" rotWithShape="0">
              <a:prstClr val="black">
                <a:alpha val="40000"/>
              </a:prstClr>
            </a:outerShdw>
          </a:effectLst>
        </p:grpSpPr>
        <p:sp>
          <p:nvSpPr>
            <p:cNvPr id="572"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3"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4"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5"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6"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7" name="Rectangle 27"/>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8"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9"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0"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1" name="Rectangle 31"/>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2"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3" name="Rectangle 33"/>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4"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5" name="Rectangle 584"/>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6" name="Rectangle 585"/>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7" name="Rectangle 37"/>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8"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89"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0" name="Rectangle 40"/>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1" name="Rectangle 41"/>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2"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3"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4" name="Rectangle 593"/>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5" name="Rectangle 45"/>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6"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7" name="Rectangle 596"/>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8" name="Rectangle 597"/>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99" name="Rectangle 598"/>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0"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1" name="Rectangle 600"/>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2" name="Rectangle 601"/>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3" name="Rectangle 602"/>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4"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5" name="Rectangle 604"/>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6" name="Rectangle 605"/>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607" name="Rectangle 606"/>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13" name="Group 58"/>
          <p:cNvGrpSpPr/>
          <p:nvPr/>
        </p:nvGrpSpPr>
        <p:grpSpPr>
          <a:xfrm>
            <a:off x="4194855" y="3041850"/>
            <a:ext cx="523395" cy="523395"/>
            <a:chOff x="5334000" y="5867400"/>
            <a:chExt cx="762000" cy="762000"/>
          </a:xfrm>
          <a:solidFill>
            <a:srgbClr val="800080"/>
          </a:solidFill>
          <a:effectLst>
            <a:outerShdw blurRad="50800" dist="38100" dir="8100000" algn="tr" rotWithShape="0">
              <a:prstClr val="black">
                <a:alpha val="40000"/>
              </a:prstClr>
            </a:outerShdw>
          </a:effectLst>
        </p:grpSpPr>
        <p:sp>
          <p:nvSpPr>
            <p:cNvPr id="547"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8"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49"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0"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1"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2"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3"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4"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5"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6" name="Rectangle 555"/>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7"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8" name="Rectangle 557"/>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59"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0" name="Rectangle 559"/>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1" name="Rectangle 560"/>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2" name="Rectangle 561"/>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3"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4"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5"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6"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7"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8" name="Rectangle 567"/>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69"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0" name="Rectangle 569"/>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71"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sp>
        <p:nvSpPr>
          <p:cNvPr id="14" name="Flowchart: Summing Junction 312"/>
          <p:cNvSpPr/>
          <p:nvPr/>
        </p:nvSpPr>
        <p:spPr bwMode="auto">
          <a:xfrm>
            <a:off x="3514436" y="3931612"/>
            <a:ext cx="104679" cy="104679"/>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5" name="Flowchart: Summing Junction 313"/>
          <p:cNvSpPr/>
          <p:nvPr/>
        </p:nvSpPr>
        <p:spPr bwMode="auto">
          <a:xfrm>
            <a:off x="4665903" y="4455006"/>
            <a:ext cx="104679" cy="104679"/>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6" name="Flowchart: Summing Junction 15"/>
          <p:cNvSpPr/>
          <p:nvPr/>
        </p:nvSpPr>
        <p:spPr bwMode="auto">
          <a:xfrm>
            <a:off x="5503333" y="4978400"/>
            <a:ext cx="104679" cy="104679"/>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7" name="Flowchart: Summing Junction 16"/>
          <p:cNvSpPr/>
          <p:nvPr/>
        </p:nvSpPr>
        <p:spPr bwMode="auto">
          <a:xfrm>
            <a:off x="6340764" y="5606473"/>
            <a:ext cx="104679" cy="104679"/>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 name="Flowchart: Summing Junction 17"/>
          <p:cNvSpPr/>
          <p:nvPr/>
        </p:nvSpPr>
        <p:spPr bwMode="auto">
          <a:xfrm>
            <a:off x="7387552" y="6342303"/>
            <a:ext cx="104679" cy="104679"/>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19" name="Group 739"/>
          <p:cNvGrpSpPr/>
          <p:nvPr/>
        </p:nvGrpSpPr>
        <p:grpSpPr>
          <a:xfrm>
            <a:off x="3252739" y="3767770"/>
            <a:ext cx="5024582" cy="2879333"/>
            <a:chOff x="838200" y="2209800"/>
            <a:chExt cx="7315200" cy="4191000"/>
          </a:xfrm>
        </p:grpSpPr>
        <p:cxnSp>
          <p:nvCxnSpPr>
            <p:cNvPr id="539" name="Straight Connector 538"/>
            <p:cNvCxnSpPr/>
            <p:nvPr/>
          </p:nvCxnSpPr>
          <p:spPr bwMode="auto">
            <a:xfrm>
              <a:off x="838200" y="2894806"/>
              <a:ext cx="2514600" cy="1588"/>
            </a:xfrm>
            <a:prstGeom prst="line">
              <a:avLst/>
            </a:prstGeom>
            <a:noFill/>
            <a:ln w="19050" cap="flat" cmpd="sng" algn="ctr">
              <a:solidFill>
                <a:schemeClr val="tx1"/>
              </a:solidFill>
              <a:prstDash val="sysDash"/>
              <a:round/>
              <a:headEnd type="none" w="med" len="med"/>
              <a:tailEnd type="none" w="med" len="med"/>
            </a:ln>
            <a:effectLst/>
          </p:spPr>
        </p:cxnSp>
        <p:cxnSp>
          <p:nvCxnSpPr>
            <p:cNvPr id="540" name="Straight Connector 539"/>
            <p:cNvCxnSpPr/>
            <p:nvPr/>
          </p:nvCxnSpPr>
          <p:spPr bwMode="auto">
            <a:xfrm>
              <a:off x="2133600" y="3656806"/>
              <a:ext cx="2895600" cy="1588"/>
            </a:xfrm>
            <a:prstGeom prst="line">
              <a:avLst/>
            </a:prstGeom>
            <a:noFill/>
            <a:ln w="19050" cap="flat" cmpd="sng" algn="ctr">
              <a:solidFill>
                <a:schemeClr val="tx1"/>
              </a:solidFill>
              <a:prstDash val="sysDash"/>
              <a:round/>
              <a:headEnd type="none" w="med" len="med"/>
              <a:tailEnd type="none" w="med" len="med"/>
            </a:ln>
            <a:effectLst/>
          </p:spPr>
        </p:cxnSp>
        <p:cxnSp>
          <p:nvCxnSpPr>
            <p:cNvPr id="541" name="Straight Connector 540"/>
            <p:cNvCxnSpPr/>
            <p:nvPr/>
          </p:nvCxnSpPr>
          <p:spPr bwMode="auto">
            <a:xfrm>
              <a:off x="3352800" y="4418806"/>
              <a:ext cx="3200400" cy="1588"/>
            </a:xfrm>
            <a:prstGeom prst="line">
              <a:avLst/>
            </a:prstGeom>
            <a:noFill/>
            <a:ln w="19050" cap="flat" cmpd="sng" algn="ctr">
              <a:solidFill>
                <a:schemeClr val="tx1"/>
              </a:solidFill>
              <a:prstDash val="sysDash"/>
              <a:round/>
              <a:headEnd type="none" w="med" len="med"/>
              <a:tailEnd type="none" w="med" len="med"/>
            </a:ln>
            <a:effectLst/>
          </p:spPr>
        </p:cxnSp>
        <p:cxnSp>
          <p:nvCxnSpPr>
            <p:cNvPr id="542" name="Straight Connector 541"/>
            <p:cNvCxnSpPr/>
            <p:nvPr/>
          </p:nvCxnSpPr>
          <p:spPr bwMode="auto">
            <a:xfrm>
              <a:off x="5029200" y="5485606"/>
              <a:ext cx="3124200" cy="794"/>
            </a:xfrm>
            <a:prstGeom prst="line">
              <a:avLst/>
            </a:prstGeom>
            <a:noFill/>
            <a:ln w="19050" cap="flat" cmpd="sng" algn="ctr">
              <a:solidFill>
                <a:schemeClr val="tx1"/>
              </a:solidFill>
              <a:prstDash val="sysDash"/>
              <a:round/>
              <a:headEnd type="none" w="med" len="med"/>
              <a:tailEnd type="none" w="med" len="med"/>
            </a:ln>
            <a:effectLst/>
          </p:spPr>
        </p:cxnSp>
        <p:cxnSp>
          <p:nvCxnSpPr>
            <p:cNvPr id="543" name="Straight Connector 542"/>
            <p:cNvCxnSpPr/>
            <p:nvPr/>
          </p:nvCxnSpPr>
          <p:spPr bwMode="auto">
            <a:xfrm rot="5400000">
              <a:off x="1410494" y="2932906"/>
              <a:ext cx="1447006" cy="794"/>
            </a:xfrm>
            <a:prstGeom prst="line">
              <a:avLst/>
            </a:prstGeom>
            <a:noFill/>
            <a:ln w="19050" cap="flat" cmpd="sng" algn="ctr">
              <a:solidFill>
                <a:schemeClr val="tx1"/>
              </a:solidFill>
              <a:prstDash val="sysDash"/>
              <a:round/>
              <a:headEnd type="none" w="med" len="med"/>
              <a:tailEnd type="none" w="med" len="med"/>
            </a:ln>
            <a:effectLst/>
          </p:spPr>
        </p:cxnSp>
        <p:cxnSp>
          <p:nvCxnSpPr>
            <p:cNvPr id="544" name="Straight Connector 543"/>
            <p:cNvCxnSpPr/>
            <p:nvPr/>
          </p:nvCxnSpPr>
          <p:spPr bwMode="auto">
            <a:xfrm rot="5400000">
              <a:off x="2590800" y="3656806"/>
              <a:ext cx="1524000" cy="1588"/>
            </a:xfrm>
            <a:prstGeom prst="line">
              <a:avLst/>
            </a:prstGeom>
            <a:noFill/>
            <a:ln w="19050" cap="flat" cmpd="sng" algn="ctr">
              <a:solidFill>
                <a:schemeClr val="tx1"/>
              </a:solidFill>
              <a:prstDash val="sysDash"/>
              <a:round/>
              <a:headEnd type="none" w="med" len="med"/>
              <a:tailEnd type="none" w="med" len="med"/>
            </a:ln>
            <a:effectLst/>
          </p:spPr>
        </p:cxnSp>
        <p:cxnSp>
          <p:nvCxnSpPr>
            <p:cNvPr id="545" name="Straight Connector 544"/>
            <p:cNvCxnSpPr/>
            <p:nvPr/>
          </p:nvCxnSpPr>
          <p:spPr bwMode="auto">
            <a:xfrm rot="5400000">
              <a:off x="4114800" y="4571206"/>
              <a:ext cx="1828800" cy="1588"/>
            </a:xfrm>
            <a:prstGeom prst="line">
              <a:avLst/>
            </a:prstGeom>
            <a:noFill/>
            <a:ln w="19050" cap="flat" cmpd="sng" algn="ctr">
              <a:solidFill>
                <a:schemeClr val="tx1"/>
              </a:solidFill>
              <a:prstDash val="sysDash"/>
              <a:round/>
              <a:headEnd type="none" w="med" len="med"/>
              <a:tailEnd type="none" w="med" len="med"/>
            </a:ln>
            <a:effectLst/>
          </p:spPr>
        </p:cxnSp>
        <p:cxnSp>
          <p:nvCxnSpPr>
            <p:cNvPr id="546" name="Straight Connector 545"/>
            <p:cNvCxnSpPr/>
            <p:nvPr/>
          </p:nvCxnSpPr>
          <p:spPr bwMode="auto">
            <a:xfrm rot="5400000">
              <a:off x="5562600" y="5409406"/>
              <a:ext cx="1981200" cy="1588"/>
            </a:xfrm>
            <a:prstGeom prst="line">
              <a:avLst/>
            </a:prstGeom>
            <a:noFill/>
            <a:ln w="19050" cap="flat" cmpd="sng" algn="ctr">
              <a:solidFill>
                <a:schemeClr val="tx1"/>
              </a:solidFill>
              <a:prstDash val="sysDash"/>
              <a:round/>
              <a:headEnd type="none" w="med" len="med"/>
              <a:tailEnd type="none" w="med" len="med"/>
            </a:ln>
            <a:effectLst/>
          </p:spPr>
        </p:cxnSp>
      </p:grpSp>
      <p:sp>
        <p:nvSpPr>
          <p:cNvPr id="20" name="Left Bracket 19"/>
          <p:cNvSpPr/>
          <p:nvPr/>
        </p:nvSpPr>
        <p:spPr bwMode="auto">
          <a:xfrm>
            <a:off x="3200400" y="3722255"/>
            <a:ext cx="52339" cy="2983345"/>
          </a:xfrm>
          <a:prstGeom prst="leftBracket">
            <a:avLst/>
          </a:prstGeom>
          <a:noFill/>
          <a:ln w="5715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a:ln>
                <a:noFill/>
              </a:ln>
              <a:solidFill>
                <a:schemeClr val="tx1"/>
              </a:solidFill>
              <a:effectLst/>
              <a:latin typeface="Tahoma" charset="0"/>
            </a:endParaRPr>
          </a:p>
        </p:txBody>
      </p:sp>
      <p:sp>
        <p:nvSpPr>
          <p:cNvPr id="21" name="Left Bracket 20"/>
          <p:cNvSpPr/>
          <p:nvPr/>
        </p:nvSpPr>
        <p:spPr bwMode="auto">
          <a:xfrm flipH="1">
            <a:off x="8329661" y="3722255"/>
            <a:ext cx="52339" cy="2983345"/>
          </a:xfrm>
          <a:prstGeom prst="leftBracket">
            <a:avLst/>
          </a:prstGeom>
          <a:noFill/>
          <a:ln w="5715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a:ln>
                <a:noFill/>
              </a:ln>
              <a:solidFill>
                <a:schemeClr val="tx1"/>
              </a:solidFill>
              <a:effectLst/>
              <a:latin typeface="Tahoma" charset="0"/>
            </a:endParaRPr>
          </a:p>
        </p:txBody>
      </p:sp>
      <p:sp>
        <p:nvSpPr>
          <p:cNvPr id="22" name="Rectangle 21"/>
          <p:cNvSpPr/>
          <p:nvPr/>
        </p:nvSpPr>
        <p:spPr bwMode="auto">
          <a:xfrm>
            <a:off x="6026727" y="3251200"/>
            <a:ext cx="104679" cy="104679"/>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nvGrpSpPr>
          <p:cNvPr id="23" name="Group 334"/>
          <p:cNvGrpSpPr/>
          <p:nvPr/>
        </p:nvGrpSpPr>
        <p:grpSpPr>
          <a:xfrm>
            <a:off x="6340771" y="3094192"/>
            <a:ext cx="418716" cy="418716"/>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523"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4"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5"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6"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7"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8"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9"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0"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1"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2" name="Rectangle 531"/>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3"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4" name="Rectangle 533"/>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5"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6" name="Rectangle 535"/>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7" name="Rectangle 536"/>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38" name="Rectangle 537"/>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24" name="Group 351"/>
          <p:cNvGrpSpPr/>
          <p:nvPr/>
        </p:nvGrpSpPr>
        <p:grpSpPr>
          <a:xfrm>
            <a:off x="7701590" y="2989510"/>
            <a:ext cx="628074" cy="628074"/>
            <a:chOff x="1600200" y="6096000"/>
            <a:chExt cx="914400" cy="914400"/>
          </a:xfrm>
          <a:solidFill>
            <a:schemeClr val="tx2">
              <a:lumMod val="60000"/>
              <a:lumOff val="40000"/>
            </a:schemeClr>
          </a:solidFill>
          <a:effectLst>
            <a:outerShdw blurRad="50800" dist="38100" dir="8100000" algn="tr" rotWithShape="0">
              <a:prstClr val="black">
                <a:alpha val="40000"/>
              </a:prstClr>
            </a:outerShdw>
          </a:effectLst>
        </p:grpSpPr>
        <p:sp>
          <p:nvSpPr>
            <p:cNvPr id="487"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8"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9"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0"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1"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2" name="Rectangle 491"/>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3"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4"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5"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6" name="Rectangle 495"/>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7"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8" name="Rectangle 497"/>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99"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0" name="Rectangle 499"/>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1" name="Rectangle 500"/>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2" name="Rectangle 501"/>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3"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4"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5" name="Rectangle 504"/>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6" name="Rectangle 505"/>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7"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8"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09" name="Rectangle 508"/>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0" name="Rectangle 509"/>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1"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2" name="Rectangle 511"/>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3" name="Rectangle 512"/>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4" name="Rectangle 513"/>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5"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6" name="Rectangle 515"/>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7" name="Rectangle 516"/>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8" name="Rectangle 517"/>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19"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0" name="Rectangle 519"/>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1" name="Rectangle 520"/>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522" name="Rectangle 521"/>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25" name="Group 388"/>
          <p:cNvGrpSpPr/>
          <p:nvPr/>
        </p:nvGrpSpPr>
        <p:grpSpPr>
          <a:xfrm>
            <a:off x="6968843" y="3041850"/>
            <a:ext cx="523395" cy="523395"/>
            <a:chOff x="5334000" y="5867400"/>
            <a:chExt cx="762000" cy="762000"/>
          </a:xfrm>
          <a:solidFill>
            <a:schemeClr val="tx2">
              <a:lumMod val="60000"/>
              <a:lumOff val="40000"/>
            </a:schemeClr>
          </a:solidFill>
          <a:effectLst>
            <a:outerShdw blurRad="50800" dist="38100" dir="8100000" algn="tr" rotWithShape="0">
              <a:prstClr val="black">
                <a:alpha val="40000"/>
              </a:prstClr>
            </a:outerShdw>
          </a:effectLst>
        </p:grpSpPr>
        <p:sp>
          <p:nvSpPr>
            <p:cNvPr id="462" name="Rectangle 3"/>
            <p:cNvSpPr/>
            <p:nvPr/>
          </p:nvSpPr>
          <p:spPr bwMode="auto">
            <a:xfrm>
              <a:off x="53340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3" name="Rectangle 9"/>
            <p:cNvSpPr/>
            <p:nvPr/>
          </p:nvSpPr>
          <p:spPr bwMode="auto">
            <a:xfrm>
              <a:off x="54864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4" name="Rectangle 18"/>
            <p:cNvSpPr/>
            <p:nvPr/>
          </p:nvSpPr>
          <p:spPr bwMode="auto">
            <a:xfrm>
              <a:off x="5334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5" name="Rectangle 19"/>
            <p:cNvSpPr/>
            <p:nvPr/>
          </p:nvSpPr>
          <p:spPr bwMode="auto">
            <a:xfrm>
              <a:off x="5486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6" name="Rectangle 3"/>
            <p:cNvSpPr/>
            <p:nvPr/>
          </p:nvSpPr>
          <p:spPr bwMode="auto">
            <a:xfrm>
              <a:off x="56388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7" name="Rectangle 27"/>
            <p:cNvSpPr/>
            <p:nvPr/>
          </p:nvSpPr>
          <p:spPr bwMode="auto">
            <a:xfrm>
              <a:off x="57912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8" name="Rectangle 24"/>
            <p:cNvSpPr/>
            <p:nvPr/>
          </p:nvSpPr>
          <p:spPr bwMode="auto">
            <a:xfrm>
              <a:off x="5638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69" name="Rectangle 25"/>
            <p:cNvSpPr/>
            <p:nvPr/>
          </p:nvSpPr>
          <p:spPr bwMode="auto">
            <a:xfrm>
              <a:off x="57912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0" name="Rectangle 3"/>
            <p:cNvSpPr/>
            <p:nvPr/>
          </p:nvSpPr>
          <p:spPr bwMode="auto">
            <a:xfrm>
              <a:off x="5334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1" name="Rectangle 470"/>
            <p:cNvSpPr/>
            <p:nvPr/>
          </p:nvSpPr>
          <p:spPr bwMode="auto">
            <a:xfrm>
              <a:off x="5486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2" name="Rectangle 31"/>
            <p:cNvSpPr/>
            <p:nvPr/>
          </p:nvSpPr>
          <p:spPr bwMode="auto">
            <a:xfrm>
              <a:off x="5334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3" name="Rectangle 472"/>
            <p:cNvSpPr/>
            <p:nvPr/>
          </p:nvSpPr>
          <p:spPr bwMode="auto">
            <a:xfrm>
              <a:off x="5486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4" name="Rectangle 3"/>
            <p:cNvSpPr/>
            <p:nvPr/>
          </p:nvSpPr>
          <p:spPr bwMode="auto">
            <a:xfrm>
              <a:off x="5638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5" name="Rectangle 474"/>
            <p:cNvSpPr/>
            <p:nvPr/>
          </p:nvSpPr>
          <p:spPr bwMode="auto">
            <a:xfrm>
              <a:off x="57912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6" name="Rectangle 475"/>
            <p:cNvSpPr/>
            <p:nvPr/>
          </p:nvSpPr>
          <p:spPr bwMode="auto">
            <a:xfrm>
              <a:off x="5638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7" name="Rectangle 476"/>
            <p:cNvSpPr/>
            <p:nvPr/>
          </p:nvSpPr>
          <p:spPr bwMode="auto">
            <a:xfrm>
              <a:off x="57912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8" name="Rectangle 3"/>
            <p:cNvSpPr/>
            <p:nvPr/>
          </p:nvSpPr>
          <p:spPr bwMode="auto">
            <a:xfrm>
              <a:off x="5334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79" name="Rectangle 48"/>
            <p:cNvSpPr/>
            <p:nvPr/>
          </p:nvSpPr>
          <p:spPr bwMode="auto">
            <a:xfrm>
              <a:off x="5486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0" name="Rectangle 3"/>
            <p:cNvSpPr/>
            <p:nvPr/>
          </p:nvSpPr>
          <p:spPr bwMode="auto">
            <a:xfrm>
              <a:off x="5638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1" name="Rectangle 55"/>
            <p:cNvSpPr/>
            <p:nvPr/>
          </p:nvSpPr>
          <p:spPr bwMode="auto">
            <a:xfrm>
              <a:off x="57912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2" name="Rectangle 3"/>
            <p:cNvSpPr/>
            <p:nvPr/>
          </p:nvSpPr>
          <p:spPr bwMode="auto">
            <a:xfrm>
              <a:off x="59436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3" name="Rectangle 482"/>
            <p:cNvSpPr/>
            <p:nvPr/>
          </p:nvSpPr>
          <p:spPr bwMode="auto">
            <a:xfrm>
              <a:off x="5943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4" name="Rectangle 3"/>
            <p:cNvSpPr/>
            <p:nvPr/>
          </p:nvSpPr>
          <p:spPr bwMode="auto">
            <a:xfrm>
              <a:off x="5943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5" name="Rectangle 484"/>
            <p:cNvSpPr/>
            <p:nvPr/>
          </p:nvSpPr>
          <p:spPr bwMode="auto">
            <a:xfrm>
              <a:off x="5943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86" name="Rectangle 3"/>
            <p:cNvSpPr/>
            <p:nvPr/>
          </p:nvSpPr>
          <p:spPr bwMode="auto">
            <a:xfrm>
              <a:off x="5943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28" name="Group 433"/>
          <p:cNvGrpSpPr/>
          <p:nvPr/>
        </p:nvGrpSpPr>
        <p:grpSpPr>
          <a:xfrm>
            <a:off x="4927602" y="2989510"/>
            <a:ext cx="628074" cy="628074"/>
            <a:chOff x="1600200" y="6096000"/>
            <a:chExt cx="914400" cy="914400"/>
          </a:xfrm>
          <a:solidFill>
            <a:srgbClr val="800080"/>
          </a:solidFill>
          <a:effectLst>
            <a:outerShdw blurRad="50800" dist="38100" dir="8100000" algn="tr" rotWithShape="0">
              <a:prstClr val="black">
                <a:alpha val="40000"/>
              </a:prstClr>
            </a:outerShdw>
          </a:effectLst>
        </p:grpSpPr>
        <p:sp>
          <p:nvSpPr>
            <p:cNvPr id="410"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1"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2"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3"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4"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5" name="Rectangle 414"/>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6"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7"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8"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19" name="Rectangle 418"/>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0"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1" name="Rectangle 420"/>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2"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3" name="Rectangle 422"/>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4" name="Rectangle 423"/>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5" name="Rectangle 424"/>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6"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7"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8" name="Rectangle 427"/>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29" name="Rectangle 428"/>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0"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1"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2" name="Rectangle 431"/>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3" name="Rectangle 432"/>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4"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5" name="Rectangle 434"/>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6" name="Rectangle 435"/>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7" name="Rectangle 436"/>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8"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39" name="Rectangle 438"/>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0" name="Rectangle 439"/>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1" name="Rectangle 440"/>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2"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3" name="Rectangle 442"/>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4" name="Rectangle 443"/>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45" name="Rectangle 444"/>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29" name="Group 470"/>
          <p:cNvGrpSpPr/>
          <p:nvPr/>
        </p:nvGrpSpPr>
        <p:grpSpPr>
          <a:xfrm>
            <a:off x="4194855" y="3041850"/>
            <a:ext cx="523395" cy="523395"/>
            <a:chOff x="5334000" y="5867400"/>
            <a:chExt cx="762000" cy="762000"/>
          </a:xfrm>
          <a:solidFill>
            <a:srgbClr val="800080"/>
          </a:solidFill>
          <a:effectLst>
            <a:outerShdw blurRad="50800" dist="38100" dir="8100000" algn="tr" rotWithShape="0">
              <a:prstClr val="black">
                <a:alpha val="40000"/>
              </a:prstClr>
            </a:outerShdw>
          </a:effectLst>
        </p:grpSpPr>
        <p:sp>
          <p:nvSpPr>
            <p:cNvPr id="385"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6"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7"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8"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89"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0"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1"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2"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3"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4" name="Rectangle 393"/>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5"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6" name="Rectangle 395"/>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7"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8" name="Rectangle 397"/>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99" name="Rectangle 398"/>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0" name="Rectangle 399"/>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1"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2"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3"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4"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5"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6" name="Rectangle 405"/>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7"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8" name="Rectangle 407"/>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409"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2" name="Group 514"/>
          <p:cNvGrpSpPr/>
          <p:nvPr/>
        </p:nvGrpSpPr>
        <p:grpSpPr>
          <a:xfrm>
            <a:off x="7701590" y="2989510"/>
            <a:ext cx="628074" cy="628074"/>
            <a:chOff x="1600200" y="6096000"/>
            <a:chExt cx="914400" cy="914400"/>
          </a:xfrm>
          <a:solidFill>
            <a:schemeClr val="tx2">
              <a:lumMod val="60000"/>
              <a:lumOff val="40000"/>
            </a:schemeClr>
          </a:solidFill>
          <a:effectLst>
            <a:outerShdw blurRad="50800" dist="38100" dir="8100000" algn="tr" rotWithShape="0">
              <a:prstClr val="black">
                <a:alpha val="40000"/>
              </a:prstClr>
            </a:outerShdw>
          </a:effectLst>
        </p:grpSpPr>
        <p:sp>
          <p:nvSpPr>
            <p:cNvPr id="333"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4"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5"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6"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7"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8" name="Rectangle 337"/>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9"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0"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1"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2" name="Rectangle 341"/>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3"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4" name="Rectangle 343"/>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5"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6" name="Rectangle 345"/>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7" name="Rectangle 346"/>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8" name="Rectangle 347"/>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49"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0"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1" name="Rectangle 350"/>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2" name="Rectangle 351"/>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3"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4"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5" name="Rectangle 354"/>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6" name="Rectangle 355"/>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7"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8" name="Rectangle 357"/>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59" name="Rectangle 358"/>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0" name="Rectangle 359"/>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1"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2" name="Rectangle 361"/>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3" name="Rectangle 362"/>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4" name="Rectangle 363"/>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5"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6" name="Rectangle 365"/>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7" name="Rectangle 366"/>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68" name="Rectangle 367"/>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3" name="Group 551"/>
          <p:cNvGrpSpPr/>
          <p:nvPr/>
        </p:nvGrpSpPr>
        <p:grpSpPr>
          <a:xfrm>
            <a:off x="6968843" y="3041850"/>
            <a:ext cx="523395" cy="523395"/>
            <a:chOff x="5334000" y="5867400"/>
            <a:chExt cx="762000" cy="762000"/>
          </a:xfrm>
          <a:solidFill>
            <a:schemeClr val="tx2">
              <a:lumMod val="60000"/>
              <a:lumOff val="40000"/>
            </a:schemeClr>
          </a:solidFill>
          <a:effectLst>
            <a:outerShdw blurRad="50800" dist="38100" dir="8100000" algn="tr" rotWithShape="0">
              <a:prstClr val="black">
                <a:alpha val="40000"/>
              </a:prstClr>
            </a:outerShdw>
          </a:effectLst>
        </p:grpSpPr>
        <p:sp>
          <p:nvSpPr>
            <p:cNvPr id="308" name="Rectangle 3"/>
            <p:cNvSpPr/>
            <p:nvPr/>
          </p:nvSpPr>
          <p:spPr bwMode="auto">
            <a:xfrm>
              <a:off x="53340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9" name="Rectangle 9"/>
            <p:cNvSpPr/>
            <p:nvPr/>
          </p:nvSpPr>
          <p:spPr bwMode="auto">
            <a:xfrm>
              <a:off x="54864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0" name="Rectangle 18"/>
            <p:cNvSpPr/>
            <p:nvPr/>
          </p:nvSpPr>
          <p:spPr bwMode="auto">
            <a:xfrm>
              <a:off x="5334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1" name="Rectangle 19"/>
            <p:cNvSpPr/>
            <p:nvPr/>
          </p:nvSpPr>
          <p:spPr bwMode="auto">
            <a:xfrm>
              <a:off x="5486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2" name="Rectangle 3"/>
            <p:cNvSpPr/>
            <p:nvPr/>
          </p:nvSpPr>
          <p:spPr bwMode="auto">
            <a:xfrm>
              <a:off x="56388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3" name="Rectangle 27"/>
            <p:cNvSpPr/>
            <p:nvPr/>
          </p:nvSpPr>
          <p:spPr bwMode="auto">
            <a:xfrm>
              <a:off x="57912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4" name="Rectangle 24"/>
            <p:cNvSpPr/>
            <p:nvPr/>
          </p:nvSpPr>
          <p:spPr bwMode="auto">
            <a:xfrm>
              <a:off x="5638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5" name="Rectangle 25"/>
            <p:cNvSpPr/>
            <p:nvPr/>
          </p:nvSpPr>
          <p:spPr bwMode="auto">
            <a:xfrm>
              <a:off x="57912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6" name="Rectangle 3"/>
            <p:cNvSpPr/>
            <p:nvPr/>
          </p:nvSpPr>
          <p:spPr bwMode="auto">
            <a:xfrm>
              <a:off x="5334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7" name="Rectangle 316"/>
            <p:cNvSpPr/>
            <p:nvPr/>
          </p:nvSpPr>
          <p:spPr bwMode="auto">
            <a:xfrm>
              <a:off x="5486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8" name="Rectangle 31"/>
            <p:cNvSpPr/>
            <p:nvPr/>
          </p:nvSpPr>
          <p:spPr bwMode="auto">
            <a:xfrm>
              <a:off x="5334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19" name="Rectangle 318"/>
            <p:cNvSpPr/>
            <p:nvPr/>
          </p:nvSpPr>
          <p:spPr bwMode="auto">
            <a:xfrm>
              <a:off x="5486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0" name="Rectangle 3"/>
            <p:cNvSpPr/>
            <p:nvPr/>
          </p:nvSpPr>
          <p:spPr bwMode="auto">
            <a:xfrm>
              <a:off x="5638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1" name="Rectangle 320"/>
            <p:cNvSpPr/>
            <p:nvPr/>
          </p:nvSpPr>
          <p:spPr bwMode="auto">
            <a:xfrm>
              <a:off x="57912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2" name="Rectangle 321"/>
            <p:cNvSpPr/>
            <p:nvPr/>
          </p:nvSpPr>
          <p:spPr bwMode="auto">
            <a:xfrm>
              <a:off x="5638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3" name="Rectangle 322"/>
            <p:cNvSpPr/>
            <p:nvPr/>
          </p:nvSpPr>
          <p:spPr bwMode="auto">
            <a:xfrm>
              <a:off x="57912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4" name="Rectangle 3"/>
            <p:cNvSpPr/>
            <p:nvPr/>
          </p:nvSpPr>
          <p:spPr bwMode="auto">
            <a:xfrm>
              <a:off x="5334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5" name="Rectangle 48"/>
            <p:cNvSpPr/>
            <p:nvPr/>
          </p:nvSpPr>
          <p:spPr bwMode="auto">
            <a:xfrm>
              <a:off x="5486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6" name="Rectangle 3"/>
            <p:cNvSpPr/>
            <p:nvPr/>
          </p:nvSpPr>
          <p:spPr bwMode="auto">
            <a:xfrm>
              <a:off x="5638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7" name="Rectangle 55"/>
            <p:cNvSpPr/>
            <p:nvPr/>
          </p:nvSpPr>
          <p:spPr bwMode="auto">
            <a:xfrm>
              <a:off x="57912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8" name="Rectangle 3"/>
            <p:cNvSpPr/>
            <p:nvPr/>
          </p:nvSpPr>
          <p:spPr bwMode="auto">
            <a:xfrm>
              <a:off x="59436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29" name="Rectangle 328"/>
            <p:cNvSpPr/>
            <p:nvPr/>
          </p:nvSpPr>
          <p:spPr bwMode="auto">
            <a:xfrm>
              <a:off x="5943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0" name="Rectangle 3"/>
            <p:cNvSpPr/>
            <p:nvPr/>
          </p:nvSpPr>
          <p:spPr bwMode="auto">
            <a:xfrm>
              <a:off x="5943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1" name="Rectangle 330"/>
            <p:cNvSpPr/>
            <p:nvPr/>
          </p:nvSpPr>
          <p:spPr bwMode="auto">
            <a:xfrm>
              <a:off x="5943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32" name="Rectangle 3"/>
            <p:cNvSpPr/>
            <p:nvPr/>
          </p:nvSpPr>
          <p:spPr bwMode="auto">
            <a:xfrm>
              <a:off x="5943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4" name="Group 595"/>
          <p:cNvGrpSpPr/>
          <p:nvPr/>
        </p:nvGrpSpPr>
        <p:grpSpPr>
          <a:xfrm>
            <a:off x="4927602" y="2989510"/>
            <a:ext cx="628074" cy="628074"/>
            <a:chOff x="1600200" y="6096000"/>
            <a:chExt cx="914400" cy="914400"/>
          </a:xfrm>
          <a:solidFill>
            <a:srgbClr val="800080"/>
          </a:solidFill>
          <a:effectLst>
            <a:outerShdw blurRad="50800" dist="38100" dir="8100000" algn="tr" rotWithShape="0">
              <a:prstClr val="black">
                <a:alpha val="40000"/>
              </a:prstClr>
            </a:outerShdw>
          </a:effectLst>
        </p:grpSpPr>
        <p:sp>
          <p:nvSpPr>
            <p:cNvPr id="272"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3"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4"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5"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6"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7" name="Rectangle 276"/>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8"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9"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0"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1" name="Rectangle 280"/>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2"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3" name="Rectangle 282"/>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4"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5" name="Rectangle 284"/>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6" name="Rectangle 285"/>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7" name="Rectangle 286"/>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8"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89"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0" name="Rectangle 289"/>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1" name="Rectangle 290"/>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2"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3"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4" name="Rectangle 293"/>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5" name="Rectangle 294"/>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6"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7" name="Rectangle 296"/>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8" name="Rectangle 297"/>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99" name="Rectangle 298"/>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0"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1" name="Rectangle 300"/>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2" name="Rectangle 301"/>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3" name="Rectangle 302"/>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4"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5" name="Rectangle 304"/>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6" name="Rectangle 305"/>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307" name="Rectangle 306"/>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5" name="Group 632"/>
          <p:cNvGrpSpPr/>
          <p:nvPr/>
        </p:nvGrpSpPr>
        <p:grpSpPr>
          <a:xfrm>
            <a:off x="4194855" y="3041850"/>
            <a:ext cx="523395" cy="523395"/>
            <a:chOff x="5334000" y="5867400"/>
            <a:chExt cx="762000" cy="762000"/>
          </a:xfrm>
          <a:solidFill>
            <a:srgbClr val="800080"/>
          </a:solidFill>
          <a:effectLst>
            <a:outerShdw blurRad="50800" dist="38100" dir="8100000" algn="tr" rotWithShape="0">
              <a:prstClr val="black">
                <a:alpha val="40000"/>
              </a:prstClr>
            </a:outerShdw>
          </a:effectLst>
        </p:grpSpPr>
        <p:sp>
          <p:nvSpPr>
            <p:cNvPr id="247"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8"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9"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0"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1"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2"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3"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4"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5"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6" name="Rectangle 255"/>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7"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8" name="Rectangle 257"/>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59"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0" name="Rectangle 259"/>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1" name="Rectangle 260"/>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2" name="Rectangle 261"/>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3"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4"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5"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6"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7"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8" name="Rectangle 267"/>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69"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0" name="Rectangle 269"/>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71"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6" name="Group 676"/>
          <p:cNvGrpSpPr/>
          <p:nvPr/>
        </p:nvGrpSpPr>
        <p:grpSpPr>
          <a:xfrm>
            <a:off x="7701590" y="2989510"/>
            <a:ext cx="628074" cy="628074"/>
            <a:chOff x="1600200" y="6096000"/>
            <a:chExt cx="914400" cy="914400"/>
          </a:xfrm>
          <a:solidFill>
            <a:schemeClr val="tx2">
              <a:lumMod val="60000"/>
              <a:lumOff val="40000"/>
            </a:schemeClr>
          </a:solidFill>
          <a:effectLst>
            <a:outerShdw blurRad="50800" dist="38100" dir="8100000" algn="tr" rotWithShape="0">
              <a:prstClr val="black">
                <a:alpha val="40000"/>
              </a:prstClr>
            </a:outerShdw>
          </a:effectLst>
        </p:grpSpPr>
        <p:sp>
          <p:nvSpPr>
            <p:cNvPr id="211"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2"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3"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4"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5"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6" name="Rectangle 215"/>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7"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8"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9"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0" name="Rectangle 219"/>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1"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2" name="Rectangle 221"/>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3"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4" name="Rectangle 223"/>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5" name="Rectangle 224"/>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6" name="Rectangle 225"/>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7"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8"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29" name="Rectangle 228"/>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0" name="Rectangle 229"/>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1"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2"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3" name="Rectangle 232"/>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4" name="Rectangle 233"/>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5"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6" name="Rectangle 235"/>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7" name="Rectangle 236"/>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8" name="Rectangle 237"/>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39"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0" name="Rectangle 239"/>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1" name="Rectangle 240"/>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2" name="Rectangle 241"/>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3"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4" name="Rectangle 243"/>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5" name="Rectangle 244"/>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46" name="Rectangle 245"/>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37" name="Group 713"/>
          <p:cNvGrpSpPr/>
          <p:nvPr/>
        </p:nvGrpSpPr>
        <p:grpSpPr>
          <a:xfrm>
            <a:off x="6968843" y="3041850"/>
            <a:ext cx="523395" cy="523395"/>
            <a:chOff x="5334000" y="5867400"/>
            <a:chExt cx="762000" cy="762000"/>
          </a:xfrm>
          <a:solidFill>
            <a:schemeClr val="tx2">
              <a:lumMod val="60000"/>
              <a:lumOff val="40000"/>
            </a:schemeClr>
          </a:solidFill>
          <a:effectLst>
            <a:outerShdw blurRad="50800" dist="38100" dir="8100000" algn="tr" rotWithShape="0">
              <a:prstClr val="black">
                <a:alpha val="40000"/>
              </a:prstClr>
            </a:outerShdw>
          </a:effectLst>
        </p:grpSpPr>
        <p:sp>
          <p:nvSpPr>
            <p:cNvPr id="186" name="Rectangle 3"/>
            <p:cNvSpPr/>
            <p:nvPr/>
          </p:nvSpPr>
          <p:spPr bwMode="auto">
            <a:xfrm>
              <a:off x="53340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7" name="Rectangle 9"/>
            <p:cNvSpPr/>
            <p:nvPr/>
          </p:nvSpPr>
          <p:spPr bwMode="auto">
            <a:xfrm>
              <a:off x="54864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8" name="Rectangle 18"/>
            <p:cNvSpPr/>
            <p:nvPr/>
          </p:nvSpPr>
          <p:spPr bwMode="auto">
            <a:xfrm>
              <a:off x="5334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89" name="Rectangle 19"/>
            <p:cNvSpPr/>
            <p:nvPr/>
          </p:nvSpPr>
          <p:spPr bwMode="auto">
            <a:xfrm>
              <a:off x="5486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0" name="Rectangle 3"/>
            <p:cNvSpPr/>
            <p:nvPr/>
          </p:nvSpPr>
          <p:spPr bwMode="auto">
            <a:xfrm>
              <a:off x="56388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1" name="Rectangle 27"/>
            <p:cNvSpPr/>
            <p:nvPr/>
          </p:nvSpPr>
          <p:spPr bwMode="auto">
            <a:xfrm>
              <a:off x="57912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2" name="Rectangle 24"/>
            <p:cNvSpPr/>
            <p:nvPr/>
          </p:nvSpPr>
          <p:spPr bwMode="auto">
            <a:xfrm>
              <a:off x="5638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3" name="Rectangle 25"/>
            <p:cNvSpPr/>
            <p:nvPr/>
          </p:nvSpPr>
          <p:spPr bwMode="auto">
            <a:xfrm>
              <a:off x="57912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4" name="Rectangle 3"/>
            <p:cNvSpPr/>
            <p:nvPr/>
          </p:nvSpPr>
          <p:spPr bwMode="auto">
            <a:xfrm>
              <a:off x="5334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5" name="Rectangle 194"/>
            <p:cNvSpPr/>
            <p:nvPr/>
          </p:nvSpPr>
          <p:spPr bwMode="auto">
            <a:xfrm>
              <a:off x="5486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6" name="Rectangle 31"/>
            <p:cNvSpPr/>
            <p:nvPr/>
          </p:nvSpPr>
          <p:spPr bwMode="auto">
            <a:xfrm>
              <a:off x="5334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7" name="Rectangle 196"/>
            <p:cNvSpPr/>
            <p:nvPr/>
          </p:nvSpPr>
          <p:spPr bwMode="auto">
            <a:xfrm>
              <a:off x="5486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8" name="Rectangle 3"/>
            <p:cNvSpPr/>
            <p:nvPr/>
          </p:nvSpPr>
          <p:spPr bwMode="auto">
            <a:xfrm>
              <a:off x="5638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199" name="Rectangle 198"/>
            <p:cNvSpPr/>
            <p:nvPr/>
          </p:nvSpPr>
          <p:spPr bwMode="auto">
            <a:xfrm>
              <a:off x="57912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0" name="Rectangle 199"/>
            <p:cNvSpPr/>
            <p:nvPr/>
          </p:nvSpPr>
          <p:spPr bwMode="auto">
            <a:xfrm>
              <a:off x="5638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1" name="Rectangle 200"/>
            <p:cNvSpPr/>
            <p:nvPr/>
          </p:nvSpPr>
          <p:spPr bwMode="auto">
            <a:xfrm>
              <a:off x="57912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2" name="Rectangle 3"/>
            <p:cNvSpPr/>
            <p:nvPr/>
          </p:nvSpPr>
          <p:spPr bwMode="auto">
            <a:xfrm>
              <a:off x="5334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3" name="Rectangle 48"/>
            <p:cNvSpPr/>
            <p:nvPr/>
          </p:nvSpPr>
          <p:spPr bwMode="auto">
            <a:xfrm>
              <a:off x="5486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4" name="Rectangle 3"/>
            <p:cNvSpPr/>
            <p:nvPr/>
          </p:nvSpPr>
          <p:spPr bwMode="auto">
            <a:xfrm>
              <a:off x="5638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5" name="Rectangle 55"/>
            <p:cNvSpPr/>
            <p:nvPr/>
          </p:nvSpPr>
          <p:spPr bwMode="auto">
            <a:xfrm>
              <a:off x="57912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6" name="Rectangle 3"/>
            <p:cNvSpPr/>
            <p:nvPr/>
          </p:nvSpPr>
          <p:spPr bwMode="auto">
            <a:xfrm>
              <a:off x="59436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7" name="Rectangle 206"/>
            <p:cNvSpPr/>
            <p:nvPr/>
          </p:nvSpPr>
          <p:spPr bwMode="auto">
            <a:xfrm>
              <a:off x="5943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8" name="Rectangle 3"/>
            <p:cNvSpPr/>
            <p:nvPr/>
          </p:nvSpPr>
          <p:spPr bwMode="auto">
            <a:xfrm>
              <a:off x="5943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09" name="Rectangle 208"/>
            <p:cNvSpPr/>
            <p:nvPr/>
          </p:nvSpPr>
          <p:spPr bwMode="auto">
            <a:xfrm>
              <a:off x="5943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sp>
          <p:nvSpPr>
            <p:cNvPr id="210" name="Rectangle 3"/>
            <p:cNvSpPr/>
            <p:nvPr/>
          </p:nvSpPr>
          <p:spPr bwMode="auto">
            <a:xfrm>
              <a:off x="5943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pic>
        <p:nvPicPr>
          <p:cNvPr id="38" name="Picture 37" descr="TP_tmp.png"/>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267200" y="2456103"/>
            <a:ext cx="228144" cy="456287"/>
          </a:xfrm>
          <a:prstGeom prst="rect">
            <a:avLst/>
          </a:prstGeom>
          <a:noFill/>
        </p:spPr>
      </p:pic>
      <p:pic>
        <p:nvPicPr>
          <p:cNvPr id="39" name="Picture 38" descr="TP_tmp.png"/>
          <p:cNvPicPr>
            <a:picLocks noChangeAspect="1"/>
          </p:cNvPicPr>
          <p:nvPr>
            <p:custDataLst>
              <p:tags r:id="rId2"/>
            </p:custDataLst>
          </p:nvPr>
        </p:nvPicPr>
        <p:blipFill>
          <a:blip r:embed="rId9">
            <a:clrChange>
              <a:clrFrom>
                <a:srgbClr val="FFFFFF"/>
              </a:clrFrom>
              <a:clrTo>
                <a:srgbClr val="FFFFFF">
                  <a:alpha val="0"/>
                </a:srgbClr>
              </a:clrTo>
            </a:clrChange>
          </a:blip>
          <a:stretch>
            <a:fillRect/>
          </a:stretch>
        </p:blipFill>
        <p:spPr bwMode="auto">
          <a:xfrm>
            <a:off x="7162800" y="2532303"/>
            <a:ext cx="189359" cy="381000"/>
          </a:xfrm>
          <a:prstGeom prst="rect">
            <a:avLst/>
          </a:prstGeom>
          <a:noFill/>
          <a:ln/>
          <a:effectLst/>
        </p:spPr>
      </p:pic>
      <p:pic>
        <p:nvPicPr>
          <p:cNvPr id="656" name="Picture 655" descr="TP_tmp.png"/>
          <p:cNvPicPr>
            <a:picLocks noChangeAspect="1"/>
          </p:cNvPicPr>
          <p:nvPr>
            <p:custDataLst>
              <p:tags r:id="rId3"/>
            </p:custDataLst>
          </p:nvPr>
        </p:nvPicPr>
        <p:blipFill>
          <a:blip r:embed="rId10">
            <a:clrChange>
              <a:clrFrom>
                <a:srgbClr val="FFFFFF"/>
              </a:clrFrom>
              <a:clrTo>
                <a:srgbClr val="FFFFFF">
                  <a:alpha val="0"/>
                </a:srgbClr>
              </a:clrTo>
            </a:clrChange>
          </a:blip>
          <a:stretch>
            <a:fillRect/>
          </a:stretch>
        </p:blipFill>
        <p:spPr bwMode="auto">
          <a:xfrm>
            <a:off x="762000" y="4717974"/>
            <a:ext cx="2129344" cy="609948"/>
          </a:xfrm>
          <a:prstGeom prst="rect">
            <a:avLst/>
          </a:prstGeom>
          <a:noFill/>
          <a:ln/>
          <a:effectLst/>
        </p:spPr>
      </p:pic>
      <p:pic>
        <p:nvPicPr>
          <p:cNvPr id="657" name="Picture 656" descr="TP_tmp.png"/>
          <p:cNvPicPr>
            <a:picLocks noChangeAspect="1"/>
          </p:cNvPicPr>
          <p:nvPr>
            <p:custDataLst>
              <p:tags r:id="rId4"/>
            </p:custDataLst>
          </p:nvPr>
        </p:nvPicPr>
        <p:blipFill>
          <a:blip r:embed="rId11">
            <a:clrChange>
              <a:clrFrom>
                <a:srgbClr val="FFFFFF"/>
              </a:clrFrom>
              <a:clrTo>
                <a:srgbClr val="FFFFFF">
                  <a:alpha val="0"/>
                </a:srgbClr>
              </a:clrTo>
            </a:clrChange>
          </a:blip>
          <a:stretch>
            <a:fillRect/>
          </a:stretch>
        </p:blipFill>
        <p:spPr bwMode="auto">
          <a:xfrm>
            <a:off x="8458200" y="4942413"/>
            <a:ext cx="609600" cy="485490"/>
          </a:xfrm>
          <a:prstGeom prst="rect">
            <a:avLst/>
          </a:prstGeom>
          <a:noFill/>
          <a:ln/>
          <a:effectLst/>
        </p:spPr>
      </p:pic>
      <p:grpSp>
        <p:nvGrpSpPr>
          <p:cNvPr id="661" name="Group 660"/>
          <p:cNvGrpSpPr/>
          <p:nvPr/>
        </p:nvGrpSpPr>
        <p:grpSpPr>
          <a:xfrm>
            <a:off x="76200" y="2286000"/>
            <a:ext cx="3505200" cy="685800"/>
            <a:chOff x="76200" y="2286000"/>
            <a:chExt cx="3505200" cy="685800"/>
          </a:xfrm>
        </p:grpSpPr>
        <p:sp>
          <p:nvSpPr>
            <p:cNvPr id="660" name="Rounded Rectangle 659"/>
            <p:cNvSpPr/>
            <p:nvPr/>
          </p:nvSpPr>
          <p:spPr bwMode="auto">
            <a:xfrm>
              <a:off x="76200" y="2286000"/>
              <a:ext cx="3505200" cy="685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pic>
          <p:nvPicPr>
            <p:cNvPr id="658" name="Picture 657" descr="TP_tmp.png"/>
            <p:cNvPicPr>
              <a:picLocks noChangeAspect="1"/>
            </p:cNvPicPr>
            <p:nvPr>
              <p:custDataLst>
                <p:tags r:id="rId5"/>
              </p:custDataLst>
            </p:nvPr>
          </p:nvPicPr>
          <p:blipFill>
            <a:blip r:embed="rId12">
              <a:clrChange>
                <a:clrFrom>
                  <a:srgbClr val="FFFFFF"/>
                </a:clrFrom>
                <a:clrTo>
                  <a:srgbClr val="FFFFFF">
                    <a:alpha val="0"/>
                  </a:srgbClr>
                </a:clrTo>
              </a:clrChange>
            </a:blip>
            <a:stretch>
              <a:fillRect/>
            </a:stretch>
          </p:blipFill>
          <p:spPr bwMode="auto">
            <a:xfrm>
              <a:off x="228600" y="2438400"/>
              <a:ext cx="3200400" cy="386073"/>
            </a:xfrm>
            <a:prstGeom prst="rect">
              <a:avLst/>
            </a:prstGeom>
            <a:noFill/>
            <a:ln/>
            <a:effectLst/>
          </p:spPr>
        </p:pic>
      </p:grpSp>
      <p:sp>
        <p:nvSpPr>
          <p:cNvPr id="659" name="Slide Number Placeholder 658"/>
          <p:cNvSpPr>
            <a:spLocks noGrp="1"/>
          </p:cNvSpPr>
          <p:nvPr>
            <p:ph type="sldNum" sz="quarter" idx="12"/>
          </p:nvPr>
        </p:nvSpPr>
        <p:spPr/>
        <p:txBody>
          <a:bodyPr/>
          <a:lstStyle/>
          <a:p>
            <a:fld id="{5A1D4220-6FA6-4414-AE3B-775DEAC5B3B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0313 -0.00138 L 0.01042 0.09723 " pathEditMode="relative" rAng="0" ptsTypes="AA">
                                      <p:cBhvr>
                                        <p:cTn id="6" dur="500" fill="hold"/>
                                        <p:tgtEl>
                                          <p:spTgt spid="26"/>
                                        </p:tgtEl>
                                        <p:attrNameLst>
                                          <p:attrName>ppt_x</p:attrName>
                                          <p:attrName>ppt_y</p:attrName>
                                        </p:attrNameLst>
                                      </p:cBhvr>
                                      <p:rCtr x="7" y="49"/>
                                    </p:animMotion>
                                  </p:childTnLst>
                                </p:cTn>
                              </p:par>
                              <p:par>
                                <p:cTn id="7" presetID="35" presetClass="path" presetSubtype="0" accel="50000" decel="50000" fill="hold" nodeType="withEffect">
                                  <p:stCondLst>
                                    <p:cond delay="0"/>
                                  </p:stCondLst>
                                  <p:childTnLst>
                                    <p:animMotion origin="layout" path="M 5.55556E-7 -4.44444E-6 L -0.29132 0.09862 " pathEditMode="relative" rAng="0" ptsTypes="AA">
                                      <p:cBhvr>
                                        <p:cTn id="8" dur="500" fill="hold"/>
                                        <p:tgtEl>
                                          <p:spTgt spid="31"/>
                                        </p:tgtEl>
                                        <p:attrNameLst>
                                          <p:attrName>ppt_x</p:attrName>
                                          <p:attrName>ppt_y</p:attrName>
                                        </p:attrNameLst>
                                      </p:cBhvr>
                                      <p:rCtr x="-146" y="49"/>
                                    </p:animMotion>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500"/>
                            </p:stCondLst>
                            <p:childTnLst>
                              <p:par>
                                <p:cTn id="13" presetID="63" presetClass="path" presetSubtype="0" accel="50000" decel="50000" fill="hold" nodeType="afterEffect">
                                  <p:stCondLst>
                                    <p:cond delay="0"/>
                                  </p:stCondLst>
                                  <p:childTnLst>
                                    <p:animMotion origin="layout" path="M -8.33333E-7 -4.44444E-6 L 0.07031 0.17639 " pathEditMode="relative" rAng="0" ptsTypes="AA">
                                      <p:cBhvr>
                                        <p:cTn id="14" dur="500" fill="hold"/>
                                        <p:tgtEl>
                                          <p:spTgt spid="27"/>
                                        </p:tgtEl>
                                        <p:attrNameLst>
                                          <p:attrName>ppt_x</p:attrName>
                                          <p:attrName>ppt_y</p:attrName>
                                        </p:attrNameLst>
                                      </p:cBhvr>
                                      <p:rCtr x="35" y="88"/>
                                    </p:animMotion>
                                  </p:childTnLst>
                                </p:cTn>
                              </p:par>
                              <p:par>
                                <p:cTn id="15" presetID="35" presetClass="path" presetSubtype="0" accel="50000" decel="50000" fill="hold" grpId="0" nodeType="withEffect">
                                  <p:stCondLst>
                                    <p:cond delay="0"/>
                                  </p:stCondLst>
                                  <p:childTnLst>
                                    <p:animMotion origin="layout" path="M 3.05556E-6 -4.44444E-6 L -0.13143 0.17639 " pathEditMode="relative" rAng="0" ptsTypes="AA">
                                      <p:cBhvr>
                                        <p:cTn id="16" dur="500" fill="hold"/>
                                        <p:tgtEl>
                                          <p:spTgt spid="30"/>
                                        </p:tgtEl>
                                        <p:attrNameLst>
                                          <p:attrName>ppt_x</p:attrName>
                                          <p:attrName>ppt_y</p:attrName>
                                        </p:attrNameLst>
                                      </p:cBhvr>
                                      <p:rCtr x="-66" y="88"/>
                                    </p:animMotion>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path" presetSubtype="0" accel="50000" decel="50000" fill="hold" nodeType="afterEffect">
                                  <p:stCondLst>
                                    <p:cond delay="0"/>
                                  </p:stCondLst>
                                  <p:childTnLst>
                                    <p:animMotion origin="layout" path="M -8.33333E-7 -4.44444E-6 L 0.16198 0.25417 " pathEditMode="relative" rAng="0" ptsTypes="AA">
                                      <p:cBhvr>
                                        <p:cTn id="22" dur="500" fill="hold"/>
                                        <p:tgtEl>
                                          <p:spTgt spid="11"/>
                                        </p:tgtEl>
                                        <p:attrNameLst>
                                          <p:attrName>ppt_x</p:attrName>
                                          <p:attrName>ppt_y</p:attrName>
                                        </p:attrNameLst>
                                      </p:cBhvr>
                                      <p:rCtr x="81" y="127"/>
                                    </p:animMotion>
                                  </p:childTnLst>
                                </p:cTn>
                              </p:par>
                              <p:par>
                                <p:cTn id="23" presetID="42" presetClass="path" presetSubtype="0" accel="50000" decel="50000" fill="hold" nodeType="withEffect">
                                  <p:stCondLst>
                                    <p:cond delay="0"/>
                                  </p:stCondLst>
                                  <p:childTnLst>
                                    <p:animMotion origin="layout" path="M 5.55556E-7 -4.44444E-6 L -0.07465 0.25417 " pathEditMode="relative" rAng="0" ptsTypes="AA">
                                      <p:cBhvr>
                                        <p:cTn id="24" dur="500" fill="hold"/>
                                        <p:tgtEl>
                                          <p:spTgt spid="23"/>
                                        </p:tgtEl>
                                        <p:attrNameLst>
                                          <p:attrName>ppt_x</p:attrName>
                                          <p:attrName>ppt_y</p:attrName>
                                        </p:attrNameLst>
                                      </p:cBhvr>
                                      <p:rCtr x="-37" y="127"/>
                                    </p:animMotion>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42" presetClass="path" presetSubtype="0" accel="50000" decel="50000" fill="hold" grpId="0" nodeType="afterEffect">
                                  <p:stCondLst>
                                    <p:cond delay="0"/>
                                  </p:stCondLst>
                                  <p:childTnLst>
                                    <p:animMotion origin="layout" path="M 1.66667E-6 -4.44444E-6 L 0.32187 0.34306 " pathEditMode="relative" rAng="0" ptsTypes="AA">
                                      <p:cBhvr>
                                        <p:cTn id="30" dur="500" fill="hold"/>
                                        <p:tgtEl>
                                          <p:spTgt spid="10"/>
                                        </p:tgtEl>
                                        <p:attrNameLst>
                                          <p:attrName>ppt_x</p:attrName>
                                          <p:attrName>ppt_y</p:attrName>
                                        </p:attrNameLst>
                                      </p:cBhvr>
                                      <p:rCtr x="161" y="172"/>
                                    </p:animMotion>
                                  </p:childTnLst>
                                </p:cTn>
                              </p:par>
                              <p:par>
                                <p:cTn id="31" presetID="42" presetClass="path" presetSubtype="0" accel="50000" decel="50000" fill="hold" nodeType="withEffect">
                                  <p:stCondLst>
                                    <p:cond delay="0"/>
                                  </p:stCondLst>
                                  <p:childTnLst>
                                    <p:animMotion origin="layout" path="M -2.5E-6 -4.44444E-6 L -0.13489 0.34306 " pathEditMode="relative" rAng="0" ptsTypes="AA">
                                      <p:cBhvr>
                                        <p:cTn id="32" dur="500" fill="hold"/>
                                        <p:tgtEl>
                                          <p:spTgt spid="36"/>
                                        </p:tgtEl>
                                        <p:attrNameLst>
                                          <p:attrName>ppt_x</p:attrName>
                                          <p:attrName>ppt_y</p:attrName>
                                        </p:attrNameLst>
                                      </p:cBhvr>
                                      <p:rCtr x="-68" y="172"/>
                                    </p:animMotion>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3.05556E-6 -4.44444E-6 L 0.13524 0.45417 " pathEditMode="relative" rAng="0" ptsTypes="AA">
                                      <p:cBhvr>
                                        <p:cTn id="38" dur="500" fill="hold"/>
                                        <p:tgtEl>
                                          <p:spTgt spid="22"/>
                                        </p:tgtEl>
                                        <p:attrNameLst>
                                          <p:attrName>ppt_x</p:attrName>
                                          <p:attrName>ppt_y</p:attrName>
                                        </p:attrNameLst>
                                      </p:cBhvr>
                                      <p:rCtr x="68" y="227"/>
                                    </p:animMotion>
                                  </p:childTnLst>
                                </p:cTn>
                              </p:par>
                              <p:par>
                                <p:cTn id="39" presetID="42" presetClass="path" presetSubtype="0" accel="50000" decel="50000" fill="hold" nodeType="withEffect">
                                  <p:stCondLst>
                                    <p:cond delay="0"/>
                                  </p:stCondLst>
                                  <p:childTnLst>
                                    <p:animMotion origin="layout" path="M -3.88889E-6 -4.44444E-6 L 0.28507 0.45417 " pathEditMode="relative" rAng="0" ptsTypes="AA">
                                      <p:cBhvr>
                                        <p:cTn id="40" dur="500" fill="hold"/>
                                        <p:tgtEl>
                                          <p:spTgt spid="34"/>
                                        </p:tgtEl>
                                        <p:attrNameLst>
                                          <p:attrName>ppt_x</p:attrName>
                                          <p:attrName>ppt_y</p:attrName>
                                        </p:attrNameLst>
                                      </p:cBhvr>
                                      <p:rCtr x="143" y="227"/>
                                    </p:animMotion>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6" grpId="0" animBg="1"/>
      <p:bldP spid="10" grpId="0" animBg="1"/>
      <p:bldP spid="14" grpId="0" animBg="1"/>
      <p:bldP spid="15" grpId="0" animBg="1"/>
      <p:bldP spid="16" grpId="0" animBg="1"/>
      <p:bldP spid="17" grpId="0" animBg="1"/>
      <p:bldP spid="1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Oval 200"/>
          <p:cNvSpPr/>
          <p:nvPr/>
        </p:nvSpPr>
        <p:spPr bwMode="auto">
          <a:xfrm>
            <a:off x="4800600" y="3276600"/>
            <a:ext cx="1219200" cy="1219200"/>
          </a:xfrm>
          <a:prstGeom prst="ellipse">
            <a:avLst/>
          </a:prstGeom>
          <a:solidFill>
            <a:schemeClr val="tx2">
              <a:lumMod val="40000"/>
              <a:lumOff val="60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6" name="Oval 205"/>
          <p:cNvSpPr/>
          <p:nvPr/>
        </p:nvSpPr>
        <p:spPr bwMode="auto">
          <a:xfrm>
            <a:off x="6629400" y="4267200"/>
            <a:ext cx="1219200" cy="1219200"/>
          </a:xfrm>
          <a:prstGeom prst="ellipse">
            <a:avLst/>
          </a:prstGeom>
          <a:solidFill>
            <a:schemeClr val="tx2">
              <a:lumMod val="40000"/>
              <a:lumOff val="60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4" name="Oval 193"/>
          <p:cNvSpPr/>
          <p:nvPr/>
        </p:nvSpPr>
        <p:spPr bwMode="auto">
          <a:xfrm>
            <a:off x="2895600" y="2362200"/>
            <a:ext cx="1219200" cy="1219200"/>
          </a:xfrm>
          <a:prstGeom prst="ellipse">
            <a:avLst/>
          </a:prstGeom>
          <a:solidFill>
            <a:schemeClr val="tx2">
              <a:lumMod val="40000"/>
              <a:lumOff val="60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z="3200" dirty="0" smtClean="0"/>
              <a:t>Identity Management</a:t>
            </a:r>
            <a:endParaRPr lang="en-US" sz="3200" dirty="0"/>
          </a:p>
        </p:txBody>
      </p:sp>
      <p:pic>
        <p:nvPicPr>
          <p:cNvPr id="6" name="Picture 1142"/>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262174" y="3962400"/>
            <a:ext cx="884464" cy="1014743"/>
          </a:xfrm>
          <a:prstGeom prst="rect">
            <a:avLst/>
          </a:prstGeom>
          <a:noFill/>
          <a:ln w="9525">
            <a:noFill/>
            <a:miter lim="800000"/>
            <a:headEnd/>
            <a:tailEnd/>
          </a:ln>
          <a:effectLst/>
        </p:spPr>
      </p:pic>
      <p:pic>
        <p:nvPicPr>
          <p:cNvPr id="7" name="Picture 1143"/>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304007" y="2667000"/>
            <a:ext cx="800799" cy="1005183"/>
          </a:xfrm>
          <a:prstGeom prst="rect">
            <a:avLst/>
          </a:prstGeom>
          <a:noFill/>
          <a:ln w="9525">
            <a:noFill/>
            <a:miter lim="800000"/>
            <a:headEnd/>
            <a:tailEnd/>
          </a:ln>
          <a:effectLst/>
        </p:spPr>
      </p:pic>
      <p:pic>
        <p:nvPicPr>
          <p:cNvPr id="8" name="Picture 1144"/>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394844" y="1295400"/>
            <a:ext cx="619125" cy="1090043"/>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0" y="5410200"/>
            <a:ext cx="1104013" cy="847725"/>
          </a:xfrm>
          <a:prstGeom prst="rect">
            <a:avLst/>
          </a:prstGeom>
          <a:noFill/>
          <a:ln w="9525">
            <a:noFill/>
            <a:miter lim="800000"/>
            <a:headEnd/>
            <a:tailEnd/>
          </a:ln>
          <a:effectLst>
            <a:outerShdw blurRad="50800" dist="50800" dir="5400000" algn="ctr" rotWithShape="0">
              <a:srgbClr val="000000"/>
            </a:outerShdw>
          </a:effectLst>
        </p:spPr>
      </p:pic>
      <p:pic>
        <p:nvPicPr>
          <p:cNvPr id="102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a:off x="1521380" y="24342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1216580" y="22056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a:off x="2054781" y="25866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1826180" y="23580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171905">
            <a:off x="2816780" y="28152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180194" flipH="1">
            <a:off x="2435780" y="25104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a:off x="3273980" y="28914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699139" flipH="1">
            <a:off x="3107401" y="262469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7821475">
            <a:off x="3731180" y="304384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118437" flipH="1">
            <a:off x="3578780" y="27390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a:off x="4112179" y="34248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4112180" y="31200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a:off x="4645580" y="37296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4493179" y="34248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716007">
            <a:off x="5178980" y="38820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395323" flipH="1">
            <a:off x="4950380" y="36534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a:off x="5636180" y="39582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5483780" y="37296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a:off x="6093380" y="42630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5940981" y="39582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743552">
            <a:off x="6689626" y="453126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6398178" y="42630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7376">
            <a:off x="7221699" y="468114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3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698446" flipH="1">
            <a:off x="6993588" y="445347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8252565">
            <a:off x="7687416" y="4894289"/>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8174892">
            <a:off x="8145575" y="535074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7998379" y="502504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1516590" y="35281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1242129" y="33757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442063">
            <a:off x="2186869" y="33757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1805869" y="32995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2872669" y="31471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2491669" y="3147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3406069" y="29185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3101269" y="29947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363941">
            <a:off x="3880053" y="2801129"/>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0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673797" flipH="1">
            <a:off x="3710869" y="2766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379467">
            <a:off x="4337098" y="257207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43351" flipH="1">
            <a:off x="4091869" y="26137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4701469" y="25375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4549069" y="2385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726732">
            <a:off x="5323423" y="240886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058067" flipH="1">
            <a:off x="5025525" y="2352463"/>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5844469" y="23089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5539669" y="21565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316082">
            <a:off x="6301669" y="21565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1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290432" flipH="1">
            <a:off x="5996869" y="20803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480478">
            <a:off x="6911269" y="20041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702473" flipH="1">
            <a:off x="6606469" y="18517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7444669" y="18517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7139869" y="16993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8069791" y="18517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7749469" y="16993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8328731" y="16993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33" name="Picture 2"/>
          <p:cNvPicPr>
            <a:picLocks noChangeAspect="1" noChangeArrowheads="1"/>
          </p:cNvPicPr>
          <p:nvPr/>
        </p:nvPicPr>
        <p:blipFill>
          <a:blip r:embed="rId7"/>
          <a:srcRect/>
          <a:stretch>
            <a:fillRect/>
          </a:stretch>
        </p:blipFill>
        <p:spPr bwMode="auto">
          <a:xfrm rot="6962875">
            <a:off x="8760382" y="5787044"/>
            <a:ext cx="152400" cy="258939"/>
          </a:xfrm>
          <a:prstGeom prst="rect">
            <a:avLst/>
          </a:prstGeom>
          <a:noFill/>
          <a:ln w="9525">
            <a:noFill/>
            <a:miter lim="800000"/>
            <a:headEnd/>
            <a:tailEnd/>
          </a:ln>
          <a:effectLst/>
        </p:spPr>
      </p:pic>
      <p:pic>
        <p:nvPicPr>
          <p:cNvPr id="13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6962875" flipH="1">
            <a:off x="8531781" y="548224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3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1516589" y="604272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3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1242128" y="589032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3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2156529" y="604272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3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1775529" y="589032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2659590" y="604272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2385129" y="589032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3299530" y="6042729"/>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2918530" y="5890328"/>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773287">
            <a:off x="4091869" y="59665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3710869" y="5814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977664">
            <a:off x="4777669" y="58141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999200" flipH="1">
            <a:off x="4396669" y="57379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5311069" y="55093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447063" flipH="1">
            <a:off x="5006269" y="5433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716179">
            <a:off x="5768269" y="53569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842777" flipH="1">
            <a:off x="5463469" y="52045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6225469" y="51283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093431" flipH="1">
            <a:off x="5920669" y="5052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6682667" y="49759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6454069" y="48997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7216069" y="48235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6911269" y="47473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606580">
            <a:off x="7839667" y="4546326"/>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5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7520869" y="45949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8359069" y="44425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806214" flipH="1">
            <a:off x="8074678" y="4339984"/>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8587669" y="4290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1424869" y="47473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1150408" y="45949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2064809" y="474733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1683809" y="45949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6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03629">
            <a:off x="2663031" y="463725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19184" flipH="1">
            <a:off x="2293409" y="459493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3101269" y="43663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770951" flipH="1">
            <a:off x="2816976" y="4417015"/>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285560">
            <a:off x="3710869" y="41377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3329869" y="41377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4168069" y="40615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330247" flipH="1">
            <a:off x="3939469" y="3909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447923">
            <a:off x="4747333" y="398533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01962" flipH="1">
            <a:off x="4491841" y="3875295"/>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539806">
            <a:off x="5311067" y="3909130"/>
            <a:ext cx="152401" cy="258941"/>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5006273" y="3832932"/>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5996869" y="37567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079802" flipH="1">
            <a:off x="5615869" y="37567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3"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140495">
            <a:off x="6535647" y="3766277"/>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4"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6301669" y="36043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7063669" y="36043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3950626" flipH="1">
            <a:off x="6758869" y="35281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977059">
            <a:off x="7597069" y="34519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193700" flipH="1">
            <a:off x="7292269" y="33757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89"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8130469" y="34519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9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7825669" y="32995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91"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a:off x="8663869" y="3375731"/>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9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5400000" flipH="1">
            <a:off x="8359069" y="3299530"/>
            <a:ext cx="152400" cy="25893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95" name="Rounded Rectangle 194"/>
          <p:cNvSpPr/>
          <p:nvPr/>
        </p:nvSpPr>
        <p:spPr bwMode="auto">
          <a:xfrm>
            <a:off x="2362200" y="1219200"/>
            <a:ext cx="2438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ahoma" charset="0"/>
              </a:rPr>
              <a:t>Mixing @Tracks</a:t>
            </a:r>
            <a:r>
              <a:rPr kumimoji="0" lang="en-US" sz="2000" b="0" i="0" u="none" strike="noStrike" cap="none" normalizeH="0" dirty="0" smtClean="0">
                <a:ln>
                  <a:noFill/>
                </a:ln>
                <a:solidFill>
                  <a:schemeClr val="tx1"/>
                </a:solidFill>
                <a:effectLst/>
                <a:latin typeface="Tahoma" charset="0"/>
              </a:rPr>
              <a:t> 1,2</a:t>
            </a:r>
            <a:endParaRPr kumimoji="0" lang="en-US" sz="2000" b="0" i="0" u="none" strike="noStrike" cap="none" normalizeH="0" baseline="0" dirty="0" smtClean="0">
              <a:ln>
                <a:noFill/>
              </a:ln>
              <a:solidFill>
                <a:schemeClr val="tx1"/>
              </a:solidFill>
              <a:effectLst/>
              <a:latin typeface="Tahoma" charset="0"/>
            </a:endParaRPr>
          </a:p>
        </p:txBody>
      </p:sp>
      <p:cxnSp>
        <p:nvCxnSpPr>
          <p:cNvPr id="196" name="Curved Connector 195"/>
          <p:cNvCxnSpPr>
            <a:stCxn id="195" idx="2"/>
            <a:endCxn id="194" idx="0"/>
          </p:cNvCxnSpPr>
          <p:nvPr/>
        </p:nvCxnSpPr>
        <p:spPr bwMode="auto">
          <a:xfrm rot="5400000">
            <a:off x="3238500" y="2019300"/>
            <a:ext cx="609600" cy="76200"/>
          </a:xfrm>
          <a:prstGeom prst="curvedConnector3">
            <a:avLst>
              <a:gd name="adj1" fmla="val 50000"/>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sp>
        <p:nvSpPr>
          <p:cNvPr id="202" name="Rounded Rectangle 201"/>
          <p:cNvSpPr/>
          <p:nvPr/>
        </p:nvSpPr>
        <p:spPr bwMode="auto">
          <a:xfrm>
            <a:off x="5181600" y="2590800"/>
            <a:ext cx="2438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ahoma" charset="0"/>
              </a:rPr>
              <a:t>Mixing @Tracks</a:t>
            </a:r>
            <a:r>
              <a:rPr kumimoji="0" lang="en-US" sz="2000" b="0" i="0" u="none" strike="noStrike" cap="none" normalizeH="0" dirty="0" smtClean="0">
                <a:ln>
                  <a:noFill/>
                </a:ln>
                <a:solidFill>
                  <a:schemeClr val="tx1"/>
                </a:solidFill>
                <a:effectLst/>
                <a:latin typeface="Tahoma" charset="0"/>
              </a:rPr>
              <a:t> 1,3</a:t>
            </a:r>
            <a:endParaRPr kumimoji="0" lang="en-US" sz="2000" b="0" i="0" u="none" strike="noStrike" cap="none" normalizeH="0" baseline="0" dirty="0" smtClean="0">
              <a:ln>
                <a:noFill/>
              </a:ln>
              <a:solidFill>
                <a:schemeClr val="tx1"/>
              </a:solidFill>
              <a:effectLst/>
              <a:latin typeface="Tahoma" charset="0"/>
            </a:endParaRPr>
          </a:p>
        </p:txBody>
      </p:sp>
      <p:cxnSp>
        <p:nvCxnSpPr>
          <p:cNvPr id="203" name="Curved Connector 202"/>
          <p:cNvCxnSpPr>
            <a:stCxn id="202" idx="2"/>
            <a:endCxn id="201" idx="7"/>
          </p:cNvCxnSpPr>
          <p:nvPr/>
        </p:nvCxnSpPr>
        <p:spPr bwMode="auto">
          <a:xfrm rot="5400000">
            <a:off x="5955552" y="3009900"/>
            <a:ext cx="330948" cy="559548"/>
          </a:xfrm>
          <a:prstGeom prst="curvedConnector3">
            <a:avLst>
              <a:gd name="adj1" fmla="val 50000"/>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sp>
        <p:nvSpPr>
          <p:cNvPr id="207" name="Rounded Rectangle 206"/>
          <p:cNvSpPr/>
          <p:nvPr/>
        </p:nvSpPr>
        <p:spPr bwMode="auto">
          <a:xfrm>
            <a:off x="5334000" y="6172200"/>
            <a:ext cx="2438400"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ahoma" charset="0"/>
              </a:rPr>
              <a:t>Mixing @Tracks</a:t>
            </a:r>
            <a:r>
              <a:rPr kumimoji="0" lang="en-US" sz="2000" b="0" i="0" u="none" strike="noStrike" cap="none" normalizeH="0" dirty="0" smtClean="0">
                <a:ln>
                  <a:noFill/>
                </a:ln>
                <a:solidFill>
                  <a:schemeClr val="tx1"/>
                </a:solidFill>
                <a:effectLst/>
                <a:latin typeface="Tahoma" charset="0"/>
              </a:rPr>
              <a:t> 1,4</a:t>
            </a:r>
            <a:endParaRPr kumimoji="0" lang="en-US" sz="2000" b="0" i="0" u="none" strike="noStrike" cap="none" normalizeH="0" baseline="0" dirty="0" smtClean="0">
              <a:ln>
                <a:noFill/>
              </a:ln>
              <a:solidFill>
                <a:schemeClr val="tx1"/>
              </a:solidFill>
              <a:effectLst/>
              <a:latin typeface="Tahoma" charset="0"/>
            </a:endParaRPr>
          </a:p>
        </p:txBody>
      </p:sp>
      <p:cxnSp>
        <p:nvCxnSpPr>
          <p:cNvPr id="208" name="Curved Connector 207"/>
          <p:cNvCxnSpPr>
            <a:stCxn id="207" idx="0"/>
            <a:endCxn id="206" idx="4"/>
          </p:cNvCxnSpPr>
          <p:nvPr/>
        </p:nvCxnSpPr>
        <p:spPr bwMode="auto">
          <a:xfrm rot="5400000" flipH="1" flipV="1">
            <a:off x="6553200" y="5486400"/>
            <a:ext cx="685800" cy="685800"/>
          </a:xfrm>
          <a:prstGeom prst="curvedConnector3">
            <a:avLst>
              <a:gd name="adj1" fmla="val 50000"/>
            </a:avLst>
          </a:prstGeom>
          <a:noFill/>
          <a:ln w="57150" cap="flat" cmpd="sng" algn="ctr">
            <a:solidFill>
              <a:schemeClr val="tx2">
                <a:lumMod val="60000"/>
                <a:lumOff val="40000"/>
              </a:schemeClr>
            </a:solidFill>
            <a:prstDash val="solid"/>
            <a:round/>
            <a:headEnd type="none" w="med" len="med"/>
            <a:tailEnd type="triangle" w="med" len="med"/>
          </a:ln>
          <a:effectLst>
            <a:outerShdw blurRad="50800" dist="38100" dir="8100000" algn="tr" rotWithShape="0">
              <a:prstClr val="black">
                <a:alpha val="40000"/>
              </a:prstClr>
            </a:outerShdw>
          </a:effectLst>
        </p:spPr>
      </p:cxnSp>
      <p:sp>
        <p:nvSpPr>
          <p:cNvPr id="212" name="TextBox 211"/>
          <p:cNvSpPr txBox="1"/>
          <p:nvPr/>
        </p:nvSpPr>
        <p:spPr>
          <a:xfrm rot="1234329">
            <a:off x="1316236" y="2097143"/>
            <a:ext cx="1371600" cy="400110"/>
          </a:xfrm>
          <a:prstGeom prst="rect">
            <a:avLst/>
          </a:prstGeom>
          <a:noFill/>
        </p:spPr>
        <p:txBody>
          <a:bodyPr wrap="square" rtlCol="0">
            <a:spAutoFit/>
          </a:bodyPr>
          <a:lstStyle/>
          <a:p>
            <a:r>
              <a:rPr lang="en-US" sz="2000" dirty="0" smtClean="0">
                <a:solidFill>
                  <a:srgbClr val="FF0000"/>
                </a:solidFill>
              </a:rPr>
              <a:t>Track 1</a:t>
            </a:r>
            <a:endParaRPr lang="en-US" sz="2000" dirty="0">
              <a:solidFill>
                <a:srgbClr val="FF0000"/>
              </a:solidFill>
            </a:endParaRPr>
          </a:p>
        </p:txBody>
      </p:sp>
      <p:sp>
        <p:nvSpPr>
          <p:cNvPr id="213" name="TextBox 212"/>
          <p:cNvSpPr txBox="1"/>
          <p:nvPr/>
        </p:nvSpPr>
        <p:spPr>
          <a:xfrm rot="20865832">
            <a:off x="1219200" y="3036405"/>
            <a:ext cx="1371600" cy="400110"/>
          </a:xfrm>
          <a:prstGeom prst="rect">
            <a:avLst/>
          </a:prstGeom>
          <a:noFill/>
        </p:spPr>
        <p:txBody>
          <a:bodyPr wrap="square" rtlCol="0">
            <a:spAutoFit/>
          </a:bodyPr>
          <a:lstStyle/>
          <a:p>
            <a:r>
              <a:rPr lang="en-US" sz="2000" dirty="0" smtClean="0">
                <a:solidFill>
                  <a:srgbClr val="FF0000"/>
                </a:solidFill>
              </a:rPr>
              <a:t>Track 2</a:t>
            </a:r>
            <a:endParaRPr lang="en-US" sz="2000" dirty="0">
              <a:solidFill>
                <a:srgbClr val="FF0000"/>
              </a:solidFill>
            </a:endParaRPr>
          </a:p>
        </p:txBody>
      </p:sp>
      <p:sp>
        <p:nvSpPr>
          <p:cNvPr id="214" name="TextBox 213"/>
          <p:cNvSpPr txBox="1"/>
          <p:nvPr/>
        </p:nvSpPr>
        <p:spPr>
          <a:xfrm>
            <a:off x="1371600" y="4267200"/>
            <a:ext cx="1371600" cy="400110"/>
          </a:xfrm>
          <a:prstGeom prst="rect">
            <a:avLst/>
          </a:prstGeom>
          <a:noFill/>
        </p:spPr>
        <p:txBody>
          <a:bodyPr wrap="square" rtlCol="0">
            <a:spAutoFit/>
          </a:bodyPr>
          <a:lstStyle/>
          <a:p>
            <a:r>
              <a:rPr lang="en-US" sz="2000" dirty="0" smtClean="0">
                <a:solidFill>
                  <a:srgbClr val="FF0000"/>
                </a:solidFill>
              </a:rPr>
              <a:t>Track 3</a:t>
            </a:r>
            <a:endParaRPr lang="en-US" sz="2000" dirty="0">
              <a:solidFill>
                <a:srgbClr val="FF0000"/>
              </a:solidFill>
            </a:endParaRPr>
          </a:p>
        </p:txBody>
      </p:sp>
      <p:sp>
        <p:nvSpPr>
          <p:cNvPr id="215" name="TextBox 214"/>
          <p:cNvSpPr txBox="1"/>
          <p:nvPr/>
        </p:nvSpPr>
        <p:spPr>
          <a:xfrm>
            <a:off x="1371600" y="5562600"/>
            <a:ext cx="1371600" cy="400110"/>
          </a:xfrm>
          <a:prstGeom prst="rect">
            <a:avLst/>
          </a:prstGeom>
          <a:noFill/>
        </p:spPr>
        <p:txBody>
          <a:bodyPr wrap="square" rtlCol="0">
            <a:spAutoFit/>
          </a:bodyPr>
          <a:lstStyle/>
          <a:p>
            <a:r>
              <a:rPr lang="en-US" sz="2000" dirty="0" smtClean="0">
                <a:solidFill>
                  <a:srgbClr val="FF0000"/>
                </a:solidFill>
              </a:rPr>
              <a:t>Track 4</a:t>
            </a:r>
          </a:p>
        </p:txBody>
      </p:sp>
      <p:pic>
        <p:nvPicPr>
          <p:cNvPr id="217" name="Picture 1142"/>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8259536" y="3810000"/>
            <a:ext cx="884464" cy="1014743"/>
          </a:xfrm>
          <a:prstGeom prst="rect">
            <a:avLst/>
          </a:prstGeom>
          <a:noFill/>
          <a:ln w="9525">
            <a:noFill/>
            <a:miter lim="800000"/>
            <a:headEnd/>
            <a:tailEnd/>
          </a:ln>
          <a:effectLst/>
        </p:spPr>
      </p:pic>
      <p:pic>
        <p:nvPicPr>
          <p:cNvPr id="218" name="Picture 4"/>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8039987" y="5257800"/>
            <a:ext cx="1104013" cy="847725"/>
          </a:xfrm>
          <a:prstGeom prst="rect">
            <a:avLst/>
          </a:prstGeom>
          <a:noFill/>
          <a:ln w="9525">
            <a:noFill/>
            <a:miter lim="800000"/>
            <a:headEnd/>
            <a:tailEnd/>
          </a:ln>
          <a:effectLst>
            <a:outerShdw blurRad="50800" dist="50800" dir="5400000" algn="ctr" rotWithShape="0">
              <a:srgbClr val="000000"/>
            </a:outerShdw>
          </a:effectLst>
        </p:spPr>
      </p:pic>
      <p:grpSp>
        <p:nvGrpSpPr>
          <p:cNvPr id="222" name="Group 221"/>
          <p:cNvGrpSpPr/>
          <p:nvPr/>
        </p:nvGrpSpPr>
        <p:grpSpPr>
          <a:xfrm>
            <a:off x="5486400" y="304800"/>
            <a:ext cx="2590800" cy="2057400"/>
            <a:chOff x="2895600" y="6858000"/>
            <a:chExt cx="2590800" cy="2057400"/>
          </a:xfrm>
        </p:grpSpPr>
        <p:sp>
          <p:nvSpPr>
            <p:cNvPr id="219" name="Rounded Rectangle 218"/>
            <p:cNvSpPr/>
            <p:nvPr/>
          </p:nvSpPr>
          <p:spPr bwMode="auto">
            <a:xfrm>
              <a:off x="2895600" y="6858000"/>
              <a:ext cx="2590800" cy="2057400"/>
            </a:xfrm>
            <a:prstGeom prst="roundRect">
              <a:avLst/>
            </a:prstGeom>
            <a:gradFill>
              <a:gsLst>
                <a:gs pos="0">
                  <a:schemeClr val="tx2">
                    <a:lumMod val="60000"/>
                    <a:lumOff val="40000"/>
                  </a:schemeClr>
                </a:gs>
                <a:gs pos="35000">
                  <a:schemeClr val="tx2">
                    <a:lumMod val="40000"/>
                    <a:lumOff val="60000"/>
                  </a:schemeClr>
                </a:gs>
                <a:gs pos="35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ahoma" charset="0"/>
                </a:rPr>
                <a:t>Where is </a:t>
              </a:r>
            </a:p>
            <a:p>
              <a:pPr marL="0" marR="0" indent="0" algn="ctr" defTabSz="914400" rtl="0" eaLnBrk="1" fontAlgn="base" latinLnBrk="0" hangingPunct="1">
                <a:lnSpc>
                  <a:spcPct val="100000"/>
                </a:lnSpc>
                <a:spcBef>
                  <a:spcPct val="0"/>
                </a:spcBef>
                <a:spcAft>
                  <a:spcPct val="0"/>
                </a:spcAft>
                <a:buClrTx/>
                <a:buSzTx/>
                <a:tabLst/>
              </a:pPr>
              <a:endParaRPr lang="en-US"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ahoma" charset="0"/>
                </a:rPr>
                <a:t>?</a:t>
              </a:r>
            </a:p>
          </p:txBody>
        </p:sp>
        <p:pic>
          <p:nvPicPr>
            <p:cNvPr id="220" name="Picture 4"/>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3657600" y="7467600"/>
              <a:ext cx="1104013" cy="847725"/>
            </a:xfrm>
            <a:prstGeom prst="rect">
              <a:avLst/>
            </a:prstGeom>
            <a:noFill/>
            <a:ln w="9525">
              <a:noFill/>
              <a:miter lim="800000"/>
              <a:headEnd/>
              <a:tailEnd/>
            </a:ln>
            <a:effectLst>
              <a:outerShdw blurRad="50800" dist="50800" dir="5400000" algn="ctr" rotWithShape="0">
                <a:srgbClr val="000000"/>
              </a:outerShdw>
            </a:effectLst>
          </p:spPr>
        </p:pic>
      </p:grpSp>
      <p:sp>
        <p:nvSpPr>
          <p:cNvPr id="162" name="Slide Number Placeholder 161"/>
          <p:cNvSpPr>
            <a:spLocks noGrp="1"/>
          </p:cNvSpPr>
          <p:nvPr>
            <p:ph type="sldNum" sz="quarter" idx="12"/>
          </p:nvPr>
        </p:nvSpPr>
        <p:spPr/>
        <p:txBody>
          <a:bodyPr/>
          <a:lstStyle/>
          <a:p>
            <a:fld id="{5A1D4220-6FA6-4414-AE3B-775DEAC5B3BB}"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00"/>
                                  </p:stCondLst>
                                  <p:childTnLst>
                                    <p:set>
                                      <p:cBhvr>
                                        <p:cTn id="15" dur="1" fill="hold">
                                          <p:stCondLst>
                                            <p:cond delay="0"/>
                                          </p:stCondLst>
                                        </p:cTn>
                                        <p:tgtEl>
                                          <p:spTgt spid="102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6"/>
                                        </p:tgtEl>
                                        <p:attrNameLst>
                                          <p:attrName>style.visibility</p:attrName>
                                        </p:attrNameLst>
                                      </p:cBhvr>
                                      <p:to>
                                        <p:strVal val="visible"/>
                                      </p:to>
                                    </p:set>
                                  </p:childTnLst>
                                </p:cTn>
                              </p:par>
                            </p:childTnLst>
                          </p:cTn>
                        </p:par>
                        <p:par>
                          <p:cTn id="22" fill="hold">
                            <p:stCondLst>
                              <p:cond delay="100"/>
                            </p:stCondLst>
                            <p:childTnLst>
                              <p:par>
                                <p:cTn id="23" presetID="1" presetClass="entr" presetSubtype="0" fill="hold" nodeType="afterEffect">
                                  <p:stCondLst>
                                    <p:cond delay="100"/>
                                  </p:stCondLst>
                                  <p:childTnLst>
                                    <p:set>
                                      <p:cBhvr>
                                        <p:cTn id="24" dur="1" fill="hold">
                                          <p:stCondLst>
                                            <p:cond delay="0"/>
                                          </p:stCondLst>
                                        </p:cTn>
                                        <p:tgtEl>
                                          <p:spTgt spid="1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
                                        </p:tgtEl>
                                        <p:attrNameLst>
                                          <p:attrName>style.visibility</p:attrName>
                                        </p:attrNameLst>
                                      </p:cBhvr>
                                      <p:to>
                                        <p:strVal val="visible"/>
                                      </p:to>
                                    </p:set>
                                  </p:childTnLst>
                                </p:cTn>
                              </p:par>
                            </p:childTnLst>
                          </p:cTn>
                        </p:par>
                        <p:par>
                          <p:cTn id="39" fill="hold">
                            <p:stCondLst>
                              <p:cond delay="200"/>
                            </p:stCondLst>
                            <p:childTnLst>
                              <p:par>
                                <p:cTn id="40" presetID="1" presetClass="entr" presetSubtype="0" fill="hold" nodeType="afterEffect">
                                  <p:stCondLst>
                                    <p:cond delay="100"/>
                                  </p:stCondLst>
                                  <p:childTnLst>
                                    <p:set>
                                      <p:cBhvr>
                                        <p:cTn id="41" dur="1" fill="hold">
                                          <p:stCondLst>
                                            <p:cond delay="0"/>
                                          </p:stCondLst>
                                        </p:cTn>
                                        <p:tgtEl>
                                          <p:spTgt spid="1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par>
                          <p:cTn id="48" fill="hold">
                            <p:stCondLst>
                              <p:cond delay="300"/>
                            </p:stCondLst>
                            <p:childTnLst>
                              <p:par>
                                <p:cTn id="49" presetID="1" presetClass="entr" presetSubtype="0" fill="hold" nodeType="afterEffect">
                                  <p:stCondLst>
                                    <p:cond delay="10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par>
                          <p:cTn id="57" fill="hold">
                            <p:stCondLst>
                              <p:cond delay="400"/>
                            </p:stCondLst>
                            <p:childTnLst>
                              <p:par>
                                <p:cTn id="58" presetID="1" presetClass="entr" presetSubtype="0" fill="hold" nodeType="afterEffect">
                                  <p:stCondLst>
                                    <p:cond delay="100"/>
                                  </p:stCondLst>
                                  <p:childTnLst>
                                    <p:set>
                                      <p:cBhvr>
                                        <p:cTn id="59" dur="1" fill="hold">
                                          <p:stCondLst>
                                            <p:cond delay="0"/>
                                          </p:stCondLst>
                                        </p:cTn>
                                        <p:tgtEl>
                                          <p:spTgt spid="14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6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0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100"/>
                                  </p:stCondLst>
                                  <p:childTnLst>
                                    <p:set>
                                      <p:cBhvr>
                                        <p:cTn id="68" dur="1" fill="hold">
                                          <p:stCondLst>
                                            <p:cond delay="0"/>
                                          </p:stCondLst>
                                        </p:cTn>
                                        <p:tgtEl>
                                          <p:spTgt spid="14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par>
                          <p:cTn id="75" fill="hold">
                            <p:stCondLst>
                              <p:cond delay="600"/>
                            </p:stCondLst>
                            <p:childTnLst>
                              <p:par>
                                <p:cTn id="76" presetID="1" presetClass="entr" presetSubtype="0" fill="hold" nodeType="afterEffect">
                                  <p:stCondLst>
                                    <p:cond delay="100"/>
                                  </p:stCondLst>
                                  <p:childTnLst>
                                    <p:set>
                                      <p:cBhvr>
                                        <p:cTn id="77" dur="1" fill="hold">
                                          <p:stCondLst>
                                            <p:cond delay="0"/>
                                          </p:stCondLst>
                                        </p:cTn>
                                        <p:tgtEl>
                                          <p:spTgt spid="142"/>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7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06"/>
                                        </p:tgtEl>
                                        <p:attrNameLst>
                                          <p:attrName>style.visibility</p:attrName>
                                        </p:attrNameLst>
                                      </p:cBhvr>
                                      <p:to>
                                        <p:strVal val="visible"/>
                                      </p:to>
                                    </p:set>
                                  </p:childTnLst>
                                </p:cTn>
                              </p:par>
                            </p:childTnLst>
                          </p:cTn>
                        </p:par>
                        <p:par>
                          <p:cTn id="84" fill="hold">
                            <p:stCondLst>
                              <p:cond delay="700"/>
                            </p:stCondLst>
                            <p:childTnLst>
                              <p:par>
                                <p:cTn id="85" presetID="1" presetClass="entr" presetSubtype="0" fill="hold" nodeType="afterEffect">
                                  <p:stCondLst>
                                    <p:cond delay="100"/>
                                  </p:stCondLst>
                                  <p:childTnLst>
                                    <p:set>
                                      <p:cBhvr>
                                        <p:cTn id="86" dur="1" fill="hold">
                                          <p:stCondLst>
                                            <p:cond delay="0"/>
                                          </p:stCondLst>
                                        </p:cTn>
                                        <p:tgtEl>
                                          <p:spTgt spid="14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childTnLst>
                          </p:cTn>
                        </p:par>
                        <p:par>
                          <p:cTn id="93" fill="hold">
                            <p:stCondLst>
                              <p:cond delay="800"/>
                            </p:stCondLst>
                            <p:childTnLst>
                              <p:par>
                                <p:cTn id="94" presetID="1" presetClass="entr" presetSubtype="0" fill="hold" nodeType="afterEffect">
                                  <p:stCondLst>
                                    <p:cond delay="100"/>
                                  </p:stCondLst>
                                  <p:childTnLst>
                                    <p:set>
                                      <p:cBhvr>
                                        <p:cTn id="95" dur="1" fill="hold">
                                          <p:stCondLst>
                                            <p:cond delay="0"/>
                                          </p:stCondLst>
                                        </p:cTn>
                                        <p:tgtEl>
                                          <p:spTgt spid="14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7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09"/>
                                        </p:tgtEl>
                                        <p:attrNameLst>
                                          <p:attrName>style.visibility</p:attrName>
                                        </p:attrNameLst>
                                      </p:cBhvr>
                                      <p:to>
                                        <p:strVal val="visible"/>
                                      </p:to>
                                    </p:set>
                                  </p:childTnLst>
                                </p:cTn>
                              </p:par>
                            </p:childTnLst>
                          </p:cTn>
                        </p:par>
                        <p:par>
                          <p:cTn id="102" fill="hold">
                            <p:stCondLst>
                              <p:cond delay="900"/>
                            </p:stCondLst>
                            <p:childTnLst>
                              <p:par>
                                <p:cTn id="103" presetID="1" presetClass="entr" presetSubtype="0" fill="hold" nodeType="afterEffect">
                                  <p:stCondLst>
                                    <p:cond delay="100"/>
                                  </p:stCondLst>
                                  <p:childTnLst>
                                    <p:set>
                                      <p:cBhvr>
                                        <p:cTn id="104" dur="1" fill="hold">
                                          <p:stCondLst>
                                            <p:cond delay="0"/>
                                          </p:stCondLst>
                                        </p:cTn>
                                        <p:tgtEl>
                                          <p:spTgt spid="14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7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8"/>
                                        </p:tgtEl>
                                        <p:attrNameLst>
                                          <p:attrName>style.visibility</p:attrName>
                                        </p:attrNameLst>
                                      </p:cBhvr>
                                      <p:to>
                                        <p:strVal val="visible"/>
                                      </p:to>
                                    </p:set>
                                  </p:childTnLst>
                                </p:cTn>
                              </p:par>
                            </p:childTnLst>
                          </p:cTn>
                        </p:par>
                        <p:par>
                          <p:cTn id="111" fill="hold">
                            <p:stCondLst>
                              <p:cond delay="1000"/>
                            </p:stCondLst>
                            <p:childTnLst>
                              <p:par>
                                <p:cTn id="112" presetID="1" presetClass="entr" presetSubtype="0" fill="hold" nodeType="afterEffect">
                                  <p:stCondLst>
                                    <p:cond delay="100"/>
                                  </p:stCondLst>
                                  <p:childTnLst>
                                    <p:set>
                                      <p:cBhvr>
                                        <p:cTn id="113" dur="1" fill="hold">
                                          <p:stCondLst>
                                            <p:cond delay="0"/>
                                          </p:stCondLst>
                                        </p:cTn>
                                        <p:tgtEl>
                                          <p:spTgt spid="146"/>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7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9"/>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11"/>
                                        </p:tgtEl>
                                        <p:attrNameLst>
                                          <p:attrName>style.visibility</p:attrName>
                                        </p:attrNameLst>
                                      </p:cBhvr>
                                      <p:to>
                                        <p:strVal val="visible"/>
                                      </p:to>
                                    </p:set>
                                  </p:childTnLst>
                                </p:cTn>
                              </p:par>
                            </p:childTnLst>
                          </p:cTn>
                        </p:par>
                        <p:par>
                          <p:cTn id="120" fill="hold">
                            <p:stCondLst>
                              <p:cond delay="1100"/>
                            </p:stCondLst>
                            <p:childTnLst>
                              <p:par>
                                <p:cTn id="121" presetID="1" presetClass="entr" presetSubtype="0" fill="hold" nodeType="afterEffect">
                                  <p:stCondLst>
                                    <p:cond delay="100"/>
                                  </p:stCondLst>
                                  <p:childTnLst>
                                    <p:set>
                                      <p:cBhvr>
                                        <p:cTn id="122" dur="1" fill="hold">
                                          <p:stCondLst>
                                            <p:cond delay="0"/>
                                          </p:stCondLst>
                                        </p:cTn>
                                        <p:tgtEl>
                                          <p:spTgt spid="14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7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0"/>
                                        </p:tgtEl>
                                        <p:attrNameLst>
                                          <p:attrName>style.visibility</p:attrName>
                                        </p:attrNameLst>
                                      </p:cBhvr>
                                      <p:to>
                                        <p:strVal val="visible"/>
                                      </p:to>
                                    </p:set>
                                  </p:childTnLst>
                                </p:cTn>
                              </p:par>
                            </p:childTnLst>
                          </p:cTn>
                        </p:par>
                        <p:par>
                          <p:cTn id="129" fill="hold">
                            <p:stCondLst>
                              <p:cond delay="1200"/>
                            </p:stCondLst>
                            <p:childTnLst>
                              <p:par>
                                <p:cTn id="130" presetID="1" presetClass="entr" presetSubtype="0" fill="hold" nodeType="afterEffect">
                                  <p:stCondLst>
                                    <p:cond delay="100"/>
                                  </p:stCondLst>
                                  <p:childTnLst>
                                    <p:set>
                                      <p:cBhvr>
                                        <p:cTn id="131" dur="1" fill="hold">
                                          <p:stCondLst>
                                            <p:cond delay="0"/>
                                          </p:stCondLst>
                                        </p:cTn>
                                        <p:tgtEl>
                                          <p:spTgt spid="148"/>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77"/>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31"/>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13"/>
                                        </p:tgtEl>
                                        <p:attrNameLst>
                                          <p:attrName>style.visibility</p:attrName>
                                        </p:attrNameLst>
                                      </p:cBhvr>
                                      <p:to>
                                        <p:strVal val="visible"/>
                                      </p:to>
                                    </p:set>
                                  </p:childTnLst>
                                </p:cTn>
                              </p:par>
                            </p:childTnLst>
                          </p:cTn>
                        </p:par>
                        <p:par>
                          <p:cTn id="138" fill="hold">
                            <p:stCondLst>
                              <p:cond delay="1300"/>
                            </p:stCondLst>
                            <p:childTnLst>
                              <p:par>
                                <p:cTn id="139" presetID="1" presetClass="entr" presetSubtype="0" fill="hold" nodeType="afterEffect">
                                  <p:stCondLst>
                                    <p:cond delay="100"/>
                                  </p:stCondLst>
                                  <p:childTnLst>
                                    <p:set>
                                      <p:cBhvr>
                                        <p:cTn id="140" dur="1" fill="hold">
                                          <p:stCondLst>
                                            <p:cond delay="0"/>
                                          </p:stCondLst>
                                        </p:cTn>
                                        <p:tgtEl>
                                          <p:spTgt spid="15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8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12"/>
                                        </p:tgtEl>
                                        <p:attrNameLst>
                                          <p:attrName>style.visibility</p:attrName>
                                        </p:attrNameLst>
                                      </p:cBhvr>
                                      <p:to>
                                        <p:strVal val="visible"/>
                                      </p:to>
                                    </p:set>
                                  </p:childTnLst>
                                </p:cTn>
                              </p:par>
                            </p:childTnLst>
                          </p:cTn>
                        </p:par>
                        <p:par>
                          <p:cTn id="147" fill="hold">
                            <p:stCondLst>
                              <p:cond delay="1400"/>
                            </p:stCondLst>
                            <p:childTnLst>
                              <p:par>
                                <p:cTn id="148" presetID="1" presetClass="entr" presetSubtype="0" fill="hold" nodeType="afterEffect">
                                  <p:stCondLst>
                                    <p:cond delay="100"/>
                                  </p:stCondLst>
                                  <p:childTnLst>
                                    <p:set>
                                      <p:cBhvr>
                                        <p:cTn id="149" dur="1" fill="hold">
                                          <p:stCondLst>
                                            <p:cond delay="0"/>
                                          </p:stCondLst>
                                        </p:cTn>
                                        <p:tgtEl>
                                          <p:spTgt spid="179"/>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33"/>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150"/>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15"/>
                                        </p:tgtEl>
                                        <p:attrNameLst>
                                          <p:attrName>style.visibility</p:attrName>
                                        </p:attrNameLst>
                                      </p:cBhvr>
                                      <p:to>
                                        <p:strVal val="visible"/>
                                      </p:to>
                                    </p:set>
                                  </p:childTnLst>
                                </p:cTn>
                              </p:par>
                            </p:childTnLst>
                          </p:cTn>
                        </p:par>
                        <p:par>
                          <p:cTn id="156" fill="hold">
                            <p:stCondLst>
                              <p:cond delay="1500"/>
                            </p:stCondLst>
                            <p:childTnLst>
                              <p:par>
                                <p:cTn id="157" presetID="1" presetClass="entr" presetSubtype="0" fill="hold" nodeType="afterEffect">
                                  <p:stCondLst>
                                    <p:cond delay="100"/>
                                  </p:stCondLst>
                                  <p:childTnLst>
                                    <p:set>
                                      <p:cBhvr>
                                        <p:cTn id="158" dur="1" fill="hold">
                                          <p:stCondLst>
                                            <p:cond delay="0"/>
                                          </p:stCondLst>
                                        </p:cTn>
                                        <p:tgtEl>
                                          <p:spTgt spid="15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3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82"/>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14"/>
                                        </p:tgtEl>
                                        <p:attrNameLst>
                                          <p:attrName>style.visibility</p:attrName>
                                        </p:attrNameLst>
                                      </p:cBhvr>
                                      <p:to>
                                        <p:strVal val="visible"/>
                                      </p:to>
                                    </p:set>
                                  </p:childTnLst>
                                </p:cTn>
                              </p:par>
                            </p:childTnLst>
                          </p:cTn>
                        </p:par>
                        <p:par>
                          <p:cTn id="165" fill="hold">
                            <p:stCondLst>
                              <p:cond delay="1600"/>
                            </p:stCondLst>
                            <p:childTnLst>
                              <p:par>
                                <p:cTn id="166" presetID="1" presetClass="entr" presetSubtype="0" fill="hold" nodeType="afterEffect">
                                  <p:stCondLst>
                                    <p:cond delay="100"/>
                                  </p:stCondLst>
                                  <p:childTnLst>
                                    <p:set>
                                      <p:cBhvr>
                                        <p:cTn id="167" dur="1" fill="hold">
                                          <p:stCondLst>
                                            <p:cond delay="0"/>
                                          </p:stCondLst>
                                        </p:cTn>
                                        <p:tgtEl>
                                          <p:spTgt spid="152"/>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35"/>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181"/>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17"/>
                                        </p:tgtEl>
                                        <p:attrNameLst>
                                          <p:attrName>style.visibility</p:attrName>
                                        </p:attrNameLst>
                                      </p:cBhvr>
                                      <p:to>
                                        <p:strVal val="visible"/>
                                      </p:to>
                                    </p:set>
                                  </p:childTnLst>
                                </p:cTn>
                              </p:par>
                            </p:childTnLst>
                          </p:cTn>
                        </p:par>
                        <p:par>
                          <p:cTn id="174" fill="hold">
                            <p:stCondLst>
                              <p:cond delay="1700"/>
                            </p:stCondLst>
                            <p:childTnLst>
                              <p:par>
                                <p:cTn id="175" presetID="1" presetClass="entr" presetSubtype="0" fill="hold" nodeType="afterEffect">
                                  <p:stCondLst>
                                    <p:cond delay="100"/>
                                  </p:stCondLst>
                                  <p:childTnLst>
                                    <p:set>
                                      <p:cBhvr>
                                        <p:cTn id="176" dur="1" fill="hold">
                                          <p:stCondLst>
                                            <p:cond delay="0"/>
                                          </p:stCondLst>
                                        </p:cTn>
                                        <p:tgtEl>
                                          <p:spTgt spid="155"/>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4"/>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84"/>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16"/>
                                        </p:tgtEl>
                                        <p:attrNameLst>
                                          <p:attrName>style.visibility</p:attrName>
                                        </p:attrNameLst>
                                      </p:cBhvr>
                                      <p:to>
                                        <p:strVal val="visible"/>
                                      </p:to>
                                    </p:set>
                                  </p:childTnLst>
                                </p:cTn>
                              </p:par>
                            </p:childTnLst>
                          </p:cTn>
                        </p:par>
                        <p:par>
                          <p:cTn id="183" fill="hold">
                            <p:stCondLst>
                              <p:cond delay="1800"/>
                            </p:stCondLst>
                            <p:childTnLst>
                              <p:par>
                                <p:cTn id="184" presetID="1" presetClass="entr" presetSubtype="0" fill="hold" nodeType="afterEffect">
                                  <p:stCondLst>
                                    <p:cond delay="100"/>
                                  </p:stCondLst>
                                  <p:childTnLst>
                                    <p:set>
                                      <p:cBhvr>
                                        <p:cTn id="185" dur="1" fill="hold">
                                          <p:stCondLst>
                                            <p:cond delay="0"/>
                                          </p:stCondLst>
                                        </p:cTn>
                                        <p:tgtEl>
                                          <p:spTgt spid="154"/>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37"/>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183"/>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119"/>
                                        </p:tgtEl>
                                        <p:attrNameLst>
                                          <p:attrName>style.visibility</p:attrName>
                                        </p:attrNameLst>
                                      </p:cBhvr>
                                      <p:to>
                                        <p:strVal val="visible"/>
                                      </p:to>
                                    </p:set>
                                  </p:childTnLst>
                                </p:cTn>
                              </p:par>
                            </p:childTnLst>
                          </p:cTn>
                        </p:par>
                        <p:par>
                          <p:cTn id="192" fill="hold">
                            <p:stCondLst>
                              <p:cond delay="1900"/>
                            </p:stCondLst>
                            <p:childTnLst>
                              <p:par>
                                <p:cTn id="193" presetID="1" presetClass="entr" presetSubtype="0" fill="hold" nodeType="afterEffect">
                                  <p:stCondLst>
                                    <p:cond delay="100"/>
                                  </p:stCondLst>
                                  <p:childTnLst>
                                    <p:set>
                                      <p:cBhvr>
                                        <p:cTn id="194" dur="1" fill="hold">
                                          <p:stCondLst>
                                            <p:cond delay="0"/>
                                          </p:stCondLst>
                                        </p:cTn>
                                        <p:tgtEl>
                                          <p:spTgt spid="157"/>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36"/>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86"/>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18"/>
                                        </p:tgtEl>
                                        <p:attrNameLst>
                                          <p:attrName>style.visibility</p:attrName>
                                        </p:attrNameLst>
                                      </p:cBhvr>
                                      <p:to>
                                        <p:strVal val="visible"/>
                                      </p:to>
                                    </p:set>
                                  </p:childTnLst>
                                </p:cTn>
                              </p:par>
                            </p:childTnLst>
                          </p:cTn>
                        </p:par>
                        <p:par>
                          <p:cTn id="201" fill="hold">
                            <p:stCondLst>
                              <p:cond delay="2000"/>
                            </p:stCondLst>
                            <p:childTnLst>
                              <p:par>
                                <p:cTn id="202" presetID="1" presetClass="entr" presetSubtype="0" fill="hold" nodeType="afterEffect">
                                  <p:stCondLst>
                                    <p:cond delay="100"/>
                                  </p:stCondLst>
                                  <p:childTnLst>
                                    <p:set>
                                      <p:cBhvr>
                                        <p:cTn id="203" dur="1" fill="hold">
                                          <p:stCondLst>
                                            <p:cond delay="0"/>
                                          </p:stCondLst>
                                        </p:cTn>
                                        <p:tgtEl>
                                          <p:spTgt spid="156"/>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39"/>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185"/>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121"/>
                                        </p:tgtEl>
                                        <p:attrNameLst>
                                          <p:attrName>style.visibility</p:attrName>
                                        </p:attrNameLst>
                                      </p:cBhvr>
                                      <p:to>
                                        <p:strVal val="visible"/>
                                      </p:to>
                                    </p:set>
                                  </p:childTnLst>
                                </p:cTn>
                              </p:par>
                            </p:childTnLst>
                          </p:cTn>
                        </p:par>
                        <p:par>
                          <p:cTn id="210" fill="hold">
                            <p:stCondLst>
                              <p:cond delay="2100"/>
                            </p:stCondLst>
                            <p:childTnLst>
                              <p:par>
                                <p:cTn id="211" presetID="1" presetClass="entr" presetSubtype="0" fill="hold" nodeType="afterEffect">
                                  <p:stCondLst>
                                    <p:cond delay="100"/>
                                  </p:stCondLst>
                                  <p:childTnLst>
                                    <p:set>
                                      <p:cBhvr>
                                        <p:cTn id="212" dur="1" fill="hold">
                                          <p:stCondLst>
                                            <p:cond delay="0"/>
                                          </p:stCondLst>
                                        </p:cTn>
                                        <p:tgtEl>
                                          <p:spTgt spid="38"/>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59"/>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88"/>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20"/>
                                        </p:tgtEl>
                                        <p:attrNameLst>
                                          <p:attrName>style.visibility</p:attrName>
                                        </p:attrNameLst>
                                      </p:cBhvr>
                                      <p:to>
                                        <p:strVal val="visible"/>
                                      </p:to>
                                    </p:set>
                                  </p:childTnLst>
                                </p:cTn>
                              </p:par>
                            </p:childTnLst>
                          </p:cTn>
                        </p:par>
                        <p:par>
                          <p:cTn id="219" fill="hold">
                            <p:stCondLst>
                              <p:cond delay="2200"/>
                            </p:stCondLst>
                            <p:childTnLst>
                              <p:par>
                                <p:cTn id="220" presetID="1" presetClass="entr" presetSubtype="0" fill="hold" nodeType="afterEffect">
                                  <p:stCondLst>
                                    <p:cond delay="100"/>
                                  </p:stCondLst>
                                  <p:childTnLst>
                                    <p:set>
                                      <p:cBhvr>
                                        <p:cTn id="221" dur="1" fill="hold">
                                          <p:stCondLst>
                                            <p:cond delay="0"/>
                                          </p:stCondLst>
                                        </p:cTn>
                                        <p:tgtEl>
                                          <p:spTgt spid="40"/>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159"/>
                                        </p:tgtEl>
                                        <p:attrNameLst>
                                          <p:attrName>style.visibility</p:attrName>
                                        </p:attrNameLst>
                                      </p:cBhvr>
                                      <p:to>
                                        <p:strVal val="visible"/>
                                      </p:to>
                                    </p:set>
                                  </p:childTnLst>
                                </p:cTn>
                              </p:par>
                              <p:par>
                                <p:cTn id="224" presetID="1" presetClass="entr" presetSubtype="0" fill="hold" nodeType="withEffect">
                                  <p:stCondLst>
                                    <p:cond delay="0"/>
                                  </p:stCondLst>
                                  <p:childTnLst>
                                    <p:set>
                                      <p:cBhvr>
                                        <p:cTn id="225" dur="1" fill="hold">
                                          <p:stCondLst>
                                            <p:cond delay="0"/>
                                          </p:stCondLst>
                                        </p:cTn>
                                        <p:tgtEl>
                                          <p:spTgt spid="187"/>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123"/>
                                        </p:tgtEl>
                                        <p:attrNameLst>
                                          <p:attrName>style.visibility</p:attrName>
                                        </p:attrNameLst>
                                      </p:cBhvr>
                                      <p:to>
                                        <p:strVal val="visible"/>
                                      </p:to>
                                    </p:set>
                                  </p:childTnLst>
                                </p:cTn>
                              </p:par>
                            </p:childTnLst>
                          </p:cTn>
                        </p:par>
                        <p:par>
                          <p:cTn id="228" fill="hold">
                            <p:stCondLst>
                              <p:cond delay="2300"/>
                            </p:stCondLst>
                            <p:childTnLst>
                              <p:par>
                                <p:cTn id="229" presetID="1" presetClass="entr" presetSubtype="0" fill="hold" nodeType="afterEffect">
                                  <p:stCondLst>
                                    <p:cond delay="100"/>
                                  </p:stCondLst>
                                  <p:childTnLst>
                                    <p:set>
                                      <p:cBhvr>
                                        <p:cTn id="230" dur="1" fill="hold">
                                          <p:stCondLst>
                                            <p:cond delay="0"/>
                                          </p:stCondLst>
                                        </p:cTn>
                                        <p:tgtEl>
                                          <p:spTgt spid="43"/>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58"/>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90"/>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22"/>
                                        </p:tgtEl>
                                        <p:attrNameLst>
                                          <p:attrName>style.visibility</p:attrName>
                                        </p:attrNameLst>
                                      </p:cBhvr>
                                      <p:to>
                                        <p:strVal val="visible"/>
                                      </p:to>
                                    </p:set>
                                  </p:childTnLst>
                                </p:cTn>
                              </p:par>
                            </p:childTnLst>
                          </p:cTn>
                        </p:par>
                        <p:par>
                          <p:cTn id="237" fill="hold">
                            <p:stCondLst>
                              <p:cond delay="2400"/>
                            </p:stCondLst>
                            <p:childTnLst>
                              <p:par>
                                <p:cTn id="238" presetID="1" presetClass="entr" presetSubtype="0" fill="hold" nodeType="afterEffect">
                                  <p:stCondLst>
                                    <p:cond delay="100"/>
                                  </p:stCondLst>
                                  <p:childTnLst>
                                    <p:set>
                                      <p:cBhvr>
                                        <p:cTn id="239" dur="1" fill="hold">
                                          <p:stCondLst>
                                            <p:cond delay="0"/>
                                          </p:stCondLst>
                                        </p:cTn>
                                        <p:tgtEl>
                                          <p:spTgt spid="42"/>
                                        </p:tgtEl>
                                        <p:attrNameLst>
                                          <p:attrName>style.visibility</p:attrName>
                                        </p:attrNameLst>
                                      </p:cBhvr>
                                      <p:to>
                                        <p:strVal val="visible"/>
                                      </p:to>
                                    </p:set>
                                  </p:childTnLst>
                                </p:cTn>
                              </p:par>
                              <p:par>
                                <p:cTn id="240" presetID="1" presetClass="entr" presetSubtype="0" fill="hold" nodeType="withEffect">
                                  <p:stCondLst>
                                    <p:cond delay="0"/>
                                  </p:stCondLst>
                                  <p:childTnLst>
                                    <p:set>
                                      <p:cBhvr>
                                        <p:cTn id="241" dur="1" fill="hold">
                                          <p:stCondLst>
                                            <p:cond delay="0"/>
                                          </p:stCondLst>
                                        </p:cTn>
                                        <p:tgtEl>
                                          <p:spTgt spid="161"/>
                                        </p:tgtEl>
                                        <p:attrNameLst>
                                          <p:attrName>style.visibility</p:attrName>
                                        </p:attrNameLst>
                                      </p:cBhvr>
                                      <p:to>
                                        <p:strVal val="visible"/>
                                      </p:to>
                                    </p:set>
                                  </p:childTnLst>
                                </p:cTn>
                              </p:par>
                              <p:par>
                                <p:cTn id="242" presetID="1" presetClass="entr" presetSubtype="0" fill="hold" nodeType="withEffect">
                                  <p:stCondLst>
                                    <p:cond delay="0"/>
                                  </p:stCondLst>
                                  <p:childTnLst>
                                    <p:set>
                                      <p:cBhvr>
                                        <p:cTn id="243" dur="1" fill="hold">
                                          <p:stCondLst>
                                            <p:cond delay="0"/>
                                          </p:stCondLst>
                                        </p:cTn>
                                        <p:tgtEl>
                                          <p:spTgt spid="189"/>
                                        </p:tgtEl>
                                        <p:attrNameLst>
                                          <p:attrName>style.visibility</p:attrName>
                                        </p:attrNameLst>
                                      </p:cBhvr>
                                      <p:to>
                                        <p:strVal val="visible"/>
                                      </p:to>
                                    </p:set>
                                  </p:childTnLst>
                                </p:cTn>
                              </p:par>
                              <p:par>
                                <p:cTn id="244" presetID="1" presetClass="entr" presetSubtype="0" fill="hold" nodeType="withEffect">
                                  <p:stCondLst>
                                    <p:cond delay="0"/>
                                  </p:stCondLst>
                                  <p:childTnLst>
                                    <p:set>
                                      <p:cBhvr>
                                        <p:cTn id="245" dur="1" fill="hold">
                                          <p:stCondLst>
                                            <p:cond delay="0"/>
                                          </p:stCondLst>
                                        </p:cTn>
                                        <p:tgtEl>
                                          <p:spTgt spid="125"/>
                                        </p:tgtEl>
                                        <p:attrNameLst>
                                          <p:attrName>style.visibility</p:attrName>
                                        </p:attrNameLst>
                                      </p:cBhvr>
                                      <p:to>
                                        <p:strVal val="visible"/>
                                      </p:to>
                                    </p:set>
                                  </p:childTnLst>
                                </p:cTn>
                              </p:par>
                            </p:childTnLst>
                          </p:cTn>
                        </p:par>
                        <p:par>
                          <p:cTn id="246" fill="hold">
                            <p:stCondLst>
                              <p:cond delay="2500"/>
                            </p:stCondLst>
                            <p:childTnLst>
                              <p:par>
                                <p:cTn id="247" presetID="1" presetClass="entr" presetSubtype="0" fill="hold" nodeType="afterEffect">
                                  <p:stCondLst>
                                    <p:cond delay="100"/>
                                  </p:stCondLst>
                                  <p:childTnLst>
                                    <p:set>
                                      <p:cBhvr>
                                        <p:cTn id="248" dur="1" fill="hold">
                                          <p:stCondLst>
                                            <p:cond delay="0"/>
                                          </p:stCondLst>
                                        </p:cTn>
                                        <p:tgtEl>
                                          <p:spTgt spid="134"/>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60"/>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92"/>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24"/>
                                        </p:tgtEl>
                                        <p:attrNameLst>
                                          <p:attrName>style.visibility</p:attrName>
                                        </p:attrNameLst>
                                      </p:cBhvr>
                                      <p:to>
                                        <p:strVal val="visible"/>
                                      </p:to>
                                    </p:set>
                                  </p:childTnLst>
                                </p:cTn>
                              </p:par>
                            </p:childTnLst>
                          </p:cTn>
                        </p:par>
                        <p:par>
                          <p:cTn id="255" fill="hold">
                            <p:stCondLst>
                              <p:cond delay="2600"/>
                            </p:stCondLst>
                            <p:childTnLst>
                              <p:par>
                                <p:cTn id="256" presetID="1" presetClass="entr" presetSubtype="0" fill="hold" nodeType="afterEffect">
                                  <p:stCondLst>
                                    <p:cond delay="100"/>
                                  </p:stCondLst>
                                  <p:childTnLst>
                                    <p:set>
                                      <p:cBhvr>
                                        <p:cTn id="257" dur="1" fill="hold">
                                          <p:stCondLst>
                                            <p:cond delay="0"/>
                                          </p:stCondLst>
                                        </p:cTn>
                                        <p:tgtEl>
                                          <p:spTgt spid="133"/>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0"/>
                                          </p:stCondLst>
                                        </p:cTn>
                                        <p:tgtEl>
                                          <p:spTgt spid="163"/>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191"/>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127"/>
                                        </p:tgtEl>
                                        <p:attrNameLst>
                                          <p:attrName>style.visibility</p:attrName>
                                        </p:attrNameLst>
                                      </p:cBhvr>
                                      <p:to>
                                        <p:strVal val="visible"/>
                                      </p:to>
                                    </p:set>
                                  </p:childTnLst>
                                </p:cTn>
                              </p:par>
                            </p:childTnLst>
                          </p:cTn>
                        </p:par>
                        <p:par>
                          <p:cTn id="264" fill="hold">
                            <p:stCondLst>
                              <p:cond delay="2700"/>
                            </p:stCondLst>
                            <p:childTnLst>
                              <p:par>
                                <p:cTn id="265" presetID="55" presetClass="entr" presetSubtype="0" fill="hold" nodeType="afterEffect">
                                  <p:stCondLst>
                                    <p:cond delay="0"/>
                                  </p:stCondLst>
                                  <p:childTnLst>
                                    <p:set>
                                      <p:cBhvr>
                                        <p:cTn id="266" dur="1" fill="hold">
                                          <p:stCondLst>
                                            <p:cond delay="0"/>
                                          </p:stCondLst>
                                        </p:cTn>
                                        <p:tgtEl>
                                          <p:spTgt spid="217"/>
                                        </p:tgtEl>
                                        <p:attrNameLst>
                                          <p:attrName>style.visibility</p:attrName>
                                        </p:attrNameLst>
                                      </p:cBhvr>
                                      <p:to>
                                        <p:strVal val="visible"/>
                                      </p:to>
                                    </p:set>
                                    <p:anim calcmode="lin" valueType="num">
                                      <p:cBhvr>
                                        <p:cTn id="267" dur="500" fill="hold"/>
                                        <p:tgtEl>
                                          <p:spTgt spid="217"/>
                                        </p:tgtEl>
                                        <p:attrNameLst>
                                          <p:attrName>ppt_w</p:attrName>
                                        </p:attrNameLst>
                                      </p:cBhvr>
                                      <p:tavLst>
                                        <p:tav tm="0">
                                          <p:val>
                                            <p:strVal val="#ppt_w*0.70"/>
                                          </p:val>
                                        </p:tav>
                                        <p:tav tm="100000">
                                          <p:val>
                                            <p:strVal val="#ppt_w"/>
                                          </p:val>
                                        </p:tav>
                                      </p:tavLst>
                                    </p:anim>
                                    <p:anim calcmode="lin" valueType="num">
                                      <p:cBhvr>
                                        <p:cTn id="268" dur="500" fill="hold"/>
                                        <p:tgtEl>
                                          <p:spTgt spid="217"/>
                                        </p:tgtEl>
                                        <p:attrNameLst>
                                          <p:attrName>ppt_h</p:attrName>
                                        </p:attrNameLst>
                                      </p:cBhvr>
                                      <p:tavLst>
                                        <p:tav tm="0">
                                          <p:val>
                                            <p:strVal val="#ppt_h"/>
                                          </p:val>
                                        </p:tav>
                                        <p:tav tm="100000">
                                          <p:val>
                                            <p:strVal val="#ppt_h"/>
                                          </p:val>
                                        </p:tav>
                                      </p:tavLst>
                                    </p:anim>
                                    <p:animEffect transition="in" filter="fade">
                                      <p:cBhvr>
                                        <p:cTn id="269" dur="500"/>
                                        <p:tgtEl>
                                          <p:spTgt spid="217"/>
                                        </p:tgtEl>
                                      </p:cBhvr>
                                    </p:animEffect>
                                  </p:childTnLst>
                                </p:cTn>
                              </p:par>
                            </p:childTnLst>
                          </p:cTn>
                        </p:par>
                      </p:childTnLst>
                    </p:cTn>
                  </p:par>
                  <p:par>
                    <p:cTn id="270" fill="hold">
                      <p:stCondLst>
                        <p:cond delay="indefinite"/>
                      </p:stCondLst>
                      <p:childTnLst>
                        <p:par>
                          <p:cTn id="271" fill="hold">
                            <p:stCondLst>
                              <p:cond delay="0"/>
                            </p:stCondLst>
                            <p:childTnLst>
                              <p:par>
                                <p:cTn id="272" presetID="55" presetClass="entr" presetSubtype="0" fill="hold" grpId="0" nodeType="clickEffect">
                                  <p:stCondLst>
                                    <p:cond delay="0"/>
                                  </p:stCondLst>
                                  <p:childTnLst>
                                    <p:set>
                                      <p:cBhvr>
                                        <p:cTn id="273" dur="1" fill="hold">
                                          <p:stCondLst>
                                            <p:cond delay="0"/>
                                          </p:stCondLst>
                                        </p:cTn>
                                        <p:tgtEl>
                                          <p:spTgt spid="194"/>
                                        </p:tgtEl>
                                        <p:attrNameLst>
                                          <p:attrName>style.visibility</p:attrName>
                                        </p:attrNameLst>
                                      </p:cBhvr>
                                      <p:to>
                                        <p:strVal val="visible"/>
                                      </p:to>
                                    </p:set>
                                    <p:anim calcmode="lin" valueType="num">
                                      <p:cBhvr>
                                        <p:cTn id="274" dur="500" fill="hold"/>
                                        <p:tgtEl>
                                          <p:spTgt spid="194"/>
                                        </p:tgtEl>
                                        <p:attrNameLst>
                                          <p:attrName>ppt_w</p:attrName>
                                        </p:attrNameLst>
                                      </p:cBhvr>
                                      <p:tavLst>
                                        <p:tav tm="0">
                                          <p:val>
                                            <p:strVal val="#ppt_w*0.70"/>
                                          </p:val>
                                        </p:tav>
                                        <p:tav tm="100000">
                                          <p:val>
                                            <p:strVal val="#ppt_w"/>
                                          </p:val>
                                        </p:tav>
                                      </p:tavLst>
                                    </p:anim>
                                    <p:anim calcmode="lin" valueType="num">
                                      <p:cBhvr>
                                        <p:cTn id="275" dur="500" fill="hold"/>
                                        <p:tgtEl>
                                          <p:spTgt spid="194"/>
                                        </p:tgtEl>
                                        <p:attrNameLst>
                                          <p:attrName>ppt_h</p:attrName>
                                        </p:attrNameLst>
                                      </p:cBhvr>
                                      <p:tavLst>
                                        <p:tav tm="0">
                                          <p:val>
                                            <p:strVal val="#ppt_h"/>
                                          </p:val>
                                        </p:tav>
                                        <p:tav tm="100000">
                                          <p:val>
                                            <p:strVal val="#ppt_h"/>
                                          </p:val>
                                        </p:tav>
                                      </p:tavLst>
                                    </p:anim>
                                    <p:animEffect transition="in" filter="fade">
                                      <p:cBhvr>
                                        <p:cTn id="276" dur="500"/>
                                        <p:tgtEl>
                                          <p:spTgt spid="194"/>
                                        </p:tgtEl>
                                      </p:cBhvr>
                                    </p:animEffect>
                                  </p:childTnLst>
                                </p:cTn>
                              </p:par>
                              <p:par>
                                <p:cTn id="277" presetID="55" presetClass="entr" presetSubtype="0" fill="hold" nodeType="withEffect">
                                  <p:stCondLst>
                                    <p:cond delay="0"/>
                                  </p:stCondLst>
                                  <p:childTnLst>
                                    <p:set>
                                      <p:cBhvr>
                                        <p:cTn id="278" dur="1" fill="hold">
                                          <p:stCondLst>
                                            <p:cond delay="0"/>
                                          </p:stCondLst>
                                        </p:cTn>
                                        <p:tgtEl>
                                          <p:spTgt spid="196"/>
                                        </p:tgtEl>
                                        <p:attrNameLst>
                                          <p:attrName>style.visibility</p:attrName>
                                        </p:attrNameLst>
                                      </p:cBhvr>
                                      <p:to>
                                        <p:strVal val="visible"/>
                                      </p:to>
                                    </p:set>
                                    <p:anim calcmode="lin" valueType="num">
                                      <p:cBhvr>
                                        <p:cTn id="279" dur="500" fill="hold"/>
                                        <p:tgtEl>
                                          <p:spTgt spid="196"/>
                                        </p:tgtEl>
                                        <p:attrNameLst>
                                          <p:attrName>ppt_w</p:attrName>
                                        </p:attrNameLst>
                                      </p:cBhvr>
                                      <p:tavLst>
                                        <p:tav tm="0">
                                          <p:val>
                                            <p:strVal val="#ppt_w*0.70"/>
                                          </p:val>
                                        </p:tav>
                                        <p:tav tm="100000">
                                          <p:val>
                                            <p:strVal val="#ppt_w"/>
                                          </p:val>
                                        </p:tav>
                                      </p:tavLst>
                                    </p:anim>
                                    <p:anim calcmode="lin" valueType="num">
                                      <p:cBhvr>
                                        <p:cTn id="280" dur="500" fill="hold"/>
                                        <p:tgtEl>
                                          <p:spTgt spid="196"/>
                                        </p:tgtEl>
                                        <p:attrNameLst>
                                          <p:attrName>ppt_h</p:attrName>
                                        </p:attrNameLst>
                                      </p:cBhvr>
                                      <p:tavLst>
                                        <p:tav tm="0">
                                          <p:val>
                                            <p:strVal val="#ppt_h"/>
                                          </p:val>
                                        </p:tav>
                                        <p:tav tm="100000">
                                          <p:val>
                                            <p:strVal val="#ppt_h"/>
                                          </p:val>
                                        </p:tav>
                                      </p:tavLst>
                                    </p:anim>
                                    <p:animEffect transition="in" filter="fade">
                                      <p:cBhvr>
                                        <p:cTn id="281" dur="500"/>
                                        <p:tgtEl>
                                          <p:spTgt spid="196"/>
                                        </p:tgtEl>
                                      </p:cBhvr>
                                    </p:animEffect>
                                  </p:childTnLst>
                                </p:cTn>
                              </p:par>
                              <p:par>
                                <p:cTn id="282" presetID="55" presetClass="entr" presetSubtype="0" fill="hold" grpId="0" nodeType="withEffect">
                                  <p:stCondLst>
                                    <p:cond delay="0"/>
                                  </p:stCondLst>
                                  <p:childTnLst>
                                    <p:set>
                                      <p:cBhvr>
                                        <p:cTn id="283" dur="1" fill="hold">
                                          <p:stCondLst>
                                            <p:cond delay="0"/>
                                          </p:stCondLst>
                                        </p:cTn>
                                        <p:tgtEl>
                                          <p:spTgt spid="195"/>
                                        </p:tgtEl>
                                        <p:attrNameLst>
                                          <p:attrName>style.visibility</p:attrName>
                                        </p:attrNameLst>
                                      </p:cBhvr>
                                      <p:to>
                                        <p:strVal val="visible"/>
                                      </p:to>
                                    </p:set>
                                    <p:anim calcmode="lin" valueType="num">
                                      <p:cBhvr>
                                        <p:cTn id="284" dur="500" fill="hold"/>
                                        <p:tgtEl>
                                          <p:spTgt spid="195"/>
                                        </p:tgtEl>
                                        <p:attrNameLst>
                                          <p:attrName>ppt_w</p:attrName>
                                        </p:attrNameLst>
                                      </p:cBhvr>
                                      <p:tavLst>
                                        <p:tav tm="0">
                                          <p:val>
                                            <p:strVal val="#ppt_w*0.70"/>
                                          </p:val>
                                        </p:tav>
                                        <p:tav tm="100000">
                                          <p:val>
                                            <p:strVal val="#ppt_w"/>
                                          </p:val>
                                        </p:tav>
                                      </p:tavLst>
                                    </p:anim>
                                    <p:anim calcmode="lin" valueType="num">
                                      <p:cBhvr>
                                        <p:cTn id="285" dur="500" fill="hold"/>
                                        <p:tgtEl>
                                          <p:spTgt spid="195"/>
                                        </p:tgtEl>
                                        <p:attrNameLst>
                                          <p:attrName>ppt_h</p:attrName>
                                        </p:attrNameLst>
                                      </p:cBhvr>
                                      <p:tavLst>
                                        <p:tav tm="0">
                                          <p:val>
                                            <p:strVal val="#ppt_h"/>
                                          </p:val>
                                        </p:tav>
                                        <p:tav tm="100000">
                                          <p:val>
                                            <p:strVal val="#ppt_h"/>
                                          </p:val>
                                        </p:tav>
                                      </p:tavLst>
                                    </p:anim>
                                    <p:animEffect transition="in" filter="fade">
                                      <p:cBhvr>
                                        <p:cTn id="286" dur="500"/>
                                        <p:tgtEl>
                                          <p:spTgt spid="195"/>
                                        </p:tgtEl>
                                      </p:cBhvr>
                                    </p:animEffect>
                                  </p:childTnLst>
                                </p:cTn>
                              </p:par>
                            </p:childTnLst>
                          </p:cTn>
                        </p:par>
                        <p:par>
                          <p:cTn id="287" fill="hold">
                            <p:stCondLst>
                              <p:cond delay="500"/>
                            </p:stCondLst>
                            <p:childTnLst>
                              <p:par>
                                <p:cTn id="288" presetID="55" presetClass="entr" presetSubtype="0" fill="hold" grpId="0" nodeType="afterEffect">
                                  <p:stCondLst>
                                    <p:cond delay="0"/>
                                  </p:stCondLst>
                                  <p:childTnLst>
                                    <p:set>
                                      <p:cBhvr>
                                        <p:cTn id="289" dur="1" fill="hold">
                                          <p:stCondLst>
                                            <p:cond delay="0"/>
                                          </p:stCondLst>
                                        </p:cTn>
                                        <p:tgtEl>
                                          <p:spTgt spid="201"/>
                                        </p:tgtEl>
                                        <p:attrNameLst>
                                          <p:attrName>style.visibility</p:attrName>
                                        </p:attrNameLst>
                                      </p:cBhvr>
                                      <p:to>
                                        <p:strVal val="visible"/>
                                      </p:to>
                                    </p:set>
                                    <p:anim calcmode="lin" valueType="num">
                                      <p:cBhvr>
                                        <p:cTn id="290" dur="500" fill="hold"/>
                                        <p:tgtEl>
                                          <p:spTgt spid="201"/>
                                        </p:tgtEl>
                                        <p:attrNameLst>
                                          <p:attrName>ppt_w</p:attrName>
                                        </p:attrNameLst>
                                      </p:cBhvr>
                                      <p:tavLst>
                                        <p:tav tm="0">
                                          <p:val>
                                            <p:strVal val="#ppt_w*0.70"/>
                                          </p:val>
                                        </p:tav>
                                        <p:tav tm="100000">
                                          <p:val>
                                            <p:strVal val="#ppt_w"/>
                                          </p:val>
                                        </p:tav>
                                      </p:tavLst>
                                    </p:anim>
                                    <p:anim calcmode="lin" valueType="num">
                                      <p:cBhvr>
                                        <p:cTn id="291" dur="500" fill="hold"/>
                                        <p:tgtEl>
                                          <p:spTgt spid="201"/>
                                        </p:tgtEl>
                                        <p:attrNameLst>
                                          <p:attrName>ppt_h</p:attrName>
                                        </p:attrNameLst>
                                      </p:cBhvr>
                                      <p:tavLst>
                                        <p:tav tm="0">
                                          <p:val>
                                            <p:strVal val="#ppt_h"/>
                                          </p:val>
                                        </p:tav>
                                        <p:tav tm="100000">
                                          <p:val>
                                            <p:strVal val="#ppt_h"/>
                                          </p:val>
                                        </p:tav>
                                      </p:tavLst>
                                    </p:anim>
                                    <p:animEffect transition="in" filter="fade">
                                      <p:cBhvr>
                                        <p:cTn id="292" dur="500"/>
                                        <p:tgtEl>
                                          <p:spTgt spid="201"/>
                                        </p:tgtEl>
                                      </p:cBhvr>
                                    </p:animEffect>
                                  </p:childTnLst>
                                </p:cTn>
                              </p:par>
                              <p:par>
                                <p:cTn id="293" presetID="55" presetClass="entr" presetSubtype="0" fill="hold" nodeType="withEffect">
                                  <p:stCondLst>
                                    <p:cond delay="0"/>
                                  </p:stCondLst>
                                  <p:childTnLst>
                                    <p:set>
                                      <p:cBhvr>
                                        <p:cTn id="294" dur="1" fill="hold">
                                          <p:stCondLst>
                                            <p:cond delay="0"/>
                                          </p:stCondLst>
                                        </p:cTn>
                                        <p:tgtEl>
                                          <p:spTgt spid="203"/>
                                        </p:tgtEl>
                                        <p:attrNameLst>
                                          <p:attrName>style.visibility</p:attrName>
                                        </p:attrNameLst>
                                      </p:cBhvr>
                                      <p:to>
                                        <p:strVal val="visible"/>
                                      </p:to>
                                    </p:set>
                                    <p:anim calcmode="lin" valueType="num">
                                      <p:cBhvr>
                                        <p:cTn id="295" dur="500" fill="hold"/>
                                        <p:tgtEl>
                                          <p:spTgt spid="203"/>
                                        </p:tgtEl>
                                        <p:attrNameLst>
                                          <p:attrName>ppt_w</p:attrName>
                                        </p:attrNameLst>
                                      </p:cBhvr>
                                      <p:tavLst>
                                        <p:tav tm="0">
                                          <p:val>
                                            <p:strVal val="#ppt_w*0.70"/>
                                          </p:val>
                                        </p:tav>
                                        <p:tav tm="100000">
                                          <p:val>
                                            <p:strVal val="#ppt_w"/>
                                          </p:val>
                                        </p:tav>
                                      </p:tavLst>
                                    </p:anim>
                                    <p:anim calcmode="lin" valueType="num">
                                      <p:cBhvr>
                                        <p:cTn id="296" dur="500" fill="hold"/>
                                        <p:tgtEl>
                                          <p:spTgt spid="203"/>
                                        </p:tgtEl>
                                        <p:attrNameLst>
                                          <p:attrName>ppt_h</p:attrName>
                                        </p:attrNameLst>
                                      </p:cBhvr>
                                      <p:tavLst>
                                        <p:tav tm="0">
                                          <p:val>
                                            <p:strVal val="#ppt_h"/>
                                          </p:val>
                                        </p:tav>
                                        <p:tav tm="100000">
                                          <p:val>
                                            <p:strVal val="#ppt_h"/>
                                          </p:val>
                                        </p:tav>
                                      </p:tavLst>
                                    </p:anim>
                                    <p:animEffect transition="in" filter="fade">
                                      <p:cBhvr>
                                        <p:cTn id="297" dur="500"/>
                                        <p:tgtEl>
                                          <p:spTgt spid="203"/>
                                        </p:tgtEl>
                                      </p:cBhvr>
                                    </p:animEffect>
                                  </p:childTnLst>
                                </p:cTn>
                              </p:par>
                              <p:par>
                                <p:cTn id="298" presetID="55" presetClass="entr" presetSubtype="0" fill="hold" grpId="0" nodeType="withEffect">
                                  <p:stCondLst>
                                    <p:cond delay="0"/>
                                  </p:stCondLst>
                                  <p:childTnLst>
                                    <p:set>
                                      <p:cBhvr>
                                        <p:cTn id="299" dur="1" fill="hold">
                                          <p:stCondLst>
                                            <p:cond delay="0"/>
                                          </p:stCondLst>
                                        </p:cTn>
                                        <p:tgtEl>
                                          <p:spTgt spid="202"/>
                                        </p:tgtEl>
                                        <p:attrNameLst>
                                          <p:attrName>style.visibility</p:attrName>
                                        </p:attrNameLst>
                                      </p:cBhvr>
                                      <p:to>
                                        <p:strVal val="visible"/>
                                      </p:to>
                                    </p:set>
                                    <p:anim calcmode="lin" valueType="num">
                                      <p:cBhvr>
                                        <p:cTn id="300" dur="500" fill="hold"/>
                                        <p:tgtEl>
                                          <p:spTgt spid="202"/>
                                        </p:tgtEl>
                                        <p:attrNameLst>
                                          <p:attrName>ppt_w</p:attrName>
                                        </p:attrNameLst>
                                      </p:cBhvr>
                                      <p:tavLst>
                                        <p:tav tm="0">
                                          <p:val>
                                            <p:strVal val="#ppt_w*0.70"/>
                                          </p:val>
                                        </p:tav>
                                        <p:tav tm="100000">
                                          <p:val>
                                            <p:strVal val="#ppt_w"/>
                                          </p:val>
                                        </p:tav>
                                      </p:tavLst>
                                    </p:anim>
                                    <p:anim calcmode="lin" valueType="num">
                                      <p:cBhvr>
                                        <p:cTn id="301" dur="500" fill="hold"/>
                                        <p:tgtEl>
                                          <p:spTgt spid="202"/>
                                        </p:tgtEl>
                                        <p:attrNameLst>
                                          <p:attrName>ppt_h</p:attrName>
                                        </p:attrNameLst>
                                      </p:cBhvr>
                                      <p:tavLst>
                                        <p:tav tm="0">
                                          <p:val>
                                            <p:strVal val="#ppt_h"/>
                                          </p:val>
                                        </p:tav>
                                        <p:tav tm="100000">
                                          <p:val>
                                            <p:strVal val="#ppt_h"/>
                                          </p:val>
                                        </p:tav>
                                      </p:tavLst>
                                    </p:anim>
                                    <p:animEffect transition="in" filter="fade">
                                      <p:cBhvr>
                                        <p:cTn id="302" dur="500"/>
                                        <p:tgtEl>
                                          <p:spTgt spid="202"/>
                                        </p:tgtEl>
                                      </p:cBhvr>
                                    </p:animEffect>
                                  </p:childTnLst>
                                </p:cTn>
                              </p:par>
                            </p:childTnLst>
                          </p:cTn>
                        </p:par>
                        <p:par>
                          <p:cTn id="303" fill="hold">
                            <p:stCondLst>
                              <p:cond delay="1000"/>
                            </p:stCondLst>
                            <p:childTnLst>
                              <p:par>
                                <p:cTn id="304" presetID="55" presetClass="entr" presetSubtype="0" fill="hold" grpId="0" nodeType="afterEffect">
                                  <p:stCondLst>
                                    <p:cond delay="0"/>
                                  </p:stCondLst>
                                  <p:childTnLst>
                                    <p:set>
                                      <p:cBhvr>
                                        <p:cTn id="305" dur="1" fill="hold">
                                          <p:stCondLst>
                                            <p:cond delay="0"/>
                                          </p:stCondLst>
                                        </p:cTn>
                                        <p:tgtEl>
                                          <p:spTgt spid="206"/>
                                        </p:tgtEl>
                                        <p:attrNameLst>
                                          <p:attrName>style.visibility</p:attrName>
                                        </p:attrNameLst>
                                      </p:cBhvr>
                                      <p:to>
                                        <p:strVal val="visible"/>
                                      </p:to>
                                    </p:set>
                                    <p:anim calcmode="lin" valueType="num">
                                      <p:cBhvr>
                                        <p:cTn id="306" dur="500" fill="hold"/>
                                        <p:tgtEl>
                                          <p:spTgt spid="206"/>
                                        </p:tgtEl>
                                        <p:attrNameLst>
                                          <p:attrName>ppt_w</p:attrName>
                                        </p:attrNameLst>
                                      </p:cBhvr>
                                      <p:tavLst>
                                        <p:tav tm="0">
                                          <p:val>
                                            <p:strVal val="#ppt_w*0.70"/>
                                          </p:val>
                                        </p:tav>
                                        <p:tav tm="100000">
                                          <p:val>
                                            <p:strVal val="#ppt_w"/>
                                          </p:val>
                                        </p:tav>
                                      </p:tavLst>
                                    </p:anim>
                                    <p:anim calcmode="lin" valueType="num">
                                      <p:cBhvr>
                                        <p:cTn id="307" dur="500" fill="hold"/>
                                        <p:tgtEl>
                                          <p:spTgt spid="206"/>
                                        </p:tgtEl>
                                        <p:attrNameLst>
                                          <p:attrName>ppt_h</p:attrName>
                                        </p:attrNameLst>
                                      </p:cBhvr>
                                      <p:tavLst>
                                        <p:tav tm="0">
                                          <p:val>
                                            <p:strVal val="#ppt_h"/>
                                          </p:val>
                                        </p:tav>
                                        <p:tav tm="100000">
                                          <p:val>
                                            <p:strVal val="#ppt_h"/>
                                          </p:val>
                                        </p:tav>
                                      </p:tavLst>
                                    </p:anim>
                                    <p:animEffect transition="in" filter="fade">
                                      <p:cBhvr>
                                        <p:cTn id="308" dur="500"/>
                                        <p:tgtEl>
                                          <p:spTgt spid="206"/>
                                        </p:tgtEl>
                                      </p:cBhvr>
                                    </p:animEffect>
                                  </p:childTnLst>
                                </p:cTn>
                              </p:par>
                              <p:par>
                                <p:cTn id="309" presetID="55" presetClass="entr" presetSubtype="0" fill="hold" nodeType="withEffect">
                                  <p:stCondLst>
                                    <p:cond delay="0"/>
                                  </p:stCondLst>
                                  <p:childTnLst>
                                    <p:set>
                                      <p:cBhvr>
                                        <p:cTn id="310" dur="1" fill="hold">
                                          <p:stCondLst>
                                            <p:cond delay="0"/>
                                          </p:stCondLst>
                                        </p:cTn>
                                        <p:tgtEl>
                                          <p:spTgt spid="208"/>
                                        </p:tgtEl>
                                        <p:attrNameLst>
                                          <p:attrName>style.visibility</p:attrName>
                                        </p:attrNameLst>
                                      </p:cBhvr>
                                      <p:to>
                                        <p:strVal val="visible"/>
                                      </p:to>
                                    </p:set>
                                    <p:anim calcmode="lin" valueType="num">
                                      <p:cBhvr>
                                        <p:cTn id="311" dur="500" fill="hold"/>
                                        <p:tgtEl>
                                          <p:spTgt spid="208"/>
                                        </p:tgtEl>
                                        <p:attrNameLst>
                                          <p:attrName>ppt_w</p:attrName>
                                        </p:attrNameLst>
                                      </p:cBhvr>
                                      <p:tavLst>
                                        <p:tav tm="0">
                                          <p:val>
                                            <p:strVal val="#ppt_w*0.70"/>
                                          </p:val>
                                        </p:tav>
                                        <p:tav tm="100000">
                                          <p:val>
                                            <p:strVal val="#ppt_w"/>
                                          </p:val>
                                        </p:tav>
                                      </p:tavLst>
                                    </p:anim>
                                    <p:anim calcmode="lin" valueType="num">
                                      <p:cBhvr>
                                        <p:cTn id="312" dur="500" fill="hold"/>
                                        <p:tgtEl>
                                          <p:spTgt spid="208"/>
                                        </p:tgtEl>
                                        <p:attrNameLst>
                                          <p:attrName>ppt_h</p:attrName>
                                        </p:attrNameLst>
                                      </p:cBhvr>
                                      <p:tavLst>
                                        <p:tav tm="0">
                                          <p:val>
                                            <p:strVal val="#ppt_h"/>
                                          </p:val>
                                        </p:tav>
                                        <p:tav tm="100000">
                                          <p:val>
                                            <p:strVal val="#ppt_h"/>
                                          </p:val>
                                        </p:tav>
                                      </p:tavLst>
                                    </p:anim>
                                    <p:animEffect transition="in" filter="fade">
                                      <p:cBhvr>
                                        <p:cTn id="313" dur="500"/>
                                        <p:tgtEl>
                                          <p:spTgt spid="208"/>
                                        </p:tgtEl>
                                      </p:cBhvr>
                                    </p:animEffect>
                                  </p:childTnLst>
                                </p:cTn>
                              </p:par>
                              <p:par>
                                <p:cTn id="314" presetID="55" presetClass="entr" presetSubtype="0" fill="hold" grpId="0" nodeType="with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p:cTn id="316" dur="500" fill="hold"/>
                                        <p:tgtEl>
                                          <p:spTgt spid="207"/>
                                        </p:tgtEl>
                                        <p:attrNameLst>
                                          <p:attrName>ppt_w</p:attrName>
                                        </p:attrNameLst>
                                      </p:cBhvr>
                                      <p:tavLst>
                                        <p:tav tm="0">
                                          <p:val>
                                            <p:strVal val="#ppt_w*0.70"/>
                                          </p:val>
                                        </p:tav>
                                        <p:tav tm="100000">
                                          <p:val>
                                            <p:strVal val="#ppt_w"/>
                                          </p:val>
                                        </p:tav>
                                      </p:tavLst>
                                    </p:anim>
                                    <p:anim calcmode="lin" valueType="num">
                                      <p:cBhvr>
                                        <p:cTn id="317" dur="500" fill="hold"/>
                                        <p:tgtEl>
                                          <p:spTgt spid="207"/>
                                        </p:tgtEl>
                                        <p:attrNameLst>
                                          <p:attrName>ppt_h</p:attrName>
                                        </p:attrNameLst>
                                      </p:cBhvr>
                                      <p:tavLst>
                                        <p:tav tm="0">
                                          <p:val>
                                            <p:strVal val="#ppt_h"/>
                                          </p:val>
                                        </p:tav>
                                        <p:tav tm="100000">
                                          <p:val>
                                            <p:strVal val="#ppt_h"/>
                                          </p:val>
                                        </p:tav>
                                      </p:tavLst>
                                    </p:anim>
                                    <p:animEffect transition="in" filter="fade">
                                      <p:cBhvr>
                                        <p:cTn id="318" dur="500"/>
                                        <p:tgtEl>
                                          <p:spTgt spid="207"/>
                                        </p:tgtEl>
                                      </p:cBhvr>
                                    </p:animEffect>
                                  </p:childTnLst>
                                </p:cTn>
                              </p:par>
                            </p:childTnLst>
                          </p:cTn>
                        </p:par>
                      </p:childTnLst>
                    </p:cTn>
                  </p:par>
                  <p:par>
                    <p:cTn id="319" fill="hold">
                      <p:stCondLst>
                        <p:cond delay="indefinite"/>
                      </p:stCondLst>
                      <p:childTnLst>
                        <p:par>
                          <p:cTn id="320" fill="hold">
                            <p:stCondLst>
                              <p:cond delay="0"/>
                            </p:stCondLst>
                            <p:childTnLst>
                              <p:par>
                                <p:cTn id="321" presetID="55" presetClass="entr" presetSubtype="0" fill="hold" nodeType="clickEffect">
                                  <p:stCondLst>
                                    <p:cond delay="0"/>
                                  </p:stCondLst>
                                  <p:childTnLst>
                                    <p:set>
                                      <p:cBhvr>
                                        <p:cTn id="322" dur="1" fill="hold">
                                          <p:stCondLst>
                                            <p:cond delay="0"/>
                                          </p:stCondLst>
                                        </p:cTn>
                                        <p:tgtEl>
                                          <p:spTgt spid="222"/>
                                        </p:tgtEl>
                                        <p:attrNameLst>
                                          <p:attrName>style.visibility</p:attrName>
                                        </p:attrNameLst>
                                      </p:cBhvr>
                                      <p:to>
                                        <p:strVal val="visible"/>
                                      </p:to>
                                    </p:set>
                                    <p:anim calcmode="lin" valueType="num">
                                      <p:cBhvr>
                                        <p:cTn id="323" dur="1000" fill="hold"/>
                                        <p:tgtEl>
                                          <p:spTgt spid="222"/>
                                        </p:tgtEl>
                                        <p:attrNameLst>
                                          <p:attrName>ppt_w</p:attrName>
                                        </p:attrNameLst>
                                      </p:cBhvr>
                                      <p:tavLst>
                                        <p:tav tm="0">
                                          <p:val>
                                            <p:strVal val="#ppt_w*0.70"/>
                                          </p:val>
                                        </p:tav>
                                        <p:tav tm="100000">
                                          <p:val>
                                            <p:strVal val="#ppt_w"/>
                                          </p:val>
                                        </p:tav>
                                      </p:tavLst>
                                    </p:anim>
                                    <p:anim calcmode="lin" valueType="num">
                                      <p:cBhvr>
                                        <p:cTn id="324" dur="1000" fill="hold"/>
                                        <p:tgtEl>
                                          <p:spTgt spid="222"/>
                                        </p:tgtEl>
                                        <p:attrNameLst>
                                          <p:attrName>ppt_h</p:attrName>
                                        </p:attrNameLst>
                                      </p:cBhvr>
                                      <p:tavLst>
                                        <p:tav tm="0">
                                          <p:val>
                                            <p:strVal val="#ppt_h"/>
                                          </p:val>
                                        </p:tav>
                                        <p:tav tm="100000">
                                          <p:val>
                                            <p:strVal val="#ppt_h"/>
                                          </p:val>
                                        </p:tav>
                                      </p:tavLst>
                                    </p:anim>
                                    <p:animEffect transition="in" filter="fade">
                                      <p:cBhvr>
                                        <p:cTn id="325" dur="1000"/>
                                        <p:tgtEl>
                                          <p:spTgt spid="222"/>
                                        </p:tgtEl>
                                      </p:cBhvr>
                                    </p:animEffect>
                                  </p:childTnLst>
                                </p:cTn>
                              </p:par>
                            </p:childTnLst>
                          </p:cTn>
                        </p:par>
                      </p:childTnLst>
                    </p:cTn>
                  </p:par>
                  <p:par>
                    <p:cTn id="326" fill="hold">
                      <p:stCondLst>
                        <p:cond delay="indefinite"/>
                      </p:stCondLst>
                      <p:childTnLst>
                        <p:par>
                          <p:cTn id="327" fill="hold">
                            <p:stCondLst>
                              <p:cond delay="0"/>
                            </p:stCondLst>
                            <p:childTnLst>
                              <p:par>
                                <p:cTn id="328" presetID="49" presetClass="entr" presetSubtype="0" decel="100000" fill="hold" nodeType="clickEffect">
                                  <p:stCondLst>
                                    <p:cond delay="0"/>
                                  </p:stCondLst>
                                  <p:childTnLst>
                                    <p:set>
                                      <p:cBhvr>
                                        <p:cTn id="329" dur="1" fill="hold">
                                          <p:stCondLst>
                                            <p:cond delay="0"/>
                                          </p:stCondLst>
                                        </p:cTn>
                                        <p:tgtEl>
                                          <p:spTgt spid="218"/>
                                        </p:tgtEl>
                                        <p:attrNameLst>
                                          <p:attrName>style.visibility</p:attrName>
                                        </p:attrNameLst>
                                      </p:cBhvr>
                                      <p:to>
                                        <p:strVal val="visible"/>
                                      </p:to>
                                    </p:set>
                                    <p:anim calcmode="lin" valueType="num">
                                      <p:cBhvr>
                                        <p:cTn id="330" dur="500" fill="hold"/>
                                        <p:tgtEl>
                                          <p:spTgt spid="218"/>
                                        </p:tgtEl>
                                        <p:attrNameLst>
                                          <p:attrName>ppt_w</p:attrName>
                                        </p:attrNameLst>
                                      </p:cBhvr>
                                      <p:tavLst>
                                        <p:tav tm="0">
                                          <p:val>
                                            <p:fltVal val="0"/>
                                          </p:val>
                                        </p:tav>
                                        <p:tav tm="100000">
                                          <p:val>
                                            <p:strVal val="#ppt_w"/>
                                          </p:val>
                                        </p:tav>
                                      </p:tavLst>
                                    </p:anim>
                                    <p:anim calcmode="lin" valueType="num">
                                      <p:cBhvr>
                                        <p:cTn id="331" dur="500" fill="hold"/>
                                        <p:tgtEl>
                                          <p:spTgt spid="218"/>
                                        </p:tgtEl>
                                        <p:attrNameLst>
                                          <p:attrName>ppt_h</p:attrName>
                                        </p:attrNameLst>
                                      </p:cBhvr>
                                      <p:tavLst>
                                        <p:tav tm="0">
                                          <p:val>
                                            <p:fltVal val="0"/>
                                          </p:val>
                                        </p:tav>
                                        <p:tav tm="100000">
                                          <p:val>
                                            <p:strVal val="#ppt_h"/>
                                          </p:val>
                                        </p:tav>
                                      </p:tavLst>
                                    </p:anim>
                                    <p:anim calcmode="lin" valueType="num">
                                      <p:cBhvr>
                                        <p:cTn id="332" dur="500" fill="hold"/>
                                        <p:tgtEl>
                                          <p:spTgt spid="218"/>
                                        </p:tgtEl>
                                        <p:attrNameLst>
                                          <p:attrName>style.rotation</p:attrName>
                                        </p:attrNameLst>
                                      </p:cBhvr>
                                      <p:tavLst>
                                        <p:tav tm="0">
                                          <p:val>
                                            <p:fltVal val="360"/>
                                          </p:val>
                                        </p:tav>
                                        <p:tav tm="100000">
                                          <p:val>
                                            <p:fltVal val="0"/>
                                          </p:val>
                                        </p:tav>
                                      </p:tavLst>
                                    </p:anim>
                                    <p:animEffect transition="in" filter="fade">
                                      <p:cBhvr>
                                        <p:cTn id="333"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6" grpId="0" animBg="1"/>
      <p:bldP spid="194" grpId="0" animBg="1"/>
      <p:bldP spid="195" grpId="0" animBg="1"/>
      <p:bldP spid="202" grpId="0" animBg="1"/>
      <p:bldP spid="207" grpId="0" animBg="1"/>
      <p:bldP spid="212" grpId="0"/>
      <p:bldP spid="213" grpId="0"/>
      <p:bldP spid="214" grpId="0"/>
      <p:bldP spid="2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a:t>
            </a:r>
            <a:endParaRPr lang="en-US" dirty="0"/>
          </a:p>
        </p:txBody>
      </p:sp>
      <p:sp>
        <p:nvSpPr>
          <p:cNvPr id="3" name="Content Placeholder 2"/>
          <p:cNvSpPr>
            <a:spLocks noGrp="1"/>
          </p:cNvSpPr>
          <p:nvPr>
            <p:ph idx="1"/>
          </p:nvPr>
        </p:nvSpPr>
        <p:spPr>
          <a:xfrm>
            <a:off x="457200" y="990600"/>
            <a:ext cx="8305800" cy="5486400"/>
          </a:xfrm>
        </p:spPr>
        <p:txBody>
          <a:bodyPr/>
          <a:lstStyle/>
          <a:p>
            <a:r>
              <a:rPr lang="en-US" sz="2400" dirty="0" smtClean="0"/>
              <a:t>Coefficients of the joint related to coefficients of the factors by:</a:t>
            </a:r>
          </a:p>
          <a:p>
            <a:endParaRPr lang="en-US" sz="2400" dirty="0" smtClean="0"/>
          </a:p>
          <a:p>
            <a:endParaRPr lang="en-US" sz="2400" dirty="0" smtClean="0"/>
          </a:p>
          <a:p>
            <a:endParaRPr lang="en-US" sz="2400" dirty="0" smtClean="0"/>
          </a:p>
          <a:p>
            <a:endParaRPr lang="en-US" sz="2400" dirty="0" smtClean="0"/>
          </a:p>
          <a:p>
            <a:r>
              <a:rPr lang="en-US" sz="2400" b="1" dirty="0" smtClean="0">
                <a:solidFill>
                  <a:srgbClr val="CC00CC"/>
                </a:solidFill>
              </a:rPr>
              <a:t>Block multiplicities</a:t>
            </a:r>
            <a:r>
              <a:rPr lang="en-US" sz="2400" dirty="0" smtClean="0"/>
              <a:t> equivalent to </a:t>
            </a:r>
            <a:r>
              <a:rPr lang="en-US" sz="2400" i="1" dirty="0" err="1" smtClean="0"/>
              <a:t>Littlewood</a:t>
            </a:r>
            <a:r>
              <a:rPr lang="en-US" sz="2400" i="1" dirty="0" smtClean="0"/>
              <a:t>-Richardson </a:t>
            </a:r>
            <a:r>
              <a:rPr lang="en-US" sz="2400" dirty="0" smtClean="0"/>
              <a:t>coefficients</a:t>
            </a:r>
          </a:p>
          <a:p>
            <a:pPr lvl="1"/>
            <a:r>
              <a:rPr lang="en-US" dirty="0" smtClean="0"/>
              <a:t>#P-hard to compute in general, but (very) tractable for low-order decompositions</a:t>
            </a:r>
          </a:p>
          <a:p>
            <a:pPr lvl="1"/>
            <a:endParaRPr lang="en-US" sz="2400" dirty="0" smtClean="0"/>
          </a:p>
          <a:p>
            <a:r>
              <a:rPr lang="en-US" sz="2400" b="1" dirty="0" smtClean="0">
                <a:solidFill>
                  <a:srgbClr val="0070C0"/>
                </a:solidFill>
              </a:rPr>
              <a:t>Complexity</a:t>
            </a:r>
            <a:r>
              <a:rPr lang="en-US" sz="2400" dirty="0" smtClean="0"/>
              <a:t>: same as prediction/rollup step for the joint distribution (with known block multiplicities)</a:t>
            </a:r>
          </a:p>
        </p:txBody>
      </p:sp>
      <p:sp>
        <p:nvSpPr>
          <p:cNvPr id="4" name="Slide Number Placeholder 3"/>
          <p:cNvSpPr>
            <a:spLocks noGrp="1"/>
          </p:cNvSpPr>
          <p:nvPr>
            <p:ph type="sldNum" sz="quarter" idx="12"/>
          </p:nvPr>
        </p:nvSpPr>
        <p:spPr/>
        <p:txBody>
          <a:bodyPr/>
          <a:lstStyle/>
          <a:p>
            <a:fld id="{5A1D4220-6FA6-4414-AE3B-775DEAC5B3BB}" type="slidenum">
              <a:rPr lang="en-US" smtClean="0"/>
              <a:pPr/>
              <a:t>30</a:t>
            </a:fld>
            <a:endParaRPr lang="en-US"/>
          </a:p>
        </p:txBody>
      </p:sp>
      <p:grpSp>
        <p:nvGrpSpPr>
          <p:cNvPr id="10" name="Group 9"/>
          <p:cNvGrpSpPr/>
          <p:nvPr/>
        </p:nvGrpSpPr>
        <p:grpSpPr>
          <a:xfrm>
            <a:off x="1600200" y="1981200"/>
            <a:ext cx="5943600" cy="1371600"/>
            <a:chOff x="1295400" y="1600200"/>
            <a:chExt cx="5943600" cy="1371600"/>
          </a:xfrm>
        </p:grpSpPr>
        <p:sp>
          <p:nvSpPr>
            <p:cNvPr id="7" name="Rounded Rectangle 6"/>
            <p:cNvSpPr/>
            <p:nvPr/>
          </p:nvSpPr>
          <p:spPr bwMode="auto">
            <a:xfrm>
              <a:off x="1295400" y="1600200"/>
              <a:ext cx="5943600" cy="13716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pic>
          <p:nvPicPr>
            <p:cNvPr id="9" name="Content Placeholder 4" descr="TP_tmp.png"/>
            <p:cNvPicPr>
              <a:picLocks noChangeAspect="1"/>
            </p:cNvPicPr>
            <p:nvPr>
              <p:custDataLst>
                <p:tags r:id="rId1"/>
              </p:custDataLst>
            </p:nvPr>
          </p:nvPicPr>
          <p:blipFill>
            <a:blip r:embed="rId3">
              <a:clrChange>
                <a:clrFrom>
                  <a:srgbClr val="FFFFFF"/>
                </a:clrFrom>
                <a:clrTo>
                  <a:srgbClr val="FFFFFF">
                    <a:alpha val="0"/>
                  </a:srgbClr>
                </a:clrTo>
              </a:clrChange>
            </a:blip>
            <a:srcRect/>
            <a:stretch>
              <a:fillRect/>
            </a:stretch>
          </p:blipFill>
          <p:spPr bwMode="auto">
            <a:xfrm>
              <a:off x="2057400" y="1676400"/>
              <a:ext cx="4443779" cy="1143000"/>
            </a:xfrm>
            <a:prstGeom prst="rect">
              <a:avLst/>
            </a:prstGeom>
            <a:noFill/>
            <a:ln w="9525">
              <a:noFill/>
              <a:miter lim="800000"/>
              <a:headEnd/>
              <a:tailEnd/>
            </a:ln>
          </p:spPr>
        </p:pic>
      </p:grpSp>
      <p:sp>
        <p:nvSpPr>
          <p:cNvPr id="15" name="Oval 14"/>
          <p:cNvSpPr/>
          <p:nvPr/>
        </p:nvSpPr>
        <p:spPr bwMode="auto">
          <a:xfrm>
            <a:off x="4267200" y="1905000"/>
            <a:ext cx="609600" cy="609600"/>
          </a:xfrm>
          <a:prstGeom prst="ellipse">
            <a:avLst/>
          </a:prstGeom>
          <a:noFill/>
          <a:ln w="57150" cap="flat" cmpd="sng" algn="ctr">
            <a:solidFill>
              <a:srgbClr val="CC00CC"/>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cxnSp>
        <p:nvCxnSpPr>
          <p:cNvPr id="17" name="Straight Arrow Connector 16"/>
          <p:cNvCxnSpPr>
            <a:endCxn id="15" idx="3"/>
          </p:cNvCxnSpPr>
          <p:nvPr/>
        </p:nvCxnSpPr>
        <p:spPr bwMode="auto">
          <a:xfrm flipV="1">
            <a:off x="2286000" y="2425326"/>
            <a:ext cx="2070474" cy="1156074"/>
          </a:xfrm>
          <a:prstGeom prst="straightConnector1">
            <a:avLst/>
          </a:prstGeom>
          <a:noFill/>
          <a:ln w="57150" cap="flat" cmpd="sng" algn="ctr">
            <a:solidFill>
              <a:srgbClr val="CC00CC"/>
            </a:solidFill>
            <a:prstDash val="solid"/>
            <a:round/>
            <a:headEnd type="none" w="med" len="med"/>
            <a:tailEnd type="arrow"/>
          </a:ln>
          <a:effectLst>
            <a:outerShdw blurRad="50800" dist="38100" dir="8100000" algn="tr" rotWithShape="0">
              <a:prstClr val="black">
                <a:alpha val="40000"/>
              </a:prst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55"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strVal val="#ppt_w*0.70"/>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animEffect transition="in" filter="fade">
                                      <p:cBhvr>
                                        <p:cTn id="13" dur="10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457200" y="990600"/>
            <a:ext cx="8305800" cy="5486400"/>
          </a:xfrm>
        </p:spPr>
        <p:txBody>
          <a:bodyPr/>
          <a:lstStyle/>
          <a:p>
            <a:r>
              <a:rPr lang="en-US" sz="2400" dirty="0" smtClean="0"/>
              <a:t>If the joint distribution </a:t>
            </a:r>
            <a:r>
              <a:rPr lang="en-US" sz="2400" i="1" dirty="0" smtClean="0"/>
              <a:t>h</a:t>
            </a:r>
            <a:r>
              <a:rPr lang="en-US" sz="2400" dirty="0" smtClean="0"/>
              <a:t> factors as a product of distributions </a:t>
            </a:r>
            <a:r>
              <a:rPr lang="en-US" sz="2400" i="1" dirty="0" smtClean="0"/>
              <a:t>f</a:t>
            </a:r>
            <a:r>
              <a:rPr lang="en-US" sz="2400" dirty="0" smtClean="0"/>
              <a:t>  and </a:t>
            </a:r>
            <a:r>
              <a:rPr lang="en-US" sz="2400" i="1" dirty="0" smtClean="0"/>
              <a:t>g:</a:t>
            </a:r>
            <a:endParaRPr lang="en-US" sz="2400" dirty="0" smtClean="0"/>
          </a:p>
          <a:p>
            <a:endParaRPr lang="en-US" dirty="0" smtClean="0"/>
          </a:p>
          <a:p>
            <a:endParaRPr lang="en-US" dirty="0" smtClean="0"/>
          </a:p>
          <a:p>
            <a:endParaRPr lang="en-US" b="1" dirty="0" smtClean="0">
              <a:solidFill>
                <a:srgbClr val="0070C0"/>
              </a:solidFill>
            </a:endParaRPr>
          </a:p>
        </p:txBody>
      </p:sp>
      <p:pic>
        <p:nvPicPr>
          <p:cNvPr id="5" name="Picture 4" descr="TP_tmp.png"/>
          <p:cNvPicPr>
            <a:picLocks noChangeAspect="1"/>
          </p:cNvPicPr>
          <p:nvPr>
            <p:custDataLst>
              <p:tags r:id="rId1"/>
            </p:custDataLst>
          </p:nvPr>
        </p:nvPicPr>
        <p:blipFill>
          <a:blip r:embed="rId4">
            <a:clrChange>
              <a:clrFrom>
                <a:srgbClr val="FFFFFF"/>
              </a:clrFrom>
              <a:clrTo>
                <a:srgbClr val="FFFFFF">
                  <a:alpha val="0"/>
                </a:srgbClr>
              </a:clrTo>
            </a:clrChange>
          </a:blip>
          <a:stretch>
            <a:fillRect/>
          </a:stretch>
        </p:blipFill>
        <p:spPr>
          <a:xfrm>
            <a:off x="2667000" y="1981200"/>
            <a:ext cx="3247875" cy="457200"/>
          </a:xfrm>
          <a:prstGeom prst="rect">
            <a:avLst/>
          </a:prstGeom>
          <a:noFill/>
        </p:spPr>
      </p:pic>
      <p:sp>
        <p:nvSpPr>
          <p:cNvPr id="6" name="TextBox 5"/>
          <p:cNvSpPr txBox="1"/>
          <p:nvPr/>
        </p:nvSpPr>
        <p:spPr>
          <a:xfrm>
            <a:off x="1600200" y="2721114"/>
            <a:ext cx="2971800" cy="707886"/>
          </a:xfrm>
          <a:prstGeom prst="rect">
            <a:avLst/>
          </a:prstGeom>
          <a:noFill/>
        </p:spPr>
        <p:txBody>
          <a:bodyPr wrap="square" rtlCol="0">
            <a:spAutoFit/>
          </a:bodyPr>
          <a:lstStyle/>
          <a:p>
            <a:r>
              <a:rPr lang="en-US" sz="2000" dirty="0" smtClean="0"/>
              <a:t>Distribution over tracks {1,…,p}</a:t>
            </a:r>
            <a:endParaRPr lang="en-US" sz="2000" dirty="0"/>
          </a:p>
        </p:txBody>
      </p:sp>
      <p:sp>
        <p:nvSpPr>
          <p:cNvPr id="7" name="TextBox 6"/>
          <p:cNvSpPr txBox="1"/>
          <p:nvPr/>
        </p:nvSpPr>
        <p:spPr>
          <a:xfrm>
            <a:off x="4724400" y="2743200"/>
            <a:ext cx="2971800" cy="707886"/>
          </a:xfrm>
          <a:prstGeom prst="rect">
            <a:avLst/>
          </a:prstGeom>
          <a:noFill/>
        </p:spPr>
        <p:txBody>
          <a:bodyPr wrap="square" rtlCol="0">
            <a:spAutoFit/>
          </a:bodyPr>
          <a:lstStyle/>
          <a:p>
            <a:r>
              <a:rPr lang="en-US" sz="2000" dirty="0" smtClean="0"/>
              <a:t>Distribution over tracks {p+1,…,n}</a:t>
            </a:r>
            <a:endParaRPr lang="en-US" sz="2000" dirty="0"/>
          </a:p>
        </p:txBody>
      </p:sp>
      <p:cxnSp>
        <p:nvCxnSpPr>
          <p:cNvPr id="9" name="Straight Arrow Connector 8"/>
          <p:cNvCxnSpPr>
            <a:endCxn id="5" idx="2"/>
          </p:cNvCxnSpPr>
          <p:nvPr/>
        </p:nvCxnSpPr>
        <p:spPr bwMode="auto">
          <a:xfrm flipV="1">
            <a:off x="3733800" y="2438400"/>
            <a:ext cx="557138" cy="304800"/>
          </a:xfrm>
          <a:prstGeom prst="straightConnector1">
            <a:avLst/>
          </a:prstGeom>
          <a:noFill/>
          <a:ln w="5715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6200000" flipV="1">
            <a:off x="5334000" y="2438400"/>
            <a:ext cx="381000" cy="381000"/>
          </a:xfrm>
          <a:prstGeom prst="straightConnector1">
            <a:avLst/>
          </a:prstGeom>
          <a:noFill/>
          <a:ln w="57150" cap="flat" cmpd="sng" algn="ctr">
            <a:solidFill>
              <a:schemeClr val="tx1"/>
            </a:solidFill>
            <a:prstDash val="solid"/>
            <a:round/>
            <a:headEnd type="none" w="med" len="med"/>
            <a:tailEnd type="arrow"/>
          </a:ln>
          <a:effectLst/>
        </p:spPr>
      </p:cxnSp>
      <p:grpSp>
        <p:nvGrpSpPr>
          <p:cNvPr id="4" name="Group 12"/>
          <p:cNvGrpSpPr/>
          <p:nvPr/>
        </p:nvGrpSpPr>
        <p:grpSpPr>
          <a:xfrm>
            <a:off x="381000" y="3581400"/>
            <a:ext cx="8305800" cy="1447800"/>
            <a:chOff x="381000" y="3810000"/>
            <a:chExt cx="8305800" cy="1447800"/>
          </a:xfrm>
        </p:grpSpPr>
        <p:sp>
          <p:nvSpPr>
            <p:cNvPr id="11" name="Rounded Rectangle 10"/>
            <p:cNvSpPr/>
            <p:nvPr/>
          </p:nvSpPr>
          <p:spPr bwMode="auto">
            <a:xfrm>
              <a:off x="381000" y="3810000"/>
              <a:ext cx="83058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2" name="TextBox 11"/>
            <p:cNvSpPr txBox="1"/>
            <p:nvPr/>
          </p:nvSpPr>
          <p:spPr>
            <a:xfrm>
              <a:off x="762000" y="3886200"/>
              <a:ext cx="7543800" cy="1200329"/>
            </a:xfrm>
            <a:prstGeom prst="rect">
              <a:avLst/>
            </a:prstGeom>
            <a:noFill/>
          </p:spPr>
          <p:txBody>
            <a:bodyPr wrap="square" rtlCol="0">
              <a:spAutoFit/>
            </a:bodyPr>
            <a:lstStyle/>
            <a:p>
              <a:pPr algn="l"/>
              <a:r>
                <a:rPr lang="en-US" sz="2400" dirty="0" smtClean="0">
                  <a:solidFill>
                    <a:srgbClr val="800080"/>
                  </a:solidFill>
                </a:rPr>
                <a:t>(Join problem)</a:t>
              </a:r>
              <a:r>
                <a:rPr lang="en-US" sz="2400" b="0" dirty="0" smtClean="0"/>
                <a:t> What are the Fourier coefficients of the joint </a:t>
              </a:r>
              <a:r>
                <a:rPr lang="en-US" sz="2400" b="0" i="1" dirty="0" smtClean="0"/>
                <a:t>h</a:t>
              </a:r>
              <a:r>
                <a:rPr lang="en-US" sz="2400" b="0" dirty="0" smtClean="0"/>
                <a:t> given the Fourier coefficients of factors </a:t>
              </a:r>
              <a:r>
                <a:rPr lang="en-US" sz="2400" b="0" i="1" dirty="0" smtClean="0"/>
                <a:t>f</a:t>
              </a:r>
              <a:r>
                <a:rPr lang="en-US" sz="2400" b="0" dirty="0" smtClean="0"/>
                <a:t> and </a:t>
              </a:r>
              <a:r>
                <a:rPr lang="en-US" sz="2400" b="0" i="1" dirty="0" smtClean="0"/>
                <a:t>g</a:t>
              </a:r>
              <a:r>
                <a:rPr lang="en-US" sz="2400" b="0" dirty="0" smtClean="0"/>
                <a:t>?</a:t>
              </a:r>
            </a:p>
          </p:txBody>
        </p:sp>
      </p:grpSp>
      <p:grpSp>
        <p:nvGrpSpPr>
          <p:cNvPr id="8" name="Group 14"/>
          <p:cNvGrpSpPr/>
          <p:nvPr/>
        </p:nvGrpSpPr>
        <p:grpSpPr>
          <a:xfrm>
            <a:off x="381000" y="5181600"/>
            <a:ext cx="8305800" cy="1447800"/>
            <a:chOff x="381000" y="3810000"/>
            <a:chExt cx="8305800" cy="1447800"/>
          </a:xfrm>
        </p:grpSpPr>
        <p:sp>
          <p:nvSpPr>
            <p:cNvPr id="16" name="Rounded Rectangle 15"/>
            <p:cNvSpPr/>
            <p:nvPr/>
          </p:nvSpPr>
          <p:spPr bwMode="auto">
            <a:xfrm>
              <a:off x="381000" y="3810000"/>
              <a:ext cx="83058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7" name="TextBox 16"/>
            <p:cNvSpPr txBox="1"/>
            <p:nvPr/>
          </p:nvSpPr>
          <p:spPr>
            <a:xfrm>
              <a:off x="762000" y="3886200"/>
              <a:ext cx="7543800" cy="1200329"/>
            </a:xfrm>
            <a:prstGeom prst="rect">
              <a:avLst/>
            </a:prstGeom>
            <a:noFill/>
          </p:spPr>
          <p:txBody>
            <a:bodyPr wrap="square" rtlCol="0">
              <a:spAutoFit/>
            </a:bodyPr>
            <a:lstStyle/>
            <a:p>
              <a:pPr algn="l"/>
              <a:r>
                <a:rPr lang="en-US" sz="2400" dirty="0" smtClean="0">
                  <a:solidFill>
                    <a:srgbClr val="800080"/>
                  </a:solidFill>
                </a:rPr>
                <a:t>(Split problem)</a:t>
              </a:r>
              <a:r>
                <a:rPr lang="en-US" sz="2400" b="0" dirty="0" smtClean="0"/>
                <a:t> What are the Fourier coefficients of factors </a:t>
              </a:r>
              <a:r>
                <a:rPr lang="en-US" sz="2400" b="0" i="1" dirty="0" smtClean="0"/>
                <a:t>f</a:t>
              </a:r>
              <a:r>
                <a:rPr lang="en-US" sz="2400" b="0" dirty="0" smtClean="0"/>
                <a:t> and </a:t>
              </a:r>
              <a:r>
                <a:rPr lang="en-US" sz="2400" b="0" i="1" dirty="0" smtClean="0"/>
                <a:t>g</a:t>
              </a:r>
              <a:r>
                <a:rPr lang="en-US" sz="2400" b="0" dirty="0" smtClean="0"/>
                <a:t> given the Fourier coefficients of the joint </a:t>
              </a:r>
              <a:r>
                <a:rPr lang="en-US" sz="2400" b="0" i="1" dirty="0" smtClean="0"/>
                <a:t>h</a:t>
              </a:r>
              <a:r>
                <a:rPr lang="en-US" sz="2400" b="0" dirty="0" smtClean="0"/>
                <a:t>?</a:t>
              </a:r>
            </a:p>
          </p:txBody>
        </p:sp>
      </p:grpSp>
      <p:sp>
        <p:nvSpPr>
          <p:cNvPr id="15" name="Slide Number Placeholder 14"/>
          <p:cNvSpPr>
            <a:spLocks noGrp="1"/>
          </p:cNvSpPr>
          <p:nvPr>
            <p:ph type="sldNum" sz="quarter" idx="12"/>
          </p:nvPr>
        </p:nvSpPr>
        <p:spPr/>
        <p:txBody>
          <a:bodyPr/>
          <a:lstStyle/>
          <a:p>
            <a:fld id="{5A1D4220-6FA6-4414-AE3B-775DEAC5B3B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15"/>
                                      </p:to>
                                    </p:set>
                                    <p:animEffect filter="image" prLst="opacity: 0.1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15"/>
                                      </p:to>
                                    </p:set>
                                    <p:animEffect filter="image" prLst="opacity: 0.1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15"/>
                                      </p:to>
                                    </p:set>
                                    <p:animEffect filter="image" prLst="opacity: 0.1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9"/>
                                        </p:tgtEl>
                                        <p:attrNameLst>
                                          <p:attrName>style.opacity</p:attrName>
                                        </p:attrNameLst>
                                      </p:cBhvr>
                                      <p:to>
                                        <p:strVal val="0.15"/>
                                      </p:to>
                                    </p:set>
                                    <p:animEffect filter="image" prLst="opacity: 0.15">
                                      <p:cBhvr rctx="IE">
                                        <p:cTn id="16" dur="indefinite"/>
                                        <p:tgtEl>
                                          <p:spTgt spid="9"/>
                                        </p:tgtEl>
                                      </p:cBhvr>
                                    </p:animEffect>
                                  </p:childTnLst>
                                </p:cTn>
                              </p:par>
                              <p:par>
                                <p:cTn id="17" presetID="9" presetClass="emph" presetSubtype="0" nodeType="withEffect">
                                  <p:stCondLst>
                                    <p:cond delay="0"/>
                                  </p:stCondLst>
                                  <p:childTnLst>
                                    <p:set>
                                      <p:cBhvr rctx="PPT">
                                        <p:cTn id="18" dur="indefinite"/>
                                        <p:tgtEl>
                                          <p:spTgt spid="10"/>
                                        </p:tgtEl>
                                        <p:attrNameLst>
                                          <p:attrName>style.opacity</p:attrName>
                                        </p:attrNameLst>
                                      </p:cBhvr>
                                      <p:to>
                                        <p:strVal val="0.15"/>
                                      </p:to>
                                    </p:set>
                                    <p:animEffect filter="image" prLst="opacity: 0.15">
                                      <p:cBhvr rctx="IE">
                                        <p:cTn id="19" dur="indefinite"/>
                                        <p:tgtEl>
                                          <p:spTgt spid="10"/>
                                        </p:tgtEl>
                                      </p:cBhvr>
                                    </p:animEffect>
                                  </p:childTnLst>
                                </p:cTn>
                              </p:par>
                              <p:par>
                                <p:cTn id="20" presetID="9" presetClass="emph" presetSubtype="0" nodeType="withEffect">
                                  <p:stCondLst>
                                    <p:cond delay="0"/>
                                  </p:stCondLst>
                                  <p:childTnLst>
                                    <p:set>
                                      <p:cBhvr rctx="PPT">
                                        <p:cTn id="21" dur="indefinite"/>
                                        <p:tgtEl>
                                          <p:spTgt spid="4"/>
                                        </p:tgtEl>
                                        <p:attrNameLst>
                                          <p:attrName>style.opacity</p:attrName>
                                        </p:attrNameLst>
                                      </p:cBhvr>
                                      <p:to>
                                        <p:strVal val="0.15"/>
                                      </p:to>
                                    </p:set>
                                    <p:animEffect filter="image" prLst="opacity: 0.15">
                                      <p:cBhvr rctx="IE">
                                        <p:cTn id="22" dur="indefinite"/>
                                        <p:tgtEl>
                                          <p:spTgt spid="4"/>
                                        </p:tgtEl>
                                      </p:cBhvr>
                                    </p:animEffect>
                                  </p:childTnLst>
                                </p:cTn>
                              </p:par>
                              <p:par>
                                <p:cTn id="23" presetID="9" presetClass="emph" presetSubtype="0" grpId="0" nodeType="withEffect">
                                  <p:stCondLst>
                                    <p:cond delay="0"/>
                                  </p:stCondLst>
                                  <p:childTnLst>
                                    <p:set>
                                      <p:cBhvr rctx="PPT">
                                        <p:cTn id="24" dur="indefinite"/>
                                        <p:tgtEl>
                                          <p:spTgt spid="3">
                                            <p:txEl>
                                              <p:pRg st="0" end="0"/>
                                            </p:txEl>
                                          </p:spTgt>
                                        </p:tgtEl>
                                        <p:attrNameLst>
                                          <p:attrName>style.opacity</p:attrName>
                                        </p:attrNameLst>
                                      </p:cBhvr>
                                      <p:to>
                                        <p:strVal val="0.15"/>
                                      </p:to>
                                    </p:set>
                                    <p:animEffect filter="image" prLst="opacity: 0.15">
                                      <p:cBhvr rctx="IE">
                                        <p:cTn id="25"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a:t>
            </a:r>
            <a:endParaRPr lang="en-US" dirty="0"/>
          </a:p>
        </p:txBody>
      </p:sp>
      <p:sp>
        <p:nvSpPr>
          <p:cNvPr id="3" name="Content Placeholder 2"/>
          <p:cNvSpPr>
            <a:spLocks noGrp="1"/>
          </p:cNvSpPr>
          <p:nvPr>
            <p:ph idx="1"/>
          </p:nvPr>
        </p:nvSpPr>
        <p:spPr>
          <a:xfrm>
            <a:off x="457200" y="990601"/>
            <a:ext cx="8305800" cy="990600"/>
          </a:xfrm>
        </p:spPr>
        <p:txBody>
          <a:bodyPr/>
          <a:lstStyle/>
          <a:p>
            <a:r>
              <a:rPr lang="en-US" sz="2400" dirty="0" smtClean="0"/>
              <a:t>We would like to “invert” the Join process:</a:t>
            </a:r>
            <a:endParaRPr lang="en-US" sz="2400" dirty="0"/>
          </a:p>
        </p:txBody>
      </p:sp>
      <p:grpSp>
        <p:nvGrpSpPr>
          <p:cNvPr id="4" name="Group 578"/>
          <p:cNvGrpSpPr/>
          <p:nvPr/>
        </p:nvGrpSpPr>
        <p:grpSpPr>
          <a:xfrm>
            <a:off x="3806152" y="2493787"/>
            <a:ext cx="431030" cy="448494"/>
            <a:chOff x="4419600" y="6019800"/>
            <a:chExt cx="609600" cy="609600"/>
          </a:xfrm>
          <a:solidFill>
            <a:schemeClr val="accent1"/>
          </a:solidFill>
          <a:effectLst>
            <a:outerShdw blurRad="50800" dist="38100" dir="8100000" algn="tr" rotWithShape="0">
              <a:prstClr val="black">
                <a:alpha val="40000"/>
              </a:prstClr>
            </a:outerShdw>
          </a:effectLst>
        </p:grpSpPr>
        <p:sp>
          <p:nvSpPr>
            <p:cNvPr id="5"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2"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3"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4" name="Rectangle 13"/>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 name="Rectangle 15"/>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 name="Rectangle 17"/>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 name="Rectangle 18"/>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 name="Rectangle 19"/>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21" name="Rectangle 20"/>
          <p:cNvSpPr/>
          <p:nvPr/>
        </p:nvSpPr>
        <p:spPr bwMode="auto">
          <a:xfrm>
            <a:off x="6338454" y="2661973"/>
            <a:ext cx="107758" cy="112124"/>
          </a:xfrm>
          <a:prstGeom prst="rect">
            <a:avLst/>
          </a:prstGeom>
          <a:solidFill>
            <a:schemeClr val="accent1"/>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2" name="Rectangle 21"/>
          <p:cNvSpPr/>
          <p:nvPr/>
        </p:nvSpPr>
        <p:spPr bwMode="auto">
          <a:xfrm>
            <a:off x="3482878" y="2661973"/>
            <a:ext cx="107758" cy="112124"/>
          </a:xfrm>
          <a:prstGeom prst="rect">
            <a:avLst/>
          </a:prstGeom>
          <a:solidFill>
            <a:schemeClr val="accent1"/>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23" name="Group 659"/>
          <p:cNvGrpSpPr/>
          <p:nvPr/>
        </p:nvGrpSpPr>
        <p:grpSpPr>
          <a:xfrm>
            <a:off x="6661728" y="2493787"/>
            <a:ext cx="431030" cy="448494"/>
            <a:chOff x="4419600" y="6019800"/>
            <a:chExt cx="609600" cy="609600"/>
          </a:xfrm>
          <a:solidFill>
            <a:schemeClr val="accent1"/>
          </a:solidFill>
          <a:effectLst>
            <a:outerShdw blurRad="50800" dist="38100" dir="8100000" algn="tr" rotWithShape="0">
              <a:prstClr val="black">
                <a:alpha val="40000"/>
              </a:prstClr>
            </a:outerShdw>
          </a:effectLst>
        </p:grpSpPr>
        <p:sp>
          <p:nvSpPr>
            <p:cNvPr id="24"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5"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6"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7"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8"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9"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0"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1"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2"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3" name="Rectangle 32"/>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4"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5" name="Rectangle 34"/>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6"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7" name="Rectangle 36"/>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8" name="Rectangle 37"/>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39" name="Rectangle 38"/>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58" name="Group 21"/>
          <p:cNvGrpSpPr/>
          <p:nvPr/>
        </p:nvGrpSpPr>
        <p:grpSpPr>
          <a:xfrm>
            <a:off x="5207000" y="2381664"/>
            <a:ext cx="646546" cy="672742"/>
            <a:chOff x="1600200" y="6096000"/>
            <a:chExt cx="914400" cy="914400"/>
          </a:xfrm>
          <a:solidFill>
            <a:schemeClr val="accent1"/>
          </a:solidFill>
          <a:effectLst>
            <a:outerShdw blurRad="50800" dist="38100" dir="8100000" algn="tr" rotWithShape="0">
              <a:prstClr val="black">
                <a:alpha val="40000"/>
              </a:prstClr>
            </a:outerShdw>
          </a:effectLst>
        </p:grpSpPr>
        <p:sp>
          <p:nvSpPr>
            <p:cNvPr id="59"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 name="Rectangle 63"/>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 name="Rectangle 67"/>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 name="Rectangle 69"/>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 name="Rectangle 71"/>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 name="Rectangle 72"/>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 name="Rectangle 73"/>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 name="Rectangle 76"/>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 name="Rectangle 77"/>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0"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1" name="Rectangle 80"/>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2" name="Rectangle 81"/>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3"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4" name="Rectangle 83"/>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5" name="Rectangle 84"/>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6" name="Rectangle 85"/>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7"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8" name="Rectangle 87"/>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89" name="Rectangle 88"/>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0" name="Rectangle 89"/>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1"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2" name="Rectangle 91"/>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3" name="Rectangle 92"/>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4" name="Rectangle 93"/>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95" name="Group 58"/>
          <p:cNvGrpSpPr/>
          <p:nvPr/>
        </p:nvGrpSpPr>
        <p:grpSpPr>
          <a:xfrm>
            <a:off x="4452696" y="2437725"/>
            <a:ext cx="538788" cy="560618"/>
            <a:chOff x="5334000" y="5867400"/>
            <a:chExt cx="762000" cy="762000"/>
          </a:xfrm>
          <a:solidFill>
            <a:schemeClr val="accent1"/>
          </a:solidFill>
          <a:effectLst>
            <a:outerShdw blurRad="50800" dist="38100" dir="8100000" algn="tr" rotWithShape="0">
              <a:prstClr val="black">
                <a:alpha val="40000"/>
              </a:prstClr>
            </a:outerShdw>
          </a:effectLst>
        </p:grpSpPr>
        <p:sp>
          <p:nvSpPr>
            <p:cNvPr id="96" name="Rectangle 3"/>
            <p:cNvSpPr/>
            <p:nvPr/>
          </p:nvSpPr>
          <p:spPr bwMode="auto">
            <a:xfrm>
              <a:off x="53340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7" name="Rectangle 9"/>
            <p:cNvSpPr/>
            <p:nvPr/>
          </p:nvSpPr>
          <p:spPr bwMode="auto">
            <a:xfrm>
              <a:off x="54864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8" name="Rectangle 18"/>
            <p:cNvSpPr/>
            <p:nvPr/>
          </p:nvSpPr>
          <p:spPr bwMode="auto">
            <a:xfrm>
              <a:off x="5334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99" name="Rectangle 19"/>
            <p:cNvSpPr/>
            <p:nvPr/>
          </p:nvSpPr>
          <p:spPr bwMode="auto">
            <a:xfrm>
              <a:off x="5486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0" name="Rectangle 3"/>
            <p:cNvSpPr/>
            <p:nvPr/>
          </p:nvSpPr>
          <p:spPr bwMode="auto">
            <a:xfrm>
              <a:off x="56388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1" name="Rectangle 27"/>
            <p:cNvSpPr/>
            <p:nvPr/>
          </p:nvSpPr>
          <p:spPr bwMode="auto">
            <a:xfrm>
              <a:off x="57912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2" name="Rectangle 24"/>
            <p:cNvSpPr/>
            <p:nvPr/>
          </p:nvSpPr>
          <p:spPr bwMode="auto">
            <a:xfrm>
              <a:off x="5638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3" name="Rectangle 25"/>
            <p:cNvSpPr/>
            <p:nvPr/>
          </p:nvSpPr>
          <p:spPr bwMode="auto">
            <a:xfrm>
              <a:off x="57912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4" name="Rectangle 3"/>
            <p:cNvSpPr/>
            <p:nvPr/>
          </p:nvSpPr>
          <p:spPr bwMode="auto">
            <a:xfrm>
              <a:off x="5334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5" name="Rectangle 104"/>
            <p:cNvSpPr/>
            <p:nvPr/>
          </p:nvSpPr>
          <p:spPr bwMode="auto">
            <a:xfrm>
              <a:off x="5486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6" name="Rectangle 31"/>
            <p:cNvSpPr/>
            <p:nvPr/>
          </p:nvSpPr>
          <p:spPr bwMode="auto">
            <a:xfrm>
              <a:off x="5334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7" name="Rectangle 106"/>
            <p:cNvSpPr/>
            <p:nvPr/>
          </p:nvSpPr>
          <p:spPr bwMode="auto">
            <a:xfrm>
              <a:off x="5486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8" name="Rectangle 3"/>
            <p:cNvSpPr/>
            <p:nvPr/>
          </p:nvSpPr>
          <p:spPr bwMode="auto">
            <a:xfrm>
              <a:off x="5638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09" name="Rectangle 108"/>
            <p:cNvSpPr/>
            <p:nvPr/>
          </p:nvSpPr>
          <p:spPr bwMode="auto">
            <a:xfrm>
              <a:off x="57912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0" name="Rectangle 109"/>
            <p:cNvSpPr/>
            <p:nvPr/>
          </p:nvSpPr>
          <p:spPr bwMode="auto">
            <a:xfrm>
              <a:off x="5638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1" name="Rectangle 110"/>
            <p:cNvSpPr/>
            <p:nvPr/>
          </p:nvSpPr>
          <p:spPr bwMode="auto">
            <a:xfrm>
              <a:off x="57912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2" name="Rectangle 3"/>
            <p:cNvSpPr/>
            <p:nvPr/>
          </p:nvSpPr>
          <p:spPr bwMode="auto">
            <a:xfrm>
              <a:off x="5334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3" name="Rectangle 48"/>
            <p:cNvSpPr/>
            <p:nvPr/>
          </p:nvSpPr>
          <p:spPr bwMode="auto">
            <a:xfrm>
              <a:off x="5486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4" name="Rectangle 3"/>
            <p:cNvSpPr/>
            <p:nvPr/>
          </p:nvSpPr>
          <p:spPr bwMode="auto">
            <a:xfrm>
              <a:off x="5638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5" name="Rectangle 55"/>
            <p:cNvSpPr/>
            <p:nvPr/>
          </p:nvSpPr>
          <p:spPr bwMode="auto">
            <a:xfrm>
              <a:off x="57912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6" name="Rectangle 3"/>
            <p:cNvSpPr/>
            <p:nvPr/>
          </p:nvSpPr>
          <p:spPr bwMode="auto">
            <a:xfrm>
              <a:off x="5943600" y="5867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7" name="Rectangle 116"/>
            <p:cNvSpPr/>
            <p:nvPr/>
          </p:nvSpPr>
          <p:spPr bwMode="auto">
            <a:xfrm>
              <a:off x="5943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8" name="Rectangle 3"/>
            <p:cNvSpPr/>
            <p:nvPr/>
          </p:nvSpPr>
          <p:spPr bwMode="auto">
            <a:xfrm>
              <a:off x="5943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19" name="Rectangle 118"/>
            <p:cNvSpPr/>
            <p:nvPr/>
          </p:nvSpPr>
          <p:spPr bwMode="auto">
            <a:xfrm>
              <a:off x="5943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20" name="Rectangle 3"/>
            <p:cNvSpPr/>
            <p:nvPr/>
          </p:nvSpPr>
          <p:spPr bwMode="auto">
            <a:xfrm>
              <a:off x="5943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121" name="Flowchart: Summing Junction 312"/>
          <p:cNvSpPr/>
          <p:nvPr/>
        </p:nvSpPr>
        <p:spPr bwMode="auto">
          <a:xfrm>
            <a:off x="3752272" y="3390776"/>
            <a:ext cx="107758" cy="112124"/>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2" name="Flowchart: Summing Junction 313"/>
          <p:cNvSpPr/>
          <p:nvPr/>
        </p:nvSpPr>
        <p:spPr bwMode="auto">
          <a:xfrm>
            <a:off x="4937606" y="3951394"/>
            <a:ext cx="107758" cy="112124"/>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3" name="Flowchart: Summing Junction 122"/>
          <p:cNvSpPr/>
          <p:nvPr/>
        </p:nvSpPr>
        <p:spPr bwMode="auto">
          <a:xfrm>
            <a:off x="5799666" y="4512012"/>
            <a:ext cx="107758" cy="112124"/>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4" name="Flowchart: Summing Junction 123"/>
          <p:cNvSpPr/>
          <p:nvPr/>
        </p:nvSpPr>
        <p:spPr bwMode="auto">
          <a:xfrm>
            <a:off x="6661728" y="5184754"/>
            <a:ext cx="107758" cy="112124"/>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5" name="Flowchart: Summing Junction 124"/>
          <p:cNvSpPr/>
          <p:nvPr/>
        </p:nvSpPr>
        <p:spPr bwMode="auto">
          <a:xfrm>
            <a:off x="7739304" y="6024031"/>
            <a:ext cx="107758" cy="112124"/>
          </a:xfrm>
          <a:prstGeom prst="flowChartSummingJunction">
            <a:avLst/>
          </a:prstGeom>
          <a:noFill/>
          <a:ln w="190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nvGrpSpPr>
          <p:cNvPr id="126" name="Group 739"/>
          <p:cNvGrpSpPr/>
          <p:nvPr/>
        </p:nvGrpSpPr>
        <p:grpSpPr>
          <a:xfrm>
            <a:off x="3482878" y="3222591"/>
            <a:ext cx="5172364" cy="3083399"/>
            <a:chOff x="838200" y="2209800"/>
            <a:chExt cx="7315200" cy="4191000"/>
          </a:xfrm>
        </p:grpSpPr>
        <p:cxnSp>
          <p:nvCxnSpPr>
            <p:cNvPr id="127" name="Straight Connector 126"/>
            <p:cNvCxnSpPr/>
            <p:nvPr/>
          </p:nvCxnSpPr>
          <p:spPr bwMode="auto">
            <a:xfrm>
              <a:off x="838200" y="2894806"/>
              <a:ext cx="2514600" cy="1588"/>
            </a:xfrm>
            <a:prstGeom prst="line">
              <a:avLst/>
            </a:prstGeom>
            <a:noFill/>
            <a:ln w="19050" cap="flat" cmpd="sng" algn="ctr">
              <a:solidFill>
                <a:schemeClr val="tx1"/>
              </a:solidFill>
              <a:prstDash val="sysDash"/>
              <a:round/>
              <a:headEnd type="none" w="med" len="med"/>
              <a:tailEnd type="none" w="med" len="med"/>
            </a:ln>
            <a:effectLst/>
          </p:spPr>
        </p:cxnSp>
        <p:cxnSp>
          <p:nvCxnSpPr>
            <p:cNvPr id="128" name="Straight Connector 127"/>
            <p:cNvCxnSpPr/>
            <p:nvPr/>
          </p:nvCxnSpPr>
          <p:spPr bwMode="auto">
            <a:xfrm>
              <a:off x="2133600" y="3656806"/>
              <a:ext cx="2895600" cy="1588"/>
            </a:xfrm>
            <a:prstGeom prst="line">
              <a:avLst/>
            </a:prstGeom>
            <a:noFill/>
            <a:ln w="19050" cap="flat" cmpd="sng" algn="ctr">
              <a:solidFill>
                <a:schemeClr val="tx1"/>
              </a:solidFill>
              <a:prstDash val="sysDash"/>
              <a:round/>
              <a:headEnd type="none" w="med" len="med"/>
              <a:tailEnd type="none" w="med" len="med"/>
            </a:ln>
            <a:effectLst/>
          </p:spPr>
        </p:cxnSp>
        <p:cxnSp>
          <p:nvCxnSpPr>
            <p:cNvPr id="129" name="Straight Connector 128"/>
            <p:cNvCxnSpPr/>
            <p:nvPr/>
          </p:nvCxnSpPr>
          <p:spPr bwMode="auto">
            <a:xfrm>
              <a:off x="3352800" y="4418806"/>
              <a:ext cx="3200400" cy="1588"/>
            </a:xfrm>
            <a:prstGeom prst="line">
              <a:avLst/>
            </a:prstGeom>
            <a:noFill/>
            <a:ln w="19050" cap="flat" cmpd="sng" algn="ctr">
              <a:solidFill>
                <a:schemeClr val="tx1"/>
              </a:solidFill>
              <a:prstDash val="sysDash"/>
              <a:round/>
              <a:headEnd type="none" w="med" len="med"/>
              <a:tailEnd type="none" w="med" len="med"/>
            </a:ln>
            <a:effectLst/>
          </p:spPr>
        </p:cxnSp>
        <p:cxnSp>
          <p:nvCxnSpPr>
            <p:cNvPr id="130" name="Straight Connector 129"/>
            <p:cNvCxnSpPr/>
            <p:nvPr/>
          </p:nvCxnSpPr>
          <p:spPr bwMode="auto">
            <a:xfrm>
              <a:off x="5029200" y="5485606"/>
              <a:ext cx="3124200" cy="794"/>
            </a:xfrm>
            <a:prstGeom prst="line">
              <a:avLst/>
            </a:prstGeom>
            <a:noFill/>
            <a:ln w="19050" cap="flat" cmpd="sng" algn="ctr">
              <a:solidFill>
                <a:schemeClr val="tx1"/>
              </a:solidFill>
              <a:prstDash val="sysDash"/>
              <a:round/>
              <a:headEnd type="none" w="med" len="med"/>
              <a:tailEnd type="none" w="med" len="med"/>
            </a:ln>
            <a:effectLst/>
          </p:spPr>
        </p:cxnSp>
        <p:cxnSp>
          <p:nvCxnSpPr>
            <p:cNvPr id="131" name="Straight Connector 130"/>
            <p:cNvCxnSpPr/>
            <p:nvPr/>
          </p:nvCxnSpPr>
          <p:spPr bwMode="auto">
            <a:xfrm rot="5400000">
              <a:off x="1410494" y="2932906"/>
              <a:ext cx="1447006" cy="794"/>
            </a:xfrm>
            <a:prstGeom prst="line">
              <a:avLst/>
            </a:prstGeom>
            <a:noFill/>
            <a:ln w="19050" cap="flat" cmpd="sng" algn="ctr">
              <a:solidFill>
                <a:schemeClr val="tx1"/>
              </a:solidFill>
              <a:prstDash val="sysDash"/>
              <a:round/>
              <a:headEnd type="none" w="med" len="med"/>
              <a:tailEnd type="none" w="med" len="med"/>
            </a:ln>
            <a:effectLst/>
          </p:spPr>
        </p:cxnSp>
        <p:cxnSp>
          <p:nvCxnSpPr>
            <p:cNvPr id="132" name="Straight Connector 131"/>
            <p:cNvCxnSpPr/>
            <p:nvPr/>
          </p:nvCxnSpPr>
          <p:spPr bwMode="auto">
            <a:xfrm rot="5400000">
              <a:off x="2590800" y="3656806"/>
              <a:ext cx="1524000" cy="1588"/>
            </a:xfrm>
            <a:prstGeom prst="line">
              <a:avLst/>
            </a:prstGeom>
            <a:noFill/>
            <a:ln w="19050" cap="flat" cmpd="sng" algn="ctr">
              <a:solidFill>
                <a:schemeClr val="tx1"/>
              </a:solidFill>
              <a:prstDash val="sysDash"/>
              <a:round/>
              <a:headEnd type="none" w="med" len="med"/>
              <a:tailEnd type="none" w="med" len="med"/>
            </a:ln>
            <a:effectLst/>
          </p:spPr>
        </p:cxnSp>
        <p:cxnSp>
          <p:nvCxnSpPr>
            <p:cNvPr id="133" name="Straight Connector 132"/>
            <p:cNvCxnSpPr/>
            <p:nvPr/>
          </p:nvCxnSpPr>
          <p:spPr bwMode="auto">
            <a:xfrm rot="5400000">
              <a:off x="4114800" y="4571206"/>
              <a:ext cx="1828800" cy="1588"/>
            </a:xfrm>
            <a:prstGeom prst="line">
              <a:avLst/>
            </a:prstGeom>
            <a:noFill/>
            <a:ln w="19050" cap="flat" cmpd="sng" algn="ctr">
              <a:solidFill>
                <a:schemeClr val="tx1"/>
              </a:solidFill>
              <a:prstDash val="sysDash"/>
              <a:round/>
              <a:headEnd type="none" w="med" len="med"/>
              <a:tailEnd type="none" w="med" len="med"/>
            </a:ln>
            <a:effectLst/>
          </p:spPr>
        </p:cxnSp>
        <p:cxnSp>
          <p:nvCxnSpPr>
            <p:cNvPr id="134" name="Straight Connector 133"/>
            <p:cNvCxnSpPr/>
            <p:nvPr/>
          </p:nvCxnSpPr>
          <p:spPr bwMode="auto">
            <a:xfrm rot="5400000">
              <a:off x="5562600" y="5409406"/>
              <a:ext cx="1981200" cy="1588"/>
            </a:xfrm>
            <a:prstGeom prst="line">
              <a:avLst/>
            </a:prstGeom>
            <a:noFill/>
            <a:ln w="19050" cap="flat" cmpd="sng" algn="ctr">
              <a:solidFill>
                <a:schemeClr val="tx1"/>
              </a:solidFill>
              <a:prstDash val="sysDash"/>
              <a:round/>
              <a:headEnd type="none" w="med" len="med"/>
              <a:tailEnd type="none" w="med" len="med"/>
            </a:ln>
            <a:effectLst/>
          </p:spPr>
        </p:cxnSp>
      </p:grpSp>
      <p:sp>
        <p:nvSpPr>
          <p:cNvPr id="135" name="Left Bracket 134"/>
          <p:cNvSpPr/>
          <p:nvPr/>
        </p:nvSpPr>
        <p:spPr bwMode="auto">
          <a:xfrm>
            <a:off x="3505200" y="3124200"/>
            <a:ext cx="53878" cy="3195522"/>
          </a:xfrm>
          <a:prstGeom prst="leftBracket">
            <a:avLst/>
          </a:prstGeom>
          <a:noFill/>
          <a:ln w="5715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ahoma" charset="0"/>
            </a:endParaRPr>
          </a:p>
        </p:txBody>
      </p:sp>
      <p:sp>
        <p:nvSpPr>
          <p:cNvPr id="136" name="Left Bracket 135"/>
          <p:cNvSpPr/>
          <p:nvPr/>
        </p:nvSpPr>
        <p:spPr bwMode="auto">
          <a:xfrm flipH="1">
            <a:off x="8610600" y="3166529"/>
            <a:ext cx="53878" cy="3195522"/>
          </a:xfrm>
          <a:prstGeom prst="leftBracket">
            <a:avLst/>
          </a:prstGeom>
          <a:noFill/>
          <a:ln w="5715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b="0" dirty="0" smtClean="0">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ahoma" charset="0"/>
            </a:endParaRPr>
          </a:p>
        </p:txBody>
      </p:sp>
      <p:grpSp>
        <p:nvGrpSpPr>
          <p:cNvPr id="155" name="Group 351"/>
          <p:cNvGrpSpPr/>
          <p:nvPr/>
        </p:nvGrpSpPr>
        <p:grpSpPr>
          <a:xfrm>
            <a:off x="8062576" y="2381664"/>
            <a:ext cx="646546" cy="672742"/>
            <a:chOff x="1600200" y="6096000"/>
            <a:chExt cx="914400" cy="914400"/>
          </a:xfrm>
          <a:solidFill>
            <a:schemeClr val="accent1"/>
          </a:solidFill>
          <a:effectLst>
            <a:outerShdw blurRad="50800" dist="38100" dir="8100000" algn="tr" rotWithShape="0">
              <a:prstClr val="black">
                <a:alpha val="40000"/>
              </a:prstClr>
            </a:outerShdw>
          </a:effectLst>
        </p:grpSpPr>
        <p:sp>
          <p:nvSpPr>
            <p:cNvPr id="156"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7"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8"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59"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0"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1" name="Rectangle 160"/>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2"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3"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4"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5" name="Rectangle 164"/>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6"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7" name="Rectangle 166"/>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8"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69" name="Rectangle 168"/>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0" name="Rectangle 169"/>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1" name="Rectangle 170"/>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2"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3"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4" name="Rectangle 173"/>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5" name="Rectangle 174"/>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6"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7"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8" name="Rectangle 177"/>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79" name="Rectangle 178"/>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0"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1" name="Rectangle 180"/>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2" name="Rectangle 181"/>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3" name="Rectangle 182"/>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4"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5" name="Rectangle 184"/>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6" name="Rectangle 185"/>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7" name="Rectangle 186"/>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8"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89" name="Rectangle 188"/>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0" name="Rectangle 189"/>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1" name="Rectangle 190"/>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192" name="Group 388"/>
          <p:cNvGrpSpPr/>
          <p:nvPr/>
        </p:nvGrpSpPr>
        <p:grpSpPr>
          <a:xfrm>
            <a:off x="7308272" y="2437725"/>
            <a:ext cx="538788" cy="560618"/>
            <a:chOff x="5334000" y="5867400"/>
            <a:chExt cx="762000" cy="762000"/>
          </a:xfrm>
          <a:solidFill>
            <a:schemeClr val="accent1"/>
          </a:solidFill>
          <a:effectLst>
            <a:outerShdw blurRad="50800" dist="38100" dir="8100000" algn="tr" rotWithShape="0">
              <a:prstClr val="black">
                <a:alpha val="40000"/>
              </a:prstClr>
            </a:outerShdw>
          </a:effectLst>
        </p:grpSpPr>
        <p:sp>
          <p:nvSpPr>
            <p:cNvPr id="193" name="Rectangle 3"/>
            <p:cNvSpPr/>
            <p:nvPr/>
          </p:nvSpPr>
          <p:spPr bwMode="auto">
            <a:xfrm>
              <a:off x="53340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4" name="Rectangle 9"/>
            <p:cNvSpPr/>
            <p:nvPr/>
          </p:nvSpPr>
          <p:spPr bwMode="auto">
            <a:xfrm>
              <a:off x="54864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5" name="Rectangle 18"/>
            <p:cNvSpPr/>
            <p:nvPr/>
          </p:nvSpPr>
          <p:spPr bwMode="auto">
            <a:xfrm>
              <a:off x="5334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6" name="Rectangle 19"/>
            <p:cNvSpPr/>
            <p:nvPr/>
          </p:nvSpPr>
          <p:spPr bwMode="auto">
            <a:xfrm>
              <a:off x="5486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7" name="Rectangle 3"/>
            <p:cNvSpPr/>
            <p:nvPr/>
          </p:nvSpPr>
          <p:spPr bwMode="auto">
            <a:xfrm>
              <a:off x="56388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8" name="Rectangle 27"/>
            <p:cNvSpPr/>
            <p:nvPr/>
          </p:nvSpPr>
          <p:spPr bwMode="auto">
            <a:xfrm>
              <a:off x="57912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199" name="Rectangle 24"/>
            <p:cNvSpPr/>
            <p:nvPr/>
          </p:nvSpPr>
          <p:spPr bwMode="auto">
            <a:xfrm>
              <a:off x="5638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0" name="Rectangle 25"/>
            <p:cNvSpPr/>
            <p:nvPr/>
          </p:nvSpPr>
          <p:spPr bwMode="auto">
            <a:xfrm>
              <a:off x="57912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1" name="Rectangle 3"/>
            <p:cNvSpPr/>
            <p:nvPr/>
          </p:nvSpPr>
          <p:spPr bwMode="auto">
            <a:xfrm>
              <a:off x="5334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2" name="Rectangle 201"/>
            <p:cNvSpPr/>
            <p:nvPr/>
          </p:nvSpPr>
          <p:spPr bwMode="auto">
            <a:xfrm>
              <a:off x="5486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3" name="Rectangle 31"/>
            <p:cNvSpPr/>
            <p:nvPr/>
          </p:nvSpPr>
          <p:spPr bwMode="auto">
            <a:xfrm>
              <a:off x="5334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4" name="Rectangle 203"/>
            <p:cNvSpPr/>
            <p:nvPr/>
          </p:nvSpPr>
          <p:spPr bwMode="auto">
            <a:xfrm>
              <a:off x="5486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5" name="Rectangle 3"/>
            <p:cNvSpPr/>
            <p:nvPr/>
          </p:nvSpPr>
          <p:spPr bwMode="auto">
            <a:xfrm>
              <a:off x="5638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6" name="Rectangle 205"/>
            <p:cNvSpPr/>
            <p:nvPr/>
          </p:nvSpPr>
          <p:spPr bwMode="auto">
            <a:xfrm>
              <a:off x="57912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7" name="Rectangle 206"/>
            <p:cNvSpPr/>
            <p:nvPr/>
          </p:nvSpPr>
          <p:spPr bwMode="auto">
            <a:xfrm>
              <a:off x="5638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8" name="Rectangle 207"/>
            <p:cNvSpPr/>
            <p:nvPr/>
          </p:nvSpPr>
          <p:spPr bwMode="auto">
            <a:xfrm>
              <a:off x="57912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09" name="Rectangle 3"/>
            <p:cNvSpPr/>
            <p:nvPr/>
          </p:nvSpPr>
          <p:spPr bwMode="auto">
            <a:xfrm>
              <a:off x="5334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0" name="Rectangle 48"/>
            <p:cNvSpPr/>
            <p:nvPr/>
          </p:nvSpPr>
          <p:spPr bwMode="auto">
            <a:xfrm>
              <a:off x="5486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1" name="Rectangle 3"/>
            <p:cNvSpPr/>
            <p:nvPr/>
          </p:nvSpPr>
          <p:spPr bwMode="auto">
            <a:xfrm>
              <a:off x="5638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2" name="Rectangle 55"/>
            <p:cNvSpPr/>
            <p:nvPr/>
          </p:nvSpPr>
          <p:spPr bwMode="auto">
            <a:xfrm>
              <a:off x="57912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3" name="Rectangle 3"/>
            <p:cNvSpPr/>
            <p:nvPr/>
          </p:nvSpPr>
          <p:spPr bwMode="auto">
            <a:xfrm>
              <a:off x="5943600" y="5867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4" name="Rectangle 213"/>
            <p:cNvSpPr/>
            <p:nvPr/>
          </p:nvSpPr>
          <p:spPr bwMode="auto">
            <a:xfrm>
              <a:off x="5943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5" name="Rectangle 3"/>
            <p:cNvSpPr/>
            <p:nvPr/>
          </p:nvSpPr>
          <p:spPr bwMode="auto">
            <a:xfrm>
              <a:off x="5943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6" name="Rectangle 215"/>
            <p:cNvSpPr/>
            <p:nvPr/>
          </p:nvSpPr>
          <p:spPr bwMode="auto">
            <a:xfrm>
              <a:off x="5943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217" name="Rectangle 3"/>
            <p:cNvSpPr/>
            <p:nvPr/>
          </p:nvSpPr>
          <p:spPr bwMode="auto">
            <a:xfrm>
              <a:off x="5943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506" name="Rectangle 505"/>
          <p:cNvSpPr/>
          <p:nvPr/>
        </p:nvSpPr>
        <p:spPr bwMode="auto">
          <a:xfrm>
            <a:off x="3585882" y="3361096"/>
            <a:ext cx="107758" cy="112124"/>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507" name="Group 497"/>
          <p:cNvGrpSpPr/>
          <p:nvPr/>
        </p:nvGrpSpPr>
        <p:grpSpPr>
          <a:xfrm>
            <a:off x="3899647" y="3197857"/>
            <a:ext cx="431030" cy="448494"/>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508"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09"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0"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1"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2"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3"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4"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5"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6"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7" name="Rectangle 516"/>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8"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19" name="Rectangle 518"/>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0"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1" name="Rectangle 520"/>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2" name="Rectangle 521"/>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3" name="Rectangle 522"/>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524" name="Group 416"/>
          <p:cNvGrpSpPr/>
          <p:nvPr/>
        </p:nvGrpSpPr>
        <p:grpSpPr>
          <a:xfrm>
            <a:off x="4448735" y="3769193"/>
            <a:ext cx="431030" cy="448494"/>
            <a:chOff x="4419600" y="6019800"/>
            <a:chExt cx="609600" cy="609600"/>
          </a:xfrm>
          <a:solidFill>
            <a:srgbClr val="800080"/>
          </a:solidFill>
          <a:effectLst>
            <a:outerShdw blurRad="50800" dist="38100" dir="8100000" algn="tr" rotWithShape="0">
              <a:prstClr val="black">
                <a:alpha val="40000"/>
              </a:prstClr>
            </a:outerShdw>
          </a:effectLst>
        </p:grpSpPr>
        <p:sp>
          <p:nvSpPr>
            <p:cNvPr id="525"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6"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7"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8"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29"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0"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1"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2"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3"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4" name="Rectangle 533"/>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5"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6" name="Rectangle 535"/>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7"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8" name="Rectangle 537"/>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39" name="Rectangle 538"/>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40" name="Rectangle 539"/>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541" name="Rectangle 540"/>
          <p:cNvSpPr/>
          <p:nvPr/>
        </p:nvSpPr>
        <p:spPr bwMode="auto">
          <a:xfrm>
            <a:off x="5076265" y="3932432"/>
            <a:ext cx="107758" cy="112124"/>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542" name="Group 416"/>
          <p:cNvGrpSpPr/>
          <p:nvPr/>
        </p:nvGrpSpPr>
        <p:grpSpPr>
          <a:xfrm>
            <a:off x="5311588" y="4340529"/>
            <a:ext cx="431030" cy="448494"/>
            <a:chOff x="4419600" y="6019800"/>
            <a:chExt cx="609600" cy="609600"/>
          </a:xfrm>
          <a:solidFill>
            <a:srgbClr val="800080"/>
          </a:solidFill>
          <a:effectLst>
            <a:outerShdw blurRad="50800" dist="38100" dir="8100000" algn="tr" rotWithShape="0">
              <a:prstClr val="black">
                <a:alpha val="40000"/>
              </a:prstClr>
            </a:outerShdw>
          </a:effectLst>
        </p:grpSpPr>
        <p:sp>
          <p:nvSpPr>
            <p:cNvPr id="543"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44"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45"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46"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47"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48"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49"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0"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1"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2" name="Rectangle 551"/>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3"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4" name="Rectangle 553"/>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5"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6" name="Rectangle 555"/>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7" name="Rectangle 556"/>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58" name="Rectangle 557"/>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559" name="Group 497"/>
          <p:cNvGrpSpPr/>
          <p:nvPr/>
        </p:nvGrpSpPr>
        <p:grpSpPr>
          <a:xfrm>
            <a:off x="5939118" y="4340529"/>
            <a:ext cx="431030" cy="448494"/>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560"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1"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2"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3"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4"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5"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6"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7"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8"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69" name="Rectangle 568"/>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70"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71" name="Rectangle 570"/>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72"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73" name="Rectangle 572"/>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74" name="Rectangle 573"/>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75" name="Rectangle 574"/>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576" name="Rectangle 575"/>
          <p:cNvSpPr/>
          <p:nvPr/>
        </p:nvSpPr>
        <p:spPr bwMode="auto">
          <a:xfrm>
            <a:off x="6488206" y="5207837"/>
            <a:ext cx="107758" cy="112124"/>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577" name="Group 676"/>
          <p:cNvGrpSpPr/>
          <p:nvPr/>
        </p:nvGrpSpPr>
        <p:grpSpPr>
          <a:xfrm>
            <a:off x="6801971" y="4911864"/>
            <a:ext cx="646546" cy="672742"/>
            <a:chOff x="1600200" y="6096000"/>
            <a:chExt cx="914400" cy="914400"/>
          </a:xfrm>
          <a:solidFill>
            <a:schemeClr val="tx2">
              <a:lumMod val="60000"/>
              <a:lumOff val="40000"/>
            </a:schemeClr>
          </a:solidFill>
          <a:effectLst>
            <a:outerShdw blurRad="50800" dist="38100" dir="8100000" algn="tr" rotWithShape="0">
              <a:prstClr val="black">
                <a:alpha val="40000"/>
              </a:prstClr>
            </a:outerShdw>
          </a:effectLst>
        </p:grpSpPr>
        <p:sp>
          <p:nvSpPr>
            <p:cNvPr id="578"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79"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0"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1"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2"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3" name="Rectangle 582"/>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4"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5"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6"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7" name="Rectangle 586"/>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8"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89" name="Rectangle 588"/>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0"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1" name="Rectangle 590"/>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2" name="Rectangle 591"/>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3" name="Rectangle 592"/>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4"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5"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6" name="Rectangle 595"/>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7" name="Rectangle 596"/>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8"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599"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0" name="Rectangle 599"/>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1" name="Rectangle 600"/>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2"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3" name="Rectangle 602"/>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4" name="Rectangle 603"/>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5" name="Rectangle 604"/>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6"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7" name="Rectangle 606"/>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8" name="Rectangle 607"/>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09" name="Rectangle 608"/>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0"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1" name="Rectangle 610"/>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2" name="Rectangle 611"/>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3" name="Rectangle 612"/>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614" name="Rectangle 613"/>
          <p:cNvSpPr/>
          <p:nvPr/>
        </p:nvSpPr>
        <p:spPr bwMode="auto">
          <a:xfrm>
            <a:off x="7586382" y="6024031"/>
            <a:ext cx="107758" cy="112124"/>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615" name="Group 595"/>
          <p:cNvGrpSpPr/>
          <p:nvPr/>
        </p:nvGrpSpPr>
        <p:grpSpPr>
          <a:xfrm>
            <a:off x="7900147" y="5728058"/>
            <a:ext cx="646546" cy="672742"/>
            <a:chOff x="1600200" y="6096000"/>
            <a:chExt cx="914400" cy="914400"/>
          </a:xfrm>
          <a:solidFill>
            <a:srgbClr val="800080"/>
          </a:solidFill>
          <a:effectLst>
            <a:outerShdw blurRad="50800" dist="38100" dir="8100000" algn="tr" rotWithShape="0">
              <a:prstClr val="black">
                <a:alpha val="40000"/>
              </a:prstClr>
            </a:outerShdw>
          </a:effectLst>
        </p:grpSpPr>
        <p:sp>
          <p:nvSpPr>
            <p:cNvPr id="616"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7"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8"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19"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0"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1" name="Rectangle 620"/>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2"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3"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4"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5" name="Rectangle 624"/>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6"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7" name="Rectangle 626"/>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8"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29" name="Rectangle 628"/>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0" name="Rectangle 629"/>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1" name="Rectangle 630"/>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2"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3"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4" name="Rectangle 633"/>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5" name="Rectangle 634"/>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6"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7"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8" name="Rectangle 637"/>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39" name="Rectangle 638"/>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0"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1" name="Rectangle 640"/>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2" name="Rectangle 641"/>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3" name="Rectangle 642"/>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4"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5" name="Rectangle 644"/>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6" name="Rectangle 645"/>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7" name="Rectangle 646"/>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8"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49" name="Rectangle 648"/>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0" name="Rectangle 649"/>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1" name="Rectangle 650"/>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652" name="Rectangle 651"/>
          <p:cNvSpPr/>
          <p:nvPr/>
        </p:nvSpPr>
        <p:spPr bwMode="auto">
          <a:xfrm>
            <a:off x="3585882" y="3361096"/>
            <a:ext cx="107758" cy="112124"/>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653" name="Group 497"/>
          <p:cNvGrpSpPr/>
          <p:nvPr/>
        </p:nvGrpSpPr>
        <p:grpSpPr>
          <a:xfrm>
            <a:off x="3899647" y="3197857"/>
            <a:ext cx="431030" cy="448494"/>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654"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5"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6"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7"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8"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59"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0"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1"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2"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3" name="Rectangle 662"/>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4"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5" name="Rectangle 664"/>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6"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7" name="Rectangle 666"/>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8" name="Rectangle 667"/>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69" name="Rectangle 668"/>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670" name="Group 416"/>
          <p:cNvGrpSpPr/>
          <p:nvPr/>
        </p:nvGrpSpPr>
        <p:grpSpPr>
          <a:xfrm>
            <a:off x="4448735" y="3769193"/>
            <a:ext cx="431030" cy="448494"/>
            <a:chOff x="4419600" y="6019800"/>
            <a:chExt cx="609600" cy="609600"/>
          </a:xfrm>
          <a:solidFill>
            <a:srgbClr val="800080"/>
          </a:solidFill>
          <a:effectLst>
            <a:outerShdw blurRad="50800" dist="38100" dir="8100000" algn="tr" rotWithShape="0">
              <a:prstClr val="black">
                <a:alpha val="40000"/>
              </a:prstClr>
            </a:outerShdw>
          </a:effectLst>
        </p:grpSpPr>
        <p:sp>
          <p:nvSpPr>
            <p:cNvPr id="671"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2"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3"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4"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5"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6"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7"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8"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79"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0" name="Rectangle 679"/>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1"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2" name="Rectangle 681"/>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3"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4" name="Rectangle 683"/>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5" name="Rectangle 684"/>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86" name="Rectangle 685"/>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687" name="Rectangle 686"/>
          <p:cNvSpPr/>
          <p:nvPr/>
        </p:nvSpPr>
        <p:spPr bwMode="auto">
          <a:xfrm>
            <a:off x="5076265" y="3932432"/>
            <a:ext cx="107758" cy="112124"/>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688" name="Group 416"/>
          <p:cNvGrpSpPr/>
          <p:nvPr/>
        </p:nvGrpSpPr>
        <p:grpSpPr>
          <a:xfrm>
            <a:off x="5311588" y="4340529"/>
            <a:ext cx="431030" cy="448494"/>
            <a:chOff x="4419600" y="6019800"/>
            <a:chExt cx="609600" cy="609600"/>
          </a:xfrm>
          <a:solidFill>
            <a:srgbClr val="800080"/>
          </a:solidFill>
          <a:effectLst>
            <a:outerShdw blurRad="50800" dist="38100" dir="8100000" algn="tr" rotWithShape="0">
              <a:prstClr val="black">
                <a:alpha val="40000"/>
              </a:prstClr>
            </a:outerShdw>
          </a:effectLst>
        </p:grpSpPr>
        <p:sp>
          <p:nvSpPr>
            <p:cNvPr id="689"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0"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1"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2"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3"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4"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5"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6"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7"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8" name="Rectangle 697"/>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699"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0" name="Rectangle 699"/>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1"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2" name="Rectangle 701"/>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3" name="Rectangle 702"/>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4" name="Rectangle 703"/>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grpSp>
        <p:nvGrpSpPr>
          <p:cNvPr id="705" name="Group 497"/>
          <p:cNvGrpSpPr/>
          <p:nvPr/>
        </p:nvGrpSpPr>
        <p:grpSpPr>
          <a:xfrm>
            <a:off x="5939118" y="4340529"/>
            <a:ext cx="431030" cy="448494"/>
            <a:chOff x="4419600" y="6019800"/>
            <a:chExt cx="609600" cy="609600"/>
          </a:xfrm>
          <a:solidFill>
            <a:schemeClr val="tx2">
              <a:lumMod val="60000"/>
              <a:lumOff val="40000"/>
            </a:schemeClr>
          </a:solidFill>
          <a:effectLst>
            <a:outerShdw blurRad="50800" dist="38100" dir="8100000" algn="tr" rotWithShape="0">
              <a:prstClr val="black">
                <a:alpha val="40000"/>
              </a:prstClr>
            </a:outerShdw>
          </a:effectLst>
        </p:grpSpPr>
        <p:sp>
          <p:nvSpPr>
            <p:cNvPr id="706" name="Rectangle 3"/>
            <p:cNvSpPr/>
            <p:nvPr/>
          </p:nvSpPr>
          <p:spPr bwMode="auto">
            <a:xfrm>
              <a:off x="44196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7" name="Rectangle 9"/>
            <p:cNvSpPr/>
            <p:nvPr/>
          </p:nvSpPr>
          <p:spPr bwMode="auto">
            <a:xfrm>
              <a:off x="45720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8" name="Rectangle 18"/>
            <p:cNvSpPr/>
            <p:nvPr/>
          </p:nvSpPr>
          <p:spPr bwMode="auto">
            <a:xfrm>
              <a:off x="44196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09" name="Rectangle 19"/>
            <p:cNvSpPr/>
            <p:nvPr/>
          </p:nvSpPr>
          <p:spPr bwMode="auto">
            <a:xfrm>
              <a:off x="45720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0" name="Rectangle 3"/>
            <p:cNvSpPr/>
            <p:nvPr/>
          </p:nvSpPr>
          <p:spPr bwMode="auto">
            <a:xfrm>
              <a:off x="47244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1" name="Rectangle 27"/>
            <p:cNvSpPr/>
            <p:nvPr/>
          </p:nvSpPr>
          <p:spPr bwMode="auto">
            <a:xfrm>
              <a:off x="4876800" y="6019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2" name="Rectangle 24"/>
            <p:cNvSpPr/>
            <p:nvPr/>
          </p:nvSpPr>
          <p:spPr bwMode="auto">
            <a:xfrm>
              <a:off x="47244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3" name="Rectangle 25"/>
            <p:cNvSpPr/>
            <p:nvPr/>
          </p:nvSpPr>
          <p:spPr bwMode="auto">
            <a:xfrm>
              <a:off x="4876800" y="6172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4" name="Rectangle 3"/>
            <p:cNvSpPr/>
            <p:nvPr/>
          </p:nvSpPr>
          <p:spPr bwMode="auto">
            <a:xfrm>
              <a:off x="44196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5" name="Rectangle 714"/>
            <p:cNvSpPr/>
            <p:nvPr/>
          </p:nvSpPr>
          <p:spPr bwMode="auto">
            <a:xfrm>
              <a:off x="45720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6" name="Rectangle 31"/>
            <p:cNvSpPr/>
            <p:nvPr/>
          </p:nvSpPr>
          <p:spPr bwMode="auto">
            <a:xfrm>
              <a:off x="44196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7" name="Rectangle 716"/>
            <p:cNvSpPr/>
            <p:nvPr/>
          </p:nvSpPr>
          <p:spPr bwMode="auto">
            <a:xfrm>
              <a:off x="45720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8" name="Rectangle 3"/>
            <p:cNvSpPr/>
            <p:nvPr/>
          </p:nvSpPr>
          <p:spPr bwMode="auto">
            <a:xfrm>
              <a:off x="47244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19" name="Rectangle 718"/>
            <p:cNvSpPr/>
            <p:nvPr/>
          </p:nvSpPr>
          <p:spPr bwMode="auto">
            <a:xfrm>
              <a:off x="4876800" y="6324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0" name="Rectangle 719"/>
            <p:cNvSpPr/>
            <p:nvPr/>
          </p:nvSpPr>
          <p:spPr bwMode="auto">
            <a:xfrm>
              <a:off x="47244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1" name="Rectangle 720"/>
            <p:cNvSpPr/>
            <p:nvPr/>
          </p:nvSpPr>
          <p:spPr bwMode="auto">
            <a:xfrm>
              <a:off x="4876800" y="6477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722" name="Rectangle 721"/>
          <p:cNvSpPr/>
          <p:nvPr/>
        </p:nvSpPr>
        <p:spPr bwMode="auto">
          <a:xfrm>
            <a:off x="6488206" y="5207837"/>
            <a:ext cx="107758" cy="112124"/>
          </a:xfrm>
          <a:prstGeom prst="rect">
            <a:avLst/>
          </a:prstGeom>
          <a:solidFill>
            <a:srgbClr val="800080"/>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723" name="Group 676"/>
          <p:cNvGrpSpPr/>
          <p:nvPr/>
        </p:nvGrpSpPr>
        <p:grpSpPr>
          <a:xfrm>
            <a:off x="6801971" y="4911864"/>
            <a:ext cx="646546" cy="672742"/>
            <a:chOff x="1600200" y="6096000"/>
            <a:chExt cx="914400" cy="914400"/>
          </a:xfrm>
          <a:solidFill>
            <a:schemeClr val="tx2">
              <a:lumMod val="60000"/>
              <a:lumOff val="40000"/>
            </a:schemeClr>
          </a:solidFill>
          <a:effectLst>
            <a:outerShdw blurRad="50800" dist="38100" dir="8100000" algn="tr" rotWithShape="0">
              <a:prstClr val="black">
                <a:alpha val="40000"/>
              </a:prstClr>
            </a:outerShdw>
          </a:effectLst>
        </p:grpSpPr>
        <p:sp>
          <p:nvSpPr>
            <p:cNvPr id="724" name="Rectangle 3"/>
            <p:cNvSpPr/>
            <p:nvPr/>
          </p:nvSpPr>
          <p:spPr bwMode="auto">
            <a:xfrm>
              <a:off x="1600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5" name="Rectangle 9"/>
            <p:cNvSpPr/>
            <p:nvPr/>
          </p:nvSpPr>
          <p:spPr bwMode="auto">
            <a:xfrm>
              <a:off x="17526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6" name="Rectangle 18"/>
            <p:cNvSpPr/>
            <p:nvPr/>
          </p:nvSpPr>
          <p:spPr bwMode="auto">
            <a:xfrm>
              <a:off x="1600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7" name="Rectangle 19"/>
            <p:cNvSpPr/>
            <p:nvPr/>
          </p:nvSpPr>
          <p:spPr bwMode="auto">
            <a:xfrm>
              <a:off x="17526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8" name="Rectangle 3"/>
            <p:cNvSpPr/>
            <p:nvPr/>
          </p:nvSpPr>
          <p:spPr bwMode="auto">
            <a:xfrm>
              <a:off x="19050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29" name="Rectangle 728"/>
            <p:cNvSpPr/>
            <p:nvPr/>
          </p:nvSpPr>
          <p:spPr bwMode="auto">
            <a:xfrm>
              <a:off x="20574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0" name="Rectangle 24"/>
            <p:cNvSpPr/>
            <p:nvPr/>
          </p:nvSpPr>
          <p:spPr bwMode="auto">
            <a:xfrm>
              <a:off x="19050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1" name="Rectangle 25"/>
            <p:cNvSpPr/>
            <p:nvPr/>
          </p:nvSpPr>
          <p:spPr bwMode="auto">
            <a:xfrm>
              <a:off x="20574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2" name="Rectangle 3"/>
            <p:cNvSpPr/>
            <p:nvPr/>
          </p:nvSpPr>
          <p:spPr bwMode="auto">
            <a:xfrm>
              <a:off x="1600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3" name="Rectangle 732"/>
            <p:cNvSpPr/>
            <p:nvPr/>
          </p:nvSpPr>
          <p:spPr bwMode="auto">
            <a:xfrm>
              <a:off x="17526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4" name="Rectangle 31"/>
            <p:cNvSpPr/>
            <p:nvPr/>
          </p:nvSpPr>
          <p:spPr bwMode="auto">
            <a:xfrm>
              <a:off x="1600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5" name="Rectangle 734"/>
            <p:cNvSpPr/>
            <p:nvPr/>
          </p:nvSpPr>
          <p:spPr bwMode="auto">
            <a:xfrm>
              <a:off x="17526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6" name="Rectangle 3"/>
            <p:cNvSpPr/>
            <p:nvPr/>
          </p:nvSpPr>
          <p:spPr bwMode="auto">
            <a:xfrm>
              <a:off x="19050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7" name="Rectangle 736"/>
            <p:cNvSpPr/>
            <p:nvPr/>
          </p:nvSpPr>
          <p:spPr bwMode="auto">
            <a:xfrm>
              <a:off x="20574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8" name="Rectangle 737"/>
            <p:cNvSpPr/>
            <p:nvPr/>
          </p:nvSpPr>
          <p:spPr bwMode="auto">
            <a:xfrm>
              <a:off x="19050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39" name="Rectangle 738"/>
            <p:cNvSpPr/>
            <p:nvPr/>
          </p:nvSpPr>
          <p:spPr bwMode="auto">
            <a:xfrm>
              <a:off x="20574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0" name="Rectangle 3"/>
            <p:cNvSpPr/>
            <p:nvPr/>
          </p:nvSpPr>
          <p:spPr bwMode="auto">
            <a:xfrm>
              <a:off x="1600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1" name="Rectangle 48"/>
            <p:cNvSpPr/>
            <p:nvPr/>
          </p:nvSpPr>
          <p:spPr bwMode="auto">
            <a:xfrm>
              <a:off x="17526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2" name="Rectangle 741"/>
            <p:cNvSpPr/>
            <p:nvPr/>
          </p:nvSpPr>
          <p:spPr bwMode="auto">
            <a:xfrm>
              <a:off x="1600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3" name="Rectangle 742"/>
            <p:cNvSpPr/>
            <p:nvPr/>
          </p:nvSpPr>
          <p:spPr bwMode="auto">
            <a:xfrm>
              <a:off x="17526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4" name="Rectangle 3"/>
            <p:cNvSpPr/>
            <p:nvPr/>
          </p:nvSpPr>
          <p:spPr bwMode="auto">
            <a:xfrm>
              <a:off x="19050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5" name="Rectangle 55"/>
            <p:cNvSpPr/>
            <p:nvPr/>
          </p:nvSpPr>
          <p:spPr bwMode="auto">
            <a:xfrm>
              <a:off x="20574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6" name="Rectangle 745"/>
            <p:cNvSpPr/>
            <p:nvPr/>
          </p:nvSpPr>
          <p:spPr bwMode="auto">
            <a:xfrm>
              <a:off x="19050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7" name="Rectangle 746"/>
            <p:cNvSpPr/>
            <p:nvPr/>
          </p:nvSpPr>
          <p:spPr bwMode="auto">
            <a:xfrm>
              <a:off x="20574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8" name="Rectangle 3"/>
            <p:cNvSpPr/>
            <p:nvPr/>
          </p:nvSpPr>
          <p:spPr bwMode="auto">
            <a:xfrm>
              <a:off x="22098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49" name="Rectangle 748"/>
            <p:cNvSpPr/>
            <p:nvPr/>
          </p:nvSpPr>
          <p:spPr bwMode="auto">
            <a:xfrm>
              <a:off x="2362200" y="609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0" name="Rectangle 749"/>
            <p:cNvSpPr/>
            <p:nvPr/>
          </p:nvSpPr>
          <p:spPr bwMode="auto">
            <a:xfrm>
              <a:off x="22098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1" name="Rectangle 750"/>
            <p:cNvSpPr/>
            <p:nvPr/>
          </p:nvSpPr>
          <p:spPr bwMode="auto">
            <a:xfrm>
              <a:off x="2362200" y="624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2" name="Rectangle 3"/>
            <p:cNvSpPr/>
            <p:nvPr/>
          </p:nvSpPr>
          <p:spPr bwMode="auto">
            <a:xfrm>
              <a:off x="22098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3" name="Rectangle 752"/>
            <p:cNvSpPr/>
            <p:nvPr/>
          </p:nvSpPr>
          <p:spPr bwMode="auto">
            <a:xfrm>
              <a:off x="2362200" y="640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4" name="Rectangle 753"/>
            <p:cNvSpPr/>
            <p:nvPr/>
          </p:nvSpPr>
          <p:spPr bwMode="auto">
            <a:xfrm>
              <a:off x="22098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5" name="Rectangle 754"/>
            <p:cNvSpPr/>
            <p:nvPr/>
          </p:nvSpPr>
          <p:spPr bwMode="auto">
            <a:xfrm>
              <a:off x="2362200" y="655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6" name="Rectangle 3"/>
            <p:cNvSpPr/>
            <p:nvPr/>
          </p:nvSpPr>
          <p:spPr bwMode="auto">
            <a:xfrm>
              <a:off x="22098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7" name="Rectangle 756"/>
            <p:cNvSpPr/>
            <p:nvPr/>
          </p:nvSpPr>
          <p:spPr bwMode="auto">
            <a:xfrm>
              <a:off x="2362200" y="670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8" name="Rectangle 757"/>
            <p:cNvSpPr/>
            <p:nvPr/>
          </p:nvSpPr>
          <p:spPr bwMode="auto">
            <a:xfrm>
              <a:off x="22098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59" name="Rectangle 758"/>
            <p:cNvSpPr/>
            <p:nvPr/>
          </p:nvSpPr>
          <p:spPr bwMode="auto">
            <a:xfrm>
              <a:off x="2362200" y="685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760" name="Rectangle 759"/>
          <p:cNvSpPr/>
          <p:nvPr/>
        </p:nvSpPr>
        <p:spPr bwMode="auto">
          <a:xfrm>
            <a:off x="7586382" y="6024031"/>
            <a:ext cx="107758" cy="112124"/>
          </a:xfrm>
          <a:prstGeom prst="rect">
            <a:avLst/>
          </a:prstGeom>
          <a:solidFill>
            <a:schemeClr val="tx2">
              <a:lumMod val="60000"/>
              <a:lumOff val="40000"/>
            </a:schemeClr>
          </a:solidFill>
          <a:ln w="12700" cap="flat" cmpd="sng" algn="ctr">
            <a:solidFill>
              <a:schemeClr val="tx2">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nvGrpSpPr>
          <p:cNvPr id="761" name="Group 595"/>
          <p:cNvGrpSpPr/>
          <p:nvPr/>
        </p:nvGrpSpPr>
        <p:grpSpPr>
          <a:xfrm>
            <a:off x="7900147" y="5728058"/>
            <a:ext cx="646546" cy="672742"/>
            <a:chOff x="1600200" y="6096000"/>
            <a:chExt cx="914400" cy="914400"/>
          </a:xfrm>
          <a:solidFill>
            <a:srgbClr val="800080"/>
          </a:solidFill>
          <a:effectLst>
            <a:outerShdw blurRad="50800" dist="38100" dir="8100000" algn="tr" rotWithShape="0">
              <a:prstClr val="black">
                <a:alpha val="40000"/>
              </a:prstClr>
            </a:outerShdw>
          </a:effectLst>
        </p:grpSpPr>
        <p:sp>
          <p:nvSpPr>
            <p:cNvPr id="762" name="Rectangle 3"/>
            <p:cNvSpPr/>
            <p:nvPr/>
          </p:nvSpPr>
          <p:spPr bwMode="auto">
            <a:xfrm>
              <a:off x="1600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3" name="Rectangle 9"/>
            <p:cNvSpPr/>
            <p:nvPr/>
          </p:nvSpPr>
          <p:spPr bwMode="auto">
            <a:xfrm>
              <a:off x="17526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4" name="Rectangle 18"/>
            <p:cNvSpPr/>
            <p:nvPr/>
          </p:nvSpPr>
          <p:spPr bwMode="auto">
            <a:xfrm>
              <a:off x="1600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5" name="Rectangle 19"/>
            <p:cNvSpPr/>
            <p:nvPr/>
          </p:nvSpPr>
          <p:spPr bwMode="auto">
            <a:xfrm>
              <a:off x="17526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6" name="Rectangle 3"/>
            <p:cNvSpPr/>
            <p:nvPr/>
          </p:nvSpPr>
          <p:spPr bwMode="auto">
            <a:xfrm>
              <a:off x="19050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7" name="Rectangle 766"/>
            <p:cNvSpPr/>
            <p:nvPr/>
          </p:nvSpPr>
          <p:spPr bwMode="auto">
            <a:xfrm>
              <a:off x="20574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8" name="Rectangle 24"/>
            <p:cNvSpPr/>
            <p:nvPr/>
          </p:nvSpPr>
          <p:spPr bwMode="auto">
            <a:xfrm>
              <a:off x="19050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69" name="Rectangle 25"/>
            <p:cNvSpPr/>
            <p:nvPr/>
          </p:nvSpPr>
          <p:spPr bwMode="auto">
            <a:xfrm>
              <a:off x="20574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0" name="Rectangle 3"/>
            <p:cNvSpPr/>
            <p:nvPr/>
          </p:nvSpPr>
          <p:spPr bwMode="auto">
            <a:xfrm>
              <a:off x="1600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1" name="Rectangle 770"/>
            <p:cNvSpPr/>
            <p:nvPr/>
          </p:nvSpPr>
          <p:spPr bwMode="auto">
            <a:xfrm>
              <a:off x="17526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2" name="Rectangle 31"/>
            <p:cNvSpPr/>
            <p:nvPr/>
          </p:nvSpPr>
          <p:spPr bwMode="auto">
            <a:xfrm>
              <a:off x="1600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3" name="Rectangle 772"/>
            <p:cNvSpPr/>
            <p:nvPr/>
          </p:nvSpPr>
          <p:spPr bwMode="auto">
            <a:xfrm>
              <a:off x="17526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4" name="Rectangle 3"/>
            <p:cNvSpPr/>
            <p:nvPr/>
          </p:nvSpPr>
          <p:spPr bwMode="auto">
            <a:xfrm>
              <a:off x="19050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5" name="Rectangle 774"/>
            <p:cNvSpPr/>
            <p:nvPr/>
          </p:nvSpPr>
          <p:spPr bwMode="auto">
            <a:xfrm>
              <a:off x="20574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6" name="Rectangle 775"/>
            <p:cNvSpPr/>
            <p:nvPr/>
          </p:nvSpPr>
          <p:spPr bwMode="auto">
            <a:xfrm>
              <a:off x="19050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7" name="Rectangle 776"/>
            <p:cNvSpPr/>
            <p:nvPr/>
          </p:nvSpPr>
          <p:spPr bwMode="auto">
            <a:xfrm>
              <a:off x="20574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8" name="Rectangle 3"/>
            <p:cNvSpPr/>
            <p:nvPr/>
          </p:nvSpPr>
          <p:spPr bwMode="auto">
            <a:xfrm>
              <a:off x="1600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79" name="Rectangle 48"/>
            <p:cNvSpPr/>
            <p:nvPr/>
          </p:nvSpPr>
          <p:spPr bwMode="auto">
            <a:xfrm>
              <a:off x="17526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0" name="Rectangle 779"/>
            <p:cNvSpPr/>
            <p:nvPr/>
          </p:nvSpPr>
          <p:spPr bwMode="auto">
            <a:xfrm>
              <a:off x="1600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1" name="Rectangle 780"/>
            <p:cNvSpPr/>
            <p:nvPr/>
          </p:nvSpPr>
          <p:spPr bwMode="auto">
            <a:xfrm>
              <a:off x="17526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2" name="Rectangle 3"/>
            <p:cNvSpPr/>
            <p:nvPr/>
          </p:nvSpPr>
          <p:spPr bwMode="auto">
            <a:xfrm>
              <a:off x="19050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3" name="Rectangle 55"/>
            <p:cNvSpPr/>
            <p:nvPr/>
          </p:nvSpPr>
          <p:spPr bwMode="auto">
            <a:xfrm>
              <a:off x="20574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4" name="Rectangle 783"/>
            <p:cNvSpPr/>
            <p:nvPr/>
          </p:nvSpPr>
          <p:spPr bwMode="auto">
            <a:xfrm>
              <a:off x="19050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5" name="Rectangle 784"/>
            <p:cNvSpPr/>
            <p:nvPr/>
          </p:nvSpPr>
          <p:spPr bwMode="auto">
            <a:xfrm>
              <a:off x="20574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6" name="Rectangle 3"/>
            <p:cNvSpPr/>
            <p:nvPr/>
          </p:nvSpPr>
          <p:spPr bwMode="auto">
            <a:xfrm>
              <a:off x="22098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7" name="Rectangle 786"/>
            <p:cNvSpPr/>
            <p:nvPr/>
          </p:nvSpPr>
          <p:spPr bwMode="auto">
            <a:xfrm>
              <a:off x="2362200" y="609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8" name="Rectangle 787"/>
            <p:cNvSpPr/>
            <p:nvPr/>
          </p:nvSpPr>
          <p:spPr bwMode="auto">
            <a:xfrm>
              <a:off x="22098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89" name="Rectangle 788"/>
            <p:cNvSpPr/>
            <p:nvPr/>
          </p:nvSpPr>
          <p:spPr bwMode="auto">
            <a:xfrm>
              <a:off x="2362200" y="624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0" name="Rectangle 3"/>
            <p:cNvSpPr/>
            <p:nvPr/>
          </p:nvSpPr>
          <p:spPr bwMode="auto">
            <a:xfrm>
              <a:off x="22098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1" name="Rectangle 790"/>
            <p:cNvSpPr/>
            <p:nvPr/>
          </p:nvSpPr>
          <p:spPr bwMode="auto">
            <a:xfrm>
              <a:off x="2362200" y="640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2" name="Rectangle 791"/>
            <p:cNvSpPr/>
            <p:nvPr/>
          </p:nvSpPr>
          <p:spPr bwMode="auto">
            <a:xfrm>
              <a:off x="22098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3" name="Rectangle 792"/>
            <p:cNvSpPr/>
            <p:nvPr/>
          </p:nvSpPr>
          <p:spPr bwMode="auto">
            <a:xfrm>
              <a:off x="2362200" y="655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4" name="Rectangle 3"/>
            <p:cNvSpPr/>
            <p:nvPr/>
          </p:nvSpPr>
          <p:spPr bwMode="auto">
            <a:xfrm>
              <a:off x="22098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5" name="Rectangle 794"/>
            <p:cNvSpPr/>
            <p:nvPr/>
          </p:nvSpPr>
          <p:spPr bwMode="auto">
            <a:xfrm>
              <a:off x="2362200" y="670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6" name="Rectangle 795"/>
            <p:cNvSpPr/>
            <p:nvPr/>
          </p:nvSpPr>
          <p:spPr bwMode="auto">
            <a:xfrm>
              <a:off x="22098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797" name="Rectangle 796"/>
            <p:cNvSpPr/>
            <p:nvPr/>
          </p:nvSpPr>
          <p:spPr bwMode="auto">
            <a:xfrm>
              <a:off x="2362200" y="685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pic>
        <p:nvPicPr>
          <p:cNvPr id="799" name="Picture 798" descr="TP_tmp.png"/>
          <p:cNvPicPr>
            <a:picLocks noChangeAspect="1"/>
          </p:cNvPicPr>
          <p:nvPr>
            <p:custDataLst>
              <p:tags r:id="rId1"/>
            </p:custDataLst>
          </p:nvPr>
        </p:nvPicPr>
        <p:blipFill>
          <a:blip r:embed="rId10">
            <a:clrChange>
              <a:clrFrom>
                <a:srgbClr val="FFFFFF"/>
              </a:clrFrom>
              <a:clrTo>
                <a:srgbClr val="FFFFFF">
                  <a:alpha val="0"/>
                </a:srgbClr>
              </a:clrTo>
            </a:clrChange>
          </a:blip>
          <a:stretch>
            <a:fillRect/>
          </a:stretch>
        </p:blipFill>
        <p:spPr>
          <a:xfrm>
            <a:off x="4527176" y="1810328"/>
            <a:ext cx="234854" cy="488738"/>
          </a:xfrm>
          <a:prstGeom prst="rect">
            <a:avLst/>
          </a:prstGeom>
          <a:noFill/>
        </p:spPr>
      </p:pic>
      <p:pic>
        <p:nvPicPr>
          <p:cNvPr id="800" name="Picture 799" descr="TP_tmp.png"/>
          <p:cNvPicPr>
            <a:picLocks noChangeAspect="1"/>
          </p:cNvPicPr>
          <p:nvPr>
            <p:custDataLst>
              <p:tags r:id="rId2"/>
            </p:custDataLst>
          </p:nvPr>
        </p:nvPicPr>
        <p:blipFill>
          <a:blip r:embed="rId11">
            <a:clrChange>
              <a:clrFrom>
                <a:srgbClr val="FFFFFF"/>
              </a:clrFrom>
              <a:clrTo>
                <a:srgbClr val="FFFFFF">
                  <a:alpha val="0"/>
                </a:srgbClr>
              </a:clrTo>
            </a:clrChange>
          </a:blip>
          <a:stretch>
            <a:fillRect/>
          </a:stretch>
        </p:blipFill>
        <p:spPr bwMode="auto">
          <a:xfrm>
            <a:off x="7507941" y="1891947"/>
            <a:ext cx="194928" cy="408097"/>
          </a:xfrm>
          <a:prstGeom prst="rect">
            <a:avLst/>
          </a:prstGeom>
          <a:noFill/>
          <a:ln/>
          <a:effectLst/>
        </p:spPr>
      </p:pic>
      <p:grpSp>
        <p:nvGrpSpPr>
          <p:cNvPr id="476" name="Group 578"/>
          <p:cNvGrpSpPr/>
          <p:nvPr/>
        </p:nvGrpSpPr>
        <p:grpSpPr>
          <a:xfrm>
            <a:off x="3806152" y="2496127"/>
            <a:ext cx="431030" cy="448494"/>
            <a:chOff x="4419600" y="6019800"/>
            <a:chExt cx="609600" cy="609600"/>
          </a:xfrm>
          <a:solidFill>
            <a:srgbClr val="800080"/>
          </a:solidFill>
          <a:effectLst>
            <a:outerShdw blurRad="50800" dist="38100" dir="8100000" algn="tr" rotWithShape="0">
              <a:prstClr val="black">
                <a:alpha val="40000"/>
              </a:prstClr>
            </a:outerShdw>
          </a:effectLst>
        </p:grpSpPr>
        <p:sp>
          <p:nvSpPr>
            <p:cNvPr id="477" name="Rectangle 3"/>
            <p:cNvSpPr/>
            <p:nvPr/>
          </p:nvSpPr>
          <p:spPr bwMode="auto">
            <a:xfrm>
              <a:off x="44196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78" name="Rectangle 9"/>
            <p:cNvSpPr/>
            <p:nvPr/>
          </p:nvSpPr>
          <p:spPr bwMode="auto">
            <a:xfrm>
              <a:off x="45720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79" name="Rectangle 18"/>
            <p:cNvSpPr/>
            <p:nvPr/>
          </p:nvSpPr>
          <p:spPr bwMode="auto">
            <a:xfrm>
              <a:off x="44196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0" name="Rectangle 19"/>
            <p:cNvSpPr/>
            <p:nvPr/>
          </p:nvSpPr>
          <p:spPr bwMode="auto">
            <a:xfrm>
              <a:off x="45720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1" name="Rectangle 3"/>
            <p:cNvSpPr/>
            <p:nvPr/>
          </p:nvSpPr>
          <p:spPr bwMode="auto">
            <a:xfrm>
              <a:off x="47244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2" name="Rectangle 27"/>
            <p:cNvSpPr/>
            <p:nvPr/>
          </p:nvSpPr>
          <p:spPr bwMode="auto">
            <a:xfrm>
              <a:off x="4876800" y="6019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3" name="Rectangle 24"/>
            <p:cNvSpPr/>
            <p:nvPr/>
          </p:nvSpPr>
          <p:spPr bwMode="auto">
            <a:xfrm>
              <a:off x="47244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4" name="Rectangle 25"/>
            <p:cNvSpPr/>
            <p:nvPr/>
          </p:nvSpPr>
          <p:spPr bwMode="auto">
            <a:xfrm>
              <a:off x="4876800" y="6172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5" name="Rectangle 3"/>
            <p:cNvSpPr/>
            <p:nvPr/>
          </p:nvSpPr>
          <p:spPr bwMode="auto">
            <a:xfrm>
              <a:off x="44196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6" name="Rectangle 485"/>
            <p:cNvSpPr/>
            <p:nvPr/>
          </p:nvSpPr>
          <p:spPr bwMode="auto">
            <a:xfrm>
              <a:off x="45720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7" name="Rectangle 31"/>
            <p:cNvSpPr/>
            <p:nvPr/>
          </p:nvSpPr>
          <p:spPr bwMode="auto">
            <a:xfrm>
              <a:off x="44196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8" name="Rectangle 487"/>
            <p:cNvSpPr/>
            <p:nvPr/>
          </p:nvSpPr>
          <p:spPr bwMode="auto">
            <a:xfrm>
              <a:off x="45720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89" name="Rectangle 3"/>
            <p:cNvSpPr/>
            <p:nvPr/>
          </p:nvSpPr>
          <p:spPr bwMode="auto">
            <a:xfrm>
              <a:off x="47244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90" name="Rectangle 489"/>
            <p:cNvSpPr/>
            <p:nvPr/>
          </p:nvSpPr>
          <p:spPr bwMode="auto">
            <a:xfrm>
              <a:off x="4876800" y="6324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91" name="Rectangle 490"/>
            <p:cNvSpPr/>
            <p:nvPr/>
          </p:nvSpPr>
          <p:spPr bwMode="auto">
            <a:xfrm>
              <a:off x="47244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sp>
          <p:nvSpPr>
            <p:cNvPr id="492" name="Rectangle 491"/>
            <p:cNvSpPr/>
            <p:nvPr/>
          </p:nvSpPr>
          <p:spPr bwMode="auto">
            <a:xfrm>
              <a:off x="4876800" y="6477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Tahoma" charset="0"/>
              </a:endParaRPr>
            </a:p>
          </p:txBody>
        </p:sp>
      </p:grpSp>
      <p:sp>
        <p:nvSpPr>
          <p:cNvPr id="495" name="TextBox 494"/>
          <p:cNvSpPr txBox="1"/>
          <p:nvPr/>
        </p:nvSpPr>
        <p:spPr>
          <a:xfrm>
            <a:off x="685800" y="1734127"/>
            <a:ext cx="3200400" cy="707886"/>
          </a:xfrm>
          <a:prstGeom prst="rect">
            <a:avLst/>
          </a:prstGeom>
          <a:noFill/>
        </p:spPr>
        <p:txBody>
          <a:bodyPr wrap="square" rtlCol="0">
            <a:spAutoFit/>
          </a:bodyPr>
          <a:lstStyle/>
          <a:p>
            <a:r>
              <a:rPr lang="en-US" sz="2000" dirty="0" smtClean="0"/>
              <a:t>Consider recovering 2</a:t>
            </a:r>
            <a:r>
              <a:rPr lang="en-US" sz="2000" baseline="30000" dirty="0" smtClean="0"/>
              <a:t>nd</a:t>
            </a:r>
            <a:r>
              <a:rPr lang="en-US" sz="2000" dirty="0" smtClean="0"/>
              <a:t> Fourier block</a:t>
            </a:r>
            <a:endParaRPr lang="en-US" sz="2000" dirty="0"/>
          </a:p>
        </p:txBody>
      </p:sp>
      <p:cxnSp>
        <p:nvCxnSpPr>
          <p:cNvPr id="504" name="Straight Arrow Connector 503"/>
          <p:cNvCxnSpPr/>
          <p:nvPr/>
        </p:nvCxnSpPr>
        <p:spPr bwMode="auto">
          <a:xfrm rot="16200000" flipH="1">
            <a:off x="4076700" y="3238500"/>
            <a:ext cx="609600" cy="228600"/>
          </a:xfrm>
          <a:prstGeom prst="straightConnector1">
            <a:avLst/>
          </a:prstGeom>
          <a:noFill/>
          <a:ln w="57150" cap="flat" cmpd="sng" algn="ctr">
            <a:solidFill>
              <a:srgbClr val="800080"/>
            </a:solidFill>
            <a:prstDash val="solid"/>
            <a:round/>
            <a:headEnd type="none" w="med" len="med"/>
            <a:tailEnd type="arrow"/>
          </a:ln>
          <a:effectLst>
            <a:outerShdw blurRad="50800" dist="38100" dir="8100000" algn="tr" rotWithShape="0">
              <a:prstClr val="black">
                <a:alpha val="40000"/>
              </a:prstClr>
            </a:outerShdw>
          </a:effectLst>
        </p:spPr>
      </p:cxnSp>
      <p:cxnSp>
        <p:nvCxnSpPr>
          <p:cNvPr id="505" name="Straight Arrow Connector 504"/>
          <p:cNvCxnSpPr/>
          <p:nvPr/>
        </p:nvCxnSpPr>
        <p:spPr bwMode="auto">
          <a:xfrm rot="16200000" flipH="1">
            <a:off x="4267200" y="3048000"/>
            <a:ext cx="1219200" cy="1219200"/>
          </a:xfrm>
          <a:prstGeom prst="straightConnector1">
            <a:avLst/>
          </a:prstGeom>
          <a:noFill/>
          <a:ln w="57150" cap="flat" cmpd="sng" algn="ctr">
            <a:solidFill>
              <a:srgbClr val="800080"/>
            </a:solidFill>
            <a:prstDash val="solid"/>
            <a:round/>
            <a:headEnd type="none" w="med" len="med"/>
            <a:tailEnd type="arrow"/>
          </a:ln>
          <a:effectLst>
            <a:outerShdw blurRad="50800" dist="38100" dir="8100000" algn="tr" rotWithShape="0">
              <a:prstClr val="black">
                <a:alpha val="40000"/>
              </a:prstClr>
            </a:outerShdw>
          </a:effectLst>
        </p:spPr>
      </p:cxnSp>
      <p:grpSp>
        <p:nvGrpSpPr>
          <p:cNvPr id="815" name="Group 814"/>
          <p:cNvGrpSpPr/>
          <p:nvPr/>
        </p:nvGrpSpPr>
        <p:grpSpPr>
          <a:xfrm>
            <a:off x="5029200" y="2438400"/>
            <a:ext cx="3810000" cy="2438400"/>
            <a:chOff x="5029200" y="2438400"/>
            <a:chExt cx="3810000" cy="2438400"/>
          </a:xfrm>
        </p:grpSpPr>
        <p:grpSp>
          <p:nvGrpSpPr>
            <p:cNvPr id="811" name="Group 810"/>
            <p:cNvGrpSpPr/>
            <p:nvPr/>
          </p:nvGrpSpPr>
          <p:grpSpPr>
            <a:xfrm>
              <a:off x="5029200" y="2438400"/>
              <a:ext cx="3810000" cy="1219200"/>
              <a:chOff x="1447800" y="4114800"/>
              <a:chExt cx="3810000" cy="1219200"/>
            </a:xfrm>
          </p:grpSpPr>
          <p:sp>
            <p:nvSpPr>
              <p:cNvPr id="804" name="Rounded Rectangle 803"/>
              <p:cNvSpPr/>
              <p:nvPr/>
            </p:nvSpPr>
            <p:spPr bwMode="auto">
              <a:xfrm>
                <a:off x="1447800" y="4114800"/>
                <a:ext cx="3810000" cy="12192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algn="l"/>
                <a:endParaRPr lang="en-US" sz="2400" dirty="0" smtClean="0">
                  <a:solidFill>
                    <a:schemeClr val="tx1"/>
                  </a:solidFill>
                </a:endParaRPr>
              </a:p>
            </p:txBody>
          </p:sp>
          <p:sp>
            <p:nvSpPr>
              <p:cNvPr id="807" name="TextBox 806"/>
              <p:cNvSpPr txBox="1"/>
              <p:nvPr/>
            </p:nvSpPr>
            <p:spPr>
              <a:xfrm>
                <a:off x="1524000" y="4267200"/>
                <a:ext cx="3733800" cy="1015663"/>
              </a:xfrm>
              <a:prstGeom prst="rect">
                <a:avLst/>
              </a:prstGeom>
              <a:noFill/>
            </p:spPr>
            <p:txBody>
              <a:bodyPr wrap="square" rtlCol="0">
                <a:spAutoFit/>
              </a:bodyPr>
              <a:lstStyle/>
              <a:p>
                <a:r>
                  <a:rPr lang="en-US" sz="2000" dirty="0" smtClean="0"/>
                  <a:t>Need to recover </a:t>
                </a:r>
                <a:r>
                  <a:rPr lang="en-US" sz="2000" i="1" dirty="0" smtClean="0"/>
                  <a:t>A</a:t>
                </a:r>
                <a:r>
                  <a:rPr lang="en-US" sz="2000" dirty="0" smtClean="0"/>
                  <a:t>, </a:t>
                </a:r>
                <a:r>
                  <a:rPr lang="en-US" sz="2000" i="1" dirty="0" smtClean="0"/>
                  <a:t>B</a:t>
                </a:r>
                <a:r>
                  <a:rPr lang="en-US" sz="2000" dirty="0" smtClean="0"/>
                  <a:t> from    	 –  only possible to do up to scaling factor</a:t>
                </a:r>
                <a:endParaRPr lang="en-US" sz="2000" dirty="0"/>
              </a:p>
            </p:txBody>
          </p:sp>
          <p:pic>
            <p:nvPicPr>
              <p:cNvPr id="810" name="Picture 809" descr="TP_tmp.png"/>
              <p:cNvPicPr>
                <a:picLocks noChangeAspect="1"/>
              </p:cNvPicPr>
              <p:nvPr>
                <p:custDataLst>
                  <p:tags r:id="rId7"/>
                </p:custDataLst>
              </p:nvPr>
            </p:nvPicPr>
            <p:blipFill>
              <a:blip r:embed="rId12">
                <a:clrChange>
                  <a:clrFrom>
                    <a:srgbClr val="FFFFFF"/>
                  </a:clrFrom>
                  <a:clrTo>
                    <a:srgbClr val="FFFFFF">
                      <a:alpha val="0"/>
                    </a:srgbClr>
                  </a:clrTo>
                </a:clrChange>
              </a:blip>
              <a:stretch>
                <a:fillRect/>
              </a:stretch>
            </p:blipFill>
            <p:spPr>
              <a:xfrm>
                <a:off x="1676400" y="4673600"/>
                <a:ext cx="838200" cy="279400"/>
              </a:xfrm>
              <a:prstGeom prst="rect">
                <a:avLst/>
              </a:prstGeom>
              <a:noFill/>
            </p:spPr>
          </p:pic>
        </p:grpSp>
        <p:sp>
          <p:nvSpPr>
            <p:cNvPr id="812" name="Rounded Rectangle 811"/>
            <p:cNvSpPr/>
            <p:nvPr/>
          </p:nvSpPr>
          <p:spPr bwMode="auto">
            <a:xfrm>
              <a:off x="5181600" y="4267200"/>
              <a:ext cx="1371600" cy="609600"/>
            </a:xfrm>
            <a:prstGeom prst="roundRect">
              <a:avLst/>
            </a:prstGeom>
            <a:solidFill>
              <a:schemeClr val="tx2">
                <a:lumMod val="20000"/>
                <a:lumOff val="80000"/>
                <a:alpha val="50000"/>
              </a:scheme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cxnSp>
          <p:nvCxnSpPr>
            <p:cNvPr id="814" name="Curved Connector 813"/>
            <p:cNvCxnSpPr>
              <a:stCxn id="812" idx="0"/>
              <a:endCxn id="804" idx="2"/>
            </p:cNvCxnSpPr>
            <p:nvPr/>
          </p:nvCxnSpPr>
          <p:spPr bwMode="auto">
            <a:xfrm rot="5400000" flipH="1" flipV="1">
              <a:off x="6096000" y="3429000"/>
              <a:ext cx="609600" cy="1066800"/>
            </a:xfrm>
            <a:prstGeom prst="curvedConnector3">
              <a:avLst>
                <a:gd name="adj1" fmla="val 50000"/>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grpSp>
      <p:grpSp>
        <p:nvGrpSpPr>
          <p:cNvPr id="834" name="Group 833"/>
          <p:cNvGrpSpPr/>
          <p:nvPr/>
        </p:nvGrpSpPr>
        <p:grpSpPr>
          <a:xfrm>
            <a:off x="304800" y="1981200"/>
            <a:ext cx="5029200" cy="2362200"/>
            <a:chOff x="304800" y="1981200"/>
            <a:chExt cx="5029200" cy="2362200"/>
          </a:xfrm>
        </p:grpSpPr>
        <p:sp>
          <p:nvSpPr>
            <p:cNvPr id="822" name="Rounded Rectangle 821"/>
            <p:cNvSpPr/>
            <p:nvPr/>
          </p:nvSpPr>
          <p:spPr bwMode="auto">
            <a:xfrm>
              <a:off x="4343400" y="3657600"/>
              <a:ext cx="990600" cy="685800"/>
            </a:xfrm>
            <a:prstGeom prst="roundRect">
              <a:avLst/>
            </a:prstGeom>
            <a:solidFill>
              <a:schemeClr val="tx2">
                <a:lumMod val="20000"/>
                <a:lumOff val="80000"/>
                <a:alpha val="50000"/>
              </a:scheme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cxnSp>
          <p:nvCxnSpPr>
            <p:cNvPr id="823" name="Curved Connector 822"/>
            <p:cNvCxnSpPr>
              <a:stCxn id="824" idx="2"/>
              <a:endCxn id="822" idx="1"/>
            </p:cNvCxnSpPr>
            <p:nvPr/>
          </p:nvCxnSpPr>
          <p:spPr bwMode="auto">
            <a:xfrm rot="16200000" flipH="1">
              <a:off x="2876550" y="2533650"/>
              <a:ext cx="800100" cy="2133600"/>
            </a:xfrm>
            <a:prstGeom prst="curvedConnector2">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grpSp>
          <p:nvGrpSpPr>
            <p:cNvPr id="831" name="Group 830"/>
            <p:cNvGrpSpPr/>
            <p:nvPr/>
          </p:nvGrpSpPr>
          <p:grpSpPr>
            <a:xfrm>
              <a:off x="304800" y="1981200"/>
              <a:ext cx="3810000" cy="1219200"/>
              <a:chOff x="1143000" y="5029200"/>
              <a:chExt cx="3810000" cy="1219200"/>
            </a:xfrm>
          </p:grpSpPr>
          <p:sp>
            <p:nvSpPr>
              <p:cNvPr id="824" name="Rounded Rectangle 823"/>
              <p:cNvSpPr/>
              <p:nvPr/>
            </p:nvSpPr>
            <p:spPr bwMode="auto">
              <a:xfrm>
                <a:off x="1143000" y="5029200"/>
                <a:ext cx="3810000" cy="12192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algn="l"/>
                <a:endParaRPr lang="en-US" sz="2400" dirty="0" smtClean="0">
                  <a:solidFill>
                    <a:schemeClr val="tx1"/>
                  </a:solidFill>
                </a:endParaRPr>
              </a:p>
            </p:txBody>
          </p:sp>
          <p:sp>
            <p:nvSpPr>
              <p:cNvPr id="825" name="TextBox 824"/>
              <p:cNvSpPr txBox="1"/>
              <p:nvPr/>
            </p:nvSpPr>
            <p:spPr>
              <a:xfrm>
                <a:off x="1219200" y="5181600"/>
                <a:ext cx="3733800" cy="1015663"/>
              </a:xfrm>
              <a:prstGeom prst="rect">
                <a:avLst/>
              </a:prstGeom>
              <a:noFill/>
            </p:spPr>
            <p:txBody>
              <a:bodyPr wrap="square" rtlCol="0">
                <a:spAutoFit/>
              </a:bodyPr>
              <a:lstStyle/>
              <a:p>
                <a:r>
                  <a:rPr lang="en-US" sz="2000" dirty="0" smtClean="0"/>
                  <a:t>Our approach</a:t>
                </a:r>
                <a:r>
                  <a:rPr lang="en-US" sz="2000" b="0" dirty="0" smtClean="0"/>
                  <a:t>:</a:t>
                </a:r>
                <a:r>
                  <a:rPr lang="en-US" sz="2000" dirty="0" smtClean="0"/>
                  <a:t> </a:t>
                </a:r>
                <a:r>
                  <a:rPr lang="en-US" sz="2000" b="0" dirty="0" smtClean="0"/>
                  <a:t>search for blocks of the form:		or	</a:t>
                </a:r>
                <a:endParaRPr lang="en-US" sz="2000" b="0" dirty="0"/>
              </a:p>
            </p:txBody>
          </p:sp>
          <p:pic>
            <p:nvPicPr>
              <p:cNvPr id="827" name="Picture 826" descr="TP_tmp.png"/>
              <p:cNvPicPr>
                <a:picLocks noChangeAspect="1"/>
              </p:cNvPicPr>
              <p:nvPr>
                <p:custDataLst>
                  <p:tags r:id="rId5"/>
                </p:custDataLst>
              </p:nvPr>
            </p:nvPicPr>
            <p:blipFill>
              <a:blip r:embed="rId13">
                <a:clrChange>
                  <a:clrFrom>
                    <a:srgbClr val="FFFFFF"/>
                  </a:clrFrom>
                  <a:clrTo>
                    <a:srgbClr val="FFFFFF">
                      <a:alpha val="0"/>
                    </a:srgbClr>
                  </a:clrTo>
                </a:clrChange>
              </a:blip>
              <a:stretch>
                <a:fillRect/>
              </a:stretch>
            </p:blipFill>
            <p:spPr bwMode="auto">
              <a:xfrm>
                <a:off x="2438400" y="5870869"/>
                <a:ext cx="571526" cy="298446"/>
              </a:xfrm>
              <a:prstGeom prst="rect">
                <a:avLst/>
              </a:prstGeom>
              <a:noFill/>
              <a:ln/>
              <a:effectLst/>
            </p:spPr>
          </p:pic>
          <p:pic>
            <p:nvPicPr>
              <p:cNvPr id="828" name="Picture 827" descr="TP_tmp.png"/>
              <p:cNvPicPr>
                <a:picLocks noChangeAspect="1"/>
              </p:cNvPicPr>
              <p:nvPr>
                <p:custDataLst>
                  <p:tags r:id="rId6"/>
                </p:custDataLst>
              </p:nvPr>
            </p:nvPicPr>
            <p:blipFill>
              <a:blip r:embed="rId14">
                <a:clrChange>
                  <a:clrFrom>
                    <a:srgbClr val="FFFFFF"/>
                  </a:clrFrom>
                  <a:clrTo>
                    <a:srgbClr val="FFFFFF">
                      <a:alpha val="0"/>
                    </a:srgbClr>
                  </a:clrTo>
                </a:clrChange>
              </a:blip>
              <a:stretch>
                <a:fillRect/>
              </a:stretch>
            </p:blipFill>
            <p:spPr bwMode="auto">
              <a:xfrm>
                <a:off x="3505200" y="5922798"/>
                <a:ext cx="548090" cy="249402"/>
              </a:xfrm>
              <a:prstGeom prst="rect">
                <a:avLst/>
              </a:prstGeom>
              <a:noFill/>
              <a:ln/>
              <a:effectLst/>
            </p:spPr>
          </p:pic>
        </p:grpSp>
      </p:grpSp>
      <p:sp>
        <p:nvSpPr>
          <p:cNvPr id="837" name="TextBox 836"/>
          <p:cNvSpPr txBox="1"/>
          <p:nvPr/>
        </p:nvSpPr>
        <p:spPr>
          <a:xfrm>
            <a:off x="76200" y="5410200"/>
            <a:ext cx="3276600" cy="1015663"/>
          </a:xfrm>
          <a:prstGeom prst="rect">
            <a:avLst/>
          </a:prstGeom>
          <a:noFill/>
        </p:spPr>
        <p:txBody>
          <a:bodyPr wrap="square" rtlCol="0">
            <a:spAutoFit/>
          </a:bodyPr>
          <a:lstStyle/>
          <a:p>
            <a:r>
              <a:rPr lang="en-US" sz="2000" dirty="0" smtClean="0">
                <a:solidFill>
                  <a:srgbClr val="0070C0"/>
                </a:solidFill>
              </a:rPr>
              <a:t>Theorem</a:t>
            </a:r>
            <a:r>
              <a:rPr lang="en-US" sz="2000" dirty="0" smtClean="0"/>
              <a:t>: </a:t>
            </a:r>
            <a:r>
              <a:rPr lang="en-US" sz="2000" b="0" dirty="0" smtClean="0"/>
              <a:t>these blocks </a:t>
            </a:r>
            <a:r>
              <a:rPr lang="en-US" sz="2000" dirty="0" smtClean="0"/>
              <a:t>always</a:t>
            </a:r>
            <a:r>
              <a:rPr lang="en-US" sz="2000" b="0" dirty="0" smtClean="0"/>
              <a:t> exist! (and are efficient to find)</a:t>
            </a:r>
            <a:endParaRPr lang="en-US" sz="2000" b="0" dirty="0"/>
          </a:p>
        </p:txBody>
      </p:sp>
      <p:cxnSp>
        <p:nvCxnSpPr>
          <p:cNvPr id="839" name="Straight Arrow Connector 838"/>
          <p:cNvCxnSpPr/>
          <p:nvPr/>
        </p:nvCxnSpPr>
        <p:spPr bwMode="auto">
          <a:xfrm rot="5400000" flipH="1" flipV="1">
            <a:off x="800100" y="4305300"/>
            <a:ext cx="2209800" cy="1588"/>
          </a:xfrm>
          <a:prstGeom prst="straightConnector1">
            <a:avLst/>
          </a:prstGeom>
          <a:noFill/>
          <a:ln w="57150" cap="flat" cmpd="sng" algn="ctr">
            <a:solidFill>
              <a:schemeClr val="bg2"/>
            </a:solidFill>
            <a:prstDash val="solid"/>
            <a:round/>
            <a:headEnd type="none" w="med" len="med"/>
            <a:tailEnd type="arrow"/>
          </a:ln>
          <a:effectLst>
            <a:outerShdw blurRad="50800" dist="38100" dir="8100000" algn="tr" rotWithShape="0">
              <a:prstClr val="black">
                <a:alpha val="40000"/>
              </a:prstClr>
            </a:outerShdw>
          </a:effectLst>
        </p:spPr>
      </p:cxnSp>
      <p:cxnSp>
        <p:nvCxnSpPr>
          <p:cNvPr id="844" name="Straight Arrow Connector 843"/>
          <p:cNvCxnSpPr>
            <a:endCxn id="828" idx="2"/>
          </p:cNvCxnSpPr>
          <p:nvPr/>
        </p:nvCxnSpPr>
        <p:spPr bwMode="auto">
          <a:xfrm rot="5400000" flipH="1" flipV="1">
            <a:off x="1318122" y="3787278"/>
            <a:ext cx="2286000" cy="959845"/>
          </a:xfrm>
          <a:prstGeom prst="straightConnector1">
            <a:avLst/>
          </a:prstGeom>
          <a:noFill/>
          <a:ln w="57150" cap="flat" cmpd="sng" algn="ctr">
            <a:solidFill>
              <a:schemeClr val="bg2"/>
            </a:solidFill>
            <a:prstDash val="solid"/>
            <a:round/>
            <a:headEnd type="none" w="med" len="med"/>
            <a:tailEnd type="arrow"/>
          </a:ln>
          <a:effectLst>
            <a:outerShdw blurRad="50800" dist="38100" dir="8100000" algn="tr" rotWithShape="0">
              <a:prstClr val="black">
                <a:alpha val="40000"/>
              </a:prstClr>
            </a:outerShdw>
          </a:effectLst>
        </p:spPr>
      </p:cxnSp>
      <p:pic>
        <p:nvPicPr>
          <p:cNvPr id="798" name="Picture 797" descr="TP_tmp.png"/>
          <p:cNvPicPr>
            <a:picLocks noChangeAspect="1"/>
          </p:cNvPicPr>
          <p:nvPr>
            <p:custDataLst>
              <p:tags r:id="rId3"/>
            </p:custDataLst>
          </p:nvPr>
        </p:nvPicPr>
        <p:blipFill>
          <a:blip r:embed="rId15">
            <a:clrChange>
              <a:clrFrom>
                <a:srgbClr val="FFFFFF"/>
              </a:clrFrom>
              <a:clrTo>
                <a:srgbClr val="FFFFFF">
                  <a:alpha val="0"/>
                </a:srgbClr>
              </a:clrTo>
            </a:clrChange>
          </a:blip>
          <a:stretch>
            <a:fillRect/>
          </a:stretch>
        </p:blipFill>
        <p:spPr bwMode="auto">
          <a:xfrm>
            <a:off x="1752600" y="4343400"/>
            <a:ext cx="1639748" cy="469704"/>
          </a:xfrm>
          <a:prstGeom prst="rect">
            <a:avLst/>
          </a:prstGeom>
          <a:noFill/>
          <a:ln/>
          <a:effectLst/>
        </p:spPr>
      </p:pic>
      <p:pic>
        <p:nvPicPr>
          <p:cNvPr id="801" name="Picture 800" descr="TP_tmp.png"/>
          <p:cNvPicPr>
            <a:picLocks noChangeAspect="1"/>
          </p:cNvPicPr>
          <p:nvPr>
            <p:custDataLst>
              <p:tags r:id="rId4"/>
            </p:custDataLst>
          </p:nvPr>
        </p:nvPicPr>
        <p:blipFill>
          <a:blip r:embed="rId16">
            <a:clrChange>
              <a:clrFrom>
                <a:srgbClr val="FFFFFF"/>
              </a:clrFrom>
              <a:clrTo>
                <a:srgbClr val="FFFFFF">
                  <a:alpha val="0"/>
                </a:srgbClr>
              </a:clrTo>
            </a:clrChange>
          </a:blip>
          <a:stretch>
            <a:fillRect/>
          </a:stretch>
        </p:blipFill>
        <p:spPr bwMode="auto">
          <a:xfrm>
            <a:off x="8674564" y="4419600"/>
            <a:ext cx="469436" cy="373862"/>
          </a:xfrm>
          <a:prstGeom prst="rect">
            <a:avLst/>
          </a:prstGeom>
          <a:noFill/>
          <a:ln/>
          <a:effectLst/>
        </p:spPr>
      </p:pic>
      <p:sp>
        <p:nvSpPr>
          <p:cNvPr id="802" name="Slide Number Placeholder 801"/>
          <p:cNvSpPr>
            <a:spLocks noGrp="1"/>
          </p:cNvSpPr>
          <p:nvPr>
            <p:ph type="sldNum" sz="quarter" idx="12"/>
          </p:nvPr>
        </p:nvSpPr>
        <p:spPr/>
        <p:txBody>
          <a:bodyPr/>
          <a:lstStyle/>
          <a:p>
            <a:fld id="{5A1D4220-6FA6-4414-AE3B-775DEAC5B3B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76"/>
                                        </p:tgtEl>
                                        <p:attrNameLst>
                                          <p:attrName>style.visibility</p:attrName>
                                        </p:attrNameLst>
                                      </p:cBhvr>
                                      <p:to>
                                        <p:strVal val="visible"/>
                                      </p:to>
                                    </p:set>
                                    <p:animEffect transition="in" filter="fade">
                                      <p:cBhvr>
                                        <p:cTn id="9" dur="500"/>
                                        <p:tgtEl>
                                          <p:spTgt spid="47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05"/>
                                        </p:tgtEl>
                                        <p:attrNameLst>
                                          <p:attrName>style.visibility</p:attrName>
                                        </p:attrNameLst>
                                      </p:cBhvr>
                                      <p:to>
                                        <p:strVal val="visible"/>
                                      </p:to>
                                    </p:set>
                                    <p:animEffect transition="in" filter="wipe(up)">
                                      <p:cBhvr>
                                        <p:cTn id="14" dur="500"/>
                                        <p:tgtEl>
                                          <p:spTgt spid="505"/>
                                        </p:tgtEl>
                                      </p:cBhvr>
                                    </p:animEffect>
                                  </p:childTnLst>
                                </p:cTn>
                              </p:par>
                              <p:par>
                                <p:cTn id="15" presetID="22" presetClass="entr" presetSubtype="1" fill="hold" nodeType="withEffect">
                                  <p:stCondLst>
                                    <p:cond delay="0"/>
                                  </p:stCondLst>
                                  <p:childTnLst>
                                    <p:set>
                                      <p:cBhvr>
                                        <p:cTn id="16" dur="1" fill="hold">
                                          <p:stCondLst>
                                            <p:cond delay="0"/>
                                          </p:stCondLst>
                                        </p:cTn>
                                        <p:tgtEl>
                                          <p:spTgt spid="504"/>
                                        </p:tgtEl>
                                        <p:attrNameLst>
                                          <p:attrName>style.visibility</p:attrName>
                                        </p:attrNameLst>
                                      </p:cBhvr>
                                      <p:to>
                                        <p:strVal val="visible"/>
                                      </p:to>
                                    </p:set>
                                    <p:animEffect transition="in" filter="wipe(up)">
                                      <p:cBhvr>
                                        <p:cTn id="17" dur="500"/>
                                        <p:tgtEl>
                                          <p:spTgt spid="5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5"/>
                                        </p:tgtEl>
                                        <p:attrNameLst>
                                          <p:attrName>style.visibility</p:attrName>
                                        </p:attrNameLst>
                                      </p:cBhvr>
                                      <p:to>
                                        <p:strVal val="visible"/>
                                      </p:to>
                                    </p:set>
                                    <p:animEffect transition="in" filter="fade">
                                      <p:cBhvr>
                                        <p:cTn id="22" dur="500"/>
                                        <p:tgtEl>
                                          <p:spTgt spid="815"/>
                                        </p:tgtEl>
                                      </p:cBhvr>
                                    </p:animEffect>
                                  </p:childTnLst>
                                </p:cTn>
                              </p:par>
                              <p:par>
                                <p:cTn id="23" presetID="9" presetClass="emph" presetSubtype="0" nodeType="withEffect">
                                  <p:stCondLst>
                                    <p:cond delay="0"/>
                                  </p:stCondLst>
                                  <p:childTnLst>
                                    <p:set>
                                      <p:cBhvr rctx="PPT">
                                        <p:cTn id="24" dur="indefinite"/>
                                        <p:tgtEl>
                                          <p:spTgt spid="505"/>
                                        </p:tgtEl>
                                        <p:attrNameLst>
                                          <p:attrName>style.opacity</p:attrName>
                                        </p:attrNameLst>
                                      </p:cBhvr>
                                      <p:to>
                                        <p:strVal val="0.25"/>
                                      </p:to>
                                    </p:set>
                                    <p:animEffect filter="image" prLst="opacity: 0.25">
                                      <p:cBhvr rctx="IE">
                                        <p:cTn id="25" dur="indefinite"/>
                                        <p:tgtEl>
                                          <p:spTgt spid="505"/>
                                        </p:tgtEl>
                                      </p:cBhvr>
                                    </p:animEffect>
                                  </p:childTnLst>
                                </p:cTn>
                              </p:par>
                              <p:par>
                                <p:cTn id="26" presetID="9" presetClass="emph" presetSubtype="0" nodeType="withEffect">
                                  <p:stCondLst>
                                    <p:cond delay="0"/>
                                  </p:stCondLst>
                                  <p:childTnLst>
                                    <p:set>
                                      <p:cBhvr rctx="PPT">
                                        <p:cTn id="27" dur="indefinite"/>
                                        <p:tgtEl>
                                          <p:spTgt spid="504"/>
                                        </p:tgtEl>
                                        <p:attrNameLst>
                                          <p:attrName>style.opacity</p:attrName>
                                        </p:attrNameLst>
                                      </p:cBhvr>
                                      <p:to>
                                        <p:strVal val="0.25"/>
                                      </p:to>
                                    </p:set>
                                    <p:animEffect filter="image" prLst="opacity: 0.25">
                                      <p:cBhvr rctx="IE">
                                        <p:cTn id="28" dur="indefinite"/>
                                        <p:tgtEl>
                                          <p:spTgt spid="50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815"/>
                                        </p:tgtEl>
                                      </p:cBhvr>
                                    </p:animEffect>
                                    <p:set>
                                      <p:cBhvr>
                                        <p:cTn id="33" dur="1" fill="hold">
                                          <p:stCondLst>
                                            <p:cond delay="499"/>
                                          </p:stCondLst>
                                        </p:cTn>
                                        <p:tgtEl>
                                          <p:spTgt spid="815"/>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834"/>
                                        </p:tgtEl>
                                        <p:attrNameLst>
                                          <p:attrName>style.visibility</p:attrName>
                                        </p:attrNameLst>
                                      </p:cBhvr>
                                      <p:to>
                                        <p:strVal val="visible"/>
                                      </p:to>
                                    </p:set>
                                    <p:animEffect transition="in" filter="fade">
                                      <p:cBhvr>
                                        <p:cTn id="36" dur="500"/>
                                        <p:tgtEl>
                                          <p:spTgt spid="8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37"/>
                                        </p:tgtEl>
                                        <p:attrNameLst>
                                          <p:attrName>style.visibility</p:attrName>
                                        </p:attrNameLst>
                                      </p:cBhvr>
                                      <p:to>
                                        <p:strVal val="visible"/>
                                      </p:to>
                                    </p:set>
                                    <p:animEffect transition="in" filter="wipe(down)">
                                      <p:cBhvr>
                                        <p:cTn id="41" dur="500"/>
                                        <p:tgtEl>
                                          <p:spTgt spid="837"/>
                                        </p:tgtEl>
                                      </p:cBhvr>
                                    </p:animEffect>
                                  </p:childTnLst>
                                </p:cTn>
                              </p:par>
                              <p:par>
                                <p:cTn id="42" presetID="22" presetClass="entr" presetSubtype="4" fill="hold" nodeType="withEffect">
                                  <p:stCondLst>
                                    <p:cond delay="0"/>
                                  </p:stCondLst>
                                  <p:childTnLst>
                                    <p:set>
                                      <p:cBhvr>
                                        <p:cTn id="43" dur="1" fill="hold">
                                          <p:stCondLst>
                                            <p:cond delay="0"/>
                                          </p:stCondLst>
                                        </p:cTn>
                                        <p:tgtEl>
                                          <p:spTgt spid="844"/>
                                        </p:tgtEl>
                                        <p:attrNameLst>
                                          <p:attrName>style.visibility</p:attrName>
                                        </p:attrNameLst>
                                      </p:cBhvr>
                                      <p:to>
                                        <p:strVal val="visible"/>
                                      </p:to>
                                    </p:set>
                                    <p:animEffect transition="in" filter="wipe(down)">
                                      <p:cBhvr>
                                        <p:cTn id="44" dur="500"/>
                                        <p:tgtEl>
                                          <p:spTgt spid="844"/>
                                        </p:tgtEl>
                                      </p:cBhvr>
                                    </p:animEffect>
                                  </p:childTnLst>
                                </p:cTn>
                              </p:par>
                              <p:par>
                                <p:cTn id="45" presetID="22" presetClass="entr" presetSubtype="4" fill="hold" nodeType="withEffect">
                                  <p:stCondLst>
                                    <p:cond delay="0"/>
                                  </p:stCondLst>
                                  <p:childTnLst>
                                    <p:set>
                                      <p:cBhvr>
                                        <p:cTn id="46" dur="1" fill="hold">
                                          <p:stCondLst>
                                            <p:cond delay="0"/>
                                          </p:stCondLst>
                                        </p:cTn>
                                        <p:tgtEl>
                                          <p:spTgt spid="839"/>
                                        </p:tgtEl>
                                        <p:attrNameLst>
                                          <p:attrName>style.visibility</p:attrName>
                                        </p:attrNameLst>
                                      </p:cBhvr>
                                      <p:to>
                                        <p:strVal val="visible"/>
                                      </p:to>
                                    </p:set>
                                    <p:animEffect transition="in" filter="wipe(down)">
                                      <p:cBhvr>
                                        <p:cTn id="47" dur="500"/>
                                        <p:tgtEl>
                                          <p:spTgt spid="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0"/>
      <p:bldP spid="8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Preservation</a:t>
            </a:r>
            <a:endParaRPr lang="en-US" dirty="0"/>
          </a:p>
        </p:txBody>
      </p:sp>
      <p:sp>
        <p:nvSpPr>
          <p:cNvPr id="3" name="Content Placeholder 2"/>
          <p:cNvSpPr>
            <a:spLocks noGrp="1"/>
          </p:cNvSpPr>
          <p:nvPr>
            <p:ph idx="1"/>
          </p:nvPr>
        </p:nvSpPr>
        <p:spPr>
          <a:xfrm>
            <a:off x="457200" y="990600"/>
            <a:ext cx="8305800" cy="5715000"/>
          </a:xfrm>
        </p:spPr>
        <p:txBody>
          <a:bodyPr/>
          <a:lstStyle/>
          <a:p>
            <a:r>
              <a:rPr lang="en-US" sz="2400" dirty="0" smtClean="0"/>
              <a:t>Now we know how to </a:t>
            </a:r>
            <a:r>
              <a:rPr lang="en-US" sz="2400" b="1" dirty="0" smtClean="0">
                <a:solidFill>
                  <a:srgbClr val="0070C0"/>
                </a:solidFill>
              </a:rPr>
              <a:t>join/split</a:t>
            </a:r>
            <a:r>
              <a:rPr lang="en-US" sz="2400" dirty="0" smtClean="0"/>
              <a:t> given </a:t>
            </a:r>
            <a:r>
              <a:rPr lang="en-US" sz="2400" dirty="0" smtClean="0"/>
              <a:t>the </a:t>
            </a:r>
            <a:r>
              <a:rPr lang="en-US" sz="2400" dirty="0" smtClean="0"/>
              <a:t>Fourier transform of the input distribution</a:t>
            </a:r>
          </a:p>
          <a:p>
            <a:r>
              <a:rPr lang="en-US" sz="2400" b="1" dirty="0" smtClean="0"/>
              <a:t>Problem</a:t>
            </a:r>
            <a:r>
              <a:rPr lang="en-US" sz="2400" dirty="0" smtClean="0"/>
              <a:t>: In practice, never have entire set of Fourier coefficients!  </a:t>
            </a:r>
          </a:p>
          <a:p>
            <a:endParaRPr lang="en-US" sz="2400" b="1" dirty="0" smtClean="0"/>
          </a:p>
          <a:p>
            <a:endParaRPr lang="en-US" sz="2400" b="1" dirty="0" smtClean="0"/>
          </a:p>
          <a:p>
            <a:r>
              <a:rPr lang="en-US" sz="2400" b="1" dirty="0" smtClean="0"/>
              <a:t>Marginal preservation guarantee</a:t>
            </a:r>
            <a:r>
              <a:rPr lang="en-US" sz="2400" dirty="0" smtClean="0"/>
              <a:t>:</a:t>
            </a:r>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a:p>
            <a:pPr lvl="2" eaLnBrk="1" hangingPunct="1"/>
            <a:r>
              <a:rPr lang="en-US" dirty="0" smtClean="0"/>
              <a:t>Conversely, we get a similar guarantee for splitting</a:t>
            </a:r>
          </a:p>
          <a:p>
            <a:pPr lvl="2" eaLnBrk="1" hangingPunct="1"/>
            <a:r>
              <a:rPr lang="en-US" dirty="0" smtClean="0"/>
              <a:t>(Usually get some higher order information too)</a:t>
            </a:r>
          </a:p>
          <a:p>
            <a:pPr lvl="1"/>
            <a:endParaRPr lang="en-US" dirty="0" smtClean="0"/>
          </a:p>
        </p:txBody>
      </p:sp>
      <p:grpSp>
        <p:nvGrpSpPr>
          <p:cNvPr id="7" name="Group 6"/>
          <p:cNvGrpSpPr/>
          <p:nvPr/>
        </p:nvGrpSpPr>
        <p:grpSpPr>
          <a:xfrm>
            <a:off x="914400" y="3962400"/>
            <a:ext cx="7315200" cy="1562100"/>
            <a:chOff x="685800" y="5981700"/>
            <a:chExt cx="7315200" cy="1562100"/>
          </a:xfrm>
        </p:grpSpPr>
        <p:sp>
          <p:nvSpPr>
            <p:cNvPr id="5" name="Rounded Rectangle 4"/>
            <p:cNvSpPr/>
            <p:nvPr/>
          </p:nvSpPr>
          <p:spPr bwMode="auto">
            <a:xfrm>
              <a:off x="685800" y="5981700"/>
              <a:ext cx="7315200" cy="15621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6" name="Text Box 736"/>
            <p:cNvSpPr txBox="1">
              <a:spLocks noChangeArrowheads="1"/>
            </p:cNvSpPr>
            <p:nvPr/>
          </p:nvSpPr>
          <p:spPr bwMode="auto">
            <a:xfrm>
              <a:off x="685800" y="6096000"/>
              <a:ext cx="6934200" cy="1261884"/>
            </a:xfrm>
            <a:prstGeom prst="rect">
              <a:avLst/>
            </a:prstGeom>
            <a:noFill/>
            <a:ln w="76200">
              <a:noFill/>
              <a:miter lim="800000"/>
              <a:headEnd/>
              <a:tailEnd/>
            </a:ln>
          </p:spPr>
          <p:txBody>
            <a:bodyPr wrap="square">
              <a:spAutoFit/>
            </a:bodyPr>
            <a:lstStyle/>
            <a:p>
              <a:pPr lvl="1" algn="l" eaLnBrk="1" hangingPunct="1"/>
              <a:r>
                <a:rPr lang="en-US" sz="2400" dirty="0" smtClean="0">
                  <a:solidFill>
                    <a:srgbClr val="0070C0"/>
                  </a:solidFill>
                </a:rPr>
                <a:t>Theorem</a:t>
              </a:r>
              <a:r>
                <a:rPr lang="en-US" sz="2400" dirty="0" smtClean="0"/>
                <a:t>: </a:t>
              </a:r>
              <a:r>
                <a:rPr lang="en-US" sz="2400" b="0" i="1" dirty="0" smtClean="0"/>
                <a:t>Given </a:t>
              </a:r>
              <a:r>
                <a:rPr lang="en-US" sz="2400" b="0" i="1" dirty="0" err="1" smtClean="0"/>
                <a:t>m</a:t>
              </a:r>
              <a:r>
                <a:rPr lang="en-US" sz="2400" b="0" i="1" baseline="30000" dirty="0" err="1" smtClean="0"/>
                <a:t>th</a:t>
              </a:r>
              <a:r>
                <a:rPr lang="en-US" sz="2400" b="0" i="1" dirty="0" smtClean="0"/>
                <a:t>-order marginals for independent factors, then we </a:t>
              </a:r>
              <a:r>
                <a:rPr lang="en-US" sz="2400" dirty="0" smtClean="0"/>
                <a:t>exactly</a:t>
              </a:r>
              <a:r>
                <a:rPr lang="en-US" sz="2400" b="0" i="1" dirty="0" smtClean="0"/>
                <a:t> recover </a:t>
              </a:r>
              <a:r>
                <a:rPr lang="en-US" sz="2400" b="0" i="1" dirty="0" err="1" smtClean="0"/>
                <a:t>m</a:t>
              </a:r>
              <a:r>
                <a:rPr lang="en-US" sz="2400" b="0" i="1" baseline="30000" dirty="0" err="1" smtClean="0"/>
                <a:t>th</a:t>
              </a:r>
              <a:r>
                <a:rPr lang="en-US" sz="2400" b="0" i="1" dirty="0" smtClean="0"/>
                <a:t>-order marginals for the joint distribution. </a:t>
              </a:r>
              <a:r>
                <a:rPr lang="en-US" i="1" dirty="0" smtClean="0"/>
                <a:t> </a:t>
              </a:r>
            </a:p>
          </p:txBody>
        </p:sp>
      </p:grpSp>
      <p:sp>
        <p:nvSpPr>
          <p:cNvPr id="8" name="Slide Number Placeholder 7"/>
          <p:cNvSpPr>
            <a:spLocks noGrp="1"/>
          </p:cNvSpPr>
          <p:nvPr>
            <p:ph type="sldNum" sz="quarter" idx="12"/>
          </p:nvPr>
        </p:nvSpPr>
        <p:spPr/>
        <p:txBody>
          <a:bodyPr/>
          <a:lstStyle/>
          <a:p>
            <a:fld id="{5A1D4220-6FA6-4414-AE3B-775DEAC5B3B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Independence</a:t>
            </a:r>
            <a:endParaRPr lang="en-US" dirty="0"/>
          </a:p>
        </p:txBody>
      </p:sp>
      <p:grpSp>
        <p:nvGrpSpPr>
          <p:cNvPr id="4" name="Group 3"/>
          <p:cNvGrpSpPr/>
          <p:nvPr/>
        </p:nvGrpSpPr>
        <p:grpSpPr>
          <a:xfrm>
            <a:off x="4648200" y="2819400"/>
            <a:ext cx="1828800" cy="1828800"/>
            <a:chOff x="1752600" y="2286000"/>
            <a:chExt cx="1828800" cy="1828800"/>
          </a:xfrm>
          <a:solidFill>
            <a:schemeClr val="tx2">
              <a:lumMod val="20000"/>
              <a:lumOff val="80000"/>
            </a:schemeClr>
          </a:solidFill>
          <a:effectLst>
            <a:outerShdw blurRad="50800" dist="38100" dir="8100000" algn="tr" rotWithShape="0">
              <a:prstClr val="black">
                <a:alpha val="40000"/>
              </a:prstClr>
            </a:outerShdw>
          </a:effectLst>
        </p:grpSpPr>
        <p:sp>
          <p:nvSpPr>
            <p:cNvPr id="5" name="Rectangle 3"/>
            <p:cNvSpPr/>
            <p:nvPr/>
          </p:nvSpPr>
          <p:spPr bwMode="auto">
            <a:xfrm>
              <a:off x="1752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 name="Rectangle 9"/>
            <p:cNvSpPr/>
            <p:nvPr/>
          </p:nvSpPr>
          <p:spPr bwMode="auto">
            <a:xfrm>
              <a:off x="1905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 name="Rectangle 18"/>
            <p:cNvSpPr/>
            <p:nvPr/>
          </p:nvSpPr>
          <p:spPr bwMode="auto">
            <a:xfrm>
              <a:off x="1752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 name="Rectangle 19"/>
            <p:cNvSpPr/>
            <p:nvPr/>
          </p:nvSpPr>
          <p:spPr bwMode="auto">
            <a:xfrm>
              <a:off x="1905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 name="Rectangle 3"/>
            <p:cNvSpPr/>
            <p:nvPr/>
          </p:nvSpPr>
          <p:spPr bwMode="auto">
            <a:xfrm>
              <a:off x="2057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 name="Rectangle 27"/>
            <p:cNvSpPr/>
            <p:nvPr/>
          </p:nvSpPr>
          <p:spPr bwMode="auto">
            <a:xfrm>
              <a:off x="2209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 name="Rectangle 24"/>
            <p:cNvSpPr/>
            <p:nvPr/>
          </p:nvSpPr>
          <p:spPr bwMode="auto">
            <a:xfrm>
              <a:off x="2057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 name="Rectangle 25"/>
            <p:cNvSpPr/>
            <p:nvPr/>
          </p:nvSpPr>
          <p:spPr bwMode="auto">
            <a:xfrm>
              <a:off x="2209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 name="Rectangle 3"/>
            <p:cNvSpPr/>
            <p:nvPr/>
          </p:nvSpPr>
          <p:spPr bwMode="auto">
            <a:xfrm>
              <a:off x="1752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 name="Rectangle 13"/>
            <p:cNvSpPr/>
            <p:nvPr/>
          </p:nvSpPr>
          <p:spPr bwMode="auto">
            <a:xfrm>
              <a:off x="1905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 name="Rectangle 31"/>
            <p:cNvSpPr/>
            <p:nvPr/>
          </p:nvSpPr>
          <p:spPr bwMode="auto">
            <a:xfrm>
              <a:off x="1752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 name="Rectangle 15"/>
            <p:cNvSpPr/>
            <p:nvPr/>
          </p:nvSpPr>
          <p:spPr bwMode="auto">
            <a:xfrm>
              <a:off x="1905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 name="Rectangle 3"/>
            <p:cNvSpPr/>
            <p:nvPr/>
          </p:nvSpPr>
          <p:spPr bwMode="auto">
            <a:xfrm>
              <a:off x="2057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 name="Rectangle 17"/>
            <p:cNvSpPr/>
            <p:nvPr/>
          </p:nvSpPr>
          <p:spPr bwMode="auto">
            <a:xfrm>
              <a:off x="2209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 name="Rectangle 18"/>
            <p:cNvSpPr/>
            <p:nvPr/>
          </p:nvSpPr>
          <p:spPr bwMode="auto">
            <a:xfrm>
              <a:off x="2057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 name="Rectangle 19"/>
            <p:cNvSpPr/>
            <p:nvPr/>
          </p:nvSpPr>
          <p:spPr bwMode="auto">
            <a:xfrm>
              <a:off x="2209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 name="Rectangle 3"/>
            <p:cNvSpPr/>
            <p:nvPr/>
          </p:nvSpPr>
          <p:spPr bwMode="auto">
            <a:xfrm>
              <a:off x="1752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2" name="Rectangle 48"/>
            <p:cNvSpPr/>
            <p:nvPr/>
          </p:nvSpPr>
          <p:spPr bwMode="auto">
            <a:xfrm>
              <a:off x="1905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 name="Rectangle 22"/>
            <p:cNvSpPr/>
            <p:nvPr/>
          </p:nvSpPr>
          <p:spPr bwMode="auto">
            <a:xfrm>
              <a:off x="1752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 name="Rectangle 23"/>
            <p:cNvSpPr/>
            <p:nvPr/>
          </p:nvSpPr>
          <p:spPr bwMode="auto">
            <a:xfrm>
              <a:off x="1905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 name="Rectangle 3"/>
            <p:cNvSpPr/>
            <p:nvPr/>
          </p:nvSpPr>
          <p:spPr bwMode="auto">
            <a:xfrm>
              <a:off x="2057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 name="Rectangle 55"/>
            <p:cNvSpPr/>
            <p:nvPr/>
          </p:nvSpPr>
          <p:spPr bwMode="auto">
            <a:xfrm>
              <a:off x="2209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 name="Rectangle 26"/>
            <p:cNvSpPr/>
            <p:nvPr/>
          </p:nvSpPr>
          <p:spPr bwMode="auto">
            <a:xfrm>
              <a:off x="2057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 name="Rectangle 27"/>
            <p:cNvSpPr/>
            <p:nvPr/>
          </p:nvSpPr>
          <p:spPr bwMode="auto">
            <a:xfrm>
              <a:off x="2209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 name="Rectangle 3"/>
            <p:cNvSpPr/>
            <p:nvPr/>
          </p:nvSpPr>
          <p:spPr bwMode="auto">
            <a:xfrm>
              <a:off x="2362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 name="Rectangle 29"/>
            <p:cNvSpPr/>
            <p:nvPr/>
          </p:nvSpPr>
          <p:spPr bwMode="auto">
            <a:xfrm>
              <a:off x="2514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 name="Rectangle 30"/>
            <p:cNvSpPr/>
            <p:nvPr/>
          </p:nvSpPr>
          <p:spPr bwMode="auto">
            <a:xfrm>
              <a:off x="2362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 name="Rectangle 31"/>
            <p:cNvSpPr/>
            <p:nvPr/>
          </p:nvSpPr>
          <p:spPr bwMode="auto">
            <a:xfrm>
              <a:off x="2514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 name="Rectangle 3"/>
            <p:cNvSpPr/>
            <p:nvPr/>
          </p:nvSpPr>
          <p:spPr bwMode="auto">
            <a:xfrm>
              <a:off x="2362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 name="Rectangle 33"/>
            <p:cNvSpPr/>
            <p:nvPr/>
          </p:nvSpPr>
          <p:spPr bwMode="auto">
            <a:xfrm>
              <a:off x="2514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 name="Rectangle 34"/>
            <p:cNvSpPr/>
            <p:nvPr/>
          </p:nvSpPr>
          <p:spPr bwMode="auto">
            <a:xfrm>
              <a:off x="2362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 name="Rectangle 35"/>
            <p:cNvSpPr/>
            <p:nvPr/>
          </p:nvSpPr>
          <p:spPr bwMode="auto">
            <a:xfrm>
              <a:off x="2514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 name="Rectangle 3"/>
            <p:cNvSpPr/>
            <p:nvPr/>
          </p:nvSpPr>
          <p:spPr bwMode="auto">
            <a:xfrm>
              <a:off x="2362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 name="Rectangle 37"/>
            <p:cNvSpPr/>
            <p:nvPr/>
          </p:nvSpPr>
          <p:spPr bwMode="auto">
            <a:xfrm>
              <a:off x="2514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 name="Rectangle 38"/>
            <p:cNvSpPr/>
            <p:nvPr/>
          </p:nvSpPr>
          <p:spPr bwMode="auto">
            <a:xfrm>
              <a:off x="2362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 name="Rectangle 39"/>
            <p:cNvSpPr/>
            <p:nvPr/>
          </p:nvSpPr>
          <p:spPr bwMode="auto">
            <a:xfrm>
              <a:off x="2514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 name="Rectangle 3"/>
            <p:cNvSpPr/>
            <p:nvPr/>
          </p:nvSpPr>
          <p:spPr bwMode="auto">
            <a:xfrm>
              <a:off x="2667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 name="Rectangle 9"/>
            <p:cNvSpPr/>
            <p:nvPr/>
          </p:nvSpPr>
          <p:spPr bwMode="auto">
            <a:xfrm>
              <a:off x="2819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 name="Rectangle 18"/>
            <p:cNvSpPr/>
            <p:nvPr/>
          </p:nvSpPr>
          <p:spPr bwMode="auto">
            <a:xfrm>
              <a:off x="2667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 name="Rectangle 19"/>
            <p:cNvSpPr/>
            <p:nvPr/>
          </p:nvSpPr>
          <p:spPr bwMode="auto">
            <a:xfrm>
              <a:off x="2819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 name="Rectangle 3"/>
            <p:cNvSpPr/>
            <p:nvPr/>
          </p:nvSpPr>
          <p:spPr bwMode="auto">
            <a:xfrm>
              <a:off x="2971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 name="Rectangle 27"/>
            <p:cNvSpPr/>
            <p:nvPr/>
          </p:nvSpPr>
          <p:spPr bwMode="auto">
            <a:xfrm>
              <a:off x="3124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 name="Rectangle 24"/>
            <p:cNvSpPr/>
            <p:nvPr/>
          </p:nvSpPr>
          <p:spPr bwMode="auto">
            <a:xfrm>
              <a:off x="2971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 name="Rectangle 25"/>
            <p:cNvSpPr/>
            <p:nvPr/>
          </p:nvSpPr>
          <p:spPr bwMode="auto">
            <a:xfrm>
              <a:off x="3124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 name="Rectangle 3"/>
            <p:cNvSpPr/>
            <p:nvPr/>
          </p:nvSpPr>
          <p:spPr bwMode="auto">
            <a:xfrm>
              <a:off x="2667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 name="Rectangle 49"/>
            <p:cNvSpPr/>
            <p:nvPr/>
          </p:nvSpPr>
          <p:spPr bwMode="auto">
            <a:xfrm>
              <a:off x="2819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 name="Rectangle 31"/>
            <p:cNvSpPr/>
            <p:nvPr/>
          </p:nvSpPr>
          <p:spPr bwMode="auto">
            <a:xfrm>
              <a:off x="2667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 name="Rectangle 51"/>
            <p:cNvSpPr/>
            <p:nvPr/>
          </p:nvSpPr>
          <p:spPr bwMode="auto">
            <a:xfrm>
              <a:off x="2819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3" name="Rectangle 3"/>
            <p:cNvSpPr/>
            <p:nvPr/>
          </p:nvSpPr>
          <p:spPr bwMode="auto">
            <a:xfrm>
              <a:off x="2971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 name="Rectangle 53"/>
            <p:cNvSpPr/>
            <p:nvPr/>
          </p:nvSpPr>
          <p:spPr bwMode="auto">
            <a:xfrm>
              <a:off x="3124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 name="Rectangle 54"/>
            <p:cNvSpPr/>
            <p:nvPr/>
          </p:nvSpPr>
          <p:spPr bwMode="auto">
            <a:xfrm>
              <a:off x="2971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 name="Rectangle 55"/>
            <p:cNvSpPr/>
            <p:nvPr/>
          </p:nvSpPr>
          <p:spPr bwMode="auto">
            <a:xfrm>
              <a:off x="3124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 name="Rectangle 3"/>
            <p:cNvSpPr/>
            <p:nvPr/>
          </p:nvSpPr>
          <p:spPr bwMode="auto">
            <a:xfrm>
              <a:off x="2667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 name="Rectangle 48"/>
            <p:cNvSpPr/>
            <p:nvPr/>
          </p:nvSpPr>
          <p:spPr bwMode="auto">
            <a:xfrm>
              <a:off x="2819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 name="Rectangle 58"/>
            <p:cNvSpPr/>
            <p:nvPr/>
          </p:nvSpPr>
          <p:spPr bwMode="auto">
            <a:xfrm>
              <a:off x="2667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 name="Rectangle 59"/>
            <p:cNvSpPr/>
            <p:nvPr/>
          </p:nvSpPr>
          <p:spPr bwMode="auto">
            <a:xfrm>
              <a:off x="2819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1" name="Rectangle 3"/>
            <p:cNvSpPr/>
            <p:nvPr/>
          </p:nvSpPr>
          <p:spPr bwMode="auto">
            <a:xfrm>
              <a:off x="2971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 name="Rectangle 55"/>
            <p:cNvSpPr/>
            <p:nvPr/>
          </p:nvSpPr>
          <p:spPr bwMode="auto">
            <a:xfrm>
              <a:off x="3124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 name="Rectangle 62"/>
            <p:cNvSpPr/>
            <p:nvPr/>
          </p:nvSpPr>
          <p:spPr bwMode="auto">
            <a:xfrm>
              <a:off x="2971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 name="Rectangle 63"/>
            <p:cNvSpPr/>
            <p:nvPr/>
          </p:nvSpPr>
          <p:spPr bwMode="auto">
            <a:xfrm>
              <a:off x="3124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 name="Rectangle 3"/>
            <p:cNvSpPr/>
            <p:nvPr/>
          </p:nvSpPr>
          <p:spPr bwMode="auto">
            <a:xfrm>
              <a:off x="3276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 name="Rectangle 65"/>
            <p:cNvSpPr/>
            <p:nvPr/>
          </p:nvSpPr>
          <p:spPr bwMode="auto">
            <a:xfrm>
              <a:off x="3429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 name="Rectangle 66"/>
            <p:cNvSpPr/>
            <p:nvPr/>
          </p:nvSpPr>
          <p:spPr bwMode="auto">
            <a:xfrm>
              <a:off x="3276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 name="Rectangle 67"/>
            <p:cNvSpPr/>
            <p:nvPr/>
          </p:nvSpPr>
          <p:spPr bwMode="auto">
            <a:xfrm>
              <a:off x="3429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9" name="Rectangle 3"/>
            <p:cNvSpPr/>
            <p:nvPr/>
          </p:nvSpPr>
          <p:spPr bwMode="auto">
            <a:xfrm>
              <a:off x="3276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0" name="Rectangle 69"/>
            <p:cNvSpPr/>
            <p:nvPr/>
          </p:nvSpPr>
          <p:spPr bwMode="auto">
            <a:xfrm>
              <a:off x="3429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1" name="Rectangle 70"/>
            <p:cNvSpPr/>
            <p:nvPr/>
          </p:nvSpPr>
          <p:spPr bwMode="auto">
            <a:xfrm>
              <a:off x="3276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2" name="Rectangle 71"/>
            <p:cNvSpPr/>
            <p:nvPr/>
          </p:nvSpPr>
          <p:spPr bwMode="auto">
            <a:xfrm>
              <a:off x="3429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3" name="Rectangle 3"/>
            <p:cNvSpPr/>
            <p:nvPr/>
          </p:nvSpPr>
          <p:spPr bwMode="auto">
            <a:xfrm>
              <a:off x="3276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4" name="Rectangle 73"/>
            <p:cNvSpPr/>
            <p:nvPr/>
          </p:nvSpPr>
          <p:spPr bwMode="auto">
            <a:xfrm>
              <a:off x="3429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5" name="Rectangle 74"/>
            <p:cNvSpPr/>
            <p:nvPr/>
          </p:nvSpPr>
          <p:spPr bwMode="auto">
            <a:xfrm>
              <a:off x="3276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6" name="Rectangle 75"/>
            <p:cNvSpPr/>
            <p:nvPr/>
          </p:nvSpPr>
          <p:spPr bwMode="auto">
            <a:xfrm>
              <a:off x="3429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7" name="Rectangle 3"/>
            <p:cNvSpPr/>
            <p:nvPr/>
          </p:nvSpPr>
          <p:spPr bwMode="auto">
            <a:xfrm>
              <a:off x="2667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8" name="Rectangle 9"/>
            <p:cNvSpPr/>
            <p:nvPr/>
          </p:nvSpPr>
          <p:spPr bwMode="auto">
            <a:xfrm>
              <a:off x="2819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9" name="Rectangle 18"/>
            <p:cNvSpPr/>
            <p:nvPr/>
          </p:nvSpPr>
          <p:spPr bwMode="auto">
            <a:xfrm>
              <a:off x="2667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0" name="Rectangle 19"/>
            <p:cNvSpPr/>
            <p:nvPr/>
          </p:nvSpPr>
          <p:spPr bwMode="auto">
            <a:xfrm>
              <a:off x="2819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1" name="Rectangle 3"/>
            <p:cNvSpPr/>
            <p:nvPr/>
          </p:nvSpPr>
          <p:spPr bwMode="auto">
            <a:xfrm>
              <a:off x="2971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2" name="Rectangle 27"/>
            <p:cNvSpPr/>
            <p:nvPr/>
          </p:nvSpPr>
          <p:spPr bwMode="auto">
            <a:xfrm>
              <a:off x="3124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3" name="Rectangle 24"/>
            <p:cNvSpPr/>
            <p:nvPr/>
          </p:nvSpPr>
          <p:spPr bwMode="auto">
            <a:xfrm>
              <a:off x="2971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4" name="Rectangle 25"/>
            <p:cNvSpPr/>
            <p:nvPr/>
          </p:nvSpPr>
          <p:spPr bwMode="auto">
            <a:xfrm>
              <a:off x="3124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5" name="Rectangle 3"/>
            <p:cNvSpPr/>
            <p:nvPr/>
          </p:nvSpPr>
          <p:spPr bwMode="auto">
            <a:xfrm>
              <a:off x="2667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6" name="Rectangle 85"/>
            <p:cNvSpPr/>
            <p:nvPr/>
          </p:nvSpPr>
          <p:spPr bwMode="auto">
            <a:xfrm>
              <a:off x="2819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7" name="Rectangle 31"/>
            <p:cNvSpPr/>
            <p:nvPr/>
          </p:nvSpPr>
          <p:spPr bwMode="auto">
            <a:xfrm>
              <a:off x="2667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8" name="Rectangle 87"/>
            <p:cNvSpPr/>
            <p:nvPr/>
          </p:nvSpPr>
          <p:spPr bwMode="auto">
            <a:xfrm>
              <a:off x="2819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9" name="Rectangle 3"/>
            <p:cNvSpPr/>
            <p:nvPr/>
          </p:nvSpPr>
          <p:spPr bwMode="auto">
            <a:xfrm>
              <a:off x="2971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0" name="Rectangle 89"/>
            <p:cNvSpPr/>
            <p:nvPr/>
          </p:nvSpPr>
          <p:spPr bwMode="auto">
            <a:xfrm>
              <a:off x="3124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1" name="Rectangle 90"/>
            <p:cNvSpPr/>
            <p:nvPr/>
          </p:nvSpPr>
          <p:spPr bwMode="auto">
            <a:xfrm>
              <a:off x="2971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2" name="Rectangle 91"/>
            <p:cNvSpPr/>
            <p:nvPr/>
          </p:nvSpPr>
          <p:spPr bwMode="auto">
            <a:xfrm>
              <a:off x="3124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3" name="Rectangle 3"/>
            <p:cNvSpPr/>
            <p:nvPr/>
          </p:nvSpPr>
          <p:spPr bwMode="auto">
            <a:xfrm>
              <a:off x="2667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4" name="Rectangle 48"/>
            <p:cNvSpPr/>
            <p:nvPr/>
          </p:nvSpPr>
          <p:spPr bwMode="auto">
            <a:xfrm>
              <a:off x="2819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5" name="Rectangle 94"/>
            <p:cNvSpPr/>
            <p:nvPr/>
          </p:nvSpPr>
          <p:spPr bwMode="auto">
            <a:xfrm>
              <a:off x="2667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6" name="Rectangle 95"/>
            <p:cNvSpPr/>
            <p:nvPr/>
          </p:nvSpPr>
          <p:spPr bwMode="auto">
            <a:xfrm>
              <a:off x="2819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7" name="Rectangle 3"/>
            <p:cNvSpPr/>
            <p:nvPr/>
          </p:nvSpPr>
          <p:spPr bwMode="auto">
            <a:xfrm>
              <a:off x="2971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8" name="Rectangle 55"/>
            <p:cNvSpPr/>
            <p:nvPr/>
          </p:nvSpPr>
          <p:spPr bwMode="auto">
            <a:xfrm>
              <a:off x="3124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9" name="Rectangle 98"/>
            <p:cNvSpPr/>
            <p:nvPr/>
          </p:nvSpPr>
          <p:spPr bwMode="auto">
            <a:xfrm>
              <a:off x="2971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0" name="Rectangle 99"/>
            <p:cNvSpPr/>
            <p:nvPr/>
          </p:nvSpPr>
          <p:spPr bwMode="auto">
            <a:xfrm>
              <a:off x="3124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1" name="Rectangle 3"/>
            <p:cNvSpPr/>
            <p:nvPr/>
          </p:nvSpPr>
          <p:spPr bwMode="auto">
            <a:xfrm>
              <a:off x="3276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2" name="Rectangle 101"/>
            <p:cNvSpPr/>
            <p:nvPr/>
          </p:nvSpPr>
          <p:spPr bwMode="auto">
            <a:xfrm>
              <a:off x="3429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3" name="Rectangle 102"/>
            <p:cNvSpPr/>
            <p:nvPr/>
          </p:nvSpPr>
          <p:spPr bwMode="auto">
            <a:xfrm>
              <a:off x="3276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4" name="Rectangle 103"/>
            <p:cNvSpPr/>
            <p:nvPr/>
          </p:nvSpPr>
          <p:spPr bwMode="auto">
            <a:xfrm>
              <a:off x="3429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5" name="Rectangle 3"/>
            <p:cNvSpPr/>
            <p:nvPr/>
          </p:nvSpPr>
          <p:spPr bwMode="auto">
            <a:xfrm>
              <a:off x="3276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6" name="Rectangle 105"/>
            <p:cNvSpPr/>
            <p:nvPr/>
          </p:nvSpPr>
          <p:spPr bwMode="auto">
            <a:xfrm>
              <a:off x="3429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7" name="Rectangle 106"/>
            <p:cNvSpPr/>
            <p:nvPr/>
          </p:nvSpPr>
          <p:spPr bwMode="auto">
            <a:xfrm>
              <a:off x="3276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8" name="Rectangle 107"/>
            <p:cNvSpPr/>
            <p:nvPr/>
          </p:nvSpPr>
          <p:spPr bwMode="auto">
            <a:xfrm>
              <a:off x="3429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9" name="Rectangle 3"/>
            <p:cNvSpPr/>
            <p:nvPr/>
          </p:nvSpPr>
          <p:spPr bwMode="auto">
            <a:xfrm>
              <a:off x="3276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0" name="Rectangle 109"/>
            <p:cNvSpPr/>
            <p:nvPr/>
          </p:nvSpPr>
          <p:spPr bwMode="auto">
            <a:xfrm>
              <a:off x="3429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1" name="Rectangle 110"/>
            <p:cNvSpPr/>
            <p:nvPr/>
          </p:nvSpPr>
          <p:spPr bwMode="auto">
            <a:xfrm>
              <a:off x="3276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2" name="Rectangle 111"/>
            <p:cNvSpPr/>
            <p:nvPr/>
          </p:nvSpPr>
          <p:spPr bwMode="auto">
            <a:xfrm>
              <a:off x="3429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3" name="Rectangle 3"/>
            <p:cNvSpPr/>
            <p:nvPr/>
          </p:nvSpPr>
          <p:spPr bwMode="auto">
            <a:xfrm>
              <a:off x="1752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4" name="Rectangle 9"/>
            <p:cNvSpPr/>
            <p:nvPr/>
          </p:nvSpPr>
          <p:spPr bwMode="auto">
            <a:xfrm>
              <a:off x="1905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5" name="Rectangle 18"/>
            <p:cNvSpPr/>
            <p:nvPr/>
          </p:nvSpPr>
          <p:spPr bwMode="auto">
            <a:xfrm>
              <a:off x="1752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6" name="Rectangle 19"/>
            <p:cNvSpPr/>
            <p:nvPr/>
          </p:nvSpPr>
          <p:spPr bwMode="auto">
            <a:xfrm>
              <a:off x="1905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7" name="Rectangle 3"/>
            <p:cNvSpPr/>
            <p:nvPr/>
          </p:nvSpPr>
          <p:spPr bwMode="auto">
            <a:xfrm>
              <a:off x="2057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8" name="Rectangle 27"/>
            <p:cNvSpPr/>
            <p:nvPr/>
          </p:nvSpPr>
          <p:spPr bwMode="auto">
            <a:xfrm>
              <a:off x="2209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9" name="Rectangle 24"/>
            <p:cNvSpPr/>
            <p:nvPr/>
          </p:nvSpPr>
          <p:spPr bwMode="auto">
            <a:xfrm>
              <a:off x="2057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0" name="Rectangle 25"/>
            <p:cNvSpPr/>
            <p:nvPr/>
          </p:nvSpPr>
          <p:spPr bwMode="auto">
            <a:xfrm>
              <a:off x="2209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1" name="Rectangle 3"/>
            <p:cNvSpPr/>
            <p:nvPr/>
          </p:nvSpPr>
          <p:spPr bwMode="auto">
            <a:xfrm>
              <a:off x="1752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2" name="Rectangle 121"/>
            <p:cNvSpPr/>
            <p:nvPr/>
          </p:nvSpPr>
          <p:spPr bwMode="auto">
            <a:xfrm>
              <a:off x="1905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3" name="Rectangle 31"/>
            <p:cNvSpPr/>
            <p:nvPr/>
          </p:nvSpPr>
          <p:spPr bwMode="auto">
            <a:xfrm>
              <a:off x="1752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4" name="Rectangle 123"/>
            <p:cNvSpPr/>
            <p:nvPr/>
          </p:nvSpPr>
          <p:spPr bwMode="auto">
            <a:xfrm>
              <a:off x="1905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5" name="Rectangle 3"/>
            <p:cNvSpPr/>
            <p:nvPr/>
          </p:nvSpPr>
          <p:spPr bwMode="auto">
            <a:xfrm>
              <a:off x="2057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6" name="Rectangle 125"/>
            <p:cNvSpPr/>
            <p:nvPr/>
          </p:nvSpPr>
          <p:spPr bwMode="auto">
            <a:xfrm>
              <a:off x="2209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7" name="Rectangle 126"/>
            <p:cNvSpPr/>
            <p:nvPr/>
          </p:nvSpPr>
          <p:spPr bwMode="auto">
            <a:xfrm>
              <a:off x="2057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8" name="Rectangle 127"/>
            <p:cNvSpPr/>
            <p:nvPr/>
          </p:nvSpPr>
          <p:spPr bwMode="auto">
            <a:xfrm>
              <a:off x="2209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9" name="Rectangle 3"/>
            <p:cNvSpPr/>
            <p:nvPr/>
          </p:nvSpPr>
          <p:spPr bwMode="auto">
            <a:xfrm>
              <a:off x="1752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0" name="Rectangle 48"/>
            <p:cNvSpPr/>
            <p:nvPr/>
          </p:nvSpPr>
          <p:spPr bwMode="auto">
            <a:xfrm>
              <a:off x="1905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1" name="Rectangle 130"/>
            <p:cNvSpPr/>
            <p:nvPr/>
          </p:nvSpPr>
          <p:spPr bwMode="auto">
            <a:xfrm>
              <a:off x="1752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2" name="Rectangle 131"/>
            <p:cNvSpPr/>
            <p:nvPr/>
          </p:nvSpPr>
          <p:spPr bwMode="auto">
            <a:xfrm>
              <a:off x="1905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3" name="Rectangle 3"/>
            <p:cNvSpPr/>
            <p:nvPr/>
          </p:nvSpPr>
          <p:spPr bwMode="auto">
            <a:xfrm>
              <a:off x="2057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4" name="Rectangle 55"/>
            <p:cNvSpPr/>
            <p:nvPr/>
          </p:nvSpPr>
          <p:spPr bwMode="auto">
            <a:xfrm>
              <a:off x="2209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5" name="Rectangle 134"/>
            <p:cNvSpPr/>
            <p:nvPr/>
          </p:nvSpPr>
          <p:spPr bwMode="auto">
            <a:xfrm>
              <a:off x="2057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6" name="Rectangle 135"/>
            <p:cNvSpPr/>
            <p:nvPr/>
          </p:nvSpPr>
          <p:spPr bwMode="auto">
            <a:xfrm>
              <a:off x="2209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7" name="Rectangle 3"/>
            <p:cNvSpPr/>
            <p:nvPr/>
          </p:nvSpPr>
          <p:spPr bwMode="auto">
            <a:xfrm>
              <a:off x="2362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8" name="Rectangle 137"/>
            <p:cNvSpPr/>
            <p:nvPr/>
          </p:nvSpPr>
          <p:spPr bwMode="auto">
            <a:xfrm>
              <a:off x="2514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9" name="Rectangle 138"/>
            <p:cNvSpPr/>
            <p:nvPr/>
          </p:nvSpPr>
          <p:spPr bwMode="auto">
            <a:xfrm>
              <a:off x="2362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0" name="Rectangle 139"/>
            <p:cNvSpPr/>
            <p:nvPr/>
          </p:nvSpPr>
          <p:spPr bwMode="auto">
            <a:xfrm>
              <a:off x="2514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1" name="Rectangle 3"/>
            <p:cNvSpPr/>
            <p:nvPr/>
          </p:nvSpPr>
          <p:spPr bwMode="auto">
            <a:xfrm>
              <a:off x="2362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2" name="Rectangle 141"/>
            <p:cNvSpPr/>
            <p:nvPr/>
          </p:nvSpPr>
          <p:spPr bwMode="auto">
            <a:xfrm>
              <a:off x="2514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3" name="Rectangle 142"/>
            <p:cNvSpPr/>
            <p:nvPr/>
          </p:nvSpPr>
          <p:spPr bwMode="auto">
            <a:xfrm>
              <a:off x="2362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4" name="Rectangle 143"/>
            <p:cNvSpPr/>
            <p:nvPr/>
          </p:nvSpPr>
          <p:spPr bwMode="auto">
            <a:xfrm>
              <a:off x="2514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5" name="Rectangle 3"/>
            <p:cNvSpPr/>
            <p:nvPr/>
          </p:nvSpPr>
          <p:spPr bwMode="auto">
            <a:xfrm>
              <a:off x="2362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6" name="Rectangle 145"/>
            <p:cNvSpPr/>
            <p:nvPr/>
          </p:nvSpPr>
          <p:spPr bwMode="auto">
            <a:xfrm>
              <a:off x="2514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7" name="Rectangle 146"/>
            <p:cNvSpPr/>
            <p:nvPr/>
          </p:nvSpPr>
          <p:spPr bwMode="auto">
            <a:xfrm>
              <a:off x="2362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8" name="Rectangle 147"/>
            <p:cNvSpPr/>
            <p:nvPr/>
          </p:nvSpPr>
          <p:spPr bwMode="auto">
            <a:xfrm>
              <a:off x="2514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330" name="Group 329"/>
          <p:cNvGrpSpPr/>
          <p:nvPr/>
        </p:nvGrpSpPr>
        <p:grpSpPr>
          <a:xfrm>
            <a:off x="4648200" y="2819400"/>
            <a:ext cx="914400" cy="914400"/>
            <a:chOff x="4953000" y="4648200"/>
            <a:chExt cx="914400" cy="914400"/>
          </a:xfrm>
          <a:solidFill>
            <a:srgbClr val="FF0000"/>
          </a:solidFill>
        </p:grpSpPr>
        <p:sp>
          <p:nvSpPr>
            <p:cNvPr id="294" name="Rectangle 3"/>
            <p:cNvSpPr/>
            <p:nvPr/>
          </p:nvSpPr>
          <p:spPr bwMode="auto">
            <a:xfrm>
              <a:off x="49530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5" name="Rectangle 9"/>
            <p:cNvSpPr/>
            <p:nvPr/>
          </p:nvSpPr>
          <p:spPr bwMode="auto">
            <a:xfrm>
              <a:off x="51054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6" name="Rectangle 18"/>
            <p:cNvSpPr/>
            <p:nvPr/>
          </p:nvSpPr>
          <p:spPr bwMode="auto">
            <a:xfrm>
              <a:off x="49530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7" name="Rectangle 19"/>
            <p:cNvSpPr/>
            <p:nvPr/>
          </p:nvSpPr>
          <p:spPr bwMode="auto">
            <a:xfrm>
              <a:off x="51054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8" name="Rectangle 3"/>
            <p:cNvSpPr/>
            <p:nvPr/>
          </p:nvSpPr>
          <p:spPr bwMode="auto">
            <a:xfrm>
              <a:off x="52578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9" name="Rectangle 27"/>
            <p:cNvSpPr/>
            <p:nvPr/>
          </p:nvSpPr>
          <p:spPr bwMode="auto">
            <a:xfrm>
              <a:off x="54102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0" name="Rectangle 24"/>
            <p:cNvSpPr/>
            <p:nvPr/>
          </p:nvSpPr>
          <p:spPr bwMode="auto">
            <a:xfrm>
              <a:off x="52578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1" name="Rectangle 25"/>
            <p:cNvSpPr/>
            <p:nvPr/>
          </p:nvSpPr>
          <p:spPr bwMode="auto">
            <a:xfrm>
              <a:off x="54102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2" name="Rectangle 3"/>
            <p:cNvSpPr/>
            <p:nvPr/>
          </p:nvSpPr>
          <p:spPr bwMode="auto">
            <a:xfrm>
              <a:off x="49530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3" name="Rectangle 302"/>
            <p:cNvSpPr/>
            <p:nvPr/>
          </p:nvSpPr>
          <p:spPr bwMode="auto">
            <a:xfrm>
              <a:off x="51054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4" name="Rectangle 31"/>
            <p:cNvSpPr/>
            <p:nvPr/>
          </p:nvSpPr>
          <p:spPr bwMode="auto">
            <a:xfrm>
              <a:off x="49530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5" name="Rectangle 304"/>
            <p:cNvSpPr/>
            <p:nvPr/>
          </p:nvSpPr>
          <p:spPr bwMode="auto">
            <a:xfrm>
              <a:off x="51054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6" name="Rectangle 3"/>
            <p:cNvSpPr/>
            <p:nvPr/>
          </p:nvSpPr>
          <p:spPr bwMode="auto">
            <a:xfrm>
              <a:off x="52578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7" name="Rectangle 306"/>
            <p:cNvSpPr/>
            <p:nvPr/>
          </p:nvSpPr>
          <p:spPr bwMode="auto">
            <a:xfrm>
              <a:off x="54102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8" name="Rectangle 307"/>
            <p:cNvSpPr/>
            <p:nvPr/>
          </p:nvSpPr>
          <p:spPr bwMode="auto">
            <a:xfrm>
              <a:off x="52578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9" name="Rectangle 308"/>
            <p:cNvSpPr/>
            <p:nvPr/>
          </p:nvSpPr>
          <p:spPr bwMode="auto">
            <a:xfrm>
              <a:off x="54102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0" name="Rectangle 3"/>
            <p:cNvSpPr/>
            <p:nvPr/>
          </p:nvSpPr>
          <p:spPr bwMode="auto">
            <a:xfrm>
              <a:off x="4953000" y="5257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1" name="Rectangle 48"/>
            <p:cNvSpPr/>
            <p:nvPr/>
          </p:nvSpPr>
          <p:spPr bwMode="auto">
            <a:xfrm>
              <a:off x="5105400" y="5257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2" name="Rectangle 311"/>
            <p:cNvSpPr/>
            <p:nvPr/>
          </p:nvSpPr>
          <p:spPr bwMode="auto">
            <a:xfrm>
              <a:off x="4953000" y="5410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3" name="Rectangle 312"/>
            <p:cNvSpPr/>
            <p:nvPr/>
          </p:nvSpPr>
          <p:spPr bwMode="auto">
            <a:xfrm>
              <a:off x="5105400" y="5410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4" name="Rectangle 3"/>
            <p:cNvSpPr/>
            <p:nvPr/>
          </p:nvSpPr>
          <p:spPr bwMode="auto">
            <a:xfrm>
              <a:off x="5257800" y="5257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5" name="Rectangle 55"/>
            <p:cNvSpPr/>
            <p:nvPr/>
          </p:nvSpPr>
          <p:spPr bwMode="auto">
            <a:xfrm>
              <a:off x="5410200" y="5257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6" name="Rectangle 315"/>
            <p:cNvSpPr/>
            <p:nvPr/>
          </p:nvSpPr>
          <p:spPr bwMode="auto">
            <a:xfrm>
              <a:off x="5257800" y="5410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7" name="Rectangle 316"/>
            <p:cNvSpPr/>
            <p:nvPr/>
          </p:nvSpPr>
          <p:spPr bwMode="auto">
            <a:xfrm>
              <a:off x="5410200" y="5410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8" name="Rectangle 3"/>
            <p:cNvSpPr/>
            <p:nvPr/>
          </p:nvSpPr>
          <p:spPr bwMode="auto">
            <a:xfrm>
              <a:off x="55626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9" name="Rectangle 318"/>
            <p:cNvSpPr/>
            <p:nvPr/>
          </p:nvSpPr>
          <p:spPr bwMode="auto">
            <a:xfrm>
              <a:off x="57150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0" name="Rectangle 319"/>
            <p:cNvSpPr/>
            <p:nvPr/>
          </p:nvSpPr>
          <p:spPr bwMode="auto">
            <a:xfrm>
              <a:off x="55626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1" name="Rectangle 320"/>
            <p:cNvSpPr/>
            <p:nvPr/>
          </p:nvSpPr>
          <p:spPr bwMode="auto">
            <a:xfrm>
              <a:off x="57150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2" name="Rectangle 3"/>
            <p:cNvSpPr/>
            <p:nvPr/>
          </p:nvSpPr>
          <p:spPr bwMode="auto">
            <a:xfrm>
              <a:off x="55626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3" name="Rectangle 322"/>
            <p:cNvSpPr/>
            <p:nvPr/>
          </p:nvSpPr>
          <p:spPr bwMode="auto">
            <a:xfrm>
              <a:off x="57150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4" name="Rectangle 323"/>
            <p:cNvSpPr/>
            <p:nvPr/>
          </p:nvSpPr>
          <p:spPr bwMode="auto">
            <a:xfrm>
              <a:off x="55626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5" name="Rectangle 324"/>
            <p:cNvSpPr/>
            <p:nvPr/>
          </p:nvSpPr>
          <p:spPr bwMode="auto">
            <a:xfrm>
              <a:off x="57150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6" name="Rectangle 3"/>
            <p:cNvSpPr/>
            <p:nvPr/>
          </p:nvSpPr>
          <p:spPr bwMode="auto">
            <a:xfrm>
              <a:off x="5562600" y="5257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7" name="Rectangle 326"/>
            <p:cNvSpPr/>
            <p:nvPr/>
          </p:nvSpPr>
          <p:spPr bwMode="auto">
            <a:xfrm>
              <a:off x="5715000" y="5257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8" name="Rectangle 327"/>
            <p:cNvSpPr/>
            <p:nvPr/>
          </p:nvSpPr>
          <p:spPr bwMode="auto">
            <a:xfrm>
              <a:off x="5562600" y="5410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9" name="Rectangle 328"/>
            <p:cNvSpPr/>
            <p:nvPr/>
          </p:nvSpPr>
          <p:spPr bwMode="auto">
            <a:xfrm>
              <a:off x="5715000" y="5410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345" name="Group 344"/>
          <p:cNvGrpSpPr/>
          <p:nvPr/>
        </p:nvGrpSpPr>
        <p:grpSpPr>
          <a:xfrm>
            <a:off x="5562600" y="3733800"/>
            <a:ext cx="304800" cy="304800"/>
            <a:chOff x="5486400" y="4953000"/>
            <a:chExt cx="304800" cy="304800"/>
          </a:xfrm>
          <a:solidFill>
            <a:srgbClr val="CC00CC"/>
          </a:solidFill>
        </p:grpSpPr>
        <p:sp>
          <p:nvSpPr>
            <p:cNvPr id="341" name="Rectangle 3"/>
            <p:cNvSpPr/>
            <p:nvPr/>
          </p:nvSpPr>
          <p:spPr bwMode="auto">
            <a:xfrm>
              <a:off x="54864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2" name="Rectangle 9"/>
            <p:cNvSpPr/>
            <p:nvPr/>
          </p:nvSpPr>
          <p:spPr bwMode="auto">
            <a:xfrm>
              <a:off x="56388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3" name="Rectangle 18"/>
            <p:cNvSpPr/>
            <p:nvPr/>
          </p:nvSpPr>
          <p:spPr bwMode="auto">
            <a:xfrm>
              <a:off x="54864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4" name="Rectangle 19"/>
            <p:cNvSpPr/>
            <p:nvPr/>
          </p:nvSpPr>
          <p:spPr bwMode="auto">
            <a:xfrm>
              <a:off x="56388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362" name="Group 361"/>
          <p:cNvGrpSpPr/>
          <p:nvPr/>
        </p:nvGrpSpPr>
        <p:grpSpPr>
          <a:xfrm>
            <a:off x="5867400" y="4038600"/>
            <a:ext cx="609600" cy="609600"/>
            <a:chOff x="2743200" y="4648200"/>
            <a:chExt cx="609600" cy="609600"/>
          </a:xfrm>
          <a:solidFill>
            <a:srgbClr val="0070C0"/>
          </a:solidFill>
        </p:grpSpPr>
        <p:sp>
          <p:nvSpPr>
            <p:cNvPr id="346" name="Rectangle 3"/>
            <p:cNvSpPr/>
            <p:nvPr/>
          </p:nvSpPr>
          <p:spPr bwMode="auto">
            <a:xfrm>
              <a:off x="27432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7" name="Rectangle 9"/>
            <p:cNvSpPr/>
            <p:nvPr/>
          </p:nvSpPr>
          <p:spPr bwMode="auto">
            <a:xfrm>
              <a:off x="28956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8" name="Rectangle 18"/>
            <p:cNvSpPr/>
            <p:nvPr/>
          </p:nvSpPr>
          <p:spPr bwMode="auto">
            <a:xfrm>
              <a:off x="27432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9" name="Rectangle 19"/>
            <p:cNvSpPr/>
            <p:nvPr/>
          </p:nvSpPr>
          <p:spPr bwMode="auto">
            <a:xfrm>
              <a:off x="28956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0" name="Rectangle 3"/>
            <p:cNvSpPr/>
            <p:nvPr/>
          </p:nvSpPr>
          <p:spPr bwMode="auto">
            <a:xfrm>
              <a:off x="30480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1" name="Rectangle 27"/>
            <p:cNvSpPr/>
            <p:nvPr/>
          </p:nvSpPr>
          <p:spPr bwMode="auto">
            <a:xfrm>
              <a:off x="3200400" y="4648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2" name="Rectangle 24"/>
            <p:cNvSpPr/>
            <p:nvPr/>
          </p:nvSpPr>
          <p:spPr bwMode="auto">
            <a:xfrm>
              <a:off x="30480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3" name="Rectangle 25"/>
            <p:cNvSpPr/>
            <p:nvPr/>
          </p:nvSpPr>
          <p:spPr bwMode="auto">
            <a:xfrm>
              <a:off x="3200400" y="4800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4" name="Rectangle 3"/>
            <p:cNvSpPr/>
            <p:nvPr/>
          </p:nvSpPr>
          <p:spPr bwMode="auto">
            <a:xfrm>
              <a:off x="27432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5" name="Rectangle 354"/>
            <p:cNvSpPr/>
            <p:nvPr/>
          </p:nvSpPr>
          <p:spPr bwMode="auto">
            <a:xfrm>
              <a:off x="28956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6" name="Rectangle 31"/>
            <p:cNvSpPr/>
            <p:nvPr/>
          </p:nvSpPr>
          <p:spPr bwMode="auto">
            <a:xfrm>
              <a:off x="27432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7" name="Rectangle 356"/>
            <p:cNvSpPr/>
            <p:nvPr/>
          </p:nvSpPr>
          <p:spPr bwMode="auto">
            <a:xfrm>
              <a:off x="28956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8" name="Rectangle 3"/>
            <p:cNvSpPr/>
            <p:nvPr/>
          </p:nvSpPr>
          <p:spPr bwMode="auto">
            <a:xfrm>
              <a:off x="30480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9" name="Rectangle 358"/>
            <p:cNvSpPr/>
            <p:nvPr/>
          </p:nvSpPr>
          <p:spPr bwMode="auto">
            <a:xfrm>
              <a:off x="3200400" y="4953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0" name="Rectangle 359"/>
            <p:cNvSpPr/>
            <p:nvPr/>
          </p:nvSpPr>
          <p:spPr bwMode="auto">
            <a:xfrm>
              <a:off x="30480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1" name="Rectangle 360"/>
            <p:cNvSpPr/>
            <p:nvPr/>
          </p:nvSpPr>
          <p:spPr bwMode="auto">
            <a:xfrm>
              <a:off x="3200400" y="5105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380" name="Group 379"/>
          <p:cNvGrpSpPr/>
          <p:nvPr/>
        </p:nvGrpSpPr>
        <p:grpSpPr>
          <a:xfrm>
            <a:off x="457200" y="2895600"/>
            <a:ext cx="3200400" cy="3581400"/>
            <a:chOff x="457200" y="1371600"/>
            <a:chExt cx="3200400" cy="3581400"/>
          </a:xfrm>
        </p:grpSpPr>
        <p:pic>
          <p:nvPicPr>
            <p:cNvPr id="366" name="Picture 7"/>
            <p:cNvPicPr>
              <a:picLocks noChangeAspect="1" noChangeArrowheads="1"/>
            </p:cNvPicPr>
            <p:nvPr/>
          </p:nvPicPr>
          <p:blipFill>
            <a:blip r:embed="rId3"/>
            <a:srcRect/>
            <a:stretch>
              <a:fillRect/>
            </a:stretch>
          </p:blipFill>
          <p:spPr bwMode="auto">
            <a:xfrm>
              <a:off x="533400" y="1524000"/>
              <a:ext cx="437907" cy="883068"/>
            </a:xfrm>
            <a:prstGeom prst="rect">
              <a:avLst/>
            </a:prstGeom>
            <a:noFill/>
            <a:ln w="9525">
              <a:noFill/>
              <a:miter lim="800000"/>
              <a:headEnd/>
              <a:tailEnd/>
            </a:ln>
          </p:spPr>
        </p:pic>
        <p:pic>
          <p:nvPicPr>
            <p:cNvPr id="367" name="Picture 8"/>
            <p:cNvPicPr>
              <a:picLocks noChangeAspect="1" noChangeArrowheads="1"/>
            </p:cNvPicPr>
            <p:nvPr/>
          </p:nvPicPr>
          <p:blipFill>
            <a:blip r:embed="rId3"/>
            <a:srcRect/>
            <a:stretch>
              <a:fillRect/>
            </a:stretch>
          </p:blipFill>
          <p:spPr bwMode="auto">
            <a:xfrm>
              <a:off x="457200" y="3352800"/>
              <a:ext cx="437907" cy="883068"/>
            </a:xfrm>
            <a:prstGeom prst="rect">
              <a:avLst/>
            </a:prstGeom>
            <a:noFill/>
            <a:ln w="9525">
              <a:noFill/>
              <a:miter lim="800000"/>
              <a:headEnd/>
              <a:tailEnd/>
            </a:ln>
          </p:spPr>
        </p:pic>
        <p:pic>
          <p:nvPicPr>
            <p:cNvPr id="368" name="Picture 9"/>
            <p:cNvPicPr>
              <a:picLocks noChangeAspect="1" noChangeArrowheads="1"/>
            </p:cNvPicPr>
            <p:nvPr/>
          </p:nvPicPr>
          <p:blipFill>
            <a:blip r:embed="rId3"/>
            <a:srcRect/>
            <a:stretch>
              <a:fillRect/>
            </a:stretch>
          </p:blipFill>
          <p:spPr bwMode="auto">
            <a:xfrm>
              <a:off x="1439414" y="2429711"/>
              <a:ext cx="437907" cy="883068"/>
            </a:xfrm>
            <a:prstGeom prst="rect">
              <a:avLst/>
            </a:prstGeom>
            <a:noFill/>
            <a:ln w="9525">
              <a:noFill/>
              <a:miter lim="800000"/>
              <a:headEnd/>
              <a:tailEnd/>
            </a:ln>
          </p:spPr>
        </p:pic>
        <p:pic>
          <p:nvPicPr>
            <p:cNvPr id="369" name="Picture 10"/>
            <p:cNvPicPr>
              <a:picLocks noChangeAspect="1" noChangeArrowheads="1"/>
            </p:cNvPicPr>
            <p:nvPr/>
          </p:nvPicPr>
          <p:blipFill>
            <a:blip r:embed="rId3"/>
            <a:srcRect/>
            <a:stretch>
              <a:fillRect/>
            </a:stretch>
          </p:blipFill>
          <p:spPr bwMode="auto">
            <a:xfrm>
              <a:off x="2514600" y="1447800"/>
              <a:ext cx="437907" cy="883068"/>
            </a:xfrm>
            <a:prstGeom prst="rect">
              <a:avLst/>
            </a:prstGeom>
            <a:noFill/>
            <a:ln w="9525">
              <a:noFill/>
              <a:miter lim="800000"/>
              <a:headEnd/>
              <a:tailEnd/>
            </a:ln>
          </p:spPr>
        </p:pic>
        <p:pic>
          <p:nvPicPr>
            <p:cNvPr id="370" name="Picture 11"/>
            <p:cNvPicPr>
              <a:picLocks noChangeAspect="1" noChangeArrowheads="1"/>
            </p:cNvPicPr>
            <p:nvPr/>
          </p:nvPicPr>
          <p:blipFill>
            <a:blip r:embed="rId3"/>
            <a:srcRect/>
            <a:stretch>
              <a:fillRect/>
            </a:stretch>
          </p:blipFill>
          <p:spPr bwMode="auto">
            <a:xfrm>
              <a:off x="2838693" y="3536532"/>
              <a:ext cx="437907" cy="883068"/>
            </a:xfrm>
            <a:prstGeom prst="rect">
              <a:avLst/>
            </a:prstGeom>
            <a:noFill/>
            <a:ln w="9525">
              <a:noFill/>
              <a:miter lim="800000"/>
              <a:headEnd/>
              <a:tailEnd/>
            </a:ln>
          </p:spPr>
        </p:pic>
        <p:pic>
          <p:nvPicPr>
            <p:cNvPr id="371" name="Picture 12"/>
            <p:cNvPicPr>
              <a:picLocks noChangeAspect="1" noChangeArrowheads="1"/>
            </p:cNvPicPr>
            <p:nvPr/>
          </p:nvPicPr>
          <p:blipFill>
            <a:blip r:embed="rId3"/>
            <a:srcRect/>
            <a:stretch>
              <a:fillRect/>
            </a:stretch>
          </p:blipFill>
          <p:spPr bwMode="auto">
            <a:xfrm>
              <a:off x="2895600" y="1371600"/>
              <a:ext cx="437907" cy="883068"/>
            </a:xfrm>
            <a:prstGeom prst="rect">
              <a:avLst/>
            </a:prstGeom>
            <a:noFill/>
            <a:ln w="9525">
              <a:noFill/>
              <a:miter lim="800000"/>
              <a:headEnd/>
              <a:tailEnd/>
            </a:ln>
          </p:spPr>
        </p:pic>
        <p:pic>
          <p:nvPicPr>
            <p:cNvPr id="372" name="Picture 13"/>
            <p:cNvPicPr>
              <a:picLocks noChangeAspect="1" noChangeArrowheads="1"/>
            </p:cNvPicPr>
            <p:nvPr/>
          </p:nvPicPr>
          <p:blipFill>
            <a:blip r:embed="rId3"/>
            <a:srcRect/>
            <a:stretch>
              <a:fillRect/>
            </a:stretch>
          </p:blipFill>
          <p:spPr bwMode="auto">
            <a:xfrm>
              <a:off x="914400" y="2438400"/>
              <a:ext cx="437907" cy="883068"/>
            </a:xfrm>
            <a:prstGeom prst="rect">
              <a:avLst/>
            </a:prstGeom>
            <a:noFill/>
            <a:ln w="9525">
              <a:noFill/>
              <a:miter lim="800000"/>
              <a:headEnd/>
              <a:tailEnd/>
            </a:ln>
          </p:spPr>
        </p:pic>
        <p:pic>
          <p:nvPicPr>
            <p:cNvPr id="373" name="Picture 14"/>
            <p:cNvPicPr>
              <a:picLocks noChangeAspect="1" noChangeArrowheads="1"/>
            </p:cNvPicPr>
            <p:nvPr/>
          </p:nvPicPr>
          <p:blipFill>
            <a:blip r:embed="rId3"/>
            <a:srcRect/>
            <a:stretch>
              <a:fillRect/>
            </a:stretch>
          </p:blipFill>
          <p:spPr bwMode="auto">
            <a:xfrm>
              <a:off x="1258211" y="1524000"/>
              <a:ext cx="437907" cy="883068"/>
            </a:xfrm>
            <a:prstGeom prst="rect">
              <a:avLst/>
            </a:prstGeom>
            <a:noFill/>
            <a:ln w="9525">
              <a:noFill/>
              <a:miter lim="800000"/>
              <a:headEnd/>
              <a:tailEnd/>
            </a:ln>
          </p:spPr>
        </p:pic>
        <p:pic>
          <p:nvPicPr>
            <p:cNvPr id="374" name="Picture 8"/>
            <p:cNvPicPr>
              <a:picLocks noChangeAspect="1" noChangeArrowheads="1"/>
            </p:cNvPicPr>
            <p:nvPr/>
          </p:nvPicPr>
          <p:blipFill>
            <a:blip r:embed="rId3"/>
            <a:srcRect/>
            <a:stretch>
              <a:fillRect/>
            </a:stretch>
          </p:blipFill>
          <p:spPr bwMode="auto">
            <a:xfrm>
              <a:off x="2409172" y="3206917"/>
              <a:ext cx="437907" cy="883068"/>
            </a:xfrm>
            <a:prstGeom prst="rect">
              <a:avLst/>
            </a:prstGeom>
            <a:noFill/>
            <a:ln w="9525">
              <a:noFill/>
              <a:miter lim="800000"/>
              <a:headEnd/>
              <a:tailEnd/>
            </a:ln>
          </p:spPr>
        </p:pic>
        <p:pic>
          <p:nvPicPr>
            <p:cNvPr id="375" name="Picture 9"/>
            <p:cNvPicPr>
              <a:picLocks noChangeAspect="1" noChangeArrowheads="1"/>
            </p:cNvPicPr>
            <p:nvPr/>
          </p:nvPicPr>
          <p:blipFill>
            <a:blip r:embed="rId3"/>
            <a:srcRect/>
            <a:stretch>
              <a:fillRect/>
            </a:stretch>
          </p:blipFill>
          <p:spPr bwMode="auto">
            <a:xfrm>
              <a:off x="3219693" y="3079332"/>
              <a:ext cx="437907" cy="883068"/>
            </a:xfrm>
            <a:prstGeom prst="rect">
              <a:avLst/>
            </a:prstGeom>
            <a:noFill/>
            <a:ln w="9525">
              <a:noFill/>
              <a:miter lim="800000"/>
              <a:headEnd/>
              <a:tailEnd/>
            </a:ln>
          </p:spPr>
        </p:pic>
        <p:pic>
          <p:nvPicPr>
            <p:cNvPr id="376" name="Picture 13"/>
            <p:cNvPicPr>
              <a:picLocks noChangeAspect="1" noChangeArrowheads="1"/>
            </p:cNvPicPr>
            <p:nvPr/>
          </p:nvPicPr>
          <p:blipFill>
            <a:blip r:embed="rId3"/>
            <a:srcRect/>
            <a:stretch>
              <a:fillRect/>
            </a:stretch>
          </p:blipFill>
          <p:spPr bwMode="auto">
            <a:xfrm>
              <a:off x="2457693" y="4069932"/>
              <a:ext cx="437907" cy="883068"/>
            </a:xfrm>
            <a:prstGeom prst="rect">
              <a:avLst/>
            </a:prstGeom>
            <a:noFill/>
            <a:ln w="9525">
              <a:noFill/>
              <a:miter lim="800000"/>
              <a:headEnd/>
              <a:tailEnd/>
            </a:ln>
          </p:spPr>
        </p:pic>
      </p:grpSp>
      <p:sp>
        <p:nvSpPr>
          <p:cNvPr id="377" name="Oval 376"/>
          <p:cNvSpPr/>
          <p:nvPr/>
        </p:nvSpPr>
        <p:spPr bwMode="auto">
          <a:xfrm>
            <a:off x="2362200" y="2743200"/>
            <a:ext cx="1371600" cy="1371600"/>
          </a:xfrm>
          <a:prstGeom prst="ellipse">
            <a:avLst/>
          </a:prstGeom>
          <a:solidFill>
            <a:srgbClr val="CC00CC">
              <a:alpha val="50000"/>
            </a:srgb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p>
        </p:txBody>
      </p:sp>
      <p:sp>
        <p:nvSpPr>
          <p:cNvPr id="378" name="Oval 377"/>
          <p:cNvSpPr/>
          <p:nvPr/>
        </p:nvSpPr>
        <p:spPr bwMode="auto">
          <a:xfrm>
            <a:off x="1981200" y="4267200"/>
            <a:ext cx="1828800" cy="2514600"/>
          </a:xfrm>
          <a:prstGeom prst="ellipse">
            <a:avLst/>
          </a:prstGeom>
          <a:solidFill>
            <a:srgbClr val="0070C0">
              <a:alpha val="50000"/>
            </a:srgb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p>
        </p:txBody>
      </p:sp>
      <p:sp>
        <p:nvSpPr>
          <p:cNvPr id="379" name="Oval 378"/>
          <p:cNvSpPr/>
          <p:nvPr/>
        </p:nvSpPr>
        <p:spPr bwMode="auto">
          <a:xfrm>
            <a:off x="76200" y="2590800"/>
            <a:ext cx="2133600" cy="3581400"/>
          </a:xfrm>
          <a:prstGeom prst="ellipse">
            <a:avLst/>
          </a:prstGeom>
          <a:solidFill>
            <a:srgbClr val="FF0000">
              <a:alpha val="50000"/>
            </a:srgb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p>
        </p:txBody>
      </p:sp>
      <p:sp>
        <p:nvSpPr>
          <p:cNvPr id="224" name="Right Arrow 223"/>
          <p:cNvSpPr/>
          <p:nvPr/>
        </p:nvSpPr>
        <p:spPr bwMode="auto">
          <a:xfrm>
            <a:off x="3657600" y="3810000"/>
            <a:ext cx="838200" cy="838200"/>
          </a:xfrm>
          <a:prstGeom prst="rightArrow">
            <a:avLst/>
          </a:prstGeom>
          <a:gradFill>
            <a:gsLst>
              <a:gs pos="0">
                <a:schemeClr val="tx2">
                  <a:lumMod val="20000"/>
                  <a:lumOff val="80000"/>
                </a:schemeClr>
              </a:gs>
              <a:gs pos="50000">
                <a:schemeClr val="tx2">
                  <a:lumMod val="40000"/>
                  <a:lumOff val="60000"/>
                </a:schemeClr>
              </a:gs>
              <a:gs pos="100000">
                <a:schemeClr val="tx2">
                  <a:lumMod val="60000"/>
                  <a:lumOff val="40000"/>
                </a:schemeClr>
              </a:gs>
            </a:gsLst>
            <a:lin ang="5400000" scaled="0"/>
          </a:gra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25" name="Content Placeholder 2"/>
          <p:cNvSpPr txBox="1">
            <a:spLocks/>
          </p:cNvSpPr>
          <p:nvPr/>
        </p:nvSpPr>
        <p:spPr bwMode="auto">
          <a:xfrm>
            <a:off x="457200" y="990600"/>
            <a:ext cx="83058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4"/>
              </a:buBlip>
              <a:tabLst/>
              <a:defRPr/>
            </a:pPr>
            <a:r>
              <a:rPr lang="en-US" sz="2400" b="0" kern="0" dirty="0" smtClean="0">
                <a:latin typeface="+mn-lt"/>
                <a:cs typeface="ＭＳ Ｐゴシック" charset="-128"/>
              </a:rPr>
              <a:t>To adaptively split large distributions, need to be able to detect independent subsets.</a:t>
            </a: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4"/>
              </a:buBlip>
              <a:tabLst/>
              <a:defRPr/>
            </a:pPr>
            <a:r>
              <a:rPr lang="en-US" sz="2400" b="0" kern="0" baseline="0" dirty="0" smtClean="0">
                <a:latin typeface="+mn-lt"/>
                <a:cs typeface="ＭＳ Ｐゴシック" charset="-128"/>
              </a:rPr>
              <a:t>Recall what first-order independence looks like:</a:t>
            </a: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227" name="Rounded Rectangular Callout 226"/>
          <p:cNvSpPr/>
          <p:nvPr/>
        </p:nvSpPr>
        <p:spPr bwMode="auto">
          <a:xfrm>
            <a:off x="2971800" y="5867400"/>
            <a:ext cx="4648200" cy="838200"/>
          </a:xfrm>
          <a:prstGeom prst="wedgeRoundRectCallout">
            <a:avLst>
              <a:gd name="adj1" fmla="val -2703"/>
              <a:gd name="adj2" fmla="val -226184"/>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2000" b="0" dirty="0" smtClean="0">
                <a:latin typeface="Tahoma" charset="0"/>
              </a:rPr>
              <a:t>matrix of </a:t>
            </a:r>
            <a:r>
              <a:rPr lang="en-US" sz="2000" b="0" dirty="0" err="1" smtClean="0">
                <a:latin typeface="Tahoma" charset="0"/>
              </a:rPr>
              <a:t>marginals</a:t>
            </a:r>
            <a:r>
              <a:rPr lang="en-US" sz="2000" b="0" dirty="0" smtClean="0">
                <a:latin typeface="Tahoma" charset="0"/>
              </a:rPr>
              <a:t> with appropriate</a:t>
            </a:r>
          </a:p>
          <a:p>
            <a:pPr>
              <a:spcBef>
                <a:spcPct val="0"/>
              </a:spcBef>
            </a:pPr>
            <a:r>
              <a:rPr lang="en-US" sz="2000" b="0" dirty="0" smtClean="0">
                <a:latin typeface="Tahoma" charset="0"/>
              </a:rPr>
              <a:t>ordering on identities and tracks</a:t>
            </a:r>
          </a:p>
        </p:txBody>
      </p:sp>
      <p:grpSp>
        <p:nvGrpSpPr>
          <p:cNvPr id="835" name="Group 834"/>
          <p:cNvGrpSpPr/>
          <p:nvPr/>
        </p:nvGrpSpPr>
        <p:grpSpPr>
          <a:xfrm>
            <a:off x="7010400" y="2819400"/>
            <a:ext cx="1828800" cy="1828800"/>
            <a:chOff x="7010400" y="2819400"/>
            <a:chExt cx="1828800" cy="1828800"/>
          </a:xfrm>
        </p:grpSpPr>
        <p:grpSp>
          <p:nvGrpSpPr>
            <p:cNvPr id="228" name="Group 227"/>
            <p:cNvGrpSpPr/>
            <p:nvPr/>
          </p:nvGrpSpPr>
          <p:grpSpPr>
            <a:xfrm>
              <a:off x="7010400" y="2819400"/>
              <a:ext cx="1828800" cy="1828800"/>
              <a:chOff x="1752600" y="2286000"/>
              <a:chExt cx="1828800" cy="1828800"/>
            </a:xfrm>
            <a:solidFill>
              <a:schemeClr val="tx2">
                <a:lumMod val="20000"/>
                <a:lumOff val="80000"/>
              </a:schemeClr>
            </a:solidFill>
            <a:effectLst>
              <a:outerShdw blurRad="50800" dist="38100" dir="8100000" algn="tr" rotWithShape="0">
                <a:prstClr val="black">
                  <a:alpha val="40000"/>
                </a:prstClr>
              </a:outerShdw>
            </a:effectLst>
          </p:grpSpPr>
          <p:sp>
            <p:nvSpPr>
              <p:cNvPr id="229" name="Rectangle 3"/>
              <p:cNvSpPr/>
              <p:nvPr/>
            </p:nvSpPr>
            <p:spPr bwMode="auto">
              <a:xfrm>
                <a:off x="1752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0" name="Rectangle 9"/>
              <p:cNvSpPr/>
              <p:nvPr/>
            </p:nvSpPr>
            <p:spPr bwMode="auto">
              <a:xfrm>
                <a:off x="1905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1" name="Rectangle 18"/>
              <p:cNvSpPr/>
              <p:nvPr/>
            </p:nvSpPr>
            <p:spPr bwMode="auto">
              <a:xfrm>
                <a:off x="1752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2" name="Rectangle 19"/>
              <p:cNvSpPr/>
              <p:nvPr/>
            </p:nvSpPr>
            <p:spPr bwMode="auto">
              <a:xfrm>
                <a:off x="1905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3" name="Rectangle 3"/>
              <p:cNvSpPr/>
              <p:nvPr/>
            </p:nvSpPr>
            <p:spPr bwMode="auto">
              <a:xfrm>
                <a:off x="2057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4" name="Rectangle 27"/>
              <p:cNvSpPr/>
              <p:nvPr/>
            </p:nvSpPr>
            <p:spPr bwMode="auto">
              <a:xfrm>
                <a:off x="2209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5" name="Rectangle 24"/>
              <p:cNvSpPr/>
              <p:nvPr/>
            </p:nvSpPr>
            <p:spPr bwMode="auto">
              <a:xfrm>
                <a:off x="2057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6" name="Rectangle 25"/>
              <p:cNvSpPr/>
              <p:nvPr/>
            </p:nvSpPr>
            <p:spPr bwMode="auto">
              <a:xfrm>
                <a:off x="2209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7" name="Rectangle 3"/>
              <p:cNvSpPr/>
              <p:nvPr/>
            </p:nvSpPr>
            <p:spPr bwMode="auto">
              <a:xfrm>
                <a:off x="1752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8" name="Rectangle 237"/>
              <p:cNvSpPr/>
              <p:nvPr/>
            </p:nvSpPr>
            <p:spPr bwMode="auto">
              <a:xfrm>
                <a:off x="1905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9" name="Rectangle 31"/>
              <p:cNvSpPr/>
              <p:nvPr/>
            </p:nvSpPr>
            <p:spPr bwMode="auto">
              <a:xfrm>
                <a:off x="1752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0" name="Rectangle 239"/>
              <p:cNvSpPr/>
              <p:nvPr/>
            </p:nvSpPr>
            <p:spPr bwMode="auto">
              <a:xfrm>
                <a:off x="1905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1" name="Rectangle 3"/>
              <p:cNvSpPr/>
              <p:nvPr/>
            </p:nvSpPr>
            <p:spPr bwMode="auto">
              <a:xfrm>
                <a:off x="2057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2" name="Rectangle 241"/>
              <p:cNvSpPr/>
              <p:nvPr/>
            </p:nvSpPr>
            <p:spPr bwMode="auto">
              <a:xfrm>
                <a:off x="2209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3" name="Rectangle 242"/>
              <p:cNvSpPr/>
              <p:nvPr/>
            </p:nvSpPr>
            <p:spPr bwMode="auto">
              <a:xfrm>
                <a:off x="2057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4" name="Rectangle 243"/>
              <p:cNvSpPr/>
              <p:nvPr/>
            </p:nvSpPr>
            <p:spPr bwMode="auto">
              <a:xfrm>
                <a:off x="2209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5" name="Rectangle 3"/>
              <p:cNvSpPr/>
              <p:nvPr/>
            </p:nvSpPr>
            <p:spPr bwMode="auto">
              <a:xfrm>
                <a:off x="1752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6" name="Rectangle 48"/>
              <p:cNvSpPr/>
              <p:nvPr/>
            </p:nvSpPr>
            <p:spPr bwMode="auto">
              <a:xfrm>
                <a:off x="1905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7" name="Rectangle 246"/>
              <p:cNvSpPr/>
              <p:nvPr/>
            </p:nvSpPr>
            <p:spPr bwMode="auto">
              <a:xfrm>
                <a:off x="1752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8" name="Rectangle 247"/>
              <p:cNvSpPr/>
              <p:nvPr/>
            </p:nvSpPr>
            <p:spPr bwMode="auto">
              <a:xfrm>
                <a:off x="1905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9" name="Rectangle 3"/>
              <p:cNvSpPr/>
              <p:nvPr/>
            </p:nvSpPr>
            <p:spPr bwMode="auto">
              <a:xfrm>
                <a:off x="2057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0" name="Rectangle 55"/>
              <p:cNvSpPr/>
              <p:nvPr/>
            </p:nvSpPr>
            <p:spPr bwMode="auto">
              <a:xfrm>
                <a:off x="2209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1" name="Rectangle 250"/>
              <p:cNvSpPr/>
              <p:nvPr/>
            </p:nvSpPr>
            <p:spPr bwMode="auto">
              <a:xfrm>
                <a:off x="2057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2" name="Rectangle 251"/>
              <p:cNvSpPr/>
              <p:nvPr/>
            </p:nvSpPr>
            <p:spPr bwMode="auto">
              <a:xfrm>
                <a:off x="2209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3" name="Rectangle 3"/>
              <p:cNvSpPr/>
              <p:nvPr/>
            </p:nvSpPr>
            <p:spPr bwMode="auto">
              <a:xfrm>
                <a:off x="2362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4" name="Rectangle 253"/>
              <p:cNvSpPr/>
              <p:nvPr/>
            </p:nvSpPr>
            <p:spPr bwMode="auto">
              <a:xfrm>
                <a:off x="2514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5" name="Rectangle 254"/>
              <p:cNvSpPr/>
              <p:nvPr/>
            </p:nvSpPr>
            <p:spPr bwMode="auto">
              <a:xfrm>
                <a:off x="2362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6" name="Rectangle 255"/>
              <p:cNvSpPr/>
              <p:nvPr/>
            </p:nvSpPr>
            <p:spPr bwMode="auto">
              <a:xfrm>
                <a:off x="2514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7" name="Rectangle 3"/>
              <p:cNvSpPr/>
              <p:nvPr/>
            </p:nvSpPr>
            <p:spPr bwMode="auto">
              <a:xfrm>
                <a:off x="2362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8" name="Rectangle 257"/>
              <p:cNvSpPr/>
              <p:nvPr/>
            </p:nvSpPr>
            <p:spPr bwMode="auto">
              <a:xfrm>
                <a:off x="2514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9" name="Rectangle 258"/>
              <p:cNvSpPr/>
              <p:nvPr/>
            </p:nvSpPr>
            <p:spPr bwMode="auto">
              <a:xfrm>
                <a:off x="2362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0" name="Rectangle 259"/>
              <p:cNvSpPr/>
              <p:nvPr/>
            </p:nvSpPr>
            <p:spPr bwMode="auto">
              <a:xfrm>
                <a:off x="2514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1" name="Rectangle 3"/>
              <p:cNvSpPr/>
              <p:nvPr/>
            </p:nvSpPr>
            <p:spPr bwMode="auto">
              <a:xfrm>
                <a:off x="2362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2" name="Rectangle 261"/>
              <p:cNvSpPr/>
              <p:nvPr/>
            </p:nvSpPr>
            <p:spPr bwMode="auto">
              <a:xfrm>
                <a:off x="2514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3" name="Rectangle 262"/>
              <p:cNvSpPr/>
              <p:nvPr/>
            </p:nvSpPr>
            <p:spPr bwMode="auto">
              <a:xfrm>
                <a:off x="2362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4" name="Rectangle 263"/>
              <p:cNvSpPr/>
              <p:nvPr/>
            </p:nvSpPr>
            <p:spPr bwMode="auto">
              <a:xfrm>
                <a:off x="2514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5" name="Rectangle 3"/>
              <p:cNvSpPr/>
              <p:nvPr/>
            </p:nvSpPr>
            <p:spPr bwMode="auto">
              <a:xfrm>
                <a:off x="2667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6" name="Rectangle 9"/>
              <p:cNvSpPr/>
              <p:nvPr/>
            </p:nvSpPr>
            <p:spPr bwMode="auto">
              <a:xfrm>
                <a:off x="2819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7" name="Rectangle 18"/>
              <p:cNvSpPr/>
              <p:nvPr/>
            </p:nvSpPr>
            <p:spPr bwMode="auto">
              <a:xfrm>
                <a:off x="2667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8" name="Rectangle 19"/>
              <p:cNvSpPr/>
              <p:nvPr/>
            </p:nvSpPr>
            <p:spPr bwMode="auto">
              <a:xfrm>
                <a:off x="2819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9" name="Rectangle 3"/>
              <p:cNvSpPr/>
              <p:nvPr/>
            </p:nvSpPr>
            <p:spPr bwMode="auto">
              <a:xfrm>
                <a:off x="2971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0" name="Rectangle 27"/>
              <p:cNvSpPr/>
              <p:nvPr/>
            </p:nvSpPr>
            <p:spPr bwMode="auto">
              <a:xfrm>
                <a:off x="3124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1" name="Rectangle 24"/>
              <p:cNvSpPr/>
              <p:nvPr/>
            </p:nvSpPr>
            <p:spPr bwMode="auto">
              <a:xfrm>
                <a:off x="2971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2" name="Rectangle 25"/>
              <p:cNvSpPr/>
              <p:nvPr/>
            </p:nvSpPr>
            <p:spPr bwMode="auto">
              <a:xfrm>
                <a:off x="3124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3" name="Rectangle 3"/>
              <p:cNvSpPr/>
              <p:nvPr/>
            </p:nvSpPr>
            <p:spPr bwMode="auto">
              <a:xfrm>
                <a:off x="2667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4" name="Rectangle 273"/>
              <p:cNvSpPr/>
              <p:nvPr/>
            </p:nvSpPr>
            <p:spPr bwMode="auto">
              <a:xfrm>
                <a:off x="2819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5" name="Rectangle 31"/>
              <p:cNvSpPr/>
              <p:nvPr/>
            </p:nvSpPr>
            <p:spPr bwMode="auto">
              <a:xfrm>
                <a:off x="2667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6" name="Rectangle 275"/>
              <p:cNvSpPr/>
              <p:nvPr/>
            </p:nvSpPr>
            <p:spPr bwMode="auto">
              <a:xfrm>
                <a:off x="2819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7" name="Rectangle 3"/>
              <p:cNvSpPr/>
              <p:nvPr/>
            </p:nvSpPr>
            <p:spPr bwMode="auto">
              <a:xfrm>
                <a:off x="2971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8" name="Rectangle 277"/>
              <p:cNvSpPr/>
              <p:nvPr/>
            </p:nvSpPr>
            <p:spPr bwMode="auto">
              <a:xfrm>
                <a:off x="3124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9" name="Rectangle 278"/>
              <p:cNvSpPr/>
              <p:nvPr/>
            </p:nvSpPr>
            <p:spPr bwMode="auto">
              <a:xfrm>
                <a:off x="2971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0" name="Rectangle 279"/>
              <p:cNvSpPr/>
              <p:nvPr/>
            </p:nvSpPr>
            <p:spPr bwMode="auto">
              <a:xfrm>
                <a:off x="3124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1" name="Rectangle 3"/>
              <p:cNvSpPr/>
              <p:nvPr/>
            </p:nvSpPr>
            <p:spPr bwMode="auto">
              <a:xfrm>
                <a:off x="2667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2" name="Rectangle 48"/>
              <p:cNvSpPr/>
              <p:nvPr/>
            </p:nvSpPr>
            <p:spPr bwMode="auto">
              <a:xfrm>
                <a:off x="2819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3" name="Rectangle 282"/>
              <p:cNvSpPr/>
              <p:nvPr/>
            </p:nvSpPr>
            <p:spPr bwMode="auto">
              <a:xfrm>
                <a:off x="2667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4" name="Rectangle 283"/>
              <p:cNvSpPr/>
              <p:nvPr/>
            </p:nvSpPr>
            <p:spPr bwMode="auto">
              <a:xfrm>
                <a:off x="2819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5" name="Rectangle 3"/>
              <p:cNvSpPr/>
              <p:nvPr/>
            </p:nvSpPr>
            <p:spPr bwMode="auto">
              <a:xfrm>
                <a:off x="2971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6" name="Rectangle 55"/>
              <p:cNvSpPr/>
              <p:nvPr/>
            </p:nvSpPr>
            <p:spPr bwMode="auto">
              <a:xfrm>
                <a:off x="3124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7" name="Rectangle 286"/>
              <p:cNvSpPr/>
              <p:nvPr/>
            </p:nvSpPr>
            <p:spPr bwMode="auto">
              <a:xfrm>
                <a:off x="2971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8" name="Rectangle 287"/>
              <p:cNvSpPr/>
              <p:nvPr/>
            </p:nvSpPr>
            <p:spPr bwMode="auto">
              <a:xfrm>
                <a:off x="3124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9" name="Rectangle 3"/>
              <p:cNvSpPr/>
              <p:nvPr/>
            </p:nvSpPr>
            <p:spPr bwMode="auto">
              <a:xfrm>
                <a:off x="3276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0" name="Rectangle 289"/>
              <p:cNvSpPr/>
              <p:nvPr/>
            </p:nvSpPr>
            <p:spPr bwMode="auto">
              <a:xfrm>
                <a:off x="3429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1" name="Rectangle 290"/>
              <p:cNvSpPr/>
              <p:nvPr/>
            </p:nvSpPr>
            <p:spPr bwMode="auto">
              <a:xfrm>
                <a:off x="3276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2" name="Rectangle 291"/>
              <p:cNvSpPr/>
              <p:nvPr/>
            </p:nvSpPr>
            <p:spPr bwMode="auto">
              <a:xfrm>
                <a:off x="3429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3" name="Rectangle 3"/>
              <p:cNvSpPr/>
              <p:nvPr/>
            </p:nvSpPr>
            <p:spPr bwMode="auto">
              <a:xfrm>
                <a:off x="3276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1" name="Rectangle 330"/>
              <p:cNvSpPr/>
              <p:nvPr/>
            </p:nvSpPr>
            <p:spPr bwMode="auto">
              <a:xfrm>
                <a:off x="3429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2" name="Rectangle 331"/>
              <p:cNvSpPr/>
              <p:nvPr/>
            </p:nvSpPr>
            <p:spPr bwMode="auto">
              <a:xfrm>
                <a:off x="3276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3" name="Rectangle 332"/>
              <p:cNvSpPr/>
              <p:nvPr/>
            </p:nvSpPr>
            <p:spPr bwMode="auto">
              <a:xfrm>
                <a:off x="3429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4" name="Rectangle 3"/>
              <p:cNvSpPr/>
              <p:nvPr/>
            </p:nvSpPr>
            <p:spPr bwMode="auto">
              <a:xfrm>
                <a:off x="3276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5" name="Rectangle 334"/>
              <p:cNvSpPr/>
              <p:nvPr/>
            </p:nvSpPr>
            <p:spPr bwMode="auto">
              <a:xfrm>
                <a:off x="3429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6" name="Rectangle 335"/>
              <p:cNvSpPr/>
              <p:nvPr/>
            </p:nvSpPr>
            <p:spPr bwMode="auto">
              <a:xfrm>
                <a:off x="3276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7" name="Rectangle 336"/>
              <p:cNvSpPr/>
              <p:nvPr/>
            </p:nvSpPr>
            <p:spPr bwMode="auto">
              <a:xfrm>
                <a:off x="3429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8" name="Rectangle 3"/>
              <p:cNvSpPr/>
              <p:nvPr/>
            </p:nvSpPr>
            <p:spPr bwMode="auto">
              <a:xfrm>
                <a:off x="2667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9" name="Rectangle 9"/>
              <p:cNvSpPr/>
              <p:nvPr/>
            </p:nvSpPr>
            <p:spPr bwMode="auto">
              <a:xfrm>
                <a:off x="2819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0" name="Rectangle 18"/>
              <p:cNvSpPr/>
              <p:nvPr/>
            </p:nvSpPr>
            <p:spPr bwMode="auto">
              <a:xfrm>
                <a:off x="2667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3" name="Rectangle 19"/>
              <p:cNvSpPr/>
              <p:nvPr/>
            </p:nvSpPr>
            <p:spPr bwMode="auto">
              <a:xfrm>
                <a:off x="2819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5" name="Rectangle 3"/>
              <p:cNvSpPr/>
              <p:nvPr/>
            </p:nvSpPr>
            <p:spPr bwMode="auto">
              <a:xfrm>
                <a:off x="2971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1" name="Rectangle 27"/>
              <p:cNvSpPr/>
              <p:nvPr/>
            </p:nvSpPr>
            <p:spPr bwMode="auto">
              <a:xfrm>
                <a:off x="3124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2" name="Rectangle 24"/>
              <p:cNvSpPr/>
              <p:nvPr/>
            </p:nvSpPr>
            <p:spPr bwMode="auto">
              <a:xfrm>
                <a:off x="2971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3" name="Rectangle 25"/>
              <p:cNvSpPr/>
              <p:nvPr/>
            </p:nvSpPr>
            <p:spPr bwMode="auto">
              <a:xfrm>
                <a:off x="3124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4" name="Rectangle 3"/>
              <p:cNvSpPr/>
              <p:nvPr/>
            </p:nvSpPr>
            <p:spPr bwMode="auto">
              <a:xfrm>
                <a:off x="2667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5" name="Rectangle 384"/>
              <p:cNvSpPr/>
              <p:nvPr/>
            </p:nvSpPr>
            <p:spPr bwMode="auto">
              <a:xfrm>
                <a:off x="2819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6" name="Rectangle 31"/>
              <p:cNvSpPr/>
              <p:nvPr/>
            </p:nvSpPr>
            <p:spPr bwMode="auto">
              <a:xfrm>
                <a:off x="2667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7" name="Rectangle 386"/>
              <p:cNvSpPr/>
              <p:nvPr/>
            </p:nvSpPr>
            <p:spPr bwMode="auto">
              <a:xfrm>
                <a:off x="2819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8" name="Rectangle 3"/>
              <p:cNvSpPr/>
              <p:nvPr/>
            </p:nvSpPr>
            <p:spPr bwMode="auto">
              <a:xfrm>
                <a:off x="2971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9" name="Rectangle 388"/>
              <p:cNvSpPr/>
              <p:nvPr/>
            </p:nvSpPr>
            <p:spPr bwMode="auto">
              <a:xfrm>
                <a:off x="3124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0" name="Rectangle 389"/>
              <p:cNvSpPr/>
              <p:nvPr/>
            </p:nvSpPr>
            <p:spPr bwMode="auto">
              <a:xfrm>
                <a:off x="2971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1" name="Rectangle 390"/>
              <p:cNvSpPr/>
              <p:nvPr/>
            </p:nvSpPr>
            <p:spPr bwMode="auto">
              <a:xfrm>
                <a:off x="3124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2" name="Rectangle 3"/>
              <p:cNvSpPr/>
              <p:nvPr/>
            </p:nvSpPr>
            <p:spPr bwMode="auto">
              <a:xfrm>
                <a:off x="2667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3" name="Rectangle 48"/>
              <p:cNvSpPr/>
              <p:nvPr/>
            </p:nvSpPr>
            <p:spPr bwMode="auto">
              <a:xfrm>
                <a:off x="2819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4" name="Rectangle 393"/>
              <p:cNvSpPr/>
              <p:nvPr/>
            </p:nvSpPr>
            <p:spPr bwMode="auto">
              <a:xfrm>
                <a:off x="2667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5" name="Rectangle 394"/>
              <p:cNvSpPr/>
              <p:nvPr/>
            </p:nvSpPr>
            <p:spPr bwMode="auto">
              <a:xfrm>
                <a:off x="2819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6" name="Rectangle 3"/>
              <p:cNvSpPr/>
              <p:nvPr/>
            </p:nvSpPr>
            <p:spPr bwMode="auto">
              <a:xfrm>
                <a:off x="2971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7" name="Rectangle 55"/>
              <p:cNvSpPr/>
              <p:nvPr/>
            </p:nvSpPr>
            <p:spPr bwMode="auto">
              <a:xfrm>
                <a:off x="3124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8" name="Rectangle 397"/>
              <p:cNvSpPr/>
              <p:nvPr/>
            </p:nvSpPr>
            <p:spPr bwMode="auto">
              <a:xfrm>
                <a:off x="2971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9" name="Rectangle 398"/>
              <p:cNvSpPr/>
              <p:nvPr/>
            </p:nvSpPr>
            <p:spPr bwMode="auto">
              <a:xfrm>
                <a:off x="3124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0" name="Rectangle 3"/>
              <p:cNvSpPr/>
              <p:nvPr/>
            </p:nvSpPr>
            <p:spPr bwMode="auto">
              <a:xfrm>
                <a:off x="3276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1" name="Rectangle 400"/>
              <p:cNvSpPr/>
              <p:nvPr/>
            </p:nvSpPr>
            <p:spPr bwMode="auto">
              <a:xfrm>
                <a:off x="3429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2" name="Rectangle 401"/>
              <p:cNvSpPr/>
              <p:nvPr/>
            </p:nvSpPr>
            <p:spPr bwMode="auto">
              <a:xfrm>
                <a:off x="3276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3" name="Rectangle 402"/>
              <p:cNvSpPr/>
              <p:nvPr/>
            </p:nvSpPr>
            <p:spPr bwMode="auto">
              <a:xfrm>
                <a:off x="3429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4" name="Rectangle 3"/>
              <p:cNvSpPr/>
              <p:nvPr/>
            </p:nvSpPr>
            <p:spPr bwMode="auto">
              <a:xfrm>
                <a:off x="3276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5" name="Rectangle 404"/>
              <p:cNvSpPr/>
              <p:nvPr/>
            </p:nvSpPr>
            <p:spPr bwMode="auto">
              <a:xfrm>
                <a:off x="3429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6" name="Rectangle 405"/>
              <p:cNvSpPr/>
              <p:nvPr/>
            </p:nvSpPr>
            <p:spPr bwMode="auto">
              <a:xfrm>
                <a:off x="3276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7" name="Rectangle 406"/>
              <p:cNvSpPr/>
              <p:nvPr/>
            </p:nvSpPr>
            <p:spPr bwMode="auto">
              <a:xfrm>
                <a:off x="3429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8" name="Rectangle 3"/>
              <p:cNvSpPr/>
              <p:nvPr/>
            </p:nvSpPr>
            <p:spPr bwMode="auto">
              <a:xfrm>
                <a:off x="3276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9" name="Rectangle 408"/>
              <p:cNvSpPr/>
              <p:nvPr/>
            </p:nvSpPr>
            <p:spPr bwMode="auto">
              <a:xfrm>
                <a:off x="3429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0" name="Rectangle 409"/>
              <p:cNvSpPr/>
              <p:nvPr/>
            </p:nvSpPr>
            <p:spPr bwMode="auto">
              <a:xfrm>
                <a:off x="3276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1" name="Rectangle 410"/>
              <p:cNvSpPr/>
              <p:nvPr/>
            </p:nvSpPr>
            <p:spPr bwMode="auto">
              <a:xfrm>
                <a:off x="3429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2" name="Rectangle 3"/>
              <p:cNvSpPr/>
              <p:nvPr/>
            </p:nvSpPr>
            <p:spPr bwMode="auto">
              <a:xfrm>
                <a:off x="1752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3" name="Rectangle 9"/>
              <p:cNvSpPr/>
              <p:nvPr/>
            </p:nvSpPr>
            <p:spPr bwMode="auto">
              <a:xfrm>
                <a:off x="1905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4" name="Rectangle 18"/>
              <p:cNvSpPr/>
              <p:nvPr/>
            </p:nvSpPr>
            <p:spPr bwMode="auto">
              <a:xfrm>
                <a:off x="1752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5" name="Rectangle 19"/>
              <p:cNvSpPr/>
              <p:nvPr/>
            </p:nvSpPr>
            <p:spPr bwMode="auto">
              <a:xfrm>
                <a:off x="1905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6" name="Rectangle 3"/>
              <p:cNvSpPr/>
              <p:nvPr/>
            </p:nvSpPr>
            <p:spPr bwMode="auto">
              <a:xfrm>
                <a:off x="2057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7" name="Rectangle 27"/>
              <p:cNvSpPr/>
              <p:nvPr/>
            </p:nvSpPr>
            <p:spPr bwMode="auto">
              <a:xfrm>
                <a:off x="2209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8" name="Rectangle 24"/>
              <p:cNvSpPr/>
              <p:nvPr/>
            </p:nvSpPr>
            <p:spPr bwMode="auto">
              <a:xfrm>
                <a:off x="2057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9" name="Rectangle 25"/>
              <p:cNvSpPr/>
              <p:nvPr/>
            </p:nvSpPr>
            <p:spPr bwMode="auto">
              <a:xfrm>
                <a:off x="2209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0" name="Rectangle 3"/>
              <p:cNvSpPr/>
              <p:nvPr/>
            </p:nvSpPr>
            <p:spPr bwMode="auto">
              <a:xfrm>
                <a:off x="1752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1" name="Rectangle 420"/>
              <p:cNvSpPr/>
              <p:nvPr/>
            </p:nvSpPr>
            <p:spPr bwMode="auto">
              <a:xfrm>
                <a:off x="1905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2" name="Rectangle 31"/>
              <p:cNvSpPr/>
              <p:nvPr/>
            </p:nvSpPr>
            <p:spPr bwMode="auto">
              <a:xfrm>
                <a:off x="1752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3" name="Rectangle 422"/>
              <p:cNvSpPr/>
              <p:nvPr/>
            </p:nvSpPr>
            <p:spPr bwMode="auto">
              <a:xfrm>
                <a:off x="1905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4" name="Rectangle 3"/>
              <p:cNvSpPr/>
              <p:nvPr/>
            </p:nvSpPr>
            <p:spPr bwMode="auto">
              <a:xfrm>
                <a:off x="2057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5" name="Rectangle 424"/>
              <p:cNvSpPr/>
              <p:nvPr/>
            </p:nvSpPr>
            <p:spPr bwMode="auto">
              <a:xfrm>
                <a:off x="2209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6" name="Rectangle 425"/>
              <p:cNvSpPr/>
              <p:nvPr/>
            </p:nvSpPr>
            <p:spPr bwMode="auto">
              <a:xfrm>
                <a:off x="2057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7" name="Rectangle 426"/>
              <p:cNvSpPr/>
              <p:nvPr/>
            </p:nvSpPr>
            <p:spPr bwMode="auto">
              <a:xfrm>
                <a:off x="2209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8" name="Rectangle 3"/>
              <p:cNvSpPr/>
              <p:nvPr/>
            </p:nvSpPr>
            <p:spPr bwMode="auto">
              <a:xfrm>
                <a:off x="1752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9" name="Rectangle 48"/>
              <p:cNvSpPr/>
              <p:nvPr/>
            </p:nvSpPr>
            <p:spPr bwMode="auto">
              <a:xfrm>
                <a:off x="1905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0" name="Rectangle 429"/>
              <p:cNvSpPr/>
              <p:nvPr/>
            </p:nvSpPr>
            <p:spPr bwMode="auto">
              <a:xfrm>
                <a:off x="1752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1" name="Rectangle 430"/>
              <p:cNvSpPr/>
              <p:nvPr/>
            </p:nvSpPr>
            <p:spPr bwMode="auto">
              <a:xfrm>
                <a:off x="1905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2" name="Rectangle 3"/>
              <p:cNvSpPr/>
              <p:nvPr/>
            </p:nvSpPr>
            <p:spPr bwMode="auto">
              <a:xfrm>
                <a:off x="2057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3" name="Rectangle 55"/>
              <p:cNvSpPr/>
              <p:nvPr/>
            </p:nvSpPr>
            <p:spPr bwMode="auto">
              <a:xfrm>
                <a:off x="2209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4" name="Rectangle 433"/>
              <p:cNvSpPr/>
              <p:nvPr/>
            </p:nvSpPr>
            <p:spPr bwMode="auto">
              <a:xfrm>
                <a:off x="2057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5" name="Rectangle 434"/>
              <p:cNvSpPr/>
              <p:nvPr/>
            </p:nvSpPr>
            <p:spPr bwMode="auto">
              <a:xfrm>
                <a:off x="2209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6" name="Rectangle 3"/>
              <p:cNvSpPr/>
              <p:nvPr/>
            </p:nvSpPr>
            <p:spPr bwMode="auto">
              <a:xfrm>
                <a:off x="2362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7" name="Rectangle 436"/>
              <p:cNvSpPr/>
              <p:nvPr/>
            </p:nvSpPr>
            <p:spPr bwMode="auto">
              <a:xfrm>
                <a:off x="2514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8" name="Rectangle 437"/>
              <p:cNvSpPr/>
              <p:nvPr/>
            </p:nvSpPr>
            <p:spPr bwMode="auto">
              <a:xfrm>
                <a:off x="2362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9" name="Rectangle 438"/>
              <p:cNvSpPr/>
              <p:nvPr/>
            </p:nvSpPr>
            <p:spPr bwMode="auto">
              <a:xfrm>
                <a:off x="2514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0" name="Rectangle 3"/>
              <p:cNvSpPr/>
              <p:nvPr/>
            </p:nvSpPr>
            <p:spPr bwMode="auto">
              <a:xfrm>
                <a:off x="2362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1" name="Rectangle 440"/>
              <p:cNvSpPr/>
              <p:nvPr/>
            </p:nvSpPr>
            <p:spPr bwMode="auto">
              <a:xfrm>
                <a:off x="2514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2" name="Rectangle 441"/>
              <p:cNvSpPr/>
              <p:nvPr/>
            </p:nvSpPr>
            <p:spPr bwMode="auto">
              <a:xfrm>
                <a:off x="2362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3" name="Rectangle 442"/>
              <p:cNvSpPr/>
              <p:nvPr/>
            </p:nvSpPr>
            <p:spPr bwMode="auto">
              <a:xfrm>
                <a:off x="2514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4" name="Rectangle 3"/>
              <p:cNvSpPr/>
              <p:nvPr/>
            </p:nvSpPr>
            <p:spPr bwMode="auto">
              <a:xfrm>
                <a:off x="2362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5" name="Rectangle 444"/>
              <p:cNvSpPr/>
              <p:nvPr/>
            </p:nvSpPr>
            <p:spPr bwMode="auto">
              <a:xfrm>
                <a:off x="2514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6" name="Rectangle 445"/>
              <p:cNvSpPr/>
              <p:nvPr/>
            </p:nvSpPr>
            <p:spPr bwMode="auto">
              <a:xfrm>
                <a:off x="2362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7" name="Rectangle 446"/>
              <p:cNvSpPr/>
              <p:nvPr/>
            </p:nvSpPr>
            <p:spPr bwMode="auto">
              <a:xfrm>
                <a:off x="2514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829" name="Group 828"/>
            <p:cNvGrpSpPr/>
            <p:nvPr/>
          </p:nvGrpSpPr>
          <p:grpSpPr>
            <a:xfrm>
              <a:off x="7010400" y="2819400"/>
              <a:ext cx="1676400" cy="152400"/>
              <a:chOff x="7010400" y="2819400"/>
              <a:chExt cx="1676400" cy="152400"/>
            </a:xfrm>
          </p:grpSpPr>
          <p:sp>
            <p:nvSpPr>
              <p:cNvPr id="449" name="Rectangle 3"/>
              <p:cNvSpPr/>
              <p:nvPr/>
            </p:nvSpPr>
            <p:spPr bwMode="auto">
              <a:xfrm>
                <a:off x="7010400" y="2819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0" name="Rectangle 9"/>
              <p:cNvSpPr/>
              <p:nvPr/>
            </p:nvSpPr>
            <p:spPr bwMode="auto">
              <a:xfrm>
                <a:off x="8534400" y="2819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3" name="Rectangle 3"/>
              <p:cNvSpPr/>
              <p:nvPr/>
            </p:nvSpPr>
            <p:spPr bwMode="auto">
              <a:xfrm>
                <a:off x="7315200" y="2819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4" name="Rectangle 27"/>
              <p:cNvSpPr/>
              <p:nvPr/>
            </p:nvSpPr>
            <p:spPr bwMode="auto">
              <a:xfrm>
                <a:off x="8077200" y="2819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3" name="Rectangle 3"/>
              <p:cNvSpPr/>
              <p:nvPr/>
            </p:nvSpPr>
            <p:spPr bwMode="auto">
              <a:xfrm>
                <a:off x="8229600" y="2819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4" name="Rectangle 473"/>
              <p:cNvSpPr/>
              <p:nvPr/>
            </p:nvSpPr>
            <p:spPr bwMode="auto">
              <a:xfrm>
                <a:off x="7772400" y="2819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830" name="Group 829"/>
            <p:cNvGrpSpPr/>
            <p:nvPr/>
          </p:nvGrpSpPr>
          <p:grpSpPr>
            <a:xfrm>
              <a:off x="7010400" y="2971800"/>
              <a:ext cx="1676400" cy="152400"/>
              <a:chOff x="7010400" y="2971800"/>
              <a:chExt cx="1676400" cy="152400"/>
            </a:xfrm>
          </p:grpSpPr>
          <p:sp>
            <p:nvSpPr>
              <p:cNvPr id="451" name="Rectangle 18"/>
              <p:cNvSpPr/>
              <p:nvPr/>
            </p:nvSpPr>
            <p:spPr bwMode="auto">
              <a:xfrm>
                <a:off x="7010400" y="29718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2" name="Rectangle 19"/>
              <p:cNvSpPr/>
              <p:nvPr/>
            </p:nvSpPr>
            <p:spPr bwMode="auto">
              <a:xfrm>
                <a:off x="8534400" y="29718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5" name="Rectangle 24"/>
              <p:cNvSpPr/>
              <p:nvPr/>
            </p:nvSpPr>
            <p:spPr bwMode="auto">
              <a:xfrm>
                <a:off x="7315200" y="29718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6" name="Rectangle 25"/>
              <p:cNvSpPr/>
              <p:nvPr/>
            </p:nvSpPr>
            <p:spPr bwMode="auto">
              <a:xfrm>
                <a:off x="8077200" y="29718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5" name="Rectangle 474"/>
              <p:cNvSpPr/>
              <p:nvPr/>
            </p:nvSpPr>
            <p:spPr bwMode="auto">
              <a:xfrm>
                <a:off x="8229600" y="29718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6" name="Rectangle 475"/>
              <p:cNvSpPr/>
              <p:nvPr/>
            </p:nvSpPr>
            <p:spPr bwMode="auto">
              <a:xfrm>
                <a:off x="7772400" y="29718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831" name="Group 830"/>
            <p:cNvGrpSpPr/>
            <p:nvPr/>
          </p:nvGrpSpPr>
          <p:grpSpPr>
            <a:xfrm>
              <a:off x="7010400" y="4343400"/>
              <a:ext cx="1676400" cy="152400"/>
              <a:chOff x="7010400" y="3124200"/>
              <a:chExt cx="1676400" cy="152400"/>
            </a:xfrm>
          </p:grpSpPr>
          <p:sp>
            <p:nvSpPr>
              <p:cNvPr id="457" name="Rectangle 3"/>
              <p:cNvSpPr/>
              <p:nvPr/>
            </p:nvSpPr>
            <p:spPr bwMode="auto">
              <a:xfrm>
                <a:off x="7010400" y="31242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8" name="Rectangle 457"/>
              <p:cNvSpPr/>
              <p:nvPr/>
            </p:nvSpPr>
            <p:spPr bwMode="auto">
              <a:xfrm>
                <a:off x="8534400" y="31242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1" name="Rectangle 3"/>
              <p:cNvSpPr/>
              <p:nvPr/>
            </p:nvSpPr>
            <p:spPr bwMode="auto">
              <a:xfrm>
                <a:off x="7315200" y="31242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2" name="Rectangle 461"/>
              <p:cNvSpPr/>
              <p:nvPr/>
            </p:nvSpPr>
            <p:spPr bwMode="auto">
              <a:xfrm>
                <a:off x="8077200" y="31242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7" name="Rectangle 3"/>
              <p:cNvSpPr/>
              <p:nvPr/>
            </p:nvSpPr>
            <p:spPr bwMode="auto">
              <a:xfrm>
                <a:off x="8229600" y="31242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8" name="Rectangle 477"/>
              <p:cNvSpPr/>
              <p:nvPr/>
            </p:nvSpPr>
            <p:spPr bwMode="auto">
              <a:xfrm>
                <a:off x="7772400" y="31242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832" name="Group 831"/>
            <p:cNvGrpSpPr/>
            <p:nvPr/>
          </p:nvGrpSpPr>
          <p:grpSpPr>
            <a:xfrm>
              <a:off x="7010400" y="3276600"/>
              <a:ext cx="1676400" cy="152400"/>
              <a:chOff x="7010400" y="3276600"/>
              <a:chExt cx="1676400" cy="152400"/>
            </a:xfrm>
          </p:grpSpPr>
          <p:sp>
            <p:nvSpPr>
              <p:cNvPr id="459" name="Rectangle 31"/>
              <p:cNvSpPr/>
              <p:nvPr/>
            </p:nvSpPr>
            <p:spPr bwMode="auto">
              <a:xfrm>
                <a:off x="7010400" y="32766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0" name="Rectangle 459"/>
              <p:cNvSpPr/>
              <p:nvPr/>
            </p:nvSpPr>
            <p:spPr bwMode="auto">
              <a:xfrm>
                <a:off x="8534400" y="32766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3" name="Rectangle 462"/>
              <p:cNvSpPr/>
              <p:nvPr/>
            </p:nvSpPr>
            <p:spPr bwMode="auto">
              <a:xfrm>
                <a:off x="7315200" y="32766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4" name="Rectangle 463"/>
              <p:cNvSpPr/>
              <p:nvPr/>
            </p:nvSpPr>
            <p:spPr bwMode="auto">
              <a:xfrm>
                <a:off x="8077200" y="32766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9" name="Rectangle 478"/>
              <p:cNvSpPr/>
              <p:nvPr/>
            </p:nvSpPr>
            <p:spPr bwMode="auto">
              <a:xfrm>
                <a:off x="8229600" y="32766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0" name="Rectangle 479"/>
              <p:cNvSpPr/>
              <p:nvPr/>
            </p:nvSpPr>
            <p:spPr bwMode="auto">
              <a:xfrm>
                <a:off x="7772400" y="32766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833" name="Group 832"/>
            <p:cNvGrpSpPr/>
            <p:nvPr/>
          </p:nvGrpSpPr>
          <p:grpSpPr>
            <a:xfrm>
              <a:off x="7010400" y="3886200"/>
              <a:ext cx="1676400" cy="152400"/>
              <a:chOff x="7010400" y="3429000"/>
              <a:chExt cx="1676400" cy="152400"/>
            </a:xfrm>
          </p:grpSpPr>
          <p:sp>
            <p:nvSpPr>
              <p:cNvPr id="465" name="Rectangle 3"/>
              <p:cNvSpPr/>
              <p:nvPr/>
            </p:nvSpPr>
            <p:spPr bwMode="auto">
              <a:xfrm>
                <a:off x="7010400" y="34290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6" name="Rectangle 48"/>
              <p:cNvSpPr/>
              <p:nvPr/>
            </p:nvSpPr>
            <p:spPr bwMode="auto">
              <a:xfrm>
                <a:off x="8534400" y="34290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9" name="Rectangle 3"/>
              <p:cNvSpPr/>
              <p:nvPr/>
            </p:nvSpPr>
            <p:spPr bwMode="auto">
              <a:xfrm>
                <a:off x="7315200" y="34290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0" name="Rectangle 55"/>
              <p:cNvSpPr/>
              <p:nvPr/>
            </p:nvSpPr>
            <p:spPr bwMode="auto">
              <a:xfrm>
                <a:off x="8077200" y="34290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1" name="Rectangle 3"/>
              <p:cNvSpPr/>
              <p:nvPr/>
            </p:nvSpPr>
            <p:spPr bwMode="auto">
              <a:xfrm>
                <a:off x="8229600" y="34290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2" name="Rectangle 481"/>
              <p:cNvSpPr/>
              <p:nvPr/>
            </p:nvSpPr>
            <p:spPr bwMode="auto">
              <a:xfrm>
                <a:off x="7772400" y="34290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834" name="Group 833"/>
            <p:cNvGrpSpPr/>
            <p:nvPr/>
          </p:nvGrpSpPr>
          <p:grpSpPr>
            <a:xfrm>
              <a:off x="7010400" y="3581400"/>
              <a:ext cx="1676400" cy="152400"/>
              <a:chOff x="7010400" y="3581400"/>
              <a:chExt cx="1676400" cy="152400"/>
            </a:xfrm>
          </p:grpSpPr>
          <p:sp>
            <p:nvSpPr>
              <p:cNvPr id="467" name="Rectangle 466"/>
              <p:cNvSpPr/>
              <p:nvPr/>
            </p:nvSpPr>
            <p:spPr bwMode="auto">
              <a:xfrm>
                <a:off x="7010400" y="3581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8" name="Rectangle 467"/>
              <p:cNvSpPr/>
              <p:nvPr/>
            </p:nvSpPr>
            <p:spPr bwMode="auto">
              <a:xfrm>
                <a:off x="8534400" y="3581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1" name="Rectangle 470"/>
              <p:cNvSpPr/>
              <p:nvPr/>
            </p:nvSpPr>
            <p:spPr bwMode="auto">
              <a:xfrm>
                <a:off x="7315200" y="3581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2" name="Rectangle 471"/>
              <p:cNvSpPr/>
              <p:nvPr/>
            </p:nvSpPr>
            <p:spPr bwMode="auto">
              <a:xfrm>
                <a:off x="8077200" y="3581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3" name="Rectangle 482"/>
              <p:cNvSpPr/>
              <p:nvPr/>
            </p:nvSpPr>
            <p:spPr bwMode="auto">
              <a:xfrm>
                <a:off x="8229600" y="3581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4" name="Rectangle 483"/>
              <p:cNvSpPr/>
              <p:nvPr/>
            </p:nvSpPr>
            <p:spPr bwMode="auto">
              <a:xfrm>
                <a:off x="7772400" y="3581400"/>
                <a:ext cx="152400" cy="152400"/>
              </a:xfrm>
              <a:prstGeom prst="rect">
                <a:avLst/>
              </a:prstGeom>
              <a:solidFill>
                <a:srgbClr val="FF000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524" name="Group 523"/>
            <p:cNvGrpSpPr/>
            <p:nvPr/>
          </p:nvGrpSpPr>
          <p:grpSpPr>
            <a:xfrm>
              <a:off x="7467600" y="3733800"/>
              <a:ext cx="609600" cy="152400"/>
              <a:chOff x="7467600" y="3733800"/>
              <a:chExt cx="609600" cy="152400"/>
            </a:xfrm>
          </p:grpSpPr>
          <p:sp>
            <p:nvSpPr>
              <p:cNvPr id="486" name="Rectangle 3"/>
              <p:cNvSpPr/>
              <p:nvPr/>
            </p:nvSpPr>
            <p:spPr bwMode="auto">
              <a:xfrm>
                <a:off x="7924800" y="3733800"/>
                <a:ext cx="152400" cy="152400"/>
              </a:xfrm>
              <a:prstGeom prst="rect">
                <a:avLst/>
              </a:prstGeom>
              <a:solidFill>
                <a:srgbClr val="CC00CC"/>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7" name="Rectangle 9"/>
              <p:cNvSpPr/>
              <p:nvPr/>
            </p:nvSpPr>
            <p:spPr bwMode="auto">
              <a:xfrm>
                <a:off x="7467600" y="3733800"/>
                <a:ext cx="152400" cy="152400"/>
              </a:xfrm>
              <a:prstGeom prst="rect">
                <a:avLst/>
              </a:prstGeom>
              <a:solidFill>
                <a:srgbClr val="CC00CC"/>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523" name="Group 522"/>
            <p:cNvGrpSpPr/>
            <p:nvPr/>
          </p:nvGrpSpPr>
          <p:grpSpPr>
            <a:xfrm>
              <a:off x="7467600" y="3429000"/>
              <a:ext cx="609600" cy="152400"/>
              <a:chOff x="7467600" y="3886200"/>
              <a:chExt cx="609600" cy="152400"/>
            </a:xfrm>
          </p:grpSpPr>
          <p:sp>
            <p:nvSpPr>
              <p:cNvPr id="488" name="Rectangle 18"/>
              <p:cNvSpPr/>
              <p:nvPr/>
            </p:nvSpPr>
            <p:spPr bwMode="auto">
              <a:xfrm>
                <a:off x="7924800" y="3886200"/>
                <a:ext cx="152400" cy="152400"/>
              </a:xfrm>
              <a:prstGeom prst="rect">
                <a:avLst/>
              </a:prstGeom>
              <a:solidFill>
                <a:srgbClr val="CC00CC"/>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9" name="Rectangle 19"/>
              <p:cNvSpPr/>
              <p:nvPr/>
            </p:nvSpPr>
            <p:spPr bwMode="auto">
              <a:xfrm>
                <a:off x="7467600" y="3886200"/>
                <a:ext cx="152400" cy="152400"/>
              </a:xfrm>
              <a:prstGeom prst="rect">
                <a:avLst/>
              </a:prstGeom>
              <a:solidFill>
                <a:srgbClr val="CC00CC"/>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522" name="Group 521"/>
            <p:cNvGrpSpPr/>
            <p:nvPr/>
          </p:nvGrpSpPr>
          <p:grpSpPr>
            <a:xfrm>
              <a:off x="7162800" y="4038600"/>
              <a:ext cx="1676400" cy="152400"/>
              <a:chOff x="7162800" y="4038600"/>
              <a:chExt cx="1676400" cy="152400"/>
            </a:xfrm>
          </p:grpSpPr>
          <p:sp>
            <p:nvSpPr>
              <p:cNvPr id="491" name="Rectangle 3"/>
              <p:cNvSpPr/>
              <p:nvPr/>
            </p:nvSpPr>
            <p:spPr bwMode="auto">
              <a:xfrm>
                <a:off x="7620000" y="40386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2" name="Rectangle 9"/>
              <p:cNvSpPr/>
              <p:nvPr/>
            </p:nvSpPr>
            <p:spPr bwMode="auto">
              <a:xfrm>
                <a:off x="8382000" y="40386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5" name="Rectangle 3"/>
              <p:cNvSpPr/>
              <p:nvPr/>
            </p:nvSpPr>
            <p:spPr bwMode="auto">
              <a:xfrm>
                <a:off x="7162800" y="40386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6" name="Rectangle 27"/>
              <p:cNvSpPr/>
              <p:nvPr/>
            </p:nvSpPr>
            <p:spPr bwMode="auto">
              <a:xfrm>
                <a:off x="8686800" y="40386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521" name="Group 520"/>
            <p:cNvGrpSpPr/>
            <p:nvPr/>
          </p:nvGrpSpPr>
          <p:grpSpPr>
            <a:xfrm>
              <a:off x="7162800" y="4191000"/>
              <a:ext cx="1676400" cy="152400"/>
              <a:chOff x="7162800" y="4191000"/>
              <a:chExt cx="1676400" cy="152400"/>
            </a:xfrm>
          </p:grpSpPr>
          <p:sp>
            <p:nvSpPr>
              <p:cNvPr id="493" name="Rectangle 18"/>
              <p:cNvSpPr/>
              <p:nvPr/>
            </p:nvSpPr>
            <p:spPr bwMode="auto">
              <a:xfrm>
                <a:off x="7620000" y="41910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4" name="Rectangle 19"/>
              <p:cNvSpPr/>
              <p:nvPr/>
            </p:nvSpPr>
            <p:spPr bwMode="auto">
              <a:xfrm>
                <a:off x="8382000" y="41910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7" name="Rectangle 24"/>
              <p:cNvSpPr/>
              <p:nvPr/>
            </p:nvSpPr>
            <p:spPr bwMode="auto">
              <a:xfrm>
                <a:off x="7162800" y="41910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8" name="Rectangle 25"/>
              <p:cNvSpPr/>
              <p:nvPr/>
            </p:nvSpPr>
            <p:spPr bwMode="auto">
              <a:xfrm>
                <a:off x="8686800" y="41910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520" name="Group 519"/>
            <p:cNvGrpSpPr/>
            <p:nvPr/>
          </p:nvGrpSpPr>
          <p:grpSpPr>
            <a:xfrm>
              <a:off x="7162800" y="3124200"/>
              <a:ext cx="1676400" cy="152400"/>
              <a:chOff x="7162800" y="4343400"/>
              <a:chExt cx="1676400" cy="152400"/>
            </a:xfrm>
          </p:grpSpPr>
          <p:sp>
            <p:nvSpPr>
              <p:cNvPr id="499" name="Rectangle 3"/>
              <p:cNvSpPr/>
              <p:nvPr/>
            </p:nvSpPr>
            <p:spPr bwMode="auto">
              <a:xfrm>
                <a:off x="7620000" y="43434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0" name="Rectangle 499"/>
              <p:cNvSpPr/>
              <p:nvPr/>
            </p:nvSpPr>
            <p:spPr bwMode="auto">
              <a:xfrm>
                <a:off x="8382000" y="43434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3" name="Rectangle 3"/>
              <p:cNvSpPr/>
              <p:nvPr/>
            </p:nvSpPr>
            <p:spPr bwMode="auto">
              <a:xfrm>
                <a:off x="7162800" y="43434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4" name="Rectangle 503"/>
              <p:cNvSpPr/>
              <p:nvPr/>
            </p:nvSpPr>
            <p:spPr bwMode="auto">
              <a:xfrm>
                <a:off x="8686800" y="43434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nvGrpSpPr>
            <p:cNvPr id="519" name="Group 518"/>
            <p:cNvGrpSpPr/>
            <p:nvPr/>
          </p:nvGrpSpPr>
          <p:grpSpPr>
            <a:xfrm>
              <a:off x="7162800" y="4495800"/>
              <a:ext cx="1676400" cy="152400"/>
              <a:chOff x="7162800" y="4495800"/>
              <a:chExt cx="1676400" cy="152400"/>
            </a:xfrm>
          </p:grpSpPr>
          <p:sp>
            <p:nvSpPr>
              <p:cNvPr id="501" name="Rectangle 31"/>
              <p:cNvSpPr/>
              <p:nvPr/>
            </p:nvSpPr>
            <p:spPr bwMode="auto">
              <a:xfrm>
                <a:off x="7620000" y="44958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2" name="Rectangle 501"/>
              <p:cNvSpPr/>
              <p:nvPr/>
            </p:nvSpPr>
            <p:spPr bwMode="auto">
              <a:xfrm>
                <a:off x="8382000" y="44958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5" name="Rectangle 504"/>
              <p:cNvSpPr/>
              <p:nvPr/>
            </p:nvSpPr>
            <p:spPr bwMode="auto">
              <a:xfrm>
                <a:off x="7162800" y="44958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6" name="Rectangle 505"/>
              <p:cNvSpPr/>
              <p:nvPr/>
            </p:nvSpPr>
            <p:spPr bwMode="auto">
              <a:xfrm>
                <a:off x="8686800" y="4495800"/>
                <a:ext cx="152400" cy="152400"/>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a:ln>
                    <a:noFill/>
                  </a:ln>
                  <a:solidFill>
                    <a:schemeClr val="tx1"/>
                  </a:solidFill>
                  <a:effectLst/>
                  <a:latin typeface="Tahoma" charset="0"/>
                </a:endParaRPr>
              </a:p>
            </p:txBody>
          </p:sp>
        </p:grpSp>
      </p:grpSp>
      <p:sp>
        <p:nvSpPr>
          <p:cNvPr id="858" name="Rounded Rectangular Callout 857"/>
          <p:cNvSpPr/>
          <p:nvPr/>
        </p:nvSpPr>
        <p:spPr bwMode="auto">
          <a:xfrm>
            <a:off x="5029200" y="5181600"/>
            <a:ext cx="4114800" cy="609600"/>
          </a:xfrm>
          <a:prstGeom prst="wedgeRoundRectCallout">
            <a:avLst>
              <a:gd name="adj1" fmla="val 16988"/>
              <a:gd name="adj2" fmla="val -163526"/>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2000" b="0" dirty="0" smtClean="0">
                <a:latin typeface="Tahoma" charset="0"/>
              </a:rPr>
              <a:t>In practice, get unordered </a:t>
            </a:r>
          </a:p>
          <a:p>
            <a:pPr>
              <a:spcBef>
                <a:spcPct val="0"/>
              </a:spcBef>
            </a:pPr>
            <a:r>
              <a:rPr lang="en-US" sz="2000" b="0" dirty="0" smtClean="0">
                <a:latin typeface="Tahoma" charset="0"/>
              </a:rPr>
              <a:t>identities, tracks…</a:t>
            </a:r>
          </a:p>
        </p:txBody>
      </p:sp>
      <p:sp>
        <p:nvSpPr>
          <p:cNvPr id="448" name="Slide Number Placeholder 447"/>
          <p:cNvSpPr>
            <a:spLocks noGrp="1"/>
          </p:cNvSpPr>
          <p:nvPr>
            <p:ph type="sldNum" sz="quarter" idx="12"/>
          </p:nvPr>
        </p:nvSpPr>
        <p:spPr/>
        <p:txBody>
          <a:bodyPr/>
          <a:lstStyle/>
          <a:p>
            <a:fld id="{5A1D4220-6FA6-4414-AE3B-775DEAC5B3BB}" type="slidenum">
              <a:rPr lang="en-US" smtClean="0"/>
              <a:pPr/>
              <a:t>34</a:t>
            </a:fld>
            <a:endParaRPr lang="en-US"/>
          </a:p>
        </p:txBody>
      </p:sp>
      <p:sp>
        <p:nvSpPr>
          <p:cNvPr id="485" name="Rounded Rectangle 484"/>
          <p:cNvSpPr/>
          <p:nvPr/>
        </p:nvSpPr>
        <p:spPr bwMode="auto">
          <a:xfrm>
            <a:off x="762000" y="1295400"/>
            <a:ext cx="7848600" cy="1676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r>
              <a:rPr lang="en-US" sz="2400" dirty="0" smtClean="0">
                <a:solidFill>
                  <a:schemeClr val="tx1"/>
                </a:solidFill>
                <a:latin typeface="Tahoma" charset="0"/>
              </a:rPr>
              <a:t> </a:t>
            </a:r>
            <a:r>
              <a:rPr lang="en-US" sz="2400" dirty="0" smtClean="0">
                <a:solidFill>
                  <a:schemeClr val="tx1"/>
                </a:solidFill>
              </a:rPr>
              <a:t>Can use </a:t>
            </a:r>
            <a:r>
              <a:rPr lang="en-US" sz="2400" dirty="0" smtClean="0">
                <a:solidFill>
                  <a:srgbClr val="0070C0"/>
                </a:solidFill>
              </a:rPr>
              <a:t>(bi)clustering</a:t>
            </a:r>
            <a:r>
              <a:rPr lang="en-US" sz="2400" dirty="0" smtClean="0">
                <a:solidFill>
                  <a:schemeClr val="tx1"/>
                </a:solidFill>
              </a:rPr>
              <a:t>*</a:t>
            </a:r>
            <a:r>
              <a:rPr lang="en-US" sz="2400" dirty="0" smtClean="0">
                <a:solidFill>
                  <a:srgbClr val="0070C0"/>
                </a:solidFill>
              </a:rPr>
              <a:t> </a:t>
            </a:r>
            <a:r>
              <a:rPr lang="en-US" sz="2400" dirty="0" smtClean="0">
                <a:solidFill>
                  <a:schemeClr val="tx1"/>
                </a:solidFill>
              </a:rPr>
              <a:t>on matrix of </a:t>
            </a:r>
            <a:r>
              <a:rPr lang="en-US" sz="2400" dirty="0" err="1" smtClean="0">
                <a:solidFill>
                  <a:schemeClr val="tx1"/>
                </a:solidFill>
              </a:rPr>
              <a:t>marginals</a:t>
            </a:r>
            <a:r>
              <a:rPr lang="en-US" sz="2400" dirty="0" smtClean="0">
                <a:solidFill>
                  <a:schemeClr val="tx1"/>
                </a:solidFill>
              </a:rPr>
              <a:t/>
            </a:r>
            <a:br>
              <a:rPr lang="en-US" sz="2400" dirty="0" smtClean="0">
                <a:solidFill>
                  <a:schemeClr val="tx1"/>
                </a:solidFill>
              </a:rPr>
            </a:br>
            <a:r>
              <a:rPr lang="en-US" sz="2400" dirty="0" smtClean="0">
                <a:solidFill>
                  <a:schemeClr val="tx1"/>
                </a:solidFill>
              </a:rPr>
              <a:t>to discover an appropriate ordering!</a:t>
            </a:r>
          </a:p>
          <a:p>
            <a:pPr algn="l"/>
            <a:r>
              <a:rPr lang="en-US" sz="2000" dirty="0" smtClean="0">
                <a:solidFill>
                  <a:schemeClr val="tx1"/>
                </a:solidFill>
              </a:rPr>
              <a:t>* (Need </a:t>
            </a:r>
            <a:r>
              <a:rPr lang="en-US" sz="2000" i="1" dirty="0" smtClean="0">
                <a:solidFill>
                  <a:schemeClr val="tx1"/>
                </a:solidFill>
              </a:rPr>
              <a:t>balance constraint</a:t>
            </a:r>
            <a:r>
              <a:rPr lang="en-US" sz="2000" dirty="0" smtClean="0">
                <a:solidFill>
                  <a:schemeClr val="tx1"/>
                </a:solidFill>
              </a:rPr>
              <a:t> forcing square blocks)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1000"/>
                                        <p:tgtEl>
                                          <p:spTgt spid="379"/>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1000"/>
                                        <p:tgtEl>
                                          <p:spTgt spid="33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7"/>
                                        </p:tgtEl>
                                        <p:attrNameLst>
                                          <p:attrName>style.visibility</p:attrName>
                                        </p:attrNameLst>
                                      </p:cBhvr>
                                      <p:to>
                                        <p:strVal val="visible"/>
                                      </p:to>
                                    </p:set>
                                    <p:animEffect transition="in" filter="fade">
                                      <p:cBhvr>
                                        <p:cTn id="14" dur="1000"/>
                                        <p:tgtEl>
                                          <p:spTgt spid="377"/>
                                        </p:tgtEl>
                                      </p:cBhvr>
                                    </p:animEffect>
                                  </p:childTnLst>
                                </p:cTn>
                              </p:par>
                              <p:par>
                                <p:cTn id="15" presetID="10" presetClass="entr" presetSubtype="0" fill="hold" nodeType="withEffect">
                                  <p:stCondLst>
                                    <p:cond delay="0"/>
                                  </p:stCondLst>
                                  <p:childTnLst>
                                    <p:set>
                                      <p:cBhvr>
                                        <p:cTn id="16" dur="1" fill="hold">
                                          <p:stCondLst>
                                            <p:cond delay="0"/>
                                          </p:stCondLst>
                                        </p:cTn>
                                        <p:tgtEl>
                                          <p:spTgt spid="345"/>
                                        </p:tgtEl>
                                        <p:attrNameLst>
                                          <p:attrName>style.visibility</p:attrName>
                                        </p:attrNameLst>
                                      </p:cBhvr>
                                      <p:to>
                                        <p:strVal val="visible"/>
                                      </p:to>
                                    </p:set>
                                    <p:animEffect transition="in" filter="fade">
                                      <p:cBhvr>
                                        <p:cTn id="17" dur="1000"/>
                                        <p:tgtEl>
                                          <p:spTgt spid="34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78"/>
                                        </p:tgtEl>
                                        <p:attrNameLst>
                                          <p:attrName>style.visibility</p:attrName>
                                        </p:attrNameLst>
                                      </p:cBhvr>
                                      <p:to>
                                        <p:strVal val="visible"/>
                                      </p:to>
                                    </p:set>
                                    <p:animEffect transition="in" filter="fade">
                                      <p:cBhvr>
                                        <p:cTn id="21" dur="1000"/>
                                        <p:tgtEl>
                                          <p:spTgt spid="378"/>
                                        </p:tgtEl>
                                      </p:cBhvr>
                                    </p:animEffect>
                                  </p:childTnLst>
                                </p:cTn>
                              </p:par>
                              <p:par>
                                <p:cTn id="22" presetID="10" presetClass="entr" presetSubtype="0" fill="hold" nodeType="withEffect">
                                  <p:stCondLst>
                                    <p:cond delay="0"/>
                                  </p:stCondLst>
                                  <p:childTnLst>
                                    <p:set>
                                      <p:cBhvr>
                                        <p:cTn id="23" dur="1" fill="hold">
                                          <p:stCondLst>
                                            <p:cond delay="0"/>
                                          </p:stCondLst>
                                        </p:cTn>
                                        <p:tgtEl>
                                          <p:spTgt spid="362"/>
                                        </p:tgtEl>
                                        <p:attrNameLst>
                                          <p:attrName>style.visibility</p:attrName>
                                        </p:attrNameLst>
                                      </p:cBhvr>
                                      <p:to>
                                        <p:strVal val="visible"/>
                                      </p:to>
                                    </p:set>
                                    <p:animEffect transition="in" filter="fade">
                                      <p:cBhvr>
                                        <p:cTn id="24" dur="1000"/>
                                        <p:tgtEl>
                                          <p:spTgt spid="3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27"/>
                                        </p:tgtEl>
                                        <p:attrNameLst>
                                          <p:attrName>style.visibility</p:attrName>
                                        </p:attrNameLst>
                                      </p:cBhvr>
                                      <p:to>
                                        <p:strVal val="visible"/>
                                      </p:to>
                                    </p:set>
                                    <p:animEffect transition="in" filter="wipe(up)">
                                      <p:cBhvr>
                                        <p:cTn id="29" dur="500"/>
                                        <p:tgtEl>
                                          <p:spTgt spid="2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858"/>
                                        </p:tgtEl>
                                        <p:attrNameLst>
                                          <p:attrName>style.visibility</p:attrName>
                                        </p:attrNameLst>
                                      </p:cBhvr>
                                      <p:to>
                                        <p:strVal val="visible"/>
                                      </p:to>
                                    </p:set>
                                    <p:animEffect transition="in" filter="fade">
                                      <p:cBhvr>
                                        <p:cTn id="34" dur="2000"/>
                                        <p:tgtEl>
                                          <p:spTgt spid="858"/>
                                        </p:tgtEl>
                                      </p:cBhvr>
                                    </p:animEffect>
                                  </p:childTnLst>
                                </p:cTn>
                              </p:par>
                              <p:par>
                                <p:cTn id="35" presetID="10" presetClass="entr" presetSubtype="0" fill="hold" nodeType="withEffect">
                                  <p:stCondLst>
                                    <p:cond delay="0"/>
                                  </p:stCondLst>
                                  <p:childTnLst>
                                    <p:set>
                                      <p:cBhvr>
                                        <p:cTn id="36" dur="1" fill="hold">
                                          <p:stCondLst>
                                            <p:cond delay="0"/>
                                          </p:stCondLst>
                                        </p:cTn>
                                        <p:tgtEl>
                                          <p:spTgt spid="835"/>
                                        </p:tgtEl>
                                        <p:attrNameLst>
                                          <p:attrName>style.visibility</p:attrName>
                                        </p:attrNameLst>
                                      </p:cBhvr>
                                      <p:to>
                                        <p:strVal val="visible"/>
                                      </p:to>
                                    </p:set>
                                    <p:animEffect transition="in" filter="fade">
                                      <p:cBhvr>
                                        <p:cTn id="37" dur="2000"/>
                                        <p:tgtEl>
                                          <p:spTgt spid="8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5"/>
                                        </p:tgtEl>
                                        <p:attrNameLst>
                                          <p:attrName>style.visibility</p:attrName>
                                        </p:attrNameLst>
                                      </p:cBhvr>
                                      <p:to>
                                        <p:strVal val="visible"/>
                                      </p:to>
                                    </p:set>
                                    <p:animEffect transition="in" filter="fade">
                                      <p:cBhvr>
                                        <p:cTn id="42" dur="5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p:bldP spid="378" grpId="0" animBg="1"/>
      <p:bldP spid="379" grpId="0" animBg="1"/>
      <p:bldP spid="227" grpId="0" animBg="1"/>
      <p:bldP spid="858" grpId="1" animBg="1"/>
      <p:bldP spid="48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First-order independence</a:t>
            </a:r>
            <a:endParaRPr lang="en-US" dirty="0"/>
          </a:p>
        </p:txBody>
      </p:sp>
      <p:sp>
        <p:nvSpPr>
          <p:cNvPr id="3" name="Content Placeholder 2"/>
          <p:cNvSpPr>
            <a:spLocks noGrp="1"/>
          </p:cNvSpPr>
          <p:nvPr>
            <p:ph idx="1"/>
          </p:nvPr>
        </p:nvSpPr>
        <p:spPr/>
        <p:txBody>
          <a:bodyPr/>
          <a:lstStyle/>
          <a:p>
            <a:pPr lvl="0"/>
            <a:r>
              <a:rPr lang="en-US" sz="2400" dirty="0" smtClean="0"/>
              <a:t>First-order condition is insufficient:</a:t>
            </a:r>
          </a:p>
          <a:p>
            <a:endParaRPr lang="en-US" dirty="0"/>
          </a:p>
        </p:txBody>
      </p:sp>
      <p:pic>
        <p:nvPicPr>
          <p:cNvPr id="4" name="Picture 6"/>
          <p:cNvPicPr>
            <a:picLocks noChangeAspect="1" noChangeArrowheads="1"/>
          </p:cNvPicPr>
          <p:nvPr/>
        </p:nvPicPr>
        <p:blipFill>
          <a:blip r:embed="rId3"/>
          <a:srcRect/>
          <a:stretch>
            <a:fillRect/>
          </a:stretch>
        </p:blipFill>
        <p:spPr bwMode="auto">
          <a:xfrm>
            <a:off x="457200" y="2133600"/>
            <a:ext cx="8305800" cy="3322320"/>
          </a:xfrm>
          <a:prstGeom prst="rect">
            <a:avLst/>
          </a:prstGeom>
          <a:noFill/>
          <a:ln w="12700">
            <a:solidFill>
              <a:schemeClr val="tx1"/>
            </a:solidFill>
            <a:miter lim="800000"/>
            <a:headEnd/>
            <a:tailEnd/>
          </a:ln>
          <a:effectLst>
            <a:outerShdw blurRad="50800" dist="38100" dir="8100000" algn="tr" rotWithShape="0">
              <a:prstClr val="black">
                <a:alpha val="40000"/>
              </a:prstClr>
            </a:outerShdw>
          </a:effectLst>
        </p:spPr>
      </p:pic>
      <p:grpSp>
        <p:nvGrpSpPr>
          <p:cNvPr id="22" name="Group 21"/>
          <p:cNvGrpSpPr/>
          <p:nvPr/>
        </p:nvGrpSpPr>
        <p:grpSpPr>
          <a:xfrm>
            <a:off x="0" y="4419600"/>
            <a:ext cx="4419600" cy="1757065"/>
            <a:chOff x="0" y="4419600"/>
            <a:chExt cx="4419600" cy="1757065"/>
          </a:xfrm>
        </p:grpSpPr>
        <p:sp>
          <p:nvSpPr>
            <p:cNvPr id="5" name="TextBox 4"/>
            <p:cNvSpPr txBox="1"/>
            <p:nvPr/>
          </p:nvSpPr>
          <p:spPr>
            <a:xfrm>
              <a:off x="0" y="5715000"/>
              <a:ext cx="3962400" cy="461665"/>
            </a:xfrm>
            <a:prstGeom prst="rect">
              <a:avLst/>
            </a:prstGeom>
            <a:noFill/>
          </p:spPr>
          <p:txBody>
            <a:bodyPr wrap="square" rtlCol="0">
              <a:spAutoFit/>
            </a:bodyPr>
            <a:lstStyle/>
            <a:p>
              <a:r>
                <a:rPr lang="en-US" sz="2400" dirty="0" smtClean="0"/>
                <a:t>“Alice is in yellow team”</a:t>
              </a:r>
              <a:endParaRPr lang="en-US" sz="2400" dirty="0"/>
            </a:p>
          </p:txBody>
        </p:sp>
        <p:cxnSp>
          <p:nvCxnSpPr>
            <p:cNvPr id="7" name="Straight Arrow Connector 6"/>
            <p:cNvCxnSpPr/>
            <p:nvPr/>
          </p:nvCxnSpPr>
          <p:spPr bwMode="auto">
            <a:xfrm flipV="1">
              <a:off x="1676400" y="4419600"/>
              <a:ext cx="2743200" cy="1295400"/>
            </a:xfrm>
            <a:prstGeom prst="straightConnector1">
              <a:avLst/>
            </a:prstGeom>
            <a:noFill/>
            <a:ln w="5715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grpSp>
      <p:grpSp>
        <p:nvGrpSpPr>
          <p:cNvPr id="23" name="Group 22"/>
          <p:cNvGrpSpPr/>
          <p:nvPr/>
        </p:nvGrpSpPr>
        <p:grpSpPr>
          <a:xfrm>
            <a:off x="4800600" y="4648200"/>
            <a:ext cx="4038600" cy="1604665"/>
            <a:chOff x="4800600" y="4648200"/>
            <a:chExt cx="4038600" cy="1604665"/>
          </a:xfrm>
        </p:grpSpPr>
        <p:sp>
          <p:nvSpPr>
            <p:cNvPr id="6" name="TextBox 5"/>
            <p:cNvSpPr txBox="1"/>
            <p:nvPr/>
          </p:nvSpPr>
          <p:spPr>
            <a:xfrm>
              <a:off x="4800600" y="5791200"/>
              <a:ext cx="4038600" cy="461665"/>
            </a:xfrm>
            <a:prstGeom prst="rect">
              <a:avLst/>
            </a:prstGeom>
            <a:noFill/>
          </p:spPr>
          <p:txBody>
            <a:bodyPr wrap="square" rtlCol="0">
              <a:spAutoFit/>
            </a:bodyPr>
            <a:lstStyle/>
            <a:p>
              <a:r>
                <a:rPr lang="en-US" sz="2400" dirty="0" smtClean="0"/>
                <a:t>“Bob is in white team”</a:t>
              </a:r>
              <a:endParaRPr lang="en-US" sz="2400" dirty="0"/>
            </a:p>
          </p:txBody>
        </p:sp>
        <p:cxnSp>
          <p:nvCxnSpPr>
            <p:cNvPr id="8" name="Straight Arrow Connector 7"/>
            <p:cNvCxnSpPr/>
            <p:nvPr/>
          </p:nvCxnSpPr>
          <p:spPr bwMode="auto">
            <a:xfrm rot="10800000">
              <a:off x="5029200" y="4648200"/>
              <a:ext cx="1371600" cy="1143000"/>
            </a:xfrm>
            <a:prstGeom prst="straightConnector1">
              <a:avLst/>
            </a:prstGeom>
            <a:noFill/>
            <a:ln w="5715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grpSp>
      <p:grpSp>
        <p:nvGrpSpPr>
          <p:cNvPr id="21" name="Group 20"/>
          <p:cNvGrpSpPr/>
          <p:nvPr/>
        </p:nvGrpSpPr>
        <p:grpSpPr>
          <a:xfrm>
            <a:off x="1752600" y="1524000"/>
            <a:ext cx="4114800" cy="3352800"/>
            <a:chOff x="1752600" y="1524000"/>
            <a:chExt cx="4114800" cy="3352800"/>
          </a:xfrm>
        </p:grpSpPr>
        <p:sp>
          <p:nvSpPr>
            <p:cNvPr id="14" name="TextBox 13"/>
            <p:cNvSpPr txBox="1"/>
            <p:nvPr/>
          </p:nvSpPr>
          <p:spPr>
            <a:xfrm>
              <a:off x="1752600" y="1524000"/>
              <a:ext cx="4114800" cy="457200"/>
            </a:xfrm>
            <a:prstGeom prst="rect">
              <a:avLst/>
            </a:prstGeom>
            <a:noFill/>
          </p:spPr>
          <p:txBody>
            <a:bodyPr wrap="square" rtlCol="0">
              <a:spAutoFit/>
            </a:bodyPr>
            <a:lstStyle/>
            <a:p>
              <a:r>
                <a:rPr lang="en-US" sz="2400" dirty="0" smtClean="0"/>
                <a:t>“Alice guards Bob”</a:t>
              </a:r>
              <a:endParaRPr lang="en-US" sz="2400" dirty="0"/>
            </a:p>
          </p:txBody>
        </p:sp>
        <p:cxnSp>
          <p:nvCxnSpPr>
            <p:cNvPr id="15" name="Straight Arrow Connector 14"/>
            <p:cNvCxnSpPr>
              <a:stCxn id="14" idx="2"/>
              <a:endCxn id="19" idx="1"/>
            </p:cNvCxnSpPr>
            <p:nvPr/>
          </p:nvCxnSpPr>
          <p:spPr bwMode="auto">
            <a:xfrm rot="16200000" flipH="1">
              <a:off x="3042421" y="2748779"/>
              <a:ext cx="2180151" cy="644992"/>
            </a:xfrm>
            <a:prstGeom prst="straightConnector1">
              <a:avLst/>
            </a:prstGeom>
            <a:noFill/>
            <a:ln w="57150" cap="flat" cmpd="sng" algn="ctr">
              <a:solidFill>
                <a:schemeClr val="accent4"/>
              </a:solidFill>
              <a:prstDash val="solid"/>
              <a:round/>
              <a:headEnd type="none" w="med" len="med"/>
              <a:tailEnd type="arrow"/>
            </a:ln>
            <a:effectLst>
              <a:outerShdw blurRad="50800" dist="38100" dir="8100000" algn="tr" rotWithShape="0">
                <a:prstClr val="black">
                  <a:alpha val="40000"/>
                </a:prstClr>
              </a:outerShdw>
            </a:effectLst>
          </p:spPr>
        </p:cxnSp>
        <p:sp>
          <p:nvSpPr>
            <p:cNvPr id="19" name="Oval 18"/>
            <p:cNvSpPr/>
            <p:nvPr/>
          </p:nvSpPr>
          <p:spPr bwMode="auto">
            <a:xfrm>
              <a:off x="4343400" y="4038600"/>
              <a:ext cx="762000" cy="838200"/>
            </a:xfrm>
            <a:prstGeom prst="ellipse">
              <a:avLst/>
            </a:prstGeom>
            <a:noFill/>
            <a:ln w="571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33" name="Group 32"/>
          <p:cNvGrpSpPr/>
          <p:nvPr/>
        </p:nvGrpSpPr>
        <p:grpSpPr>
          <a:xfrm>
            <a:off x="819150" y="2336631"/>
            <a:ext cx="7505700" cy="2184738"/>
            <a:chOff x="419100" y="6349662"/>
            <a:chExt cx="7505700" cy="2184738"/>
          </a:xfrm>
        </p:grpSpPr>
        <p:sp>
          <p:nvSpPr>
            <p:cNvPr id="30" name="Rounded Rectangle 29"/>
            <p:cNvSpPr/>
            <p:nvPr/>
          </p:nvSpPr>
          <p:spPr bwMode="auto">
            <a:xfrm>
              <a:off x="419100" y="6349662"/>
              <a:ext cx="7391400" cy="19050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endParaRPr lang="en-US" sz="2400" b="0" dirty="0" smtClean="0">
                <a:solidFill>
                  <a:schemeClr val="tx1"/>
                </a:solidFill>
                <a:latin typeface="Tahoma" charset="0"/>
              </a:endParaRPr>
            </a:p>
          </p:txBody>
        </p:sp>
        <p:sp>
          <p:nvSpPr>
            <p:cNvPr id="32" name="TextBox 31"/>
            <p:cNvSpPr txBox="1"/>
            <p:nvPr/>
          </p:nvSpPr>
          <p:spPr>
            <a:xfrm>
              <a:off x="838200" y="6503075"/>
              <a:ext cx="7086600" cy="2031325"/>
            </a:xfrm>
            <a:prstGeom prst="rect">
              <a:avLst/>
            </a:prstGeom>
            <a:noFill/>
          </p:spPr>
          <p:txBody>
            <a:bodyPr wrap="square" rtlCol="0">
              <a:spAutoFit/>
            </a:bodyPr>
            <a:lstStyle/>
            <a:p>
              <a:pPr algn="l"/>
              <a:r>
                <a:rPr lang="en-US" b="0" dirty="0" smtClean="0">
                  <a:latin typeface="Tahoma" charset="0"/>
                </a:rPr>
                <a:t>Tracking yellow and white teams independently ignores the fact that Alice and Bob are always next to each other!</a:t>
              </a:r>
            </a:p>
            <a:p>
              <a:pPr algn="l"/>
              <a:endParaRPr lang="en-US" dirty="0"/>
            </a:p>
          </p:txBody>
        </p:sp>
      </p:grpSp>
      <p:sp>
        <p:nvSpPr>
          <p:cNvPr id="18" name="Slide Number Placeholder 17"/>
          <p:cNvSpPr>
            <a:spLocks noGrp="1"/>
          </p:cNvSpPr>
          <p:nvPr>
            <p:ph type="sldNum" sz="quarter" idx="12"/>
          </p:nvPr>
        </p:nvSpPr>
        <p:spPr/>
        <p:txBody>
          <a:bodyPr/>
          <a:lstStyle/>
          <a:p>
            <a:fld id="{5A1D4220-6FA6-4414-AE3B-775DEAC5B3BB}"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rctx="PPT">
                                        <p:cTn id="19" dur="indefinite"/>
                                        <p:tgtEl>
                                          <p:spTgt spid="3">
                                            <p:txEl>
                                              <p:pRg st="0" end="0"/>
                                            </p:txEl>
                                          </p:spTgt>
                                        </p:tgtEl>
                                        <p:attrNameLst>
                                          <p:attrName>style.opacity</p:attrName>
                                        </p:attrNameLst>
                                      </p:cBhvr>
                                      <p:to>
                                        <p:strVal val="0.25"/>
                                      </p:to>
                                    </p:set>
                                    <p:animEffect filter="image" prLst="opacity: 0.25">
                                      <p:cBhvr rctx="IE">
                                        <p:cTn id="20" dur="indefinite"/>
                                        <p:tgtEl>
                                          <p:spTgt spid="3">
                                            <p:txEl>
                                              <p:pRg st="0" end="0"/>
                                            </p:txEl>
                                          </p:spTgt>
                                        </p:tgtEl>
                                      </p:cBhvr>
                                    </p:animEffect>
                                  </p:childTnLst>
                                </p:cTn>
                              </p:par>
                              <p:par>
                                <p:cTn id="21" presetID="9" presetClass="emph" presetSubtype="0" nodeType="withEffect">
                                  <p:stCondLst>
                                    <p:cond delay="0"/>
                                  </p:stCondLst>
                                  <p:childTnLst>
                                    <p:set>
                                      <p:cBhvr rctx="PPT">
                                        <p:cTn id="22" dur="indefinite"/>
                                        <p:tgtEl>
                                          <p:spTgt spid="4"/>
                                        </p:tgtEl>
                                        <p:attrNameLst>
                                          <p:attrName>style.opacity</p:attrName>
                                        </p:attrNameLst>
                                      </p:cBhvr>
                                      <p:to>
                                        <p:strVal val="0.25"/>
                                      </p:to>
                                    </p:set>
                                    <p:animEffect filter="image" prLst="opacity: 0.25">
                                      <p:cBhvr rctx="IE">
                                        <p:cTn id="23" dur="indefinite"/>
                                        <p:tgtEl>
                                          <p:spTgt spid="4"/>
                                        </p:tgtEl>
                                      </p:cBhvr>
                                    </p:animEffect>
                                  </p:childTnLst>
                                </p:cTn>
                              </p:par>
                              <p:par>
                                <p:cTn id="24" presetID="9" presetClass="emph" presetSubtype="0" nodeType="withEffect">
                                  <p:stCondLst>
                                    <p:cond delay="0"/>
                                  </p:stCondLst>
                                  <p:childTnLst>
                                    <p:set>
                                      <p:cBhvr rctx="PPT">
                                        <p:cTn id="25" dur="indefinite"/>
                                        <p:tgtEl>
                                          <p:spTgt spid="22"/>
                                        </p:tgtEl>
                                        <p:attrNameLst>
                                          <p:attrName>style.opacity</p:attrName>
                                        </p:attrNameLst>
                                      </p:cBhvr>
                                      <p:to>
                                        <p:strVal val="0.25"/>
                                      </p:to>
                                    </p:set>
                                    <p:animEffect filter="image" prLst="opacity: 0.25">
                                      <p:cBhvr rctx="IE">
                                        <p:cTn id="26" dur="indefinite"/>
                                        <p:tgtEl>
                                          <p:spTgt spid="22"/>
                                        </p:tgtEl>
                                      </p:cBhvr>
                                    </p:animEffect>
                                  </p:childTnLst>
                                </p:cTn>
                              </p:par>
                              <p:par>
                                <p:cTn id="27" presetID="9" presetClass="emph" presetSubtype="0" nodeType="withEffect">
                                  <p:stCondLst>
                                    <p:cond delay="0"/>
                                  </p:stCondLst>
                                  <p:childTnLst>
                                    <p:set>
                                      <p:cBhvr rctx="PPT">
                                        <p:cTn id="28" dur="indefinite"/>
                                        <p:tgtEl>
                                          <p:spTgt spid="23"/>
                                        </p:tgtEl>
                                        <p:attrNameLst>
                                          <p:attrName>style.opacity</p:attrName>
                                        </p:attrNameLst>
                                      </p:cBhvr>
                                      <p:to>
                                        <p:strVal val="0.25"/>
                                      </p:to>
                                    </p:set>
                                    <p:animEffect filter="image" prLst="opacity: 0.25">
                                      <p:cBhvr rctx="IE">
                                        <p:cTn id="29" dur="indefinite"/>
                                        <p:tgtEl>
                                          <p:spTgt spid="23"/>
                                        </p:tgtEl>
                                      </p:cBhvr>
                                    </p:animEffect>
                                  </p:childTnLst>
                                </p:cTn>
                              </p:par>
                              <p:par>
                                <p:cTn id="30" presetID="9" presetClass="emph" presetSubtype="0" nodeType="withEffect">
                                  <p:stCondLst>
                                    <p:cond delay="0"/>
                                  </p:stCondLst>
                                  <p:childTnLst>
                                    <p:set>
                                      <p:cBhvr rctx="PPT">
                                        <p:cTn id="31" dur="indefinite"/>
                                        <p:tgtEl>
                                          <p:spTgt spid="21"/>
                                        </p:tgtEl>
                                        <p:attrNameLst>
                                          <p:attrName>style.opacity</p:attrName>
                                        </p:attrNameLst>
                                      </p:cBhvr>
                                      <p:to>
                                        <p:strVal val="0.25"/>
                                      </p:to>
                                    </p:set>
                                    <p:animEffect filter="image" prLst="opacity: 0.25">
                                      <p:cBhvr rctx="IE">
                                        <p:cTn id="32" dur="indefinite"/>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Near-Independence</a:t>
            </a:r>
            <a:endParaRPr lang="en-US" dirty="0"/>
          </a:p>
        </p:txBody>
      </p:sp>
      <p:sp>
        <p:nvSpPr>
          <p:cNvPr id="3" name="Content Placeholder 2"/>
          <p:cNvSpPr>
            <a:spLocks noGrp="1"/>
          </p:cNvSpPr>
          <p:nvPr>
            <p:ph idx="1"/>
          </p:nvPr>
        </p:nvSpPr>
        <p:spPr/>
        <p:txBody>
          <a:bodyPr/>
          <a:lstStyle/>
          <a:p>
            <a:r>
              <a:rPr lang="en-US" sz="2400" dirty="0" smtClean="0"/>
              <a:t>We only detect at first-order, but:</a:t>
            </a:r>
          </a:p>
          <a:p>
            <a:pPr lvl="1"/>
            <a:r>
              <a:rPr lang="en-US" dirty="0" smtClean="0"/>
              <a:t>We can measure departure from independence at higher orders</a:t>
            </a:r>
          </a:p>
          <a:p>
            <a:pPr lvl="1"/>
            <a:r>
              <a:rPr lang="en-US" dirty="0" smtClean="0"/>
              <a:t>And even when higher order independence does not hold, we have the following result:</a:t>
            </a:r>
          </a:p>
          <a:p>
            <a:pPr lvl="1"/>
            <a:endParaRPr lang="en-US" dirty="0" smtClean="0"/>
          </a:p>
          <a:p>
            <a:pPr lvl="2"/>
            <a:endParaRPr lang="en-US" dirty="0" smtClean="0"/>
          </a:p>
          <a:p>
            <a:pPr lvl="2"/>
            <a:endParaRPr lang="en-US" dirty="0" smtClean="0"/>
          </a:p>
          <a:p>
            <a:pPr lvl="2"/>
            <a:endParaRPr lang="en-US" dirty="0" smtClean="0"/>
          </a:p>
          <a:p>
            <a:pPr lvl="2"/>
            <a:endParaRPr lang="en-US" dirty="0" smtClean="0"/>
          </a:p>
          <a:p>
            <a:pPr lvl="2"/>
            <a:r>
              <a:rPr lang="en-US" dirty="0" smtClean="0"/>
              <a:t>(we get a marginal distribution for white team and a marginal distribution for yellow team)</a:t>
            </a:r>
          </a:p>
          <a:p>
            <a:pPr lvl="2"/>
            <a:r>
              <a:rPr lang="en-US" dirty="0" smtClean="0"/>
              <a:t>When first-order independence does not hold, we obtain approximate </a:t>
            </a:r>
            <a:r>
              <a:rPr lang="en-US" dirty="0" err="1" smtClean="0"/>
              <a:t>marginals</a:t>
            </a:r>
            <a:r>
              <a:rPr lang="en-US" dirty="0" smtClean="0"/>
              <a:t>.</a:t>
            </a:r>
            <a:endParaRPr lang="en-US" dirty="0"/>
          </a:p>
        </p:txBody>
      </p:sp>
      <p:grpSp>
        <p:nvGrpSpPr>
          <p:cNvPr id="4" name="Group 3"/>
          <p:cNvGrpSpPr/>
          <p:nvPr/>
        </p:nvGrpSpPr>
        <p:grpSpPr>
          <a:xfrm>
            <a:off x="990600" y="3429000"/>
            <a:ext cx="7315200" cy="1390650"/>
            <a:chOff x="685800" y="5831909"/>
            <a:chExt cx="7315200" cy="1562100"/>
          </a:xfrm>
        </p:grpSpPr>
        <p:sp>
          <p:nvSpPr>
            <p:cNvPr id="5" name="Rounded Rectangle 4"/>
            <p:cNvSpPr/>
            <p:nvPr/>
          </p:nvSpPr>
          <p:spPr bwMode="auto">
            <a:xfrm>
              <a:off x="685800" y="5831909"/>
              <a:ext cx="7315200" cy="15621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6" name="Text Box 736"/>
            <p:cNvSpPr txBox="1">
              <a:spLocks noChangeArrowheads="1"/>
            </p:cNvSpPr>
            <p:nvPr/>
          </p:nvSpPr>
          <p:spPr bwMode="auto">
            <a:xfrm>
              <a:off x="685800" y="5946209"/>
              <a:ext cx="6934200" cy="1200329"/>
            </a:xfrm>
            <a:prstGeom prst="rect">
              <a:avLst/>
            </a:prstGeom>
            <a:noFill/>
            <a:ln w="76200">
              <a:noFill/>
              <a:miter lim="800000"/>
              <a:headEnd/>
              <a:tailEnd/>
            </a:ln>
          </p:spPr>
          <p:txBody>
            <a:bodyPr wrap="square">
              <a:spAutoFit/>
            </a:bodyPr>
            <a:lstStyle/>
            <a:p>
              <a:pPr lvl="1" algn="l" eaLnBrk="1" hangingPunct="1"/>
              <a:r>
                <a:rPr lang="en-US" sz="2400" dirty="0" smtClean="0">
                  <a:solidFill>
                    <a:srgbClr val="0070C0"/>
                  </a:solidFill>
                </a:rPr>
                <a:t>Theorem</a:t>
              </a:r>
              <a:r>
                <a:rPr lang="en-US" sz="2400" dirty="0" smtClean="0"/>
                <a:t>: </a:t>
              </a:r>
              <a:r>
                <a:rPr lang="en-US" sz="2400" b="0" i="1" dirty="0" smtClean="0"/>
                <a:t>If first-order independence holds, we always obtain exact marginals of each subset of tracks.</a:t>
              </a:r>
            </a:p>
          </p:txBody>
        </p:sp>
      </p:grpSp>
      <p:sp>
        <p:nvSpPr>
          <p:cNvPr id="7" name="Slide Number Placeholder 6"/>
          <p:cNvSpPr>
            <a:spLocks noGrp="1"/>
          </p:cNvSpPr>
          <p:nvPr>
            <p:ph type="sldNum" sz="quarter" idx="12"/>
          </p:nvPr>
        </p:nvSpPr>
        <p:spPr/>
        <p:txBody>
          <a:bodyPr/>
          <a:lstStyle/>
          <a:p>
            <a:fld id="{5A1D4220-6FA6-4414-AE3B-775DEAC5B3BB}"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Accuracy</a:t>
            </a:r>
            <a:endParaRPr lang="en-US" dirty="0"/>
          </a:p>
        </p:txBody>
      </p:sp>
      <p:sp>
        <p:nvSpPr>
          <p:cNvPr id="3080" name="Line 8"/>
          <p:cNvSpPr>
            <a:spLocks noChangeShapeType="1"/>
          </p:cNvSpPr>
          <p:nvPr/>
        </p:nvSpPr>
        <p:spPr bwMode="auto">
          <a:xfrm>
            <a:off x="1922184" y="5758394"/>
            <a:ext cx="5688963" cy="19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9"/>
          <p:cNvSpPr>
            <a:spLocks noChangeShapeType="1"/>
          </p:cNvSpPr>
          <p:nvPr/>
        </p:nvSpPr>
        <p:spPr bwMode="auto">
          <a:xfrm flipV="1">
            <a:off x="1922184" y="1614433"/>
            <a:ext cx="1996" cy="41439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Line 10"/>
          <p:cNvSpPr>
            <a:spLocks noChangeShapeType="1"/>
          </p:cNvSpPr>
          <p:nvPr/>
        </p:nvSpPr>
        <p:spPr bwMode="auto">
          <a:xfrm flipV="1">
            <a:off x="1922184" y="5698510"/>
            <a:ext cx="1996" cy="598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Rectangle 11"/>
          <p:cNvSpPr>
            <a:spLocks noChangeArrowheads="1"/>
          </p:cNvSpPr>
          <p:nvPr/>
        </p:nvSpPr>
        <p:spPr bwMode="auto">
          <a:xfrm>
            <a:off x="1850324" y="5794324"/>
            <a:ext cx="287442"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3084" name="Line 12"/>
          <p:cNvSpPr>
            <a:spLocks noChangeShapeType="1"/>
          </p:cNvSpPr>
          <p:nvPr/>
        </p:nvSpPr>
        <p:spPr bwMode="auto">
          <a:xfrm flipV="1">
            <a:off x="2832418" y="5698510"/>
            <a:ext cx="1996" cy="598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Rectangle 13"/>
          <p:cNvSpPr>
            <a:spLocks noChangeArrowheads="1"/>
          </p:cNvSpPr>
          <p:nvPr/>
        </p:nvSpPr>
        <p:spPr bwMode="auto">
          <a:xfrm>
            <a:off x="2556953" y="5794324"/>
            <a:ext cx="694652"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0.05</a:t>
            </a:r>
            <a:endParaRPr kumimoji="0" lang="en-US" sz="1800" b="0" i="0" u="none" strike="noStrike" cap="none" normalizeH="0" baseline="0" smtClean="0">
              <a:ln>
                <a:noFill/>
              </a:ln>
              <a:solidFill>
                <a:schemeClr val="tx1"/>
              </a:solidFill>
              <a:effectLst/>
              <a:latin typeface="Arial" pitchFamily="34" charset="0"/>
            </a:endParaRPr>
          </a:p>
        </p:txBody>
      </p:sp>
      <p:sp>
        <p:nvSpPr>
          <p:cNvPr id="3086" name="Line 14"/>
          <p:cNvSpPr>
            <a:spLocks noChangeShapeType="1"/>
          </p:cNvSpPr>
          <p:nvPr/>
        </p:nvSpPr>
        <p:spPr bwMode="auto">
          <a:xfrm flipV="1">
            <a:off x="3754629" y="5698510"/>
            <a:ext cx="1996" cy="598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15"/>
          <p:cNvSpPr>
            <a:spLocks noChangeArrowheads="1"/>
          </p:cNvSpPr>
          <p:nvPr/>
        </p:nvSpPr>
        <p:spPr bwMode="auto">
          <a:xfrm>
            <a:off x="3563001" y="5794324"/>
            <a:ext cx="526978"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0.1</a:t>
            </a:r>
            <a:endParaRPr kumimoji="0" lang="en-US" sz="1800" b="0" i="0" u="none" strike="noStrike" cap="none" normalizeH="0" baseline="0" smtClean="0">
              <a:ln>
                <a:noFill/>
              </a:ln>
              <a:solidFill>
                <a:schemeClr val="tx1"/>
              </a:solidFill>
              <a:effectLst/>
              <a:latin typeface="Arial" pitchFamily="34" charset="0"/>
            </a:endParaRPr>
          </a:p>
        </p:txBody>
      </p:sp>
      <p:sp>
        <p:nvSpPr>
          <p:cNvPr id="3088" name="Line 16"/>
          <p:cNvSpPr>
            <a:spLocks noChangeShapeType="1"/>
          </p:cNvSpPr>
          <p:nvPr/>
        </p:nvSpPr>
        <p:spPr bwMode="auto">
          <a:xfrm flipV="1">
            <a:off x="4676840" y="5698510"/>
            <a:ext cx="1996" cy="598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Rectangle 17"/>
          <p:cNvSpPr>
            <a:spLocks noChangeArrowheads="1"/>
          </p:cNvSpPr>
          <p:nvPr/>
        </p:nvSpPr>
        <p:spPr bwMode="auto">
          <a:xfrm>
            <a:off x="4401375" y="5794324"/>
            <a:ext cx="694652"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0.15</a:t>
            </a:r>
            <a:endParaRPr kumimoji="0" lang="en-US" sz="1800" b="0" i="0" u="none" strike="noStrike" cap="none" normalizeH="0" baseline="0" smtClean="0">
              <a:ln>
                <a:noFill/>
              </a:ln>
              <a:solidFill>
                <a:schemeClr val="tx1"/>
              </a:solidFill>
              <a:effectLst/>
              <a:latin typeface="Arial" pitchFamily="34" charset="0"/>
            </a:endParaRPr>
          </a:p>
        </p:txBody>
      </p:sp>
      <p:sp>
        <p:nvSpPr>
          <p:cNvPr id="3090" name="Line 18"/>
          <p:cNvSpPr>
            <a:spLocks noChangeShapeType="1"/>
          </p:cNvSpPr>
          <p:nvPr/>
        </p:nvSpPr>
        <p:spPr bwMode="auto">
          <a:xfrm flipV="1">
            <a:off x="5599051" y="5698510"/>
            <a:ext cx="1996" cy="598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Rectangle 19"/>
          <p:cNvSpPr>
            <a:spLocks noChangeArrowheads="1"/>
          </p:cNvSpPr>
          <p:nvPr/>
        </p:nvSpPr>
        <p:spPr bwMode="auto">
          <a:xfrm>
            <a:off x="5407423" y="5794324"/>
            <a:ext cx="526978"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0.2</a:t>
            </a:r>
            <a:endParaRPr kumimoji="0" lang="en-US" sz="1800" b="0" i="0" u="none" strike="noStrike" cap="none" normalizeH="0" baseline="0" smtClean="0">
              <a:ln>
                <a:noFill/>
              </a:ln>
              <a:solidFill>
                <a:schemeClr val="tx1"/>
              </a:solidFill>
              <a:effectLst/>
              <a:latin typeface="Arial" pitchFamily="34" charset="0"/>
            </a:endParaRPr>
          </a:p>
        </p:txBody>
      </p:sp>
      <p:sp>
        <p:nvSpPr>
          <p:cNvPr id="3092" name="Line 20"/>
          <p:cNvSpPr>
            <a:spLocks noChangeShapeType="1"/>
          </p:cNvSpPr>
          <p:nvPr/>
        </p:nvSpPr>
        <p:spPr bwMode="auto">
          <a:xfrm flipV="1">
            <a:off x="6509285" y="5698510"/>
            <a:ext cx="1996" cy="598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Rectangle 21"/>
          <p:cNvSpPr>
            <a:spLocks noChangeArrowheads="1"/>
          </p:cNvSpPr>
          <p:nvPr/>
        </p:nvSpPr>
        <p:spPr bwMode="auto">
          <a:xfrm>
            <a:off x="6233820" y="5794324"/>
            <a:ext cx="694652"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0.25</a:t>
            </a:r>
            <a:endParaRPr kumimoji="0" lang="en-US" sz="1800" b="0" i="0" u="none" strike="noStrike" cap="none" normalizeH="0" baseline="0" smtClean="0">
              <a:ln>
                <a:noFill/>
              </a:ln>
              <a:solidFill>
                <a:schemeClr val="tx1"/>
              </a:solidFill>
              <a:effectLst/>
              <a:latin typeface="Arial" pitchFamily="34" charset="0"/>
            </a:endParaRPr>
          </a:p>
        </p:txBody>
      </p:sp>
      <p:sp>
        <p:nvSpPr>
          <p:cNvPr id="3094" name="Line 22"/>
          <p:cNvSpPr>
            <a:spLocks noChangeShapeType="1"/>
          </p:cNvSpPr>
          <p:nvPr/>
        </p:nvSpPr>
        <p:spPr bwMode="auto">
          <a:xfrm flipV="1">
            <a:off x="7431496" y="5698510"/>
            <a:ext cx="1996" cy="5988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 name="Rectangle 23"/>
          <p:cNvSpPr>
            <a:spLocks noChangeArrowheads="1"/>
          </p:cNvSpPr>
          <p:nvPr/>
        </p:nvSpPr>
        <p:spPr bwMode="auto">
          <a:xfrm>
            <a:off x="7239868" y="5794324"/>
            <a:ext cx="526978"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0.3</a:t>
            </a:r>
            <a:endParaRPr kumimoji="0" lang="en-US" sz="1800" b="0" i="0" u="none" strike="noStrike" cap="none" normalizeH="0" baseline="0" smtClean="0">
              <a:ln>
                <a:noFill/>
              </a:ln>
              <a:solidFill>
                <a:schemeClr val="tx1"/>
              </a:solidFill>
              <a:effectLst/>
              <a:latin typeface="Arial" pitchFamily="34" charset="0"/>
            </a:endParaRPr>
          </a:p>
        </p:txBody>
      </p:sp>
      <p:sp>
        <p:nvSpPr>
          <p:cNvPr id="3096" name="Line 24"/>
          <p:cNvSpPr>
            <a:spLocks noChangeShapeType="1"/>
          </p:cNvSpPr>
          <p:nvPr/>
        </p:nvSpPr>
        <p:spPr bwMode="auto">
          <a:xfrm>
            <a:off x="1922184" y="5758394"/>
            <a:ext cx="47907" cy="19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 name="Rectangle 25"/>
          <p:cNvSpPr>
            <a:spLocks noChangeArrowheads="1"/>
          </p:cNvSpPr>
          <p:nvPr/>
        </p:nvSpPr>
        <p:spPr bwMode="auto">
          <a:xfrm>
            <a:off x="1718579" y="5602696"/>
            <a:ext cx="287442"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3098" name="Line 26"/>
          <p:cNvSpPr>
            <a:spLocks noChangeShapeType="1"/>
          </p:cNvSpPr>
          <p:nvPr/>
        </p:nvSpPr>
        <p:spPr bwMode="auto">
          <a:xfrm>
            <a:off x="1922184" y="4920021"/>
            <a:ext cx="47907" cy="19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 name="Rectangle 27"/>
          <p:cNvSpPr>
            <a:spLocks noChangeArrowheads="1"/>
          </p:cNvSpPr>
          <p:nvPr/>
        </p:nvSpPr>
        <p:spPr bwMode="auto">
          <a:xfrm>
            <a:off x="1479044" y="4764323"/>
            <a:ext cx="526978"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0.2</a:t>
            </a:r>
            <a:endParaRPr kumimoji="0" lang="en-US" sz="1800" b="0" i="0" u="none" strike="noStrike" cap="none" normalizeH="0" baseline="0" smtClean="0">
              <a:ln>
                <a:noFill/>
              </a:ln>
              <a:solidFill>
                <a:schemeClr val="tx1"/>
              </a:solidFill>
              <a:effectLst/>
              <a:latin typeface="Arial" pitchFamily="34" charset="0"/>
            </a:endParaRPr>
          </a:p>
        </p:txBody>
      </p:sp>
      <p:sp>
        <p:nvSpPr>
          <p:cNvPr id="3100" name="Line 28"/>
          <p:cNvSpPr>
            <a:spLocks noChangeShapeType="1"/>
          </p:cNvSpPr>
          <p:nvPr/>
        </p:nvSpPr>
        <p:spPr bwMode="auto">
          <a:xfrm>
            <a:off x="1922184" y="4093624"/>
            <a:ext cx="47907" cy="19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1" name="Rectangle 29"/>
          <p:cNvSpPr>
            <a:spLocks noChangeArrowheads="1"/>
          </p:cNvSpPr>
          <p:nvPr/>
        </p:nvSpPr>
        <p:spPr bwMode="auto">
          <a:xfrm>
            <a:off x="1479044" y="3937926"/>
            <a:ext cx="526978"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0.4</a:t>
            </a:r>
            <a:endParaRPr kumimoji="0" lang="en-US" sz="1800" b="0" i="0" u="none" strike="noStrike" cap="none" normalizeH="0" baseline="0" smtClean="0">
              <a:ln>
                <a:noFill/>
              </a:ln>
              <a:solidFill>
                <a:schemeClr val="tx1"/>
              </a:solidFill>
              <a:effectLst/>
              <a:latin typeface="Arial" pitchFamily="34" charset="0"/>
            </a:endParaRPr>
          </a:p>
        </p:txBody>
      </p:sp>
      <p:sp>
        <p:nvSpPr>
          <p:cNvPr id="3102" name="Line 30"/>
          <p:cNvSpPr>
            <a:spLocks noChangeShapeType="1"/>
          </p:cNvSpPr>
          <p:nvPr/>
        </p:nvSpPr>
        <p:spPr bwMode="auto">
          <a:xfrm>
            <a:off x="1922184" y="3267227"/>
            <a:ext cx="47907" cy="19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 name="Rectangle 31"/>
          <p:cNvSpPr>
            <a:spLocks noChangeArrowheads="1"/>
          </p:cNvSpPr>
          <p:nvPr/>
        </p:nvSpPr>
        <p:spPr bwMode="auto">
          <a:xfrm>
            <a:off x="1479044" y="3111529"/>
            <a:ext cx="526978"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0.6</a:t>
            </a:r>
            <a:endParaRPr kumimoji="0" lang="en-US" sz="1800" b="0" i="0" u="none" strike="noStrike" cap="none" normalizeH="0" baseline="0" smtClean="0">
              <a:ln>
                <a:noFill/>
              </a:ln>
              <a:solidFill>
                <a:schemeClr val="tx1"/>
              </a:solidFill>
              <a:effectLst/>
              <a:latin typeface="Arial" pitchFamily="34" charset="0"/>
            </a:endParaRPr>
          </a:p>
        </p:txBody>
      </p:sp>
      <p:sp>
        <p:nvSpPr>
          <p:cNvPr id="3104" name="Line 32"/>
          <p:cNvSpPr>
            <a:spLocks noChangeShapeType="1"/>
          </p:cNvSpPr>
          <p:nvPr/>
        </p:nvSpPr>
        <p:spPr bwMode="auto">
          <a:xfrm>
            <a:off x="1922184" y="2440830"/>
            <a:ext cx="47907" cy="19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5" name="Rectangle 33"/>
          <p:cNvSpPr>
            <a:spLocks noChangeArrowheads="1"/>
          </p:cNvSpPr>
          <p:nvPr/>
        </p:nvSpPr>
        <p:spPr bwMode="auto">
          <a:xfrm>
            <a:off x="1479044" y="2285132"/>
            <a:ext cx="526978"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0.8</a:t>
            </a:r>
            <a:endParaRPr kumimoji="0" lang="en-US" sz="1800" b="0" i="0" u="none" strike="noStrike" cap="none" normalizeH="0" baseline="0" smtClean="0">
              <a:ln>
                <a:noFill/>
              </a:ln>
              <a:solidFill>
                <a:schemeClr val="tx1"/>
              </a:solidFill>
              <a:effectLst/>
              <a:latin typeface="Arial" pitchFamily="34" charset="0"/>
            </a:endParaRPr>
          </a:p>
        </p:txBody>
      </p:sp>
      <p:sp>
        <p:nvSpPr>
          <p:cNvPr id="3106" name="Line 34"/>
          <p:cNvSpPr>
            <a:spLocks noChangeShapeType="1"/>
          </p:cNvSpPr>
          <p:nvPr/>
        </p:nvSpPr>
        <p:spPr bwMode="auto">
          <a:xfrm>
            <a:off x="1922184" y="1614433"/>
            <a:ext cx="47907" cy="19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7" name="Rectangle 35"/>
          <p:cNvSpPr>
            <a:spLocks noChangeArrowheads="1"/>
          </p:cNvSpPr>
          <p:nvPr/>
        </p:nvSpPr>
        <p:spPr bwMode="auto">
          <a:xfrm>
            <a:off x="1718579" y="1458735"/>
            <a:ext cx="287442"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3221" name="Rectangle 149"/>
          <p:cNvSpPr>
            <a:spLocks noChangeArrowheads="1"/>
          </p:cNvSpPr>
          <p:nvPr/>
        </p:nvSpPr>
        <p:spPr bwMode="auto">
          <a:xfrm>
            <a:off x="3455210" y="6093744"/>
            <a:ext cx="2718726"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ratio of observations</a:t>
            </a:r>
            <a:endParaRPr kumimoji="0" lang="en-US" sz="1800" b="0" i="0" u="none" strike="noStrike" cap="none" normalizeH="0" baseline="0" smtClean="0">
              <a:ln>
                <a:noFill/>
              </a:ln>
              <a:solidFill>
                <a:schemeClr val="tx1"/>
              </a:solidFill>
              <a:effectLst/>
              <a:latin typeface="Arial" pitchFamily="34" charset="0"/>
            </a:endParaRPr>
          </a:p>
        </p:txBody>
      </p:sp>
      <p:sp>
        <p:nvSpPr>
          <p:cNvPr id="3222" name="Rectangle 150"/>
          <p:cNvSpPr>
            <a:spLocks noChangeArrowheads="1"/>
          </p:cNvSpPr>
          <p:nvPr/>
        </p:nvSpPr>
        <p:spPr bwMode="auto">
          <a:xfrm rot="16200000">
            <a:off x="279371" y="3458855"/>
            <a:ext cx="1964190" cy="3832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rPr>
              <a:t>label accuracy</a:t>
            </a:r>
            <a:endParaRPr kumimoji="0" lang="en-US" sz="1800" b="0" i="0" u="none" strike="noStrike" cap="none" normalizeH="0" baseline="0" smtClean="0">
              <a:ln>
                <a:noFill/>
              </a:ln>
              <a:solidFill>
                <a:schemeClr val="tx1"/>
              </a:solidFill>
              <a:effectLst/>
              <a:latin typeface="Arial" pitchFamily="34" charset="0"/>
            </a:endParaRPr>
          </a:p>
        </p:txBody>
      </p:sp>
      <p:grpSp>
        <p:nvGrpSpPr>
          <p:cNvPr id="146" name="Group 145"/>
          <p:cNvGrpSpPr/>
          <p:nvPr/>
        </p:nvGrpSpPr>
        <p:grpSpPr>
          <a:xfrm>
            <a:off x="2269510" y="1722224"/>
            <a:ext cx="5353615" cy="1774557"/>
            <a:chOff x="2269510" y="1722224"/>
            <a:chExt cx="5353615" cy="1774557"/>
          </a:xfrm>
        </p:grpSpPr>
        <p:sp>
          <p:nvSpPr>
            <p:cNvPr id="147" name="Line 36"/>
            <p:cNvSpPr>
              <a:spLocks noChangeShapeType="1"/>
            </p:cNvSpPr>
            <p:nvPr/>
          </p:nvSpPr>
          <p:spPr bwMode="auto">
            <a:xfrm>
              <a:off x="2317417" y="2919901"/>
              <a:ext cx="1996" cy="574885"/>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8" name="Line 37"/>
            <p:cNvSpPr>
              <a:spLocks noChangeShapeType="1"/>
            </p:cNvSpPr>
            <p:nvPr/>
          </p:nvSpPr>
          <p:spPr bwMode="auto">
            <a:xfrm>
              <a:off x="2269510" y="2919901"/>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9" name="Line 38"/>
            <p:cNvSpPr>
              <a:spLocks noChangeShapeType="1"/>
            </p:cNvSpPr>
            <p:nvPr/>
          </p:nvSpPr>
          <p:spPr bwMode="auto">
            <a:xfrm>
              <a:off x="2269510" y="3494785"/>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0" name="Line 39"/>
            <p:cNvSpPr>
              <a:spLocks noChangeShapeType="1"/>
            </p:cNvSpPr>
            <p:nvPr/>
          </p:nvSpPr>
          <p:spPr bwMode="auto">
            <a:xfrm>
              <a:off x="2700674" y="2644435"/>
              <a:ext cx="1996" cy="119768"/>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1" name="Line 40"/>
            <p:cNvSpPr>
              <a:spLocks noChangeShapeType="1"/>
            </p:cNvSpPr>
            <p:nvPr/>
          </p:nvSpPr>
          <p:spPr bwMode="auto">
            <a:xfrm>
              <a:off x="2652767" y="2644435"/>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2" name="Line 41"/>
            <p:cNvSpPr>
              <a:spLocks noChangeShapeType="1"/>
            </p:cNvSpPr>
            <p:nvPr/>
          </p:nvSpPr>
          <p:spPr bwMode="auto">
            <a:xfrm>
              <a:off x="2652767" y="2764203"/>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3" name="Line 42"/>
            <p:cNvSpPr>
              <a:spLocks noChangeShapeType="1"/>
            </p:cNvSpPr>
            <p:nvPr/>
          </p:nvSpPr>
          <p:spPr bwMode="auto">
            <a:xfrm>
              <a:off x="3071954" y="2452807"/>
              <a:ext cx="1996" cy="59884"/>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4" name="Line 43"/>
            <p:cNvSpPr>
              <a:spLocks noChangeShapeType="1"/>
            </p:cNvSpPr>
            <p:nvPr/>
          </p:nvSpPr>
          <p:spPr bwMode="auto">
            <a:xfrm>
              <a:off x="3024047" y="2452807"/>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5" name="Line 44"/>
            <p:cNvSpPr>
              <a:spLocks noChangeShapeType="1"/>
            </p:cNvSpPr>
            <p:nvPr/>
          </p:nvSpPr>
          <p:spPr bwMode="auto">
            <a:xfrm>
              <a:off x="3024047" y="2512691"/>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6" name="Line 45"/>
            <p:cNvSpPr>
              <a:spLocks noChangeShapeType="1"/>
            </p:cNvSpPr>
            <p:nvPr/>
          </p:nvSpPr>
          <p:spPr bwMode="auto">
            <a:xfrm>
              <a:off x="3431257" y="2249202"/>
              <a:ext cx="1996" cy="227559"/>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7" name="Line 46"/>
            <p:cNvSpPr>
              <a:spLocks noChangeShapeType="1"/>
            </p:cNvSpPr>
            <p:nvPr/>
          </p:nvSpPr>
          <p:spPr bwMode="auto">
            <a:xfrm>
              <a:off x="3371373" y="2249202"/>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8" name="Line 47"/>
            <p:cNvSpPr>
              <a:spLocks noChangeShapeType="1"/>
            </p:cNvSpPr>
            <p:nvPr/>
          </p:nvSpPr>
          <p:spPr bwMode="auto">
            <a:xfrm>
              <a:off x="3371373" y="2476760"/>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9" name="Line 48"/>
            <p:cNvSpPr>
              <a:spLocks noChangeShapeType="1"/>
            </p:cNvSpPr>
            <p:nvPr/>
          </p:nvSpPr>
          <p:spPr bwMode="auto">
            <a:xfrm>
              <a:off x="3766606" y="2261179"/>
              <a:ext cx="1996" cy="83837"/>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0" name="Line 49"/>
            <p:cNvSpPr>
              <a:spLocks noChangeShapeType="1"/>
            </p:cNvSpPr>
            <p:nvPr/>
          </p:nvSpPr>
          <p:spPr bwMode="auto">
            <a:xfrm>
              <a:off x="3718699" y="2261179"/>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1" name="Line 50"/>
            <p:cNvSpPr>
              <a:spLocks noChangeShapeType="1"/>
            </p:cNvSpPr>
            <p:nvPr/>
          </p:nvSpPr>
          <p:spPr bwMode="auto">
            <a:xfrm>
              <a:off x="3718699" y="2345016"/>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2" name="Line 51"/>
            <p:cNvSpPr>
              <a:spLocks noChangeShapeType="1"/>
            </p:cNvSpPr>
            <p:nvPr/>
          </p:nvSpPr>
          <p:spPr bwMode="auto">
            <a:xfrm>
              <a:off x="4089979" y="2093504"/>
              <a:ext cx="1996" cy="23954"/>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3" name="Line 52"/>
            <p:cNvSpPr>
              <a:spLocks noChangeShapeType="1"/>
            </p:cNvSpPr>
            <p:nvPr/>
          </p:nvSpPr>
          <p:spPr bwMode="auto">
            <a:xfrm>
              <a:off x="4042072" y="2093504"/>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4" name="Line 53"/>
            <p:cNvSpPr>
              <a:spLocks noChangeShapeType="1"/>
            </p:cNvSpPr>
            <p:nvPr/>
          </p:nvSpPr>
          <p:spPr bwMode="auto">
            <a:xfrm>
              <a:off x="4042072" y="2117457"/>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5" name="Line 54"/>
            <p:cNvSpPr>
              <a:spLocks noChangeShapeType="1"/>
            </p:cNvSpPr>
            <p:nvPr/>
          </p:nvSpPr>
          <p:spPr bwMode="auto">
            <a:xfrm>
              <a:off x="4413351" y="1997690"/>
              <a:ext cx="1996" cy="71861"/>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6" name="Line 55"/>
            <p:cNvSpPr>
              <a:spLocks noChangeShapeType="1"/>
            </p:cNvSpPr>
            <p:nvPr/>
          </p:nvSpPr>
          <p:spPr bwMode="auto">
            <a:xfrm>
              <a:off x="4353468" y="1997690"/>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7" name="Line 56"/>
            <p:cNvSpPr>
              <a:spLocks noChangeShapeType="1"/>
            </p:cNvSpPr>
            <p:nvPr/>
          </p:nvSpPr>
          <p:spPr bwMode="auto">
            <a:xfrm>
              <a:off x="4353468" y="2069550"/>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8" name="Line 57"/>
            <p:cNvSpPr>
              <a:spLocks noChangeShapeType="1"/>
            </p:cNvSpPr>
            <p:nvPr/>
          </p:nvSpPr>
          <p:spPr bwMode="auto">
            <a:xfrm>
              <a:off x="4712770" y="1841992"/>
              <a:ext cx="1996" cy="47907"/>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9" name="Line 58"/>
            <p:cNvSpPr>
              <a:spLocks noChangeShapeType="1"/>
            </p:cNvSpPr>
            <p:nvPr/>
          </p:nvSpPr>
          <p:spPr bwMode="auto">
            <a:xfrm>
              <a:off x="4652887" y="1841992"/>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0" name="Line 59"/>
            <p:cNvSpPr>
              <a:spLocks noChangeShapeType="1"/>
            </p:cNvSpPr>
            <p:nvPr/>
          </p:nvSpPr>
          <p:spPr bwMode="auto">
            <a:xfrm>
              <a:off x="4652887" y="1889899"/>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1" name="Line 60"/>
            <p:cNvSpPr>
              <a:spLocks noChangeShapeType="1"/>
            </p:cNvSpPr>
            <p:nvPr/>
          </p:nvSpPr>
          <p:spPr bwMode="auto">
            <a:xfrm>
              <a:off x="5000213" y="1853969"/>
              <a:ext cx="1996" cy="107791"/>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2" name="Line 61"/>
            <p:cNvSpPr>
              <a:spLocks noChangeShapeType="1"/>
            </p:cNvSpPr>
            <p:nvPr/>
          </p:nvSpPr>
          <p:spPr bwMode="auto">
            <a:xfrm>
              <a:off x="4952306" y="1853969"/>
              <a:ext cx="95814"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3" name="Line 62"/>
            <p:cNvSpPr>
              <a:spLocks noChangeShapeType="1"/>
            </p:cNvSpPr>
            <p:nvPr/>
          </p:nvSpPr>
          <p:spPr bwMode="auto">
            <a:xfrm>
              <a:off x="4952306" y="1961759"/>
              <a:ext cx="95814"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4" name="Line 63"/>
            <p:cNvSpPr>
              <a:spLocks noChangeShapeType="1"/>
            </p:cNvSpPr>
            <p:nvPr/>
          </p:nvSpPr>
          <p:spPr bwMode="auto">
            <a:xfrm>
              <a:off x="5275678" y="1830015"/>
              <a:ext cx="1996" cy="35930"/>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5" name="Line 64"/>
            <p:cNvSpPr>
              <a:spLocks noChangeShapeType="1"/>
            </p:cNvSpPr>
            <p:nvPr/>
          </p:nvSpPr>
          <p:spPr bwMode="auto">
            <a:xfrm>
              <a:off x="5227771" y="1830015"/>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6" name="Line 65"/>
            <p:cNvSpPr>
              <a:spLocks noChangeShapeType="1"/>
            </p:cNvSpPr>
            <p:nvPr/>
          </p:nvSpPr>
          <p:spPr bwMode="auto">
            <a:xfrm>
              <a:off x="5227771" y="1865945"/>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7" name="Oval 66"/>
            <p:cNvSpPr>
              <a:spLocks noChangeArrowheads="1"/>
            </p:cNvSpPr>
            <p:nvPr/>
          </p:nvSpPr>
          <p:spPr bwMode="auto">
            <a:xfrm>
              <a:off x="5527190" y="1853969"/>
              <a:ext cx="47907" cy="47907"/>
            </a:xfrm>
            <a:prstGeom prst="ellipse">
              <a:avLst/>
            </a:prstGeom>
            <a:solidFill>
              <a:srgbClr val="0000FF"/>
            </a:solidFill>
            <a:ln w="57150">
              <a:solidFill>
                <a:srgbClr val="0070C0"/>
              </a:solid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8" name="Line 67"/>
            <p:cNvSpPr>
              <a:spLocks noChangeShapeType="1"/>
            </p:cNvSpPr>
            <p:nvPr/>
          </p:nvSpPr>
          <p:spPr bwMode="auto">
            <a:xfrm>
              <a:off x="5503237" y="1877922"/>
              <a:ext cx="95814"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79" name="Line 68"/>
            <p:cNvSpPr>
              <a:spLocks noChangeShapeType="1"/>
            </p:cNvSpPr>
            <p:nvPr/>
          </p:nvSpPr>
          <p:spPr bwMode="auto">
            <a:xfrm>
              <a:off x="5503237" y="1877922"/>
              <a:ext cx="95814"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0" name="Line 69"/>
            <p:cNvSpPr>
              <a:spLocks noChangeShapeType="1"/>
            </p:cNvSpPr>
            <p:nvPr/>
          </p:nvSpPr>
          <p:spPr bwMode="auto">
            <a:xfrm>
              <a:off x="5814633" y="1782108"/>
              <a:ext cx="1996" cy="11977"/>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1" name="Line 70"/>
            <p:cNvSpPr>
              <a:spLocks noChangeShapeType="1"/>
            </p:cNvSpPr>
            <p:nvPr/>
          </p:nvSpPr>
          <p:spPr bwMode="auto">
            <a:xfrm>
              <a:off x="5754749" y="178210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2" name="Line 71"/>
            <p:cNvSpPr>
              <a:spLocks noChangeShapeType="1"/>
            </p:cNvSpPr>
            <p:nvPr/>
          </p:nvSpPr>
          <p:spPr bwMode="auto">
            <a:xfrm>
              <a:off x="5754749" y="1794085"/>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3" name="Line 72"/>
            <p:cNvSpPr>
              <a:spLocks noChangeShapeType="1"/>
            </p:cNvSpPr>
            <p:nvPr/>
          </p:nvSpPr>
          <p:spPr bwMode="auto">
            <a:xfrm>
              <a:off x="6066145" y="1782108"/>
              <a:ext cx="1996" cy="23954"/>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4" name="Line 73"/>
            <p:cNvSpPr>
              <a:spLocks noChangeShapeType="1"/>
            </p:cNvSpPr>
            <p:nvPr/>
          </p:nvSpPr>
          <p:spPr bwMode="auto">
            <a:xfrm>
              <a:off x="6006261" y="178210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5" name="Line 74"/>
            <p:cNvSpPr>
              <a:spLocks noChangeShapeType="1"/>
            </p:cNvSpPr>
            <p:nvPr/>
          </p:nvSpPr>
          <p:spPr bwMode="auto">
            <a:xfrm>
              <a:off x="6006261" y="1806062"/>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6" name="Line 75"/>
            <p:cNvSpPr>
              <a:spLocks noChangeShapeType="1"/>
            </p:cNvSpPr>
            <p:nvPr/>
          </p:nvSpPr>
          <p:spPr bwMode="auto">
            <a:xfrm>
              <a:off x="6305680" y="1770131"/>
              <a:ext cx="1996" cy="35930"/>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7" name="Line 76"/>
            <p:cNvSpPr>
              <a:spLocks noChangeShapeType="1"/>
            </p:cNvSpPr>
            <p:nvPr/>
          </p:nvSpPr>
          <p:spPr bwMode="auto">
            <a:xfrm>
              <a:off x="6257773" y="1770131"/>
              <a:ext cx="95814"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8" name="Line 77"/>
            <p:cNvSpPr>
              <a:spLocks noChangeShapeType="1"/>
            </p:cNvSpPr>
            <p:nvPr/>
          </p:nvSpPr>
          <p:spPr bwMode="auto">
            <a:xfrm>
              <a:off x="6257773" y="1806062"/>
              <a:ext cx="95814"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9" name="Line 78"/>
            <p:cNvSpPr>
              <a:spLocks noChangeShapeType="1"/>
            </p:cNvSpPr>
            <p:nvPr/>
          </p:nvSpPr>
          <p:spPr bwMode="auto">
            <a:xfrm>
              <a:off x="6545216" y="1770131"/>
              <a:ext cx="1996" cy="23954"/>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0" name="Line 79"/>
            <p:cNvSpPr>
              <a:spLocks noChangeShapeType="1"/>
            </p:cNvSpPr>
            <p:nvPr/>
          </p:nvSpPr>
          <p:spPr bwMode="auto">
            <a:xfrm>
              <a:off x="6485332" y="1770131"/>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1" name="Line 80"/>
            <p:cNvSpPr>
              <a:spLocks noChangeShapeType="1"/>
            </p:cNvSpPr>
            <p:nvPr/>
          </p:nvSpPr>
          <p:spPr bwMode="auto">
            <a:xfrm>
              <a:off x="6485332" y="1794085"/>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2" name="Oval 81"/>
            <p:cNvSpPr>
              <a:spLocks noChangeArrowheads="1"/>
            </p:cNvSpPr>
            <p:nvPr/>
          </p:nvSpPr>
          <p:spPr bwMode="auto">
            <a:xfrm>
              <a:off x="6748821" y="1722224"/>
              <a:ext cx="47907" cy="47907"/>
            </a:xfrm>
            <a:prstGeom prst="ellipse">
              <a:avLst/>
            </a:prstGeom>
            <a:solidFill>
              <a:srgbClr val="0000FF"/>
            </a:solidFill>
            <a:ln w="57150">
              <a:solidFill>
                <a:srgbClr val="0070C0"/>
              </a:solid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3" name="Line 82"/>
            <p:cNvSpPr>
              <a:spLocks noChangeShapeType="1"/>
            </p:cNvSpPr>
            <p:nvPr/>
          </p:nvSpPr>
          <p:spPr bwMode="auto">
            <a:xfrm>
              <a:off x="6712890" y="174617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4" name="Line 83"/>
            <p:cNvSpPr>
              <a:spLocks noChangeShapeType="1"/>
            </p:cNvSpPr>
            <p:nvPr/>
          </p:nvSpPr>
          <p:spPr bwMode="auto">
            <a:xfrm>
              <a:off x="6712890" y="174617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5" name="Line 84"/>
            <p:cNvSpPr>
              <a:spLocks noChangeShapeType="1"/>
            </p:cNvSpPr>
            <p:nvPr/>
          </p:nvSpPr>
          <p:spPr bwMode="auto">
            <a:xfrm>
              <a:off x="6988356" y="1722224"/>
              <a:ext cx="1996" cy="59884"/>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6" name="Line 85"/>
            <p:cNvSpPr>
              <a:spLocks noChangeShapeType="1"/>
            </p:cNvSpPr>
            <p:nvPr/>
          </p:nvSpPr>
          <p:spPr bwMode="auto">
            <a:xfrm>
              <a:off x="6928472" y="1722224"/>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7" name="Line 86"/>
            <p:cNvSpPr>
              <a:spLocks noChangeShapeType="1"/>
            </p:cNvSpPr>
            <p:nvPr/>
          </p:nvSpPr>
          <p:spPr bwMode="auto">
            <a:xfrm>
              <a:off x="6928472" y="178210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8" name="Line 87"/>
            <p:cNvSpPr>
              <a:spLocks noChangeShapeType="1"/>
            </p:cNvSpPr>
            <p:nvPr/>
          </p:nvSpPr>
          <p:spPr bwMode="auto">
            <a:xfrm>
              <a:off x="7203938" y="1746178"/>
              <a:ext cx="1996" cy="35930"/>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9" name="Line 88"/>
            <p:cNvSpPr>
              <a:spLocks noChangeShapeType="1"/>
            </p:cNvSpPr>
            <p:nvPr/>
          </p:nvSpPr>
          <p:spPr bwMode="auto">
            <a:xfrm>
              <a:off x="7144054" y="174617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0" name="Line 89"/>
            <p:cNvSpPr>
              <a:spLocks noChangeShapeType="1"/>
            </p:cNvSpPr>
            <p:nvPr/>
          </p:nvSpPr>
          <p:spPr bwMode="auto">
            <a:xfrm>
              <a:off x="7144054" y="178210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1" name="Line 90"/>
            <p:cNvSpPr>
              <a:spLocks noChangeShapeType="1"/>
            </p:cNvSpPr>
            <p:nvPr/>
          </p:nvSpPr>
          <p:spPr bwMode="auto">
            <a:xfrm>
              <a:off x="7407543" y="1746178"/>
              <a:ext cx="1996" cy="47907"/>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2" name="Line 91"/>
            <p:cNvSpPr>
              <a:spLocks noChangeShapeType="1"/>
            </p:cNvSpPr>
            <p:nvPr/>
          </p:nvSpPr>
          <p:spPr bwMode="auto">
            <a:xfrm>
              <a:off x="7347659" y="1746178"/>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3" name="Line 92"/>
            <p:cNvSpPr>
              <a:spLocks noChangeShapeType="1"/>
            </p:cNvSpPr>
            <p:nvPr/>
          </p:nvSpPr>
          <p:spPr bwMode="auto">
            <a:xfrm>
              <a:off x="7347659" y="1794085"/>
              <a:ext cx="10779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4" name="Line 94"/>
            <p:cNvSpPr>
              <a:spLocks noChangeShapeType="1"/>
            </p:cNvSpPr>
            <p:nvPr/>
          </p:nvSpPr>
          <p:spPr bwMode="auto">
            <a:xfrm>
              <a:off x="7551264" y="1746178"/>
              <a:ext cx="7186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5" name="Line 95"/>
            <p:cNvSpPr>
              <a:spLocks noChangeShapeType="1"/>
            </p:cNvSpPr>
            <p:nvPr/>
          </p:nvSpPr>
          <p:spPr bwMode="auto">
            <a:xfrm>
              <a:off x="7551264" y="1746178"/>
              <a:ext cx="71861" cy="1996"/>
            </a:xfrm>
            <a:prstGeom prst="line">
              <a:avLst/>
            </a:pr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6" name="Freeform 96"/>
            <p:cNvSpPr>
              <a:spLocks/>
            </p:cNvSpPr>
            <p:nvPr/>
          </p:nvSpPr>
          <p:spPr bwMode="auto">
            <a:xfrm>
              <a:off x="2317417" y="1746178"/>
              <a:ext cx="5293730" cy="1461165"/>
            </a:xfrm>
            <a:custGeom>
              <a:avLst/>
              <a:gdLst/>
              <a:ahLst/>
              <a:cxnLst>
                <a:cxn ang="0">
                  <a:pos x="0" y="732"/>
                </a:cxn>
                <a:cxn ang="0">
                  <a:pos x="192" y="480"/>
                </a:cxn>
                <a:cxn ang="0">
                  <a:pos x="378" y="366"/>
                </a:cxn>
                <a:cxn ang="0">
                  <a:pos x="558" y="312"/>
                </a:cxn>
                <a:cxn ang="0">
                  <a:pos x="726" y="276"/>
                </a:cxn>
                <a:cxn ang="0">
                  <a:pos x="888" y="180"/>
                </a:cxn>
                <a:cxn ang="0">
                  <a:pos x="1050" y="144"/>
                </a:cxn>
                <a:cxn ang="0">
                  <a:pos x="1200" y="60"/>
                </a:cxn>
                <a:cxn ang="0">
                  <a:pos x="1344" y="84"/>
                </a:cxn>
                <a:cxn ang="0">
                  <a:pos x="1482" y="48"/>
                </a:cxn>
                <a:cxn ang="0">
                  <a:pos x="1620" y="66"/>
                </a:cxn>
                <a:cxn ang="0">
                  <a:pos x="1752" y="18"/>
                </a:cxn>
                <a:cxn ang="0">
                  <a:pos x="1878" y="24"/>
                </a:cxn>
                <a:cxn ang="0">
                  <a:pos x="1998" y="24"/>
                </a:cxn>
                <a:cxn ang="0">
                  <a:pos x="2118" y="18"/>
                </a:cxn>
                <a:cxn ang="0">
                  <a:pos x="2232" y="0"/>
                </a:cxn>
                <a:cxn ang="0">
                  <a:pos x="2340" y="0"/>
                </a:cxn>
                <a:cxn ang="0">
                  <a:pos x="2448" y="6"/>
                </a:cxn>
                <a:cxn ang="0">
                  <a:pos x="2550" y="12"/>
                </a:cxn>
                <a:cxn ang="0">
                  <a:pos x="2652" y="0"/>
                </a:cxn>
              </a:cxnLst>
              <a:rect l="0" t="0" r="r" b="b"/>
              <a:pathLst>
                <a:path w="2652" h="732">
                  <a:moveTo>
                    <a:pt x="0" y="732"/>
                  </a:moveTo>
                  <a:lnTo>
                    <a:pt x="192" y="480"/>
                  </a:lnTo>
                  <a:lnTo>
                    <a:pt x="378" y="366"/>
                  </a:lnTo>
                  <a:lnTo>
                    <a:pt x="558" y="312"/>
                  </a:lnTo>
                  <a:lnTo>
                    <a:pt x="726" y="276"/>
                  </a:lnTo>
                  <a:lnTo>
                    <a:pt x="888" y="180"/>
                  </a:lnTo>
                  <a:lnTo>
                    <a:pt x="1050" y="144"/>
                  </a:lnTo>
                  <a:lnTo>
                    <a:pt x="1200" y="60"/>
                  </a:lnTo>
                  <a:lnTo>
                    <a:pt x="1344" y="84"/>
                  </a:lnTo>
                  <a:lnTo>
                    <a:pt x="1482" y="48"/>
                  </a:lnTo>
                  <a:lnTo>
                    <a:pt x="1620" y="66"/>
                  </a:lnTo>
                  <a:lnTo>
                    <a:pt x="1752" y="18"/>
                  </a:lnTo>
                  <a:lnTo>
                    <a:pt x="1878" y="24"/>
                  </a:lnTo>
                  <a:lnTo>
                    <a:pt x="1998" y="24"/>
                  </a:lnTo>
                  <a:lnTo>
                    <a:pt x="2118" y="18"/>
                  </a:lnTo>
                  <a:lnTo>
                    <a:pt x="2232" y="0"/>
                  </a:lnTo>
                  <a:lnTo>
                    <a:pt x="2340" y="0"/>
                  </a:lnTo>
                  <a:lnTo>
                    <a:pt x="2448" y="6"/>
                  </a:lnTo>
                  <a:lnTo>
                    <a:pt x="2550" y="12"/>
                  </a:lnTo>
                  <a:lnTo>
                    <a:pt x="2652" y="0"/>
                  </a:lnTo>
                </a:path>
              </a:pathLst>
            </a:custGeom>
            <a:noFill/>
            <a:ln w="5715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07" name="Group 206"/>
          <p:cNvGrpSpPr/>
          <p:nvPr/>
        </p:nvGrpSpPr>
        <p:grpSpPr>
          <a:xfrm>
            <a:off x="2269510" y="1614433"/>
            <a:ext cx="5353615" cy="2912350"/>
            <a:chOff x="2269510" y="1614433"/>
            <a:chExt cx="5353615" cy="2912350"/>
          </a:xfrm>
        </p:grpSpPr>
        <p:sp>
          <p:nvSpPr>
            <p:cNvPr id="208" name="Line 109"/>
            <p:cNvSpPr>
              <a:spLocks noChangeShapeType="1"/>
            </p:cNvSpPr>
            <p:nvPr/>
          </p:nvSpPr>
          <p:spPr bwMode="auto">
            <a:xfrm>
              <a:off x="3766606" y="1674317"/>
              <a:ext cx="1996" cy="112581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9" name="Line 112"/>
            <p:cNvSpPr>
              <a:spLocks noChangeShapeType="1"/>
            </p:cNvSpPr>
            <p:nvPr/>
          </p:nvSpPr>
          <p:spPr bwMode="auto">
            <a:xfrm>
              <a:off x="4089979" y="1614433"/>
              <a:ext cx="1996" cy="1640817"/>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0" name="Line 114"/>
            <p:cNvSpPr>
              <a:spLocks noChangeShapeType="1"/>
            </p:cNvSpPr>
            <p:nvPr/>
          </p:nvSpPr>
          <p:spPr bwMode="auto">
            <a:xfrm>
              <a:off x="4413351" y="1614433"/>
              <a:ext cx="1996" cy="1006048"/>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1" name="Line 116"/>
            <p:cNvSpPr>
              <a:spLocks noChangeShapeType="1"/>
            </p:cNvSpPr>
            <p:nvPr/>
          </p:nvSpPr>
          <p:spPr bwMode="auto">
            <a:xfrm>
              <a:off x="4712770" y="1614433"/>
              <a:ext cx="1996" cy="371280"/>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2" name="Line 119"/>
            <p:cNvSpPr>
              <a:spLocks noChangeShapeType="1"/>
            </p:cNvSpPr>
            <p:nvPr/>
          </p:nvSpPr>
          <p:spPr bwMode="auto">
            <a:xfrm>
              <a:off x="5000213" y="1614433"/>
              <a:ext cx="1996" cy="1221630"/>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3" name="Line 121"/>
            <p:cNvSpPr>
              <a:spLocks noChangeShapeType="1"/>
            </p:cNvSpPr>
            <p:nvPr/>
          </p:nvSpPr>
          <p:spPr bwMode="auto">
            <a:xfrm>
              <a:off x="5275678" y="1614433"/>
              <a:ext cx="1996" cy="1185700"/>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 name="Line 123"/>
            <p:cNvSpPr>
              <a:spLocks noChangeShapeType="1"/>
            </p:cNvSpPr>
            <p:nvPr/>
          </p:nvSpPr>
          <p:spPr bwMode="auto">
            <a:xfrm>
              <a:off x="5551144" y="1614433"/>
              <a:ext cx="1996" cy="479071"/>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 name="Freeform 148"/>
            <p:cNvSpPr>
              <a:spLocks/>
            </p:cNvSpPr>
            <p:nvPr/>
          </p:nvSpPr>
          <p:spPr bwMode="auto">
            <a:xfrm>
              <a:off x="2317417" y="1626410"/>
              <a:ext cx="5293730" cy="2455237"/>
            </a:xfrm>
            <a:custGeom>
              <a:avLst/>
              <a:gdLst/>
              <a:ahLst/>
              <a:cxnLst>
                <a:cxn ang="0">
                  <a:pos x="0" y="1230"/>
                </a:cxn>
                <a:cxn ang="0">
                  <a:pos x="192" y="1014"/>
                </a:cxn>
                <a:cxn ang="0">
                  <a:pos x="378" y="810"/>
                </a:cxn>
                <a:cxn ang="0">
                  <a:pos x="558" y="714"/>
                </a:cxn>
                <a:cxn ang="0">
                  <a:pos x="726" y="306"/>
                </a:cxn>
                <a:cxn ang="0">
                  <a:pos x="888" y="390"/>
                </a:cxn>
                <a:cxn ang="0">
                  <a:pos x="1050" y="198"/>
                </a:cxn>
                <a:cxn ang="0">
                  <a:pos x="1200" y="90"/>
                </a:cxn>
                <a:cxn ang="0">
                  <a:pos x="1344" y="252"/>
                </a:cxn>
                <a:cxn ang="0">
                  <a:pos x="1482" y="234"/>
                </a:cxn>
                <a:cxn ang="0">
                  <a:pos x="1620" y="78"/>
                </a:cxn>
                <a:cxn ang="0">
                  <a:pos x="1752" y="84"/>
                </a:cxn>
                <a:cxn ang="0">
                  <a:pos x="1878" y="36"/>
                </a:cxn>
                <a:cxn ang="0">
                  <a:pos x="1998" y="42"/>
                </a:cxn>
                <a:cxn ang="0">
                  <a:pos x="2118" y="24"/>
                </a:cxn>
                <a:cxn ang="0">
                  <a:pos x="2232" y="24"/>
                </a:cxn>
                <a:cxn ang="0">
                  <a:pos x="2340" y="36"/>
                </a:cxn>
                <a:cxn ang="0">
                  <a:pos x="2448" y="18"/>
                </a:cxn>
                <a:cxn ang="0">
                  <a:pos x="2550" y="12"/>
                </a:cxn>
                <a:cxn ang="0">
                  <a:pos x="2652" y="0"/>
                </a:cxn>
              </a:cxnLst>
              <a:rect l="0" t="0" r="r" b="b"/>
              <a:pathLst>
                <a:path w="2652" h="1230">
                  <a:moveTo>
                    <a:pt x="0" y="1230"/>
                  </a:moveTo>
                  <a:lnTo>
                    <a:pt x="192" y="1014"/>
                  </a:lnTo>
                  <a:lnTo>
                    <a:pt x="378" y="810"/>
                  </a:lnTo>
                  <a:lnTo>
                    <a:pt x="558" y="714"/>
                  </a:lnTo>
                  <a:lnTo>
                    <a:pt x="726" y="306"/>
                  </a:lnTo>
                  <a:lnTo>
                    <a:pt x="888" y="390"/>
                  </a:lnTo>
                  <a:lnTo>
                    <a:pt x="1050" y="198"/>
                  </a:lnTo>
                  <a:lnTo>
                    <a:pt x="1200" y="90"/>
                  </a:lnTo>
                  <a:lnTo>
                    <a:pt x="1344" y="252"/>
                  </a:lnTo>
                  <a:lnTo>
                    <a:pt x="1482" y="234"/>
                  </a:lnTo>
                  <a:lnTo>
                    <a:pt x="1620" y="78"/>
                  </a:lnTo>
                  <a:lnTo>
                    <a:pt x="1752" y="84"/>
                  </a:lnTo>
                  <a:lnTo>
                    <a:pt x="1878" y="36"/>
                  </a:lnTo>
                  <a:lnTo>
                    <a:pt x="1998" y="42"/>
                  </a:lnTo>
                  <a:lnTo>
                    <a:pt x="2118" y="24"/>
                  </a:lnTo>
                  <a:lnTo>
                    <a:pt x="2232" y="24"/>
                  </a:lnTo>
                  <a:lnTo>
                    <a:pt x="2340" y="36"/>
                  </a:lnTo>
                  <a:lnTo>
                    <a:pt x="2448" y="18"/>
                  </a:lnTo>
                  <a:lnTo>
                    <a:pt x="2550" y="12"/>
                  </a:lnTo>
                  <a:lnTo>
                    <a:pt x="2652" y="0"/>
                  </a:lnTo>
                </a:path>
              </a:pathLst>
            </a:custGeom>
            <a:noFill/>
            <a:ln w="57150" cap="flat">
              <a:solidFill>
                <a:srgbClr val="CC00CC"/>
              </a:solidFill>
              <a:prstDash val="sysDashDot"/>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 name="Line 125"/>
            <p:cNvSpPr>
              <a:spLocks noChangeShapeType="1"/>
            </p:cNvSpPr>
            <p:nvPr/>
          </p:nvSpPr>
          <p:spPr bwMode="auto">
            <a:xfrm>
              <a:off x="5814633" y="1614433"/>
              <a:ext cx="1996" cy="491047"/>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 name="Line 127"/>
            <p:cNvSpPr>
              <a:spLocks noChangeShapeType="1"/>
            </p:cNvSpPr>
            <p:nvPr/>
          </p:nvSpPr>
          <p:spPr bwMode="auto">
            <a:xfrm>
              <a:off x="6066145" y="1614433"/>
              <a:ext cx="1996" cy="191628"/>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 name="Line 128"/>
            <p:cNvSpPr>
              <a:spLocks noChangeShapeType="1"/>
            </p:cNvSpPr>
            <p:nvPr/>
          </p:nvSpPr>
          <p:spPr bwMode="auto">
            <a:xfrm>
              <a:off x="6006261" y="1806062"/>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 name="Line 129"/>
            <p:cNvSpPr>
              <a:spLocks noChangeShapeType="1"/>
            </p:cNvSpPr>
            <p:nvPr/>
          </p:nvSpPr>
          <p:spPr bwMode="auto">
            <a:xfrm>
              <a:off x="6305680" y="1614433"/>
              <a:ext cx="1996" cy="251512"/>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0" name="Line 137"/>
            <p:cNvSpPr>
              <a:spLocks noChangeShapeType="1"/>
            </p:cNvSpPr>
            <p:nvPr/>
          </p:nvSpPr>
          <p:spPr bwMode="auto">
            <a:xfrm>
              <a:off x="6988356" y="1614433"/>
              <a:ext cx="1996" cy="251512"/>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1" name="Line 97"/>
            <p:cNvSpPr>
              <a:spLocks noChangeShapeType="1"/>
            </p:cNvSpPr>
            <p:nvPr/>
          </p:nvSpPr>
          <p:spPr bwMode="auto">
            <a:xfrm>
              <a:off x="2317417" y="3638507"/>
              <a:ext cx="1996" cy="886281"/>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2" name="Line 98"/>
            <p:cNvSpPr>
              <a:spLocks noChangeShapeType="1"/>
            </p:cNvSpPr>
            <p:nvPr/>
          </p:nvSpPr>
          <p:spPr bwMode="auto">
            <a:xfrm>
              <a:off x="2269510" y="3638507"/>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3" name="Line 99"/>
            <p:cNvSpPr>
              <a:spLocks noChangeShapeType="1"/>
            </p:cNvSpPr>
            <p:nvPr/>
          </p:nvSpPr>
          <p:spPr bwMode="auto">
            <a:xfrm>
              <a:off x="2269510" y="4524787"/>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4" name="Line 100"/>
            <p:cNvSpPr>
              <a:spLocks noChangeShapeType="1"/>
            </p:cNvSpPr>
            <p:nvPr/>
          </p:nvSpPr>
          <p:spPr bwMode="auto">
            <a:xfrm>
              <a:off x="2700674" y="3159436"/>
              <a:ext cx="1996" cy="970118"/>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5" name="Line 101"/>
            <p:cNvSpPr>
              <a:spLocks noChangeShapeType="1"/>
            </p:cNvSpPr>
            <p:nvPr/>
          </p:nvSpPr>
          <p:spPr bwMode="auto">
            <a:xfrm>
              <a:off x="2652767" y="3159436"/>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6" name="Line 102"/>
            <p:cNvSpPr>
              <a:spLocks noChangeShapeType="1"/>
            </p:cNvSpPr>
            <p:nvPr/>
          </p:nvSpPr>
          <p:spPr bwMode="auto">
            <a:xfrm>
              <a:off x="2652767" y="4129554"/>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7" name="Line 103"/>
            <p:cNvSpPr>
              <a:spLocks noChangeShapeType="1"/>
            </p:cNvSpPr>
            <p:nvPr/>
          </p:nvSpPr>
          <p:spPr bwMode="auto">
            <a:xfrm>
              <a:off x="3071954" y="2524667"/>
              <a:ext cx="1996" cy="1449189"/>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Line 104"/>
            <p:cNvSpPr>
              <a:spLocks noChangeShapeType="1"/>
            </p:cNvSpPr>
            <p:nvPr/>
          </p:nvSpPr>
          <p:spPr bwMode="auto">
            <a:xfrm>
              <a:off x="3024047" y="2524667"/>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9" name="Line 105"/>
            <p:cNvSpPr>
              <a:spLocks noChangeShapeType="1"/>
            </p:cNvSpPr>
            <p:nvPr/>
          </p:nvSpPr>
          <p:spPr bwMode="auto">
            <a:xfrm>
              <a:off x="3024047" y="3973856"/>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0" name="Line 106"/>
            <p:cNvSpPr>
              <a:spLocks noChangeShapeType="1"/>
            </p:cNvSpPr>
            <p:nvPr/>
          </p:nvSpPr>
          <p:spPr bwMode="auto">
            <a:xfrm>
              <a:off x="3412684" y="2261179"/>
              <a:ext cx="1996" cy="1592910"/>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1" name="Line 107"/>
            <p:cNvSpPr>
              <a:spLocks noChangeShapeType="1"/>
            </p:cNvSpPr>
            <p:nvPr/>
          </p:nvSpPr>
          <p:spPr bwMode="auto">
            <a:xfrm>
              <a:off x="3352800" y="2261179"/>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2" name="Line 108"/>
            <p:cNvSpPr>
              <a:spLocks noChangeShapeType="1"/>
            </p:cNvSpPr>
            <p:nvPr/>
          </p:nvSpPr>
          <p:spPr bwMode="auto">
            <a:xfrm>
              <a:off x="3371373" y="3854088"/>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3" name="Line 110"/>
            <p:cNvSpPr>
              <a:spLocks noChangeShapeType="1"/>
            </p:cNvSpPr>
            <p:nvPr/>
          </p:nvSpPr>
          <p:spPr bwMode="auto">
            <a:xfrm>
              <a:off x="3718699" y="1674317"/>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4" name="Line 111"/>
            <p:cNvSpPr>
              <a:spLocks noChangeShapeType="1"/>
            </p:cNvSpPr>
            <p:nvPr/>
          </p:nvSpPr>
          <p:spPr bwMode="auto">
            <a:xfrm>
              <a:off x="3718699" y="2800133"/>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5" name="Line 113"/>
            <p:cNvSpPr>
              <a:spLocks noChangeShapeType="1"/>
            </p:cNvSpPr>
            <p:nvPr/>
          </p:nvSpPr>
          <p:spPr bwMode="auto">
            <a:xfrm>
              <a:off x="4042072" y="3255250"/>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6" name="Line 115"/>
            <p:cNvSpPr>
              <a:spLocks noChangeShapeType="1"/>
            </p:cNvSpPr>
            <p:nvPr/>
          </p:nvSpPr>
          <p:spPr bwMode="auto">
            <a:xfrm>
              <a:off x="4353468" y="2620482"/>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7" name="Line 117"/>
            <p:cNvSpPr>
              <a:spLocks noChangeShapeType="1"/>
            </p:cNvSpPr>
            <p:nvPr/>
          </p:nvSpPr>
          <p:spPr bwMode="auto">
            <a:xfrm>
              <a:off x="4652887" y="1614433"/>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8" name="Line 118"/>
            <p:cNvSpPr>
              <a:spLocks noChangeShapeType="1"/>
            </p:cNvSpPr>
            <p:nvPr/>
          </p:nvSpPr>
          <p:spPr bwMode="auto">
            <a:xfrm>
              <a:off x="4652887" y="1985713"/>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9" name="Line 120"/>
            <p:cNvSpPr>
              <a:spLocks noChangeShapeType="1"/>
            </p:cNvSpPr>
            <p:nvPr/>
          </p:nvSpPr>
          <p:spPr bwMode="auto">
            <a:xfrm>
              <a:off x="4952306" y="2836063"/>
              <a:ext cx="95814"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0" name="Line 122"/>
            <p:cNvSpPr>
              <a:spLocks noChangeShapeType="1"/>
            </p:cNvSpPr>
            <p:nvPr/>
          </p:nvSpPr>
          <p:spPr bwMode="auto">
            <a:xfrm>
              <a:off x="5227771" y="2800133"/>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1" name="Line 124"/>
            <p:cNvSpPr>
              <a:spLocks noChangeShapeType="1"/>
            </p:cNvSpPr>
            <p:nvPr/>
          </p:nvSpPr>
          <p:spPr bwMode="auto">
            <a:xfrm>
              <a:off x="5503237" y="2093504"/>
              <a:ext cx="95814"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2" name="Line 126"/>
            <p:cNvSpPr>
              <a:spLocks noChangeShapeType="1"/>
            </p:cNvSpPr>
            <p:nvPr/>
          </p:nvSpPr>
          <p:spPr bwMode="auto">
            <a:xfrm>
              <a:off x="5754749" y="2105481"/>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3" name="Line 130"/>
            <p:cNvSpPr>
              <a:spLocks noChangeShapeType="1"/>
            </p:cNvSpPr>
            <p:nvPr/>
          </p:nvSpPr>
          <p:spPr bwMode="auto">
            <a:xfrm>
              <a:off x="6257773" y="1865945"/>
              <a:ext cx="95814"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4" name="Line 131"/>
            <p:cNvSpPr>
              <a:spLocks noChangeShapeType="1"/>
            </p:cNvSpPr>
            <p:nvPr/>
          </p:nvSpPr>
          <p:spPr bwMode="auto">
            <a:xfrm>
              <a:off x="6545216" y="1638387"/>
              <a:ext cx="1996" cy="59884"/>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5" name="Line 132"/>
            <p:cNvSpPr>
              <a:spLocks noChangeShapeType="1"/>
            </p:cNvSpPr>
            <p:nvPr/>
          </p:nvSpPr>
          <p:spPr bwMode="auto">
            <a:xfrm>
              <a:off x="6485332" y="1638387"/>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6" name="Line 133"/>
            <p:cNvSpPr>
              <a:spLocks noChangeShapeType="1"/>
            </p:cNvSpPr>
            <p:nvPr/>
          </p:nvSpPr>
          <p:spPr bwMode="auto">
            <a:xfrm>
              <a:off x="6485332" y="1698271"/>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7" name="Line 134"/>
            <p:cNvSpPr>
              <a:spLocks noChangeShapeType="1"/>
            </p:cNvSpPr>
            <p:nvPr/>
          </p:nvSpPr>
          <p:spPr bwMode="auto">
            <a:xfrm>
              <a:off x="6772774" y="1626410"/>
              <a:ext cx="1996" cy="95814"/>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8" name="Line 135"/>
            <p:cNvSpPr>
              <a:spLocks noChangeShapeType="1"/>
            </p:cNvSpPr>
            <p:nvPr/>
          </p:nvSpPr>
          <p:spPr bwMode="auto">
            <a:xfrm>
              <a:off x="6712890" y="1626410"/>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9" name="Line 140"/>
            <p:cNvSpPr>
              <a:spLocks noChangeShapeType="1"/>
            </p:cNvSpPr>
            <p:nvPr/>
          </p:nvSpPr>
          <p:spPr bwMode="auto">
            <a:xfrm>
              <a:off x="7144054" y="1614433"/>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0" name="Line 141"/>
            <p:cNvSpPr>
              <a:spLocks noChangeShapeType="1"/>
            </p:cNvSpPr>
            <p:nvPr/>
          </p:nvSpPr>
          <p:spPr bwMode="auto">
            <a:xfrm>
              <a:off x="7144054" y="1710247"/>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1" name="Line 142"/>
            <p:cNvSpPr>
              <a:spLocks noChangeShapeType="1"/>
            </p:cNvSpPr>
            <p:nvPr/>
          </p:nvSpPr>
          <p:spPr bwMode="auto">
            <a:xfrm>
              <a:off x="7407543" y="1626410"/>
              <a:ext cx="1996" cy="35930"/>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2" name="Line 143"/>
            <p:cNvSpPr>
              <a:spLocks noChangeShapeType="1"/>
            </p:cNvSpPr>
            <p:nvPr/>
          </p:nvSpPr>
          <p:spPr bwMode="auto">
            <a:xfrm>
              <a:off x="7347659" y="1626410"/>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3" name="Line 146"/>
            <p:cNvSpPr>
              <a:spLocks noChangeShapeType="1"/>
            </p:cNvSpPr>
            <p:nvPr/>
          </p:nvSpPr>
          <p:spPr bwMode="auto">
            <a:xfrm>
              <a:off x="7551264" y="1626410"/>
              <a:ext cx="7186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4" name="Line 147"/>
            <p:cNvSpPr>
              <a:spLocks noChangeShapeType="1"/>
            </p:cNvSpPr>
            <p:nvPr/>
          </p:nvSpPr>
          <p:spPr bwMode="auto">
            <a:xfrm>
              <a:off x="7551264" y="1626410"/>
              <a:ext cx="7186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5" name="Line 138"/>
            <p:cNvSpPr>
              <a:spLocks noChangeShapeType="1"/>
            </p:cNvSpPr>
            <p:nvPr/>
          </p:nvSpPr>
          <p:spPr bwMode="auto">
            <a:xfrm>
              <a:off x="6928472" y="1865945"/>
              <a:ext cx="107791" cy="1996"/>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6" name="Line 139"/>
            <p:cNvSpPr>
              <a:spLocks noChangeShapeType="1"/>
            </p:cNvSpPr>
            <p:nvPr/>
          </p:nvSpPr>
          <p:spPr bwMode="auto">
            <a:xfrm>
              <a:off x="7203938" y="1614433"/>
              <a:ext cx="1996" cy="95814"/>
            </a:xfrm>
            <a:prstGeom prst="line">
              <a:avLst/>
            </a:pr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cxnSp>
        <p:nvCxnSpPr>
          <p:cNvPr id="259" name="Straight Arrow Connector 258"/>
          <p:cNvCxnSpPr/>
          <p:nvPr/>
        </p:nvCxnSpPr>
        <p:spPr bwMode="auto">
          <a:xfrm rot="5400000">
            <a:off x="-1066006" y="3733800"/>
            <a:ext cx="3657600" cy="1588"/>
          </a:xfrm>
          <a:prstGeom prst="straightConnector1">
            <a:avLst/>
          </a:prstGeom>
          <a:noFill/>
          <a:ln w="38100" cap="flat" cmpd="sng" algn="ctr">
            <a:solidFill>
              <a:schemeClr val="tx2">
                <a:lumMod val="60000"/>
                <a:lumOff val="40000"/>
              </a:schemeClr>
            </a:solidFill>
            <a:prstDash val="solid"/>
            <a:round/>
            <a:headEnd type="arrow" w="med" len="med"/>
            <a:tailEnd type="none" w="med" len="med"/>
          </a:ln>
          <a:effectLst/>
        </p:spPr>
      </p:cxnSp>
      <p:sp>
        <p:nvSpPr>
          <p:cNvPr id="260" name="TextBox 259"/>
          <p:cNvSpPr txBox="1"/>
          <p:nvPr/>
        </p:nvSpPr>
        <p:spPr>
          <a:xfrm rot="16200000">
            <a:off x="9555" y="3571845"/>
            <a:ext cx="1143000" cy="400110"/>
          </a:xfrm>
          <a:prstGeom prst="rect">
            <a:avLst/>
          </a:prstGeom>
          <a:noFill/>
        </p:spPr>
        <p:txBody>
          <a:bodyPr wrap="square" rtlCol="0">
            <a:spAutoFit/>
          </a:bodyPr>
          <a:lstStyle/>
          <a:p>
            <a:r>
              <a:rPr lang="en-US" sz="2000" dirty="0" smtClean="0">
                <a:solidFill>
                  <a:schemeClr val="tx2">
                    <a:lumMod val="60000"/>
                    <a:lumOff val="40000"/>
                  </a:schemeClr>
                </a:solidFill>
              </a:rPr>
              <a:t>better</a:t>
            </a:r>
            <a:endParaRPr lang="en-US" sz="2000" dirty="0">
              <a:solidFill>
                <a:schemeClr val="tx2">
                  <a:lumMod val="60000"/>
                  <a:lumOff val="40000"/>
                </a:schemeClr>
              </a:solidFill>
            </a:endParaRPr>
          </a:p>
        </p:txBody>
      </p:sp>
      <p:sp>
        <p:nvSpPr>
          <p:cNvPr id="257" name="TextBox 256"/>
          <p:cNvSpPr txBox="1"/>
          <p:nvPr/>
        </p:nvSpPr>
        <p:spPr>
          <a:xfrm>
            <a:off x="2286000" y="1219200"/>
            <a:ext cx="2362200" cy="461665"/>
          </a:xfrm>
          <a:prstGeom prst="rect">
            <a:avLst/>
          </a:prstGeom>
          <a:noFill/>
        </p:spPr>
        <p:txBody>
          <a:bodyPr wrap="square" rtlCol="0">
            <a:spAutoFit/>
          </a:bodyPr>
          <a:lstStyle/>
          <a:p>
            <a:r>
              <a:rPr lang="en-US" sz="2400" dirty="0" err="1" smtClean="0">
                <a:solidFill>
                  <a:srgbClr val="0070C0"/>
                </a:solidFill>
              </a:rPr>
              <a:t>nonadaptive</a:t>
            </a:r>
            <a:endParaRPr lang="en-US" sz="2400" dirty="0">
              <a:solidFill>
                <a:srgbClr val="0070C0"/>
              </a:solidFill>
            </a:endParaRPr>
          </a:p>
        </p:txBody>
      </p:sp>
      <p:sp>
        <p:nvSpPr>
          <p:cNvPr id="258" name="TextBox 257"/>
          <p:cNvSpPr txBox="1"/>
          <p:nvPr/>
        </p:nvSpPr>
        <p:spPr>
          <a:xfrm>
            <a:off x="2209800" y="4876800"/>
            <a:ext cx="2362200" cy="461665"/>
          </a:xfrm>
          <a:prstGeom prst="rect">
            <a:avLst/>
          </a:prstGeom>
          <a:noFill/>
        </p:spPr>
        <p:txBody>
          <a:bodyPr wrap="square" rtlCol="0">
            <a:spAutoFit/>
          </a:bodyPr>
          <a:lstStyle/>
          <a:p>
            <a:r>
              <a:rPr lang="en-US" sz="2400" dirty="0" smtClean="0">
                <a:solidFill>
                  <a:srgbClr val="CC00CC"/>
                </a:solidFill>
              </a:rPr>
              <a:t>adaptive</a:t>
            </a:r>
            <a:endParaRPr lang="en-US" sz="2400" dirty="0">
              <a:solidFill>
                <a:srgbClr val="CC00CC"/>
              </a:solidFill>
            </a:endParaRPr>
          </a:p>
        </p:txBody>
      </p:sp>
      <p:cxnSp>
        <p:nvCxnSpPr>
          <p:cNvPr id="262" name="Straight Arrow Connector 261"/>
          <p:cNvCxnSpPr/>
          <p:nvPr/>
        </p:nvCxnSpPr>
        <p:spPr bwMode="auto">
          <a:xfrm rot="16200000" flipV="1">
            <a:off x="2362200" y="4114800"/>
            <a:ext cx="1295400" cy="381000"/>
          </a:xfrm>
          <a:prstGeom prst="straightConnector1">
            <a:avLst/>
          </a:prstGeom>
          <a:noFill/>
          <a:ln w="57150" cap="flat" cmpd="sng" algn="ctr">
            <a:solidFill>
              <a:srgbClr val="CC00CC"/>
            </a:solidFill>
            <a:prstDash val="solid"/>
            <a:round/>
            <a:headEnd type="none" w="med" len="med"/>
            <a:tailEnd type="arrow"/>
          </a:ln>
          <a:effectLst>
            <a:outerShdw blurRad="50800" dist="38100" dir="8100000" algn="tr" rotWithShape="0">
              <a:prstClr val="black">
                <a:alpha val="40000"/>
              </a:prstClr>
            </a:outerShdw>
          </a:effectLst>
        </p:spPr>
      </p:cxnSp>
      <p:cxnSp>
        <p:nvCxnSpPr>
          <p:cNvPr id="264" name="Straight Arrow Connector 263"/>
          <p:cNvCxnSpPr/>
          <p:nvPr/>
        </p:nvCxnSpPr>
        <p:spPr bwMode="auto">
          <a:xfrm rot="5400000">
            <a:off x="2476500" y="2019300"/>
            <a:ext cx="838200" cy="152400"/>
          </a:xfrm>
          <a:prstGeom prst="straightConnector1">
            <a:avLst/>
          </a:prstGeom>
          <a:noFill/>
          <a:ln w="57150" cap="flat" cmpd="sng" algn="ctr">
            <a:solidFill>
              <a:srgbClr val="0070C0"/>
            </a:solidFill>
            <a:prstDash val="solid"/>
            <a:round/>
            <a:headEnd type="none" w="med" len="med"/>
            <a:tailEnd type="arrow"/>
          </a:ln>
          <a:effectLst>
            <a:outerShdw blurRad="50800" dist="38100" dir="8100000" algn="tr" rotWithShape="0">
              <a:prstClr val="black">
                <a:alpha val="40000"/>
              </a:prstClr>
            </a:outerShdw>
          </a:effectLst>
        </p:spPr>
      </p:cxnSp>
      <p:pic>
        <p:nvPicPr>
          <p:cNvPr id="265" name="20anttrack.mpg">
            <a:hlinkClick r:id="" action="ppaction://media"/>
          </p:cNvPr>
          <p:cNvPicPr>
            <a:picLocks noRot="1" noChangeAspect="1"/>
          </p:cNvPicPr>
          <p:nvPr>
            <a:videoFile r:link="rId1"/>
          </p:nvPr>
        </p:nvPicPr>
        <p:blipFill>
          <a:blip r:embed="rId4"/>
          <a:stretch>
            <a:fillRect/>
          </a:stretch>
        </p:blipFill>
        <p:spPr>
          <a:xfrm>
            <a:off x="4800600" y="3200400"/>
            <a:ext cx="3314700" cy="2209800"/>
          </a:xfrm>
          <a:prstGeom prst="rect">
            <a:avLst/>
          </a:prstGeom>
          <a:ln>
            <a:solidFill>
              <a:schemeClr val="tx1"/>
            </a:solidFill>
          </a:ln>
          <a:effectLst>
            <a:outerShdw blurRad="50800" dist="38100" dir="8100000" algn="tr" rotWithShape="0">
              <a:prstClr val="black">
                <a:alpha val="40000"/>
              </a:prstClr>
            </a:outerShdw>
          </a:effectLst>
        </p:spPr>
      </p:pic>
      <p:sp>
        <p:nvSpPr>
          <p:cNvPr id="266" name="TextBox 265"/>
          <p:cNvSpPr txBox="1"/>
          <p:nvPr/>
        </p:nvSpPr>
        <p:spPr>
          <a:xfrm>
            <a:off x="0" y="6519446"/>
            <a:ext cx="3124200" cy="338554"/>
          </a:xfrm>
          <a:prstGeom prst="rect">
            <a:avLst/>
          </a:prstGeom>
          <a:noFill/>
        </p:spPr>
        <p:txBody>
          <a:bodyPr wrap="square" rtlCol="0">
            <a:spAutoFit/>
          </a:bodyPr>
          <a:lstStyle/>
          <a:p>
            <a:r>
              <a:rPr lang="en-US" sz="1600" b="0" dirty="0" smtClean="0"/>
              <a:t>dataset from [Khan et al. 2006]</a:t>
            </a:r>
            <a:endParaRPr lang="en-US" dirty="0"/>
          </a:p>
        </p:txBody>
      </p:sp>
      <p:sp>
        <p:nvSpPr>
          <p:cNvPr id="267" name="Slide Number Placeholder 266"/>
          <p:cNvSpPr>
            <a:spLocks noGrp="1"/>
          </p:cNvSpPr>
          <p:nvPr>
            <p:ph type="sldNum" sz="quarter" idx="12"/>
          </p:nvPr>
        </p:nvSpPr>
        <p:spPr/>
        <p:txBody>
          <a:bodyPr/>
          <a:lstStyle/>
          <a:p>
            <a:fld id="{5A1D4220-6FA6-4414-AE3B-775DEAC5B3BB}"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wipe(left)">
                                      <p:cBhvr>
                                        <p:cTn id="11" dur="500"/>
                                        <p:tgtEl>
                                          <p:spTgt spid="146"/>
                                        </p:tgtEl>
                                      </p:cBhvr>
                                    </p:animEffect>
                                  </p:childTnLst>
                                </p:cTn>
                              </p:par>
                              <p:par>
                                <p:cTn id="12" presetID="1" presetClass="entr" presetSubtype="0" fill="hold" nodeType="withEffect">
                                  <p:stCondLst>
                                    <p:cond delay="0"/>
                                  </p:stCondLst>
                                  <p:childTnLst>
                                    <p:set>
                                      <p:cBhvr>
                                        <p:cTn id="13" dur="1" fill="hold">
                                          <p:stCondLst>
                                            <p:cond delay="0"/>
                                          </p:stCondLst>
                                        </p:cTn>
                                        <p:tgtEl>
                                          <p:spTgt spid="26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7"/>
                                        </p:tgtEl>
                                        <p:attrNameLst>
                                          <p:attrName>style.visibility</p:attrName>
                                        </p:attrNameLst>
                                      </p:cBhvr>
                                      <p:to>
                                        <p:strVal val="visible"/>
                                      </p:to>
                                    </p:set>
                                    <p:animEffect transition="in" filter="wipe(left)">
                                      <p:cBhvr>
                                        <p:cTn id="20" dur="500"/>
                                        <p:tgtEl>
                                          <p:spTgt spid="20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25" fill="hold" display="0">
                  <p:stCondLst>
                    <p:cond delay="indefinite"/>
                  </p:stCondLst>
                  <p:endCondLst>
                    <p:cond evt="onPrev" delay="0">
                      <p:tgtEl>
                        <p:sldTgt/>
                      </p:tgtEl>
                    </p:cond>
                  </p:endCondLst>
                </p:cTn>
                <p:tgtEl>
                  <p:spTgt spid="265"/>
                </p:tgtEl>
              </p:cMediaNode>
            </p:video>
            <p:seq concurrent="1" nextAc="seek">
              <p:cTn id="26" restart="whenNotActive" fill="hold" evtFilter="cancelBubble" nodeType="interactiveSeq">
                <p:stCondLst>
                  <p:cond evt="onClick" delay="0">
                    <p:tgtEl>
                      <p:spTgt spid="265"/>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65"/>
                                        </p:tgtEl>
                                      </p:cBhvr>
                                    </p:cmd>
                                  </p:childTnLst>
                                </p:cTn>
                              </p:par>
                            </p:childTnLst>
                          </p:cTn>
                        </p:par>
                      </p:childTnLst>
                    </p:cTn>
                  </p:par>
                </p:childTnLst>
              </p:cTn>
              <p:nextCondLst>
                <p:cond evt="onClick" delay="0">
                  <p:tgtEl>
                    <p:spTgt spid="265"/>
                  </p:tgtEl>
                </p:cond>
              </p:nextCondLst>
            </p:seq>
          </p:childTnLst>
        </p:cTn>
      </p:par>
    </p:tnLst>
    <p:bldLst>
      <p:bldP spid="257" grpId="0"/>
      <p:bldP spid="2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Running time</a:t>
            </a:r>
            <a:endParaRPr lang="en-US" dirty="0"/>
          </a:p>
        </p:txBody>
      </p:sp>
      <p:sp>
        <p:nvSpPr>
          <p:cNvPr id="2056" name="Rectangle 8"/>
          <p:cNvSpPr>
            <a:spLocks noChangeArrowheads="1"/>
          </p:cNvSpPr>
          <p:nvPr/>
        </p:nvSpPr>
        <p:spPr bwMode="auto">
          <a:xfrm>
            <a:off x="1359396" y="2544684"/>
            <a:ext cx="3346721" cy="26757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Rectangle 9"/>
          <p:cNvSpPr>
            <a:spLocks noChangeArrowheads="1"/>
          </p:cNvSpPr>
          <p:nvPr/>
        </p:nvSpPr>
        <p:spPr bwMode="auto">
          <a:xfrm>
            <a:off x="1359396" y="2544684"/>
            <a:ext cx="3346721" cy="2675759"/>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 name="Line 10"/>
          <p:cNvSpPr>
            <a:spLocks noChangeShapeType="1"/>
          </p:cNvSpPr>
          <p:nvPr/>
        </p:nvSpPr>
        <p:spPr bwMode="auto">
          <a:xfrm>
            <a:off x="1359396" y="5220443"/>
            <a:ext cx="3346721" cy="13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Line 11"/>
          <p:cNvSpPr>
            <a:spLocks noChangeShapeType="1"/>
          </p:cNvSpPr>
          <p:nvPr/>
        </p:nvSpPr>
        <p:spPr bwMode="auto">
          <a:xfrm flipV="1">
            <a:off x="1359396" y="2544684"/>
            <a:ext cx="1347" cy="267575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Line 12"/>
          <p:cNvSpPr>
            <a:spLocks noChangeShapeType="1"/>
          </p:cNvSpPr>
          <p:nvPr/>
        </p:nvSpPr>
        <p:spPr bwMode="auto">
          <a:xfrm flipV="1">
            <a:off x="1359396" y="5180024"/>
            <a:ext cx="1347" cy="4041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Rectangle 13"/>
          <p:cNvSpPr>
            <a:spLocks noChangeArrowheads="1"/>
          </p:cNvSpPr>
          <p:nvPr/>
        </p:nvSpPr>
        <p:spPr bwMode="auto">
          <a:xfrm>
            <a:off x="1310892" y="5244695"/>
            <a:ext cx="993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0</a:t>
            </a:r>
            <a:endParaRPr kumimoji="0" lang="en-US" sz="1400" b="0" i="0" u="none" strike="noStrike" cap="none" normalizeH="0" baseline="0" smtClean="0">
              <a:ln>
                <a:noFill/>
              </a:ln>
              <a:solidFill>
                <a:schemeClr val="tx1"/>
              </a:solidFill>
              <a:effectLst/>
              <a:latin typeface="Arial" pitchFamily="34" charset="0"/>
            </a:endParaRPr>
          </a:p>
        </p:txBody>
      </p:sp>
      <p:sp>
        <p:nvSpPr>
          <p:cNvPr id="2063" name="Rectangle 15"/>
          <p:cNvSpPr>
            <a:spLocks noChangeArrowheads="1"/>
          </p:cNvSpPr>
          <p:nvPr/>
        </p:nvSpPr>
        <p:spPr bwMode="auto">
          <a:xfrm>
            <a:off x="2305208" y="5244695"/>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itchFamily="34" charset="0"/>
              </a:rPr>
              <a:t>0.1</a:t>
            </a:r>
            <a:endParaRPr kumimoji="0" lang="en-US" sz="1400" b="0" i="0" u="none" strike="noStrike" cap="none" normalizeH="0" baseline="0" dirty="0" smtClean="0">
              <a:ln>
                <a:noFill/>
              </a:ln>
              <a:solidFill>
                <a:schemeClr val="tx1"/>
              </a:solidFill>
              <a:effectLst/>
              <a:latin typeface="Arial" pitchFamily="34" charset="0"/>
            </a:endParaRPr>
          </a:p>
        </p:txBody>
      </p:sp>
      <p:sp>
        <p:nvSpPr>
          <p:cNvPr id="2065" name="Rectangle 17"/>
          <p:cNvSpPr>
            <a:spLocks noChangeArrowheads="1"/>
          </p:cNvSpPr>
          <p:nvPr/>
        </p:nvSpPr>
        <p:spPr bwMode="auto">
          <a:xfrm>
            <a:off x="3388446" y="5244695"/>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0.2</a:t>
            </a:r>
            <a:endParaRPr kumimoji="0" lang="en-US" sz="1400" b="0" i="0" u="none" strike="noStrike" cap="none" normalizeH="0" baseline="0" smtClean="0">
              <a:ln>
                <a:noFill/>
              </a:ln>
              <a:solidFill>
                <a:schemeClr val="tx1"/>
              </a:solidFill>
              <a:effectLst/>
              <a:latin typeface="Arial" pitchFamily="34" charset="0"/>
            </a:endParaRPr>
          </a:p>
        </p:txBody>
      </p:sp>
      <p:sp>
        <p:nvSpPr>
          <p:cNvPr id="2067" name="Rectangle 19"/>
          <p:cNvSpPr>
            <a:spLocks noChangeArrowheads="1"/>
          </p:cNvSpPr>
          <p:nvPr/>
        </p:nvSpPr>
        <p:spPr bwMode="auto">
          <a:xfrm>
            <a:off x="4471684" y="5244695"/>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0.3</a:t>
            </a:r>
            <a:endParaRPr kumimoji="0" lang="en-US" sz="1400" b="0" i="0" u="none" strike="noStrike" cap="none" normalizeH="0" baseline="0" smtClean="0">
              <a:ln>
                <a:noFill/>
              </a:ln>
              <a:solidFill>
                <a:schemeClr val="tx1"/>
              </a:solidFill>
              <a:effectLst/>
              <a:latin typeface="Arial" pitchFamily="34" charset="0"/>
            </a:endParaRPr>
          </a:p>
        </p:txBody>
      </p:sp>
      <p:sp>
        <p:nvSpPr>
          <p:cNvPr id="2068" name="Line 20"/>
          <p:cNvSpPr>
            <a:spLocks noChangeShapeType="1"/>
          </p:cNvSpPr>
          <p:nvPr/>
        </p:nvSpPr>
        <p:spPr bwMode="auto">
          <a:xfrm>
            <a:off x="1359396" y="5220443"/>
            <a:ext cx="32335" cy="13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Rectangle 21"/>
          <p:cNvSpPr>
            <a:spLocks noChangeArrowheads="1"/>
          </p:cNvSpPr>
          <p:nvPr/>
        </p:nvSpPr>
        <p:spPr bwMode="auto">
          <a:xfrm>
            <a:off x="1221970" y="5115353"/>
            <a:ext cx="993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itchFamily="34" charset="0"/>
              </a:rPr>
              <a:t>0</a:t>
            </a:r>
            <a:endParaRPr kumimoji="0" lang="en-US" sz="1400" b="0" i="0" u="none" strike="noStrike" cap="none" normalizeH="0" baseline="0" dirty="0" smtClean="0">
              <a:ln>
                <a:noFill/>
              </a:ln>
              <a:solidFill>
                <a:schemeClr val="tx1"/>
              </a:solidFill>
              <a:effectLst/>
              <a:latin typeface="Arial" pitchFamily="34" charset="0"/>
            </a:endParaRPr>
          </a:p>
        </p:txBody>
      </p:sp>
      <p:sp>
        <p:nvSpPr>
          <p:cNvPr id="2071" name="Rectangle 23"/>
          <p:cNvSpPr>
            <a:spLocks noChangeArrowheads="1"/>
          </p:cNvSpPr>
          <p:nvPr/>
        </p:nvSpPr>
        <p:spPr bwMode="auto">
          <a:xfrm>
            <a:off x="998043" y="4444392"/>
            <a:ext cx="29815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itchFamily="34" charset="0"/>
              </a:rPr>
              <a:t>500</a:t>
            </a:r>
            <a:endParaRPr kumimoji="0" lang="en-US" sz="1400" b="0" i="0" u="none" strike="noStrike" cap="none" normalizeH="0" baseline="0" dirty="0" smtClean="0">
              <a:ln>
                <a:noFill/>
              </a:ln>
              <a:solidFill>
                <a:schemeClr val="tx1"/>
              </a:solidFill>
              <a:effectLst/>
              <a:latin typeface="Arial" pitchFamily="34" charset="0"/>
            </a:endParaRPr>
          </a:p>
        </p:txBody>
      </p:sp>
      <p:sp>
        <p:nvSpPr>
          <p:cNvPr id="2073" name="Rectangle 25"/>
          <p:cNvSpPr>
            <a:spLocks noChangeArrowheads="1"/>
          </p:cNvSpPr>
          <p:nvPr/>
        </p:nvSpPr>
        <p:spPr bwMode="auto">
          <a:xfrm>
            <a:off x="892953" y="3773431"/>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1000</a:t>
            </a:r>
            <a:endParaRPr kumimoji="0" lang="en-US" sz="1400" b="0" i="0" u="none" strike="noStrike" cap="none" normalizeH="0" baseline="0" smtClean="0">
              <a:ln>
                <a:noFill/>
              </a:ln>
              <a:solidFill>
                <a:schemeClr val="tx1"/>
              </a:solidFill>
              <a:effectLst/>
              <a:latin typeface="Arial" pitchFamily="34" charset="0"/>
            </a:endParaRPr>
          </a:p>
        </p:txBody>
      </p:sp>
      <p:sp>
        <p:nvSpPr>
          <p:cNvPr id="2075" name="Rectangle 27"/>
          <p:cNvSpPr>
            <a:spLocks noChangeArrowheads="1"/>
          </p:cNvSpPr>
          <p:nvPr/>
        </p:nvSpPr>
        <p:spPr bwMode="auto">
          <a:xfrm>
            <a:off x="892953" y="3102470"/>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itchFamily="34" charset="0"/>
              </a:rPr>
              <a:t>1500</a:t>
            </a:r>
            <a:endParaRPr kumimoji="0" lang="en-US" sz="1400" b="0" i="0" u="none" strike="noStrike" cap="none" normalizeH="0" baseline="0" dirty="0" smtClean="0">
              <a:ln>
                <a:noFill/>
              </a:ln>
              <a:solidFill>
                <a:schemeClr val="tx1"/>
              </a:solidFill>
              <a:effectLst/>
              <a:latin typeface="Arial" pitchFamily="34" charset="0"/>
            </a:endParaRPr>
          </a:p>
        </p:txBody>
      </p:sp>
      <p:sp>
        <p:nvSpPr>
          <p:cNvPr id="2077" name="Rectangle 29"/>
          <p:cNvSpPr>
            <a:spLocks noChangeArrowheads="1"/>
          </p:cNvSpPr>
          <p:nvPr/>
        </p:nvSpPr>
        <p:spPr bwMode="auto">
          <a:xfrm>
            <a:off x="892953" y="2439593"/>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2000</a:t>
            </a:r>
            <a:endParaRPr kumimoji="0" lang="en-US" sz="1400" b="0" i="0" u="none" strike="noStrike" cap="none" normalizeH="0" baseline="0" smtClean="0">
              <a:ln>
                <a:noFill/>
              </a:ln>
              <a:solidFill>
                <a:schemeClr val="tx1"/>
              </a:solidFill>
              <a:effectLst/>
              <a:latin typeface="Arial" pitchFamily="34" charset="0"/>
            </a:endParaRPr>
          </a:p>
        </p:txBody>
      </p:sp>
      <p:sp>
        <p:nvSpPr>
          <p:cNvPr id="2070" name="Line 22"/>
          <p:cNvSpPr>
            <a:spLocks noChangeShapeType="1"/>
          </p:cNvSpPr>
          <p:nvPr/>
        </p:nvSpPr>
        <p:spPr bwMode="auto">
          <a:xfrm>
            <a:off x="1369596" y="4534737"/>
            <a:ext cx="32335" cy="13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u="sng"/>
          </a:p>
        </p:txBody>
      </p:sp>
      <p:sp>
        <p:nvSpPr>
          <p:cNvPr id="2072" name="Line 24"/>
          <p:cNvSpPr>
            <a:spLocks noChangeShapeType="1"/>
          </p:cNvSpPr>
          <p:nvPr/>
        </p:nvSpPr>
        <p:spPr bwMode="auto">
          <a:xfrm>
            <a:off x="1369596" y="3863776"/>
            <a:ext cx="32335" cy="13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u="sng"/>
          </a:p>
        </p:txBody>
      </p:sp>
      <p:sp>
        <p:nvSpPr>
          <p:cNvPr id="2074" name="Line 26"/>
          <p:cNvSpPr>
            <a:spLocks noChangeShapeType="1"/>
          </p:cNvSpPr>
          <p:nvPr/>
        </p:nvSpPr>
        <p:spPr bwMode="auto">
          <a:xfrm>
            <a:off x="1369596" y="3192816"/>
            <a:ext cx="32335" cy="13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u="sng"/>
          </a:p>
        </p:txBody>
      </p:sp>
      <p:sp>
        <p:nvSpPr>
          <p:cNvPr id="2076" name="Line 28"/>
          <p:cNvSpPr>
            <a:spLocks noChangeShapeType="1"/>
          </p:cNvSpPr>
          <p:nvPr/>
        </p:nvSpPr>
        <p:spPr bwMode="auto">
          <a:xfrm>
            <a:off x="1369596" y="2529939"/>
            <a:ext cx="32335" cy="13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u="sng"/>
          </a:p>
        </p:txBody>
      </p:sp>
      <p:grpSp>
        <p:nvGrpSpPr>
          <p:cNvPr id="187" name="Group 186"/>
          <p:cNvGrpSpPr/>
          <p:nvPr/>
        </p:nvGrpSpPr>
        <p:grpSpPr>
          <a:xfrm>
            <a:off x="1571692" y="2788622"/>
            <a:ext cx="3152708" cy="2127404"/>
            <a:chOff x="1116496" y="2788622"/>
            <a:chExt cx="3152708" cy="2127404"/>
          </a:xfrm>
        </p:grpSpPr>
        <p:sp>
          <p:nvSpPr>
            <p:cNvPr id="2078" name="Line 30"/>
            <p:cNvSpPr>
              <a:spLocks noChangeShapeType="1"/>
            </p:cNvSpPr>
            <p:nvPr/>
          </p:nvSpPr>
          <p:spPr bwMode="auto">
            <a:xfrm>
              <a:off x="1148832" y="4890427"/>
              <a:ext cx="1347" cy="24252"/>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79" name="Line 31"/>
            <p:cNvSpPr>
              <a:spLocks noChangeShapeType="1"/>
            </p:cNvSpPr>
            <p:nvPr/>
          </p:nvSpPr>
          <p:spPr bwMode="auto">
            <a:xfrm>
              <a:off x="1116496" y="4890427"/>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0" name="Line 32"/>
            <p:cNvSpPr>
              <a:spLocks noChangeShapeType="1"/>
            </p:cNvSpPr>
            <p:nvPr/>
          </p:nvSpPr>
          <p:spPr bwMode="auto">
            <a:xfrm>
              <a:off x="1116496" y="4914679"/>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1" name="Line 33"/>
            <p:cNvSpPr>
              <a:spLocks noChangeShapeType="1"/>
            </p:cNvSpPr>
            <p:nvPr/>
          </p:nvSpPr>
          <p:spPr bwMode="auto">
            <a:xfrm>
              <a:off x="1375180" y="4833840"/>
              <a:ext cx="1347" cy="32335"/>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2" name="Line 34"/>
            <p:cNvSpPr>
              <a:spLocks noChangeShapeType="1"/>
            </p:cNvSpPr>
            <p:nvPr/>
          </p:nvSpPr>
          <p:spPr bwMode="auto">
            <a:xfrm>
              <a:off x="1342844" y="4833840"/>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3" name="Line 35"/>
            <p:cNvSpPr>
              <a:spLocks noChangeShapeType="1"/>
            </p:cNvSpPr>
            <p:nvPr/>
          </p:nvSpPr>
          <p:spPr bwMode="auto">
            <a:xfrm>
              <a:off x="1342844" y="4866176"/>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4" name="Line 36"/>
            <p:cNvSpPr>
              <a:spLocks noChangeShapeType="1"/>
            </p:cNvSpPr>
            <p:nvPr/>
          </p:nvSpPr>
          <p:spPr bwMode="auto">
            <a:xfrm>
              <a:off x="1593444" y="4728750"/>
              <a:ext cx="1347" cy="8084"/>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5" name="Line 37"/>
            <p:cNvSpPr>
              <a:spLocks noChangeShapeType="1"/>
            </p:cNvSpPr>
            <p:nvPr/>
          </p:nvSpPr>
          <p:spPr bwMode="auto">
            <a:xfrm>
              <a:off x="1561109" y="4728750"/>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6" name="Line 38"/>
            <p:cNvSpPr>
              <a:spLocks noChangeShapeType="1"/>
            </p:cNvSpPr>
            <p:nvPr/>
          </p:nvSpPr>
          <p:spPr bwMode="auto">
            <a:xfrm>
              <a:off x="1561109" y="4736834"/>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7" name="Line 39"/>
            <p:cNvSpPr>
              <a:spLocks noChangeShapeType="1"/>
            </p:cNvSpPr>
            <p:nvPr/>
          </p:nvSpPr>
          <p:spPr bwMode="auto">
            <a:xfrm>
              <a:off x="1803625" y="4623660"/>
              <a:ext cx="1347" cy="8084"/>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8" name="Line 40"/>
            <p:cNvSpPr>
              <a:spLocks noChangeShapeType="1"/>
            </p:cNvSpPr>
            <p:nvPr/>
          </p:nvSpPr>
          <p:spPr bwMode="auto">
            <a:xfrm>
              <a:off x="1771289" y="4623660"/>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89" name="Line 41"/>
            <p:cNvSpPr>
              <a:spLocks noChangeShapeType="1"/>
            </p:cNvSpPr>
            <p:nvPr/>
          </p:nvSpPr>
          <p:spPr bwMode="auto">
            <a:xfrm>
              <a:off x="1771289" y="4631744"/>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0" name="Line 42"/>
            <p:cNvSpPr>
              <a:spLocks noChangeShapeType="1"/>
            </p:cNvSpPr>
            <p:nvPr/>
          </p:nvSpPr>
          <p:spPr bwMode="auto">
            <a:xfrm>
              <a:off x="1997638" y="4518570"/>
              <a:ext cx="1347" cy="16168"/>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1" name="Line 43"/>
            <p:cNvSpPr>
              <a:spLocks noChangeShapeType="1"/>
            </p:cNvSpPr>
            <p:nvPr/>
          </p:nvSpPr>
          <p:spPr bwMode="auto">
            <a:xfrm>
              <a:off x="1965302" y="4518570"/>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2" name="Line 44"/>
            <p:cNvSpPr>
              <a:spLocks noChangeShapeType="1"/>
            </p:cNvSpPr>
            <p:nvPr/>
          </p:nvSpPr>
          <p:spPr bwMode="auto">
            <a:xfrm>
              <a:off x="1965302" y="4534737"/>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3" name="Line 45"/>
            <p:cNvSpPr>
              <a:spLocks noChangeShapeType="1"/>
            </p:cNvSpPr>
            <p:nvPr/>
          </p:nvSpPr>
          <p:spPr bwMode="auto">
            <a:xfrm>
              <a:off x="2191650" y="4421563"/>
              <a:ext cx="1347" cy="16168"/>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4" name="Line 46"/>
            <p:cNvSpPr>
              <a:spLocks noChangeShapeType="1"/>
            </p:cNvSpPr>
            <p:nvPr/>
          </p:nvSpPr>
          <p:spPr bwMode="auto">
            <a:xfrm>
              <a:off x="2159315" y="4421563"/>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5" name="Line 47"/>
            <p:cNvSpPr>
              <a:spLocks noChangeShapeType="1"/>
            </p:cNvSpPr>
            <p:nvPr/>
          </p:nvSpPr>
          <p:spPr bwMode="auto">
            <a:xfrm>
              <a:off x="2159315" y="4437731"/>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6" name="Line 48"/>
            <p:cNvSpPr>
              <a:spLocks noChangeShapeType="1"/>
            </p:cNvSpPr>
            <p:nvPr/>
          </p:nvSpPr>
          <p:spPr bwMode="auto">
            <a:xfrm>
              <a:off x="2377579" y="4284137"/>
              <a:ext cx="1347" cy="16168"/>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7" name="Line 49"/>
            <p:cNvSpPr>
              <a:spLocks noChangeShapeType="1"/>
            </p:cNvSpPr>
            <p:nvPr/>
          </p:nvSpPr>
          <p:spPr bwMode="auto">
            <a:xfrm>
              <a:off x="2345244" y="4284137"/>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8" name="Line 50"/>
            <p:cNvSpPr>
              <a:spLocks noChangeShapeType="1"/>
            </p:cNvSpPr>
            <p:nvPr/>
          </p:nvSpPr>
          <p:spPr bwMode="auto">
            <a:xfrm>
              <a:off x="2345244" y="4300305"/>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099" name="Line 51"/>
            <p:cNvSpPr>
              <a:spLocks noChangeShapeType="1"/>
            </p:cNvSpPr>
            <p:nvPr/>
          </p:nvSpPr>
          <p:spPr bwMode="auto">
            <a:xfrm>
              <a:off x="2555424" y="4179047"/>
              <a:ext cx="1347" cy="16168"/>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0" name="Line 52"/>
            <p:cNvSpPr>
              <a:spLocks noChangeShapeType="1"/>
            </p:cNvSpPr>
            <p:nvPr/>
          </p:nvSpPr>
          <p:spPr bwMode="auto">
            <a:xfrm>
              <a:off x="2523089" y="4179047"/>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1" name="Line 53"/>
            <p:cNvSpPr>
              <a:spLocks noChangeShapeType="1"/>
            </p:cNvSpPr>
            <p:nvPr/>
          </p:nvSpPr>
          <p:spPr bwMode="auto">
            <a:xfrm>
              <a:off x="2523089" y="4195215"/>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2" name="Line 54"/>
            <p:cNvSpPr>
              <a:spLocks noChangeShapeType="1"/>
            </p:cNvSpPr>
            <p:nvPr/>
          </p:nvSpPr>
          <p:spPr bwMode="auto">
            <a:xfrm>
              <a:off x="2725186" y="4073957"/>
              <a:ext cx="1347" cy="16168"/>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3" name="Line 55"/>
            <p:cNvSpPr>
              <a:spLocks noChangeShapeType="1"/>
            </p:cNvSpPr>
            <p:nvPr/>
          </p:nvSpPr>
          <p:spPr bwMode="auto">
            <a:xfrm>
              <a:off x="2692850" y="4073957"/>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4" name="Line 56"/>
            <p:cNvSpPr>
              <a:spLocks noChangeShapeType="1"/>
            </p:cNvSpPr>
            <p:nvPr/>
          </p:nvSpPr>
          <p:spPr bwMode="auto">
            <a:xfrm>
              <a:off x="2692850" y="4090125"/>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5" name="Line 57"/>
            <p:cNvSpPr>
              <a:spLocks noChangeShapeType="1"/>
            </p:cNvSpPr>
            <p:nvPr/>
          </p:nvSpPr>
          <p:spPr bwMode="auto">
            <a:xfrm>
              <a:off x="2886863" y="3920364"/>
              <a:ext cx="1347" cy="40419"/>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6" name="Line 58"/>
            <p:cNvSpPr>
              <a:spLocks noChangeShapeType="1"/>
            </p:cNvSpPr>
            <p:nvPr/>
          </p:nvSpPr>
          <p:spPr bwMode="auto">
            <a:xfrm>
              <a:off x="2862611" y="3920364"/>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7" name="Line 59"/>
            <p:cNvSpPr>
              <a:spLocks noChangeShapeType="1"/>
            </p:cNvSpPr>
            <p:nvPr/>
          </p:nvSpPr>
          <p:spPr bwMode="auto">
            <a:xfrm>
              <a:off x="2862611" y="3960783"/>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8" name="Line 60"/>
            <p:cNvSpPr>
              <a:spLocks noChangeShapeType="1"/>
            </p:cNvSpPr>
            <p:nvPr/>
          </p:nvSpPr>
          <p:spPr bwMode="auto">
            <a:xfrm>
              <a:off x="3048540" y="3855693"/>
              <a:ext cx="1347" cy="24252"/>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09" name="Line 61"/>
            <p:cNvSpPr>
              <a:spLocks noChangeShapeType="1"/>
            </p:cNvSpPr>
            <p:nvPr/>
          </p:nvSpPr>
          <p:spPr bwMode="auto">
            <a:xfrm>
              <a:off x="3016205" y="3855693"/>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0" name="Line 62"/>
            <p:cNvSpPr>
              <a:spLocks noChangeShapeType="1"/>
            </p:cNvSpPr>
            <p:nvPr/>
          </p:nvSpPr>
          <p:spPr bwMode="auto">
            <a:xfrm>
              <a:off x="3016205" y="3879944"/>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1" name="Line 63"/>
            <p:cNvSpPr>
              <a:spLocks noChangeShapeType="1"/>
            </p:cNvSpPr>
            <p:nvPr/>
          </p:nvSpPr>
          <p:spPr bwMode="auto">
            <a:xfrm>
              <a:off x="3202134" y="3694015"/>
              <a:ext cx="1347" cy="40419"/>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2" name="Line 64"/>
            <p:cNvSpPr>
              <a:spLocks noChangeShapeType="1"/>
            </p:cNvSpPr>
            <p:nvPr/>
          </p:nvSpPr>
          <p:spPr bwMode="auto">
            <a:xfrm>
              <a:off x="3169798" y="3694015"/>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3" name="Line 65"/>
            <p:cNvSpPr>
              <a:spLocks noChangeShapeType="1"/>
            </p:cNvSpPr>
            <p:nvPr/>
          </p:nvSpPr>
          <p:spPr bwMode="auto">
            <a:xfrm>
              <a:off x="3169798" y="3734435"/>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4" name="Line 66"/>
            <p:cNvSpPr>
              <a:spLocks noChangeShapeType="1"/>
            </p:cNvSpPr>
            <p:nvPr/>
          </p:nvSpPr>
          <p:spPr bwMode="auto">
            <a:xfrm>
              <a:off x="3347643" y="3588925"/>
              <a:ext cx="1347" cy="32335"/>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5" name="Line 67"/>
            <p:cNvSpPr>
              <a:spLocks noChangeShapeType="1"/>
            </p:cNvSpPr>
            <p:nvPr/>
          </p:nvSpPr>
          <p:spPr bwMode="auto">
            <a:xfrm>
              <a:off x="3315308" y="3588925"/>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6" name="Line 68"/>
            <p:cNvSpPr>
              <a:spLocks noChangeShapeType="1"/>
            </p:cNvSpPr>
            <p:nvPr/>
          </p:nvSpPr>
          <p:spPr bwMode="auto">
            <a:xfrm>
              <a:off x="3315308" y="3621260"/>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7" name="Line 69"/>
            <p:cNvSpPr>
              <a:spLocks noChangeShapeType="1"/>
            </p:cNvSpPr>
            <p:nvPr/>
          </p:nvSpPr>
          <p:spPr bwMode="auto">
            <a:xfrm>
              <a:off x="3493153" y="3467667"/>
              <a:ext cx="1347" cy="88923"/>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8" name="Line 70"/>
            <p:cNvSpPr>
              <a:spLocks noChangeShapeType="1"/>
            </p:cNvSpPr>
            <p:nvPr/>
          </p:nvSpPr>
          <p:spPr bwMode="auto">
            <a:xfrm>
              <a:off x="3460817" y="3467667"/>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19" name="Line 71"/>
            <p:cNvSpPr>
              <a:spLocks noChangeShapeType="1"/>
            </p:cNvSpPr>
            <p:nvPr/>
          </p:nvSpPr>
          <p:spPr bwMode="auto">
            <a:xfrm>
              <a:off x="3460817" y="3556590"/>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0" name="Line 72"/>
            <p:cNvSpPr>
              <a:spLocks noChangeShapeType="1"/>
            </p:cNvSpPr>
            <p:nvPr/>
          </p:nvSpPr>
          <p:spPr bwMode="auto">
            <a:xfrm>
              <a:off x="3630579" y="3354493"/>
              <a:ext cx="1347" cy="32335"/>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1" name="Line 73"/>
            <p:cNvSpPr>
              <a:spLocks noChangeShapeType="1"/>
            </p:cNvSpPr>
            <p:nvPr/>
          </p:nvSpPr>
          <p:spPr bwMode="auto">
            <a:xfrm>
              <a:off x="3598243" y="3354493"/>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2" name="Line 74"/>
            <p:cNvSpPr>
              <a:spLocks noChangeShapeType="1"/>
            </p:cNvSpPr>
            <p:nvPr/>
          </p:nvSpPr>
          <p:spPr bwMode="auto">
            <a:xfrm>
              <a:off x="3598243" y="3386828"/>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3" name="Line 75"/>
            <p:cNvSpPr>
              <a:spLocks noChangeShapeType="1"/>
            </p:cNvSpPr>
            <p:nvPr/>
          </p:nvSpPr>
          <p:spPr bwMode="auto">
            <a:xfrm>
              <a:off x="3768004" y="3233235"/>
              <a:ext cx="1347" cy="48503"/>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4" name="Line 76"/>
            <p:cNvSpPr>
              <a:spLocks noChangeShapeType="1"/>
            </p:cNvSpPr>
            <p:nvPr/>
          </p:nvSpPr>
          <p:spPr bwMode="auto">
            <a:xfrm>
              <a:off x="3735669" y="3233235"/>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5" name="Line 77"/>
            <p:cNvSpPr>
              <a:spLocks noChangeShapeType="1"/>
            </p:cNvSpPr>
            <p:nvPr/>
          </p:nvSpPr>
          <p:spPr bwMode="auto">
            <a:xfrm>
              <a:off x="3735669" y="3281738"/>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6" name="Line 78"/>
            <p:cNvSpPr>
              <a:spLocks noChangeShapeType="1"/>
            </p:cNvSpPr>
            <p:nvPr/>
          </p:nvSpPr>
          <p:spPr bwMode="auto">
            <a:xfrm>
              <a:off x="3897346" y="3136229"/>
              <a:ext cx="1347" cy="32335"/>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7" name="Line 79"/>
            <p:cNvSpPr>
              <a:spLocks noChangeShapeType="1"/>
            </p:cNvSpPr>
            <p:nvPr/>
          </p:nvSpPr>
          <p:spPr bwMode="auto">
            <a:xfrm>
              <a:off x="3865011" y="3136229"/>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8" name="Line 80"/>
            <p:cNvSpPr>
              <a:spLocks noChangeShapeType="1"/>
            </p:cNvSpPr>
            <p:nvPr/>
          </p:nvSpPr>
          <p:spPr bwMode="auto">
            <a:xfrm>
              <a:off x="3865011" y="3168564"/>
              <a:ext cx="56587"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29" name="Line 81"/>
            <p:cNvSpPr>
              <a:spLocks noChangeShapeType="1"/>
            </p:cNvSpPr>
            <p:nvPr/>
          </p:nvSpPr>
          <p:spPr bwMode="auto">
            <a:xfrm>
              <a:off x="4018604" y="3039222"/>
              <a:ext cx="1347" cy="16168"/>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0" name="Line 82"/>
            <p:cNvSpPr>
              <a:spLocks noChangeShapeType="1"/>
            </p:cNvSpPr>
            <p:nvPr/>
          </p:nvSpPr>
          <p:spPr bwMode="auto">
            <a:xfrm>
              <a:off x="3986269" y="3039222"/>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1" name="Line 83"/>
            <p:cNvSpPr>
              <a:spLocks noChangeShapeType="1"/>
            </p:cNvSpPr>
            <p:nvPr/>
          </p:nvSpPr>
          <p:spPr bwMode="auto">
            <a:xfrm>
              <a:off x="3986269" y="3055390"/>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2" name="Line 84"/>
            <p:cNvSpPr>
              <a:spLocks noChangeShapeType="1"/>
            </p:cNvSpPr>
            <p:nvPr/>
          </p:nvSpPr>
          <p:spPr bwMode="auto">
            <a:xfrm>
              <a:off x="4139862" y="2885629"/>
              <a:ext cx="1347" cy="64671"/>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3" name="Line 85"/>
            <p:cNvSpPr>
              <a:spLocks noChangeShapeType="1"/>
            </p:cNvSpPr>
            <p:nvPr/>
          </p:nvSpPr>
          <p:spPr bwMode="auto">
            <a:xfrm>
              <a:off x="4107527" y="2885629"/>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4" name="Line 86"/>
            <p:cNvSpPr>
              <a:spLocks noChangeShapeType="1"/>
            </p:cNvSpPr>
            <p:nvPr/>
          </p:nvSpPr>
          <p:spPr bwMode="auto">
            <a:xfrm>
              <a:off x="4107527" y="2950300"/>
              <a:ext cx="64671"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5" name="Line 87"/>
            <p:cNvSpPr>
              <a:spLocks noChangeShapeType="1"/>
            </p:cNvSpPr>
            <p:nvPr/>
          </p:nvSpPr>
          <p:spPr bwMode="auto">
            <a:xfrm>
              <a:off x="4261120" y="2788622"/>
              <a:ext cx="1347" cy="16168"/>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6" name="Line 88"/>
            <p:cNvSpPr>
              <a:spLocks noChangeShapeType="1"/>
            </p:cNvSpPr>
            <p:nvPr/>
          </p:nvSpPr>
          <p:spPr bwMode="auto">
            <a:xfrm>
              <a:off x="4228785" y="2788622"/>
              <a:ext cx="40419"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7" name="Line 89"/>
            <p:cNvSpPr>
              <a:spLocks noChangeShapeType="1"/>
            </p:cNvSpPr>
            <p:nvPr/>
          </p:nvSpPr>
          <p:spPr bwMode="auto">
            <a:xfrm>
              <a:off x="4228785" y="2804790"/>
              <a:ext cx="40419" cy="1347"/>
            </a:xfrm>
            <a:prstGeom prst="line">
              <a:avLst/>
            </a:prstGeom>
            <a:noFill/>
            <a:ln w="38100" cap="flat">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8" name="Freeform 90"/>
            <p:cNvSpPr>
              <a:spLocks/>
            </p:cNvSpPr>
            <p:nvPr/>
          </p:nvSpPr>
          <p:spPr bwMode="auto">
            <a:xfrm>
              <a:off x="1148832" y="2796706"/>
              <a:ext cx="3112288" cy="2109889"/>
            </a:xfrm>
            <a:custGeom>
              <a:avLst/>
              <a:gdLst/>
              <a:ahLst/>
              <a:cxnLst>
                <a:cxn ang="0">
                  <a:pos x="0" y="1566"/>
                </a:cxn>
                <a:cxn ang="0">
                  <a:pos x="168" y="1524"/>
                </a:cxn>
                <a:cxn ang="0">
                  <a:pos x="330" y="1434"/>
                </a:cxn>
                <a:cxn ang="0">
                  <a:pos x="486" y="1356"/>
                </a:cxn>
                <a:cxn ang="0">
                  <a:pos x="630" y="1284"/>
                </a:cxn>
                <a:cxn ang="0">
                  <a:pos x="774" y="1212"/>
                </a:cxn>
                <a:cxn ang="0">
                  <a:pos x="912" y="1110"/>
                </a:cxn>
                <a:cxn ang="0">
                  <a:pos x="1044" y="1032"/>
                </a:cxn>
                <a:cxn ang="0">
                  <a:pos x="1170" y="954"/>
                </a:cxn>
                <a:cxn ang="0">
                  <a:pos x="1290" y="852"/>
                </a:cxn>
                <a:cxn ang="0">
                  <a:pos x="1410" y="798"/>
                </a:cxn>
                <a:cxn ang="0">
                  <a:pos x="1524" y="684"/>
                </a:cxn>
                <a:cxn ang="0">
                  <a:pos x="1632" y="600"/>
                </a:cxn>
                <a:cxn ang="0">
                  <a:pos x="1740" y="534"/>
                </a:cxn>
                <a:cxn ang="0">
                  <a:pos x="1842" y="426"/>
                </a:cxn>
                <a:cxn ang="0">
                  <a:pos x="1944" y="342"/>
                </a:cxn>
                <a:cxn ang="0">
                  <a:pos x="2040" y="264"/>
                </a:cxn>
                <a:cxn ang="0">
                  <a:pos x="2130" y="186"/>
                </a:cxn>
                <a:cxn ang="0">
                  <a:pos x="2220" y="90"/>
                </a:cxn>
                <a:cxn ang="0">
                  <a:pos x="2310" y="0"/>
                </a:cxn>
              </a:cxnLst>
              <a:rect l="0" t="0" r="r" b="b"/>
              <a:pathLst>
                <a:path w="2310" h="1566">
                  <a:moveTo>
                    <a:pt x="0" y="1566"/>
                  </a:moveTo>
                  <a:lnTo>
                    <a:pt x="168" y="1524"/>
                  </a:lnTo>
                  <a:lnTo>
                    <a:pt x="330" y="1434"/>
                  </a:lnTo>
                  <a:lnTo>
                    <a:pt x="486" y="1356"/>
                  </a:lnTo>
                  <a:lnTo>
                    <a:pt x="630" y="1284"/>
                  </a:lnTo>
                  <a:lnTo>
                    <a:pt x="774" y="1212"/>
                  </a:lnTo>
                  <a:lnTo>
                    <a:pt x="912" y="1110"/>
                  </a:lnTo>
                  <a:lnTo>
                    <a:pt x="1044" y="1032"/>
                  </a:lnTo>
                  <a:lnTo>
                    <a:pt x="1170" y="954"/>
                  </a:lnTo>
                  <a:lnTo>
                    <a:pt x="1290" y="852"/>
                  </a:lnTo>
                  <a:lnTo>
                    <a:pt x="1410" y="798"/>
                  </a:lnTo>
                  <a:lnTo>
                    <a:pt x="1524" y="684"/>
                  </a:lnTo>
                  <a:lnTo>
                    <a:pt x="1632" y="600"/>
                  </a:lnTo>
                  <a:lnTo>
                    <a:pt x="1740" y="534"/>
                  </a:lnTo>
                  <a:lnTo>
                    <a:pt x="1842" y="426"/>
                  </a:lnTo>
                  <a:lnTo>
                    <a:pt x="1944" y="342"/>
                  </a:lnTo>
                  <a:lnTo>
                    <a:pt x="2040" y="264"/>
                  </a:lnTo>
                  <a:lnTo>
                    <a:pt x="2130" y="186"/>
                  </a:lnTo>
                  <a:lnTo>
                    <a:pt x="2220" y="90"/>
                  </a:lnTo>
                  <a:lnTo>
                    <a:pt x="2310" y="0"/>
                  </a:lnTo>
                </a:path>
              </a:pathLst>
            </a:custGeom>
            <a:noFill/>
            <a:ln w="38100" cap="flat" cmpd="sng">
              <a:solidFill>
                <a:srgbClr val="0070C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grpSp>
      <p:grpSp>
        <p:nvGrpSpPr>
          <p:cNvPr id="189" name="Group 188"/>
          <p:cNvGrpSpPr/>
          <p:nvPr/>
        </p:nvGrpSpPr>
        <p:grpSpPr>
          <a:xfrm>
            <a:off x="2434550" y="5181600"/>
            <a:ext cx="2167823" cy="40419"/>
            <a:chOff x="1979354" y="5180024"/>
            <a:chExt cx="2167823" cy="40419"/>
          </a:xfrm>
        </p:grpSpPr>
        <p:sp>
          <p:nvSpPr>
            <p:cNvPr id="2062" name="Line 14"/>
            <p:cNvSpPr>
              <a:spLocks noChangeShapeType="1"/>
            </p:cNvSpPr>
            <p:nvPr/>
          </p:nvSpPr>
          <p:spPr bwMode="auto">
            <a:xfrm flipV="1">
              <a:off x="1979354" y="5180024"/>
              <a:ext cx="1347" cy="40419"/>
            </a:xfrm>
            <a:prstGeom prst="line">
              <a:avLst/>
            </a:prstGeom>
            <a:noFill/>
            <a:ln w="38100">
              <a:solidFill>
                <a:srgbClr val="00000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Line 16"/>
            <p:cNvSpPr>
              <a:spLocks noChangeShapeType="1"/>
            </p:cNvSpPr>
            <p:nvPr/>
          </p:nvSpPr>
          <p:spPr bwMode="auto">
            <a:xfrm flipV="1">
              <a:off x="3062592" y="5180024"/>
              <a:ext cx="1347" cy="40419"/>
            </a:xfrm>
            <a:prstGeom prst="line">
              <a:avLst/>
            </a:prstGeom>
            <a:noFill/>
            <a:ln w="38100">
              <a:solidFill>
                <a:srgbClr val="00000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Line 18"/>
            <p:cNvSpPr>
              <a:spLocks noChangeShapeType="1"/>
            </p:cNvSpPr>
            <p:nvPr/>
          </p:nvSpPr>
          <p:spPr bwMode="auto">
            <a:xfrm flipV="1">
              <a:off x="4145830" y="5180024"/>
              <a:ext cx="1347" cy="40419"/>
            </a:xfrm>
            <a:prstGeom prst="line">
              <a:avLst/>
            </a:prstGeom>
            <a:noFill/>
            <a:ln w="38100">
              <a:solidFill>
                <a:srgbClr val="000000"/>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90" name="Group 189"/>
          <p:cNvGrpSpPr/>
          <p:nvPr/>
        </p:nvGrpSpPr>
        <p:grpSpPr>
          <a:xfrm>
            <a:off x="1561492" y="4953000"/>
            <a:ext cx="3152708" cy="260706"/>
            <a:chOff x="1106296" y="4953000"/>
            <a:chExt cx="3152708" cy="260706"/>
          </a:xfrm>
        </p:grpSpPr>
        <p:sp>
          <p:nvSpPr>
            <p:cNvPr id="2154" name="Line 106"/>
            <p:cNvSpPr>
              <a:spLocks noChangeShapeType="1"/>
            </p:cNvSpPr>
            <p:nvPr/>
          </p:nvSpPr>
          <p:spPr bwMode="auto">
            <a:xfrm>
              <a:off x="2181450" y="5056667"/>
              <a:ext cx="1347" cy="129342"/>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6" name="Line 108"/>
            <p:cNvSpPr>
              <a:spLocks noChangeShapeType="1"/>
            </p:cNvSpPr>
            <p:nvPr/>
          </p:nvSpPr>
          <p:spPr bwMode="auto">
            <a:xfrm>
              <a:off x="2149115" y="5212359"/>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6" name="Line 98"/>
            <p:cNvSpPr>
              <a:spLocks noChangeShapeType="1"/>
            </p:cNvSpPr>
            <p:nvPr/>
          </p:nvSpPr>
          <p:spPr bwMode="auto">
            <a:xfrm>
              <a:off x="1561109" y="5001503"/>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49" name="Line 101"/>
            <p:cNvSpPr>
              <a:spLocks noChangeShapeType="1"/>
            </p:cNvSpPr>
            <p:nvPr/>
          </p:nvSpPr>
          <p:spPr bwMode="auto">
            <a:xfrm>
              <a:off x="1771289" y="4953000"/>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u="sng"/>
            </a:p>
          </p:txBody>
        </p:sp>
        <p:sp>
          <p:nvSpPr>
            <p:cNvPr id="2139" name="Line 91"/>
            <p:cNvSpPr>
              <a:spLocks noChangeShapeType="1"/>
            </p:cNvSpPr>
            <p:nvPr/>
          </p:nvSpPr>
          <p:spPr bwMode="auto">
            <a:xfrm>
              <a:off x="1138632" y="5040500"/>
              <a:ext cx="1347" cy="48503"/>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0" name="Line 92"/>
            <p:cNvSpPr>
              <a:spLocks noChangeShapeType="1"/>
            </p:cNvSpPr>
            <p:nvPr/>
          </p:nvSpPr>
          <p:spPr bwMode="auto">
            <a:xfrm>
              <a:off x="1106296" y="504050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1" name="Line 93"/>
            <p:cNvSpPr>
              <a:spLocks noChangeShapeType="1"/>
            </p:cNvSpPr>
            <p:nvPr/>
          </p:nvSpPr>
          <p:spPr bwMode="auto">
            <a:xfrm>
              <a:off x="1106296" y="5089003"/>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2" name="Line 94"/>
            <p:cNvSpPr>
              <a:spLocks noChangeShapeType="1"/>
            </p:cNvSpPr>
            <p:nvPr/>
          </p:nvSpPr>
          <p:spPr bwMode="auto">
            <a:xfrm>
              <a:off x="1364980" y="5032416"/>
              <a:ext cx="1347" cy="105090"/>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3" name="Line 95"/>
            <p:cNvSpPr>
              <a:spLocks noChangeShapeType="1"/>
            </p:cNvSpPr>
            <p:nvPr/>
          </p:nvSpPr>
          <p:spPr bwMode="auto">
            <a:xfrm>
              <a:off x="1332644" y="5032416"/>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4" name="Line 96"/>
            <p:cNvSpPr>
              <a:spLocks noChangeShapeType="1"/>
            </p:cNvSpPr>
            <p:nvPr/>
          </p:nvSpPr>
          <p:spPr bwMode="auto">
            <a:xfrm>
              <a:off x="1332644" y="5137506"/>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5" name="Line 97"/>
            <p:cNvSpPr>
              <a:spLocks noChangeShapeType="1"/>
            </p:cNvSpPr>
            <p:nvPr/>
          </p:nvSpPr>
          <p:spPr bwMode="auto">
            <a:xfrm>
              <a:off x="1583244" y="5016248"/>
              <a:ext cx="1347" cy="12125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7" name="Line 99"/>
            <p:cNvSpPr>
              <a:spLocks noChangeShapeType="1"/>
            </p:cNvSpPr>
            <p:nvPr/>
          </p:nvSpPr>
          <p:spPr bwMode="auto">
            <a:xfrm>
              <a:off x="1550909" y="5137506"/>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48" name="Line 100"/>
            <p:cNvSpPr>
              <a:spLocks noChangeShapeType="1"/>
            </p:cNvSpPr>
            <p:nvPr/>
          </p:nvSpPr>
          <p:spPr bwMode="auto">
            <a:xfrm>
              <a:off x="1793425" y="4967745"/>
              <a:ext cx="1347" cy="210180"/>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0" name="Line 102"/>
            <p:cNvSpPr>
              <a:spLocks noChangeShapeType="1"/>
            </p:cNvSpPr>
            <p:nvPr/>
          </p:nvSpPr>
          <p:spPr bwMode="auto">
            <a:xfrm>
              <a:off x="1761089" y="5177925"/>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1" name="Line 103"/>
            <p:cNvSpPr>
              <a:spLocks noChangeShapeType="1"/>
            </p:cNvSpPr>
            <p:nvPr/>
          </p:nvSpPr>
          <p:spPr bwMode="auto">
            <a:xfrm>
              <a:off x="1987438" y="5048584"/>
              <a:ext cx="1347" cy="129342"/>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2" name="Line 104"/>
            <p:cNvSpPr>
              <a:spLocks noChangeShapeType="1"/>
            </p:cNvSpPr>
            <p:nvPr/>
          </p:nvSpPr>
          <p:spPr bwMode="auto">
            <a:xfrm>
              <a:off x="1955102" y="5048584"/>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3" name="Line 105"/>
            <p:cNvSpPr>
              <a:spLocks noChangeShapeType="1"/>
            </p:cNvSpPr>
            <p:nvPr/>
          </p:nvSpPr>
          <p:spPr bwMode="auto">
            <a:xfrm>
              <a:off x="1955102" y="518160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5" name="Line 107"/>
            <p:cNvSpPr>
              <a:spLocks noChangeShapeType="1"/>
            </p:cNvSpPr>
            <p:nvPr/>
          </p:nvSpPr>
          <p:spPr bwMode="auto">
            <a:xfrm>
              <a:off x="2149115" y="5056667"/>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7" name="Line 109"/>
            <p:cNvSpPr>
              <a:spLocks noChangeShapeType="1"/>
            </p:cNvSpPr>
            <p:nvPr/>
          </p:nvSpPr>
          <p:spPr bwMode="auto">
            <a:xfrm>
              <a:off x="2367379" y="5137506"/>
              <a:ext cx="1347" cy="8084"/>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8" name="Line 110"/>
            <p:cNvSpPr>
              <a:spLocks noChangeShapeType="1"/>
            </p:cNvSpPr>
            <p:nvPr/>
          </p:nvSpPr>
          <p:spPr bwMode="auto">
            <a:xfrm>
              <a:off x="2335044" y="5137506"/>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59" name="Line 111"/>
            <p:cNvSpPr>
              <a:spLocks noChangeShapeType="1"/>
            </p:cNvSpPr>
            <p:nvPr/>
          </p:nvSpPr>
          <p:spPr bwMode="auto">
            <a:xfrm>
              <a:off x="2335044"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0" name="Line 112"/>
            <p:cNvSpPr>
              <a:spLocks noChangeShapeType="1"/>
            </p:cNvSpPr>
            <p:nvPr/>
          </p:nvSpPr>
          <p:spPr bwMode="auto">
            <a:xfrm>
              <a:off x="2545224" y="5137506"/>
              <a:ext cx="1347" cy="8084"/>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1" name="Line 113"/>
            <p:cNvSpPr>
              <a:spLocks noChangeShapeType="1"/>
            </p:cNvSpPr>
            <p:nvPr/>
          </p:nvSpPr>
          <p:spPr bwMode="auto">
            <a:xfrm>
              <a:off x="2512889" y="5137506"/>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2" name="Line 114"/>
            <p:cNvSpPr>
              <a:spLocks noChangeShapeType="1"/>
            </p:cNvSpPr>
            <p:nvPr/>
          </p:nvSpPr>
          <p:spPr bwMode="auto">
            <a:xfrm>
              <a:off x="2512889"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3" name="Line 115"/>
            <p:cNvSpPr>
              <a:spLocks noChangeShapeType="1"/>
            </p:cNvSpPr>
            <p:nvPr/>
          </p:nvSpPr>
          <p:spPr bwMode="auto">
            <a:xfrm>
              <a:off x="2714986" y="5121338"/>
              <a:ext cx="1347" cy="32335"/>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4" name="Line 116"/>
            <p:cNvSpPr>
              <a:spLocks noChangeShapeType="1"/>
            </p:cNvSpPr>
            <p:nvPr/>
          </p:nvSpPr>
          <p:spPr bwMode="auto">
            <a:xfrm>
              <a:off x="2682650" y="5121338"/>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5" name="Line 117"/>
            <p:cNvSpPr>
              <a:spLocks noChangeShapeType="1"/>
            </p:cNvSpPr>
            <p:nvPr/>
          </p:nvSpPr>
          <p:spPr bwMode="auto">
            <a:xfrm>
              <a:off x="2682650" y="5153674"/>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6" name="Line 118"/>
            <p:cNvSpPr>
              <a:spLocks noChangeShapeType="1"/>
            </p:cNvSpPr>
            <p:nvPr/>
          </p:nvSpPr>
          <p:spPr bwMode="auto">
            <a:xfrm>
              <a:off x="2876663" y="5121338"/>
              <a:ext cx="1347" cy="32335"/>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7" name="Line 119"/>
            <p:cNvSpPr>
              <a:spLocks noChangeShapeType="1"/>
            </p:cNvSpPr>
            <p:nvPr/>
          </p:nvSpPr>
          <p:spPr bwMode="auto">
            <a:xfrm>
              <a:off x="2852411" y="5121338"/>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8" name="Line 120"/>
            <p:cNvSpPr>
              <a:spLocks noChangeShapeType="1"/>
            </p:cNvSpPr>
            <p:nvPr/>
          </p:nvSpPr>
          <p:spPr bwMode="auto">
            <a:xfrm>
              <a:off x="2852411" y="5153674"/>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69" name="Line 121"/>
            <p:cNvSpPr>
              <a:spLocks noChangeShapeType="1"/>
            </p:cNvSpPr>
            <p:nvPr/>
          </p:nvSpPr>
          <p:spPr bwMode="auto">
            <a:xfrm>
              <a:off x="3038340" y="5137506"/>
              <a:ext cx="1347" cy="8084"/>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0" name="Line 122"/>
            <p:cNvSpPr>
              <a:spLocks noChangeShapeType="1"/>
            </p:cNvSpPr>
            <p:nvPr/>
          </p:nvSpPr>
          <p:spPr bwMode="auto">
            <a:xfrm>
              <a:off x="3006005" y="5137506"/>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1" name="Line 123"/>
            <p:cNvSpPr>
              <a:spLocks noChangeShapeType="1"/>
            </p:cNvSpPr>
            <p:nvPr/>
          </p:nvSpPr>
          <p:spPr bwMode="auto">
            <a:xfrm>
              <a:off x="3006005"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2" name="Line 124"/>
            <p:cNvSpPr>
              <a:spLocks noChangeShapeType="1"/>
            </p:cNvSpPr>
            <p:nvPr/>
          </p:nvSpPr>
          <p:spPr bwMode="auto">
            <a:xfrm>
              <a:off x="3191934" y="5129422"/>
              <a:ext cx="1347" cy="1616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3" name="Line 125"/>
            <p:cNvSpPr>
              <a:spLocks noChangeShapeType="1"/>
            </p:cNvSpPr>
            <p:nvPr/>
          </p:nvSpPr>
          <p:spPr bwMode="auto">
            <a:xfrm>
              <a:off x="3159598" y="5129422"/>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4" name="Line 126"/>
            <p:cNvSpPr>
              <a:spLocks noChangeShapeType="1"/>
            </p:cNvSpPr>
            <p:nvPr/>
          </p:nvSpPr>
          <p:spPr bwMode="auto">
            <a:xfrm>
              <a:off x="3159598"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5" name="Line 127"/>
            <p:cNvSpPr>
              <a:spLocks noChangeShapeType="1"/>
            </p:cNvSpPr>
            <p:nvPr/>
          </p:nvSpPr>
          <p:spPr bwMode="auto">
            <a:xfrm>
              <a:off x="3337443" y="5129422"/>
              <a:ext cx="1347" cy="1616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6" name="Line 128"/>
            <p:cNvSpPr>
              <a:spLocks noChangeShapeType="1"/>
            </p:cNvSpPr>
            <p:nvPr/>
          </p:nvSpPr>
          <p:spPr bwMode="auto">
            <a:xfrm>
              <a:off x="3305108" y="5129422"/>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7" name="Line 129"/>
            <p:cNvSpPr>
              <a:spLocks noChangeShapeType="1"/>
            </p:cNvSpPr>
            <p:nvPr/>
          </p:nvSpPr>
          <p:spPr bwMode="auto">
            <a:xfrm>
              <a:off x="3305108"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8" name="Line 130"/>
            <p:cNvSpPr>
              <a:spLocks noChangeShapeType="1"/>
            </p:cNvSpPr>
            <p:nvPr/>
          </p:nvSpPr>
          <p:spPr bwMode="auto">
            <a:xfrm>
              <a:off x="3482953" y="5129422"/>
              <a:ext cx="1347" cy="1616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79" name="Line 131"/>
            <p:cNvSpPr>
              <a:spLocks noChangeShapeType="1"/>
            </p:cNvSpPr>
            <p:nvPr/>
          </p:nvSpPr>
          <p:spPr bwMode="auto">
            <a:xfrm>
              <a:off x="3450617" y="5129422"/>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0" name="Line 132"/>
            <p:cNvSpPr>
              <a:spLocks noChangeShapeType="1"/>
            </p:cNvSpPr>
            <p:nvPr/>
          </p:nvSpPr>
          <p:spPr bwMode="auto">
            <a:xfrm>
              <a:off x="3450617"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1" name="Line 133"/>
            <p:cNvSpPr>
              <a:spLocks noChangeShapeType="1"/>
            </p:cNvSpPr>
            <p:nvPr/>
          </p:nvSpPr>
          <p:spPr bwMode="auto">
            <a:xfrm>
              <a:off x="3620379" y="5129422"/>
              <a:ext cx="1347" cy="1616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2" name="Line 134"/>
            <p:cNvSpPr>
              <a:spLocks noChangeShapeType="1"/>
            </p:cNvSpPr>
            <p:nvPr/>
          </p:nvSpPr>
          <p:spPr bwMode="auto">
            <a:xfrm>
              <a:off x="3588043" y="5129422"/>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3" name="Line 135"/>
            <p:cNvSpPr>
              <a:spLocks noChangeShapeType="1"/>
            </p:cNvSpPr>
            <p:nvPr/>
          </p:nvSpPr>
          <p:spPr bwMode="auto">
            <a:xfrm>
              <a:off x="3588043"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4" name="Line 136"/>
            <p:cNvSpPr>
              <a:spLocks noChangeShapeType="1"/>
            </p:cNvSpPr>
            <p:nvPr/>
          </p:nvSpPr>
          <p:spPr bwMode="auto">
            <a:xfrm>
              <a:off x="3757804" y="5129422"/>
              <a:ext cx="1347" cy="1616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5" name="Line 137"/>
            <p:cNvSpPr>
              <a:spLocks noChangeShapeType="1"/>
            </p:cNvSpPr>
            <p:nvPr/>
          </p:nvSpPr>
          <p:spPr bwMode="auto">
            <a:xfrm>
              <a:off x="3725469" y="5129422"/>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6" name="Line 138"/>
            <p:cNvSpPr>
              <a:spLocks noChangeShapeType="1"/>
            </p:cNvSpPr>
            <p:nvPr/>
          </p:nvSpPr>
          <p:spPr bwMode="auto">
            <a:xfrm>
              <a:off x="3725469" y="5145590"/>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7" name="Line 139"/>
            <p:cNvSpPr>
              <a:spLocks noChangeShapeType="1"/>
            </p:cNvSpPr>
            <p:nvPr/>
          </p:nvSpPr>
          <p:spPr bwMode="auto">
            <a:xfrm>
              <a:off x="3887146" y="5129422"/>
              <a:ext cx="1347" cy="1616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8" name="Line 140"/>
            <p:cNvSpPr>
              <a:spLocks noChangeShapeType="1"/>
            </p:cNvSpPr>
            <p:nvPr/>
          </p:nvSpPr>
          <p:spPr bwMode="auto">
            <a:xfrm>
              <a:off x="3854811" y="5129422"/>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89" name="Line 141"/>
            <p:cNvSpPr>
              <a:spLocks noChangeShapeType="1"/>
            </p:cNvSpPr>
            <p:nvPr/>
          </p:nvSpPr>
          <p:spPr bwMode="auto">
            <a:xfrm>
              <a:off x="3854811" y="5145590"/>
              <a:ext cx="56587"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0" name="Line 142"/>
            <p:cNvSpPr>
              <a:spLocks noChangeShapeType="1"/>
            </p:cNvSpPr>
            <p:nvPr/>
          </p:nvSpPr>
          <p:spPr bwMode="auto">
            <a:xfrm>
              <a:off x="4008404" y="5121338"/>
              <a:ext cx="1347" cy="24252"/>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1" name="Line 143"/>
            <p:cNvSpPr>
              <a:spLocks noChangeShapeType="1"/>
            </p:cNvSpPr>
            <p:nvPr/>
          </p:nvSpPr>
          <p:spPr bwMode="auto">
            <a:xfrm>
              <a:off x="3976069" y="5121338"/>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2" name="Line 144"/>
            <p:cNvSpPr>
              <a:spLocks noChangeShapeType="1"/>
            </p:cNvSpPr>
            <p:nvPr/>
          </p:nvSpPr>
          <p:spPr bwMode="auto">
            <a:xfrm>
              <a:off x="3976069"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3" name="Line 145"/>
            <p:cNvSpPr>
              <a:spLocks noChangeShapeType="1"/>
            </p:cNvSpPr>
            <p:nvPr/>
          </p:nvSpPr>
          <p:spPr bwMode="auto">
            <a:xfrm>
              <a:off x="4129662" y="5121338"/>
              <a:ext cx="1347" cy="24252"/>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4" name="Line 146"/>
            <p:cNvSpPr>
              <a:spLocks noChangeShapeType="1"/>
            </p:cNvSpPr>
            <p:nvPr/>
          </p:nvSpPr>
          <p:spPr bwMode="auto">
            <a:xfrm>
              <a:off x="4097327" y="5121338"/>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5" name="Line 147"/>
            <p:cNvSpPr>
              <a:spLocks noChangeShapeType="1"/>
            </p:cNvSpPr>
            <p:nvPr/>
          </p:nvSpPr>
          <p:spPr bwMode="auto">
            <a:xfrm>
              <a:off x="4097327" y="5145590"/>
              <a:ext cx="64671"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6" name="Line 148"/>
            <p:cNvSpPr>
              <a:spLocks noChangeShapeType="1"/>
            </p:cNvSpPr>
            <p:nvPr/>
          </p:nvSpPr>
          <p:spPr bwMode="auto">
            <a:xfrm>
              <a:off x="4250920" y="5121338"/>
              <a:ext cx="1347" cy="16168"/>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7" name="Line 149"/>
            <p:cNvSpPr>
              <a:spLocks noChangeShapeType="1"/>
            </p:cNvSpPr>
            <p:nvPr/>
          </p:nvSpPr>
          <p:spPr bwMode="auto">
            <a:xfrm>
              <a:off x="4218585" y="5121338"/>
              <a:ext cx="40419"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8" name="Line 150"/>
            <p:cNvSpPr>
              <a:spLocks noChangeShapeType="1"/>
            </p:cNvSpPr>
            <p:nvPr/>
          </p:nvSpPr>
          <p:spPr bwMode="auto">
            <a:xfrm>
              <a:off x="4218585" y="5137506"/>
              <a:ext cx="40419" cy="1347"/>
            </a:xfrm>
            <a:prstGeom prst="line">
              <a:avLst/>
            </a:prstGeom>
            <a:noFill/>
            <a:ln w="3810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99" name="Freeform 151"/>
            <p:cNvSpPr>
              <a:spLocks/>
            </p:cNvSpPr>
            <p:nvPr/>
          </p:nvSpPr>
          <p:spPr bwMode="auto">
            <a:xfrm>
              <a:off x="1138632" y="5064751"/>
              <a:ext cx="3112288" cy="80839"/>
            </a:xfrm>
            <a:custGeom>
              <a:avLst/>
              <a:gdLst/>
              <a:ahLst/>
              <a:cxnLst>
                <a:cxn ang="0">
                  <a:pos x="0" y="0"/>
                </a:cxn>
                <a:cxn ang="0">
                  <a:pos x="168" y="12"/>
                </a:cxn>
                <a:cxn ang="0">
                  <a:pos x="330" y="6"/>
                </a:cxn>
                <a:cxn ang="0">
                  <a:pos x="486" y="6"/>
                </a:cxn>
                <a:cxn ang="0">
                  <a:pos x="630" y="36"/>
                </a:cxn>
                <a:cxn ang="0">
                  <a:pos x="774" y="42"/>
                </a:cxn>
                <a:cxn ang="0">
                  <a:pos x="912" y="60"/>
                </a:cxn>
                <a:cxn ang="0">
                  <a:pos x="1044" y="60"/>
                </a:cxn>
                <a:cxn ang="0">
                  <a:pos x="1170" y="54"/>
                </a:cxn>
                <a:cxn ang="0">
                  <a:pos x="1290" y="54"/>
                </a:cxn>
                <a:cxn ang="0">
                  <a:pos x="1410" y="54"/>
                </a:cxn>
                <a:cxn ang="0">
                  <a:pos x="1524" y="54"/>
                </a:cxn>
                <a:cxn ang="0">
                  <a:pos x="1632" y="54"/>
                </a:cxn>
                <a:cxn ang="0">
                  <a:pos x="1740" y="54"/>
                </a:cxn>
                <a:cxn ang="0">
                  <a:pos x="1842" y="54"/>
                </a:cxn>
                <a:cxn ang="0">
                  <a:pos x="1944" y="54"/>
                </a:cxn>
                <a:cxn ang="0">
                  <a:pos x="2040" y="54"/>
                </a:cxn>
                <a:cxn ang="0">
                  <a:pos x="2130" y="54"/>
                </a:cxn>
                <a:cxn ang="0">
                  <a:pos x="2220" y="48"/>
                </a:cxn>
                <a:cxn ang="0">
                  <a:pos x="2310" y="48"/>
                </a:cxn>
              </a:cxnLst>
              <a:rect l="0" t="0" r="r" b="b"/>
              <a:pathLst>
                <a:path w="2310" h="60">
                  <a:moveTo>
                    <a:pt x="0" y="0"/>
                  </a:moveTo>
                  <a:lnTo>
                    <a:pt x="168" y="12"/>
                  </a:lnTo>
                  <a:lnTo>
                    <a:pt x="330" y="6"/>
                  </a:lnTo>
                  <a:lnTo>
                    <a:pt x="486" y="6"/>
                  </a:lnTo>
                  <a:lnTo>
                    <a:pt x="630" y="36"/>
                  </a:lnTo>
                  <a:lnTo>
                    <a:pt x="774" y="42"/>
                  </a:lnTo>
                  <a:lnTo>
                    <a:pt x="912" y="60"/>
                  </a:lnTo>
                  <a:lnTo>
                    <a:pt x="1044" y="60"/>
                  </a:lnTo>
                  <a:lnTo>
                    <a:pt x="1170" y="54"/>
                  </a:lnTo>
                  <a:lnTo>
                    <a:pt x="1290" y="54"/>
                  </a:lnTo>
                  <a:lnTo>
                    <a:pt x="1410" y="54"/>
                  </a:lnTo>
                  <a:lnTo>
                    <a:pt x="1524" y="54"/>
                  </a:lnTo>
                  <a:lnTo>
                    <a:pt x="1632" y="54"/>
                  </a:lnTo>
                  <a:lnTo>
                    <a:pt x="1740" y="54"/>
                  </a:lnTo>
                  <a:lnTo>
                    <a:pt x="1842" y="54"/>
                  </a:lnTo>
                  <a:lnTo>
                    <a:pt x="1944" y="54"/>
                  </a:lnTo>
                  <a:lnTo>
                    <a:pt x="2040" y="54"/>
                  </a:lnTo>
                  <a:lnTo>
                    <a:pt x="2130" y="54"/>
                  </a:lnTo>
                  <a:lnTo>
                    <a:pt x="2220" y="48"/>
                  </a:lnTo>
                  <a:lnTo>
                    <a:pt x="2310" y="48"/>
                  </a:lnTo>
                </a:path>
              </a:pathLst>
            </a:custGeom>
            <a:noFill/>
            <a:ln w="38100" cap="flat">
              <a:solidFill>
                <a:srgbClr val="CC00CC"/>
              </a:solidFill>
              <a:prstDash val="sysDashDot"/>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200" name="Rectangle 152"/>
          <p:cNvSpPr>
            <a:spLocks noChangeArrowheads="1"/>
          </p:cNvSpPr>
          <p:nvPr/>
        </p:nvSpPr>
        <p:spPr bwMode="auto">
          <a:xfrm>
            <a:off x="2151614" y="5446791"/>
            <a:ext cx="207871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ratio of observations</a:t>
            </a:r>
            <a:endParaRPr kumimoji="0" lang="en-US" sz="1800" b="0" i="0" u="none" strike="noStrike" cap="none" normalizeH="0" baseline="0" dirty="0" smtClean="0">
              <a:ln>
                <a:noFill/>
              </a:ln>
              <a:solidFill>
                <a:schemeClr val="tx1"/>
              </a:solidFill>
              <a:effectLst/>
              <a:latin typeface="+mn-lt"/>
            </a:endParaRPr>
          </a:p>
        </p:txBody>
      </p:sp>
      <p:sp>
        <p:nvSpPr>
          <p:cNvPr id="2201" name="Rectangle 153"/>
          <p:cNvSpPr>
            <a:spLocks noChangeArrowheads="1"/>
          </p:cNvSpPr>
          <p:nvPr/>
        </p:nvSpPr>
        <p:spPr bwMode="auto">
          <a:xfrm rot="16200000">
            <a:off x="-841678" y="3723855"/>
            <a:ext cx="3175549"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elapsed time per run (seconds)</a:t>
            </a:r>
            <a:endParaRPr kumimoji="0" lang="en-US" sz="1800" b="0" i="0" u="none" strike="noStrike" cap="none" normalizeH="0" baseline="0" dirty="0" smtClean="0">
              <a:ln>
                <a:noFill/>
              </a:ln>
              <a:solidFill>
                <a:schemeClr val="tx1"/>
              </a:solidFill>
              <a:effectLst/>
              <a:latin typeface="+mn-lt"/>
            </a:endParaRPr>
          </a:p>
        </p:txBody>
      </p:sp>
      <p:grpSp>
        <p:nvGrpSpPr>
          <p:cNvPr id="199" name="Group 198"/>
          <p:cNvGrpSpPr/>
          <p:nvPr/>
        </p:nvGrpSpPr>
        <p:grpSpPr>
          <a:xfrm>
            <a:off x="4896256" y="2365375"/>
            <a:ext cx="4263328" cy="3313887"/>
            <a:chOff x="4896256" y="2365375"/>
            <a:chExt cx="4263328" cy="3313887"/>
          </a:xfrm>
        </p:grpSpPr>
        <p:sp>
          <p:nvSpPr>
            <p:cNvPr id="2208" name="Line 160"/>
            <p:cNvSpPr>
              <a:spLocks noChangeShapeType="1"/>
            </p:cNvSpPr>
            <p:nvPr/>
          </p:nvSpPr>
          <p:spPr bwMode="auto">
            <a:xfrm>
              <a:off x="5635625" y="5173663"/>
              <a:ext cx="33797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9" name="Line 161"/>
            <p:cNvSpPr>
              <a:spLocks noChangeShapeType="1"/>
            </p:cNvSpPr>
            <p:nvPr/>
          </p:nvSpPr>
          <p:spPr bwMode="auto">
            <a:xfrm flipV="1">
              <a:off x="5635625" y="2471738"/>
              <a:ext cx="1588" cy="2701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0" name="Line 162"/>
            <p:cNvSpPr>
              <a:spLocks noChangeShapeType="1"/>
            </p:cNvSpPr>
            <p:nvPr/>
          </p:nvSpPr>
          <p:spPr bwMode="auto">
            <a:xfrm flipV="1">
              <a:off x="5635625" y="5132388"/>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1" name="Rectangle 163"/>
            <p:cNvSpPr>
              <a:spLocks noChangeArrowheads="1"/>
            </p:cNvSpPr>
            <p:nvPr/>
          </p:nvSpPr>
          <p:spPr bwMode="auto">
            <a:xfrm>
              <a:off x="5529263" y="5197475"/>
              <a:ext cx="1987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itchFamily="34" charset="0"/>
                </a:rPr>
                <a:t>20</a:t>
              </a:r>
              <a:endParaRPr kumimoji="0" lang="en-US" sz="1400" b="0" i="0" u="none" strike="noStrike" cap="none" normalizeH="0" baseline="0" dirty="0" smtClean="0">
                <a:ln>
                  <a:noFill/>
                </a:ln>
                <a:solidFill>
                  <a:schemeClr val="tx1"/>
                </a:solidFill>
                <a:effectLst/>
                <a:latin typeface="Arial" pitchFamily="34" charset="0"/>
              </a:endParaRPr>
            </a:p>
          </p:txBody>
        </p:sp>
        <p:sp>
          <p:nvSpPr>
            <p:cNvPr id="2212" name="Line 164"/>
            <p:cNvSpPr>
              <a:spLocks noChangeShapeType="1"/>
            </p:cNvSpPr>
            <p:nvPr/>
          </p:nvSpPr>
          <p:spPr bwMode="auto">
            <a:xfrm flipV="1">
              <a:off x="6477000" y="5132388"/>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3" name="Rectangle 165"/>
            <p:cNvSpPr>
              <a:spLocks noChangeArrowheads="1"/>
            </p:cNvSpPr>
            <p:nvPr/>
          </p:nvSpPr>
          <p:spPr bwMode="auto">
            <a:xfrm>
              <a:off x="6370638" y="5197475"/>
              <a:ext cx="1987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40</a:t>
              </a:r>
              <a:endParaRPr kumimoji="0" lang="en-US" sz="1400" b="0" i="0" u="none" strike="noStrike" cap="none" normalizeH="0" baseline="0" smtClean="0">
                <a:ln>
                  <a:noFill/>
                </a:ln>
                <a:solidFill>
                  <a:schemeClr val="tx1"/>
                </a:solidFill>
                <a:effectLst/>
                <a:latin typeface="Arial" pitchFamily="34" charset="0"/>
              </a:endParaRPr>
            </a:p>
          </p:txBody>
        </p:sp>
        <p:sp>
          <p:nvSpPr>
            <p:cNvPr id="2214" name="Line 166"/>
            <p:cNvSpPr>
              <a:spLocks noChangeShapeType="1"/>
            </p:cNvSpPr>
            <p:nvPr/>
          </p:nvSpPr>
          <p:spPr bwMode="auto">
            <a:xfrm flipV="1">
              <a:off x="7326313" y="5132388"/>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Rectangle 167"/>
            <p:cNvSpPr>
              <a:spLocks noChangeArrowheads="1"/>
            </p:cNvSpPr>
            <p:nvPr/>
          </p:nvSpPr>
          <p:spPr bwMode="auto">
            <a:xfrm>
              <a:off x="7219950" y="5197475"/>
              <a:ext cx="1987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60</a:t>
              </a:r>
              <a:endParaRPr kumimoji="0" lang="en-US" sz="1400" b="0" i="0" u="none" strike="noStrike" cap="none" normalizeH="0" baseline="0" smtClean="0">
                <a:ln>
                  <a:noFill/>
                </a:ln>
                <a:solidFill>
                  <a:schemeClr val="tx1"/>
                </a:solidFill>
                <a:effectLst/>
                <a:latin typeface="Arial" pitchFamily="34" charset="0"/>
              </a:endParaRPr>
            </a:p>
          </p:txBody>
        </p:sp>
        <p:sp>
          <p:nvSpPr>
            <p:cNvPr id="2216" name="Line 168"/>
            <p:cNvSpPr>
              <a:spLocks noChangeShapeType="1"/>
            </p:cNvSpPr>
            <p:nvPr/>
          </p:nvSpPr>
          <p:spPr bwMode="auto">
            <a:xfrm flipV="1">
              <a:off x="8167688" y="5132388"/>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7" name="Rectangle 169"/>
            <p:cNvSpPr>
              <a:spLocks noChangeArrowheads="1"/>
            </p:cNvSpPr>
            <p:nvPr/>
          </p:nvSpPr>
          <p:spPr bwMode="auto">
            <a:xfrm>
              <a:off x="8061325" y="5197475"/>
              <a:ext cx="1987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80</a:t>
              </a:r>
              <a:endParaRPr kumimoji="0" lang="en-US" sz="1400" b="0" i="0" u="none" strike="noStrike" cap="none" normalizeH="0" baseline="0" smtClean="0">
                <a:ln>
                  <a:noFill/>
                </a:ln>
                <a:solidFill>
                  <a:schemeClr val="tx1"/>
                </a:solidFill>
                <a:effectLst/>
                <a:latin typeface="Arial" pitchFamily="34" charset="0"/>
              </a:endParaRPr>
            </a:p>
          </p:txBody>
        </p:sp>
        <p:sp>
          <p:nvSpPr>
            <p:cNvPr id="2218" name="Line 170"/>
            <p:cNvSpPr>
              <a:spLocks noChangeShapeType="1"/>
            </p:cNvSpPr>
            <p:nvPr/>
          </p:nvSpPr>
          <p:spPr bwMode="auto">
            <a:xfrm flipV="1">
              <a:off x="9015413" y="5132388"/>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9" name="Rectangle 171"/>
            <p:cNvSpPr>
              <a:spLocks noChangeArrowheads="1"/>
            </p:cNvSpPr>
            <p:nvPr/>
          </p:nvSpPr>
          <p:spPr bwMode="auto">
            <a:xfrm>
              <a:off x="8861425" y="5197475"/>
              <a:ext cx="29815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100</a:t>
              </a:r>
              <a:endParaRPr kumimoji="0" lang="en-US" sz="1400" b="0" i="0" u="none" strike="noStrike" cap="none" normalizeH="0" baseline="0" smtClean="0">
                <a:ln>
                  <a:noFill/>
                </a:ln>
                <a:solidFill>
                  <a:schemeClr val="tx1"/>
                </a:solidFill>
                <a:effectLst/>
                <a:latin typeface="Arial" pitchFamily="34" charset="0"/>
              </a:endParaRPr>
            </a:p>
          </p:txBody>
        </p:sp>
        <p:sp>
          <p:nvSpPr>
            <p:cNvPr id="2220" name="Line 172"/>
            <p:cNvSpPr>
              <a:spLocks noChangeShapeType="1"/>
            </p:cNvSpPr>
            <p:nvPr/>
          </p:nvSpPr>
          <p:spPr bwMode="auto">
            <a:xfrm>
              <a:off x="5635625" y="5173663"/>
              <a:ext cx="333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1" name="Rectangle 173"/>
            <p:cNvSpPr>
              <a:spLocks noChangeArrowheads="1"/>
            </p:cNvSpPr>
            <p:nvPr/>
          </p:nvSpPr>
          <p:spPr bwMode="auto">
            <a:xfrm>
              <a:off x="5497513" y="5067300"/>
              <a:ext cx="9938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0</a:t>
              </a:r>
              <a:endParaRPr kumimoji="0" lang="en-US" sz="1400" b="0" i="0" u="none" strike="noStrike" cap="none" normalizeH="0" baseline="0" smtClean="0">
                <a:ln>
                  <a:noFill/>
                </a:ln>
                <a:solidFill>
                  <a:schemeClr val="tx1"/>
                </a:solidFill>
                <a:effectLst/>
                <a:latin typeface="Arial" pitchFamily="34" charset="0"/>
              </a:endParaRPr>
            </a:p>
          </p:txBody>
        </p:sp>
        <p:sp>
          <p:nvSpPr>
            <p:cNvPr id="2222" name="Line 174"/>
            <p:cNvSpPr>
              <a:spLocks noChangeShapeType="1"/>
            </p:cNvSpPr>
            <p:nvPr/>
          </p:nvSpPr>
          <p:spPr bwMode="auto">
            <a:xfrm>
              <a:off x="5635625" y="4267200"/>
              <a:ext cx="333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Rectangle 175"/>
            <p:cNvSpPr>
              <a:spLocks noChangeArrowheads="1"/>
            </p:cNvSpPr>
            <p:nvPr/>
          </p:nvSpPr>
          <p:spPr bwMode="auto">
            <a:xfrm>
              <a:off x="5284788" y="4160838"/>
              <a:ext cx="29815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500</a:t>
              </a:r>
              <a:endParaRPr kumimoji="0" lang="en-US" sz="1400" b="0" i="0" u="none" strike="noStrike" cap="none" normalizeH="0" baseline="0" smtClean="0">
                <a:ln>
                  <a:noFill/>
                </a:ln>
                <a:solidFill>
                  <a:schemeClr val="tx1"/>
                </a:solidFill>
                <a:effectLst/>
                <a:latin typeface="Arial" pitchFamily="34" charset="0"/>
              </a:endParaRPr>
            </a:p>
          </p:txBody>
        </p:sp>
        <p:sp>
          <p:nvSpPr>
            <p:cNvPr id="2224" name="Line 176"/>
            <p:cNvSpPr>
              <a:spLocks noChangeShapeType="1"/>
            </p:cNvSpPr>
            <p:nvPr/>
          </p:nvSpPr>
          <p:spPr bwMode="auto">
            <a:xfrm>
              <a:off x="5635625" y="3368675"/>
              <a:ext cx="333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5" name="Rectangle 177"/>
            <p:cNvSpPr>
              <a:spLocks noChangeArrowheads="1"/>
            </p:cNvSpPr>
            <p:nvPr/>
          </p:nvSpPr>
          <p:spPr bwMode="auto">
            <a:xfrm>
              <a:off x="5178425" y="3262313"/>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itchFamily="34" charset="0"/>
                </a:rPr>
                <a:t>1000</a:t>
              </a:r>
              <a:endParaRPr kumimoji="0" lang="en-US" sz="1400" b="0" i="0" u="none" strike="noStrike" cap="none" normalizeH="0" baseline="0" dirty="0" smtClean="0">
                <a:ln>
                  <a:noFill/>
                </a:ln>
                <a:solidFill>
                  <a:schemeClr val="tx1"/>
                </a:solidFill>
                <a:effectLst/>
                <a:latin typeface="Arial" pitchFamily="34" charset="0"/>
              </a:endParaRPr>
            </a:p>
          </p:txBody>
        </p:sp>
        <p:sp>
          <p:nvSpPr>
            <p:cNvPr id="2226" name="Line 178"/>
            <p:cNvSpPr>
              <a:spLocks noChangeShapeType="1"/>
            </p:cNvSpPr>
            <p:nvPr/>
          </p:nvSpPr>
          <p:spPr bwMode="auto">
            <a:xfrm>
              <a:off x="5635625" y="2471738"/>
              <a:ext cx="333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Rectangle 179"/>
            <p:cNvSpPr>
              <a:spLocks noChangeArrowheads="1"/>
            </p:cNvSpPr>
            <p:nvPr/>
          </p:nvSpPr>
          <p:spPr bwMode="auto">
            <a:xfrm>
              <a:off x="5178425" y="2365375"/>
              <a:ext cx="39754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pitchFamily="34" charset="0"/>
                </a:rPr>
                <a:t>1500</a:t>
              </a:r>
              <a:endParaRPr kumimoji="0" lang="en-US" sz="1400" b="0" i="0" u="none" strike="noStrike" cap="none" normalizeH="0" baseline="0" smtClean="0">
                <a:ln>
                  <a:noFill/>
                </a:ln>
                <a:solidFill>
                  <a:schemeClr val="tx1"/>
                </a:solidFill>
                <a:effectLst/>
                <a:latin typeface="Arial" pitchFamily="34" charset="0"/>
              </a:endParaRPr>
            </a:p>
          </p:txBody>
        </p:sp>
        <p:sp>
          <p:nvSpPr>
            <p:cNvPr id="2229" name="Rectangle 181"/>
            <p:cNvSpPr>
              <a:spLocks noChangeArrowheads="1"/>
            </p:cNvSpPr>
            <p:nvPr/>
          </p:nvSpPr>
          <p:spPr bwMode="auto">
            <a:xfrm>
              <a:off x="6510338" y="5402263"/>
              <a:ext cx="158216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Number of </a:t>
              </a:r>
              <a:r>
                <a:rPr lang="en-US" sz="1800" b="0" dirty="0" smtClean="0">
                  <a:solidFill>
                    <a:srgbClr val="000000"/>
                  </a:solidFill>
                  <a:latin typeface="+mn-lt"/>
                </a:rPr>
                <a:t>ants</a:t>
              </a:r>
              <a:endParaRPr kumimoji="0" lang="en-US" sz="1800" b="0" i="0" u="none" strike="noStrike" cap="none" normalizeH="0" baseline="0" dirty="0" smtClean="0">
                <a:ln>
                  <a:noFill/>
                </a:ln>
                <a:solidFill>
                  <a:schemeClr val="tx1"/>
                </a:solidFill>
                <a:effectLst/>
                <a:latin typeface="+mn-lt"/>
              </a:endParaRPr>
            </a:p>
          </p:txBody>
        </p:sp>
        <p:sp>
          <p:nvSpPr>
            <p:cNvPr id="2230" name="Rectangle 182"/>
            <p:cNvSpPr>
              <a:spLocks noChangeArrowheads="1"/>
            </p:cNvSpPr>
            <p:nvPr/>
          </p:nvSpPr>
          <p:spPr bwMode="auto">
            <a:xfrm rot="16200000">
              <a:off x="3816474" y="3608001"/>
              <a:ext cx="2436564"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Running time (seconds)</a:t>
              </a:r>
              <a:endParaRPr kumimoji="0" lang="en-US" sz="1800" b="0" i="0" u="none" strike="noStrike" cap="none" normalizeH="0" baseline="0" dirty="0" smtClean="0">
                <a:ln>
                  <a:noFill/>
                </a:ln>
                <a:solidFill>
                  <a:schemeClr val="tx1"/>
                </a:solidFill>
                <a:effectLst/>
                <a:latin typeface="+mn-lt"/>
              </a:endParaRPr>
            </a:p>
          </p:txBody>
        </p:sp>
      </p:grpSp>
      <p:cxnSp>
        <p:nvCxnSpPr>
          <p:cNvPr id="191" name="Straight Arrow Connector 190"/>
          <p:cNvCxnSpPr/>
          <p:nvPr/>
        </p:nvCxnSpPr>
        <p:spPr bwMode="auto">
          <a:xfrm rot="5400000">
            <a:off x="-1447006" y="3885406"/>
            <a:ext cx="3657600" cy="1588"/>
          </a:xfrm>
          <a:prstGeom prst="straightConnector1">
            <a:avLst/>
          </a:prstGeom>
          <a:noFill/>
          <a:ln w="38100" cap="flat" cmpd="sng" algn="ctr">
            <a:solidFill>
              <a:schemeClr val="tx2">
                <a:lumMod val="60000"/>
                <a:lumOff val="40000"/>
              </a:schemeClr>
            </a:solidFill>
            <a:prstDash val="solid"/>
            <a:round/>
            <a:headEnd type="none" w="med" len="med"/>
            <a:tailEnd type="arrow" w="med" len="med"/>
          </a:ln>
          <a:effectLst/>
        </p:spPr>
      </p:cxnSp>
      <p:sp>
        <p:nvSpPr>
          <p:cNvPr id="192" name="TextBox 191"/>
          <p:cNvSpPr txBox="1"/>
          <p:nvPr/>
        </p:nvSpPr>
        <p:spPr>
          <a:xfrm rot="16200000">
            <a:off x="-371445" y="3723451"/>
            <a:ext cx="1143000" cy="400110"/>
          </a:xfrm>
          <a:prstGeom prst="rect">
            <a:avLst/>
          </a:prstGeom>
          <a:noFill/>
        </p:spPr>
        <p:txBody>
          <a:bodyPr wrap="square" rtlCol="0">
            <a:spAutoFit/>
          </a:bodyPr>
          <a:lstStyle/>
          <a:p>
            <a:r>
              <a:rPr lang="en-US" sz="2000" dirty="0" smtClean="0">
                <a:solidFill>
                  <a:schemeClr val="tx2">
                    <a:lumMod val="60000"/>
                    <a:lumOff val="40000"/>
                  </a:schemeClr>
                </a:solidFill>
              </a:rPr>
              <a:t>better</a:t>
            </a:r>
            <a:endParaRPr lang="en-US" sz="2000" dirty="0">
              <a:solidFill>
                <a:schemeClr val="tx2">
                  <a:lumMod val="60000"/>
                  <a:lumOff val="40000"/>
                </a:schemeClr>
              </a:solidFill>
            </a:endParaRPr>
          </a:p>
        </p:txBody>
      </p:sp>
      <p:sp>
        <p:nvSpPr>
          <p:cNvPr id="179" name="TextBox 178"/>
          <p:cNvSpPr txBox="1"/>
          <p:nvPr/>
        </p:nvSpPr>
        <p:spPr>
          <a:xfrm>
            <a:off x="1752600" y="2819400"/>
            <a:ext cx="2362200" cy="400110"/>
          </a:xfrm>
          <a:prstGeom prst="rect">
            <a:avLst/>
          </a:prstGeom>
          <a:noFill/>
        </p:spPr>
        <p:txBody>
          <a:bodyPr wrap="square" rtlCol="0">
            <a:spAutoFit/>
          </a:bodyPr>
          <a:lstStyle/>
          <a:p>
            <a:r>
              <a:rPr lang="en-US" sz="2000" dirty="0" err="1" smtClean="0">
                <a:solidFill>
                  <a:srgbClr val="0070C0"/>
                </a:solidFill>
              </a:rPr>
              <a:t>nonadaptive</a:t>
            </a:r>
            <a:endParaRPr lang="en-US" sz="2000" dirty="0">
              <a:solidFill>
                <a:srgbClr val="0070C0"/>
              </a:solidFill>
            </a:endParaRPr>
          </a:p>
        </p:txBody>
      </p:sp>
      <p:sp>
        <p:nvSpPr>
          <p:cNvPr id="180" name="TextBox 179"/>
          <p:cNvSpPr txBox="1"/>
          <p:nvPr/>
        </p:nvSpPr>
        <p:spPr>
          <a:xfrm>
            <a:off x="2667000" y="4191000"/>
            <a:ext cx="2362200" cy="400110"/>
          </a:xfrm>
          <a:prstGeom prst="rect">
            <a:avLst/>
          </a:prstGeom>
          <a:noFill/>
        </p:spPr>
        <p:txBody>
          <a:bodyPr wrap="square" rtlCol="0">
            <a:spAutoFit/>
          </a:bodyPr>
          <a:lstStyle/>
          <a:p>
            <a:r>
              <a:rPr lang="en-US" sz="2000" dirty="0" smtClean="0">
                <a:solidFill>
                  <a:srgbClr val="CC00CC"/>
                </a:solidFill>
              </a:rPr>
              <a:t>adaptive</a:t>
            </a:r>
            <a:endParaRPr lang="en-US" sz="2000" dirty="0">
              <a:solidFill>
                <a:srgbClr val="CC00CC"/>
              </a:solidFill>
            </a:endParaRPr>
          </a:p>
        </p:txBody>
      </p:sp>
      <p:cxnSp>
        <p:nvCxnSpPr>
          <p:cNvPr id="181" name="Straight Arrow Connector 180"/>
          <p:cNvCxnSpPr/>
          <p:nvPr/>
        </p:nvCxnSpPr>
        <p:spPr bwMode="auto">
          <a:xfrm rot="5400000">
            <a:off x="3124200" y="4572000"/>
            <a:ext cx="457200" cy="457200"/>
          </a:xfrm>
          <a:prstGeom prst="straightConnector1">
            <a:avLst/>
          </a:prstGeom>
          <a:noFill/>
          <a:ln w="57150" cap="flat" cmpd="sng" algn="ctr">
            <a:solidFill>
              <a:srgbClr val="CC00CC"/>
            </a:solidFill>
            <a:prstDash val="solid"/>
            <a:round/>
            <a:headEnd type="none" w="med" len="med"/>
            <a:tailEnd type="arrow"/>
          </a:ln>
          <a:effectLst>
            <a:outerShdw blurRad="50800" dist="38100" dir="8100000" algn="tr" rotWithShape="0">
              <a:prstClr val="black">
                <a:alpha val="40000"/>
              </a:prstClr>
            </a:outerShdw>
          </a:effectLst>
        </p:spPr>
      </p:cxnSp>
      <p:cxnSp>
        <p:nvCxnSpPr>
          <p:cNvPr id="182" name="Straight Arrow Connector 181"/>
          <p:cNvCxnSpPr/>
          <p:nvPr/>
        </p:nvCxnSpPr>
        <p:spPr bwMode="auto">
          <a:xfrm rot="16200000" flipH="1">
            <a:off x="2286000" y="3505200"/>
            <a:ext cx="914400" cy="304800"/>
          </a:xfrm>
          <a:prstGeom prst="straightConnector1">
            <a:avLst/>
          </a:prstGeom>
          <a:noFill/>
          <a:ln w="57150" cap="flat" cmpd="sng" algn="ctr">
            <a:solidFill>
              <a:srgbClr val="0070C0"/>
            </a:solidFill>
            <a:prstDash val="solid"/>
            <a:round/>
            <a:headEnd type="none" w="med" len="med"/>
            <a:tailEnd type="arrow"/>
          </a:ln>
          <a:effectLst>
            <a:outerShdw blurRad="50800" dist="38100" dir="8100000" algn="tr" rotWithShape="0">
              <a:prstClr val="black">
                <a:alpha val="40000"/>
              </a:prstClr>
            </a:outerShdw>
          </a:effectLst>
        </p:spPr>
      </p:cxnSp>
      <p:grpSp>
        <p:nvGrpSpPr>
          <p:cNvPr id="198" name="Group 197"/>
          <p:cNvGrpSpPr/>
          <p:nvPr/>
        </p:nvGrpSpPr>
        <p:grpSpPr>
          <a:xfrm>
            <a:off x="5635625" y="2819400"/>
            <a:ext cx="3379788" cy="2149475"/>
            <a:chOff x="5635625" y="2819400"/>
            <a:chExt cx="3379788" cy="2149475"/>
          </a:xfrm>
        </p:grpSpPr>
        <p:sp>
          <p:nvSpPr>
            <p:cNvPr id="2228" name="Freeform 180"/>
            <p:cNvSpPr>
              <a:spLocks/>
            </p:cNvSpPr>
            <p:nvPr/>
          </p:nvSpPr>
          <p:spPr bwMode="auto">
            <a:xfrm>
              <a:off x="5635625" y="2854325"/>
              <a:ext cx="3379788" cy="2114550"/>
            </a:xfrm>
            <a:custGeom>
              <a:avLst/>
              <a:gdLst/>
              <a:ahLst/>
              <a:cxnLst>
                <a:cxn ang="0">
                  <a:pos x="0" y="1332"/>
                </a:cxn>
                <a:cxn ang="0">
                  <a:pos x="530" y="1019"/>
                </a:cxn>
                <a:cxn ang="0">
                  <a:pos x="1065" y="736"/>
                </a:cxn>
                <a:cxn ang="0">
                  <a:pos x="1595" y="463"/>
                </a:cxn>
                <a:cxn ang="0">
                  <a:pos x="2129" y="0"/>
                </a:cxn>
              </a:cxnLst>
              <a:rect l="0" t="0" r="r" b="b"/>
              <a:pathLst>
                <a:path w="2129" h="1332">
                  <a:moveTo>
                    <a:pt x="0" y="1332"/>
                  </a:moveTo>
                  <a:lnTo>
                    <a:pt x="530" y="1019"/>
                  </a:lnTo>
                  <a:lnTo>
                    <a:pt x="1065" y="736"/>
                  </a:lnTo>
                  <a:lnTo>
                    <a:pt x="1595" y="463"/>
                  </a:lnTo>
                  <a:lnTo>
                    <a:pt x="2129" y="0"/>
                  </a:lnTo>
                </a:path>
              </a:pathLst>
            </a:custGeom>
            <a:noFill/>
            <a:ln w="57150" cap="flat">
              <a:solidFill>
                <a:srgbClr val="CC00CC"/>
              </a:solid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86" name="TextBox 185"/>
            <p:cNvSpPr txBox="1"/>
            <p:nvPr/>
          </p:nvSpPr>
          <p:spPr>
            <a:xfrm>
              <a:off x="5867400" y="2819400"/>
              <a:ext cx="2362200" cy="400110"/>
            </a:xfrm>
            <a:prstGeom prst="rect">
              <a:avLst/>
            </a:prstGeom>
            <a:noFill/>
          </p:spPr>
          <p:txBody>
            <a:bodyPr wrap="square" rtlCol="0">
              <a:spAutoFit/>
            </a:bodyPr>
            <a:lstStyle/>
            <a:p>
              <a:r>
                <a:rPr lang="en-US" sz="2000" dirty="0" smtClean="0">
                  <a:solidFill>
                    <a:srgbClr val="CC00CC"/>
                  </a:solidFill>
                </a:rPr>
                <a:t>adaptive</a:t>
              </a:r>
              <a:endParaRPr lang="en-US" sz="2000" dirty="0">
                <a:solidFill>
                  <a:srgbClr val="CC00CC"/>
                </a:solidFill>
              </a:endParaRPr>
            </a:p>
          </p:txBody>
        </p:sp>
        <p:cxnSp>
          <p:nvCxnSpPr>
            <p:cNvPr id="188" name="Straight Arrow Connector 187"/>
            <p:cNvCxnSpPr/>
            <p:nvPr/>
          </p:nvCxnSpPr>
          <p:spPr bwMode="auto">
            <a:xfrm rot="16200000" flipH="1">
              <a:off x="6858000" y="3429000"/>
              <a:ext cx="685800" cy="228600"/>
            </a:xfrm>
            <a:prstGeom prst="straightConnector1">
              <a:avLst/>
            </a:prstGeom>
            <a:noFill/>
            <a:ln w="57150" cap="flat" cmpd="sng" algn="ctr">
              <a:solidFill>
                <a:srgbClr val="CC00CC"/>
              </a:solidFill>
              <a:prstDash val="solid"/>
              <a:round/>
              <a:headEnd type="none" w="med" len="med"/>
              <a:tailEnd type="arrow"/>
            </a:ln>
            <a:effectLst>
              <a:outerShdw blurRad="50800" dist="38100" dir="8100000" algn="tr" rotWithShape="0">
                <a:prstClr val="black">
                  <a:alpha val="40000"/>
                </a:prstClr>
              </a:outerShdw>
            </a:effectLst>
          </p:spPr>
        </p:cxnSp>
      </p:grpSp>
      <p:grpSp>
        <p:nvGrpSpPr>
          <p:cNvPr id="197" name="Group 196"/>
          <p:cNvGrpSpPr/>
          <p:nvPr/>
        </p:nvGrpSpPr>
        <p:grpSpPr>
          <a:xfrm>
            <a:off x="5638800" y="1752600"/>
            <a:ext cx="2895600" cy="1447800"/>
            <a:chOff x="5638800" y="1752600"/>
            <a:chExt cx="2895600" cy="1447800"/>
          </a:xfrm>
        </p:grpSpPr>
        <p:sp>
          <p:nvSpPr>
            <p:cNvPr id="185" name="TextBox 184"/>
            <p:cNvSpPr txBox="1"/>
            <p:nvPr/>
          </p:nvSpPr>
          <p:spPr>
            <a:xfrm>
              <a:off x="6172200" y="1752600"/>
              <a:ext cx="2362200" cy="400110"/>
            </a:xfrm>
            <a:prstGeom prst="rect">
              <a:avLst/>
            </a:prstGeom>
            <a:noFill/>
          </p:spPr>
          <p:txBody>
            <a:bodyPr wrap="square" rtlCol="0">
              <a:spAutoFit/>
            </a:bodyPr>
            <a:lstStyle/>
            <a:p>
              <a:r>
                <a:rPr lang="en-US" sz="2000" dirty="0" err="1" smtClean="0">
                  <a:solidFill>
                    <a:srgbClr val="0070C0"/>
                  </a:solidFill>
                </a:rPr>
                <a:t>nonadaptive</a:t>
              </a:r>
              <a:endParaRPr lang="en-US" sz="2000" dirty="0">
                <a:solidFill>
                  <a:srgbClr val="0070C0"/>
                </a:solidFill>
              </a:endParaRPr>
            </a:p>
          </p:txBody>
        </p:sp>
        <p:sp>
          <p:nvSpPr>
            <p:cNvPr id="194" name="Oval 193"/>
            <p:cNvSpPr/>
            <p:nvPr/>
          </p:nvSpPr>
          <p:spPr bwMode="auto">
            <a:xfrm>
              <a:off x="5638800" y="3124200"/>
              <a:ext cx="76200" cy="76200"/>
            </a:xfrm>
            <a:prstGeom prst="ellipse">
              <a:avLst/>
            </a:prstGeom>
            <a:no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cxnSp>
          <p:nvCxnSpPr>
            <p:cNvPr id="196" name="Straight Arrow Connector 195"/>
            <p:cNvCxnSpPr>
              <a:endCxn id="186" idx="1"/>
            </p:cNvCxnSpPr>
            <p:nvPr/>
          </p:nvCxnSpPr>
          <p:spPr bwMode="auto">
            <a:xfrm rot="10800000" flipV="1">
              <a:off x="5867400" y="2133599"/>
              <a:ext cx="1219200" cy="885855"/>
            </a:xfrm>
            <a:prstGeom prst="straightConnector1">
              <a:avLst/>
            </a:prstGeom>
            <a:noFill/>
            <a:ln w="57150" cap="flat" cmpd="sng" algn="ctr">
              <a:solidFill>
                <a:srgbClr val="0070C0"/>
              </a:solidFill>
              <a:prstDash val="solid"/>
              <a:round/>
              <a:headEnd type="none" w="med" len="med"/>
              <a:tailEnd type="arrow"/>
            </a:ln>
            <a:effectLst>
              <a:outerShdw blurRad="50800" dist="38100" dir="8100000" algn="tr" rotWithShape="0">
                <a:prstClr val="black">
                  <a:alpha val="40000"/>
                </a:prstClr>
              </a:outerShdw>
            </a:effectLst>
          </p:spPr>
        </p:cxnSp>
      </p:grpSp>
      <p:sp>
        <p:nvSpPr>
          <p:cNvPr id="193" name="Slide Number Placeholder 192"/>
          <p:cNvSpPr>
            <a:spLocks noGrp="1"/>
          </p:cNvSpPr>
          <p:nvPr>
            <p:ph type="sldNum" sz="quarter" idx="12"/>
          </p:nvPr>
        </p:nvSpPr>
        <p:spPr/>
        <p:txBody>
          <a:bodyPr/>
          <a:lstStyle/>
          <a:p>
            <a:fld id="{5A1D4220-6FA6-4414-AE3B-775DEAC5B3BB}"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wipe(left)">
                                      <p:cBhvr>
                                        <p:cTn id="7" dur="500"/>
                                        <p:tgtEl>
                                          <p:spTgt spid="187"/>
                                        </p:tgtEl>
                                      </p:cBhvr>
                                    </p:animEffect>
                                  </p:childTnLst>
                                </p:cTn>
                              </p:par>
                              <p:par>
                                <p:cTn id="8" presetID="1"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0"/>
                                        </p:tgtEl>
                                        <p:attrNameLst>
                                          <p:attrName>style.visibility</p:attrName>
                                        </p:attrNameLst>
                                      </p:cBhvr>
                                      <p:to>
                                        <p:strVal val="visible"/>
                                      </p:to>
                                    </p:set>
                                    <p:animEffect transition="in" filter="wipe(left)">
                                      <p:cBhvr>
                                        <p:cTn id="16" dur="500"/>
                                        <p:tgtEl>
                                          <p:spTgt spid="19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9"/>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198"/>
                                        </p:tgtEl>
                                        <p:attrNameLst>
                                          <p:attrName>style.visibility</p:attrName>
                                        </p:attrNameLst>
                                      </p:cBhvr>
                                      <p:to>
                                        <p:strVal val="visible"/>
                                      </p:to>
                                    </p:set>
                                    <p:animEffect transition="in" filter="wipe(left)">
                                      <p:cBhvr>
                                        <p:cTn id="28" dur="1000"/>
                                        <p:tgtEl>
                                          <p:spTgt spid="1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7"/>
                                        </p:tgtEl>
                                        <p:attrNameLst>
                                          <p:attrName>style.visibility</p:attrName>
                                        </p:attrNameLst>
                                      </p:cBhvr>
                                      <p:to>
                                        <p:strVal val="visible"/>
                                      </p:to>
                                    </p:set>
                                    <p:animEffect transition="in" filter="wipe(left)">
                                      <p:cBhvr>
                                        <p:cTn id="33"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mtClean="0"/>
              <a:t>Conclusion</a:t>
            </a:r>
          </a:p>
        </p:txBody>
      </p:sp>
      <p:sp>
        <p:nvSpPr>
          <p:cNvPr id="144387" name="Rectangle 3"/>
          <p:cNvSpPr>
            <a:spLocks noGrp="1" noChangeArrowheads="1"/>
          </p:cNvSpPr>
          <p:nvPr>
            <p:ph idx="1"/>
          </p:nvPr>
        </p:nvSpPr>
        <p:spPr>
          <a:xfrm>
            <a:off x="0" y="990600"/>
            <a:ext cx="9144000" cy="5410200"/>
          </a:xfrm>
        </p:spPr>
        <p:txBody>
          <a:bodyPr/>
          <a:lstStyle/>
          <a:p>
            <a:pPr eaLnBrk="1" hangingPunct="1">
              <a:lnSpc>
                <a:spcPct val="90000"/>
              </a:lnSpc>
            </a:pPr>
            <a:r>
              <a:rPr lang="en-US" sz="2400" dirty="0" smtClean="0"/>
              <a:t>Presented an intuitive, principled representation for distributions on permutations with</a:t>
            </a:r>
          </a:p>
          <a:p>
            <a:pPr lvl="1" eaLnBrk="1" hangingPunct="1">
              <a:lnSpc>
                <a:spcPct val="90000"/>
              </a:lnSpc>
            </a:pPr>
            <a:r>
              <a:rPr lang="en-US" sz="2000" dirty="0" smtClean="0">
                <a:solidFill>
                  <a:srgbClr val="0070C0"/>
                </a:solidFill>
              </a:rPr>
              <a:t>Fourier-analytic interpretations</a:t>
            </a:r>
            <a:r>
              <a:rPr lang="en-US" sz="2000" dirty="0" smtClean="0"/>
              <a:t>, and</a:t>
            </a:r>
          </a:p>
          <a:p>
            <a:pPr lvl="1" eaLnBrk="1" hangingPunct="1">
              <a:lnSpc>
                <a:spcPct val="90000"/>
              </a:lnSpc>
            </a:pPr>
            <a:r>
              <a:rPr lang="en-US" sz="2000" dirty="0" err="1" smtClean="0">
                <a:solidFill>
                  <a:srgbClr val="0070C0"/>
                </a:solidFill>
              </a:rPr>
              <a:t>Tuneable</a:t>
            </a:r>
            <a:r>
              <a:rPr lang="en-US" sz="2000" dirty="0" smtClean="0">
                <a:solidFill>
                  <a:srgbClr val="0070C0"/>
                </a:solidFill>
              </a:rPr>
              <a:t> approximation quality</a:t>
            </a:r>
          </a:p>
          <a:p>
            <a:pPr eaLnBrk="1" hangingPunct="1">
              <a:lnSpc>
                <a:spcPct val="90000"/>
              </a:lnSpc>
            </a:pPr>
            <a:r>
              <a:rPr lang="en-US" sz="2400" dirty="0" smtClean="0"/>
              <a:t>Formulated </a:t>
            </a:r>
            <a:r>
              <a:rPr lang="en-US" sz="2400" dirty="0" smtClean="0">
                <a:solidFill>
                  <a:srgbClr val="0066CC"/>
                </a:solidFill>
              </a:rPr>
              <a:t>general and efficient inference operations</a:t>
            </a:r>
            <a:r>
              <a:rPr lang="en-US" sz="2400" dirty="0" smtClean="0"/>
              <a:t> directly in the Fourier domain (</a:t>
            </a:r>
            <a:r>
              <a:rPr lang="en-US" sz="2400" i="1" dirty="0" smtClean="0"/>
              <a:t>prediction/rollup</a:t>
            </a:r>
            <a:r>
              <a:rPr lang="en-US" sz="2400" dirty="0" smtClean="0"/>
              <a:t>,</a:t>
            </a:r>
            <a:r>
              <a:rPr lang="en-US" sz="2400" i="1" dirty="0" smtClean="0"/>
              <a:t> conditioning</a:t>
            </a:r>
            <a:r>
              <a:rPr lang="en-US" sz="2400" dirty="0" smtClean="0"/>
              <a:t>, </a:t>
            </a:r>
            <a:r>
              <a:rPr lang="en-US" sz="2400" i="1" dirty="0" smtClean="0"/>
              <a:t>join</a:t>
            </a:r>
            <a:r>
              <a:rPr lang="en-US" sz="2400" dirty="0" smtClean="0"/>
              <a:t>, </a:t>
            </a:r>
            <a:r>
              <a:rPr lang="en-US" sz="2400" i="1" dirty="0" smtClean="0"/>
              <a:t>split</a:t>
            </a:r>
            <a:r>
              <a:rPr lang="en-US" sz="2400" dirty="0" smtClean="0"/>
              <a:t>)</a:t>
            </a:r>
          </a:p>
          <a:p>
            <a:pPr eaLnBrk="1" hangingPunct="1">
              <a:lnSpc>
                <a:spcPct val="90000"/>
              </a:lnSpc>
            </a:pPr>
            <a:r>
              <a:rPr lang="en-US" sz="2400" dirty="0" smtClean="0"/>
              <a:t>Addressed approximation and scalability issues</a:t>
            </a:r>
          </a:p>
          <a:p>
            <a:pPr eaLnBrk="1" hangingPunct="1">
              <a:lnSpc>
                <a:spcPct val="90000"/>
              </a:lnSpc>
            </a:pPr>
            <a:r>
              <a:rPr lang="en-US" sz="2400" dirty="0" smtClean="0"/>
              <a:t>Applied algorithms successfully on simulated and real data</a:t>
            </a:r>
          </a:p>
          <a:p>
            <a:pPr lvl="1" eaLnBrk="1" hangingPunct="1">
              <a:lnSpc>
                <a:spcPct val="90000"/>
              </a:lnSpc>
              <a:buNone/>
            </a:pPr>
            <a:endParaRPr lang="en-US" sz="2000" dirty="0" smtClean="0"/>
          </a:p>
          <a:p>
            <a:pPr lvl="1" eaLnBrk="1" hangingPunct="1">
              <a:lnSpc>
                <a:spcPct val="90000"/>
              </a:lnSpc>
              <a:buNone/>
            </a:pPr>
            <a:endParaRPr lang="en-US" sz="2000" dirty="0" smtClean="0"/>
          </a:p>
          <a:p>
            <a:pPr lvl="1" eaLnBrk="1" hangingPunct="1">
              <a:lnSpc>
                <a:spcPct val="90000"/>
              </a:lnSpc>
              <a:buNone/>
            </a:pPr>
            <a:endParaRPr lang="en-US" sz="2000" dirty="0" smtClean="0"/>
          </a:p>
          <a:p>
            <a:pPr lvl="1" eaLnBrk="1" hangingPunct="1">
              <a:lnSpc>
                <a:spcPct val="90000"/>
              </a:lnSpc>
            </a:pPr>
            <a:endParaRPr lang="en-US" sz="2000" dirty="0" smtClean="0"/>
          </a:p>
          <a:p>
            <a:pPr eaLnBrk="1" hangingPunct="1">
              <a:lnSpc>
                <a:spcPct val="90000"/>
              </a:lnSpc>
            </a:pPr>
            <a:r>
              <a:rPr lang="en-US" sz="2400" b="1" dirty="0" smtClean="0">
                <a:solidFill>
                  <a:srgbClr val="0070C0"/>
                </a:solidFill>
              </a:rPr>
              <a:t>Opens significant, new research opportunities in AI/ML</a:t>
            </a:r>
          </a:p>
          <a:p>
            <a:pPr lvl="1" eaLnBrk="1" hangingPunct="1">
              <a:lnSpc>
                <a:spcPct val="90000"/>
              </a:lnSpc>
            </a:pPr>
            <a:r>
              <a:rPr lang="en-US" sz="2000" b="1" dirty="0" smtClean="0">
                <a:solidFill>
                  <a:srgbClr val="0070C0"/>
                </a:solidFill>
              </a:rPr>
              <a:t>Some ideas generalize to other finite groups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 with Permutations</a:t>
            </a:r>
            <a:endParaRPr lang="en-US" dirty="0"/>
          </a:p>
        </p:txBody>
      </p:sp>
      <p:sp>
        <p:nvSpPr>
          <p:cNvPr id="3" name="Content Placeholder 2"/>
          <p:cNvSpPr>
            <a:spLocks noGrp="1"/>
          </p:cNvSpPr>
          <p:nvPr>
            <p:ph idx="1"/>
          </p:nvPr>
        </p:nvSpPr>
        <p:spPr>
          <a:xfrm>
            <a:off x="381000" y="990600"/>
            <a:ext cx="8305800" cy="5141913"/>
          </a:xfrm>
        </p:spPr>
        <p:txBody>
          <a:bodyPr/>
          <a:lstStyle/>
          <a:p>
            <a:r>
              <a:rPr lang="en-US" sz="2400" dirty="0" smtClean="0"/>
              <a:t>We model uncertainty in identity management with </a:t>
            </a:r>
            <a:r>
              <a:rPr lang="en-US" sz="2400" b="1" dirty="0" smtClean="0">
                <a:solidFill>
                  <a:srgbClr val="0070C0"/>
                </a:solidFill>
              </a:rPr>
              <a:t>distributions over permutations</a:t>
            </a:r>
          </a:p>
        </p:txBody>
      </p:sp>
      <p:graphicFrame>
        <p:nvGraphicFramePr>
          <p:cNvPr id="4" name="Table 3"/>
          <p:cNvGraphicFramePr>
            <a:graphicFrameLocks noGrp="1"/>
          </p:cNvGraphicFramePr>
          <p:nvPr/>
        </p:nvGraphicFramePr>
        <p:xfrm>
          <a:off x="990600" y="2333625"/>
          <a:ext cx="2438400" cy="391477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1524000"/>
                <a:gridCol w="914400"/>
              </a:tblGrid>
              <a:tr h="434975">
                <a:tc>
                  <a:txBody>
                    <a:bodyPr/>
                    <a:lstStyle/>
                    <a:p>
                      <a:pPr algn="ctr"/>
                      <a:r>
                        <a:rPr lang="en-US" sz="2000" dirty="0" smtClean="0"/>
                        <a:t>A B C D</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P(</a:t>
                      </a:r>
                      <a:r>
                        <a:rPr lang="el-GR" dirty="0" smtClean="0"/>
                        <a:t>σ</a:t>
                      </a:r>
                      <a:r>
                        <a:rPr lang="en-US" dirty="0" smtClean="0"/>
                        <a: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b="1" dirty="0" smtClean="0"/>
                        <a:t>1</a:t>
                      </a:r>
                      <a:r>
                        <a:rPr lang="en-US" b="1" baseline="0" dirty="0" smtClean="0"/>
                        <a:t> 2 3 4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2 1 3 4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1 3 2 4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1/10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3 1 2 4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2 3 1 4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1/20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3 2 1 4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1/5</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1 2 4 3</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2 1 4 3</a:t>
                      </a:r>
                      <a:endParaRPr lang="en-US" b="1"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2">
                        <a:lumMod val="20000"/>
                        <a:lumOff val="80000"/>
                      </a:schemeClr>
                    </a:solidFill>
                  </a:tcPr>
                </a:tc>
              </a:tr>
            </a:tbl>
          </a:graphicData>
        </a:graphic>
      </p:graphicFrame>
      <p:sp>
        <p:nvSpPr>
          <p:cNvPr id="5" name="TextBox 4"/>
          <p:cNvSpPr txBox="1"/>
          <p:nvPr/>
        </p:nvSpPr>
        <p:spPr>
          <a:xfrm>
            <a:off x="1066800" y="1952625"/>
            <a:ext cx="1447800" cy="400110"/>
          </a:xfrm>
          <a:prstGeom prst="rect">
            <a:avLst/>
          </a:prstGeom>
          <a:noFill/>
        </p:spPr>
        <p:txBody>
          <a:bodyPr wrap="square" rtlCol="0">
            <a:spAutoFit/>
          </a:bodyPr>
          <a:lstStyle/>
          <a:p>
            <a:r>
              <a:rPr lang="en-US" sz="2000" dirty="0" smtClean="0"/>
              <a:t>Identities</a:t>
            </a:r>
            <a:endParaRPr lang="en-US" sz="2000" dirty="0"/>
          </a:p>
        </p:txBody>
      </p:sp>
      <p:sp>
        <p:nvSpPr>
          <p:cNvPr id="6" name="TextBox 5"/>
          <p:cNvSpPr txBox="1"/>
          <p:nvPr/>
        </p:nvSpPr>
        <p:spPr>
          <a:xfrm rot="16200000">
            <a:off x="-695355" y="4305270"/>
            <a:ext cx="2971800" cy="400110"/>
          </a:xfrm>
          <a:prstGeom prst="rect">
            <a:avLst/>
          </a:prstGeom>
          <a:noFill/>
        </p:spPr>
        <p:txBody>
          <a:bodyPr wrap="square" rtlCol="0">
            <a:spAutoFit/>
          </a:bodyPr>
          <a:lstStyle/>
          <a:p>
            <a:r>
              <a:rPr lang="en-US" sz="2000" dirty="0" smtClean="0"/>
              <a:t>Track Permutations</a:t>
            </a:r>
            <a:endParaRPr lang="en-US" sz="2000" dirty="0"/>
          </a:p>
        </p:txBody>
      </p:sp>
      <p:sp>
        <p:nvSpPr>
          <p:cNvPr id="7" name="Rounded Rectangle 6"/>
          <p:cNvSpPr/>
          <p:nvPr/>
        </p:nvSpPr>
        <p:spPr bwMode="auto">
          <a:xfrm>
            <a:off x="3886200" y="4724400"/>
            <a:ext cx="3429000" cy="9906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ahoma" charset="0"/>
              </a:rPr>
              <a:t>Probability of each </a:t>
            </a:r>
          </a:p>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ahoma" charset="0"/>
              </a:rPr>
              <a:t>track permutation</a:t>
            </a:r>
          </a:p>
        </p:txBody>
      </p:sp>
      <p:sp>
        <p:nvSpPr>
          <p:cNvPr id="8" name="Right Brace 7"/>
          <p:cNvSpPr/>
          <p:nvPr/>
        </p:nvSpPr>
        <p:spPr bwMode="auto">
          <a:xfrm>
            <a:off x="3505200" y="2819400"/>
            <a:ext cx="304800" cy="3429000"/>
          </a:xfrm>
          <a:prstGeom prst="rightBrace">
            <a:avLst>
              <a:gd name="adj1" fmla="val 57170"/>
              <a:gd name="adj2" fmla="val 69225"/>
            </a:avLst>
          </a:prstGeom>
          <a:noFill/>
          <a:ln w="38100" cap="flat" cmpd="sng" algn="ctr">
            <a:solidFill>
              <a:schemeClr val="accent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aphicFrame>
        <p:nvGraphicFramePr>
          <p:cNvPr id="9" name="Table 8"/>
          <p:cNvGraphicFramePr>
            <a:graphicFrameLocks noGrp="1"/>
          </p:cNvGraphicFramePr>
          <p:nvPr/>
        </p:nvGraphicFramePr>
        <p:xfrm>
          <a:off x="990600" y="2333625"/>
          <a:ext cx="2438400" cy="3914775"/>
        </p:xfrm>
        <a:graphic>
          <a:graphicData uri="http://schemas.openxmlformats.org/drawingml/2006/table">
            <a:tbl>
              <a:tblPr firstRow="1" bandRow="1">
                <a:effectLst/>
                <a:tableStyleId>{21E4AEA4-8DFA-4A89-87EB-49C32662AFE0}</a:tableStyleId>
              </a:tblPr>
              <a:tblGrid>
                <a:gridCol w="1524000"/>
                <a:gridCol w="914400"/>
              </a:tblGrid>
              <a:tr h="434975">
                <a:tc>
                  <a:txBody>
                    <a:bodyPr/>
                    <a:lstStyle/>
                    <a:p>
                      <a:pPr algn="ctr"/>
                      <a:r>
                        <a:rPr lang="en-US" sz="2000" dirty="0" smtClean="0"/>
                        <a:t>A B C D</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P(</a:t>
                      </a:r>
                      <a:r>
                        <a:rPr lang="el-GR" dirty="0" smtClean="0"/>
                        <a:t>σ</a:t>
                      </a:r>
                      <a:r>
                        <a:rPr lang="en-US" dirty="0" smtClean="0"/>
                        <a: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b="1" dirty="0" smtClean="0"/>
                        <a:t>1</a:t>
                      </a:r>
                      <a:r>
                        <a:rPr lang="en-US" b="1" baseline="0" dirty="0" smtClean="0"/>
                        <a:t> 2 3 4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2 1 3 4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solidFill>
                            <a:schemeClr val="accent1"/>
                          </a:solidFill>
                        </a:rPr>
                        <a:t>1 3 2 4</a:t>
                      </a:r>
                      <a:endParaRPr lang="en-US" b="1" dirty="0">
                        <a:solidFill>
                          <a:schemeClr val="accent1"/>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1/10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t>3 1 2 4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2 3 1 4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1/20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3 2 1 4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1/5</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1 2 4 3</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2 1 4 3</a:t>
                      </a:r>
                      <a:endParaRPr lang="en-US" b="1"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2">
                        <a:lumMod val="20000"/>
                        <a:lumOff val="80000"/>
                      </a:schemeClr>
                    </a:solidFill>
                  </a:tcPr>
                </a:tc>
              </a:tr>
            </a:tbl>
          </a:graphicData>
        </a:graphic>
      </p:graphicFrame>
      <p:sp>
        <p:nvSpPr>
          <p:cNvPr id="12" name="Rounded Rectangular Callout 11"/>
          <p:cNvSpPr/>
          <p:nvPr/>
        </p:nvSpPr>
        <p:spPr bwMode="auto">
          <a:xfrm>
            <a:off x="4953000" y="1905000"/>
            <a:ext cx="3962400" cy="2209800"/>
          </a:xfrm>
          <a:prstGeom prst="wedgeRoundRectCallout">
            <a:avLst>
              <a:gd name="adj1" fmla="val -88723"/>
              <a:gd name="adj2" fmla="val 42733"/>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t>[1 3 2 4]</a:t>
            </a:r>
            <a:r>
              <a:rPr lang="en-US" sz="2000" b="0" dirty="0" smtClean="0"/>
              <a:t> means: </a:t>
            </a:r>
          </a:p>
          <a:p>
            <a:pPr>
              <a:spcBef>
                <a:spcPct val="0"/>
              </a:spcBef>
            </a:pPr>
            <a:r>
              <a:rPr lang="en-US" sz="2000" b="0" dirty="0" smtClean="0"/>
              <a:t>“</a:t>
            </a:r>
            <a:r>
              <a:rPr lang="en-US" sz="2000" dirty="0" smtClean="0"/>
              <a:t>A</a:t>
            </a:r>
            <a:r>
              <a:rPr lang="en-US" sz="2000" b="0" dirty="0" smtClean="0"/>
              <a:t>lice is at Track </a:t>
            </a:r>
            <a:r>
              <a:rPr lang="en-US" sz="2000" dirty="0" smtClean="0"/>
              <a:t>1</a:t>
            </a:r>
            <a:r>
              <a:rPr lang="en-US" sz="2000" b="0" dirty="0" smtClean="0"/>
              <a:t>, </a:t>
            </a:r>
          </a:p>
          <a:p>
            <a:pPr>
              <a:spcBef>
                <a:spcPct val="0"/>
              </a:spcBef>
            </a:pPr>
            <a:r>
              <a:rPr lang="en-US" sz="2000" b="0" dirty="0" smtClean="0"/>
              <a:t>and </a:t>
            </a:r>
            <a:r>
              <a:rPr lang="en-US" sz="2000" dirty="0" smtClean="0"/>
              <a:t>B</a:t>
            </a:r>
            <a:r>
              <a:rPr lang="en-US" sz="2000" b="0" dirty="0" smtClean="0"/>
              <a:t>ob is at Track </a:t>
            </a:r>
            <a:r>
              <a:rPr lang="en-US" sz="2000" dirty="0" smtClean="0"/>
              <a:t>3</a:t>
            </a:r>
            <a:r>
              <a:rPr lang="en-US" sz="2000" b="0" dirty="0" smtClean="0"/>
              <a:t>, </a:t>
            </a:r>
          </a:p>
          <a:p>
            <a:pPr>
              <a:spcBef>
                <a:spcPct val="0"/>
              </a:spcBef>
            </a:pPr>
            <a:r>
              <a:rPr lang="en-US" sz="2000" b="0" dirty="0" smtClean="0"/>
              <a:t>and </a:t>
            </a:r>
            <a:r>
              <a:rPr lang="en-US" sz="2000" dirty="0" smtClean="0"/>
              <a:t>C</a:t>
            </a:r>
            <a:r>
              <a:rPr lang="en-US" sz="2000" b="0" dirty="0" smtClean="0"/>
              <a:t>athy is at Track </a:t>
            </a:r>
            <a:r>
              <a:rPr lang="en-US" sz="2000" dirty="0" smtClean="0"/>
              <a:t>2,</a:t>
            </a:r>
          </a:p>
          <a:p>
            <a:pPr>
              <a:spcBef>
                <a:spcPct val="0"/>
              </a:spcBef>
            </a:pPr>
            <a:r>
              <a:rPr lang="en-US" sz="2000" b="0" dirty="0" smtClean="0"/>
              <a:t>and </a:t>
            </a:r>
            <a:r>
              <a:rPr lang="en-US" sz="2000" dirty="0" smtClean="0"/>
              <a:t>D</a:t>
            </a:r>
            <a:r>
              <a:rPr lang="en-US" sz="2000" b="0" dirty="0" smtClean="0"/>
              <a:t>avid is at Track </a:t>
            </a:r>
            <a:r>
              <a:rPr lang="en-US" sz="2000" dirty="0" smtClean="0"/>
              <a:t>4</a:t>
            </a:r>
          </a:p>
          <a:p>
            <a:pPr>
              <a:spcBef>
                <a:spcPct val="0"/>
              </a:spcBef>
            </a:pPr>
            <a:r>
              <a:rPr lang="en-US" sz="2000" b="0" dirty="0" smtClean="0"/>
              <a:t>with </a:t>
            </a:r>
            <a:r>
              <a:rPr lang="en-US" sz="2000" dirty="0" smtClean="0"/>
              <a:t>probability 1/10</a:t>
            </a:r>
            <a:r>
              <a:rPr lang="en-US" sz="2000" b="0" dirty="0" smtClean="0"/>
              <a:t>”</a:t>
            </a:r>
          </a:p>
        </p:txBody>
      </p:sp>
      <p:sp>
        <p:nvSpPr>
          <p:cNvPr id="11" name="Slide Number Placeholder 10"/>
          <p:cNvSpPr>
            <a:spLocks noGrp="1"/>
          </p:cNvSpPr>
          <p:nvPr>
            <p:ph type="sldNum" sz="quarter" idx="12"/>
          </p:nvPr>
        </p:nvSpPr>
        <p:spPr/>
        <p:txBody>
          <a:bodyPr/>
          <a:lstStyle/>
          <a:p>
            <a:fld id="{5A1D4220-6FA6-4414-AE3B-775DEAC5B3B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1"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524000"/>
            <a:ext cx="9144000" cy="1676400"/>
          </a:xfrm>
        </p:spPr>
        <p:txBody>
          <a:bodyPr/>
          <a:lstStyle/>
          <a:p>
            <a:pPr eaLnBrk="1" hangingPunct="1"/>
            <a:r>
              <a:rPr lang="en-US" sz="4000" b="1" dirty="0" smtClean="0">
                <a:ln>
                  <a:solidFill>
                    <a:schemeClr val="tx1"/>
                  </a:solidFill>
                </a:ln>
                <a:solidFill>
                  <a:schemeClr val="tx2">
                    <a:lumMod val="60000"/>
                    <a:lumOff val="40000"/>
                  </a:schemeClr>
                </a:solidFill>
              </a:rPr>
              <a:t>Thanks </a:t>
            </a:r>
            <a:r>
              <a:rPr lang="en-US" sz="4000" b="1" dirty="0" err="1" smtClean="0">
                <a:ln>
                  <a:solidFill>
                    <a:schemeClr val="tx1"/>
                  </a:solidFill>
                </a:ln>
                <a:solidFill>
                  <a:schemeClr val="tx2">
                    <a:lumMod val="60000"/>
                    <a:lumOff val="40000"/>
                  </a:schemeClr>
                </a:solidFill>
              </a:rPr>
              <a:t>Thanks</a:t>
            </a:r>
            <a:r>
              <a:rPr lang="en-US" sz="4000" b="1" dirty="0" smtClean="0">
                <a:ln>
                  <a:solidFill>
                    <a:schemeClr val="tx1"/>
                  </a:solidFill>
                </a:ln>
                <a:solidFill>
                  <a:schemeClr val="tx2">
                    <a:lumMod val="60000"/>
                    <a:lumOff val="40000"/>
                  </a:schemeClr>
                </a:solidFill>
              </a:rPr>
              <a:t> </a:t>
            </a:r>
            <a:r>
              <a:rPr lang="en-US" sz="4000" b="1" dirty="0" err="1" smtClean="0">
                <a:ln>
                  <a:solidFill>
                    <a:schemeClr val="tx1"/>
                  </a:solidFill>
                </a:ln>
                <a:solidFill>
                  <a:schemeClr val="tx2">
                    <a:lumMod val="60000"/>
                    <a:lumOff val="40000"/>
                  </a:schemeClr>
                </a:solidFill>
              </a:rPr>
              <a:t>Thakns</a:t>
            </a:r>
            <a:r>
              <a:rPr lang="en-US" sz="4000" b="1" dirty="0" smtClean="0">
                <a:ln>
                  <a:solidFill>
                    <a:schemeClr val="tx1"/>
                  </a:solidFill>
                </a:ln>
                <a:solidFill>
                  <a:schemeClr val="tx2">
                    <a:lumMod val="60000"/>
                    <a:lumOff val="40000"/>
                  </a:schemeClr>
                </a:solidFill>
              </a:rPr>
              <a:t> </a:t>
            </a:r>
            <a:r>
              <a:rPr lang="en-US" sz="4000" b="1" dirty="0" err="1" smtClean="0">
                <a:ln>
                  <a:solidFill>
                    <a:schemeClr val="tx1"/>
                  </a:solidFill>
                </a:ln>
                <a:solidFill>
                  <a:schemeClr val="tx2">
                    <a:lumMod val="60000"/>
                    <a:lumOff val="40000"/>
                  </a:schemeClr>
                </a:solidFill>
              </a:rPr>
              <a:t>Thaksn</a:t>
            </a:r>
            <a:r>
              <a:rPr lang="en-US" sz="4000" b="1" dirty="0" smtClean="0">
                <a:ln>
                  <a:solidFill>
                    <a:schemeClr val="tx1"/>
                  </a:solidFill>
                </a:ln>
                <a:solidFill>
                  <a:schemeClr val="tx2">
                    <a:lumMod val="60000"/>
                    <a:lumOff val="40000"/>
                  </a:schemeClr>
                </a:solidFill>
              </a:rPr>
              <a:t> </a:t>
            </a:r>
            <a:r>
              <a:rPr lang="en-US" sz="4000" b="1" dirty="0" err="1" smtClean="0">
                <a:ln>
                  <a:solidFill>
                    <a:schemeClr val="tx1"/>
                  </a:solidFill>
                </a:ln>
                <a:solidFill>
                  <a:schemeClr val="tx2">
                    <a:lumMod val="60000"/>
                    <a:lumOff val="40000"/>
                  </a:schemeClr>
                </a:solidFill>
              </a:rPr>
              <a:t>Thasnk</a:t>
            </a:r>
            <a:r>
              <a:rPr lang="en-US" sz="4000" b="1" dirty="0" smtClean="0">
                <a:ln>
                  <a:solidFill>
                    <a:schemeClr val="tx1"/>
                  </a:solidFill>
                </a:ln>
                <a:solidFill>
                  <a:schemeClr val="tx2">
                    <a:lumMod val="60000"/>
                    <a:lumOff val="40000"/>
                  </a:schemeClr>
                </a:solidFill>
              </a:rPr>
              <a:t> </a:t>
            </a:r>
            <a:r>
              <a:rPr lang="en-US" sz="4000" b="1" dirty="0" err="1" smtClean="0">
                <a:ln>
                  <a:solidFill>
                    <a:schemeClr val="tx1"/>
                  </a:solidFill>
                </a:ln>
                <a:solidFill>
                  <a:schemeClr val="tx2">
                    <a:lumMod val="60000"/>
                    <a:lumOff val="40000"/>
                  </a:schemeClr>
                </a:solidFill>
              </a:rPr>
              <a:t>Thaskn</a:t>
            </a:r>
            <a:r>
              <a:rPr lang="en-US" sz="4000" b="1" dirty="0" smtClean="0">
                <a:ln>
                  <a:solidFill>
                    <a:schemeClr val="tx1"/>
                  </a:solidFill>
                </a:ln>
                <a:solidFill>
                  <a:schemeClr val="tx2">
                    <a:lumMod val="60000"/>
                    <a:lumOff val="40000"/>
                  </a:schemeClr>
                </a:solidFill>
              </a:rPr>
              <a:t> </a:t>
            </a:r>
            <a:r>
              <a:rPr lang="en-US" sz="4000" b="1" dirty="0" err="1" smtClean="0">
                <a:ln>
                  <a:solidFill>
                    <a:schemeClr val="tx1"/>
                  </a:solidFill>
                </a:ln>
                <a:solidFill>
                  <a:schemeClr val="tx2">
                    <a:lumMod val="60000"/>
                    <a:lumOff val="40000"/>
                  </a:schemeClr>
                </a:solidFill>
              </a:rPr>
              <a:t>Thnask</a:t>
            </a:r>
            <a:r>
              <a:rPr lang="en-US" sz="4000" b="1" dirty="0" smtClean="0">
                <a:ln>
                  <a:solidFill>
                    <a:schemeClr val="tx1"/>
                  </a:solidFill>
                </a:ln>
                <a:solidFill>
                  <a:schemeClr val="tx2">
                    <a:lumMod val="60000"/>
                    <a:lumOff val="40000"/>
                  </a:schemeClr>
                </a:solidFill>
              </a:rPr>
              <a:t> </a:t>
            </a:r>
            <a:r>
              <a:rPr lang="en-US" sz="4000" b="1" dirty="0" err="1" smtClean="0">
                <a:ln>
                  <a:solidFill>
                    <a:schemeClr val="tx1"/>
                  </a:solidFill>
                </a:ln>
                <a:solidFill>
                  <a:schemeClr val="tx2">
                    <a:lumMod val="60000"/>
                    <a:lumOff val="40000"/>
                  </a:schemeClr>
                </a:solidFill>
              </a:rPr>
              <a:t>Thnksa</a:t>
            </a:r>
            <a:r>
              <a:rPr lang="en-US" sz="4000" b="1" dirty="0" smtClean="0">
                <a:ln>
                  <a:solidFill>
                    <a:schemeClr val="tx1"/>
                  </a:solidFill>
                </a:ln>
                <a:solidFill>
                  <a:schemeClr val="tx2">
                    <a:lumMod val="60000"/>
                    <a:lumOff val="40000"/>
                  </a:schemeClr>
                </a:solidFill>
              </a:rPr>
              <a:t> …</a:t>
            </a:r>
            <a:endParaRPr lang="en-US" sz="4000" b="1" dirty="0" smtClean="0">
              <a:ln>
                <a:solidFill>
                  <a:schemeClr val="tx1"/>
                </a:solidFill>
              </a:ln>
              <a:solidFill>
                <a:schemeClr val="tx2">
                  <a:lumMod val="60000"/>
                  <a:lumOff val="40000"/>
                </a:schemeClr>
              </a:solidFill>
            </a:endParaRPr>
          </a:p>
        </p:txBody>
      </p:sp>
      <p:sp>
        <p:nvSpPr>
          <p:cNvPr id="16387" name="Rectangle 3"/>
          <p:cNvSpPr>
            <a:spLocks noGrp="1" noChangeArrowheads="1"/>
          </p:cNvSpPr>
          <p:nvPr>
            <p:ph type="subTitle" idx="1"/>
          </p:nvPr>
        </p:nvSpPr>
        <p:spPr>
          <a:xfrm>
            <a:off x="2971800" y="3200400"/>
            <a:ext cx="3200400" cy="914400"/>
          </a:xfrm>
        </p:spPr>
        <p:txBody>
          <a:bodyPr/>
          <a:lstStyle/>
          <a:p>
            <a:pPr eaLnBrk="1" hangingPunct="1">
              <a:buFont typeface="Wingdings" pitchFamily="2" charset="2"/>
              <a:buNone/>
            </a:pPr>
            <a:r>
              <a:rPr lang="en-US" sz="2400" dirty="0" smtClean="0"/>
              <a:t>Jonathan Huang</a:t>
            </a:r>
          </a:p>
        </p:txBody>
      </p:sp>
      <p:sp>
        <p:nvSpPr>
          <p:cNvPr id="5" name="TextBox 4"/>
          <p:cNvSpPr txBox="1"/>
          <p:nvPr/>
        </p:nvSpPr>
        <p:spPr>
          <a:xfrm>
            <a:off x="2419350" y="3810000"/>
            <a:ext cx="4305300" cy="584775"/>
          </a:xfrm>
          <a:prstGeom prst="rect">
            <a:avLst/>
          </a:prstGeom>
          <a:noFill/>
        </p:spPr>
        <p:txBody>
          <a:bodyPr wrap="square" rtlCol="0">
            <a:spAutoFit/>
          </a:bodyPr>
          <a:lstStyle/>
          <a:p>
            <a:r>
              <a:rPr lang="en-US" sz="1600" b="0" dirty="0" smtClean="0"/>
              <a:t>NIPS Algebraic Methods Workshop (AML ‘08) 12/11/08</a:t>
            </a:r>
            <a:endParaRPr lang="en-US" sz="1600" b="0" dirty="0"/>
          </a:p>
        </p:txBody>
      </p:sp>
      <p:pic>
        <p:nvPicPr>
          <p:cNvPr id="189442" name="Picture 2" descr="http://www.ri.cmu.edu/images/misc/rilogo.jpg"/>
          <p:cNvPicPr>
            <a:picLocks noChangeAspect="1" noChangeArrowheads="1"/>
          </p:cNvPicPr>
          <p:nvPr/>
        </p:nvPicPr>
        <p:blipFill>
          <a:blip r:embed="rId3"/>
          <a:srcRect/>
          <a:stretch>
            <a:fillRect/>
          </a:stretch>
        </p:blipFill>
        <p:spPr bwMode="auto">
          <a:xfrm>
            <a:off x="8763000" y="63208"/>
            <a:ext cx="381000" cy="54639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Algorithm Summary</a:t>
            </a:r>
          </a:p>
        </p:txBody>
      </p:sp>
      <p:sp>
        <p:nvSpPr>
          <p:cNvPr id="112643" name="Rectangle 3"/>
          <p:cNvSpPr>
            <a:spLocks noGrp="1" noChangeArrowheads="1"/>
          </p:cNvSpPr>
          <p:nvPr>
            <p:ph idx="1"/>
          </p:nvPr>
        </p:nvSpPr>
        <p:spPr/>
        <p:txBody>
          <a:bodyPr/>
          <a:lstStyle/>
          <a:p>
            <a:pPr eaLnBrk="1" hangingPunct="1">
              <a:lnSpc>
                <a:spcPct val="90000"/>
              </a:lnSpc>
            </a:pPr>
            <a:r>
              <a:rPr lang="en-US" sz="2400" b="1" dirty="0" smtClean="0"/>
              <a:t>Initialize prior</a:t>
            </a:r>
            <a:r>
              <a:rPr lang="en-US" sz="2400" dirty="0" smtClean="0"/>
              <a:t> Fourier coefficient matrices</a:t>
            </a:r>
          </a:p>
          <a:p>
            <a:pPr eaLnBrk="1" hangingPunct="1">
              <a:lnSpc>
                <a:spcPct val="90000"/>
              </a:lnSpc>
            </a:pPr>
            <a:r>
              <a:rPr lang="en-US" sz="2400" dirty="0" smtClean="0"/>
              <a:t>For each </a:t>
            </a:r>
            <a:r>
              <a:rPr lang="en-US" sz="2400" dirty="0" err="1" smtClean="0"/>
              <a:t>timestep</a:t>
            </a:r>
            <a:r>
              <a:rPr lang="en-US" sz="2400" dirty="0" smtClean="0"/>
              <a:t> t = 1,2,…,T</a:t>
            </a:r>
          </a:p>
          <a:p>
            <a:pPr lvl="1" eaLnBrk="1" hangingPunct="1">
              <a:lnSpc>
                <a:spcPct val="90000"/>
              </a:lnSpc>
            </a:pPr>
            <a:r>
              <a:rPr lang="en-US" b="1" dirty="0" smtClean="0"/>
              <a:t>Prediction/Rollup:</a:t>
            </a:r>
          </a:p>
          <a:p>
            <a:pPr lvl="2" eaLnBrk="1" hangingPunct="1">
              <a:lnSpc>
                <a:spcPct val="90000"/>
              </a:lnSpc>
            </a:pPr>
            <a:r>
              <a:rPr lang="en-US" dirty="0" smtClean="0"/>
              <a:t>For all coefficient matrices</a:t>
            </a:r>
          </a:p>
          <a:p>
            <a:pPr lvl="3" eaLnBrk="1" hangingPunct="1">
              <a:lnSpc>
                <a:spcPct val="90000"/>
              </a:lnSpc>
            </a:pPr>
            <a:r>
              <a:rPr lang="en-US" sz="1800" dirty="0" smtClean="0"/>
              <a:t>  </a:t>
            </a:r>
          </a:p>
          <a:p>
            <a:pPr lvl="1" eaLnBrk="1" hangingPunct="1">
              <a:lnSpc>
                <a:spcPct val="90000"/>
              </a:lnSpc>
            </a:pPr>
            <a:r>
              <a:rPr lang="en-US" b="1" dirty="0" smtClean="0"/>
              <a:t>Conditioning</a:t>
            </a:r>
          </a:p>
          <a:p>
            <a:pPr lvl="2" eaLnBrk="1" hangingPunct="1">
              <a:lnSpc>
                <a:spcPct val="90000"/>
              </a:lnSpc>
            </a:pPr>
            <a:r>
              <a:rPr lang="en-US" dirty="0" smtClean="0"/>
              <a:t>For all pairs of coefficient matrices </a:t>
            </a:r>
          </a:p>
          <a:p>
            <a:pPr lvl="3" eaLnBrk="1" hangingPunct="1">
              <a:lnSpc>
                <a:spcPct val="90000"/>
              </a:lnSpc>
            </a:pPr>
            <a:r>
              <a:rPr lang="en-US" sz="1800" dirty="0" smtClean="0"/>
              <a:t>Compute 	              and </a:t>
            </a:r>
            <a:r>
              <a:rPr lang="en-US" sz="1800" dirty="0" err="1" smtClean="0"/>
              <a:t>reproject</a:t>
            </a:r>
            <a:r>
              <a:rPr lang="en-US" sz="1800" dirty="0" smtClean="0"/>
              <a:t> to the orthogonal Fourier basis</a:t>
            </a:r>
          </a:p>
          <a:p>
            <a:pPr lvl="1" eaLnBrk="1" hangingPunct="1">
              <a:lnSpc>
                <a:spcPct val="90000"/>
              </a:lnSpc>
            </a:pPr>
            <a:r>
              <a:rPr lang="en-US" b="1" dirty="0" smtClean="0"/>
              <a:t>Drop high frequency coefficients</a:t>
            </a:r>
            <a:r>
              <a:rPr lang="en-US" dirty="0" smtClean="0"/>
              <a:t> of</a:t>
            </a:r>
          </a:p>
          <a:p>
            <a:pPr lvl="1" eaLnBrk="1" hangingPunct="1">
              <a:lnSpc>
                <a:spcPct val="90000"/>
              </a:lnSpc>
            </a:pPr>
            <a:r>
              <a:rPr lang="en-US" b="1" dirty="0" smtClean="0"/>
              <a:t>Project</a:t>
            </a:r>
            <a:r>
              <a:rPr lang="en-US" dirty="0" smtClean="0"/>
              <a:t>       to relaxed Marginal </a:t>
            </a:r>
            <a:r>
              <a:rPr lang="en-US" dirty="0" err="1" smtClean="0"/>
              <a:t>polytope</a:t>
            </a:r>
            <a:r>
              <a:rPr lang="en-US" dirty="0" smtClean="0"/>
              <a:t> using a Quadratic program</a:t>
            </a:r>
          </a:p>
          <a:p>
            <a:pPr eaLnBrk="1" hangingPunct="1">
              <a:lnSpc>
                <a:spcPct val="90000"/>
              </a:lnSpc>
            </a:pPr>
            <a:r>
              <a:rPr lang="en-US" sz="2400" dirty="0" smtClean="0"/>
              <a:t>Return marginal probabilities for all </a:t>
            </a:r>
            <a:r>
              <a:rPr lang="en-US" sz="2400" dirty="0" err="1" smtClean="0"/>
              <a:t>timesteps</a:t>
            </a:r>
            <a:endParaRPr lang="en-US" sz="2400" dirty="0" smtClean="0"/>
          </a:p>
        </p:txBody>
      </p:sp>
      <p:pic>
        <p:nvPicPr>
          <p:cNvPr id="92164" name="Picture 45" descr="TP_tmp"/>
          <p:cNvPicPr>
            <a:picLocks noChangeAspect="1" noChangeArrowheads="1"/>
          </p:cNvPicPr>
          <p:nvPr>
            <p:custDataLst>
              <p:tags r:id="rId1"/>
            </p:custDataLst>
          </p:nvPr>
        </p:nvPicPr>
        <p:blipFill>
          <a:blip r:embed="rId10">
            <a:clrChange>
              <a:clrFrom>
                <a:srgbClr val="FFFFFF"/>
              </a:clrFrom>
              <a:clrTo>
                <a:srgbClr val="FFFFFF">
                  <a:alpha val="0"/>
                </a:srgbClr>
              </a:clrTo>
            </a:clrChange>
          </a:blip>
          <a:srcRect/>
          <a:stretch>
            <a:fillRect/>
          </a:stretch>
        </p:blipFill>
        <p:spPr bwMode="auto">
          <a:xfrm>
            <a:off x="6824663" y="990600"/>
            <a:ext cx="600075" cy="333375"/>
          </a:xfrm>
          <a:prstGeom prst="rect">
            <a:avLst/>
          </a:prstGeom>
          <a:noFill/>
          <a:ln w="38100">
            <a:noFill/>
            <a:miter lim="800000"/>
            <a:headEnd/>
            <a:tailEnd/>
          </a:ln>
        </p:spPr>
      </p:pic>
      <p:pic>
        <p:nvPicPr>
          <p:cNvPr id="112690" name="Picture 50" descr="TP_tmp"/>
          <p:cNvPicPr>
            <a:picLocks noChangeAspect="1" noChangeArrowheads="1"/>
          </p:cNvPicPr>
          <p:nvPr>
            <p:custDataLst>
              <p:tags r:id="rId2"/>
            </p:custDataLst>
          </p:nvPr>
        </p:nvPicPr>
        <p:blipFill>
          <a:blip r:embed="rId11">
            <a:clrChange>
              <a:clrFrom>
                <a:srgbClr val="FFFFFF"/>
              </a:clrFrom>
              <a:clrTo>
                <a:srgbClr val="FFFFFF">
                  <a:alpha val="0"/>
                </a:srgbClr>
              </a:clrTo>
            </a:clrChange>
          </a:blip>
          <a:srcRect/>
          <a:stretch>
            <a:fillRect/>
          </a:stretch>
        </p:blipFill>
        <p:spPr bwMode="auto">
          <a:xfrm>
            <a:off x="6675438" y="4114800"/>
            <a:ext cx="517525" cy="304800"/>
          </a:xfrm>
          <a:prstGeom prst="rect">
            <a:avLst/>
          </a:prstGeom>
          <a:noFill/>
          <a:ln w="38100">
            <a:noFill/>
            <a:miter lim="800000"/>
            <a:headEnd/>
            <a:tailEnd/>
          </a:ln>
        </p:spPr>
      </p:pic>
      <p:pic>
        <p:nvPicPr>
          <p:cNvPr id="13" name="Picture 12" descr="TP_tmp"/>
          <p:cNvPicPr>
            <a:picLocks noChangeAspect="1"/>
          </p:cNvPicPr>
          <p:nvPr>
            <p:custDataLst>
              <p:tags r:id="rId3"/>
            </p:custDataLst>
          </p:nvPr>
        </p:nvPicPr>
        <p:blipFill>
          <a:blip r:embed="rId12">
            <a:clrChange>
              <a:clrFrom>
                <a:srgbClr val="FFFFFF"/>
              </a:clrFrom>
              <a:clrTo>
                <a:srgbClr val="FFFFFF">
                  <a:alpha val="0"/>
                </a:srgbClr>
              </a:clrTo>
            </a:clrChange>
          </a:blip>
          <a:stretch>
            <a:fillRect/>
          </a:stretch>
        </p:blipFill>
        <p:spPr bwMode="auto">
          <a:xfrm>
            <a:off x="5587998" y="3200400"/>
            <a:ext cx="1143002" cy="381000"/>
          </a:xfrm>
          <a:prstGeom prst="rect">
            <a:avLst/>
          </a:prstGeom>
          <a:noFill/>
          <a:ln/>
          <a:effectLst/>
        </p:spPr>
      </p:pic>
      <p:pic>
        <p:nvPicPr>
          <p:cNvPr id="12" name="Picture 11" descr="TP_tmp"/>
          <p:cNvPicPr>
            <a:picLocks noChangeAspect="1"/>
          </p:cNvPicPr>
          <p:nvPr>
            <p:custDataLst>
              <p:tags r:id="rId4"/>
            </p:custDataLst>
          </p:nvPr>
        </p:nvPicPr>
        <p:blipFill>
          <a:blip r:embed="rId13">
            <a:clrChange>
              <a:clrFrom>
                <a:srgbClr val="FFFFFF"/>
              </a:clrFrom>
              <a:clrTo>
                <a:srgbClr val="FFFFFF">
                  <a:alpha val="0"/>
                </a:srgbClr>
              </a:clrTo>
            </a:clrChange>
          </a:blip>
          <a:stretch>
            <a:fillRect/>
          </a:stretch>
        </p:blipFill>
        <p:spPr bwMode="auto">
          <a:xfrm>
            <a:off x="3048000" y="3581400"/>
            <a:ext cx="1168910" cy="381000"/>
          </a:xfrm>
          <a:prstGeom prst="rect">
            <a:avLst/>
          </a:prstGeom>
          <a:noFill/>
          <a:ln/>
          <a:effectLst/>
        </p:spPr>
      </p:pic>
      <p:pic>
        <p:nvPicPr>
          <p:cNvPr id="112687" name="Picture 47" descr="TP_tmp"/>
          <p:cNvPicPr>
            <a:picLocks noChangeAspect="1" noChangeArrowheads="1"/>
          </p:cNvPicPr>
          <p:nvPr>
            <p:custDataLst>
              <p:tags r:id="rId5"/>
            </p:custDataLst>
          </p:nvPr>
        </p:nvPicPr>
        <p:blipFill>
          <a:blip r:embed="rId14">
            <a:clrChange>
              <a:clrFrom>
                <a:srgbClr val="FFFFFF"/>
              </a:clrFrom>
              <a:clrTo>
                <a:srgbClr val="FFFFFF">
                  <a:alpha val="0"/>
                </a:srgbClr>
              </a:clrTo>
            </a:clrChange>
          </a:blip>
          <a:srcRect/>
          <a:stretch>
            <a:fillRect/>
          </a:stretch>
        </p:blipFill>
        <p:spPr bwMode="auto">
          <a:xfrm>
            <a:off x="2082800" y="2514600"/>
            <a:ext cx="2159000" cy="355600"/>
          </a:xfrm>
          <a:prstGeom prst="rect">
            <a:avLst/>
          </a:prstGeom>
          <a:noFill/>
          <a:ln w="38100">
            <a:noFill/>
            <a:miter lim="800000"/>
            <a:headEnd/>
            <a:tailEnd/>
          </a:ln>
        </p:spPr>
      </p:pic>
      <p:pic>
        <p:nvPicPr>
          <p:cNvPr id="112686" name="Picture 46" descr="TP_tmp"/>
          <p:cNvPicPr>
            <a:picLocks noChangeAspect="1" noChangeArrowheads="1"/>
          </p:cNvPicPr>
          <p:nvPr>
            <p:custDataLst>
              <p:tags r:id="rId6"/>
            </p:custDataLst>
          </p:nvPr>
        </p:nvPicPr>
        <p:blipFill>
          <a:blip r:embed="rId15">
            <a:clrChange>
              <a:clrFrom>
                <a:srgbClr val="FFFFFF"/>
              </a:clrFrom>
              <a:clrTo>
                <a:srgbClr val="FFFFFF">
                  <a:alpha val="0"/>
                </a:srgbClr>
              </a:clrTo>
            </a:clrChange>
          </a:blip>
          <a:srcRect/>
          <a:stretch>
            <a:fillRect/>
          </a:stretch>
        </p:blipFill>
        <p:spPr bwMode="auto">
          <a:xfrm>
            <a:off x="4699000" y="2159000"/>
            <a:ext cx="431800" cy="355600"/>
          </a:xfrm>
          <a:prstGeom prst="rect">
            <a:avLst/>
          </a:prstGeom>
          <a:noFill/>
          <a:ln w="38100">
            <a:noFill/>
            <a:miter lim="800000"/>
            <a:headEnd/>
            <a:tailEnd/>
          </a:ln>
        </p:spPr>
      </p:pic>
      <p:pic>
        <p:nvPicPr>
          <p:cNvPr id="112691" name="Picture 51" descr="TP_tmp"/>
          <p:cNvPicPr>
            <a:picLocks noChangeAspect="1" noChangeArrowheads="1"/>
          </p:cNvPicPr>
          <p:nvPr>
            <p:custDataLst>
              <p:tags r:id="rId7"/>
            </p:custDataLst>
          </p:nvPr>
        </p:nvPicPr>
        <p:blipFill>
          <a:blip r:embed="rId11">
            <a:clrChange>
              <a:clrFrom>
                <a:srgbClr val="FFFFFF"/>
              </a:clrFrom>
              <a:clrTo>
                <a:srgbClr val="FFFFFF">
                  <a:alpha val="0"/>
                </a:srgbClr>
              </a:clrTo>
            </a:clrChange>
          </a:blip>
          <a:srcRect/>
          <a:stretch>
            <a:fillRect/>
          </a:stretch>
        </p:blipFill>
        <p:spPr bwMode="auto">
          <a:xfrm>
            <a:off x="2479675" y="4578350"/>
            <a:ext cx="492125" cy="288925"/>
          </a:xfrm>
          <a:prstGeom prst="rect">
            <a:avLst/>
          </a:prstGeom>
          <a:noFill/>
          <a:ln w="38100">
            <a:noFill/>
            <a:miter lim="800000"/>
            <a:headEnd/>
            <a:tailEnd/>
          </a:ln>
        </p:spPr>
      </p:pic>
      <p:sp>
        <p:nvSpPr>
          <p:cNvPr id="11" name="Slide Number Placeholder 10"/>
          <p:cNvSpPr>
            <a:spLocks noGrp="1"/>
          </p:cNvSpPr>
          <p:nvPr>
            <p:ph type="sldNum" sz="quarter" idx="12"/>
          </p:nvPr>
        </p:nvSpPr>
        <p:spPr/>
        <p:txBody>
          <a:bodyPr/>
          <a:lstStyle/>
          <a:p>
            <a:fld id="{5A1D4220-6FA6-4414-AE3B-775DEAC5B3BB}" type="slidenum">
              <a:rPr lang="en-US" smtClean="0"/>
              <a:pPr/>
              <a:t>41</a:t>
            </a:fld>
            <a:endParaRPr lang="en-US"/>
          </a:p>
        </p:txBody>
      </p:sp>
      <p:sp>
        <p:nvSpPr>
          <p:cNvPr id="15" name="Oval 14"/>
          <p:cNvSpPr/>
          <p:nvPr/>
        </p:nvSpPr>
        <p:spPr bwMode="auto">
          <a:xfrm>
            <a:off x="2667000" y="2286000"/>
            <a:ext cx="838200" cy="838200"/>
          </a:xfrm>
          <a:prstGeom prst="ellipse">
            <a:avLst/>
          </a:prstGeom>
          <a:solidFill>
            <a:schemeClr val="tx2">
              <a:lumMod val="40000"/>
              <a:lumOff val="60000"/>
              <a:alpha val="25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 name="Oval 15"/>
          <p:cNvSpPr/>
          <p:nvPr/>
        </p:nvSpPr>
        <p:spPr bwMode="auto">
          <a:xfrm>
            <a:off x="6019800" y="2971800"/>
            <a:ext cx="838200" cy="838200"/>
          </a:xfrm>
          <a:prstGeom prst="ellipse">
            <a:avLst/>
          </a:prstGeom>
          <a:solidFill>
            <a:schemeClr val="tx2">
              <a:lumMod val="40000"/>
              <a:lumOff val="60000"/>
              <a:alpha val="25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 name="Rounded Rectangle 16"/>
          <p:cNvSpPr/>
          <p:nvPr/>
        </p:nvSpPr>
        <p:spPr bwMode="auto">
          <a:xfrm>
            <a:off x="762000" y="5791200"/>
            <a:ext cx="7620000" cy="6096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r>
              <a:rPr lang="en-US" sz="2000" b="0" dirty="0" smtClean="0"/>
              <a:t>Input: </a:t>
            </a:r>
            <a:r>
              <a:rPr lang="en-US" sz="2000" dirty="0" smtClean="0">
                <a:solidFill>
                  <a:srgbClr val="800080"/>
                </a:solidFill>
              </a:rPr>
              <a:t>Fourier coefficients</a:t>
            </a:r>
            <a:r>
              <a:rPr lang="en-US" sz="2000" b="0" dirty="0" smtClean="0"/>
              <a:t> of </a:t>
            </a:r>
            <a:r>
              <a:rPr lang="en-US" sz="2000" dirty="0" smtClean="0"/>
              <a:t>mixing</a:t>
            </a:r>
            <a:r>
              <a:rPr lang="en-US" sz="2000" b="0" dirty="0" smtClean="0"/>
              <a:t> and </a:t>
            </a:r>
            <a:r>
              <a:rPr lang="en-US" sz="2000" dirty="0" smtClean="0"/>
              <a:t>observation</a:t>
            </a:r>
            <a:r>
              <a:rPr lang="en-US" sz="2000" b="0" dirty="0" smtClean="0"/>
              <a:t> models</a:t>
            </a:r>
            <a:endParaRPr lang="en-US" sz="2000" dirty="0">
              <a:solidFill>
                <a:srgbClr val="800080"/>
              </a:solidFill>
              <a:sym typeface="Symbol" pitchFamily="18" charset="2"/>
            </a:endParaRPr>
          </a:p>
        </p:txBody>
      </p:sp>
      <p:cxnSp>
        <p:nvCxnSpPr>
          <p:cNvPr id="19" name="Straight Arrow Connector 18"/>
          <p:cNvCxnSpPr/>
          <p:nvPr/>
        </p:nvCxnSpPr>
        <p:spPr bwMode="auto">
          <a:xfrm rot="16200000" flipV="1">
            <a:off x="2590800" y="3733799"/>
            <a:ext cx="2895601" cy="1676403"/>
          </a:xfrm>
          <a:prstGeom prst="straightConnector1">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cxnSp>
        <p:nvCxnSpPr>
          <p:cNvPr id="20" name="Straight Arrow Connector 19"/>
          <p:cNvCxnSpPr>
            <a:endCxn id="16" idx="4"/>
          </p:cNvCxnSpPr>
          <p:nvPr/>
        </p:nvCxnSpPr>
        <p:spPr bwMode="auto">
          <a:xfrm rot="16200000" flipV="1">
            <a:off x="5429251" y="4819649"/>
            <a:ext cx="2133600" cy="114302"/>
          </a:xfrm>
          <a:prstGeom prst="straightConnector1">
            <a:avLst/>
          </a:prstGeom>
          <a:noFill/>
          <a:ln w="57150" cap="flat" cmpd="sng" algn="ctr">
            <a:solidFill>
              <a:schemeClr val="tx2">
                <a:lumMod val="60000"/>
                <a:lumOff val="40000"/>
              </a:schemeClr>
            </a:solidFill>
            <a:prstDash val="solid"/>
            <a:round/>
            <a:headEnd type="none" w="med" len="med"/>
            <a:tailEnd type="arrow"/>
          </a:ln>
          <a:effectLst>
            <a:outerShdw blurRad="50800" dist="38100" dir="8100000" algn="tr" rotWithShape="0">
              <a:prstClr val="black">
                <a:alpha val="40000"/>
              </a:prst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4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4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264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6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4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6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ppt_w*0.70"/>
                                          </p:val>
                                        </p:tav>
                                        <p:tav tm="100000">
                                          <p:val>
                                            <p:strVal val="#ppt_w"/>
                                          </p:val>
                                        </p:tav>
                                      </p:tavLst>
                                    </p:anim>
                                    <p:anim calcmode="lin" valueType="num">
                                      <p:cBhvr>
                                        <p:cTn id="53" dur="500" fill="hold"/>
                                        <p:tgtEl>
                                          <p:spTgt spid="15"/>
                                        </p:tgtEl>
                                        <p:attrNameLst>
                                          <p:attrName>ppt_h</p:attrName>
                                        </p:attrNameLst>
                                      </p:cBhvr>
                                      <p:tavLst>
                                        <p:tav tm="0">
                                          <p:val>
                                            <p:strVal val="#ppt_h"/>
                                          </p:val>
                                        </p:tav>
                                        <p:tav tm="100000">
                                          <p:val>
                                            <p:strVal val="#ppt_h"/>
                                          </p:val>
                                        </p:tav>
                                      </p:tavLst>
                                    </p:anim>
                                    <p:animEffect transition="in" filter="fade">
                                      <p:cBhvr>
                                        <p:cTn id="54" dur="500"/>
                                        <p:tgtEl>
                                          <p:spTgt spid="15"/>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strVal val="#ppt_w*0.70"/>
                                          </p:val>
                                        </p:tav>
                                        <p:tav tm="100000">
                                          <p:val>
                                            <p:strVal val="#ppt_w"/>
                                          </p:val>
                                        </p:tav>
                                      </p:tavLst>
                                    </p:anim>
                                    <p:anim calcmode="lin" valueType="num">
                                      <p:cBhvr>
                                        <p:cTn id="58" dur="500" fill="hold"/>
                                        <p:tgtEl>
                                          <p:spTgt spid="16"/>
                                        </p:tgtEl>
                                        <p:attrNameLst>
                                          <p:attrName>ppt_h</p:attrName>
                                        </p:attrNameLst>
                                      </p:cBhvr>
                                      <p:tavLst>
                                        <p:tav tm="0">
                                          <p:val>
                                            <p:strVal val="#ppt_h"/>
                                          </p:val>
                                        </p:tav>
                                        <p:tav tm="100000">
                                          <p:val>
                                            <p:strVal val="#ppt_h"/>
                                          </p:val>
                                        </p:tav>
                                      </p:tavLst>
                                    </p:anim>
                                    <p:animEffect transition="in" filter="fade">
                                      <p:cBhvr>
                                        <p:cTn id="59" dur="500"/>
                                        <p:tgtEl>
                                          <p:spTgt spid="16"/>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par>
                                <p:cTn id="64" presetID="22" presetClass="entr" presetSubtype="4"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p:txBody>
          <a:bodyPr/>
          <a:lstStyle/>
          <a:p>
            <a:pPr>
              <a:lnSpc>
                <a:spcPct val="90000"/>
              </a:lnSpc>
            </a:pPr>
            <a:r>
              <a:rPr lang="en-US" sz="2400" dirty="0" smtClean="0"/>
              <a:t>Fourier-theoretic framework can handle a variety of probabilistic models</a:t>
            </a:r>
          </a:p>
          <a:p>
            <a:pPr>
              <a:lnSpc>
                <a:spcPct val="90000"/>
              </a:lnSpc>
            </a:pPr>
            <a:r>
              <a:rPr lang="en-US" sz="2400" b="1" dirty="0" smtClean="0"/>
              <a:t>But…</a:t>
            </a:r>
            <a:r>
              <a:rPr lang="en-US" sz="2400" dirty="0" smtClean="0"/>
              <a:t> need to be able to </a:t>
            </a:r>
            <a:r>
              <a:rPr lang="en-US" sz="2400" b="1" i="1" dirty="0" smtClean="0">
                <a:solidFill>
                  <a:srgbClr val="0070C0"/>
                </a:solidFill>
              </a:rPr>
              <a:t>efficiently</a:t>
            </a:r>
            <a:r>
              <a:rPr lang="en-US" sz="2400" b="1" dirty="0" smtClean="0">
                <a:solidFill>
                  <a:srgbClr val="0070C0"/>
                </a:solidFill>
              </a:rPr>
              <a:t> compute Fourier coefficients</a:t>
            </a:r>
            <a:r>
              <a:rPr lang="en-US" sz="2400" dirty="0" smtClean="0">
                <a:solidFill>
                  <a:srgbClr val="0070C0"/>
                </a:solidFill>
              </a:rPr>
              <a:t> </a:t>
            </a:r>
            <a:r>
              <a:rPr lang="en-US" sz="2400" dirty="0" smtClean="0"/>
              <a:t>for mixing/observation models...</a:t>
            </a:r>
          </a:p>
          <a:p>
            <a:pPr>
              <a:lnSpc>
                <a:spcPct val="90000"/>
              </a:lnSpc>
            </a:pPr>
            <a:endParaRPr lang="en-US" sz="2400" dirty="0" smtClean="0"/>
          </a:p>
          <a:p>
            <a:pPr>
              <a:lnSpc>
                <a:spcPct val="90000"/>
              </a:lnSpc>
            </a:pPr>
            <a:endParaRPr lang="en-US" sz="2400" dirty="0" smtClean="0"/>
          </a:p>
          <a:p>
            <a:pPr>
              <a:lnSpc>
                <a:spcPct val="90000"/>
              </a:lnSpc>
            </a:pPr>
            <a:r>
              <a:rPr lang="en-US" sz="2400" dirty="0" smtClean="0"/>
              <a:t>Useful family of function “primitives”:</a:t>
            </a:r>
          </a:p>
          <a:p>
            <a:pPr lvl="1">
              <a:lnSpc>
                <a:spcPct val="90000"/>
              </a:lnSpc>
            </a:pPr>
            <a:r>
              <a:rPr lang="en-US" sz="2000" dirty="0" smtClean="0"/>
              <a:t>Can </a:t>
            </a:r>
            <a:r>
              <a:rPr lang="en-US" sz="2000" b="1" dirty="0" smtClean="0">
                <a:solidFill>
                  <a:srgbClr val="0070C0"/>
                </a:solidFill>
              </a:rPr>
              <a:t>efficiently</a:t>
            </a:r>
            <a:r>
              <a:rPr lang="en-US" sz="2000" dirty="0" smtClean="0"/>
              <a:t> Fourier transform the indicator function of subgroups of the form                 :</a:t>
            </a:r>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p>
          <a:p>
            <a:pPr lvl="1">
              <a:lnSpc>
                <a:spcPct val="90000"/>
              </a:lnSpc>
            </a:pPr>
            <a:r>
              <a:rPr lang="en-US" sz="2000" dirty="0" smtClean="0"/>
              <a:t>Fourier coefficient matrices of </a:t>
            </a:r>
            <a:r>
              <a:rPr lang="en-US" sz="2000" dirty="0" err="1" smtClean="0"/>
              <a:t>S</a:t>
            </a:r>
            <a:r>
              <a:rPr lang="en-US" sz="2000" baseline="-25000" dirty="0" err="1" smtClean="0"/>
              <a:t>k</a:t>
            </a:r>
            <a:r>
              <a:rPr lang="en-US" sz="2000" dirty="0" smtClean="0"/>
              <a:t>-indicators are </a:t>
            </a:r>
            <a:r>
              <a:rPr lang="en-US" sz="2000" b="1" dirty="0" smtClean="0">
                <a:solidFill>
                  <a:srgbClr val="0066CC"/>
                </a:solidFill>
              </a:rPr>
              <a:t>diagonal</a:t>
            </a:r>
            <a:r>
              <a:rPr lang="en-US" sz="2000" dirty="0" smtClean="0"/>
              <a:t>, with all nonzero entries equal to k!</a:t>
            </a:r>
          </a:p>
          <a:p>
            <a:pPr lvl="1">
              <a:lnSpc>
                <a:spcPct val="90000"/>
              </a:lnSpc>
            </a:pPr>
            <a:endParaRPr lang="en-US" sz="2000" baseline="-25000" dirty="0" smtClean="0"/>
          </a:p>
        </p:txBody>
      </p:sp>
      <p:sp>
        <p:nvSpPr>
          <p:cNvPr id="156674" name="Rectangle 2"/>
          <p:cNvSpPr>
            <a:spLocks noGrp="1" noChangeArrowheads="1"/>
          </p:cNvSpPr>
          <p:nvPr>
            <p:ph type="title"/>
          </p:nvPr>
        </p:nvSpPr>
        <p:spPr/>
        <p:txBody>
          <a:bodyPr/>
          <a:lstStyle/>
          <a:p>
            <a:r>
              <a:rPr lang="en-US" sz="4000" smtClean="0"/>
              <a:t>Mixing and Observation Models</a:t>
            </a:r>
          </a:p>
        </p:txBody>
      </p:sp>
      <p:pic>
        <p:nvPicPr>
          <p:cNvPr id="156677" name="Picture 5" descr="TP_tmp"/>
          <p:cNvPicPr>
            <a:picLocks noChangeAspect="1" noChangeArrowheads="1"/>
          </p:cNvPicPr>
          <p:nvPr>
            <p:custDataLst>
              <p:tags r:id="rId1"/>
            </p:custDataLst>
          </p:nvPr>
        </p:nvPicPr>
        <p:blipFill>
          <a:blip r:embed="rId6">
            <a:clrChange>
              <a:clrFrom>
                <a:srgbClr val="FFFFFF"/>
              </a:clrFrom>
              <a:clrTo>
                <a:srgbClr val="FFFFFF">
                  <a:alpha val="0"/>
                </a:srgbClr>
              </a:clrTo>
            </a:clrChange>
          </a:blip>
          <a:srcRect/>
          <a:stretch>
            <a:fillRect/>
          </a:stretch>
        </p:blipFill>
        <p:spPr bwMode="auto">
          <a:xfrm>
            <a:off x="3886200" y="3962400"/>
            <a:ext cx="1143000" cy="325438"/>
          </a:xfrm>
          <a:prstGeom prst="rect">
            <a:avLst/>
          </a:prstGeom>
          <a:noFill/>
          <a:ln w="38100" algn="ctr">
            <a:noFill/>
            <a:miter lim="800000"/>
            <a:headEnd/>
            <a:tailEnd/>
          </a:ln>
          <a:effectLst/>
        </p:spPr>
      </p:pic>
      <p:pic>
        <p:nvPicPr>
          <p:cNvPr id="156681" name="Picture 9" descr="TP_tmp"/>
          <p:cNvPicPr>
            <a:picLocks noChangeAspect="1" noChangeArrowheads="1"/>
          </p:cNvPicPr>
          <p:nvPr>
            <p:custDataLst>
              <p:tags r:id="rId2"/>
            </p:custDataLst>
          </p:nvPr>
        </p:nvPicPr>
        <p:blipFill>
          <a:blip r:embed="rId7">
            <a:clrChange>
              <a:clrFrom>
                <a:srgbClr val="FFFFFF"/>
              </a:clrFrom>
              <a:clrTo>
                <a:srgbClr val="FFFFFF">
                  <a:alpha val="0"/>
                </a:srgbClr>
              </a:clrTo>
            </a:clrChange>
          </a:blip>
          <a:srcRect/>
          <a:stretch>
            <a:fillRect/>
          </a:stretch>
        </p:blipFill>
        <p:spPr bwMode="auto">
          <a:xfrm>
            <a:off x="1447800" y="4419600"/>
            <a:ext cx="5867400" cy="747713"/>
          </a:xfrm>
          <a:prstGeom prst="rect">
            <a:avLst/>
          </a:prstGeom>
          <a:noFill/>
          <a:ln w="38100" algn="ctr">
            <a:noFill/>
            <a:miter lim="800000"/>
            <a:headEnd/>
            <a:tailEnd/>
          </a:ln>
          <a:effectLst/>
        </p:spPr>
      </p:pic>
      <p:grpSp>
        <p:nvGrpSpPr>
          <p:cNvPr id="2" name="Group 37"/>
          <p:cNvGrpSpPr/>
          <p:nvPr/>
        </p:nvGrpSpPr>
        <p:grpSpPr>
          <a:xfrm>
            <a:off x="7924800" y="3200400"/>
            <a:ext cx="990600" cy="1905000"/>
            <a:chOff x="7924800" y="3200400"/>
            <a:chExt cx="990600" cy="1905000"/>
          </a:xfrm>
        </p:grpSpPr>
        <p:sp>
          <p:nvSpPr>
            <p:cNvPr id="156697" name="Oval 25"/>
            <p:cNvSpPr>
              <a:spLocks noChangeArrowheads="1"/>
            </p:cNvSpPr>
            <p:nvPr/>
          </p:nvSpPr>
          <p:spPr bwMode="auto">
            <a:xfrm>
              <a:off x="7924800" y="3200400"/>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698" name="Oval 26"/>
            <p:cNvSpPr>
              <a:spLocks noChangeArrowheads="1"/>
            </p:cNvSpPr>
            <p:nvPr/>
          </p:nvSpPr>
          <p:spPr bwMode="auto">
            <a:xfrm>
              <a:off x="7924800" y="3549650"/>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699" name="Oval 27"/>
            <p:cNvSpPr>
              <a:spLocks noChangeArrowheads="1"/>
            </p:cNvSpPr>
            <p:nvPr/>
          </p:nvSpPr>
          <p:spPr bwMode="auto">
            <a:xfrm>
              <a:off x="7924800" y="3900488"/>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1" name="Oval 29"/>
            <p:cNvSpPr>
              <a:spLocks noChangeArrowheads="1"/>
            </p:cNvSpPr>
            <p:nvPr/>
          </p:nvSpPr>
          <p:spPr bwMode="auto">
            <a:xfrm>
              <a:off x="7924800" y="4251325"/>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2" name="Oval 30"/>
            <p:cNvSpPr>
              <a:spLocks noChangeArrowheads="1"/>
            </p:cNvSpPr>
            <p:nvPr/>
          </p:nvSpPr>
          <p:spPr bwMode="auto">
            <a:xfrm>
              <a:off x="7924800" y="4602163"/>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3" name="Oval 31"/>
            <p:cNvSpPr>
              <a:spLocks noChangeArrowheads="1"/>
            </p:cNvSpPr>
            <p:nvPr/>
          </p:nvSpPr>
          <p:spPr bwMode="auto">
            <a:xfrm>
              <a:off x="7924800" y="4953000"/>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4" name="Oval 32"/>
            <p:cNvSpPr>
              <a:spLocks noChangeArrowheads="1"/>
            </p:cNvSpPr>
            <p:nvPr/>
          </p:nvSpPr>
          <p:spPr bwMode="auto">
            <a:xfrm>
              <a:off x="8763000" y="3200400"/>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5" name="Oval 33"/>
            <p:cNvSpPr>
              <a:spLocks noChangeArrowheads="1"/>
            </p:cNvSpPr>
            <p:nvPr/>
          </p:nvSpPr>
          <p:spPr bwMode="auto">
            <a:xfrm>
              <a:off x="8763000" y="3549650"/>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6" name="Oval 34"/>
            <p:cNvSpPr>
              <a:spLocks noChangeArrowheads="1"/>
            </p:cNvSpPr>
            <p:nvPr/>
          </p:nvSpPr>
          <p:spPr bwMode="auto">
            <a:xfrm>
              <a:off x="8763000" y="3900488"/>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7" name="Oval 35"/>
            <p:cNvSpPr>
              <a:spLocks noChangeArrowheads="1"/>
            </p:cNvSpPr>
            <p:nvPr/>
          </p:nvSpPr>
          <p:spPr bwMode="auto">
            <a:xfrm>
              <a:off x="8763000" y="4251325"/>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8" name="Oval 36"/>
            <p:cNvSpPr>
              <a:spLocks noChangeArrowheads="1"/>
            </p:cNvSpPr>
            <p:nvPr/>
          </p:nvSpPr>
          <p:spPr bwMode="auto">
            <a:xfrm>
              <a:off x="8763000" y="4602163"/>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sp>
          <p:nvSpPr>
            <p:cNvPr id="156709" name="Oval 37"/>
            <p:cNvSpPr>
              <a:spLocks noChangeArrowheads="1"/>
            </p:cNvSpPr>
            <p:nvPr/>
          </p:nvSpPr>
          <p:spPr bwMode="auto">
            <a:xfrm>
              <a:off x="8763000" y="4953000"/>
              <a:ext cx="152400" cy="152400"/>
            </a:xfrm>
            <a:prstGeom prst="ellipse">
              <a:avLst/>
            </a:prstGeom>
            <a:noFill/>
            <a:ln w="38100" algn="ctr">
              <a:solidFill>
                <a:schemeClr val="tx2">
                  <a:lumMod val="60000"/>
                  <a:lumOff val="40000"/>
                </a:schemeClr>
              </a:solidFill>
              <a:round/>
              <a:headEnd/>
              <a:tailEnd/>
            </a:ln>
            <a:effectLst/>
          </p:spPr>
          <p:txBody>
            <a:bodyPr wrap="none" anchor="ctr"/>
            <a:lstStyle/>
            <a:p>
              <a:endParaRPr lang="en-US"/>
            </a:p>
          </p:txBody>
        </p:sp>
        <p:cxnSp>
          <p:nvCxnSpPr>
            <p:cNvPr id="156710" name="AutoShape 38"/>
            <p:cNvCxnSpPr>
              <a:cxnSpLocks noChangeShapeType="1"/>
              <a:stCxn id="156703" idx="6"/>
              <a:endCxn id="156709" idx="2"/>
            </p:cNvCxnSpPr>
            <p:nvPr/>
          </p:nvCxnSpPr>
          <p:spPr bwMode="auto">
            <a:xfrm>
              <a:off x="8096250" y="5029200"/>
              <a:ext cx="647700" cy="0"/>
            </a:xfrm>
            <a:prstGeom prst="straightConnector1">
              <a:avLst/>
            </a:prstGeom>
            <a:noFill/>
            <a:ln w="38100">
              <a:solidFill>
                <a:schemeClr val="tx1"/>
              </a:solidFill>
              <a:round/>
              <a:headEnd/>
              <a:tailEnd type="triangle" w="med" len="med"/>
            </a:ln>
            <a:effectLst/>
          </p:spPr>
        </p:cxnSp>
        <p:cxnSp>
          <p:nvCxnSpPr>
            <p:cNvPr id="156711" name="AutoShape 39"/>
            <p:cNvCxnSpPr>
              <a:cxnSpLocks noChangeShapeType="1"/>
              <a:stCxn id="156702" idx="6"/>
              <a:endCxn id="156708" idx="2"/>
            </p:cNvCxnSpPr>
            <p:nvPr/>
          </p:nvCxnSpPr>
          <p:spPr bwMode="auto">
            <a:xfrm>
              <a:off x="8096250" y="4678363"/>
              <a:ext cx="647700" cy="0"/>
            </a:xfrm>
            <a:prstGeom prst="straightConnector1">
              <a:avLst/>
            </a:prstGeom>
            <a:noFill/>
            <a:ln w="38100">
              <a:solidFill>
                <a:schemeClr val="tx1"/>
              </a:solidFill>
              <a:round/>
              <a:headEnd/>
              <a:tailEnd type="triangle" w="med" len="med"/>
            </a:ln>
            <a:effectLst/>
          </p:spPr>
        </p:cxnSp>
        <p:cxnSp>
          <p:nvCxnSpPr>
            <p:cNvPr id="156712" name="AutoShape 40"/>
            <p:cNvCxnSpPr>
              <a:cxnSpLocks noChangeShapeType="1"/>
              <a:stCxn id="156701" idx="6"/>
              <a:endCxn id="156707" idx="2"/>
            </p:cNvCxnSpPr>
            <p:nvPr/>
          </p:nvCxnSpPr>
          <p:spPr bwMode="auto">
            <a:xfrm>
              <a:off x="8096250" y="4327525"/>
              <a:ext cx="647700" cy="0"/>
            </a:xfrm>
            <a:prstGeom prst="straightConnector1">
              <a:avLst/>
            </a:prstGeom>
            <a:noFill/>
            <a:ln w="38100">
              <a:solidFill>
                <a:srgbClr val="800080"/>
              </a:solidFill>
              <a:round/>
              <a:headEnd/>
              <a:tailEnd type="triangle" w="med" len="med"/>
            </a:ln>
            <a:effectLst/>
          </p:spPr>
        </p:cxnSp>
        <p:cxnSp>
          <p:nvCxnSpPr>
            <p:cNvPr id="156713" name="AutoShape 41"/>
            <p:cNvCxnSpPr>
              <a:cxnSpLocks noChangeShapeType="1"/>
              <a:stCxn id="156701" idx="6"/>
              <a:endCxn id="156706" idx="2"/>
            </p:cNvCxnSpPr>
            <p:nvPr/>
          </p:nvCxnSpPr>
          <p:spPr bwMode="auto">
            <a:xfrm flipV="1">
              <a:off x="8096250" y="3976688"/>
              <a:ext cx="647700" cy="350838"/>
            </a:xfrm>
            <a:prstGeom prst="straightConnector1">
              <a:avLst/>
            </a:prstGeom>
            <a:noFill/>
            <a:ln w="38100">
              <a:solidFill>
                <a:srgbClr val="800080"/>
              </a:solidFill>
              <a:round/>
              <a:headEnd/>
              <a:tailEnd type="triangle" w="med" len="med"/>
            </a:ln>
            <a:effectLst/>
          </p:spPr>
        </p:cxnSp>
        <p:cxnSp>
          <p:nvCxnSpPr>
            <p:cNvPr id="156714" name="AutoShape 42"/>
            <p:cNvCxnSpPr>
              <a:cxnSpLocks noChangeShapeType="1"/>
              <a:stCxn id="156701" idx="6"/>
              <a:endCxn id="156705" idx="2"/>
            </p:cNvCxnSpPr>
            <p:nvPr/>
          </p:nvCxnSpPr>
          <p:spPr bwMode="auto">
            <a:xfrm flipV="1">
              <a:off x="8096250" y="3625850"/>
              <a:ext cx="647700" cy="701675"/>
            </a:xfrm>
            <a:prstGeom prst="straightConnector1">
              <a:avLst/>
            </a:prstGeom>
            <a:noFill/>
            <a:ln w="38100">
              <a:solidFill>
                <a:srgbClr val="800080"/>
              </a:solidFill>
              <a:round/>
              <a:headEnd/>
              <a:tailEnd type="triangle" w="med" len="med"/>
            </a:ln>
            <a:effectLst/>
          </p:spPr>
        </p:cxnSp>
        <p:cxnSp>
          <p:nvCxnSpPr>
            <p:cNvPr id="156715" name="AutoShape 43"/>
            <p:cNvCxnSpPr>
              <a:cxnSpLocks noChangeShapeType="1"/>
              <a:stCxn id="156701" idx="6"/>
              <a:endCxn id="156704" idx="2"/>
            </p:cNvCxnSpPr>
            <p:nvPr/>
          </p:nvCxnSpPr>
          <p:spPr bwMode="auto">
            <a:xfrm flipV="1">
              <a:off x="8096250" y="3276600"/>
              <a:ext cx="647700" cy="1050925"/>
            </a:xfrm>
            <a:prstGeom prst="straightConnector1">
              <a:avLst/>
            </a:prstGeom>
            <a:noFill/>
            <a:ln w="38100">
              <a:solidFill>
                <a:srgbClr val="800080"/>
              </a:solidFill>
              <a:round/>
              <a:headEnd/>
              <a:tailEnd type="triangle" w="med" len="med"/>
            </a:ln>
            <a:effectLst/>
          </p:spPr>
        </p:cxnSp>
        <p:cxnSp>
          <p:nvCxnSpPr>
            <p:cNvPr id="156716" name="AutoShape 44"/>
            <p:cNvCxnSpPr>
              <a:cxnSpLocks noChangeShapeType="1"/>
              <a:stCxn id="156699" idx="6"/>
              <a:endCxn id="156707" idx="2"/>
            </p:cNvCxnSpPr>
            <p:nvPr/>
          </p:nvCxnSpPr>
          <p:spPr bwMode="auto">
            <a:xfrm>
              <a:off x="8096250" y="3976688"/>
              <a:ext cx="647700" cy="350838"/>
            </a:xfrm>
            <a:prstGeom prst="straightConnector1">
              <a:avLst/>
            </a:prstGeom>
            <a:noFill/>
            <a:ln w="38100">
              <a:solidFill>
                <a:srgbClr val="800080"/>
              </a:solidFill>
              <a:round/>
              <a:headEnd/>
              <a:tailEnd type="triangle" w="med" len="med"/>
            </a:ln>
            <a:effectLst/>
          </p:spPr>
        </p:cxnSp>
        <p:cxnSp>
          <p:nvCxnSpPr>
            <p:cNvPr id="156717" name="AutoShape 45"/>
            <p:cNvCxnSpPr>
              <a:cxnSpLocks noChangeShapeType="1"/>
              <a:stCxn id="156699" idx="6"/>
              <a:endCxn id="156706" idx="2"/>
            </p:cNvCxnSpPr>
            <p:nvPr/>
          </p:nvCxnSpPr>
          <p:spPr bwMode="auto">
            <a:xfrm>
              <a:off x="8096250" y="3976688"/>
              <a:ext cx="647700" cy="0"/>
            </a:xfrm>
            <a:prstGeom prst="straightConnector1">
              <a:avLst/>
            </a:prstGeom>
            <a:noFill/>
            <a:ln w="38100">
              <a:solidFill>
                <a:srgbClr val="800080"/>
              </a:solidFill>
              <a:round/>
              <a:headEnd/>
              <a:tailEnd type="triangle" w="med" len="med"/>
            </a:ln>
            <a:effectLst/>
          </p:spPr>
        </p:cxnSp>
        <p:cxnSp>
          <p:nvCxnSpPr>
            <p:cNvPr id="156718" name="AutoShape 46"/>
            <p:cNvCxnSpPr>
              <a:cxnSpLocks noChangeShapeType="1"/>
              <a:stCxn id="156699" idx="6"/>
              <a:endCxn id="156705" idx="2"/>
            </p:cNvCxnSpPr>
            <p:nvPr/>
          </p:nvCxnSpPr>
          <p:spPr bwMode="auto">
            <a:xfrm flipV="1">
              <a:off x="8096250" y="3625850"/>
              <a:ext cx="647700" cy="350838"/>
            </a:xfrm>
            <a:prstGeom prst="straightConnector1">
              <a:avLst/>
            </a:prstGeom>
            <a:noFill/>
            <a:ln w="38100">
              <a:solidFill>
                <a:srgbClr val="800080"/>
              </a:solidFill>
              <a:round/>
              <a:headEnd/>
              <a:tailEnd type="triangle" w="med" len="med"/>
            </a:ln>
            <a:effectLst/>
          </p:spPr>
        </p:cxnSp>
        <p:cxnSp>
          <p:nvCxnSpPr>
            <p:cNvPr id="156719" name="AutoShape 47"/>
            <p:cNvCxnSpPr>
              <a:cxnSpLocks noChangeShapeType="1"/>
              <a:stCxn id="156699" idx="6"/>
              <a:endCxn id="156704" idx="2"/>
            </p:cNvCxnSpPr>
            <p:nvPr/>
          </p:nvCxnSpPr>
          <p:spPr bwMode="auto">
            <a:xfrm flipV="1">
              <a:off x="8096250" y="3276600"/>
              <a:ext cx="647700" cy="700088"/>
            </a:xfrm>
            <a:prstGeom prst="straightConnector1">
              <a:avLst/>
            </a:prstGeom>
            <a:noFill/>
            <a:ln w="38100">
              <a:solidFill>
                <a:srgbClr val="800080"/>
              </a:solidFill>
              <a:round/>
              <a:headEnd/>
              <a:tailEnd type="triangle" w="med" len="med"/>
            </a:ln>
            <a:effectLst/>
          </p:spPr>
        </p:cxnSp>
        <p:cxnSp>
          <p:nvCxnSpPr>
            <p:cNvPr id="156720" name="AutoShape 48"/>
            <p:cNvCxnSpPr>
              <a:cxnSpLocks noChangeShapeType="1"/>
              <a:stCxn id="156698" idx="6"/>
              <a:endCxn id="156707" idx="2"/>
            </p:cNvCxnSpPr>
            <p:nvPr/>
          </p:nvCxnSpPr>
          <p:spPr bwMode="auto">
            <a:xfrm>
              <a:off x="8096250" y="3625850"/>
              <a:ext cx="647700" cy="701675"/>
            </a:xfrm>
            <a:prstGeom prst="straightConnector1">
              <a:avLst/>
            </a:prstGeom>
            <a:noFill/>
            <a:ln w="38100">
              <a:solidFill>
                <a:srgbClr val="800080"/>
              </a:solidFill>
              <a:round/>
              <a:headEnd/>
              <a:tailEnd type="triangle" w="med" len="med"/>
            </a:ln>
            <a:effectLst/>
          </p:spPr>
        </p:cxnSp>
        <p:cxnSp>
          <p:nvCxnSpPr>
            <p:cNvPr id="156721" name="AutoShape 49"/>
            <p:cNvCxnSpPr>
              <a:cxnSpLocks noChangeShapeType="1"/>
              <a:stCxn id="156698" idx="6"/>
              <a:endCxn id="156706" idx="2"/>
            </p:cNvCxnSpPr>
            <p:nvPr/>
          </p:nvCxnSpPr>
          <p:spPr bwMode="auto">
            <a:xfrm>
              <a:off x="8096250" y="3625850"/>
              <a:ext cx="647700" cy="350838"/>
            </a:xfrm>
            <a:prstGeom prst="straightConnector1">
              <a:avLst/>
            </a:prstGeom>
            <a:noFill/>
            <a:ln w="38100">
              <a:solidFill>
                <a:srgbClr val="800080"/>
              </a:solidFill>
              <a:round/>
              <a:headEnd/>
              <a:tailEnd type="triangle" w="med" len="med"/>
            </a:ln>
            <a:effectLst/>
          </p:spPr>
        </p:cxnSp>
        <p:cxnSp>
          <p:nvCxnSpPr>
            <p:cNvPr id="156722" name="AutoShape 50"/>
            <p:cNvCxnSpPr>
              <a:cxnSpLocks noChangeShapeType="1"/>
              <a:stCxn id="156698" idx="6"/>
              <a:endCxn id="156705" idx="2"/>
            </p:cNvCxnSpPr>
            <p:nvPr/>
          </p:nvCxnSpPr>
          <p:spPr bwMode="auto">
            <a:xfrm>
              <a:off x="8096250" y="3625850"/>
              <a:ext cx="647700" cy="0"/>
            </a:xfrm>
            <a:prstGeom prst="straightConnector1">
              <a:avLst/>
            </a:prstGeom>
            <a:noFill/>
            <a:ln w="38100">
              <a:solidFill>
                <a:srgbClr val="800080"/>
              </a:solidFill>
              <a:round/>
              <a:headEnd/>
              <a:tailEnd type="triangle" w="med" len="med"/>
            </a:ln>
            <a:effectLst/>
          </p:spPr>
        </p:cxnSp>
        <p:cxnSp>
          <p:nvCxnSpPr>
            <p:cNvPr id="156723" name="AutoShape 51"/>
            <p:cNvCxnSpPr>
              <a:cxnSpLocks noChangeShapeType="1"/>
              <a:stCxn id="156698" idx="6"/>
              <a:endCxn id="156704" idx="2"/>
            </p:cNvCxnSpPr>
            <p:nvPr/>
          </p:nvCxnSpPr>
          <p:spPr bwMode="auto">
            <a:xfrm flipV="1">
              <a:off x="8096250" y="3276600"/>
              <a:ext cx="647700" cy="349250"/>
            </a:xfrm>
            <a:prstGeom prst="straightConnector1">
              <a:avLst/>
            </a:prstGeom>
            <a:noFill/>
            <a:ln w="38100">
              <a:solidFill>
                <a:srgbClr val="800080"/>
              </a:solidFill>
              <a:round/>
              <a:headEnd/>
              <a:tailEnd type="triangle" w="med" len="med"/>
            </a:ln>
            <a:effectLst/>
          </p:spPr>
        </p:cxnSp>
        <p:cxnSp>
          <p:nvCxnSpPr>
            <p:cNvPr id="156724" name="AutoShape 52"/>
            <p:cNvCxnSpPr>
              <a:cxnSpLocks noChangeShapeType="1"/>
              <a:stCxn id="156697" idx="6"/>
              <a:endCxn id="156707" idx="2"/>
            </p:cNvCxnSpPr>
            <p:nvPr/>
          </p:nvCxnSpPr>
          <p:spPr bwMode="auto">
            <a:xfrm>
              <a:off x="8096250" y="3276600"/>
              <a:ext cx="647700" cy="1050925"/>
            </a:xfrm>
            <a:prstGeom prst="straightConnector1">
              <a:avLst/>
            </a:prstGeom>
            <a:noFill/>
            <a:ln w="38100">
              <a:solidFill>
                <a:srgbClr val="800080"/>
              </a:solidFill>
              <a:round/>
              <a:headEnd/>
              <a:tailEnd type="triangle" w="med" len="med"/>
            </a:ln>
            <a:effectLst/>
          </p:spPr>
        </p:cxnSp>
        <p:cxnSp>
          <p:nvCxnSpPr>
            <p:cNvPr id="156725" name="AutoShape 53"/>
            <p:cNvCxnSpPr>
              <a:cxnSpLocks noChangeShapeType="1"/>
              <a:stCxn id="156697" idx="6"/>
              <a:endCxn id="156706" idx="2"/>
            </p:cNvCxnSpPr>
            <p:nvPr/>
          </p:nvCxnSpPr>
          <p:spPr bwMode="auto">
            <a:xfrm>
              <a:off x="8096250" y="3276600"/>
              <a:ext cx="647700" cy="700088"/>
            </a:xfrm>
            <a:prstGeom prst="straightConnector1">
              <a:avLst/>
            </a:prstGeom>
            <a:noFill/>
            <a:ln w="38100">
              <a:solidFill>
                <a:srgbClr val="800080"/>
              </a:solidFill>
              <a:round/>
              <a:headEnd/>
              <a:tailEnd type="triangle" w="med" len="med"/>
            </a:ln>
            <a:effectLst/>
          </p:spPr>
        </p:cxnSp>
        <p:cxnSp>
          <p:nvCxnSpPr>
            <p:cNvPr id="156726" name="AutoShape 54"/>
            <p:cNvCxnSpPr>
              <a:cxnSpLocks noChangeShapeType="1"/>
              <a:stCxn id="156697" idx="6"/>
              <a:endCxn id="156705" idx="2"/>
            </p:cNvCxnSpPr>
            <p:nvPr/>
          </p:nvCxnSpPr>
          <p:spPr bwMode="auto">
            <a:xfrm>
              <a:off x="8096250" y="3276600"/>
              <a:ext cx="647700" cy="349250"/>
            </a:xfrm>
            <a:prstGeom prst="straightConnector1">
              <a:avLst/>
            </a:prstGeom>
            <a:noFill/>
            <a:ln w="38100">
              <a:solidFill>
                <a:srgbClr val="800080"/>
              </a:solidFill>
              <a:round/>
              <a:headEnd/>
              <a:tailEnd type="triangle" w="med" len="med"/>
            </a:ln>
            <a:effectLst/>
          </p:spPr>
        </p:cxnSp>
        <p:cxnSp>
          <p:nvCxnSpPr>
            <p:cNvPr id="156727" name="AutoShape 55"/>
            <p:cNvCxnSpPr>
              <a:cxnSpLocks noChangeShapeType="1"/>
              <a:stCxn id="156697" idx="6"/>
              <a:endCxn id="156704" idx="2"/>
            </p:cNvCxnSpPr>
            <p:nvPr/>
          </p:nvCxnSpPr>
          <p:spPr bwMode="auto">
            <a:xfrm>
              <a:off x="8096250" y="3276600"/>
              <a:ext cx="647700" cy="0"/>
            </a:xfrm>
            <a:prstGeom prst="straightConnector1">
              <a:avLst/>
            </a:prstGeom>
            <a:noFill/>
            <a:ln w="38100">
              <a:solidFill>
                <a:srgbClr val="800080"/>
              </a:solidFill>
              <a:round/>
              <a:headEnd/>
              <a:tailEnd type="triangle" w="med" len="med"/>
            </a:ln>
            <a:effectLst/>
          </p:spPr>
        </p:cxnSp>
      </p:grpSp>
      <p:pic>
        <p:nvPicPr>
          <p:cNvPr id="156730" name="Picture 58" descr="TP_tmp"/>
          <p:cNvPicPr>
            <a:picLocks noChangeAspect="1" noChangeArrowheads="1"/>
          </p:cNvPicPr>
          <p:nvPr>
            <p:custDataLst>
              <p:tags r:id="rId3"/>
            </p:custDataLst>
          </p:nvPr>
        </p:nvPicPr>
        <p:blipFill>
          <a:blip r:embed="rId8">
            <a:clrChange>
              <a:clrFrom>
                <a:srgbClr val="FFFFFF"/>
              </a:clrFrom>
              <a:clrTo>
                <a:srgbClr val="FFFFFF">
                  <a:alpha val="0"/>
                </a:srgbClr>
              </a:clrTo>
            </a:clrChange>
          </a:blip>
          <a:srcRect/>
          <a:stretch>
            <a:fillRect/>
          </a:stretch>
        </p:blipFill>
        <p:spPr bwMode="auto">
          <a:xfrm>
            <a:off x="7924800" y="2819400"/>
            <a:ext cx="990600" cy="292100"/>
          </a:xfrm>
          <a:prstGeom prst="rect">
            <a:avLst/>
          </a:prstGeom>
          <a:noFill/>
          <a:ln w="38100" algn="ctr">
            <a:noFill/>
            <a:miter lim="800000"/>
            <a:headEnd/>
            <a:tailEnd/>
          </a:ln>
          <a:effectLst/>
        </p:spPr>
      </p:pic>
      <p:sp>
        <p:nvSpPr>
          <p:cNvPr id="39" name="Slide Number Placeholder 38"/>
          <p:cNvSpPr>
            <a:spLocks noGrp="1"/>
          </p:cNvSpPr>
          <p:nvPr>
            <p:ph type="sldNum" sz="quarter" idx="12"/>
          </p:nvPr>
        </p:nvSpPr>
        <p:spPr/>
        <p:txBody>
          <a:bodyPr/>
          <a:lstStyle/>
          <a:p>
            <a:fld id="{5A1D4220-6FA6-4414-AE3B-775DEAC5B3BB}"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6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6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730"/>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1219200" y="0"/>
            <a:ext cx="8001000" cy="762000"/>
          </a:xfrm>
        </p:spPr>
        <p:txBody>
          <a:bodyPr/>
          <a:lstStyle/>
          <a:p>
            <a:pPr eaLnBrk="1" hangingPunct="1"/>
            <a:r>
              <a:rPr lang="en-US" sz="3200" smtClean="0"/>
              <a:t>1</a:t>
            </a:r>
            <a:r>
              <a:rPr lang="en-US" sz="3200" baseline="30000" smtClean="0"/>
              <a:t>st</a:t>
            </a:r>
            <a:r>
              <a:rPr lang="en-US" sz="3200" smtClean="0"/>
              <a:t> order observation model for tracking </a:t>
            </a:r>
            <a:endParaRPr lang="en-US" smtClean="0"/>
          </a:p>
        </p:txBody>
      </p:sp>
      <p:pic>
        <p:nvPicPr>
          <p:cNvPr id="158723" name="Picture 3" descr="22734601928591143_000512"/>
          <p:cNvPicPr>
            <a:picLocks noChangeAspect="1" noChangeArrowheads="1"/>
          </p:cNvPicPr>
          <p:nvPr/>
        </p:nvPicPr>
        <p:blipFill>
          <a:blip r:embed="rId4"/>
          <a:srcRect/>
          <a:stretch>
            <a:fillRect/>
          </a:stretch>
        </p:blipFill>
        <p:spPr bwMode="auto">
          <a:xfrm>
            <a:off x="76200" y="990600"/>
            <a:ext cx="2438400" cy="1828800"/>
          </a:xfrm>
          <a:prstGeom prst="rect">
            <a:avLst/>
          </a:prstGeom>
          <a:noFill/>
          <a:ln w="9525">
            <a:solidFill>
              <a:schemeClr val="tx1"/>
            </a:solidFill>
            <a:miter lim="800000"/>
            <a:headEnd/>
            <a:tailEnd/>
          </a:ln>
        </p:spPr>
      </p:pic>
      <p:sp>
        <p:nvSpPr>
          <p:cNvPr id="158743" name="AutoShape 24"/>
          <p:cNvSpPr>
            <a:spLocks/>
          </p:cNvSpPr>
          <p:nvPr/>
        </p:nvSpPr>
        <p:spPr bwMode="auto">
          <a:xfrm>
            <a:off x="5791200" y="990600"/>
            <a:ext cx="838200" cy="3810000"/>
          </a:xfrm>
          <a:prstGeom prst="rightBrace">
            <a:avLst>
              <a:gd name="adj1" fmla="val 37879"/>
              <a:gd name="adj2" fmla="val 50000"/>
            </a:avLst>
          </a:prstGeom>
          <a:noFill/>
          <a:ln w="76200">
            <a:solidFill>
              <a:schemeClr val="tx2">
                <a:lumMod val="60000"/>
                <a:lumOff val="40000"/>
              </a:schemeClr>
            </a:solidFill>
            <a:round/>
            <a:headEnd/>
            <a:tailEnd/>
          </a:ln>
        </p:spPr>
        <p:txBody>
          <a:bodyPr wrap="none" anchor="ctr">
            <a:spAutoFit/>
          </a:bodyPr>
          <a:lstStyle/>
          <a:p>
            <a:endParaRPr lang="en-US"/>
          </a:p>
        </p:txBody>
      </p:sp>
      <p:sp>
        <p:nvSpPr>
          <p:cNvPr id="158744" name="Rectangle 25"/>
          <p:cNvSpPr>
            <a:spLocks noChangeArrowheads="1"/>
          </p:cNvSpPr>
          <p:nvPr/>
        </p:nvSpPr>
        <p:spPr bwMode="auto">
          <a:xfrm>
            <a:off x="6705600" y="1665288"/>
            <a:ext cx="2114550" cy="2282825"/>
          </a:xfrm>
          <a:prstGeom prst="rect">
            <a:avLst/>
          </a:prstGeom>
          <a:noFill/>
          <a:ln w="38100">
            <a:noFill/>
            <a:miter lim="800000"/>
            <a:headEnd/>
            <a:tailEnd/>
          </a:ln>
        </p:spPr>
        <p:txBody>
          <a:bodyPr>
            <a:spAutoFit/>
          </a:bodyPr>
          <a:lstStyle/>
          <a:p>
            <a:r>
              <a:rPr lang="en-US" sz="2400" b="0" dirty="0"/>
              <a:t>If Identity </a:t>
            </a:r>
            <a:r>
              <a:rPr lang="en-US" sz="2400" dirty="0" err="1"/>
              <a:t>i</a:t>
            </a:r>
            <a:r>
              <a:rPr lang="en-US" sz="2400" dirty="0"/>
              <a:t> </a:t>
            </a:r>
            <a:r>
              <a:rPr lang="en-US" sz="2400" b="0" dirty="0"/>
              <a:t/>
            </a:r>
            <a:br>
              <a:rPr lang="en-US" sz="2400" b="0" dirty="0"/>
            </a:br>
            <a:r>
              <a:rPr lang="en-US" sz="2400" b="0" dirty="0"/>
              <a:t>is on Track </a:t>
            </a:r>
            <a:r>
              <a:rPr lang="en-US" sz="2400" dirty="0"/>
              <a:t>j</a:t>
            </a:r>
            <a:r>
              <a:rPr lang="en-US" sz="2400" b="0" dirty="0"/>
              <a:t>,</a:t>
            </a:r>
            <a:br>
              <a:rPr lang="en-US" sz="2400" b="0" dirty="0"/>
            </a:br>
            <a:r>
              <a:rPr lang="en-US" sz="2400" b="0" dirty="0"/>
              <a:t>prob. </a:t>
            </a:r>
            <a:r>
              <a:rPr lang="en-US" sz="2400" b="0" dirty="0" err="1"/>
              <a:t>z</a:t>
            </a:r>
            <a:r>
              <a:rPr lang="en-US" sz="2400" b="0" baseline="-25000" dirty="0" err="1"/>
              <a:t>j</a:t>
            </a:r>
            <a:r>
              <a:rPr lang="en-US" sz="2400" b="0" dirty="0"/>
              <a:t> is</a:t>
            </a:r>
            <a:br>
              <a:rPr lang="en-US" sz="2400" b="0" dirty="0"/>
            </a:br>
            <a:r>
              <a:rPr lang="en-US" sz="2400" b="0" dirty="0"/>
              <a:t>Gaussian</a:t>
            </a:r>
            <a:br>
              <a:rPr lang="en-US" sz="2400" b="0" dirty="0"/>
            </a:br>
            <a:r>
              <a:rPr lang="en-US" sz="2400" b="0" dirty="0"/>
              <a:t>with mean =</a:t>
            </a:r>
            <a:br>
              <a:rPr lang="en-US" sz="2400" b="0" dirty="0"/>
            </a:br>
            <a:r>
              <a:rPr lang="en-US" sz="2400" b="0" dirty="0"/>
              <a:t>appearance</a:t>
            </a:r>
          </a:p>
        </p:txBody>
      </p:sp>
      <p:grpSp>
        <p:nvGrpSpPr>
          <p:cNvPr id="2" name="Group 31"/>
          <p:cNvGrpSpPr/>
          <p:nvPr/>
        </p:nvGrpSpPr>
        <p:grpSpPr>
          <a:xfrm>
            <a:off x="1828800" y="1428750"/>
            <a:ext cx="1846771" cy="1524000"/>
            <a:chOff x="1828800" y="1428750"/>
            <a:chExt cx="1846771" cy="1524000"/>
          </a:xfrm>
        </p:grpSpPr>
        <p:sp>
          <p:nvSpPr>
            <p:cNvPr id="158732" name="Oval 12"/>
            <p:cNvSpPr>
              <a:spLocks noChangeArrowheads="1"/>
            </p:cNvSpPr>
            <p:nvPr/>
          </p:nvSpPr>
          <p:spPr bwMode="auto">
            <a:xfrm>
              <a:off x="1828800" y="1504950"/>
              <a:ext cx="609600" cy="1447800"/>
            </a:xfrm>
            <a:prstGeom prst="ellipse">
              <a:avLst/>
            </a:prstGeom>
            <a:noFill/>
            <a:ln w="76200">
              <a:solidFill>
                <a:schemeClr val="tx2">
                  <a:lumMod val="60000"/>
                  <a:lumOff val="40000"/>
                </a:schemeClr>
              </a:solidFill>
              <a:round/>
              <a:headEnd/>
              <a:tailEnd/>
            </a:ln>
          </p:spPr>
          <p:txBody>
            <a:bodyPr wrap="none" anchor="ctr">
              <a:spAutoFit/>
            </a:bodyPr>
            <a:lstStyle/>
            <a:p>
              <a:endParaRPr lang="en-US"/>
            </a:p>
          </p:txBody>
        </p:sp>
        <p:sp>
          <p:nvSpPr>
            <p:cNvPr id="158733" name="Rectangle 13"/>
            <p:cNvSpPr>
              <a:spLocks noChangeArrowheads="1"/>
            </p:cNvSpPr>
            <p:nvPr/>
          </p:nvSpPr>
          <p:spPr bwMode="auto">
            <a:xfrm>
              <a:off x="2743200" y="1428750"/>
              <a:ext cx="932371" cy="1015663"/>
            </a:xfrm>
            <a:prstGeom prst="rect">
              <a:avLst/>
            </a:prstGeom>
            <a:noFill/>
            <a:ln w="38100">
              <a:noFill/>
              <a:miter lim="800000"/>
              <a:headEnd/>
              <a:tailEnd/>
            </a:ln>
          </p:spPr>
          <p:txBody>
            <a:bodyPr wrap="none">
              <a:spAutoFit/>
            </a:bodyPr>
            <a:lstStyle/>
            <a:p>
              <a:r>
                <a:rPr lang="en-US" sz="2000" b="0" dirty="0"/>
                <a:t>Blob</a:t>
              </a:r>
              <a:br>
                <a:rPr lang="en-US" sz="2000" b="0" dirty="0"/>
              </a:br>
              <a:r>
                <a:rPr lang="en-US" sz="2000" b="0" dirty="0"/>
                <a:t>for</a:t>
              </a:r>
              <a:br>
                <a:rPr lang="en-US" sz="2000" b="0" dirty="0"/>
              </a:br>
              <a:r>
                <a:rPr lang="en-US" sz="2000" b="0" dirty="0" smtClean="0"/>
                <a:t>Track </a:t>
              </a:r>
              <a:r>
                <a:rPr lang="en-US" sz="2000" b="0" i="1" dirty="0"/>
                <a:t>j</a:t>
              </a:r>
              <a:endParaRPr lang="en-US" sz="2000" b="0" dirty="0"/>
            </a:p>
          </p:txBody>
        </p:sp>
        <p:sp>
          <p:nvSpPr>
            <p:cNvPr id="158734" name="Line 14"/>
            <p:cNvSpPr>
              <a:spLocks noChangeShapeType="1"/>
            </p:cNvSpPr>
            <p:nvPr/>
          </p:nvSpPr>
          <p:spPr bwMode="auto">
            <a:xfrm flipH="1">
              <a:off x="2438400" y="1885950"/>
              <a:ext cx="533400" cy="381000"/>
            </a:xfrm>
            <a:prstGeom prst="line">
              <a:avLst/>
            </a:prstGeom>
            <a:noFill/>
            <a:ln w="38100">
              <a:solidFill>
                <a:schemeClr val="tx2">
                  <a:lumMod val="60000"/>
                  <a:lumOff val="40000"/>
                </a:schemeClr>
              </a:solidFill>
              <a:round/>
              <a:headEnd/>
              <a:tailEnd type="triangle" w="med" len="med"/>
            </a:ln>
          </p:spPr>
          <p:txBody>
            <a:bodyPr anchor="ctr">
              <a:spAutoFit/>
            </a:bodyPr>
            <a:lstStyle/>
            <a:p>
              <a:endParaRPr lang="en-US"/>
            </a:p>
          </p:txBody>
        </p:sp>
      </p:grpSp>
      <p:grpSp>
        <p:nvGrpSpPr>
          <p:cNvPr id="3" name="Group 32"/>
          <p:cNvGrpSpPr/>
          <p:nvPr/>
        </p:nvGrpSpPr>
        <p:grpSpPr>
          <a:xfrm>
            <a:off x="3581400" y="1295400"/>
            <a:ext cx="2438401" cy="1274763"/>
            <a:chOff x="3581400" y="1295400"/>
            <a:chExt cx="2438401" cy="1274763"/>
          </a:xfrm>
        </p:grpSpPr>
        <p:sp>
          <p:nvSpPr>
            <p:cNvPr id="158730" name="Rectangle 10"/>
            <p:cNvSpPr>
              <a:spLocks noChangeArrowheads="1"/>
            </p:cNvSpPr>
            <p:nvPr/>
          </p:nvSpPr>
          <p:spPr bwMode="auto">
            <a:xfrm>
              <a:off x="4449763" y="2295525"/>
              <a:ext cx="1570038" cy="274638"/>
            </a:xfrm>
            <a:prstGeom prst="rect">
              <a:avLst/>
            </a:prstGeom>
            <a:noFill/>
            <a:ln w="38100">
              <a:noFill/>
              <a:miter lim="800000"/>
              <a:headEnd/>
              <a:tailEnd/>
            </a:ln>
          </p:spPr>
          <p:txBody>
            <a:bodyPr wrap="none">
              <a:spAutoFit/>
            </a:bodyPr>
            <a:lstStyle/>
            <a:p>
              <a:r>
                <a:rPr lang="en-US" sz="1200" dirty="0"/>
                <a:t>Color histogram </a:t>
              </a:r>
              <a:r>
                <a:rPr lang="en-US" sz="1200" i="1" dirty="0" err="1"/>
                <a:t>z</a:t>
              </a:r>
              <a:r>
                <a:rPr lang="en-US" sz="1200" i="1" baseline="-25000" dirty="0" err="1"/>
                <a:t>j</a:t>
              </a:r>
              <a:endParaRPr lang="en-US" sz="1200" dirty="0"/>
            </a:p>
          </p:txBody>
        </p:sp>
        <p:sp>
          <p:nvSpPr>
            <p:cNvPr id="158727" name="Line 7"/>
            <p:cNvSpPr>
              <a:spLocks noChangeShapeType="1"/>
            </p:cNvSpPr>
            <p:nvPr/>
          </p:nvSpPr>
          <p:spPr bwMode="auto">
            <a:xfrm flipV="1">
              <a:off x="4738339" y="1295400"/>
              <a:ext cx="0" cy="914400"/>
            </a:xfrm>
            <a:prstGeom prst="line">
              <a:avLst/>
            </a:prstGeom>
            <a:noFill/>
            <a:ln w="38100">
              <a:solidFill>
                <a:schemeClr val="tx1"/>
              </a:solidFill>
              <a:round/>
              <a:headEnd/>
              <a:tailEnd type="triangle" w="med" len="med"/>
            </a:ln>
          </p:spPr>
          <p:txBody>
            <a:bodyPr anchor="ctr">
              <a:spAutoFit/>
            </a:bodyPr>
            <a:lstStyle/>
            <a:p>
              <a:endParaRPr lang="en-US"/>
            </a:p>
          </p:txBody>
        </p:sp>
        <p:sp>
          <p:nvSpPr>
            <p:cNvPr id="158728" name="Line 8"/>
            <p:cNvSpPr>
              <a:spLocks noChangeShapeType="1"/>
            </p:cNvSpPr>
            <p:nvPr/>
          </p:nvSpPr>
          <p:spPr bwMode="auto">
            <a:xfrm flipV="1">
              <a:off x="4738339" y="2209800"/>
              <a:ext cx="1043617" cy="0"/>
            </a:xfrm>
            <a:prstGeom prst="line">
              <a:avLst/>
            </a:prstGeom>
            <a:noFill/>
            <a:ln w="38100">
              <a:solidFill>
                <a:schemeClr val="tx1"/>
              </a:solidFill>
              <a:round/>
              <a:headEnd/>
              <a:tailEnd type="triangle" w="med" len="med"/>
            </a:ln>
          </p:spPr>
          <p:txBody>
            <a:bodyPr anchor="ctr">
              <a:spAutoFit/>
            </a:bodyPr>
            <a:lstStyle/>
            <a:p>
              <a:endParaRPr lang="en-US"/>
            </a:p>
          </p:txBody>
        </p:sp>
        <p:sp>
          <p:nvSpPr>
            <p:cNvPr id="158729" name="Freeform 9"/>
            <p:cNvSpPr>
              <a:spLocks/>
            </p:cNvSpPr>
            <p:nvPr/>
          </p:nvSpPr>
          <p:spPr bwMode="auto">
            <a:xfrm>
              <a:off x="4752175" y="1524000"/>
              <a:ext cx="905259" cy="685800"/>
            </a:xfrm>
            <a:custGeom>
              <a:avLst/>
              <a:gdLst>
                <a:gd name="T0" fmla="*/ 0 w 1374"/>
                <a:gd name="T1" fmla="*/ 251 h 432"/>
                <a:gd name="T2" fmla="*/ 19 w 1374"/>
                <a:gd name="T3" fmla="*/ 193 h 432"/>
                <a:gd name="T4" fmla="*/ 71 w 1374"/>
                <a:gd name="T5" fmla="*/ 155 h 432"/>
                <a:gd name="T6" fmla="*/ 97 w 1374"/>
                <a:gd name="T7" fmla="*/ 116 h 432"/>
                <a:gd name="T8" fmla="*/ 110 w 1374"/>
                <a:gd name="T9" fmla="*/ 71 h 432"/>
                <a:gd name="T10" fmla="*/ 136 w 1374"/>
                <a:gd name="T11" fmla="*/ 58 h 432"/>
                <a:gd name="T12" fmla="*/ 161 w 1374"/>
                <a:gd name="T13" fmla="*/ 0 h 432"/>
                <a:gd name="T14" fmla="*/ 245 w 1374"/>
                <a:gd name="T15" fmla="*/ 38 h 432"/>
                <a:gd name="T16" fmla="*/ 265 w 1374"/>
                <a:gd name="T17" fmla="*/ 45 h 432"/>
                <a:gd name="T18" fmla="*/ 284 w 1374"/>
                <a:gd name="T19" fmla="*/ 58 h 432"/>
                <a:gd name="T20" fmla="*/ 374 w 1374"/>
                <a:gd name="T21" fmla="*/ 142 h 432"/>
                <a:gd name="T22" fmla="*/ 400 w 1374"/>
                <a:gd name="T23" fmla="*/ 187 h 432"/>
                <a:gd name="T24" fmla="*/ 445 w 1374"/>
                <a:gd name="T25" fmla="*/ 200 h 432"/>
                <a:gd name="T26" fmla="*/ 490 w 1374"/>
                <a:gd name="T27" fmla="*/ 226 h 432"/>
                <a:gd name="T28" fmla="*/ 549 w 1374"/>
                <a:gd name="T29" fmla="*/ 258 h 432"/>
                <a:gd name="T30" fmla="*/ 632 w 1374"/>
                <a:gd name="T31" fmla="*/ 238 h 432"/>
                <a:gd name="T32" fmla="*/ 755 w 1374"/>
                <a:gd name="T33" fmla="*/ 271 h 432"/>
                <a:gd name="T34" fmla="*/ 794 w 1374"/>
                <a:gd name="T35" fmla="*/ 297 h 432"/>
                <a:gd name="T36" fmla="*/ 813 w 1374"/>
                <a:gd name="T37" fmla="*/ 309 h 432"/>
                <a:gd name="T38" fmla="*/ 1032 w 1374"/>
                <a:gd name="T39" fmla="*/ 361 h 432"/>
                <a:gd name="T40" fmla="*/ 1097 w 1374"/>
                <a:gd name="T41" fmla="*/ 393 h 432"/>
                <a:gd name="T42" fmla="*/ 1097 w 1374"/>
                <a:gd name="T43" fmla="*/ 393 h 432"/>
                <a:gd name="T44" fmla="*/ 1155 w 1374"/>
                <a:gd name="T45" fmla="*/ 406 h 432"/>
                <a:gd name="T46" fmla="*/ 1374 w 1374"/>
                <a:gd name="T47" fmla="*/ 419 h 4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74"/>
                <a:gd name="T73" fmla="*/ 0 h 432"/>
                <a:gd name="T74" fmla="*/ 1374 w 1374"/>
                <a:gd name="T75" fmla="*/ 432 h 4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74" h="432">
                  <a:moveTo>
                    <a:pt x="0" y="251"/>
                  </a:moveTo>
                  <a:cubicBezTo>
                    <a:pt x="3" y="233"/>
                    <a:pt x="3" y="207"/>
                    <a:pt x="19" y="193"/>
                  </a:cubicBezTo>
                  <a:cubicBezTo>
                    <a:pt x="34" y="178"/>
                    <a:pt x="71" y="155"/>
                    <a:pt x="71" y="155"/>
                  </a:cubicBezTo>
                  <a:cubicBezTo>
                    <a:pt x="79" y="142"/>
                    <a:pt x="92" y="130"/>
                    <a:pt x="97" y="116"/>
                  </a:cubicBezTo>
                  <a:cubicBezTo>
                    <a:pt x="101" y="101"/>
                    <a:pt x="99" y="82"/>
                    <a:pt x="110" y="71"/>
                  </a:cubicBezTo>
                  <a:cubicBezTo>
                    <a:pt x="116" y="63"/>
                    <a:pt x="127" y="62"/>
                    <a:pt x="136" y="58"/>
                  </a:cubicBezTo>
                  <a:cubicBezTo>
                    <a:pt x="142" y="36"/>
                    <a:pt x="148" y="19"/>
                    <a:pt x="161" y="0"/>
                  </a:cubicBezTo>
                  <a:cubicBezTo>
                    <a:pt x="227" y="8"/>
                    <a:pt x="199" y="7"/>
                    <a:pt x="245" y="38"/>
                  </a:cubicBezTo>
                  <a:cubicBezTo>
                    <a:pt x="250" y="41"/>
                    <a:pt x="258" y="41"/>
                    <a:pt x="265" y="45"/>
                  </a:cubicBezTo>
                  <a:cubicBezTo>
                    <a:pt x="271" y="48"/>
                    <a:pt x="277" y="53"/>
                    <a:pt x="284" y="58"/>
                  </a:cubicBezTo>
                  <a:cubicBezTo>
                    <a:pt x="305" y="89"/>
                    <a:pt x="342" y="120"/>
                    <a:pt x="374" y="142"/>
                  </a:cubicBezTo>
                  <a:cubicBezTo>
                    <a:pt x="375" y="145"/>
                    <a:pt x="394" y="183"/>
                    <a:pt x="400" y="187"/>
                  </a:cubicBezTo>
                  <a:cubicBezTo>
                    <a:pt x="412" y="195"/>
                    <a:pt x="431" y="192"/>
                    <a:pt x="445" y="200"/>
                  </a:cubicBezTo>
                  <a:cubicBezTo>
                    <a:pt x="499" y="231"/>
                    <a:pt x="446" y="209"/>
                    <a:pt x="490" y="226"/>
                  </a:cubicBezTo>
                  <a:cubicBezTo>
                    <a:pt x="507" y="251"/>
                    <a:pt x="519" y="250"/>
                    <a:pt x="549" y="258"/>
                  </a:cubicBezTo>
                  <a:cubicBezTo>
                    <a:pt x="580" y="253"/>
                    <a:pt x="603" y="248"/>
                    <a:pt x="632" y="238"/>
                  </a:cubicBezTo>
                  <a:cubicBezTo>
                    <a:pt x="676" y="243"/>
                    <a:pt x="715" y="247"/>
                    <a:pt x="755" y="271"/>
                  </a:cubicBezTo>
                  <a:cubicBezTo>
                    <a:pt x="768" y="279"/>
                    <a:pt x="780" y="288"/>
                    <a:pt x="794" y="297"/>
                  </a:cubicBezTo>
                  <a:cubicBezTo>
                    <a:pt x="800" y="301"/>
                    <a:pt x="813" y="309"/>
                    <a:pt x="813" y="309"/>
                  </a:cubicBezTo>
                  <a:cubicBezTo>
                    <a:pt x="841" y="353"/>
                    <a:pt x="986" y="358"/>
                    <a:pt x="1032" y="361"/>
                  </a:cubicBezTo>
                  <a:lnTo>
                    <a:pt x="1097" y="393"/>
                  </a:lnTo>
                  <a:cubicBezTo>
                    <a:pt x="1097" y="393"/>
                    <a:pt x="1097" y="393"/>
                    <a:pt x="1097" y="393"/>
                  </a:cubicBezTo>
                  <a:cubicBezTo>
                    <a:pt x="1128" y="404"/>
                    <a:pt x="1109" y="398"/>
                    <a:pt x="1155" y="406"/>
                  </a:cubicBezTo>
                  <a:cubicBezTo>
                    <a:pt x="1226" y="432"/>
                    <a:pt x="1296" y="419"/>
                    <a:pt x="1374" y="419"/>
                  </a:cubicBezTo>
                </a:path>
              </a:pathLst>
            </a:custGeom>
            <a:noFill/>
            <a:ln w="38100">
              <a:solidFill>
                <a:srgbClr val="CC00CC"/>
              </a:solidFill>
              <a:round/>
              <a:headEnd/>
              <a:tailEnd/>
            </a:ln>
            <a:effectLst>
              <a:outerShdw blurRad="50800" dist="38100" dir="8100000" algn="tr" rotWithShape="0">
                <a:prstClr val="black">
                  <a:alpha val="40000"/>
                </a:prstClr>
              </a:outerShdw>
            </a:effectLst>
          </p:spPr>
          <p:txBody>
            <a:bodyPr wrap="none" anchor="ctr">
              <a:spAutoFit/>
            </a:bodyPr>
            <a:lstStyle/>
            <a:p>
              <a:endParaRPr lang="en-US"/>
            </a:p>
          </p:txBody>
        </p:sp>
        <p:sp>
          <p:nvSpPr>
            <p:cNvPr id="28" name="Right Arrow 27"/>
            <p:cNvSpPr/>
            <p:nvPr/>
          </p:nvSpPr>
          <p:spPr bwMode="auto">
            <a:xfrm>
              <a:off x="3581400" y="1447800"/>
              <a:ext cx="990600" cy="838200"/>
            </a:xfrm>
            <a:prstGeom prst="rightArrow">
              <a:avLst/>
            </a:prstGeom>
            <a:solidFill>
              <a:schemeClr val="tx2">
                <a:lumMod val="60000"/>
                <a:lumOff val="40000"/>
              </a:scheme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4" name="Group 33"/>
          <p:cNvGrpSpPr/>
          <p:nvPr/>
        </p:nvGrpSpPr>
        <p:grpSpPr>
          <a:xfrm>
            <a:off x="990600" y="3276600"/>
            <a:ext cx="4616451" cy="1533525"/>
            <a:chOff x="990600" y="3276600"/>
            <a:chExt cx="4616451" cy="1533525"/>
          </a:xfrm>
        </p:grpSpPr>
        <p:sp>
          <p:nvSpPr>
            <p:cNvPr id="158737" name="Rectangle 17"/>
            <p:cNvSpPr>
              <a:spLocks noChangeArrowheads="1"/>
            </p:cNvSpPr>
            <p:nvPr/>
          </p:nvSpPr>
          <p:spPr bwMode="auto">
            <a:xfrm>
              <a:off x="990600" y="3276600"/>
              <a:ext cx="1743075" cy="1187450"/>
            </a:xfrm>
            <a:prstGeom prst="rect">
              <a:avLst/>
            </a:prstGeom>
            <a:noFill/>
            <a:ln w="38100">
              <a:noFill/>
              <a:miter lim="800000"/>
              <a:headEnd/>
              <a:tailEnd/>
            </a:ln>
          </p:spPr>
          <p:txBody>
            <a:bodyPr wrap="none">
              <a:spAutoFit/>
            </a:bodyPr>
            <a:lstStyle/>
            <a:p>
              <a:r>
                <a:rPr lang="en-US" sz="2400" b="0" dirty="0"/>
                <a:t>appearance</a:t>
              </a:r>
              <a:br>
                <a:rPr lang="en-US" sz="2400" b="0" dirty="0"/>
              </a:br>
              <a:r>
                <a:rPr lang="en-US" sz="2400" b="0" dirty="0"/>
                <a:t>model for</a:t>
              </a:r>
              <a:br>
                <a:rPr lang="en-US" sz="2400" b="0" dirty="0"/>
              </a:br>
              <a:r>
                <a:rPr lang="en-US" sz="2400" b="0" dirty="0"/>
                <a:t>Identity </a:t>
              </a:r>
              <a:r>
                <a:rPr lang="en-US" sz="2400" dirty="0" err="1"/>
                <a:t>i</a:t>
              </a:r>
              <a:endParaRPr lang="en-US" sz="2400" dirty="0"/>
            </a:p>
          </p:txBody>
        </p:sp>
        <p:sp>
          <p:nvSpPr>
            <p:cNvPr id="158739" name="Line 19"/>
            <p:cNvSpPr>
              <a:spLocks noChangeShapeType="1"/>
            </p:cNvSpPr>
            <p:nvPr/>
          </p:nvSpPr>
          <p:spPr bwMode="auto">
            <a:xfrm flipV="1">
              <a:off x="4403203" y="3352800"/>
              <a:ext cx="0" cy="914400"/>
            </a:xfrm>
            <a:prstGeom prst="line">
              <a:avLst/>
            </a:prstGeom>
            <a:noFill/>
            <a:ln w="38100">
              <a:solidFill>
                <a:schemeClr val="tx1"/>
              </a:solidFill>
              <a:round/>
              <a:headEnd/>
              <a:tailEnd type="triangle" w="med" len="med"/>
            </a:ln>
          </p:spPr>
          <p:txBody>
            <a:bodyPr anchor="ctr">
              <a:spAutoFit/>
            </a:bodyPr>
            <a:lstStyle/>
            <a:p>
              <a:endParaRPr lang="en-US"/>
            </a:p>
          </p:txBody>
        </p:sp>
        <p:sp>
          <p:nvSpPr>
            <p:cNvPr id="158740" name="Line 20"/>
            <p:cNvSpPr>
              <a:spLocks noChangeShapeType="1"/>
            </p:cNvSpPr>
            <p:nvPr/>
          </p:nvSpPr>
          <p:spPr bwMode="auto">
            <a:xfrm flipV="1">
              <a:off x="4403203" y="4267200"/>
              <a:ext cx="1043730" cy="0"/>
            </a:xfrm>
            <a:prstGeom prst="line">
              <a:avLst/>
            </a:prstGeom>
            <a:noFill/>
            <a:ln w="38100">
              <a:solidFill>
                <a:schemeClr val="tx1"/>
              </a:solidFill>
              <a:round/>
              <a:headEnd/>
              <a:tailEnd type="triangle" w="med" len="med"/>
            </a:ln>
          </p:spPr>
          <p:txBody>
            <a:bodyPr anchor="ctr">
              <a:spAutoFit/>
            </a:bodyPr>
            <a:lstStyle/>
            <a:p>
              <a:endParaRPr lang="en-US"/>
            </a:p>
          </p:txBody>
        </p:sp>
        <p:sp>
          <p:nvSpPr>
            <p:cNvPr id="158741" name="Freeform 21"/>
            <p:cNvSpPr>
              <a:spLocks/>
            </p:cNvSpPr>
            <p:nvPr/>
          </p:nvSpPr>
          <p:spPr bwMode="auto">
            <a:xfrm>
              <a:off x="4417041" y="3581400"/>
              <a:ext cx="905357" cy="685800"/>
            </a:xfrm>
            <a:custGeom>
              <a:avLst/>
              <a:gdLst>
                <a:gd name="T0" fmla="*/ 0 w 1374"/>
                <a:gd name="T1" fmla="*/ 251 h 432"/>
                <a:gd name="T2" fmla="*/ 19 w 1374"/>
                <a:gd name="T3" fmla="*/ 193 h 432"/>
                <a:gd name="T4" fmla="*/ 71 w 1374"/>
                <a:gd name="T5" fmla="*/ 155 h 432"/>
                <a:gd name="T6" fmla="*/ 97 w 1374"/>
                <a:gd name="T7" fmla="*/ 116 h 432"/>
                <a:gd name="T8" fmla="*/ 110 w 1374"/>
                <a:gd name="T9" fmla="*/ 71 h 432"/>
                <a:gd name="T10" fmla="*/ 136 w 1374"/>
                <a:gd name="T11" fmla="*/ 58 h 432"/>
                <a:gd name="T12" fmla="*/ 161 w 1374"/>
                <a:gd name="T13" fmla="*/ 0 h 432"/>
                <a:gd name="T14" fmla="*/ 245 w 1374"/>
                <a:gd name="T15" fmla="*/ 38 h 432"/>
                <a:gd name="T16" fmla="*/ 265 w 1374"/>
                <a:gd name="T17" fmla="*/ 45 h 432"/>
                <a:gd name="T18" fmla="*/ 284 w 1374"/>
                <a:gd name="T19" fmla="*/ 58 h 432"/>
                <a:gd name="T20" fmla="*/ 374 w 1374"/>
                <a:gd name="T21" fmla="*/ 142 h 432"/>
                <a:gd name="T22" fmla="*/ 400 w 1374"/>
                <a:gd name="T23" fmla="*/ 187 h 432"/>
                <a:gd name="T24" fmla="*/ 445 w 1374"/>
                <a:gd name="T25" fmla="*/ 200 h 432"/>
                <a:gd name="T26" fmla="*/ 490 w 1374"/>
                <a:gd name="T27" fmla="*/ 226 h 432"/>
                <a:gd name="T28" fmla="*/ 549 w 1374"/>
                <a:gd name="T29" fmla="*/ 258 h 432"/>
                <a:gd name="T30" fmla="*/ 632 w 1374"/>
                <a:gd name="T31" fmla="*/ 238 h 432"/>
                <a:gd name="T32" fmla="*/ 755 w 1374"/>
                <a:gd name="T33" fmla="*/ 271 h 432"/>
                <a:gd name="T34" fmla="*/ 794 w 1374"/>
                <a:gd name="T35" fmla="*/ 297 h 432"/>
                <a:gd name="T36" fmla="*/ 813 w 1374"/>
                <a:gd name="T37" fmla="*/ 309 h 432"/>
                <a:gd name="T38" fmla="*/ 1032 w 1374"/>
                <a:gd name="T39" fmla="*/ 361 h 432"/>
                <a:gd name="T40" fmla="*/ 1097 w 1374"/>
                <a:gd name="T41" fmla="*/ 393 h 432"/>
                <a:gd name="T42" fmla="*/ 1097 w 1374"/>
                <a:gd name="T43" fmla="*/ 393 h 432"/>
                <a:gd name="T44" fmla="*/ 1155 w 1374"/>
                <a:gd name="T45" fmla="*/ 406 h 432"/>
                <a:gd name="T46" fmla="*/ 1374 w 1374"/>
                <a:gd name="T47" fmla="*/ 419 h 4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74"/>
                <a:gd name="T73" fmla="*/ 0 h 432"/>
                <a:gd name="T74" fmla="*/ 1374 w 1374"/>
                <a:gd name="T75" fmla="*/ 432 h 4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74" h="432">
                  <a:moveTo>
                    <a:pt x="0" y="251"/>
                  </a:moveTo>
                  <a:cubicBezTo>
                    <a:pt x="3" y="233"/>
                    <a:pt x="3" y="207"/>
                    <a:pt x="19" y="193"/>
                  </a:cubicBezTo>
                  <a:cubicBezTo>
                    <a:pt x="34" y="178"/>
                    <a:pt x="71" y="155"/>
                    <a:pt x="71" y="155"/>
                  </a:cubicBezTo>
                  <a:cubicBezTo>
                    <a:pt x="79" y="142"/>
                    <a:pt x="92" y="130"/>
                    <a:pt x="97" y="116"/>
                  </a:cubicBezTo>
                  <a:cubicBezTo>
                    <a:pt x="101" y="101"/>
                    <a:pt x="99" y="82"/>
                    <a:pt x="110" y="71"/>
                  </a:cubicBezTo>
                  <a:cubicBezTo>
                    <a:pt x="116" y="63"/>
                    <a:pt x="127" y="62"/>
                    <a:pt x="136" y="58"/>
                  </a:cubicBezTo>
                  <a:cubicBezTo>
                    <a:pt x="142" y="36"/>
                    <a:pt x="148" y="19"/>
                    <a:pt x="161" y="0"/>
                  </a:cubicBezTo>
                  <a:cubicBezTo>
                    <a:pt x="227" y="8"/>
                    <a:pt x="199" y="7"/>
                    <a:pt x="245" y="38"/>
                  </a:cubicBezTo>
                  <a:cubicBezTo>
                    <a:pt x="250" y="41"/>
                    <a:pt x="258" y="41"/>
                    <a:pt x="265" y="45"/>
                  </a:cubicBezTo>
                  <a:cubicBezTo>
                    <a:pt x="271" y="48"/>
                    <a:pt x="277" y="53"/>
                    <a:pt x="284" y="58"/>
                  </a:cubicBezTo>
                  <a:cubicBezTo>
                    <a:pt x="305" y="89"/>
                    <a:pt x="342" y="120"/>
                    <a:pt x="374" y="142"/>
                  </a:cubicBezTo>
                  <a:cubicBezTo>
                    <a:pt x="375" y="145"/>
                    <a:pt x="394" y="183"/>
                    <a:pt x="400" y="187"/>
                  </a:cubicBezTo>
                  <a:cubicBezTo>
                    <a:pt x="412" y="195"/>
                    <a:pt x="431" y="192"/>
                    <a:pt x="445" y="200"/>
                  </a:cubicBezTo>
                  <a:cubicBezTo>
                    <a:pt x="499" y="231"/>
                    <a:pt x="446" y="209"/>
                    <a:pt x="490" y="226"/>
                  </a:cubicBezTo>
                  <a:cubicBezTo>
                    <a:pt x="507" y="251"/>
                    <a:pt x="519" y="250"/>
                    <a:pt x="549" y="258"/>
                  </a:cubicBezTo>
                  <a:cubicBezTo>
                    <a:pt x="580" y="253"/>
                    <a:pt x="603" y="248"/>
                    <a:pt x="632" y="238"/>
                  </a:cubicBezTo>
                  <a:cubicBezTo>
                    <a:pt x="676" y="243"/>
                    <a:pt x="715" y="247"/>
                    <a:pt x="755" y="271"/>
                  </a:cubicBezTo>
                  <a:cubicBezTo>
                    <a:pt x="768" y="279"/>
                    <a:pt x="780" y="288"/>
                    <a:pt x="794" y="297"/>
                  </a:cubicBezTo>
                  <a:cubicBezTo>
                    <a:pt x="800" y="301"/>
                    <a:pt x="813" y="309"/>
                    <a:pt x="813" y="309"/>
                  </a:cubicBezTo>
                  <a:cubicBezTo>
                    <a:pt x="841" y="353"/>
                    <a:pt x="986" y="358"/>
                    <a:pt x="1032" y="361"/>
                  </a:cubicBezTo>
                  <a:lnTo>
                    <a:pt x="1097" y="393"/>
                  </a:lnTo>
                  <a:cubicBezTo>
                    <a:pt x="1097" y="393"/>
                    <a:pt x="1097" y="393"/>
                    <a:pt x="1097" y="393"/>
                  </a:cubicBezTo>
                  <a:cubicBezTo>
                    <a:pt x="1128" y="404"/>
                    <a:pt x="1109" y="398"/>
                    <a:pt x="1155" y="406"/>
                  </a:cubicBezTo>
                  <a:cubicBezTo>
                    <a:pt x="1226" y="432"/>
                    <a:pt x="1296" y="419"/>
                    <a:pt x="1374" y="419"/>
                  </a:cubicBezTo>
                </a:path>
              </a:pathLst>
            </a:custGeom>
            <a:noFill/>
            <a:ln w="38100">
              <a:solidFill>
                <a:srgbClr val="CC00CC"/>
              </a:solidFill>
              <a:round/>
              <a:headEnd/>
              <a:tailEnd/>
            </a:ln>
            <a:effectLst>
              <a:outerShdw blurRad="50800" dist="38100" dir="8100000" algn="tr" rotWithShape="0">
                <a:prstClr val="black">
                  <a:alpha val="40000"/>
                </a:prstClr>
              </a:outerShdw>
            </a:effectLst>
          </p:spPr>
          <p:txBody>
            <a:bodyPr wrap="none" anchor="ctr">
              <a:spAutoFit/>
            </a:bodyPr>
            <a:lstStyle/>
            <a:p>
              <a:endParaRPr lang="en-US"/>
            </a:p>
          </p:txBody>
        </p:sp>
        <p:sp>
          <p:nvSpPr>
            <p:cNvPr id="158742" name="Rectangle 22"/>
            <p:cNvSpPr>
              <a:spLocks noChangeArrowheads="1"/>
            </p:cNvSpPr>
            <p:nvPr/>
          </p:nvSpPr>
          <p:spPr bwMode="auto">
            <a:xfrm>
              <a:off x="4198938" y="4352925"/>
              <a:ext cx="1408113" cy="457200"/>
            </a:xfrm>
            <a:prstGeom prst="rect">
              <a:avLst/>
            </a:prstGeom>
            <a:noFill/>
            <a:ln w="38100">
              <a:noFill/>
              <a:miter lim="800000"/>
              <a:headEnd/>
              <a:tailEnd/>
            </a:ln>
          </p:spPr>
          <p:txBody>
            <a:bodyPr wrap="none">
              <a:spAutoFit/>
            </a:bodyPr>
            <a:lstStyle/>
            <a:p>
              <a:r>
                <a:rPr lang="en-US" sz="1200" dirty="0"/>
                <a:t>Color histogram</a:t>
              </a:r>
              <a:br>
                <a:rPr lang="en-US" sz="1200" dirty="0"/>
              </a:br>
              <a:r>
                <a:rPr lang="en-US" sz="1200" dirty="0"/>
                <a:t>identity </a:t>
              </a:r>
              <a:r>
                <a:rPr lang="en-US" sz="1200" i="1" dirty="0" err="1"/>
                <a:t>i</a:t>
              </a:r>
              <a:endParaRPr lang="en-US" sz="1200" dirty="0"/>
            </a:p>
          </p:txBody>
        </p:sp>
        <p:sp>
          <p:nvSpPr>
            <p:cNvPr id="29" name="Right Arrow 28"/>
            <p:cNvSpPr/>
            <p:nvPr/>
          </p:nvSpPr>
          <p:spPr bwMode="auto">
            <a:xfrm>
              <a:off x="3048000" y="3505200"/>
              <a:ext cx="1143000" cy="838200"/>
            </a:xfrm>
            <a:prstGeom prst="rightArrow">
              <a:avLst/>
            </a:prstGeom>
            <a:solidFill>
              <a:schemeClr val="tx2">
                <a:lumMod val="60000"/>
                <a:lumOff val="40000"/>
              </a:schemeClr>
            </a:solidFill>
            <a:ln w="1270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24" name="Slide Number Placeholder 23"/>
          <p:cNvSpPr>
            <a:spLocks noGrp="1"/>
          </p:cNvSpPr>
          <p:nvPr>
            <p:ph type="sldNum" sz="quarter" idx="12"/>
          </p:nvPr>
        </p:nvSpPr>
        <p:spPr/>
        <p:txBody>
          <a:bodyPr/>
          <a:lstStyle/>
          <a:p>
            <a:fld id="{5E9C3A69-82D1-4717-A018-A3BE40091648}" type="slidenum">
              <a:rPr lang="en-US" smtClean="0"/>
              <a:pPr/>
              <a:t>43</a:t>
            </a:fld>
            <a:endParaRPr lang="en-US"/>
          </a:p>
        </p:txBody>
      </p:sp>
      <p:grpSp>
        <p:nvGrpSpPr>
          <p:cNvPr id="5" name="Group 30"/>
          <p:cNvGrpSpPr/>
          <p:nvPr/>
        </p:nvGrpSpPr>
        <p:grpSpPr>
          <a:xfrm>
            <a:off x="457200" y="5029200"/>
            <a:ext cx="8191500" cy="1524000"/>
            <a:chOff x="457200" y="5029200"/>
            <a:chExt cx="8191500" cy="1524000"/>
          </a:xfrm>
        </p:grpSpPr>
        <p:sp>
          <p:nvSpPr>
            <p:cNvPr id="30" name="Rounded Rectangle 29"/>
            <p:cNvSpPr/>
            <p:nvPr/>
          </p:nvSpPr>
          <p:spPr bwMode="auto">
            <a:xfrm>
              <a:off x="457200" y="5029200"/>
              <a:ext cx="8191500" cy="15240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endParaRPr lang="en-US" sz="2400" dirty="0">
                <a:solidFill>
                  <a:srgbClr val="800080"/>
                </a:solidFill>
                <a:sym typeface="Symbol" pitchFamily="18" charset="2"/>
              </a:endParaRPr>
            </a:p>
          </p:txBody>
        </p:sp>
        <p:sp>
          <p:nvSpPr>
            <p:cNvPr id="25" name="TextBox 24"/>
            <p:cNvSpPr txBox="1"/>
            <p:nvPr/>
          </p:nvSpPr>
          <p:spPr>
            <a:xfrm>
              <a:off x="990600" y="5257800"/>
              <a:ext cx="7162800" cy="1200329"/>
            </a:xfrm>
            <a:prstGeom prst="rect">
              <a:avLst/>
            </a:prstGeom>
            <a:noFill/>
          </p:spPr>
          <p:txBody>
            <a:bodyPr wrap="square" rtlCol="0">
              <a:spAutoFit/>
            </a:bodyPr>
            <a:lstStyle/>
            <a:p>
              <a:r>
                <a:rPr lang="en-US" sz="2400" b="0" dirty="0" smtClean="0"/>
                <a:t>If we make one such observation per track, P(z|</a:t>
              </a:r>
              <a:r>
                <a:rPr lang="en-US" sz="2400" b="0" dirty="0" smtClean="0">
                  <a:sym typeface="Symbol" pitchFamily="18" charset="2"/>
                </a:rPr>
                <a:t>) is proportional to          and can be represented </a:t>
              </a:r>
              <a:r>
                <a:rPr lang="en-US" sz="2400" dirty="0" smtClean="0">
                  <a:solidFill>
                    <a:srgbClr val="800080"/>
                  </a:solidFill>
                  <a:sym typeface="Symbol" pitchFamily="18" charset="2"/>
                </a:rPr>
                <a:t>exactly by 1</a:t>
              </a:r>
              <a:r>
                <a:rPr lang="en-US" sz="2400" baseline="30000" dirty="0" smtClean="0">
                  <a:solidFill>
                    <a:srgbClr val="800080"/>
                  </a:solidFill>
                  <a:sym typeface="Symbol" pitchFamily="18" charset="2"/>
                </a:rPr>
                <a:t>st-</a:t>
              </a:r>
              <a:r>
                <a:rPr lang="en-US" sz="2400" dirty="0" smtClean="0">
                  <a:solidFill>
                    <a:srgbClr val="800080"/>
                  </a:solidFill>
                  <a:sym typeface="Symbol" pitchFamily="18" charset="2"/>
                </a:rPr>
                <a:t>order Fourier parameters</a:t>
              </a:r>
              <a:endParaRPr lang="en-US" sz="2400" dirty="0">
                <a:solidFill>
                  <a:srgbClr val="800080"/>
                </a:solidFill>
              </a:endParaRPr>
            </a:p>
          </p:txBody>
        </p:sp>
        <p:pic>
          <p:nvPicPr>
            <p:cNvPr id="27" name="Picture 26" descr="TP_tmp.png"/>
            <p:cNvPicPr>
              <a:picLocks noChangeAspect="1"/>
            </p:cNvPicPr>
            <p:nvPr>
              <p:custDataLst>
                <p:tags r:id="rId1"/>
              </p:custDataLst>
            </p:nvPr>
          </p:nvPicPr>
          <p:blipFill>
            <a:blip r:embed="rId5">
              <a:clrChange>
                <a:clrFrom>
                  <a:srgbClr val="FFFFFF"/>
                </a:clrFrom>
                <a:clrTo>
                  <a:srgbClr val="FFFFFF">
                    <a:alpha val="0"/>
                  </a:srgbClr>
                </a:clrTo>
              </a:clrChange>
            </a:blip>
            <a:stretch>
              <a:fillRect/>
            </a:stretch>
          </p:blipFill>
          <p:spPr>
            <a:xfrm>
              <a:off x="3810000" y="5714999"/>
              <a:ext cx="685800" cy="34196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err="1" smtClean="0"/>
              <a:t>S</a:t>
            </a:r>
            <a:r>
              <a:rPr lang="en-US" baseline="-25000" dirty="0" err="1" smtClean="0"/>
              <a:t>k</a:t>
            </a:r>
            <a:r>
              <a:rPr lang="en-US" dirty="0" smtClean="0"/>
              <a:t>-Indicator Primitives</a:t>
            </a:r>
          </a:p>
        </p:txBody>
      </p:sp>
      <p:sp>
        <p:nvSpPr>
          <p:cNvPr id="182275" name="Rectangle 3"/>
          <p:cNvSpPr>
            <a:spLocks noGrp="1" noChangeArrowheads="1"/>
          </p:cNvSpPr>
          <p:nvPr>
            <p:ph type="body" idx="1"/>
          </p:nvPr>
        </p:nvSpPr>
        <p:spPr>
          <a:xfrm>
            <a:off x="457200" y="990601"/>
            <a:ext cx="8305800" cy="1752600"/>
          </a:xfrm>
        </p:spPr>
        <p:txBody>
          <a:bodyPr/>
          <a:lstStyle/>
          <a:p>
            <a:r>
              <a:rPr lang="en-US" sz="2400" dirty="0" smtClean="0"/>
              <a:t>Most mixing/observation models can be written as  (sparse) </a:t>
            </a:r>
            <a:r>
              <a:rPr lang="en-US" sz="2400" b="1" dirty="0" smtClean="0">
                <a:solidFill>
                  <a:srgbClr val="0066CC"/>
                </a:solidFill>
              </a:rPr>
              <a:t>linear combinations of </a:t>
            </a:r>
            <a:r>
              <a:rPr lang="en-US" sz="2400" b="1" dirty="0" err="1" smtClean="0">
                <a:solidFill>
                  <a:srgbClr val="0066CC"/>
                </a:solidFill>
              </a:rPr>
              <a:t>S</a:t>
            </a:r>
            <a:r>
              <a:rPr lang="en-US" sz="2400" b="1" baseline="-25000" dirty="0" err="1" smtClean="0">
                <a:solidFill>
                  <a:srgbClr val="0066CC"/>
                </a:solidFill>
              </a:rPr>
              <a:t>k</a:t>
            </a:r>
            <a:r>
              <a:rPr lang="en-US" sz="2400" b="1" dirty="0" smtClean="0">
                <a:solidFill>
                  <a:srgbClr val="0066CC"/>
                </a:solidFill>
              </a:rPr>
              <a:t>-indicators</a:t>
            </a:r>
            <a:r>
              <a:rPr lang="en-US" sz="2400" dirty="0" smtClean="0"/>
              <a:t>! </a:t>
            </a:r>
          </a:p>
        </p:txBody>
      </p:sp>
      <p:graphicFrame>
        <p:nvGraphicFramePr>
          <p:cNvPr id="17" name="Table 16"/>
          <p:cNvGraphicFramePr>
            <a:graphicFrameLocks noGrp="1"/>
          </p:cNvGraphicFramePr>
          <p:nvPr/>
        </p:nvGraphicFramePr>
        <p:xfrm>
          <a:off x="761999" y="4149725"/>
          <a:ext cx="7848601" cy="217487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2057400"/>
                <a:gridCol w="1376363"/>
                <a:gridCol w="4414838"/>
              </a:tblGrid>
              <a:tr h="434975">
                <a:tc gridSpan="3">
                  <a:txBody>
                    <a:bodyPr/>
                    <a:lstStyle/>
                    <a:p>
                      <a:pPr algn="ctr"/>
                      <a:r>
                        <a:rPr lang="en-US" dirty="0" smtClean="0"/>
                        <a:t>Observation</a:t>
                      </a:r>
                      <a:r>
                        <a:rPr lang="en-US" baseline="0" dirty="0" smtClean="0"/>
                        <a:t> Models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dirty="0" err="1" smtClean="0"/>
                        <a:t>Singletrack</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dirty="0" smtClean="0"/>
                        <a:t>S</a:t>
                      </a:r>
                      <a:r>
                        <a:rPr lang="en-US" baseline="-25000" dirty="0" smtClean="0"/>
                        <a:t>n-1</a:t>
                      </a:r>
                      <a:endParaRPr lang="en-US" baseline="-25000" dirty="0"/>
                    </a:p>
                  </a:txBody>
                  <a:tcPr>
                    <a:solidFill>
                      <a:schemeClr val="tx2">
                        <a:lumMod val="40000"/>
                        <a:lumOff val="60000"/>
                      </a:schemeClr>
                    </a:solidFill>
                  </a:tcPr>
                </a:tc>
                <a:tc>
                  <a:txBody>
                    <a:bodyPr/>
                    <a:lstStyle/>
                    <a:p>
                      <a:pPr algn="ctr"/>
                      <a:r>
                        <a:rPr lang="en-US" dirty="0" smtClean="0"/>
                        <a:t>“Alice is at track 2”</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dirty="0" err="1" smtClean="0"/>
                        <a:t>Multitrack</a:t>
                      </a:r>
                      <a:endParaRPr lang="en-US"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err="1" smtClean="0"/>
                        <a:t>S</a:t>
                      </a:r>
                      <a:r>
                        <a:rPr lang="en-US" baseline="-25000" dirty="0" err="1" smtClean="0"/>
                        <a:t>n</a:t>
                      </a:r>
                      <a:r>
                        <a:rPr lang="en-US" baseline="-25000" dirty="0" smtClean="0"/>
                        <a:t>-k</a:t>
                      </a:r>
                    </a:p>
                  </a:txBody>
                  <a:tcPr>
                    <a:solidFill>
                      <a:schemeClr val="tx2">
                        <a:lumMod val="20000"/>
                        <a:lumOff val="80000"/>
                      </a:schemeClr>
                    </a:solidFill>
                  </a:tcPr>
                </a:tc>
                <a:tc>
                  <a:txBody>
                    <a:bodyPr/>
                    <a:lstStyle/>
                    <a:p>
                      <a:pPr algn="ctr"/>
                      <a:r>
                        <a:rPr lang="en-US" dirty="0" smtClean="0"/>
                        <a:t>“Alice is at track</a:t>
                      </a:r>
                      <a:r>
                        <a:rPr lang="en-US" baseline="0" dirty="0" smtClean="0"/>
                        <a:t> 2, Bob is at track 3</a:t>
                      </a:r>
                      <a:r>
                        <a:rPr lang="en-US" dirty="0" smtClean="0"/>
                        <a:t>”</a:t>
                      </a:r>
                      <a:endParaRPr lang="en-US"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dirty="0" smtClean="0"/>
                        <a:t>Bluetooth</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err="1" smtClean="0"/>
                        <a:t>S</a:t>
                      </a:r>
                      <a:r>
                        <a:rPr lang="en-US" baseline="-25000" dirty="0" err="1" smtClean="0"/>
                        <a:t>k</a:t>
                      </a:r>
                      <a:r>
                        <a:rPr lang="en-US" dirty="0" err="1" smtClean="0"/>
                        <a:t>xS</a:t>
                      </a:r>
                      <a:r>
                        <a:rPr lang="en-US" baseline="-25000" dirty="0" err="1" smtClean="0"/>
                        <a:t>n</a:t>
                      </a:r>
                      <a:r>
                        <a:rPr lang="en-US" baseline="-25000" dirty="0" smtClean="0"/>
                        <a:t>-k</a:t>
                      </a:r>
                    </a:p>
                  </a:txBody>
                  <a:tcPr>
                    <a:solidFill>
                      <a:schemeClr val="tx2">
                        <a:lumMod val="40000"/>
                        <a:lumOff val="60000"/>
                      </a:schemeClr>
                    </a:solidFill>
                  </a:tcPr>
                </a:tc>
                <a:tc>
                  <a:txBody>
                    <a:bodyPr/>
                    <a:lstStyle/>
                    <a:p>
                      <a:pPr algn="ctr"/>
                      <a:r>
                        <a:rPr kumimoji="0" lang="en-US" sz="1800" b="0" i="0" u="none" strike="noStrike" cap="none" normalizeH="0" baseline="0" dirty="0" smtClean="0">
                          <a:ln>
                            <a:noFill/>
                          </a:ln>
                          <a:solidFill>
                            <a:schemeClr val="tx1"/>
                          </a:solidFill>
                          <a:effectLst/>
                          <a:latin typeface="Tahoma" pitchFamily="34" charset="0"/>
                          <a:ea typeface="ＭＳ Ｐゴシック" charset="-128"/>
                        </a:rPr>
                        <a:t>“Red team is at tracks {1,3,5,6,8,9}”</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dirty="0" err="1" smtClean="0"/>
                        <a:t>Pairwise</a:t>
                      </a:r>
                      <a:r>
                        <a:rPr lang="en-US" dirty="0" smtClean="0"/>
                        <a:t> ranking</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smtClean="0"/>
                        <a:t>S</a:t>
                      </a:r>
                      <a:r>
                        <a:rPr lang="en-US" baseline="-25000" dirty="0" smtClean="0"/>
                        <a:t>n-2</a:t>
                      </a:r>
                    </a:p>
                  </a:txBody>
                  <a:tcP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t>“Apples are better than oranges”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8" name="Table 17"/>
          <p:cNvGraphicFramePr>
            <a:graphicFrameLocks noGrp="1"/>
          </p:cNvGraphicFramePr>
          <p:nvPr/>
        </p:nvGraphicFramePr>
        <p:xfrm>
          <a:off x="762000" y="2657475"/>
          <a:ext cx="7848601" cy="130492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2057400"/>
                <a:gridCol w="1376363"/>
                <a:gridCol w="4414838"/>
              </a:tblGrid>
              <a:tr h="434975">
                <a:tc gridSpan="3">
                  <a:txBody>
                    <a:bodyPr/>
                    <a:lstStyle/>
                    <a:p>
                      <a:pPr algn="ctr"/>
                      <a:r>
                        <a:rPr lang="en-US" dirty="0" smtClean="0"/>
                        <a:t>Mixing</a:t>
                      </a:r>
                      <a:r>
                        <a:rPr lang="en-US" baseline="0" dirty="0" smtClean="0"/>
                        <a:t> Models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dirty="0" err="1" smtClean="0"/>
                        <a:t>Pairwise</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dirty="0" smtClean="0"/>
                        <a:t>S</a:t>
                      </a:r>
                      <a:r>
                        <a:rPr lang="en-US" baseline="-25000" dirty="0" smtClean="0"/>
                        <a:t>2</a:t>
                      </a:r>
                      <a:endParaRPr lang="en-US" baseline="-25000" dirty="0"/>
                    </a:p>
                  </a:txBody>
                  <a:tcPr>
                    <a:solidFill>
                      <a:schemeClr val="tx2">
                        <a:lumMod val="40000"/>
                        <a:lumOff val="60000"/>
                      </a:schemeClr>
                    </a:solidFill>
                  </a:tcPr>
                </a:tc>
                <a:tc>
                  <a:txBody>
                    <a:bodyPr/>
                    <a:lstStyle/>
                    <a:p>
                      <a:pPr algn="ctr"/>
                      <a:r>
                        <a:rPr lang="en-US" dirty="0" smtClean="0"/>
                        <a:t>“Tracks 1 and 2 swapped identities”</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i="1" dirty="0" smtClean="0"/>
                        <a:t>k</a:t>
                      </a:r>
                      <a:r>
                        <a:rPr lang="en-US" dirty="0" smtClean="0"/>
                        <a:t>-subset</a:t>
                      </a:r>
                      <a:endParaRPr lang="en-US"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err="1" smtClean="0"/>
                        <a:t>S</a:t>
                      </a:r>
                      <a:r>
                        <a:rPr lang="en-US" baseline="-25000" dirty="0" err="1" smtClean="0"/>
                        <a:t>k</a:t>
                      </a:r>
                      <a:endParaRPr lang="en-US" baseline="-25000" dirty="0" smtClean="0"/>
                    </a:p>
                  </a:txBody>
                  <a:tcPr>
                    <a:solidFill>
                      <a:schemeClr val="tx2">
                        <a:lumMod val="20000"/>
                        <a:lumOff val="80000"/>
                      </a:schemeClr>
                    </a:solidFill>
                  </a:tcPr>
                </a:tc>
                <a:tc>
                  <a:txBody>
                    <a:bodyPr/>
                    <a:lstStyle/>
                    <a:p>
                      <a:pPr algn="ctr"/>
                      <a:r>
                        <a:rPr lang="en-US" dirty="0" smtClean="0"/>
                        <a:t>“Confusion</a:t>
                      </a:r>
                      <a:r>
                        <a:rPr lang="en-US" baseline="0" dirty="0" smtClean="0"/>
                        <a:t> at t</a:t>
                      </a:r>
                      <a:r>
                        <a:rPr lang="en-US" dirty="0" smtClean="0"/>
                        <a:t>racks {1,2,3,4,5}”</a:t>
                      </a:r>
                      <a:endParaRPr lang="en-US"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bl>
          </a:graphicData>
        </a:graphic>
      </p:graphicFrame>
      <p:graphicFrame>
        <p:nvGraphicFramePr>
          <p:cNvPr id="19" name="Table 18"/>
          <p:cNvGraphicFramePr>
            <a:graphicFrameLocks noGrp="1"/>
          </p:cNvGraphicFramePr>
          <p:nvPr/>
        </p:nvGraphicFramePr>
        <p:xfrm>
          <a:off x="762000" y="4149725"/>
          <a:ext cx="7848601" cy="217487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2057400"/>
                <a:gridCol w="1376363"/>
                <a:gridCol w="4414838"/>
              </a:tblGrid>
              <a:tr h="434975">
                <a:tc gridSpan="3">
                  <a:txBody>
                    <a:bodyPr/>
                    <a:lstStyle/>
                    <a:p>
                      <a:pPr algn="ctr"/>
                      <a:r>
                        <a:rPr lang="en-US" dirty="0" smtClean="0"/>
                        <a:t>Observation</a:t>
                      </a:r>
                      <a:r>
                        <a:rPr lang="en-US" baseline="0" dirty="0" smtClean="0"/>
                        <a:t> Models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dirty="0" err="1" smtClean="0"/>
                        <a:t>Singletrack</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solidFill>
                            <a:schemeClr val="bg1"/>
                          </a:solidFill>
                        </a:rPr>
                        <a:t>S</a:t>
                      </a:r>
                      <a:r>
                        <a:rPr lang="en-US" b="1" baseline="-25000" dirty="0" smtClean="0">
                          <a:solidFill>
                            <a:schemeClr val="bg1"/>
                          </a:solidFill>
                        </a:rPr>
                        <a:t>n-1</a:t>
                      </a:r>
                      <a:endParaRPr lang="en-US" b="1" baseline="-25000" dirty="0">
                        <a:solidFill>
                          <a:schemeClr val="bg1"/>
                        </a:solidFill>
                      </a:endParaRPr>
                    </a:p>
                  </a:txBody>
                  <a:tcPr>
                    <a:solidFill>
                      <a:srgbClr val="800080"/>
                    </a:solidFill>
                  </a:tcPr>
                </a:tc>
                <a:tc>
                  <a:txBody>
                    <a:bodyPr/>
                    <a:lstStyle/>
                    <a:p>
                      <a:pPr algn="ctr"/>
                      <a:r>
                        <a:rPr lang="en-US" dirty="0" smtClean="0"/>
                        <a:t>“Alice is at track 2”</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dirty="0" err="1" smtClean="0"/>
                        <a:t>Multitrack</a:t>
                      </a:r>
                      <a:endParaRPr lang="en-US"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b="1" dirty="0" err="1" smtClean="0">
                          <a:solidFill>
                            <a:schemeClr val="bg1"/>
                          </a:solidFill>
                        </a:rPr>
                        <a:t>S</a:t>
                      </a:r>
                      <a:r>
                        <a:rPr lang="en-US" b="1" baseline="-25000" dirty="0" err="1" smtClean="0">
                          <a:solidFill>
                            <a:schemeClr val="bg1"/>
                          </a:solidFill>
                        </a:rPr>
                        <a:t>n</a:t>
                      </a:r>
                      <a:r>
                        <a:rPr lang="en-US" b="1" baseline="-25000" dirty="0" smtClean="0">
                          <a:solidFill>
                            <a:schemeClr val="bg1"/>
                          </a:solidFill>
                        </a:rPr>
                        <a:t>-k</a:t>
                      </a:r>
                    </a:p>
                  </a:txBody>
                  <a:tcPr>
                    <a:solidFill>
                      <a:srgbClr val="800080"/>
                    </a:solidFill>
                  </a:tcPr>
                </a:tc>
                <a:tc>
                  <a:txBody>
                    <a:bodyPr/>
                    <a:lstStyle/>
                    <a:p>
                      <a:pPr algn="ctr"/>
                      <a:r>
                        <a:rPr lang="en-US" dirty="0" smtClean="0"/>
                        <a:t>“Alice is at track</a:t>
                      </a:r>
                      <a:r>
                        <a:rPr lang="en-US" baseline="0" dirty="0" smtClean="0"/>
                        <a:t> 2, Bob is at track 3</a:t>
                      </a:r>
                      <a:r>
                        <a:rPr lang="en-US" dirty="0" smtClean="0"/>
                        <a:t>”</a:t>
                      </a:r>
                      <a:endParaRPr lang="en-US"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dirty="0" smtClean="0"/>
                        <a:t>Bluetooth</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b="1" dirty="0" err="1" smtClean="0">
                          <a:solidFill>
                            <a:schemeClr val="bg1"/>
                          </a:solidFill>
                        </a:rPr>
                        <a:t>S</a:t>
                      </a:r>
                      <a:r>
                        <a:rPr lang="en-US" b="1" baseline="-25000" dirty="0" err="1" smtClean="0">
                          <a:solidFill>
                            <a:schemeClr val="bg1"/>
                          </a:solidFill>
                        </a:rPr>
                        <a:t>k</a:t>
                      </a:r>
                      <a:r>
                        <a:rPr lang="en-US" b="1" dirty="0" err="1" smtClean="0">
                          <a:solidFill>
                            <a:schemeClr val="bg1"/>
                          </a:solidFill>
                        </a:rPr>
                        <a:t>xS</a:t>
                      </a:r>
                      <a:r>
                        <a:rPr lang="en-US" b="1" baseline="-25000" dirty="0" err="1" smtClean="0">
                          <a:solidFill>
                            <a:schemeClr val="bg1"/>
                          </a:solidFill>
                        </a:rPr>
                        <a:t>n</a:t>
                      </a:r>
                      <a:r>
                        <a:rPr lang="en-US" b="1" baseline="-25000" dirty="0" smtClean="0">
                          <a:solidFill>
                            <a:schemeClr val="bg1"/>
                          </a:solidFill>
                        </a:rPr>
                        <a:t>-k</a:t>
                      </a:r>
                    </a:p>
                  </a:txBody>
                  <a:tcPr>
                    <a:solidFill>
                      <a:srgbClr val="800080"/>
                    </a:solidFill>
                  </a:tcPr>
                </a:tc>
                <a:tc>
                  <a:txBody>
                    <a:bodyPr/>
                    <a:lstStyle/>
                    <a:p>
                      <a:pPr algn="ctr"/>
                      <a:r>
                        <a:rPr kumimoji="0" lang="en-US" sz="1800" b="0" i="0" u="none" strike="noStrike" cap="none" normalizeH="0" baseline="0" dirty="0" smtClean="0">
                          <a:ln>
                            <a:noFill/>
                          </a:ln>
                          <a:solidFill>
                            <a:schemeClr val="tx1"/>
                          </a:solidFill>
                          <a:effectLst/>
                          <a:latin typeface="Tahoma" pitchFamily="34" charset="0"/>
                          <a:ea typeface="ＭＳ Ｐゴシック" charset="-128"/>
                        </a:rPr>
                        <a:t>“Red team is at tracks {1,3,5,6,8,9}”</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dirty="0" err="1" smtClean="0"/>
                        <a:t>Pairwise</a:t>
                      </a:r>
                      <a:r>
                        <a:rPr lang="en-US" dirty="0" smtClean="0"/>
                        <a:t> ranking</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b="1" dirty="0" smtClean="0">
                          <a:solidFill>
                            <a:schemeClr val="bg1"/>
                          </a:solidFill>
                        </a:rPr>
                        <a:t>S</a:t>
                      </a:r>
                      <a:r>
                        <a:rPr lang="en-US" b="1" baseline="-25000" dirty="0" smtClean="0">
                          <a:solidFill>
                            <a:schemeClr val="bg1"/>
                          </a:solidFill>
                        </a:rPr>
                        <a:t>n-2</a:t>
                      </a:r>
                    </a:p>
                  </a:txBody>
                  <a:tcPr>
                    <a:lnB w="12700" cap="flat" cmpd="sng" algn="ctr">
                      <a:solidFill>
                        <a:schemeClr val="tx1"/>
                      </a:solidFill>
                      <a:prstDash val="solid"/>
                      <a:round/>
                      <a:headEnd type="none" w="med" len="med"/>
                      <a:tailEnd type="none" w="med" len="med"/>
                    </a:lnB>
                    <a:solidFill>
                      <a:srgbClr val="800080"/>
                    </a:solidFill>
                  </a:tcPr>
                </a:tc>
                <a:tc>
                  <a:txBody>
                    <a:bodyPr/>
                    <a:lstStyle/>
                    <a:p>
                      <a:pPr algn="ctr"/>
                      <a:r>
                        <a:rPr lang="en-US" dirty="0" smtClean="0"/>
                        <a:t>“Apples are better than oranges”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20" name="Table 19"/>
          <p:cNvGraphicFramePr>
            <a:graphicFrameLocks noGrp="1"/>
          </p:cNvGraphicFramePr>
          <p:nvPr/>
        </p:nvGraphicFramePr>
        <p:xfrm>
          <a:off x="762001" y="2657475"/>
          <a:ext cx="7848601" cy="130492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2057400"/>
                <a:gridCol w="1376363"/>
                <a:gridCol w="4414838"/>
              </a:tblGrid>
              <a:tr h="434975">
                <a:tc gridSpan="3">
                  <a:txBody>
                    <a:bodyPr/>
                    <a:lstStyle/>
                    <a:p>
                      <a:pPr algn="ctr"/>
                      <a:r>
                        <a:rPr lang="en-US" dirty="0" smtClean="0"/>
                        <a:t>Mixing</a:t>
                      </a:r>
                      <a:r>
                        <a:rPr lang="en-US" baseline="0" dirty="0" smtClean="0"/>
                        <a:t> Models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dirty="0" err="1" smtClean="0"/>
                        <a:t>Pairwise</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solidFill>
                            <a:schemeClr val="bg1"/>
                          </a:solidFill>
                        </a:rPr>
                        <a:t>S</a:t>
                      </a:r>
                      <a:r>
                        <a:rPr lang="en-US" b="1" baseline="-25000" dirty="0" smtClean="0">
                          <a:solidFill>
                            <a:schemeClr val="bg1"/>
                          </a:solidFill>
                        </a:rPr>
                        <a:t>2</a:t>
                      </a:r>
                      <a:endParaRPr lang="en-US" b="1" baseline="-25000" dirty="0">
                        <a:solidFill>
                          <a:schemeClr val="bg1"/>
                        </a:solidFill>
                      </a:endParaRPr>
                    </a:p>
                  </a:txBody>
                  <a:tcPr>
                    <a:solidFill>
                      <a:srgbClr val="800080"/>
                    </a:solidFill>
                  </a:tcPr>
                </a:tc>
                <a:tc>
                  <a:txBody>
                    <a:bodyPr/>
                    <a:lstStyle/>
                    <a:p>
                      <a:pPr algn="ctr"/>
                      <a:r>
                        <a:rPr lang="en-US" dirty="0" smtClean="0"/>
                        <a:t>“Tracks 1 and 2 swapped identities”</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i="1" dirty="0" smtClean="0"/>
                        <a:t>k</a:t>
                      </a:r>
                      <a:r>
                        <a:rPr lang="en-US" dirty="0" smtClean="0"/>
                        <a:t>-subset</a:t>
                      </a:r>
                      <a:endParaRPr lang="en-US"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b="1" dirty="0" err="1" smtClean="0">
                          <a:solidFill>
                            <a:schemeClr val="bg1"/>
                          </a:solidFill>
                        </a:rPr>
                        <a:t>S</a:t>
                      </a:r>
                      <a:r>
                        <a:rPr lang="en-US" b="1" baseline="-25000" dirty="0" err="1" smtClean="0">
                          <a:solidFill>
                            <a:schemeClr val="bg1"/>
                          </a:solidFill>
                        </a:rPr>
                        <a:t>k</a:t>
                      </a:r>
                      <a:endParaRPr lang="en-US" b="1" baseline="-25000" dirty="0" smtClean="0">
                        <a:solidFill>
                          <a:schemeClr val="bg1"/>
                        </a:solidFill>
                      </a:endParaRPr>
                    </a:p>
                  </a:txBody>
                  <a:tcPr>
                    <a:solidFill>
                      <a:srgbClr val="800080"/>
                    </a:solidFill>
                  </a:tcPr>
                </a:tc>
                <a:tc>
                  <a:txBody>
                    <a:bodyPr/>
                    <a:lstStyle/>
                    <a:p>
                      <a:pPr algn="ctr"/>
                      <a:r>
                        <a:rPr lang="en-US" dirty="0" smtClean="0"/>
                        <a:t>“Confusion</a:t>
                      </a:r>
                      <a:r>
                        <a:rPr lang="en-US" baseline="0" dirty="0" smtClean="0"/>
                        <a:t> at t</a:t>
                      </a:r>
                      <a:r>
                        <a:rPr lang="en-US" dirty="0" smtClean="0"/>
                        <a:t>racks {1,2,3,4,5}”</a:t>
                      </a:r>
                      <a:endParaRPr lang="en-US"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bl>
          </a:graphicData>
        </a:graphic>
      </p:graphicFrame>
      <p:sp>
        <p:nvSpPr>
          <p:cNvPr id="21" name="Rounded Rectangular Callout 20"/>
          <p:cNvSpPr/>
          <p:nvPr/>
        </p:nvSpPr>
        <p:spPr bwMode="auto">
          <a:xfrm>
            <a:off x="2133600" y="1447800"/>
            <a:ext cx="5334000" cy="838200"/>
          </a:xfrm>
          <a:prstGeom prst="wedgeRoundRectCallout">
            <a:avLst>
              <a:gd name="adj1" fmla="val -33839"/>
              <a:gd name="adj2" fmla="val 157491"/>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2400" b="0" dirty="0" smtClean="0"/>
              <a:t>Associated </a:t>
            </a:r>
            <a:r>
              <a:rPr lang="en-US" sz="2400" dirty="0" smtClean="0"/>
              <a:t>subgroup </a:t>
            </a:r>
            <a:r>
              <a:rPr lang="en-US" sz="2400" b="0" dirty="0" smtClean="0"/>
              <a:t>of the </a:t>
            </a:r>
            <a:r>
              <a:rPr lang="en-US" sz="2400" b="0" i="1" dirty="0" err="1" smtClean="0"/>
              <a:t>S</a:t>
            </a:r>
            <a:r>
              <a:rPr lang="en-US" sz="2400" b="0" i="1" baseline="-25000" dirty="0" err="1" smtClean="0"/>
              <a:t>n</a:t>
            </a:r>
            <a:endParaRPr lang="en-US" sz="2400" b="0" i="1" baseline="-25000" dirty="0" smtClean="0"/>
          </a:p>
        </p:txBody>
      </p:sp>
      <p:graphicFrame>
        <p:nvGraphicFramePr>
          <p:cNvPr id="22" name="Table 21"/>
          <p:cNvGraphicFramePr>
            <a:graphicFrameLocks noGrp="1"/>
          </p:cNvGraphicFramePr>
          <p:nvPr/>
        </p:nvGraphicFramePr>
        <p:xfrm>
          <a:off x="762000" y="4149725"/>
          <a:ext cx="7848601" cy="217487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2057400"/>
                <a:gridCol w="1376363"/>
                <a:gridCol w="4414838"/>
              </a:tblGrid>
              <a:tr h="434975">
                <a:tc gridSpan="3">
                  <a:txBody>
                    <a:bodyPr/>
                    <a:lstStyle/>
                    <a:p>
                      <a:pPr algn="ctr"/>
                      <a:r>
                        <a:rPr lang="en-US" dirty="0" smtClean="0"/>
                        <a:t>Observation</a:t>
                      </a:r>
                      <a:r>
                        <a:rPr lang="en-US" baseline="0" dirty="0" smtClean="0"/>
                        <a:t> Models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dirty="0" err="1" smtClean="0"/>
                        <a:t>Singletrack</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dirty="0" smtClean="0"/>
                        <a:t>S</a:t>
                      </a:r>
                      <a:r>
                        <a:rPr lang="en-US" baseline="-25000" dirty="0" smtClean="0"/>
                        <a:t>n-1</a:t>
                      </a:r>
                      <a:endParaRPr lang="en-US" baseline="-25000" dirty="0"/>
                    </a:p>
                  </a:txBody>
                  <a:tcPr>
                    <a:solidFill>
                      <a:schemeClr val="tx2">
                        <a:lumMod val="40000"/>
                        <a:lumOff val="60000"/>
                      </a:schemeClr>
                    </a:solidFill>
                  </a:tcPr>
                </a:tc>
                <a:tc>
                  <a:txBody>
                    <a:bodyPr/>
                    <a:lstStyle/>
                    <a:p>
                      <a:pPr algn="ctr"/>
                      <a:r>
                        <a:rPr lang="en-US" dirty="0" smtClean="0"/>
                        <a:t>“Alice is at track 2”</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dirty="0" err="1" smtClean="0"/>
                        <a:t>Multitrack</a:t>
                      </a:r>
                      <a:endParaRPr lang="en-US"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err="1" smtClean="0"/>
                        <a:t>S</a:t>
                      </a:r>
                      <a:r>
                        <a:rPr lang="en-US" baseline="-25000" dirty="0" err="1" smtClean="0"/>
                        <a:t>n</a:t>
                      </a:r>
                      <a:r>
                        <a:rPr lang="en-US" baseline="-25000" dirty="0" smtClean="0"/>
                        <a:t>-k</a:t>
                      </a:r>
                    </a:p>
                  </a:txBody>
                  <a:tcPr>
                    <a:solidFill>
                      <a:schemeClr val="tx2">
                        <a:lumMod val="20000"/>
                        <a:lumOff val="80000"/>
                      </a:schemeClr>
                    </a:solidFill>
                  </a:tcPr>
                </a:tc>
                <a:tc>
                  <a:txBody>
                    <a:bodyPr/>
                    <a:lstStyle/>
                    <a:p>
                      <a:pPr algn="ctr"/>
                      <a:r>
                        <a:rPr lang="en-US" dirty="0" smtClean="0"/>
                        <a:t>“Alice is at track</a:t>
                      </a:r>
                      <a:r>
                        <a:rPr lang="en-US" baseline="0" dirty="0" smtClean="0"/>
                        <a:t> 2, Bob is at track 3</a:t>
                      </a:r>
                      <a:r>
                        <a:rPr lang="en-US" dirty="0" smtClean="0"/>
                        <a:t>”</a:t>
                      </a:r>
                      <a:endParaRPr lang="en-US"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dirty="0" smtClean="0">
                          <a:solidFill>
                            <a:schemeClr val="bg1"/>
                          </a:solidFill>
                        </a:rPr>
                        <a:t>Bluetooth</a:t>
                      </a:r>
                      <a:endParaRPr lang="en-US" dirty="0">
                        <a:solidFill>
                          <a:schemeClr val="bg1"/>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err="1" smtClean="0">
                          <a:solidFill>
                            <a:schemeClr val="bg1"/>
                          </a:solidFill>
                        </a:rPr>
                        <a:t>S</a:t>
                      </a:r>
                      <a:r>
                        <a:rPr lang="en-US" baseline="-25000" dirty="0" err="1" smtClean="0">
                          <a:solidFill>
                            <a:schemeClr val="bg1"/>
                          </a:solidFill>
                        </a:rPr>
                        <a:t>k</a:t>
                      </a:r>
                      <a:r>
                        <a:rPr lang="en-US" dirty="0" err="1" smtClean="0">
                          <a:solidFill>
                            <a:schemeClr val="bg1"/>
                          </a:solidFill>
                        </a:rPr>
                        <a:t>xS</a:t>
                      </a:r>
                      <a:r>
                        <a:rPr lang="en-US" baseline="-25000" dirty="0" err="1" smtClean="0">
                          <a:solidFill>
                            <a:schemeClr val="bg1"/>
                          </a:solidFill>
                        </a:rPr>
                        <a:t>n</a:t>
                      </a:r>
                      <a:r>
                        <a:rPr lang="en-US" baseline="-25000" dirty="0" smtClean="0">
                          <a:solidFill>
                            <a:schemeClr val="bg1"/>
                          </a:solidFill>
                        </a:rPr>
                        <a:t>-k</a:t>
                      </a:r>
                    </a:p>
                  </a:txBody>
                  <a:tcPr>
                    <a:solidFill>
                      <a:srgbClr val="800080"/>
                    </a:solidFill>
                  </a:tcPr>
                </a:tc>
                <a:tc>
                  <a:txBody>
                    <a:bodyPr/>
                    <a:lstStyle/>
                    <a:p>
                      <a:pPr algn="ctr"/>
                      <a:r>
                        <a:rPr kumimoji="0" lang="en-US" sz="1800" b="0" i="0" u="none" strike="noStrike" cap="none" normalizeH="0" baseline="0" dirty="0" smtClean="0">
                          <a:ln>
                            <a:noFill/>
                          </a:ln>
                          <a:solidFill>
                            <a:schemeClr val="bg1"/>
                          </a:solidFill>
                          <a:effectLst/>
                          <a:latin typeface="Tahoma" pitchFamily="34" charset="0"/>
                          <a:ea typeface="ＭＳ Ｐゴシック" charset="-128"/>
                        </a:rPr>
                        <a:t>“Red team is at tracks {1,3,5,6,8,9}”</a:t>
                      </a:r>
                      <a:endParaRPr lang="en-US" dirty="0">
                        <a:solidFill>
                          <a:schemeClr val="bg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dirty="0" err="1" smtClean="0"/>
                        <a:t>Pairwise</a:t>
                      </a:r>
                      <a:r>
                        <a:rPr lang="en-US" dirty="0" smtClean="0"/>
                        <a:t> ranking</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smtClean="0"/>
                        <a:t>S</a:t>
                      </a:r>
                      <a:r>
                        <a:rPr lang="en-US" baseline="-25000" dirty="0" smtClean="0"/>
                        <a:t>n-2</a:t>
                      </a:r>
                    </a:p>
                  </a:txBody>
                  <a:tcP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dirty="0" smtClean="0"/>
                        <a:t>“Apples are better than oranges”</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23" name="Table 22"/>
          <p:cNvGraphicFramePr>
            <a:graphicFrameLocks noGrp="1"/>
          </p:cNvGraphicFramePr>
          <p:nvPr/>
        </p:nvGraphicFramePr>
        <p:xfrm>
          <a:off x="762001" y="2657475"/>
          <a:ext cx="7848601" cy="130492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2057400"/>
                <a:gridCol w="1376363"/>
                <a:gridCol w="4414838"/>
              </a:tblGrid>
              <a:tr h="434975">
                <a:tc gridSpan="3">
                  <a:txBody>
                    <a:bodyPr/>
                    <a:lstStyle/>
                    <a:p>
                      <a:pPr algn="ctr"/>
                      <a:r>
                        <a:rPr lang="en-US" dirty="0" smtClean="0"/>
                        <a:t>Mixing</a:t>
                      </a:r>
                      <a:r>
                        <a:rPr lang="en-US" baseline="0" dirty="0" smtClean="0"/>
                        <a:t> Models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T w="12700" cap="flat" cmpd="sng" algn="ctr">
                      <a:solidFill>
                        <a:schemeClr val="tx1"/>
                      </a:solidFill>
                      <a:prstDash val="solid"/>
                      <a:round/>
                      <a:headEnd type="none" w="med" len="med"/>
                      <a:tailEnd type="none" w="med" len="med"/>
                    </a:lnT>
                    <a:solidFill>
                      <a:schemeClr val="tx2"/>
                    </a:solidFill>
                  </a:tcPr>
                </a:tc>
                <a:tc hMerge="1">
                  <a:txBody>
                    <a:bodyPr/>
                    <a:lstStyle/>
                    <a:p>
                      <a:pPr algn="ct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dirty="0" err="1" smtClean="0"/>
                        <a:t>Pairwise</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dirty="0" smtClean="0"/>
                        <a:t>S</a:t>
                      </a:r>
                      <a:r>
                        <a:rPr lang="en-US" baseline="-25000" dirty="0" smtClean="0"/>
                        <a:t>2</a:t>
                      </a:r>
                      <a:endParaRPr lang="en-US" baseline="-25000" dirty="0"/>
                    </a:p>
                  </a:txBody>
                  <a:tcPr>
                    <a:solidFill>
                      <a:schemeClr val="tx2">
                        <a:lumMod val="40000"/>
                        <a:lumOff val="60000"/>
                      </a:schemeClr>
                    </a:solidFill>
                  </a:tcPr>
                </a:tc>
                <a:tc>
                  <a:txBody>
                    <a:bodyPr/>
                    <a:lstStyle/>
                    <a:p>
                      <a:pPr algn="ctr"/>
                      <a:r>
                        <a:rPr lang="en-US" dirty="0" smtClean="0"/>
                        <a:t>“Tracks 1 and 2 swapped identities”</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i="1" dirty="0" smtClean="0"/>
                        <a:t>k</a:t>
                      </a:r>
                      <a:r>
                        <a:rPr lang="en-US" dirty="0" smtClean="0"/>
                        <a:t>-subset</a:t>
                      </a:r>
                      <a:endParaRPr lang="en-US"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defRPr/>
                      </a:pPr>
                      <a:r>
                        <a:rPr lang="en-US" dirty="0" err="1" smtClean="0"/>
                        <a:t>S</a:t>
                      </a:r>
                      <a:r>
                        <a:rPr lang="en-US" baseline="-25000" dirty="0" err="1" smtClean="0"/>
                        <a:t>k</a:t>
                      </a:r>
                      <a:endParaRPr lang="en-US" baseline="-25000" dirty="0" smtClean="0"/>
                    </a:p>
                  </a:txBody>
                  <a:tcPr>
                    <a:solidFill>
                      <a:schemeClr val="tx2">
                        <a:lumMod val="20000"/>
                        <a:lumOff val="80000"/>
                      </a:schemeClr>
                    </a:solidFill>
                  </a:tcPr>
                </a:tc>
                <a:tc>
                  <a:txBody>
                    <a:bodyPr/>
                    <a:lstStyle/>
                    <a:p>
                      <a:pPr algn="ctr"/>
                      <a:r>
                        <a:rPr lang="en-US" dirty="0" smtClean="0"/>
                        <a:t>“Confusion</a:t>
                      </a:r>
                      <a:r>
                        <a:rPr lang="en-US" baseline="0" dirty="0" smtClean="0"/>
                        <a:t> at t</a:t>
                      </a:r>
                      <a:r>
                        <a:rPr lang="en-US" dirty="0" smtClean="0"/>
                        <a:t>racks {1,2,3,4,5}”</a:t>
                      </a:r>
                      <a:endParaRPr lang="en-US"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bl>
          </a:graphicData>
        </a:graphic>
      </p:graphicFrame>
      <p:sp>
        <p:nvSpPr>
          <p:cNvPr id="24" name="Rounded Rectangular Callout 23"/>
          <p:cNvSpPr/>
          <p:nvPr/>
        </p:nvSpPr>
        <p:spPr bwMode="auto">
          <a:xfrm>
            <a:off x="1524000" y="2590800"/>
            <a:ext cx="5638800" cy="1295400"/>
          </a:xfrm>
          <a:prstGeom prst="wedgeRoundRectCallout">
            <a:avLst>
              <a:gd name="adj1" fmla="val -33008"/>
              <a:gd name="adj2" fmla="val 181909"/>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2400" b="0" dirty="0" smtClean="0"/>
              <a:t>Indicator function of </a:t>
            </a:r>
            <a:r>
              <a:rPr lang="en-US" sz="2400" b="0" dirty="0" err="1" smtClean="0"/>
              <a:t>of</a:t>
            </a:r>
            <a:r>
              <a:rPr lang="en-US" sz="2400" b="0" dirty="0" smtClean="0"/>
              <a:t> </a:t>
            </a:r>
            <a:r>
              <a:rPr lang="en-US" sz="2400" b="0" i="1" dirty="0" err="1" smtClean="0"/>
              <a:t>S</a:t>
            </a:r>
            <a:r>
              <a:rPr lang="en-US" sz="2400" b="0" i="1" baseline="-25000" dirty="0" err="1" smtClean="0"/>
              <a:t>k</a:t>
            </a:r>
            <a:r>
              <a:rPr lang="en-US" sz="2400" b="0" i="1" dirty="0" err="1" smtClean="0"/>
              <a:t>xS</a:t>
            </a:r>
            <a:r>
              <a:rPr lang="en-US" sz="2400" b="0" i="1" baseline="-25000" dirty="0" err="1" smtClean="0"/>
              <a:t>n</a:t>
            </a:r>
            <a:r>
              <a:rPr lang="en-US" sz="2400" b="0" i="1" baseline="-25000" dirty="0" smtClean="0"/>
              <a:t>-k</a:t>
            </a:r>
            <a:r>
              <a:rPr lang="en-US" sz="2400" b="0" dirty="0" smtClean="0"/>
              <a:t> is </a:t>
            </a:r>
          </a:p>
          <a:p>
            <a:pPr>
              <a:spcBef>
                <a:spcPct val="0"/>
              </a:spcBef>
            </a:pPr>
            <a:r>
              <a:rPr lang="en-US" sz="2400" b="0" dirty="0" smtClean="0"/>
              <a:t>the </a:t>
            </a:r>
            <a:r>
              <a:rPr lang="en-US" sz="2400" dirty="0" smtClean="0">
                <a:solidFill>
                  <a:srgbClr val="800080"/>
                </a:solidFill>
              </a:rPr>
              <a:t>convolution</a:t>
            </a:r>
            <a:r>
              <a:rPr lang="en-US" sz="2400" b="0" dirty="0" smtClean="0"/>
              <a:t> of indicators </a:t>
            </a:r>
          </a:p>
          <a:p>
            <a:pPr>
              <a:spcBef>
                <a:spcPct val="0"/>
              </a:spcBef>
            </a:pPr>
            <a:r>
              <a:rPr lang="en-US" sz="2400" b="0" dirty="0" smtClean="0"/>
              <a:t>of </a:t>
            </a:r>
            <a:r>
              <a:rPr lang="en-US" sz="2400" b="0" i="1" dirty="0" err="1" smtClean="0"/>
              <a:t>S</a:t>
            </a:r>
            <a:r>
              <a:rPr lang="en-US" sz="2400" b="0" i="1" baseline="-25000" dirty="0" err="1" smtClean="0"/>
              <a:t>k</a:t>
            </a:r>
            <a:r>
              <a:rPr lang="en-US" sz="2400" b="0" dirty="0" smtClean="0"/>
              <a:t> and </a:t>
            </a:r>
            <a:r>
              <a:rPr lang="en-US" sz="2400" b="0" i="1" dirty="0" err="1" smtClean="0"/>
              <a:t>S</a:t>
            </a:r>
            <a:r>
              <a:rPr lang="en-US" sz="2400" b="0" i="1" baseline="-25000" dirty="0" err="1" smtClean="0"/>
              <a:t>n</a:t>
            </a:r>
            <a:r>
              <a:rPr lang="en-US" sz="2400" b="0" i="1" baseline="-25000" dirty="0" smtClean="0"/>
              <a:t>-k</a:t>
            </a:r>
          </a:p>
        </p:txBody>
      </p:sp>
      <p:sp>
        <p:nvSpPr>
          <p:cNvPr id="12" name="Slide Number Placeholder 11"/>
          <p:cNvSpPr>
            <a:spLocks noGrp="1"/>
          </p:cNvSpPr>
          <p:nvPr>
            <p:ph type="sldNum" sz="quarter" idx="12"/>
          </p:nvPr>
        </p:nvSpPr>
        <p:spPr/>
        <p:txBody>
          <a:bodyPr/>
          <a:lstStyle/>
          <a:p>
            <a:fld id="{5A1D4220-6FA6-4414-AE3B-775DEAC5B3BB}"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9" presetClass="emph" presetSubtype="0" nodeType="withEffect">
                                  <p:stCondLst>
                                    <p:cond delay="0"/>
                                  </p:stCondLst>
                                  <p:childTnLst>
                                    <p:set>
                                      <p:cBhvr rctx="PPT">
                                        <p:cTn id="12" dur="indefinite"/>
                                        <p:tgtEl>
                                          <p:spTgt spid="182275">
                                            <p:txEl>
                                              <p:pRg st="0" end="0"/>
                                            </p:txEl>
                                          </p:spTgt>
                                        </p:tgtEl>
                                        <p:attrNameLst>
                                          <p:attrName>style.opacity</p:attrName>
                                        </p:attrNameLst>
                                      </p:cBhvr>
                                      <p:to>
                                        <p:strVal val="0.15"/>
                                      </p:to>
                                    </p:set>
                                    <p:animEffect filter="image" prLst="opacity: 0.15">
                                      <p:cBhvr rctx="IE">
                                        <p:cTn id="13" dur="indefinite"/>
                                        <p:tgtEl>
                                          <p:spTgt spid="182275">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Independence</a:t>
            </a:r>
            <a:endParaRPr lang="en-US" dirty="0"/>
          </a:p>
        </p:txBody>
      </p:sp>
      <p:sp>
        <p:nvSpPr>
          <p:cNvPr id="3" name="Content Placeholder 2"/>
          <p:cNvSpPr>
            <a:spLocks noGrp="1"/>
          </p:cNvSpPr>
          <p:nvPr>
            <p:ph idx="1"/>
          </p:nvPr>
        </p:nvSpPr>
        <p:spPr/>
        <p:txBody>
          <a:bodyPr/>
          <a:lstStyle/>
          <a:p>
            <a:r>
              <a:rPr lang="en-US" sz="2400" b="1" dirty="0" smtClean="0"/>
              <a:t>Observation:</a:t>
            </a:r>
            <a:r>
              <a:rPr lang="en-US" sz="2400" dirty="0" smtClean="0"/>
              <a:t> We care: </a:t>
            </a:r>
          </a:p>
          <a:p>
            <a:pPr lvl="1"/>
            <a:r>
              <a:rPr lang="en-US" sz="2000" b="1" dirty="0" smtClean="0"/>
              <a:t>more</a:t>
            </a:r>
            <a:r>
              <a:rPr lang="en-US" sz="2000" dirty="0" smtClean="0"/>
              <a:t> about interactions between first and </a:t>
            </a:r>
            <a:r>
              <a:rPr lang="en-US" sz="2000" dirty="0" smtClean="0">
                <a:solidFill>
                  <a:srgbClr val="0070C0"/>
                </a:solidFill>
              </a:rPr>
              <a:t>second</a:t>
            </a:r>
            <a:r>
              <a:rPr lang="en-US" sz="2000" dirty="0" smtClean="0"/>
              <a:t> place, and </a:t>
            </a:r>
          </a:p>
          <a:p>
            <a:pPr lvl="1"/>
            <a:r>
              <a:rPr lang="en-US" sz="2000" b="1" dirty="0" smtClean="0"/>
              <a:t>less</a:t>
            </a:r>
            <a:r>
              <a:rPr lang="en-US" sz="2000" dirty="0" smtClean="0"/>
              <a:t> about interactions between first and </a:t>
            </a:r>
            <a:r>
              <a:rPr lang="en-US" sz="2000" dirty="0" smtClean="0">
                <a:solidFill>
                  <a:srgbClr val="0070C0"/>
                </a:solidFill>
              </a:rPr>
              <a:t>last</a:t>
            </a:r>
            <a:r>
              <a:rPr lang="en-US" sz="2000" dirty="0" smtClean="0"/>
              <a:t> place.</a:t>
            </a:r>
          </a:p>
          <a:p>
            <a:endParaRPr lang="en-US" sz="2400" dirty="0" smtClean="0"/>
          </a:p>
          <a:p>
            <a:r>
              <a:rPr lang="en-US" sz="2400" dirty="0" smtClean="0"/>
              <a:t>Independence allows us to capture something like this, but full independence is not appropriate for ranking:</a:t>
            </a:r>
          </a:p>
        </p:txBody>
      </p:sp>
      <p:grpSp>
        <p:nvGrpSpPr>
          <p:cNvPr id="4" name="Group 3"/>
          <p:cNvGrpSpPr/>
          <p:nvPr/>
        </p:nvGrpSpPr>
        <p:grpSpPr>
          <a:xfrm>
            <a:off x="2438400" y="4038600"/>
            <a:ext cx="1667435" cy="1667435"/>
            <a:chOff x="1752600" y="2286000"/>
            <a:chExt cx="1828800" cy="1828800"/>
          </a:xfrm>
          <a:solidFill>
            <a:schemeClr val="tx2">
              <a:lumMod val="20000"/>
              <a:lumOff val="80000"/>
            </a:schemeClr>
          </a:solidFill>
          <a:effectLst>
            <a:outerShdw blurRad="50800" dist="38100" dir="8100000" algn="tr" rotWithShape="0">
              <a:prstClr val="black">
                <a:alpha val="40000"/>
              </a:prstClr>
            </a:outerShdw>
          </a:effectLst>
        </p:grpSpPr>
        <p:sp>
          <p:nvSpPr>
            <p:cNvPr id="5" name="Rectangle 3"/>
            <p:cNvSpPr/>
            <p:nvPr/>
          </p:nvSpPr>
          <p:spPr bwMode="auto">
            <a:xfrm>
              <a:off x="1752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 name="Rectangle 9"/>
            <p:cNvSpPr/>
            <p:nvPr/>
          </p:nvSpPr>
          <p:spPr bwMode="auto">
            <a:xfrm>
              <a:off x="1905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 name="Rectangle 18"/>
            <p:cNvSpPr/>
            <p:nvPr/>
          </p:nvSpPr>
          <p:spPr bwMode="auto">
            <a:xfrm>
              <a:off x="1752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 name="Rectangle 19"/>
            <p:cNvSpPr/>
            <p:nvPr/>
          </p:nvSpPr>
          <p:spPr bwMode="auto">
            <a:xfrm>
              <a:off x="1905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 name="Rectangle 3"/>
            <p:cNvSpPr/>
            <p:nvPr/>
          </p:nvSpPr>
          <p:spPr bwMode="auto">
            <a:xfrm>
              <a:off x="2057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 name="Rectangle 27"/>
            <p:cNvSpPr/>
            <p:nvPr/>
          </p:nvSpPr>
          <p:spPr bwMode="auto">
            <a:xfrm>
              <a:off x="2209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 name="Rectangle 24"/>
            <p:cNvSpPr/>
            <p:nvPr/>
          </p:nvSpPr>
          <p:spPr bwMode="auto">
            <a:xfrm>
              <a:off x="2057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 name="Rectangle 25"/>
            <p:cNvSpPr/>
            <p:nvPr/>
          </p:nvSpPr>
          <p:spPr bwMode="auto">
            <a:xfrm>
              <a:off x="2209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 name="Rectangle 3"/>
            <p:cNvSpPr/>
            <p:nvPr/>
          </p:nvSpPr>
          <p:spPr bwMode="auto">
            <a:xfrm>
              <a:off x="1752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 name="Rectangle 13"/>
            <p:cNvSpPr/>
            <p:nvPr/>
          </p:nvSpPr>
          <p:spPr bwMode="auto">
            <a:xfrm>
              <a:off x="1905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 name="Rectangle 31"/>
            <p:cNvSpPr/>
            <p:nvPr/>
          </p:nvSpPr>
          <p:spPr bwMode="auto">
            <a:xfrm>
              <a:off x="1752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 name="Rectangle 15"/>
            <p:cNvSpPr/>
            <p:nvPr/>
          </p:nvSpPr>
          <p:spPr bwMode="auto">
            <a:xfrm>
              <a:off x="1905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 name="Rectangle 3"/>
            <p:cNvSpPr/>
            <p:nvPr/>
          </p:nvSpPr>
          <p:spPr bwMode="auto">
            <a:xfrm>
              <a:off x="2057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 name="Rectangle 17"/>
            <p:cNvSpPr/>
            <p:nvPr/>
          </p:nvSpPr>
          <p:spPr bwMode="auto">
            <a:xfrm>
              <a:off x="2209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 name="Rectangle 18"/>
            <p:cNvSpPr/>
            <p:nvPr/>
          </p:nvSpPr>
          <p:spPr bwMode="auto">
            <a:xfrm>
              <a:off x="2057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 name="Rectangle 19"/>
            <p:cNvSpPr/>
            <p:nvPr/>
          </p:nvSpPr>
          <p:spPr bwMode="auto">
            <a:xfrm>
              <a:off x="2209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 name="Rectangle 3"/>
            <p:cNvSpPr/>
            <p:nvPr/>
          </p:nvSpPr>
          <p:spPr bwMode="auto">
            <a:xfrm>
              <a:off x="1752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2" name="Rectangle 48"/>
            <p:cNvSpPr/>
            <p:nvPr/>
          </p:nvSpPr>
          <p:spPr bwMode="auto">
            <a:xfrm>
              <a:off x="1905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3" name="Rectangle 22"/>
            <p:cNvSpPr/>
            <p:nvPr/>
          </p:nvSpPr>
          <p:spPr bwMode="auto">
            <a:xfrm>
              <a:off x="1752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 name="Rectangle 23"/>
            <p:cNvSpPr/>
            <p:nvPr/>
          </p:nvSpPr>
          <p:spPr bwMode="auto">
            <a:xfrm>
              <a:off x="1905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 name="Rectangle 3"/>
            <p:cNvSpPr/>
            <p:nvPr/>
          </p:nvSpPr>
          <p:spPr bwMode="auto">
            <a:xfrm>
              <a:off x="2057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6" name="Rectangle 55"/>
            <p:cNvSpPr/>
            <p:nvPr/>
          </p:nvSpPr>
          <p:spPr bwMode="auto">
            <a:xfrm>
              <a:off x="2209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 name="Rectangle 26"/>
            <p:cNvSpPr/>
            <p:nvPr/>
          </p:nvSpPr>
          <p:spPr bwMode="auto">
            <a:xfrm>
              <a:off x="2057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8" name="Rectangle 27"/>
            <p:cNvSpPr/>
            <p:nvPr/>
          </p:nvSpPr>
          <p:spPr bwMode="auto">
            <a:xfrm>
              <a:off x="2209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9" name="Rectangle 3"/>
            <p:cNvSpPr/>
            <p:nvPr/>
          </p:nvSpPr>
          <p:spPr bwMode="auto">
            <a:xfrm>
              <a:off x="2362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0" name="Rectangle 29"/>
            <p:cNvSpPr/>
            <p:nvPr/>
          </p:nvSpPr>
          <p:spPr bwMode="auto">
            <a:xfrm>
              <a:off x="2514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 name="Rectangle 30"/>
            <p:cNvSpPr/>
            <p:nvPr/>
          </p:nvSpPr>
          <p:spPr bwMode="auto">
            <a:xfrm>
              <a:off x="2362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 name="Rectangle 31"/>
            <p:cNvSpPr/>
            <p:nvPr/>
          </p:nvSpPr>
          <p:spPr bwMode="auto">
            <a:xfrm>
              <a:off x="2514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3" name="Rectangle 3"/>
            <p:cNvSpPr/>
            <p:nvPr/>
          </p:nvSpPr>
          <p:spPr bwMode="auto">
            <a:xfrm>
              <a:off x="2362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 name="Rectangle 33"/>
            <p:cNvSpPr/>
            <p:nvPr/>
          </p:nvSpPr>
          <p:spPr bwMode="auto">
            <a:xfrm>
              <a:off x="2514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 name="Rectangle 34"/>
            <p:cNvSpPr/>
            <p:nvPr/>
          </p:nvSpPr>
          <p:spPr bwMode="auto">
            <a:xfrm>
              <a:off x="2362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 name="Rectangle 35"/>
            <p:cNvSpPr/>
            <p:nvPr/>
          </p:nvSpPr>
          <p:spPr bwMode="auto">
            <a:xfrm>
              <a:off x="2514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7" name="Rectangle 3"/>
            <p:cNvSpPr/>
            <p:nvPr/>
          </p:nvSpPr>
          <p:spPr bwMode="auto">
            <a:xfrm>
              <a:off x="2362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8" name="Rectangle 37"/>
            <p:cNvSpPr/>
            <p:nvPr/>
          </p:nvSpPr>
          <p:spPr bwMode="auto">
            <a:xfrm>
              <a:off x="2514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9" name="Rectangle 38"/>
            <p:cNvSpPr/>
            <p:nvPr/>
          </p:nvSpPr>
          <p:spPr bwMode="auto">
            <a:xfrm>
              <a:off x="2362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0" name="Rectangle 39"/>
            <p:cNvSpPr/>
            <p:nvPr/>
          </p:nvSpPr>
          <p:spPr bwMode="auto">
            <a:xfrm>
              <a:off x="2514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1" name="Rectangle 3"/>
            <p:cNvSpPr/>
            <p:nvPr/>
          </p:nvSpPr>
          <p:spPr bwMode="auto">
            <a:xfrm>
              <a:off x="2667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 name="Rectangle 9"/>
            <p:cNvSpPr/>
            <p:nvPr/>
          </p:nvSpPr>
          <p:spPr bwMode="auto">
            <a:xfrm>
              <a:off x="2819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3" name="Rectangle 18"/>
            <p:cNvSpPr/>
            <p:nvPr/>
          </p:nvSpPr>
          <p:spPr bwMode="auto">
            <a:xfrm>
              <a:off x="2667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4" name="Rectangle 19"/>
            <p:cNvSpPr/>
            <p:nvPr/>
          </p:nvSpPr>
          <p:spPr bwMode="auto">
            <a:xfrm>
              <a:off x="2819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5" name="Rectangle 3"/>
            <p:cNvSpPr/>
            <p:nvPr/>
          </p:nvSpPr>
          <p:spPr bwMode="auto">
            <a:xfrm>
              <a:off x="2971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6" name="Rectangle 27"/>
            <p:cNvSpPr/>
            <p:nvPr/>
          </p:nvSpPr>
          <p:spPr bwMode="auto">
            <a:xfrm>
              <a:off x="3124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7" name="Rectangle 24"/>
            <p:cNvSpPr/>
            <p:nvPr/>
          </p:nvSpPr>
          <p:spPr bwMode="auto">
            <a:xfrm>
              <a:off x="2971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8" name="Rectangle 25"/>
            <p:cNvSpPr/>
            <p:nvPr/>
          </p:nvSpPr>
          <p:spPr bwMode="auto">
            <a:xfrm>
              <a:off x="3124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9" name="Rectangle 3"/>
            <p:cNvSpPr/>
            <p:nvPr/>
          </p:nvSpPr>
          <p:spPr bwMode="auto">
            <a:xfrm>
              <a:off x="2667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0" name="Rectangle 49"/>
            <p:cNvSpPr/>
            <p:nvPr/>
          </p:nvSpPr>
          <p:spPr bwMode="auto">
            <a:xfrm>
              <a:off x="2819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1" name="Rectangle 31"/>
            <p:cNvSpPr/>
            <p:nvPr/>
          </p:nvSpPr>
          <p:spPr bwMode="auto">
            <a:xfrm>
              <a:off x="2667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2" name="Rectangle 51"/>
            <p:cNvSpPr/>
            <p:nvPr/>
          </p:nvSpPr>
          <p:spPr bwMode="auto">
            <a:xfrm>
              <a:off x="2819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3" name="Rectangle 3"/>
            <p:cNvSpPr/>
            <p:nvPr/>
          </p:nvSpPr>
          <p:spPr bwMode="auto">
            <a:xfrm>
              <a:off x="2971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4" name="Rectangle 53"/>
            <p:cNvSpPr/>
            <p:nvPr/>
          </p:nvSpPr>
          <p:spPr bwMode="auto">
            <a:xfrm>
              <a:off x="3124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5" name="Rectangle 54"/>
            <p:cNvSpPr/>
            <p:nvPr/>
          </p:nvSpPr>
          <p:spPr bwMode="auto">
            <a:xfrm>
              <a:off x="2971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6" name="Rectangle 55"/>
            <p:cNvSpPr/>
            <p:nvPr/>
          </p:nvSpPr>
          <p:spPr bwMode="auto">
            <a:xfrm>
              <a:off x="3124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7" name="Rectangle 3"/>
            <p:cNvSpPr/>
            <p:nvPr/>
          </p:nvSpPr>
          <p:spPr bwMode="auto">
            <a:xfrm>
              <a:off x="2667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8" name="Rectangle 48"/>
            <p:cNvSpPr/>
            <p:nvPr/>
          </p:nvSpPr>
          <p:spPr bwMode="auto">
            <a:xfrm>
              <a:off x="2819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59" name="Rectangle 58"/>
            <p:cNvSpPr/>
            <p:nvPr/>
          </p:nvSpPr>
          <p:spPr bwMode="auto">
            <a:xfrm>
              <a:off x="2667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0" name="Rectangle 59"/>
            <p:cNvSpPr/>
            <p:nvPr/>
          </p:nvSpPr>
          <p:spPr bwMode="auto">
            <a:xfrm>
              <a:off x="2819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1" name="Rectangle 3"/>
            <p:cNvSpPr/>
            <p:nvPr/>
          </p:nvSpPr>
          <p:spPr bwMode="auto">
            <a:xfrm>
              <a:off x="2971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2" name="Rectangle 55"/>
            <p:cNvSpPr/>
            <p:nvPr/>
          </p:nvSpPr>
          <p:spPr bwMode="auto">
            <a:xfrm>
              <a:off x="3124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3" name="Rectangle 62"/>
            <p:cNvSpPr/>
            <p:nvPr/>
          </p:nvSpPr>
          <p:spPr bwMode="auto">
            <a:xfrm>
              <a:off x="2971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4" name="Rectangle 63"/>
            <p:cNvSpPr/>
            <p:nvPr/>
          </p:nvSpPr>
          <p:spPr bwMode="auto">
            <a:xfrm>
              <a:off x="3124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5" name="Rectangle 3"/>
            <p:cNvSpPr/>
            <p:nvPr/>
          </p:nvSpPr>
          <p:spPr bwMode="auto">
            <a:xfrm>
              <a:off x="3276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6" name="Rectangle 65"/>
            <p:cNvSpPr/>
            <p:nvPr/>
          </p:nvSpPr>
          <p:spPr bwMode="auto">
            <a:xfrm>
              <a:off x="3429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7" name="Rectangle 66"/>
            <p:cNvSpPr/>
            <p:nvPr/>
          </p:nvSpPr>
          <p:spPr bwMode="auto">
            <a:xfrm>
              <a:off x="3276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8" name="Rectangle 67"/>
            <p:cNvSpPr/>
            <p:nvPr/>
          </p:nvSpPr>
          <p:spPr bwMode="auto">
            <a:xfrm>
              <a:off x="3429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69" name="Rectangle 3"/>
            <p:cNvSpPr/>
            <p:nvPr/>
          </p:nvSpPr>
          <p:spPr bwMode="auto">
            <a:xfrm>
              <a:off x="3276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0" name="Rectangle 69"/>
            <p:cNvSpPr/>
            <p:nvPr/>
          </p:nvSpPr>
          <p:spPr bwMode="auto">
            <a:xfrm>
              <a:off x="3429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1" name="Rectangle 70"/>
            <p:cNvSpPr/>
            <p:nvPr/>
          </p:nvSpPr>
          <p:spPr bwMode="auto">
            <a:xfrm>
              <a:off x="3276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2" name="Rectangle 71"/>
            <p:cNvSpPr/>
            <p:nvPr/>
          </p:nvSpPr>
          <p:spPr bwMode="auto">
            <a:xfrm>
              <a:off x="3429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3" name="Rectangle 3"/>
            <p:cNvSpPr/>
            <p:nvPr/>
          </p:nvSpPr>
          <p:spPr bwMode="auto">
            <a:xfrm>
              <a:off x="3276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4" name="Rectangle 73"/>
            <p:cNvSpPr/>
            <p:nvPr/>
          </p:nvSpPr>
          <p:spPr bwMode="auto">
            <a:xfrm>
              <a:off x="3429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5" name="Rectangle 74"/>
            <p:cNvSpPr/>
            <p:nvPr/>
          </p:nvSpPr>
          <p:spPr bwMode="auto">
            <a:xfrm>
              <a:off x="3276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6" name="Rectangle 75"/>
            <p:cNvSpPr/>
            <p:nvPr/>
          </p:nvSpPr>
          <p:spPr bwMode="auto">
            <a:xfrm>
              <a:off x="3429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7" name="Rectangle 3"/>
            <p:cNvSpPr/>
            <p:nvPr/>
          </p:nvSpPr>
          <p:spPr bwMode="auto">
            <a:xfrm>
              <a:off x="2667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8" name="Rectangle 9"/>
            <p:cNvSpPr/>
            <p:nvPr/>
          </p:nvSpPr>
          <p:spPr bwMode="auto">
            <a:xfrm>
              <a:off x="28194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79" name="Rectangle 18"/>
            <p:cNvSpPr/>
            <p:nvPr/>
          </p:nvSpPr>
          <p:spPr bwMode="auto">
            <a:xfrm>
              <a:off x="2667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0" name="Rectangle 19"/>
            <p:cNvSpPr/>
            <p:nvPr/>
          </p:nvSpPr>
          <p:spPr bwMode="auto">
            <a:xfrm>
              <a:off x="28194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1" name="Rectangle 3"/>
            <p:cNvSpPr/>
            <p:nvPr/>
          </p:nvSpPr>
          <p:spPr bwMode="auto">
            <a:xfrm>
              <a:off x="29718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2" name="Rectangle 27"/>
            <p:cNvSpPr/>
            <p:nvPr/>
          </p:nvSpPr>
          <p:spPr bwMode="auto">
            <a:xfrm>
              <a:off x="31242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3" name="Rectangle 24"/>
            <p:cNvSpPr/>
            <p:nvPr/>
          </p:nvSpPr>
          <p:spPr bwMode="auto">
            <a:xfrm>
              <a:off x="29718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4" name="Rectangle 25"/>
            <p:cNvSpPr/>
            <p:nvPr/>
          </p:nvSpPr>
          <p:spPr bwMode="auto">
            <a:xfrm>
              <a:off x="31242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5" name="Rectangle 3"/>
            <p:cNvSpPr/>
            <p:nvPr/>
          </p:nvSpPr>
          <p:spPr bwMode="auto">
            <a:xfrm>
              <a:off x="2667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6" name="Rectangle 85"/>
            <p:cNvSpPr/>
            <p:nvPr/>
          </p:nvSpPr>
          <p:spPr bwMode="auto">
            <a:xfrm>
              <a:off x="28194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7" name="Rectangle 31"/>
            <p:cNvSpPr/>
            <p:nvPr/>
          </p:nvSpPr>
          <p:spPr bwMode="auto">
            <a:xfrm>
              <a:off x="2667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8" name="Rectangle 87"/>
            <p:cNvSpPr/>
            <p:nvPr/>
          </p:nvSpPr>
          <p:spPr bwMode="auto">
            <a:xfrm>
              <a:off x="28194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89" name="Rectangle 3"/>
            <p:cNvSpPr/>
            <p:nvPr/>
          </p:nvSpPr>
          <p:spPr bwMode="auto">
            <a:xfrm>
              <a:off x="29718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0" name="Rectangle 89"/>
            <p:cNvSpPr/>
            <p:nvPr/>
          </p:nvSpPr>
          <p:spPr bwMode="auto">
            <a:xfrm>
              <a:off x="31242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1" name="Rectangle 90"/>
            <p:cNvSpPr/>
            <p:nvPr/>
          </p:nvSpPr>
          <p:spPr bwMode="auto">
            <a:xfrm>
              <a:off x="29718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2" name="Rectangle 91"/>
            <p:cNvSpPr/>
            <p:nvPr/>
          </p:nvSpPr>
          <p:spPr bwMode="auto">
            <a:xfrm>
              <a:off x="31242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3" name="Rectangle 3"/>
            <p:cNvSpPr/>
            <p:nvPr/>
          </p:nvSpPr>
          <p:spPr bwMode="auto">
            <a:xfrm>
              <a:off x="2667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4" name="Rectangle 48"/>
            <p:cNvSpPr/>
            <p:nvPr/>
          </p:nvSpPr>
          <p:spPr bwMode="auto">
            <a:xfrm>
              <a:off x="28194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5" name="Rectangle 94"/>
            <p:cNvSpPr/>
            <p:nvPr/>
          </p:nvSpPr>
          <p:spPr bwMode="auto">
            <a:xfrm>
              <a:off x="2667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6" name="Rectangle 95"/>
            <p:cNvSpPr/>
            <p:nvPr/>
          </p:nvSpPr>
          <p:spPr bwMode="auto">
            <a:xfrm>
              <a:off x="28194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7" name="Rectangle 3"/>
            <p:cNvSpPr/>
            <p:nvPr/>
          </p:nvSpPr>
          <p:spPr bwMode="auto">
            <a:xfrm>
              <a:off x="29718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8" name="Rectangle 55"/>
            <p:cNvSpPr/>
            <p:nvPr/>
          </p:nvSpPr>
          <p:spPr bwMode="auto">
            <a:xfrm>
              <a:off x="31242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9" name="Rectangle 98"/>
            <p:cNvSpPr/>
            <p:nvPr/>
          </p:nvSpPr>
          <p:spPr bwMode="auto">
            <a:xfrm>
              <a:off x="29718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0" name="Rectangle 99"/>
            <p:cNvSpPr/>
            <p:nvPr/>
          </p:nvSpPr>
          <p:spPr bwMode="auto">
            <a:xfrm>
              <a:off x="31242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1" name="Rectangle 3"/>
            <p:cNvSpPr/>
            <p:nvPr/>
          </p:nvSpPr>
          <p:spPr bwMode="auto">
            <a:xfrm>
              <a:off x="32766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2" name="Rectangle 101"/>
            <p:cNvSpPr/>
            <p:nvPr/>
          </p:nvSpPr>
          <p:spPr bwMode="auto">
            <a:xfrm>
              <a:off x="3429000" y="2286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3" name="Rectangle 102"/>
            <p:cNvSpPr/>
            <p:nvPr/>
          </p:nvSpPr>
          <p:spPr bwMode="auto">
            <a:xfrm>
              <a:off x="32766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4" name="Rectangle 103"/>
            <p:cNvSpPr/>
            <p:nvPr/>
          </p:nvSpPr>
          <p:spPr bwMode="auto">
            <a:xfrm>
              <a:off x="3429000" y="2438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5" name="Rectangle 3"/>
            <p:cNvSpPr/>
            <p:nvPr/>
          </p:nvSpPr>
          <p:spPr bwMode="auto">
            <a:xfrm>
              <a:off x="32766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6" name="Rectangle 105"/>
            <p:cNvSpPr/>
            <p:nvPr/>
          </p:nvSpPr>
          <p:spPr bwMode="auto">
            <a:xfrm>
              <a:off x="3429000" y="2590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7" name="Rectangle 106"/>
            <p:cNvSpPr/>
            <p:nvPr/>
          </p:nvSpPr>
          <p:spPr bwMode="auto">
            <a:xfrm>
              <a:off x="32766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8" name="Rectangle 107"/>
            <p:cNvSpPr/>
            <p:nvPr/>
          </p:nvSpPr>
          <p:spPr bwMode="auto">
            <a:xfrm>
              <a:off x="3429000" y="2743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09" name="Rectangle 3"/>
            <p:cNvSpPr/>
            <p:nvPr/>
          </p:nvSpPr>
          <p:spPr bwMode="auto">
            <a:xfrm>
              <a:off x="32766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0" name="Rectangle 109"/>
            <p:cNvSpPr/>
            <p:nvPr/>
          </p:nvSpPr>
          <p:spPr bwMode="auto">
            <a:xfrm>
              <a:off x="3429000" y="2895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1" name="Rectangle 110"/>
            <p:cNvSpPr/>
            <p:nvPr/>
          </p:nvSpPr>
          <p:spPr bwMode="auto">
            <a:xfrm>
              <a:off x="32766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2" name="Rectangle 111"/>
            <p:cNvSpPr/>
            <p:nvPr/>
          </p:nvSpPr>
          <p:spPr bwMode="auto">
            <a:xfrm>
              <a:off x="3429000" y="3048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3" name="Rectangle 3"/>
            <p:cNvSpPr/>
            <p:nvPr/>
          </p:nvSpPr>
          <p:spPr bwMode="auto">
            <a:xfrm>
              <a:off x="1752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4" name="Rectangle 9"/>
            <p:cNvSpPr/>
            <p:nvPr/>
          </p:nvSpPr>
          <p:spPr bwMode="auto">
            <a:xfrm>
              <a:off x="19050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5" name="Rectangle 18"/>
            <p:cNvSpPr/>
            <p:nvPr/>
          </p:nvSpPr>
          <p:spPr bwMode="auto">
            <a:xfrm>
              <a:off x="1752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6" name="Rectangle 19"/>
            <p:cNvSpPr/>
            <p:nvPr/>
          </p:nvSpPr>
          <p:spPr bwMode="auto">
            <a:xfrm>
              <a:off x="19050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7" name="Rectangle 3"/>
            <p:cNvSpPr/>
            <p:nvPr/>
          </p:nvSpPr>
          <p:spPr bwMode="auto">
            <a:xfrm>
              <a:off x="20574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8" name="Rectangle 27"/>
            <p:cNvSpPr/>
            <p:nvPr/>
          </p:nvSpPr>
          <p:spPr bwMode="auto">
            <a:xfrm>
              <a:off x="22098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19" name="Rectangle 24"/>
            <p:cNvSpPr/>
            <p:nvPr/>
          </p:nvSpPr>
          <p:spPr bwMode="auto">
            <a:xfrm>
              <a:off x="20574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0" name="Rectangle 25"/>
            <p:cNvSpPr/>
            <p:nvPr/>
          </p:nvSpPr>
          <p:spPr bwMode="auto">
            <a:xfrm>
              <a:off x="22098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1" name="Rectangle 3"/>
            <p:cNvSpPr/>
            <p:nvPr/>
          </p:nvSpPr>
          <p:spPr bwMode="auto">
            <a:xfrm>
              <a:off x="1752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2" name="Rectangle 121"/>
            <p:cNvSpPr/>
            <p:nvPr/>
          </p:nvSpPr>
          <p:spPr bwMode="auto">
            <a:xfrm>
              <a:off x="19050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3" name="Rectangle 31"/>
            <p:cNvSpPr/>
            <p:nvPr/>
          </p:nvSpPr>
          <p:spPr bwMode="auto">
            <a:xfrm>
              <a:off x="1752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4" name="Rectangle 123"/>
            <p:cNvSpPr/>
            <p:nvPr/>
          </p:nvSpPr>
          <p:spPr bwMode="auto">
            <a:xfrm>
              <a:off x="19050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5" name="Rectangle 3"/>
            <p:cNvSpPr/>
            <p:nvPr/>
          </p:nvSpPr>
          <p:spPr bwMode="auto">
            <a:xfrm>
              <a:off x="20574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6" name="Rectangle 125"/>
            <p:cNvSpPr/>
            <p:nvPr/>
          </p:nvSpPr>
          <p:spPr bwMode="auto">
            <a:xfrm>
              <a:off x="22098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7" name="Rectangle 126"/>
            <p:cNvSpPr/>
            <p:nvPr/>
          </p:nvSpPr>
          <p:spPr bwMode="auto">
            <a:xfrm>
              <a:off x="20574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8" name="Rectangle 127"/>
            <p:cNvSpPr/>
            <p:nvPr/>
          </p:nvSpPr>
          <p:spPr bwMode="auto">
            <a:xfrm>
              <a:off x="22098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29" name="Rectangle 3"/>
            <p:cNvSpPr/>
            <p:nvPr/>
          </p:nvSpPr>
          <p:spPr bwMode="auto">
            <a:xfrm>
              <a:off x="1752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0" name="Rectangle 48"/>
            <p:cNvSpPr/>
            <p:nvPr/>
          </p:nvSpPr>
          <p:spPr bwMode="auto">
            <a:xfrm>
              <a:off x="19050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1" name="Rectangle 130"/>
            <p:cNvSpPr/>
            <p:nvPr/>
          </p:nvSpPr>
          <p:spPr bwMode="auto">
            <a:xfrm>
              <a:off x="1752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2" name="Rectangle 131"/>
            <p:cNvSpPr/>
            <p:nvPr/>
          </p:nvSpPr>
          <p:spPr bwMode="auto">
            <a:xfrm>
              <a:off x="19050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3" name="Rectangle 3"/>
            <p:cNvSpPr/>
            <p:nvPr/>
          </p:nvSpPr>
          <p:spPr bwMode="auto">
            <a:xfrm>
              <a:off x="20574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4" name="Rectangle 55"/>
            <p:cNvSpPr/>
            <p:nvPr/>
          </p:nvSpPr>
          <p:spPr bwMode="auto">
            <a:xfrm>
              <a:off x="22098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5" name="Rectangle 134"/>
            <p:cNvSpPr/>
            <p:nvPr/>
          </p:nvSpPr>
          <p:spPr bwMode="auto">
            <a:xfrm>
              <a:off x="20574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6" name="Rectangle 135"/>
            <p:cNvSpPr/>
            <p:nvPr/>
          </p:nvSpPr>
          <p:spPr bwMode="auto">
            <a:xfrm>
              <a:off x="22098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7" name="Rectangle 3"/>
            <p:cNvSpPr/>
            <p:nvPr/>
          </p:nvSpPr>
          <p:spPr bwMode="auto">
            <a:xfrm>
              <a:off x="23622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8" name="Rectangle 137"/>
            <p:cNvSpPr/>
            <p:nvPr/>
          </p:nvSpPr>
          <p:spPr bwMode="auto">
            <a:xfrm>
              <a:off x="2514600" y="3200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39" name="Rectangle 138"/>
            <p:cNvSpPr/>
            <p:nvPr/>
          </p:nvSpPr>
          <p:spPr bwMode="auto">
            <a:xfrm>
              <a:off x="23622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0" name="Rectangle 139"/>
            <p:cNvSpPr/>
            <p:nvPr/>
          </p:nvSpPr>
          <p:spPr bwMode="auto">
            <a:xfrm>
              <a:off x="2514600" y="33528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1" name="Rectangle 3"/>
            <p:cNvSpPr/>
            <p:nvPr/>
          </p:nvSpPr>
          <p:spPr bwMode="auto">
            <a:xfrm>
              <a:off x="23622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2" name="Rectangle 141"/>
            <p:cNvSpPr/>
            <p:nvPr/>
          </p:nvSpPr>
          <p:spPr bwMode="auto">
            <a:xfrm>
              <a:off x="2514600" y="35052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3" name="Rectangle 142"/>
            <p:cNvSpPr/>
            <p:nvPr/>
          </p:nvSpPr>
          <p:spPr bwMode="auto">
            <a:xfrm>
              <a:off x="23622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4" name="Rectangle 143"/>
            <p:cNvSpPr/>
            <p:nvPr/>
          </p:nvSpPr>
          <p:spPr bwMode="auto">
            <a:xfrm>
              <a:off x="2514600" y="36576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5" name="Rectangle 3"/>
            <p:cNvSpPr/>
            <p:nvPr/>
          </p:nvSpPr>
          <p:spPr bwMode="auto">
            <a:xfrm>
              <a:off x="23622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6" name="Rectangle 145"/>
            <p:cNvSpPr/>
            <p:nvPr/>
          </p:nvSpPr>
          <p:spPr bwMode="auto">
            <a:xfrm>
              <a:off x="2514600" y="38100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7" name="Rectangle 146"/>
            <p:cNvSpPr/>
            <p:nvPr/>
          </p:nvSpPr>
          <p:spPr bwMode="auto">
            <a:xfrm>
              <a:off x="23622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48" name="Rectangle 147"/>
            <p:cNvSpPr/>
            <p:nvPr/>
          </p:nvSpPr>
          <p:spPr bwMode="auto">
            <a:xfrm>
              <a:off x="2514600" y="3962400"/>
              <a:ext cx="152400" cy="152400"/>
            </a:xfrm>
            <a:prstGeom prst="rect">
              <a:avLst/>
            </a:prstGeom>
            <a:grp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149" name="TextBox 148"/>
          <p:cNvSpPr txBox="1"/>
          <p:nvPr/>
        </p:nvSpPr>
        <p:spPr>
          <a:xfrm>
            <a:off x="1676400" y="3657600"/>
            <a:ext cx="3124200" cy="369332"/>
          </a:xfrm>
          <a:prstGeom prst="rect">
            <a:avLst/>
          </a:prstGeom>
          <a:noFill/>
        </p:spPr>
        <p:txBody>
          <a:bodyPr wrap="square" rtlCol="0">
            <a:spAutoFit/>
          </a:bodyPr>
          <a:lstStyle/>
          <a:p>
            <a:r>
              <a:rPr lang="en-US" sz="1800" dirty="0" smtClean="0"/>
              <a:t>1</a:t>
            </a:r>
            <a:r>
              <a:rPr lang="en-US" sz="1800" baseline="30000" dirty="0" smtClean="0"/>
              <a:t>st</a:t>
            </a:r>
            <a:r>
              <a:rPr lang="en-US" sz="1800" dirty="0" smtClean="0"/>
              <a:t>-order </a:t>
            </a:r>
            <a:r>
              <a:rPr lang="en-US" sz="1800" dirty="0" err="1" smtClean="0"/>
              <a:t>marginals</a:t>
            </a:r>
            <a:endParaRPr lang="en-US" sz="1800" dirty="0"/>
          </a:p>
        </p:txBody>
      </p:sp>
      <p:grpSp>
        <p:nvGrpSpPr>
          <p:cNvPr id="150" name="Group 149"/>
          <p:cNvGrpSpPr/>
          <p:nvPr/>
        </p:nvGrpSpPr>
        <p:grpSpPr>
          <a:xfrm>
            <a:off x="3272117" y="4872317"/>
            <a:ext cx="833718" cy="833718"/>
            <a:chOff x="3810000" y="2286000"/>
            <a:chExt cx="914400" cy="914400"/>
          </a:xfrm>
          <a:solidFill>
            <a:srgbClr val="CC00CC"/>
          </a:solidFill>
        </p:grpSpPr>
        <p:sp>
          <p:nvSpPr>
            <p:cNvPr id="151" name="Rectangle 3"/>
            <p:cNvSpPr/>
            <p:nvPr/>
          </p:nvSpPr>
          <p:spPr bwMode="auto">
            <a:xfrm>
              <a:off x="3810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2" name="Rectangle 9"/>
            <p:cNvSpPr/>
            <p:nvPr/>
          </p:nvSpPr>
          <p:spPr bwMode="auto">
            <a:xfrm>
              <a:off x="39624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3" name="Rectangle 18"/>
            <p:cNvSpPr/>
            <p:nvPr/>
          </p:nvSpPr>
          <p:spPr bwMode="auto">
            <a:xfrm>
              <a:off x="3810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4" name="Rectangle 19"/>
            <p:cNvSpPr/>
            <p:nvPr/>
          </p:nvSpPr>
          <p:spPr bwMode="auto">
            <a:xfrm>
              <a:off x="39624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5" name="Rectangle 3"/>
            <p:cNvSpPr/>
            <p:nvPr/>
          </p:nvSpPr>
          <p:spPr bwMode="auto">
            <a:xfrm>
              <a:off x="41148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6" name="Rectangle 27"/>
            <p:cNvSpPr/>
            <p:nvPr/>
          </p:nvSpPr>
          <p:spPr bwMode="auto">
            <a:xfrm>
              <a:off x="42672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7" name="Rectangle 24"/>
            <p:cNvSpPr/>
            <p:nvPr/>
          </p:nvSpPr>
          <p:spPr bwMode="auto">
            <a:xfrm>
              <a:off x="41148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8" name="Rectangle 25"/>
            <p:cNvSpPr/>
            <p:nvPr/>
          </p:nvSpPr>
          <p:spPr bwMode="auto">
            <a:xfrm>
              <a:off x="42672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9" name="Rectangle 3"/>
            <p:cNvSpPr/>
            <p:nvPr/>
          </p:nvSpPr>
          <p:spPr bwMode="auto">
            <a:xfrm>
              <a:off x="3810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0" name="Rectangle 159"/>
            <p:cNvSpPr/>
            <p:nvPr/>
          </p:nvSpPr>
          <p:spPr bwMode="auto">
            <a:xfrm>
              <a:off x="39624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1" name="Rectangle 31"/>
            <p:cNvSpPr/>
            <p:nvPr/>
          </p:nvSpPr>
          <p:spPr bwMode="auto">
            <a:xfrm>
              <a:off x="3810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2" name="Rectangle 161"/>
            <p:cNvSpPr/>
            <p:nvPr/>
          </p:nvSpPr>
          <p:spPr bwMode="auto">
            <a:xfrm>
              <a:off x="39624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3" name="Rectangle 3"/>
            <p:cNvSpPr/>
            <p:nvPr/>
          </p:nvSpPr>
          <p:spPr bwMode="auto">
            <a:xfrm>
              <a:off x="41148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4" name="Rectangle 163"/>
            <p:cNvSpPr/>
            <p:nvPr/>
          </p:nvSpPr>
          <p:spPr bwMode="auto">
            <a:xfrm>
              <a:off x="42672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5" name="Rectangle 164"/>
            <p:cNvSpPr/>
            <p:nvPr/>
          </p:nvSpPr>
          <p:spPr bwMode="auto">
            <a:xfrm>
              <a:off x="41148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6" name="Rectangle 165"/>
            <p:cNvSpPr/>
            <p:nvPr/>
          </p:nvSpPr>
          <p:spPr bwMode="auto">
            <a:xfrm>
              <a:off x="42672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7" name="Rectangle 3"/>
            <p:cNvSpPr/>
            <p:nvPr/>
          </p:nvSpPr>
          <p:spPr bwMode="auto">
            <a:xfrm>
              <a:off x="3810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8" name="Rectangle 48"/>
            <p:cNvSpPr/>
            <p:nvPr/>
          </p:nvSpPr>
          <p:spPr bwMode="auto">
            <a:xfrm>
              <a:off x="39624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69" name="Rectangle 168"/>
            <p:cNvSpPr/>
            <p:nvPr/>
          </p:nvSpPr>
          <p:spPr bwMode="auto">
            <a:xfrm>
              <a:off x="3810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0" name="Rectangle 169"/>
            <p:cNvSpPr/>
            <p:nvPr/>
          </p:nvSpPr>
          <p:spPr bwMode="auto">
            <a:xfrm>
              <a:off x="39624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1" name="Rectangle 3"/>
            <p:cNvSpPr/>
            <p:nvPr/>
          </p:nvSpPr>
          <p:spPr bwMode="auto">
            <a:xfrm>
              <a:off x="41148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2" name="Rectangle 55"/>
            <p:cNvSpPr/>
            <p:nvPr/>
          </p:nvSpPr>
          <p:spPr bwMode="auto">
            <a:xfrm>
              <a:off x="42672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3" name="Rectangle 172"/>
            <p:cNvSpPr/>
            <p:nvPr/>
          </p:nvSpPr>
          <p:spPr bwMode="auto">
            <a:xfrm>
              <a:off x="41148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4" name="Rectangle 173"/>
            <p:cNvSpPr/>
            <p:nvPr/>
          </p:nvSpPr>
          <p:spPr bwMode="auto">
            <a:xfrm>
              <a:off x="42672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5" name="Rectangle 3"/>
            <p:cNvSpPr/>
            <p:nvPr/>
          </p:nvSpPr>
          <p:spPr bwMode="auto">
            <a:xfrm>
              <a:off x="44196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6" name="Rectangle 175"/>
            <p:cNvSpPr/>
            <p:nvPr/>
          </p:nvSpPr>
          <p:spPr bwMode="auto">
            <a:xfrm>
              <a:off x="4572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7" name="Rectangle 176"/>
            <p:cNvSpPr/>
            <p:nvPr/>
          </p:nvSpPr>
          <p:spPr bwMode="auto">
            <a:xfrm>
              <a:off x="44196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8" name="Rectangle 177"/>
            <p:cNvSpPr/>
            <p:nvPr/>
          </p:nvSpPr>
          <p:spPr bwMode="auto">
            <a:xfrm>
              <a:off x="4572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79" name="Rectangle 3"/>
            <p:cNvSpPr/>
            <p:nvPr/>
          </p:nvSpPr>
          <p:spPr bwMode="auto">
            <a:xfrm>
              <a:off x="44196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0" name="Rectangle 179"/>
            <p:cNvSpPr/>
            <p:nvPr/>
          </p:nvSpPr>
          <p:spPr bwMode="auto">
            <a:xfrm>
              <a:off x="4572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1" name="Rectangle 180"/>
            <p:cNvSpPr/>
            <p:nvPr/>
          </p:nvSpPr>
          <p:spPr bwMode="auto">
            <a:xfrm>
              <a:off x="44196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2" name="Rectangle 181"/>
            <p:cNvSpPr/>
            <p:nvPr/>
          </p:nvSpPr>
          <p:spPr bwMode="auto">
            <a:xfrm>
              <a:off x="4572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3" name="Rectangle 3"/>
            <p:cNvSpPr/>
            <p:nvPr/>
          </p:nvSpPr>
          <p:spPr bwMode="auto">
            <a:xfrm>
              <a:off x="44196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4" name="Rectangle 183"/>
            <p:cNvSpPr/>
            <p:nvPr/>
          </p:nvSpPr>
          <p:spPr bwMode="auto">
            <a:xfrm>
              <a:off x="4572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5" name="Rectangle 184"/>
            <p:cNvSpPr/>
            <p:nvPr/>
          </p:nvSpPr>
          <p:spPr bwMode="auto">
            <a:xfrm>
              <a:off x="44196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6" name="Rectangle 185"/>
            <p:cNvSpPr/>
            <p:nvPr/>
          </p:nvSpPr>
          <p:spPr bwMode="auto">
            <a:xfrm>
              <a:off x="4572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187" name="Group 186"/>
          <p:cNvGrpSpPr/>
          <p:nvPr/>
        </p:nvGrpSpPr>
        <p:grpSpPr>
          <a:xfrm>
            <a:off x="2438400" y="4038600"/>
            <a:ext cx="833718" cy="833718"/>
            <a:chOff x="3810000" y="2286000"/>
            <a:chExt cx="914400" cy="914400"/>
          </a:xfrm>
          <a:solidFill>
            <a:srgbClr val="CC00CC"/>
          </a:solidFill>
        </p:grpSpPr>
        <p:sp>
          <p:nvSpPr>
            <p:cNvPr id="188" name="Rectangle 3"/>
            <p:cNvSpPr/>
            <p:nvPr/>
          </p:nvSpPr>
          <p:spPr bwMode="auto">
            <a:xfrm>
              <a:off x="3810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9" name="Rectangle 9"/>
            <p:cNvSpPr/>
            <p:nvPr/>
          </p:nvSpPr>
          <p:spPr bwMode="auto">
            <a:xfrm>
              <a:off x="39624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0" name="Rectangle 18"/>
            <p:cNvSpPr/>
            <p:nvPr/>
          </p:nvSpPr>
          <p:spPr bwMode="auto">
            <a:xfrm>
              <a:off x="3810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1" name="Rectangle 19"/>
            <p:cNvSpPr/>
            <p:nvPr/>
          </p:nvSpPr>
          <p:spPr bwMode="auto">
            <a:xfrm>
              <a:off x="39624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2" name="Rectangle 3"/>
            <p:cNvSpPr/>
            <p:nvPr/>
          </p:nvSpPr>
          <p:spPr bwMode="auto">
            <a:xfrm>
              <a:off x="41148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3" name="Rectangle 27"/>
            <p:cNvSpPr/>
            <p:nvPr/>
          </p:nvSpPr>
          <p:spPr bwMode="auto">
            <a:xfrm>
              <a:off x="42672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4" name="Rectangle 24"/>
            <p:cNvSpPr/>
            <p:nvPr/>
          </p:nvSpPr>
          <p:spPr bwMode="auto">
            <a:xfrm>
              <a:off x="41148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5" name="Rectangle 25"/>
            <p:cNvSpPr/>
            <p:nvPr/>
          </p:nvSpPr>
          <p:spPr bwMode="auto">
            <a:xfrm>
              <a:off x="42672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6" name="Rectangle 3"/>
            <p:cNvSpPr/>
            <p:nvPr/>
          </p:nvSpPr>
          <p:spPr bwMode="auto">
            <a:xfrm>
              <a:off x="3810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7" name="Rectangle 196"/>
            <p:cNvSpPr/>
            <p:nvPr/>
          </p:nvSpPr>
          <p:spPr bwMode="auto">
            <a:xfrm>
              <a:off x="39624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8" name="Rectangle 31"/>
            <p:cNvSpPr/>
            <p:nvPr/>
          </p:nvSpPr>
          <p:spPr bwMode="auto">
            <a:xfrm>
              <a:off x="3810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99" name="Rectangle 198"/>
            <p:cNvSpPr/>
            <p:nvPr/>
          </p:nvSpPr>
          <p:spPr bwMode="auto">
            <a:xfrm>
              <a:off x="39624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0" name="Rectangle 3"/>
            <p:cNvSpPr/>
            <p:nvPr/>
          </p:nvSpPr>
          <p:spPr bwMode="auto">
            <a:xfrm>
              <a:off x="41148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1" name="Rectangle 200"/>
            <p:cNvSpPr/>
            <p:nvPr/>
          </p:nvSpPr>
          <p:spPr bwMode="auto">
            <a:xfrm>
              <a:off x="42672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2" name="Rectangle 201"/>
            <p:cNvSpPr/>
            <p:nvPr/>
          </p:nvSpPr>
          <p:spPr bwMode="auto">
            <a:xfrm>
              <a:off x="41148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3" name="Rectangle 202"/>
            <p:cNvSpPr/>
            <p:nvPr/>
          </p:nvSpPr>
          <p:spPr bwMode="auto">
            <a:xfrm>
              <a:off x="42672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4" name="Rectangle 3"/>
            <p:cNvSpPr/>
            <p:nvPr/>
          </p:nvSpPr>
          <p:spPr bwMode="auto">
            <a:xfrm>
              <a:off x="3810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5" name="Rectangle 48"/>
            <p:cNvSpPr/>
            <p:nvPr/>
          </p:nvSpPr>
          <p:spPr bwMode="auto">
            <a:xfrm>
              <a:off x="39624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6" name="Rectangle 205"/>
            <p:cNvSpPr/>
            <p:nvPr/>
          </p:nvSpPr>
          <p:spPr bwMode="auto">
            <a:xfrm>
              <a:off x="3810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7" name="Rectangle 206"/>
            <p:cNvSpPr/>
            <p:nvPr/>
          </p:nvSpPr>
          <p:spPr bwMode="auto">
            <a:xfrm>
              <a:off x="39624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8" name="Rectangle 3"/>
            <p:cNvSpPr/>
            <p:nvPr/>
          </p:nvSpPr>
          <p:spPr bwMode="auto">
            <a:xfrm>
              <a:off x="41148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9" name="Rectangle 55"/>
            <p:cNvSpPr/>
            <p:nvPr/>
          </p:nvSpPr>
          <p:spPr bwMode="auto">
            <a:xfrm>
              <a:off x="42672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0" name="Rectangle 209"/>
            <p:cNvSpPr/>
            <p:nvPr/>
          </p:nvSpPr>
          <p:spPr bwMode="auto">
            <a:xfrm>
              <a:off x="41148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1" name="Rectangle 210"/>
            <p:cNvSpPr/>
            <p:nvPr/>
          </p:nvSpPr>
          <p:spPr bwMode="auto">
            <a:xfrm>
              <a:off x="42672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2" name="Rectangle 3"/>
            <p:cNvSpPr/>
            <p:nvPr/>
          </p:nvSpPr>
          <p:spPr bwMode="auto">
            <a:xfrm>
              <a:off x="44196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3" name="Rectangle 212"/>
            <p:cNvSpPr/>
            <p:nvPr/>
          </p:nvSpPr>
          <p:spPr bwMode="auto">
            <a:xfrm>
              <a:off x="4572000" y="2286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4" name="Rectangle 213"/>
            <p:cNvSpPr/>
            <p:nvPr/>
          </p:nvSpPr>
          <p:spPr bwMode="auto">
            <a:xfrm>
              <a:off x="44196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5" name="Rectangle 214"/>
            <p:cNvSpPr/>
            <p:nvPr/>
          </p:nvSpPr>
          <p:spPr bwMode="auto">
            <a:xfrm>
              <a:off x="4572000" y="24384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6" name="Rectangle 3"/>
            <p:cNvSpPr/>
            <p:nvPr/>
          </p:nvSpPr>
          <p:spPr bwMode="auto">
            <a:xfrm>
              <a:off x="44196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7" name="Rectangle 216"/>
            <p:cNvSpPr/>
            <p:nvPr/>
          </p:nvSpPr>
          <p:spPr bwMode="auto">
            <a:xfrm>
              <a:off x="4572000" y="25908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8" name="Rectangle 217"/>
            <p:cNvSpPr/>
            <p:nvPr/>
          </p:nvSpPr>
          <p:spPr bwMode="auto">
            <a:xfrm>
              <a:off x="44196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19" name="Rectangle 218"/>
            <p:cNvSpPr/>
            <p:nvPr/>
          </p:nvSpPr>
          <p:spPr bwMode="auto">
            <a:xfrm>
              <a:off x="4572000" y="27432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20" name="Rectangle 3"/>
            <p:cNvSpPr/>
            <p:nvPr/>
          </p:nvSpPr>
          <p:spPr bwMode="auto">
            <a:xfrm>
              <a:off x="44196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21" name="Rectangle 220"/>
            <p:cNvSpPr/>
            <p:nvPr/>
          </p:nvSpPr>
          <p:spPr bwMode="auto">
            <a:xfrm>
              <a:off x="4572000" y="28956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22" name="Rectangle 221"/>
            <p:cNvSpPr/>
            <p:nvPr/>
          </p:nvSpPr>
          <p:spPr bwMode="auto">
            <a:xfrm>
              <a:off x="44196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23" name="Rectangle 222"/>
            <p:cNvSpPr/>
            <p:nvPr/>
          </p:nvSpPr>
          <p:spPr bwMode="auto">
            <a:xfrm>
              <a:off x="4572000" y="3048000"/>
              <a:ext cx="152400" cy="152400"/>
            </a:xfrm>
            <a:prstGeom prst="rect">
              <a:avLst/>
            </a:prstGeom>
            <a:grp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224" name="Group 225"/>
          <p:cNvGrpSpPr/>
          <p:nvPr/>
        </p:nvGrpSpPr>
        <p:grpSpPr>
          <a:xfrm>
            <a:off x="3341594" y="3810000"/>
            <a:ext cx="5307106" cy="990600"/>
            <a:chOff x="3074894" y="3733800"/>
            <a:chExt cx="5307106" cy="990600"/>
          </a:xfrm>
        </p:grpSpPr>
        <p:sp>
          <p:nvSpPr>
            <p:cNvPr id="227" name="Rounded Rectangle 226"/>
            <p:cNvSpPr/>
            <p:nvPr/>
          </p:nvSpPr>
          <p:spPr bwMode="auto">
            <a:xfrm>
              <a:off x="4838700" y="3733800"/>
              <a:ext cx="3543300" cy="70485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“Guava</a:t>
              </a:r>
              <a:r>
                <a:rPr kumimoji="0" lang="en-US" sz="2000" b="0" i="0" u="none" strike="noStrike" cap="none" normalizeH="0" baseline="0" dirty="0" smtClean="0">
                  <a:ln>
                    <a:noFill/>
                  </a:ln>
                  <a:solidFill>
                    <a:schemeClr val="tx1"/>
                  </a:solidFill>
                  <a:effectLst/>
                  <a:latin typeface="Tahoma" charset="0"/>
                </a:rPr>
                <a:t> is </a:t>
              </a:r>
              <a:r>
                <a:rPr lang="en-US" sz="2000" b="0" dirty="0" smtClean="0">
                  <a:solidFill>
                    <a:schemeClr val="tx1"/>
                  </a:solidFill>
                  <a:latin typeface="Tahoma" charset="0"/>
                </a:rPr>
                <a:t>ranked 5</a:t>
              </a:r>
              <a:r>
                <a:rPr lang="en-US" sz="2000" b="0" baseline="30000" dirty="0" smtClean="0">
                  <a:solidFill>
                    <a:schemeClr val="tx1"/>
                  </a:solidFill>
                  <a:latin typeface="Tahoma" charset="0"/>
                </a:rPr>
                <a:t>th</a:t>
              </a:r>
              <a:r>
                <a:rPr lang="en-US" sz="2000" b="0" dirty="0" smtClean="0">
                  <a:solidFill>
                    <a:schemeClr val="tx1"/>
                  </a:solidFill>
                  <a:latin typeface="Tahoma" charset="0"/>
                </a:rPr>
                <a:t> </a:t>
              </a:r>
            </a:p>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w</a:t>
              </a:r>
              <a:r>
                <a:rPr kumimoji="0" lang="en-US" sz="2000" b="0" i="0" u="none" strike="noStrike" cap="none" normalizeH="0" baseline="0" dirty="0" smtClean="0">
                  <a:ln>
                    <a:noFill/>
                  </a:ln>
                  <a:solidFill>
                    <a:schemeClr val="tx1"/>
                  </a:solidFill>
                  <a:effectLst/>
                  <a:latin typeface="Tahoma" charset="0"/>
                </a:rPr>
                <a:t>ith </a:t>
              </a:r>
              <a:r>
                <a:rPr kumimoji="0" lang="en-US" sz="2000" i="0" u="none" strike="noStrike" cap="none" normalizeH="0" baseline="0" dirty="0" smtClean="0">
                  <a:ln>
                    <a:noFill/>
                  </a:ln>
                  <a:solidFill>
                    <a:schemeClr val="tx1"/>
                  </a:solidFill>
                  <a:effectLst/>
                  <a:latin typeface="Tahoma" charset="0"/>
                </a:rPr>
                <a:t>zero</a:t>
              </a:r>
              <a:r>
                <a:rPr kumimoji="0" lang="en-US" sz="2000" b="0" i="0" u="none" strike="noStrike" cap="none" normalizeH="0" baseline="0" dirty="0" smtClean="0">
                  <a:ln>
                    <a:noFill/>
                  </a:ln>
                  <a:solidFill>
                    <a:schemeClr val="tx1"/>
                  </a:solidFill>
                  <a:effectLst/>
                  <a:latin typeface="Tahoma" charset="0"/>
                </a:rPr>
                <a:t> probability</a:t>
              </a:r>
              <a:r>
                <a:rPr kumimoji="0" lang="en-US" sz="2000" b="0" i="0" u="none" strike="noStrike" cap="none" normalizeH="0" dirty="0" smtClean="0">
                  <a:ln>
                    <a:noFill/>
                  </a:ln>
                  <a:solidFill>
                    <a:schemeClr val="tx1"/>
                  </a:solidFill>
                  <a:effectLst/>
                  <a:latin typeface="Tahoma" charset="0"/>
                </a:rPr>
                <a:t>”</a:t>
              </a:r>
              <a:endParaRPr kumimoji="0" lang="en-US" sz="2000" b="0" i="0" u="none" strike="noStrike" cap="none" normalizeH="0" baseline="0" dirty="0">
                <a:ln>
                  <a:noFill/>
                </a:ln>
                <a:solidFill>
                  <a:schemeClr val="tx1"/>
                </a:solidFill>
                <a:effectLst/>
                <a:latin typeface="Tahoma" charset="0"/>
              </a:endParaRPr>
            </a:p>
          </p:txBody>
        </p:sp>
        <p:cxnSp>
          <p:nvCxnSpPr>
            <p:cNvPr id="228" name="Curved Connector 315"/>
            <p:cNvCxnSpPr/>
            <p:nvPr/>
          </p:nvCxnSpPr>
          <p:spPr bwMode="auto">
            <a:xfrm rot="10800000" flipV="1">
              <a:off x="3074894" y="4153460"/>
              <a:ext cx="1763806" cy="570940"/>
            </a:xfrm>
            <a:prstGeom prst="curvedConnector2">
              <a:avLst/>
            </a:prstGeom>
            <a:noFill/>
            <a:ln w="57150" cap="flat" cmpd="sng" algn="ctr">
              <a:solidFill>
                <a:schemeClr val="tx2">
                  <a:lumMod val="60000"/>
                  <a:lumOff val="40000"/>
                </a:schemeClr>
              </a:solidFill>
              <a:prstDash val="solid"/>
              <a:round/>
              <a:headEnd type="triangle" w="med" len="med"/>
              <a:tailEnd type="none" w="med" len="med"/>
            </a:ln>
            <a:effectLst>
              <a:outerShdw blurRad="50800" dist="38100" dir="8100000" algn="tr" rotWithShape="0">
                <a:prstClr val="black">
                  <a:alpha val="40000"/>
                </a:prstClr>
              </a:outerShdw>
            </a:effectLst>
          </p:spPr>
        </p:cxnSp>
      </p:grpSp>
      <p:grpSp>
        <p:nvGrpSpPr>
          <p:cNvPr id="225" name="Group 228"/>
          <p:cNvGrpSpPr/>
          <p:nvPr/>
        </p:nvGrpSpPr>
        <p:grpSpPr>
          <a:xfrm>
            <a:off x="3341594" y="4968124"/>
            <a:ext cx="5699312" cy="1299326"/>
            <a:chOff x="3081618" y="3435254"/>
            <a:chExt cx="5699312" cy="1299326"/>
          </a:xfrm>
        </p:grpSpPr>
        <p:sp>
          <p:nvSpPr>
            <p:cNvPr id="230" name="Rounded Rectangle 229"/>
            <p:cNvSpPr/>
            <p:nvPr/>
          </p:nvSpPr>
          <p:spPr bwMode="auto">
            <a:xfrm>
              <a:off x="5237630" y="4029730"/>
              <a:ext cx="3543300" cy="70485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“Guava</a:t>
              </a:r>
              <a:r>
                <a:rPr kumimoji="0" lang="en-US" sz="2000" b="0" i="0" u="none" strike="noStrike" cap="none" normalizeH="0" baseline="0" dirty="0" smtClean="0">
                  <a:ln>
                    <a:noFill/>
                  </a:ln>
                  <a:solidFill>
                    <a:schemeClr val="tx1"/>
                  </a:solidFill>
                  <a:effectLst/>
                  <a:latin typeface="Tahoma" charset="0"/>
                </a:rPr>
                <a:t> is ranked 6</a:t>
              </a:r>
              <a:r>
                <a:rPr kumimoji="0" lang="en-US" sz="2000" b="0" i="0" u="none" strike="noStrike" cap="none" normalizeH="0" baseline="30000" dirty="0" smtClean="0">
                  <a:ln>
                    <a:noFill/>
                  </a:ln>
                  <a:solidFill>
                    <a:schemeClr val="tx1"/>
                  </a:solidFill>
                  <a:effectLst/>
                  <a:latin typeface="Tahoma" charset="0"/>
                </a:rPr>
                <a:t>th</a:t>
              </a:r>
              <a:endParaRPr lang="en-US" sz="20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r>
                <a:rPr lang="en-US" sz="2000" b="0" dirty="0" smtClean="0">
                  <a:solidFill>
                    <a:schemeClr val="tx1"/>
                  </a:solidFill>
                  <a:latin typeface="Tahoma" charset="0"/>
                </a:rPr>
                <a:t>w</a:t>
              </a:r>
              <a:r>
                <a:rPr kumimoji="0" lang="en-US" sz="2000" b="0" i="0" u="none" strike="noStrike" cap="none" normalizeH="0" baseline="0" dirty="0" smtClean="0">
                  <a:ln>
                    <a:noFill/>
                  </a:ln>
                  <a:solidFill>
                    <a:schemeClr val="tx1"/>
                  </a:solidFill>
                  <a:effectLst/>
                  <a:latin typeface="Tahoma" charset="0"/>
                </a:rPr>
                <a:t>ith </a:t>
              </a:r>
              <a:r>
                <a:rPr lang="en-US" sz="2000" b="0" dirty="0" smtClean="0">
                  <a:solidFill>
                    <a:schemeClr val="tx1"/>
                  </a:solidFill>
                  <a:latin typeface="Tahoma" charset="0"/>
                </a:rPr>
                <a:t>some </a:t>
              </a:r>
              <a:r>
                <a:rPr kumimoji="0" lang="en-US" sz="2000" b="0" i="0" u="none" strike="noStrike" cap="none" normalizeH="0" baseline="0" dirty="0" smtClean="0">
                  <a:ln>
                    <a:noFill/>
                  </a:ln>
                  <a:solidFill>
                    <a:schemeClr val="tx1"/>
                  </a:solidFill>
                  <a:effectLst/>
                  <a:latin typeface="Tahoma" charset="0"/>
                </a:rPr>
                <a:t>probability</a:t>
              </a:r>
              <a:r>
                <a:rPr kumimoji="0" lang="en-US" sz="2000" b="0" i="0" u="none" strike="noStrike" cap="none" normalizeH="0" dirty="0" smtClean="0">
                  <a:ln>
                    <a:noFill/>
                  </a:ln>
                  <a:solidFill>
                    <a:schemeClr val="tx1"/>
                  </a:solidFill>
                  <a:effectLst/>
                  <a:latin typeface="Tahoma" charset="0"/>
                </a:rPr>
                <a:t>”</a:t>
              </a:r>
              <a:endParaRPr kumimoji="0" lang="en-US" sz="2000" b="0" i="0" u="none" strike="noStrike" cap="none" normalizeH="0" baseline="0" dirty="0">
                <a:ln>
                  <a:noFill/>
                </a:ln>
                <a:solidFill>
                  <a:schemeClr val="tx1"/>
                </a:solidFill>
                <a:effectLst/>
                <a:latin typeface="Tahoma" charset="0"/>
              </a:endParaRPr>
            </a:p>
          </p:txBody>
        </p:sp>
        <p:cxnSp>
          <p:nvCxnSpPr>
            <p:cNvPr id="231" name="Curved Connector 315"/>
            <p:cNvCxnSpPr/>
            <p:nvPr/>
          </p:nvCxnSpPr>
          <p:spPr bwMode="auto">
            <a:xfrm rot="10800000">
              <a:off x="3081618" y="3435254"/>
              <a:ext cx="2194112" cy="1051675"/>
            </a:xfrm>
            <a:prstGeom prst="curvedConnector4">
              <a:avLst>
                <a:gd name="adj1" fmla="val 48417"/>
                <a:gd name="adj2" fmla="val 121737"/>
              </a:avLst>
            </a:prstGeom>
            <a:noFill/>
            <a:ln w="57150" cap="flat" cmpd="sng" algn="ctr">
              <a:solidFill>
                <a:schemeClr val="tx2">
                  <a:lumMod val="60000"/>
                  <a:lumOff val="40000"/>
                </a:schemeClr>
              </a:solidFill>
              <a:prstDash val="solid"/>
              <a:round/>
              <a:headEnd type="triangle" w="med" len="med"/>
              <a:tailEnd type="none" w="med" len="med"/>
            </a:ln>
            <a:effectLst>
              <a:outerShdw blurRad="50800" dist="38100" dir="8100000" algn="tr" rotWithShape="0">
                <a:prstClr val="black">
                  <a:alpha val="40000"/>
                </a:prstClr>
              </a:outerShdw>
            </a:effectLst>
          </p:spPr>
        </p:cxnSp>
      </p:grpSp>
      <p:grpSp>
        <p:nvGrpSpPr>
          <p:cNvPr id="226" name="Group 233"/>
          <p:cNvGrpSpPr/>
          <p:nvPr/>
        </p:nvGrpSpPr>
        <p:grpSpPr>
          <a:xfrm>
            <a:off x="685800" y="2924001"/>
            <a:ext cx="7620000" cy="1009999"/>
            <a:chOff x="685800" y="3429000"/>
            <a:chExt cx="7620000" cy="1447800"/>
          </a:xfrm>
        </p:grpSpPr>
        <p:sp>
          <p:nvSpPr>
            <p:cNvPr id="235" name="Rounded Rectangle 234"/>
            <p:cNvSpPr/>
            <p:nvPr/>
          </p:nvSpPr>
          <p:spPr bwMode="auto">
            <a:xfrm>
              <a:off x="990600" y="3429000"/>
              <a:ext cx="73152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236" name="Text Box 736"/>
            <p:cNvSpPr txBox="1">
              <a:spLocks noChangeArrowheads="1"/>
            </p:cNvSpPr>
            <p:nvPr/>
          </p:nvSpPr>
          <p:spPr bwMode="auto">
            <a:xfrm>
              <a:off x="685800" y="3530755"/>
              <a:ext cx="7543800" cy="1191206"/>
            </a:xfrm>
            <a:prstGeom prst="rect">
              <a:avLst/>
            </a:prstGeom>
            <a:noFill/>
            <a:ln w="76200">
              <a:noFill/>
              <a:miter lim="800000"/>
              <a:headEnd/>
              <a:tailEnd/>
            </a:ln>
          </p:spPr>
          <p:txBody>
            <a:bodyPr wrap="square">
              <a:spAutoFit/>
            </a:bodyPr>
            <a:lstStyle/>
            <a:p>
              <a:pPr lvl="1" algn="l" eaLnBrk="1" hangingPunct="1"/>
              <a:r>
                <a:rPr lang="en-US" sz="2400" dirty="0" smtClean="0"/>
                <a:t>Generalized Independence</a:t>
              </a:r>
              <a:r>
                <a:rPr lang="en-US" sz="2400" b="0" dirty="0" smtClean="0"/>
                <a:t>: Can we exploit some kind of alternative structure?</a:t>
              </a:r>
              <a:endParaRPr lang="en-US" sz="2400" b="0" i="1" dirty="0" smtClean="0"/>
            </a:p>
          </p:txBody>
        </p:sp>
      </p:grpSp>
      <p:sp>
        <p:nvSpPr>
          <p:cNvPr id="237" name="TextBox 236"/>
          <p:cNvSpPr txBox="1"/>
          <p:nvPr/>
        </p:nvSpPr>
        <p:spPr>
          <a:xfrm>
            <a:off x="2286000" y="5726668"/>
            <a:ext cx="1905000" cy="369332"/>
          </a:xfrm>
          <a:prstGeom prst="rect">
            <a:avLst/>
          </a:prstGeom>
          <a:noFill/>
        </p:spPr>
        <p:txBody>
          <a:bodyPr wrap="square" rtlCol="0">
            <a:spAutoFit/>
          </a:bodyPr>
          <a:lstStyle/>
          <a:p>
            <a:r>
              <a:rPr lang="en-US" sz="1800" dirty="0" smtClean="0"/>
              <a:t>Objects</a:t>
            </a:r>
            <a:endParaRPr lang="en-US" sz="1800" dirty="0"/>
          </a:p>
        </p:txBody>
      </p:sp>
      <p:sp>
        <p:nvSpPr>
          <p:cNvPr id="238" name="TextBox 237"/>
          <p:cNvSpPr txBox="1"/>
          <p:nvPr/>
        </p:nvSpPr>
        <p:spPr>
          <a:xfrm rot="16200000">
            <a:off x="1225034" y="4730234"/>
            <a:ext cx="1905000" cy="369332"/>
          </a:xfrm>
          <a:prstGeom prst="rect">
            <a:avLst/>
          </a:prstGeom>
          <a:noFill/>
        </p:spPr>
        <p:txBody>
          <a:bodyPr wrap="square" rtlCol="0">
            <a:spAutoFit/>
          </a:bodyPr>
          <a:lstStyle/>
          <a:p>
            <a:r>
              <a:rPr lang="en-US" sz="1800" dirty="0" smtClean="0"/>
              <a:t>Ranks</a:t>
            </a:r>
            <a:endParaRPr lang="en-US" sz="1800" dirty="0"/>
          </a:p>
        </p:txBody>
      </p:sp>
      <p:grpSp>
        <p:nvGrpSpPr>
          <p:cNvPr id="229" name="Group 390"/>
          <p:cNvGrpSpPr/>
          <p:nvPr/>
        </p:nvGrpSpPr>
        <p:grpSpPr>
          <a:xfrm>
            <a:off x="2438400" y="4038600"/>
            <a:ext cx="1667435" cy="138953"/>
            <a:chOff x="2438400" y="4038600"/>
            <a:chExt cx="1667435" cy="138953"/>
          </a:xfrm>
        </p:grpSpPr>
        <p:sp>
          <p:nvSpPr>
            <p:cNvPr id="246" name="Rectangle 3"/>
            <p:cNvSpPr/>
            <p:nvPr/>
          </p:nvSpPr>
          <p:spPr bwMode="auto">
            <a:xfrm>
              <a:off x="2438400"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7" name="Rectangle 9"/>
            <p:cNvSpPr/>
            <p:nvPr/>
          </p:nvSpPr>
          <p:spPr bwMode="auto">
            <a:xfrm>
              <a:off x="2577353"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0" name="Rectangle 3"/>
            <p:cNvSpPr/>
            <p:nvPr/>
          </p:nvSpPr>
          <p:spPr bwMode="auto">
            <a:xfrm>
              <a:off x="2716306"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1" name="Rectangle 27"/>
            <p:cNvSpPr/>
            <p:nvPr/>
          </p:nvSpPr>
          <p:spPr bwMode="auto">
            <a:xfrm>
              <a:off x="2855259"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0" name="Rectangle 3"/>
            <p:cNvSpPr/>
            <p:nvPr/>
          </p:nvSpPr>
          <p:spPr bwMode="auto">
            <a:xfrm>
              <a:off x="2994212"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1" name="Rectangle 270"/>
            <p:cNvSpPr/>
            <p:nvPr/>
          </p:nvSpPr>
          <p:spPr bwMode="auto">
            <a:xfrm>
              <a:off x="3133165"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8" name="Rectangle 3"/>
            <p:cNvSpPr/>
            <p:nvPr/>
          </p:nvSpPr>
          <p:spPr bwMode="auto">
            <a:xfrm>
              <a:off x="3272117"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19" name="Rectangle 9"/>
            <p:cNvSpPr/>
            <p:nvPr/>
          </p:nvSpPr>
          <p:spPr bwMode="auto">
            <a:xfrm>
              <a:off x="3411070"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2" name="Rectangle 3"/>
            <p:cNvSpPr/>
            <p:nvPr/>
          </p:nvSpPr>
          <p:spPr bwMode="auto">
            <a:xfrm>
              <a:off x="3550023"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3" name="Rectangle 27"/>
            <p:cNvSpPr/>
            <p:nvPr/>
          </p:nvSpPr>
          <p:spPr bwMode="auto">
            <a:xfrm>
              <a:off x="3688976"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2" name="Rectangle 3"/>
            <p:cNvSpPr/>
            <p:nvPr/>
          </p:nvSpPr>
          <p:spPr bwMode="auto">
            <a:xfrm>
              <a:off x="3827929"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3" name="Rectangle 342"/>
            <p:cNvSpPr/>
            <p:nvPr/>
          </p:nvSpPr>
          <p:spPr bwMode="auto">
            <a:xfrm>
              <a:off x="3966882" y="4038600"/>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232" name="Group 391"/>
          <p:cNvGrpSpPr/>
          <p:nvPr/>
        </p:nvGrpSpPr>
        <p:grpSpPr>
          <a:xfrm>
            <a:off x="2438400" y="4177553"/>
            <a:ext cx="1667435" cy="138953"/>
            <a:chOff x="2438400" y="4177553"/>
            <a:chExt cx="1667435" cy="138953"/>
          </a:xfrm>
        </p:grpSpPr>
        <p:sp>
          <p:nvSpPr>
            <p:cNvPr id="248" name="Rectangle 18"/>
            <p:cNvSpPr/>
            <p:nvPr/>
          </p:nvSpPr>
          <p:spPr bwMode="auto">
            <a:xfrm>
              <a:off x="2438400"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49" name="Rectangle 19"/>
            <p:cNvSpPr/>
            <p:nvPr/>
          </p:nvSpPr>
          <p:spPr bwMode="auto">
            <a:xfrm>
              <a:off x="2577353"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2" name="Rectangle 24"/>
            <p:cNvSpPr/>
            <p:nvPr/>
          </p:nvSpPr>
          <p:spPr bwMode="auto">
            <a:xfrm>
              <a:off x="2716306"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53" name="Rectangle 25"/>
            <p:cNvSpPr/>
            <p:nvPr/>
          </p:nvSpPr>
          <p:spPr bwMode="auto">
            <a:xfrm>
              <a:off x="2855259"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2" name="Rectangle 271"/>
            <p:cNvSpPr/>
            <p:nvPr/>
          </p:nvSpPr>
          <p:spPr bwMode="auto">
            <a:xfrm>
              <a:off x="2994212"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73" name="Rectangle 272"/>
            <p:cNvSpPr/>
            <p:nvPr/>
          </p:nvSpPr>
          <p:spPr bwMode="auto">
            <a:xfrm>
              <a:off x="3133165"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0" name="Rectangle 18"/>
            <p:cNvSpPr/>
            <p:nvPr/>
          </p:nvSpPr>
          <p:spPr bwMode="auto">
            <a:xfrm>
              <a:off x="3272117"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1" name="Rectangle 19"/>
            <p:cNvSpPr/>
            <p:nvPr/>
          </p:nvSpPr>
          <p:spPr bwMode="auto">
            <a:xfrm>
              <a:off x="3411070"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4" name="Rectangle 24"/>
            <p:cNvSpPr/>
            <p:nvPr/>
          </p:nvSpPr>
          <p:spPr bwMode="auto">
            <a:xfrm>
              <a:off x="3550023"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25" name="Rectangle 25"/>
            <p:cNvSpPr/>
            <p:nvPr/>
          </p:nvSpPr>
          <p:spPr bwMode="auto">
            <a:xfrm>
              <a:off x="3688976"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4" name="Rectangle 343"/>
            <p:cNvSpPr/>
            <p:nvPr/>
          </p:nvSpPr>
          <p:spPr bwMode="auto">
            <a:xfrm>
              <a:off x="3827929"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5" name="Rectangle 344"/>
            <p:cNvSpPr/>
            <p:nvPr/>
          </p:nvSpPr>
          <p:spPr bwMode="auto">
            <a:xfrm>
              <a:off x="3966882" y="4177553"/>
              <a:ext cx="138953" cy="138953"/>
            </a:xfrm>
            <a:prstGeom prst="rect">
              <a:avLst/>
            </a:prstGeom>
            <a:solidFill>
              <a:srgbClr val="0070C0"/>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sp>
        <p:nvSpPr>
          <p:cNvPr id="393" name="TextBox 392"/>
          <p:cNvSpPr txBox="1"/>
          <p:nvPr/>
        </p:nvSpPr>
        <p:spPr>
          <a:xfrm>
            <a:off x="914400" y="3886200"/>
            <a:ext cx="1905000" cy="338554"/>
          </a:xfrm>
          <a:prstGeom prst="rect">
            <a:avLst/>
          </a:prstGeom>
          <a:noFill/>
        </p:spPr>
        <p:txBody>
          <a:bodyPr wrap="square" rtlCol="0">
            <a:spAutoFit/>
          </a:bodyPr>
          <a:lstStyle/>
          <a:p>
            <a:r>
              <a:rPr lang="en-US" sz="1600" dirty="0" smtClean="0">
                <a:solidFill>
                  <a:srgbClr val="0070C0"/>
                </a:solidFill>
              </a:rPr>
              <a:t>1</a:t>
            </a:r>
            <a:r>
              <a:rPr lang="en-US" sz="1600" baseline="30000" dirty="0" smtClean="0">
                <a:solidFill>
                  <a:srgbClr val="0070C0"/>
                </a:solidFill>
              </a:rPr>
              <a:t>st</a:t>
            </a:r>
            <a:r>
              <a:rPr lang="en-US" sz="1600" dirty="0" smtClean="0">
                <a:solidFill>
                  <a:srgbClr val="0070C0"/>
                </a:solidFill>
              </a:rPr>
              <a:t> place</a:t>
            </a:r>
            <a:endParaRPr lang="en-US" sz="1600" dirty="0">
              <a:solidFill>
                <a:srgbClr val="0070C0"/>
              </a:solidFill>
            </a:endParaRPr>
          </a:p>
        </p:txBody>
      </p:sp>
      <p:sp>
        <p:nvSpPr>
          <p:cNvPr id="394" name="TextBox 393"/>
          <p:cNvSpPr txBox="1"/>
          <p:nvPr/>
        </p:nvSpPr>
        <p:spPr>
          <a:xfrm>
            <a:off x="914400" y="4038600"/>
            <a:ext cx="1905000" cy="338554"/>
          </a:xfrm>
          <a:prstGeom prst="rect">
            <a:avLst/>
          </a:prstGeom>
          <a:noFill/>
        </p:spPr>
        <p:txBody>
          <a:bodyPr wrap="square" rtlCol="0">
            <a:spAutoFit/>
          </a:bodyPr>
          <a:lstStyle/>
          <a:p>
            <a:r>
              <a:rPr lang="en-US" sz="1600" dirty="0" smtClean="0">
                <a:solidFill>
                  <a:srgbClr val="0070C0"/>
                </a:solidFill>
              </a:rPr>
              <a:t>2</a:t>
            </a:r>
            <a:r>
              <a:rPr lang="en-US" sz="1600" baseline="30000" dirty="0" smtClean="0">
                <a:solidFill>
                  <a:srgbClr val="0070C0"/>
                </a:solidFill>
              </a:rPr>
              <a:t>nd</a:t>
            </a:r>
            <a:r>
              <a:rPr lang="en-US" sz="1600" dirty="0" smtClean="0">
                <a:solidFill>
                  <a:srgbClr val="0070C0"/>
                </a:solidFill>
              </a:rPr>
              <a:t> place</a:t>
            </a:r>
            <a:endParaRPr lang="en-US" sz="1600" dirty="0">
              <a:solidFill>
                <a:srgbClr val="0070C0"/>
              </a:solidFill>
            </a:endParaRPr>
          </a:p>
        </p:txBody>
      </p:sp>
      <p:sp>
        <p:nvSpPr>
          <p:cNvPr id="395" name="TextBox 394"/>
          <p:cNvSpPr txBox="1"/>
          <p:nvPr/>
        </p:nvSpPr>
        <p:spPr>
          <a:xfrm>
            <a:off x="1524000" y="6031468"/>
            <a:ext cx="3657600" cy="369332"/>
          </a:xfrm>
          <a:prstGeom prst="rect">
            <a:avLst/>
          </a:prstGeom>
          <a:noFill/>
        </p:spPr>
        <p:txBody>
          <a:bodyPr wrap="square" rtlCol="0">
            <a:spAutoFit/>
          </a:bodyPr>
          <a:lstStyle/>
          <a:p>
            <a:r>
              <a:rPr lang="en-US" sz="1800" dirty="0" smtClean="0"/>
              <a:t>(</a:t>
            </a:r>
            <a:r>
              <a:rPr lang="en-US" sz="1800" dirty="0" err="1" smtClean="0"/>
              <a:t>apples,bananas,coconuts</a:t>
            </a:r>
            <a:r>
              <a:rPr lang="en-US" sz="1800" dirty="0" smtClean="0"/>
              <a:t>…)</a:t>
            </a:r>
            <a:endParaRPr lang="en-US" sz="1800" dirty="0"/>
          </a:p>
        </p:txBody>
      </p:sp>
      <p:sp>
        <p:nvSpPr>
          <p:cNvPr id="397" name="Slide Number Placeholder 396"/>
          <p:cNvSpPr>
            <a:spLocks noGrp="1"/>
          </p:cNvSpPr>
          <p:nvPr>
            <p:ph type="sldNum" sz="quarter" idx="12"/>
          </p:nvPr>
        </p:nvSpPr>
        <p:spPr/>
        <p:txBody>
          <a:bodyPr/>
          <a:lstStyle/>
          <a:p>
            <a:fld id="{5A1D4220-6FA6-4414-AE3B-775DEAC5B3BB}"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3"/>
                                        </p:tgtEl>
                                        <p:attrNameLst>
                                          <p:attrName>style.visibility</p:attrName>
                                        </p:attrNameLst>
                                      </p:cBhvr>
                                      <p:to>
                                        <p:strVal val="visible"/>
                                      </p:to>
                                    </p:set>
                                    <p:animEffect transition="in" filter="fade">
                                      <p:cBhvr>
                                        <p:cTn id="10" dur="1000"/>
                                        <p:tgtEl>
                                          <p:spTgt spid="3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29"/>
                                        </p:tgtEl>
                                      </p:cBhvr>
                                    </p:animEffect>
                                    <p:set>
                                      <p:cBhvr>
                                        <p:cTn id="15" dur="1" fill="hold">
                                          <p:stCondLst>
                                            <p:cond delay="499"/>
                                          </p:stCondLst>
                                        </p:cTn>
                                        <p:tgtEl>
                                          <p:spTgt spid="22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93"/>
                                        </p:tgtEl>
                                      </p:cBhvr>
                                    </p:animEffect>
                                    <p:set>
                                      <p:cBhvr>
                                        <p:cTn id="18" dur="1" fill="hold">
                                          <p:stCondLst>
                                            <p:cond delay="499"/>
                                          </p:stCondLst>
                                        </p:cTn>
                                        <p:tgtEl>
                                          <p:spTgt spid="39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32"/>
                                        </p:tgtEl>
                                        <p:attrNameLst>
                                          <p:attrName>style.visibility</p:attrName>
                                        </p:attrNameLst>
                                      </p:cBhvr>
                                      <p:to>
                                        <p:strVal val="visible"/>
                                      </p:to>
                                    </p:set>
                                    <p:animEffect transition="in" filter="fade">
                                      <p:cBhvr>
                                        <p:cTn id="21" dur="1000"/>
                                        <p:tgtEl>
                                          <p:spTgt spid="2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4"/>
                                        </p:tgtEl>
                                        <p:attrNameLst>
                                          <p:attrName>style.visibility</p:attrName>
                                        </p:attrNameLst>
                                      </p:cBhvr>
                                      <p:to>
                                        <p:strVal val="visible"/>
                                      </p:to>
                                    </p:set>
                                    <p:animEffect transition="in" filter="fade">
                                      <p:cBhvr>
                                        <p:cTn id="24" dur="1000"/>
                                        <p:tgtEl>
                                          <p:spTgt spid="3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2"/>
                                        </p:tgtEl>
                                      </p:cBhvr>
                                    </p:animEffect>
                                    <p:set>
                                      <p:cBhvr>
                                        <p:cTn id="29" dur="1" fill="hold">
                                          <p:stCondLst>
                                            <p:cond delay="499"/>
                                          </p:stCondLst>
                                        </p:cTn>
                                        <p:tgtEl>
                                          <p:spTgt spid="23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94"/>
                                        </p:tgtEl>
                                      </p:cBhvr>
                                    </p:animEffect>
                                    <p:set>
                                      <p:cBhvr>
                                        <p:cTn id="32" dur="1" fill="hold">
                                          <p:stCondLst>
                                            <p:cond delay="499"/>
                                          </p:stCondLst>
                                        </p:cTn>
                                        <p:tgtEl>
                                          <p:spTgt spid="39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1000"/>
                                        <p:tgtEl>
                                          <p:spTgt spid="150"/>
                                        </p:tgtEl>
                                      </p:cBhvr>
                                    </p:animEffect>
                                  </p:childTnLst>
                                </p:cTn>
                              </p:par>
                              <p:par>
                                <p:cTn id="36" presetID="10" presetClass="entr" presetSubtype="0" fill="hold" nodeType="withEffect">
                                  <p:stCondLst>
                                    <p:cond delay="0"/>
                                  </p:stCondLst>
                                  <p:childTnLst>
                                    <p:set>
                                      <p:cBhvr>
                                        <p:cTn id="37" dur="1" fill="hold">
                                          <p:stCondLst>
                                            <p:cond delay="0"/>
                                          </p:stCondLst>
                                        </p:cTn>
                                        <p:tgtEl>
                                          <p:spTgt spid="187"/>
                                        </p:tgtEl>
                                        <p:attrNameLst>
                                          <p:attrName>style.visibility</p:attrName>
                                        </p:attrNameLst>
                                      </p:cBhvr>
                                      <p:to>
                                        <p:strVal val="visible"/>
                                      </p:to>
                                    </p:set>
                                    <p:animEffect transition="in" filter="fade">
                                      <p:cBhvr>
                                        <p:cTn id="38" dur="1000"/>
                                        <p:tgtEl>
                                          <p:spTgt spid="18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5"/>
                                        </p:tgtEl>
                                        <p:attrNameLst>
                                          <p:attrName>style.visibility</p:attrName>
                                        </p:attrNameLst>
                                      </p:cBhvr>
                                      <p:to>
                                        <p:strVal val="visible"/>
                                      </p:to>
                                    </p:set>
                                    <p:animEffect transition="in" filter="wipe(left)">
                                      <p:cBhvr>
                                        <p:cTn id="43" dur="500"/>
                                        <p:tgtEl>
                                          <p:spTgt spid="2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4"/>
                                        </p:tgtEl>
                                        <p:attrNameLst>
                                          <p:attrName>style.visibility</p:attrName>
                                        </p:attrNameLst>
                                      </p:cBhvr>
                                      <p:to>
                                        <p:strVal val="visible"/>
                                      </p:to>
                                    </p:set>
                                    <p:animEffect transition="in" filter="wipe(left)">
                                      <p:cBhvr>
                                        <p:cTn id="48" dur="500"/>
                                        <p:tgtEl>
                                          <p:spTgt spid="22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0" nodeType="clickEffect">
                                  <p:stCondLst>
                                    <p:cond delay="0"/>
                                  </p:stCondLst>
                                  <p:childTnLst>
                                    <p:set>
                                      <p:cBhvr rctx="PPT">
                                        <p:cTn id="52" dur="indefinite"/>
                                        <p:tgtEl>
                                          <p:spTgt spid="3">
                                            <p:txEl>
                                              <p:pRg st="0" end="0"/>
                                            </p:txEl>
                                          </p:spTgt>
                                        </p:tgtEl>
                                        <p:attrNameLst>
                                          <p:attrName>style.opacity</p:attrName>
                                        </p:attrNameLst>
                                      </p:cBhvr>
                                      <p:to>
                                        <p:strVal val="0.15"/>
                                      </p:to>
                                    </p:set>
                                    <p:animEffect filter="image" prLst="opacity: 0.15">
                                      <p:cBhvr rctx="IE">
                                        <p:cTn id="53" dur="indefinite"/>
                                        <p:tgtEl>
                                          <p:spTgt spid="3">
                                            <p:txEl>
                                              <p:pRg st="0" end="0"/>
                                            </p:txEl>
                                          </p:spTgt>
                                        </p:tgtEl>
                                      </p:cBhvr>
                                    </p:animEffect>
                                  </p:childTnLst>
                                </p:cTn>
                              </p:par>
                              <p:par>
                                <p:cTn id="54" presetID="9" presetClass="emph" presetSubtype="0" grpId="0" nodeType="withEffect">
                                  <p:stCondLst>
                                    <p:cond delay="0"/>
                                  </p:stCondLst>
                                  <p:childTnLst>
                                    <p:set>
                                      <p:cBhvr rctx="PPT">
                                        <p:cTn id="55" dur="indefinite"/>
                                        <p:tgtEl>
                                          <p:spTgt spid="3">
                                            <p:txEl>
                                              <p:pRg st="1" end="1"/>
                                            </p:txEl>
                                          </p:spTgt>
                                        </p:tgtEl>
                                        <p:attrNameLst>
                                          <p:attrName>style.opacity</p:attrName>
                                        </p:attrNameLst>
                                      </p:cBhvr>
                                      <p:to>
                                        <p:strVal val="0.15"/>
                                      </p:to>
                                    </p:set>
                                    <p:animEffect filter="image" prLst="opacity: 0.15">
                                      <p:cBhvr rctx="IE">
                                        <p:cTn id="56" dur="indefinite"/>
                                        <p:tgtEl>
                                          <p:spTgt spid="3">
                                            <p:txEl>
                                              <p:pRg st="1" end="1"/>
                                            </p:txEl>
                                          </p:spTgt>
                                        </p:tgtEl>
                                      </p:cBhvr>
                                    </p:animEffect>
                                  </p:childTnLst>
                                </p:cTn>
                              </p:par>
                              <p:par>
                                <p:cTn id="57" presetID="9" presetClass="emph" presetSubtype="0" grpId="0" nodeType="withEffect">
                                  <p:stCondLst>
                                    <p:cond delay="0"/>
                                  </p:stCondLst>
                                  <p:childTnLst>
                                    <p:set>
                                      <p:cBhvr rctx="PPT">
                                        <p:cTn id="58" dur="indefinite"/>
                                        <p:tgtEl>
                                          <p:spTgt spid="3">
                                            <p:txEl>
                                              <p:pRg st="2" end="2"/>
                                            </p:txEl>
                                          </p:spTgt>
                                        </p:tgtEl>
                                        <p:attrNameLst>
                                          <p:attrName>style.opacity</p:attrName>
                                        </p:attrNameLst>
                                      </p:cBhvr>
                                      <p:to>
                                        <p:strVal val="0.15"/>
                                      </p:to>
                                    </p:set>
                                    <p:animEffect filter="image" prLst="opacity: 0.15">
                                      <p:cBhvr rctx="IE">
                                        <p:cTn id="59" dur="indefinite"/>
                                        <p:tgtEl>
                                          <p:spTgt spid="3">
                                            <p:txEl>
                                              <p:pRg st="2" end="2"/>
                                            </p:txEl>
                                          </p:spTgt>
                                        </p:tgtEl>
                                      </p:cBhvr>
                                    </p:animEffect>
                                  </p:childTnLst>
                                </p:cTn>
                              </p:par>
                              <p:par>
                                <p:cTn id="60" presetID="9" presetClass="emph" presetSubtype="0" grpId="0" nodeType="withEffect">
                                  <p:stCondLst>
                                    <p:cond delay="0"/>
                                  </p:stCondLst>
                                  <p:childTnLst>
                                    <p:set>
                                      <p:cBhvr rctx="PPT">
                                        <p:cTn id="61" dur="indefinite"/>
                                        <p:tgtEl>
                                          <p:spTgt spid="3">
                                            <p:txEl>
                                              <p:pRg st="4" end="4"/>
                                            </p:txEl>
                                          </p:spTgt>
                                        </p:tgtEl>
                                        <p:attrNameLst>
                                          <p:attrName>style.opacity</p:attrName>
                                        </p:attrNameLst>
                                      </p:cBhvr>
                                      <p:to>
                                        <p:strVal val="0.15"/>
                                      </p:to>
                                    </p:set>
                                    <p:animEffect filter="image" prLst="opacity: 0.15">
                                      <p:cBhvr rctx="IE">
                                        <p:cTn id="62" dur="indefinite"/>
                                        <p:tgtEl>
                                          <p:spTgt spid="3">
                                            <p:txEl>
                                              <p:pRg st="4" end="4"/>
                                            </p:txEl>
                                          </p:spTgt>
                                        </p:tgtEl>
                                      </p:cBhvr>
                                    </p:animEffect>
                                  </p:childTnLst>
                                </p:cTn>
                              </p:par>
                              <p:par>
                                <p:cTn id="63" presetID="9" presetClass="emph" presetSubtype="0" nodeType="withEffect">
                                  <p:stCondLst>
                                    <p:cond delay="0"/>
                                  </p:stCondLst>
                                  <p:childTnLst>
                                    <p:set>
                                      <p:cBhvr rctx="PPT">
                                        <p:cTn id="64" dur="indefinite"/>
                                        <p:tgtEl>
                                          <p:spTgt spid="4"/>
                                        </p:tgtEl>
                                        <p:attrNameLst>
                                          <p:attrName>style.opacity</p:attrName>
                                        </p:attrNameLst>
                                      </p:cBhvr>
                                      <p:to>
                                        <p:strVal val="0.15"/>
                                      </p:to>
                                    </p:set>
                                    <p:animEffect filter="image" prLst="opacity: 0.15">
                                      <p:cBhvr rctx="IE">
                                        <p:cTn id="65" dur="indefinite"/>
                                        <p:tgtEl>
                                          <p:spTgt spid="4"/>
                                        </p:tgtEl>
                                      </p:cBhvr>
                                    </p:animEffect>
                                  </p:childTnLst>
                                </p:cTn>
                              </p:par>
                              <p:par>
                                <p:cTn id="66" presetID="9" presetClass="emph" presetSubtype="0" grpId="0" nodeType="withEffect">
                                  <p:stCondLst>
                                    <p:cond delay="0"/>
                                  </p:stCondLst>
                                  <p:childTnLst>
                                    <p:set>
                                      <p:cBhvr rctx="PPT">
                                        <p:cTn id="67" dur="indefinite"/>
                                        <p:tgtEl>
                                          <p:spTgt spid="149"/>
                                        </p:tgtEl>
                                        <p:attrNameLst>
                                          <p:attrName>style.opacity</p:attrName>
                                        </p:attrNameLst>
                                      </p:cBhvr>
                                      <p:to>
                                        <p:strVal val="0.15"/>
                                      </p:to>
                                    </p:set>
                                    <p:animEffect filter="image" prLst="opacity: 0.15">
                                      <p:cBhvr rctx="IE">
                                        <p:cTn id="68" dur="indefinite"/>
                                        <p:tgtEl>
                                          <p:spTgt spid="149"/>
                                        </p:tgtEl>
                                      </p:cBhvr>
                                    </p:animEffect>
                                  </p:childTnLst>
                                </p:cTn>
                              </p:par>
                              <p:par>
                                <p:cTn id="69" presetID="9" presetClass="emph" presetSubtype="0" nodeType="withEffect">
                                  <p:stCondLst>
                                    <p:cond delay="0"/>
                                  </p:stCondLst>
                                  <p:childTnLst>
                                    <p:set>
                                      <p:cBhvr rctx="PPT">
                                        <p:cTn id="70" dur="indefinite"/>
                                        <p:tgtEl>
                                          <p:spTgt spid="150"/>
                                        </p:tgtEl>
                                        <p:attrNameLst>
                                          <p:attrName>style.opacity</p:attrName>
                                        </p:attrNameLst>
                                      </p:cBhvr>
                                      <p:to>
                                        <p:strVal val="0.15"/>
                                      </p:to>
                                    </p:set>
                                    <p:animEffect filter="image" prLst="opacity: 0.15">
                                      <p:cBhvr rctx="IE">
                                        <p:cTn id="71" dur="indefinite"/>
                                        <p:tgtEl>
                                          <p:spTgt spid="150"/>
                                        </p:tgtEl>
                                      </p:cBhvr>
                                    </p:animEffect>
                                  </p:childTnLst>
                                </p:cTn>
                              </p:par>
                              <p:par>
                                <p:cTn id="72" presetID="9" presetClass="emph" presetSubtype="0" nodeType="withEffect">
                                  <p:stCondLst>
                                    <p:cond delay="0"/>
                                  </p:stCondLst>
                                  <p:childTnLst>
                                    <p:set>
                                      <p:cBhvr rctx="PPT">
                                        <p:cTn id="73" dur="indefinite"/>
                                        <p:tgtEl>
                                          <p:spTgt spid="187"/>
                                        </p:tgtEl>
                                        <p:attrNameLst>
                                          <p:attrName>style.opacity</p:attrName>
                                        </p:attrNameLst>
                                      </p:cBhvr>
                                      <p:to>
                                        <p:strVal val="0.15"/>
                                      </p:to>
                                    </p:set>
                                    <p:animEffect filter="image" prLst="opacity: 0.15">
                                      <p:cBhvr rctx="IE">
                                        <p:cTn id="74" dur="indefinite"/>
                                        <p:tgtEl>
                                          <p:spTgt spid="187"/>
                                        </p:tgtEl>
                                      </p:cBhvr>
                                    </p:animEffect>
                                  </p:childTnLst>
                                </p:cTn>
                              </p:par>
                              <p:par>
                                <p:cTn id="75" presetID="9" presetClass="emph" presetSubtype="0" nodeType="withEffect">
                                  <p:stCondLst>
                                    <p:cond delay="0"/>
                                  </p:stCondLst>
                                  <p:childTnLst>
                                    <p:set>
                                      <p:cBhvr rctx="PPT">
                                        <p:cTn id="76" dur="indefinite"/>
                                        <p:tgtEl>
                                          <p:spTgt spid="224"/>
                                        </p:tgtEl>
                                        <p:attrNameLst>
                                          <p:attrName>style.opacity</p:attrName>
                                        </p:attrNameLst>
                                      </p:cBhvr>
                                      <p:to>
                                        <p:strVal val="0.15"/>
                                      </p:to>
                                    </p:set>
                                    <p:animEffect filter="image" prLst="opacity: 0.15">
                                      <p:cBhvr rctx="IE">
                                        <p:cTn id="77" dur="indefinite"/>
                                        <p:tgtEl>
                                          <p:spTgt spid="224"/>
                                        </p:tgtEl>
                                      </p:cBhvr>
                                    </p:animEffect>
                                  </p:childTnLst>
                                </p:cTn>
                              </p:par>
                              <p:par>
                                <p:cTn id="78" presetID="9" presetClass="emph" presetSubtype="0" nodeType="withEffect">
                                  <p:stCondLst>
                                    <p:cond delay="0"/>
                                  </p:stCondLst>
                                  <p:childTnLst>
                                    <p:set>
                                      <p:cBhvr rctx="PPT">
                                        <p:cTn id="79" dur="indefinite"/>
                                        <p:tgtEl>
                                          <p:spTgt spid="225"/>
                                        </p:tgtEl>
                                        <p:attrNameLst>
                                          <p:attrName>style.opacity</p:attrName>
                                        </p:attrNameLst>
                                      </p:cBhvr>
                                      <p:to>
                                        <p:strVal val="0.15"/>
                                      </p:to>
                                    </p:set>
                                    <p:animEffect filter="image" prLst="opacity: 0.15">
                                      <p:cBhvr rctx="IE">
                                        <p:cTn id="80" dur="indefinite"/>
                                        <p:tgtEl>
                                          <p:spTgt spid="225"/>
                                        </p:tgtEl>
                                      </p:cBhvr>
                                    </p:animEffect>
                                  </p:childTnLst>
                                </p:cTn>
                              </p:par>
                              <p:par>
                                <p:cTn id="81" presetID="9" presetClass="emph" presetSubtype="0" grpId="0" nodeType="withEffect">
                                  <p:stCondLst>
                                    <p:cond delay="0"/>
                                  </p:stCondLst>
                                  <p:childTnLst>
                                    <p:set>
                                      <p:cBhvr rctx="PPT">
                                        <p:cTn id="82" dur="indefinite"/>
                                        <p:tgtEl>
                                          <p:spTgt spid="237"/>
                                        </p:tgtEl>
                                        <p:attrNameLst>
                                          <p:attrName>style.opacity</p:attrName>
                                        </p:attrNameLst>
                                      </p:cBhvr>
                                      <p:to>
                                        <p:strVal val="0.15"/>
                                      </p:to>
                                    </p:set>
                                    <p:animEffect filter="image" prLst="opacity: 0.15">
                                      <p:cBhvr rctx="IE">
                                        <p:cTn id="83" dur="indefinite"/>
                                        <p:tgtEl>
                                          <p:spTgt spid="237"/>
                                        </p:tgtEl>
                                      </p:cBhvr>
                                    </p:animEffect>
                                  </p:childTnLst>
                                </p:cTn>
                              </p:par>
                              <p:par>
                                <p:cTn id="84" presetID="9" presetClass="emph" presetSubtype="0" grpId="0" nodeType="withEffect">
                                  <p:stCondLst>
                                    <p:cond delay="0"/>
                                  </p:stCondLst>
                                  <p:childTnLst>
                                    <p:set>
                                      <p:cBhvr rctx="PPT">
                                        <p:cTn id="85" dur="indefinite"/>
                                        <p:tgtEl>
                                          <p:spTgt spid="238"/>
                                        </p:tgtEl>
                                        <p:attrNameLst>
                                          <p:attrName>style.opacity</p:attrName>
                                        </p:attrNameLst>
                                      </p:cBhvr>
                                      <p:to>
                                        <p:strVal val="0.15"/>
                                      </p:to>
                                    </p:set>
                                    <p:animEffect filter="image" prLst="opacity: 0.15">
                                      <p:cBhvr rctx="IE">
                                        <p:cTn id="86" dur="indefinite"/>
                                        <p:tgtEl>
                                          <p:spTgt spid="238"/>
                                        </p:tgtEl>
                                      </p:cBhvr>
                                    </p:animEffect>
                                  </p:childTnLst>
                                </p:cTn>
                              </p:par>
                              <p:par>
                                <p:cTn id="87" presetID="9" presetClass="emph" presetSubtype="0" nodeType="withEffect">
                                  <p:stCondLst>
                                    <p:cond delay="0"/>
                                  </p:stCondLst>
                                  <p:childTnLst>
                                    <p:set>
                                      <p:cBhvr rctx="PPT">
                                        <p:cTn id="88" dur="indefinite"/>
                                        <p:tgtEl>
                                          <p:spTgt spid="229"/>
                                        </p:tgtEl>
                                        <p:attrNameLst>
                                          <p:attrName>style.opacity</p:attrName>
                                        </p:attrNameLst>
                                      </p:cBhvr>
                                      <p:to>
                                        <p:strVal val="0.15"/>
                                      </p:to>
                                    </p:set>
                                    <p:animEffect filter="image" prLst="opacity: 0.15">
                                      <p:cBhvr rctx="IE">
                                        <p:cTn id="89" dur="indefinite"/>
                                        <p:tgtEl>
                                          <p:spTgt spid="229"/>
                                        </p:tgtEl>
                                      </p:cBhvr>
                                    </p:animEffect>
                                  </p:childTnLst>
                                </p:cTn>
                              </p:par>
                              <p:par>
                                <p:cTn id="90" presetID="9" presetClass="emph" presetSubtype="0" nodeType="withEffect">
                                  <p:stCondLst>
                                    <p:cond delay="0"/>
                                  </p:stCondLst>
                                  <p:childTnLst>
                                    <p:set>
                                      <p:cBhvr rctx="PPT">
                                        <p:cTn id="91" dur="indefinite"/>
                                        <p:tgtEl>
                                          <p:spTgt spid="232"/>
                                        </p:tgtEl>
                                        <p:attrNameLst>
                                          <p:attrName>style.opacity</p:attrName>
                                        </p:attrNameLst>
                                      </p:cBhvr>
                                      <p:to>
                                        <p:strVal val="0.15"/>
                                      </p:to>
                                    </p:set>
                                    <p:animEffect filter="image" prLst="opacity: 0.15">
                                      <p:cBhvr rctx="IE">
                                        <p:cTn id="92" dur="indefinite"/>
                                        <p:tgtEl>
                                          <p:spTgt spid="232"/>
                                        </p:tgtEl>
                                      </p:cBhvr>
                                    </p:animEffect>
                                  </p:childTnLst>
                                </p:cTn>
                              </p:par>
                              <p:par>
                                <p:cTn id="93" presetID="9" presetClass="emph" presetSubtype="0" grpId="2" nodeType="withEffect">
                                  <p:stCondLst>
                                    <p:cond delay="0"/>
                                  </p:stCondLst>
                                  <p:childTnLst>
                                    <p:set>
                                      <p:cBhvr rctx="PPT">
                                        <p:cTn id="94" dur="indefinite"/>
                                        <p:tgtEl>
                                          <p:spTgt spid="393"/>
                                        </p:tgtEl>
                                        <p:attrNameLst>
                                          <p:attrName>style.opacity</p:attrName>
                                        </p:attrNameLst>
                                      </p:cBhvr>
                                      <p:to>
                                        <p:strVal val="0.15"/>
                                      </p:to>
                                    </p:set>
                                    <p:animEffect filter="image" prLst="opacity: 0.15">
                                      <p:cBhvr rctx="IE">
                                        <p:cTn id="95" dur="indefinite"/>
                                        <p:tgtEl>
                                          <p:spTgt spid="393"/>
                                        </p:tgtEl>
                                      </p:cBhvr>
                                    </p:animEffect>
                                  </p:childTnLst>
                                </p:cTn>
                              </p:par>
                              <p:par>
                                <p:cTn id="96" presetID="9" presetClass="emph" presetSubtype="0" grpId="2" nodeType="withEffect">
                                  <p:stCondLst>
                                    <p:cond delay="0"/>
                                  </p:stCondLst>
                                  <p:childTnLst>
                                    <p:set>
                                      <p:cBhvr rctx="PPT">
                                        <p:cTn id="97" dur="indefinite"/>
                                        <p:tgtEl>
                                          <p:spTgt spid="394"/>
                                        </p:tgtEl>
                                        <p:attrNameLst>
                                          <p:attrName>style.opacity</p:attrName>
                                        </p:attrNameLst>
                                      </p:cBhvr>
                                      <p:to>
                                        <p:strVal val="0.15"/>
                                      </p:to>
                                    </p:set>
                                    <p:animEffect filter="image" prLst="opacity: 0.15">
                                      <p:cBhvr rctx="IE">
                                        <p:cTn id="98" dur="indefinite"/>
                                        <p:tgtEl>
                                          <p:spTgt spid="394"/>
                                        </p:tgtEl>
                                      </p:cBhvr>
                                    </p:animEffect>
                                  </p:childTnLst>
                                </p:cTn>
                              </p:par>
                              <p:par>
                                <p:cTn id="99" presetID="9" presetClass="emph" presetSubtype="0" grpId="0" nodeType="withEffect">
                                  <p:stCondLst>
                                    <p:cond delay="0"/>
                                  </p:stCondLst>
                                  <p:childTnLst>
                                    <p:set>
                                      <p:cBhvr rctx="PPT">
                                        <p:cTn id="100" dur="indefinite"/>
                                        <p:tgtEl>
                                          <p:spTgt spid="395"/>
                                        </p:tgtEl>
                                        <p:attrNameLst>
                                          <p:attrName>style.opacity</p:attrName>
                                        </p:attrNameLst>
                                      </p:cBhvr>
                                      <p:to>
                                        <p:strVal val="0.15"/>
                                      </p:to>
                                    </p:set>
                                    <p:animEffect filter="image" prLst="opacity: 0.15">
                                      <p:cBhvr rctx="IE">
                                        <p:cTn id="101" dur="indefinite"/>
                                        <p:tgtEl>
                                          <p:spTgt spid="395"/>
                                        </p:tgtEl>
                                      </p:cBhvr>
                                    </p:animEffect>
                                  </p:childTnLst>
                                </p:cTn>
                              </p:par>
                              <p:par>
                                <p:cTn id="102" presetID="10" presetClass="entr" presetSubtype="0" fill="hold" nodeType="withEffect">
                                  <p:stCondLst>
                                    <p:cond delay="0"/>
                                  </p:stCondLst>
                                  <p:childTnLst>
                                    <p:set>
                                      <p:cBhvr>
                                        <p:cTn id="103" dur="1" fill="hold">
                                          <p:stCondLst>
                                            <p:cond delay="0"/>
                                          </p:stCondLst>
                                        </p:cTn>
                                        <p:tgtEl>
                                          <p:spTgt spid="226"/>
                                        </p:tgtEl>
                                        <p:attrNameLst>
                                          <p:attrName>style.visibility</p:attrName>
                                        </p:attrNameLst>
                                      </p:cBhvr>
                                      <p:to>
                                        <p:strVal val="visible"/>
                                      </p:to>
                                    </p:set>
                                    <p:animEffect transition="in" filter="fade">
                                      <p:cBhvr>
                                        <p:cTn id="104"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9" grpId="0"/>
      <p:bldP spid="237" grpId="0"/>
      <p:bldP spid="238" grpId="0"/>
      <p:bldP spid="393" grpId="0"/>
      <p:bldP spid="393" grpId="1"/>
      <p:bldP spid="393" grpId="2"/>
      <p:bldP spid="394" grpId="0"/>
      <p:bldP spid="394" grpId="1"/>
      <p:bldP spid="394" grpId="2"/>
      <p:bldP spid="39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Independence</a:t>
            </a:r>
            <a:endParaRPr lang="en-US" dirty="0"/>
          </a:p>
        </p:txBody>
      </p:sp>
      <p:sp>
        <p:nvSpPr>
          <p:cNvPr id="3" name="Content Placeholder 2"/>
          <p:cNvSpPr>
            <a:spLocks noGrp="1"/>
          </p:cNvSpPr>
          <p:nvPr>
            <p:ph idx="1"/>
          </p:nvPr>
        </p:nvSpPr>
        <p:spPr/>
        <p:txBody>
          <a:bodyPr/>
          <a:lstStyle/>
          <a:p>
            <a:r>
              <a:rPr lang="en-US" sz="2400" dirty="0" smtClean="0"/>
              <a:t>Candidate idea: Instead of factoring into independent distributions over ranks, factor into distributions over </a:t>
            </a:r>
            <a:r>
              <a:rPr lang="en-US" sz="2400" b="1" dirty="0" smtClean="0"/>
              <a:t>relative ranks</a:t>
            </a:r>
          </a:p>
          <a:p>
            <a:r>
              <a:rPr lang="en-US" sz="2400" dirty="0" smtClean="0"/>
              <a:t>Example: </a:t>
            </a:r>
          </a:p>
          <a:p>
            <a:pPr lvl="1"/>
            <a:r>
              <a:rPr lang="en-US" dirty="0" smtClean="0">
                <a:sym typeface="Symbol" pitchFamily="18" charset="2"/>
              </a:rPr>
              <a:t> = </a:t>
            </a:r>
            <a:r>
              <a:rPr lang="en-US" dirty="0" smtClean="0"/>
              <a:t>[7 3 2 6 5 4 8 1 9]</a:t>
            </a:r>
          </a:p>
          <a:p>
            <a:pPr lvl="1"/>
            <a:r>
              <a:rPr lang="en-US" dirty="0" smtClean="0">
                <a:latin typeface="cmmi10"/>
                <a:sym typeface="Symbol" pitchFamily="18" charset="2"/>
              </a:rPr>
              <a:t>¿ </a:t>
            </a:r>
            <a:r>
              <a:rPr lang="en-US" dirty="0" smtClean="0"/>
              <a:t>= [1 2 3 4]</a:t>
            </a:r>
          </a:p>
        </p:txBody>
      </p:sp>
      <p:sp>
        <p:nvSpPr>
          <p:cNvPr id="4" name="Slide Number Placeholder 3"/>
          <p:cNvSpPr>
            <a:spLocks noGrp="1"/>
          </p:cNvSpPr>
          <p:nvPr>
            <p:ph type="sldNum" sz="quarter" idx="12"/>
          </p:nvPr>
        </p:nvSpPr>
        <p:spPr/>
        <p:txBody>
          <a:bodyPr/>
          <a:lstStyle/>
          <a:p>
            <a:fld id="{5A1D4220-6FA6-4414-AE3B-775DEAC5B3BB}" type="slidenum">
              <a:rPr lang="en-US" smtClean="0"/>
              <a:pPr/>
              <a:t>46</a:t>
            </a:fld>
            <a:endParaRPr lang="en-US"/>
          </a:p>
        </p:txBody>
      </p:sp>
      <p:pic>
        <p:nvPicPr>
          <p:cNvPr id="8" name="Picture 7" descr="TP_tmp.png"/>
          <p:cNvPicPr>
            <a:picLocks noChangeAspect="1"/>
          </p:cNvPicPr>
          <p:nvPr>
            <p:custDataLst>
              <p:tags r:id="rId1"/>
            </p:custDataLst>
          </p:nvPr>
        </p:nvPicPr>
        <p:blipFill>
          <a:blip r:embed="rId5">
            <a:clrChange>
              <a:clrFrom>
                <a:srgbClr val="FFFFFF"/>
              </a:clrFrom>
              <a:clrTo>
                <a:srgbClr val="FFFFFF">
                  <a:alpha val="0"/>
                </a:srgbClr>
              </a:clrTo>
            </a:clrChange>
          </a:blip>
          <a:stretch>
            <a:fillRect/>
          </a:stretch>
        </p:blipFill>
        <p:spPr bwMode="auto">
          <a:xfrm>
            <a:off x="3048000" y="3988307"/>
            <a:ext cx="3141605" cy="431293"/>
          </a:xfrm>
          <a:prstGeom prst="rect">
            <a:avLst/>
          </a:prstGeom>
          <a:noFill/>
          <a:ln/>
          <a:effectLst/>
        </p:spPr>
      </p:pic>
      <p:grpSp>
        <p:nvGrpSpPr>
          <p:cNvPr id="5" name="Group 15"/>
          <p:cNvGrpSpPr/>
          <p:nvPr/>
        </p:nvGrpSpPr>
        <p:grpSpPr>
          <a:xfrm>
            <a:off x="381000" y="4953000"/>
            <a:ext cx="8534400" cy="1447800"/>
            <a:chOff x="-381000" y="5181600"/>
            <a:chExt cx="8534400" cy="1447800"/>
          </a:xfrm>
        </p:grpSpPr>
        <p:sp>
          <p:nvSpPr>
            <p:cNvPr id="13" name="Rounded Rectangle 12"/>
            <p:cNvSpPr/>
            <p:nvPr/>
          </p:nvSpPr>
          <p:spPr bwMode="auto">
            <a:xfrm>
              <a:off x="-381000" y="5181600"/>
              <a:ext cx="85344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4" name="Text Box 736"/>
            <p:cNvSpPr txBox="1">
              <a:spLocks noChangeArrowheads="1"/>
            </p:cNvSpPr>
            <p:nvPr/>
          </p:nvSpPr>
          <p:spPr bwMode="auto">
            <a:xfrm>
              <a:off x="0" y="5410200"/>
              <a:ext cx="7924800" cy="461665"/>
            </a:xfrm>
            <a:prstGeom prst="rect">
              <a:avLst/>
            </a:prstGeom>
            <a:noFill/>
            <a:ln w="76200">
              <a:noFill/>
              <a:miter lim="800000"/>
              <a:headEnd/>
              <a:tailEnd/>
            </a:ln>
          </p:spPr>
          <p:txBody>
            <a:bodyPr wrap="square">
              <a:spAutoFit/>
            </a:bodyPr>
            <a:lstStyle/>
            <a:p>
              <a:pPr algn="l"/>
              <a:r>
                <a:rPr lang="en-US" sz="2400" b="0" dirty="0" smtClean="0"/>
                <a:t>Define (1,…,p) and (p+1,…n) to be </a:t>
              </a:r>
              <a:r>
                <a:rPr lang="en-US" sz="2400" b="0" i="1" dirty="0" smtClean="0"/>
                <a:t>rank independent</a:t>
              </a:r>
              <a:r>
                <a:rPr lang="en-US" sz="2400" b="0" dirty="0" smtClean="0"/>
                <a:t>  if:</a:t>
              </a:r>
            </a:p>
          </p:txBody>
        </p:sp>
        <p:pic>
          <p:nvPicPr>
            <p:cNvPr id="15" name="Picture 14" descr="TP_tmp.png"/>
            <p:cNvPicPr>
              <a:picLocks noChangeAspect="1"/>
            </p:cNvPicPr>
            <p:nvPr>
              <p:custDataLst>
                <p:tags r:id="rId2"/>
              </p:custDataLst>
            </p:nvPr>
          </p:nvPicPr>
          <p:blipFill>
            <a:blip r:embed="rId6">
              <a:clrChange>
                <a:clrFrom>
                  <a:srgbClr val="FFFFFF"/>
                </a:clrFrom>
                <a:clrTo>
                  <a:srgbClr val="FFFFFF">
                    <a:alpha val="0"/>
                  </a:srgbClr>
                </a:clrTo>
              </a:clrChange>
            </a:blip>
            <a:stretch>
              <a:fillRect/>
            </a:stretch>
          </p:blipFill>
          <p:spPr bwMode="auto">
            <a:xfrm>
              <a:off x="304800" y="6096000"/>
              <a:ext cx="7288507" cy="368757"/>
            </a:xfrm>
            <a:prstGeom prst="rect">
              <a:avLst/>
            </a:prstGeom>
            <a:noFill/>
            <a:ln/>
            <a:effectLst/>
          </p:spPr>
        </p:pic>
      </p:grpSp>
      <p:sp>
        <p:nvSpPr>
          <p:cNvPr id="17" name="Content Placeholder 2"/>
          <p:cNvSpPr txBox="1">
            <a:spLocks/>
          </p:cNvSpPr>
          <p:nvPr/>
        </p:nvSpPr>
        <p:spPr bwMode="auto">
          <a:xfrm>
            <a:off x="457200" y="990600"/>
            <a:ext cx="8305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7"/>
              </a:buBlip>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Candidate idea: Instead of factoring into independent distributions over ranks, factor into distributions over </a:t>
            </a:r>
            <a:r>
              <a:rPr kumimoji="0" lang="en-US"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relative ranks</a:t>
            </a: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7"/>
              </a:buBlip>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Example: </a:t>
            </a:r>
          </a:p>
          <a:p>
            <a:pPr marL="687388" marR="0" lvl="1" indent="-230188" algn="l" defTabSz="914400" rtl="0" eaLnBrk="0" fontAlgn="base" latinLnBrk="0" hangingPunct="0">
              <a:lnSpc>
                <a:spcPct val="100000"/>
              </a:lnSpc>
              <a:spcBef>
                <a:spcPct val="20000"/>
              </a:spcBef>
              <a:spcAft>
                <a:spcPct val="0"/>
              </a:spcAft>
              <a:buClr>
                <a:schemeClr val="hlink"/>
              </a:buClr>
              <a:buSzPct val="65000"/>
              <a:buFont typeface="Wingdings" pitchFamily="2" charset="2"/>
              <a:buBlip>
                <a:blip r:embed="rId8"/>
              </a:buBlip>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sym typeface="Symbol" pitchFamily="18" charset="2"/>
              </a:rPr>
              <a:t> = </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rPr>
              <a:t>[7 </a:t>
            </a:r>
            <a:r>
              <a:rPr kumimoji="0" lang="en-US" sz="2400" b="0" i="0" u="none" strike="noStrike" kern="0" cap="none" spc="0" normalizeH="0" baseline="0" noProof="0" dirty="0" smtClean="0">
                <a:ln>
                  <a:noFill/>
                </a:ln>
                <a:solidFill>
                  <a:srgbClr val="CC00CC"/>
                </a:solidFill>
                <a:effectLst/>
                <a:uLnTx/>
                <a:uFillTx/>
                <a:latin typeface="+mn-lt"/>
                <a:ea typeface="ＭＳ Ｐゴシック" charset="-128"/>
              </a:rPr>
              <a:t>3 2</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rPr>
              <a:t> 6 5 </a:t>
            </a:r>
            <a:r>
              <a:rPr kumimoji="0" lang="en-US" sz="2400" b="0" i="0" u="none" strike="noStrike" kern="0" cap="none" spc="0" normalizeH="0" baseline="0" noProof="0" dirty="0" smtClean="0">
                <a:ln>
                  <a:noFill/>
                </a:ln>
                <a:solidFill>
                  <a:srgbClr val="CC00CC"/>
                </a:solidFill>
                <a:effectLst/>
                <a:uLnTx/>
                <a:uFillTx/>
                <a:latin typeface="+mn-lt"/>
                <a:ea typeface="ＭＳ Ｐゴシック" charset="-128"/>
              </a:rPr>
              <a:t>4</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rPr>
              <a:t> 8 </a:t>
            </a:r>
            <a:r>
              <a:rPr kumimoji="0" lang="en-US" sz="2400" b="0" i="0" u="none" strike="noStrike" kern="0" cap="none" spc="0" normalizeH="0" baseline="0" noProof="0" dirty="0" smtClean="0">
                <a:ln>
                  <a:noFill/>
                </a:ln>
                <a:solidFill>
                  <a:srgbClr val="CC00CC"/>
                </a:solidFill>
                <a:effectLst/>
                <a:uLnTx/>
                <a:uFillTx/>
                <a:latin typeface="+mn-lt"/>
                <a:ea typeface="ＭＳ Ｐゴシック" charset="-128"/>
              </a:rPr>
              <a:t>1</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rPr>
              <a:t> 9]</a:t>
            </a:r>
          </a:p>
          <a:p>
            <a:pPr marL="687388" marR="0" lvl="1" indent="-230188" algn="l" defTabSz="914400" rtl="0" eaLnBrk="0" fontAlgn="base" latinLnBrk="0" hangingPunct="0">
              <a:lnSpc>
                <a:spcPct val="100000"/>
              </a:lnSpc>
              <a:spcBef>
                <a:spcPct val="20000"/>
              </a:spcBef>
              <a:spcAft>
                <a:spcPct val="0"/>
              </a:spcAft>
              <a:buClr>
                <a:schemeClr val="hlink"/>
              </a:buClr>
              <a:buSzPct val="65000"/>
              <a:buFont typeface="Wingdings" pitchFamily="2" charset="2"/>
              <a:buBlip>
                <a:blip r:embed="rId8"/>
              </a:buBlip>
              <a:tabLst/>
              <a:defRPr/>
            </a:pPr>
            <a:r>
              <a:rPr kumimoji="0" lang="en-US" sz="2400" b="0" i="0" u="none" strike="noStrike" kern="0" cap="none" spc="0" normalizeH="0" baseline="0" noProof="0" dirty="0" smtClean="0">
                <a:ln>
                  <a:noFill/>
                </a:ln>
                <a:solidFill>
                  <a:schemeClr val="tx1"/>
                </a:solidFill>
                <a:effectLst/>
                <a:uLnTx/>
                <a:uFillTx/>
                <a:latin typeface="cmmi10"/>
                <a:ea typeface="ＭＳ Ｐゴシック" charset="-128"/>
                <a:sym typeface="Symbol" pitchFamily="18" charset="2"/>
              </a:rPr>
              <a:t>¿ </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rPr>
              <a:t>= [1 2 3 4]</a:t>
            </a:r>
          </a:p>
          <a:p>
            <a:pPr marL="687388" marR="0" lvl="1" indent="-230188" algn="l" defTabSz="914400" rtl="0" eaLnBrk="0" fontAlgn="base" latinLnBrk="0" hangingPunct="0">
              <a:lnSpc>
                <a:spcPct val="100000"/>
              </a:lnSpc>
              <a:spcBef>
                <a:spcPct val="20000"/>
              </a:spcBef>
              <a:spcAft>
                <a:spcPct val="0"/>
              </a:spcAft>
              <a:buClr>
                <a:schemeClr val="hlink"/>
              </a:buClr>
              <a:buSzPct val="65000"/>
              <a:buFont typeface="Wingdings" pitchFamily="2" charset="2"/>
              <a:buBlip>
                <a:blip r:embed="rId8"/>
              </a:buBlip>
              <a:tabLst/>
              <a:defRPr/>
            </a:pPr>
            <a:r>
              <a:rPr kumimoji="0" lang="en-US" sz="2400" b="0" i="0" u="none" strike="noStrike" kern="0" cap="none" spc="0" normalizeH="0" baseline="0" noProof="0" dirty="0" smtClean="0">
                <a:ln>
                  <a:noFill/>
                </a:ln>
                <a:solidFill>
                  <a:srgbClr val="0070C0"/>
                </a:solidFill>
                <a:effectLst/>
                <a:uLnTx/>
                <a:uFillTx/>
                <a:latin typeface="+mn-lt"/>
                <a:ea typeface="ＭＳ Ｐゴシック" charset="-128"/>
              </a:rPr>
              <a:t>Relative ranking </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rPr>
              <a:t>of </a:t>
            </a:r>
            <a:r>
              <a:rPr kumimoji="0" lang="en-US" sz="2400" b="0" i="0" u="none" strike="noStrike" kern="0" cap="none" spc="0" normalizeH="0" baseline="0" noProof="0" dirty="0" smtClean="0">
                <a:ln>
                  <a:noFill/>
                </a:ln>
                <a:solidFill>
                  <a:schemeClr val="tx1"/>
                </a:solidFill>
                <a:effectLst/>
                <a:uLnTx/>
                <a:uFillTx/>
                <a:latin typeface="cmmi10"/>
                <a:ea typeface="ＭＳ Ｐゴシック" charset="-128"/>
                <a:sym typeface="Symbol" pitchFamily="18" charset="2"/>
              </a:rPr>
              <a:t>¿ </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rPr>
              <a:t>in</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sym typeface="Symbol" pitchFamily="18" charset="2"/>
              </a:rPr>
              <a:t> :</a:t>
            </a: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endParaRP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7"/>
              </a:buBlip>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Definition:</a:t>
            </a:r>
          </a:p>
          <a:p>
            <a:pPr marL="687388" marR="0" lvl="1" indent="-230188"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defRPr/>
            </a:pPr>
            <a:endParaRPr kumimoji="0" lang="en-US" sz="2400" b="0" i="0" u="none" strike="noStrike" kern="0" cap="none" spc="0" normalizeH="0" baseline="0" noProof="0" dirty="0">
              <a:ln>
                <a:noFill/>
              </a:ln>
              <a:solidFill>
                <a:schemeClr val="tx1"/>
              </a:solidFill>
              <a:effectLst/>
              <a:uLnTx/>
              <a:uFillTx/>
              <a:latin typeface="+mn-l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1000"/>
                                        <p:tgtEl>
                                          <p:spTgt spid="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1000"/>
                                        <p:tgtEl>
                                          <p:spTgt spid="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fade">
                                      <p:cBhvr>
                                        <p:cTn id="16" dur="1000"/>
                                        <p:tgtEl>
                                          <p:spTgt spid="1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Independence</a:t>
            </a:r>
            <a:endParaRPr lang="en-US" dirty="0"/>
          </a:p>
        </p:txBody>
      </p:sp>
      <p:sp>
        <p:nvSpPr>
          <p:cNvPr id="3" name="Content Placeholder 2"/>
          <p:cNvSpPr>
            <a:spLocks noGrp="1"/>
          </p:cNvSpPr>
          <p:nvPr>
            <p:ph idx="1"/>
          </p:nvPr>
        </p:nvSpPr>
        <p:spPr>
          <a:xfrm>
            <a:off x="457200" y="990600"/>
            <a:ext cx="8305800" cy="5638800"/>
          </a:xfrm>
        </p:spPr>
        <p:txBody>
          <a:bodyPr/>
          <a:lstStyle/>
          <a:p>
            <a:endParaRPr lang="en-US" sz="2400" dirty="0" smtClean="0"/>
          </a:p>
          <a:p>
            <a:endParaRPr lang="en-US" sz="2400" dirty="0" smtClean="0"/>
          </a:p>
          <a:p>
            <a:endParaRPr lang="en-US" sz="2400" dirty="0" smtClean="0"/>
          </a:p>
          <a:p>
            <a:r>
              <a:rPr lang="en-US" sz="2400" dirty="0" smtClean="0"/>
              <a:t>Rank independence is a </a:t>
            </a:r>
            <a:r>
              <a:rPr lang="en-US" sz="2400" b="1" dirty="0" smtClean="0"/>
              <a:t>strict generalization</a:t>
            </a:r>
            <a:r>
              <a:rPr lang="en-US" sz="2400" dirty="0" smtClean="0"/>
              <a:t> of independence</a:t>
            </a:r>
          </a:p>
          <a:p>
            <a:r>
              <a:rPr lang="en-US" sz="2400" dirty="0" smtClean="0"/>
              <a:t>The joint distribution h can also be written as a convolution:</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Some connections to </a:t>
            </a:r>
            <a:r>
              <a:rPr lang="en-US" sz="2400" i="1" dirty="0" smtClean="0"/>
              <a:t>Radon transforms</a:t>
            </a:r>
            <a:r>
              <a:rPr lang="en-US" sz="2400" dirty="0" smtClean="0"/>
              <a:t>…</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5A1D4220-6FA6-4414-AE3B-775DEAC5B3BB}" type="slidenum">
              <a:rPr lang="en-US" smtClean="0"/>
              <a:pPr/>
              <a:t>47</a:t>
            </a:fld>
            <a:endParaRPr lang="en-US"/>
          </a:p>
        </p:txBody>
      </p:sp>
      <p:pic>
        <p:nvPicPr>
          <p:cNvPr id="5" name="Picture 4" descr="TP_tmp.png"/>
          <p:cNvPicPr>
            <a:picLocks noChangeAspect="1"/>
          </p:cNvPicPr>
          <p:nvPr>
            <p:custDataLst>
              <p:tags r:id="rId1"/>
            </p:custDataLst>
          </p:nvPr>
        </p:nvPicPr>
        <p:blipFill>
          <a:blip r:embed="rId5">
            <a:clrChange>
              <a:clrFrom>
                <a:srgbClr val="FFFFFF"/>
              </a:clrFrom>
              <a:clrTo>
                <a:srgbClr val="FFFFFF">
                  <a:alpha val="0"/>
                </a:srgbClr>
              </a:clrTo>
            </a:clrChange>
          </a:blip>
          <a:stretch>
            <a:fillRect/>
          </a:stretch>
        </p:blipFill>
        <p:spPr bwMode="auto">
          <a:xfrm>
            <a:off x="228600" y="1447800"/>
            <a:ext cx="8610600" cy="435647"/>
          </a:xfrm>
          <a:prstGeom prst="rect">
            <a:avLst/>
          </a:prstGeom>
          <a:noFill/>
          <a:ln/>
          <a:effectLst/>
        </p:spPr>
      </p:pic>
      <p:pic>
        <p:nvPicPr>
          <p:cNvPr id="7" name="Picture 6" descr="TP_tmp.png"/>
          <p:cNvPicPr>
            <a:picLocks noChangeAspect="1"/>
          </p:cNvPicPr>
          <p:nvPr>
            <p:custDataLst>
              <p:tags r:id="rId2"/>
            </p:custDataLst>
          </p:nvPr>
        </p:nvPicPr>
        <p:blipFill>
          <a:blip r:embed="rId6">
            <a:clrChange>
              <a:clrFrom>
                <a:srgbClr val="FFFFFF"/>
              </a:clrFrom>
              <a:clrTo>
                <a:srgbClr val="FFFFFF">
                  <a:alpha val="0"/>
                </a:srgbClr>
              </a:clrTo>
            </a:clrChange>
          </a:blip>
          <a:stretch>
            <a:fillRect/>
          </a:stretch>
        </p:blipFill>
        <p:spPr bwMode="auto">
          <a:xfrm>
            <a:off x="661516" y="3983912"/>
            <a:ext cx="7897166" cy="435688"/>
          </a:xfrm>
          <a:prstGeom prst="rect">
            <a:avLst/>
          </a:prstGeom>
          <a:noFill/>
          <a:ln/>
          <a:effectLst/>
        </p:spPr>
      </p:pic>
      <p:grpSp>
        <p:nvGrpSpPr>
          <p:cNvPr id="6" name="Group 7"/>
          <p:cNvGrpSpPr/>
          <p:nvPr/>
        </p:nvGrpSpPr>
        <p:grpSpPr>
          <a:xfrm>
            <a:off x="685800" y="2452601"/>
            <a:ext cx="7507224" cy="1952799"/>
            <a:chOff x="685800" y="3429000"/>
            <a:chExt cx="7583055" cy="1447800"/>
          </a:xfrm>
        </p:grpSpPr>
        <p:sp>
          <p:nvSpPr>
            <p:cNvPr id="9" name="Rounded Rectangle 8"/>
            <p:cNvSpPr/>
            <p:nvPr/>
          </p:nvSpPr>
          <p:spPr bwMode="auto">
            <a:xfrm>
              <a:off x="953655" y="3429000"/>
              <a:ext cx="73152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10" name="Text Box 736"/>
            <p:cNvSpPr txBox="1">
              <a:spLocks noChangeArrowheads="1"/>
            </p:cNvSpPr>
            <p:nvPr/>
          </p:nvSpPr>
          <p:spPr bwMode="auto">
            <a:xfrm>
              <a:off x="685800" y="3530756"/>
              <a:ext cx="7543800" cy="1233609"/>
            </a:xfrm>
            <a:prstGeom prst="rect">
              <a:avLst/>
            </a:prstGeom>
            <a:noFill/>
            <a:ln w="76200">
              <a:noFill/>
              <a:miter lim="800000"/>
              <a:headEnd/>
              <a:tailEnd/>
            </a:ln>
          </p:spPr>
          <p:txBody>
            <a:bodyPr wrap="square">
              <a:spAutoFit/>
            </a:bodyPr>
            <a:lstStyle/>
            <a:p>
              <a:pPr lvl="1" algn="l" eaLnBrk="1" hangingPunct="1"/>
              <a:r>
                <a:rPr lang="en-US" sz="2000" dirty="0" smtClean="0"/>
                <a:t>Rank independence</a:t>
              </a:r>
              <a:r>
                <a:rPr lang="en-US" sz="2000" b="0" dirty="0" smtClean="0"/>
                <a:t>: </a:t>
              </a:r>
            </a:p>
            <a:p>
              <a:pPr lvl="1" algn="l" eaLnBrk="1" hangingPunct="1"/>
              <a:r>
                <a:rPr lang="en-US" sz="1800" b="0" dirty="0" smtClean="0"/>
                <a:t>	Does rank independence hold in real ranked data?</a:t>
              </a:r>
            </a:p>
            <a:p>
              <a:pPr lvl="1" algn="l" eaLnBrk="1" hangingPunct="1"/>
              <a:r>
                <a:rPr lang="en-US" sz="1800" b="0" dirty="0" smtClean="0"/>
                <a:t>	Can we exploit it for fast inference?</a:t>
              </a:r>
            </a:p>
            <a:p>
              <a:pPr lvl="1" algn="l" eaLnBrk="1" hangingPunct="1"/>
              <a:r>
                <a:rPr lang="en-US" sz="1800" b="0" dirty="0" smtClean="0"/>
                <a:t>	Are there conditional generalizations of rank independence?</a:t>
              </a:r>
            </a:p>
          </p:txBody>
        </p:sp>
      </p:grpSp>
      <p:pic>
        <p:nvPicPr>
          <p:cNvPr id="11" name="Picture 4"/>
          <p:cNvPicPr>
            <a:picLocks noChangeAspect="1" noChangeArrowheads="1"/>
          </p:cNvPicPr>
          <p:nvPr/>
        </p:nvPicPr>
        <p:blipFill>
          <a:blip r:embed="rId7"/>
          <a:srcRect/>
          <a:stretch>
            <a:fillRect/>
          </a:stretch>
        </p:blipFill>
        <p:spPr bwMode="auto">
          <a:xfrm>
            <a:off x="914400" y="4572000"/>
            <a:ext cx="2362200" cy="1340308"/>
          </a:xfrm>
          <a:prstGeom prst="rect">
            <a:avLst/>
          </a:prstGeom>
          <a:noFill/>
          <a:ln w="12700">
            <a:solidFill>
              <a:schemeClr val="tx1"/>
            </a:solidFill>
            <a:miter lim="800000"/>
            <a:headEnd/>
            <a:tailEnd/>
          </a:ln>
          <a:effectLst>
            <a:outerShdw blurRad="50800" dist="38100" dir="8100000" algn="tr" rotWithShape="0">
              <a:prstClr val="black">
                <a:alpha val="40000"/>
              </a:prstClr>
            </a:outerShdw>
          </a:effectLst>
        </p:spPr>
      </p:pic>
      <p:sp>
        <p:nvSpPr>
          <p:cNvPr id="12" name="TextBox 11"/>
          <p:cNvSpPr txBox="1"/>
          <p:nvPr/>
        </p:nvSpPr>
        <p:spPr>
          <a:xfrm>
            <a:off x="3733800" y="4876800"/>
            <a:ext cx="3810000" cy="646331"/>
          </a:xfrm>
          <a:prstGeom prst="rect">
            <a:avLst/>
          </a:prstGeom>
          <a:noFill/>
        </p:spPr>
        <p:txBody>
          <a:bodyPr wrap="square" rtlCol="0">
            <a:spAutoFit/>
          </a:bodyPr>
          <a:lstStyle/>
          <a:p>
            <a:r>
              <a:rPr lang="en-US" sz="1800" b="0" dirty="0" smtClean="0"/>
              <a:t>(think of shuffling two independent permutations together)</a:t>
            </a:r>
            <a:endParaRPr lang="en-US"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9" presetClass="emph" presetSubtype="0" nodeType="withEffect">
                                  <p:stCondLst>
                                    <p:cond delay="0"/>
                                  </p:stCondLst>
                                  <p:childTnLst>
                                    <p:set>
                                      <p:cBhvr rctx="PPT">
                                        <p:cTn id="21" dur="indefinite"/>
                                        <p:tgtEl>
                                          <p:spTgt spid="5"/>
                                        </p:tgtEl>
                                        <p:attrNameLst>
                                          <p:attrName>style.opacity</p:attrName>
                                        </p:attrNameLst>
                                      </p:cBhvr>
                                      <p:to>
                                        <p:strVal val="0.15"/>
                                      </p:to>
                                    </p:set>
                                    <p:animEffect filter="image" prLst="opacity: 0.15">
                                      <p:cBhvr rctx="IE">
                                        <p:cTn id="22" dur="indefinite"/>
                                        <p:tgtEl>
                                          <p:spTgt spid="5"/>
                                        </p:tgtEl>
                                      </p:cBhvr>
                                    </p:animEffect>
                                  </p:childTnLst>
                                </p:cTn>
                              </p:par>
                              <p:par>
                                <p:cTn id="23" presetID="9" presetClass="emph" presetSubtype="0" nodeType="withEffect">
                                  <p:stCondLst>
                                    <p:cond delay="0"/>
                                  </p:stCondLst>
                                  <p:childTnLst>
                                    <p:set>
                                      <p:cBhvr rctx="PPT">
                                        <p:cTn id="24" dur="indefinite"/>
                                        <p:tgtEl>
                                          <p:spTgt spid="3">
                                            <p:txEl>
                                              <p:pRg st="3" end="3"/>
                                            </p:txEl>
                                          </p:spTgt>
                                        </p:tgtEl>
                                        <p:attrNameLst>
                                          <p:attrName>style.opacity</p:attrName>
                                        </p:attrNameLst>
                                      </p:cBhvr>
                                      <p:to>
                                        <p:strVal val="0.15"/>
                                      </p:to>
                                    </p:set>
                                    <p:animEffect filter="image" prLst="opacity: 0.15">
                                      <p:cBhvr rctx="IE">
                                        <p:cTn id="25" dur="indefinite"/>
                                        <p:tgtEl>
                                          <p:spTgt spid="3">
                                            <p:txEl>
                                              <p:pRg st="3" end="3"/>
                                            </p:txEl>
                                          </p:spTgt>
                                        </p:tgtEl>
                                      </p:cBhvr>
                                    </p:animEffect>
                                  </p:childTnLst>
                                </p:cTn>
                              </p:par>
                              <p:par>
                                <p:cTn id="26" presetID="9" presetClass="emph" presetSubtype="0" nodeType="withEffect">
                                  <p:stCondLst>
                                    <p:cond delay="0"/>
                                  </p:stCondLst>
                                  <p:childTnLst>
                                    <p:set>
                                      <p:cBhvr rctx="PPT">
                                        <p:cTn id="27" dur="indefinite"/>
                                        <p:tgtEl>
                                          <p:spTgt spid="3">
                                            <p:txEl>
                                              <p:pRg st="4" end="4"/>
                                            </p:txEl>
                                          </p:spTgt>
                                        </p:tgtEl>
                                        <p:attrNameLst>
                                          <p:attrName>style.opacity</p:attrName>
                                        </p:attrNameLst>
                                      </p:cBhvr>
                                      <p:to>
                                        <p:strVal val="0.15"/>
                                      </p:to>
                                    </p:set>
                                    <p:animEffect filter="image" prLst="opacity: 0.15">
                                      <p:cBhvr rctx="IE">
                                        <p:cTn id="28" dur="indefinite"/>
                                        <p:tgtEl>
                                          <p:spTgt spid="3">
                                            <p:txEl>
                                              <p:pRg st="4" end="4"/>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15"/>
                                      </p:to>
                                    </p:set>
                                    <p:animEffect filter="image" prLst="opacity: 0.15">
                                      <p:cBhvr rctx="IE">
                                        <p:cTn id="31" dur="indefinite"/>
                                        <p:tgtEl>
                                          <p:spTgt spid="3">
                                            <p:txEl>
                                              <p:pRg st="10" end="10"/>
                                            </p:txEl>
                                          </p:spTgt>
                                        </p:tgtEl>
                                      </p:cBhvr>
                                    </p:animEffect>
                                  </p:childTnLst>
                                </p:cTn>
                              </p:par>
                              <p:par>
                                <p:cTn id="32" presetID="9" presetClass="emph" presetSubtype="0" nodeType="withEffect">
                                  <p:stCondLst>
                                    <p:cond delay="0"/>
                                  </p:stCondLst>
                                  <p:childTnLst>
                                    <p:set>
                                      <p:cBhvr rctx="PPT">
                                        <p:cTn id="33" dur="indefinite"/>
                                        <p:tgtEl>
                                          <p:spTgt spid="7"/>
                                        </p:tgtEl>
                                        <p:attrNameLst>
                                          <p:attrName>style.opacity</p:attrName>
                                        </p:attrNameLst>
                                      </p:cBhvr>
                                      <p:to>
                                        <p:strVal val="0.15"/>
                                      </p:to>
                                    </p:set>
                                    <p:animEffect filter="image" prLst="opacity: 0.15">
                                      <p:cBhvr rctx="IE">
                                        <p:cTn id="34" dur="indefinite"/>
                                        <p:tgtEl>
                                          <p:spTgt spid="7"/>
                                        </p:tgtEl>
                                      </p:cBhvr>
                                    </p:animEffect>
                                  </p:childTnLst>
                                </p:cTn>
                              </p:par>
                              <p:par>
                                <p:cTn id="35" presetID="9" presetClass="emph" presetSubtype="0" nodeType="withEffect">
                                  <p:stCondLst>
                                    <p:cond delay="0"/>
                                  </p:stCondLst>
                                  <p:childTnLst>
                                    <p:set>
                                      <p:cBhvr rctx="PPT">
                                        <p:cTn id="36" dur="indefinite"/>
                                        <p:tgtEl>
                                          <p:spTgt spid="11"/>
                                        </p:tgtEl>
                                        <p:attrNameLst>
                                          <p:attrName>style.opacity</p:attrName>
                                        </p:attrNameLst>
                                      </p:cBhvr>
                                      <p:to>
                                        <p:strVal val="0.15"/>
                                      </p:to>
                                    </p:set>
                                    <p:animEffect filter="image" prLst="opacity: 0.15">
                                      <p:cBhvr rctx="IE">
                                        <p:cTn id="37" dur="indefinite"/>
                                        <p:tgtEl>
                                          <p:spTgt spid="11"/>
                                        </p:tgtEl>
                                      </p:cBhvr>
                                    </p:animEffect>
                                  </p:childTnLst>
                                </p:cTn>
                              </p:par>
                              <p:par>
                                <p:cTn id="38" presetID="9" presetClass="emph" presetSubtype="0" grpId="1" nodeType="withEffect">
                                  <p:stCondLst>
                                    <p:cond delay="0"/>
                                  </p:stCondLst>
                                  <p:childTnLst>
                                    <p:set>
                                      <p:cBhvr rctx="PPT">
                                        <p:cTn id="39" dur="indefinite"/>
                                        <p:tgtEl>
                                          <p:spTgt spid="12"/>
                                        </p:tgtEl>
                                        <p:attrNameLst>
                                          <p:attrName>style.opacity</p:attrName>
                                        </p:attrNameLst>
                                      </p:cBhvr>
                                      <p:to>
                                        <p:strVal val="0.15"/>
                                      </p:to>
                                    </p:set>
                                    <p:animEffect filter="image" prLst="opacity: 0.15">
                                      <p:cBhvr rctx="IE">
                                        <p:cTn id="40"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Generalization to unseen objects</a:t>
            </a:r>
            <a:endParaRPr lang="en-US" sz="3600" dirty="0"/>
          </a:p>
        </p:txBody>
      </p:sp>
      <p:sp>
        <p:nvSpPr>
          <p:cNvPr id="3" name="Content Placeholder 2"/>
          <p:cNvSpPr>
            <a:spLocks noGrp="1"/>
          </p:cNvSpPr>
          <p:nvPr>
            <p:ph idx="1"/>
          </p:nvPr>
        </p:nvSpPr>
        <p:spPr>
          <a:xfrm>
            <a:off x="457200" y="990600"/>
            <a:ext cx="8305800" cy="5410200"/>
          </a:xfrm>
        </p:spPr>
        <p:txBody>
          <a:bodyPr/>
          <a:lstStyle/>
          <a:p>
            <a:r>
              <a:rPr lang="en-US" sz="2400" dirty="0" smtClean="0"/>
              <a:t>Consider a distribution P over user preference rankings on fruits:</a:t>
            </a:r>
          </a:p>
          <a:p>
            <a:endParaRPr lang="en-US" sz="2400" dirty="0" smtClean="0"/>
          </a:p>
          <a:p>
            <a:endParaRPr lang="en-US" sz="2400" dirty="0" smtClean="0"/>
          </a:p>
          <a:p>
            <a:pPr>
              <a:buNone/>
            </a:pPr>
            <a:endParaRPr lang="en-US" sz="2400" dirty="0" smtClean="0"/>
          </a:p>
          <a:p>
            <a:r>
              <a:rPr lang="en-US" sz="2400" dirty="0" smtClean="0"/>
              <a:t>How can we modify P to include a never-before encountered object?</a:t>
            </a:r>
          </a:p>
          <a:p>
            <a:endParaRPr lang="en-US" sz="2400" dirty="0" smtClean="0"/>
          </a:p>
          <a:p>
            <a:endParaRPr lang="en-US" sz="2400" dirty="0" smtClean="0"/>
          </a:p>
          <a:p>
            <a:pPr>
              <a:buNone/>
            </a:pPr>
            <a:endParaRPr lang="en-US" sz="2400" dirty="0" smtClean="0"/>
          </a:p>
          <a:p>
            <a:r>
              <a:rPr lang="en-US" sz="2400" dirty="0" smtClean="0"/>
              <a:t>What if we know that the new object is a citrus fruit?</a:t>
            </a:r>
            <a:endParaRPr lang="en-US" sz="2000" dirty="0"/>
          </a:p>
        </p:txBody>
      </p:sp>
      <p:sp>
        <p:nvSpPr>
          <p:cNvPr id="4" name="Slide Number Placeholder 3"/>
          <p:cNvSpPr>
            <a:spLocks noGrp="1"/>
          </p:cNvSpPr>
          <p:nvPr>
            <p:ph type="sldNum" sz="quarter" idx="12"/>
          </p:nvPr>
        </p:nvSpPr>
        <p:spPr/>
        <p:txBody>
          <a:bodyPr/>
          <a:lstStyle/>
          <a:p>
            <a:fld id="{5A1D4220-6FA6-4414-AE3B-775DEAC5B3BB}" type="slidenum">
              <a:rPr lang="en-US" smtClean="0"/>
              <a:pPr/>
              <a:t>48</a:t>
            </a:fld>
            <a:endParaRPr lang="en-US" dirty="0"/>
          </a:p>
        </p:txBody>
      </p:sp>
      <p:pic>
        <p:nvPicPr>
          <p:cNvPr id="90124" name="Picture 12" descr="http://marinadedave.files.wordpress.com/2008/04/lemon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49077" y="4038600"/>
            <a:ext cx="951323" cy="962025"/>
          </a:xfrm>
          <a:prstGeom prst="rect">
            <a:avLst/>
          </a:prstGeom>
          <a:noFill/>
        </p:spPr>
      </p:pic>
      <p:grpSp>
        <p:nvGrpSpPr>
          <p:cNvPr id="5" name="Group 15"/>
          <p:cNvGrpSpPr/>
          <p:nvPr/>
        </p:nvGrpSpPr>
        <p:grpSpPr>
          <a:xfrm>
            <a:off x="2590800" y="1371600"/>
            <a:ext cx="2895600" cy="1491916"/>
            <a:chOff x="2362200" y="1600200"/>
            <a:chExt cx="4584701" cy="2362200"/>
          </a:xfrm>
        </p:grpSpPr>
        <p:grpSp>
          <p:nvGrpSpPr>
            <p:cNvPr id="6" name="Group 12"/>
            <p:cNvGrpSpPr/>
            <p:nvPr/>
          </p:nvGrpSpPr>
          <p:grpSpPr>
            <a:xfrm>
              <a:off x="2590800" y="1600200"/>
              <a:ext cx="4356101" cy="2238376"/>
              <a:chOff x="609600" y="1447800"/>
              <a:chExt cx="4356101" cy="2238376"/>
            </a:xfrm>
          </p:grpSpPr>
          <p:pic>
            <p:nvPicPr>
              <p:cNvPr id="90114" name="Picture 2" descr="http://thumbs.dreamstime.com/thumb_235/1202513581PVn24j.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66800" y="1676400"/>
                <a:ext cx="1137626" cy="1209676"/>
              </a:xfrm>
              <a:prstGeom prst="rect">
                <a:avLst/>
              </a:prstGeom>
              <a:noFill/>
            </p:spPr>
          </p:pic>
          <p:pic>
            <p:nvPicPr>
              <p:cNvPr id="90116" name="Picture 4" descr="http://www.foodsubs.com/Photos/apple-braeburn.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90800" y="2209800"/>
                <a:ext cx="980623" cy="895351"/>
              </a:xfrm>
              <a:prstGeom prst="rect">
                <a:avLst/>
              </a:prstGeom>
              <a:noFill/>
            </p:spPr>
          </p:pic>
          <p:pic>
            <p:nvPicPr>
              <p:cNvPr id="90118" name="Picture 6" descr="http://www.thedailygreen.com/cm/thedailygreen/images/hm/banana-clean-FD-lg.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524000" y="2362200"/>
                <a:ext cx="1265768" cy="990601"/>
              </a:xfrm>
              <a:prstGeom prst="rect">
                <a:avLst/>
              </a:prstGeom>
              <a:noFill/>
            </p:spPr>
          </p:pic>
          <p:pic>
            <p:nvPicPr>
              <p:cNvPr id="90120" name="Picture 8" descr="http://www.producepedia.com/images/commodity/grapefruit.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52800" y="1447800"/>
                <a:ext cx="1066800" cy="1066800"/>
              </a:xfrm>
              <a:prstGeom prst="rect">
                <a:avLst/>
              </a:prstGeom>
              <a:noFill/>
            </p:spPr>
          </p:pic>
          <p:pic>
            <p:nvPicPr>
              <p:cNvPr id="90122" name="Picture 10" descr="http://i.pbase.com/u25/dannysmythe/upload/40709058.Coconut.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133600" y="1524000"/>
                <a:ext cx="854075" cy="854075"/>
              </a:xfrm>
              <a:prstGeom prst="rect">
                <a:avLst/>
              </a:prstGeom>
              <a:noFill/>
            </p:spPr>
          </p:pic>
          <p:pic>
            <p:nvPicPr>
              <p:cNvPr id="90126" name="Picture 14" descr="http://jumainejones.files.wordpress.com/2007/03/42654455-1lime.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09600" y="2514600"/>
                <a:ext cx="961030" cy="804863"/>
              </a:xfrm>
              <a:prstGeom prst="rect">
                <a:avLst/>
              </a:prstGeom>
              <a:noFill/>
            </p:spPr>
          </p:pic>
          <p:pic>
            <p:nvPicPr>
              <p:cNvPr id="90128" name="Picture 16" descr="http://weblogs.variety.com/photos/uncategorized/clementine.jp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743200" y="2286000"/>
                <a:ext cx="2222501" cy="1400176"/>
              </a:xfrm>
              <a:prstGeom prst="rect">
                <a:avLst/>
              </a:prstGeom>
              <a:noFill/>
            </p:spPr>
          </p:pic>
        </p:grpSp>
        <p:sp>
          <p:nvSpPr>
            <p:cNvPr id="14" name="Left Brace 13"/>
            <p:cNvSpPr/>
            <p:nvPr/>
          </p:nvSpPr>
          <p:spPr bwMode="auto">
            <a:xfrm>
              <a:off x="2362200" y="1828800"/>
              <a:ext cx="304800" cy="2133600"/>
            </a:xfrm>
            <a:prstGeom prst="leftBrace">
              <a:avLst>
                <a:gd name="adj1" fmla="val 40333"/>
                <a:gd name="adj2" fmla="val 50000"/>
              </a:avLst>
            </a:prstGeom>
            <a:noFill/>
            <a:ln w="571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5" name="Left Brace 14"/>
            <p:cNvSpPr/>
            <p:nvPr/>
          </p:nvSpPr>
          <p:spPr bwMode="auto">
            <a:xfrm flipH="1">
              <a:off x="6477000" y="1828800"/>
              <a:ext cx="304800" cy="2133600"/>
            </a:xfrm>
            <a:prstGeom prst="leftBrace">
              <a:avLst>
                <a:gd name="adj1" fmla="val 40333"/>
                <a:gd name="adj2" fmla="val 50000"/>
              </a:avLst>
            </a:prstGeom>
            <a:noFill/>
            <a:ln w="571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grpSp>
        <p:nvGrpSpPr>
          <p:cNvPr id="7" name="Group 16"/>
          <p:cNvGrpSpPr/>
          <p:nvPr/>
        </p:nvGrpSpPr>
        <p:grpSpPr>
          <a:xfrm>
            <a:off x="4267200" y="3733800"/>
            <a:ext cx="2895600" cy="1491916"/>
            <a:chOff x="2362200" y="1600200"/>
            <a:chExt cx="4584701" cy="2362200"/>
          </a:xfrm>
        </p:grpSpPr>
        <p:grpSp>
          <p:nvGrpSpPr>
            <p:cNvPr id="8" name="Group 12"/>
            <p:cNvGrpSpPr/>
            <p:nvPr/>
          </p:nvGrpSpPr>
          <p:grpSpPr>
            <a:xfrm>
              <a:off x="2590800" y="1600200"/>
              <a:ext cx="4356101" cy="2238376"/>
              <a:chOff x="609600" y="1447800"/>
              <a:chExt cx="4356101" cy="2238376"/>
            </a:xfrm>
          </p:grpSpPr>
          <p:pic>
            <p:nvPicPr>
              <p:cNvPr id="21" name="Picture 2" descr="http://thumbs.dreamstime.com/thumb_235/1202513581PVn24j.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66800" y="1676400"/>
                <a:ext cx="1137626" cy="1209676"/>
              </a:xfrm>
              <a:prstGeom prst="rect">
                <a:avLst/>
              </a:prstGeom>
              <a:noFill/>
            </p:spPr>
          </p:pic>
          <p:pic>
            <p:nvPicPr>
              <p:cNvPr id="22" name="Picture 4" descr="http://www.foodsubs.com/Photos/apple-braeburn.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90800" y="2209800"/>
                <a:ext cx="980623" cy="895351"/>
              </a:xfrm>
              <a:prstGeom prst="rect">
                <a:avLst/>
              </a:prstGeom>
              <a:noFill/>
            </p:spPr>
          </p:pic>
          <p:pic>
            <p:nvPicPr>
              <p:cNvPr id="23" name="Picture 6" descr="http://www.thedailygreen.com/cm/thedailygreen/images/hm/banana-clean-FD-lg.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524000" y="2362200"/>
                <a:ext cx="1265768" cy="990601"/>
              </a:xfrm>
              <a:prstGeom prst="rect">
                <a:avLst/>
              </a:prstGeom>
              <a:noFill/>
            </p:spPr>
          </p:pic>
          <p:pic>
            <p:nvPicPr>
              <p:cNvPr id="24" name="Picture 8" descr="http://www.producepedia.com/images/commodity/grapefruit.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52800" y="1447800"/>
                <a:ext cx="1066800" cy="1066800"/>
              </a:xfrm>
              <a:prstGeom prst="rect">
                <a:avLst/>
              </a:prstGeom>
              <a:noFill/>
            </p:spPr>
          </p:pic>
          <p:pic>
            <p:nvPicPr>
              <p:cNvPr id="25" name="Picture 10" descr="http://i.pbase.com/u25/dannysmythe/upload/40709058.Coconut.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133600" y="1524000"/>
                <a:ext cx="854075" cy="854075"/>
              </a:xfrm>
              <a:prstGeom prst="rect">
                <a:avLst/>
              </a:prstGeom>
              <a:noFill/>
            </p:spPr>
          </p:pic>
          <p:pic>
            <p:nvPicPr>
              <p:cNvPr id="26" name="Picture 14" descr="http://jumainejones.files.wordpress.com/2007/03/42654455-1lime.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09600" y="2514600"/>
                <a:ext cx="961030" cy="804863"/>
              </a:xfrm>
              <a:prstGeom prst="rect">
                <a:avLst/>
              </a:prstGeom>
              <a:noFill/>
            </p:spPr>
          </p:pic>
          <p:pic>
            <p:nvPicPr>
              <p:cNvPr id="27" name="Picture 16" descr="http://weblogs.variety.com/photos/uncategorized/clementine.jpg"/>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743200" y="2286000"/>
                <a:ext cx="2222501" cy="1400176"/>
              </a:xfrm>
              <a:prstGeom prst="rect">
                <a:avLst/>
              </a:prstGeom>
              <a:noFill/>
            </p:spPr>
          </p:pic>
        </p:grpSp>
        <p:sp>
          <p:nvSpPr>
            <p:cNvPr id="19" name="Left Brace 18"/>
            <p:cNvSpPr/>
            <p:nvPr/>
          </p:nvSpPr>
          <p:spPr bwMode="auto">
            <a:xfrm>
              <a:off x="2362200" y="1828800"/>
              <a:ext cx="304800" cy="2133600"/>
            </a:xfrm>
            <a:prstGeom prst="leftBrace">
              <a:avLst>
                <a:gd name="adj1" fmla="val 40333"/>
                <a:gd name="adj2" fmla="val 50000"/>
              </a:avLst>
            </a:prstGeom>
            <a:noFill/>
            <a:ln w="571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20" name="Left Brace 19"/>
            <p:cNvSpPr/>
            <p:nvPr/>
          </p:nvSpPr>
          <p:spPr bwMode="auto">
            <a:xfrm flipH="1">
              <a:off x="6477000" y="1828800"/>
              <a:ext cx="304800" cy="2133600"/>
            </a:xfrm>
            <a:prstGeom prst="leftBrace">
              <a:avLst>
                <a:gd name="adj1" fmla="val 40333"/>
                <a:gd name="adj2" fmla="val 50000"/>
              </a:avLst>
            </a:prstGeom>
            <a:noFill/>
            <a:ln w="57150"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grpSp>
      <p:pic>
        <p:nvPicPr>
          <p:cNvPr id="29" name="Picture 28" descr="TP_tmp.png"/>
          <p:cNvPicPr>
            <a:picLocks noChangeAspect="1"/>
          </p:cNvPicPr>
          <p:nvPr>
            <p:custDataLst>
              <p:tags r:id="rId1"/>
            </p:custDataLst>
          </p:nvPr>
        </p:nvPicPr>
        <p:blipFill>
          <a:blip r:embed="rId12">
            <a:clrChange>
              <a:clrFrom>
                <a:srgbClr val="FFFFFF"/>
              </a:clrFrom>
              <a:clrTo>
                <a:srgbClr val="FFFFFF">
                  <a:alpha val="0"/>
                </a:srgbClr>
              </a:clrTo>
            </a:clrChange>
          </a:blip>
          <a:stretch>
            <a:fillRect/>
          </a:stretch>
        </p:blipFill>
        <p:spPr>
          <a:xfrm>
            <a:off x="3505200" y="4267200"/>
            <a:ext cx="457200" cy="624591"/>
          </a:xfrm>
          <a:prstGeom prst="rect">
            <a:avLst/>
          </a:prstGeom>
          <a:noFill/>
        </p:spPr>
      </p:pic>
      <p:sp>
        <p:nvSpPr>
          <p:cNvPr id="33" name="Oval 32"/>
          <p:cNvSpPr/>
          <p:nvPr/>
        </p:nvSpPr>
        <p:spPr bwMode="auto">
          <a:xfrm>
            <a:off x="2209800" y="4038600"/>
            <a:ext cx="990600" cy="990600"/>
          </a:xfrm>
          <a:prstGeom prst="ellipse">
            <a:avLst/>
          </a:prstGeom>
          <a:solidFill>
            <a:schemeClr val="tx2">
              <a:lumMod val="40000"/>
              <a:lumOff val="60000"/>
              <a:alpha val="25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4" name="Oval 33"/>
          <p:cNvSpPr/>
          <p:nvPr/>
        </p:nvSpPr>
        <p:spPr bwMode="auto">
          <a:xfrm>
            <a:off x="4343400" y="4267200"/>
            <a:ext cx="838200" cy="838200"/>
          </a:xfrm>
          <a:prstGeom prst="ellipse">
            <a:avLst/>
          </a:prstGeom>
          <a:solidFill>
            <a:schemeClr val="tx2">
              <a:lumMod val="40000"/>
              <a:lumOff val="60000"/>
              <a:alpha val="25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5" name="Oval 34"/>
          <p:cNvSpPr/>
          <p:nvPr/>
        </p:nvSpPr>
        <p:spPr bwMode="auto">
          <a:xfrm>
            <a:off x="6096000" y="4267200"/>
            <a:ext cx="838200" cy="838200"/>
          </a:xfrm>
          <a:prstGeom prst="ellipse">
            <a:avLst/>
          </a:prstGeom>
          <a:solidFill>
            <a:schemeClr val="tx2">
              <a:lumMod val="40000"/>
              <a:lumOff val="60000"/>
              <a:alpha val="25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36" name="Oval 35"/>
          <p:cNvSpPr/>
          <p:nvPr/>
        </p:nvSpPr>
        <p:spPr bwMode="auto">
          <a:xfrm>
            <a:off x="6096000" y="3657600"/>
            <a:ext cx="838200" cy="838200"/>
          </a:xfrm>
          <a:prstGeom prst="ellipse">
            <a:avLst/>
          </a:prstGeom>
          <a:solidFill>
            <a:schemeClr val="tx2">
              <a:lumMod val="40000"/>
              <a:lumOff val="60000"/>
              <a:alpha val="25000"/>
            </a:schemeClr>
          </a:solidFill>
          <a:ln w="12700" cap="flat" cmpd="sng" algn="ctr">
            <a:solidFill>
              <a:schemeClr val="tx2">
                <a:lumMod val="7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42" name="Rounded Rectangle 41"/>
          <p:cNvSpPr/>
          <p:nvPr/>
        </p:nvSpPr>
        <p:spPr bwMode="auto">
          <a:xfrm>
            <a:off x="2133600" y="2590800"/>
            <a:ext cx="2503394" cy="5334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lang="en-US" sz="2000" dirty="0" smtClean="0">
                <a:solidFill>
                  <a:schemeClr val="tx1"/>
                </a:solidFill>
                <a:latin typeface="Tahoma" charset="0"/>
              </a:rPr>
              <a:t>Citrus fruits</a:t>
            </a:r>
            <a:endParaRPr kumimoji="0" lang="en-US" sz="2000" i="0" u="none" strike="noStrike" cap="none" normalizeH="0" baseline="0" dirty="0">
              <a:ln>
                <a:noFill/>
              </a:ln>
              <a:solidFill>
                <a:schemeClr val="tx1"/>
              </a:solidFill>
              <a:effectLst/>
              <a:latin typeface="Tahoma" charset="0"/>
            </a:endParaRPr>
          </a:p>
        </p:txBody>
      </p:sp>
      <p:grpSp>
        <p:nvGrpSpPr>
          <p:cNvPr id="9" name="Group 54"/>
          <p:cNvGrpSpPr/>
          <p:nvPr/>
        </p:nvGrpSpPr>
        <p:grpSpPr>
          <a:xfrm>
            <a:off x="2895600" y="3124200"/>
            <a:ext cx="3200399" cy="1371600"/>
            <a:chOff x="2895600" y="3124200"/>
            <a:chExt cx="3200399" cy="1371600"/>
          </a:xfrm>
          <a:effectLst>
            <a:outerShdw blurRad="50800" dist="38100" dir="8100000" algn="tr" rotWithShape="0">
              <a:prstClr val="black">
                <a:alpha val="40000"/>
              </a:prstClr>
            </a:outerShdw>
          </a:effectLst>
        </p:grpSpPr>
        <p:cxnSp>
          <p:nvCxnSpPr>
            <p:cNvPr id="45" name="Straight Arrow Connector 44"/>
            <p:cNvCxnSpPr>
              <a:stCxn id="42" idx="2"/>
            </p:cNvCxnSpPr>
            <p:nvPr/>
          </p:nvCxnSpPr>
          <p:spPr bwMode="auto">
            <a:xfrm rot="5400000">
              <a:off x="2683249" y="3336552"/>
              <a:ext cx="914400" cy="489697"/>
            </a:xfrm>
            <a:prstGeom prst="straightConnector1">
              <a:avLst/>
            </a:prstGeom>
            <a:noFill/>
            <a:ln w="57150" cap="flat" cmpd="sng" algn="ctr">
              <a:solidFill>
                <a:schemeClr val="tx2">
                  <a:lumMod val="60000"/>
                  <a:lumOff val="40000"/>
                </a:schemeClr>
              </a:solidFill>
              <a:prstDash val="solid"/>
              <a:round/>
              <a:headEnd type="none" w="med" len="med"/>
              <a:tailEnd type="arrow"/>
            </a:ln>
            <a:effectLst/>
          </p:spPr>
        </p:cxnSp>
        <p:cxnSp>
          <p:nvCxnSpPr>
            <p:cNvPr id="46" name="Straight Arrow Connector 45"/>
            <p:cNvCxnSpPr>
              <a:stCxn id="42" idx="2"/>
            </p:cNvCxnSpPr>
            <p:nvPr/>
          </p:nvCxnSpPr>
          <p:spPr bwMode="auto">
            <a:xfrm rot="16200000" flipH="1">
              <a:off x="3369047" y="3140449"/>
              <a:ext cx="1143002" cy="1110503"/>
            </a:xfrm>
            <a:prstGeom prst="straightConnector1">
              <a:avLst/>
            </a:prstGeom>
            <a:noFill/>
            <a:ln w="57150" cap="flat" cmpd="sng" algn="ctr">
              <a:solidFill>
                <a:schemeClr val="tx2">
                  <a:lumMod val="60000"/>
                  <a:lumOff val="40000"/>
                </a:schemeClr>
              </a:solidFill>
              <a:prstDash val="solid"/>
              <a:round/>
              <a:headEnd type="none" w="med" len="med"/>
              <a:tailEnd type="arrow"/>
            </a:ln>
            <a:effectLst/>
          </p:spPr>
        </p:cxnSp>
        <p:cxnSp>
          <p:nvCxnSpPr>
            <p:cNvPr id="49" name="Straight Arrow Connector 48"/>
            <p:cNvCxnSpPr>
              <a:stCxn id="42" idx="2"/>
            </p:cNvCxnSpPr>
            <p:nvPr/>
          </p:nvCxnSpPr>
          <p:spPr bwMode="auto">
            <a:xfrm rot="16200000" flipH="1">
              <a:off x="4054848" y="2454648"/>
              <a:ext cx="1371600" cy="2710703"/>
            </a:xfrm>
            <a:prstGeom prst="straightConnector1">
              <a:avLst/>
            </a:prstGeom>
            <a:noFill/>
            <a:ln w="57150" cap="flat" cmpd="sng" algn="ctr">
              <a:solidFill>
                <a:schemeClr val="tx2">
                  <a:lumMod val="60000"/>
                  <a:lumOff val="40000"/>
                </a:schemeClr>
              </a:solidFill>
              <a:prstDash val="solid"/>
              <a:round/>
              <a:headEnd type="none" w="med" len="med"/>
              <a:tailEnd type="arrow"/>
            </a:ln>
            <a:effectLst/>
          </p:spPr>
        </p:cxnSp>
        <p:cxnSp>
          <p:nvCxnSpPr>
            <p:cNvPr id="52" name="Straight Arrow Connector 51"/>
            <p:cNvCxnSpPr>
              <a:stCxn id="42" idx="2"/>
            </p:cNvCxnSpPr>
            <p:nvPr/>
          </p:nvCxnSpPr>
          <p:spPr bwMode="auto">
            <a:xfrm rot="16200000" flipH="1">
              <a:off x="4359648" y="2149848"/>
              <a:ext cx="762000" cy="2710703"/>
            </a:xfrm>
            <a:prstGeom prst="straightConnector1">
              <a:avLst/>
            </a:prstGeom>
            <a:noFill/>
            <a:ln w="57150" cap="flat" cmpd="sng" algn="ctr">
              <a:solidFill>
                <a:schemeClr val="tx2">
                  <a:lumMod val="60000"/>
                  <a:lumOff val="40000"/>
                </a:schemeClr>
              </a:solidFill>
              <a:prstDash val="solid"/>
              <a:round/>
              <a:headEnd type="none" w="med" len="med"/>
              <a:tailEnd type="arrow"/>
            </a:ln>
            <a:effectLst/>
          </p:spPr>
        </p:cxnSp>
      </p:grpSp>
      <p:grpSp>
        <p:nvGrpSpPr>
          <p:cNvPr id="10" name="Group 39"/>
          <p:cNvGrpSpPr/>
          <p:nvPr/>
        </p:nvGrpSpPr>
        <p:grpSpPr>
          <a:xfrm>
            <a:off x="457200" y="2819400"/>
            <a:ext cx="8001000" cy="1600200"/>
            <a:chOff x="1676400" y="2819401"/>
            <a:chExt cx="8001000" cy="1600200"/>
          </a:xfrm>
        </p:grpSpPr>
        <p:sp>
          <p:nvSpPr>
            <p:cNvPr id="38" name="Rounded Rectangle 37"/>
            <p:cNvSpPr/>
            <p:nvPr/>
          </p:nvSpPr>
          <p:spPr bwMode="auto">
            <a:xfrm>
              <a:off x="1911096" y="2819401"/>
              <a:ext cx="7766304" cy="16002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39" name="Text Box 736"/>
            <p:cNvSpPr txBox="1">
              <a:spLocks noChangeArrowheads="1"/>
            </p:cNvSpPr>
            <p:nvPr/>
          </p:nvSpPr>
          <p:spPr bwMode="auto">
            <a:xfrm>
              <a:off x="1676400" y="2953287"/>
              <a:ext cx="7848600" cy="1231106"/>
            </a:xfrm>
            <a:prstGeom prst="rect">
              <a:avLst/>
            </a:prstGeom>
            <a:noFill/>
            <a:ln w="76200">
              <a:noFill/>
              <a:miter lim="800000"/>
              <a:headEnd/>
              <a:tailEnd/>
            </a:ln>
          </p:spPr>
          <p:txBody>
            <a:bodyPr wrap="square">
              <a:spAutoFit/>
            </a:bodyPr>
            <a:lstStyle/>
            <a:p>
              <a:pPr lvl="1" algn="l" eaLnBrk="1" hangingPunct="1"/>
              <a:r>
                <a:rPr lang="en-US" sz="2000" dirty="0" smtClean="0"/>
                <a:t>Generalization to unseen objects:</a:t>
              </a:r>
            </a:p>
            <a:p>
              <a:pPr lvl="1" algn="l" eaLnBrk="1" hangingPunct="1"/>
              <a:r>
                <a:rPr lang="en-US" sz="1800" b="0" dirty="0" smtClean="0"/>
                <a:t>	Allow for objects to be associated with side information (features)</a:t>
              </a:r>
            </a:p>
            <a:p>
              <a:pPr lvl="1" algn="l" eaLnBrk="1" hangingPunct="1"/>
              <a:r>
                <a:rPr lang="en-US" sz="1800" b="0" i="1" dirty="0" smtClean="0"/>
                <a:t>	</a:t>
              </a:r>
              <a:r>
                <a:rPr lang="en-US" sz="1800" b="0" dirty="0" smtClean="0"/>
                <a:t>Allow for observation models to depend on features</a:t>
              </a:r>
              <a:endParaRPr lang="en-US" sz="1800" b="0" i="1"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55"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strVal val="#ppt_w*0.70"/>
                                          </p:val>
                                        </p:tav>
                                        <p:tav tm="100000">
                                          <p:val>
                                            <p:strVal val="#ppt_w"/>
                                          </p:val>
                                        </p:tav>
                                      </p:tavLst>
                                    </p:anim>
                                    <p:anim calcmode="lin" valueType="num">
                                      <p:cBhvr>
                                        <p:cTn id="10" dur="1000" fill="hold"/>
                                        <p:tgtEl>
                                          <p:spTgt spid="33"/>
                                        </p:tgtEl>
                                        <p:attrNameLst>
                                          <p:attrName>ppt_h</p:attrName>
                                        </p:attrNameLst>
                                      </p:cBhvr>
                                      <p:tavLst>
                                        <p:tav tm="0">
                                          <p:val>
                                            <p:strVal val="#ppt_h"/>
                                          </p:val>
                                        </p:tav>
                                        <p:tav tm="100000">
                                          <p:val>
                                            <p:strVal val="#ppt_h"/>
                                          </p:val>
                                        </p:tav>
                                      </p:tavLst>
                                    </p:anim>
                                    <p:animEffect transition="in" filter="fade">
                                      <p:cBhvr>
                                        <p:cTn id="11" dur="1000"/>
                                        <p:tgtEl>
                                          <p:spTgt spid="33"/>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strVal val="#ppt_w*0.70"/>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Effect transition="in" filter="fade">
                                      <p:cBhvr>
                                        <p:cTn id="21" dur="1000"/>
                                        <p:tgtEl>
                                          <p:spTgt spid="3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1000" fill="hold"/>
                                        <p:tgtEl>
                                          <p:spTgt spid="36"/>
                                        </p:tgtEl>
                                        <p:attrNameLst>
                                          <p:attrName>ppt_w</p:attrName>
                                        </p:attrNameLst>
                                      </p:cBhvr>
                                      <p:tavLst>
                                        <p:tav tm="0">
                                          <p:val>
                                            <p:strVal val="#ppt_w*0.70"/>
                                          </p:val>
                                        </p:tav>
                                        <p:tav tm="100000">
                                          <p:val>
                                            <p:strVal val="#ppt_w"/>
                                          </p:val>
                                        </p:tav>
                                      </p:tavLst>
                                    </p:anim>
                                    <p:anim calcmode="lin" valueType="num">
                                      <p:cBhvr>
                                        <p:cTn id="25" dur="1000" fill="hold"/>
                                        <p:tgtEl>
                                          <p:spTgt spid="36"/>
                                        </p:tgtEl>
                                        <p:attrNameLst>
                                          <p:attrName>ppt_h</p:attrName>
                                        </p:attrNameLst>
                                      </p:cBhvr>
                                      <p:tavLst>
                                        <p:tav tm="0">
                                          <p:val>
                                            <p:strVal val="#ppt_h"/>
                                          </p:val>
                                        </p:tav>
                                        <p:tav tm="100000">
                                          <p:val>
                                            <p:strVal val="#ppt_h"/>
                                          </p:val>
                                        </p:tav>
                                      </p:tavLst>
                                    </p:anim>
                                    <p:animEffect transition="in" filter="fade">
                                      <p:cBhvr>
                                        <p:cTn id="26" dur="1000"/>
                                        <p:tgtEl>
                                          <p:spTgt spid="36"/>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10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3">
                                            <p:txEl>
                                              <p:pRg st="0" end="0"/>
                                            </p:txEl>
                                          </p:spTgt>
                                        </p:tgtEl>
                                        <p:attrNameLst>
                                          <p:attrName>style.opacity</p:attrName>
                                        </p:attrNameLst>
                                      </p:cBhvr>
                                      <p:to>
                                        <p:strVal val="0.15"/>
                                      </p:to>
                                    </p:set>
                                    <p:animEffect filter="image" prLst="opacity: 0.15">
                                      <p:cBhvr rctx="IE">
                                        <p:cTn id="37" dur="indefinite"/>
                                        <p:tgtEl>
                                          <p:spTgt spid="3">
                                            <p:txEl>
                                              <p:pRg st="0" end="0"/>
                                            </p:txEl>
                                          </p:spTgt>
                                        </p:tgtEl>
                                      </p:cBhvr>
                                    </p:animEffect>
                                  </p:childTnLst>
                                </p:cTn>
                              </p:par>
                              <p:par>
                                <p:cTn id="38" presetID="9" presetClass="emph" presetSubtype="0" grpId="0" nodeType="withEffect">
                                  <p:stCondLst>
                                    <p:cond delay="0"/>
                                  </p:stCondLst>
                                  <p:childTnLst>
                                    <p:set>
                                      <p:cBhvr rctx="PPT">
                                        <p:cTn id="39" dur="indefinite"/>
                                        <p:tgtEl>
                                          <p:spTgt spid="3">
                                            <p:txEl>
                                              <p:pRg st="4" end="4"/>
                                            </p:txEl>
                                          </p:spTgt>
                                        </p:tgtEl>
                                        <p:attrNameLst>
                                          <p:attrName>style.opacity</p:attrName>
                                        </p:attrNameLst>
                                      </p:cBhvr>
                                      <p:to>
                                        <p:strVal val="0.15"/>
                                      </p:to>
                                    </p:set>
                                    <p:animEffect filter="image" prLst="opacity: 0.15">
                                      <p:cBhvr rctx="IE">
                                        <p:cTn id="40" dur="indefinite"/>
                                        <p:tgtEl>
                                          <p:spTgt spid="3">
                                            <p:txEl>
                                              <p:pRg st="4" end="4"/>
                                            </p:txEl>
                                          </p:spTgt>
                                        </p:tgtEl>
                                      </p:cBhvr>
                                    </p:animEffect>
                                  </p:childTnLst>
                                </p:cTn>
                              </p:par>
                              <p:par>
                                <p:cTn id="41" presetID="9" presetClass="emph" presetSubtype="0" grpId="0" nodeType="withEffect">
                                  <p:stCondLst>
                                    <p:cond delay="0"/>
                                  </p:stCondLst>
                                  <p:childTnLst>
                                    <p:set>
                                      <p:cBhvr rctx="PPT">
                                        <p:cTn id="42" dur="indefinite"/>
                                        <p:tgtEl>
                                          <p:spTgt spid="3">
                                            <p:txEl>
                                              <p:pRg st="8" end="8"/>
                                            </p:txEl>
                                          </p:spTgt>
                                        </p:tgtEl>
                                        <p:attrNameLst>
                                          <p:attrName>style.opacity</p:attrName>
                                        </p:attrNameLst>
                                      </p:cBhvr>
                                      <p:to>
                                        <p:strVal val="0.15"/>
                                      </p:to>
                                    </p:set>
                                    <p:animEffect filter="image" prLst="opacity: 0.15">
                                      <p:cBhvr rctx="IE">
                                        <p:cTn id="43" dur="indefinite"/>
                                        <p:tgtEl>
                                          <p:spTgt spid="3">
                                            <p:txEl>
                                              <p:pRg st="8" end="8"/>
                                            </p:txEl>
                                          </p:spTgt>
                                        </p:tgtEl>
                                      </p:cBhvr>
                                    </p:animEffect>
                                  </p:childTnLst>
                                </p:cTn>
                              </p:par>
                              <p:par>
                                <p:cTn id="44" presetID="9" presetClass="emph" presetSubtype="0" grpId="0" nodeType="withEffect">
                                  <p:stCondLst>
                                    <p:cond delay="0"/>
                                  </p:stCondLst>
                                  <p:childTnLst>
                                    <p:set>
                                      <p:cBhvr rctx="PPT">
                                        <p:cTn id="45" dur="indefinite"/>
                                        <p:tgtEl>
                                          <p:spTgt spid="4"/>
                                        </p:tgtEl>
                                        <p:attrNameLst>
                                          <p:attrName>style.opacity</p:attrName>
                                        </p:attrNameLst>
                                      </p:cBhvr>
                                      <p:to>
                                        <p:strVal val="0.15"/>
                                      </p:to>
                                    </p:set>
                                    <p:animEffect filter="image" prLst="opacity: 0.15">
                                      <p:cBhvr rctx="IE">
                                        <p:cTn id="46" dur="indefinite"/>
                                        <p:tgtEl>
                                          <p:spTgt spid="4"/>
                                        </p:tgtEl>
                                      </p:cBhvr>
                                    </p:animEffect>
                                  </p:childTnLst>
                                </p:cTn>
                              </p:par>
                              <p:par>
                                <p:cTn id="47" presetID="9" presetClass="emph" presetSubtype="0" nodeType="withEffect">
                                  <p:stCondLst>
                                    <p:cond delay="0"/>
                                  </p:stCondLst>
                                  <p:childTnLst>
                                    <p:set>
                                      <p:cBhvr rctx="PPT">
                                        <p:cTn id="48" dur="indefinite"/>
                                        <p:tgtEl>
                                          <p:spTgt spid="90124"/>
                                        </p:tgtEl>
                                        <p:attrNameLst>
                                          <p:attrName>style.opacity</p:attrName>
                                        </p:attrNameLst>
                                      </p:cBhvr>
                                      <p:to>
                                        <p:strVal val="0.15"/>
                                      </p:to>
                                    </p:set>
                                    <p:animEffect filter="image" prLst="opacity: 0.15">
                                      <p:cBhvr rctx="IE">
                                        <p:cTn id="49" dur="indefinite"/>
                                        <p:tgtEl>
                                          <p:spTgt spid="90124"/>
                                        </p:tgtEl>
                                      </p:cBhvr>
                                    </p:animEffect>
                                  </p:childTnLst>
                                </p:cTn>
                              </p:par>
                              <p:par>
                                <p:cTn id="50" presetID="9" presetClass="emph" presetSubtype="0" nodeType="withEffect">
                                  <p:stCondLst>
                                    <p:cond delay="0"/>
                                  </p:stCondLst>
                                  <p:childTnLst>
                                    <p:set>
                                      <p:cBhvr rctx="PPT">
                                        <p:cTn id="51" dur="indefinite"/>
                                        <p:tgtEl>
                                          <p:spTgt spid="5"/>
                                        </p:tgtEl>
                                        <p:attrNameLst>
                                          <p:attrName>style.opacity</p:attrName>
                                        </p:attrNameLst>
                                      </p:cBhvr>
                                      <p:to>
                                        <p:strVal val="0.15"/>
                                      </p:to>
                                    </p:set>
                                    <p:animEffect filter="image" prLst="opacity: 0.15">
                                      <p:cBhvr rctx="IE">
                                        <p:cTn id="52" dur="indefinite"/>
                                        <p:tgtEl>
                                          <p:spTgt spid="5"/>
                                        </p:tgtEl>
                                      </p:cBhvr>
                                    </p:animEffect>
                                  </p:childTnLst>
                                </p:cTn>
                              </p:par>
                              <p:par>
                                <p:cTn id="53" presetID="9" presetClass="emph" presetSubtype="0" nodeType="withEffect">
                                  <p:stCondLst>
                                    <p:cond delay="0"/>
                                  </p:stCondLst>
                                  <p:childTnLst>
                                    <p:set>
                                      <p:cBhvr rctx="PPT">
                                        <p:cTn id="54" dur="indefinite"/>
                                        <p:tgtEl>
                                          <p:spTgt spid="7"/>
                                        </p:tgtEl>
                                        <p:attrNameLst>
                                          <p:attrName>style.opacity</p:attrName>
                                        </p:attrNameLst>
                                      </p:cBhvr>
                                      <p:to>
                                        <p:strVal val="0.15"/>
                                      </p:to>
                                    </p:set>
                                    <p:animEffect filter="image" prLst="opacity: 0.15">
                                      <p:cBhvr rctx="IE">
                                        <p:cTn id="55" dur="indefinite"/>
                                        <p:tgtEl>
                                          <p:spTgt spid="7"/>
                                        </p:tgtEl>
                                      </p:cBhvr>
                                    </p:animEffect>
                                  </p:childTnLst>
                                </p:cTn>
                              </p:par>
                              <p:par>
                                <p:cTn id="56" presetID="9" presetClass="emph" presetSubtype="0" nodeType="withEffect">
                                  <p:stCondLst>
                                    <p:cond delay="0"/>
                                  </p:stCondLst>
                                  <p:childTnLst>
                                    <p:set>
                                      <p:cBhvr rctx="PPT">
                                        <p:cTn id="57" dur="indefinite"/>
                                        <p:tgtEl>
                                          <p:spTgt spid="29"/>
                                        </p:tgtEl>
                                        <p:attrNameLst>
                                          <p:attrName>style.opacity</p:attrName>
                                        </p:attrNameLst>
                                      </p:cBhvr>
                                      <p:to>
                                        <p:strVal val="0.15"/>
                                      </p:to>
                                    </p:set>
                                    <p:animEffect filter="image" prLst="opacity: 0.15">
                                      <p:cBhvr rctx="IE">
                                        <p:cTn id="58" dur="indefinite"/>
                                        <p:tgtEl>
                                          <p:spTgt spid="29"/>
                                        </p:tgtEl>
                                      </p:cBhvr>
                                    </p:animEffect>
                                  </p:childTnLst>
                                </p:cTn>
                              </p:par>
                              <p:par>
                                <p:cTn id="59" presetID="9" presetClass="emph" presetSubtype="0" grpId="1" nodeType="withEffect">
                                  <p:stCondLst>
                                    <p:cond delay="0"/>
                                  </p:stCondLst>
                                  <p:childTnLst>
                                    <p:set>
                                      <p:cBhvr rctx="PPT">
                                        <p:cTn id="60" dur="indefinite"/>
                                        <p:tgtEl>
                                          <p:spTgt spid="33"/>
                                        </p:tgtEl>
                                        <p:attrNameLst>
                                          <p:attrName>style.opacity</p:attrName>
                                        </p:attrNameLst>
                                      </p:cBhvr>
                                      <p:to>
                                        <p:strVal val="0.15"/>
                                      </p:to>
                                    </p:set>
                                    <p:animEffect filter="image" prLst="opacity: 0.15">
                                      <p:cBhvr rctx="IE">
                                        <p:cTn id="61" dur="indefinite"/>
                                        <p:tgtEl>
                                          <p:spTgt spid="33"/>
                                        </p:tgtEl>
                                      </p:cBhvr>
                                    </p:animEffect>
                                  </p:childTnLst>
                                </p:cTn>
                              </p:par>
                              <p:par>
                                <p:cTn id="62" presetID="9" presetClass="emph" presetSubtype="0" grpId="1" nodeType="withEffect">
                                  <p:stCondLst>
                                    <p:cond delay="0"/>
                                  </p:stCondLst>
                                  <p:childTnLst>
                                    <p:set>
                                      <p:cBhvr rctx="PPT">
                                        <p:cTn id="63" dur="indefinite"/>
                                        <p:tgtEl>
                                          <p:spTgt spid="34"/>
                                        </p:tgtEl>
                                        <p:attrNameLst>
                                          <p:attrName>style.opacity</p:attrName>
                                        </p:attrNameLst>
                                      </p:cBhvr>
                                      <p:to>
                                        <p:strVal val="0.15"/>
                                      </p:to>
                                    </p:set>
                                    <p:animEffect filter="image" prLst="opacity: 0.15">
                                      <p:cBhvr rctx="IE">
                                        <p:cTn id="64" dur="indefinite"/>
                                        <p:tgtEl>
                                          <p:spTgt spid="34"/>
                                        </p:tgtEl>
                                      </p:cBhvr>
                                    </p:animEffect>
                                  </p:childTnLst>
                                </p:cTn>
                              </p:par>
                              <p:par>
                                <p:cTn id="65" presetID="9" presetClass="emph" presetSubtype="0" grpId="1" nodeType="withEffect">
                                  <p:stCondLst>
                                    <p:cond delay="0"/>
                                  </p:stCondLst>
                                  <p:childTnLst>
                                    <p:set>
                                      <p:cBhvr rctx="PPT">
                                        <p:cTn id="66" dur="indefinite"/>
                                        <p:tgtEl>
                                          <p:spTgt spid="35"/>
                                        </p:tgtEl>
                                        <p:attrNameLst>
                                          <p:attrName>style.opacity</p:attrName>
                                        </p:attrNameLst>
                                      </p:cBhvr>
                                      <p:to>
                                        <p:strVal val="0.15"/>
                                      </p:to>
                                    </p:set>
                                    <p:animEffect filter="image" prLst="opacity: 0.15">
                                      <p:cBhvr rctx="IE">
                                        <p:cTn id="67" dur="indefinite"/>
                                        <p:tgtEl>
                                          <p:spTgt spid="35"/>
                                        </p:tgtEl>
                                      </p:cBhvr>
                                    </p:animEffect>
                                  </p:childTnLst>
                                </p:cTn>
                              </p:par>
                              <p:par>
                                <p:cTn id="68" presetID="9" presetClass="emph" presetSubtype="0" grpId="1" nodeType="withEffect">
                                  <p:stCondLst>
                                    <p:cond delay="0"/>
                                  </p:stCondLst>
                                  <p:childTnLst>
                                    <p:set>
                                      <p:cBhvr rctx="PPT">
                                        <p:cTn id="69" dur="indefinite"/>
                                        <p:tgtEl>
                                          <p:spTgt spid="36"/>
                                        </p:tgtEl>
                                        <p:attrNameLst>
                                          <p:attrName>style.opacity</p:attrName>
                                        </p:attrNameLst>
                                      </p:cBhvr>
                                      <p:to>
                                        <p:strVal val="0.15"/>
                                      </p:to>
                                    </p:set>
                                    <p:animEffect filter="image" prLst="opacity: 0.15">
                                      <p:cBhvr rctx="IE">
                                        <p:cTn id="70" dur="indefinite"/>
                                        <p:tgtEl>
                                          <p:spTgt spid="36"/>
                                        </p:tgtEl>
                                      </p:cBhvr>
                                    </p:animEffect>
                                  </p:childTnLst>
                                </p:cTn>
                              </p:par>
                              <p:par>
                                <p:cTn id="71" presetID="9" presetClass="emph" presetSubtype="0" grpId="1" nodeType="withEffect">
                                  <p:stCondLst>
                                    <p:cond delay="0"/>
                                  </p:stCondLst>
                                  <p:childTnLst>
                                    <p:set>
                                      <p:cBhvr rctx="PPT">
                                        <p:cTn id="72" dur="indefinite"/>
                                        <p:tgtEl>
                                          <p:spTgt spid="42"/>
                                        </p:tgtEl>
                                        <p:attrNameLst>
                                          <p:attrName>style.opacity</p:attrName>
                                        </p:attrNameLst>
                                      </p:cBhvr>
                                      <p:to>
                                        <p:strVal val="0.15"/>
                                      </p:to>
                                    </p:set>
                                    <p:animEffect filter="image" prLst="opacity: 0.15">
                                      <p:cBhvr rctx="IE">
                                        <p:cTn id="73" dur="indefinite"/>
                                        <p:tgtEl>
                                          <p:spTgt spid="42"/>
                                        </p:tgtEl>
                                      </p:cBhvr>
                                    </p:animEffect>
                                  </p:childTnLst>
                                </p:cTn>
                              </p:par>
                              <p:par>
                                <p:cTn id="74" presetID="9" presetClass="emph" presetSubtype="0" nodeType="withEffect">
                                  <p:stCondLst>
                                    <p:cond delay="0"/>
                                  </p:stCondLst>
                                  <p:childTnLst>
                                    <p:set>
                                      <p:cBhvr rctx="PPT">
                                        <p:cTn id="75" dur="indefinite"/>
                                        <p:tgtEl>
                                          <p:spTgt spid="9"/>
                                        </p:tgtEl>
                                        <p:attrNameLst>
                                          <p:attrName>style.opacity</p:attrName>
                                        </p:attrNameLst>
                                      </p:cBhvr>
                                      <p:to>
                                        <p:strVal val="0.15"/>
                                      </p:to>
                                    </p:set>
                                    <p:animEffect filter="image" prLst="opacity: 0.15">
                                      <p:cBhvr rctx="IE">
                                        <p:cTn id="76" dur="indefinite"/>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33" grpId="0" animBg="1"/>
      <p:bldP spid="33" grpId="1" animBg="1"/>
      <p:bldP spid="34" grpId="0" animBg="1"/>
      <p:bldP spid="34" grpId="1" animBg="1"/>
      <p:bldP spid="35" grpId="0" animBg="1"/>
      <p:bldP spid="35" grpId="1" animBg="1"/>
      <p:bldP spid="36" grpId="0" animBg="1"/>
      <p:bldP spid="36" grpId="1" animBg="1"/>
      <p:bldP spid="42" grpId="0" animBg="1"/>
      <p:bldP spid="42"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bwMode="auto">
          <a:xfrm>
            <a:off x="457200" y="990600"/>
            <a:ext cx="8305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r>
              <a:rPr lang="en-US" sz="2400" b="0" kern="0" dirty="0" smtClean="0">
                <a:latin typeface="+mn-lt"/>
                <a:cs typeface="ＭＳ Ｐゴシック" charset="-128"/>
              </a:rPr>
              <a:t>Is MAP inference easier given a </a:t>
            </a:r>
            <a:r>
              <a:rPr lang="en-US" sz="2400" b="0" kern="0" dirty="0" err="1" smtClean="0">
                <a:latin typeface="+mn-lt"/>
                <a:cs typeface="ＭＳ Ｐゴシック" charset="-128"/>
              </a:rPr>
              <a:t>bandlimited</a:t>
            </a:r>
            <a:r>
              <a:rPr lang="en-US" sz="2400" b="0" kern="0" dirty="0" smtClean="0">
                <a:latin typeface="+mn-lt"/>
                <a:cs typeface="ＭＳ Ｐゴシック" charset="-128"/>
              </a:rPr>
              <a:t> function?</a:t>
            </a:r>
            <a:r>
              <a:rPr kumimoji="0" lang="en-US"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a:t>
            </a: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endParaRPr lang="en-US" b="0" kern="0" dirty="0" smtClean="0">
              <a:latin typeface="+mn-lt"/>
              <a:cs typeface="ＭＳ Ｐゴシック" charset="-128"/>
            </a:endParaRP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endParaRPr kumimoji="0" lang="en-US"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endParaRPr lang="en-US" b="0" kern="0" dirty="0" smtClean="0">
              <a:latin typeface="+mn-lt"/>
              <a:cs typeface="ＭＳ Ｐゴシック" charset="-128"/>
            </a:endParaRP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endParaRPr kumimoji="0" lang="en-US" sz="2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r>
              <a:rPr lang="en-US" sz="2400" b="0" kern="0" dirty="0" smtClean="0">
                <a:latin typeface="+mn-lt"/>
                <a:cs typeface="ＭＳ Ｐゴシック" charset="-128"/>
              </a:rPr>
              <a:t>Optimizing a </a:t>
            </a:r>
            <a:r>
              <a:rPr lang="en-US" sz="2400" kern="0" dirty="0" smtClean="0">
                <a:latin typeface="+mn-lt"/>
                <a:cs typeface="ＭＳ Ｐゴシック" charset="-128"/>
              </a:rPr>
              <a:t>0</a:t>
            </a:r>
            <a:r>
              <a:rPr lang="en-US" sz="2400" kern="0" baseline="30000" dirty="0" smtClean="0">
                <a:latin typeface="+mn-lt"/>
                <a:cs typeface="ＭＳ Ｐゴシック" charset="-128"/>
              </a:rPr>
              <a:t>th</a:t>
            </a:r>
            <a:r>
              <a:rPr lang="en-US" sz="2400" kern="0" dirty="0" smtClean="0">
                <a:latin typeface="+mn-lt"/>
                <a:cs typeface="ＭＳ Ｐゴシック" charset="-128"/>
              </a:rPr>
              <a:t>-order</a:t>
            </a:r>
            <a:r>
              <a:rPr lang="en-US" sz="2400" b="0" kern="0" dirty="0" smtClean="0">
                <a:latin typeface="+mn-lt"/>
                <a:cs typeface="ＭＳ Ｐゴシック" charset="-128"/>
              </a:rPr>
              <a:t> (constant) function is trivial…</a:t>
            </a: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r>
              <a:rPr lang="en-US" sz="2400" b="0" kern="0" dirty="0" smtClean="0">
                <a:latin typeface="+mn-lt"/>
                <a:cs typeface="ＭＳ Ｐゴシック" charset="-128"/>
              </a:rPr>
              <a:t>Optimizing a </a:t>
            </a:r>
            <a:r>
              <a:rPr lang="en-US" sz="2400" kern="0" dirty="0" smtClean="0">
                <a:latin typeface="+mn-lt"/>
                <a:cs typeface="ＭＳ Ｐゴシック" charset="-128"/>
              </a:rPr>
              <a:t>1</a:t>
            </a:r>
            <a:r>
              <a:rPr lang="en-US" sz="2400" kern="0" baseline="30000" dirty="0" smtClean="0">
                <a:latin typeface="+mn-lt"/>
                <a:cs typeface="ＭＳ Ｐゴシック" charset="-128"/>
              </a:rPr>
              <a:t>st</a:t>
            </a:r>
            <a:r>
              <a:rPr lang="en-US" sz="2400" kern="0" dirty="0" smtClean="0">
                <a:latin typeface="+mn-lt"/>
                <a:cs typeface="ＭＳ Ｐゴシック" charset="-128"/>
              </a:rPr>
              <a:t>-order</a:t>
            </a:r>
            <a:r>
              <a:rPr lang="en-US" sz="2400" b="0" kern="0" dirty="0" smtClean="0">
                <a:latin typeface="+mn-lt"/>
                <a:cs typeface="ＭＳ Ｐゴシック" charset="-128"/>
              </a:rPr>
              <a:t> function is reduces to bipartite matching and can be done in polynomial time…</a:t>
            </a: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r>
              <a:rPr lang="en-US" sz="2400" b="0" kern="0" dirty="0" smtClean="0">
                <a:latin typeface="+mn-lt"/>
                <a:cs typeface="ＭＳ Ｐゴシック" charset="-128"/>
              </a:rPr>
              <a:t>Unfortunately:</a:t>
            </a:r>
          </a:p>
          <a:p>
            <a:pPr marL="285750" marR="0" lvl="0" indent="-285750" algn="l" defTabSz="914400" rtl="0" eaLnBrk="0" fontAlgn="base" latinLnBrk="0" hangingPunct="0">
              <a:lnSpc>
                <a:spcPct val="100000"/>
              </a:lnSpc>
              <a:spcBef>
                <a:spcPct val="20000"/>
              </a:spcBef>
              <a:spcAft>
                <a:spcPct val="0"/>
              </a:spcAft>
              <a:buClr>
                <a:schemeClr val="folHlink"/>
              </a:buClr>
              <a:buSzPct val="70000"/>
              <a:buFont typeface="Wingdings" pitchFamily="2" charset="2"/>
              <a:buBlip>
                <a:blip r:embed="rId6"/>
              </a:buBlip>
              <a:tabLst/>
              <a:defRPr/>
            </a:pPr>
            <a:endPar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2" name="Title 1"/>
          <p:cNvSpPr>
            <a:spLocks noGrp="1"/>
          </p:cNvSpPr>
          <p:nvPr>
            <p:ph type="title"/>
          </p:nvPr>
        </p:nvSpPr>
        <p:spPr/>
        <p:txBody>
          <a:bodyPr/>
          <a:lstStyle/>
          <a:p>
            <a:r>
              <a:rPr lang="en-US" dirty="0" smtClean="0"/>
              <a:t>Optimization</a:t>
            </a:r>
            <a:endParaRPr lang="en-US" dirty="0"/>
          </a:p>
        </p:txBody>
      </p:sp>
      <p:pic>
        <p:nvPicPr>
          <p:cNvPr id="20" name="Content Placeholder 19" descr="TP_tmp.png"/>
          <p:cNvPicPr>
            <a:picLocks noGrp="1" noChangeAspect="1"/>
          </p:cNvPicPr>
          <p:nvPr>
            <p:ph idx="1"/>
            <p:custDataLst>
              <p:tags r:id="rId1"/>
            </p:custDataLst>
          </p:nvPr>
        </p:nvPicPr>
        <p:blipFill>
          <a:blip r:embed="rId7">
            <a:clrChange>
              <a:clrFrom>
                <a:srgbClr val="FFFFFF"/>
              </a:clrFrom>
              <a:clrTo>
                <a:srgbClr val="FFFFFF">
                  <a:alpha val="0"/>
                </a:srgbClr>
              </a:clrTo>
            </a:clrChange>
          </a:blip>
          <a:stretch>
            <a:fillRect/>
          </a:stretch>
        </p:blipFill>
        <p:spPr>
          <a:xfrm>
            <a:off x="5029200" y="3272896"/>
            <a:ext cx="805353" cy="278454"/>
          </a:xfrm>
          <a:noFill/>
        </p:spPr>
      </p:pic>
      <p:grpSp>
        <p:nvGrpSpPr>
          <p:cNvPr id="3" name="Group 6"/>
          <p:cNvGrpSpPr/>
          <p:nvPr/>
        </p:nvGrpSpPr>
        <p:grpSpPr>
          <a:xfrm>
            <a:off x="685800" y="5257800"/>
            <a:ext cx="7620000" cy="1447800"/>
            <a:chOff x="685800" y="3429000"/>
            <a:chExt cx="7620000" cy="1447800"/>
          </a:xfrm>
        </p:grpSpPr>
        <p:sp>
          <p:nvSpPr>
            <p:cNvPr id="5" name="Rounded Rectangle 4"/>
            <p:cNvSpPr/>
            <p:nvPr/>
          </p:nvSpPr>
          <p:spPr bwMode="auto">
            <a:xfrm>
              <a:off x="990600" y="3429000"/>
              <a:ext cx="73152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6" name="Text Box 736"/>
            <p:cNvSpPr txBox="1">
              <a:spLocks noChangeArrowheads="1"/>
            </p:cNvSpPr>
            <p:nvPr/>
          </p:nvSpPr>
          <p:spPr bwMode="auto">
            <a:xfrm>
              <a:off x="685800" y="3530755"/>
              <a:ext cx="7543800" cy="1200329"/>
            </a:xfrm>
            <a:prstGeom prst="rect">
              <a:avLst/>
            </a:prstGeom>
            <a:noFill/>
            <a:ln w="76200">
              <a:noFill/>
              <a:miter lim="800000"/>
              <a:headEnd/>
              <a:tailEnd/>
            </a:ln>
          </p:spPr>
          <p:txBody>
            <a:bodyPr wrap="square">
              <a:spAutoFit/>
            </a:bodyPr>
            <a:lstStyle/>
            <a:p>
              <a:pPr lvl="1" algn="l" eaLnBrk="1" hangingPunct="1"/>
              <a:r>
                <a:rPr lang="en-US" sz="2400" dirty="0" smtClean="0">
                  <a:solidFill>
                    <a:srgbClr val="0070C0"/>
                  </a:solidFill>
                </a:rPr>
                <a:t>Theorem</a:t>
              </a:r>
              <a:r>
                <a:rPr lang="en-US" sz="2400" dirty="0" smtClean="0"/>
                <a:t>: </a:t>
              </a:r>
              <a:r>
                <a:rPr lang="en-US" sz="2400" b="0" i="1" dirty="0" smtClean="0"/>
                <a:t>Any instance of the traveling salesman problem can be reduced to optimizing a second-order function on permutations in polynomial time.</a:t>
              </a:r>
            </a:p>
          </p:txBody>
        </p:sp>
      </p:grpSp>
      <p:cxnSp>
        <p:nvCxnSpPr>
          <p:cNvPr id="16" name="Straight Connector 15"/>
          <p:cNvCxnSpPr/>
          <p:nvPr/>
        </p:nvCxnSpPr>
        <p:spPr bwMode="auto">
          <a:xfrm rot="16200000" flipH="1">
            <a:off x="4419600" y="2590799"/>
            <a:ext cx="1219200" cy="1"/>
          </a:xfrm>
          <a:prstGeom prst="line">
            <a:avLst/>
          </a:prstGeom>
          <a:noFill/>
          <a:ln w="12700" cap="flat" cmpd="sng" algn="ctr">
            <a:solidFill>
              <a:schemeClr val="tx1"/>
            </a:solidFill>
            <a:prstDash val="sysDash"/>
            <a:round/>
            <a:headEnd type="diamond" w="med" len="med"/>
            <a:tailEnd type="diamond" w="med" len="med"/>
          </a:ln>
          <a:effectLst>
            <a:outerShdw blurRad="50800" dist="38100" dir="8100000" algn="tr" rotWithShape="0">
              <a:prstClr val="black">
                <a:alpha val="40000"/>
              </a:prstClr>
            </a:outerShdw>
          </a:effectLst>
        </p:spPr>
      </p:cxnSp>
      <p:grpSp>
        <p:nvGrpSpPr>
          <p:cNvPr id="4" name="Group 24"/>
          <p:cNvGrpSpPr/>
          <p:nvPr/>
        </p:nvGrpSpPr>
        <p:grpSpPr>
          <a:xfrm>
            <a:off x="3123406" y="1899063"/>
            <a:ext cx="3124994" cy="1682337"/>
            <a:chOff x="3123406" y="1518063"/>
            <a:chExt cx="3124994" cy="1682337"/>
          </a:xfrm>
        </p:grpSpPr>
        <p:cxnSp>
          <p:nvCxnSpPr>
            <p:cNvPr id="9" name="Straight Arrow Connector 8"/>
            <p:cNvCxnSpPr/>
            <p:nvPr/>
          </p:nvCxnSpPr>
          <p:spPr bwMode="auto">
            <a:xfrm rot="5400000" flipH="1" flipV="1">
              <a:off x="2476500" y="2171700"/>
              <a:ext cx="1295400" cy="1588"/>
            </a:xfrm>
            <a:prstGeom prst="straightConnector1">
              <a:avLst/>
            </a:prstGeom>
            <a:noFill/>
            <a:ln w="381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cxnSp>
          <p:nvCxnSpPr>
            <p:cNvPr id="10" name="Straight Arrow Connector 9"/>
            <p:cNvCxnSpPr/>
            <p:nvPr/>
          </p:nvCxnSpPr>
          <p:spPr bwMode="auto">
            <a:xfrm>
              <a:off x="3124200" y="2819400"/>
              <a:ext cx="3124200" cy="1588"/>
            </a:xfrm>
            <a:prstGeom prst="straightConnector1">
              <a:avLst/>
            </a:prstGeom>
            <a:noFill/>
            <a:ln w="38100" cap="flat" cmpd="sng" algn="ctr">
              <a:solidFill>
                <a:schemeClr val="tx1"/>
              </a:solidFill>
              <a:prstDash val="solid"/>
              <a:round/>
              <a:headEnd type="none" w="med" len="med"/>
              <a:tailEnd type="arrow"/>
            </a:ln>
            <a:effectLst>
              <a:outerShdw blurRad="50800" dist="38100" dir="8100000" algn="tr" rotWithShape="0">
                <a:prstClr val="black">
                  <a:alpha val="40000"/>
                </a:prstClr>
              </a:outerShdw>
            </a:effectLst>
          </p:spPr>
        </p:cxnSp>
        <p:sp>
          <p:nvSpPr>
            <p:cNvPr id="14" name="Freeform 13"/>
            <p:cNvSpPr/>
            <p:nvPr/>
          </p:nvSpPr>
          <p:spPr bwMode="auto">
            <a:xfrm>
              <a:off x="3135086" y="1518063"/>
              <a:ext cx="3063833" cy="1264721"/>
            </a:xfrm>
            <a:custGeom>
              <a:avLst/>
              <a:gdLst>
                <a:gd name="connsiteX0" fmla="*/ 0 w 3063833"/>
                <a:gd name="connsiteY0" fmla="*/ 1035132 h 1264721"/>
                <a:gd name="connsiteX1" fmla="*/ 368135 w 3063833"/>
                <a:gd name="connsiteY1" fmla="*/ 1189511 h 1264721"/>
                <a:gd name="connsiteX2" fmla="*/ 819397 w 3063833"/>
                <a:gd name="connsiteY2" fmla="*/ 1118259 h 1264721"/>
                <a:gd name="connsiteX3" fmla="*/ 1128156 w 3063833"/>
                <a:gd name="connsiteY3" fmla="*/ 892628 h 1264721"/>
                <a:gd name="connsiteX4" fmla="*/ 1472540 w 3063833"/>
                <a:gd name="connsiteY4" fmla="*/ 952005 h 1264721"/>
                <a:gd name="connsiteX5" fmla="*/ 1828800 w 3063833"/>
                <a:gd name="connsiteY5" fmla="*/ 120732 h 1264721"/>
                <a:gd name="connsiteX6" fmla="*/ 2256311 w 3063833"/>
                <a:gd name="connsiteY6" fmla="*/ 227610 h 1264721"/>
                <a:gd name="connsiteX7" fmla="*/ 2481943 w 3063833"/>
                <a:gd name="connsiteY7" fmla="*/ 191984 h 1264721"/>
                <a:gd name="connsiteX8" fmla="*/ 2790701 w 3063833"/>
                <a:gd name="connsiteY8" fmla="*/ 1118259 h 1264721"/>
                <a:gd name="connsiteX9" fmla="*/ 3063833 w 3063833"/>
                <a:gd name="connsiteY9" fmla="*/ 1070758 h 126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833" h="1264721">
                  <a:moveTo>
                    <a:pt x="0" y="1035132"/>
                  </a:moveTo>
                  <a:cubicBezTo>
                    <a:pt x="115784" y="1105394"/>
                    <a:pt x="231569" y="1175656"/>
                    <a:pt x="368135" y="1189511"/>
                  </a:cubicBezTo>
                  <a:cubicBezTo>
                    <a:pt x="504701" y="1203366"/>
                    <a:pt x="692727" y="1167739"/>
                    <a:pt x="819397" y="1118259"/>
                  </a:cubicBezTo>
                  <a:cubicBezTo>
                    <a:pt x="946067" y="1068779"/>
                    <a:pt x="1019299" y="920337"/>
                    <a:pt x="1128156" y="892628"/>
                  </a:cubicBezTo>
                  <a:cubicBezTo>
                    <a:pt x="1237013" y="864919"/>
                    <a:pt x="1355766" y="1080654"/>
                    <a:pt x="1472540" y="952005"/>
                  </a:cubicBezTo>
                  <a:cubicBezTo>
                    <a:pt x="1589314" y="823356"/>
                    <a:pt x="1698172" y="241465"/>
                    <a:pt x="1828800" y="120732"/>
                  </a:cubicBezTo>
                  <a:cubicBezTo>
                    <a:pt x="1959429" y="0"/>
                    <a:pt x="2147454" y="215735"/>
                    <a:pt x="2256311" y="227610"/>
                  </a:cubicBezTo>
                  <a:cubicBezTo>
                    <a:pt x="2365168" y="239485"/>
                    <a:pt x="2392878" y="43543"/>
                    <a:pt x="2481943" y="191984"/>
                  </a:cubicBezTo>
                  <a:cubicBezTo>
                    <a:pt x="2571008" y="340425"/>
                    <a:pt x="2693719" y="971797"/>
                    <a:pt x="2790701" y="1118259"/>
                  </a:cubicBezTo>
                  <a:cubicBezTo>
                    <a:pt x="2887683" y="1264721"/>
                    <a:pt x="2975758" y="1167739"/>
                    <a:pt x="3063833" y="1070758"/>
                  </a:cubicBezTo>
                </a:path>
              </a:pathLst>
            </a:custGeom>
            <a:noFill/>
            <a:ln w="38100" cap="flat" cmpd="sng" algn="ctr">
              <a:solidFill>
                <a:srgbClr val="CC00CC"/>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18" name="TextBox 17"/>
            <p:cNvSpPr txBox="1"/>
            <p:nvPr/>
          </p:nvSpPr>
          <p:spPr>
            <a:xfrm>
              <a:off x="3200400" y="2861846"/>
              <a:ext cx="1972044" cy="338554"/>
            </a:xfrm>
            <a:prstGeom prst="rect">
              <a:avLst/>
            </a:prstGeom>
            <a:noFill/>
          </p:spPr>
          <p:txBody>
            <a:bodyPr wrap="square" rtlCol="0">
              <a:spAutoFit/>
            </a:bodyPr>
            <a:lstStyle/>
            <a:p>
              <a:r>
                <a:rPr lang="en-US" sz="1600" dirty="0" smtClean="0"/>
                <a:t>permutations</a:t>
              </a:r>
              <a:endParaRPr lang="en-US" sz="1600" dirty="0"/>
            </a:p>
          </p:txBody>
        </p:sp>
      </p:grpSp>
      <p:pic>
        <p:nvPicPr>
          <p:cNvPr id="22" name="Picture 21" descr="TP_tmp.png"/>
          <p:cNvPicPr>
            <a:picLocks noChangeAspect="1"/>
          </p:cNvPicPr>
          <p:nvPr>
            <p:custDataLst>
              <p:tags r:id="rId2"/>
            </p:custDataLst>
          </p:nvPr>
        </p:nvPicPr>
        <p:blipFill>
          <a:blip r:embed="rId8">
            <a:clrChange>
              <a:clrFrom>
                <a:srgbClr val="FFFFFF"/>
              </a:clrFrom>
              <a:clrTo>
                <a:srgbClr val="FFFFFF">
                  <a:alpha val="0"/>
                </a:srgbClr>
              </a:clrTo>
            </a:clrChange>
          </a:blip>
          <a:stretch>
            <a:fillRect/>
          </a:stretch>
        </p:blipFill>
        <p:spPr bwMode="auto">
          <a:xfrm>
            <a:off x="2464812" y="2514477"/>
            <a:ext cx="583188" cy="304923"/>
          </a:xfrm>
          <a:prstGeom prst="rect">
            <a:avLst/>
          </a:prstGeom>
          <a:noFill/>
          <a:ln/>
          <a:effectLst/>
        </p:spPr>
      </p:pic>
      <p:pic>
        <p:nvPicPr>
          <p:cNvPr id="24" name="Picture 23" descr="TP_tmp.png"/>
          <p:cNvPicPr>
            <a:picLocks noChangeAspect="1"/>
          </p:cNvPicPr>
          <p:nvPr>
            <p:custDataLst>
              <p:tags r:id="rId3"/>
            </p:custDataLst>
          </p:nvPr>
        </p:nvPicPr>
        <p:blipFill>
          <a:blip r:embed="rId9">
            <a:clrChange>
              <a:clrFrom>
                <a:srgbClr val="FFFFFF"/>
              </a:clrFrom>
              <a:clrTo>
                <a:srgbClr val="FFFFFF">
                  <a:alpha val="0"/>
                </a:srgbClr>
              </a:clrTo>
            </a:clrChange>
          </a:blip>
          <a:stretch>
            <a:fillRect/>
          </a:stretch>
        </p:blipFill>
        <p:spPr bwMode="auto">
          <a:xfrm>
            <a:off x="4495800" y="1600200"/>
            <a:ext cx="1249690" cy="304924"/>
          </a:xfrm>
          <a:prstGeom prst="rect">
            <a:avLst/>
          </a:prstGeom>
          <a:noFill/>
          <a:ln/>
          <a:effectLst/>
        </p:spPr>
      </p:pic>
      <p:sp>
        <p:nvSpPr>
          <p:cNvPr id="28" name="Slide Number Placeholder 27"/>
          <p:cNvSpPr>
            <a:spLocks noGrp="1"/>
          </p:cNvSpPr>
          <p:nvPr>
            <p:ph type="sldNum" sz="quarter" idx="12"/>
          </p:nvPr>
        </p:nvSpPr>
        <p:spPr/>
        <p:txBody>
          <a:bodyPr/>
          <a:lstStyle/>
          <a:p>
            <a:fld id="{5A1D4220-6FA6-4414-AE3B-775DEAC5B3BB}" type="slidenum">
              <a:rPr lang="en-US" smtClean="0"/>
              <a:pPr/>
              <a:t>49</a:t>
            </a:fld>
            <a:endParaRPr lang="en-US"/>
          </a:p>
        </p:txBody>
      </p:sp>
      <p:grpSp>
        <p:nvGrpSpPr>
          <p:cNvPr id="7" name="Group 16"/>
          <p:cNvGrpSpPr/>
          <p:nvPr/>
        </p:nvGrpSpPr>
        <p:grpSpPr>
          <a:xfrm>
            <a:off x="685800" y="2924001"/>
            <a:ext cx="7620000" cy="1009999"/>
            <a:chOff x="685800" y="3429000"/>
            <a:chExt cx="7620000" cy="1447800"/>
          </a:xfrm>
        </p:grpSpPr>
        <p:sp>
          <p:nvSpPr>
            <p:cNvPr id="19" name="Rounded Rectangle 18"/>
            <p:cNvSpPr/>
            <p:nvPr/>
          </p:nvSpPr>
          <p:spPr bwMode="auto">
            <a:xfrm>
              <a:off x="990600" y="3429000"/>
              <a:ext cx="7315200" cy="14478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lang="en-US" sz="2400" b="0" dirty="0" smtClean="0">
                <a:solidFill>
                  <a:schemeClr val="tx1"/>
                </a:solidFill>
                <a:latin typeface="Tahoma" charset="0"/>
              </a:endParaRPr>
            </a:p>
            <a:p>
              <a:pPr marL="0" marR="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dirty="0" smtClean="0">
                <a:ln>
                  <a:noFill/>
                </a:ln>
                <a:solidFill>
                  <a:schemeClr val="tx1"/>
                </a:solidFill>
                <a:effectLst/>
                <a:latin typeface="Tahoma" charset="0"/>
              </a:endParaRPr>
            </a:p>
          </p:txBody>
        </p:sp>
        <p:sp>
          <p:nvSpPr>
            <p:cNvPr id="21" name="Text Box 736"/>
            <p:cNvSpPr txBox="1">
              <a:spLocks noChangeArrowheads="1"/>
            </p:cNvSpPr>
            <p:nvPr/>
          </p:nvSpPr>
          <p:spPr bwMode="auto">
            <a:xfrm>
              <a:off x="685800" y="3530756"/>
              <a:ext cx="7543800" cy="1191207"/>
            </a:xfrm>
            <a:prstGeom prst="rect">
              <a:avLst/>
            </a:prstGeom>
            <a:noFill/>
            <a:ln w="76200">
              <a:noFill/>
              <a:miter lim="800000"/>
              <a:headEnd/>
              <a:tailEnd/>
            </a:ln>
          </p:spPr>
          <p:txBody>
            <a:bodyPr wrap="square">
              <a:spAutoFit/>
            </a:bodyPr>
            <a:lstStyle/>
            <a:p>
              <a:pPr lvl="1" algn="l" eaLnBrk="1" hangingPunct="1"/>
              <a:r>
                <a:rPr lang="en-US" sz="2400" dirty="0" smtClean="0"/>
                <a:t>Optimization</a:t>
              </a:r>
              <a:r>
                <a:rPr lang="en-US" sz="2400" b="0" dirty="0" smtClean="0"/>
                <a:t>: Can we formulate Fourier domain optimization algorithms that work well in practice?</a:t>
              </a:r>
              <a:endParaRPr lang="en-US" sz="2400" b="0" i="1"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7" end="7"/>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9" presetClass="emph" presetSubtype="0" grpId="0" nodeType="withEffect">
                                  <p:stCondLst>
                                    <p:cond delay="0"/>
                                  </p:stCondLst>
                                  <p:childTnLst>
                                    <p:set>
                                      <p:cBhvr rctx="PPT">
                                        <p:cTn id="33" dur="indefinite"/>
                                        <p:tgtEl>
                                          <p:spTgt spid="27">
                                            <p:txEl>
                                              <p:pRg st="0" end="0"/>
                                            </p:txEl>
                                          </p:spTgt>
                                        </p:tgtEl>
                                        <p:attrNameLst>
                                          <p:attrName>style.opacity</p:attrName>
                                        </p:attrNameLst>
                                      </p:cBhvr>
                                      <p:to>
                                        <p:strVal val="0.15"/>
                                      </p:to>
                                    </p:set>
                                    <p:animEffect filter="image" prLst="opacity: 0.15">
                                      <p:cBhvr rctx="IE">
                                        <p:cTn id="34" dur="indefinite"/>
                                        <p:tgtEl>
                                          <p:spTgt spid="27">
                                            <p:txEl>
                                              <p:pRg st="0" end="0"/>
                                            </p:txEl>
                                          </p:spTgt>
                                        </p:tgtEl>
                                      </p:cBhvr>
                                    </p:animEffect>
                                  </p:childTnLst>
                                </p:cTn>
                              </p:par>
                              <p:par>
                                <p:cTn id="35" presetID="9" presetClass="emph" presetSubtype="0" grpId="0" nodeType="withEffect">
                                  <p:stCondLst>
                                    <p:cond delay="0"/>
                                  </p:stCondLst>
                                  <p:childTnLst>
                                    <p:set>
                                      <p:cBhvr rctx="PPT">
                                        <p:cTn id="36" dur="indefinite"/>
                                        <p:tgtEl>
                                          <p:spTgt spid="27">
                                            <p:txEl>
                                              <p:pRg st="5" end="5"/>
                                            </p:txEl>
                                          </p:spTgt>
                                        </p:tgtEl>
                                        <p:attrNameLst>
                                          <p:attrName>style.opacity</p:attrName>
                                        </p:attrNameLst>
                                      </p:cBhvr>
                                      <p:to>
                                        <p:strVal val="0.15"/>
                                      </p:to>
                                    </p:set>
                                    <p:animEffect filter="image" prLst="opacity: 0.15">
                                      <p:cBhvr rctx="IE">
                                        <p:cTn id="37" dur="indefinite"/>
                                        <p:tgtEl>
                                          <p:spTgt spid="27">
                                            <p:txEl>
                                              <p:pRg st="5" end="5"/>
                                            </p:txEl>
                                          </p:spTgt>
                                        </p:tgtEl>
                                      </p:cBhvr>
                                    </p:animEffect>
                                  </p:childTnLst>
                                </p:cTn>
                              </p:par>
                              <p:par>
                                <p:cTn id="38" presetID="9" presetClass="emph" presetSubtype="0" grpId="0" nodeType="withEffect">
                                  <p:stCondLst>
                                    <p:cond delay="0"/>
                                  </p:stCondLst>
                                  <p:childTnLst>
                                    <p:set>
                                      <p:cBhvr rctx="PPT">
                                        <p:cTn id="39" dur="indefinite"/>
                                        <p:tgtEl>
                                          <p:spTgt spid="27">
                                            <p:txEl>
                                              <p:pRg st="6" end="6"/>
                                            </p:txEl>
                                          </p:spTgt>
                                        </p:tgtEl>
                                        <p:attrNameLst>
                                          <p:attrName>style.opacity</p:attrName>
                                        </p:attrNameLst>
                                      </p:cBhvr>
                                      <p:to>
                                        <p:strVal val="0.15"/>
                                      </p:to>
                                    </p:set>
                                    <p:animEffect filter="image" prLst="opacity: 0.15">
                                      <p:cBhvr rctx="IE">
                                        <p:cTn id="40" dur="indefinite"/>
                                        <p:tgtEl>
                                          <p:spTgt spid="27">
                                            <p:txEl>
                                              <p:pRg st="6" end="6"/>
                                            </p:txEl>
                                          </p:spTgt>
                                        </p:tgtEl>
                                      </p:cBhvr>
                                    </p:animEffect>
                                  </p:childTnLst>
                                </p:cTn>
                              </p:par>
                              <p:par>
                                <p:cTn id="41" presetID="9" presetClass="emph" presetSubtype="0" grpId="0" nodeType="withEffect">
                                  <p:stCondLst>
                                    <p:cond delay="0"/>
                                  </p:stCondLst>
                                  <p:childTnLst>
                                    <p:set>
                                      <p:cBhvr rctx="PPT">
                                        <p:cTn id="42" dur="indefinite"/>
                                        <p:tgtEl>
                                          <p:spTgt spid="27">
                                            <p:txEl>
                                              <p:pRg st="7" end="7"/>
                                            </p:txEl>
                                          </p:spTgt>
                                        </p:tgtEl>
                                        <p:attrNameLst>
                                          <p:attrName>style.opacity</p:attrName>
                                        </p:attrNameLst>
                                      </p:cBhvr>
                                      <p:to>
                                        <p:strVal val="0.15"/>
                                      </p:to>
                                    </p:set>
                                    <p:animEffect filter="image" prLst="opacity: 0.15">
                                      <p:cBhvr rctx="IE">
                                        <p:cTn id="43" dur="indefinite"/>
                                        <p:tgtEl>
                                          <p:spTgt spid="27">
                                            <p:txEl>
                                              <p:pRg st="7" end="7"/>
                                            </p:txEl>
                                          </p:spTgt>
                                        </p:tgtEl>
                                      </p:cBhvr>
                                    </p:animEffect>
                                  </p:childTnLst>
                                </p:cTn>
                              </p:par>
                              <p:par>
                                <p:cTn id="44" presetID="9" presetClass="emph" presetSubtype="0" nodeType="withEffect">
                                  <p:stCondLst>
                                    <p:cond delay="0"/>
                                  </p:stCondLst>
                                  <p:childTnLst>
                                    <p:set>
                                      <p:cBhvr rctx="PPT">
                                        <p:cTn id="45" dur="indefinite"/>
                                        <p:tgtEl>
                                          <p:spTgt spid="20"/>
                                        </p:tgtEl>
                                        <p:attrNameLst>
                                          <p:attrName>style.opacity</p:attrName>
                                        </p:attrNameLst>
                                      </p:cBhvr>
                                      <p:to>
                                        <p:strVal val="0.15"/>
                                      </p:to>
                                    </p:set>
                                    <p:animEffect filter="image" prLst="opacity: 0.15">
                                      <p:cBhvr rctx="IE">
                                        <p:cTn id="46" dur="indefinite"/>
                                        <p:tgtEl>
                                          <p:spTgt spid="20"/>
                                        </p:tgtEl>
                                      </p:cBhvr>
                                    </p:animEffect>
                                  </p:childTnLst>
                                </p:cTn>
                              </p:par>
                              <p:par>
                                <p:cTn id="47" presetID="9" presetClass="emph" presetSubtype="0" nodeType="withEffect">
                                  <p:stCondLst>
                                    <p:cond delay="0"/>
                                  </p:stCondLst>
                                  <p:childTnLst>
                                    <p:set>
                                      <p:cBhvr rctx="PPT">
                                        <p:cTn id="48" dur="indefinite"/>
                                        <p:tgtEl>
                                          <p:spTgt spid="3"/>
                                        </p:tgtEl>
                                        <p:attrNameLst>
                                          <p:attrName>style.opacity</p:attrName>
                                        </p:attrNameLst>
                                      </p:cBhvr>
                                      <p:to>
                                        <p:strVal val="0.15"/>
                                      </p:to>
                                    </p:set>
                                    <p:animEffect filter="image" prLst="opacity: 0.15">
                                      <p:cBhvr rctx="IE">
                                        <p:cTn id="49" dur="indefinite"/>
                                        <p:tgtEl>
                                          <p:spTgt spid="3"/>
                                        </p:tgtEl>
                                      </p:cBhvr>
                                    </p:animEffect>
                                  </p:childTnLst>
                                </p:cTn>
                              </p:par>
                              <p:par>
                                <p:cTn id="50" presetID="9" presetClass="emph" presetSubtype="0" nodeType="withEffect">
                                  <p:stCondLst>
                                    <p:cond delay="0"/>
                                  </p:stCondLst>
                                  <p:childTnLst>
                                    <p:set>
                                      <p:cBhvr rctx="PPT">
                                        <p:cTn id="51" dur="indefinite"/>
                                        <p:tgtEl>
                                          <p:spTgt spid="16"/>
                                        </p:tgtEl>
                                        <p:attrNameLst>
                                          <p:attrName>style.opacity</p:attrName>
                                        </p:attrNameLst>
                                      </p:cBhvr>
                                      <p:to>
                                        <p:strVal val="0.15"/>
                                      </p:to>
                                    </p:set>
                                    <p:animEffect filter="image" prLst="opacity: 0.15">
                                      <p:cBhvr rctx="IE">
                                        <p:cTn id="52" dur="indefinite"/>
                                        <p:tgtEl>
                                          <p:spTgt spid="16"/>
                                        </p:tgtEl>
                                      </p:cBhvr>
                                    </p:animEffect>
                                  </p:childTnLst>
                                </p:cTn>
                              </p:par>
                              <p:par>
                                <p:cTn id="53" presetID="9" presetClass="emph" presetSubtype="0" nodeType="withEffect">
                                  <p:stCondLst>
                                    <p:cond delay="0"/>
                                  </p:stCondLst>
                                  <p:childTnLst>
                                    <p:set>
                                      <p:cBhvr rctx="PPT">
                                        <p:cTn id="54" dur="indefinite"/>
                                        <p:tgtEl>
                                          <p:spTgt spid="4"/>
                                        </p:tgtEl>
                                        <p:attrNameLst>
                                          <p:attrName>style.opacity</p:attrName>
                                        </p:attrNameLst>
                                      </p:cBhvr>
                                      <p:to>
                                        <p:strVal val="0.15"/>
                                      </p:to>
                                    </p:set>
                                    <p:animEffect filter="image" prLst="opacity: 0.15">
                                      <p:cBhvr rctx="IE">
                                        <p:cTn id="55" dur="indefinite"/>
                                        <p:tgtEl>
                                          <p:spTgt spid="4"/>
                                        </p:tgtEl>
                                      </p:cBhvr>
                                    </p:animEffect>
                                  </p:childTnLst>
                                </p:cTn>
                              </p:par>
                              <p:par>
                                <p:cTn id="56" presetID="9" presetClass="emph" presetSubtype="0" nodeType="withEffect">
                                  <p:stCondLst>
                                    <p:cond delay="0"/>
                                  </p:stCondLst>
                                  <p:childTnLst>
                                    <p:set>
                                      <p:cBhvr rctx="PPT">
                                        <p:cTn id="57" dur="indefinite"/>
                                        <p:tgtEl>
                                          <p:spTgt spid="22"/>
                                        </p:tgtEl>
                                        <p:attrNameLst>
                                          <p:attrName>style.opacity</p:attrName>
                                        </p:attrNameLst>
                                      </p:cBhvr>
                                      <p:to>
                                        <p:strVal val="0.15"/>
                                      </p:to>
                                    </p:set>
                                    <p:animEffect filter="image" prLst="opacity: 0.15">
                                      <p:cBhvr rctx="IE">
                                        <p:cTn id="58" dur="indefinite"/>
                                        <p:tgtEl>
                                          <p:spTgt spid="22"/>
                                        </p:tgtEl>
                                      </p:cBhvr>
                                    </p:animEffect>
                                  </p:childTnLst>
                                </p:cTn>
                              </p:par>
                              <p:par>
                                <p:cTn id="59" presetID="9" presetClass="emph" presetSubtype="0" nodeType="withEffect">
                                  <p:stCondLst>
                                    <p:cond delay="0"/>
                                  </p:stCondLst>
                                  <p:childTnLst>
                                    <p:set>
                                      <p:cBhvr rctx="PPT">
                                        <p:cTn id="60" dur="indefinite"/>
                                        <p:tgtEl>
                                          <p:spTgt spid="24"/>
                                        </p:tgtEl>
                                        <p:attrNameLst>
                                          <p:attrName>style.opacity</p:attrName>
                                        </p:attrNameLst>
                                      </p:cBhvr>
                                      <p:to>
                                        <p:strVal val="0.15"/>
                                      </p:to>
                                    </p:set>
                                    <p:animEffect filter="image" prLst="opacity: 0.15">
                                      <p:cBhvr rctx="IE">
                                        <p:cTn id="61" dur="indefinite"/>
                                        <p:tgtEl>
                                          <p:spTgt spid="24"/>
                                        </p:tgtEl>
                                      </p:cBhvr>
                                    </p:animEffect>
                                  </p:childTnLst>
                                </p:cTn>
                              </p:par>
                              <p:par>
                                <p:cTn id="62" presetID="9" presetClass="emph" presetSubtype="0" grpId="0" nodeType="withEffect">
                                  <p:stCondLst>
                                    <p:cond delay="0"/>
                                  </p:stCondLst>
                                  <p:childTnLst>
                                    <p:set>
                                      <p:cBhvr rctx="PPT">
                                        <p:cTn id="63" dur="indefinite"/>
                                        <p:tgtEl>
                                          <p:spTgt spid="28"/>
                                        </p:tgtEl>
                                        <p:attrNameLst>
                                          <p:attrName>style.opacity</p:attrName>
                                        </p:attrNameLst>
                                      </p:cBhvr>
                                      <p:to>
                                        <p:strVal val="0.15"/>
                                      </p:to>
                                    </p:set>
                                    <p:animEffect filter="image" prLst="opacity: 0.15">
                                      <p:cBhvr rctx="IE">
                                        <p:cTn id="64"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Complexity</a:t>
            </a:r>
            <a:endParaRPr lang="en-US" dirty="0"/>
          </a:p>
        </p:txBody>
      </p:sp>
      <p:sp>
        <p:nvSpPr>
          <p:cNvPr id="3" name="Content Placeholder 2"/>
          <p:cNvSpPr>
            <a:spLocks noGrp="1"/>
          </p:cNvSpPr>
          <p:nvPr>
            <p:ph idx="1"/>
          </p:nvPr>
        </p:nvSpPr>
        <p:spPr>
          <a:xfrm>
            <a:off x="457200" y="990600"/>
            <a:ext cx="8305800" cy="5486400"/>
          </a:xfrm>
        </p:spPr>
        <p:txBody>
          <a:bodyPr/>
          <a:lstStyle/>
          <a:p>
            <a:r>
              <a:rPr lang="en-US" dirty="0" smtClean="0"/>
              <a:t>There are </a:t>
            </a:r>
            <a:r>
              <a:rPr lang="en-US" b="1" dirty="0" smtClean="0">
                <a:solidFill>
                  <a:srgbClr val="0070C0"/>
                </a:solidFill>
              </a:rPr>
              <a:t>n!</a:t>
            </a:r>
            <a:r>
              <a:rPr lang="en-US" dirty="0" smtClean="0">
                <a:solidFill>
                  <a:srgbClr val="0070C0"/>
                </a:solidFill>
              </a:rPr>
              <a:t> </a:t>
            </a:r>
            <a:r>
              <a:rPr lang="en-US" dirty="0" smtClean="0"/>
              <a:t>permutations!</a:t>
            </a: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r>
              <a:rPr lang="en-US" sz="2400" dirty="0" smtClean="0"/>
              <a:t>Graphical models not effective due to mutual exclusivity constraints (“</a:t>
            </a:r>
            <a:r>
              <a:rPr lang="en-US" sz="2400" b="1" dirty="0" smtClean="0"/>
              <a:t>A</a:t>
            </a:r>
            <a:r>
              <a:rPr lang="en-US" sz="2400" dirty="0" smtClean="0"/>
              <a:t>lice and </a:t>
            </a:r>
            <a:r>
              <a:rPr lang="en-US" sz="2400" b="1" dirty="0" smtClean="0"/>
              <a:t>B</a:t>
            </a:r>
            <a:r>
              <a:rPr lang="en-US" sz="2400" dirty="0" smtClean="0"/>
              <a:t>ob cannot both be at Track </a:t>
            </a:r>
            <a:r>
              <a:rPr lang="en-US" sz="2400" b="1" dirty="0" smtClean="0"/>
              <a:t>1</a:t>
            </a:r>
            <a:r>
              <a:rPr lang="en-US" sz="2400" dirty="0" smtClean="0"/>
              <a:t> simultaneously”)</a:t>
            </a:r>
          </a:p>
          <a:p>
            <a:pPr lvl="1" eaLnBrk="1" hangingPunct="1">
              <a:lnSpc>
                <a:spcPct val="90000"/>
              </a:lnSpc>
            </a:pPr>
            <a:r>
              <a:rPr lang="en-US" sz="2000" dirty="0" smtClean="0"/>
              <a:t>One such constraint for each pair of identities</a:t>
            </a:r>
          </a:p>
          <a:p>
            <a:endParaRPr lang="en-US" dirty="0"/>
          </a:p>
        </p:txBody>
      </p:sp>
      <p:graphicFrame>
        <p:nvGraphicFramePr>
          <p:cNvPr id="4" name="Table 3"/>
          <p:cNvGraphicFramePr>
            <a:graphicFrameLocks noGrp="1"/>
          </p:cNvGraphicFramePr>
          <p:nvPr/>
        </p:nvGraphicFramePr>
        <p:xfrm>
          <a:off x="762000" y="1524000"/>
          <a:ext cx="7848601" cy="1739900"/>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1144588"/>
                <a:gridCol w="2289175"/>
                <a:gridCol w="4414838"/>
              </a:tblGrid>
              <a:tr h="434975">
                <a:tc>
                  <a:txBody>
                    <a:bodyPr/>
                    <a:lstStyle/>
                    <a:p>
                      <a:pPr algn="ctr"/>
                      <a:r>
                        <a:rPr lang="en-US" dirty="0" smtClean="0"/>
                        <a:t>n</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n!</a:t>
                      </a:r>
                      <a:endParaRPr lang="en-US" dirty="0"/>
                    </a:p>
                  </a:txBody>
                  <a:tcPr>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Memory</a:t>
                      </a:r>
                      <a:r>
                        <a:rPr lang="en-US" baseline="0" dirty="0" smtClean="0"/>
                        <a:t> required to store n! doubles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dirty="0" smtClean="0"/>
                        <a:t>9</a:t>
                      </a:r>
                      <a:endParaRPr lang="en-US"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dirty="0" smtClean="0"/>
                        <a:t>362,880</a:t>
                      </a:r>
                      <a:endParaRPr lang="en-US" dirty="0"/>
                    </a:p>
                  </a:txBody>
                  <a:tcPr>
                    <a:solidFill>
                      <a:schemeClr val="tx2">
                        <a:lumMod val="40000"/>
                        <a:lumOff val="60000"/>
                      </a:schemeClr>
                    </a:solidFill>
                  </a:tcPr>
                </a:tc>
                <a:tc>
                  <a:txBody>
                    <a:bodyPr/>
                    <a:lstStyle/>
                    <a:p>
                      <a:pPr algn="ctr"/>
                      <a:r>
                        <a:rPr lang="en-US" dirty="0" smtClean="0"/>
                        <a:t>3 megabytes</a:t>
                      </a:r>
                      <a:endParaRPr lang="en-US"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dirty="0" smtClean="0"/>
                        <a:t>12</a:t>
                      </a:r>
                      <a:endParaRPr lang="en-US"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ea typeface="ＭＳ Ｐゴシック" charset="-128"/>
                        </a:rPr>
                        <a:t>4.8x10</a:t>
                      </a:r>
                      <a:r>
                        <a:rPr kumimoji="0" lang="en-US" sz="1800" b="0" i="0" u="none" strike="noStrike" cap="none" normalizeH="0" baseline="30000" dirty="0" smtClean="0">
                          <a:ln>
                            <a:noFill/>
                          </a:ln>
                          <a:solidFill>
                            <a:schemeClr val="tx1"/>
                          </a:solidFill>
                          <a:effectLst/>
                          <a:latin typeface="Tahoma" pitchFamily="34" charset="0"/>
                          <a:ea typeface="ＭＳ Ｐゴシック" charset="-128"/>
                        </a:rPr>
                        <a:t>8</a:t>
                      </a:r>
                    </a:p>
                  </a:txBody>
                  <a:tcPr>
                    <a:solidFill>
                      <a:schemeClr val="tx2">
                        <a:lumMod val="20000"/>
                        <a:lumOff val="80000"/>
                      </a:schemeClr>
                    </a:solidFill>
                  </a:tcPr>
                </a:tc>
                <a:tc>
                  <a:txBody>
                    <a:bodyPr/>
                    <a:lstStyle/>
                    <a:p>
                      <a:pPr algn="ctr"/>
                      <a:r>
                        <a:rPr lang="en-US" dirty="0" smtClean="0"/>
                        <a:t>9.5 </a:t>
                      </a:r>
                      <a:r>
                        <a:rPr lang="en-US" dirty="0" err="1" smtClean="0"/>
                        <a:t>terabyes</a:t>
                      </a:r>
                      <a:endParaRPr lang="en-US"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dirty="0" smtClean="0"/>
                        <a:t>15</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Tahoma" pitchFamily="34" charset="0"/>
                          <a:ea typeface="ＭＳ Ｐゴシック" charset="-128"/>
                        </a:rPr>
                        <a:t>1.31x10</a:t>
                      </a:r>
                      <a:r>
                        <a:rPr kumimoji="0" lang="en-US" sz="1800" b="0" i="0" u="none" strike="noStrike" cap="none" normalizeH="0" baseline="30000" dirty="0" smtClean="0">
                          <a:ln>
                            <a:noFill/>
                          </a:ln>
                          <a:solidFill>
                            <a:schemeClr val="tx1"/>
                          </a:solidFill>
                          <a:effectLst/>
                          <a:latin typeface="Tahoma" pitchFamily="34" charset="0"/>
                          <a:ea typeface="ＭＳ Ｐゴシック" charset="-128"/>
                        </a:rPr>
                        <a:t>12</a:t>
                      </a:r>
                    </a:p>
                  </a:txBody>
                  <a:tcPr>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0" lang="en-US" sz="1800" b="0" i="0" u="none" strike="noStrike" cap="none" normalizeH="0" baseline="0" dirty="0" smtClean="0">
                          <a:ln>
                            <a:noFill/>
                          </a:ln>
                          <a:solidFill>
                            <a:schemeClr val="tx1"/>
                          </a:solidFill>
                          <a:effectLst/>
                          <a:latin typeface="Tahoma" pitchFamily="34" charset="0"/>
                          <a:ea typeface="ＭＳ Ｐゴシック" charset="-128"/>
                        </a:rPr>
                        <a:t>1729 </a:t>
                      </a:r>
                      <a:r>
                        <a:rPr kumimoji="0" lang="en-US" sz="1800" b="0" i="0" u="none" strike="noStrike" cap="none" normalizeH="0" baseline="0" dirty="0" err="1" smtClean="0">
                          <a:ln>
                            <a:noFill/>
                          </a:ln>
                          <a:solidFill>
                            <a:schemeClr val="tx1"/>
                          </a:solidFill>
                          <a:effectLst/>
                          <a:latin typeface="Tahoma" pitchFamily="34" charset="0"/>
                          <a:ea typeface="ＭＳ Ｐゴシック" charset="-128"/>
                        </a:rPr>
                        <a:t>petabytes</a:t>
                      </a:r>
                      <a:r>
                        <a:rPr kumimoji="0" lang="en-US" sz="1800" b="0" i="0" u="none" strike="noStrike" cap="none" normalizeH="0" baseline="0" dirty="0" smtClean="0">
                          <a:ln>
                            <a:noFill/>
                          </a:ln>
                          <a:solidFill>
                            <a:schemeClr val="tx1"/>
                          </a:solidFill>
                          <a:effectLst/>
                          <a:latin typeface="Tahoma" pitchFamily="34" charset="0"/>
                          <a:ea typeface="ＭＳ Ｐゴシック" charset="-128"/>
                        </a:rPr>
                        <a:t> (!!)</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pic>
        <p:nvPicPr>
          <p:cNvPr id="5" name="Picture 36"/>
          <p:cNvPicPr>
            <a:picLocks noChangeAspect="1" noChangeArrowheads="1"/>
          </p:cNvPicPr>
          <p:nvPr/>
        </p:nvPicPr>
        <p:blipFill>
          <a:blip r:embed="rId3"/>
          <a:srcRect/>
          <a:stretch>
            <a:fillRect/>
          </a:stretch>
        </p:blipFill>
        <p:spPr bwMode="auto">
          <a:xfrm>
            <a:off x="1981200" y="3338512"/>
            <a:ext cx="2057400" cy="1538288"/>
          </a:xfrm>
          <a:prstGeom prst="rect">
            <a:avLst/>
          </a:prstGeom>
          <a:noFill/>
          <a:ln w="38100">
            <a:noFill/>
            <a:miter lim="800000"/>
            <a:headEnd/>
            <a:tailEnd/>
          </a:ln>
        </p:spPr>
      </p:pic>
      <p:sp>
        <p:nvSpPr>
          <p:cNvPr id="6" name="Text Box 37"/>
          <p:cNvSpPr txBox="1">
            <a:spLocks noChangeArrowheads="1"/>
          </p:cNvSpPr>
          <p:nvPr/>
        </p:nvSpPr>
        <p:spPr bwMode="auto">
          <a:xfrm>
            <a:off x="3352800" y="3795712"/>
            <a:ext cx="3429000" cy="519113"/>
          </a:xfrm>
          <a:prstGeom prst="rect">
            <a:avLst/>
          </a:prstGeom>
          <a:noFill/>
          <a:ln w="38100">
            <a:noFill/>
            <a:miter lim="800000"/>
            <a:headEnd/>
            <a:tailEnd/>
          </a:ln>
        </p:spPr>
        <p:txBody>
          <a:bodyPr>
            <a:spAutoFit/>
          </a:bodyPr>
          <a:lstStyle/>
          <a:p>
            <a:r>
              <a:rPr lang="en-US" dirty="0"/>
              <a:t>x 1,800,000</a:t>
            </a:r>
          </a:p>
        </p:txBody>
      </p:sp>
      <p:sp>
        <p:nvSpPr>
          <p:cNvPr id="7" name="Slide Number Placeholder 6"/>
          <p:cNvSpPr>
            <a:spLocks noGrp="1"/>
          </p:cNvSpPr>
          <p:nvPr>
            <p:ph type="sldNum" sz="quarter" idx="12"/>
          </p:nvPr>
        </p:nvSpPr>
        <p:spPr/>
        <p:txBody>
          <a:bodyPr/>
          <a:lstStyle/>
          <a:p>
            <a:fld id="{5A1D4220-6FA6-4414-AE3B-775DEAC5B3B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 </a:t>
            </a:r>
            <a:r>
              <a:rPr lang="en-US" dirty="0" smtClean="0"/>
              <a:t>order summaries</a:t>
            </a:r>
            <a:endParaRPr lang="en-US" dirty="0"/>
          </a:p>
        </p:txBody>
      </p:sp>
      <p:sp>
        <p:nvSpPr>
          <p:cNvPr id="3" name="Content Placeholder 2"/>
          <p:cNvSpPr>
            <a:spLocks noGrp="1"/>
          </p:cNvSpPr>
          <p:nvPr>
            <p:ph idx="1"/>
          </p:nvPr>
        </p:nvSpPr>
        <p:spPr/>
        <p:txBody>
          <a:bodyPr/>
          <a:lstStyle/>
          <a:p>
            <a:r>
              <a:rPr lang="en-US" sz="2400" dirty="0" smtClean="0"/>
              <a:t>An idea: For each (identity </a:t>
            </a:r>
            <a:r>
              <a:rPr lang="en-US" sz="2400" b="1" dirty="0" smtClean="0"/>
              <a:t>j</a:t>
            </a:r>
            <a:r>
              <a:rPr lang="en-US" sz="2400" dirty="0" smtClean="0"/>
              <a:t>, track </a:t>
            </a:r>
            <a:r>
              <a:rPr lang="en-US" sz="2400" b="1" dirty="0" err="1" smtClean="0"/>
              <a:t>i</a:t>
            </a:r>
            <a:r>
              <a:rPr lang="en-US" sz="2400" dirty="0" smtClean="0"/>
              <a:t>) pair, store </a:t>
            </a:r>
            <a:r>
              <a:rPr lang="en-US" sz="2400" b="1" dirty="0" smtClean="0">
                <a:solidFill>
                  <a:srgbClr val="0070C0"/>
                </a:solidFill>
              </a:rPr>
              <a:t>marginal probability</a:t>
            </a:r>
            <a:r>
              <a:rPr lang="en-US" sz="2400" dirty="0" smtClean="0">
                <a:solidFill>
                  <a:srgbClr val="0070C0"/>
                </a:solidFill>
              </a:rPr>
              <a:t> </a:t>
            </a:r>
            <a:r>
              <a:rPr lang="en-US" sz="2400" dirty="0" smtClean="0"/>
              <a:t>that </a:t>
            </a:r>
            <a:r>
              <a:rPr lang="en-US" sz="2400" b="1" dirty="0" smtClean="0"/>
              <a:t>j</a:t>
            </a:r>
            <a:r>
              <a:rPr lang="en-US" sz="2400" dirty="0" smtClean="0"/>
              <a:t> maps to </a:t>
            </a:r>
            <a:r>
              <a:rPr lang="en-US" sz="2400" b="1" dirty="0" err="1" smtClean="0"/>
              <a:t>i</a:t>
            </a:r>
            <a:r>
              <a:rPr lang="en-US" sz="2400" dirty="0" smtClean="0"/>
              <a:t> </a:t>
            </a:r>
            <a:endParaRPr lang="en-US" sz="2400" dirty="0" smtClean="0">
              <a:solidFill>
                <a:schemeClr val="folHlink"/>
              </a:solidFill>
            </a:endParaRPr>
          </a:p>
          <a:p>
            <a:endParaRPr lang="en-US" dirty="0"/>
          </a:p>
        </p:txBody>
      </p:sp>
      <p:graphicFrame>
        <p:nvGraphicFramePr>
          <p:cNvPr id="9" name="Table 8"/>
          <p:cNvGraphicFramePr>
            <a:graphicFrameLocks noGrp="1"/>
          </p:cNvGraphicFramePr>
          <p:nvPr/>
        </p:nvGraphicFramePr>
        <p:xfrm>
          <a:off x="990600" y="2333625"/>
          <a:ext cx="2438400" cy="391477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1524000"/>
                <a:gridCol w="914400"/>
              </a:tblGrid>
              <a:tr h="434975">
                <a:tc>
                  <a:txBody>
                    <a:bodyPr/>
                    <a:lstStyle/>
                    <a:p>
                      <a:pPr algn="ctr"/>
                      <a:r>
                        <a:rPr lang="en-US" sz="2000" dirty="0" smtClean="0"/>
                        <a:t>A B C D</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P(</a:t>
                      </a:r>
                      <a:r>
                        <a:rPr lang="el-GR" dirty="0" smtClean="0"/>
                        <a:t>σ</a:t>
                      </a:r>
                      <a:r>
                        <a:rPr lang="en-US" dirty="0" smtClean="0"/>
                        <a: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b="1" dirty="0" smtClean="0"/>
                        <a:t>1</a:t>
                      </a:r>
                      <a:r>
                        <a:rPr lang="en-US" b="1" baseline="0" dirty="0" smtClean="0"/>
                        <a:t> 2 3 4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2 1 3 4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1 3 2 4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1/10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3 1 2 4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2 3 1 4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1/20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3 2 1 4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1/5</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1 2 4 3</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2 1 4 3</a:t>
                      </a:r>
                      <a:endParaRPr lang="en-US" b="1"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2">
                        <a:lumMod val="20000"/>
                        <a:lumOff val="80000"/>
                      </a:schemeClr>
                    </a:solidFill>
                  </a:tcPr>
                </a:tc>
              </a:tr>
            </a:tbl>
          </a:graphicData>
        </a:graphic>
      </p:graphicFrame>
      <p:sp>
        <p:nvSpPr>
          <p:cNvPr id="10" name="TextBox 9"/>
          <p:cNvSpPr txBox="1"/>
          <p:nvPr/>
        </p:nvSpPr>
        <p:spPr>
          <a:xfrm>
            <a:off x="1066800" y="1952625"/>
            <a:ext cx="1447800" cy="400110"/>
          </a:xfrm>
          <a:prstGeom prst="rect">
            <a:avLst/>
          </a:prstGeom>
          <a:noFill/>
        </p:spPr>
        <p:txBody>
          <a:bodyPr wrap="square" rtlCol="0">
            <a:spAutoFit/>
          </a:bodyPr>
          <a:lstStyle/>
          <a:p>
            <a:r>
              <a:rPr lang="en-US" sz="2000" dirty="0" smtClean="0"/>
              <a:t>Identities</a:t>
            </a:r>
            <a:endParaRPr lang="en-US" sz="2000" dirty="0"/>
          </a:p>
        </p:txBody>
      </p:sp>
      <p:sp>
        <p:nvSpPr>
          <p:cNvPr id="11" name="TextBox 10"/>
          <p:cNvSpPr txBox="1"/>
          <p:nvPr/>
        </p:nvSpPr>
        <p:spPr>
          <a:xfrm rot="16200000">
            <a:off x="-695355" y="4305270"/>
            <a:ext cx="2971800" cy="400110"/>
          </a:xfrm>
          <a:prstGeom prst="rect">
            <a:avLst/>
          </a:prstGeom>
          <a:noFill/>
        </p:spPr>
        <p:txBody>
          <a:bodyPr wrap="square" rtlCol="0">
            <a:spAutoFit/>
          </a:bodyPr>
          <a:lstStyle/>
          <a:p>
            <a:r>
              <a:rPr lang="en-US" sz="2000" dirty="0" smtClean="0"/>
              <a:t>Track Permutations</a:t>
            </a:r>
            <a:endParaRPr lang="en-US" sz="2000" dirty="0"/>
          </a:p>
        </p:txBody>
      </p:sp>
      <p:graphicFrame>
        <p:nvGraphicFramePr>
          <p:cNvPr id="12" name="Table 11"/>
          <p:cNvGraphicFramePr>
            <a:graphicFrameLocks noGrp="1"/>
          </p:cNvGraphicFramePr>
          <p:nvPr/>
        </p:nvGraphicFramePr>
        <p:xfrm>
          <a:off x="990600" y="2333625"/>
          <a:ext cx="2438400" cy="3914775"/>
        </p:xfrm>
        <a:graphic>
          <a:graphicData uri="http://schemas.openxmlformats.org/drawingml/2006/table">
            <a:tbl>
              <a:tblPr firstRow="1" bandRow="1">
                <a:effectLst/>
                <a:tableStyleId>{21E4AEA4-8DFA-4A89-87EB-49C32662AFE0}</a:tableStyleId>
              </a:tblPr>
              <a:tblGrid>
                <a:gridCol w="1524000"/>
                <a:gridCol w="914400"/>
              </a:tblGrid>
              <a:tr h="434975">
                <a:tc>
                  <a:txBody>
                    <a:bodyPr/>
                    <a:lstStyle/>
                    <a:p>
                      <a:pPr algn="ctr"/>
                      <a:r>
                        <a:rPr lang="en-US" sz="2000" dirty="0" smtClean="0"/>
                        <a:t>A B C D</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P(</a:t>
                      </a:r>
                      <a:r>
                        <a:rPr lang="el-GR" dirty="0" smtClean="0"/>
                        <a:t>σ</a:t>
                      </a:r>
                      <a:r>
                        <a:rPr lang="en-US" dirty="0" smtClean="0"/>
                        <a: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b="1" dirty="0" smtClean="0">
                          <a:solidFill>
                            <a:schemeClr val="accent1"/>
                          </a:solidFill>
                        </a:rPr>
                        <a:t>1</a:t>
                      </a:r>
                      <a:r>
                        <a:rPr lang="en-US" b="1" baseline="0" dirty="0" smtClean="0">
                          <a:solidFill>
                            <a:schemeClr val="accent1"/>
                          </a:solidFill>
                        </a:rPr>
                        <a:t> 2 3 </a:t>
                      </a:r>
                      <a:r>
                        <a:rPr lang="en-US" b="1" baseline="0"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solidFill>
                            <a:schemeClr val="accent1"/>
                          </a:solidFill>
                        </a:rPr>
                        <a:t>2 1 3 </a:t>
                      </a:r>
                      <a:r>
                        <a:rPr lang="en-US" b="1"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solidFill>
                            <a:schemeClr val="accent1"/>
                          </a:solidFill>
                        </a:rPr>
                        <a:t>1 3 2 </a:t>
                      </a:r>
                      <a:r>
                        <a:rPr lang="en-US" b="1"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1/10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solidFill>
                            <a:schemeClr val="accent1"/>
                          </a:solidFill>
                        </a:rPr>
                        <a:t>3 1 2 </a:t>
                      </a:r>
                      <a:r>
                        <a:rPr lang="en-US" b="1"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solidFill>
                            <a:schemeClr val="accent1"/>
                          </a:solidFill>
                        </a:rPr>
                        <a:t>2 3 1 </a:t>
                      </a:r>
                      <a:r>
                        <a:rPr lang="en-US" b="1"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1/20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solidFill>
                            <a:schemeClr val="accent1"/>
                          </a:solidFill>
                        </a:rPr>
                        <a:t>3 2 1 </a:t>
                      </a:r>
                      <a:r>
                        <a:rPr lang="en-US" b="1"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1/5</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t>1 2 4 3</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2 1 4 3</a:t>
                      </a:r>
                      <a:endParaRPr lang="en-US" b="1"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2">
                        <a:lumMod val="20000"/>
                        <a:lumOff val="80000"/>
                      </a:schemeClr>
                    </a:solidFill>
                  </a:tcPr>
                </a:tc>
              </a:tr>
            </a:tbl>
          </a:graphicData>
        </a:graphic>
      </p:graphicFrame>
      <p:sp>
        <p:nvSpPr>
          <p:cNvPr id="13" name="Rounded Rectangular Callout 12"/>
          <p:cNvSpPr/>
          <p:nvPr/>
        </p:nvSpPr>
        <p:spPr bwMode="auto">
          <a:xfrm>
            <a:off x="4953000" y="2057400"/>
            <a:ext cx="3962400" cy="1600200"/>
          </a:xfrm>
          <a:prstGeom prst="wedgeRoundRectCallout">
            <a:avLst>
              <a:gd name="adj1" fmla="val -88186"/>
              <a:gd name="adj2" fmla="val 88580"/>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2000" b="0" dirty="0" smtClean="0"/>
              <a:t>“</a:t>
            </a:r>
            <a:r>
              <a:rPr lang="en-US" sz="2000" dirty="0" smtClean="0"/>
              <a:t>D</a:t>
            </a:r>
            <a:r>
              <a:rPr lang="en-US" sz="2000" b="0" dirty="0" smtClean="0"/>
              <a:t>avid is at Track </a:t>
            </a:r>
            <a:r>
              <a:rPr lang="en-US" sz="2000" dirty="0" smtClean="0"/>
              <a:t>4 </a:t>
            </a:r>
            <a:r>
              <a:rPr lang="en-US" sz="2000" b="0" dirty="0" smtClean="0"/>
              <a:t>with </a:t>
            </a:r>
          </a:p>
          <a:p>
            <a:pPr>
              <a:spcBef>
                <a:spcPct val="0"/>
              </a:spcBef>
            </a:pPr>
            <a:r>
              <a:rPr lang="en-US" sz="2000" dirty="0" smtClean="0"/>
              <a:t>probability: </a:t>
            </a:r>
          </a:p>
          <a:p>
            <a:pPr>
              <a:spcBef>
                <a:spcPct val="0"/>
              </a:spcBef>
            </a:pPr>
            <a:r>
              <a:rPr lang="en-US" sz="2000" b="0" dirty="0" smtClean="0"/>
              <a:t>     =1/10+1/20+1/5=7/20”</a:t>
            </a:r>
          </a:p>
        </p:txBody>
      </p:sp>
      <p:sp>
        <p:nvSpPr>
          <p:cNvPr id="14" name="Slide Number Placeholder 13"/>
          <p:cNvSpPr>
            <a:spLocks noGrp="1"/>
          </p:cNvSpPr>
          <p:nvPr>
            <p:ph type="sldNum" sz="quarter" idx="12"/>
          </p:nvPr>
        </p:nvSpPr>
        <p:spPr/>
        <p:txBody>
          <a:bodyPr/>
          <a:lstStyle/>
          <a:p>
            <a:fld id="{5A1D4220-6FA6-4414-AE3B-775DEAC5B3B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 </a:t>
            </a:r>
            <a:r>
              <a:rPr lang="en-US" dirty="0" smtClean="0"/>
              <a:t>order summaries</a:t>
            </a:r>
            <a:endParaRPr lang="en-US" dirty="0"/>
          </a:p>
        </p:txBody>
      </p:sp>
      <p:sp>
        <p:nvSpPr>
          <p:cNvPr id="3" name="Content Placeholder 2"/>
          <p:cNvSpPr>
            <a:spLocks noGrp="1"/>
          </p:cNvSpPr>
          <p:nvPr>
            <p:ph idx="1"/>
          </p:nvPr>
        </p:nvSpPr>
        <p:spPr/>
        <p:txBody>
          <a:bodyPr/>
          <a:lstStyle/>
          <a:p>
            <a:pPr eaLnBrk="1" hangingPunct="1"/>
            <a:r>
              <a:rPr lang="en-US" sz="2400" dirty="0" smtClean="0"/>
              <a:t>Summarize a distribution using a </a:t>
            </a:r>
            <a:r>
              <a:rPr lang="en-US" sz="2400" b="1" dirty="0" smtClean="0">
                <a:solidFill>
                  <a:srgbClr val="0066CC"/>
                </a:solidFill>
              </a:rPr>
              <a:t>matrix of 1</a:t>
            </a:r>
            <a:r>
              <a:rPr lang="en-US" sz="2400" b="1" baseline="30000" dirty="0" smtClean="0">
                <a:solidFill>
                  <a:srgbClr val="0066CC"/>
                </a:solidFill>
              </a:rPr>
              <a:t>st</a:t>
            </a:r>
            <a:r>
              <a:rPr lang="en-US" sz="2400" b="1" dirty="0" smtClean="0">
                <a:solidFill>
                  <a:srgbClr val="0066CC"/>
                </a:solidFill>
              </a:rPr>
              <a:t> order marginals</a:t>
            </a:r>
          </a:p>
          <a:p>
            <a:pPr eaLnBrk="1" hangingPunct="1"/>
            <a:r>
              <a:rPr lang="en-US" sz="2400" dirty="0" smtClean="0"/>
              <a:t>Requires storing only </a:t>
            </a:r>
            <a:r>
              <a:rPr lang="en-US" sz="2400" b="1" dirty="0" smtClean="0">
                <a:solidFill>
                  <a:srgbClr val="0070C0"/>
                </a:solidFill>
              </a:rPr>
              <a:t>n</a:t>
            </a:r>
            <a:r>
              <a:rPr lang="en-US" sz="2400" b="1" baseline="30000" dirty="0" smtClean="0">
                <a:solidFill>
                  <a:srgbClr val="0070C0"/>
                </a:solidFill>
              </a:rPr>
              <a:t>2</a:t>
            </a:r>
            <a:r>
              <a:rPr lang="en-US" sz="2400" dirty="0" smtClean="0"/>
              <a:t> numbers!</a:t>
            </a:r>
          </a:p>
          <a:p>
            <a:pPr eaLnBrk="1" hangingPunct="1"/>
            <a:r>
              <a:rPr lang="en-US" sz="2400" dirty="0" smtClean="0"/>
              <a:t>Example:</a:t>
            </a:r>
          </a:p>
          <a:p>
            <a:endParaRPr lang="en-US" dirty="0"/>
          </a:p>
        </p:txBody>
      </p:sp>
      <p:sp>
        <p:nvSpPr>
          <p:cNvPr id="116" name="Rectangle 9"/>
          <p:cNvSpPr/>
          <p:nvPr/>
        </p:nvSpPr>
        <p:spPr bwMode="auto">
          <a:xfrm>
            <a:off x="2019300" y="29718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0</a:t>
            </a:r>
            <a:endParaRPr lang="en-US" sz="2000" dirty="0">
              <a:latin typeface="Tahoma" charset="0"/>
            </a:endParaRPr>
          </a:p>
        </p:txBody>
      </p:sp>
      <p:sp>
        <p:nvSpPr>
          <p:cNvPr id="114" name="Rectangle 19"/>
          <p:cNvSpPr/>
          <p:nvPr/>
        </p:nvSpPr>
        <p:spPr bwMode="auto">
          <a:xfrm>
            <a:off x="2019300" y="37719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1/2</a:t>
            </a:r>
            <a:endParaRPr lang="en-US" sz="2000" dirty="0">
              <a:latin typeface="Tahoma" charset="0"/>
            </a:endParaRPr>
          </a:p>
        </p:txBody>
      </p:sp>
      <p:sp>
        <p:nvSpPr>
          <p:cNvPr id="109" name="Rectangle 3"/>
          <p:cNvSpPr/>
          <p:nvPr/>
        </p:nvSpPr>
        <p:spPr bwMode="auto">
          <a:xfrm>
            <a:off x="2819400" y="29718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1/2</a:t>
            </a:r>
            <a:endParaRPr lang="en-US" sz="2000" dirty="0">
              <a:latin typeface="Tahoma" charset="0"/>
            </a:endParaRPr>
          </a:p>
        </p:txBody>
      </p:sp>
      <p:sp>
        <p:nvSpPr>
          <p:cNvPr id="110" name="Rectangle 27"/>
          <p:cNvSpPr/>
          <p:nvPr/>
        </p:nvSpPr>
        <p:spPr bwMode="auto">
          <a:xfrm>
            <a:off x="3619500" y="29718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1/5</a:t>
            </a:r>
            <a:endParaRPr lang="en-US" sz="2000" dirty="0">
              <a:latin typeface="Tahoma" charset="0"/>
            </a:endParaRPr>
          </a:p>
        </p:txBody>
      </p:sp>
      <p:sp>
        <p:nvSpPr>
          <p:cNvPr id="107" name="Rectangle 24"/>
          <p:cNvSpPr/>
          <p:nvPr/>
        </p:nvSpPr>
        <p:spPr bwMode="auto">
          <a:xfrm>
            <a:off x="2819400" y="37719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3/10</a:t>
            </a:r>
            <a:endParaRPr lang="en-US" sz="2000" dirty="0">
              <a:latin typeface="Tahoma" charset="0"/>
            </a:endParaRPr>
          </a:p>
        </p:txBody>
      </p:sp>
      <p:sp>
        <p:nvSpPr>
          <p:cNvPr id="108" name="Rectangle 25"/>
          <p:cNvSpPr/>
          <p:nvPr/>
        </p:nvSpPr>
        <p:spPr bwMode="auto">
          <a:xfrm>
            <a:off x="3619500" y="37719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0</a:t>
            </a:r>
            <a:endParaRPr lang="en-US" sz="2000" dirty="0">
              <a:latin typeface="Tahoma" charset="0"/>
            </a:endParaRPr>
          </a:p>
        </p:txBody>
      </p:sp>
      <p:sp>
        <p:nvSpPr>
          <p:cNvPr id="104" name="Rectangle 103"/>
          <p:cNvSpPr/>
          <p:nvPr/>
        </p:nvSpPr>
        <p:spPr bwMode="auto">
          <a:xfrm>
            <a:off x="2019300" y="45720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1/5</a:t>
            </a:r>
            <a:endParaRPr lang="en-US" sz="2000" dirty="0">
              <a:latin typeface="Tahoma" charset="0"/>
            </a:endParaRPr>
          </a:p>
        </p:txBody>
      </p:sp>
      <p:sp>
        <p:nvSpPr>
          <p:cNvPr id="97" name="Rectangle 3"/>
          <p:cNvSpPr/>
          <p:nvPr/>
        </p:nvSpPr>
        <p:spPr bwMode="auto">
          <a:xfrm>
            <a:off x="2819400" y="45720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1/10</a:t>
            </a:r>
            <a:endParaRPr lang="en-US" sz="2000" dirty="0">
              <a:latin typeface="Tahoma" charset="0"/>
            </a:endParaRPr>
          </a:p>
        </p:txBody>
      </p:sp>
      <p:sp>
        <p:nvSpPr>
          <p:cNvPr id="98" name="Rectangle 97"/>
          <p:cNvSpPr/>
          <p:nvPr/>
        </p:nvSpPr>
        <p:spPr bwMode="auto">
          <a:xfrm>
            <a:off x="3619500" y="45720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9/20</a:t>
            </a:r>
            <a:endParaRPr lang="en-US" sz="2000" dirty="0">
              <a:latin typeface="Tahoma" charset="0"/>
            </a:endParaRPr>
          </a:p>
        </p:txBody>
      </p:sp>
      <p:grpSp>
        <p:nvGrpSpPr>
          <p:cNvPr id="153" name="Group 152"/>
          <p:cNvGrpSpPr/>
          <p:nvPr/>
        </p:nvGrpSpPr>
        <p:grpSpPr>
          <a:xfrm>
            <a:off x="1219200" y="2971800"/>
            <a:ext cx="3200400" cy="3200400"/>
            <a:chOff x="1219200" y="2971800"/>
            <a:chExt cx="3200400" cy="3200400"/>
          </a:xfrm>
          <a:effectLst>
            <a:outerShdw blurRad="50800" dist="38100" dir="8100000" algn="tr" rotWithShape="0">
              <a:prstClr val="black">
                <a:alpha val="40000"/>
              </a:prstClr>
            </a:outerShdw>
          </a:effectLst>
        </p:grpSpPr>
        <p:sp>
          <p:nvSpPr>
            <p:cNvPr id="115" name="Rectangle 3"/>
            <p:cNvSpPr/>
            <p:nvPr/>
          </p:nvSpPr>
          <p:spPr bwMode="auto">
            <a:xfrm>
              <a:off x="1219200" y="29718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strike="noStrike" cap="none" normalizeH="0" baseline="0" dirty="0" smtClean="0">
                  <a:ln>
                    <a:noFill/>
                  </a:ln>
                  <a:solidFill>
                    <a:schemeClr val="tx1"/>
                  </a:solidFill>
                  <a:effectLst/>
                  <a:latin typeface="Tahoma" charset="0"/>
                </a:rPr>
                <a:t>3/10</a:t>
              </a:r>
              <a:endParaRPr kumimoji="0" lang="en-US" sz="2000" i="0" strike="noStrike" cap="none" normalizeH="0" baseline="0" dirty="0">
                <a:ln>
                  <a:noFill/>
                </a:ln>
                <a:solidFill>
                  <a:schemeClr val="tx1"/>
                </a:solidFill>
                <a:effectLst/>
                <a:latin typeface="Tahoma" charset="0"/>
              </a:endParaRPr>
            </a:p>
          </p:txBody>
        </p:sp>
        <p:sp>
          <p:nvSpPr>
            <p:cNvPr id="113" name="Rectangle 18"/>
            <p:cNvSpPr/>
            <p:nvPr/>
          </p:nvSpPr>
          <p:spPr bwMode="auto">
            <a:xfrm>
              <a:off x="1219200" y="37719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1/5</a:t>
              </a:r>
              <a:endParaRPr lang="en-US" sz="2000" dirty="0">
                <a:latin typeface="Tahoma" charset="0"/>
              </a:endParaRPr>
            </a:p>
          </p:txBody>
        </p:sp>
        <p:sp>
          <p:nvSpPr>
            <p:cNvPr id="103" name="Rectangle 3"/>
            <p:cNvSpPr/>
            <p:nvPr/>
          </p:nvSpPr>
          <p:spPr bwMode="auto">
            <a:xfrm>
              <a:off x="1219200" y="45720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3/10</a:t>
              </a:r>
              <a:endParaRPr lang="en-US" sz="2000" dirty="0">
                <a:latin typeface="Tahoma" charset="0"/>
              </a:endParaRPr>
            </a:p>
          </p:txBody>
        </p:sp>
        <p:sp>
          <p:nvSpPr>
            <p:cNvPr id="101" name="Rectangle 31"/>
            <p:cNvSpPr/>
            <p:nvPr/>
          </p:nvSpPr>
          <p:spPr bwMode="auto">
            <a:xfrm>
              <a:off x="1219200" y="53721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1/5</a:t>
              </a:r>
              <a:endParaRPr lang="en-US" sz="2000" dirty="0">
                <a:latin typeface="Tahoma" charset="0"/>
              </a:endParaRPr>
            </a:p>
          </p:txBody>
        </p:sp>
        <p:sp>
          <p:nvSpPr>
            <p:cNvPr id="102" name="Rectangle 101"/>
            <p:cNvSpPr/>
            <p:nvPr/>
          </p:nvSpPr>
          <p:spPr bwMode="auto">
            <a:xfrm>
              <a:off x="2019300" y="53721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3/10</a:t>
              </a:r>
              <a:endParaRPr lang="en-US" sz="2000" dirty="0">
                <a:latin typeface="Tahoma" charset="0"/>
              </a:endParaRPr>
            </a:p>
          </p:txBody>
        </p:sp>
        <p:sp>
          <p:nvSpPr>
            <p:cNvPr id="95" name="Rectangle 94"/>
            <p:cNvSpPr/>
            <p:nvPr/>
          </p:nvSpPr>
          <p:spPr bwMode="auto">
            <a:xfrm>
              <a:off x="2819400" y="53721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3/20</a:t>
              </a:r>
              <a:endParaRPr lang="en-US" sz="2000" dirty="0">
                <a:latin typeface="Tahoma" charset="0"/>
              </a:endParaRPr>
            </a:p>
          </p:txBody>
        </p:sp>
        <p:sp>
          <p:nvSpPr>
            <p:cNvPr id="96" name="Rectangle 95"/>
            <p:cNvSpPr/>
            <p:nvPr/>
          </p:nvSpPr>
          <p:spPr bwMode="auto">
            <a:xfrm>
              <a:off x="3619500" y="5372100"/>
              <a:ext cx="800100" cy="800100"/>
            </a:xfrm>
            <a:prstGeom prst="rect">
              <a:avLst/>
            </a:prstGeom>
            <a:solidFill>
              <a:schemeClr val="tx2">
                <a:lumMod val="20000"/>
                <a:lumOff val="80000"/>
              </a:schemeClr>
            </a:solidFill>
            <a:ln w="127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spcBef>
                  <a:spcPct val="0"/>
                </a:spcBef>
              </a:pPr>
              <a:r>
                <a:rPr lang="en-US" sz="2000" dirty="0" smtClean="0">
                  <a:latin typeface="Tahoma" charset="0"/>
                </a:rPr>
                <a:t>7/20</a:t>
              </a:r>
              <a:endParaRPr lang="en-US" sz="2000" dirty="0">
                <a:latin typeface="Tahoma" charset="0"/>
              </a:endParaRPr>
            </a:p>
          </p:txBody>
        </p:sp>
      </p:grpSp>
      <p:sp>
        <p:nvSpPr>
          <p:cNvPr id="118" name="Text Box 20"/>
          <p:cNvSpPr txBox="1">
            <a:spLocks noChangeArrowheads="1"/>
          </p:cNvSpPr>
          <p:nvPr/>
        </p:nvSpPr>
        <p:spPr bwMode="auto">
          <a:xfrm>
            <a:off x="1447800" y="6096000"/>
            <a:ext cx="457200" cy="457200"/>
          </a:xfrm>
          <a:prstGeom prst="rect">
            <a:avLst/>
          </a:prstGeom>
          <a:noFill/>
          <a:ln w="38100">
            <a:noFill/>
            <a:miter lim="800000"/>
            <a:headEnd/>
            <a:tailEnd/>
          </a:ln>
        </p:spPr>
        <p:txBody>
          <a:bodyPr>
            <a:spAutoFit/>
          </a:bodyPr>
          <a:lstStyle/>
          <a:p>
            <a:r>
              <a:rPr lang="en-US" sz="2400" b="0"/>
              <a:t>A</a:t>
            </a:r>
          </a:p>
        </p:txBody>
      </p:sp>
      <p:sp>
        <p:nvSpPr>
          <p:cNvPr id="119" name="Text Box 21"/>
          <p:cNvSpPr txBox="1">
            <a:spLocks noChangeArrowheads="1"/>
          </p:cNvSpPr>
          <p:nvPr/>
        </p:nvSpPr>
        <p:spPr bwMode="auto">
          <a:xfrm>
            <a:off x="2209800" y="6096000"/>
            <a:ext cx="457200" cy="457200"/>
          </a:xfrm>
          <a:prstGeom prst="rect">
            <a:avLst/>
          </a:prstGeom>
          <a:noFill/>
          <a:ln w="38100">
            <a:noFill/>
            <a:miter lim="800000"/>
            <a:headEnd/>
            <a:tailEnd/>
          </a:ln>
        </p:spPr>
        <p:txBody>
          <a:bodyPr>
            <a:spAutoFit/>
          </a:bodyPr>
          <a:lstStyle/>
          <a:p>
            <a:r>
              <a:rPr lang="en-US" sz="2400" b="0"/>
              <a:t>B</a:t>
            </a:r>
          </a:p>
        </p:txBody>
      </p:sp>
      <p:sp>
        <p:nvSpPr>
          <p:cNvPr id="120" name="Text Box 22"/>
          <p:cNvSpPr txBox="1">
            <a:spLocks noChangeArrowheads="1"/>
          </p:cNvSpPr>
          <p:nvPr/>
        </p:nvSpPr>
        <p:spPr bwMode="auto">
          <a:xfrm>
            <a:off x="2971800" y="6096000"/>
            <a:ext cx="457200" cy="457200"/>
          </a:xfrm>
          <a:prstGeom prst="rect">
            <a:avLst/>
          </a:prstGeom>
          <a:noFill/>
          <a:ln w="38100">
            <a:noFill/>
            <a:miter lim="800000"/>
            <a:headEnd/>
            <a:tailEnd/>
          </a:ln>
        </p:spPr>
        <p:txBody>
          <a:bodyPr>
            <a:spAutoFit/>
          </a:bodyPr>
          <a:lstStyle/>
          <a:p>
            <a:r>
              <a:rPr lang="en-US" sz="2400" b="0"/>
              <a:t>C</a:t>
            </a:r>
          </a:p>
        </p:txBody>
      </p:sp>
      <p:sp>
        <p:nvSpPr>
          <p:cNvPr id="121" name="Text Box 23"/>
          <p:cNvSpPr txBox="1">
            <a:spLocks noChangeArrowheads="1"/>
          </p:cNvSpPr>
          <p:nvPr/>
        </p:nvSpPr>
        <p:spPr bwMode="auto">
          <a:xfrm>
            <a:off x="3733800" y="6096000"/>
            <a:ext cx="457200" cy="457200"/>
          </a:xfrm>
          <a:prstGeom prst="rect">
            <a:avLst/>
          </a:prstGeom>
          <a:noFill/>
          <a:ln w="38100">
            <a:noFill/>
            <a:miter lim="800000"/>
            <a:headEnd/>
            <a:tailEnd/>
          </a:ln>
        </p:spPr>
        <p:txBody>
          <a:bodyPr>
            <a:spAutoFit/>
          </a:bodyPr>
          <a:lstStyle/>
          <a:p>
            <a:r>
              <a:rPr lang="en-US" sz="2400" b="0"/>
              <a:t>D</a:t>
            </a:r>
          </a:p>
        </p:txBody>
      </p:sp>
      <p:sp>
        <p:nvSpPr>
          <p:cNvPr id="122" name="Text Box 24"/>
          <p:cNvSpPr txBox="1">
            <a:spLocks noChangeArrowheads="1"/>
          </p:cNvSpPr>
          <p:nvPr/>
        </p:nvSpPr>
        <p:spPr bwMode="auto">
          <a:xfrm>
            <a:off x="838200" y="3200400"/>
            <a:ext cx="457200" cy="457200"/>
          </a:xfrm>
          <a:prstGeom prst="rect">
            <a:avLst/>
          </a:prstGeom>
          <a:noFill/>
          <a:ln w="38100">
            <a:noFill/>
            <a:miter lim="800000"/>
            <a:headEnd/>
            <a:tailEnd/>
          </a:ln>
        </p:spPr>
        <p:txBody>
          <a:bodyPr>
            <a:spAutoFit/>
          </a:bodyPr>
          <a:lstStyle/>
          <a:p>
            <a:r>
              <a:rPr lang="en-US" sz="2400" b="0"/>
              <a:t>1</a:t>
            </a:r>
          </a:p>
        </p:txBody>
      </p:sp>
      <p:sp>
        <p:nvSpPr>
          <p:cNvPr id="123" name="Text Box 25"/>
          <p:cNvSpPr txBox="1">
            <a:spLocks noChangeArrowheads="1"/>
          </p:cNvSpPr>
          <p:nvPr/>
        </p:nvSpPr>
        <p:spPr bwMode="auto">
          <a:xfrm>
            <a:off x="838200" y="3962400"/>
            <a:ext cx="457200" cy="457200"/>
          </a:xfrm>
          <a:prstGeom prst="rect">
            <a:avLst/>
          </a:prstGeom>
          <a:noFill/>
          <a:ln w="38100">
            <a:noFill/>
            <a:miter lim="800000"/>
            <a:headEnd/>
            <a:tailEnd/>
          </a:ln>
        </p:spPr>
        <p:txBody>
          <a:bodyPr>
            <a:spAutoFit/>
          </a:bodyPr>
          <a:lstStyle/>
          <a:p>
            <a:r>
              <a:rPr lang="en-US" sz="2400" b="0"/>
              <a:t>2</a:t>
            </a:r>
          </a:p>
        </p:txBody>
      </p:sp>
      <p:sp>
        <p:nvSpPr>
          <p:cNvPr id="124" name="Text Box 26"/>
          <p:cNvSpPr txBox="1">
            <a:spLocks noChangeArrowheads="1"/>
          </p:cNvSpPr>
          <p:nvPr/>
        </p:nvSpPr>
        <p:spPr bwMode="auto">
          <a:xfrm>
            <a:off x="838200" y="4724400"/>
            <a:ext cx="457200" cy="457200"/>
          </a:xfrm>
          <a:prstGeom prst="rect">
            <a:avLst/>
          </a:prstGeom>
          <a:noFill/>
          <a:ln w="38100">
            <a:noFill/>
            <a:miter lim="800000"/>
            <a:headEnd/>
            <a:tailEnd/>
          </a:ln>
        </p:spPr>
        <p:txBody>
          <a:bodyPr>
            <a:spAutoFit/>
          </a:bodyPr>
          <a:lstStyle/>
          <a:p>
            <a:r>
              <a:rPr lang="en-US" sz="2400" b="0"/>
              <a:t>3</a:t>
            </a:r>
          </a:p>
        </p:txBody>
      </p:sp>
      <p:sp>
        <p:nvSpPr>
          <p:cNvPr id="125" name="Text Box 27"/>
          <p:cNvSpPr txBox="1">
            <a:spLocks noChangeArrowheads="1"/>
          </p:cNvSpPr>
          <p:nvPr/>
        </p:nvSpPr>
        <p:spPr bwMode="auto">
          <a:xfrm>
            <a:off x="838200" y="5486400"/>
            <a:ext cx="457200" cy="457200"/>
          </a:xfrm>
          <a:prstGeom prst="rect">
            <a:avLst/>
          </a:prstGeom>
          <a:noFill/>
          <a:ln w="38100">
            <a:noFill/>
            <a:miter lim="800000"/>
            <a:headEnd/>
            <a:tailEnd/>
          </a:ln>
        </p:spPr>
        <p:txBody>
          <a:bodyPr>
            <a:spAutoFit/>
          </a:bodyPr>
          <a:lstStyle/>
          <a:p>
            <a:r>
              <a:rPr lang="en-US" sz="2400" b="0"/>
              <a:t>4</a:t>
            </a:r>
          </a:p>
        </p:txBody>
      </p:sp>
      <p:sp>
        <p:nvSpPr>
          <p:cNvPr id="126" name="Text Box 28"/>
          <p:cNvSpPr txBox="1">
            <a:spLocks noChangeArrowheads="1"/>
          </p:cNvSpPr>
          <p:nvPr/>
        </p:nvSpPr>
        <p:spPr bwMode="auto">
          <a:xfrm>
            <a:off x="1828800" y="6400800"/>
            <a:ext cx="2057400" cy="457200"/>
          </a:xfrm>
          <a:prstGeom prst="rect">
            <a:avLst/>
          </a:prstGeom>
          <a:noFill/>
          <a:ln w="38100">
            <a:noFill/>
            <a:miter lim="800000"/>
            <a:headEnd/>
            <a:tailEnd/>
          </a:ln>
        </p:spPr>
        <p:txBody>
          <a:bodyPr>
            <a:spAutoFit/>
          </a:bodyPr>
          <a:lstStyle/>
          <a:p>
            <a:r>
              <a:rPr lang="en-US" sz="2400" dirty="0"/>
              <a:t>Identities</a:t>
            </a:r>
          </a:p>
        </p:txBody>
      </p:sp>
      <p:sp>
        <p:nvSpPr>
          <p:cNvPr id="127" name="Text Box 29"/>
          <p:cNvSpPr txBox="1">
            <a:spLocks noChangeArrowheads="1"/>
          </p:cNvSpPr>
          <p:nvPr/>
        </p:nvSpPr>
        <p:spPr bwMode="auto">
          <a:xfrm rot="-5400000">
            <a:off x="-190500" y="4381500"/>
            <a:ext cx="1905000" cy="457200"/>
          </a:xfrm>
          <a:prstGeom prst="rect">
            <a:avLst/>
          </a:prstGeom>
          <a:noFill/>
          <a:ln w="38100">
            <a:noFill/>
            <a:miter lim="800000"/>
            <a:headEnd/>
            <a:tailEnd/>
          </a:ln>
        </p:spPr>
        <p:txBody>
          <a:bodyPr>
            <a:spAutoFit/>
          </a:bodyPr>
          <a:lstStyle/>
          <a:p>
            <a:r>
              <a:rPr lang="en-US" sz="2400" dirty="0"/>
              <a:t>Tracks</a:t>
            </a:r>
          </a:p>
        </p:txBody>
      </p:sp>
      <p:grpSp>
        <p:nvGrpSpPr>
          <p:cNvPr id="149" name="Group 148"/>
          <p:cNvGrpSpPr/>
          <p:nvPr/>
        </p:nvGrpSpPr>
        <p:grpSpPr>
          <a:xfrm>
            <a:off x="2819400" y="2438400"/>
            <a:ext cx="4953000" cy="990600"/>
            <a:chOff x="2819400" y="2438400"/>
            <a:chExt cx="4953000" cy="990600"/>
          </a:xfrm>
        </p:grpSpPr>
        <p:sp>
          <p:nvSpPr>
            <p:cNvPr id="128" name="Rounded Rectangle 127"/>
            <p:cNvSpPr/>
            <p:nvPr/>
          </p:nvSpPr>
          <p:spPr bwMode="auto">
            <a:xfrm>
              <a:off x="4343400" y="2438400"/>
              <a:ext cx="3429000" cy="9906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ahoma" charset="0"/>
                </a:rPr>
                <a:t>“</a:t>
              </a:r>
              <a:r>
                <a:rPr kumimoji="0" lang="en-US" sz="2400" i="0" u="none" strike="noStrike" cap="none" normalizeH="0" baseline="0" dirty="0" smtClean="0">
                  <a:ln>
                    <a:noFill/>
                  </a:ln>
                  <a:solidFill>
                    <a:schemeClr val="tx1"/>
                  </a:solidFill>
                  <a:effectLst/>
                  <a:latin typeface="Tahoma" charset="0"/>
                </a:rPr>
                <a:t>B</a:t>
              </a:r>
              <a:r>
                <a:rPr kumimoji="0" lang="en-US" sz="2400" b="0" i="0" u="none" strike="noStrike" cap="none" normalizeH="0" baseline="0" dirty="0" smtClean="0">
                  <a:ln>
                    <a:noFill/>
                  </a:ln>
                  <a:solidFill>
                    <a:schemeClr val="tx1"/>
                  </a:solidFill>
                  <a:effectLst/>
                  <a:latin typeface="Tahoma" charset="0"/>
                </a:rPr>
                <a:t>ob is at Track </a:t>
              </a:r>
              <a:r>
                <a:rPr kumimoji="0" lang="en-US" sz="2400" i="0" u="none" strike="noStrike" cap="none" normalizeH="0" baseline="0" dirty="0" smtClean="0">
                  <a:ln>
                    <a:noFill/>
                  </a:ln>
                  <a:solidFill>
                    <a:schemeClr val="tx1"/>
                  </a:solidFill>
                  <a:effectLst/>
                  <a:latin typeface="Tahoma" charset="0"/>
                </a:rPr>
                <a:t>2</a:t>
              </a:r>
              <a:r>
                <a:rPr lang="en-US" sz="2400" b="0" dirty="0" smtClean="0">
                  <a:solidFill>
                    <a:schemeClr val="tx1"/>
                  </a:solidFill>
                  <a:latin typeface="Tahoma" charset="0"/>
                </a:rPr>
                <a:t> </a:t>
              </a:r>
            </a:p>
            <a:p>
              <a:pPr marL="0" marR="0" indent="0" algn="ctr" defTabSz="914400" rtl="0" eaLnBrk="1" fontAlgn="base" latinLnBrk="0" hangingPunct="1">
                <a:lnSpc>
                  <a:spcPct val="100000"/>
                </a:lnSpc>
                <a:spcBef>
                  <a:spcPct val="0"/>
                </a:spcBef>
                <a:spcAft>
                  <a:spcPct val="0"/>
                </a:spcAft>
                <a:buClrTx/>
                <a:buSzTx/>
                <a:tabLst/>
              </a:pPr>
              <a:r>
                <a:rPr lang="en-US" sz="2400" b="0" dirty="0" smtClean="0">
                  <a:solidFill>
                    <a:schemeClr val="tx1"/>
                  </a:solidFill>
                  <a:latin typeface="Tahoma" charset="0"/>
                </a:rPr>
                <a:t>w</a:t>
              </a:r>
              <a:r>
                <a:rPr kumimoji="0" lang="en-US" sz="2400" b="0" i="0" u="none" strike="noStrike" cap="none" normalizeH="0" baseline="0" dirty="0" smtClean="0">
                  <a:ln>
                    <a:noFill/>
                  </a:ln>
                  <a:solidFill>
                    <a:schemeClr val="tx1"/>
                  </a:solidFill>
                  <a:effectLst/>
                  <a:latin typeface="Tahoma" charset="0"/>
                </a:rPr>
                <a:t>ith zero probability”</a:t>
              </a:r>
              <a:endParaRPr kumimoji="0" lang="en-US" sz="2400" b="0" i="0" u="none" strike="noStrike" cap="none" normalizeH="0" baseline="0" dirty="0">
                <a:ln>
                  <a:noFill/>
                </a:ln>
                <a:solidFill>
                  <a:schemeClr val="tx1"/>
                </a:solidFill>
                <a:effectLst/>
                <a:latin typeface="Tahoma" charset="0"/>
              </a:endParaRPr>
            </a:p>
          </p:txBody>
        </p:sp>
        <p:cxnSp>
          <p:nvCxnSpPr>
            <p:cNvPr id="136" name="Curved Connector 135"/>
            <p:cNvCxnSpPr>
              <a:stCxn id="128" idx="1"/>
              <a:endCxn id="109" idx="1"/>
            </p:cNvCxnSpPr>
            <p:nvPr/>
          </p:nvCxnSpPr>
          <p:spPr bwMode="auto">
            <a:xfrm rot="10800000" flipV="1">
              <a:off x="2819400" y="2933700"/>
              <a:ext cx="1524000" cy="438150"/>
            </a:xfrm>
            <a:prstGeom prst="curvedConnector3">
              <a:avLst>
                <a:gd name="adj1" fmla="val 81512"/>
              </a:avLst>
            </a:prstGeom>
            <a:noFill/>
            <a:ln w="57150" cap="flat" cmpd="sng" algn="ctr">
              <a:solidFill>
                <a:schemeClr val="tx2">
                  <a:lumMod val="60000"/>
                  <a:lumOff val="40000"/>
                </a:schemeClr>
              </a:solidFill>
              <a:prstDash val="solid"/>
              <a:round/>
              <a:headEnd type="triangle" w="med" len="med"/>
              <a:tailEnd type="none" w="med" len="med"/>
            </a:ln>
            <a:effectLst>
              <a:outerShdw blurRad="50800" dist="38100" dir="8100000" algn="tr" rotWithShape="0">
                <a:prstClr val="black">
                  <a:alpha val="40000"/>
                </a:prstClr>
              </a:outerShdw>
            </a:effectLst>
          </p:spPr>
        </p:cxnSp>
      </p:grpSp>
      <p:grpSp>
        <p:nvGrpSpPr>
          <p:cNvPr id="151" name="Group 150"/>
          <p:cNvGrpSpPr/>
          <p:nvPr/>
        </p:nvGrpSpPr>
        <p:grpSpPr>
          <a:xfrm>
            <a:off x="3619500" y="4972050"/>
            <a:ext cx="4686300" cy="1276350"/>
            <a:chOff x="3619500" y="4972050"/>
            <a:chExt cx="4686300" cy="1276350"/>
          </a:xfrm>
        </p:grpSpPr>
        <p:sp>
          <p:nvSpPr>
            <p:cNvPr id="129" name="Rounded Rectangle 128"/>
            <p:cNvSpPr/>
            <p:nvPr/>
          </p:nvSpPr>
          <p:spPr bwMode="auto">
            <a:xfrm>
              <a:off x="4876800" y="5257800"/>
              <a:ext cx="3429000" cy="9906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lang="en-US" sz="2400" b="0" dirty="0" smtClean="0">
                  <a:solidFill>
                    <a:schemeClr val="tx1"/>
                  </a:solidFill>
                  <a:latin typeface="Tahoma" charset="0"/>
                </a:rPr>
                <a:t>“</a:t>
              </a:r>
              <a:r>
                <a:rPr lang="en-US" sz="2400" dirty="0" smtClean="0">
                  <a:solidFill>
                    <a:schemeClr val="tx1"/>
                  </a:solidFill>
                  <a:latin typeface="Tahoma" charset="0"/>
                </a:rPr>
                <a:t>C</a:t>
              </a:r>
              <a:r>
                <a:rPr lang="en-US" sz="2400" b="0" dirty="0" smtClean="0">
                  <a:solidFill>
                    <a:schemeClr val="tx1"/>
                  </a:solidFill>
                  <a:latin typeface="Tahoma" charset="0"/>
                </a:rPr>
                <a:t>athy</a:t>
              </a:r>
              <a:r>
                <a:rPr kumimoji="0" lang="en-US" sz="2400" b="0" i="0" u="none" strike="noStrike" cap="none" normalizeH="0" baseline="0" dirty="0" smtClean="0">
                  <a:ln>
                    <a:noFill/>
                  </a:ln>
                  <a:solidFill>
                    <a:schemeClr val="tx1"/>
                  </a:solidFill>
                  <a:effectLst/>
                  <a:latin typeface="Tahoma" charset="0"/>
                </a:rPr>
                <a:t> is at Track </a:t>
              </a:r>
              <a:r>
                <a:rPr lang="en-US" sz="2400" dirty="0" smtClean="0">
                  <a:solidFill>
                    <a:schemeClr val="tx1"/>
                  </a:solidFill>
                  <a:latin typeface="Tahoma" charset="0"/>
                </a:rPr>
                <a:t>3</a:t>
              </a:r>
              <a:r>
                <a:rPr lang="en-US" sz="2400" b="0" dirty="0" smtClean="0">
                  <a:solidFill>
                    <a:schemeClr val="tx1"/>
                  </a:solidFill>
                  <a:latin typeface="Tahoma" charset="0"/>
                </a:rPr>
                <a:t> </a:t>
              </a:r>
            </a:p>
            <a:p>
              <a:pPr marL="0" marR="0" indent="0" algn="ctr" defTabSz="914400" rtl="0" eaLnBrk="1" fontAlgn="base" latinLnBrk="0" hangingPunct="1">
                <a:lnSpc>
                  <a:spcPct val="100000"/>
                </a:lnSpc>
                <a:spcBef>
                  <a:spcPct val="0"/>
                </a:spcBef>
                <a:spcAft>
                  <a:spcPct val="0"/>
                </a:spcAft>
                <a:buClrTx/>
                <a:buSzTx/>
                <a:tabLst/>
              </a:pPr>
              <a:r>
                <a:rPr lang="en-US" sz="2400" b="0" dirty="0" smtClean="0">
                  <a:solidFill>
                    <a:schemeClr val="tx1"/>
                  </a:solidFill>
                  <a:latin typeface="Tahoma" charset="0"/>
                </a:rPr>
                <a:t>w</a:t>
              </a:r>
              <a:r>
                <a:rPr kumimoji="0" lang="en-US" sz="2400" b="0" i="0" u="none" strike="noStrike" cap="none" normalizeH="0" baseline="0" dirty="0" smtClean="0">
                  <a:ln>
                    <a:noFill/>
                  </a:ln>
                  <a:solidFill>
                    <a:schemeClr val="tx1"/>
                  </a:solidFill>
                  <a:effectLst/>
                  <a:latin typeface="Tahoma" charset="0"/>
                </a:rPr>
                <a:t>ith probability</a:t>
              </a:r>
              <a:r>
                <a:rPr kumimoji="0" lang="en-US" sz="2400" b="0" i="0" u="none" strike="noStrike" cap="none" normalizeH="0" dirty="0" smtClean="0">
                  <a:ln>
                    <a:noFill/>
                  </a:ln>
                  <a:solidFill>
                    <a:schemeClr val="tx1"/>
                  </a:solidFill>
                  <a:effectLst/>
                  <a:latin typeface="Tahoma" charset="0"/>
                </a:rPr>
                <a:t> 1/20”</a:t>
              </a:r>
              <a:endParaRPr kumimoji="0" lang="en-US" sz="2400" b="0" i="0" u="none" strike="noStrike" cap="none" normalizeH="0" baseline="0" dirty="0">
                <a:ln>
                  <a:noFill/>
                </a:ln>
                <a:solidFill>
                  <a:schemeClr val="tx1"/>
                </a:solidFill>
                <a:effectLst/>
                <a:latin typeface="Tahoma" charset="0"/>
              </a:endParaRPr>
            </a:p>
          </p:txBody>
        </p:sp>
        <p:cxnSp>
          <p:nvCxnSpPr>
            <p:cNvPr id="137" name="Curved Connector 136"/>
            <p:cNvCxnSpPr>
              <a:stCxn id="129" idx="1"/>
              <a:endCxn id="97" idx="3"/>
            </p:cNvCxnSpPr>
            <p:nvPr/>
          </p:nvCxnSpPr>
          <p:spPr bwMode="auto">
            <a:xfrm rot="10800000">
              <a:off x="3619500" y="4972050"/>
              <a:ext cx="1257300" cy="781050"/>
            </a:xfrm>
            <a:prstGeom prst="curvedConnector3">
              <a:avLst>
                <a:gd name="adj1" fmla="val 50000"/>
              </a:avLst>
            </a:prstGeom>
            <a:noFill/>
            <a:ln w="57150" cap="flat" cmpd="sng" algn="ctr">
              <a:solidFill>
                <a:schemeClr val="tx2">
                  <a:lumMod val="60000"/>
                  <a:lumOff val="40000"/>
                </a:schemeClr>
              </a:solidFill>
              <a:prstDash val="solid"/>
              <a:round/>
              <a:headEnd type="triangle" w="med" len="med"/>
              <a:tailEnd type="none" w="med" len="med"/>
            </a:ln>
            <a:effectLst>
              <a:outerShdw blurRad="50800" dist="38100" dir="8100000" algn="tr" rotWithShape="0">
                <a:prstClr val="black">
                  <a:alpha val="40000"/>
                </a:prstClr>
              </a:outerShdw>
            </a:effectLst>
          </p:spPr>
        </p:cxnSp>
      </p:grpSp>
      <p:sp>
        <p:nvSpPr>
          <p:cNvPr id="37" name="Slide Number Placeholder 36"/>
          <p:cNvSpPr>
            <a:spLocks noGrp="1"/>
          </p:cNvSpPr>
          <p:nvPr>
            <p:ph type="sldNum" sz="quarter" idx="12"/>
          </p:nvPr>
        </p:nvSpPr>
        <p:spPr/>
        <p:txBody>
          <a:bodyPr/>
          <a:lstStyle/>
          <a:p>
            <a:fld id="{5A1D4220-6FA6-4414-AE3B-775DEAC5B3B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116"/>
                                        </p:tgtEl>
                                        <p:attrNameLst>
                                          <p:attrName>fillcolor</p:attrName>
                                        </p:attrNameLst>
                                      </p:cBhvr>
                                      <p:to>
                                        <a:schemeClr val="tx2"/>
                                      </p:to>
                                    </p:animClr>
                                    <p:set>
                                      <p:cBhvr>
                                        <p:cTn id="7" dur="500" fill="hold"/>
                                        <p:tgtEl>
                                          <p:spTgt spid="116"/>
                                        </p:tgtEl>
                                        <p:attrNameLst>
                                          <p:attrName>fill.type</p:attrName>
                                        </p:attrNameLst>
                                      </p:cBhvr>
                                      <p:to>
                                        <p:strVal val="solid"/>
                                      </p:to>
                                    </p:set>
                                    <p:set>
                                      <p:cBhvr>
                                        <p:cTn id="8" dur="500" fill="hold"/>
                                        <p:tgtEl>
                                          <p:spTgt spid="116"/>
                                        </p:tgtEl>
                                        <p:attrNameLst>
                                          <p:attrName>fill.on</p:attrName>
                                        </p:attrNameLst>
                                      </p:cBhvr>
                                      <p:to>
                                        <p:strVal val="true"/>
                                      </p:to>
                                    </p:set>
                                  </p:childTnLst>
                                </p:cTn>
                              </p:par>
                              <p:par>
                                <p:cTn id="9" presetID="3" presetClass="emph" presetSubtype="2" fill="hold" nodeType="withEffect">
                                  <p:stCondLst>
                                    <p:cond delay="0"/>
                                  </p:stCondLst>
                                  <p:childTnLst>
                                    <p:animClr clrSpc="rgb">
                                      <p:cBhvr override="childStyle">
                                        <p:cTn id="10" dur="500" fill="hold"/>
                                        <p:tgtEl>
                                          <p:spTgt spid="116">
                                            <p:txEl>
                                              <p:pRg st="0" end="0"/>
                                            </p:txEl>
                                          </p:spTgt>
                                        </p:tgtEl>
                                        <p:attrNameLst>
                                          <p:attrName>style.color</p:attrName>
                                        </p:attrNameLst>
                                      </p:cBhvr>
                                      <p:to>
                                        <a:schemeClr val="accent1"/>
                                      </p:to>
                                    </p:animClr>
                                  </p:childTnLst>
                                </p:cTn>
                              </p:par>
                              <p:par>
                                <p:cTn id="11" presetID="22" presetClass="entr" presetSubtype="8"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wipe(left)">
                                      <p:cBhvr>
                                        <p:cTn id="13" dur="500"/>
                                        <p:tgtEl>
                                          <p:spTgt spid="14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p:cBhvr>
                                        <p:cTn id="17" dur="500" fill="hold"/>
                                        <p:tgtEl>
                                          <p:spTgt spid="97"/>
                                        </p:tgtEl>
                                        <p:attrNameLst>
                                          <p:attrName>fillcolor</p:attrName>
                                        </p:attrNameLst>
                                      </p:cBhvr>
                                      <p:to>
                                        <a:schemeClr val="tx2"/>
                                      </p:to>
                                    </p:animClr>
                                    <p:set>
                                      <p:cBhvr>
                                        <p:cTn id="18" dur="500" fill="hold"/>
                                        <p:tgtEl>
                                          <p:spTgt spid="97"/>
                                        </p:tgtEl>
                                        <p:attrNameLst>
                                          <p:attrName>fill.type</p:attrName>
                                        </p:attrNameLst>
                                      </p:cBhvr>
                                      <p:to>
                                        <p:strVal val="solid"/>
                                      </p:to>
                                    </p:set>
                                    <p:set>
                                      <p:cBhvr>
                                        <p:cTn id="19" dur="500" fill="hold"/>
                                        <p:tgtEl>
                                          <p:spTgt spid="97"/>
                                        </p:tgtEl>
                                        <p:attrNameLst>
                                          <p:attrName>fill.on</p:attrName>
                                        </p:attrNameLst>
                                      </p:cBhvr>
                                      <p:to>
                                        <p:strVal val="true"/>
                                      </p:to>
                                    </p:set>
                                  </p:childTnLst>
                                </p:cTn>
                              </p:par>
                              <p:par>
                                <p:cTn id="20" presetID="3" presetClass="emph" presetSubtype="2" fill="hold" nodeType="withEffect">
                                  <p:stCondLst>
                                    <p:cond delay="0"/>
                                  </p:stCondLst>
                                  <p:childTnLst>
                                    <p:animClr clrSpc="rgb">
                                      <p:cBhvr override="childStyle">
                                        <p:cTn id="21" dur="500" fill="hold"/>
                                        <p:tgtEl>
                                          <p:spTgt spid="97">
                                            <p:txEl>
                                              <p:pRg st="0" end="0"/>
                                            </p:txEl>
                                          </p:spTgt>
                                        </p:tgtEl>
                                        <p:attrNameLst>
                                          <p:attrName>style.color</p:attrName>
                                        </p:attrNameLst>
                                      </p:cBhvr>
                                      <p:to>
                                        <a:schemeClr val="accent1"/>
                                      </p:to>
                                    </p:animClr>
                                  </p:childTnLst>
                                </p:cTn>
                              </p:par>
                              <p:par>
                                <p:cTn id="22" presetID="22" presetClass="entr" presetSubtype="8"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The problem with 1</a:t>
            </a:r>
            <a:r>
              <a:rPr lang="en-US" baseline="30000" smtClean="0"/>
              <a:t>st</a:t>
            </a:r>
            <a:r>
              <a:rPr lang="en-US" smtClean="0"/>
              <a:t> order</a:t>
            </a:r>
          </a:p>
        </p:txBody>
      </p:sp>
      <p:sp>
        <p:nvSpPr>
          <p:cNvPr id="122883" name="Rectangle 3"/>
          <p:cNvSpPr>
            <a:spLocks noGrp="1" noChangeArrowheads="1"/>
          </p:cNvSpPr>
          <p:nvPr>
            <p:ph idx="1"/>
          </p:nvPr>
        </p:nvSpPr>
        <p:spPr/>
        <p:txBody>
          <a:bodyPr/>
          <a:lstStyle/>
          <a:p>
            <a:pPr eaLnBrk="1" hangingPunct="1"/>
            <a:r>
              <a:rPr lang="en-US" dirty="0" smtClean="0"/>
              <a:t>What 1</a:t>
            </a:r>
            <a:r>
              <a:rPr lang="en-US" baseline="30000" dirty="0" smtClean="0"/>
              <a:t>st</a:t>
            </a:r>
            <a:r>
              <a:rPr lang="en-US" dirty="0" smtClean="0"/>
              <a:t> order summaries </a:t>
            </a:r>
            <a:r>
              <a:rPr lang="en-US" b="1" dirty="0" smtClean="0">
                <a:solidFill>
                  <a:srgbClr val="0066CC"/>
                </a:solidFill>
              </a:rPr>
              <a:t>can</a:t>
            </a:r>
            <a:r>
              <a:rPr lang="en-US" dirty="0" smtClean="0"/>
              <a:t> capture:</a:t>
            </a:r>
          </a:p>
          <a:p>
            <a:pPr lvl="1" eaLnBrk="1" hangingPunct="1"/>
            <a:r>
              <a:rPr lang="en-US" dirty="0" smtClean="0"/>
              <a:t>P(</a:t>
            </a:r>
            <a:r>
              <a:rPr lang="en-US" b="1" dirty="0" smtClean="0"/>
              <a:t>A</a:t>
            </a:r>
            <a:r>
              <a:rPr lang="en-US" dirty="0" smtClean="0"/>
              <a:t>lice is at Track </a:t>
            </a:r>
            <a:r>
              <a:rPr lang="en-US" b="1" dirty="0" smtClean="0"/>
              <a:t>1</a:t>
            </a:r>
            <a:r>
              <a:rPr lang="en-US" dirty="0" smtClean="0"/>
              <a:t>) = </a:t>
            </a:r>
            <a:r>
              <a:rPr lang="en-US" b="1" dirty="0" smtClean="0"/>
              <a:t>3/5 </a:t>
            </a:r>
          </a:p>
          <a:p>
            <a:pPr lvl="1" eaLnBrk="1" hangingPunct="1"/>
            <a:r>
              <a:rPr lang="en-US" dirty="0" smtClean="0"/>
              <a:t>P(</a:t>
            </a:r>
            <a:r>
              <a:rPr lang="en-US" b="1" dirty="0" smtClean="0"/>
              <a:t>B</a:t>
            </a:r>
            <a:r>
              <a:rPr lang="en-US" dirty="0" smtClean="0"/>
              <a:t>ob is at Track </a:t>
            </a:r>
            <a:r>
              <a:rPr lang="en-US" b="1" dirty="0" smtClean="0"/>
              <a:t>2</a:t>
            </a:r>
            <a:r>
              <a:rPr lang="en-US" dirty="0" smtClean="0"/>
              <a:t>) = </a:t>
            </a:r>
            <a:r>
              <a:rPr lang="en-US" b="1" dirty="0" smtClean="0"/>
              <a:t>1/2</a:t>
            </a:r>
          </a:p>
          <a:p>
            <a:pPr eaLnBrk="1" hangingPunct="1"/>
            <a:endParaRPr lang="en-US" dirty="0" smtClean="0"/>
          </a:p>
          <a:p>
            <a:pPr eaLnBrk="1" hangingPunct="1"/>
            <a:r>
              <a:rPr lang="en-US" dirty="0" smtClean="0"/>
              <a:t>Now suppose:</a:t>
            </a:r>
            <a:endParaRPr lang="en-US" b="1" dirty="0" smtClean="0"/>
          </a:p>
          <a:p>
            <a:pPr lvl="1" eaLnBrk="1" hangingPunct="1"/>
            <a:r>
              <a:rPr lang="en-US" dirty="0" smtClean="0"/>
              <a:t>Tracks </a:t>
            </a:r>
            <a:r>
              <a:rPr lang="en-US" b="1" dirty="0" smtClean="0"/>
              <a:t>1</a:t>
            </a:r>
            <a:r>
              <a:rPr lang="en-US" dirty="0" smtClean="0"/>
              <a:t> and </a:t>
            </a:r>
            <a:r>
              <a:rPr lang="en-US" b="1" dirty="0" smtClean="0"/>
              <a:t>2</a:t>
            </a:r>
            <a:r>
              <a:rPr lang="en-US" dirty="0" smtClean="0"/>
              <a:t> are close,</a:t>
            </a:r>
          </a:p>
          <a:p>
            <a:pPr lvl="1" eaLnBrk="1" hangingPunct="1"/>
            <a:r>
              <a:rPr lang="en-US" b="1" dirty="0" smtClean="0"/>
              <a:t>A</a:t>
            </a:r>
            <a:r>
              <a:rPr lang="en-US" dirty="0" smtClean="0"/>
              <a:t>lice and </a:t>
            </a:r>
            <a:r>
              <a:rPr lang="en-US" b="1" dirty="0" smtClean="0"/>
              <a:t>B</a:t>
            </a:r>
            <a:r>
              <a:rPr lang="en-US" dirty="0" smtClean="0"/>
              <a:t>ob are not next to each other</a:t>
            </a:r>
          </a:p>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dirty="0" smtClean="0"/>
              <a:t>P(</a:t>
            </a:r>
            <a:r>
              <a:rPr lang="en-US" b="1" dirty="0" smtClean="0"/>
              <a:t>{</a:t>
            </a:r>
            <a:r>
              <a:rPr lang="en-US" b="1" dirty="0" err="1" smtClean="0"/>
              <a:t>A</a:t>
            </a:r>
            <a:r>
              <a:rPr lang="en-US" dirty="0" err="1" smtClean="0"/>
              <a:t>lice</a:t>
            </a:r>
            <a:r>
              <a:rPr lang="en-US" b="1" dirty="0" err="1" smtClean="0"/>
              <a:t>,B</a:t>
            </a:r>
            <a:r>
              <a:rPr lang="en-US" dirty="0" err="1" smtClean="0"/>
              <a:t>ob</a:t>
            </a:r>
            <a:r>
              <a:rPr lang="en-US" b="1" dirty="0" smtClean="0"/>
              <a:t>}</a:t>
            </a:r>
            <a:r>
              <a:rPr lang="en-US" dirty="0" smtClean="0"/>
              <a:t> occupy Tracks</a:t>
            </a:r>
            <a:r>
              <a:rPr lang="en-US" dirty="0" smtClean="0">
                <a:latin typeface="MT Extra" pitchFamily="18" charset="2"/>
                <a:sym typeface="MT Extra" pitchFamily="18" charset="2"/>
              </a:rPr>
              <a:t> </a:t>
            </a:r>
            <a:r>
              <a:rPr lang="en-US" b="1" dirty="0" smtClean="0"/>
              <a:t>{1,2}</a:t>
            </a:r>
            <a:r>
              <a:rPr lang="en-US" dirty="0" smtClean="0"/>
              <a:t>) = </a:t>
            </a:r>
            <a:r>
              <a:rPr lang="en-US" b="1" dirty="0" smtClean="0"/>
              <a:t>0</a:t>
            </a:r>
            <a:endParaRPr lang="en-US" dirty="0" smtClean="0"/>
          </a:p>
          <a:p>
            <a:pPr eaLnBrk="1" hangingPunct="1">
              <a:buFont typeface="Wingdings" pitchFamily="2" charset="2"/>
              <a:buNone/>
            </a:pPr>
            <a:endParaRPr lang="en-US" dirty="0" smtClean="0"/>
          </a:p>
          <a:p>
            <a:pPr lvl="1" eaLnBrk="1" hangingPunct="1"/>
            <a:endParaRPr lang="en-US" dirty="0" smtClean="0"/>
          </a:p>
        </p:txBody>
      </p:sp>
      <p:sp>
        <p:nvSpPr>
          <p:cNvPr id="8" name="Down Arrow 7"/>
          <p:cNvSpPr/>
          <p:nvPr/>
        </p:nvSpPr>
        <p:spPr bwMode="auto">
          <a:xfrm>
            <a:off x="3124200" y="4343400"/>
            <a:ext cx="685800" cy="1143000"/>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100000" t="100000"/>
            </a:path>
            <a:tileRect r="-100000" b="-100000"/>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ahoma" charset="0"/>
            </a:endParaRPr>
          </a:p>
        </p:txBody>
      </p:sp>
      <p:sp>
        <p:nvSpPr>
          <p:cNvPr id="9" name="Rounded Rectangle 8"/>
          <p:cNvSpPr/>
          <p:nvPr/>
        </p:nvSpPr>
        <p:spPr bwMode="auto">
          <a:xfrm>
            <a:off x="1066800" y="2590800"/>
            <a:ext cx="6934200" cy="1905000"/>
          </a:xfrm>
          <a:prstGeom prst="roundRect">
            <a:avLst/>
          </a:prstGeom>
          <a:gradFill>
            <a:gsLst>
              <a:gs pos="0">
                <a:schemeClr val="tx2">
                  <a:lumMod val="60000"/>
                  <a:lumOff val="40000"/>
                </a:schemeClr>
              </a:gs>
              <a:gs pos="35000">
                <a:schemeClr val="tx2">
                  <a:lumMod val="40000"/>
                  <a:lumOff val="60000"/>
                </a:schemeClr>
              </a:gs>
              <a:gs pos="100000">
                <a:schemeClr val="tx2">
                  <a:lumMod val="20000"/>
                  <a:lumOff val="80000"/>
                </a:schemeClr>
              </a:gs>
            </a:gsLs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ahoma" charset="0"/>
              </a:rPr>
              <a:t>1</a:t>
            </a:r>
            <a:r>
              <a:rPr kumimoji="0" lang="en-US" sz="2800" b="0" i="0" u="none" strike="noStrike" cap="none" normalizeH="0" baseline="30000" dirty="0" smtClean="0">
                <a:ln>
                  <a:noFill/>
                </a:ln>
                <a:solidFill>
                  <a:schemeClr val="tx1"/>
                </a:solidFill>
                <a:effectLst/>
                <a:latin typeface="Tahoma" charset="0"/>
              </a:rPr>
              <a:t>st</a:t>
            </a:r>
            <a:r>
              <a:rPr kumimoji="0" lang="en-US" sz="2800" b="0" i="0" u="none" strike="noStrike" cap="none" normalizeH="0" baseline="0" dirty="0" smtClean="0">
                <a:ln>
                  <a:noFill/>
                </a:ln>
                <a:solidFill>
                  <a:schemeClr val="tx1"/>
                </a:solidFill>
                <a:effectLst/>
                <a:latin typeface="Tahoma" charset="0"/>
              </a:rPr>
              <a:t> order summaries </a:t>
            </a:r>
            <a:r>
              <a:rPr kumimoji="0" lang="en-US" sz="2800" i="0" u="none" strike="noStrike" cap="none" normalizeH="0" baseline="0" dirty="0" smtClean="0">
                <a:ln>
                  <a:noFill/>
                </a:ln>
                <a:solidFill>
                  <a:srgbClr val="800080"/>
                </a:solidFill>
                <a:effectLst/>
                <a:latin typeface="Tahoma" charset="0"/>
              </a:rPr>
              <a:t>cannot capture</a:t>
            </a:r>
          </a:p>
          <a:p>
            <a:pPr marL="0" marR="0" indent="0" algn="ctr" defTabSz="914400" rtl="0" eaLnBrk="1" fontAlgn="base" latinLnBrk="0" hangingPunct="1">
              <a:lnSpc>
                <a:spcPct val="100000"/>
              </a:lnSpc>
              <a:spcBef>
                <a:spcPct val="0"/>
              </a:spcBef>
              <a:spcAft>
                <a:spcPct val="0"/>
              </a:spcAft>
              <a:buClrTx/>
              <a:buSzTx/>
              <a:tabLst/>
            </a:pPr>
            <a:r>
              <a:rPr lang="en-US" dirty="0" smtClean="0">
                <a:solidFill>
                  <a:srgbClr val="800080"/>
                </a:solidFill>
                <a:latin typeface="Tahoma" charset="0"/>
              </a:rPr>
              <a:t>higher order dependencies!</a:t>
            </a:r>
            <a:endParaRPr kumimoji="0" lang="en-US" sz="2800" i="0" u="none" strike="noStrike" cap="none" normalizeH="0" baseline="0" dirty="0" smtClean="0">
              <a:ln>
                <a:noFill/>
              </a:ln>
              <a:solidFill>
                <a:srgbClr val="800080"/>
              </a:solidFill>
              <a:effectLst/>
              <a:latin typeface="Tahoma" charset="0"/>
            </a:endParaRPr>
          </a:p>
        </p:txBody>
      </p:sp>
      <p:sp>
        <p:nvSpPr>
          <p:cNvPr id="6" name="Slide Number Placeholder 5"/>
          <p:cNvSpPr>
            <a:spLocks noGrp="1"/>
          </p:cNvSpPr>
          <p:nvPr>
            <p:ph type="sldNum" sz="quarter" idx="12"/>
          </p:nvPr>
        </p:nvSpPr>
        <p:spPr/>
        <p:txBody>
          <a:bodyPr/>
          <a:lstStyle/>
          <a:p>
            <a:fld id="{5A1D4220-6FA6-4414-AE3B-775DEAC5B3B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2288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122883">
                                            <p:txEl>
                                              <p:pRg st="0" end="0"/>
                                            </p:txEl>
                                          </p:spTgt>
                                        </p:tgtEl>
                                        <p:attrNameLst>
                                          <p:attrName>style.opacity</p:attrName>
                                        </p:attrNameLst>
                                      </p:cBhvr>
                                      <p:to>
                                        <p:strVal val="0.25"/>
                                      </p:to>
                                    </p:set>
                                    <p:animEffect filter="image" prLst="opacity: 0.25">
                                      <p:cBhvr rctx="IE">
                                        <p:cTn id="23" dur="indefinite"/>
                                        <p:tgtEl>
                                          <p:spTgt spid="122883">
                                            <p:txEl>
                                              <p:pRg st="0" end="0"/>
                                            </p:txEl>
                                          </p:spTgt>
                                        </p:tgtEl>
                                      </p:cBhvr>
                                    </p:animEffect>
                                  </p:childTnLst>
                                </p:cTn>
                              </p:par>
                              <p:par>
                                <p:cTn id="24" presetID="9" presetClass="emph" presetSubtype="0" grpId="0" nodeType="withEffect">
                                  <p:stCondLst>
                                    <p:cond delay="0"/>
                                  </p:stCondLst>
                                  <p:childTnLst>
                                    <p:set>
                                      <p:cBhvr rctx="PPT">
                                        <p:cTn id="25" dur="indefinite"/>
                                        <p:tgtEl>
                                          <p:spTgt spid="122883">
                                            <p:txEl>
                                              <p:pRg st="1" end="1"/>
                                            </p:txEl>
                                          </p:spTgt>
                                        </p:tgtEl>
                                        <p:attrNameLst>
                                          <p:attrName>style.opacity</p:attrName>
                                        </p:attrNameLst>
                                      </p:cBhvr>
                                      <p:to>
                                        <p:strVal val="0.25"/>
                                      </p:to>
                                    </p:set>
                                    <p:animEffect filter="image" prLst="opacity: 0.25">
                                      <p:cBhvr rctx="IE">
                                        <p:cTn id="26" dur="indefinite"/>
                                        <p:tgtEl>
                                          <p:spTgt spid="122883">
                                            <p:txEl>
                                              <p:pRg st="1" end="1"/>
                                            </p:txEl>
                                          </p:spTgt>
                                        </p:tgtEl>
                                      </p:cBhvr>
                                    </p:animEffect>
                                  </p:childTnLst>
                                </p:cTn>
                              </p:par>
                              <p:par>
                                <p:cTn id="27" presetID="9" presetClass="emph" presetSubtype="0" grpId="0" nodeType="withEffect">
                                  <p:stCondLst>
                                    <p:cond delay="0"/>
                                  </p:stCondLst>
                                  <p:childTnLst>
                                    <p:set>
                                      <p:cBhvr rctx="PPT">
                                        <p:cTn id="28" dur="indefinite"/>
                                        <p:tgtEl>
                                          <p:spTgt spid="122883">
                                            <p:txEl>
                                              <p:pRg st="2" end="2"/>
                                            </p:txEl>
                                          </p:spTgt>
                                        </p:tgtEl>
                                        <p:attrNameLst>
                                          <p:attrName>style.opacity</p:attrName>
                                        </p:attrNameLst>
                                      </p:cBhvr>
                                      <p:to>
                                        <p:strVal val="0.25"/>
                                      </p:to>
                                    </p:set>
                                    <p:animEffect filter="image" prLst="opacity: 0.25">
                                      <p:cBhvr rctx="IE">
                                        <p:cTn id="29" dur="indefinite"/>
                                        <p:tgtEl>
                                          <p:spTgt spid="122883">
                                            <p:txEl>
                                              <p:pRg st="2" end="2"/>
                                            </p:txEl>
                                          </p:spTgt>
                                        </p:tgtEl>
                                      </p:cBhvr>
                                    </p:animEffect>
                                  </p:childTnLst>
                                </p:cTn>
                              </p:par>
                              <p:par>
                                <p:cTn id="30" presetID="9" presetClass="emph" presetSubtype="0" grpId="1" nodeType="withEffect">
                                  <p:stCondLst>
                                    <p:cond delay="0"/>
                                  </p:stCondLst>
                                  <p:childTnLst>
                                    <p:set>
                                      <p:cBhvr rctx="PPT">
                                        <p:cTn id="31" dur="indefinite"/>
                                        <p:tgtEl>
                                          <p:spTgt spid="8"/>
                                        </p:tgtEl>
                                        <p:attrNameLst>
                                          <p:attrName>style.opacity</p:attrName>
                                        </p:attrNameLst>
                                      </p:cBhvr>
                                      <p:to>
                                        <p:strVal val="0.25"/>
                                      </p:to>
                                    </p:set>
                                    <p:animEffect filter="image" prLst="opacity: 0.25">
                                      <p:cBhvr rctx="IE">
                                        <p:cTn id="32" dur="indefinite"/>
                                        <p:tgtEl>
                                          <p:spTgt spid="8"/>
                                        </p:tgtEl>
                                      </p:cBhvr>
                                    </p:animEffect>
                                  </p:childTnLst>
                                </p:cTn>
                              </p:par>
                              <p:par>
                                <p:cTn id="33" presetID="9" presetClass="emph" presetSubtype="0" grpId="0" nodeType="withEffect">
                                  <p:stCondLst>
                                    <p:cond delay="0"/>
                                  </p:stCondLst>
                                  <p:childTnLst>
                                    <p:set>
                                      <p:cBhvr rctx="PPT">
                                        <p:cTn id="34" dur="indefinite"/>
                                        <p:tgtEl>
                                          <p:spTgt spid="122883">
                                            <p:txEl>
                                              <p:pRg st="4" end="4"/>
                                            </p:txEl>
                                          </p:spTgt>
                                        </p:tgtEl>
                                        <p:attrNameLst>
                                          <p:attrName>style.opacity</p:attrName>
                                        </p:attrNameLst>
                                      </p:cBhvr>
                                      <p:to>
                                        <p:strVal val="0.25"/>
                                      </p:to>
                                    </p:set>
                                    <p:animEffect filter="image" prLst="opacity: 0.25">
                                      <p:cBhvr rctx="IE">
                                        <p:cTn id="35" dur="indefinite"/>
                                        <p:tgtEl>
                                          <p:spTgt spid="122883">
                                            <p:txEl>
                                              <p:pRg st="4" end="4"/>
                                            </p:txEl>
                                          </p:spTgt>
                                        </p:tgtEl>
                                      </p:cBhvr>
                                    </p:animEffect>
                                  </p:childTnLst>
                                </p:cTn>
                              </p:par>
                              <p:par>
                                <p:cTn id="36" presetID="9" presetClass="emph" presetSubtype="0" grpId="0" nodeType="withEffect">
                                  <p:stCondLst>
                                    <p:cond delay="0"/>
                                  </p:stCondLst>
                                  <p:childTnLst>
                                    <p:set>
                                      <p:cBhvr rctx="PPT">
                                        <p:cTn id="37" dur="indefinite"/>
                                        <p:tgtEl>
                                          <p:spTgt spid="122883">
                                            <p:txEl>
                                              <p:pRg st="5" end="5"/>
                                            </p:txEl>
                                          </p:spTgt>
                                        </p:tgtEl>
                                        <p:attrNameLst>
                                          <p:attrName>style.opacity</p:attrName>
                                        </p:attrNameLst>
                                      </p:cBhvr>
                                      <p:to>
                                        <p:strVal val="0.25"/>
                                      </p:to>
                                    </p:set>
                                    <p:animEffect filter="image" prLst="opacity: 0.25">
                                      <p:cBhvr rctx="IE">
                                        <p:cTn id="38" dur="indefinite"/>
                                        <p:tgtEl>
                                          <p:spTgt spid="122883">
                                            <p:txEl>
                                              <p:pRg st="5" end="5"/>
                                            </p:txEl>
                                          </p:spTgt>
                                        </p:tgtEl>
                                      </p:cBhvr>
                                    </p:animEffect>
                                  </p:childTnLst>
                                </p:cTn>
                              </p:par>
                              <p:par>
                                <p:cTn id="39" presetID="9" presetClass="emph" presetSubtype="0" grpId="0" nodeType="withEffect">
                                  <p:stCondLst>
                                    <p:cond delay="0"/>
                                  </p:stCondLst>
                                  <p:childTnLst>
                                    <p:set>
                                      <p:cBhvr rctx="PPT">
                                        <p:cTn id="40" dur="indefinite"/>
                                        <p:tgtEl>
                                          <p:spTgt spid="122883">
                                            <p:txEl>
                                              <p:pRg st="6" end="6"/>
                                            </p:txEl>
                                          </p:spTgt>
                                        </p:tgtEl>
                                        <p:attrNameLst>
                                          <p:attrName>style.opacity</p:attrName>
                                        </p:attrNameLst>
                                      </p:cBhvr>
                                      <p:to>
                                        <p:strVal val="0.25"/>
                                      </p:to>
                                    </p:set>
                                    <p:animEffect filter="image" prLst="opacity: 0.25">
                                      <p:cBhvr rctx="IE">
                                        <p:cTn id="41" dur="indefinite"/>
                                        <p:tgtEl>
                                          <p:spTgt spid="122883">
                                            <p:txEl>
                                              <p:pRg st="6" end="6"/>
                                            </p:txEl>
                                          </p:spTgt>
                                        </p:tgtEl>
                                      </p:cBhvr>
                                    </p:animEffect>
                                  </p:childTnLst>
                                </p:cTn>
                              </p:par>
                              <p:par>
                                <p:cTn id="42" presetID="9" presetClass="emph" presetSubtype="0" grpId="0" nodeType="withEffect">
                                  <p:stCondLst>
                                    <p:cond delay="0"/>
                                  </p:stCondLst>
                                  <p:childTnLst>
                                    <p:set>
                                      <p:cBhvr rctx="PPT">
                                        <p:cTn id="43" dur="indefinite"/>
                                        <p:tgtEl>
                                          <p:spTgt spid="122883">
                                            <p:txEl>
                                              <p:pRg st="10" end="10"/>
                                            </p:txEl>
                                          </p:spTgt>
                                        </p:tgtEl>
                                        <p:attrNameLst>
                                          <p:attrName>style.opacity</p:attrName>
                                        </p:attrNameLst>
                                      </p:cBhvr>
                                      <p:to>
                                        <p:strVal val="0.25"/>
                                      </p:to>
                                    </p:set>
                                    <p:animEffect filter="image" prLst="opacity: 0.25">
                                      <p:cBhvr rctx="IE">
                                        <p:cTn id="44" dur="indefinite"/>
                                        <p:tgtEl>
                                          <p:spTgt spid="122883">
                                            <p:txEl>
                                              <p:pRg st="10" end="1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uiExpand="1" build="p"/>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order summaries</a:t>
            </a:r>
            <a:endParaRPr lang="en-US" dirty="0"/>
          </a:p>
        </p:txBody>
      </p:sp>
      <p:sp>
        <p:nvSpPr>
          <p:cNvPr id="3" name="Content Placeholder 2"/>
          <p:cNvSpPr>
            <a:spLocks noGrp="1"/>
          </p:cNvSpPr>
          <p:nvPr>
            <p:ph idx="1"/>
          </p:nvPr>
        </p:nvSpPr>
        <p:spPr/>
        <p:txBody>
          <a:bodyPr/>
          <a:lstStyle/>
          <a:p>
            <a:pPr eaLnBrk="1" hangingPunct="1"/>
            <a:r>
              <a:rPr lang="en-US" sz="2400" dirty="0" smtClean="0"/>
              <a:t>Idea #2: store marginal probabilities that </a:t>
            </a:r>
            <a:r>
              <a:rPr lang="en-US" sz="2400" b="1" dirty="0" smtClean="0">
                <a:solidFill>
                  <a:srgbClr val="0070C0"/>
                </a:solidFill>
              </a:rPr>
              <a:t>ordered pairs</a:t>
            </a:r>
            <a:r>
              <a:rPr lang="en-US" sz="2400" dirty="0" smtClean="0">
                <a:solidFill>
                  <a:srgbClr val="0070C0"/>
                </a:solidFill>
              </a:rPr>
              <a:t> </a:t>
            </a:r>
            <a:r>
              <a:rPr lang="en-US" sz="2400" dirty="0" smtClean="0"/>
              <a:t>of identities </a:t>
            </a:r>
            <a:r>
              <a:rPr lang="en-US" sz="2400" b="1" dirty="0" smtClean="0"/>
              <a:t>(</a:t>
            </a:r>
            <a:r>
              <a:rPr lang="en-US" sz="2400" b="1" dirty="0" err="1" smtClean="0"/>
              <a:t>k,l</a:t>
            </a:r>
            <a:r>
              <a:rPr lang="en-US" sz="2400" b="1" dirty="0" smtClean="0"/>
              <a:t>)</a:t>
            </a:r>
            <a:r>
              <a:rPr lang="en-US" sz="2400" dirty="0" smtClean="0"/>
              <a:t> map to pairs of tracks </a:t>
            </a:r>
            <a:r>
              <a:rPr lang="en-US" sz="2400" b="1" dirty="0" smtClean="0"/>
              <a:t>(</a:t>
            </a:r>
            <a:r>
              <a:rPr lang="en-US" sz="2400" b="1" dirty="0" err="1" smtClean="0"/>
              <a:t>i,j</a:t>
            </a:r>
            <a:r>
              <a:rPr lang="en-US" sz="2400" b="1" dirty="0" smtClean="0"/>
              <a:t>)</a:t>
            </a:r>
            <a:endParaRPr lang="en-US" sz="2400" b="1" dirty="0" smtClean="0">
              <a:solidFill>
                <a:schemeClr val="hlink"/>
              </a:solidFill>
            </a:endParaRPr>
          </a:p>
          <a:p>
            <a:endParaRPr lang="en-US" dirty="0"/>
          </a:p>
        </p:txBody>
      </p:sp>
      <p:graphicFrame>
        <p:nvGraphicFramePr>
          <p:cNvPr id="9" name="Table 8"/>
          <p:cNvGraphicFramePr>
            <a:graphicFrameLocks noGrp="1"/>
          </p:cNvGraphicFramePr>
          <p:nvPr/>
        </p:nvGraphicFramePr>
        <p:xfrm>
          <a:off x="990600" y="2790825"/>
          <a:ext cx="2438400" cy="3914775"/>
        </p:xfrm>
        <a:graphic>
          <a:graphicData uri="http://schemas.openxmlformats.org/drawingml/2006/table">
            <a:tbl>
              <a:tblPr firstRow="1" bandRow="1">
                <a:effectLst>
                  <a:outerShdw blurRad="50800" dist="38100" dir="10800000" algn="r" rotWithShape="0">
                    <a:prstClr val="black">
                      <a:alpha val="40000"/>
                    </a:prstClr>
                  </a:outerShdw>
                </a:effectLst>
                <a:tableStyleId>{21E4AEA4-8DFA-4A89-87EB-49C32662AFE0}</a:tableStyleId>
              </a:tblPr>
              <a:tblGrid>
                <a:gridCol w="1524000"/>
                <a:gridCol w="914400"/>
              </a:tblGrid>
              <a:tr h="434975">
                <a:tc>
                  <a:txBody>
                    <a:bodyPr/>
                    <a:lstStyle/>
                    <a:p>
                      <a:pPr algn="ctr"/>
                      <a:r>
                        <a:rPr lang="en-US" sz="2000" dirty="0" smtClean="0"/>
                        <a:t>A B C D</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P(</a:t>
                      </a:r>
                      <a:r>
                        <a:rPr lang="el-GR" dirty="0" smtClean="0"/>
                        <a:t>σ</a:t>
                      </a:r>
                      <a:r>
                        <a:rPr lang="en-US" dirty="0" smtClean="0"/>
                        <a: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b="1" dirty="0" smtClean="0"/>
                        <a:t>1</a:t>
                      </a:r>
                      <a:r>
                        <a:rPr lang="en-US" b="1" baseline="0" dirty="0" smtClean="0"/>
                        <a:t> 2 3 4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2 1 3 4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1 3 2 4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1/10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3 1 2 4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2 3 1 4</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1/20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3 2 1 4</a:t>
                      </a:r>
                      <a:endParaRPr lang="en-US"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t>1/5</a:t>
                      </a:r>
                      <a:endParaRPr lang="en-US" b="1"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1 2 4 3</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2 1 4 3</a:t>
                      </a:r>
                      <a:endParaRPr lang="en-US" b="1"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2">
                        <a:lumMod val="20000"/>
                        <a:lumOff val="80000"/>
                      </a:schemeClr>
                    </a:solidFill>
                  </a:tcPr>
                </a:tc>
              </a:tr>
            </a:tbl>
          </a:graphicData>
        </a:graphic>
      </p:graphicFrame>
      <p:sp>
        <p:nvSpPr>
          <p:cNvPr id="10" name="TextBox 9"/>
          <p:cNvSpPr txBox="1"/>
          <p:nvPr/>
        </p:nvSpPr>
        <p:spPr>
          <a:xfrm>
            <a:off x="1066800" y="2409825"/>
            <a:ext cx="1447800" cy="400110"/>
          </a:xfrm>
          <a:prstGeom prst="rect">
            <a:avLst/>
          </a:prstGeom>
          <a:noFill/>
        </p:spPr>
        <p:txBody>
          <a:bodyPr wrap="square" rtlCol="0">
            <a:spAutoFit/>
          </a:bodyPr>
          <a:lstStyle/>
          <a:p>
            <a:r>
              <a:rPr lang="en-US" sz="2000" dirty="0" smtClean="0"/>
              <a:t>Identities</a:t>
            </a:r>
            <a:endParaRPr lang="en-US" sz="2000" dirty="0"/>
          </a:p>
        </p:txBody>
      </p:sp>
      <p:sp>
        <p:nvSpPr>
          <p:cNvPr id="11" name="TextBox 10"/>
          <p:cNvSpPr txBox="1"/>
          <p:nvPr/>
        </p:nvSpPr>
        <p:spPr>
          <a:xfrm rot="16200000">
            <a:off x="-695355" y="4762470"/>
            <a:ext cx="2971800" cy="400110"/>
          </a:xfrm>
          <a:prstGeom prst="rect">
            <a:avLst/>
          </a:prstGeom>
          <a:noFill/>
        </p:spPr>
        <p:txBody>
          <a:bodyPr wrap="square" rtlCol="0">
            <a:spAutoFit/>
          </a:bodyPr>
          <a:lstStyle/>
          <a:p>
            <a:r>
              <a:rPr lang="en-US" sz="2000" dirty="0" smtClean="0"/>
              <a:t>Track Permutations</a:t>
            </a:r>
            <a:endParaRPr lang="en-US" sz="2000" dirty="0"/>
          </a:p>
        </p:txBody>
      </p:sp>
      <p:graphicFrame>
        <p:nvGraphicFramePr>
          <p:cNvPr id="12" name="Table 11"/>
          <p:cNvGraphicFramePr>
            <a:graphicFrameLocks noGrp="1"/>
          </p:cNvGraphicFramePr>
          <p:nvPr/>
        </p:nvGraphicFramePr>
        <p:xfrm>
          <a:off x="990600" y="2790825"/>
          <a:ext cx="2438400" cy="3914775"/>
        </p:xfrm>
        <a:graphic>
          <a:graphicData uri="http://schemas.openxmlformats.org/drawingml/2006/table">
            <a:tbl>
              <a:tblPr firstRow="1" bandRow="1">
                <a:effectLst/>
                <a:tableStyleId>{21E4AEA4-8DFA-4A89-87EB-49C32662AFE0}</a:tableStyleId>
              </a:tblPr>
              <a:tblGrid>
                <a:gridCol w="1524000"/>
                <a:gridCol w="914400"/>
              </a:tblGrid>
              <a:tr h="434975">
                <a:tc>
                  <a:txBody>
                    <a:bodyPr/>
                    <a:lstStyle/>
                    <a:p>
                      <a:pPr algn="ctr"/>
                      <a:r>
                        <a:rPr lang="en-US" sz="2000" dirty="0" smtClean="0"/>
                        <a:t>A B C D</a:t>
                      </a:r>
                      <a:endParaRPr lang="en-US" sz="2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dirty="0" smtClean="0"/>
                        <a:t>P(</a:t>
                      </a:r>
                      <a:r>
                        <a:rPr lang="el-GR" dirty="0" smtClean="0"/>
                        <a:t>σ</a:t>
                      </a:r>
                      <a:r>
                        <a:rPr lang="en-US" dirty="0" smtClean="0"/>
                        <a: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r>
              <a:tr h="434975">
                <a:tc>
                  <a:txBody>
                    <a:bodyPr/>
                    <a:lstStyle/>
                    <a:p>
                      <a:pPr algn="ctr"/>
                      <a:r>
                        <a:rPr lang="en-US" b="1" dirty="0" smtClean="0">
                          <a:solidFill>
                            <a:schemeClr val="accent1"/>
                          </a:solidFill>
                        </a:rPr>
                        <a:t>1</a:t>
                      </a:r>
                      <a:r>
                        <a:rPr lang="en-US" b="1" baseline="0" dirty="0" smtClean="0">
                          <a:solidFill>
                            <a:schemeClr val="accent1"/>
                          </a:solidFill>
                        </a:rPr>
                        <a:t> 2 </a:t>
                      </a:r>
                      <a:r>
                        <a:rPr lang="en-US" b="1" baseline="0" dirty="0" smtClean="0">
                          <a:solidFill>
                            <a:srgbClr val="00B0F0"/>
                          </a:solidFill>
                        </a:rPr>
                        <a:t>3</a:t>
                      </a:r>
                      <a:r>
                        <a:rPr lang="en-US" b="1" baseline="0" dirty="0" smtClean="0">
                          <a:solidFill>
                            <a:schemeClr val="accent1"/>
                          </a:solidFill>
                        </a:rPr>
                        <a:t> </a:t>
                      </a:r>
                      <a:r>
                        <a:rPr lang="en-US" b="1" baseline="0"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solidFill>
                            <a:schemeClr val="accent1"/>
                          </a:solidFill>
                        </a:rPr>
                        <a:t>2 1 </a:t>
                      </a:r>
                      <a:r>
                        <a:rPr lang="en-US" b="1" dirty="0" smtClean="0">
                          <a:solidFill>
                            <a:srgbClr val="00B0F0"/>
                          </a:solidFill>
                        </a:rPr>
                        <a:t>3</a:t>
                      </a:r>
                      <a:r>
                        <a:rPr lang="en-US" b="1" dirty="0" smtClean="0">
                          <a:solidFill>
                            <a:schemeClr val="accent1"/>
                          </a:solidFill>
                        </a:rPr>
                        <a:t> </a:t>
                      </a:r>
                      <a:r>
                        <a:rPr lang="en-US" b="1" dirty="0" smtClean="0">
                          <a:solidFill>
                            <a:srgbClr val="00B0F0"/>
                          </a:solidFill>
                        </a:rPr>
                        <a:t>4</a:t>
                      </a:r>
                      <a:endParaRPr lang="en-US" b="1" dirty="0">
                        <a:solidFill>
                          <a:srgbClr val="00B0F0"/>
                        </a:solidFill>
                      </a:endParaRPr>
                    </a:p>
                  </a:txBody>
                  <a:tcPr>
                    <a:lnL w="12700" cap="flat" cmpd="sng" algn="ctr">
                      <a:solidFill>
                        <a:schemeClr val="tx1"/>
                      </a:solidFill>
                      <a:prstDash val="solid"/>
                      <a:round/>
                      <a:headEnd type="none" w="med" len="med"/>
                      <a:tailEnd type="none" w="med" len="med"/>
                    </a:lnL>
                    <a:solidFill>
                      <a:srgbClr val="800080"/>
                    </a:solidFill>
                  </a:tcPr>
                </a:tc>
                <a:tc>
                  <a:txBody>
                    <a:bodyPr/>
                    <a:lstStyle/>
                    <a:p>
                      <a:pPr algn="ctr"/>
                      <a:r>
                        <a:rPr lang="en-US" b="1" dirty="0" smtClean="0">
                          <a:solidFill>
                            <a:schemeClr val="accent1"/>
                          </a:solidFill>
                        </a:rPr>
                        <a:t>0</a:t>
                      </a:r>
                      <a:endParaRPr lang="en-US" b="1" dirty="0">
                        <a:solidFill>
                          <a:schemeClr val="accent1"/>
                        </a:solidFill>
                      </a:endParaRPr>
                    </a:p>
                  </a:txBody>
                  <a:tcPr>
                    <a:lnR w="12700" cap="flat" cmpd="sng" algn="ctr">
                      <a:solidFill>
                        <a:schemeClr val="tx1"/>
                      </a:solidFill>
                      <a:prstDash val="solid"/>
                      <a:round/>
                      <a:headEnd type="none" w="med" len="med"/>
                      <a:tailEnd type="none" w="med" len="med"/>
                    </a:lnR>
                    <a:solidFill>
                      <a:srgbClr val="800080"/>
                    </a:solidFill>
                  </a:tcPr>
                </a:tc>
              </a:tr>
              <a:tr h="434975">
                <a:tc>
                  <a:txBody>
                    <a:bodyPr/>
                    <a:lstStyle/>
                    <a:p>
                      <a:pPr algn="ctr"/>
                      <a:r>
                        <a:rPr lang="en-US" b="1" dirty="0" smtClean="0">
                          <a:solidFill>
                            <a:schemeClr val="tx1"/>
                          </a:solidFill>
                        </a:rPr>
                        <a:t>1 3 2 4</a:t>
                      </a:r>
                      <a:endParaRPr lang="en-US" b="1" dirty="0">
                        <a:solidFill>
                          <a:schemeClr val="tx1"/>
                        </a:solidFill>
                      </a:endParaRP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solidFill>
                            <a:schemeClr val="tx1"/>
                          </a:solidFill>
                        </a:rPr>
                        <a:t>1/10</a:t>
                      </a:r>
                      <a:endParaRPr lang="en-US" b="1" dirty="0">
                        <a:solidFill>
                          <a:schemeClr val="tx1"/>
                        </a:solidFill>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solidFill>
                            <a:schemeClr val="tx1"/>
                          </a:solidFill>
                        </a:rPr>
                        <a:t>3 1 2 4</a:t>
                      </a:r>
                      <a:endParaRPr lang="en-US" b="1" dirty="0">
                        <a:solidFill>
                          <a:schemeClr val="tx1"/>
                        </a:solidFill>
                      </a:endParaRPr>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solidFill>
                            <a:schemeClr val="tx1"/>
                          </a:solidFill>
                        </a:rPr>
                        <a:t>0</a:t>
                      </a:r>
                      <a:endParaRPr lang="en-US" b="1" dirty="0">
                        <a:solidFill>
                          <a:schemeClr val="tx1"/>
                        </a:solidFill>
                      </a:endParaRPr>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solidFill>
                            <a:schemeClr val="tx1"/>
                          </a:solidFill>
                        </a:rPr>
                        <a:t>2 3 1 4</a:t>
                      </a:r>
                      <a:endParaRPr lang="en-US" b="1" dirty="0">
                        <a:solidFill>
                          <a:schemeClr val="tx1"/>
                        </a:solidFill>
                      </a:endParaRP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solidFill>
                            <a:schemeClr val="tx1"/>
                          </a:solidFill>
                        </a:rPr>
                        <a:t>1/20</a:t>
                      </a:r>
                      <a:endParaRPr lang="en-US" b="1" dirty="0">
                        <a:solidFill>
                          <a:schemeClr val="tx1"/>
                        </a:solidFill>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solidFill>
                            <a:schemeClr val="tx1"/>
                          </a:solidFill>
                        </a:rPr>
                        <a:t>3 2 1 4</a:t>
                      </a:r>
                      <a:endParaRPr lang="en-US" b="1" dirty="0">
                        <a:solidFill>
                          <a:schemeClr val="tx1"/>
                        </a:solidFill>
                      </a:endParaRPr>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lang="en-US" b="1" dirty="0" smtClean="0">
                          <a:solidFill>
                            <a:schemeClr val="tx1"/>
                          </a:solidFill>
                        </a:rPr>
                        <a:t>1/5</a:t>
                      </a:r>
                      <a:endParaRPr lang="en-US" b="1" dirty="0">
                        <a:solidFill>
                          <a:schemeClr val="tx1"/>
                        </a:solidFill>
                      </a:endParaRPr>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r>
              <a:tr h="434975">
                <a:tc>
                  <a:txBody>
                    <a:bodyPr/>
                    <a:lstStyle/>
                    <a:p>
                      <a:pPr algn="ctr"/>
                      <a:r>
                        <a:rPr lang="en-US" b="1" dirty="0" smtClean="0"/>
                        <a:t>1 2 4 3</a:t>
                      </a:r>
                      <a:endParaRPr lang="en-US" b="1" dirty="0"/>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434975">
                <a:tc>
                  <a:txBody>
                    <a:bodyPr/>
                    <a:lstStyle/>
                    <a:p>
                      <a:pPr algn="ctr"/>
                      <a:r>
                        <a:rPr lang="en-US" b="1" dirty="0" smtClean="0"/>
                        <a:t>2 1 4 3</a:t>
                      </a:r>
                      <a:endParaRPr lang="en-US" b="1" dirty="0"/>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chemeClr val="tx2">
                        <a:lumMod val="20000"/>
                        <a:lumOff val="80000"/>
                      </a:schemeClr>
                    </a:solidFill>
                  </a:tcPr>
                </a:tc>
                <a:tc>
                  <a:txBody>
                    <a:bodyPr/>
                    <a:lstStyle/>
                    <a:p>
                      <a:pPr algn="ctr"/>
                      <a:r>
                        <a:rPr lang="en-US" b="1" dirty="0" smtClean="0"/>
                        <a:t>0</a:t>
                      </a:r>
                      <a:endParaRPr lang="en-US" b="1"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2">
                        <a:lumMod val="20000"/>
                        <a:lumOff val="80000"/>
                      </a:schemeClr>
                    </a:solidFill>
                  </a:tcPr>
                </a:tc>
              </a:tr>
            </a:tbl>
          </a:graphicData>
        </a:graphic>
      </p:graphicFrame>
      <p:sp>
        <p:nvSpPr>
          <p:cNvPr id="13" name="Rounded Rectangular Callout 12"/>
          <p:cNvSpPr/>
          <p:nvPr/>
        </p:nvSpPr>
        <p:spPr bwMode="auto">
          <a:xfrm>
            <a:off x="4572000" y="3657600"/>
            <a:ext cx="3962400" cy="1600200"/>
          </a:xfrm>
          <a:prstGeom prst="wedgeRoundRectCallout">
            <a:avLst>
              <a:gd name="adj1" fmla="val -79331"/>
              <a:gd name="adj2" fmla="val -48961"/>
              <a:gd name="adj3" fmla="val 16667"/>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a:ln w="12700" cap="flat" cmpd="sng" algn="ctr">
            <a:solidFill>
              <a:schemeClr val="accent4"/>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spcBef>
                <a:spcPct val="0"/>
              </a:spcBef>
            </a:pPr>
            <a:r>
              <a:rPr lang="en-US" sz="2000" b="0" dirty="0" smtClean="0"/>
              <a:t>“</a:t>
            </a:r>
            <a:r>
              <a:rPr lang="en-US" sz="2000" dirty="0" smtClean="0"/>
              <a:t>C</a:t>
            </a:r>
            <a:r>
              <a:rPr lang="en-US" sz="2000" b="0" dirty="0" smtClean="0"/>
              <a:t>athy is Track </a:t>
            </a:r>
            <a:r>
              <a:rPr lang="en-US" sz="2000" dirty="0" smtClean="0"/>
              <a:t>3</a:t>
            </a:r>
            <a:r>
              <a:rPr lang="en-US" sz="2000" b="0" dirty="0" smtClean="0"/>
              <a:t> </a:t>
            </a:r>
          </a:p>
          <a:p>
            <a:pPr>
              <a:spcBef>
                <a:spcPct val="0"/>
              </a:spcBef>
            </a:pPr>
            <a:r>
              <a:rPr lang="en-US" sz="2000" b="0" dirty="0" smtClean="0"/>
              <a:t>and </a:t>
            </a:r>
          </a:p>
          <a:p>
            <a:pPr>
              <a:spcBef>
                <a:spcPct val="0"/>
              </a:spcBef>
            </a:pPr>
            <a:r>
              <a:rPr lang="en-US" sz="2000" dirty="0" smtClean="0"/>
              <a:t>D</a:t>
            </a:r>
            <a:r>
              <a:rPr lang="en-US" sz="2000" b="0" dirty="0" smtClean="0"/>
              <a:t>avid is in Track </a:t>
            </a:r>
            <a:r>
              <a:rPr lang="en-US" sz="2000" dirty="0" smtClean="0"/>
              <a:t>4</a:t>
            </a:r>
            <a:r>
              <a:rPr lang="en-US" sz="2000" b="0" dirty="0" smtClean="0"/>
              <a:t> </a:t>
            </a:r>
          </a:p>
          <a:p>
            <a:pPr>
              <a:spcBef>
                <a:spcPct val="0"/>
              </a:spcBef>
            </a:pPr>
            <a:r>
              <a:rPr lang="en-US" sz="2000" b="0" dirty="0" smtClean="0"/>
              <a:t>with zero probability”</a:t>
            </a:r>
          </a:p>
        </p:txBody>
      </p:sp>
      <p:sp>
        <p:nvSpPr>
          <p:cNvPr id="14" name="Slide Number Placeholder 13"/>
          <p:cNvSpPr>
            <a:spLocks noGrp="1"/>
          </p:cNvSpPr>
          <p:nvPr>
            <p:ph type="sldNum" sz="quarter" idx="12"/>
          </p:nvPr>
        </p:nvSpPr>
        <p:spPr/>
        <p:txBody>
          <a:bodyPr/>
          <a:lstStyle/>
          <a:p>
            <a:fld id="{5A1D4220-6FA6-4414-AE3B-775DEAC5B3B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ORDWRAP" val="0"/>
  <p:tag name="DEFAULTWIDTH" val="348"/>
  <p:tag name="DEFAULTHEIGHT" val="250"/>
  <p:tag name="FIRSTJCH1@BIJZXNNFUVWXYL44" val="2886"/>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z_2&#10;\]&#10;\end{document}&#10;"/>
  <p:tag name="FILENAME" val="TP_tmp"/>
  <p:tag name="FORMAT" val="pngmono"/>
  <p:tag name="RES" val="1200"/>
  <p:tag name="BLEND" val="0"/>
  <p:tag name="TRANSPARENT" val="1"/>
  <p:tag name="TBUG" val="0"/>
  <p:tag name="ALLOWFS" val="0"/>
  <p:tag name="ORIGWIDTH" val="9"/>
  <p:tag name="PICTUREFILESIZE" val="639"/>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z_3&#10;\]&#10;\end{document}&#10;"/>
  <p:tag name="FILENAME" val="TP_tmp"/>
  <p:tag name="FORMAT" val="pngmono"/>
  <p:tag name="RES" val="1200"/>
  <p:tag name="BLEND" val="0"/>
  <p:tag name="TRANSPARENT" val="1"/>
  <p:tag name="TBUG" val="0"/>
  <p:tag name="ALLOWFS" val="0"/>
  <p:tag name="ORIGWIDTH" val="9"/>
  <p:tag name="PICTUREFILESIZE" val="661"/>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z_4&#10;\]&#10;\end{document}&#10;"/>
  <p:tag name="FILENAME" val="TP_tmp"/>
  <p:tag name="FORMAT" val="pngmono"/>
  <p:tag name="RES" val="1200"/>
  <p:tag name="BLEND" val="0"/>
  <p:tag name="TRANSPARENT" val="1"/>
  <p:tag name="TBUG" val="0"/>
  <p:tag name="ALLOWFS" val="0"/>
  <p:tag name="ORIGWIDTH" val="9"/>
  <p:tag name="PICTUREFILESIZE" val="57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gma|z)\propto P(z|\sigma)P(\sigma)&#10;\]&#10;\end{document}&#10;&#10;"/>
  <p:tag name="FILENAME" val="TP_tmp"/>
  <p:tag name="FORMAT" val="pngmono"/>
  <p:tag name="RES" val="1200"/>
  <p:tag name="BLEND" val="0"/>
  <p:tag name="TRANSPARENT" val="1"/>
  <p:tag name="TBUG" val="0"/>
  <p:tag name="ALLOWFS" val="0"/>
  <p:tag name="MAGNIFICATION" val="3423"/>
  <p:tag name="ORIGWIDTH" val="93"/>
  <p:tag name="PICTUREFILESIZE" val="4405"/>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_{t+1}(\sigma_{t+1}) = \sum_{\sigma_t} P(\sigma_{t+1}|\sigma_t) P_t(\sigma_t)&#10;\]&#10;\end{document}&#10;&#10;"/>
  <p:tag name="FILENAME" val="TP_tmp"/>
  <p:tag name="FORMAT" val="pngmono"/>
  <p:tag name="RES" val="1200"/>
  <p:tag name="BLEND" val="0"/>
  <p:tag name="TRANSPARENT" val="1"/>
  <p:tag name="TBUG" val="0"/>
  <p:tag name="ALLOWFS" val="0"/>
  <p:tag name="MAGNIFICATION" val="2000"/>
  <p:tag name="ORIGWIDTH" val="149"/>
  <p:tag name="PICTUREFILESIZE" val="7135"/>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_{t+1}(\sigma_{t+1}) = \sum_{\sigma_t} P(\sigma_{t+1}|\sigma_t) P_t(\sigma_t)&#10;\]&#10;\end{document}&#10;&#10;"/>
  <p:tag name="FILENAME" val="TP_tmp"/>
  <p:tag name="FORMAT" val="pngmono"/>
  <p:tag name="RES" val="1200"/>
  <p:tag name="BLEND" val="0"/>
  <p:tag name="TRANSPARENT" val="1"/>
  <p:tag name="TBUG" val="0"/>
  <p:tag name="ALLOWFS" val="0"/>
  <p:tag name="MAGNIFICATION" val="2000"/>
  <p:tag name="ORIGWIDTH" val="149"/>
  <p:tag name="PICTUREFILESIZE" val="7135"/>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gma_t)&#10;\]&#10;\end{document}&#10;"/>
  <p:tag name="FILENAME" val="TP_tmp"/>
  <p:tag name="FORMAT" val="pngmono"/>
  <p:tag name="RES" val="1200"/>
  <p:tag name="BLEND" val="0"/>
  <p:tag name="TRANSPARENT" val="1"/>
  <p:tag name="TBUG" val="0"/>
  <p:tag name="ALLOWFS" val="0"/>
  <p:tag name="ORIGWIDTH" val="24"/>
  <p:tag name="PICTUREFILESIZE" val="1277"/>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gma_{t+1})&#10;\]&#10;\end{document}&#10;"/>
  <p:tag name="FILENAME" val="TP_tmp"/>
  <p:tag name="FORMAT" val="pngmono"/>
  <p:tag name="RES" val="1200"/>
  <p:tag name="BLEND" val="0"/>
  <p:tag name="TRANSPARENT" val="1"/>
  <p:tag name="TBUG" val="0"/>
  <p:tag name="ALLOWFS" val="0"/>
  <p:tag name="ORIGWIDTH" val="35"/>
  <p:tag name="PICTUREFILESIZE" val="1499"/>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Q(\tau)&#10;\]&#10;\end{document}&#10;"/>
  <p:tag name="FILENAME" val="TP_tmp"/>
  <p:tag name="FORMAT" val="pngmono"/>
  <p:tag name="RES" val="1200"/>
  <p:tag name="BLEND" val="0"/>
  <p:tag name="TRANSPARENT" val="1"/>
  <p:tag name="TBUG" val="0"/>
  <p:tag name="ALLOWFS" val="0"/>
  <p:tag name="ORIGWIDTH" val="21"/>
  <p:tag name="PICTUREFILESIZE" val="1330"/>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gma|z)\propto P(z|\sigma)P(\sigma)&#10;\]&#10;\end{document}&#10;&#10;"/>
  <p:tag name="FILENAME" val="TP_tmp"/>
  <p:tag name="FORMAT" val="pngmono"/>
  <p:tag name="RES" val="1200"/>
  <p:tag name="BLEND" val="0"/>
  <p:tag name="TRANSPARENT" val="1"/>
  <p:tag name="TBUG" val="0"/>
  <p:tag name="ALLOWFS" val="0"/>
  <p:tag name="MAGNIFICATION" val="3423"/>
  <p:tag name="ORIGWIDTH" val="93"/>
  <p:tag name="PICTUREFILESIZE" val="440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10;\]&#10;\end{document}&#10;"/>
  <p:tag name="FILENAME" val="TP_tmp"/>
  <p:tag name="FORMAT" val="pngmono"/>
  <p:tag name="RES" val="1200"/>
  <p:tag name="BLEND" val="0"/>
  <p:tag name="TRANSPARENT" val="1"/>
  <p:tag name="TBUG" val="0"/>
  <p:tag name="ALLOWFS" val="0"/>
  <p:tag name="ORIGWIDTH" val="8"/>
  <p:tag name="PICTUREFILESIZE" val="520"/>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_{t+1}(\sigma_{t+1}) = \sum_{\sigma_t} P(\sigma_{t+1}|\sigma_t) P_t(\sigma_t)&#10;\]&#10;\end{document}&#10;&#10;"/>
  <p:tag name="FILENAME" val="TP_tmp"/>
  <p:tag name="FORMAT" val="pngmono"/>
  <p:tag name="RES" val="1200"/>
  <p:tag name="BLEND" val="0"/>
  <p:tag name="TRANSPARENT" val="1"/>
  <p:tag name="TBUG" val="0"/>
  <p:tag name="ALLOWFS" val="0"/>
  <p:tag name="MAGNIFICATION" val="2000"/>
  <p:tag name="ORIGWIDTH" val="149"/>
  <p:tag name="PICTUREFILESIZE" val="7135"/>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gma_t)&#10;\]&#10;\end{document}&#10;"/>
  <p:tag name="FILENAME" val="TP_tmp"/>
  <p:tag name="FORMAT" val="pngmono"/>
  <p:tag name="RES" val="1200"/>
  <p:tag name="BLEND" val="0"/>
  <p:tag name="TRANSPARENT" val="1"/>
  <p:tag name="TBUG" val="0"/>
  <p:tag name="ALLOWFS" val="0"/>
  <p:tag name="ORIGWIDTH" val="24"/>
  <p:tag name="PICTUREFILESIZE" val="1277"/>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L(\sigma_t)&#10;\]&#10;\end{document}&#10;"/>
  <p:tag name="FILENAME" val="TP_tmp"/>
  <p:tag name="FORMAT" val="pngmono"/>
  <p:tag name="RES" val="1200"/>
  <p:tag name="BLEND" val="0"/>
  <p:tag name="TRANSPARENT" val="1"/>
  <p:tag name="TBUG" val="0"/>
  <p:tag name="ALLOWFS" val="0"/>
  <p:tag name="ORIGWIDTH" val="23"/>
  <p:tag name="PICTUREFILESIZE" val="1255"/>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gma_t|z)&#10;\]&#10;\end{document}&#10;"/>
  <p:tag name="FILENAME" val="TP_tmp"/>
  <p:tag name="FORMAT" val="pngmono"/>
  <p:tag name="RES" val="1200"/>
  <p:tag name="BLEND" val="0"/>
  <p:tag name="TRANSPARENT" val="1"/>
  <p:tag name="TBUG" val="0"/>
  <p:tag name="ALLOWFS" val="0"/>
  <p:tag name="ORIGWIDTH" val="32"/>
  <p:tag name="PICTUREFILESIZE" val="1709"/>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10;\]&#10;\end{document}&#10;"/>
  <p:tag name="FILENAME" val="TP_tmp"/>
  <p:tag name="FORMAT" val="pngmono"/>
  <p:tag name="RES" val="1200"/>
  <p:tag name="BLEND" val="0"/>
  <p:tag name="TRANSPARENT" val="1"/>
  <p:tag name="TBUG" val="0"/>
  <p:tag name="ALLOWFS" val="0"/>
  <p:tag name="ORIGWIDTH" val="8"/>
  <p:tag name="PICTUREFILESIZE" val="52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sigma) = f(\sigma)\cdot g(\sigma)&#10;\]&#10;\end{document}&#10;"/>
  <p:tag name="FILENAME" val="TP_tmp"/>
  <p:tag name="FORMAT" val="pngmono"/>
  <p:tag name="RES" val="1200"/>
  <p:tag name="BLEND" val="0"/>
  <p:tag name="TRANSPARENT" val="1"/>
  <p:tag name="TBUG" val="0"/>
  <p:tag name="ALLOWFS" val="0"/>
  <p:tag name="ORIGWIDTH" val="78"/>
  <p:tag name="PICTUREFILESIZE" val="3580"/>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f}&#10;\]&#10;\end{document}&#10;"/>
  <p:tag name="FILENAME" val="TP_tmp"/>
  <p:tag name="FORMAT" val="pngmono"/>
  <p:tag name="RES" val="1200"/>
  <p:tag name="BLEND" val="0"/>
  <p:tag name="TRANSPARENT" val="1"/>
  <p:tag name="TBUG" val="0"/>
  <p:tag name="ALLOWFS" val="0"/>
  <p:tag name="ORIGWIDTH" val="6"/>
  <p:tag name="PICTUREFILESIZE" val="490"/>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g}&#10;\]&#10;\end{document}&#10;"/>
  <p:tag name="FILENAME" val="TP_tmp"/>
  <p:tag name="FORMAT" val="pngmono"/>
  <p:tag name="RES" val="1200"/>
  <p:tag name="BLEND" val="0"/>
  <p:tag name="TRANSPARENT" val="1"/>
  <p:tag name="TBUG" val="0"/>
  <p:tag name="ALLOWFS" val="0"/>
  <p:tag name="ORIGWIDTH" val="5"/>
  <p:tag name="PICTUREFILESIZE" val="575"/>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h} = L^T\cdot&#10;\]&#10;\end{document}&#10;"/>
  <p:tag name="FILENAME" val="TP_tmp"/>
  <p:tag name="FORMAT" val="pngmono"/>
  <p:tag name="RES" val="1200"/>
  <p:tag name="BLEND" val="0"/>
  <p:tag name="TRANSPARENT" val="1"/>
  <p:tag name="TBUG" val="0"/>
  <p:tag name="ALLOWFS" val="0"/>
  <p:tag name="ORIGWIDTH" val="35"/>
  <p:tag name="PICTUREFILESIZE" val="1223"/>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cdot L&#10;\]&#10;\end{document}&#10;"/>
  <p:tag name="FILENAME" val="TP_tmp"/>
  <p:tag name="FORMAT" val="pngmono"/>
  <p:tag name="RES" val="1200"/>
  <p:tag name="BLEND" val="0"/>
  <p:tag name="TRANSPARENT" val="1"/>
  <p:tag name="TBUG" val="0"/>
  <p:tag name="ALLOWFS" val="0"/>
  <p:tag name="ORIGWIDTH" val="10"/>
  <p:tag name="PICTUREFILESIZE" val="421"/>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C^T \cdot&#10;\]&#10;\end{document}&#10;"/>
  <p:tag name="FILENAME" val="TP_tmp"/>
  <p:tag name="FORMAT" val="pngmono"/>
  <p:tag name="RES" val="1200"/>
  <p:tag name="BLEND" val="0"/>
  <p:tag name="TRANSPARENT" val="1"/>
  <p:tag name="TBUG" val="0"/>
  <p:tag name="ALLOWFS" val="0"/>
  <p:tag name="ORIGWIDTH" val="29"/>
  <p:tag name="PICTUREFILESIZE" val="931"/>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sigma) = f(\sigma)\cdot g(\sigma)\;)&#10;\]&#10;\end{document}&#10;"/>
  <p:tag name="FILENAME" val="TP_tmp"/>
  <p:tag name="FORMAT" val="pngmono"/>
  <p:tag name="RES" val="1200"/>
  <p:tag name="BLEND" val="0"/>
  <p:tag name="TRANSPARENT" val="1"/>
  <p:tag name="TBUG" val="0"/>
  <p:tag name="ALLOWFS" val="0"/>
  <p:tag name="ORIGWIDTH" val="91"/>
  <p:tag name="PICTUREFILESIZE" val="3956"/>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h}_\lambda = L^T\cdot \bigoplus_{\mu,\nu} \bigoplus_{\ell=1}^{c^\lambda_{\mu,\nu}} \left(\hat{f}_\mu\otimes\hat{g}_\nu\right) \cdot L&#10;\]&#10;\end{document}&#10;"/>
  <p:tag name="FILENAME" val="TP_tmp"/>
  <p:tag name="FORMAT" val="pngmono"/>
  <p:tag name="RES" val="1200"/>
  <p:tag name="BLEND" val="0"/>
  <p:tag name="TRANSPARENT" val="1"/>
  <p:tag name="TBUG" val="0"/>
  <p:tag name="ALLOWFS" val="0"/>
  <p:tag name="ORIGWIDTH" val="136"/>
  <p:tag name="PICTUREFILESIZE" val="9989"/>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sigma) = f(\sigma)\cdot g(\sigma)&#10;\]&#10;\end{document}&#10;"/>
  <p:tag name="FILENAME" val="TP_tmp"/>
  <p:tag name="FORMAT" val="pngmono"/>
  <p:tag name="RES" val="1200"/>
  <p:tag name="BLEND" val="0"/>
  <p:tag name="TRANSPARENT" val="1"/>
  <p:tag name="TBUG" val="0"/>
  <p:tag name="ALLOWFS" val="0"/>
  <p:tag name="ORIGWIDTH" val="78"/>
  <p:tag name="PICTUREFILESIZE" val="3580"/>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f}&#10;\]&#10;\end{document}&#10;"/>
  <p:tag name="FILENAME" val="TP_tmp"/>
  <p:tag name="FORMAT" val="pngmono"/>
  <p:tag name="RES" val="1200"/>
  <p:tag name="BLEND" val="0"/>
  <p:tag name="TRANSPARENT" val="1"/>
  <p:tag name="TBUG" val="0"/>
  <p:tag name="ALLOWFS" val="0"/>
  <p:tag name="ORIGWIDTH" val="6"/>
  <p:tag name="PICTUREFILESIZE" val="490"/>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g}&#10;\]&#10;\end{document}&#10;"/>
  <p:tag name="FILENAME" val="TP_tmp"/>
  <p:tag name="FORMAT" val="pngmono"/>
  <p:tag name="RES" val="1200"/>
  <p:tag name="BLEND" val="0"/>
  <p:tag name="TRANSPARENT" val="1"/>
  <p:tag name="TBUG" val="0"/>
  <p:tag name="ALLOWFS" val="0"/>
  <p:tag name="ORIGWIDTH" val="5"/>
  <p:tag name="PICTUREFILESIZE" val="575"/>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h} = L^T\cdot&#10;\]&#10;\end{document}&#10;"/>
  <p:tag name="FILENAME" val="TP_tmp"/>
  <p:tag name="FORMAT" val="pngmono"/>
  <p:tag name="RES" val="1200"/>
  <p:tag name="BLEND" val="0"/>
  <p:tag name="TRANSPARENT" val="1"/>
  <p:tag name="TBUG" val="0"/>
  <p:tag name="ALLOWFS" val="0"/>
  <p:tag name="ORIGWIDTH" val="35"/>
  <p:tag name="PICTUREFILESIZE" val="1223"/>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cdot L&#10;\]&#10;\end{document}&#10;"/>
  <p:tag name="FILENAME" val="TP_tmp"/>
  <p:tag name="FORMAT" val="pngmono"/>
  <p:tag name="RES" val="1200"/>
  <p:tag name="BLEND" val="0"/>
  <p:tag name="TRANSPARENT" val="1"/>
  <p:tag name="TBUG" val="0"/>
  <p:tag name="ALLOWFS" val="0"/>
  <p:tag name="ORIGWIDTH" val="10"/>
  <p:tag name="PICTUREFILESIZE" val="421"/>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f}\otimes 1&#10;\]&#10;\end{document}&#10;"/>
  <p:tag name="FILENAME" val="TP_tmp"/>
  <p:tag name="FORMAT" val="pngmono"/>
  <p:tag name="RES" val="1200"/>
  <p:tag name="BLEND" val="0"/>
  <p:tag name="TRANSPARENT" val="1"/>
  <p:tag name="TBUG" val="0"/>
  <p:tag name="ALLOWFS" val="0"/>
  <p:tag name="ORIGWIDTH" val="23"/>
  <p:tag name="PICTUREFILESIZE" val="1233"/>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otimes \hat{g}&#10;\]&#10;\end{document}&#10;"/>
  <p:tag name="FILENAME" val="TP_tmp"/>
  <p:tag name="FORMAT" val="pngmono"/>
  <p:tag name="RES" val="1200"/>
  <p:tag name="BLEND" val="0"/>
  <p:tag name="TRANSPARENT" val="1"/>
  <p:tag name="TBUG" val="0"/>
  <p:tag name="ALLOWFS" val="0"/>
  <p:tag name="ORIGWIDTH" val="22"/>
  <p:tag name="PICTUREFILESIZE" val="129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A\otimes B&#10;\]&#10;\end{document}&#10;"/>
  <p:tag name="FILENAME" val="TP_tmp"/>
  <p:tag name="FORMAT" val="pngmono"/>
  <p:tag name="RES" val="1200"/>
  <p:tag name="BLEND" val="0"/>
  <p:tag name="TRANSPARENT" val="1"/>
  <p:tag name="TBUG" val="0"/>
  <p:tag name="ALLOWFS" val="0"/>
  <p:tag name="ORIGWIDTH" val="27"/>
  <p:tag name="PICTUREFILESIZE" val="141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cdot C&#10;\]&#10;\end{document}&#10;"/>
  <p:tag name="FILENAME" val="TP_tmp"/>
  <p:tag name="FORMAT" val="pngmono"/>
  <p:tag name="RES" val="1200"/>
  <p:tag name="BLEND" val="0"/>
  <p:tag name="TRANSPARENT" val="1"/>
  <p:tag name="TBUG" val="0"/>
  <p:tag name="ALLOWFS" val="0"/>
  <p:tag name="ORIGWIDTH" val="10"/>
  <p:tag name="PICTUREFILESIZE" val="612"/>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0)}&#10;\]&#10;\end{document}&#10;"/>
  <p:tag name="FILENAME" val="TP_tmp"/>
  <p:tag name="FORMAT" val="pngmono"/>
  <p:tag name="RES" val="1200"/>
  <p:tag name="BLEND" val="0"/>
  <p:tag name="TRANSPARENT" val="1"/>
  <p:tag name="TBUG" val="0"/>
  <p:tag name="ALLOWFS" val="0"/>
  <p:tag name="ORIGWIDTH" val="18"/>
  <p:tag name="PICTUREFILESIZE" val="998"/>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t)}&#10;\]&#10;\end{document}&#10;"/>
  <p:tag name="FILENAME" val="TP_tmp"/>
  <p:tag name="FORMAT" val="pngmono"/>
  <p:tag name="RES" val="1200"/>
  <p:tag name="BLEND" val="0"/>
  <p:tag name="TRANSPARENT" val="1"/>
  <p:tag name="TBUG" val="0"/>
  <p:tag name="ALLOWFS" val="0"/>
  <p:tag name="ORIGWIDTH" val="17"/>
  <p:tag name="PICTUREFILESIZE" val="975"/>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t)}_i,\hat{L}^{(t)}_j)&#10;\]&#10;\end{document}&#10;"/>
  <p:tag name="FILENAME" val="TP_tmp"/>
  <p:tag name="FORMAT" val="pngmono"/>
  <p:tag name="RES" val="1200"/>
  <p:tag name="BLEND" val="0"/>
  <p:tag name="TRANSPARENT" val="1"/>
  <p:tag name="TBUG" val="0"/>
  <p:tag name="ALLOWFS" val="0"/>
  <p:tag name="ORIGWIDTH" val="45"/>
  <p:tag name="PICTUREFILESIZE" val="3033"/>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t)}_i\otimes\hat{L}^{(t)}_j&#10;\]&#10;\end{document}&#10;"/>
  <p:tag name="FILENAME" val="TP_tmp"/>
  <p:tag name="FORMAT" val="pngmono"/>
  <p:tag name="RES" val="1200"/>
  <p:tag name="BLEND" val="0"/>
  <p:tag name="TRANSPARENT" val="1"/>
  <p:tag name="TBUG" val="0"/>
  <p:tag name="ALLOWFS" val="0"/>
  <p:tag name="ORIGWIDTH" val="46"/>
  <p:tag name="PICTUREFILESIZE" val="2973"/>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t)}_i \leftarrow \hat{Q}_i^{(t)} \cdot \hat{P}^{(t-1)}_i&#10;\]&#10;\end{document}&#10;"/>
  <p:tag name="FILENAME" val="TP_tmp"/>
  <p:tag name="FORMAT" val="pngmono"/>
  <p:tag name="RES" val="1200"/>
  <p:tag name="BLEND" val="0"/>
  <p:tag name="TRANSPARENT" val="1"/>
  <p:tag name="TBUG" val="0"/>
  <p:tag name="ALLOWFS" val="0"/>
  <p:tag name="ORIGWIDTH" val="85"/>
  <p:tag name="PICTUREFILESIZE" val="4403"/>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t)}_i&#10;\]&#10;\end{document}&#10;"/>
  <p:tag name="FILENAME" val="TP_tmp"/>
  <p:tag name="FORMAT" val="pngmono"/>
  <p:tag name="RES" val="1200"/>
  <p:tag name="BLEND" val="0"/>
  <p:tag name="TRANSPARENT" val="1"/>
  <p:tag name="TBUG" val="0"/>
  <p:tag name="ALLOWFS" val="0"/>
  <p:tag name="ORIGWIDTH" val="17"/>
  <p:tag name="PICTUREFILESIZE" val="1169"/>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at{P}^{(t)}&#10;\]&#10;\end{document}&#10;"/>
  <p:tag name="FILENAME" val="TP_tmp"/>
  <p:tag name="FORMAT" val="pngmono"/>
  <p:tag name="RES" val="1200"/>
  <p:tag name="BLEND" val="0"/>
  <p:tag name="TRANSPARENT" val="1"/>
  <p:tag name="TBUG" val="0"/>
  <p:tag name="ALLOWFS" val="0"/>
  <p:tag name="ORIGWIDTH" val="17"/>
  <p:tag name="PICTUREFILESIZE" val="975"/>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S_k\subset S_n&#10;\]&#10;\end{document}&#10;"/>
  <p:tag name="FILENAME" val="TP_tmp"/>
  <p:tag name="FORMAT" val="pngmono"/>
  <p:tag name="RES" val="1200"/>
  <p:tag name="BLEND" val="0"/>
  <p:tag name="TRANSPARENT" val="1"/>
  <p:tag name="TBUG" val="0"/>
  <p:tag name="ALLOWFS" val="0"/>
  <p:tag name="ORIGWIDTH" val="35"/>
  <p:tag name="PICTUREFILESIZE" val="1763"/>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elta_{S_k}(\sigma) = \left\{\begin{array}{cc}&#10;1 &amp; \mbox{if $\sigma(i)=i$ for all $k&lt;i\leq n$} \\&#10;0 &amp; \mbox{otherwise}&#10;\end{array}\right..&#10;\]&#10;\end{document}&#10;"/>
  <p:tag name="FILENAME" val="TP_tmp"/>
  <p:tag name="FORMAT" val="pngmono"/>
  <p:tag name="RES" val="1200"/>
  <p:tag name="BLEND" val="0"/>
  <p:tag name="TRANSPARENT" val="1"/>
  <p:tag name="TBUG" val="0"/>
  <p:tag name="ALLOWFS" val="0"/>
  <p:tag name="ORIGWIDTH" val="196"/>
  <p:tag name="PICTUREFILESIZE" val="10348"/>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S_4\subset S_6&#10;\]&#10;\end{document}&#10;"/>
  <p:tag name="FILENAME" val="TP_tmp"/>
  <p:tag name="FORMAT" val="pngmono"/>
  <p:tag name="RES" val="1200"/>
  <p:tag name="BLEND" val="0"/>
  <p:tag name="TRANSPARENT" val="1"/>
  <p:tag name="TBUG" val="0"/>
  <p:tag name="ALLOWFS" val="0"/>
  <p:tag name="ORIGWIDTH" val="34"/>
  <p:tag name="PICTUREFILESIZE" val="1717"/>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sigma_1&#10;\]&#10;\end{document}&#10;"/>
  <p:tag name="FILENAME" val="TP_tmp"/>
  <p:tag name="FORMAT" val="pngmono"/>
  <p:tag name="RES" val="1200"/>
  <p:tag name="BLEND" val="0"/>
  <p:tag name="TRANSPARENT" val="1"/>
  <p:tag name="TBUG" val="0"/>
  <p:tag name="ALLOWFS" val="0"/>
  <p:tag name="ORIGWIDTH" val="10"/>
  <p:tag name="PICTUREFILESIZE" val="44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elta_{S_{n-1}}&#10;\]&#10;\end{document}&#10;"/>
  <p:tag name="FILENAME" val="TP_tmp"/>
  <p:tag name="FORMAT" val="pngmono"/>
  <p:tag name="RES" val="1200"/>
  <p:tag name="BLEND" val="0"/>
  <p:tag name="TRANSPARENT" val="1"/>
  <p:tag name="TBUG" val="0"/>
  <p:tag name="ALLOWFS" val="0"/>
  <p:tag name="ORIGWIDTH" val="22"/>
  <p:tag name="PICTUREFILESIZE" val="1086"/>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RR_\sigma(\tau)=[4\;2\;1\;3]&#10;\]&#10;\end{document}&#10;"/>
  <p:tag name="FILENAME" val="TP_tmp"/>
  <p:tag name="FORMAT" val="pngmono"/>
  <p:tag name="RES" val="1200"/>
  <p:tag name="BLEND" val="0"/>
  <p:tag name="TRANSPARENT" val="1"/>
  <p:tag name="TBUG" val="0"/>
  <p:tag name="ALLOWFS" val="0"/>
  <p:tag name="ORIGWIDTH" val="80"/>
  <p:tag name="PICTUREFILESIZE" val="3128"/>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sigma)=f(RR_\sigma([1,\dots,p]))\cdot g(RR_\sigma([p+1,\dots,n]))&#10;\]&#10;\end{document}&#10;"/>
  <p:tag name="FILENAME" val="TP_tmp"/>
  <p:tag name="FORMAT" val="pngmono"/>
  <p:tag name="RES" val="1200"/>
  <p:tag name="BLEND" val="0"/>
  <p:tag name="TRANSPARENT" val="1"/>
  <p:tag name="TBUG" val="0"/>
  <p:tag name="ALLOWFS" val="0"/>
  <p:tag name="ORIGWIDTH" val="217"/>
  <p:tag name="PICTUREFILESIZE" val="8606"/>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sigma)=f(RR_\sigma([1,\dots,p]))\cdot g(RR_\sigma([p+1,\dots,n]))&#10;\]&#10;\end{document}&#10;"/>
  <p:tag name="FILENAME" val="TP_tmp"/>
  <p:tag name="FORMAT" val="pngmono"/>
  <p:tag name="RES" val="1200"/>
  <p:tag name="BLEND" val="0"/>
  <p:tag name="TRANSPARENT" val="1"/>
  <p:tag name="TBUG" val="0"/>
  <p:tag name="ALLOWFS" val="0"/>
  <p:tag name="ORIGWIDTH" val="217"/>
  <p:tag name="PICTUREFILESIZE" val="8606"/>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h(\sigma)=m(\sigma)*\left(f([1,\dots,p])\cdot g([p+1,\dots,n])\right)&#10;\]&#10;\end{document}&#10;"/>
  <p:tag name="FILENAME" val="TP_tmp"/>
  <p:tag name="FORMAT" val="pngmono"/>
  <p:tag name="RES" val="1200"/>
  <p:tag name="BLEND" val="0"/>
  <p:tag name="TRANSPARENT" val="1"/>
  <p:tag name="TBUG" val="0"/>
  <p:tag name="ALLOWFS" val="0"/>
  <p:tag name="ORIGWIDTH" val="199"/>
  <p:tag name="PICTUREFILESIZE" val="7803"/>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igcup&#10;\]&#10;\end{document}&#10;"/>
  <p:tag name="FILENAME" val="TP_tmp"/>
  <p:tag name="FORMAT" val="pngmono"/>
  <p:tag name="RES" val="1200"/>
  <p:tag name="BLEND" val="0"/>
  <p:tag name="TRANSPARENT" val="1"/>
  <p:tag name="TBUG" val="0"/>
  <p:tag name="ALLOWFS" val="0"/>
  <p:tag name="ORIGWIDTH" val="11"/>
  <p:tag name="PICTUREFILESIZE" val="519"/>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sigma\in S_n&#10;\]&#10;\end{document}&#10;"/>
  <p:tag name="FILENAME" val="TP_tmp"/>
  <p:tag name="FORMAT" val="pngmono"/>
  <p:tag name="RES" val="1200"/>
  <p:tag name="BLEND" val="0"/>
  <p:tag name="TRANSPARENT" val="1"/>
  <p:tag name="TBUG" val="0"/>
  <p:tag name="ALLOWFS" val="0"/>
  <p:tag name="ORIGWIDTH" val="29"/>
  <p:tag name="PICTUREFILESIZE" val="1355"/>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gma)&#10;\]&#10;\end{document}&#10;"/>
  <p:tag name="FILENAME" val="TP_tmp"/>
  <p:tag name="FORMAT" val="pngmono"/>
  <p:tag name="RES" val="1200"/>
  <p:tag name="BLEND" val="0"/>
  <p:tag name="TRANSPARENT" val="1"/>
  <p:tag name="TBUG" val="0"/>
  <p:tag name="ALLOWFS" val="0"/>
  <p:tag name="ORIGWIDTH" val="21"/>
  <p:tag name="PICTUREFILESIZE" val="1125"/>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max [P(\sigma)]&#10;\]&#10;\end{document}&#10;"/>
  <p:tag name="FILENAME" val="TP_tmp"/>
  <p:tag name="FORMAT" val="pngmono"/>
  <p:tag name="RES" val="1200"/>
  <p:tag name="BLEND" val="0"/>
  <p:tag name="TRANSPARENT" val="1"/>
  <p:tag name="TBUG" val="0"/>
  <p:tag name="ALLOWFS" val="0"/>
  <p:tag name="ORIGWIDTH" val="45"/>
  <p:tag name="PICTUREFILESIZE" val="2075"/>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sigma_2&#10;\]&#10;\end{document}&#10;"/>
  <p:tag name="FILENAME" val="TP_tmp"/>
  <p:tag name="FORMAT" val="pngmono"/>
  <p:tag name="RES" val="1200"/>
  <p:tag name="BLEND" val="0"/>
  <p:tag name="TRANSPARENT" val="1"/>
  <p:tag name="TBUG" val="0"/>
  <p:tag name="ALLOWFS" val="0"/>
  <p:tag name="ORIGWIDTH" val="10"/>
  <p:tag name="PICTUREFILESIZE" val="589"/>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sigma_3&#10;\]&#10;\end{document}&#10;"/>
  <p:tag name="FILENAME" val="TP_tmp"/>
  <p:tag name="FORMAT" val="pngmono"/>
  <p:tag name="RES" val="1200"/>
  <p:tag name="BLEND" val="0"/>
  <p:tag name="TRANSPARENT" val="1"/>
  <p:tag name="TBUG" val="0"/>
  <p:tag name="ALLOWFS" val="0"/>
  <p:tag name="ORIGWIDTH" val="10"/>
  <p:tag name="PICTUREFILESIZE" val="60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sigma_4&#10;\]&#10;\end{document}&#10;"/>
  <p:tag name="FILENAME" val="TP_tmp"/>
  <p:tag name="FORMAT" val="pngmono"/>
  <p:tag name="RES" val="1200"/>
  <p:tag name="BLEND" val="0"/>
  <p:tag name="TRANSPARENT" val="1"/>
  <p:tag name="TBUG" val="0"/>
  <p:tag name="ALLOWFS" val="0"/>
  <p:tag name="ORIGWIDTH" val="10"/>
  <p:tag name="PICTUREFILESIZE" val="50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z_1&#10;\]&#10;\end{document}&#10;"/>
  <p:tag name="FILENAME" val="TP_tmp"/>
  <p:tag name="FORMAT" val="pngmono"/>
  <p:tag name="RES" val="1200"/>
  <p:tag name="BLEND" val="0"/>
  <p:tag name="TRANSPARENT" val="1"/>
  <p:tag name="TBUG" val="0"/>
  <p:tag name="ALLOWFS" val="0"/>
  <p:tag name="ORIGWIDTH" val="8"/>
  <p:tag name="PICTUREFILESIZE" val="490"/>
</p:tagLst>
</file>

<file path=ppt/theme/theme1.xml><?xml version="1.0" encoding="utf-8"?>
<a:theme xmlns:a="http://schemas.openxmlformats.org/drawingml/2006/main" name="select-template">
  <a:themeElements>
    <a:clrScheme name="">
      <a:dk1>
        <a:srgbClr val="000000"/>
      </a:dk1>
      <a:lt1>
        <a:srgbClr val="FFFFFF"/>
      </a:lt1>
      <a:dk2>
        <a:srgbClr val="333399"/>
      </a:dk2>
      <a:lt2>
        <a:srgbClr val="1C1C1C"/>
      </a:lt2>
      <a:accent1>
        <a:srgbClr val="FFFFFF"/>
      </a:accent1>
      <a:accent2>
        <a:srgbClr val="FFCF01"/>
      </a:accent2>
      <a:accent3>
        <a:srgbClr val="FFFFFF"/>
      </a:accent3>
      <a:accent4>
        <a:srgbClr val="000000"/>
      </a:accent4>
      <a:accent5>
        <a:srgbClr val="FFFFFF"/>
      </a:accent5>
      <a:accent6>
        <a:srgbClr val="E7BB01"/>
      </a:accent6>
      <a:hlink>
        <a:srgbClr val="FF0000"/>
      </a:hlink>
      <a:folHlink>
        <a:srgbClr val="3333CC"/>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ahoma"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40904</TotalTime>
  <Words>3520</Words>
  <Application>Microsoft Office PowerPoint</Application>
  <PresentationFormat>On-screen Show (4:3)</PresentationFormat>
  <Paragraphs>935</Paragraphs>
  <Slides>49</Slides>
  <Notes>48</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Tahoma</vt:lpstr>
      <vt:lpstr>ＭＳ Ｐゴシック</vt:lpstr>
      <vt:lpstr>Wingdings</vt:lpstr>
      <vt:lpstr>MT Extra</vt:lpstr>
      <vt:lpstr>Symbol</vt:lpstr>
      <vt:lpstr>Lucida Grande</vt:lpstr>
      <vt:lpstr>Helvetica</vt:lpstr>
      <vt:lpstr>cmmi10</vt:lpstr>
      <vt:lpstr>Times</vt:lpstr>
      <vt:lpstr>select-template</vt:lpstr>
      <vt:lpstr>Adaptive Fourier Domain Inference on the Symmetric Group</vt:lpstr>
      <vt:lpstr>Identity Management [Shin et al., ‘03]</vt:lpstr>
      <vt:lpstr>Identity Management</vt:lpstr>
      <vt:lpstr>Reasoning with Permutations</vt:lpstr>
      <vt:lpstr>Storage Complexity</vt:lpstr>
      <vt:lpstr>1st order summaries</vt:lpstr>
      <vt:lpstr>1st order summaries</vt:lpstr>
      <vt:lpstr>The problem with 1st order</vt:lpstr>
      <vt:lpstr>2nd order summaries</vt:lpstr>
      <vt:lpstr>2nd order summaries</vt:lpstr>
      <vt:lpstr>Et cetera…</vt:lpstr>
      <vt:lpstr>The Fourier interpretation</vt:lpstr>
      <vt:lpstr>Fourier coefficient matrices</vt:lpstr>
      <vt:lpstr>Hidden Markov Model Inference</vt:lpstr>
      <vt:lpstr>Hidden Markov model inference</vt:lpstr>
      <vt:lpstr>Random walk transition model</vt:lpstr>
      <vt:lpstr>Prediction/Rollup</vt:lpstr>
      <vt:lpstr>Fourier Domain Prediction/Rollup</vt:lpstr>
      <vt:lpstr>Hidden Markov model inference</vt:lpstr>
      <vt:lpstr>Conditioning</vt:lpstr>
      <vt:lpstr>Conditioning</vt:lpstr>
      <vt:lpstr>Kronecker Conditioning</vt:lpstr>
      <vt:lpstr>Dealing with bandlimiting errors</vt:lpstr>
      <vt:lpstr>Tracking with a camera network</vt:lpstr>
      <vt:lpstr>Scaling</vt:lpstr>
      <vt:lpstr>Adaptive Identity Management</vt:lpstr>
      <vt:lpstr>Problems</vt:lpstr>
      <vt:lpstr>First-order Independence</vt:lpstr>
      <vt:lpstr>Joining</vt:lpstr>
      <vt:lpstr>Joining</vt:lpstr>
      <vt:lpstr>Problems</vt:lpstr>
      <vt:lpstr>Splitting</vt:lpstr>
      <vt:lpstr>Marginal Preservation</vt:lpstr>
      <vt:lpstr>Detecting Independence</vt:lpstr>
      <vt:lpstr>First-order independence</vt:lpstr>
      <vt:lpstr>Handling Near-Independence</vt:lpstr>
      <vt:lpstr>Experiments - Accuracy</vt:lpstr>
      <vt:lpstr>Experiments – Running time</vt:lpstr>
      <vt:lpstr>Conclusion</vt:lpstr>
      <vt:lpstr>Thanks Thanks Thakns Thaksn Thasnk Thaskn Thnask Thnksa …</vt:lpstr>
      <vt:lpstr>Algorithm Summary</vt:lpstr>
      <vt:lpstr>Mixing and Observation Models</vt:lpstr>
      <vt:lpstr>1st order observation model for tracking </vt:lpstr>
      <vt:lpstr>Sk-Indicator Primitives</vt:lpstr>
      <vt:lpstr>Generalized Independence</vt:lpstr>
      <vt:lpstr>Rank Independence</vt:lpstr>
      <vt:lpstr>Rank Independence</vt:lpstr>
      <vt:lpstr>Generalization to unseen objects</vt:lpstr>
      <vt:lpstr>Optimization</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 of Computer Science</dc:creator>
  <cp:lastModifiedBy>Jonathan Huang</cp:lastModifiedBy>
  <cp:revision>2124</cp:revision>
  <dcterms:created xsi:type="dcterms:W3CDTF">2008-04-18T05:04:44Z</dcterms:created>
  <dcterms:modified xsi:type="dcterms:W3CDTF">2008-12-12T18:27:34Z</dcterms:modified>
</cp:coreProperties>
</file>