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Default Extension="png" ContentType="image/png"/>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tags/tag1.xml" ContentType="application/vnd.openxmlformats-officedocument.presentationml.tags+xml"/>
  <Override PartName="/ppt/slides/slide6.xml" ContentType="application/vnd.openxmlformats-officedocument.presentationml.slide+xml"/>
  <Override PartName="/ppt/slides/slide16.xml" ContentType="application/vnd.openxmlformats-officedocument.presentationml.slide+xml"/>
  <Default Extension="pdf" ContentType="application/pdf"/>
  <Override PartName="/ppt/slides/slide19.xml" ContentType="application/vnd.openxmlformats-officedocument.presentationml.slide+xml"/>
  <Override PartName="/ppt/slides/slide12.xml" ContentType="application/vnd.openxmlformats-officedocument.presentationml.slide+xml"/>
  <Override PartName="/ppt/tags/tag2.xml" ContentType="application/vnd.openxmlformats-officedocument.presentationml.tag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5"/>
  </p:notesMasterIdLst>
  <p:handoutMasterIdLst>
    <p:handoutMasterId r:id="rId26"/>
  </p:handoutMasterIdLst>
  <p:sldIdLst>
    <p:sldId id="256" r:id="rId2"/>
    <p:sldId id="277" r:id="rId3"/>
    <p:sldId id="301" r:id="rId4"/>
    <p:sldId id="279" r:id="rId5"/>
    <p:sldId id="265" r:id="rId6"/>
    <p:sldId id="267" r:id="rId7"/>
    <p:sldId id="281" r:id="rId8"/>
    <p:sldId id="266" r:id="rId9"/>
    <p:sldId id="280" r:id="rId10"/>
    <p:sldId id="297" r:id="rId11"/>
    <p:sldId id="303" r:id="rId12"/>
    <p:sldId id="304" r:id="rId13"/>
    <p:sldId id="272" r:id="rId14"/>
    <p:sldId id="282" r:id="rId15"/>
    <p:sldId id="309" r:id="rId16"/>
    <p:sldId id="286" r:id="rId17"/>
    <p:sldId id="305" r:id="rId18"/>
    <p:sldId id="306" r:id="rId19"/>
    <p:sldId id="307" r:id="rId20"/>
    <p:sldId id="294" r:id="rId21"/>
    <p:sldId id="296" r:id="rId22"/>
    <p:sldId id="275" r:id="rId23"/>
    <p:sldId id="308" r:id="rId24"/>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Dan Sheldon" initials="DS"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showOutlineIcons="0">
    <p:restoredLeft sz="22392" autoAdjust="0"/>
    <p:restoredTop sz="83419" autoAdjust="0"/>
  </p:normalViewPr>
  <p:slideViewPr>
    <p:cSldViewPr snapToObjects="1" showGuides="1">
      <p:cViewPr varScale="1">
        <p:scale>
          <a:sx n="84" d="100"/>
          <a:sy n="84" d="100"/>
        </p:scale>
        <p:origin x="-480" y="-112"/>
      </p:cViewPr>
      <p:guideLst>
        <p:guide orient="horz" pos="4319"/>
        <p:guide/>
      </p:guideLst>
    </p:cSldViewPr>
  </p:slideViewPr>
  <p:notesTextViewPr>
    <p:cViewPr>
      <p:scale>
        <a:sx n="100" d="100"/>
        <a:sy n="100" d="100"/>
      </p:scale>
      <p:origin x="0" y="0"/>
    </p:cViewPr>
  </p:notesTextViewPr>
  <p:sorterViewPr>
    <p:cViewPr>
      <p:scale>
        <a:sx n="100" d="100"/>
        <a:sy n="100" d="100"/>
      </p:scale>
      <p:origin x="0" y="3744"/>
    </p:cViewPr>
  </p:sorter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interSettings" Target="printerSettings/printerSettings1.bin"/><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commentAuthors" Target="commentAuthors.xml"/><Relationship Id="rId26" Type="http://schemas.openxmlformats.org/officeDocument/2006/relationships/handoutMaster" Target="handoutMasters/handoutMaster1.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4A9F0B-FAB5-7444-9FB9-62EEAB1603B5}" type="datetimeFigureOut">
              <a:rPr lang="en-US" smtClean="0"/>
              <a:pPr/>
              <a:t>12/11/08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AB37CA-3E8E-9345-BD09-AFF0CF13EC3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823C7-E365-B349-94DE-385A6F958A09}" type="datetimeFigureOut">
              <a:rPr lang="en-US" smtClean="0"/>
              <a:pPr/>
              <a:t>12/11/08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44E6C-6E7A-084A-8BC1-D425056965F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Thanks.</a:t>
            </a:r>
            <a:r>
              <a:rPr lang="en-US" baseline="0" dirty="0" smtClean="0"/>
              <a:t> The title of my talk is graphical multi-task learning.</a:t>
            </a:r>
            <a:endParaRPr lang="en-US" dirty="0"/>
          </a:p>
        </p:txBody>
      </p:sp>
      <p:sp>
        <p:nvSpPr>
          <p:cNvPr id="4" name="Slide Number Placeholder 3"/>
          <p:cNvSpPr>
            <a:spLocks noGrp="1"/>
          </p:cNvSpPr>
          <p:nvPr>
            <p:ph type="sldNum" sz="quarter" idx="10"/>
          </p:nvPr>
        </p:nvSpPr>
        <p:spPr/>
        <p:txBody>
          <a:bodyPr/>
          <a:lstStyle/>
          <a:p>
            <a:fld id="{A5C44E6C-6E7A-084A-8BC1-D425056965F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now you have a feel for what I’m going to do.</a:t>
            </a:r>
            <a:r>
              <a:rPr lang="en-US" baseline="0" dirty="0" smtClean="0"/>
              <a:t> Before I describe the method, let me mention some related work.</a:t>
            </a:r>
          </a:p>
          <a:p>
            <a:endParaRPr lang="en-US" baseline="0" dirty="0" smtClean="0"/>
          </a:p>
          <a:p>
            <a:r>
              <a:rPr lang="en-US" baseline="0" dirty="0" smtClean="0"/>
              <a:t>There has been lots and lots of work on multi-task learning, but these two papers depart from the typical model of symmetric task relationships. The first paper has a somewhat similar formulation to what I’ll propose, and they present a sophisticated learning to solve </a:t>
            </a:r>
            <a:r>
              <a:rPr lang="en-US" baseline="0" dirty="0" err="1" smtClean="0"/>
              <a:t>SVMs</a:t>
            </a:r>
            <a:r>
              <a:rPr lang="en-US" baseline="0" dirty="0" smtClean="0"/>
              <a:t> connected by task networks. One of the advantages of what I’ll propose is actually in its simplicity --- when all is said and done it can be easily implemented in any kernel methods.</a:t>
            </a:r>
          </a:p>
          <a:p>
            <a:endParaRPr lang="en-US" baseline="0" dirty="0" smtClean="0"/>
          </a:p>
          <a:p>
            <a:r>
              <a:rPr lang="en-US" baseline="0" dirty="0" smtClean="0"/>
              <a:t>Our work will build very heavily on the second paper by </a:t>
            </a:r>
            <a:r>
              <a:rPr lang="en-US" baseline="0" dirty="0" err="1" smtClean="0"/>
              <a:t>Evgeniou</a:t>
            </a:r>
            <a:r>
              <a:rPr lang="en-US" baseline="0" dirty="0" smtClean="0"/>
              <a:t> </a:t>
            </a:r>
            <a:r>
              <a:rPr lang="en-US" baseline="0" dirty="0" err="1" smtClean="0"/>
              <a:t>Michelli</a:t>
            </a:r>
            <a:r>
              <a:rPr lang="en-US" baseline="0" dirty="0" smtClean="0"/>
              <a:t> and </a:t>
            </a:r>
            <a:r>
              <a:rPr lang="en-US" baseline="0" dirty="0" err="1" smtClean="0"/>
              <a:t>Pontil</a:t>
            </a:r>
            <a:r>
              <a:rPr lang="en-US" baseline="0" dirty="0" smtClean="0"/>
              <a:t>. We will use their multi-task kernel framework. They actually propose the graphical method that we will explore, but it is not explored in depth and all of their experiments actually use symmetric relationships. We’ll make several important extensions to their work that really allow the method to work:</a:t>
            </a:r>
          </a:p>
          <a:p>
            <a:endParaRPr lang="en-US" baseline="0" dirty="0" smtClean="0"/>
          </a:p>
        </p:txBody>
      </p:sp>
      <p:sp>
        <p:nvSpPr>
          <p:cNvPr id="4" name="Slide Number Placeholder 3"/>
          <p:cNvSpPr>
            <a:spLocks noGrp="1"/>
          </p:cNvSpPr>
          <p:nvPr>
            <p:ph type="sldNum" sz="quarter" idx="10"/>
          </p:nvPr>
        </p:nvSpPr>
        <p:spPr/>
        <p:txBody>
          <a:bodyPr/>
          <a:lstStyle/>
          <a:p>
            <a:fld id="{A5C44E6C-6E7A-084A-8BC1-D425056965F7}"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Previous results:</a:t>
            </a:r>
            <a:r>
              <a:rPr lang="en-US" baseline="0" dirty="0" smtClean="0"/>
              <a:t> .8136 (pooled), ,8047 (</a:t>
            </a:r>
            <a:r>
              <a:rPr lang="en-US" baseline="0" dirty="0" err="1" smtClean="0"/>
              <a:t>individ</a:t>
            </a:r>
            <a:endParaRPr lang="en-US" dirty="0"/>
          </a:p>
        </p:txBody>
      </p:sp>
      <p:sp>
        <p:nvSpPr>
          <p:cNvPr id="4" name="Slide Number Placeholder 3"/>
          <p:cNvSpPr>
            <a:spLocks noGrp="1"/>
          </p:cNvSpPr>
          <p:nvPr>
            <p:ph type="sldNum" sz="quarter" idx="10"/>
          </p:nvPr>
        </p:nvSpPr>
        <p:spPr/>
        <p:txBody>
          <a:bodyPr/>
          <a:lstStyle/>
          <a:p>
            <a:fld id="{A5C44E6C-6E7A-084A-8BC1-D425056965F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I’ll start with a quick review of multi-task learning. The general idea is that, when you’re presented with a bunch of predictions tasks which you believe to be related, that, rather than learning a model for each task in isolation, you can achieve better performance by somehow coupling the learning processes to allow information to be shared among tasks.</a:t>
            </a:r>
          </a:p>
          <a:p>
            <a:endParaRPr lang="en-US" baseline="0" dirty="0" smtClean="0"/>
          </a:p>
          <a:p>
            <a:r>
              <a:rPr lang="en-US" baseline="0" dirty="0" smtClean="0"/>
              <a:t>For example, in neural networks you can combine many tasks into one network with multiple outputs: then training data for each task affects the hidden layers, and if tasks are truly related, you can better learn features in the hidden layers to help all tasks.</a:t>
            </a:r>
          </a:p>
          <a:p>
            <a:endParaRPr lang="en-US" baseline="0" dirty="0" smtClean="0"/>
          </a:p>
          <a:p>
            <a:r>
              <a:rPr lang="en-US" baseline="0" dirty="0" smtClean="0"/>
              <a:t>In a generative setting, it’s common to have generative models; each model is itself generated according to a single task-generation process. During inference, the shared </a:t>
            </a:r>
            <a:r>
              <a:rPr lang="en-US" baseline="0" dirty="0" err="1" smtClean="0"/>
              <a:t>hyperparameters</a:t>
            </a:r>
            <a:r>
              <a:rPr lang="en-US" baseline="0" dirty="0" smtClean="0"/>
              <a:t> allow for information passing between tasks.</a:t>
            </a:r>
          </a:p>
        </p:txBody>
      </p:sp>
      <p:sp>
        <p:nvSpPr>
          <p:cNvPr id="4" name="Slide Number Placeholder 3"/>
          <p:cNvSpPr>
            <a:spLocks noGrp="1"/>
          </p:cNvSpPr>
          <p:nvPr>
            <p:ph type="sldNum" sz="quarter" idx="10"/>
          </p:nvPr>
        </p:nvSpPr>
        <p:spPr/>
        <p:txBody>
          <a:bodyPr/>
          <a:lstStyle/>
          <a:p>
            <a:fld id="{A5C44E6C-6E7A-084A-8BC1-D425056965F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previous work on multi-task learning makes no a</a:t>
            </a:r>
            <a:r>
              <a:rPr lang="en-US" baseline="0" dirty="0" smtClean="0"/>
              <a:t> priori distinction among task relationships --- there is simply a pool of related tasks.</a:t>
            </a:r>
          </a:p>
          <a:p>
            <a:endParaRPr lang="en-US" baseline="0" dirty="0" smtClean="0"/>
          </a:p>
          <a:p>
            <a:r>
              <a:rPr lang="en-US" baseline="0" dirty="0" smtClean="0"/>
              <a:t>In this work I’ll present methods to leverage known structural information about the task relationships, in the form of a graph. These methods work in a discriminative setting, with any regularized kernel method.</a:t>
            </a:r>
            <a:endParaRPr lang="en-US" dirty="0"/>
          </a:p>
        </p:txBody>
      </p:sp>
      <p:sp>
        <p:nvSpPr>
          <p:cNvPr id="4" name="Slide Number Placeholder 3"/>
          <p:cNvSpPr>
            <a:spLocks noGrp="1"/>
          </p:cNvSpPr>
          <p:nvPr>
            <p:ph type="sldNum" sz="quarter" idx="10"/>
          </p:nvPr>
        </p:nvSpPr>
        <p:spPr/>
        <p:txBody>
          <a:bodyPr/>
          <a:lstStyle/>
          <a:p>
            <a:fld id="{A5C44E6C-6E7A-084A-8BC1-D425056965F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motivate this further with an example</a:t>
            </a:r>
            <a:r>
              <a:rPr lang="en-US" baseline="0" dirty="0" smtClean="0"/>
              <a:t> in species distribution modeling. This is the application that motivated this work, and for which I’ll present experimental results later.</a:t>
            </a:r>
          </a:p>
          <a:p>
            <a:endParaRPr lang="en-US" baseline="0" dirty="0" smtClean="0"/>
          </a:p>
          <a:p>
            <a:r>
              <a:rPr lang="en-US" baseline="0" dirty="0" smtClean="0"/>
              <a:t>The problem is predicting the presence of absence of tree swallows at locations in NY. The training data consists of observations consisting of feature vectors xi describing the date, time, location and other information about the observation such as habitat and climate variables, and labels </a:t>
            </a:r>
            <a:r>
              <a:rPr lang="en-US" baseline="0" dirty="0" err="1" smtClean="0"/>
              <a:t>yi</a:t>
            </a:r>
            <a:r>
              <a:rPr lang="en-US" baseline="0" dirty="0" smtClean="0"/>
              <a:t> indicating whether the observer saw a Tree Swallow or not. We would then like to make predictions for unobserved locations and times.</a:t>
            </a:r>
          </a:p>
          <a:p>
            <a:endParaRPr lang="en-US" baseline="0" dirty="0" smtClean="0"/>
          </a:p>
          <a:p>
            <a:r>
              <a:rPr lang="en-US" baseline="0" dirty="0" smtClean="0"/>
              <a:t>Since tree swallows are migratory birds that leave NY for the winter, this is a seasonally changing prediction task, as illustrated by this chart showing the percentage of positive observations by month. </a:t>
            </a:r>
          </a:p>
          <a:p>
            <a:endParaRPr lang="en-US" baseline="0" dirty="0" smtClean="0"/>
          </a:p>
          <a:p>
            <a:r>
              <a:rPr lang="en-US" baseline="0" dirty="0" smtClean="0"/>
              <a:t>The question is, how do we want to model this problem? It’s a straightforward classification setup, but we’re concerned with modeling the heterogeneity between months.</a:t>
            </a:r>
            <a:endParaRPr lang="en-US" dirty="0"/>
          </a:p>
        </p:txBody>
      </p:sp>
      <p:sp>
        <p:nvSpPr>
          <p:cNvPr id="4" name="Slide Number Placeholder 3"/>
          <p:cNvSpPr>
            <a:spLocks noGrp="1"/>
          </p:cNvSpPr>
          <p:nvPr>
            <p:ph type="sldNum" sz="quarter" idx="10"/>
          </p:nvPr>
        </p:nvSpPr>
        <p:spPr/>
        <p:txBody>
          <a:bodyPr/>
          <a:lstStyle/>
          <a:p>
            <a:fld id="{A5C44E6C-6E7A-084A-8BC1-D425056965F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a:t>
            </a:r>
            <a:r>
              <a:rPr lang="en-US" baseline="0" dirty="0" smtClean="0"/>
              <a:t> </a:t>
            </a:r>
            <a:r>
              <a:rPr lang="en-US" dirty="0" smtClean="0"/>
              <a:t>really</a:t>
            </a:r>
            <a:r>
              <a:rPr lang="en-US" baseline="0" dirty="0" smtClean="0"/>
              <a:t> want to explicitly model heterogeneity, one option is to split the training examples by month and learn 12 separate classifiers. This will probably work well if there is lots of training data but in a data poor environment you are really challenging your learning algorithms by dividing the amount of training data, perhaps providing only a few examples per month, when you don’t really believe that these tasks are completely unrelated.</a:t>
            </a:r>
            <a:endParaRPr lang="en-US" dirty="0"/>
          </a:p>
        </p:txBody>
      </p:sp>
      <p:sp>
        <p:nvSpPr>
          <p:cNvPr id="4" name="Slide Number Placeholder 3"/>
          <p:cNvSpPr>
            <a:spLocks noGrp="1"/>
          </p:cNvSpPr>
          <p:nvPr>
            <p:ph type="sldNum" sz="quarter" idx="10"/>
          </p:nvPr>
        </p:nvSpPr>
        <p:spPr/>
        <p:txBody>
          <a:bodyPr/>
          <a:lstStyle/>
          <a:p>
            <a:fld id="{A5C44E6C-6E7A-084A-8BC1-D425056965F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other extreme,</a:t>
            </a:r>
            <a:r>
              <a:rPr lang="en-US" baseline="0" dirty="0" smtClean="0"/>
              <a:t> another natural option is </a:t>
            </a:r>
            <a:r>
              <a:rPr lang="en-US" dirty="0" smtClean="0"/>
              <a:t>to pool all the training data and learn</a:t>
            </a:r>
            <a:r>
              <a:rPr lang="en-US" baseline="0" dirty="0" smtClean="0"/>
              <a:t> a single classifier, and include the date as a feature to allow your algorithm to learn about seasonal changes.</a:t>
            </a:r>
            <a:endParaRPr lang="en-US" dirty="0"/>
          </a:p>
        </p:txBody>
      </p:sp>
      <p:sp>
        <p:nvSpPr>
          <p:cNvPr id="4" name="Slide Number Placeholder 3"/>
          <p:cNvSpPr>
            <a:spLocks noGrp="1"/>
          </p:cNvSpPr>
          <p:nvPr>
            <p:ph type="sldNum" sz="quarter" idx="10"/>
          </p:nvPr>
        </p:nvSpPr>
        <p:spPr/>
        <p:txBody>
          <a:bodyPr/>
          <a:lstStyle/>
          <a:p>
            <a:fld id="{A5C44E6C-6E7A-084A-8BC1-D425056965F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might try to apply multi-task learning to explicitly allow heterogeneity while sharing information among months. But symmetric multi-task methods discard knowledge of the problem structure. Clearly, January is much more closely related to February than to July.</a:t>
            </a:r>
            <a:endParaRPr lang="en-US" dirty="0"/>
          </a:p>
        </p:txBody>
      </p:sp>
      <p:sp>
        <p:nvSpPr>
          <p:cNvPr id="4" name="Slide Number Placeholder 3"/>
          <p:cNvSpPr>
            <a:spLocks noGrp="1"/>
          </p:cNvSpPr>
          <p:nvPr>
            <p:ph type="sldNum" sz="quarter" idx="10"/>
          </p:nvPr>
        </p:nvSpPr>
        <p:spPr/>
        <p:txBody>
          <a:bodyPr/>
          <a:lstStyle/>
          <a:p>
            <a:fld id="{A5C44E6C-6E7A-084A-8BC1-D425056965F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Graphical Multi-Task learning, we can leverage the known</a:t>
            </a:r>
            <a:r>
              <a:rPr lang="en-US" baseline="0" dirty="0" smtClean="0"/>
              <a:t> graph structure (in this case, a cycle) representing task relationships.</a:t>
            </a:r>
            <a:endParaRPr lang="en-US" dirty="0"/>
          </a:p>
        </p:txBody>
      </p:sp>
      <p:sp>
        <p:nvSpPr>
          <p:cNvPr id="4" name="Slide Number Placeholder 3"/>
          <p:cNvSpPr>
            <a:spLocks noGrp="1"/>
          </p:cNvSpPr>
          <p:nvPr>
            <p:ph type="sldNum" sz="quarter" idx="10"/>
          </p:nvPr>
        </p:nvSpPr>
        <p:spPr/>
        <p:txBody>
          <a:bodyPr/>
          <a:lstStyle/>
          <a:p>
            <a:fld id="{A5C44E6C-6E7A-084A-8BC1-D425056965F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traditional</a:t>
            </a:r>
            <a:r>
              <a:rPr lang="en-US" baseline="0" dirty="0" smtClean="0"/>
              <a:t> approach in marketing is to use a hierarchical </a:t>
            </a:r>
            <a:r>
              <a:rPr lang="en-US" baseline="0" dirty="0" err="1" smtClean="0"/>
              <a:t>bayesian</a:t>
            </a:r>
            <a:r>
              <a:rPr lang="en-US" baseline="0" dirty="0" smtClean="0"/>
              <a:t> model to connect these units, allowing information sharing among them. However, this treats all tasks relationships symmetrically, and in this case, we really do have direct knowledge of the social network structure relating individuals, and would definitely like to use this in our learning. That’s what we can do with Graphical Multi-Task learning.</a:t>
            </a:r>
          </a:p>
        </p:txBody>
      </p:sp>
      <p:sp>
        <p:nvSpPr>
          <p:cNvPr id="4" name="Slide Number Placeholder 3"/>
          <p:cNvSpPr>
            <a:spLocks noGrp="1"/>
          </p:cNvSpPr>
          <p:nvPr>
            <p:ph type="sldNum" sz="quarter" idx="10"/>
          </p:nvPr>
        </p:nvSpPr>
        <p:spPr/>
        <p:txBody>
          <a:bodyPr/>
          <a:lstStyle/>
          <a:p>
            <a:fld id="{A5C44E6C-6E7A-084A-8BC1-D425056965F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19200" y="1143000"/>
            <a:ext cx="7239000" cy="1752600"/>
          </a:xfrm>
        </p:spPr>
        <p:txBody>
          <a:bodyPr anchor="b"/>
          <a:lstStyle>
            <a:lvl1pPr>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nchor="ctr"/>
          <a:lstStyle>
            <a:lvl1pPr marL="0" indent="0" algn="ctr">
              <a:buFontTx/>
              <a:buNone/>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p:txBody>
          <a:bodyPr/>
          <a:lstStyle>
            <a:lvl1pPr>
              <a:defRPr/>
            </a:lvl1pPr>
          </a:lstStyle>
          <a:p>
            <a:fld id="{D6300072-C6F3-674B-A8B7-7382EDB533BB}" type="datetimeFigureOut">
              <a:rPr lang="en-US" smtClean="0"/>
              <a:pPr/>
              <a:t>12/11/08</a:t>
            </a:fld>
            <a:endParaRPr lang="en-US"/>
          </a:p>
        </p:txBody>
      </p:sp>
      <p:sp>
        <p:nvSpPr>
          <p:cNvPr id="4101" name="Rectangle 5"/>
          <p:cNvSpPr>
            <a:spLocks noGrp="1" noChangeArrowheads="1"/>
          </p:cNvSpPr>
          <p:nvPr>
            <p:ph type="ftr" sz="quarter" idx="3"/>
          </p:nvPr>
        </p:nvSpPr>
        <p:spPr/>
        <p:txBody>
          <a:bodyPr/>
          <a:lstStyle>
            <a:lvl1pPr>
              <a:defRPr/>
            </a:lvl1pPr>
          </a:lstStyle>
          <a:p>
            <a:endParaRPr lang="en-US"/>
          </a:p>
        </p:txBody>
      </p:sp>
      <p:sp>
        <p:nvSpPr>
          <p:cNvPr id="4102" name="Rectangle 6"/>
          <p:cNvSpPr>
            <a:spLocks noGrp="1" noChangeArrowheads="1"/>
          </p:cNvSpPr>
          <p:nvPr>
            <p:ph type="sldNum" sz="quarter" idx="4"/>
          </p:nvPr>
        </p:nvSpPr>
        <p:spPr/>
        <p:txBody>
          <a:bodyPr/>
          <a:lstStyle>
            <a:lvl1pPr>
              <a:defRPr/>
            </a:lvl1pPr>
          </a:lstStyle>
          <a:p>
            <a:fld id="{044179C9-0C33-4B44-BBD4-CAF894A481F0}" type="slidenum">
              <a:rPr lang="en-US" smtClean="0"/>
              <a:pPr/>
              <a:t>‹#›</a:t>
            </a:fld>
            <a:endParaRPr lang="en-US"/>
          </a:p>
        </p:txBody>
      </p:sp>
      <p:sp>
        <p:nvSpPr>
          <p:cNvPr id="4103" name="Rectangle 7"/>
          <p:cNvSpPr>
            <a:spLocks noChangeArrowheads="1"/>
          </p:cNvSpPr>
          <p:nvPr/>
        </p:nvSpPr>
        <p:spPr bwMode="gray">
          <a:xfrm flipV="1">
            <a:off x="687388" y="3124200"/>
            <a:ext cx="7769225" cy="73025"/>
          </a:xfrm>
          <a:prstGeom prst="rect">
            <a:avLst/>
          </a:prstGeom>
          <a:gradFill rotWithShape="0">
            <a:gsLst>
              <a:gs pos="0">
                <a:srgbClr val="800040"/>
              </a:gs>
              <a:gs pos="100000">
                <a:schemeClr val="bg1"/>
              </a:gs>
            </a:gsLst>
            <a:lin ang="0" scaled="1"/>
          </a:gradFill>
          <a:ln w="9525">
            <a:noFill/>
            <a:miter lim="800000"/>
            <a:headEnd/>
            <a:tailEnd/>
          </a:ln>
          <a:effectLst/>
        </p:spPr>
        <p:txBody>
          <a:bodyPr rot="10800000" wrap="none" anchor="ctr">
            <a:prstTxWarp prst="textNoShape">
              <a:avLst/>
            </a:prstTxWarp>
          </a:bodyPr>
          <a:lstStyle/>
          <a:p>
            <a:pPr algn="ctr"/>
            <a:endParaRPr lang="en-US" sz="2400"/>
          </a:p>
        </p:txBody>
      </p:sp>
      <p:sp>
        <p:nvSpPr>
          <p:cNvPr id="4104" name="Rectangle 8"/>
          <p:cNvSpPr>
            <a:spLocks noChangeArrowheads="1"/>
          </p:cNvSpPr>
          <p:nvPr/>
        </p:nvSpPr>
        <p:spPr bwMode="auto">
          <a:xfrm>
            <a:off x="914400" y="508000"/>
            <a:ext cx="76200" cy="2921000"/>
          </a:xfrm>
          <a:prstGeom prst="rect">
            <a:avLst/>
          </a:prstGeom>
          <a:gradFill rotWithShape="0">
            <a:gsLst>
              <a:gs pos="0">
                <a:schemeClr val="bg1"/>
              </a:gs>
              <a:gs pos="100000">
                <a:srgbClr val="800040"/>
              </a:gs>
            </a:gsLst>
            <a:lin ang="5400000" scaled="1"/>
          </a:gradFill>
          <a:ln w="9525">
            <a:noFill/>
            <a:miter lim="800000"/>
            <a:headEnd/>
            <a:tailEnd/>
          </a:ln>
        </p:spPr>
        <p:txBody>
          <a:bodyPr wrap="none" anchor="b">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6300072-C6F3-674B-A8B7-7382EDB533BB}" type="datetimeFigureOut">
              <a:rPr lang="en-US" smtClean="0"/>
              <a:pPr/>
              <a:t>12/11/08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44179C9-0C33-4B44-BBD4-CAF894A481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838200" y="3048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3075" name="Rectangle 3"/>
          <p:cNvSpPr>
            <a:spLocks noGrp="1" noChangeArrowheads="1"/>
          </p:cNvSpPr>
          <p:nvPr>
            <p:ph type="body" idx="1"/>
          </p:nvPr>
        </p:nvSpPr>
        <p:spPr bwMode="auto">
          <a:xfrm>
            <a:off x="685800" y="1676400"/>
            <a:ext cx="77724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fld id="{D6300072-C6F3-674B-A8B7-7382EDB533BB}" type="datetimeFigureOut">
              <a:rPr lang="en-US" smtClean="0"/>
              <a:pPr/>
              <a:t>12/11/08</a:t>
            </a:fld>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fld id="{044179C9-0C33-4B44-BBD4-CAF894A481F0}" type="slidenum">
              <a:rPr lang="en-US" smtClean="0"/>
              <a:pPr/>
              <a:t>‹#›</a:t>
            </a:fld>
            <a:endParaRPr lang="en-US"/>
          </a:p>
        </p:txBody>
      </p:sp>
      <p:sp>
        <p:nvSpPr>
          <p:cNvPr id="3079" name="Rectangle 7"/>
          <p:cNvSpPr>
            <a:spLocks noChangeArrowheads="1"/>
          </p:cNvSpPr>
          <p:nvPr/>
        </p:nvSpPr>
        <p:spPr bwMode="gray">
          <a:xfrm flipV="1">
            <a:off x="381000" y="1295400"/>
            <a:ext cx="7239000" cy="76200"/>
          </a:xfrm>
          <a:prstGeom prst="rect">
            <a:avLst/>
          </a:prstGeom>
          <a:gradFill rotWithShape="0">
            <a:gsLst>
              <a:gs pos="0">
                <a:srgbClr val="800040"/>
              </a:gs>
              <a:gs pos="100000">
                <a:schemeClr val="bg1"/>
              </a:gs>
            </a:gsLst>
            <a:lin ang="0" scaled="1"/>
          </a:gradFill>
          <a:ln w="9525">
            <a:noFill/>
            <a:miter lim="800000"/>
            <a:headEnd/>
            <a:tailEnd/>
          </a:ln>
          <a:effectLst/>
        </p:spPr>
        <p:txBody>
          <a:bodyPr rot="10800000" wrap="none" anchor="ctr">
            <a:prstTxWarp prst="textNoShape">
              <a:avLst/>
            </a:prstTxWarp>
          </a:bodyPr>
          <a:lstStyle/>
          <a:p>
            <a:pPr algn="ctr"/>
            <a:endParaRPr lang="en-US" sz="2400"/>
          </a:p>
        </p:txBody>
      </p:sp>
      <p:sp>
        <p:nvSpPr>
          <p:cNvPr id="3080" name="Rectangle 8"/>
          <p:cNvSpPr>
            <a:spLocks noChangeArrowheads="1"/>
          </p:cNvSpPr>
          <p:nvPr/>
        </p:nvSpPr>
        <p:spPr bwMode="auto">
          <a:xfrm>
            <a:off x="609600" y="228600"/>
            <a:ext cx="76200" cy="1371600"/>
          </a:xfrm>
          <a:prstGeom prst="rect">
            <a:avLst/>
          </a:prstGeom>
          <a:gradFill rotWithShape="0">
            <a:gsLst>
              <a:gs pos="0">
                <a:schemeClr val="bg1"/>
              </a:gs>
              <a:gs pos="100000">
                <a:srgbClr val="800040"/>
              </a:gs>
            </a:gsLst>
            <a:lin ang="5400000" scaled="1"/>
          </a:gradFill>
          <a:ln w="9525">
            <a:noFill/>
            <a:miter lim="800000"/>
            <a:headEnd/>
            <a:tailEnd/>
          </a:ln>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dobe Caslon Pro" pitchFamily="-65" charset="0"/>
          <a:ea typeface="Osaka" pitchFamily="-65" charset="-128"/>
          <a:cs typeface="Osaka" pitchFamily="-65" charset="-128"/>
        </a:defRPr>
      </a:lvl2pPr>
      <a:lvl3pPr algn="l" rtl="0" eaLnBrk="1" fontAlgn="base" hangingPunct="1">
        <a:spcBef>
          <a:spcPct val="0"/>
        </a:spcBef>
        <a:spcAft>
          <a:spcPct val="0"/>
        </a:spcAft>
        <a:defRPr sz="4400">
          <a:solidFill>
            <a:schemeClr val="tx2"/>
          </a:solidFill>
          <a:latin typeface="Adobe Caslon Pro" pitchFamily="-65" charset="0"/>
          <a:ea typeface="Osaka" pitchFamily="-65" charset="-128"/>
          <a:cs typeface="Osaka" pitchFamily="-65" charset="-128"/>
        </a:defRPr>
      </a:lvl3pPr>
      <a:lvl4pPr algn="l" rtl="0" eaLnBrk="1" fontAlgn="base" hangingPunct="1">
        <a:spcBef>
          <a:spcPct val="0"/>
        </a:spcBef>
        <a:spcAft>
          <a:spcPct val="0"/>
        </a:spcAft>
        <a:defRPr sz="4400">
          <a:solidFill>
            <a:schemeClr val="tx2"/>
          </a:solidFill>
          <a:latin typeface="Adobe Caslon Pro" pitchFamily="-65" charset="0"/>
          <a:ea typeface="Osaka" pitchFamily="-65" charset="-128"/>
          <a:cs typeface="Osaka" pitchFamily="-65" charset="-128"/>
        </a:defRPr>
      </a:lvl4pPr>
      <a:lvl5pPr algn="l" rtl="0" eaLnBrk="1" fontAlgn="base" hangingPunct="1">
        <a:spcBef>
          <a:spcPct val="0"/>
        </a:spcBef>
        <a:spcAft>
          <a:spcPct val="0"/>
        </a:spcAft>
        <a:defRPr sz="4400">
          <a:solidFill>
            <a:schemeClr val="tx2"/>
          </a:solidFill>
          <a:latin typeface="Adobe Caslon Pro" pitchFamily="-65" charset="0"/>
          <a:ea typeface="Osaka" pitchFamily="-65" charset="-128"/>
          <a:cs typeface="Osaka" pitchFamily="-65" charset="-128"/>
        </a:defRPr>
      </a:lvl5pPr>
      <a:lvl6pPr marL="457200" algn="l" rtl="0" eaLnBrk="1" fontAlgn="base" hangingPunct="1">
        <a:spcBef>
          <a:spcPct val="0"/>
        </a:spcBef>
        <a:spcAft>
          <a:spcPct val="0"/>
        </a:spcAft>
        <a:defRPr sz="4400">
          <a:solidFill>
            <a:schemeClr val="tx2"/>
          </a:solidFill>
          <a:latin typeface="Adobe Caslon Pro" pitchFamily="-65" charset="0"/>
          <a:ea typeface="Osaka" pitchFamily="-65" charset="-128"/>
          <a:cs typeface="Osaka" pitchFamily="-65" charset="-128"/>
        </a:defRPr>
      </a:lvl6pPr>
      <a:lvl7pPr marL="914400" algn="l" rtl="0" eaLnBrk="1" fontAlgn="base" hangingPunct="1">
        <a:spcBef>
          <a:spcPct val="0"/>
        </a:spcBef>
        <a:spcAft>
          <a:spcPct val="0"/>
        </a:spcAft>
        <a:defRPr sz="4400">
          <a:solidFill>
            <a:schemeClr val="tx2"/>
          </a:solidFill>
          <a:latin typeface="Adobe Caslon Pro" pitchFamily="-65" charset="0"/>
          <a:ea typeface="Osaka" pitchFamily="-65" charset="-128"/>
          <a:cs typeface="Osaka" pitchFamily="-65" charset="-128"/>
        </a:defRPr>
      </a:lvl7pPr>
      <a:lvl8pPr marL="1371600" algn="l" rtl="0" eaLnBrk="1" fontAlgn="base" hangingPunct="1">
        <a:spcBef>
          <a:spcPct val="0"/>
        </a:spcBef>
        <a:spcAft>
          <a:spcPct val="0"/>
        </a:spcAft>
        <a:defRPr sz="4400">
          <a:solidFill>
            <a:schemeClr val="tx2"/>
          </a:solidFill>
          <a:latin typeface="Adobe Caslon Pro" pitchFamily="-65" charset="0"/>
          <a:ea typeface="Osaka" pitchFamily="-65" charset="-128"/>
          <a:cs typeface="Osaka" pitchFamily="-65" charset="-128"/>
        </a:defRPr>
      </a:lvl8pPr>
      <a:lvl9pPr marL="1828800" algn="l" rtl="0" eaLnBrk="1" fontAlgn="base" hangingPunct="1">
        <a:spcBef>
          <a:spcPct val="0"/>
        </a:spcBef>
        <a:spcAft>
          <a:spcPct val="0"/>
        </a:spcAft>
        <a:defRPr sz="4400">
          <a:solidFill>
            <a:schemeClr val="tx2"/>
          </a:solidFill>
          <a:latin typeface="Adobe Caslon Pro" pitchFamily="-65" charset="0"/>
          <a:ea typeface="Osaka" pitchFamily="-65" charset="-128"/>
          <a:cs typeface="Osaka" pitchFamily="-65" charset="-128"/>
        </a:defRPr>
      </a:lvl9pPr>
    </p:titleStyle>
    <p:bodyStyle>
      <a:lvl1pPr marL="342900" indent="-342900" algn="l" rtl="0" eaLnBrk="1" fontAlgn="base" hangingPunct="1">
        <a:spcBef>
          <a:spcPct val="20000"/>
        </a:spcBef>
        <a:spcAft>
          <a:spcPct val="0"/>
        </a:spcAft>
        <a:buClr>
          <a:srgbClr val="800040"/>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000080"/>
        </a:buClr>
        <a:buFont typeface="Times" pitchFamily="-65" charset="0"/>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a:solidFill>
            <a:schemeClr val="tx1"/>
          </a:solidFill>
          <a:latin typeface="+mn-lt"/>
          <a:ea typeface="+mn-ea"/>
          <a:cs typeface="+mn-cs"/>
        </a:defRPr>
      </a:lvl5pPr>
      <a:lvl6pPr marL="2514600" indent="-228600" algn="l" rtl="0" eaLnBrk="1" fontAlgn="base" hangingPunct="1">
        <a:spcBef>
          <a:spcPct val="20000"/>
        </a:spcBef>
        <a:spcAft>
          <a:spcPct val="0"/>
        </a:spcAft>
        <a:buChar char="»"/>
        <a:defRPr>
          <a:solidFill>
            <a:schemeClr val="tx1"/>
          </a:solidFill>
          <a:latin typeface="+mn-lt"/>
          <a:ea typeface="+mn-ea"/>
          <a:cs typeface="+mn-cs"/>
        </a:defRPr>
      </a:lvl6pPr>
      <a:lvl7pPr marL="2971800" indent="-228600" algn="l" rtl="0" eaLnBrk="1" fontAlgn="base" hangingPunct="1">
        <a:spcBef>
          <a:spcPct val="20000"/>
        </a:spcBef>
        <a:spcAft>
          <a:spcPct val="0"/>
        </a:spcAft>
        <a:buChar char="»"/>
        <a:defRPr>
          <a:solidFill>
            <a:schemeClr val="tx1"/>
          </a:solidFill>
          <a:latin typeface="+mn-lt"/>
          <a:ea typeface="+mn-ea"/>
          <a:cs typeface="+mn-cs"/>
        </a:defRPr>
      </a:lvl7pPr>
      <a:lvl8pPr marL="3429000" indent="-228600" algn="l" rtl="0" eaLnBrk="1" fontAlgn="base" hangingPunct="1">
        <a:spcBef>
          <a:spcPct val="20000"/>
        </a:spcBef>
        <a:spcAft>
          <a:spcPct val="0"/>
        </a:spcAft>
        <a:buChar char="»"/>
        <a:defRPr>
          <a:solidFill>
            <a:schemeClr val="tx1"/>
          </a:solidFill>
          <a:latin typeface="+mn-lt"/>
          <a:ea typeface="+mn-ea"/>
          <a:cs typeface="+mn-cs"/>
        </a:defRPr>
      </a:lvl8pPr>
      <a:lvl9pPr marL="3886200" indent="-228600" algn="l" rtl="0" eaLnBrk="1" fontAlgn="base" hangingPunct="1">
        <a:spcBef>
          <a:spcPct val="20000"/>
        </a:spcBef>
        <a:spcAft>
          <a:spcPct val="0"/>
        </a:spcAft>
        <a:buChar char="»"/>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image" Target="../media/image5.pdf"/><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 Id="rId5" Type="http://schemas.openxmlformats.org/officeDocument/2006/relationships/image" Target="../media/image6.png"/></Relationships>
</file>

<file path=ppt/slides/_rels/slide12.xml.rels><?xml version="1.0" encoding="UTF-8" standalone="yes"?>
<Relationships xmlns="http://schemas.openxmlformats.org/package/2006/relationships"><Relationship Id="rId4" Type="http://schemas.openxmlformats.org/officeDocument/2006/relationships/image" Target="../media/image9.pdf"/><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 Id="rId5" Type="http://schemas.openxmlformats.org/officeDocument/2006/relationships/image" Target="../media/image10.png"/></Relationships>
</file>

<file path=ppt/slides/_rels/slide13.xml.rels><?xml version="1.0" encoding="UTF-8" standalone="yes"?>
<Relationships xmlns="http://schemas.openxmlformats.org/package/2006/relationships"><Relationship Id="rId4" Type="http://schemas.openxmlformats.org/officeDocument/2006/relationships/image" Target="../media/image11.pdf"/><Relationship Id="rId5" Type="http://schemas.openxmlformats.org/officeDocument/2006/relationships/image" Target="../media/image12.png"/><Relationship Id="rId7"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 Id="rId6" Type="http://schemas.openxmlformats.org/officeDocument/2006/relationships/image" Target="../media/image13.pd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image" Target="../media/image17.pdf"/><Relationship Id="rId5" Type="http://schemas.openxmlformats.org/officeDocument/2006/relationships/image" Target="../media/image18.png"/><Relationship Id="rId7"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 Id="rId6" Type="http://schemas.openxmlformats.org/officeDocument/2006/relationships/image" Target="../media/image13.pdf"/></Relationships>
</file>

<file path=ppt/slides/_rels/slide17.xml.rels><?xml version="1.0" encoding="UTF-8" standalone="yes"?>
<Relationships xmlns="http://schemas.openxmlformats.org/package/2006/relationships"><Relationship Id="rId8" Type="http://schemas.openxmlformats.org/officeDocument/2006/relationships/image" Target="../media/image19.pdf"/><Relationship Id="rId4" Type="http://schemas.openxmlformats.org/officeDocument/2006/relationships/image" Target="../media/image15.pdf"/><Relationship Id="rId5" Type="http://schemas.openxmlformats.org/officeDocument/2006/relationships/image" Target="../media/image16.png"/><Relationship Id="rId7"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7.pdf"/><Relationship Id="rId9" Type="http://schemas.openxmlformats.org/officeDocument/2006/relationships/image" Target="../media/image20.png"/><Relationship Id="rId3" Type="http://schemas.openxmlformats.org/officeDocument/2006/relationships/image" Target="../media/image18.png"/><Relationship Id="rId6" Type="http://schemas.openxmlformats.org/officeDocument/2006/relationships/image" Target="../media/image13.pdf"/></Relationships>
</file>

<file path=ppt/slides/_rels/slide18.xml.rels><?xml version="1.0" encoding="UTF-8" standalone="yes"?>
<Relationships xmlns="http://schemas.openxmlformats.org/package/2006/relationships"><Relationship Id="rId14" Type="http://schemas.openxmlformats.org/officeDocument/2006/relationships/image" Target="../media/image31.pdf"/><Relationship Id="rId4" Type="http://schemas.openxmlformats.org/officeDocument/2006/relationships/image" Target="../media/image23.pdf"/><Relationship Id="rId7" Type="http://schemas.openxmlformats.org/officeDocument/2006/relationships/image" Target="../media/image26.png"/><Relationship Id="rId11"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5.pdf"/><Relationship Id="rId8" Type="http://schemas.openxmlformats.org/officeDocument/2006/relationships/image" Target="../media/image27.pdf"/><Relationship Id="rId13" Type="http://schemas.openxmlformats.org/officeDocument/2006/relationships/image" Target="../media/image18.png"/><Relationship Id="rId10" Type="http://schemas.openxmlformats.org/officeDocument/2006/relationships/image" Target="../media/image29.pdf"/><Relationship Id="rId5" Type="http://schemas.openxmlformats.org/officeDocument/2006/relationships/image" Target="../media/image24.png"/><Relationship Id="rId15" Type="http://schemas.openxmlformats.org/officeDocument/2006/relationships/image" Target="../media/image32.png"/><Relationship Id="rId12" Type="http://schemas.openxmlformats.org/officeDocument/2006/relationships/image" Target="../media/image17.pdf"/><Relationship Id="rId2" Type="http://schemas.openxmlformats.org/officeDocument/2006/relationships/image" Target="../media/image21.pdf"/><Relationship Id="rId9" Type="http://schemas.openxmlformats.org/officeDocument/2006/relationships/image" Target="../media/image28.png"/><Relationship Id="rId3" Type="http://schemas.openxmlformats.org/officeDocument/2006/relationships/image" Target="../media/image22.png"/></Relationships>
</file>

<file path=ppt/slides/_rels/slide19.xml.rels><?xml version="1.0" encoding="UTF-8" standalone="yes"?>
<Relationships xmlns="http://schemas.openxmlformats.org/package/2006/relationships"><Relationship Id="rId2" Type="http://schemas.openxmlformats.org/officeDocument/2006/relationships/image" Target="../media/image33.pdf"/><Relationship Id="rId3" Type="http://schemas.openxmlformats.org/officeDocument/2006/relationships/image" Target="../media/image3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4" Type="http://schemas.openxmlformats.org/officeDocument/2006/relationships/image" Target="../media/image36.png"/><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5.pdf"/></Relationships>
</file>

<file path=ppt/slides/_rels/slide21.xml.rels><?xml version="1.0" encoding="UTF-8" standalone="yes"?>
<Relationships xmlns="http://schemas.openxmlformats.org/package/2006/relationships"><Relationship Id="rId4" Type="http://schemas.openxmlformats.org/officeDocument/2006/relationships/image" Target="../media/image39.pdf"/><Relationship Id="rId5" Type="http://schemas.openxmlformats.org/officeDocument/2006/relationships/image" Target="../media/image40.png"/><Relationship Id="rId7" Type="http://schemas.openxmlformats.org/officeDocument/2006/relationships/image" Target="../media/image42.png"/><Relationship Id="rId1" Type="http://schemas.openxmlformats.org/officeDocument/2006/relationships/slideLayout" Target="../slideLayouts/slideLayout2.xml"/><Relationship Id="rId2" Type="http://schemas.openxmlformats.org/officeDocument/2006/relationships/image" Target="../media/image37.pdf"/><Relationship Id="rId3" Type="http://schemas.openxmlformats.org/officeDocument/2006/relationships/image" Target="../media/image38.png"/><Relationship Id="rId6" Type="http://schemas.openxmlformats.org/officeDocument/2006/relationships/image" Target="../media/image41.pdf"/></Relationships>
</file>

<file path=ppt/slides/_rels/slide22.xml.rels><?xml version="1.0" encoding="UTF-8" standalone="yes"?>
<Relationships xmlns="http://schemas.openxmlformats.org/package/2006/relationships"><Relationship Id="rId2" Type="http://schemas.openxmlformats.org/officeDocument/2006/relationships/image" Target="../media/image1.pdf"/><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notesSlide" Target="../notesSlides/notesSlide3.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d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143000"/>
            <a:ext cx="7543800" cy="1752600"/>
          </a:xfrm>
        </p:spPr>
        <p:txBody>
          <a:bodyPr/>
          <a:lstStyle/>
          <a:p>
            <a:r>
              <a:rPr lang="en-US" dirty="0" smtClean="0"/>
              <a:t>Graphical Multi-Task Learning</a:t>
            </a:r>
            <a:endParaRPr lang="en-US" dirty="0"/>
          </a:p>
        </p:txBody>
      </p:sp>
      <p:sp>
        <p:nvSpPr>
          <p:cNvPr id="3" name="Subtitle 2"/>
          <p:cNvSpPr>
            <a:spLocks noGrp="1"/>
          </p:cNvSpPr>
          <p:nvPr>
            <p:ph type="subTitle" idx="1"/>
          </p:nvPr>
        </p:nvSpPr>
        <p:spPr/>
        <p:txBody>
          <a:bodyPr/>
          <a:lstStyle/>
          <a:p>
            <a:r>
              <a:rPr lang="en-US" dirty="0" smtClean="0"/>
              <a:t>Dan Sheldon</a:t>
            </a:r>
          </a:p>
          <a:p>
            <a:r>
              <a:rPr lang="en-US" dirty="0" smtClean="0"/>
              <a:t>Cornell University</a:t>
            </a:r>
          </a:p>
          <a:p>
            <a:r>
              <a:rPr lang="en-US" dirty="0" smtClean="0"/>
              <a:t>NIPS SISO Workshop </a:t>
            </a:r>
          </a:p>
          <a:p>
            <a:r>
              <a:rPr lang="en-US" dirty="0" smtClean="0"/>
              <a:t>12/12/2008</a:t>
            </a:r>
          </a:p>
        </p:txBody>
      </p:sp>
    </p:spTree>
  </p:cSld>
  <p:clrMapOvr>
    <a:masterClrMapping/>
  </p:clrMapOvr>
  <p:transition advTm="324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a:t>
            </a:r>
            <a:endParaRPr lang="en-US" dirty="0"/>
          </a:p>
        </p:txBody>
      </p:sp>
      <p:sp>
        <p:nvSpPr>
          <p:cNvPr id="3" name="Content Placeholder 2"/>
          <p:cNvSpPr>
            <a:spLocks noGrp="1"/>
          </p:cNvSpPr>
          <p:nvPr>
            <p:ph idx="1"/>
          </p:nvPr>
        </p:nvSpPr>
        <p:spPr/>
        <p:txBody>
          <a:bodyPr/>
          <a:lstStyle/>
          <a:p>
            <a:r>
              <a:rPr lang="en-US" dirty="0" smtClean="0"/>
              <a:t>Use regularization to penalize differences between tasks that are directly connected</a:t>
            </a:r>
          </a:p>
          <a:p>
            <a:endParaRPr lang="en-US" dirty="0" smtClean="0"/>
          </a:p>
          <a:p>
            <a:endParaRPr lang="en-US" dirty="0" smtClean="0"/>
          </a:p>
          <a:p>
            <a:endParaRPr lang="en-US" dirty="0" smtClean="0"/>
          </a:p>
          <a:p>
            <a:endParaRPr lang="en-US" dirty="0" smtClean="0"/>
          </a:p>
          <a:p>
            <a:endParaRPr lang="en-US" dirty="0" smtClean="0"/>
          </a:p>
          <a:p>
            <a:r>
              <a:rPr lang="en-US" dirty="0" smtClean="0"/>
              <a:t>Penalize by squared difference || f</a:t>
            </a:r>
            <a:r>
              <a:rPr lang="en-US" baseline="-25000" dirty="0" smtClean="0"/>
              <a:t>t</a:t>
            </a:r>
            <a:r>
              <a:rPr lang="en-US" dirty="0" smtClean="0"/>
              <a:t> – f</a:t>
            </a:r>
            <a:r>
              <a:rPr lang="en-US" baseline="-25000" dirty="0" smtClean="0"/>
              <a:t>t-1</a:t>
            </a:r>
            <a:r>
              <a:rPr lang="en-US" dirty="0" smtClean="0"/>
              <a:t> ||</a:t>
            </a:r>
            <a:r>
              <a:rPr lang="en-US" baseline="30000" dirty="0" smtClean="0"/>
              <a:t>2</a:t>
            </a:r>
            <a:endParaRPr lang="en-US" dirty="0"/>
          </a:p>
        </p:txBody>
      </p:sp>
      <p:sp>
        <p:nvSpPr>
          <p:cNvPr id="4" name="Oval 28"/>
          <p:cNvSpPr>
            <a:spLocks noChangeArrowheads="1"/>
          </p:cNvSpPr>
          <p:nvPr/>
        </p:nvSpPr>
        <p:spPr bwMode="auto">
          <a:xfrm>
            <a:off x="2667000" y="3803648"/>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f</a:t>
            </a:r>
            <a:r>
              <a:rPr lang="en-US" baseline="-25000" dirty="0" smtClean="0"/>
              <a:t>2</a:t>
            </a:r>
            <a:endParaRPr lang="en-US" dirty="0" smtClean="0"/>
          </a:p>
        </p:txBody>
      </p:sp>
      <p:sp>
        <p:nvSpPr>
          <p:cNvPr id="5" name="Oval 31"/>
          <p:cNvSpPr>
            <a:spLocks noChangeArrowheads="1"/>
          </p:cNvSpPr>
          <p:nvPr/>
        </p:nvSpPr>
        <p:spPr bwMode="auto">
          <a:xfrm>
            <a:off x="1600200" y="3803648"/>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f</a:t>
            </a:r>
            <a:r>
              <a:rPr lang="en-US" baseline="-25000" dirty="0" smtClean="0"/>
              <a:t>1</a:t>
            </a:r>
            <a:endParaRPr lang="en-US" dirty="0"/>
          </a:p>
        </p:txBody>
      </p:sp>
      <p:cxnSp>
        <p:nvCxnSpPr>
          <p:cNvPr id="6" name="AutoShape 37"/>
          <p:cNvCxnSpPr>
            <a:cxnSpLocks noChangeShapeType="1"/>
            <a:stCxn id="5" idx="6"/>
            <a:endCxn id="4" idx="2"/>
          </p:cNvCxnSpPr>
          <p:nvPr/>
        </p:nvCxnSpPr>
        <p:spPr bwMode="auto">
          <a:xfrm>
            <a:off x="2286000" y="4146548"/>
            <a:ext cx="381000" cy="1588"/>
          </a:xfrm>
          <a:prstGeom prst="straightConnector1">
            <a:avLst/>
          </a:prstGeom>
          <a:noFill/>
          <a:ln w="9525">
            <a:solidFill>
              <a:schemeClr val="tx1"/>
            </a:solidFill>
            <a:round/>
            <a:headEnd/>
            <a:tailEnd/>
          </a:ln>
        </p:spPr>
      </p:cxnSp>
      <p:cxnSp>
        <p:nvCxnSpPr>
          <p:cNvPr id="7" name="AutoShape 37"/>
          <p:cNvCxnSpPr>
            <a:cxnSpLocks noChangeShapeType="1"/>
            <a:stCxn id="4" idx="6"/>
            <a:endCxn id="8" idx="2"/>
          </p:cNvCxnSpPr>
          <p:nvPr/>
        </p:nvCxnSpPr>
        <p:spPr bwMode="auto">
          <a:xfrm>
            <a:off x="3352800" y="4146548"/>
            <a:ext cx="381000" cy="6352"/>
          </a:xfrm>
          <a:prstGeom prst="straightConnector1">
            <a:avLst/>
          </a:prstGeom>
          <a:noFill/>
          <a:ln w="9525">
            <a:solidFill>
              <a:schemeClr val="tx1"/>
            </a:solidFill>
            <a:round/>
            <a:headEnd/>
            <a:tailEnd/>
          </a:ln>
        </p:spPr>
      </p:cxnSp>
      <p:sp>
        <p:nvSpPr>
          <p:cNvPr id="8" name="Oval 28"/>
          <p:cNvSpPr>
            <a:spLocks noChangeArrowheads="1"/>
          </p:cNvSpPr>
          <p:nvPr/>
        </p:nvSpPr>
        <p:spPr bwMode="auto">
          <a:xfrm>
            <a:off x="3733800" y="3810000"/>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f</a:t>
            </a:r>
            <a:r>
              <a:rPr lang="en-US" baseline="-25000" dirty="0" smtClean="0"/>
              <a:t>3</a:t>
            </a:r>
            <a:endParaRPr lang="en-US" dirty="0" smtClean="0"/>
          </a:p>
        </p:txBody>
      </p:sp>
      <p:cxnSp>
        <p:nvCxnSpPr>
          <p:cNvPr id="9" name="AutoShape 37"/>
          <p:cNvCxnSpPr>
            <a:cxnSpLocks noChangeShapeType="1"/>
            <a:stCxn id="8" idx="6"/>
          </p:cNvCxnSpPr>
          <p:nvPr/>
        </p:nvCxnSpPr>
        <p:spPr bwMode="auto">
          <a:xfrm flipV="1">
            <a:off x="4419600" y="4146548"/>
            <a:ext cx="381000" cy="6352"/>
          </a:xfrm>
          <a:prstGeom prst="straightConnector1">
            <a:avLst/>
          </a:prstGeom>
          <a:noFill/>
          <a:ln w="9525">
            <a:solidFill>
              <a:schemeClr val="tx1"/>
            </a:solidFill>
            <a:round/>
            <a:headEnd/>
            <a:tailEnd/>
          </a:ln>
        </p:spPr>
      </p:cxnSp>
      <p:sp>
        <p:nvSpPr>
          <p:cNvPr id="10" name="Oval 28"/>
          <p:cNvSpPr>
            <a:spLocks noChangeArrowheads="1"/>
          </p:cNvSpPr>
          <p:nvPr/>
        </p:nvSpPr>
        <p:spPr bwMode="auto">
          <a:xfrm>
            <a:off x="6629400" y="3803648"/>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f</a:t>
            </a:r>
            <a:r>
              <a:rPr lang="en-US" baseline="-25000" dirty="0" smtClean="0"/>
              <a:t>12</a:t>
            </a:r>
            <a:endParaRPr lang="en-US" dirty="0" smtClean="0"/>
          </a:p>
        </p:txBody>
      </p:sp>
      <p:cxnSp>
        <p:nvCxnSpPr>
          <p:cNvPr id="11" name="AutoShape 37"/>
          <p:cNvCxnSpPr>
            <a:cxnSpLocks noChangeShapeType="1"/>
            <a:endCxn id="10" idx="2"/>
          </p:cNvCxnSpPr>
          <p:nvPr/>
        </p:nvCxnSpPr>
        <p:spPr bwMode="auto">
          <a:xfrm>
            <a:off x="6134100" y="4146548"/>
            <a:ext cx="495300" cy="1588"/>
          </a:xfrm>
          <a:prstGeom prst="straightConnector1">
            <a:avLst/>
          </a:prstGeom>
          <a:noFill/>
          <a:ln w="9525">
            <a:solidFill>
              <a:schemeClr val="tx1"/>
            </a:solidFill>
            <a:round/>
            <a:headEnd/>
            <a:tailEnd/>
          </a:ln>
        </p:spPr>
      </p:cxnSp>
      <p:sp>
        <p:nvSpPr>
          <p:cNvPr id="12" name="TextBox 11"/>
          <p:cNvSpPr txBox="1"/>
          <p:nvPr/>
        </p:nvSpPr>
        <p:spPr>
          <a:xfrm>
            <a:off x="5029200" y="3968234"/>
            <a:ext cx="685800" cy="369332"/>
          </a:xfrm>
          <a:prstGeom prst="rect">
            <a:avLst/>
          </a:prstGeom>
          <a:noFill/>
        </p:spPr>
        <p:txBody>
          <a:bodyPr wrap="square" rtlCol="0">
            <a:spAutoFit/>
          </a:bodyPr>
          <a:lstStyle/>
          <a:p>
            <a:pPr algn="ctr"/>
            <a:r>
              <a:rPr lang="en-US" dirty="0" smtClean="0"/>
              <a:t>….</a:t>
            </a:r>
            <a:endParaRPr lang="en-US" dirty="0"/>
          </a:p>
        </p:txBody>
      </p:sp>
      <p:cxnSp>
        <p:nvCxnSpPr>
          <p:cNvPr id="13" name="Curved Connector 18"/>
          <p:cNvCxnSpPr>
            <a:stCxn id="10" idx="6"/>
            <a:endCxn id="5" idx="2"/>
          </p:cNvCxnSpPr>
          <p:nvPr/>
        </p:nvCxnSpPr>
        <p:spPr bwMode="auto">
          <a:xfrm flipH="1">
            <a:off x="1600200" y="4146548"/>
            <a:ext cx="5715000" cy="1588"/>
          </a:xfrm>
          <a:prstGeom prst="curvedConnector5">
            <a:avLst>
              <a:gd name="adj1" fmla="val -4000"/>
              <a:gd name="adj2" fmla="val -69274370"/>
              <a:gd name="adj3" fmla="val 104000"/>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pic>
        <p:nvPicPr>
          <p:cNvPr id="8" name="Picture 7" descr="geom0.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38200" y="1758696"/>
            <a:ext cx="3276600" cy="3276600"/>
          </a:xfrm>
          <a:prstGeom prst="rect">
            <a:avLst/>
          </a:prstGeom>
        </p:spPr>
      </p:pic>
      <p:sp>
        <p:nvSpPr>
          <p:cNvPr id="11" name="Freeform 10"/>
          <p:cNvSpPr/>
          <p:nvPr/>
        </p:nvSpPr>
        <p:spPr bwMode="auto">
          <a:xfrm>
            <a:off x="1676400" y="2095250"/>
            <a:ext cx="2041961" cy="1409450"/>
          </a:xfrm>
          <a:custGeom>
            <a:avLst/>
            <a:gdLst>
              <a:gd name="connsiteX0" fmla="*/ 547843 w 2041961"/>
              <a:gd name="connsiteY0" fmla="*/ 0 h 1409450"/>
              <a:gd name="connsiteX1" fmla="*/ 249020 w 2041961"/>
              <a:gd name="connsiteY1" fmla="*/ 1314823 h 1409450"/>
              <a:gd name="connsiteX2" fmla="*/ 2041961 w 2041961"/>
              <a:gd name="connsiteY2" fmla="*/ 567764 h 1409450"/>
            </a:gdLst>
            <a:ahLst/>
            <a:cxnLst>
              <a:cxn ang="0">
                <a:pos x="connsiteX0" y="connsiteY0"/>
              </a:cxn>
              <a:cxn ang="0">
                <a:pos x="connsiteX1" y="connsiteY1"/>
              </a:cxn>
              <a:cxn ang="0">
                <a:pos x="connsiteX2" y="connsiteY2"/>
              </a:cxn>
            </a:cxnLst>
            <a:rect l="l" t="t" r="r" b="b"/>
            <a:pathLst>
              <a:path w="2041961" h="1409450">
                <a:moveTo>
                  <a:pt x="547843" y="0"/>
                </a:moveTo>
                <a:cubicBezTo>
                  <a:pt x="273921" y="610098"/>
                  <a:pt x="0" y="1220196"/>
                  <a:pt x="249020" y="1314823"/>
                </a:cubicBezTo>
                <a:cubicBezTo>
                  <a:pt x="498040" y="1409450"/>
                  <a:pt x="1748118" y="687293"/>
                  <a:pt x="2041961" y="56776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12" name="Freeform 11"/>
          <p:cNvSpPr/>
          <p:nvPr/>
        </p:nvSpPr>
        <p:spPr bwMode="auto">
          <a:xfrm>
            <a:off x="838200" y="2095250"/>
            <a:ext cx="3091084" cy="2133600"/>
          </a:xfrm>
          <a:custGeom>
            <a:avLst/>
            <a:gdLst>
              <a:gd name="connsiteX0" fmla="*/ 547843 w 2041961"/>
              <a:gd name="connsiteY0" fmla="*/ 0 h 1409450"/>
              <a:gd name="connsiteX1" fmla="*/ 249020 w 2041961"/>
              <a:gd name="connsiteY1" fmla="*/ 1314823 h 1409450"/>
              <a:gd name="connsiteX2" fmla="*/ 2041961 w 2041961"/>
              <a:gd name="connsiteY2" fmla="*/ 567764 h 1409450"/>
            </a:gdLst>
            <a:ahLst/>
            <a:cxnLst>
              <a:cxn ang="0">
                <a:pos x="connsiteX0" y="connsiteY0"/>
              </a:cxn>
              <a:cxn ang="0">
                <a:pos x="connsiteX1" y="connsiteY1"/>
              </a:cxn>
              <a:cxn ang="0">
                <a:pos x="connsiteX2" y="connsiteY2"/>
              </a:cxn>
            </a:cxnLst>
            <a:rect l="l" t="t" r="r" b="b"/>
            <a:pathLst>
              <a:path w="2041961" h="1409450">
                <a:moveTo>
                  <a:pt x="547843" y="0"/>
                </a:moveTo>
                <a:cubicBezTo>
                  <a:pt x="273921" y="610098"/>
                  <a:pt x="0" y="1220196"/>
                  <a:pt x="249020" y="1314823"/>
                </a:cubicBezTo>
                <a:cubicBezTo>
                  <a:pt x="498040" y="1409450"/>
                  <a:pt x="1748118" y="687293"/>
                  <a:pt x="2041961" y="56776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14" name="Freeform 13"/>
          <p:cNvSpPr/>
          <p:nvPr/>
        </p:nvSpPr>
        <p:spPr bwMode="auto">
          <a:xfrm>
            <a:off x="2346761" y="2095250"/>
            <a:ext cx="1371600" cy="946738"/>
          </a:xfrm>
          <a:custGeom>
            <a:avLst/>
            <a:gdLst>
              <a:gd name="connsiteX0" fmla="*/ 547843 w 2041961"/>
              <a:gd name="connsiteY0" fmla="*/ 0 h 1409450"/>
              <a:gd name="connsiteX1" fmla="*/ 249020 w 2041961"/>
              <a:gd name="connsiteY1" fmla="*/ 1314823 h 1409450"/>
              <a:gd name="connsiteX2" fmla="*/ 2041961 w 2041961"/>
              <a:gd name="connsiteY2" fmla="*/ 567764 h 1409450"/>
            </a:gdLst>
            <a:ahLst/>
            <a:cxnLst>
              <a:cxn ang="0">
                <a:pos x="connsiteX0" y="connsiteY0"/>
              </a:cxn>
              <a:cxn ang="0">
                <a:pos x="connsiteX1" y="connsiteY1"/>
              </a:cxn>
              <a:cxn ang="0">
                <a:pos x="connsiteX2" y="connsiteY2"/>
              </a:cxn>
            </a:cxnLst>
            <a:rect l="l" t="t" r="r" b="b"/>
            <a:pathLst>
              <a:path w="2041961" h="1409450">
                <a:moveTo>
                  <a:pt x="547843" y="0"/>
                </a:moveTo>
                <a:cubicBezTo>
                  <a:pt x="273921" y="610098"/>
                  <a:pt x="0" y="1220196"/>
                  <a:pt x="249020" y="1314823"/>
                </a:cubicBezTo>
                <a:cubicBezTo>
                  <a:pt x="498040" y="1409450"/>
                  <a:pt x="1748118" y="687293"/>
                  <a:pt x="2041961" y="56776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20" name="TextBox 19"/>
          <p:cNvSpPr txBox="1"/>
          <p:nvPr/>
        </p:nvSpPr>
        <p:spPr>
          <a:xfrm>
            <a:off x="4495800" y="2396704"/>
            <a:ext cx="4343400" cy="1938992"/>
          </a:xfrm>
          <a:prstGeom prst="rect">
            <a:avLst/>
          </a:prstGeom>
          <a:noFill/>
        </p:spPr>
        <p:txBody>
          <a:bodyPr wrap="square" rtlCol="0">
            <a:spAutoFit/>
          </a:bodyPr>
          <a:lstStyle/>
          <a:p>
            <a:pPr algn="ctr">
              <a:buNone/>
            </a:pPr>
            <a:r>
              <a:rPr lang="en-US" sz="2400" dirty="0" smtClean="0">
                <a:solidFill>
                  <a:srgbClr val="800000"/>
                </a:solidFill>
              </a:rPr>
              <a:t>Regularized learning:  </a:t>
            </a:r>
            <a:r>
              <a:rPr lang="en-US" sz="2400" dirty="0" smtClean="0">
                <a:solidFill>
                  <a:srgbClr val="000000"/>
                </a:solidFill>
              </a:rPr>
              <a:t>Trade off empirical risk vs. complexity.</a:t>
            </a:r>
          </a:p>
          <a:p>
            <a:pPr algn="ctr">
              <a:buNone/>
            </a:pPr>
            <a:endParaRPr lang="en-US" sz="2400" dirty="0" smtClean="0">
              <a:solidFill>
                <a:srgbClr val="000000"/>
              </a:solidFill>
            </a:endParaRPr>
          </a:p>
          <a:p>
            <a:pPr algn="ctr">
              <a:buNone/>
            </a:pPr>
            <a:r>
              <a:rPr lang="en-US" sz="2400" dirty="0" smtClean="0">
                <a:solidFill>
                  <a:srgbClr val="000000"/>
                </a:solidFill>
              </a:rPr>
              <a:t>Penalize squared </a:t>
            </a:r>
          </a:p>
          <a:p>
            <a:pPr algn="ctr">
              <a:buNone/>
            </a:pPr>
            <a:r>
              <a:rPr lang="en-US" sz="2400" dirty="0" smtClean="0">
                <a:solidFill>
                  <a:srgbClr val="000000"/>
                </a:solidFill>
              </a:rPr>
              <a:t>distance from origin.</a:t>
            </a:r>
          </a:p>
        </p:txBody>
      </p:sp>
      <p:pic>
        <p:nvPicPr>
          <p:cNvPr id="23" name="Picture 22" descr="latex-image-1.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2564986" y="5334000"/>
            <a:ext cx="4064414" cy="82296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a:t>
            </a:r>
            <a:endParaRPr lang="en-US" dirty="0"/>
          </a:p>
        </p:txBody>
      </p:sp>
      <p:sp>
        <p:nvSpPr>
          <p:cNvPr id="24" name="TextBox 23"/>
          <p:cNvSpPr txBox="1"/>
          <p:nvPr/>
        </p:nvSpPr>
        <p:spPr>
          <a:xfrm>
            <a:off x="4495800" y="2362200"/>
            <a:ext cx="4343400" cy="2215991"/>
          </a:xfrm>
          <a:prstGeom prst="rect">
            <a:avLst/>
          </a:prstGeom>
          <a:noFill/>
        </p:spPr>
        <p:txBody>
          <a:bodyPr wrap="square" rtlCol="0">
            <a:spAutoFit/>
          </a:bodyPr>
          <a:lstStyle/>
          <a:p>
            <a:pPr algn="ctr">
              <a:buNone/>
            </a:pPr>
            <a:r>
              <a:rPr lang="en-US" sz="2400" dirty="0" smtClean="0">
                <a:solidFill>
                  <a:srgbClr val="800000"/>
                </a:solidFill>
              </a:rPr>
              <a:t>Graphical MTL: </a:t>
            </a:r>
            <a:r>
              <a:rPr lang="en-US" sz="2400" dirty="0" smtClean="0">
                <a:solidFill>
                  <a:srgbClr val="000000"/>
                </a:solidFill>
              </a:rPr>
              <a:t>Trade off empirical risk vs. task differences.</a:t>
            </a:r>
          </a:p>
          <a:p>
            <a:pPr algn="ctr">
              <a:buNone/>
            </a:pPr>
            <a:endParaRPr lang="en-US" sz="2400" dirty="0" smtClean="0">
              <a:solidFill>
                <a:srgbClr val="000000"/>
              </a:solidFill>
            </a:endParaRPr>
          </a:p>
          <a:p>
            <a:pPr algn="ctr">
              <a:buNone/>
            </a:pPr>
            <a:r>
              <a:rPr lang="en-US" sz="2400" dirty="0" smtClean="0">
                <a:solidFill>
                  <a:srgbClr val="000000"/>
                </a:solidFill>
              </a:rPr>
              <a:t>Penalize sum of </a:t>
            </a:r>
          </a:p>
          <a:p>
            <a:pPr algn="ctr">
              <a:buNone/>
            </a:pPr>
            <a:r>
              <a:rPr lang="en-US" sz="2400" dirty="0" smtClean="0">
                <a:solidFill>
                  <a:srgbClr val="000000"/>
                </a:solidFill>
              </a:rPr>
              <a:t>squared edge lengths.</a:t>
            </a:r>
          </a:p>
          <a:p>
            <a:pPr lvl="1" algn="ctr"/>
            <a:endParaRPr lang="en-US" dirty="0" smtClean="0">
              <a:solidFill>
                <a:srgbClr val="000000"/>
              </a:solidFill>
            </a:endParaRPr>
          </a:p>
        </p:txBody>
      </p:sp>
      <p:pic>
        <p:nvPicPr>
          <p:cNvPr id="25" name="Picture 24" descr="geom.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38200" y="1752600"/>
            <a:ext cx="3276600" cy="3276600"/>
          </a:xfrm>
          <a:prstGeom prst="rect">
            <a:avLst/>
          </a:prstGeom>
        </p:spPr>
      </p:pic>
      <p:pic>
        <p:nvPicPr>
          <p:cNvPr id="27" name="Picture 26" descr="latex-image-1.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1371600" y="5334000"/>
            <a:ext cx="6458106" cy="822960"/>
          </a:xfrm>
          <a:prstGeom prst="rect">
            <a:avLst/>
          </a:prstGeom>
        </p:spPr>
      </p:pic>
      <p:sp>
        <p:nvSpPr>
          <p:cNvPr id="6" name="TextBox 5"/>
          <p:cNvSpPr txBox="1"/>
          <p:nvPr/>
        </p:nvSpPr>
        <p:spPr>
          <a:xfrm>
            <a:off x="4572000" y="6477000"/>
            <a:ext cx="4572000" cy="369332"/>
          </a:xfrm>
          <a:prstGeom prst="rect">
            <a:avLst/>
          </a:prstGeom>
          <a:noFill/>
        </p:spPr>
        <p:txBody>
          <a:bodyPr wrap="square" rtlCol="0">
            <a:spAutoFit/>
          </a:bodyPr>
          <a:lstStyle/>
          <a:p>
            <a:r>
              <a:rPr lang="en-US" dirty="0" smtClean="0"/>
              <a:t>[</a:t>
            </a:r>
            <a:r>
              <a:rPr lang="en-US" dirty="0" err="1" smtClean="0"/>
              <a:t>Evgeniou</a:t>
            </a:r>
            <a:r>
              <a:rPr lang="en-US" dirty="0" smtClean="0"/>
              <a:t>, </a:t>
            </a:r>
            <a:r>
              <a:rPr lang="en-US" dirty="0" err="1" smtClean="0"/>
              <a:t>Micchelli</a:t>
            </a:r>
            <a:r>
              <a:rPr lang="en-US" dirty="0" smtClean="0"/>
              <a:t> and </a:t>
            </a:r>
            <a:r>
              <a:rPr lang="en-US" dirty="0" err="1" smtClean="0"/>
              <a:t>Pontil</a:t>
            </a:r>
            <a:r>
              <a:rPr lang="en-US" dirty="0" smtClean="0"/>
              <a:t> JMLR 2006]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6" name="Picture 15" descr="geom.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38200" y="1752600"/>
            <a:ext cx="3276600" cy="3276600"/>
          </a:xfrm>
          <a:prstGeom prst="rect">
            <a:avLst/>
          </a:prstGeom>
        </p:spPr>
      </p:pic>
      <p:sp>
        <p:nvSpPr>
          <p:cNvPr id="2" name="Title 1"/>
          <p:cNvSpPr>
            <a:spLocks noGrp="1"/>
          </p:cNvSpPr>
          <p:nvPr>
            <p:ph type="title"/>
          </p:nvPr>
        </p:nvSpPr>
        <p:spPr/>
        <p:txBody>
          <a:bodyPr/>
          <a:lstStyle/>
          <a:p>
            <a:r>
              <a:rPr lang="en-US" dirty="0" smtClean="0"/>
              <a:t>Illustration</a:t>
            </a:r>
            <a:endParaRPr lang="en-US" dirty="0"/>
          </a:p>
        </p:txBody>
      </p:sp>
      <p:pic>
        <p:nvPicPr>
          <p:cNvPr id="7" name="Picture 6" descr="geom1.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838200" y="1752600"/>
            <a:ext cx="3276600" cy="3276600"/>
          </a:xfrm>
          <a:prstGeom prst="rect">
            <a:avLst/>
          </a:prstGeom>
        </p:spPr>
      </p:pic>
      <p:sp>
        <p:nvSpPr>
          <p:cNvPr id="10" name="TextBox 9"/>
          <p:cNvSpPr txBox="1"/>
          <p:nvPr/>
        </p:nvSpPr>
        <p:spPr>
          <a:xfrm>
            <a:off x="4572000" y="3424535"/>
            <a:ext cx="4343400" cy="461665"/>
          </a:xfrm>
          <a:prstGeom prst="rect">
            <a:avLst/>
          </a:prstGeom>
          <a:noFill/>
        </p:spPr>
        <p:txBody>
          <a:bodyPr wrap="square" rtlCol="0">
            <a:spAutoFit/>
          </a:bodyPr>
          <a:lstStyle/>
          <a:p>
            <a:pPr algn="ctr">
              <a:buNone/>
            </a:pPr>
            <a:r>
              <a:rPr lang="en-US" sz="2400" dirty="0" smtClean="0">
                <a:solidFill>
                  <a:srgbClr val="000000"/>
                </a:solidFill>
              </a:rPr>
              <a:t>Also add edges to origin.</a:t>
            </a:r>
            <a:endParaRPr lang="en-US" dirty="0" smtClean="0">
              <a:solidFill>
                <a:srgbClr val="000000"/>
              </a:solidFill>
            </a:endParaRPr>
          </a:p>
        </p:txBody>
      </p:sp>
      <p:grpSp>
        <p:nvGrpSpPr>
          <p:cNvPr id="24" name="Group 23"/>
          <p:cNvGrpSpPr/>
          <p:nvPr/>
        </p:nvGrpSpPr>
        <p:grpSpPr>
          <a:xfrm>
            <a:off x="1828800" y="4382869"/>
            <a:ext cx="6673737" cy="1025250"/>
            <a:chOff x="1828800" y="4382869"/>
            <a:chExt cx="6673737" cy="1025250"/>
          </a:xfrm>
        </p:grpSpPr>
        <p:cxnSp>
          <p:nvCxnSpPr>
            <p:cNvPr id="14" name="Straight Arrow Connector 13"/>
            <p:cNvCxnSpPr/>
            <p:nvPr/>
          </p:nvCxnSpPr>
          <p:spPr bwMode="auto">
            <a:xfrm rot="5400000">
              <a:off x="2514653" y="5226011"/>
              <a:ext cx="362628"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5" name="TextBox 14"/>
            <p:cNvSpPr txBox="1"/>
            <p:nvPr/>
          </p:nvSpPr>
          <p:spPr>
            <a:xfrm>
              <a:off x="1828800" y="4382869"/>
              <a:ext cx="1783948" cy="646331"/>
            </a:xfrm>
            <a:prstGeom prst="rect">
              <a:avLst/>
            </a:prstGeom>
            <a:noFill/>
          </p:spPr>
          <p:txBody>
            <a:bodyPr wrap="square" rtlCol="0">
              <a:spAutoFit/>
            </a:bodyPr>
            <a:lstStyle/>
            <a:p>
              <a:pPr algn="ctr"/>
              <a:r>
                <a:rPr lang="en-US" dirty="0" smtClean="0"/>
                <a:t>Task-specific regularization.</a:t>
              </a:r>
            </a:p>
          </p:txBody>
        </p:sp>
        <p:cxnSp>
          <p:nvCxnSpPr>
            <p:cNvPr id="17" name="Straight Arrow Connector 16"/>
            <p:cNvCxnSpPr/>
            <p:nvPr/>
          </p:nvCxnSpPr>
          <p:spPr bwMode="auto">
            <a:xfrm rot="5400000">
              <a:off x="4832398" y="5226407"/>
              <a:ext cx="361832"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4146148" y="4382869"/>
              <a:ext cx="1783948" cy="646331"/>
            </a:xfrm>
            <a:prstGeom prst="rect">
              <a:avLst/>
            </a:prstGeom>
            <a:noFill/>
          </p:spPr>
          <p:txBody>
            <a:bodyPr wrap="square" rtlCol="0">
              <a:spAutoFit/>
            </a:bodyPr>
            <a:lstStyle/>
            <a:p>
              <a:pPr algn="ctr"/>
              <a:r>
                <a:rPr lang="en-US" dirty="0" smtClean="0"/>
                <a:t>Multi-Task regularization.</a:t>
              </a:r>
            </a:p>
          </p:txBody>
        </p:sp>
        <p:cxnSp>
          <p:nvCxnSpPr>
            <p:cNvPr id="19" name="Straight Arrow Connector 18"/>
            <p:cNvCxnSpPr/>
            <p:nvPr/>
          </p:nvCxnSpPr>
          <p:spPr bwMode="auto">
            <a:xfrm rot="5400000">
              <a:off x="7419516" y="5218659"/>
              <a:ext cx="377332"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TextBox 19"/>
            <p:cNvSpPr txBox="1"/>
            <p:nvPr/>
          </p:nvSpPr>
          <p:spPr>
            <a:xfrm>
              <a:off x="6718589" y="4579203"/>
              <a:ext cx="1783948" cy="369332"/>
            </a:xfrm>
            <a:prstGeom prst="rect">
              <a:avLst/>
            </a:prstGeom>
            <a:noFill/>
          </p:spPr>
          <p:txBody>
            <a:bodyPr wrap="square" rtlCol="0">
              <a:spAutoFit/>
            </a:bodyPr>
            <a:lstStyle/>
            <a:p>
              <a:pPr algn="ctr"/>
              <a:r>
                <a:rPr lang="en-US" dirty="0" smtClean="0"/>
                <a:t>Empirical Risk</a:t>
              </a:r>
            </a:p>
          </p:txBody>
        </p:sp>
      </p:grpSp>
      <p:sp>
        <p:nvSpPr>
          <p:cNvPr id="13" name="TextBox 12"/>
          <p:cNvSpPr txBox="1"/>
          <p:nvPr/>
        </p:nvSpPr>
        <p:spPr>
          <a:xfrm>
            <a:off x="4546889" y="2586335"/>
            <a:ext cx="4343400" cy="461665"/>
          </a:xfrm>
          <a:prstGeom prst="rect">
            <a:avLst/>
          </a:prstGeom>
          <a:noFill/>
        </p:spPr>
        <p:txBody>
          <a:bodyPr wrap="square" rtlCol="0">
            <a:spAutoFit/>
          </a:bodyPr>
          <a:lstStyle/>
          <a:p>
            <a:pPr algn="ctr">
              <a:buNone/>
            </a:pPr>
            <a:r>
              <a:rPr lang="en-US" sz="2400" dirty="0" smtClean="0">
                <a:solidFill>
                  <a:srgbClr val="800000"/>
                </a:solidFill>
              </a:rPr>
              <a:t>Note</a:t>
            </a:r>
            <a:r>
              <a:rPr lang="en-US" sz="2400" dirty="0" smtClean="0">
                <a:solidFill>
                  <a:srgbClr val="000000"/>
                </a:solidFill>
              </a:rPr>
              <a:t>: translation invariant.</a:t>
            </a:r>
            <a:endParaRPr lang="en-US" dirty="0" smtClean="0">
              <a:solidFill>
                <a:srgbClr val="000000"/>
              </a:solidFill>
            </a:endParaRPr>
          </a:p>
        </p:txBody>
      </p:sp>
      <p:pic>
        <p:nvPicPr>
          <p:cNvPr id="21" name="Picture 20" descr="latex-image-1.pdf"/>
          <p:cNvPicPr>
            <a:picLocks noChangeAspect="1"/>
          </p:cNvPicPr>
          <p:nvPr/>
        </p:nvPicPr>
        <mc:AlternateContent>
          <mc:Choice xmlns:ma="http://schemas.microsoft.com/office/mac/drawingml/2008/main" Requires="ma">
            <p:blipFill>
              <a:blip r:embed="rId6"/>
              <a:stretch>
                <a:fillRect/>
              </a:stretch>
            </p:blipFill>
          </mc:Choice>
          <mc:Fallback>
            <p:blipFill>
              <a:blip r:embed="rId7"/>
              <a:stretch>
                <a:fillRect/>
              </a:stretch>
            </p:blipFill>
          </mc:Fallback>
        </mc:AlternateContent>
        <p:spPr>
          <a:xfrm>
            <a:off x="457200" y="5303520"/>
            <a:ext cx="8404698" cy="8229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r>
              <a:rPr lang="en-US" sz="2400" dirty="0" smtClean="0"/>
              <a:t>Multi-Task learning: lots! </a:t>
            </a:r>
          </a:p>
          <a:p>
            <a:pPr lvl="1"/>
            <a:r>
              <a:rPr lang="en-US" sz="1600" dirty="0" err="1" smtClean="0"/>
              <a:t>Caruana</a:t>
            </a:r>
            <a:r>
              <a:rPr lang="en-US" sz="1600" dirty="0" smtClean="0"/>
              <a:t> 1997, Baxter 2000, Ben-David and </a:t>
            </a:r>
            <a:r>
              <a:rPr lang="en-US" sz="1600" dirty="0" err="1" smtClean="0"/>
              <a:t>Schuller</a:t>
            </a:r>
            <a:r>
              <a:rPr lang="en-US" sz="1600" dirty="0" smtClean="0"/>
              <a:t> 2003, Ando and Zhang 2004</a:t>
            </a:r>
            <a:endParaRPr lang="en-US" sz="2000" dirty="0" smtClean="0"/>
          </a:p>
          <a:p>
            <a:pPr lvl="1">
              <a:buNone/>
            </a:pPr>
            <a:endParaRPr lang="en-US" sz="2400" dirty="0" smtClean="0"/>
          </a:p>
          <a:p>
            <a:r>
              <a:rPr lang="en-US" sz="2400" dirty="0" smtClean="0"/>
              <a:t>Multi-Task Kernels: </a:t>
            </a:r>
            <a:r>
              <a:rPr lang="en-US" sz="2000" dirty="0" err="1" smtClean="0"/>
              <a:t>Evgeniou</a:t>
            </a:r>
            <a:r>
              <a:rPr lang="en-US" sz="2000" dirty="0" smtClean="0"/>
              <a:t>, </a:t>
            </a:r>
            <a:r>
              <a:rPr lang="en-US" sz="2000" dirty="0" err="1" smtClean="0"/>
              <a:t>Michelli</a:t>
            </a:r>
            <a:r>
              <a:rPr lang="en-US" sz="2000" dirty="0" smtClean="0"/>
              <a:t>, </a:t>
            </a:r>
            <a:r>
              <a:rPr lang="en-US" sz="2000" dirty="0" err="1" smtClean="0"/>
              <a:t>Pontil</a:t>
            </a:r>
            <a:r>
              <a:rPr lang="en-US" sz="2000" dirty="0" smtClean="0"/>
              <a:t> 2006</a:t>
            </a:r>
            <a:endParaRPr lang="en-US" sz="2400" dirty="0" smtClean="0"/>
          </a:p>
          <a:p>
            <a:pPr lvl="1"/>
            <a:r>
              <a:rPr lang="en-US" sz="2000" dirty="0" smtClean="0"/>
              <a:t>General framework</a:t>
            </a:r>
          </a:p>
          <a:p>
            <a:pPr lvl="1"/>
            <a:r>
              <a:rPr lang="en-US" sz="2000" dirty="0" smtClean="0"/>
              <a:t>Focus on linear, symmetrical case (all experiments)</a:t>
            </a:r>
          </a:p>
          <a:p>
            <a:pPr lvl="1"/>
            <a:r>
              <a:rPr lang="en-US" sz="2000" dirty="0" smtClean="0"/>
              <a:t>Propose </a:t>
            </a:r>
            <a:r>
              <a:rPr lang="en-US" sz="2000" dirty="0" smtClean="0"/>
              <a:t>graph regularization, nonlinear </a:t>
            </a:r>
            <a:r>
              <a:rPr lang="en-US" sz="2000" dirty="0" smtClean="0"/>
              <a:t>kernels</a:t>
            </a:r>
            <a:endParaRPr lang="en-US" sz="2000" dirty="0" smtClean="0"/>
          </a:p>
          <a:p>
            <a:endParaRPr lang="en-US" sz="2400" dirty="0" smtClean="0"/>
          </a:p>
          <a:p>
            <a:r>
              <a:rPr lang="en-US" sz="2400" dirty="0" smtClean="0"/>
              <a:t>Task Networks: </a:t>
            </a:r>
            <a:r>
              <a:rPr lang="en-US" sz="2000" dirty="0" smtClean="0"/>
              <a:t>Kato, Kashima, Sugiyama, </a:t>
            </a:r>
            <a:r>
              <a:rPr lang="en-US" sz="2000" dirty="0" err="1" smtClean="0"/>
              <a:t>Asai</a:t>
            </a:r>
            <a:r>
              <a:rPr lang="en-US" sz="2000" dirty="0" smtClean="0"/>
              <a:t>, 2007</a:t>
            </a:r>
            <a:endParaRPr lang="en-US" sz="1800" dirty="0" smtClean="0"/>
          </a:p>
          <a:p>
            <a:pPr lvl="1"/>
            <a:r>
              <a:rPr lang="en-US" sz="2000" dirty="0" smtClean="0"/>
              <a:t>Second order cone programming</a:t>
            </a:r>
          </a:p>
        </p:txBody>
      </p:sp>
    </p:spTree>
  </p:cSld>
  <p:clrMapOvr>
    <a:masterClrMapping/>
  </p:clrMapOvr>
  <p:transition advTm="352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Work</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Build on </a:t>
            </a:r>
            <a:r>
              <a:rPr lang="en-US" sz="2400" dirty="0" err="1" smtClean="0"/>
              <a:t>Evgeniou</a:t>
            </a:r>
            <a:r>
              <a:rPr lang="en-US" sz="2400" dirty="0" smtClean="0"/>
              <a:t>, </a:t>
            </a:r>
            <a:r>
              <a:rPr lang="en-US" sz="2400" dirty="0" err="1" smtClean="0"/>
              <a:t>Micchelli</a:t>
            </a:r>
            <a:r>
              <a:rPr lang="en-US" sz="2400" dirty="0" smtClean="0"/>
              <a:t> and </a:t>
            </a:r>
            <a:r>
              <a:rPr lang="en-US" sz="2400" dirty="0" err="1" smtClean="0"/>
              <a:t>Pontil</a:t>
            </a:r>
            <a:endParaRPr lang="en-US" sz="2400" dirty="0" smtClean="0"/>
          </a:p>
          <a:p>
            <a:endParaRPr lang="en-US" sz="2400" dirty="0" smtClean="0"/>
          </a:p>
          <a:p>
            <a:r>
              <a:rPr lang="en-US" sz="2400" dirty="0" smtClean="0">
                <a:solidFill>
                  <a:srgbClr val="800000"/>
                </a:solidFill>
              </a:rPr>
              <a:t>Main contribution</a:t>
            </a:r>
            <a:r>
              <a:rPr lang="en-US" sz="2400" dirty="0" smtClean="0"/>
              <a:t>: Practical development of graphical multi-task </a:t>
            </a:r>
            <a:r>
              <a:rPr lang="en-US" sz="2400" dirty="0" smtClean="0"/>
              <a:t>kernels, focused on </a:t>
            </a:r>
            <a:r>
              <a:rPr lang="en-US" sz="2400" dirty="0" smtClean="0">
                <a:solidFill>
                  <a:srgbClr val="800000"/>
                </a:solidFill>
              </a:rPr>
              <a:t>nonlinear</a:t>
            </a:r>
            <a:r>
              <a:rPr lang="en-US" sz="2400" dirty="0" smtClean="0">
                <a:solidFill>
                  <a:srgbClr val="800000"/>
                </a:solidFill>
              </a:rPr>
              <a:t> </a:t>
            </a:r>
            <a:r>
              <a:rPr lang="en-US" sz="2400" dirty="0" smtClean="0"/>
              <a:t>case.</a:t>
            </a:r>
            <a:endParaRPr lang="en-US" sz="700" dirty="0" smtClean="0"/>
          </a:p>
          <a:p>
            <a:pPr lvl="1"/>
            <a:r>
              <a:rPr lang="en-US" sz="2000" dirty="0" smtClean="0"/>
              <a:t>Task-specific </a:t>
            </a:r>
            <a:r>
              <a:rPr lang="en-US" sz="2000" dirty="0" smtClean="0"/>
              <a:t>regularization</a:t>
            </a:r>
          </a:p>
          <a:p>
            <a:pPr lvl="1"/>
            <a:r>
              <a:rPr lang="en-US" sz="2000" dirty="0" smtClean="0"/>
              <a:t>New treatment of non-linear kernels</a:t>
            </a:r>
            <a:endParaRPr lang="en-US" sz="2000" dirty="0" smtClean="0"/>
          </a:p>
          <a:p>
            <a:pPr lvl="1"/>
            <a:r>
              <a:rPr lang="en-US" sz="2000" dirty="0" smtClean="0"/>
              <a:t>Application</a:t>
            </a: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Insights</a:t>
            </a:r>
            <a:endParaRPr lang="en-US" dirty="0"/>
          </a:p>
        </p:txBody>
      </p:sp>
      <p:sp>
        <p:nvSpPr>
          <p:cNvPr id="22" name="Rectangle 21"/>
          <p:cNvSpPr/>
          <p:nvPr/>
        </p:nvSpPr>
        <p:spPr bwMode="auto">
          <a:xfrm>
            <a:off x="457200" y="1816493"/>
            <a:ext cx="8033393" cy="8936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31" name="TextBox 30"/>
          <p:cNvSpPr txBox="1"/>
          <p:nvPr/>
        </p:nvSpPr>
        <p:spPr>
          <a:xfrm>
            <a:off x="1600200" y="3371672"/>
            <a:ext cx="5943600" cy="1200328"/>
          </a:xfrm>
          <a:prstGeom prst="rect">
            <a:avLst/>
          </a:prstGeom>
          <a:noFill/>
        </p:spPr>
        <p:txBody>
          <a:bodyPr wrap="square" rtlCol="0">
            <a:spAutoFit/>
          </a:bodyPr>
          <a:lstStyle/>
          <a:p>
            <a:pPr algn="ctr"/>
            <a:r>
              <a:rPr lang="en-US" sz="2400" dirty="0" smtClean="0">
                <a:solidFill>
                  <a:srgbClr val="800000"/>
                </a:solidFill>
              </a:rPr>
              <a:t>Key technical insight</a:t>
            </a:r>
            <a:r>
              <a:rPr lang="en-US" sz="2400" dirty="0" smtClean="0"/>
              <a:t>: Can reduce this problem to a</a:t>
            </a:r>
            <a:r>
              <a:rPr lang="en-US" sz="2400" dirty="0" smtClean="0"/>
              <a:t> single-task problem </a:t>
            </a:r>
            <a:r>
              <a:rPr lang="en-US" sz="2400" dirty="0" smtClean="0"/>
              <a:t>by learning</a:t>
            </a:r>
            <a:r>
              <a:rPr lang="en-US" sz="2400" dirty="0" smtClean="0"/>
              <a:t> one function </a:t>
            </a:r>
            <a:r>
              <a:rPr lang="en-US" sz="2400" dirty="0" err="1" smtClean="0"/>
              <a:t>f(x,t</a:t>
            </a:r>
            <a:r>
              <a:rPr lang="en-US" sz="2400" dirty="0" smtClean="0"/>
              <a:t>) and modifying the kernel:</a:t>
            </a:r>
            <a:endParaRPr lang="en-US" sz="2400" dirty="0"/>
          </a:p>
        </p:txBody>
      </p:sp>
      <p:sp>
        <p:nvSpPr>
          <p:cNvPr id="34" name="TextBox 33"/>
          <p:cNvSpPr txBox="1"/>
          <p:nvPr/>
        </p:nvSpPr>
        <p:spPr>
          <a:xfrm>
            <a:off x="485176" y="2710140"/>
            <a:ext cx="1340802" cy="369332"/>
          </a:xfrm>
          <a:prstGeom prst="rect">
            <a:avLst/>
          </a:prstGeom>
          <a:noFill/>
        </p:spPr>
        <p:txBody>
          <a:bodyPr wrap="square" rtlCol="0">
            <a:spAutoFit/>
          </a:bodyPr>
          <a:lstStyle/>
          <a:p>
            <a:r>
              <a:rPr lang="en-US" dirty="0" smtClean="0"/>
              <a:t>Base kernel:</a:t>
            </a:r>
            <a:endParaRPr lang="en-US" dirty="0"/>
          </a:p>
        </p:txBody>
      </p:sp>
      <p:pic>
        <p:nvPicPr>
          <p:cNvPr id="37" name="Picture 36" descr="latex-image-1.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754376" y="3051250"/>
            <a:ext cx="676187" cy="256032"/>
          </a:xfrm>
          <a:prstGeom prst="rect">
            <a:avLst/>
          </a:prstGeom>
        </p:spPr>
      </p:pic>
      <p:grpSp>
        <p:nvGrpSpPr>
          <p:cNvPr id="41" name="Group 40"/>
          <p:cNvGrpSpPr/>
          <p:nvPr/>
        </p:nvGrpSpPr>
        <p:grpSpPr>
          <a:xfrm>
            <a:off x="2643782" y="4918889"/>
            <a:ext cx="3863777" cy="1481911"/>
            <a:chOff x="2643782" y="4918889"/>
            <a:chExt cx="3863777" cy="1481911"/>
          </a:xfrm>
        </p:grpSpPr>
        <p:pic>
          <p:nvPicPr>
            <p:cNvPr id="21" name="Picture 20" descr="latex-image-1.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2705100" y="4918889"/>
              <a:ext cx="3733800" cy="366712"/>
            </a:xfrm>
            <a:prstGeom prst="rect">
              <a:avLst/>
            </a:prstGeom>
          </p:spPr>
        </p:pic>
        <p:cxnSp>
          <p:nvCxnSpPr>
            <p:cNvPr id="23" name="Straight Arrow Connector 22"/>
            <p:cNvCxnSpPr/>
            <p:nvPr/>
          </p:nvCxnSpPr>
          <p:spPr bwMode="auto">
            <a:xfrm rot="16200000" flipV="1">
              <a:off x="3368970" y="5528588"/>
              <a:ext cx="333575" cy="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5" name="TextBox 24"/>
            <p:cNvSpPr txBox="1"/>
            <p:nvPr/>
          </p:nvSpPr>
          <p:spPr>
            <a:xfrm>
              <a:off x="2643782" y="5716654"/>
              <a:ext cx="1783948" cy="646331"/>
            </a:xfrm>
            <a:prstGeom prst="rect">
              <a:avLst/>
            </a:prstGeom>
            <a:noFill/>
          </p:spPr>
          <p:txBody>
            <a:bodyPr wrap="square" rtlCol="0">
              <a:spAutoFit/>
            </a:bodyPr>
            <a:lstStyle/>
            <a:p>
              <a:pPr algn="ctr"/>
              <a:r>
                <a:rPr lang="en-US" dirty="0" smtClean="0"/>
                <a:t>Multi-task</a:t>
              </a:r>
            </a:p>
            <a:p>
              <a:pPr algn="ctr"/>
              <a:r>
                <a:rPr lang="en-US" dirty="0" smtClean="0"/>
                <a:t>kernel</a:t>
              </a:r>
            </a:p>
          </p:txBody>
        </p:sp>
        <p:cxnSp>
          <p:nvCxnSpPr>
            <p:cNvPr id="27" name="Straight Arrow Connector 26"/>
            <p:cNvCxnSpPr/>
            <p:nvPr/>
          </p:nvCxnSpPr>
          <p:spPr bwMode="auto">
            <a:xfrm rot="16200000" flipV="1">
              <a:off x="4961432" y="5528588"/>
              <a:ext cx="333575" cy="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Box 27"/>
            <p:cNvSpPr txBox="1"/>
            <p:nvPr/>
          </p:nvSpPr>
          <p:spPr>
            <a:xfrm>
              <a:off x="4693841" y="5754469"/>
              <a:ext cx="868759" cy="646331"/>
            </a:xfrm>
            <a:prstGeom prst="rect">
              <a:avLst/>
            </a:prstGeom>
            <a:noFill/>
          </p:spPr>
          <p:txBody>
            <a:bodyPr wrap="square" rtlCol="0">
              <a:spAutoFit/>
            </a:bodyPr>
            <a:lstStyle/>
            <a:p>
              <a:pPr algn="ctr"/>
              <a:r>
                <a:rPr lang="en-US" dirty="0" smtClean="0"/>
                <a:t>Task</a:t>
              </a:r>
            </a:p>
            <a:p>
              <a:pPr algn="ctr"/>
              <a:r>
                <a:rPr lang="en-US" dirty="0" smtClean="0"/>
                <a:t>kernel</a:t>
              </a:r>
            </a:p>
          </p:txBody>
        </p:sp>
        <p:cxnSp>
          <p:nvCxnSpPr>
            <p:cNvPr id="29" name="Straight Arrow Connector 28"/>
            <p:cNvCxnSpPr/>
            <p:nvPr/>
          </p:nvCxnSpPr>
          <p:spPr bwMode="auto">
            <a:xfrm rot="16200000" flipV="1">
              <a:off x="5906391" y="5527909"/>
              <a:ext cx="333575" cy="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2" name="TextBox 31"/>
            <p:cNvSpPr txBox="1"/>
            <p:nvPr/>
          </p:nvSpPr>
          <p:spPr>
            <a:xfrm>
              <a:off x="5638800" y="5754469"/>
              <a:ext cx="868759" cy="646331"/>
            </a:xfrm>
            <a:prstGeom prst="rect">
              <a:avLst/>
            </a:prstGeom>
            <a:noFill/>
          </p:spPr>
          <p:txBody>
            <a:bodyPr wrap="square" rtlCol="0">
              <a:spAutoFit/>
            </a:bodyPr>
            <a:lstStyle/>
            <a:p>
              <a:pPr algn="ctr"/>
              <a:r>
                <a:rPr lang="en-US" dirty="0" smtClean="0"/>
                <a:t>Base</a:t>
              </a:r>
            </a:p>
            <a:p>
              <a:pPr algn="ctr"/>
              <a:r>
                <a:rPr lang="en-US" dirty="0" smtClean="0"/>
                <a:t>kernel</a:t>
              </a:r>
            </a:p>
          </p:txBody>
        </p:sp>
      </p:grpSp>
      <p:pic>
        <p:nvPicPr>
          <p:cNvPr id="16" name="Picture 15" descr="latex-image-1.pdf"/>
          <p:cNvPicPr>
            <a:picLocks noChangeAspect="1"/>
          </p:cNvPicPr>
          <p:nvPr/>
        </p:nvPicPr>
        <mc:AlternateContent>
          <mc:Choice xmlns:ma="http://schemas.microsoft.com/office/mac/drawingml/2008/main" Requires="ma">
            <p:blipFill>
              <a:blip r:embed="rId6"/>
              <a:stretch>
                <a:fillRect/>
              </a:stretch>
            </p:blipFill>
          </mc:Choice>
          <mc:Fallback>
            <p:blipFill>
              <a:blip r:embed="rId7"/>
              <a:stretch>
                <a:fillRect/>
              </a:stretch>
            </p:blipFill>
          </mc:Fallback>
        </mc:AlternateContent>
        <p:spPr>
          <a:xfrm>
            <a:off x="567759" y="1932900"/>
            <a:ext cx="7750987" cy="7589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 name="Rectangle 48"/>
          <p:cNvSpPr/>
          <p:nvPr/>
        </p:nvSpPr>
        <p:spPr bwMode="auto">
          <a:xfrm>
            <a:off x="1540792" y="5937924"/>
            <a:ext cx="3063110" cy="661940"/>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48" name="Rectangle 47"/>
          <p:cNvSpPr/>
          <p:nvPr/>
        </p:nvSpPr>
        <p:spPr bwMode="auto">
          <a:xfrm>
            <a:off x="567758" y="2775738"/>
            <a:ext cx="1115594" cy="531544"/>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30" name="Rectangle 29"/>
          <p:cNvSpPr/>
          <p:nvPr/>
        </p:nvSpPr>
        <p:spPr bwMode="auto">
          <a:xfrm>
            <a:off x="2466957" y="5570731"/>
            <a:ext cx="596782" cy="234245"/>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26" name="Rectangle 25"/>
          <p:cNvSpPr/>
          <p:nvPr/>
        </p:nvSpPr>
        <p:spPr bwMode="auto">
          <a:xfrm>
            <a:off x="567758" y="2357362"/>
            <a:ext cx="1046553" cy="197556"/>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2" name="Title 1"/>
          <p:cNvSpPr>
            <a:spLocks noGrp="1"/>
          </p:cNvSpPr>
          <p:nvPr>
            <p:ph type="title"/>
          </p:nvPr>
        </p:nvSpPr>
        <p:spPr/>
        <p:txBody>
          <a:bodyPr/>
          <a:lstStyle/>
          <a:p>
            <a:r>
              <a:rPr lang="en-US" dirty="0" smtClean="0"/>
              <a:t>Technical Insights</a:t>
            </a:r>
            <a:endParaRPr lang="en-US" dirty="0"/>
          </a:p>
        </p:txBody>
      </p:sp>
      <p:sp>
        <p:nvSpPr>
          <p:cNvPr id="24" name="Rectangle 23"/>
          <p:cNvSpPr/>
          <p:nvPr/>
        </p:nvSpPr>
        <p:spPr bwMode="auto">
          <a:xfrm>
            <a:off x="2362200" y="5065505"/>
            <a:ext cx="4419600" cy="84634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36" name="TextBox 35"/>
          <p:cNvSpPr txBox="1"/>
          <p:nvPr/>
        </p:nvSpPr>
        <p:spPr>
          <a:xfrm>
            <a:off x="2187891" y="5910540"/>
            <a:ext cx="1925715" cy="369332"/>
          </a:xfrm>
          <a:prstGeom prst="rect">
            <a:avLst/>
          </a:prstGeom>
          <a:noFill/>
        </p:spPr>
        <p:txBody>
          <a:bodyPr wrap="square" rtlCol="0">
            <a:spAutoFit/>
          </a:bodyPr>
          <a:lstStyle/>
          <a:p>
            <a:r>
              <a:rPr lang="en-US" dirty="0" smtClean="0"/>
              <a:t>Multi-task kernel: </a:t>
            </a:r>
            <a:endParaRPr lang="en-US" dirty="0"/>
          </a:p>
        </p:txBody>
      </p:sp>
      <p:sp>
        <p:nvSpPr>
          <p:cNvPr id="43" name="Up-Down Arrow 42"/>
          <p:cNvSpPr/>
          <p:nvPr/>
        </p:nvSpPr>
        <p:spPr bwMode="auto">
          <a:xfrm>
            <a:off x="4267200" y="2973294"/>
            <a:ext cx="609600" cy="2007928"/>
          </a:xfrm>
          <a:prstGeom prst="up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pic>
        <p:nvPicPr>
          <p:cNvPr id="27" name="Picture 26" descr="latex-image-1.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578291" y="6279872"/>
            <a:ext cx="2979286" cy="292608"/>
          </a:xfrm>
          <a:prstGeom prst="rect">
            <a:avLst/>
          </a:prstGeom>
        </p:spPr>
      </p:pic>
      <p:sp>
        <p:nvSpPr>
          <p:cNvPr id="51" name="TextBox 50"/>
          <p:cNvSpPr txBox="1"/>
          <p:nvPr/>
        </p:nvSpPr>
        <p:spPr>
          <a:xfrm>
            <a:off x="5335979" y="3584896"/>
            <a:ext cx="2920471" cy="707886"/>
          </a:xfrm>
          <a:prstGeom prst="rect">
            <a:avLst/>
          </a:prstGeom>
          <a:noFill/>
        </p:spPr>
        <p:txBody>
          <a:bodyPr wrap="square" rtlCol="0">
            <a:spAutoFit/>
          </a:bodyPr>
          <a:lstStyle/>
          <a:p>
            <a:pPr algn="ctr"/>
            <a:r>
              <a:rPr lang="en-US" sz="2000" dirty="0" smtClean="0">
                <a:solidFill>
                  <a:srgbClr val="800000"/>
                </a:solidFill>
              </a:rPr>
              <a:t>Construct task kernel K from graph </a:t>
            </a:r>
            <a:r>
              <a:rPr lang="en-US" sz="2000" dirty="0" err="1" smtClean="0">
                <a:solidFill>
                  <a:srgbClr val="800000"/>
                </a:solidFill>
              </a:rPr>
              <a:t>Laplacian</a:t>
            </a:r>
            <a:r>
              <a:rPr lang="en-US" sz="2000" dirty="0" smtClean="0">
                <a:solidFill>
                  <a:srgbClr val="800000"/>
                </a:solidFill>
              </a:rPr>
              <a:t> L.</a:t>
            </a:r>
            <a:endParaRPr lang="en-US" sz="2000" dirty="0" smtClean="0">
              <a:solidFill>
                <a:srgbClr val="800000"/>
              </a:solidFill>
            </a:endParaRPr>
          </a:p>
        </p:txBody>
      </p:sp>
      <p:sp>
        <p:nvSpPr>
          <p:cNvPr id="25" name="Rectangle 24"/>
          <p:cNvSpPr/>
          <p:nvPr/>
        </p:nvSpPr>
        <p:spPr bwMode="auto">
          <a:xfrm>
            <a:off x="457200" y="1816493"/>
            <a:ext cx="8033393" cy="8936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28" name="TextBox 27"/>
          <p:cNvSpPr txBox="1"/>
          <p:nvPr/>
        </p:nvSpPr>
        <p:spPr>
          <a:xfrm>
            <a:off x="485176" y="2710140"/>
            <a:ext cx="1340802" cy="369332"/>
          </a:xfrm>
          <a:prstGeom prst="rect">
            <a:avLst/>
          </a:prstGeom>
          <a:noFill/>
        </p:spPr>
        <p:txBody>
          <a:bodyPr wrap="square" rtlCol="0">
            <a:spAutoFit/>
          </a:bodyPr>
          <a:lstStyle/>
          <a:p>
            <a:r>
              <a:rPr lang="en-US" dirty="0" smtClean="0"/>
              <a:t>Base kernel:</a:t>
            </a:r>
            <a:endParaRPr lang="en-US" dirty="0"/>
          </a:p>
        </p:txBody>
      </p:sp>
      <p:pic>
        <p:nvPicPr>
          <p:cNvPr id="29" name="Picture 28" descr="latex-image-1.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754376" y="3051250"/>
            <a:ext cx="676187" cy="256032"/>
          </a:xfrm>
          <a:prstGeom prst="rect">
            <a:avLst/>
          </a:prstGeom>
        </p:spPr>
      </p:pic>
      <p:pic>
        <p:nvPicPr>
          <p:cNvPr id="31" name="Picture 30" descr="latex-image-1.pdf"/>
          <p:cNvPicPr>
            <a:picLocks noChangeAspect="1"/>
          </p:cNvPicPr>
          <p:nvPr/>
        </p:nvPicPr>
        <mc:AlternateContent>
          <mc:Choice xmlns:ma="http://schemas.microsoft.com/office/mac/drawingml/2008/main" Requires="ma">
            <p:blipFill>
              <a:blip r:embed="rId6"/>
              <a:stretch>
                <a:fillRect/>
              </a:stretch>
            </p:blipFill>
          </mc:Choice>
          <mc:Fallback>
            <p:blipFill>
              <a:blip r:embed="rId7"/>
              <a:stretch>
                <a:fillRect/>
              </a:stretch>
            </p:blipFill>
          </mc:Fallback>
        </mc:AlternateContent>
        <p:spPr>
          <a:xfrm>
            <a:off x="567759" y="1932900"/>
            <a:ext cx="7750987" cy="758951"/>
          </a:xfrm>
          <a:prstGeom prst="rect">
            <a:avLst/>
          </a:prstGeom>
        </p:spPr>
      </p:pic>
      <p:pic>
        <p:nvPicPr>
          <p:cNvPr id="32" name="Picture 31" descr="latex-image-1.pdf"/>
          <p:cNvPicPr>
            <a:picLocks noChangeAspect="1"/>
          </p:cNvPicPr>
          <p:nvPr/>
        </p:nvPicPr>
        <mc:AlternateContent>
          <mc:Choice xmlns:ma="http://schemas.microsoft.com/office/mac/drawingml/2008/main" Requires="ma">
            <p:blipFill>
              <a:blip r:embed="rId8"/>
              <a:stretch>
                <a:fillRect/>
              </a:stretch>
            </p:blipFill>
          </mc:Choice>
          <mc:Fallback>
            <p:blipFill>
              <a:blip r:embed="rId9"/>
              <a:stretch>
                <a:fillRect/>
              </a:stretch>
            </p:blipFill>
          </mc:Fallback>
        </mc:AlternateContent>
        <p:spPr>
          <a:xfrm>
            <a:off x="2531836" y="5114094"/>
            <a:ext cx="4064002" cy="7640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Sketch</a:t>
            </a:r>
            <a:endParaRPr lang="en-US" dirty="0"/>
          </a:p>
        </p:txBody>
      </p:sp>
      <p:sp>
        <p:nvSpPr>
          <p:cNvPr id="31" name="Content Placeholder 30"/>
          <p:cNvSpPr>
            <a:spLocks noGrp="1"/>
          </p:cNvSpPr>
          <p:nvPr>
            <p:ph idx="1"/>
          </p:nvPr>
        </p:nvSpPr>
        <p:spPr/>
        <p:txBody>
          <a:bodyPr/>
          <a:lstStyle/>
          <a:p>
            <a:pPr marL="514350" indent="-514350">
              <a:spcAft>
                <a:spcPts val="2400"/>
              </a:spcAft>
              <a:buFont typeface="+mj-lt"/>
              <a:buAutoNum type="arabicPeriod"/>
            </a:pPr>
            <a:r>
              <a:rPr lang="en-US" sz="2400" dirty="0" smtClean="0"/>
              <a:t>Define task-specific function as function that supplies task ID:                        . </a:t>
            </a:r>
            <a:endParaRPr lang="en-US" sz="2400" dirty="0" smtClean="0">
              <a:solidFill>
                <a:srgbClr val="800000"/>
              </a:solidFill>
            </a:endParaRPr>
          </a:p>
          <a:p>
            <a:pPr marL="514350" indent="-514350">
              <a:spcAft>
                <a:spcPts val="2400"/>
              </a:spcAft>
              <a:buFont typeface="+mj-lt"/>
              <a:buAutoNum type="arabicPeriod"/>
            </a:pPr>
            <a:r>
              <a:rPr lang="en-US" sz="2400" dirty="0" smtClean="0">
                <a:solidFill>
                  <a:srgbClr val="800000"/>
                </a:solidFill>
              </a:rPr>
              <a:t>Claim</a:t>
            </a:r>
            <a:r>
              <a:rPr lang="en-US" sz="2400" dirty="0" smtClean="0"/>
              <a:t>:            .  Hence task-specific functions are comparable via inner products. (Relies on product kernel)</a:t>
            </a:r>
            <a:endParaRPr lang="en-US" sz="2400" dirty="0" smtClean="0">
              <a:solidFill>
                <a:srgbClr val="800000"/>
              </a:solidFill>
            </a:endParaRPr>
          </a:p>
          <a:p>
            <a:pPr marL="514350" indent="-514350">
              <a:spcAft>
                <a:spcPts val="2400"/>
              </a:spcAft>
              <a:buFont typeface="+mj-lt"/>
              <a:buAutoNum type="arabicPeriod"/>
            </a:pPr>
            <a:r>
              <a:rPr lang="en-US" sz="2400" dirty="0" smtClean="0">
                <a:solidFill>
                  <a:srgbClr val="800000"/>
                </a:solidFill>
              </a:rPr>
              <a:t>Claim</a:t>
            </a:r>
            <a:r>
              <a:rPr lang="en-US" sz="2400" dirty="0" smtClean="0"/>
              <a:t>:            is a weighted sum of inner products between task-specific functions:                                    .</a:t>
            </a:r>
          </a:p>
          <a:p>
            <a:pPr marL="514350" indent="-514350">
              <a:spcAft>
                <a:spcPts val="2400"/>
              </a:spcAft>
              <a:buFont typeface="+mj-lt"/>
              <a:buAutoNum type="arabicPeriod"/>
            </a:pPr>
            <a:r>
              <a:rPr lang="en-US" sz="2400" dirty="0" smtClean="0"/>
              <a:t>Graph </a:t>
            </a:r>
            <a:r>
              <a:rPr lang="en-US" sz="2400" dirty="0" err="1" smtClean="0"/>
              <a:t>Laplacian</a:t>
            </a:r>
            <a:r>
              <a:rPr lang="en-US" sz="2400" dirty="0" smtClean="0"/>
              <a:t> gives the desired weights:</a:t>
            </a:r>
            <a:endParaRPr lang="en-US" sz="2400" dirty="0"/>
          </a:p>
        </p:txBody>
      </p:sp>
      <p:pic>
        <p:nvPicPr>
          <p:cNvPr id="35" name="Picture 34" descr="latex-image-1.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281003" y="2953512"/>
            <a:ext cx="740664" cy="246888"/>
          </a:xfrm>
          <a:prstGeom prst="rect">
            <a:avLst/>
          </a:prstGeom>
        </p:spPr>
      </p:pic>
      <p:pic>
        <p:nvPicPr>
          <p:cNvPr id="40" name="Picture 39" descr="latex-image-1.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2429340" y="2170235"/>
            <a:ext cx="1685460" cy="283464"/>
          </a:xfrm>
          <a:prstGeom prst="rect">
            <a:avLst/>
          </a:prstGeom>
        </p:spPr>
      </p:pic>
      <p:pic>
        <p:nvPicPr>
          <p:cNvPr id="12" name="Picture 11" descr="latex-image-1.pdf"/>
          <p:cNvPicPr>
            <a:picLocks noChangeAspect="1"/>
          </p:cNvPicPr>
          <p:nvPr/>
        </p:nvPicPr>
        <mc:AlternateContent>
          <mc:Choice xmlns:ma="http://schemas.microsoft.com/office/mac/drawingml/2008/main" Requires="ma">
            <p:blipFill>
              <a:blip r:embed="rId6"/>
              <a:stretch>
                <a:fillRect/>
              </a:stretch>
            </p:blipFill>
          </mc:Choice>
          <mc:Fallback>
            <p:blipFill>
              <a:blip r:embed="rId7"/>
              <a:stretch>
                <a:fillRect/>
              </a:stretch>
            </p:blipFill>
          </mc:Fallback>
        </mc:AlternateContent>
        <p:spPr>
          <a:xfrm>
            <a:off x="6632393" y="5120699"/>
            <a:ext cx="1810506" cy="301751"/>
          </a:xfrm>
          <a:prstGeom prst="rect">
            <a:avLst/>
          </a:prstGeom>
        </p:spPr>
      </p:pic>
      <p:pic>
        <p:nvPicPr>
          <p:cNvPr id="23" name="Picture 22" descr="latex-image-1.pdf"/>
          <p:cNvPicPr>
            <a:picLocks noChangeAspect="1"/>
          </p:cNvPicPr>
          <p:nvPr/>
        </p:nvPicPr>
        <mc:AlternateContent>
          <mc:Choice xmlns:ma="http://schemas.microsoft.com/office/mac/drawingml/2008/main" Requires="ma">
            <p:blipFill>
              <a:blip r:embed="rId8"/>
              <a:stretch>
                <a:fillRect/>
              </a:stretch>
            </p:blipFill>
          </mc:Choice>
          <mc:Fallback>
            <p:blipFill>
              <a:blip r:embed="rId9"/>
              <a:stretch>
                <a:fillRect/>
              </a:stretch>
            </p:blipFill>
          </mc:Fallback>
        </mc:AlternateContent>
        <p:spPr>
          <a:xfrm>
            <a:off x="5256093" y="4370774"/>
            <a:ext cx="2668707" cy="566927"/>
          </a:xfrm>
          <a:prstGeom prst="rect">
            <a:avLst/>
          </a:prstGeom>
        </p:spPr>
      </p:pic>
      <p:pic>
        <p:nvPicPr>
          <p:cNvPr id="13" name="Picture 12" descr="latex-image-1.pdf"/>
          <p:cNvPicPr>
            <a:picLocks noChangeAspect="1"/>
          </p:cNvPicPr>
          <p:nvPr/>
        </p:nvPicPr>
        <mc:AlternateContent>
          <mc:Choice xmlns:ma="http://schemas.microsoft.com/office/mac/drawingml/2008/main" Requires="ma">
            <p:blipFill>
              <a:blip r:embed="rId10"/>
              <a:stretch>
                <a:fillRect/>
              </a:stretch>
            </p:blipFill>
          </mc:Choice>
          <mc:Fallback>
            <p:blipFill>
              <a:blip r:embed="rId11"/>
              <a:stretch>
                <a:fillRect/>
              </a:stretch>
            </p:blipFill>
          </mc:Fallback>
        </mc:AlternateContent>
        <p:spPr>
          <a:xfrm>
            <a:off x="2277876" y="4018280"/>
            <a:ext cx="617724" cy="325120"/>
          </a:xfrm>
          <a:prstGeom prst="rect">
            <a:avLst/>
          </a:prstGeom>
        </p:spPr>
      </p:pic>
      <p:pic>
        <p:nvPicPr>
          <p:cNvPr id="15" name="Picture 14" descr="latex-image-1.pdf"/>
          <p:cNvPicPr>
            <a:picLocks noChangeAspect="1"/>
          </p:cNvPicPr>
          <p:nvPr/>
        </p:nvPicPr>
        <mc:AlternateContent>
          <mc:Choice xmlns:ma="http://schemas.microsoft.com/office/mac/drawingml/2008/main" Requires="ma">
            <p:blipFill>
              <a:blip r:embed="rId12"/>
              <a:stretch>
                <a:fillRect/>
              </a:stretch>
            </p:blipFill>
          </mc:Choice>
          <mc:Fallback>
            <p:blipFill>
              <a:blip r:embed="rId13"/>
              <a:stretch>
                <a:fillRect/>
              </a:stretch>
            </p:blipFill>
          </mc:Fallback>
        </mc:AlternateContent>
        <p:spPr>
          <a:xfrm>
            <a:off x="5936114" y="762000"/>
            <a:ext cx="2979286" cy="292608"/>
          </a:xfrm>
          <a:prstGeom prst="rect">
            <a:avLst/>
          </a:prstGeom>
        </p:spPr>
      </p:pic>
      <p:pic>
        <p:nvPicPr>
          <p:cNvPr id="16" name="Picture 15" descr="latex-image-1.pdf"/>
          <p:cNvPicPr>
            <a:picLocks noChangeAspect="1"/>
          </p:cNvPicPr>
          <p:nvPr/>
        </p:nvPicPr>
        <mc:AlternateContent>
          <mc:Choice xmlns:ma="http://schemas.microsoft.com/office/mac/drawingml/2008/main" Requires="ma">
            <p:blipFill>
              <a:blip r:embed="rId14"/>
              <a:stretch>
                <a:fillRect/>
              </a:stretch>
            </p:blipFill>
          </mc:Choice>
          <mc:Fallback>
            <p:blipFill>
              <a:blip r:embed="rId15"/>
              <a:stretch>
                <a:fillRect/>
              </a:stretch>
            </p:blipFill>
          </mc:Fallback>
        </mc:AlternateContent>
        <p:spPr>
          <a:xfrm>
            <a:off x="2481398" y="5638800"/>
            <a:ext cx="3843202" cy="55270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uiExpand="1"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thing…</a:t>
            </a:r>
            <a:endParaRPr lang="en-US" dirty="0"/>
          </a:p>
        </p:txBody>
      </p:sp>
      <p:sp>
        <p:nvSpPr>
          <p:cNvPr id="3" name="Content Placeholder 2"/>
          <p:cNvSpPr>
            <a:spLocks noGrp="1"/>
          </p:cNvSpPr>
          <p:nvPr>
            <p:ph idx="1"/>
          </p:nvPr>
        </p:nvSpPr>
        <p:spPr/>
        <p:txBody>
          <a:bodyPr/>
          <a:lstStyle/>
          <a:p>
            <a:r>
              <a:rPr lang="en-US" dirty="0" smtClean="0"/>
              <a:t>Normalize</a:t>
            </a:r>
            <a:r>
              <a:rPr lang="en-US" dirty="0" smtClean="0"/>
              <a:t> task kernel to </a:t>
            </a:r>
            <a:r>
              <a:rPr lang="en-US" dirty="0" smtClean="0"/>
              <a:t>have unit diagonal</a:t>
            </a:r>
          </a:p>
          <a:p>
            <a:endParaRPr lang="en-US" dirty="0" smtClean="0"/>
          </a:p>
          <a:p>
            <a:endParaRPr lang="en-US" dirty="0" smtClean="0"/>
          </a:p>
          <a:p>
            <a:r>
              <a:rPr lang="en-US" dirty="0" smtClean="0"/>
              <a:t>Reason</a:t>
            </a:r>
            <a:r>
              <a:rPr lang="en-US" dirty="0" smtClean="0"/>
              <a:t>:</a:t>
            </a:r>
            <a:r>
              <a:rPr lang="en-US" dirty="0" smtClean="0"/>
              <a:t> </a:t>
            </a:r>
          </a:p>
          <a:p>
            <a:pPr lvl="1"/>
            <a:r>
              <a:rPr lang="en-US" dirty="0" smtClean="0"/>
              <a:t>Preserve </a:t>
            </a:r>
            <a:r>
              <a:rPr lang="en-US" dirty="0" smtClean="0"/>
              <a:t>scaling of K when choosing </a:t>
            </a:r>
            <a:r>
              <a:rPr lang="en-US" dirty="0" err="1" smtClean="0"/>
              <a:t>α</a:t>
            </a:r>
            <a:endParaRPr lang="en-US" dirty="0" smtClean="0"/>
          </a:p>
          <a:p>
            <a:pPr lvl="1"/>
            <a:r>
              <a:rPr lang="en-US" dirty="0" smtClean="0"/>
              <a:t>All entries in [0,1]</a:t>
            </a:r>
          </a:p>
        </p:txBody>
      </p:sp>
      <p:pic>
        <p:nvPicPr>
          <p:cNvPr id="4" name="Picture 3" descr="latex-image-1.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584707" y="2514600"/>
            <a:ext cx="3511293" cy="3413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8122788" cy="1143000"/>
          </a:xfrm>
        </p:spPr>
        <p:txBody>
          <a:bodyPr/>
          <a:lstStyle/>
          <a:p>
            <a:r>
              <a:rPr lang="en-US" dirty="0" smtClean="0"/>
              <a:t>Multi-Task Learning (MTL)</a:t>
            </a:r>
            <a:endParaRPr lang="en-US" dirty="0"/>
          </a:p>
        </p:txBody>
      </p:sp>
      <p:sp>
        <p:nvSpPr>
          <p:cNvPr id="3" name="Content Placeholder 2"/>
          <p:cNvSpPr>
            <a:spLocks noGrp="1" noChangeAspect="1"/>
          </p:cNvSpPr>
          <p:nvPr>
            <p:ph idx="1"/>
          </p:nvPr>
        </p:nvSpPr>
        <p:spPr>
          <a:xfrm>
            <a:off x="685800" y="1676400"/>
            <a:ext cx="7772400" cy="4364272"/>
          </a:xfrm>
        </p:spPr>
        <p:txBody>
          <a:bodyPr wrap="square">
            <a:noAutofit/>
          </a:bodyPr>
          <a:lstStyle/>
          <a:p>
            <a:r>
              <a:rPr lang="en-US" dirty="0" smtClean="0"/>
              <a:t>Separate but related learning tasks --- solve them jointly to achieve better performance</a:t>
            </a:r>
          </a:p>
          <a:p>
            <a:pPr lvl="1"/>
            <a:r>
              <a:rPr lang="en-US" dirty="0" smtClean="0"/>
              <a:t>E.g</a:t>
            </a:r>
            <a:r>
              <a:rPr lang="en-US" dirty="0" smtClean="0"/>
              <a:t>., </a:t>
            </a:r>
            <a:r>
              <a:rPr lang="en-US" dirty="0" smtClean="0"/>
              <a:t>in document collection, learn classifiers to predict category, relevance to query 1, query 2, etc.</a:t>
            </a:r>
          </a:p>
          <a:p>
            <a:pPr lvl="1">
              <a:buNone/>
            </a:pPr>
            <a:endParaRPr lang="en-US" dirty="0" smtClean="0"/>
          </a:p>
          <a:p>
            <a:r>
              <a:rPr lang="en-US" dirty="0" smtClean="0"/>
              <a:t>Neural nets [</a:t>
            </a:r>
            <a:r>
              <a:rPr lang="en-US" dirty="0" err="1" smtClean="0"/>
              <a:t>Caruana</a:t>
            </a:r>
            <a:r>
              <a:rPr lang="en-US" dirty="0" smtClean="0"/>
              <a:t> 1997]</a:t>
            </a:r>
          </a:p>
          <a:p>
            <a:pPr lvl="1"/>
            <a:r>
              <a:rPr lang="en-US" dirty="0" smtClean="0"/>
              <a:t>Shared hidden layers</a:t>
            </a:r>
          </a:p>
          <a:p>
            <a:pPr lvl="2"/>
            <a:endParaRPr lang="en-US" dirty="0" smtClean="0"/>
          </a:p>
          <a:p>
            <a:r>
              <a:rPr lang="en-US" dirty="0" smtClean="0"/>
              <a:t>Generative models / Hierarchical </a:t>
            </a:r>
            <a:r>
              <a:rPr lang="en-US" dirty="0" err="1" smtClean="0"/>
              <a:t>Bayes</a:t>
            </a:r>
            <a:endParaRPr lang="en-US" dirty="0" smtClean="0"/>
          </a:p>
          <a:p>
            <a:pPr lvl="1"/>
            <a:r>
              <a:rPr lang="en-US" dirty="0" smtClean="0"/>
              <a:t>Shared hyper-parameters</a:t>
            </a:r>
          </a:p>
          <a:p>
            <a:endParaRPr lang="en-US" dirty="0" smtClean="0"/>
          </a:p>
        </p:txBody>
      </p:sp>
      <p:grpSp>
        <p:nvGrpSpPr>
          <p:cNvPr id="82" name="Group 81"/>
          <p:cNvGrpSpPr/>
          <p:nvPr/>
        </p:nvGrpSpPr>
        <p:grpSpPr>
          <a:xfrm>
            <a:off x="6697533" y="3627120"/>
            <a:ext cx="1455867" cy="1325880"/>
            <a:chOff x="6473241" y="3476512"/>
            <a:chExt cx="1455867" cy="1325880"/>
          </a:xfrm>
        </p:grpSpPr>
        <p:sp>
          <p:nvSpPr>
            <p:cNvPr id="5" name="Oval 29"/>
            <p:cNvSpPr>
              <a:spLocks noChangeAspect="1" noChangeArrowheads="1"/>
            </p:cNvSpPr>
            <p:nvPr/>
          </p:nvSpPr>
          <p:spPr bwMode="auto">
            <a:xfrm flipH="1">
              <a:off x="6473241"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4" name="Oval 29"/>
            <p:cNvSpPr>
              <a:spLocks noChangeAspect="1" noChangeArrowheads="1"/>
            </p:cNvSpPr>
            <p:nvPr/>
          </p:nvSpPr>
          <p:spPr bwMode="auto">
            <a:xfrm flipH="1">
              <a:off x="6798211"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5" name="Oval 29"/>
            <p:cNvSpPr>
              <a:spLocks noChangeAspect="1" noChangeArrowheads="1"/>
            </p:cNvSpPr>
            <p:nvPr/>
          </p:nvSpPr>
          <p:spPr bwMode="auto">
            <a:xfrm flipH="1">
              <a:off x="7123182"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6" name="Oval 29"/>
            <p:cNvSpPr>
              <a:spLocks noChangeAspect="1" noChangeArrowheads="1"/>
            </p:cNvSpPr>
            <p:nvPr/>
          </p:nvSpPr>
          <p:spPr bwMode="auto">
            <a:xfrm flipH="1">
              <a:off x="7448152"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7" name="Oval 29"/>
            <p:cNvSpPr>
              <a:spLocks noChangeAspect="1" noChangeArrowheads="1"/>
            </p:cNvSpPr>
            <p:nvPr/>
          </p:nvSpPr>
          <p:spPr bwMode="auto">
            <a:xfrm flipH="1">
              <a:off x="7773122"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8" name="Oval 29"/>
            <p:cNvSpPr>
              <a:spLocks noChangeAspect="1" noChangeArrowheads="1"/>
            </p:cNvSpPr>
            <p:nvPr/>
          </p:nvSpPr>
          <p:spPr bwMode="auto">
            <a:xfrm flipH="1">
              <a:off x="6707220" y="4451424"/>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9" name="Oval 29"/>
            <p:cNvSpPr>
              <a:spLocks noChangeAspect="1" noChangeArrowheads="1"/>
            </p:cNvSpPr>
            <p:nvPr/>
          </p:nvSpPr>
          <p:spPr bwMode="auto">
            <a:xfrm flipH="1">
              <a:off x="7123182" y="4451424"/>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20" name="Oval 29"/>
            <p:cNvSpPr>
              <a:spLocks noChangeAspect="1" noChangeArrowheads="1"/>
            </p:cNvSpPr>
            <p:nvPr/>
          </p:nvSpPr>
          <p:spPr bwMode="auto">
            <a:xfrm flipH="1">
              <a:off x="7552142" y="4451424"/>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21" name="Oval 29"/>
            <p:cNvSpPr>
              <a:spLocks noChangeAspect="1" noChangeArrowheads="1"/>
            </p:cNvSpPr>
            <p:nvPr/>
          </p:nvSpPr>
          <p:spPr bwMode="auto">
            <a:xfrm flipH="1">
              <a:off x="6798211" y="3671495"/>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22" name="Oval 29"/>
            <p:cNvSpPr>
              <a:spLocks noChangeAspect="1" noChangeArrowheads="1"/>
            </p:cNvSpPr>
            <p:nvPr/>
          </p:nvSpPr>
          <p:spPr bwMode="auto">
            <a:xfrm flipH="1">
              <a:off x="7448152" y="3671495"/>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cxnSp>
          <p:nvCxnSpPr>
            <p:cNvPr id="25" name="Straight Connector 24"/>
            <p:cNvCxnSpPr>
              <a:stCxn id="5" idx="0"/>
              <a:endCxn id="21" idx="4"/>
            </p:cNvCxnSpPr>
            <p:nvPr/>
          </p:nvCxnSpPr>
          <p:spPr bwMode="auto">
            <a:xfrm rot="5400000" flipH="1" flipV="1">
              <a:off x="6596730" y="3781985"/>
              <a:ext cx="233979" cy="32497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27" name="Straight Connector 26"/>
            <p:cNvCxnSpPr>
              <a:stCxn id="14" idx="0"/>
              <a:endCxn id="21" idx="4"/>
            </p:cNvCxnSpPr>
            <p:nvPr/>
          </p:nvCxnSpPr>
          <p:spPr bwMode="auto">
            <a:xfrm rot="5400000" flipH="1" flipV="1">
              <a:off x="6759215" y="3944470"/>
              <a:ext cx="233979" cy="1354"/>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34" name="Straight Connector 33"/>
            <p:cNvCxnSpPr>
              <a:stCxn id="21" idx="4"/>
              <a:endCxn id="15" idx="0"/>
            </p:cNvCxnSpPr>
            <p:nvPr/>
          </p:nvCxnSpPr>
          <p:spPr bwMode="auto">
            <a:xfrm rot="16200000" flipH="1">
              <a:off x="6921700" y="3781985"/>
              <a:ext cx="233979" cy="324970"/>
            </a:xfrm>
            <a:prstGeom prst="line">
              <a:avLst/>
            </a:prstGeom>
            <a:solidFill>
              <a:schemeClr val="accent1"/>
            </a:solidFill>
            <a:ln w="9525" cap="flat" cmpd="sng" algn="ctr">
              <a:solidFill>
                <a:schemeClr val="tx1"/>
              </a:solidFill>
              <a:prstDash val="solid"/>
              <a:round/>
              <a:headEnd type="triangle" w="sm" len="sm"/>
              <a:tailEnd type="none" w="sm" len="sm"/>
            </a:ln>
            <a:effectLst/>
          </p:spPr>
        </p:cxnSp>
        <p:cxnSp>
          <p:nvCxnSpPr>
            <p:cNvPr id="37" name="Straight Connector 36"/>
            <p:cNvCxnSpPr>
              <a:stCxn id="21" idx="4"/>
              <a:endCxn id="16" idx="0"/>
            </p:cNvCxnSpPr>
            <p:nvPr/>
          </p:nvCxnSpPr>
          <p:spPr bwMode="auto">
            <a:xfrm rot="16200000" flipH="1">
              <a:off x="7084185" y="3619500"/>
              <a:ext cx="233979" cy="649941"/>
            </a:xfrm>
            <a:prstGeom prst="line">
              <a:avLst/>
            </a:prstGeom>
            <a:solidFill>
              <a:schemeClr val="accent1"/>
            </a:solidFill>
            <a:ln w="9525" cap="flat" cmpd="sng" algn="ctr">
              <a:solidFill>
                <a:schemeClr val="tx1"/>
              </a:solidFill>
              <a:prstDash val="solid"/>
              <a:round/>
              <a:headEnd type="triangle" w="sm" len="sm"/>
              <a:tailEnd type="none" w="sm" len="sm"/>
            </a:ln>
            <a:effectLst/>
          </p:spPr>
        </p:cxnSp>
        <p:cxnSp>
          <p:nvCxnSpPr>
            <p:cNvPr id="39" name="Straight Connector 38"/>
            <p:cNvCxnSpPr>
              <a:stCxn id="21" idx="4"/>
              <a:endCxn id="17" idx="0"/>
            </p:cNvCxnSpPr>
            <p:nvPr/>
          </p:nvCxnSpPr>
          <p:spPr bwMode="auto">
            <a:xfrm rot="16200000" flipH="1">
              <a:off x="7246670" y="3457015"/>
              <a:ext cx="233979" cy="974911"/>
            </a:xfrm>
            <a:prstGeom prst="line">
              <a:avLst/>
            </a:prstGeom>
            <a:solidFill>
              <a:schemeClr val="accent1"/>
            </a:solidFill>
            <a:ln w="9525" cap="flat" cmpd="sng" algn="ctr">
              <a:solidFill>
                <a:schemeClr val="tx1"/>
              </a:solidFill>
              <a:prstDash val="solid"/>
              <a:round/>
              <a:headEnd type="triangle" w="sm" len="sm"/>
              <a:tailEnd type="none" w="sm" len="sm"/>
            </a:ln>
            <a:effectLst/>
          </p:spPr>
        </p:cxnSp>
        <p:cxnSp>
          <p:nvCxnSpPr>
            <p:cNvPr id="43" name="Straight Connector 42"/>
            <p:cNvCxnSpPr>
              <a:stCxn id="14" idx="0"/>
              <a:endCxn id="22" idx="4"/>
            </p:cNvCxnSpPr>
            <p:nvPr/>
          </p:nvCxnSpPr>
          <p:spPr bwMode="auto">
            <a:xfrm rot="5400000" flipH="1" flipV="1">
              <a:off x="7084185" y="3619500"/>
              <a:ext cx="233979" cy="649941"/>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48" name="Straight Connector 47"/>
            <p:cNvCxnSpPr>
              <a:stCxn id="16" idx="0"/>
              <a:endCxn id="22" idx="4"/>
            </p:cNvCxnSpPr>
            <p:nvPr/>
          </p:nvCxnSpPr>
          <p:spPr bwMode="auto">
            <a:xfrm rot="5400000" flipH="1" flipV="1">
              <a:off x="7409155" y="3944470"/>
              <a:ext cx="233979" cy="1354"/>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51" name="Straight Connector 50"/>
            <p:cNvCxnSpPr>
              <a:stCxn id="22" idx="4"/>
              <a:endCxn id="17" idx="0"/>
            </p:cNvCxnSpPr>
            <p:nvPr/>
          </p:nvCxnSpPr>
          <p:spPr bwMode="auto">
            <a:xfrm rot="16200000" flipH="1">
              <a:off x="7571641" y="3781985"/>
              <a:ext cx="233979" cy="324970"/>
            </a:xfrm>
            <a:prstGeom prst="line">
              <a:avLst/>
            </a:prstGeom>
            <a:solidFill>
              <a:schemeClr val="accent1"/>
            </a:solidFill>
            <a:ln w="9525" cap="flat" cmpd="sng" algn="ctr">
              <a:solidFill>
                <a:schemeClr val="tx1"/>
              </a:solidFill>
              <a:prstDash val="solid"/>
              <a:round/>
              <a:headEnd type="triangle" w="sm" len="sm"/>
              <a:tailEnd type="none" w="sm" len="sm"/>
            </a:ln>
            <a:effectLst/>
          </p:spPr>
        </p:cxnSp>
        <p:cxnSp>
          <p:nvCxnSpPr>
            <p:cNvPr id="53" name="Straight Connector 52"/>
            <p:cNvCxnSpPr>
              <a:stCxn id="18" idx="0"/>
              <a:endCxn id="5" idx="4"/>
            </p:cNvCxnSpPr>
            <p:nvPr/>
          </p:nvCxnSpPr>
          <p:spPr bwMode="auto">
            <a:xfrm rot="16200000" flipV="1">
              <a:off x="6551234" y="4217445"/>
              <a:ext cx="233979" cy="233979"/>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55" name="Straight Connector 54"/>
            <p:cNvCxnSpPr>
              <a:stCxn id="15" idx="0"/>
              <a:endCxn id="22" idx="4"/>
            </p:cNvCxnSpPr>
            <p:nvPr/>
          </p:nvCxnSpPr>
          <p:spPr bwMode="auto">
            <a:xfrm rot="5400000" flipH="1" flipV="1">
              <a:off x="7246670" y="3781985"/>
              <a:ext cx="233979" cy="32497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57" name="Straight Connector 56"/>
            <p:cNvCxnSpPr>
              <a:stCxn id="5" idx="0"/>
              <a:endCxn id="22" idx="4"/>
            </p:cNvCxnSpPr>
            <p:nvPr/>
          </p:nvCxnSpPr>
          <p:spPr bwMode="auto">
            <a:xfrm rot="5400000" flipH="1" flipV="1">
              <a:off x="6921700" y="3457015"/>
              <a:ext cx="233979" cy="974911"/>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59" name="Straight Connector 58"/>
            <p:cNvCxnSpPr>
              <a:stCxn id="18" idx="0"/>
              <a:endCxn id="14" idx="4"/>
            </p:cNvCxnSpPr>
            <p:nvPr/>
          </p:nvCxnSpPr>
          <p:spPr bwMode="auto">
            <a:xfrm rot="5400000" flipH="1" flipV="1">
              <a:off x="6713719" y="4288939"/>
              <a:ext cx="233979" cy="90992"/>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1" name="Straight Connector 60"/>
            <p:cNvCxnSpPr>
              <a:stCxn id="18" idx="0"/>
              <a:endCxn id="15" idx="4"/>
            </p:cNvCxnSpPr>
            <p:nvPr/>
          </p:nvCxnSpPr>
          <p:spPr bwMode="auto">
            <a:xfrm rot="5400000" flipH="1" flipV="1">
              <a:off x="6876204" y="4126454"/>
              <a:ext cx="233979" cy="415962"/>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3" name="Straight Connector 62"/>
            <p:cNvCxnSpPr>
              <a:stCxn id="19" idx="0"/>
              <a:endCxn id="14" idx="4"/>
            </p:cNvCxnSpPr>
            <p:nvPr/>
          </p:nvCxnSpPr>
          <p:spPr bwMode="auto">
            <a:xfrm rot="16200000" flipV="1">
              <a:off x="6921700" y="4171949"/>
              <a:ext cx="233979" cy="32497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5" name="Straight Connector 64"/>
            <p:cNvCxnSpPr>
              <a:stCxn id="19" idx="0"/>
              <a:endCxn id="15" idx="4"/>
            </p:cNvCxnSpPr>
            <p:nvPr/>
          </p:nvCxnSpPr>
          <p:spPr bwMode="auto">
            <a:xfrm rot="5400000" flipH="1" flipV="1">
              <a:off x="7084185" y="4334435"/>
              <a:ext cx="233979" cy="1354"/>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7" name="Straight Connector 66"/>
            <p:cNvCxnSpPr>
              <a:stCxn id="19" idx="0"/>
              <a:endCxn id="16" idx="3"/>
            </p:cNvCxnSpPr>
            <p:nvPr/>
          </p:nvCxnSpPr>
          <p:spPr bwMode="auto">
            <a:xfrm rot="5400000" flipH="1" flipV="1">
              <a:off x="7262823" y="4132953"/>
              <a:ext cx="256822" cy="38012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9" name="Straight Connector 68"/>
            <p:cNvCxnSpPr>
              <a:stCxn id="20" idx="0"/>
              <a:endCxn id="15" idx="4"/>
            </p:cNvCxnSpPr>
            <p:nvPr/>
          </p:nvCxnSpPr>
          <p:spPr bwMode="auto">
            <a:xfrm rot="16200000" flipV="1">
              <a:off x="7298666" y="4119954"/>
              <a:ext cx="233979" cy="428961"/>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71" name="Straight Connector 70"/>
            <p:cNvCxnSpPr>
              <a:stCxn id="20" idx="0"/>
              <a:endCxn id="16" idx="4"/>
            </p:cNvCxnSpPr>
            <p:nvPr/>
          </p:nvCxnSpPr>
          <p:spPr bwMode="auto">
            <a:xfrm rot="16200000" flipV="1">
              <a:off x="7461151" y="4282439"/>
              <a:ext cx="233979" cy="103991"/>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73" name="Straight Connector 72"/>
            <p:cNvCxnSpPr>
              <a:stCxn id="20" idx="0"/>
              <a:endCxn id="17" idx="4"/>
            </p:cNvCxnSpPr>
            <p:nvPr/>
          </p:nvCxnSpPr>
          <p:spPr bwMode="auto">
            <a:xfrm rot="5400000" flipH="1" flipV="1">
              <a:off x="7623636" y="4223945"/>
              <a:ext cx="233979" cy="22098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1" name="Straight Arrow Connector 80"/>
            <p:cNvCxnSpPr>
              <a:stCxn id="21" idx="0"/>
            </p:cNvCxnSpPr>
            <p:nvPr/>
          </p:nvCxnSpPr>
          <p:spPr bwMode="auto">
            <a:xfrm rot="16200000" flipV="1">
              <a:off x="6778374" y="3573665"/>
              <a:ext cx="194982"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3" name="Straight Arrow Connector 82"/>
            <p:cNvCxnSpPr>
              <a:stCxn id="22" idx="0"/>
            </p:cNvCxnSpPr>
            <p:nvPr/>
          </p:nvCxnSpPr>
          <p:spPr bwMode="auto">
            <a:xfrm rot="5400000" flipH="1" flipV="1">
              <a:off x="7428992" y="3573665"/>
              <a:ext cx="194983"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4" name="Straight Arrow Connector 83"/>
            <p:cNvCxnSpPr/>
            <p:nvPr/>
          </p:nvCxnSpPr>
          <p:spPr bwMode="auto">
            <a:xfrm rot="16200000" flipV="1">
              <a:off x="6687383" y="4704562"/>
              <a:ext cx="194982"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5" name="Straight Arrow Connector 84"/>
            <p:cNvCxnSpPr/>
            <p:nvPr/>
          </p:nvCxnSpPr>
          <p:spPr bwMode="auto">
            <a:xfrm rot="16200000" flipV="1">
              <a:off x="7102668" y="4704562"/>
              <a:ext cx="194982"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6" name="Straight Arrow Connector 85"/>
            <p:cNvCxnSpPr/>
            <p:nvPr/>
          </p:nvCxnSpPr>
          <p:spPr bwMode="auto">
            <a:xfrm rot="16200000" flipV="1">
              <a:off x="7532983" y="4704562"/>
              <a:ext cx="194982"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grpSp>
      <p:grpSp>
        <p:nvGrpSpPr>
          <p:cNvPr id="80" name="Group 79"/>
          <p:cNvGrpSpPr/>
          <p:nvPr/>
        </p:nvGrpSpPr>
        <p:grpSpPr>
          <a:xfrm>
            <a:off x="6629400" y="5490347"/>
            <a:ext cx="1570554" cy="986653"/>
            <a:chOff x="3447796" y="3719764"/>
            <a:chExt cx="3200400" cy="2010555"/>
          </a:xfrm>
        </p:grpSpPr>
        <p:sp>
          <p:nvSpPr>
            <p:cNvPr id="46" name="Oval 28"/>
            <p:cNvSpPr>
              <a:spLocks noChangeArrowheads="1"/>
            </p:cNvSpPr>
            <p:nvPr/>
          </p:nvSpPr>
          <p:spPr bwMode="auto">
            <a:xfrm flipH="1">
              <a:off x="3447796" y="4619003"/>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dirty="0"/>
            </a:p>
          </p:txBody>
        </p:sp>
        <p:sp>
          <p:nvSpPr>
            <p:cNvPr id="47" name="Oval 28"/>
            <p:cNvSpPr>
              <a:spLocks noChangeArrowheads="1"/>
            </p:cNvSpPr>
            <p:nvPr/>
          </p:nvSpPr>
          <p:spPr bwMode="auto">
            <a:xfrm flipH="1">
              <a:off x="3447796" y="5368115"/>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49" name="Straight Arrow Connector 48"/>
            <p:cNvCxnSpPr>
              <a:stCxn id="46" idx="4"/>
              <a:endCxn id="47" idx="0"/>
            </p:cNvCxnSpPr>
            <p:nvPr/>
          </p:nvCxnSpPr>
          <p:spPr bwMode="auto">
            <a:xfrm rot="5400000">
              <a:off x="3435444" y="5174661"/>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50" name="Oval 28"/>
            <p:cNvSpPr>
              <a:spLocks noChangeArrowheads="1"/>
            </p:cNvSpPr>
            <p:nvPr/>
          </p:nvSpPr>
          <p:spPr bwMode="auto">
            <a:xfrm flipH="1">
              <a:off x="4838192" y="3719764"/>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cxnSp>
          <p:nvCxnSpPr>
            <p:cNvPr id="52" name="Straight Arrow Connector 51"/>
            <p:cNvCxnSpPr>
              <a:stCxn id="50" idx="4"/>
              <a:endCxn id="46" idx="0"/>
            </p:cNvCxnSpPr>
            <p:nvPr/>
          </p:nvCxnSpPr>
          <p:spPr bwMode="auto">
            <a:xfrm rot="5400000">
              <a:off x="4055579" y="3655287"/>
              <a:ext cx="537035" cy="1390396"/>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54" name="Oval 28"/>
            <p:cNvSpPr>
              <a:spLocks noChangeArrowheads="1"/>
            </p:cNvSpPr>
            <p:nvPr/>
          </p:nvSpPr>
          <p:spPr bwMode="auto">
            <a:xfrm flipH="1">
              <a:off x="4133596" y="4615368"/>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dirty="0"/>
            </a:p>
          </p:txBody>
        </p:sp>
        <p:sp>
          <p:nvSpPr>
            <p:cNvPr id="56" name="Oval 28"/>
            <p:cNvSpPr>
              <a:spLocks noChangeArrowheads="1"/>
            </p:cNvSpPr>
            <p:nvPr/>
          </p:nvSpPr>
          <p:spPr bwMode="auto">
            <a:xfrm flipH="1">
              <a:off x="4133596" y="5364480"/>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58" name="Straight Arrow Connector 57"/>
            <p:cNvCxnSpPr>
              <a:stCxn id="54" idx="4"/>
              <a:endCxn id="56" idx="0"/>
            </p:cNvCxnSpPr>
            <p:nvPr/>
          </p:nvCxnSpPr>
          <p:spPr bwMode="auto">
            <a:xfrm rot="5400000">
              <a:off x="4121244" y="5171026"/>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60" name="Oval 28"/>
            <p:cNvSpPr>
              <a:spLocks noChangeArrowheads="1"/>
            </p:cNvSpPr>
            <p:nvPr/>
          </p:nvSpPr>
          <p:spPr bwMode="auto">
            <a:xfrm flipH="1">
              <a:off x="4838192" y="4615368"/>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62" name="Oval 28"/>
            <p:cNvSpPr>
              <a:spLocks noChangeArrowheads="1"/>
            </p:cNvSpPr>
            <p:nvPr/>
          </p:nvSpPr>
          <p:spPr bwMode="auto">
            <a:xfrm flipH="1">
              <a:off x="4838192" y="5364480"/>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64" name="Straight Arrow Connector 63"/>
            <p:cNvCxnSpPr>
              <a:stCxn id="60" idx="4"/>
              <a:endCxn id="62" idx="0"/>
            </p:cNvCxnSpPr>
            <p:nvPr/>
          </p:nvCxnSpPr>
          <p:spPr bwMode="auto">
            <a:xfrm rot="5400000">
              <a:off x="4825840" y="5171026"/>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66" name="Oval 28"/>
            <p:cNvSpPr>
              <a:spLocks noChangeArrowheads="1"/>
            </p:cNvSpPr>
            <p:nvPr/>
          </p:nvSpPr>
          <p:spPr bwMode="auto">
            <a:xfrm flipH="1">
              <a:off x="5581396" y="4615368"/>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68" name="Oval 28"/>
            <p:cNvSpPr>
              <a:spLocks noChangeArrowheads="1"/>
            </p:cNvSpPr>
            <p:nvPr/>
          </p:nvSpPr>
          <p:spPr bwMode="auto">
            <a:xfrm flipH="1">
              <a:off x="5581396" y="5364480"/>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70" name="Straight Arrow Connector 69"/>
            <p:cNvCxnSpPr>
              <a:stCxn id="66" idx="4"/>
              <a:endCxn id="68" idx="0"/>
            </p:cNvCxnSpPr>
            <p:nvPr/>
          </p:nvCxnSpPr>
          <p:spPr bwMode="auto">
            <a:xfrm rot="5400000">
              <a:off x="5569044" y="5171026"/>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72" name="Oval 28"/>
            <p:cNvSpPr>
              <a:spLocks noChangeArrowheads="1"/>
            </p:cNvSpPr>
            <p:nvPr/>
          </p:nvSpPr>
          <p:spPr bwMode="auto">
            <a:xfrm flipH="1">
              <a:off x="6285992" y="4615368"/>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74" name="Oval 28"/>
            <p:cNvSpPr>
              <a:spLocks noChangeArrowheads="1"/>
            </p:cNvSpPr>
            <p:nvPr/>
          </p:nvSpPr>
          <p:spPr bwMode="auto">
            <a:xfrm flipH="1">
              <a:off x="6285992" y="5364480"/>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75" name="Straight Arrow Connector 74"/>
            <p:cNvCxnSpPr>
              <a:stCxn id="72" idx="4"/>
              <a:endCxn id="74" idx="0"/>
            </p:cNvCxnSpPr>
            <p:nvPr/>
          </p:nvCxnSpPr>
          <p:spPr bwMode="auto">
            <a:xfrm rot="5400000">
              <a:off x="6273640" y="5171026"/>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76" name="Straight Arrow Connector 75"/>
            <p:cNvCxnSpPr>
              <a:endCxn id="54" idx="0"/>
            </p:cNvCxnSpPr>
            <p:nvPr/>
          </p:nvCxnSpPr>
          <p:spPr bwMode="auto">
            <a:xfrm rot="10800000" flipV="1">
              <a:off x="4314698" y="4081970"/>
              <a:ext cx="705542" cy="53339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77" name="Straight Arrow Connector 76"/>
            <p:cNvCxnSpPr>
              <a:endCxn id="60" idx="0"/>
            </p:cNvCxnSpPr>
            <p:nvPr/>
          </p:nvCxnSpPr>
          <p:spPr bwMode="auto">
            <a:xfrm rot="5400000">
              <a:off x="4753070" y="4348196"/>
              <a:ext cx="533396" cy="94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78" name="Straight Arrow Connector 77"/>
            <p:cNvCxnSpPr>
              <a:endCxn id="66" idx="0"/>
            </p:cNvCxnSpPr>
            <p:nvPr/>
          </p:nvCxnSpPr>
          <p:spPr bwMode="auto">
            <a:xfrm>
              <a:off x="5020243" y="4081974"/>
              <a:ext cx="742255" cy="533394"/>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79" name="Straight Arrow Connector 78"/>
            <p:cNvCxnSpPr>
              <a:endCxn id="72" idx="0"/>
            </p:cNvCxnSpPr>
            <p:nvPr/>
          </p:nvCxnSpPr>
          <p:spPr bwMode="auto">
            <a:xfrm>
              <a:off x="5020243" y="4081976"/>
              <a:ext cx="1446851" cy="533392"/>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grpSp>
    </p:spTree>
    <p:custDataLst>
      <p:tags r:id="rId1"/>
    </p:custDataLst>
  </p:cSld>
  <p:clrMapOvr>
    <a:masterClrMapping/>
  </p:clrMapOvr>
  <p:transition advTm="963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6" name="Picture 5" descr="bar-crop.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914400" y="2120900"/>
            <a:ext cx="3352800" cy="3822700"/>
          </a:xfrm>
          <a:prstGeom prst="rect">
            <a:avLst/>
          </a:prstGeom>
        </p:spPr>
      </p:pic>
      <p:sp>
        <p:nvSpPr>
          <p:cNvPr id="7" name="Content Placeholder 6"/>
          <p:cNvSpPr>
            <a:spLocks noGrp="1"/>
          </p:cNvSpPr>
          <p:nvPr>
            <p:ph idx="1"/>
          </p:nvPr>
        </p:nvSpPr>
        <p:spPr>
          <a:xfrm>
            <a:off x="4953000" y="1676400"/>
            <a:ext cx="3505200" cy="4419600"/>
          </a:xfrm>
        </p:spPr>
        <p:txBody>
          <a:bodyPr/>
          <a:lstStyle/>
          <a:p>
            <a:pPr>
              <a:buNone/>
            </a:pPr>
            <a:endParaRPr lang="en-US" sz="2400" dirty="0" smtClean="0"/>
          </a:p>
          <a:p>
            <a:pPr marL="342900" lvl="1" indent="-342900">
              <a:buClr>
                <a:srgbClr val="800040"/>
              </a:buClr>
              <a:buFontTx/>
              <a:buChar char="•"/>
            </a:pPr>
            <a:r>
              <a:rPr lang="en-US" sz="2400" dirty="0" smtClean="0"/>
              <a:t>Bird prediction task</a:t>
            </a:r>
          </a:p>
          <a:p>
            <a:pPr marL="342900" lvl="1" indent="-342900">
              <a:buClr>
                <a:srgbClr val="800040"/>
              </a:buClr>
            </a:pPr>
            <a:r>
              <a:rPr lang="en-US" sz="2400" dirty="0" smtClean="0"/>
              <a:t>&gt; 5% improvement</a:t>
            </a:r>
          </a:p>
          <a:p>
            <a:endParaRPr lang="en-US" sz="2400" dirty="0" smtClean="0"/>
          </a:p>
          <a:p>
            <a:r>
              <a:rPr lang="en-US" sz="2400" dirty="0" smtClean="0"/>
              <a:t>Details:</a:t>
            </a:r>
            <a:endParaRPr lang="en-US" sz="1200" dirty="0" smtClean="0"/>
          </a:p>
          <a:p>
            <a:pPr lvl="1"/>
            <a:r>
              <a:rPr lang="en-US" sz="1800" dirty="0" smtClean="0"/>
              <a:t>SVM with RBF kernels</a:t>
            </a:r>
          </a:p>
          <a:p>
            <a:pPr lvl="1"/>
            <a:r>
              <a:rPr lang="en-US" sz="1800" dirty="0" smtClean="0"/>
              <a:t>G = cycle</a:t>
            </a:r>
          </a:p>
          <a:p>
            <a:pPr lvl="1"/>
            <a:r>
              <a:rPr lang="en-US" sz="1800" dirty="0" smtClean="0"/>
              <a:t>Grid search for C and </a:t>
            </a:r>
            <a:r>
              <a:rPr lang="en-US" sz="1800" dirty="0" err="1" smtClean="0"/>
              <a:t>γ</a:t>
            </a:r>
            <a:r>
              <a:rPr lang="en-US" sz="1800" dirty="0" smtClean="0"/>
              <a:t> </a:t>
            </a:r>
          </a:p>
          <a:p>
            <a:pPr lvl="1"/>
            <a:r>
              <a:rPr lang="en-US" sz="1800" dirty="0" err="1" smtClean="0"/>
              <a:t>α</a:t>
            </a:r>
            <a:r>
              <a:rPr lang="en-US" sz="1800" dirty="0" smtClean="0"/>
              <a:t> </a:t>
            </a:r>
            <a:r>
              <a:rPr lang="en-US" sz="1800" dirty="0" smtClean="0"/>
              <a:t>= 2</a:t>
            </a:r>
            <a:r>
              <a:rPr lang="en-US" sz="1800" baseline="30000" dirty="0" smtClean="0"/>
              <a:t>-8</a:t>
            </a:r>
            <a:r>
              <a:rPr lang="en-US" sz="1800" dirty="0" smtClean="0"/>
              <a:t>  (robust to many choices)</a:t>
            </a:r>
          </a:p>
        </p:txBody>
      </p:sp>
      <p:sp>
        <p:nvSpPr>
          <p:cNvPr id="8" name="TextBox 7"/>
          <p:cNvSpPr txBox="1"/>
          <p:nvPr/>
        </p:nvSpPr>
        <p:spPr>
          <a:xfrm>
            <a:off x="1905000" y="1676400"/>
            <a:ext cx="1600200" cy="369332"/>
          </a:xfrm>
          <a:prstGeom prst="rect">
            <a:avLst/>
          </a:prstGeom>
          <a:noFill/>
        </p:spPr>
        <p:txBody>
          <a:bodyPr wrap="square" rtlCol="0">
            <a:spAutoFit/>
          </a:bodyPr>
          <a:lstStyle/>
          <a:p>
            <a:pPr algn="ctr"/>
            <a:r>
              <a:rPr lang="en-US" dirty="0" smtClean="0"/>
              <a:t>AUC</a:t>
            </a:r>
            <a:endParaRPr lang="en-US" dirty="0"/>
          </a:p>
        </p:txBody>
      </p:sp>
      <p:sp>
        <p:nvSpPr>
          <p:cNvPr id="10" name="TextBox 9"/>
          <p:cNvSpPr txBox="1"/>
          <p:nvPr/>
        </p:nvSpPr>
        <p:spPr>
          <a:xfrm rot="2952158">
            <a:off x="1768264" y="6011474"/>
            <a:ext cx="825867" cy="369332"/>
          </a:xfrm>
          <a:prstGeom prst="rect">
            <a:avLst/>
          </a:prstGeom>
          <a:noFill/>
        </p:spPr>
        <p:txBody>
          <a:bodyPr wrap="none" rtlCol="0">
            <a:spAutoFit/>
          </a:bodyPr>
          <a:lstStyle/>
          <a:p>
            <a:r>
              <a:rPr lang="en-US" dirty="0" smtClean="0"/>
              <a:t>Pooled</a:t>
            </a:r>
            <a:endParaRPr lang="en-US" dirty="0"/>
          </a:p>
        </p:txBody>
      </p:sp>
      <p:sp>
        <p:nvSpPr>
          <p:cNvPr id="12" name="TextBox 11"/>
          <p:cNvSpPr txBox="1"/>
          <p:nvPr/>
        </p:nvSpPr>
        <p:spPr>
          <a:xfrm rot="2952158">
            <a:off x="2493334" y="6075779"/>
            <a:ext cx="980575" cy="369332"/>
          </a:xfrm>
          <a:prstGeom prst="rect">
            <a:avLst/>
          </a:prstGeom>
          <a:noFill/>
        </p:spPr>
        <p:txBody>
          <a:bodyPr wrap="none" rtlCol="0">
            <a:spAutoFit/>
          </a:bodyPr>
          <a:lstStyle/>
          <a:p>
            <a:r>
              <a:rPr lang="en-US" dirty="0" smtClean="0"/>
              <a:t>Separate</a:t>
            </a:r>
            <a:endParaRPr lang="en-US" dirty="0"/>
          </a:p>
        </p:txBody>
      </p:sp>
      <p:sp>
        <p:nvSpPr>
          <p:cNvPr id="13" name="TextBox 12"/>
          <p:cNvSpPr txBox="1"/>
          <p:nvPr/>
        </p:nvSpPr>
        <p:spPr>
          <a:xfrm rot="2952158">
            <a:off x="3222151" y="6128431"/>
            <a:ext cx="1120820" cy="369332"/>
          </a:xfrm>
          <a:prstGeom prst="rect">
            <a:avLst/>
          </a:prstGeom>
          <a:noFill/>
        </p:spPr>
        <p:txBody>
          <a:bodyPr wrap="none" rtlCol="0">
            <a:spAutoFit/>
          </a:bodyPr>
          <a:lstStyle/>
          <a:p>
            <a:r>
              <a:rPr lang="en-US" dirty="0" smtClean="0"/>
              <a:t>Multitask</a:t>
            </a:r>
            <a:endParaRPr lang="en-US" dirty="0"/>
          </a:p>
        </p:txBody>
      </p:sp>
      <p:grpSp>
        <p:nvGrpSpPr>
          <p:cNvPr id="14" name="Group 13"/>
          <p:cNvGrpSpPr/>
          <p:nvPr/>
        </p:nvGrpSpPr>
        <p:grpSpPr>
          <a:xfrm>
            <a:off x="5334000" y="838200"/>
            <a:ext cx="3429000" cy="184235"/>
            <a:chOff x="609600" y="2971800"/>
            <a:chExt cx="7239000" cy="388940"/>
          </a:xfrm>
        </p:grpSpPr>
        <p:sp>
          <p:nvSpPr>
            <p:cNvPr id="15" name="Oval 14"/>
            <p:cNvSpPr/>
            <p:nvPr/>
          </p:nvSpPr>
          <p:spPr bwMode="auto">
            <a:xfrm>
              <a:off x="6096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16" name="Oval 15"/>
            <p:cNvSpPr/>
            <p:nvPr/>
          </p:nvSpPr>
          <p:spPr bwMode="auto">
            <a:xfrm>
              <a:off x="12954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17" name="Straight Connector 16"/>
            <p:cNvCxnSpPr>
              <a:stCxn id="15" idx="6"/>
              <a:endCxn id="16" idx="2"/>
            </p:cNvCxnSpPr>
            <p:nvPr/>
          </p:nvCxnSpPr>
          <p:spPr bwMode="auto">
            <a:xfrm>
              <a:off x="9906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Oval 17"/>
            <p:cNvSpPr/>
            <p:nvPr/>
          </p:nvSpPr>
          <p:spPr bwMode="auto">
            <a:xfrm>
              <a:off x="1981200" y="2973388"/>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19" name="Straight Connector 18"/>
            <p:cNvCxnSpPr>
              <a:endCxn id="18" idx="2"/>
            </p:cNvCxnSpPr>
            <p:nvPr/>
          </p:nvCxnSpPr>
          <p:spPr bwMode="auto">
            <a:xfrm>
              <a:off x="1676400" y="3163888"/>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Oval 19"/>
            <p:cNvSpPr/>
            <p:nvPr/>
          </p:nvSpPr>
          <p:spPr bwMode="auto">
            <a:xfrm>
              <a:off x="26670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21" name="Straight Connector 20"/>
            <p:cNvCxnSpPr>
              <a:endCxn id="20" idx="2"/>
            </p:cNvCxnSpPr>
            <p:nvPr/>
          </p:nvCxnSpPr>
          <p:spPr bwMode="auto">
            <a:xfrm>
              <a:off x="23622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Oval 21"/>
            <p:cNvSpPr/>
            <p:nvPr/>
          </p:nvSpPr>
          <p:spPr bwMode="auto">
            <a:xfrm>
              <a:off x="3352800" y="2974976"/>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23" name="Straight Connector 22"/>
            <p:cNvCxnSpPr>
              <a:endCxn id="22" idx="2"/>
            </p:cNvCxnSpPr>
            <p:nvPr/>
          </p:nvCxnSpPr>
          <p:spPr bwMode="auto">
            <a:xfrm>
              <a:off x="3048000" y="3165476"/>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Oval 23"/>
            <p:cNvSpPr/>
            <p:nvPr/>
          </p:nvSpPr>
          <p:spPr bwMode="auto">
            <a:xfrm>
              <a:off x="40386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25" name="Straight Connector 24"/>
            <p:cNvCxnSpPr>
              <a:endCxn id="24" idx="2"/>
            </p:cNvCxnSpPr>
            <p:nvPr/>
          </p:nvCxnSpPr>
          <p:spPr bwMode="auto">
            <a:xfrm>
              <a:off x="37338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Oval 25"/>
            <p:cNvSpPr/>
            <p:nvPr/>
          </p:nvSpPr>
          <p:spPr bwMode="auto">
            <a:xfrm>
              <a:off x="4724400" y="2976564"/>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27" name="Straight Connector 26"/>
            <p:cNvCxnSpPr>
              <a:endCxn id="26" idx="2"/>
            </p:cNvCxnSpPr>
            <p:nvPr/>
          </p:nvCxnSpPr>
          <p:spPr bwMode="auto">
            <a:xfrm>
              <a:off x="4419600" y="3167064"/>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 name="Oval 27"/>
            <p:cNvSpPr/>
            <p:nvPr/>
          </p:nvSpPr>
          <p:spPr bwMode="auto">
            <a:xfrm>
              <a:off x="54102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29" name="Straight Connector 28"/>
            <p:cNvCxnSpPr>
              <a:endCxn id="28" idx="2"/>
            </p:cNvCxnSpPr>
            <p:nvPr/>
          </p:nvCxnSpPr>
          <p:spPr bwMode="auto">
            <a:xfrm>
              <a:off x="51054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Oval 29"/>
            <p:cNvSpPr/>
            <p:nvPr/>
          </p:nvSpPr>
          <p:spPr bwMode="auto">
            <a:xfrm>
              <a:off x="60960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31" name="Straight Connector 30"/>
            <p:cNvCxnSpPr>
              <a:endCxn id="30" idx="2"/>
            </p:cNvCxnSpPr>
            <p:nvPr/>
          </p:nvCxnSpPr>
          <p:spPr bwMode="auto">
            <a:xfrm>
              <a:off x="57912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 name="Oval 31"/>
            <p:cNvSpPr/>
            <p:nvPr/>
          </p:nvSpPr>
          <p:spPr bwMode="auto">
            <a:xfrm>
              <a:off x="6781800" y="2978152"/>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33" name="Straight Connector 32"/>
            <p:cNvCxnSpPr>
              <a:endCxn id="32" idx="2"/>
            </p:cNvCxnSpPr>
            <p:nvPr/>
          </p:nvCxnSpPr>
          <p:spPr bwMode="auto">
            <a:xfrm>
              <a:off x="6477000" y="3168652"/>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Oval 33"/>
            <p:cNvSpPr/>
            <p:nvPr/>
          </p:nvSpPr>
          <p:spPr bwMode="auto">
            <a:xfrm>
              <a:off x="7467600" y="297974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35" name="Straight Connector 34"/>
            <p:cNvCxnSpPr>
              <a:endCxn id="34" idx="2"/>
            </p:cNvCxnSpPr>
            <p:nvPr/>
          </p:nvCxnSpPr>
          <p:spPr bwMode="auto">
            <a:xfrm>
              <a:off x="7162800" y="317024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hape 35"/>
            <p:cNvCxnSpPr>
              <a:stCxn id="34" idx="6"/>
              <a:endCxn id="15" idx="2"/>
            </p:cNvCxnSpPr>
            <p:nvPr/>
          </p:nvCxnSpPr>
          <p:spPr bwMode="auto">
            <a:xfrm flipH="1" flipV="1">
              <a:off x="609600" y="3162300"/>
              <a:ext cx="7239000" cy="7940"/>
            </a:xfrm>
            <a:prstGeom prst="curvedConnector5">
              <a:avLst>
                <a:gd name="adj1" fmla="val -3158"/>
                <a:gd name="adj2" fmla="val 7982305"/>
                <a:gd name="adj3" fmla="val 103158"/>
              </a:avLst>
            </a:prstGeom>
            <a:solidFill>
              <a:schemeClr val="accent1"/>
            </a:solidFill>
            <a:ln w="9525" cap="flat" cmpd="sng"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to C and gamma</a:t>
            </a:r>
            <a:endParaRPr lang="en-US" dirty="0"/>
          </a:p>
        </p:txBody>
      </p:sp>
      <p:pic>
        <p:nvPicPr>
          <p:cNvPr id="5" name="Picture 4" descr="pooled_4K.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0" y="2286000"/>
            <a:ext cx="3086577" cy="2560320"/>
          </a:xfrm>
          <a:prstGeom prst="rect">
            <a:avLst/>
          </a:prstGeom>
        </p:spPr>
      </p:pic>
      <p:pic>
        <p:nvPicPr>
          <p:cNvPr id="6" name="Picture 5" descr="cycle1_4K.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3042279" y="2286000"/>
            <a:ext cx="3086575" cy="2560320"/>
          </a:xfrm>
          <a:prstGeom prst="rect">
            <a:avLst/>
          </a:prstGeom>
        </p:spPr>
      </p:pic>
      <p:pic>
        <p:nvPicPr>
          <p:cNvPr id="7" name="Picture 6" descr="cycle3_4K.pdf"/>
          <p:cNvPicPr>
            <a:picLocks noChangeAspect="1"/>
          </p:cNvPicPr>
          <p:nvPr/>
        </p:nvPicPr>
        <mc:AlternateContent>
          <mc:Choice xmlns:ma="http://schemas.microsoft.com/office/mac/drawingml/2008/main" Requires="ma">
            <p:blipFill>
              <a:blip r:embed="rId6"/>
              <a:stretch>
                <a:fillRect/>
              </a:stretch>
            </p:blipFill>
          </mc:Choice>
          <mc:Fallback>
            <p:blipFill>
              <a:blip r:embed="rId7"/>
              <a:stretch>
                <a:fillRect/>
              </a:stretch>
            </p:blipFill>
          </mc:Fallback>
        </mc:AlternateContent>
        <p:spPr>
          <a:xfrm>
            <a:off x="6057424" y="2286000"/>
            <a:ext cx="3086576" cy="2560320"/>
          </a:xfrm>
          <a:prstGeom prst="rect">
            <a:avLst/>
          </a:prstGeom>
        </p:spPr>
      </p:pic>
      <p:sp>
        <p:nvSpPr>
          <p:cNvPr id="8" name="TextBox 7"/>
          <p:cNvSpPr txBox="1"/>
          <p:nvPr/>
        </p:nvSpPr>
        <p:spPr>
          <a:xfrm>
            <a:off x="1128941" y="5105400"/>
            <a:ext cx="825867" cy="369332"/>
          </a:xfrm>
          <a:prstGeom prst="rect">
            <a:avLst/>
          </a:prstGeom>
          <a:noFill/>
        </p:spPr>
        <p:txBody>
          <a:bodyPr wrap="none" rtlCol="0">
            <a:spAutoFit/>
          </a:bodyPr>
          <a:lstStyle/>
          <a:p>
            <a:r>
              <a:rPr lang="en-US" dirty="0" smtClean="0"/>
              <a:t>Pooled</a:t>
            </a:r>
            <a:endParaRPr lang="en-US" dirty="0"/>
          </a:p>
        </p:txBody>
      </p:sp>
      <p:sp>
        <p:nvSpPr>
          <p:cNvPr id="9" name="TextBox 8"/>
          <p:cNvSpPr txBox="1"/>
          <p:nvPr/>
        </p:nvSpPr>
        <p:spPr>
          <a:xfrm>
            <a:off x="4113565" y="5105400"/>
            <a:ext cx="915635" cy="369332"/>
          </a:xfrm>
          <a:prstGeom prst="rect">
            <a:avLst/>
          </a:prstGeom>
          <a:noFill/>
        </p:spPr>
        <p:txBody>
          <a:bodyPr wrap="none" rtlCol="0">
            <a:spAutoFit/>
          </a:bodyPr>
          <a:lstStyle/>
          <a:p>
            <a:r>
              <a:rPr lang="en-US" dirty="0" err="1" smtClean="0"/>
              <a:t>α</a:t>
            </a:r>
            <a:r>
              <a:rPr lang="en-US" dirty="0" smtClean="0"/>
              <a:t> = 2</a:t>
            </a:r>
            <a:r>
              <a:rPr lang="en-US" baseline="30000" dirty="0" smtClean="0"/>
              <a:t>-10</a:t>
            </a:r>
            <a:endParaRPr lang="en-US" dirty="0"/>
          </a:p>
        </p:txBody>
      </p:sp>
      <p:sp>
        <p:nvSpPr>
          <p:cNvPr id="10" name="TextBox 9"/>
          <p:cNvSpPr txBox="1"/>
          <p:nvPr/>
        </p:nvSpPr>
        <p:spPr>
          <a:xfrm>
            <a:off x="7086600" y="5105400"/>
            <a:ext cx="826966" cy="369332"/>
          </a:xfrm>
          <a:prstGeom prst="rect">
            <a:avLst/>
          </a:prstGeom>
          <a:noFill/>
        </p:spPr>
        <p:txBody>
          <a:bodyPr wrap="none" rtlCol="0">
            <a:spAutoFit/>
          </a:bodyPr>
          <a:lstStyle/>
          <a:p>
            <a:r>
              <a:rPr lang="en-US" dirty="0" err="1" smtClean="0"/>
              <a:t>α</a:t>
            </a:r>
            <a:r>
              <a:rPr lang="en-US" dirty="0" smtClean="0"/>
              <a:t> = 2</a:t>
            </a:r>
            <a:r>
              <a:rPr lang="en-US" baseline="30000" dirty="0" smtClean="0"/>
              <a:t>-6</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lstStyle/>
          <a:p>
            <a:r>
              <a:rPr lang="en-US" sz="2400" dirty="0" smtClean="0"/>
              <a:t>Learn edge weights: detect periods of stability vs. change</a:t>
            </a:r>
            <a:r>
              <a:rPr lang="en-US" sz="2400" dirty="0" smtClean="0"/>
              <a:t>.</a:t>
            </a:r>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dirty="0" smtClean="0"/>
              <a:t>Applications:</a:t>
            </a:r>
            <a:endParaRPr lang="en-US" sz="2400" dirty="0" smtClean="0"/>
          </a:p>
          <a:p>
            <a:pPr lvl="1"/>
            <a:r>
              <a:rPr lang="en-US" sz="2000" dirty="0" smtClean="0"/>
              <a:t>Social networks</a:t>
            </a:r>
          </a:p>
          <a:p>
            <a:pPr lvl="1"/>
            <a:r>
              <a:rPr lang="en-US" sz="2000" dirty="0" smtClean="0"/>
              <a:t>Bird problem: Spatial regions. Many species.</a:t>
            </a:r>
            <a:endParaRPr lang="en-US" sz="2000" dirty="0" smtClean="0"/>
          </a:p>
          <a:p>
            <a:pPr lvl="1"/>
            <a:endParaRPr lang="en-US" sz="2000" dirty="0" smtClean="0"/>
          </a:p>
          <a:p>
            <a:r>
              <a:rPr lang="en-US" sz="2400" dirty="0" smtClean="0"/>
              <a:t>Faster training using graph structure.</a:t>
            </a:r>
          </a:p>
        </p:txBody>
      </p:sp>
      <p:grpSp>
        <p:nvGrpSpPr>
          <p:cNvPr id="4" name="Group 3"/>
          <p:cNvGrpSpPr/>
          <p:nvPr/>
        </p:nvGrpSpPr>
        <p:grpSpPr>
          <a:xfrm>
            <a:off x="1371600" y="2286000"/>
            <a:ext cx="3200400" cy="1315587"/>
            <a:chOff x="5232400" y="4752201"/>
            <a:chExt cx="3454400" cy="1420000"/>
          </a:xfrm>
        </p:grpSpPr>
        <p:pic>
          <p:nvPicPr>
            <p:cNvPr id="5" name="Picture 4" descr="npos.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5232400" y="4996376"/>
              <a:ext cx="3454400" cy="1175825"/>
            </a:xfrm>
            <a:prstGeom prst="rect">
              <a:avLst/>
            </a:prstGeom>
          </p:spPr>
        </p:pic>
        <p:sp>
          <p:nvSpPr>
            <p:cNvPr id="6" name="TextBox 5"/>
            <p:cNvSpPr txBox="1"/>
            <p:nvPr/>
          </p:nvSpPr>
          <p:spPr>
            <a:xfrm>
              <a:off x="5842000" y="4752201"/>
              <a:ext cx="2608406" cy="276999"/>
            </a:xfrm>
            <a:prstGeom prst="rect">
              <a:avLst/>
            </a:prstGeom>
            <a:noFill/>
          </p:spPr>
          <p:txBody>
            <a:bodyPr wrap="none" rtlCol="0">
              <a:spAutoFit/>
            </a:bodyPr>
            <a:lstStyle/>
            <a:p>
              <a:r>
                <a:rPr lang="en-US" sz="1200" dirty="0" smtClean="0"/>
                <a:t>Percent positive observations by month</a:t>
              </a:r>
              <a:endParaRPr lang="en-US" sz="1200" dirty="0"/>
            </a:p>
          </p:txBody>
        </p:sp>
      </p:grpSp>
      <p:grpSp>
        <p:nvGrpSpPr>
          <p:cNvPr id="38" name="Group 37"/>
          <p:cNvGrpSpPr/>
          <p:nvPr/>
        </p:nvGrpSpPr>
        <p:grpSpPr>
          <a:xfrm>
            <a:off x="5173406" y="2976989"/>
            <a:ext cx="2739906" cy="147211"/>
            <a:chOff x="609600" y="2971800"/>
            <a:chExt cx="7239000" cy="388940"/>
          </a:xfrm>
        </p:grpSpPr>
        <p:sp>
          <p:nvSpPr>
            <p:cNvPr id="39" name="Oval 38"/>
            <p:cNvSpPr/>
            <p:nvPr/>
          </p:nvSpPr>
          <p:spPr bwMode="auto">
            <a:xfrm>
              <a:off x="6096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40" name="Oval 39"/>
            <p:cNvSpPr/>
            <p:nvPr/>
          </p:nvSpPr>
          <p:spPr bwMode="auto">
            <a:xfrm>
              <a:off x="12954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41" name="Straight Connector 40"/>
            <p:cNvCxnSpPr>
              <a:stCxn id="39" idx="6"/>
              <a:endCxn id="40" idx="2"/>
            </p:cNvCxnSpPr>
            <p:nvPr/>
          </p:nvCxnSpPr>
          <p:spPr bwMode="auto">
            <a:xfrm>
              <a:off x="9906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Oval 41"/>
            <p:cNvSpPr/>
            <p:nvPr/>
          </p:nvSpPr>
          <p:spPr bwMode="auto">
            <a:xfrm>
              <a:off x="1981200" y="2973388"/>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43" name="Straight Connector 42"/>
            <p:cNvCxnSpPr>
              <a:endCxn id="42" idx="2"/>
            </p:cNvCxnSpPr>
            <p:nvPr/>
          </p:nvCxnSpPr>
          <p:spPr bwMode="auto">
            <a:xfrm>
              <a:off x="1676400" y="3163888"/>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 name="Oval 43"/>
            <p:cNvSpPr/>
            <p:nvPr/>
          </p:nvSpPr>
          <p:spPr bwMode="auto">
            <a:xfrm>
              <a:off x="26670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45" name="Straight Connector 44"/>
            <p:cNvCxnSpPr>
              <a:endCxn id="44" idx="2"/>
            </p:cNvCxnSpPr>
            <p:nvPr/>
          </p:nvCxnSpPr>
          <p:spPr bwMode="auto">
            <a:xfrm>
              <a:off x="23622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Oval 45"/>
            <p:cNvSpPr/>
            <p:nvPr/>
          </p:nvSpPr>
          <p:spPr bwMode="auto">
            <a:xfrm>
              <a:off x="3352800" y="2974976"/>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47" name="Straight Connector 46"/>
            <p:cNvCxnSpPr>
              <a:endCxn id="46" idx="2"/>
            </p:cNvCxnSpPr>
            <p:nvPr/>
          </p:nvCxnSpPr>
          <p:spPr bwMode="auto">
            <a:xfrm>
              <a:off x="3048000" y="3165476"/>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8" name="Oval 47"/>
            <p:cNvSpPr/>
            <p:nvPr/>
          </p:nvSpPr>
          <p:spPr bwMode="auto">
            <a:xfrm>
              <a:off x="40386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49" name="Straight Connector 48"/>
            <p:cNvCxnSpPr>
              <a:endCxn id="48" idx="2"/>
            </p:cNvCxnSpPr>
            <p:nvPr/>
          </p:nvCxnSpPr>
          <p:spPr bwMode="auto">
            <a:xfrm>
              <a:off x="37338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Oval 49"/>
            <p:cNvSpPr/>
            <p:nvPr/>
          </p:nvSpPr>
          <p:spPr bwMode="auto">
            <a:xfrm>
              <a:off x="4724400" y="2976564"/>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51" name="Straight Connector 50"/>
            <p:cNvCxnSpPr>
              <a:endCxn id="50" idx="2"/>
            </p:cNvCxnSpPr>
            <p:nvPr/>
          </p:nvCxnSpPr>
          <p:spPr bwMode="auto">
            <a:xfrm>
              <a:off x="4419600" y="3167064"/>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2" name="Oval 51"/>
            <p:cNvSpPr/>
            <p:nvPr/>
          </p:nvSpPr>
          <p:spPr bwMode="auto">
            <a:xfrm>
              <a:off x="54102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53" name="Straight Connector 52"/>
            <p:cNvCxnSpPr>
              <a:endCxn id="52" idx="2"/>
            </p:cNvCxnSpPr>
            <p:nvPr/>
          </p:nvCxnSpPr>
          <p:spPr bwMode="auto">
            <a:xfrm>
              <a:off x="51054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Oval 53"/>
            <p:cNvSpPr/>
            <p:nvPr/>
          </p:nvSpPr>
          <p:spPr bwMode="auto">
            <a:xfrm>
              <a:off x="6096000" y="297180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55" name="Straight Connector 54"/>
            <p:cNvCxnSpPr>
              <a:endCxn id="54" idx="2"/>
            </p:cNvCxnSpPr>
            <p:nvPr/>
          </p:nvCxnSpPr>
          <p:spPr bwMode="auto">
            <a:xfrm>
              <a:off x="5791200" y="316230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6" name="Oval 55"/>
            <p:cNvSpPr/>
            <p:nvPr/>
          </p:nvSpPr>
          <p:spPr bwMode="auto">
            <a:xfrm>
              <a:off x="6781800" y="2978152"/>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57" name="Straight Connector 56"/>
            <p:cNvCxnSpPr>
              <a:endCxn id="56" idx="2"/>
            </p:cNvCxnSpPr>
            <p:nvPr/>
          </p:nvCxnSpPr>
          <p:spPr bwMode="auto">
            <a:xfrm>
              <a:off x="6477000" y="3168652"/>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8" name="Oval 57"/>
            <p:cNvSpPr/>
            <p:nvPr/>
          </p:nvSpPr>
          <p:spPr bwMode="auto">
            <a:xfrm>
              <a:off x="7467600" y="2979740"/>
              <a:ext cx="381000" cy="3810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endParaRPr>
            </a:p>
          </p:txBody>
        </p:sp>
        <p:cxnSp>
          <p:nvCxnSpPr>
            <p:cNvPr id="59" name="Straight Connector 58"/>
            <p:cNvCxnSpPr>
              <a:endCxn id="58" idx="2"/>
            </p:cNvCxnSpPr>
            <p:nvPr/>
          </p:nvCxnSpPr>
          <p:spPr bwMode="auto">
            <a:xfrm>
              <a:off x="7162800" y="3170240"/>
              <a:ext cx="3048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hape 59"/>
            <p:cNvCxnSpPr>
              <a:stCxn id="58" idx="6"/>
              <a:endCxn id="39" idx="2"/>
            </p:cNvCxnSpPr>
            <p:nvPr/>
          </p:nvCxnSpPr>
          <p:spPr bwMode="auto">
            <a:xfrm flipH="1" flipV="1">
              <a:off x="609600" y="3162300"/>
              <a:ext cx="7239000" cy="7940"/>
            </a:xfrm>
            <a:prstGeom prst="curvedConnector5">
              <a:avLst>
                <a:gd name="adj1" fmla="val -3158"/>
                <a:gd name="adj2" fmla="val 7982305"/>
                <a:gd name="adj3" fmla="val 103158"/>
              </a:avLst>
            </a:prstGeom>
            <a:solidFill>
              <a:schemeClr val="accent1"/>
            </a:solidFill>
            <a:ln w="9525" cap="flat" cmpd="sng" algn="ctr">
              <a:solidFill>
                <a:schemeClr val="tx1"/>
              </a:solidFill>
              <a:prstDash val="solid"/>
              <a:round/>
              <a:headEnd type="none" w="med" len="med"/>
              <a:tailEnd type="none" w="med" len="med"/>
            </a:ln>
            <a:effectLst/>
          </p:spPr>
        </p:cxnSp>
      </p:grpSp>
      <p:cxnSp>
        <p:nvCxnSpPr>
          <p:cNvPr id="62" name="Straight Connector 61"/>
          <p:cNvCxnSpPr/>
          <p:nvPr/>
        </p:nvCxnSpPr>
        <p:spPr bwMode="auto">
          <a:xfrm rot="5400000">
            <a:off x="5698012" y="3031012"/>
            <a:ext cx="375811" cy="115364"/>
          </a:xfrm>
          <a:prstGeom prst="line">
            <a:avLst/>
          </a:prstGeom>
          <a:solidFill>
            <a:schemeClr val="accent1"/>
          </a:solidFill>
          <a:ln w="50800" cap="flat" cmpd="sng" algn="ctr">
            <a:solidFill>
              <a:srgbClr val="FF000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8122788" cy="1143000"/>
          </a:xfrm>
        </p:spPr>
        <p:txBody>
          <a:bodyPr/>
          <a:lstStyle/>
          <a:p>
            <a:r>
              <a:rPr lang="en-US" dirty="0" smtClean="0"/>
              <a:t>Task Relationships</a:t>
            </a:r>
            <a:endParaRPr lang="en-US" dirty="0"/>
          </a:p>
        </p:txBody>
      </p:sp>
      <p:sp>
        <p:nvSpPr>
          <p:cNvPr id="3" name="Content Placeholder 2"/>
          <p:cNvSpPr>
            <a:spLocks noGrp="1" noChangeAspect="1"/>
          </p:cNvSpPr>
          <p:nvPr>
            <p:ph idx="1"/>
          </p:nvPr>
        </p:nvSpPr>
        <p:spPr>
          <a:xfrm>
            <a:off x="685800" y="1676400"/>
            <a:ext cx="7772400" cy="4364272"/>
          </a:xfrm>
        </p:spPr>
        <p:txBody>
          <a:bodyPr wrap="square">
            <a:noAutofit/>
          </a:bodyPr>
          <a:lstStyle/>
          <a:p>
            <a:r>
              <a:rPr lang="en-US" dirty="0" smtClean="0"/>
              <a:t>Most previous work: pool of related tasks</a:t>
            </a:r>
          </a:p>
          <a:p>
            <a:endParaRPr lang="en-US" dirty="0" smtClean="0"/>
          </a:p>
          <a:p>
            <a:endParaRPr lang="en-US" dirty="0" smtClean="0"/>
          </a:p>
          <a:p>
            <a:endParaRPr lang="en-US" dirty="0" smtClean="0"/>
          </a:p>
          <a:p>
            <a:pPr>
              <a:buNone/>
            </a:pPr>
            <a:endParaRPr lang="en-US" dirty="0" smtClean="0"/>
          </a:p>
          <a:p>
            <a:r>
              <a:rPr lang="en-US" dirty="0" smtClean="0">
                <a:solidFill>
                  <a:srgbClr val="800000"/>
                </a:solidFill>
              </a:rPr>
              <a:t>This work</a:t>
            </a:r>
            <a:r>
              <a:rPr lang="en-US" dirty="0" smtClean="0"/>
              <a:t>: leverage known structural information</a:t>
            </a:r>
          </a:p>
          <a:p>
            <a:pPr lvl="1"/>
            <a:r>
              <a:rPr lang="en-US" dirty="0" smtClean="0"/>
              <a:t>Graph structure on tasks</a:t>
            </a:r>
          </a:p>
          <a:p>
            <a:pPr lvl="1"/>
            <a:r>
              <a:rPr lang="en-US" dirty="0" smtClean="0"/>
              <a:t>Discriminative setting</a:t>
            </a:r>
          </a:p>
          <a:p>
            <a:pPr lvl="1"/>
            <a:r>
              <a:rPr lang="en-US" dirty="0" smtClean="0"/>
              <a:t>Regularized kernel methods</a:t>
            </a:r>
          </a:p>
          <a:p>
            <a:pPr>
              <a:buNone/>
            </a:pPr>
            <a:endParaRPr lang="en-US" dirty="0" smtClean="0"/>
          </a:p>
        </p:txBody>
      </p:sp>
      <p:grpSp>
        <p:nvGrpSpPr>
          <p:cNvPr id="4" name="Group 81"/>
          <p:cNvGrpSpPr/>
          <p:nvPr/>
        </p:nvGrpSpPr>
        <p:grpSpPr>
          <a:xfrm>
            <a:off x="2409244" y="2590800"/>
            <a:ext cx="1455867" cy="1325880"/>
            <a:chOff x="6473241" y="3476512"/>
            <a:chExt cx="1455867" cy="1325880"/>
          </a:xfrm>
        </p:grpSpPr>
        <p:sp>
          <p:nvSpPr>
            <p:cNvPr id="5" name="Oval 29"/>
            <p:cNvSpPr>
              <a:spLocks noChangeAspect="1" noChangeArrowheads="1"/>
            </p:cNvSpPr>
            <p:nvPr/>
          </p:nvSpPr>
          <p:spPr bwMode="auto">
            <a:xfrm flipH="1">
              <a:off x="6473241"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4" name="Oval 29"/>
            <p:cNvSpPr>
              <a:spLocks noChangeAspect="1" noChangeArrowheads="1"/>
            </p:cNvSpPr>
            <p:nvPr/>
          </p:nvSpPr>
          <p:spPr bwMode="auto">
            <a:xfrm flipH="1">
              <a:off x="6798211"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5" name="Oval 29"/>
            <p:cNvSpPr>
              <a:spLocks noChangeAspect="1" noChangeArrowheads="1"/>
            </p:cNvSpPr>
            <p:nvPr/>
          </p:nvSpPr>
          <p:spPr bwMode="auto">
            <a:xfrm flipH="1">
              <a:off x="7123182"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6" name="Oval 29"/>
            <p:cNvSpPr>
              <a:spLocks noChangeAspect="1" noChangeArrowheads="1"/>
            </p:cNvSpPr>
            <p:nvPr/>
          </p:nvSpPr>
          <p:spPr bwMode="auto">
            <a:xfrm flipH="1">
              <a:off x="7448152"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7" name="Oval 29"/>
            <p:cNvSpPr>
              <a:spLocks noChangeAspect="1" noChangeArrowheads="1"/>
            </p:cNvSpPr>
            <p:nvPr/>
          </p:nvSpPr>
          <p:spPr bwMode="auto">
            <a:xfrm flipH="1">
              <a:off x="7773122" y="4061460"/>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8" name="Oval 29"/>
            <p:cNvSpPr>
              <a:spLocks noChangeAspect="1" noChangeArrowheads="1"/>
            </p:cNvSpPr>
            <p:nvPr/>
          </p:nvSpPr>
          <p:spPr bwMode="auto">
            <a:xfrm flipH="1">
              <a:off x="6707220" y="4451424"/>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19" name="Oval 29"/>
            <p:cNvSpPr>
              <a:spLocks noChangeAspect="1" noChangeArrowheads="1"/>
            </p:cNvSpPr>
            <p:nvPr/>
          </p:nvSpPr>
          <p:spPr bwMode="auto">
            <a:xfrm flipH="1">
              <a:off x="7123182" y="4451424"/>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20" name="Oval 29"/>
            <p:cNvSpPr>
              <a:spLocks noChangeAspect="1" noChangeArrowheads="1"/>
            </p:cNvSpPr>
            <p:nvPr/>
          </p:nvSpPr>
          <p:spPr bwMode="auto">
            <a:xfrm flipH="1">
              <a:off x="7552142" y="4451424"/>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21" name="Oval 29"/>
            <p:cNvSpPr>
              <a:spLocks noChangeAspect="1" noChangeArrowheads="1"/>
            </p:cNvSpPr>
            <p:nvPr/>
          </p:nvSpPr>
          <p:spPr bwMode="auto">
            <a:xfrm flipH="1">
              <a:off x="6798211" y="3671495"/>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sp>
          <p:nvSpPr>
            <p:cNvPr id="22" name="Oval 29"/>
            <p:cNvSpPr>
              <a:spLocks noChangeAspect="1" noChangeArrowheads="1"/>
            </p:cNvSpPr>
            <p:nvPr/>
          </p:nvSpPr>
          <p:spPr bwMode="auto">
            <a:xfrm flipH="1">
              <a:off x="7448152" y="3671495"/>
              <a:ext cx="155986" cy="155986"/>
            </a:xfrm>
            <a:prstGeom prst="ellipse">
              <a:avLst/>
            </a:prstGeom>
            <a:solidFill>
              <a:schemeClr val="accent1"/>
            </a:solidFill>
            <a:ln w="9525">
              <a:solidFill>
                <a:schemeClr val="tx1"/>
              </a:solidFill>
              <a:round/>
              <a:headEnd/>
              <a:tailEnd type="triangle" w="sm" len="sm"/>
            </a:ln>
          </p:spPr>
          <p:txBody>
            <a:bodyPr wrap="none" anchor="ctr">
              <a:prstTxWarp prst="textNoShape">
                <a:avLst/>
              </a:prstTxWarp>
            </a:bodyPr>
            <a:lstStyle/>
            <a:p>
              <a:endParaRPr lang="en-US"/>
            </a:p>
          </p:txBody>
        </p:sp>
        <p:cxnSp>
          <p:nvCxnSpPr>
            <p:cNvPr id="25" name="Straight Connector 24"/>
            <p:cNvCxnSpPr>
              <a:stCxn id="5" idx="0"/>
              <a:endCxn id="21" idx="4"/>
            </p:cNvCxnSpPr>
            <p:nvPr/>
          </p:nvCxnSpPr>
          <p:spPr bwMode="auto">
            <a:xfrm rot="5400000" flipH="1" flipV="1">
              <a:off x="6596730" y="3781985"/>
              <a:ext cx="233979" cy="32497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27" name="Straight Connector 26"/>
            <p:cNvCxnSpPr>
              <a:stCxn id="14" idx="0"/>
              <a:endCxn id="21" idx="4"/>
            </p:cNvCxnSpPr>
            <p:nvPr/>
          </p:nvCxnSpPr>
          <p:spPr bwMode="auto">
            <a:xfrm rot="5400000" flipH="1" flipV="1">
              <a:off x="6759215" y="3944470"/>
              <a:ext cx="233979" cy="1354"/>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34" name="Straight Connector 33"/>
            <p:cNvCxnSpPr>
              <a:stCxn id="21" idx="4"/>
              <a:endCxn id="15" idx="0"/>
            </p:cNvCxnSpPr>
            <p:nvPr/>
          </p:nvCxnSpPr>
          <p:spPr bwMode="auto">
            <a:xfrm rot="16200000" flipH="1">
              <a:off x="6921700" y="3781985"/>
              <a:ext cx="233979" cy="324970"/>
            </a:xfrm>
            <a:prstGeom prst="line">
              <a:avLst/>
            </a:prstGeom>
            <a:solidFill>
              <a:schemeClr val="accent1"/>
            </a:solidFill>
            <a:ln w="9525" cap="flat" cmpd="sng" algn="ctr">
              <a:solidFill>
                <a:schemeClr val="tx1"/>
              </a:solidFill>
              <a:prstDash val="solid"/>
              <a:round/>
              <a:headEnd type="triangle" w="sm" len="sm"/>
              <a:tailEnd type="none" w="sm" len="sm"/>
            </a:ln>
            <a:effectLst/>
          </p:spPr>
        </p:cxnSp>
        <p:cxnSp>
          <p:nvCxnSpPr>
            <p:cNvPr id="37" name="Straight Connector 36"/>
            <p:cNvCxnSpPr>
              <a:stCxn id="21" idx="4"/>
              <a:endCxn id="16" idx="0"/>
            </p:cNvCxnSpPr>
            <p:nvPr/>
          </p:nvCxnSpPr>
          <p:spPr bwMode="auto">
            <a:xfrm rot="16200000" flipH="1">
              <a:off x="7084185" y="3619500"/>
              <a:ext cx="233979" cy="649941"/>
            </a:xfrm>
            <a:prstGeom prst="line">
              <a:avLst/>
            </a:prstGeom>
            <a:solidFill>
              <a:schemeClr val="accent1"/>
            </a:solidFill>
            <a:ln w="9525" cap="flat" cmpd="sng" algn="ctr">
              <a:solidFill>
                <a:schemeClr val="tx1"/>
              </a:solidFill>
              <a:prstDash val="solid"/>
              <a:round/>
              <a:headEnd type="triangle" w="sm" len="sm"/>
              <a:tailEnd type="none" w="sm" len="sm"/>
            </a:ln>
            <a:effectLst/>
          </p:spPr>
        </p:cxnSp>
        <p:cxnSp>
          <p:nvCxnSpPr>
            <p:cNvPr id="39" name="Straight Connector 38"/>
            <p:cNvCxnSpPr>
              <a:stCxn id="21" idx="4"/>
              <a:endCxn id="17" idx="0"/>
            </p:cNvCxnSpPr>
            <p:nvPr/>
          </p:nvCxnSpPr>
          <p:spPr bwMode="auto">
            <a:xfrm rot="16200000" flipH="1">
              <a:off x="7246670" y="3457015"/>
              <a:ext cx="233979" cy="974911"/>
            </a:xfrm>
            <a:prstGeom prst="line">
              <a:avLst/>
            </a:prstGeom>
            <a:solidFill>
              <a:schemeClr val="accent1"/>
            </a:solidFill>
            <a:ln w="9525" cap="flat" cmpd="sng" algn="ctr">
              <a:solidFill>
                <a:schemeClr val="tx1"/>
              </a:solidFill>
              <a:prstDash val="solid"/>
              <a:round/>
              <a:headEnd type="triangle" w="sm" len="sm"/>
              <a:tailEnd type="none" w="sm" len="sm"/>
            </a:ln>
            <a:effectLst/>
          </p:spPr>
        </p:cxnSp>
        <p:cxnSp>
          <p:nvCxnSpPr>
            <p:cNvPr id="43" name="Straight Connector 42"/>
            <p:cNvCxnSpPr>
              <a:stCxn id="14" idx="0"/>
              <a:endCxn id="22" idx="4"/>
            </p:cNvCxnSpPr>
            <p:nvPr/>
          </p:nvCxnSpPr>
          <p:spPr bwMode="auto">
            <a:xfrm rot="5400000" flipH="1" flipV="1">
              <a:off x="7084185" y="3619500"/>
              <a:ext cx="233979" cy="649941"/>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48" name="Straight Connector 47"/>
            <p:cNvCxnSpPr>
              <a:stCxn id="16" idx="0"/>
              <a:endCxn id="22" idx="4"/>
            </p:cNvCxnSpPr>
            <p:nvPr/>
          </p:nvCxnSpPr>
          <p:spPr bwMode="auto">
            <a:xfrm rot="5400000" flipH="1" flipV="1">
              <a:off x="7409155" y="3944470"/>
              <a:ext cx="233979" cy="1354"/>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51" name="Straight Connector 50"/>
            <p:cNvCxnSpPr>
              <a:stCxn id="22" idx="4"/>
              <a:endCxn id="17" idx="0"/>
            </p:cNvCxnSpPr>
            <p:nvPr/>
          </p:nvCxnSpPr>
          <p:spPr bwMode="auto">
            <a:xfrm rot="16200000" flipH="1">
              <a:off x="7571641" y="3781985"/>
              <a:ext cx="233979" cy="324970"/>
            </a:xfrm>
            <a:prstGeom prst="line">
              <a:avLst/>
            </a:prstGeom>
            <a:solidFill>
              <a:schemeClr val="accent1"/>
            </a:solidFill>
            <a:ln w="9525" cap="flat" cmpd="sng" algn="ctr">
              <a:solidFill>
                <a:schemeClr val="tx1"/>
              </a:solidFill>
              <a:prstDash val="solid"/>
              <a:round/>
              <a:headEnd type="triangle" w="sm" len="sm"/>
              <a:tailEnd type="none" w="sm" len="sm"/>
            </a:ln>
            <a:effectLst/>
          </p:spPr>
        </p:cxnSp>
        <p:cxnSp>
          <p:nvCxnSpPr>
            <p:cNvPr id="53" name="Straight Connector 52"/>
            <p:cNvCxnSpPr>
              <a:stCxn id="18" idx="0"/>
              <a:endCxn id="5" idx="4"/>
            </p:cNvCxnSpPr>
            <p:nvPr/>
          </p:nvCxnSpPr>
          <p:spPr bwMode="auto">
            <a:xfrm rot="16200000" flipV="1">
              <a:off x="6551234" y="4217445"/>
              <a:ext cx="233979" cy="233979"/>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55" name="Straight Connector 54"/>
            <p:cNvCxnSpPr>
              <a:stCxn id="15" idx="0"/>
              <a:endCxn id="22" idx="4"/>
            </p:cNvCxnSpPr>
            <p:nvPr/>
          </p:nvCxnSpPr>
          <p:spPr bwMode="auto">
            <a:xfrm rot="5400000" flipH="1" flipV="1">
              <a:off x="7246670" y="3781985"/>
              <a:ext cx="233979" cy="32497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57" name="Straight Connector 56"/>
            <p:cNvCxnSpPr>
              <a:stCxn id="5" idx="0"/>
              <a:endCxn id="22" idx="4"/>
            </p:cNvCxnSpPr>
            <p:nvPr/>
          </p:nvCxnSpPr>
          <p:spPr bwMode="auto">
            <a:xfrm rot="5400000" flipH="1" flipV="1">
              <a:off x="6921700" y="3457015"/>
              <a:ext cx="233979" cy="974911"/>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59" name="Straight Connector 58"/>
            <p:cNvCxnSpPr>
              <a:stCxn id="18" idx="0"/>
              <a:endCxn id="14" idx="4"/>
            </p:cNvCxnSpPr>
            <p:nvPr/>
          </p:nvCxnSpPr>
          <p:spPr bwMode="auto">
            <a:xfrm rot="5400000" flipH="1" flipV="1">
              <a:off x="6713719" y="4288939"/>
              <a:ext cx="233979" cy="90992"/>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1" name="Straight Connector 60"/>
            <p:cNvCxnSpPr>
              <a:stCxn id="18" idx="0"/>
              <a:endCxn id="15" idx="4"/>
            </p:cNvCxnSpPr>
            <p:nvPr/>
          </p:nvCxnSpPr>
          <p:spPr bwMode="auto">
            <a:xfrm rot="5400000" flipH="1" flipV="1">
              <a:off x="6876204" y="4126454"/>
              <a:ext cx="233979" cy="415962"/>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3" name="Straight Connector 62"/>
            <p:cNvCxnSpPr>
              <a:stCxn id="19" idx="0"/>
              <a:endCxn id="14" idx="4"/>
            </p:cNvCxnSpPr>
            <p:nvPr/>
          </p:nvCxnSpPr>
          <p:spPr bwMode="auto">
            <a:xfrm rot="16200000" flipV="1">
              <a:off x="6921700" y="4171949"/>
              <a:ext cx="233979" cy="32497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5" name="Straight Connector 64"/>
            <p:cNvCxnSpPr>
              <a:stCxn id="19" idx="0"/>
              <a:endCxn id="15" idx="4"/>
            </p:cNvCxnSpPr>
            <p:nvPr/>
          </p:nvCxnSpPr>
          <p:spPr bwMode="auto">
            <a:xfrm rot="5400000" flipH="1" flipV="1">
              <a:off x="7084185" y="4334435"/>
              <a:ext cx="233979" cy="1354"/>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7" name="Straight Connector 66"/>
            <p:cNvCxnSpPr>
              <a:stCxn id="19" idx="0"/>
              <a:endCxn id="16" idx="3"/>
            </p:cNvCxnSpPr>
            <p:nvPr/>
          </p:nvCxnSpPr>
          <p:spPr bwMode="auto">
            <a:xfrm rot="5400000" flipH="1" flipV="1">
              <a:off x="7262823" y="4132953"/>
              <a:ext cx="256822" cy="38012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69" name="Straight Connector 68"/>
            <p:cNvCxnSpPr>
              <a:stCxn id="20" idx="0"/>
              <a:endCxn id="15" idx="4"/>
            </p:cNvCxnSpPr>
            <p:nvPr/>
          </p:nvCxnSpPr>
          <p:spPr bwMode="auto">
            <a:xfrm rot="16200000" flipV="1">
              <a:off x="7298666" y="4119954"/>
              <a:ext cx="233979" cy="428961"/>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71" name="Straight Connector 70"/>
            <p:cNvCxnSpPr>
              <a:stCxn id="20" idx="0"/>
              <a:endCxn id="16" idx="4"/>
            </p:cNvCxnSpPr>
            <p:nvPr/>
          </p:nvCxnSpPr>
          <p:spPr bwMode="auto">
            <a:xfrm rot="16200000" flipV="1">
              <a:off x="7461151" y="4282439"/>
              <a:ext cx="233979" cy="103991"/>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73" name="Straight Connector 72"/>
            <p:cNvCxnSpPr>
              <a:stCxn id="20" idx="0"/>
              <a:endCxn id="17" idx="4"/>
            </p:cNvCxnSpPr>
            <p:nvPr/>
          </p:nvCxnSpPr>
          <p:spPr bwMode="auto">
            <a:xfrm rot="5400000" flipH="1" flipV="1">
              <a:off x="7623636" y="4223945"/>
              <a:ext cx="233979" cy="220980"/>
            </a:xfrm>
            <a:prstGeom prst="line">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1" name="Straight Arrow Connector 80"/>
            <p:cNvCxnSpPr>
              <a:stCxn id="21" idx="0"/>
            </p:cNvCxnSpPr>
            <p:nvPr/>
          </p:nvCxnSpPr>
          <p:spPr bwMode="auto">
            <a:xfrm rot="16200000" flipV="1">
              <a:off x="6778374" y="3573665"/>
              <a:ext cx="194982"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3" name="Straight Arrow Connector 82"/>
            <p:cNvCxnSpPr>
              <a:stCxn id="22" idx="0"/>
            </p:cNvCxnSpPr>
            <p:nvPr/>
          </p:nvCxnSpPr>
          <p:spPr bwMode="auto">
            <a:xfrm rot="5400000" flipH="1" flipV="1">
              <a:off x="7428992" y="3573665"/>
              <a:ext cx="194983"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4" name="Straight Arrow Connector 83"/>
            <p:cNvCxnSpPr/>
            <p:nvPr/>
          </p:nvCxnSpPr>
          <p:spPr bwMode="auto">
            <a:xfrm rot="16200000" flipV="1">
              <a:off x="6687383" y="4704562"/>
              <a:ext cx="194982"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5" name="Straight Arrow Connector 84"/>
            <p:cNvCxnSpPr/>
            <p:nvPr/>
          </p:nvCxnSpPr>
          <p:spPr bwMode="auto">
            <a:xfrm rot="16200000" flipV="1">
              <a:off x="7102668" y="4704562"/>
              <a:ext cx="194982"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cxnSp>
          <p:nvCxnSpPr>
            <p:cNvPr id="86" name="Straight Arrow Connector 85"/>
            <p:cNvCxnSpPr/>
            <p:nvPr/>
          </p:nvCxnSpPr>
          <p:spPr bwMode="auto">
            <a:xfrm rot="16200000" flipV="1">
              <a:off x="7532983" y="4704562"/>
              <a:ext cx="194982" cy="677"/>
            </a:xfrm>
            <a:prstGeom prst="straightConnector1">
              <a:avLst/>
            </a:prstGeom>
            <a:solidFill>
              <a:schemeClr val="accent1"/>
            </a:solidFill>
            <a:ln w="9525" cap="flat" cmpd="sng" algn="ctr">
              <a:solidFill>
                <a:schemeClr val="tx1"/>
              </a:solidFill>
              <a:prstDash val="solid"/>
              <a:round/>
              <a:headEnd type="none" w="med" len="med"/>
              <a:tailEnd type="triangle" w="sm" len="sm"/>
            </a:ln>
            <a:effectLst/>
          </p:spPr>
        </p:cxnSp>
      </p:grpSp>
      <p:grpSp>
        <p:nvGrpSpPr>
          <p:cNvPr id="6" name="Group 79"/>
          <p:cNvGrpSpPr/>
          <p:nvPr/>
        </p:nvGrpSpPr>
        <p:grpSpPr>
          <a:xfrm>
            <a:off x="4724400" y="2743200"/>
            <a:ext cx="1570554" cy="986653"/>
            <a:chOff x="3447796" y="3719764"/>
            <a:chExt cx="3200400" cy="2010555"/>
          </a:xfrm>
        </p:grpSpPr>
        <p:sp>
          <p:nvSpPr>
            <p:cNvPr id="46" name="Oval 28"/>
            <p:cNvSpPr>
              <a:spLocks noChangeArrowheads="1"/>
            </p:cNvSpPr>
            <p:nvPr/>
          </p:nvSpPr>
          <p:spPr bwMode="auto">
            <a:xfrm flipH="1">
              <a:off x="3447796" y="4619003"/>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dirty="0"/>
            </a:p>
          </p:txBody>
        </p:sp>
        <p:sp>
          <p:nvSpPr>
            <p:cNvPr id="47" name="Oval 28"/>
            <p:cNvSpPr>
              <a:spLocks noChangeArrowheads="1"/>
            </p:cNvSpPr>
            <p:nvPr/>
          </p:nvSpPr>
          <p:spPr bwMode="auto">
            <a:xfrm flipH="1">
              <a:off x="3447796" y="5368115"/>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49" name="Straight Arrow Connector 48"/>
            <p:cNvCxnSpPr>
              <a:stCxn id="46" idx="4"/>
              <a:endCxn id="47" idx="0"/>
            </p:cNvCxnSpPr>
            <p:nvPr/>
          </p:nvCxnSpPr>
          <p:spPr bwMode="auto">
            <a:xfrm rot="5400000">
              <a:off x="3435444" y="5174661"/>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50" name="Oval 28"/>
            <p:cNvSpPr>
              <a:spLocks noChangeArrowheads="1"/>
            </p:cNvSpPr>
            <p:nvPr/>
          </p:nvSpPr>
          <p:spPr bwMode="auto">
            <a:xfrm flipH="1">
              <a:off x="4838192" y="3719764"/>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cxnSp>
          <p:nvCxnSpPr>
            <p:cNvPr id="52" name="Straight Arrow Connector 51"/>
            <p:cNvCxnSpPr>
              <a:stCxn id="50" idx="4"/>
              <a:endCxn id="46" idx="0"/>
            </p:cNvCxnSpPr>
            <p:nvPr/>
          </p:nvCxnSpPr>
          <p:spPr bwMode="auto">
            <a:xfrm rot="5400000">
              <a:off x="4055579" y="3655287"/>
              <a:ext cx="537035" cy="1390396"/>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54" name="Oval 28"/>
            <p:cNvSpPr>
              <a:spLocks noChangeArrowheads="1"/>
            </p:cNvSpPr>
            <p:nvPr/>
          </p:nvSpPr>
          <p:spPr bwMode="auto">
            <a:xfrm flipH="1">
              <a:off x="4133596" y="4615368"/>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dirty="0"/>
            </a:p>
          </p:txBody>
        </p:sp>
        <p:sp>
          <p:nvSpPr>
            <p:cNvPr id="56" name="Oval 28"/>
            <p:cNvSpPr>
              <a:spLocks noChangeArrowheads="1"/>
            </p:cNvSpPr>
            <p:nvPr/>
          </p:nvSpPr>
          <p:spPr bwMode="auto">
            <a:xfrm flipH="1">
              <a:off x="4133596" y="5364480"/>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58" name="Straight Arrow Connector 57"/>
            <p:cNvCxnSpPr>
              <a:stCxn id="54" idx="4"/>
              <a:endCxn id="56" idx="0"/>
            </p:cNvCxnSpPr>
            <p:nvPr/>
          </p:nvCxnSpPr>
          <p:spPr bwMode="auto">
            <a:xfrm rot="5400000">
              <a:off x="4121244" y="5171026"/>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60" name="Oval 28"/>
            <p:cNvSpPr>
              <a:spLocks noChangeArrowheads="1"/>
            </p:cNvSpPr>
            <p:nvPr/>
          </p:nvSpPr>
          <p:spPr bwMode="auto">
            <a:xfrm flipH="1">
              <a:off x="4838192" y="4615368"/>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62" name="Oval 28"/>
            <p:cNvSpPr>
              <a:spLocks noChangeArrowheads="1"/>
            </p:cNvSpPr>
            <p:nvPr/>
          </p:nvSpPr>
          <p:spPr bwMode="auto">
            <a:xfrm flipH="1">
              <a:off x="4838192" y="5364480"/>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64" name="Straight Arrow Connector 63"/>
            <p:cNvCxnSpPr>
              <a:stCxn id="60" idx="4"/>
              <a:endCxn id="62" idx="0"/>
            </p:cNvCxnSpPr>
            <p:nvPr/>
          </p:nvCxnSpPr>
          <p:spPr bwMode="auto">
            <a:xfrm rot="5400000">
              <a:off x="4825840" y="5171026"/>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66" name="Oval 28"/>
            <p:cNvSpPr>
              <a:spLocks noChangeArrowheads="1"/>
            </p:cNvSpPr>
            <p:nvPr/>
          </p:nvSpPr>
          <p:spPr bwMode="auto">
            <a:xfrm flipH="1">
              <a:off x="5581396" y="4615368"/>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68" name="Oval 28"/>
            <p:cNvSpPr>
              <a:spLocks noChangeArrowheads="1"/>
            </p:cNvSpPr>
            <p:nvPr/>
          </p:nvSpPr>
          <p:spPr bwMode="auto">
            <a:xfrm flipH="1">
              <a:off x="5581396" y="5364480"/>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70" name="Straight Arrow Connector 69"/>
            <p:cNvCxnSpPr>
              <a:stCxn id="66" idx="4"/>
              <a:endCxn id="68" idx="0"/>
            </p:cNvCxnSpPr>
            <p:nvPr/>
          </p:nvCxnSpPr>
          <p:spPr bwMode="auto">
            <a:xfrm rot="5400000">
              <a:off x="5569044" y="5171026"/>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72" name="Oval 28"/>
            <p:cNvSpPr>
              <a:spLocks noChangeArrowheads="1"/>
            </p:cNvSpPr>
            <p:nvPr/>
          </p:nvSpPr>
          <p:spPr bwMode="auto">
            <a:xfrm flipH="1">
              <a:off x="6285992" y="4615368"/>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74" name="Oval 28"/>
            <p:cNvSpPr>
              <a:spLocks noChangeArrowheads="1"/>
            </p:cNvSpPr>
            <p:nvPr/>
          </p:nvSpPr>
          <p:spPr bwMode="auto">
            <a:xfrm flipH="1">
              <a:off x="6285992" y="5364480"/>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75" name="Straight Arrow Connector 74"/>
            <p:cNvCxnSpPr>
              <a:stCxn id="72" idx="4"/>
              <a:endCxn id="74" idx="0"/>
            </p:cNvCxnSpPr>
            <p:nvPr/>
          </p:nvCxnSpPr>
          <p:spPr bwMode="auto">
            <a:xfrm rot="5400000">
              <a:off x="6273640" y="5171026"/>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76" name="Straight Arrow Connector 75"/>
            <p:cNvCxnSpPr>
              <a:endCxn id="54" idx="0"/>
            </p:cNvCxnSpPr>
            <p:nvPr/>
          </p:nvCxnSpPr>
          <p:spPr bwMode="auto">
            <a:xfrm rot="10800000" flipV="1">
              <a:off x="4314698" y="4081970"/>
              <a:ext cx="705542" cy="53339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77" name="Straight Arrow Connector 76"/>
            <p:cNvCxnSpPr>
              <a:endCxn id="60" idx="0"/>
            </p:cNvCxnSpPr>
            <p:nvPr/>
          </p:nvCxnSpPr>
          <p:spPr bwMode="auto">
            <a:xfrm rot="5400000">
              <a:off x="4753070" y="4348196"/>
              <a:ext cx="533396" cy="94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78" name="Straight Arrow Connector 77"/>
            <p:cNvCxnSpPr>
              <a:endCxn id="66" idx="0"/>
            </p:cNvCxnSpPr>
            <p:nvPr/>
          </p:nvCxnSpPr>
          <p:spPr bwMode="auto">
            <a:xfrm>
              <a:off x="5020243" y="4081974"/>
              <a:ext cx="742255" cy="533394"/>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79" name="Straight Arrow Connector 78"/>
            <p:cNvCxnSpPr>
              <a:endCxn id="72" idx="0"/>
            </p:cNvCxnSpPr>
            <p:nvPr/>
          </p:nvCxnSpPr>
          <p:spPr bwMode="auto">
            <a:xfrm>
              <a:off x="5020243" y="4081976"/>
              <a:ext cx="1446851" cy="533392"/>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grpSp>
      <p:grpSp>
        <p:nvGrpSpPr>
          <p:cNvPr id="80" name="Group 79"/>
          <p:cNvGrpSpPr/>
          <p:nvPr/>
        </p:nvGrpSpPr>
        <p:grpSpPr>
          <a:xfrm>
            <a:off x="5495129" y="5341031"/>
            <a:ext cx="1755702" cy="612085"/>
            <a:chOff x="2057400" y="4799806"/>
            <a:chExt cx="3200400" cy="1115745"/>
          </a:xfrm>
        </p:grpSpPr>
        <p:sp>
          <p:nvSpPr>
            <p:cNvPr id="82" name="Oval 28"/>
            <p:cNvSpPr>
              <a:spLocks noChangeArrowheads="1"/>
            </p:cNvSpPr>
            <p:nvPr/>
          </p:nvSpPr>
          <p:spPr bwMode="auto">
            <a:xfrm flipH="1">
              <a:off x="2057400" y="4804235"/>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dirty="0"/>
            </a:p>
          </p:txBody>
        </p:sp>
        <p:sp>
          <p:nvSpPr>
            <p:cNvPr id="87" name="Oval 28"/>
            <p:cNvSpPr>
              <a:spLocks noChangeArrowheads="1"/>
            </p:cNvSpPr>
            <p:nvPr/>
          </p:nvSpPr>
          <p:spPr bwMode="auto">
            <a:xfrm flipH="1">
              <a:off x="2057400" y="5553347"/>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88" name="Straight Arrow Connector 87"/>
            <p:cNvCxnSpPr>
              <a:stCxn id="82" idx="4"/>
              <a:endCxn id="87" idx="0"/>
            </p:cNvCxnSpPr>
            <p:nvPr/>
          </p:nvCxnSpPr>
          <p:spPr bwMode="auto">
            <a:xfrm rot="5400000">
              <a:off x="2045048" y="5359893"/>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89" name="Oval 28"/>
            <p:cNvSpPr>
              <a:spLocks noChangeArrowheads="1"/>
            </p:cNvSpPr>
            <p:nvPr/>
          </p:nvSpPr>
          <p:spPr bwMode="auto">
            <a:xfrm flipH="1">
              <a:off x="2743200" y="4800600"/>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dirty="0"/>
            </a:p>
          </p:txBody>
        </p:sp>
        <p:sp>
          <p:nvSpPr>
            <p:cNvPr id="90" name="Oval 28"/>
            <p:cNvSpPr>
              <a:spLocks noChangeArrowheads="1"/>
            </p:cNvSpPr>
            <p:nvPr/>
          </p:nvSpPr>
          <p:spPr bwMode="auto">
            <a:xfrm flipH="1">
              <a:off x="2743200" y="5549712"/>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91" name="Straight Arrow Connector 90"/>
            <p:cNvCxnSpPr>
              <a:stCxn id="89" idx="4"/>
              <a:endCxn id="90" idx="0"/>
            </p:cNvCxnSpPr>
            <p:nvPr/>
          </p:nvCxnSpPr>
          <p:spPr bwMode="auto">
            <a:xfrm rot="5400000">
              <a:off x="2730848" y="5356258"/>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92" name="Oval 28"/>
            <p:cNvSpPr>
              <a:spLocks noChangeArrowheads="1"/>
            </p:cNvSpPr>
            <p:nvPr/>
          </p:nvSpPr>
          <p:spPr bwMode="auto">
            <a:xfrm flipH="1">
              <a:off x="3447796" y="4800600"/>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93" name="Oval 28"/>
            <p:cNvSpPr>
              <a:spLocks noChangeArrowheads="1"/>
            </p:cNvSpPr>
            <p:nvPr/>
          </p:nvSpPr>
          <p:spPr bwMode="auto">
            <a:xfrm flipH="1">
              <a:off x="3447796" y="5549712"/>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94" name="Straight Arrow Connector 93"/>
            <p:cNvCxnSpPr>
              <a:stCxn id="92" idx="4"/>
              <a:endCxn id="93" idx="0"/>
            </p:cNvCxnSpPr>
            <p:nvPr/>
          </p:nvCxnSpPr>
          <p:spPr bwMode="auto">
            <a:xfrm rot="5400000">
              <a:off x="3435444" y="5356258"/>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95" name="Oval 28"/>
            <p:cNvSpPr>
              <a:spLocks noChangeArrowheads="1"/>
            </p:cNvSpPr>
            <p:nvPr/>
          </p:nvSpPr>
          <p:spPr bwMode="auto">
            <a:xfrm flipH="1">
              <a:off x="4191000" y="4800600"/>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96" name="Oval 28"/>
            <p:cNvSpPr>
              <a:spLocks noChangeArrowheads="1"/>
            </p:cNvSpPr>
            <p:nvPr/>
          </p:nvSpPr>
          <p:spPr bwMode="auto">
            <a:xfrm flipH="1">
              <a:off x="4191000" y="5549712"/>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97" name="Straight Arrow Connector 96"/>
            <p:cNvCxnSpPr>
              <a:stCxn id="95" idx="4"/>
              <a:endCxn id="96" idx="0"/>
            </p:cNvCxnSpPr>
            <p:nvPr/>
          </p:nvCxnSpPr>
          <p:spPr bwMode="auto">
            <a:xfrm rot="5400000">
              <a:off x="4178648" y="5356258"/>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98" name="Oval 28"/>
            <p:cNvSpPr>
              <a:spLocks noChangeArrowheads="1"/>
            </p:cNvSpPr>
            <p:nvPr/>
          </p:nvSpPr>
          <p:spPr bwMode="auto">
            <a:xfrm flipH="1">
              <a:off x="4895596" y="4800600"/>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99" name="Oval 28"/>
            <p:cNvSpPr>
              <a:spLocks noChangeArrowheads="1"/>
            </p:cNvSpPr>
            <p:nvPr/>
          </p:nvSpPr>
          <p:spPr bwMode="auto">
            <a:xfrm flipH="1">
              <a:off x="4895596" y="5549712"/>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100" name="Straight Arrow Connector 99"/>
            <p:cNvCxnSpPr>
              <a:stCxn id="98" idx="4"/>
              <a:endCxn id="99" idx="0"/>
            </p:cNvCxnSpPr>
            <p:nvPr/>
          </p:nvCxnSpPr>
          <p:spPr bwMode="auto">
            <a:xfrm rot="5400000">
              <a:off x="4883244" y="5356258"/>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101" name="Curved Connector 100"/>
            <p:cNvCxnSpPr>
              <a:stCxn id="82" idx="0"/>
              <a:endCxn id="89" idx="0"/>
            </p:cNvCxnSpPr>
            <p:nvPr/>
          </p:nvCxnSpPr>
          <p:spPr bwMode="auto">
            <a:xfrm rot="5400000" flipH="1" flipV="1">
              <a:off x="2579585" y="4459518"/>
              <a:ext cx="3635" cy="685800"/>
            </a:xfrm>
            <a:prstGeom prst="curvedConnector3">
              <a:avLst>
                <a:gd name="adj1" fmla="val 6388858"/>
              </a:avLst>
            </a:prstGeom>
            <a:solidFill>
              <a:schemeClr val="accent1"/>
            </a:solidFill>
            <a:ln w="9525" cap="flat" cmpd="sng" algn="ctr">
              <a:solidFill>
                <a:schemeClr val="tx1"/>
              </a:solidFill>
              <a:prstDash val="solid"/>
              <a:round/>
              <a:headEnd type="none" w="med" len="med"/>
              <a:tailEnd type="none" w="med" len="med"/>
            </a:ln>
            <a:effectLst/>
          </p:spPr>
        </p:cxnSp>
        <p:cxnSp>
          <p:nvCxnSpPr>
            <p:cNvPr id="102" name="Curved Connector 101"/>
            <p:cNvCxnSpPr>
              <a:stCxn id="82" idx="0"/>
              <a:endCxn id="95" idx="0"/>
            </p:cNvCxnSpPr>
            <p:nvPr/>
          </p:nvCxnSpPr>
          <p:spPr bwMode="auto">
            <a:xfrm rot="5400000" flipH="1" flipV="1">
              <a:off x="3303485" y="3735618"/>
              <a:ext cx="3635" cy="2133600"/>
            </a:xfrm>
            <a:prstGeom prst="curvedConnector3">
              <a:avLst>
                <a:gd name="adj1" fmla="val 16520908"/>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Curved Connector 102"/>
            <p:cNvCxnSpPr>
              <a:stCxn id="95" idx="0"/>
              <a:endCxn id="98" idx="0"/>
            </p:cNvCxnSpPr>
            <p:nvPr/>
          </p:nvCxnSpPr>
          <p:spPr bwMode="auto">
            <a:xfrm rot="5400000" flipH="1" flipV="1">
              <a:off x="4724400" y="4448302"/>
              <a:ext cx="1588" cy="704596"/>
            </a:xfrm>
            <a:prstGeom prst="curvedConnector3">
              <a:avLst>
                <a:gd name="adj1" fmla="val 14395466"/>
              </a:avLst>
            </a:prstGeom>
            <a:solidFill>
              <a:schemeClr val="accent1"/>
            </a:solidFill>
            <a:ln w="9525" cap="flat" cmpd="sng" algn="ctr">
              <a:solidFill>
                <a:schemeClr val="tx1"/>
              </a:solidFill>
              <a:prstDash val="solid"/>
              <a:round/>
              <a:headEnd type="none" w="med" len="med"/>
              <a:tailEnd type="none" w="med" len="med"/>
            </a:ln>
            <a:effectLst/>
          </p:spPr>
        </p:cxnSp>
        <p:cxnSp>
          <p:nvCxnSpPr>
            <p:cNvPr id="104" name="Curved Connector 103"/>
            <p:cNvCxnSpPr>
              <a:stCxn id="82" idx="0"/>
              <a:endCxn id="92" idx="0"/>
            </p:cNvCxnSpPr>
            <p:nvPr/>
          </p:nvCxnSpPr>
          <p:spPr bwMode="auto">
            <a:xfrm rot="5400000" flipH="1" flipV="1">
              <a:off x="2931883" y="4107220"/>
              <a:ext cx="3635" cy="1390396"/>
            </a:xfrm>
            <a:prstGeom prst="curvedConnector3">
              <a:avLst>
                <a:gd name="adj1" fmla="val 10232050"/>
              </a:avLst>
            </a:prstGeom>
            <a:solidFill>
              <a:schemeClr val="accent1"/>
            </a:solidFill>
            <a:ln w="9525" cap="flat" cmpd="sng" algn="ctr">
              <a:solidFill>
                <a:schemeClr val="tx1"/>
              </a:solidFill>
              <a:prstDash val="solid"/>
              <a:round/>
              <a:headEnd type="none" w="med" len="med"/>
              <a:tailEnd type="none" w="med" len="med"/>
            </a:ln>
            <a:effectLst/>
          </p:spPr>
        </p:cxnSp>
      </p:grpSp>
    </p:spTree>
    <p:custDataLst>
      <p:tags r:id="rId1"/>
    </p:custDataLst>
  </p:cSld>
  <p:clrMapOvr>
    <a:masterClrMapping/>
  </p:clrMapOvr>
  <p:transition advTm="6278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8305800" cy="1143000"/>
          </a:xfrm>
        </p:spPr>
        <p:txBody>
          <a:bodyPr/>
          <a:lstStyle/>
          <a:p>
            <a:r>
              <a:rPr lang="en-US" dirty="0" smtClean="0"/>
              <a:t>Motivating Application</a:t>
            </a:r>
            <a:endParaRPr lang="en-US" dirty="0"/>
          </a:p>
        </p:txBody>
      </p:sp>
      <p:sp>
        <p:nvSpPr>
          <p:cNvPr id="3" name="Content Placeholder 2"/>
          <p:cNvSpPr>
            <a:spLocks noGrp="1"/>
          </p:cNvSpPr>
          <p:nvPr>
            <p:ph idx="1"/>
          </p:nvPr>
        </p:nvSpPr>
        <p:spPr>
          <a:xfrm>
            <a:off x="678006" y="1676400"/>
            <a:ext cx="7772400" cy="4419600"/>
          </a:xfrm>
        </p:spPr>
        <p:txBody>
          <a:bodyPr/>
          <a:lstStyle/>
          <a:p>
            <a:r>
              <a:rPr lang="en-US" dirty="0" smtClean="0"/>
              <a:t>Predict presence/absence of Tree Swallow</a:t>
            </a:r>
            <a:r>
              <a:rPr lang="en-US" dirty="0" smtClean="0"/>
              <a:t> (migratory </a:t>
            </a:r>
            <a:r>
              <a:rPr lang="en-US" dirty="0" smtClean="0"/>
              <a:t>bird) at locations in NY. </a:t>
            </a:r>
          </a:p>
          <a:p>
            <a:r>
              <a:rPr lang="en-US" dirty="0" smtClean="0"/>
              <a:t>Observations:</a:t>
            </a:r>
          </a:p>
          <a:p>
            <a:pPr lvl="1"/>
            <a:r>
              <a:rPr lang="en-US" dirty="0" smtClean="0"/>
              <a:t>x</a:t>
            </a:r>
            <a:r>
              <a:rPr lang="en-US" baseline="-25000" dirty="0" smtClean="0"/>
              <a:t>i</a:t>
            </a:r>
            <a:r>
              <a:rPr lang="en-US" dirty="0" smtClean="0"/>
              <a:t> – date, time, location, habitat, etc.</a:t>
            </a:r>
          </a:p>
          <a:p>
            <a:pPr lvl="1"/>
            <a:r>
              <a:rPr lang="en-US" dirty="0" err="1" smtClean="0"/>
              <a:t>y</a:t>
            </a:r>
            <a:r>
              <a:rPr lang="en-US" baseline="-25000" dirty="0" err="1" smtClean="0"/>
              <a:t>i</a:t>
            </a:r>
            <a:r>
              <a:rPr lang="en-US" dirty="0" smtClean="0"/>
              <a:t> – saw a Tree Swallow?</a:t>
            </a:r>
          </a:p>
          <a:p>
            <a:pPr lvl="1"/>
            <a:endParaRPr lang="en-US" dirty="0" smtClean="0"/>
          </a:p>
          <a:p>
            <a:r>
              <a:rPr lang="en-US" dirty="0" smtClean="0"/>
              <a:t>Significant change throughout the year</a:t>
            </a:r>
          </a:p>
          <a:p>
            <a:pPr lvl="1"/>
            <a:endParaRPr lang="en-US" dirty="0" smtClean="0"/>
          </a:p>
          <a:p>
            <a:r>
              <a:rPr lang="en-US" dirty="0" smtClean="0"/>
              <a:t>How to model?</a:t>
            </a:r>
          </a:p>
        </p:txBody>
      </p:sp>
      <p:grpSp>
        <p:nvGrpSpPr>
          <p:cNvPr id="7" name="Group 6"/>
          <p:cNvGrpSpPr/>
          <p:nvPr/>
        </p:nvGrpSpPr>
        <p:grpSpPr>
          <a:xfrm>
            <a:off x="4775200" y="5133201"/>
            <a:ext cx="3454400" cy="1419999"/>
            <a:chOff x="5232400" y="4752201"/>
            <a:chExt cx="3454400" cy="1419999"/>
          </a:xfrm>
        </p:grpSpPr>
        <p:pic>
          <p:nvPicPr>
            <p:cNvPr id="4" name="Picture 3" descr="npos.pdf"/>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5232400" y="4996375"/>
              <a:ext cx="3454400" cy="1175825"/>
            </a:xfrm>
            <a:prstGeom prst="rect">
              <a:avLst/>
            </a:prstGeom>
          </p:spPr>
        </p:pic>
        <p:sp>
          <p:nvSpPr>
            <p:cNvPr id="5" name="TextBox 4"/>
            <p:cNvSpPr txBox="1"/>
            <p:nvPr/>
          </p:nvSpPr>
          <p:spPr>
            <a:xfrm>
              <a:off x="5842000" y="4752201"/>
              <a:ext cx="2608406" cy="276999"/>
            </a:xfrm>
            <a:prstGeom prst="rect">
              <a:avLst/>
            </a:prstGeom>
            <a:noFill/>
          </p:spPr>
          <p:txBody>
            <a:bodyPr wrap="none" rtlCol="0">
              <a:spAutoFit/>
            </a:bodyPr>
            <a:lstStyle/>
            <a:p>
              <a:r>
                <a:rPr lang="en-US" sz="1200" dirty="0" smtClean="0"/>
                <a:t>Percent positive observations by month</a:t>
              </a:r>
              <a:endParaRPr lang="en-US" sz="1200" dirty="0"/>
            </a:p>
          </p:txBody>
        </p:sp>
      </p:grpSp>
    </p:spTree>
  </p:cSld>
  <p:clrMapOvr>
    <a:masterClrMapping/>
  </p:clrMapOvr>
  <p:transition advTm="541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Separate Tasks?</a:t>
            </a:r>
            <a:endParaRPr lang="en-US" dirty="0"/>
          </a:p>
        </p:txBody>
      </p:sp>
      <p:sp>
        <p:nvSpPr>
          <p:cNvPr id="3" name="Content Placeholder 2"/>
          <p:cNvSpPr>
            <a:spLocks noGrp="1"/>
          </p:cNvSpPr>
          <p:nvPr>
            <p:ph idx="1"/>
          </p:nvPr>
        </p:nvSpPr>
        <p:spPr>
          <a:xfrm>
            <a:off x="685800" y="4495800"/>
            <a:ext cx="7772400" cy="1600200"/>
          </a:xfrm>
        </p:spPr>
        <p:txBody>
          <a:bodyPr/>
          <a:lstStyle/>
          <a:p>
            <a:r>
              <a:rPr lang="en-US" dirty="0" smtClean="0"/>
              <a:t>Split training examples by month and train 12 separate models</a:t>
            </a:r>
          </a:p>
          <a:p>
            <a:r>
              <a:rPr lang="en-US" dirty="0" smtClean="0"/>
              <a:t>OK if lots of training data</a:t>
            </a:r>
            <a:endParaRPr lang="en-US" dirty="0"/>
          </a:p>
        </p:txBody>
      </p:sp>
      <p:sp>
        <p:nvSpPr>
          <p:cNvPr id="4" name="Oval 28"/>
          <p:cNvSpPr>
            <a:spLocks noChangeArrowheads="1"/>
          </p:cNvSpPr>
          <p:nvPr/>
        </p:nvSpPr>
        <p:spPr bwMode="auto">
          <a:xfrm>
            <a:off x="2590800" y="2819400"/>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Feb</a:t>
            </a:r>
            <a:endParaRPr lang="en-US" dirty="0"/>
          </a:p>
        </p:txBody>
      </p:sp>
      <p:sp>
        <p:nvSpPr>
          <p:cNvPr id="5" name="Oval 31"/>
          <p:cNvSpPr>
            <a:spLocks noChangeArrowheads="1"/>
          </p:cNvSpPr>
          <p:nvPr/>
        </p:nvSpPr>
        <p:spPr bwMode="auto">
          <a:xfrm>
            <a:off x="1524000" y="2819400"/>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Jan</a:t>
            </a:r>
            <a:endParaRPr lang="en-US" dirty="0"/>
          </a:p>
        </p:txBody>
      </p:sp>
      <p:sp>
        <p:nvSpPr>
          <p:cNvPr id="8" name="Oval 28"/>
          <p:cNvSpPr>
            <a:spLocks noChangeArrowheads="1"/>
          </p:cNvSpPr>
          <p:nvPr/>
        </p:nvSpPr>
        <p:spPr bwMode="auto">
          <a:xfrm>
            <a:off x="3657600" y="2825752"/>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Mar</a:t>
            </a:r>
            <a:endParaRPr lang="en-US" dirty="0"/>
          </a:p>
        </p:txBody>
      </p:sp>
      <p:sp>
        <p:nvSpPr>
          <p:cNvPr id="12" name="Oval 28"/>
          <p:cNvSpPr>
            <a:spLocks noChangeArrowheads="1"/>
          </p:cNvSpPr>
          <p:nvPr/>
        </p:nvSpPr>
        <p:spPr bwMode="auto">
          <a:xfrm>
            <a:off x="6553200" y="2819400"/>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Dec</a:t>
            </a:r>
            <a:endParaRPr lang="en-US" dirty="0"/>
          </a:p>
        </p:txBody>
      </p:sp>
      <p:sp>
        <p:nvSpPr>
          <p:cNvPr id="16" name="TextBox 15"/>
          <p:cNvSpPr txBox="1"/>
          <p:nvPr/>
        </p:nvSpPr>
        <p:spPr>
          <a:xfrm>
            <a:off x="4953000" y="2983986"/>
            <a:ext cx="685800" cy="369332"/>
          </a:xfrm>
          <a:prstGeom prst="rect">
            <a:avLst/>
          </a:prstGeom>
          <a:noFill/>
        </p:spPr>
        <p:txBody>
          <a:bodyPr wrap="square" rtlCol="0">
            <a:spAutoFit/>
          </a:bodyPr>
          <a:lstStyle/>
          <a:p>
            <a:pPr algn="ctr"/>
            <a:r>
              <a:rPr lang="en-US" dirty="0" smtClean="0"/>
              <a:t>….</a:t>
            </a:r>
            <a:endParaRPr lang="en-US" dirty="0"/>
          </a:p>
        </p:txBody>
      </p:sp>
    </p:spTree>
  </p:cSld>
  <p:clrMapOvr>
    <a:masterClrMapping/>
  </p:clrMapOvr>
  <p:transition advTm="4669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Task?</a:t>
            </a:r>
            <a:endParaRPr lang="en-US" dirty="0"/>
          </a:p>
        </p:txBody>
      </p:sp>
      <p:sp>
        <p:nvSpPr>
          <p:cNvPr id="3" name="Content Placeholder 2"/>
          <p:cNvSpPr>
            <a:spLocks noGrp="1"/>
          </p:cNvSpPr>
          <p:nvPr>
            <p:ph idx="1"/>
          </p:nvPr>
        </p:nvSpPr>
        <p:spPr>
          <a:xfrm>
            <a:off x="762000" y="4648200"/>
            <a:ext cx="7772400" cy="1752600"/>
          </a:xfrm>
        </p:spPr>
        <p:txBody>
          <a:bodyPr/>
          <a:lstStyle/>
          <a:p>
            <a:r>
              <a:rPr lang="en-US" dirty="0" smtClean="0"/>
              <a:t>Use all training examples to learn a single classifier</a:t>
            </a:r>
          </a:p>
          <a:p>
            <a:r>
              <a:rPr lang="en-US" dirty="0" smtClean="0"/>
              <a:t>Include date as a feature to learn about month-to-month heterogeneity</a:t>
            </a:r>
            <a:endParaRPr lang="en-US" dirty="0"/>
          </a:p>
        </p:txBody>
      </p:sp>
      <p:sp>
        <p:nvSpPr>
          <p:cNvPr id="5" name="Oval 31"/>
          <p:cNvSpPr>
            <a:spLocks noChangeArrowheads="1"/>
          </p:cNvSpPr>
          <p:nvPr/>
        </p:nvSpPr>
        <p:spPr bwMode="auto">
          <a:xfrm>
            <a:off x="3352800" y="1905000"/>
            <a:ext cx="2438400" cy="2438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Jan, Feb, Mar,</a:t>
            </a:r>
          </a:p>
          <a:p>
            <a:pPr algn="ctr"/>
            <a:r>
              <a:rPr lang="en-US" dirty="0" smtClean="0"/>
              <a:t> … ,</a:t>
            </a:r>
          </a:p>
          <a:p>
            <a:pPr algn="ctr"/>
            <a:r>
              <a:rPr lang="en-US" dirty="0" smtClean="0"/>
              <a:t>Dec</a:t>
            </a:r>
            <a:endParaRPr lang="en-US" dirty="0"/>
          </a:p>
        </p:txBody>
      </p:sp>
    </p:spTree>
  </p:cSld>
  <p:clrMapOvr>
    <a:masterClrMapping/>
  </p:clrMapOvr>
  <p:transition advTm="3764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 MTL?</a:t>
            </a:r>
            <a:endParaRPr lang="en-US" dirty="0"/>
          </a:p>
        </p:txBody>
      </p:sp>
      <p:sp>
        <p:nvSpPr>
          <p:cNvPr id="4" name="Oval 28"/>
          <p:cNvSpPr>
            <a:spLocks noChangeArrowheads="1"/>
          </p:cNvSpPr>
          <p:nvPr/>
        </p:nvSpPr>
        <p:spPr bwMode="auto">
          <a:xfrm>
            <a:off x="2590800" y="3575048"/>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Feb</a:t>
            </a:r>
            <a:endParaRPr lang="en-US" dirty="0"/>
          </a:p>
        </p:txBody>
      </p:sp>
      <p:sp>
        <p:nvSpPr>
          <p:cNvPr id="5" name="Oval 31"/>
          <p:cNvSpPr>
            <a:spLocks noChangeArrowheads="1"/>
          </p:cNvSpPr>
          <p:nvPr/>
        </p:nvSpPr>
        <p:spPr bwMode="auto">
          <a:xfrm>
            <a:off x="1524000" y="3575048"/>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Jan</a:t>
            </a:r>
            <a:endParaRPr lang="en-US" dirty="0"/>
          </a:p>
        </p:txBody>
      </p:sp>
      <p:sp>
        <p:nvSpPr>
          <p:cNvPr id="6" name="Oval 28"/>
          <p:cNvSpPr>
            <a:spLocks noChangeArrowheads="1"/>
          </p:cNvSpPr>
          <p:nvPr/>
        </p:nvSpPr>
        <p:spPr bwMode="auto">
          <a:xfrm>
            <a:off x="3657600" y="3581400"/>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Mar</a:t>
            </a:r>
            <a:endParaRPr lang="en-US" dirty="0"/>
          </a:p>
        </p:txBody>
      </p:sp>
      <p:sp>
        <p:nvSpPr>
          <p:cNvPr id="7" name="Oval 28"/>
          <p:cNvSpPr>
            <a:spLocks noChangeArrowheads="1"/>
          </p:cNvSpPr>
          <p:nvPr/>
        </p:nvSpPr>
        <p:spPr bwMode="auto">
          <a:xfrm>
            <a:off x="6553200" y="3575048"/>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Dec</a:t>
            </a:r>
            <a:endParaRPr lang="en-US" dirty="0"/>
          </a:p>
        </p:txBody>
      </p:sp>
      <p:sp>
        <p:nvSpPr>
          <p:cNvPr id="8" name="TextBox 7"/>
          <p:cNvSpPr txBox="1"/>
          <p:nvPr/>
        </p:nvSpPr>
        <p:spPr>
          <a:xfrm>
            <a:off x="4953000" y="3739634"/>
            <a:ext cx="685800" cy="369332"/>
          </a:xfrm>
          <a:prstGeom prst="rect">
            <a:avLst/>
          </a:prstGeom>
          <a:noFill/>
        </p:spPr>
        <p:txBody>
          <a:bodyPr wrap="square" rtlCol="0">
            <a:spAutoFit/>
          </a:bodyPr>
          <a:lstStyle/>
          <a:p>
            <a:pPr algn="ctr"/>
            <a:r>
              <a:rPr lang="en-US" dirty="0" smtClean="0"/>
              <a:t>….</a:t>
            </a:r>
            <a:endParaRPr lang="en-US" dirty="0"/>
          </a:p>
        </p:txBody>
      </p:sp>
      <p:sp>
        <p:nvSpPr>
          <p:cNvPr id="9" name="Oval 28"/>
          <p:cNvSpPr>
            <a:spLocks noChangeArrowheads="1"/>
          </p:cNvSpPr>
          <p:nvPr/>
        </p:nvSpPr>
        <p:spPr bwMode="auto">
          <a:xfrm>
            <a:off x="4000500" y="2203448"/>
            <a:ext cx="685800" cy="685800"/>
          </a:xfrm>
          <a:prstGeom prst="ellipse">
            <a:avLst/>
          </a:prstGeom>
          <a:noFill/>
          <a:ln w="9525">
            <a:solidFill>
              <a:schemeClr val="tx1"/>
            </a:solidFill>
            <a:round/>
            <a:headEnd/>
            <a:tailEnd/>
          </a:ln>
        </p:spPr>
        <p:txBody>
          <a:bodyPr wrap="none" anchor="ctr">
            <a:prstTxWarp prst="textNoShape">
              <a:avLst/>
            </a:prstTxWarp>
          </a:bodyPr>
          <a:lstStyle/>
          <a:p>
            <a:pPr algn="ctr"/>
            <a:endParaRPr lang="en-US" dirty="0">
              <a:noFill/>
            </a:endParaRPr>
          </a:p>
        </p:txBody>
      </p:sp>
      <p:cxnSp>
        <p:nvCxnSpPr>
          <p:cNvPr id="11" name="Straight Connector 10"/>
          <p:cNvCxnSpPr>
            <a:stCxn id="9" idx="4"/>
            <a:endCxn id="5" idx="0"/>
          </p:cNvCxnSpPr>
          <p:nvPr/>
        </p:nvCxnSpPr>
        <p:spPr bwMode="auto">
          <a:xfrm rot="5400000">
            <a:off x="2762250" y="1993898"/>
            <a:ext cx="685800" cy="2476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a:stCxn id="9" idx="4"/>
            <a:endCxn id="4" idx="0"/>
          </p:cNvCxnSpPr>
          <p:nvPr/>
        </p:nvCxnSpPr>
        <p:spPr bwMode="auto">
          <a:xfrm rot="5400000">
            <a:off x="3295650" y="2527298"/>
            <a:ext cx="685800" cy="1409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a:stCxn id="9" idx="4"/>
            <a:endCxn id="6" idx="0"/>
          </p:cNvCxnSpPr>
          <p:nvPr/>
        </p:nvCxnSpPr>
        <p:spPr bwMode="auto">
          <a:xfrm rot="5400000">
            <a:off x="3825874" y="3063874"/>
            <a:ext cx="692152" cy="3429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a:stCxn id="9" idx="4"/>
            <a:endCxn id="7" idx="0"/>
          </p:cNvCxnSpPr>
          <p:nvPr/>
        </p:nvCxnSpPr>
        <p:spPr bwMode="auto">
          <a:xfrm rot="16200000" flipH="1">
            <a:off x="5276850" y="1955798"/>
            <a:ext cx="685800" cy="25527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Content Placeholder 2"/>
          <p:cNvSpPr>
            <a:spLocks noGrp="1"/>
          </p:cNvSpPr>
          <p:nvPr>
            <p:ph idx="1"/>
          </p:nvPr>
        </p:nvSpPr>
        <p:spPr>
          <a:xfrm>
            <a:off x="685800" y="4724400"/>
            <a:ext cx="7772400" cy="1600200"/>
          </a:xfrm>
        </p:spPr>
        <p:txBody>
          <a:bodyPr/>
          <a:lstStyle/>
          <a:p>
            <a:r>
              <a:rPr lang="en-US" dirty="0" smtClean="0"/>
              <a:t>Ignores known problem structure</a:t>
            </a:r>
          </a:p>
          <a:p>
            <a:r>
              <a:rPr lang="en-US" dirty="0" smtClean="0"/>
              <a:t>January is very weakly related to July</a:t>
            </a:r>
            <a:endParaRPr lang="en-US" dirty="0"/>
          </a:p>
        </p:txBody>
      </p:sp>
    </p:spTree>
  </p:cSld>
  <p:clrMapOvr>
    <a:masterClrMapping/>
  </p:clrMapOvr>
  <p:transition advTm="3502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MTL</a:t>
            </a:r>
            <a:endParaRPr lang="en-US" dirty="0"/>
          </a:p>
        </p:txBody>
      </p:sp>
      <p:sp>
        <p:nvSpPr>
          <p:cNvPr id="3" name="Content Placeholder 2"/>
          <p:cNvSpPr>
            <a:spLocks noGrp="1"/>
          </p:cNvSpPr>
          <p:nvPr>
            <p:ph idx="1"/>
          </p:nvPr>
        </p:nvSpPr>
        <p:spPr>
          <a:xfrm>
            <a:off x="685800" y="4648200"/>
            <a:ext cx="7772400" cy="1524000"/>
          </a:xfrm>
        </p:spPr>
        <p:txBody>
          <a:bodyPr/>
          <a:lstStyle/>
          <a:p>
            <a:r>
              <a:rPr lang="en-US" dirty="0" smtClean="0"/>
              <a:t>Use a priori knowledge about structure of relationships, in the form of a graph. </a:t>
            </a:r>
          </a:p>
        </p:txBody>
      </p:sp>
      <p:sp>
        <p:nvSpPr>
          <p:cNvPr id="4" name="Oval 28"/>
          <p:cNvSpPr>
            <a:spLocks noChangeArrowheads="1"/>
          </p:cNvSpPr>
          <p:nvPr/>
        </p:nvSpPr>
        <p:spPr bwMode="auto">
          <a:xfrm>
            <a:off x="2590800" y="3048000"/>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Feb</a:t>
            </a:r>
            <a:endParaRPr lang="en-US" dirty="0"/>
          </a:p>
        </p:txBody>
      </p:sp>
      <p:sp>
        <p:nvSpPr>
          <p:cNvPr id="5" name="Oval 31"/>
          <p:cNvSpPr>
            <a:spLocks noChangeArrowheads="1"/>
          </p:cNvSpPr>
          <p:nvPr/>
        </p:nvSpPr>
        <p:spPr bwMode="auto">
          <a:xfrm>
            <a:off x="1524000" y="3048000"/>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Jan</a:t>
            </a:r>
            <a:endParaRPr lang="en-US" dirty="0"/>
          </a:p>
        </p:txBody>
      </p:sp>
      <p:cxnSp>
        <p:nvCxnSpPr>
          <p:cNvPr id="6" name="AutoShape 37"/>
          <p:cNvCxnSpPr>
            <a:cxnSpLocks noChangeShapeType="1"/>
            <a:stCxn id="5" idx="6"/>
            <a:endCxn id="4" idx="2"/>
          </p:cNvCxnSpPr>
          <p:nvPr/>
        </p:nvCxnSpPr>
        <p:spPr bwMode="auto">
          <a:xfrm>
            <a:off x="2209800" y="3390900"/>
            <a:ext cx="381000" cy="1588"/>
          </a:xfrm>
          <a:prstGeom prst="straightConnector1">
            <a:avLst/>
          </a:prstGeom>
          <a:noFill/>
          <a:ln w="9525">
            <a:solidFill>
              <a:schemeClr val="tx1"/>
            </a:solidFill>
            <a:round/>
            <a:headEnd/>
            <a:tailEnd/>
          </a:ln>
        </p:spPr>
      </p:cxnSp>
      <p:cxnSp>
        <p:nvCxnSpPr>
          <p:cNvPr id="7" name="AutoShape 37"/>
          <p:cNvCxnSpPr>
            <a:cxnSpLocks noChangeShapeType="1"/>
            <a:stCxn id="4" idx="6"/>
            <a:endCxn id="8" idx="2"/>
          </p:cNvCxnSpPr>
          <p:nvPr/>
        </p:nvCxnSpPr>
        <p:spPr bwMode="auto">
          <a:xfrm>
            <a:off x="3276600" y="3390900"/>
            <a:ext cx="381000" cy="6352"/>
          </a:xfrm>
          <a:prstGeom prst="straightConnector1">
            <a:avLst/>
          </a:prstGeom>
          <a:noFill/>
          <a:ln w="9525">
            <a:solidFill>
              <a:schemeClr val="tx1"/>
            </a:solidFill>
            <a:round/>
            <a:headEnd/>
            <a:tailEnd/>
          </a:ln>
        </p:spPr>
      </p:cxnSp>
      <p:sp>
        <p:nvSpPr>
          <p:cNvPr id="8" name="Oval 28"/>
          <p:cNvSpPr>
            <a:spLocks noChangeArrowheads="1"/>
          </p:cNvSpPr>
          <p:nvPr/>
        </p:nvSpPr>
        <p:spPr bwMode="auto">
          <a:xfrm>
            <a:off x="3657600" y="3054352"/>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Mar</a:t>
            </a:r>
            <a:endParaRPr lang="en-US" dirty="0"/>
          </a:p>
        </p:txBody>
      </p:sp>
      <p:cxnSp>
        <p:nvCxnSpPr>
          <p:cNvPr id="9" name="AutoShape 37"/>
          <p:cNvCxnSpPr>
            <a:cxnSpLocks noChangeShapeType="1"/>
            <a:stCxn id="8" idx="6"/>
          </p:cNvCxnSpPr>
          <p:nvPr/>
        </p:nvCxnSpPr>
        <p:spPr bwMode="auto">
          <a:xfrm flipV="1">
            <a:off x="4343400" y="3390900"/>
            <a:ext cx="381000" cy="6352"/>
          </a:xfrm>
          <a:prstGeom prst="straightConnector1">
            <a:avLst/>
          </a:prstGeom>
          <a:noFill/>
          <a:ln w="9525">
            <a:solidFill>
              <a:schemeClr val="tx1"/>
            </a:solidFill>
            <a:round/>
            <a:headEnd/>
            <a:tailEnd/>
          </a:ln>
        </p:spPr>
      </p:cxnSp>
      <p:sp>
        <p:nvSpPr>
          <p:cNvPr id="12" name="Oval 28"/>
          <p:cNvSpPr>
            <a:spLocks noChangeArrowheads="1"/>
          </p:cNvSpPr>
          <p:nvPr/>
        </p:nvSpPr>
        <p:spPr bwMode="auto">
          <a:xfrm>
            <a:off x="6553200" y="3048000"/>
            <a:ext cx="685800" cy="685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dirty="0" smtClean="0"/>
              <a:t>Dec</a:t>
            </a:r>
            <a:endParaRPr lang="en-US" dirty="0"/>
          </a:p>
        </p:txBody>
      </p:sp>
      <p:cxnSp>
        <p:nvCxnSpPr>
          <p:cNvPr id="15" name="AutoShape 37"/>
          <p:cNvCxnSpPr>
            <a:cxnSpLocks noChangeShapeType="1"/>
            <a:endCxn id="12" idx="2"/>
          </p:cNvCxnSpPr>
          <p:nvPr/>
        </p:nvCxnSpPr>
        <p:spPr bwMode="auto">
          <a:xfrm>
            <a:off x="6057900" y="3390900"/>
            <a:ext cx="495300" cy="1588"/>
          </a:xfrm>
          <a:prstGeom prst="straightConnector1">
            <a:avLst/>
          </a:prstGeom>
          <a:noFill/>
          <a:ln w="9525">
            <a:solidFill>
              <a:schemeClr val="tx1"/>
            </a:solidFill>
            <a:round/>
            <a:headEnd/>
            <a:tailEnd/>
          </a:ln>
        </p:spPr>
      </p:cxnSp>
      <p:sp>
        <p:nvSpPr>
          <p:cNvPr id="16" name="TextBox 15"/>
          <p:cNvSpPr txBox="1"/>
          <p:nvPr/>
        </p:nvSpPr>
        <p:spPr>
          <a:xfrm>
            <a:off x="4953000" y="3212586"/>
            <a:ext cx="685800" cy="369332"/>
          </a:xfrm>
          <a:prstGeom prst="rect">
            <a:avLst/>
          </a:prstGeom>
          <a:noFill/>
        </p:spPr>
        <p:txBody>
          <a:bodyPr wrap="square" rtlCol="0">
            <a:spAutoFit/>
          </a:bodyPr>
          <a:lstStyle/>
          <a:p>
            <a:pPr algn="ctr"/>
            <a:r>
              <a:rPr lang="en-US" dirty="0" smtClean="0"/>
              <a:t>….</a:t>
            </a:r>
            <a:endParaRPr lang="en-US" dirty="0"/>
          </a:p>
        </p:txBody>
      </p:sp>
      <p:cxnSp>
        <p:nvCxnSpPr>
          <p:cNvPr id="19" name="Curved Connector 18"/>
          <p:cNvCxnSpPr>
            <a:stCxn id="12" idx="6"/>
            <a:endCxn id="5" idx="2"/>
          </p:cNvCxnSpPr>
          <p:nvPr/>
        </p:nvCxnSpPr>
        <p:spPr bwMode="auto">
          <a:xfrm flipH="1">
            <a:off x="1524000" y="3390900"/>
            <a:ext cx="5715000" cy="1588"/>
          </a:xfrm>
          <a:prstGeom prst="curvedConnector5">
            <a:avLst>
              <a:gd name="adj1" fmla="val -4000"/>
              <a:gd name="adj2" fmla="val -69274370"/>
              <a:gd name="adj3" fmla="val 104000"/>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advTm="25326"/>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in Social Network</a:t>
            </a:r>
            <a:endParaRPr lang="en-US" dirty="0"/>
          </a:p>
        </p:txBody>
      </p:sp>
      <p:grpSp>
        <p:nvGrpSpPr>
          <p:cNvPr id="57" name="Group 56"/>
          <p:cNvGrpSpPr/>
          <p:nvPr/>
        </p:nvGrpSpPr>
        <p:grpSpPr>
          <a:xfrm>
            <a:off x="2057400" y="1723245"/>
            <a:ext cx="3200400" cy="2010555"/>
            <a:chOff x="2057400" y="1723245"/>
            <a:chExt cx="3200400" cy="2010555"/>
          </a:xfrm>
        </p:grpSpPr>
        <p:sp>
          <p:nvSpPr>
            <p:cNvPr id="5" name="Oval 28"/>
            <p:cNvSpPr>
              <a:spLocks noChangeArrowheads="1"/>
            </p:cNvSpPr>
            <p:nvPr/>
          </p:nvSpPr>
          <p:spPr bwMode="auto">
            <a:xfrm flipH="1">
              <a:off x="2057400" y="2622484"/>
              <a:ext cx="362204" cy="362204"/>
            </a:xfrm>
            <a:prstGeom prst="ellipse">
              <a:avLst/>
            </a:prstGeom>
            <a:noFill/>
            <a:ln w="9525">
              <a:solidFill>
                <a:schemeClr val="tx1"/>
              </a:solidFill>
              <a:round/>
              <a:headEnd/>
              <a:tailEnd/>
            </a:ln>
          </p:spPr>
          <p:txBody>
            <a:bodyPr wrap="none" anchor="ctr">
              <a:prstTxWarp prst="textNoShape">
                <a:avLst/>
              </a:prstTxWarp>
            </a:bodyPr>
            <a:lstStyle/>
            <a:p>
              <a:pPr algn="ctr"/>
              <a:r>
                <a:rPr lang="en-US" sz="1200" dirty="0" smtClean="0"/>
                <a:t>Alice</a:t>
              </a:r>
              <a:endParaRPr lang="en-US" sz="1200" dirty="0"/>
            </a:p>
          </p:txBody>
        </p:sp>
        <p:sp>
          <p:nvSpPr>
            <p:cNvPr id="6" name="Oval 28"/>
            <p:cNvSpPr>
              <a:spLocks noChangeArrowheads="1"/>
            </p:cNvSpPr>
            <p:nvPr/>
          </p:nvSpPr>
          <p:spPr bwMode="auto">
            <a:xfrm flipH="1">
              <a:off x="2057400" y="3371596"/>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7" name="Straight Arrow Connector 6"/>
            <p:cNvCxnSpPr>
              <a:stCxn id="5" idx="4"/>
              <a:endCxn id="6" idx="0"/>
            </p:cNvCxnSpPr>
            <p:nvPr/>
          </p:nvCxnSpPr>
          <p:spPr bwMode="auto">
            <a:xfrm rot="5400000">
              <a:off x="2045048" y="3178142"/>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9" name="Oval 28"/>
            <p:cNvSpPr>
              <a:spLocks noChangeArrowheads="1"/>
            </p:cNvSpPr>
            <p:nvPr/>
          </p:nvSpPr>
          <p:spPr bwMode="auto">
            <a:xfrm flipH="1">
              <a:off x="3447796" y="1723245"/>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cxnSp>
          <p:nvCxnSpPr>
            <p:cNvPr id="10" name="Straight Arrow Connector 9"/>
            <p:cNvCxnSpPr>
              <a:stCxn id="9" idx="4"/>
              <a:endCxn id="5" idx="0"/>
            </p:cNvCxnSpPr>
            <p:nvPr/>
          </p:nvCxnSpPr>
          <p:spPr bwMode="auto">
            <a:xfrm rot="5400000">
              <a:off x="2665183" y="1658768"/>
              <a:ext cx="537035" cy="1390396"/>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12" name="Oval 28"/>
            <p:cNvSpPr>
              <a:spLocks noChangeArrowheads="1"/>
            </p:cNvSpPr>
            <p:nvPr/>
          </p:nvSpPr>
          <p:spPr bwMode="auto">
            <a:xfrm flipH="1">
              <a:off x="2743200" y="2618849"/>
              <a:ext cx="362204" cy="362204"/>
            </a:xfrm>
            <a:prstGeom prst="ellipse">
              <a:avLst/>
            </a:prstGeom>
            <a:noFill/>
            <a:ln w="9525">
              <a:solidFill>
                <a:schemeClr val="tx1"/>
              </a:solidFill>
              <a:round/>
              <a:headEnd/>
              <a:tailEnd/>
            </a:ln>
          </p:spPr>
          <p:txBody>
            <a:bodyPr wrap="none" anchor="ctr">
              <a:prstTxWarp prst="textNoShape">
                <a:avLst/>
              </a:prstTxWarp>
            </a:bodyPr>
            <a:lstStyle/>
            <a:p>
              <a:pPr algn="ctr"/>
              <a:r>
                <a:rPr lang="en-US" sz="1200" dirty="0" smtClean="0"/>
                <a:t>Bob</a:t>
              </a:r>
              <a:endParaRPr lang="en-US" sz="1200" dirty="0"/>
            </a:p>
          </p:txBody>
        </p:sp>
        <p:sp>
          <p:nvSpPr>
            <p:cNvPr id="13" name="Oval 28"/>
            <p:cNvSpPr>
              <a:spLocks noChangeArrowheads="1"/>
            </p:cNvSpPr>
            <p:nvPr/>
          </p:nvSpPr>
          <p:spPr bwMode="auto">
            <a:xfrm flipH="1">
              <a:off x="2743200" y="3367961"/>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14" name="Straight Arrow Connector 13"/>
            <p:cNvCxnSpPr>
              <a:stCxn id="12" idx="4"/>
              <a:endCxn id="13" idx="0"/>
            </p:cNvCxnSpPr>
            <p:nvPr/>
          </p:nvCxnSpPr>
          <p:spPr bwMode="auto">
            <a:xfrm rot="5400000">
              <a:off x="2730848" y="3174507"/>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15" name="Oval 28"/>
            <p:cNvSpPr>
              <a:spLocks noChangeArrowheads="1"/>
            </p:cNvSpPr>
            <p:nvPr/>
          </p:nvSpPr>
          <p:spPr bwMode="auto">
            <a:xfrm flipH="1">
              <a:off x="3447796" y="2618849"/>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16" name="Oval 28"/>
            <p:cNvSpPr>
              <a:spLocks noChangeArrowheads="1"/>
            </p:cNvSpPr>
            <p:nvPr/>
          </p:nvSpPr>
          <p:spPr bwMode="auto">
            <a:xfrm flipH="1">
              <a:off x="3447796" y="3367961"/>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17" name="Straight Arrow Connector 16"/>
            <p:cNvCxnSpPr>
              <a:stCxn id="15" idx="4"/>
              <a:endCxn id="16" idx="0"/>
            </p:cNvCxnSpPr>
            <p:nvPr/>
          </p:nvCxnSpPr>
          <p:spPr bwMode="auto">
            <a:xfrm rot="5400000">
              <a:off x="3435444" y="3174507"/>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18" name="Oval 28"/>
            <p:cNvSpPr>
              <a:spLocks noChangeArrowheads="1"/>
            </p:cNvSpPr>
            <p:nvPr/>
          </p:nvSpPr>
          <p:spPr bwMode="auto">
            <a:xfrm flipH="1">
              <a:off x="4191000" y="2618849"/>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19" name="Oval 28"/>
            <p:cNvSpPr>
              <a:spLocks noChangeArrowheads="1"/>
            </p:cNvSpPr>
            <p:nvPr/>
          </p:nvSpPr>
          <p:spPr bwMode="auto">
            <a:xfrm flipH="1">
              <a:off x="4191000" y="3367961"/>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20" name="Straight Arrow Connector 19"/>
            <p:cNvCxnSpPr>
              <a:stCxn id="18" idx="4"/>
              <a:endCxn id="19" idx="0"/>
            </p:cNvCxnSpPr>
            <p:nvPr/>
          </p:nvCxnSpPr>
          <p:spPr bwMode="auto">
            <a:xfrm rot="5400000">
              <a:off x="4178648" y="3174507"/>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21" name="Oval 28"/>
            <p:cNvSpPr>
              <a:spLocks noChangeArrowheads="1"/>
            </p:cNvSpPr>
            <p:nvPr/>
          </p:nvSpPr>
          <p:spPr bwMode="auto">
            <a:xfrm flipH="1">
              <a:off x="4895596" y="2618849"/>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22" name="Oval 28"/>
            <p:cNvSpPr>
              <a:spLocks noChangeArrowheads="1"/>
            </p:cNvSpPr>
            <p:nvPr/>
          </p:nvSpPr>
          <p:spPr bwMode="auto">
            <a:xfrm flipH="1">
              <a:off x="4895596" y="3367961"/>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23" name="Straight Arrow Connector 22"/>
            <p:cNvCxnSpPr>
              <a:stCxn id="21" idx="4"/>
              <a:endCxn id="22" idx="0"/>
            </p:cNvCxnSpPr>
            <p:nvPr/>
          </p:nvCxnSpPr>
          <p:spPr bwMode="auto">
            <a:xfrm rot="5400000">
              <a:off x="4883244" y="3174507"/>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28" name="Straight Arrow Connector 27"/>
            <p:cNvCxnSpPr>
              <a:endCxn id="12" idx="0"/>
            </p:cNvCxnSpPr>
            <p:nvPr/>
          </p:nvCxnSpPr>
          <p:spPr bwMode="auto">
            <a:xfrm rot="10800000" flipV="1">
              <a:off x="2924302" y="2085451"/>
              <a:ext cx="705542" cy="53339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31" name="Straight Arrow Connector 30"/>
            <p:cNvCxnSpPr>
              <a:endCxn id="15" idx="0"/>
            </p:cNvCxnSpPr>
            <p:nvPr/>
          </p:nvCxnSpPr>
          <p:spPr bwMode="auto">
            <a:xfrm rot="5400000">
              <a:off x="3362674" y="2351677"/>
              <a:ext cx="533396" cy="948"/>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34" name="Straight Arrow Connector 33"/>
            <p:cNvCxnSpPr>
              <a:endCxn id="18" idx="0"/>
            </p:cNvCxnSpPr>
            <p:nvPr/>
          </p:nvCxnSpPr>
          <p:spPr bwMode="auto">
            <a:xfrm>
              <a:off x="3629847" y="2085455"/>
              <a:ext cx="742255" cy="533394"/>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37" name="Straight Arrow Connector 36"/>
            <p:cNvCxnSpPr>
              <a:endCxn id="21" idx="0"/>
            </p:cNvCxnSpPr>
            <p:nvPr/>
          </p:nvCxnSpPr>
          <p:spPr bwMode="auto">
            <a:xfrm>
              <a:off x="3629847" y="2085457"/>
              <a:ext cx="1446851" cy="533392"/>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grpSp>
      <p:grpSp>
        <p:nvGrpSpPr>
          <p:cNvPr id="58" name="Group 57"/>
          <p:cNvGrpSpPr/>
          <p:nvPr/>
        </p:nvGrpSpPr>
        <p:grpSpPr>
          <a:xfrm>
            <a:off x="2057400" y="4799806"/>
            <a:ext cx="3200400" cy="1115745"/>
            <a:chOff x="2057400" y="4799806"/>
            <a:chExt cx="3200400" cy="1115745"/>
          </a:xfrm>
        </p:grpSpPr>
        <p:sp>
          <p:nvSpPr>
            <p:cNvPr id="40" name="Oval 28"/>
            <p:cNvSpPr>
              <a:spLocks noChangeArrowheads="1"/>
            </p:cNvSpPr>
            <p:nvPr/>
          </p:nvSpPr>
          <p:spPr bwMode="auto">
            <a:xfrm flipH="1">
              <a:off x="2057400" y="4804235"/>
              <a:ext cx="362204" cy="362204"/>
            </a:xfrm>
            <a:prstGeom prst="ellipse">
              <a:avLst/>
            </a:prstGeom>
            <a:noFill/>
            <a:ln w="9525">
              <a:solidFill>
                <a:schemeClr val="tx1"/>
              </a:solidFill>
              <a:round/>
              <a:headEnd/>
              <a:tailEnd/>
            </a:ln>
          </p:spPr>
          <p:txBody>
            <a:bodyPr wrap="none" anchor="ctr">
              <a:prstTxWarp prst="textNoShape">
                <a:avLst/>
              </a:prstTxWarp>
            </a:bodyPr>
            <a:lstStyle/>
            <a:p>
              <a:pPr algn="ctr"/>
              <a:r>
                <a:rPr lang="en-US" sz="1200" dirty="0" smtClean="0"/>
                <a:t>Alice</a:t>
              </a:r>
              <a:endParaRPr lang="en-US" sz="1200" dirty="0"/>
            </a:p>
          </p:txBody>
        </p:sp>
        <p:sp>
          <p:nvSpPr>
            <p:cNvPr id="41" name="Oval 28"/>
            <p:cNvSpPr>
              <a:spLocks noChangeArrowheads="1"/>
            </p:cNvSpPr>
            <p:nvPr/>
          </p:nvSpPr>
          <p:spPr bwMode="auto">
            <a:xfrm flipH="1">
              <a:off x="2057400" y="5553347"/>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42" name="Straight Arrow Connector 41"/>
            <p:cNvCxnSpPr>
              <a:stCxn id="40" idx="4"/>
              <a:endCxn id="41" idx="0"/>
            </p:cNvCxnSpPr>
            <p:nvPr/>
          </p:nvCxnSpPr>
          <p:spPr bwMode="auto">
            <a:xfrm rot="5400000">
              <a:off x="2045048" y="5359893"/>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45" name="Oval 28"/>
            <p:cNvSpPr>
              <a:spLocks noChangeArrowheads="1"/>
            </p:cNvSpPr>
            <p:nvPr/>
          </p:nvSpPr>
          <p:spPr bwMode="auto">
            <a:xfrm flipH="1">
              <a:off x="2743200" y="4800600"/>
              <a:ext cx="362204" cy="362204"/>
            </a:xfrm>
            <a:prstGeom prst="ellipse">
              <a:avLst/>
            </a:prstGeom>
            <a:noFill/>
            <a:ln w="9525">
              <a:solidFill>
                <a:schemeClr val="tx1"/>
              </a:solidFill>
              <a:round/>
              <a:headEnd/>
              <a:tailEnd/>
            </a:ln>
          </p:spPr>
          <p:txBody>
            <a:bodyPr wrap="none" anchor="ctr">
              <a:prstTxWarp prst="textNoShape">
                <a:avLst/>
              </a:prstTxWarp>
            </a:bodyPr>
            <a:lstStyle/>
            <a:p>
              <a:pPr algn="ctr"/>
              <a:r>
                <a:rPr lang="en-US" sz="1200" dirty="0" smtClean="0"/>
                <a:t>Bob</a:t>
              </a:r>
              <a:endParaRPr lang="en-US" sz="1200" dirty="0"/>
            </a:p>
          </p:txBody>
        </p:sp>
        <p:sp>
          <p:nvSpPr>
            <p:cNvPr id="46" name="Oval 28"/>
            <p:cNvSpPr>
              <a:spLocks noChangeArrowheads="1"/>
            </p:cNvSpPr>
            <p:nvPr/>
          </p:nvSpPr>
          <p:spPr bwMode="auto">
            <a:xfrm flipH="1">
              <a:off x="2743200" y="5549712"/>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47" name="Straight Arrow Connector 46"/>
            <p:cNvCxnSpPr>
              <a:stCxn id="45" idx="4"/>
              <a:endCxn id="46" idx="0"/>
            </p:cNvCxnSpPr>
            <p:nvPr/>
          </p:nvCxnSpPr>
          <p:spPr bwMode="auto">
            <a:xfrm rot="5400000">
              <a:off x="2730848" y="5356258"/>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48" name="Oval 28"/>
            <p:cNvSpPr>
              <a:spLocks noChangeArrowheads="1"/>
            </p:cNvSpPr>
            <p:nvPr/>
          </p:nvSpPr>
          <p:spPr bwMode="auto">
            <a:xfrm flipH="1">
              <a:off x="3447796" y="4800600"/>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49" name="Oval 28"/>
            <p:cNvSpPr>
              <a:spLocks noChangeArrowheads="1"/>
            </p:cNvSpPr>
            <p:nvPr/>
          </p:nvSpPr>
          <p:spPr bwMode="auto">
            <a:xfrm flipH="1">
              <a:off x="3447796" y="5549712"/>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50" name="Straight Arrow Connector 49"/>
            <p:cNvCxnSpPr>
              <a:stCxn id="48" idx="4"/>
              <a:endCxn id="49" idx="0"/>
            </p:cNvCxnSpPr>
            <p:nvPr/>
          </p:nvCxnSpPr>
          <p:spPr bwMode="auto">
            <a:xfrm rot="5400000">
              <a:off x="3435444" y="5356258"/>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51" name="Oval 28"/>
            <p:cNvSpPr>
              <a:spLocks noChangeArrowheads="1"/>
            </p:cNvSpPr>
            <p:nvPr/>
          </p:nvSpPr>
          <p:spPr bwMode="auto">
            <a:xfrm flipH="1">
              <a:off x="4191000" y="4800600"/>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52" name="Oval 28"/>
            <p:cNvSpPr>
              <a:spLocks noChangeArrowheads="1"/>
            </p:cNvSpPr>
            <p:nvPr/>
          </p:nvSpPr>
          <p:spPr bwMode="auto">
            <a:xfrm flipH="1">
              <a:off x="4191000" y="5549712"/>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53" name="Straight Arrow Connector 52"/>
            <p:cNvCxnSpPr>
              <a:stCxn id="51" idx="4"/>
              <a:endCxn id="52" idx="0"/>
            </p:cNvCxnSpPr>
            <p:nvPr/>
          </p:nvCxnSpPr>
          <p:spPr bwMode="auto">
            <a:xfrm rot="5400000">
              <a:off x="4178648" y="5356258"/>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sp>
          <p:nvSpPr>
            <p:cNvPr id="54" name="Oval 28"/>
            <p:cNvSpPr>
              <a:spLocks noChangeArrowheads="1"/>
            </p:cNvSpPr>
            <p:nvPr/>
          </p:nvSpPr>
          <p:spPr bwMode="auto">
            <a:xfrm flipH="1">
              <a:off x="4895596" y="4800600"/>
              <a:ext cx="362204" cy="362204"/>
            </a:xfrm>
            <a:prstGeom prst="ellipse">
              <a:avLst/>
            </a:prstGeom>
            <a:noFill/>
            <a:ln w="9525">
              <a:solidFill>
                <a:schemeClr val="tx1"/>
              </a:solidFill>
              <a:round/>
              <a:headEnd/>
              <a:tailEnd/>
            </a:ln>
          </p:spPr>
          <p:txBody>
            <a:bodyPr wrap="none" anchor="ctr">
              <a:prstTxWarp prst="textNoShape">
                <a:avLst/>
              </a:prstTxWarp>
            </a:bodyPr>
            <a:lstStyle/>
            <a:p>
              <a:pPr algn="ctr"/>
              <a:endParaRPr lang="en-US" sz="1200"/>
            </a:p>
          </p:txBody>
        </p:sp>
        <p:sp>
          <p:nvSpPr>
            <p:cNvPr id="55" name="Oval 28"/>
            <p:cNvSpPr>
              <a:spLocks noChangeArrowheads="1"/>
            </p:cNvSpPr>
            <p:nvPr/>
          </p:nvSpPr>
          <p:spPr bwMode="auto">
            <a:xfrm flipH="1">
              <a:off x="4895596" y="5549712"/>
              <a:ext cx="362204" cy="36220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sz="1200"/>
            </a:p>
          </p:txBody>
        </p:sp>
        <p:cxnSp>
          <p:nvCxnSpPr>
            <p:cNvPr id="56" name="Straight Arrow Connector 55"/>
            <p:cNvCxnSpPr>
              <a:stCxn id="54" idx="4"/>
              <a:endCxn id="55" idx="0"/>
            </p:cNvCxnSpPr>
            <p:nvPr/>
          </p:nvCxnSpPr>
          <p:spPr bwMode="auto">
            <a:xfrm rot="5400000">
              <a:off x="4883244" y="5356258"/>
              <a:ext cx="386908" cy="1887"/>
            </a:xfrm>
            <a:prstGeom prst="straightConnector1">
              <a:avLst/>
            </a:prstGeom>
            <a:solidFill>
              <a:schemeClr val="accent1"/>
            </a:solidFill>
            <a:ln w="9525" cap="flat" cmpd="sng" algn="ctr">
              <a:solidFill>
                <a:schemeClr val="tx1"/>
              </a:solidFill>
              <a:prstDash val="solid"/>
              <a:round/>
              <a:headEnd type="none" w="med" len="med"/>
              <a:tailEnd type="triangle" w="lg" len="med"/>
            </a:ln>
            <a:effectLst/>
          </p:spPr>
        </p:cxnSp>
        <p:cxnSp>
          <p:nvCxnSpPr>
            <p:cNvPr id="62" name="Curved Connector 61"/>
            <p:cNvCxnSpPr>
              <a:stCxn id="40" idx="0"/>
              <a:endCxn id="45" idx="0"/>
            </p:cNvCxnSpPr>
            <p:nvPr/>
          </p:nvCxnSpPr>
          <p:spPr bwMode="auto">
            <a:xfrm rot="5400000" flipH="1" flipV="1">
              <a:off x="2579585" y="4459518"/>
              <a:ext cx="3635" cy="685800"/>
            </a:xfrm>
            <a:prstGeom prst="curvedConnector3">
              <a:avLst>
                <a:gd name="adj1" fmla="val 6388858"/>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Curved Connector 65"/>
            <p:cNvCxnSpPr>
              <a:stCxn id="40" idx="0"/>
              <a:endCxn id="51" idx="0"/>
            </p:cNvCxnSpPr>
            <p:nvPr/>
          </p:nvCxnSpPr>
          <p:spPr bwMode="auto">
            <a:xfrm rot="5400000" flipH="1" flipV="1">
              <a:off x="3303485" y="3735618"/>
              <a:ext cx="3635" cy="2133600"/>
            </a:xfrm>
            <a:prstGeom prst="curvedConnector3">
              <a:avLst>
                <a:gd name="adj1" fmla="val 16520908"/>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Curved Connector 69"/>
            <p:cNvCxnSpPr>
              <a:stCxn id="51" idx="0"/>
              <a:endCxn id="54" idx="0"/>
            </p:cNvCxnSpPr>
            <p:nvPr/>
          </p:nvCxnSpPr>
          <p:spPr bwMode="auto">
            <a:xfrm rot="5400000" flipH="1" flipV="1">
              <a:off x="4724400" y="4448302"/>
              <a:ext cx="1588" cy="704596"/>
            </a:xfrm>
            <a:prstGeom prst="curvedConnector3">
              <a:avLst>
                <a:gd name="adj1" fmla="val 14395466"/>
              </a:avLst>
            </a:prstGeom>
            <a:solidFill>
              <a:schemeClr val="accent1"/>
            </a:solidFill>
            <a:ln w="9525" cap="flat" cmpd="sng" algn="ctr">
              <a:solidFill>
                <a:schemeClr val="tx1"/>
              </a:solidFill>
              <a:prstDash val="solid"/>
              <a:round/>
              <a:headEnd type="none" w="med" len="med"/>
              <a:tailEnd type="none" w="med" len="med"/>
            </a:ln>
            <a:effectLst/>
          </p:spPr>
        </p:cxnSp>
        <p:cxnSp>
          <p:nvCxnSpPr>
            <p:cNvPr id="72" name="Curved Connector 71"/>
            <p:cNvCxnSpPr>
              <a:stCxn id="40" idx="0"/>
              <a:endCxn id="48" idx="0"/>
            </p:cNvCxnSpPr>
            <p:nvPr/>
          </p:nvCxnSpPr>
          <p:spPr bwMode="auto">
            <a:xfrm rot="5400000" flipH="1" flipV="1">
              <a:off x="2931883" y="4107220"/>
              <a:ext cx="3635" cy="1390396"/>
            </a:xfrm>
            <a:prstGeom prst="curvedConnector3">
              <a:avLst>
                <a:gd name="adj1" fmla="val 10232050"/>
              </a:avLst>
            </a:prstGeom>
            <a:solidFill>
              <a:schemeClr val="accent1"/>
            </a:solidFill>
            <a:ln w="9525" cap="flat" cmpd="sng" algn="ctr">
              <a:solidFill>
                <a:schemeClr val="tx1"/>
              </a:solidFill>
              <a:prstDash val="solid"/>
              <a:round/>
              <a:headEnd type="none" w="med" len="med"/>
              <a:tailEnd type="none" w="med" len="med"/>
            </a:ln>
            <a:effectLst/>
          </p:spPr>
        </p:cxnSp>
      </p:grpSp>
      <p:sp>
        <p:nvSpPr>
          <p:cNvPr id="75" name="TextBox 74"/>
          <p:cNvSpPr txBox="1"/>
          <p:nvPr/>
        </p:nvSpPr>
        <p:spPr>
          <a:xfrm>
            <a:off x="6172200" y="2554069"/>
            <a:ext cx="2438400" cy="646331"/>
          </a:xfrm>
          <a:prstGeom prst="rect">
            <a:avLst/>
          </a:prstGeom>
          <a:noFill/>
        </p:spPr>
        <p:txBody>
          <a:bodyPr wrap="square" rtlCol="0">
            <a:spAutoFit/>
          </a:bodyPr>
          <a:lstStyle/>
          <a:p>
            <a:pPr algn="ctr"/>
            <a:r>
              <a:rPr lang="en-US" dirty="0" smtClean="0"/>
              <a:t>Symmetric Task Relationships.</a:t>
            </a:r>
            <a:endParaRPr lang="en-US" dirty="0"/>
          </a:p>
        </p:txBody>
      </p:sp>
      <p:sp>
        <p:nvSpPr>
          <p:cNvPr id="76" name="TextBox 75"/>
          <p:cNvSpPr txBox="1"/>
          <p:nvPr/>
        </p:nvSpPr>
        <p:spPr>
          <a:xfrm>
            <a:off x="6400801" y="4804236"/>
            <a:ext cx="1904999" cy="923330"/>
          </a:xfrm>
          <a:prstGeom prst="rect">
            <a:avLst/>
          </a:prstGeom>
          <a:noFill/>
        </p:spPr>
        <p:txBody>
          <a:bodyPr wrap="square" rtlCol="0">
            <a:spAutoFit/>
          </a:bodyPr>
          <a:lstStyle/>
          <a:p>
            <a:pPr algn="ctr"/>
            <a:r>
              <a:rPr lang="en-US" dirty="0" smtClean="0"/>
              <a:t>Prefer to leverage network structure!</a:t>
            </a:r>
          </a:p>
          <a:p>
            <a:pPr algn="ctr"/>
            <a:r>
              <a:rPr lang="en-US" dirty="0" smtClean="0"/>
              <a:t>(known </a:t>
            </a:r>
            <a:r>
              <a:rPr lang="en-US" i="1" dirty="0" smtClean="0"/>
              <a:t>a priori)</a:t>
            </a:r>
            <a:endParaRPr lang="en-US" i="1" dirty="0"/>
          </a:p>
        </p:txBody>
      </p:sp>
    </p:spTree>
  </p:cSld>
  <p:clrMapOvr>
    <a:masterClrMapping/>
  </p:clrMapOvr>
  <p:transition advTm="33406"/>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11.9|23.9|24.9"/>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3|20.1"/>
</p:tagLst>
</file>

<file path=ppt/theme/theme1.xml><?xml version="1.0" encoding="utf-8"?>
<a:theme xmlns:a="http://schemas.openxmlformats.org/drawingml/2006/main" name="Elegant">
  <a:themeElements>
    <a:clrScheme name="">
      <a:dk1>
        <a:srgbClr val="000000"/>
      </a:dk1>
      <a:lt1>
        <a:srgbClr val="FFFFFF"/>
      </a:lt1>
      <a:dk2>
        <a:srgbClr val="4C4C4C"/>
      </a:dk2>
      <a:lt2>
        <a:srgbClr val="808080"/>
      </a:lt2>
      <a:accent1>
        <a:srgbClr val="DCC8C8"/>
      </a:accent1>
      <a:accent2>
        <a:srgbClr val="CCCCFF"/>
      </a:accent2>
      <a:accent3>
        <a:srgbClr val="FFFFFF"/>
      </a:accent3>
      <a:accent4>
        <a:srgbClr val="000000"/>
      </a:accent4>
      <a:accent5>
        <a:srgbClr val="EBE0E0"/>
      </a:accent5>
      <a:accent6>
        <a:srgbClr val="B9B9E7"/>
      </a:accent6>
      <a:hlink>
        <a:srgbClr val="3333CC"/>
      </a:hlink>
      <a:folHlink>
        <a:srgbClr val="AF67FF"/>
      </a:folHlink>
    </a:clrScheme>
    <a:fontScheme name="Elegant">
      <a:majorFont>
        <a:latin typeface="Adobe Caslon Pro"/>
        <a:ea typeface="Osaka"/>
        <a:cs typeface="Osaka"/>
      </a:majorFont>
      <a:minorFont>
        <a:latin typeface="Adobe Caslon Pro"/>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Eleg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leg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leg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leg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leg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leg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lega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leg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leg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leg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leg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leg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NESCAI.ppt</Template>
  <TotalTime>11985</TotalTime>
  <Words>1613</Words>
  <Application>Microsoft Macintosh PowerPoint</Application>
  <PresentationFormat>Letter Paper (8.5x11 in)</PresentationFormat>
  <Paragraphs>214</Paragraphs>
  <Slides>23</Slides>
  <Notes>11</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Elegant</vt:lpstr>
      <vt:lpstr>Graphical Multi-Task Learning</vt:lpstr>
      <vt:lpstr>Multi-Task Learning (MTL)</vt:lpstr>
      <vt:lpstr>Task Relationships</vt:lpstr>
      <vt:lpstr>Motivating Application</vt:lpstr>
      <vt:lpstr>Separate Tasks?</vt:lpstr>
      <vt:lpstr>Single Task?</vt:lpstr>
      <vt:lpstr>Symmetric MTL?</vt:lpstr>
      <vt:lpstr>Graphical MTL</vt:lpstr>
      <vt:lpstr>Marketing in Social Network</vt:lpstr>
      <vt:lpstr>Idea</vt:lpstr>
      <vt:lpstr>Illustration</vt:lpstr>
      <vt:lpstr>Illustration</vt:lpstr>
      <vt:lpstr>Illustration</vt:lpstr>
      <vt:lpstr>Related Work</vt:lpstr>
      <vt:lpstr>This Work</vt:lpstr>
      <vt:lpstr>Technical Insights</vt:lpstr>
      <vt:lpstr>Technical Insights</vt:lpstr>
      <vt:lpstr>Proof Sketch</vt:lpstr>
      <vt:lpstr>One more thing…</vt:lpstr>
      <vt:lpstr>Results</vt:lpstr>
      <vt:lpstr>Sensitivity to C and gamma</vt:lpstr>
      <vt:lpstr>Extensions</vt:lpstr>
      <vt:lpstr>Thanks!</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Graphical Multitask Learning</dc:title>
  <dc:creator>Dan Sheldon</dc:creator>
  <cp:lastModifiedBy>Dan Sheldon</cp:lastModifiedBy>
  <cp:revision>35</cp:revision>
  <cp:lastPrinted>2008-12-04T19:39:46Z</cp:lastPrinted>
  <dcterms:created xsi:type="dcterms:W3CDTF">2008-12-12T00:42:59Z</dcterms:created>
  <dcterms:modified xsi:type="dcterms:W3CDTF">2008-12-12T18:40:56Z</dcterms:modified>
</cp:coreProperties>
</file>