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C92"/>
    <a:srgbClr val="9EFB5F"/>
    <a:srgbClr val="CBF9F9"/>
    <a:srgbClr val="F8CDBE"/>
    <a:srgbClr val="268E32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379" autoAdjust="0"/>
  </p:normalViewPr>
  <p:slideViewPr>
    <p:cSldViewPr>
      <p:cViewPr varScale="1">
        <p:scale>
          <a:sx n="60" d="100"/>
          <a:sy n="60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32.wmf"/><Relationship Id="rId6" Type="http://schemas.openxmlformats.org/officeDocument/2006/relationships/image" Target="../media/image62.e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90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Relationship Id="rId14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6FA39-0ED5-4BE1-9CB1-1EFE05FE41BD}" type="datetimeFigureOut">
              <a:rPr lang="zh-CN" altLang="en-US" smtClean="0"/>
              <a:pPr/>
              <a:t>2008-11-9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CC40E-3100-48C8-898C-DD1728D3D3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7FF72E-8DCF-48C1-BD74-35736B85B34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Laplace Max-margin Markov Networks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  <a:p>
            <a:r>
              <a:rPr lang="en-US" altLang="zh-CN" smtClean="0"/>
              <a:t>Basically, it performs Bayesian learning. It has a lot of nice propertities and subsumes SVM as a special case.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Laplace Max-margin Markov Networks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20874-722A-4945-8C5B-E983973B168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If we don’t have any data, we subjectively choose a prior p_0.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5852-58A4-45D4-9118-DC344C243B42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Laplace Max-margin Markov Networks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6521-00DB-4654-A883-001350EA559E}" type="datetime1">
              <a:rPr lang="en-US" altLang="zh-CN" smtClean="0"/>
              <a:pPr/>
              <a:t>11/9/2008</a:t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B8B520F-9682-43BE-BB7B-59FF2F6B0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0AE0-0C9C-487B-B5BD-C281F283C97E}" type="datetime1">
              <a:rPr lang="en-US" altLang="zh-CN" smtClean="0"/>
              <a:pPr/>
              <a:t>11/9/2008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D6DE-53C2-4290-8D1D-CB22F190BE7E}" type="datetime1">
              <a:rPr lang="en-US" altLang="zh-CN" smtClean="0"/>
              <a:pPr/>
              <a:t>11/9/2008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D8C-362D-4C23-BA62-D5FC1B733E0A}" type="datetime1">
              <a:rPr lang="en-US" altLang="zh-CN" smtClean="0"/>
              <a:pPr/>
              <a:t>11/9/2008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5D93-171A-48EF-B55B-A001BBB37DF3}" type="datetime1">
              <a:rPr lang="en-US" altLang="zh-CN" smtClean="0"/>
              <a:pPr/>
              <a:t>11/9/2008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8B520F-9682-43BE-BB7B-59FF2F6B0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FEDA-9964-4C7C-9560-D2801DA18F4E}" type="datetime1">
              <a:rPr lang="en-US" altLang="zh-CN" smtClean="0"/>
              <a:pPr/>
              <a:t>11/9/2008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EA16-7F15-4F51-948D-06A9055BEFB4}" type="datetime1">
              <a:rPr lang="en-US" altLang="zh-CN" smtClean="0"/>
              <a:pPr/>
              <a:t>11/9/2008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7E51-1D7D-47AC-9260-A5E1CA7C12A5}" type="datetime1">
              <a:rPr lang="en-US" altLang="zh-CN" smtClean="0"/>
              <a:pPr/>
              <a:t>11/9/2008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C1C-8E4F-4A05-A720-80159497F12A}" type="datetime1">
              <a:rPr lang="en-US" altLang="zh-CN" smtClean="0"/>
              <a:pPr/>
              <a:t>11/9/2008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8139-9995-429F-B4C9-CB8347C78A0A}" type="datetime1">
              <a:rPr lang="en-US" altLang="zh-CN" smtClean="0"/>
              <a:pPr/>
              <a:t>11/9/2008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9539-A558-46D5-828F-FA0B38FDED15}" type="datetime1">
              <a:rPr lang="en-US" altLang="zh-CN" smtClean="0"/>
              <a:pPr/>
              <a:t>11/9/2008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8B520F-9682-43BE-BB7B-59FF2F6B067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A549EE-A639-4C05-962E-514667A76119}" type="datetime1">
              <a:rPr lang="en-US" altLang="zh-CN" smtClean="0"/>
              <a:pPr/>
              <a:t>11/9/2008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B8B520F-9682-43BE-BB7B-59FF2F6B06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7.png"/><Relationship Id="rId4" Type="http://schemas.openxmlformats.org/officeDocument/2006/relationships/oleObject" Target="../embeddings/oleObject5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1.bin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7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7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oleObject" Target="../embeddings/oleObject80.bin"/><Relationship Id="rId18" Type="http://schemas.openxmlformats.org/officeDocument/2006/relationships/oleObject" Target="../embeddings/oleObject85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5.bin"/><Relationship Id="rId12" Type="http://schemas.openxmlformats.org/officeDocument/2006/relationships/oleObject" Target="../embeddings/oleObject79.bin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7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4.bin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82.bin"/><Relationship Id="rId10" Type="http://schemas.openxmlformats.org/officeDocument/2006/relationships/oleObject" Target="../embeddings/oleObject77.bin"/><Relationship Id="rId19" Type="http://schemas.openxmlformats.org/officeDocument/2006/relationships/oleObject" Target="../embeddings/oleObject86.bin"/><Relationship Id="rId4" Type="http://schemas.openxmlformats.org/officeDocument/2006/relationships/image" Target="../media/image92.jpeg"/><Relationship Id="rId9" Type="http://schemas.openxmlformats.org/officeDocument/2006/relationships/image" Target="../media/image93.jpeg"/><Relationship Id="rId14" Type="http://schemas.openxmlformats.org/officeDocument/2006/relationships/oleObject" Target="../embeddings/oleObject8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3786190"/>
            <a:ext cx="6786610" cy="178595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Jun Zhu</a:t>
            </a:r>
          </a:p>
          <a:p>
            <a:r>
              <a:rPr lang="en-US" altLang="zh-CN" dirty="0" smtClean="0"/>
              <a:t>Dept. of Comp. Sci. &amp; Tech., </a:t>
            </a:r>
            <a:r>
              <a:rPr lang="en-US" altLang="zh-CN" dirty="0" err="1" smtClean="0"/>
              <a:t>Tsinghua</a:t>
            </a:r>
            <a:r>
              <a:rPr lang="en-US" altLang="zh-CN" dirty="0" smtClean="0"/>
              <a:t> University</a:t>
            </a:r>
          </a:p>
          <a:p>
            <a:r>
              <a:rPr lang="en-US" altLang="zh-CN" dirty="0" smtClean="0"/>
              <a:t>Machine Learning Dept., Carnegie Mellon University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Joint work with Eric P. Xing and Bo Zhang</a:t>
            </a: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Partially Observed Maximum Entropy Discrimination Markov Networks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1850-3D54-44D5-8A3A-FA54229590CE}" type="datetime1">
              <a:rPr lang="en-US" altLang="zh-CN" smtClean="0"/>
              <a:pPr/>
              <a:t>11/10/2008</a:t>
            </a:fld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Three Advantages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PAC-Bayesian </a:t>
            </a:r>
            <a:r>
              <a:rPr lang="en-US" altLang="zh-CN" dirty="0" smtClean="0"/>
              <a:t>prediction error guarantee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Introduce regularization effects, such as </a:t>
            </a:r>
            <a:r>
              <a:rPr lang="en-US" altLang="zh-CN" dirty="0" err="1" smtClean="0"/>
              <a:t>sparsity</a:t>
            </a:r>
            <a:r>
              <a:rPr lang="en-US" altLang="zh-CN" dirty="0" smtClean="0"/>
              <a:t> bias</a:t>
            </a:r>
          </a:p>
          <a:p>
            <a:pPr lvl="1">
              <a:buSzPct val="50000"/>
              <a:buFont typeface="Wingdings" pitchFamily="2" charset="2"/>
              <a:buChar char="n"/>
            </a:pPr>
            <a:r>
              <a:rPr lang="en-US" altLang="zh-CN" sz="2000" dirty="0" smtClean="0"/>
              <a:t>Laplace prior =&gt; Posterior shrinkage effects (Laplace M^3N, ICML’08)</a:t>
            </a:r>
          </a:p>
          <a:p>
            <a:pPr lvl="1">
              <a:buSzPct val="50000"/>
              <a:buFont typeface="Wingdings" pitchFamily="2" charset="2"/>
              <a:buChar char="n"/>
            </a:pPr>
            <a:endParaRPr lang="en-US" altLang="zh-CN" dirty="0" smtClean="0"/>
          </a:p>
          <a:p>
            <a:pPr lvl="1">
              <a:buSzPct val="50000"/>
              <a:buFont typeface="Wingdings" pitchFamily="2" charset="2"/>
              <a:buChar char="n"/>
            </a:pPr>
            <a:endParaRPr lang="en-US" altLang="zh-CN" dirty="0" smtClean="0"/>
          </a:p>
          <a:p>
            <a:pPr lvl="1">
              <a:buSzPct val="50000"/>
              <a:buFont typeface="Wingdings" pitchFamily="2" charset="2"/>
              <a:buChar char="n"/>
            </a:pPr>
            <a:endParaRPr lang="en-US" altLang="zh-CN" dirty="0" smtClean="0"/>
          </a:p>
          <a:p>
            <a:pPr lvl="1">
              <a:buSzPct val="50000"/>
              <a:buFont typeface="Wingdings" pitchFamily="2" charset="2"/>
              <a:buChar char="n"/>
            </a:pPr>
            <a:endParaRPr lang="en-US" altLang="zh-CN" dirty="0" smtClean="0"/>
          </a:p>
          <a:p>
            <a:pPr lvl="1">
              <a:buSzPct val="50000"/>
              <a:buFont typeface="Wingdings" pitchFamily="2" charset="2"/>
              <a:buChar char="n"/>
            </a:pPr>
            <a:endParaRPr lang="en-US" altLang="zh-CN" dirty="0" smtClean="0"/>
          </a:p>
          <a:p>
            <a:r>
              <a:rPr lang="en-US" altLang="zh-CN" dirty="0" smtClean="0">
                <a:solidFill>
                  <a:srgbClr val="0000FF"/>
                </a:solidFill>
              </a:rPr>
              <a:t>An elegant approach to incorporate latent variables and structures</a:t>
            </a:r>
          </a:p>
          <a:p>
            <a:pPr lvl="1">
              <a:buSzPct val="50000"/>
              <a:buFont typeface="Wingdings" pitchFamily="2" charset="2"/>
              <a:buChar char="n"/>
            </a:pPr>
            <a:r>
              <a:rPr lang="en-US" altLang="zh-CN" sz="2000" dirty="0" smtClean="0">
                <a:solidFill>
                  <a:srgbClr val="0000FF"/>
                </a:solidFill>
              </a:rPr>
              <a:t>Partially observed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MaxEnDNet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endParaRPr lang="zh-CN" altLang="en-US" dirty="0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FCE159D9-E3F1-4A40-B76F-988E46437274}" type="datetime1">
              <a:rPr lang="en-US" altLang="zh-CN" smtClean="0">
                <a:latin typeface="Arial" pitchFamily="34" charset="0"/>
              </a:rPr>
              <a:pPr/>
              <a:t>11/10/2008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itchFamily="34" charset="0"/>
              </a:rPr>
              <a:t>Machine Learning Lunch @ CMU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AD876-700F-4B2D-BF71-7060FCD54BF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1428728" y="1857364"/>
          <a:ext cx="5929354" cy="539032"/>
        </p:xfrm>
        <a:graphic>
          <a:graphicData uri="http://schemas.openxmlformats.org/presentationml/2006/ole">
            <p:oleObj spid="_x0000_s26625" name="Formula" r:id="rId3" imgW="5642640" imgH="491760" progId="Equation.Ribbit">
              <p:embed/>
            </p:oleObj>
          </a:graphicData>
        </a:graphic>
      </p:graphicFrame>
      <p:pic>
        <p:nvPicPr>
          <p:cNvPr id="8" name="Picture 3" descr="E:\Paper Writing\ICML2008\Final\post_me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063867"/>
            <a:ext cx="3000396" cy="200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4" name="Object 13"/>
          <p:cNvGraphicFramePr>
            <a:graphicFrameLocks noChangeAspect="1"/>
          </p:cNvGraphicFramePr>
          <p:nvPr/>
        </p:nvGraphicFramePr>
        <p:xfrm>
          <a:off x="1571604" y="3714752"/>
          <a:ext cx="1795462" cy="549275"/>
        </p:xfrm>
        <a:graphic>
          <a:graphicData uri="http://schemas.openxmlformats.org/presentationml/2006/ole">
            <p:oleObj spid="_x0000_s26626" name="Formula" r:id="rId5" imgW="1191600" imgH="349560" progId="Equation.Ribbit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00694" y="4929198"/>
          <a:ext cx="247992" cy="214314"/>
        </p:xfrm>
        <a:graphic>
          <a:graphicData uri="http://schemas.openxmlformats.org/presentationml/2006/ole">
            <p:oleObj spid="_x0000_s26627" name="Formula" r:id="rId6" imgW="129600" imgH="11304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72442" cy="65403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Motivating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00108"/>
            <a:ext cx="4157666" cy="5019692"/>
          </a:xfrm>
        </p:spPr>
        <p:txBody>
          <a:bodyPr/>
          <a:lstStyle/>
          <a:p>
            <a:r>
              <a:rPr lang="en-US" altLang="zh-CN" dirty="0" smtClean="0"/>
              <a:t>Web data extraction</a:t>
            </a:r>
          </a:p>
          <a:p>
            <a:pPr lvl="1"/>
            <a:r>
              <a:rPr lang="en-US" altLang="zh-CN" sz="1800" dirty="0" smtClean="0"/>
              <a:t>Goal: </a:t>
            </a:r>
            <a:r>
              <a:rPr lang="en-US" altLang="zh-CN" sz="1800" i="1" dirty="0" smtClean="0"/>
              <a:t>Name</a:t>
            </a:r>
            <a:r>
              <a:rPr lang="en-US" altLang="zh-CN" sz="1800" dirty="0" smtClean="0"/>
              <a:t>, </a:t>
            </a:r>
            <a:r>
              <a:rPr lang="en-US" altLang="zh-CN" sz="1800" i="1" dirty="0" smtClean="0"/>
              <a:t>Image</a:t>
            </a:r>
            <a:r>
              <a:rPr lang="en-US" altLang="zh-CN" sz="1800" dirty="0" smtClean="0"/>
              <a:t>, </a:t>
            </a:r>
            <a:r>
              <a:rPr lang="en-US" altLang="zh-CN" sz="1800" i="1" dirty="0" smtClean="0"/>
              <a:t>Price</a:t>
            </a:r>
            <a:r>
              <a:rPr lang="en-US" altLang="zh-CN" sz="1800" dirty="0" smtClean="0"/>
              <a:t>, </a:t>
            </a:r>
            <a:r>
              <a:rPr lang="en-US" altLang="zh-CN" sz="1800" i="1" dirty="0" smtClean="0"/>
              <a:t>Description</a:t>
            </a:r>
            <a:r>
              <a:rPr lang="en-US" altLang="zh-CN" sz="1800" dirty="0" smtClean="0"/>
              <a:t>, etc.</a:t>
            </a:r>
            <a:endParaRPr lang="zh-CN" alt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B287-D353-496E-9AFF-A9DD79642944}" type="datetime1">
              <a:rPr lang="en-US" altLang="zh-CN" smtClean="0"/>
              <a:pPr/>
              <a:t>11/10/2008</a:t>
            </a:fld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Machine Learning Lunch @ CMU</a:t>
            </a:r>
            <a:endParaRPr lang="zh-CN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36433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502150" y="3590925"/>
          <a:ext cx="4570413" cy="2768600"/>
        </p:xfrm>
        <a:graphic>
          <a:graphicData uri="http://schemas.openxmlformats.org/presentationml/2006/ole">
            <p:oleObj spid="_x0000_s8195" name="Visio" r:id="rId4" imgW="6421334" imgH="3064684" progId="Visio.Drawing.11">
              <p:embed/>
            </p:oleObj>
          </a:graphicData>
        </a:graphic>
      </p:graphicFrame>
      <p:sp>
        <p:nvSpPr>
          <p:cNvPr id="14" name="Right Arrow 13"/>
          <p:cNvSpPr/>
          <p:nvPr/>
        </p:nvSpPr>
        <p:spPr>
          <a:xfrm>
            <a:off x="2571736" y="2357430"/>
            <a:ext cx="2143140" cy="357190"/>
          </a:xfrm>
          <a:prstGeom prst="rightArrow">
            <a:avLst/>
          </a:prstGeom>
          <a:scene3d>
            <a:camera prst="orthographicFront">
              <a:rot lat="0" lon="0" rev="12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678" y="1928802"/>
            <a:ext cx="400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1357290" y="2071678"/>
            <a:ext cx="500066" cy="2786082"/>
            <a:chOff x="1714480" y="2571744"/>
            <a:chExt cx="500066" cy="2786082"/>
          </a:xfrm>
        </p:grpSpPr>
        <p:sp>
          <p:nvSpPr>
            <p:cNvPr id="16" name="Freeform 15"/>
            <p:cNvSpPr/>
            <p:nvPr/>
          </p:nvSpPr>
          <p:spPr>
            <a:xfrm>
              <a:off x="1737360" y="2578608"/>
              <a:ext cx="119996" cy="943356"/>
            </a:xfrm>
            <a:custGeom>
              <a:avLst/>
              <a:gdLst>
                <a:gd name="connsiteX0" fmla="*/ 9144 w 316992"/>
                <a:gd name="connsiteY0" fmla="*/ 0 h 943356"/>
                <a:gd name="connsiteX1" fmla="*/ 310896 w 316992"/>
                <a:gd name="connsiteY1" fmla="*/ 356616 h 943356"/>
                <a:gd name="connsiteX2" fmla="*/ 45720 w 316992"/>
                <a:gd name="connsiteY2" fmla="*/ 859536 h 943356"/>
                <a:gd name="connsiteX3" fmla="*/ 36576 w 316992"/>
                <a:gd name="connsiteY3" fmla="*/ 859536 h 94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992" h="943356">
                  <a:moveTo>
                    <a:pt x="9144" y="0"/>
                  </a:moveTo>
                  <a:cubicBezTo>
                    <a:pt x="156972" y="106680"/>
                    <a:pt x="304800" y="213360"/>
                    <a:pt x="310896" y="356616"/>
                  </a:cubicBezTo>
                  <a:cubicBezTo>
                    <a:pt x="316992" y="499872"/>
                    <a:pt x="91440" y="775716"/>
                    <a:pt x="45720" y="859536"/>
                  </a:cubicBezTo>
                  <a:cubicBezTo>
                    <a:pt x="0" y="943356"/>
                    <a:pt x="18288" y="901446"/>
                    <a:pt x="36576" y="85953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14480" y="2571744"/>
              <a:ext cx="214314" cy="1357322"/>
            </a:xfrm>
            <a:custGeom>
              <a:avLst/>
              <a:gdLst>
                <a:gd name="connsiteX0" fmla="*/ 9144 w 316992"/>
                <a:gd name="connsiteY0" fmla="*/ 0 h 943356"/>
                <a:gd name="connsiteX1" fmla="*/ 310896 w 316992"/>
                <a:gd name="connsiteY1" fmla="*/ 356616 h 943356"/>
                <a:gd name="connsiteX2" fmla="*/ 45720 w 316992"/>
                <a:gd name="connsiteY2" fmla="*/ 859536 h 943356"/>
                <a:gd name="connsiteX3" fmla="*/ 36576 w 316992"/>
                <a:gd name="connsiteY3" fmla="*/ 859536 h 94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992" h="943356">
                  <a:moveTo>
                    <a:pt x="9144" y="0"/>
                  </a:moveTo>
                  <a:cubicBezTo>
                    <a:pt x="156972" y="106680"/>
                    <a:pt x="304800" y="213360"/>
                    <a:pt x="310896" y="356616"/>
                  </a:cubicBezTo>
                  <a:cubicBezTo>
                    <a:pt x="316992" y="499872"/>
                    <a:pt x="91440" y="775716"/>
                    <a:pt x="45720" y="859536"/>
                  </a:cubicBezTo>
                  <a:cubicBezTo>
                    <a:pt x="0" y="943356"/>
                    <a:pt x="18288" y="901446"/>
                    <a:pt x="36576" y="85953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14480" y="2571744"/>
              <a:ext cx="357190" cy="1857388"/>
            </a:xfrm>
            <a:custGeom>
              <a:avLst/>
              <a:gdLst>
                <a:gd name="connsiteX0" fmla="*/ 9144 w 316992"/>
                <a:gd name="connsiteY0" fmla="*/ 0 h 943356"/>
                <a:gd name="connsiteX1" fmla="*/ 310896 w 316992"/>
                <a:gd name="connsiteY1" fmla="*/ 356616 h 943356"/>
                <a:gd name="connsiteX2" fmla="*/ 45720 w 316992"/>
                <a:gd name="connsiteY2" fmla="*/ 859536 h 943356"/>
                <a:gd name="connsiteX3" fmla="*/ 36576 w 316992"/>
                <a:gd name="connsiteY3" fmla="*/ 859536 h 94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992" h="943356">
                  <a:moveTo>
                    <a:pt x="9144" y="0"/>
                  </a:moveTo>
                  <a:cubicBezTo>
                    <a:pt x="156972" y="106680"/>
                    <a:pt x="304800" y="213360"/>
                    <a:pt x="310896" y="356616"/>
                  </a:cubicBezTo>
                  <a:cubicBezTo>
                    <a:pt x="316992" y="499872"/>
                    <a:pt x="91440" y="775716"/>
                    <a:pt x="45720" y="859536"/>
                  </a:cubicBezTo>
                  <a:cubicBezTo>
                    <a:pt x="0" y="943356"/>
                    <a:pt x="18288" y="901446"/>
                    <a:pt x="36576" y="85953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714480" y="2581268"/>
              <a:ext cx="500066" cy="2347930"/>
            </a:xfrm>
            <a:custGeom>
              <a:avLst/>
              <a:gdLst>
                <a:gd name="connsiteX0" fmla="*/ 9144 w 316992"/>
                <a:gd name="connsiteY0" fmla="*/ 0 h 943356"/>
                <a:gd name="connsiteX1" fmla="*/ 310896 w 316992"/>
                <a:gd name="connsiteY1" fmla="*/ 356616 h 943356"/>
                <a:gd name="connsiteX2" fmla="*/ 45720 w 316992"/>
                <a:gd name="connsiteY2" fmla="*/ 859536 h 943356"/>
                <a:gd name="connsiteX3" fmla="*/ 36576 w 316992"/>
                <a:gd name="connsiteY3" fmla="*/ 859536 h 94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992" h="943356">
                  <a:moveTo>
                    <a:pt x="9144" y="0"/>
                  </a:moveTo>
                  <a:cubicBezTo>
                    <a:pt x="156972" y="106680"/>
                    <a:pt x="304800" y="213360"/>
                    <a:pt x="310896" y="356616"/>
                  </a:cubicBezTo>
                  <a:cubicBezTo>
                    <a:pt x="316992" y="499872"/>
                    <a:pt x="91440" y="775716"/>
                    <a:pt x="45720" y="859536"/>
                  </a:cubicBezTo>
                  <a:cubicBezTo>
                    <a:pt x="0" y="943356"/>
                    <a:pt x="18288" y="901446"/>
                    <a:pt x="36576" y="85953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714480" y="3071810"/>
              <a:ext cx="428628" cy="2286016"/>
            </a:xfrm>
            <a:custGeom>
              <a:avLst/>
              <a:gdLst>
                <a:gd name="connsiteX0" fmla="*/ 9144 w 316992"/>
                <a:gd name="connsiteY0" fmla="*/ 0 h 943356"/>
                <a:gd name="connsiteX1" fmla="*/ 310896 w 316992"/>
                <a:gd name="connsiteY1" fmla="*/ 356616 h 943356"/>
                <a:gd name="connsiteX2" fmla="*/ 45720 w 316992"/>
                <a:gd name="connsiteY2" fmla="*/ 859536 h 943356"/>
                <a:gd name="connsiteX3" fmla="*/ 36576 w 316992"/>
                <a:gd name="connsiteY3" fmla="*/ 859536 h 94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992" h="943356">
                  <a:moveTo>
                    <a:pt x="9144" y="0"/>
                  </a:moveTo>
                  <a:cubicBezTo>
                    <a:pt x="156972" y="106680"/>
                    <a:pt x="304800" y="213360"/>
                    <a:pt x="310896" y="356616"/>
                  </a:cubicBezTo>
                  <a:cubicBezTo>
                    <a:pt x="316992" y="499872"/>
                    <a:pt x="91440" y="775716"/>
                    <a:pt x="45720" y="859536"/>
                  </a:cubicBezTo>
                  <a:cubicBezTo>
                    <a:pt x="0" y="943356"/>
                    <a:pt x="18288" y="901446"/>
                    <a:pt x="36576" y="85953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57422" y="1988098"/>
            <a:ext cx="178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Given Data Record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643042" y="4357694"/>
            <a:ext cx="2928958" cy="185738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Hierarchical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  <a:tabLst/>
              <a:defRPr/>
            </a:pPr>
            <a:r>
              <a:rPr lang="en-US" altLang="zh-CN" dirty="0" smtClean="0">
                <a:solidFill>
                  <a:srgbClr val="0000FF"/>
                </a:solidFill>
              </a:rPr>
              <a:t>Computational efficiency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Long-range</a:t>
            </a:r>
            <a:r>
              <a:rPr kumimoji="0" lang="en-US" altLang="zh-CN" sz="1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dependency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  <a:tabLst/>
              <a:defRPr/>
            </a:pPr>
            <a:r>
              <a:rPr lang="en-US" altLang="zh-CN" baseline="0" dirty="0" smtClean="0">
                <a:solidFill>
                  <a:srgbClr val="0000FF"/>
                </a:solidFill>
              </a:rPr>
              <a:t>Joint</a:t>
            </a:r>
            <a:r>
              <a:rPr lang="en-US" altLang="zh-CN" dirty="0" smtClean="0">
                <a:solidFill>
                  <a:srgbClr val="0000FF"/>
                </a:solidFill>
              </a:rPr>
              <a:t> extraction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500826" y="3071810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643438" y="4143380"/>
            <a:ext cx="4214841" cy="1899178"/>
            <a:chOff x="4643438" y="4143380"/>
            <a:chExt cx="4214841" cy="1899178"/>
          </a:xfrm>
        </p:grpSpPr>
        <p:sp>
          <p:nvSpPr>
            <p:cNvPr id="25" name="TextBox 24"/>
            <p:cNvSpPr txBox="1"/>
            <p:nvPr/>
          </p:nvSpPr>
          <p:spPr>
            <a:xfrm>
              <a:off x="4643438" y="5530350"/>
              <a:ext cx="500065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{image}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00694" y="5530350"/>
              <a:ext cx="857255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{name, price}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57818" y="5857892"/>
              <a:ext cx="500065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{name}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00760" y="5857892"/>
              <a:ext cx="500065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{price}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15272" y="5857892"/>
              <a:ext cx="500065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{name}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58214" y="5857892"/>
              <a:ext cx="500065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{price}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29454" y="5530350"/>
              <a:ext cx="500065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{image}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58148" y="5530350"/>
              <a:ext cx="857255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{name, price}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53292" y="5857892"/>
              <a:ext cx="419104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{</a:t>
              </a:r>
              <a:r>
                <a:rPr lang="en-US" sz="1200" dirty="0" err="1" smtClean="0"/>
                <a:t>desc</a:t>
              </a:r>
              <a:r>
                <a:rPr lang="en-US" sz="1200" dirty="0" smtClean="0"/>
                <a:t>}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14876" y="4143380"/>
              <a:ext cx="500065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{Head}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72462" y="4143380"/>
              <a:ext cx="500065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{Tail}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15074" y="4143380"/>
              <a:ext cx="857256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{Info Block}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43636" y="4601656"/>
              <a:ext cx="928694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{Repeat block}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86380" y="4601656"/>
              <a:ext cx="500065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{Note}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715272" y="4601656"/>
              <a:ext cx="500065" cy="18466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/>
                <a:t>{Note}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Learn hierarchical model with latent variables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D8C-362D-4C23-BA62-D5FC1B733E0A}" type="datetime1">
              <a:rPr lang="en-US" altLang="zh-CN" smtClean="0"/>
              <a:pPr/>
              <a:t>11/10/2008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Can we learn a hierarchical model from partially labeled data?</a:t>
            </a:r>
          </a:p>
          <a:p>
            <a:pPr lvl="1">
              <a:buSzPct val="50000"/>
              <a:buFont typeface="Wingdings" pitchFamily="2" charset="2"/>
              <a:buChar char="n"/>
            </a:pPr>
            <a:r>
              <a:rPr lang="en-US" altLang="zh-CN" sz="2000" dirty="0" smtClean="0"/>
              <a:t>Yes! </a:t>
            </a:r>
          </a:p>
          <a:p>
            <a:pPr lvl="1">
              <a:buSzPct val="50000"/>
              <a:buFont typeface="Wingdings" pitchFamily="2" charset="2"/>
              <a:buChar char="n"/>
            </a:pPr>
            <a:r>
              <a:rPr lang="en-US" altLang="zh-CN" sz="2000" dirty="0" smtClean="0"/>
              <a:t>Partially observed CRFs for object recognition (NIPS’04)</a:t>
            </a:r>
          </a:p>
          <a:p>
            <a:pPr lvl="1">
              <a:buSzPct val="50000"/>
              <a:buFont typeface="Wingdings" pitchFamily="2" charset="2"/>
              <a:buChar char="n"/>
            </a:pPr>
            <a:r>
              <a:rPr lang="en-US" altLang="zh-CN" sz="2000" dirty="0" smtClean="0"/>
              <a:t>Dynamic Hierarchical MRFs for web data extraction (ICML’07)</a:t>
            </a:r>
          </a:p>
          <a:p>
            <a:r>
              <a:rPr lang="en-US" altLang="zh-CN" dirty="0" smtClean="0"/>
              <a:t>How about max-margin learning?</a:t>
            </a:r>
          </a:p>
          <a:p>
            <a:pPr lvl="1">
              <a:buSzPct val="50000"/>
              <a:buFont typeface="Wingdings" pitchFamily="2" charset="2"/>
              <a:buChar char="n"/>
            </a:pPr>
            <a:r>
              <a:rPr lang="en-US" altLang="zh-CN" sz="2000" dirty="0" smtClean="0">
                <a:solidFill>
                  <a:srgbClr val="0000FF"/>
                </a:solidFill>
              </a:rPr>
              <a:t>Yes</a:t>
            </a:r>
            <a:r>
              <a:rPr lang="en-US" altLang="zh-CN" sz="2000" dirty="0" smtClean="0">
                <a:solidFill>
                  <a:srgbClr val="0000FF"/>
                </a:solidFill>
              </a:rPr>
              <a:t>!</a:t>
            </a:r>
          </a:p>
          <a:p>
            <a:pPr lvl="1">
              <a:buSzPct val="50000"/>
              <a:buFont typeface="Wingdings" pitchFamily="2" charset="2"/>
              <a:buChar char="n"/>
            </a:pPr>
            <a:r>
              <a:rPr lang="en-US" altLang="zh-CN" sz="2000" dirty="0" smtClean="0">
                <a:solidFill>
                  <a:srgbClr val="0000FF"/>
                </a:solidFill>
              </a:rPr>
              <a:t>Easy with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MaxEnDNet</a:t>
            </a:r>
            <a:endParaRPr lang="en-US" altLang="zh-CN" sz="2000" dirty="0" smtClean="0">
              <a:solidFill>
                <a:srgbClr val="0000FF"/>
              </a:solidFill>
            </a:endParaRPr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14414" y="2031110"/>
          <a:ext cx="5072098" cy="1067052"/>
        </p:xfrm>
        <a:graphic>
          <a:graphicData uri="http://schemas.openxmlformats.org/presentationml/2006/ole">
            <p:oleObj spid="_x0000_s28674" name="Formula" r:id="rId3" imgW="3249000" imgH="723960" progId="Equation.Ribbit">
              <p:embed/>
            </p:oleObj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                        augmented </a:t>
            </a:r>
            <a:r>
              <a:rPr lang="en-US" dirty="0" smtClean="0"/>
              <a:t>with hidden variables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Def of </a:t>
            </a:r>
            <a:r>
              <a:rPr lang="en-US" dirty="0" err="1" smtClean="0"/>
              <a:t>PoMEN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Prediction: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observed </a:t>
            </a:r>
            <a:r>
              <a:rPr lang="en-US" dirty="0" err="1" smtClean="0"/>
              <a:t>MaxEnDNet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D8C-362D-4C23-BA62-D5FC1B733E0A}" type="datetime1">
              <a:rPr lang="en-US" altLang="zh-CN" smtClean="0"/>
              <a:pPr/>
              <a:t>11/10/2008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13</a:t>
            </a:fld>
            <a:endParaRPr lang="zh-CN" altLang="en-US"/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/>
        </p:nvGraphicFramePr>
        <p:xfrm>
          <a:off x="2386013" y="5331480"/>
          <a:ext cx="4329127" cy="526412"/>
        </p:xfrm>
        <a:graphic>
          <a:graphicData uri="http://schemas.openxmlformats.org/presentationml/2006/ole">
            <p:oleObj spid="_x0000_s28676" name="Formula" r:id="rId4" imgW="2874240" imgH="367200" progId="Equation.Ribbit">
              <p:embed/>
            </p:oleObj>
          </a:graphicData>
        </a:graphic>
      </p:graphicFrame>
      <p:graphicFrame>
        <p:nvGraphicFramePr>
          <p:cNvPr id="28677" name="Object 2"/>
          <p:cNvGraphicFramePr>
            <a:graphicFrameLocks noChangeAspect="1"/>
          </p:cNvGraphicFramePr>
          <p:nvPr/>
        </p:nvGraphicFramePr>
        <p:xfrm>
          <a:off x="1285852" y="3463296"/>
          <a:ext cx="5214974" cy="1037274"/>
        </p:xfrm>
        <a:graphic>
          <a:graphicData uri="http://schemas.openxmlformats.org/presentationml/2006/ole">
            <p:oleObj spid="_x0000_s28677" name="Formula" r:id="rId5" imgW="3702240" imgH="723960" progId="Equation.Ribbit">
              <p:embed/>
            </p:oleObj>
          </a:graphicData>
        </a:graphic>
      </p:graphicFrame>
      <p:graphicFrame>
        <p:nvGraphicFramePr>
          <p:cNvPr id="28678" name="Object 3"/>
          <p:cNvGraphicFramePr>
            <a:graphicFrameLocks noChangeAspect="1"/>
          </p:cNvGraphicFramePr>
          <p:nvPr/>
        </p:nvGraphicFramePr>
        <p:xfrm>
          <a:off x="1285852" y="4249526"/>
          <a:ext cx="6429420" cy="536796"/>
        </p:xfrm>
        <a:graphic>
          <a:graphicData uri="http://schemas.openxmlformats.org/presentationml/2006/ole">
            <p:oleObj spid="_x0000_s28678" name="Formula" r:id="rId6" imgW="4793040" imgH="367200" progId="Equation.Ribbit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143768" y="1500174"/>
          <a:ext cx="2000264" cy="336706"/>
        </p:xfrm>
        <a:graphic>
          <a:graphicData uri="http://schemas.openxmlformats.org/presentationml/2006/ole">
            <p:oleObj spid="_x0000_s28679" name="Formula" r:id="rId7" imgW="1122840" imgH="189360" progId="Equation.Ribbit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6429389" y="1928802"/>
          <a:ext cx="2714643" cy="1643495"/>
        </p:xfrm>
        <a:graphic>
          <a:graphicData uri="http://schemas.openxmlformats.org/presentationml/2006/ole">
            <p:oleObj spid="_x0000_s28680" name="Visio" r:id="rId8" imgW="6421222" imgH="3064459" progId="Visio.Drawing.11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14414" y="1500174"/>
          <a:ext cx="1928826" cy="345284"/>
        </p:xfrm>
        <a:graphic>
          <a:graphicData uri="http://schemas.openxmlformats.org/presentationml/2006/ole">
            <p:oleObj spid="_x0000_s28681" name="Formula" r:id="rId9" imgW="1219320" imgH="18936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Factorization assumption: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Alternating minimization: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Step 1: keep       fixed, optimize over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Step 2: keep       fixed, optimize over </a:t>
            </a:r>
            <a:endParaRPr lang="en-US" dirty="0"/>
          </a:p>
        </p:txBody>
      </p:sp>
      <p:graphicFrame>
        <p:nvGraphicFramePr>
          <p:cNvPr id="33799" name="Object 2"/>
          <p:cNvGraphicFramePr>
            <a:graphicFrameLocks noChangeAspect="1"/>
          </p:cNvGraphicFramePr>
          <p:nvPr/>
        </p:nvGraphicFramePr>
        <p:xfrm>
          <a:off x="1511301" y="3238501"/>
          <a:ext cx="2774947" cy="976317"/>
        </p:xfrm>
        <a:graphic>
          <a:graphicData uri="http://schemas.openxmlformats.org/presentationml/2006/ole">
            <p:oleObj spid="_x0000_s33799" name="Formula" r:id="rId3" imgW="2068920" imgH="802800" progId="Equation.Ribbit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Alternating Minimization Alg.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D8C-362D-4C23-BA62-D5FC1B733E0A}" type="datetime1">
              <a:rPr lang="en-US" altLang="zh-CN" smtClean="0"/>
              <a:pPr/>
              <a:t>11/10/2008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Machine Learning Lunch @ CMU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14</a:t>
            </a:fld>
            <a:endParaRPr lang="zh-CN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43042" y="1785926"/>
          <a:ext cx="2357454" cy="583947"/>
        </p:xfrm>
        <a:graphic>
          <a:graphicData uri="http://schemas.openxmlformats.org/presentationml/2006/ole">
            <p:oleObj spid="_x0000_s33794" name="Formula" r:id="rId4" imgW="1742760" imgH="432000" progId="Equation.Ribbit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746641" y="1785926"/>
          <a:ext cx="2111375" cy="584200"/>
        </p:xfrm>
        <a:graphic>
          <a:graphicData uri="http://schemas.openxmlformats.org/presentationml/2006/ole">
            <p:oleObj spid="_x0000_s33795" name="Formula" r:id="rId5" imgW="1562400" imgH="432000" progId="Equation.Ribbit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928926" y="2914648"/>
          <a:ext cx="339725" cy="228600"/>
        </p:xfrm>
        <a:graphic>
          <a:graphicData uri="http://schemas.openxmlformats.org/presentationml/2006/ole">
            <p:oleObj spid="_x0000_s33797" name="Formula" r:id="rId6" imgW="250200" imgH="167760" progId="Equation.Ribbit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5600710" y="2916236"/>
          <a:ext cx="400050" cy="227012"/>
        </p:xfrm>
        <a:graphic>
          <a:graphicData uri="http://schemas.openxmlformats.org/presentationml/2006/ole">
            <p:oleObj spid="_x0000_s33798" name="Formula" r:id="rId7" imgW="297360" imgH="167760" progId="Equation.Ribbit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42911" y="4000504"/>
          <a:ext cx="4929221" cy="428628"/>
        </p:xfrm>
        <a:graphic>
          <a:graphicData uri="http://schemas.openxmlformats.org/presentationml/2006/ole">
            <p:oleObj spid="_x0000_s33800" name="Formula" r:id="rId8" imgW="4231800" imgH="329040" progId="Equation.Ribbit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72226" y="3214686"/>
            <a:ext cx="2943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 Normal prior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M^3N problem (QP)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 Laplace prior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Laplace M^3N problem (VB)</a:t>
            </a:r>
            <a:endParaRPr lang="en-US" sz="1600" dirty="0">
              <a:solidFill>
                <a:srgbClr val="0000FF"/>
              </a:solidFill>
            </a:endParaRPr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2928926" y="4572008"/>
          <a:ext cx="400050" cy="227012"/>
        </p:xfrm>
        <a:graphic>
          <a:graphicData uri="http://schemas.openxmlformats.org/presentationml/2006/ole">
            <p:oleObj spid="_x0000_s33801" name="Formula" r:id="rId9" imgW="297360" imgH="167760" progId="Equation.Ribbit">
              <p:embed/>
            </p:oleObj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5589597" y="4572008"/>
          <a:ext cx="339725" cy="228600"/>
        </p:xfrm>
        <a:graphic>
          <a:graphicData uri="http://schemas.openxmlformats.org/presentationml/2006/ole">
            <p:oleObj spid="_x0000_s33802" name="Formula" r:id="rId10" imgW="250200" imgH="167760" progId="Equation.Ribbit">
              <p:embed/>
            </p:oleObj>
          </a:graphicData>
        </a:graphic>
      </p:graphicFrame>
      <p:graphicFrame>
        <p:nvGraphicFramePr>
          <p:cNvPr id="33803" name="Object 2"/>
          <p:cNvGraphicFramePr>
            <a:graphicFrameLocks noChangeAspect="1"/>
          </p:cNvGraphicFramePr>
          <p:nvPr/>
        </p:nvGraphicFramePr>
        <p:xfrm>
          <a:off x="1450971" y="4935538"/>
          <a:ext cx="2549525" cy="985837"/>
        </p:xfrm>
        <a:graphic>
          <a:graphicData uri="http://schemas.openxmlformats.org/presentationml/2006/ole">
            <p:oleObj spid="_x0000_s33803" name="Formula" r:id="rId11" imgW="1728720" imgH="723960" progId="Equation.Ribbit">
              <p:embed/>
            </p:oleObj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334961" y="5689600"/>
          <a:ext cx="4879981" cy="470503"/>
        </p:xfrm>
        <a:graphic>
          <a:graphicData uri="http://schemas.openxmlformats.org/presentationml/2006/ole">
            <p:oleObj spid="_x0000_s33804" name="Formula" r:id="rId12" imgW="4392000" imgH="367200" progId="Equation.Ribbit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357818" y="4786322"/>
          <a:ext cx="3714776" cy="441023"/>
        </p:xfrm>
        <a:graphic>
          <a:graphicData uri="http://schemas.openxmlformats.org/presentationml/2006/ole">
            <p:oleObj spid="_x0000_s33805" name="Formula" r:id="rId13" imgW="3387240" imgH="387360" progId="Equation.Ribbit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357818" y="5286388"/>
          <a:ext cx="3722720" cy="831300"/>
        </p:xfrm>
        <a:graphic>
          <a:graphicData uri="http://schemas.openxmlformats.org/presentationml/2006/ole">
            <p:oleObj spid="_x0000_s33806" name="Formula" r:id="rId14" imgW="3528360" imgH="722880" progId="Equation.Ribbit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866973" y="6140255"/>
            <a:ext cx="3205621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Equivalently reduced to a NLP with </a:t>
            </a:r>
          </a:p>
          <a:p>
            <a:r>
              <a:rPr lang="en-US" dirty="0" smtClean="0"/>
              <a:t>a polynomial number of constraints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D8C-362D-4C23-BA62-D5FC1B733E0A}" type="datetime1">
              <a:rPr lang="en-US" altLang="zh-CN" smtClean="0"/>
              <a:pPr/>
              <a:t>11/10/2008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00476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Web data extraction: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i="1" dirty="0" smtClean="0"/>
              <a:t>Name, Image, Price, Description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Methods: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Hierarchical CRFs, Hierarchical M^3N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err="1" smtClean="0"/>
              <a:t>PoMEN</a:t>
            </a:r>
            <a:r>
              <a:rPr lang="en-US" sz="1600" dirty="0" smtClean="0"/>
              <a:t>, Partially observed </a:t>
            </a:r>
            <a:r>
              <a:rPr lang="en-US" sz="1600" dirty="0" smtClean="0"/>
              <a:t>HCRFs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Pages </a:t>
            </a:r>
            <a:r>
              <a:rPr lang="en-US" sz="2000" dirty="0" smtClean="0"/>
              <a:t>from 37 templates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 smtClean="0"/>
              <a:t>Training: 185 (5/per template) pages, or 1585 data records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 smtClean="0"/>
              <a:t>Testing: 370 (10/per template) pages, or 3391 data records</a:t>
            </a:r>
          </a:p>
          <a:p>
            <a:pPr lvl="2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Record-level Evaluation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 smtClean="0"/>
              <a:t>Leaf nodes are labeled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Page-level Evaluation</a:t>
            </a:r>
          </a:p>
          <a:p>
            <a:pPr lvl="2">
              <a:buFont typeface="Courier New" pitchFamily="49" charset="0"/>
              <a:buChar char="o"/>
            </a:pPr>
            <a:r>
              <a:rPr lang="en-US" sz="1800" dirty="0" smtClean="0"/>
              <a:t>Supervision Level 1:</a:t>
            </a:r>
          </a:p>
          <a:p>
            <a:pPr lvl="3"/>
            <a:r>
              <a:rPr lang="en-US" sz="1600" dirty="0" smtClean="0"/>
              <a:t>Leaf nodes and data record nodes are labeled</a:t>
            </a:r>
          </a:p>
          <a:p>
            <a:pPr lvl="2">
              <a:buFont typeface="Courier New" pitchFamily="49" charset="0"/>
              <a:buChar char="o"/>
            </a:pPr>
            <a:r>
              <a:rPr lang="en-US" sz="1800" dirty="0" smtClean="0"/>
              <a:t>Supervision Level 2:</a:t>
            </a:r>
          </a:p>
          <a:p>
            <a:pPr lvl="3"/>
            <a:r>
              <a:rPr lang="en-US" sz="1600" dirty="0" smtClean="0"/>
              <a:t>Level 1 </a:t>
            </a:r>
            <a:r>
              <a:rPr lang="en-US" sz="1600" dirty="0" smtClean="0">
                <a:solidFill>
                  <a:srgbClr val="FF0000"/>
                </a:solidFill>
              </a:rPr>
              <a:t>+ the nodes above data record nodes</a:t>
            </a:r>
          </a:p>
          <a:p>
            <a:pPr lvl="1"/>
            <a:endParaRPr lang="en-US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8"/>
            <a:ext cx="364333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787936" y="3286125"/>
          <a:ext cx="4284658" cy="2861897"/>
        </p:xfrm>
        <a:graphic>
          <a:graphicData uri="http://schemas.openxmlformats.org/presentationml/2006/ole">
            <p:oleObj spid="_x0000_s30722" name="Visio" r:id="rId4" imgW="6421222" imgH="306445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Record-Level Evaluations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D8C-362D-4C23-BA62-D5FC1B733E0A}" type="datetime1">
              <a:rPr lang="en-US" altLang="zh-CN" smtClean="0"/>
              <a:pPr/>
              <a:t>11/10/2008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514724" cy="4572000"/>
          </a:xfrm>
        </p:spPr>
        <p:txBody>
          <a:bodyPr/>
          <a:lstStyle/>
          <a:p>
            <a:r>
              <a:rPr lang="en-US" sz="2400" dirty="0" smtClean="0"/>
              <a:t>Overall performance: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err="1" smtClean="0"/>
              <a:t>Avg</a:t>
            </a:r>
            <a:r>
              <a:rPr lang="en-US" sz="2000" dirty="0" smtClean="0"/>
              <a:t> F1: </a:t>
            </a:r>
          </a:p>
          <a:p>
            <a:pPr lvl="2">
              <a:buFont typeface="Courier New" pitchFamily="49" charset="0"/>
              <a:buChar char="o"/>
            </a:pPr>
            <a:r>
              <a:rPr lang="en-US" sz="1600" dirty="0" err="1" smtClean="0"/>
              <a:t>avg</a:t>
            </a:r>
            <a:r>
              <a:rPr lang="en-US" sz="1600" dirty="0" smtClean="0"/>
              <a:t> F1 over all attributes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Block instance accuracy:</a:t>
            </a:r>
          </a:p>
          <a:p>
            <a:pPr lvl="2">
              <a:buFont typeface="Courier New" pitchFamily="49" charset="0"/>
              <a:buChar char="o"/>
            </a:pPr>
            <a:r>
              <a:rPr lang="en-US" sz="1800" dirty="0" smtClean="0"/>
              <a:t>% of records whose </a:t>
            </a:r>
            <a:r>
              <a:rPr lang="en-US" sz="1800" i="1" dirty="0" smtClean="0"/>
              <a:t>Name</a:t>
            </a:r>
            <a:r>
              <a:rPr lang="en-US" sz="1800" dirty="0" smtClean="0"/>
              <a:t>, </a:t>
            </a:r>
            <a:r>
              <a:rPr lang="en-US" sz="1800" i="1" dirty="0" smtClean="0"/>
              <a:t>Image</a:t>
            </a:r>
            <a:r>
              <a:rPr lang="en-US" sz="1800" dirty="0" smtClean="0"/>
              <a:t>, and </a:t>
            </a:r>
            <a:r>
              <a:rPr lang="en-US" sz="1800" i="1" dirty="0" smtClean="0"/>
              <a:t>Price</a:t>
            </a:r>
            <a:r>
              <a:rPr lang="en-US" sz="1800" dirty="0" smtClean="0"/>
              <a:t> are correct</a:t>
            </a:r>
          </a:p>
          <a:p>
            <a:r>
              <a:rPr lang="en-US" sz="2400" dirty="0" smtClean="0"/>
              <a:t>Attribute performance:</a:t>
            </a:r>
            <a:endParaRPr lang="en-US" sz="2400" dirty="0"/>
          </a:p>
        </p:txBody>
      </p:sp>
      <p:pic>
        <p:nvPicPr>
          <p:cNvPr id="31747" name="Picture 3" descr="G:\MSRA\Paper Writing\NIPS 2008\EricRevised\PoMEN\JPG Pis\RandRec_F1BlkIA_n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098" y="1428736"/>
            <a:ext cx="4477182" cy="2357454"/>
          </a:xfrm>
          <a:prstGeom prst="rect">
            <a:avLst/>
          </a:prstGeom>
          <a:noFill/>
        </p:spPr>
      </p:pic>
      <p:pic>
        <p:nvPicPr>
          <p:cNvPr id="31748" name="Picture 4" descr="G:\MSRA\Paper Writing\NIPS 2008\EricRevised\PoMEN\JPG Pis\attribute_ni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354" y="3948135"/>
            <a:ext cx="7258050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Page-Level Evaluations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D8C-362D-4C23-BA62-D5FC1B733E0A}" type="datetime1">
              <a:rPr lang="en-US" altLang="zh-CN" smtClean="0"/>
              <a:pPr/>
              <a:t>11/10/2008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228972" cy="4572000"/>
          </a:xfrm>
        </p:spPr>
        <p:txBody>
          <a:bodyPr/>
          <a:lstStyle/>
          <a:p>
            <a:r>
              <a:rPr lang="en-US" sz="2400" dirty="0" smtClean="0"/>
              <a:t>Supervision Level 1: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Leaf nodes and data record nodes are labeled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Supervision Level 2: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Level 1 </a:t>
            </a:r>
            <a:r>
              <a:rPr lang="en-US" sz="2000" dirty="0" smtClean="0">
                <a:solidFill>
                  <a:srgbClr val="FF0000"/>
                </a:solidFill>
              </a:rPr>
              <a:t>+ the nodes above data record nodes</a:t>
            </a:r>
          </a:p>
          <a:p>
            <a:pPr lvl="1"/>
            <a:endParaRPr lang="en-US" sz="2200" dirty="0"/>
          </a:p>
        </p:txBody>
      </p:sp>
      <p:pic>
        <p:nvPicPr>
          <p:cNvPr id="32770" name="Picture 2" descr="G:\MSRA\Paper Writing\NIPS 2008\EricRevised\PoMEN\JPG Pis\RandPage_F1BlkIA_Level1_n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30" y="1466852"/>
            <a:ext cx="4591050" cy="2247900"/>
          </a:xfrm>
          <a:prstGeom prst="rect">
            <a:avLst/>
          </a:prstGeom>
          <a:noFill/>
        </p:spPr>
      </p:pic>
      <p:pic>
        <p:nvPicPr>
          <p:cNvPr id="32771" name="Picture 3" descr="G:\MSRA\Paper Writing\NIPS 2008\EricRevised\PoMEN\JPG Pis\RandPage_F1BlkIA_Level2_ni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5792" y="3857628"/>
            <a:ext cx="459105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D8C-362D-4C23-BA62-D5FC1B733E0A}" type="datetime1">
              <a:rPr lang="en-US" altLang="zh-CN" smtClean="0"/>
              <a:pPr/>
              <a:t>11/10/2008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MaxEnt</a:t>
            </a:r>
            <a:r>
              <a:rPr lang="en-US" dirty="0" smtClean="0"/>
              <a:t> Discrimination Markov Networks (</a:t>
            </a:r>
            <a:r>
              <a:rPr lang="en-US" dirty="0" err="1" smtClean="0"/>
              <a:t>MaxEnDNet</a:t>
            </a:r>
            <a:r>
              <a:rPr lang="en-US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PAC-Bayesian </a:t>
            </a:r>
            <a:r>
              <a:rPr lang="en-US" dirty="0" smtClean="0"/>
              <a:t>performance guarantee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Sparsity</a:t>
            </a:r>
            <a:r>
              <a:rPr lang="en-US" dirty="0" smtClean="0"/>
              <a:t> regularization effects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Incorporating latent variables and structures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Experimental results show the advantages of max-margin learning over likelihood methods with latent variables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5429256" y="3071810"/>
          <a:ext cx="2571768" cy="857256"/>
        </p:xfrm>
        <a:graphic>
          <a:graphicData uri="http://schemas.openxmlformats.org/presentationml/2006/ole">
            <p:oleObj spid="_x0000_s34831" name="Formula" r:id="rId3" imgW="3102840" imgH="925920" progId="Equation.Ribbit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Margin-based Learning Paradigms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D8C-362D-4C23-BA62-D5FC1B733E0A}" type="datetime1">
              <a:rPr lang="en-US" altLang="zh-CN" smtClean="0"/>
              <a:pPr/>
              <a:t>11/10/2008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Machine Learning Lunch @ CMU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520F-9682-43BE-BB7B-59FF2F6B0678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1285852" y="1714488"/>
            <a:ext cx="2571768" cy="1357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14612" y="214311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71802" y="207167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19412" y="228599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57488" y="231456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00364" y="246696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86116" y="228599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86116" y="264318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86116" y="20002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57488" y="20002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14612" y="185736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28926" y="185736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14678" y="185736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3571868" y="214311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28926" y="214311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28992" y="250030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71802" y="271462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/>
          <p:cNvSpPr/>
          <p:nvPr/>
        </p:nvSpPr>
        <p:spPr>
          <a:xfrm>
            <a:off x="1643042" y="2285992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2000232" y="2000240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/>
          <p:cNvSpPr/>
          <p:nvPr/>
        </p:nvSpPr>
        <p:spPr>
          <a:xfrm>
            <a:off x="1857356" y="2571744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2100242" y="2571744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/>
          <p:cNvSpPr/>
          <p:nvPr/>
        </p:nvSpPr>
        <p:spPr>
          <a:xfrm>
            <a:off x="2214546" y="2285992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/>
          <p:cNvSpPr/>
          <p:nvPr/>
        </p:nvSpPr>
        <p:spPr>
          <a:xfrm>
            <a:off x="2357422" y="2428868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/>
          <p:cNvSpPr/>
          <p:nvPr/>
        </p:nvSpPr>
        <p:spPr>
          <a:xfrm>
            <a:off x="1714480" y="2071678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/>
          <p:cNvSpPr/>
          <p:nvPr/>
        </p:nvSpPr>
        <p:spPr>
          <a:xfrm>
            <a:off x="1876404" y="2233602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/>
        </p:nvSpPr>
        <p:spPr>
          <a:xfrm>
            <a:off x="2143108" y="1928802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/>
          <p:cNvSpPr/>
          <p:nvPr/>
        </p:nvSpPr>
        <p:spPr>
          <a:xfrm>
            <a:off x="2071670" y="2285992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1714480" y="2624134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2019280" y="2786058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/>
        </p:nvSpPr>
        <p:spPr>
          <a:xfrm>
            <a:off x="2285984" y="2571744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2643174" y="2714620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16200000" flipH="1">
            <a:off x="2214546" y="2000240"/>
            <a:ext cx="1214446" cy="785818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1857356" y="2000241"/>
            <a:ext cx="1214446" cy="785818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2000232" y="1928803"/>
            <a:ext cx="1214446" cy="785818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1357290" y="1758021"/>
          <a:ext cx="500066" cy="242219"/>
        </p:xfrm>
        <a:graphic>
          <a:graphicData uri="http://schemas.openxmlformats.org/presentationml/2006/ole">
            <p:oleObj spid="_x0000_s34818" name="Formula" r:id="rId5" imgW="307440" imgH="148680" progId="Equation.Ribbit">
              <p:embed/>
            </p:oleObj>
          </a:graphicData>
        </a:graphic>
      </p:graphicFrame>
      <p:sp>
        <p:nvSpPr>
          <p:cNvPr id="44" name="Rectangle 43"/>
          <p:cNvSpPr/>
          <p:nvPr/>
        </p:nvSpPr>
        <p:spPr>
          <a:xfrm>
            <a:off x="1285852" y="4071942"/>
            <a:ext cx="2571768" cy="1357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714612" y="450057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071802" y="442913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019412" y="464344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57488" y="467201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000364" y="482441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286116" y="464344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286116" y="500063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286116" y="435769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857488" y="435769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14612" y="421481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28926" y="421481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14678" y="421481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3571868" y="450057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928926" y="450057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428992" y="485776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71802" y="50720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iamond 60"/>
          <p:cNvSpPr/>
          <p:nvPr/>
        </p:nvSpPr>
        <p:spPr>
          <a:xfrm>
            <a:off x="1643042" y="4643446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61"/>
          <p:cNvSpPr/>
          <p:nvPr/>
        </p:nvSpPr>
        <p:spPr>
          <a:xfrm>
            <a:off x="2000232" y="4357694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/>
          <p:cNvSpPr/>
          <p:nvPr/>
        </p:nvSpPr>
        <p:spPr>
          <a:xfrm>
            <a:off x="1857356" y="4929198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iamond 63"/>
          <p:cNvSpPr/>
          <p:nvPr/>
        </p:nvSpPr>
        <p:spPr>
          <a:xfrm>
            <a:off x="2100242" y="4929198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iamond 64"/>
          <p:cNvSpPr/>
          <p:nvPr/>
        </p:nvSpPr>
        <p:spPr>
          <a:xfrm>
            <a:off x="2214546" y="4643446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iamond 65"/>
          <p:cNvSpPr/>
          <p:nvPr/>
        </p:nvSpPr>
        <p:spPr>
          <a:xfrm>
            <a:off x="2357422" y="4786322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amond 66"/>
          <p:cNvSpPr/>
          <p:nvPr/>
        </p:nvSpPr>
        <p:spPr>
          <a:xfrm>
            <a:off x="1714480" y="4429132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iamond 67"/>
          <p:cNvSpPr/>
          <p:nvPr/>
        </p:nvSpPr>
        <p:spPr>
          <a:xfrm>
            <a:off x="1876404" y="4591056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iamond 68"/>
          <p:cNvSpPr/>
          <p:nvPr/>
        </p:nvSpPr>
        <p:spPr>
          <a:xfrm>
            <a:off x="2143108" y="4286256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iamond 69"/>
          <p:cNvSpPr/>
          <p:nvPr/>
        </p:nvSpPr>
        <p:spPr>
          <a:xfrm>
            <a:off x="2071670" y="4643446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iamond 70"/>
          <p:cNvSpPr/>
          <p:nvPr/>
        </p:nvSpPr>
        <p:spPr>
          <a:xfrm>
            <a:off x="1714480" y="4981588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iamond 71"/>
          <p:cNvSpPr/>
          <p:nvPr/>
        </p:nvSpPr>
        <p:spPr>
          <a:xfrm>
            <a:off x="2019280" y="5143512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iamond 72"/>
          <p:cNvSpPr/>
          <p:nvPr/>
        </p:nvSpPr>
        <p:spPr>
          <a:xfrm>
            <a:off x="2285984" y="4929198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iamond 73"/>
          <p:cNvSpPr/>
          <p:nvPr/>
        </p:nvSpPr>
        <p:spPr>
          <a:xfrm>
            <a:off x="2643174" y="5072074"/>
            <a:ext cx="71438" cy="142876"/>
          </a:xfrm>
          <a:prstGeom prst="diamond">
            <a:avLst/>
          </a:prstGeom>
          <a:noFill/>
          <a:ln>
            <a:solidFill>
              <a:srgbClr val="26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2214546" y="4357694"/>
            <a:ext cx="1214446" cy="785818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H="1">
            <a:off x="1857356" y="4357695"/>
            <a:ext cx="1214446" cy="785818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1343025" y="4116386"/>
          <a:ext cx="528638" cy="238125"/>
        </p:xfrm>
        <a:graphic>
          <a:graphicData uri="http://schemas.openxmlformats.org/presentationml/2006/ole">
            <p:oleObj spid="_x0000_s34819" name="Formula" r:id="rId6" imgW="325440" imgH="146160" progId="Equation.Ribbit">
              <p:embed/>
            </p:oleObj>
          </a:graphicData>
        </a:graphic>
      </p:graphicFrame>
      <p:cxnSp>
        <p:nvCxnSpPr>
          <p:cNvPr id="114" name="Straight Connector 113"/>
          <p:cNvCxnSpPr/>
          <p:nvPr/>
        </p:nvCxnSpPr>
        <p:spPr>
          <a:xfrm rot="16200000" flipH="1">
            <a:off x="2000232" y="4286256"/>
            <a:ext cx="1214446" cy="785818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1933556" y="4505332"/>
            <a:ext cx="1214446" cy="347666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H="1">
            <a:off x="2107388" y="4250537"/>
            <a:ext cx="1143008" cy="1071570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 flipH="1">
            <a:off x="2035951" y="4536288"/>
            <a:ext cx="1285885" cy="357194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Down Arrow 122"/>
          <p:cNvSpPr/>
          <p:nvPr/>
        </p:nvSpPr>
        <p:spPr>
          <a:xfrm>
            <a:off x="3357554" y="3214686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429256" y="1714488"/>
            <a:ext cx="2571768" cy="1357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8" name="Object 157"/>
          <p:cNvGraphicFramePr>
            <a:graphicFrameLocks noChangeAspect="1"/>
          </p:cNvGraphicFramePr>
          <p:nvPr/>
        </p:nvGraphicFramePr>
        <p:xfrm>
          <a:off x="5513388" y="1736725"/>
          <a:ext cx="440174" cy="263516"/>
        </p:xfrm>
        <a:graphic>
          <a:graphicData uri="http://schemas.openxmlformats.org/presentationml/2006/ole">
            <p:oleObj spid="_x0000_s34821" name="Formula" r:id="rId7" imgW="292320" imgH="174240" progId="Equation.Ribbit">
              <p:embed/>
            </p:oleObj>
          </a:graphicData>
        </a:graphic>
      </p:graphicFrame>
      <p:sp>
        <p:nvSpPr>
          <p:cNvPr id="159" name="Rectangle 158"/>
          <p:cNvSpPr/>
          <p:nvPr/>
        </p:nvSpPr>
        <p:spPr>
          <a:xfrm>
            <a:off x="5429256" y="4071942"/>
            <a:ext cx="2571768" cy="1357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2" name="Object 191"/>
          <p:cNvGraphicFramePr>
            <a:graphicFrameLocks noChangeAspect="1"/>
          </p:cNvGraphicFramePr>
          <p:nvPr/>
        </p:nvGraphicFramePr>
        <p:xfrm>
          <a:off x="5500694" y="4116386"/>
          <a:ext cx="1243012" cy="239713"/>
        </p:xfrm>
        <a:graphic>
          <a:graphicData uri="http://schemas.openxmlformats.org/presentationml/2006/ole">
            <p:oleObj spid="_x0000_s34822" name="Formula" r:id="rId8" imgW="764640" imgH="147600" progId="Equation.Ribbit">
              <p:embed/>
            </p:oleObj>
          </a:graphicData>
        </a:graphic>
      </p:graphicFrame>
      <p:sp>
        <p:nvSpPr>
          <p:cNvPr id="197" name="Down Arrow 196"/>
          <p:cNvSpPr/>
          <p:nvPr/>
        </p:nvSpPr>
        <p:spPr>
          <a:xfrm>
            <a:off x="6929454" y="3214686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ight Arrow 197"/>
          <p:cNvSpPr/>
          <p:nvPr/>
        </p:nvSpPr>
        <p:spPr>
          <a:xfrm>
            <a:off x="4000496" y="2214554"/>
            <a:ext cx="128588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ight Arrow 198"/>
          <p:cNvSpPr/>
          <p:nvPr/>
        </p:nvSpPr>
        <p:spPr>
          <a:xfrm>
            <a:off x="4000496" y="4572008"/>
            <a:ext cx="128588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0" name="Picture 10" descr="http://www.terminalia.org/can/WA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76619" y="1928802"/>
            <a:ext cx="667083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1" name="Object 11"/>
          <p:cNvGraphicFramePr>
            <a:graphicFrameLocks noChangeAspect="1"/>
          </p:cNvGraphicFramePr>
          <p:nvPr/>
        </p:nvGraphicFramePr>
        <p:xfrm>
          <a:off x="6786578" y="1928802"/>
          <a:ext cx="1071570" cy="506478"/>
        </p:xfrm>
        <a:graphic>
          <a:graphicData uri="http://schemas.openxmlformats.org/presentationml/2006/ole">
            <p:oleObj spid="_x0000_s34823" name="Formula" r:id="rId10" imgW="1394640" imgH="603360" progId="Equation.Ribbit">
              <p:embed/>
            </p:oleObj>
          </a:graphicData>
        </a:graphic>
      </p:graphicFrame>
      <p:graphicFrame>
        <p:nvGraphicFramePr>
          <p:cNvPr id="202" name="Object 12"/>
          <p:cNvGraphicFramePr>
            <a:graphicFrameLocks noChangeAspect="1"/>
          </p:cNvGraphicFramePr>
          <p:nvPr/>
        </p:nvGraphicFramePr>
        <p:xfrm>
          <a:off x="6286512" y="2500306"/>
          <a:ext cx="1051557" cy="500066"/>
        </p:xfrm>
        <a:graphic>
          <a:graphicData uri="http://schemas.openxmlformats.org/presentationml/2006/ole">
            <p:oleObj spid="_x0000_s34824" name="Formula" r:id="rId11" imgW="1387080" imgH="603360" progId="Equation.Ribbit">
              <p:embed/>
            </p:oleObj>
          </a:graphicData>
        </a:graphic>
      </p:graphicFrame>
      <p:pic>
        <p:nvPicPr>
          <p:cNvPr id="203" name="Picture 10" descr="http://www.terminalia.org/can/WA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5181" y="4357694"/>
            <a:ext cx="667083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" name="Object 11"/>
          <p:cNvGraphicFramePr>
            <a:graphicFrameLocks noChangeAspect="1"/>
          </p:cNvGraphicFramePr>
          <p:nvPr/>
        </p:nvGraphicFramePr>
        <p:xfrm>
          <a:off x="6715140" y="4357694"/>
          <a:ext cx="1071570" cy="506478"/>
        </p:xfrm>
        <a:graphic>
          <a:graphicData uri="http://schemas.openxmlformats.org/presentationml/2006/ole">
            <p:oleObj spid="_x0000_s34825" name="Formula" r:id="rId12" imgW="1394640" imgH="603360" progId="Equation.Ribbit">
              <p:embed/>
            </p:oleObj>
          </a:graphicData>
        </a:graphic>
      </p:graphicFrame>
      <p:graphicFrame>
        <p:nvGraphicFramePr>
          <p:cNvPr id="205" name="Object 12"/>
          <p:cNvGraphicFramePr>
            <a:graphicFrameLocks noChangeAspect="1"/>
          </p:cNvGraphicFramePr>
          <p:nvPr/>
        </p:nvGraphicFramePr>
        <p:xfrm>
          <a:off x="6072198" y="4929198"/>
          <a:ext cx="1051557" cy="500066"/>
        </p:xfrm>
        <a:graphic>
          <a:graphicData uri="http://schemas.openxmlformats.org/presentationml/2006/ole">
            <p:oleObj spid="_x0000_s34826" name="Formula" r:id="rId13" imgW="1387080" imgH="603360" progId="Equation.Ribbit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285852" y="3119642"/>
          <a:ext cx="1857387" cy="952300"/>
        </p:xfrm>
        <a:graphic>
          <a:graphicData uri="http://schemas.openxmlformats.org/presentationml/2006/ole">
            <p:oleObj spid="_x0000_s34827" name="Formula" r:id="rId14" imgW="1705680" imgH="862560" progId="Equation.Ribbit">
              <p:embed/>
            </p:oleObj>
          </a:graphicData>
        </a:graphic>
      </p:graphicFrame>
      <p:graphicFrame>
        <p:nvGraphicFramePr>
          <p:cNvPr id="207" name="Object 206"/>
          <p:cNvGraphicFramePr>
            <a:graphicFrameLocks noChangeAspect="1"/>
          </p:cNvGraphicFramePr>
          <p:nvPr/>
        </p:nvGraphicFramePr>
        <p:xfrm>
          <a:off x="1500182" y="2336795"/>
          <a:ext cx="2214562" cy="377825"/>
        </p:xfrm>
        <a:graphic>
          <a:graphicData uri="http://schemas.openxmlformats.org/presentationml/2006/ole">
            <p:oleObj spid="_x0000_s34828" name="Formula" r:id="rId15" imgW="1117800" imgH="190800" progId="Equation.Ribbit">
              <p:embed/>
            </p:oleObj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1428728" y="4714884"/>
          <a:ext cx="2357454" cy="342363"/>
        </p:xfrm>
        <a:graphic>
          <a:graphicData uri="http://schemas.openxmlformats.org/presentationml/2006/ole">
            <p:oleObj spid="_x0000_s34829" name="Formula" r:id="rId16" imgW="1402200" imgH="203400" progId="Equation.Ribbit">
              <p:embed/>
            </p:oleObj>
          </a:graphicData>
        </a:graphic>
      </p:graphicFrame>
      <p:graphicFrame>
        <p:nvGraphicFramePr>
          <p:cNvPr id="34816" name="Object 7"/>
          <p:cNvGraphicFramePr>
            <a:graphicFrameLocks noChangeAspect="1"/>
          </p:cNvGraphicFramePr>
          <p:nvPr/>
        </p:nvGraphicFramePr>
        <p:xfrm>
          <a:off x="1296988" y="5446711"/>
          <a:ext cx="1833562" cy="917575"/>
        </p:xfrm>
        <a:graphic>
          <a:graphicData uri="http://schemas.openxmlformats.org/presentationml/2006/ole">
            <p:oleObj spid="_x0000_s34830" name="Formula" r:id="rId17" imgW="1683000" imgH="830880" progId="Equation.Ribbit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575323" y="2343145"/>
          <a:ext cx="2354263" cy="371475"/>
        </p:xfrm>
        <a:graphic>
          <a:graphicData uri="http://schemas.openxmlformats.org/presentationml/2006/ole">
            <p:oleObj spid="_x0000_s34832" name="Formula" r:id="rId18" imgW="1613160" imgH="254160" progId="Equation.Ribbit">
              <p:embed/>
            </p:oleObj>
          </a:graphicData>
        </a:graphic>
      </p:graphicFrame>
      <p:graphicFrame>
        <p:nvGraphicFramePr>
          <p:cNvPr id="34817" name="Object 6"/>
          <p:cNvGraphicFramePr>
            <a:graphicFrameLocks noChangeAspect="1"/>
          </p:cNvGraphicFramePr>
          <p:nvPr/>
        </p:nvGraphicFramePr>
        <p:xfrm>
          <a:off x="5481639" y="4659470"/>
          <a:ext cx="2519385" cy="412604"/>
        </p:xfrm>
        <a:graphic>
          <a:graphicData uri="http://schemas.openxmlformats.org/presentationml/2006/ole">
            <p:oleObj spid="_x0000_s34833" name="Formula" r:id="rId19" imgW="1931760" imgH="254160" progId="Equation.Ribbit">
              <p:embed/>
            </p:oleObj>
          </a:graphicData>
        </a:graphic>
      </p:graphicFrame>
      <p:graphicFrame>
        <p:nvGraphicFramePr>
          <p:cNvPr id="34834" name="Object 2"/>
          <p:cNvGraphicFramePr>
            <a:graphicFrameLocks noChangeAspect="1"/>
          </p:cNvGraphicFramePr>
          <p:nvPr/>
        </p:nvGraphicFramePr>
        <p:xfrm>
          <a:off x="5143504" y="5518685"/>
          <a:ext cx="3571900" cy="791359"/>
        </p:xfrm>
        <a:graphic>
          <a:graphicData uri="http://schemas.openxmlformats.org/presentationml/2006/ole">
            <p:oleObj spid="_x0000_s34834" name="Formula" r:id="rId20" imgW="4033800" imgH="72288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97" grpId="0" animBg="1"/>
      <p:bldP spid="198" grpId="0" animBg="1"/>
      <p:bldP spid="1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Outline</a:t>
            </a:r>
            <a:endParaRPr lang="zh-CN" altLang="en-US" smtClean="0"/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0C18808-97E2-447F-B409-0CA18E66BD5A}" type="datetime1">
              <a:rPr lang="en-US" altLang="zh-CN" smtClean="0">
                <a:latin typeface="Arial" pitchFamily="34" charset="0"/>
              </a:rPr>
              <a:pPr/>
              <a:t>11/10/2008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itchFamily="34" charset="0"/>
              </a:rPr>
              <a:t>Machine Learning Lunch @ CMU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98615-D0AE-46F6-B912-9C042C29B17B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21510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72442" cy="4572000"/>
          </a:xfrm>
        </p:spPr>
        <p:txBody>
          <a:bodyPr/>
          <a:lstStyle/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Introduction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dirty="0" smtClean="0"/>
              <a:t>Structured Prediction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dirty="0" smtClean="0"/>
              <a:t>Max-margin Markov Networks</a:t>
            </a:r>
          </a:p>
          <a:p>
            <a:pPr eaLnBrk="1" hangingPunct="1"/>
            <a:r>
              <a:rPr lang="en-US" altLang="zh-CN" dirty="0" smtClean="0"/>
              <a:t>Max-Entropy Discrimination Markov Networks (</a:t>
            </a:r>
            <a:r>
              <a:rPr lang="en-US" altLang="zh-CN" dirty="0" err="1" smtClean="0"/>
              <a:t>MaxEnDNet</a:t>
            </a:r>
            <a:r>
              <a:rPr lang="en-US" altLang="zh-CN" dirty="0" smtClean="0"/>
              <a:t>)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dirty="0" smtClean="0"/>
              <a:t>Basic Theorems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dirty="0" smtClean="0"/>
              <a:t>Partially Observed </a:t>
            </a:r>
            <a:r>
              <a:rPr lang="en-US" altLang="zh-CN" sz="2000" dirty="0" err="1" smtClean="0"/>
              <a:t>MaxEnDNet</a:t>
            </a:r>
            <a:endParaRPr lang="en-US" altLang="zh-CN" sz="2000" dirty="0" smtClean="0"/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dirty="0" smtClean="0"/>
              <a:t>Experimental Results</a:t>
            </a:r>
          </a:p>
          <a:p>
            <a:pPr eaLnBrk="1" hangingPunct="1"/>
            <a:r>
              <a:rPr lang="en-US" altLang="zh-CN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Classification</a:t>
            </a:r>
            <a:endParaRPr lang="zh-CN" altLang="en-US" dirty="0" smtClean="0"/>
          </a:p>
        </p:txBody>
      </p:sp>
      <p:sp>
        <p:nvSpPr>
          <p:cNvPr id="1036" name="Date Placeholder 3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C6D30761-D521-45E5-9B89-B61F89E6CE72}" type="datetime1">
              <a:rPr lang="en-US" altLang="zh-CN" smtClean="0">
                <a:latin typeface="Arial" pitchFamily="34" charset="0"/>
              </a:rPr>
              <a:pPr/>
              <a:t>11/10/2008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1037" name="Footer Placeholder 3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itchFamily="34" charset="0"/>
              </a:rPr>
              <a:t>Machine Learning Lunch @ CMU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D5237-FD0A-47D0-93DE-338A7BE7C540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600200"/>
            <a:ext cx="8258175" cy="2257425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Inputs: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sz="2200" dirty="0" smtClean="0"/>
              <a:t>a set of training samples                                 , where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200" dirty="0" smtClean="0"/>
              <a:t>    and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Outputs: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sz="2200" dirty="0" smtClean="0"/>
              <a:t>a predictive function         : 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Examples (                                  ):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zh-CN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zh-CN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zh-CN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357566" y="2000240"/>
          <a:ext cx="1714500" cy="320675"/>
        </p:xfrm>
        <a:graphic>
          <a:graphicData uri="http://schemas.openxmlformats.org/presentationml/2006/ole">
            <p:oleObj spid="_x0000_s1026" name="Formula" r:id="rId4" imgW="1009800" imgH="189360" progId="Equation.Ribbit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929322" y="2006593"/>
          <a:ext cx="2357437" cy="350837"/>
        </p:xfrm>
        <a:graphic>
          <a:graphicData uri="http://schemas.openxmlformats.org/presentationml/2006/ole">
            <p:oleObj spid="_x0000_s1027" name="Formula" r:id="rId5" imgW="1279080" imgH="190800" progId="Equation.Ribbit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500188" y="2286000"/>
          <a:ext cx="2571750" cy="327025"/>
        </p:xfrm>
        <a:graphic>
          <a:graphicData uri="http://schemas.openxmlformats.org/presentationml/2006/ole">
            <p:oleObj spid="_x0000_s1028" name="Formula" r:id="rId6" imgW="1486080" imgH="189360" progId="Equation.Ribbit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000375" y="3071813"/>
          <a:ext cx="428625" cy="287337"/>
        </p:xfrm>
        <a:graphic>
          <a:graphicData uri="http://schemas.openxmlformats.org/presentationml/2006/ole">
            <p:oleObj spid="_x0000_s1029" name="Formula" r:id="rId7" imgW="250200" imgH="167760" progId="Equation.Ribbit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629025" y="3000375"/>
          <a:ext cx="3228975" cy="482600"/>
        </p:xfrm>
        <a:graphic>
          <a:graphicData uri="http://schemas.openxmlformats.org/presentationml/2006/ole">
            <p:oleObj spid="_x0000_s1030" name="Formula" r:id="rId8" imgW="1856880" imgH="247680" progId="Equation.Ribbit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706938" y="4616450"/>
          <a:ext cx="3008312" cy="1312863"/>
        </p:xfrm>
        <a:graphic>
          <a:graphicData uri="http://schemas.openxmlformats.org/presentationml/2006/ole">
            <p:oleObj spid="_x0000_s1031" name="Formula" r:id="rId9" imgW="2004120" imgH="862560" progId="Equation.Ribbit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211263" y="4545013"/>
          <a:ext cx="2503487" cy="555625"/>
        </p:xfrm>
        <a:graphic>
          <a:graphicData uri="http://schemas.openxmlformats.org/presentationml/2006/ole">
            <p:oleObj spid="_x0000_s1032" name="Formula" r:id="rId10" imgW="1823760" imgH="432000" progId="Equation.Ribbit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1143000" y="5187950"/>
          <a:ext cx="2573338" cy="554038"/>
        </p:xfrm>
        <a:graphic>
          <a:graphicData uri="http://schemas.openxmlformats.org/presentationml/2006/ole">
            <p:oleObj spid="_x0000_s1033" name="Formula" r:id="rId11" imgW="1820160" imgH="391320" progId="Equation.Ribbit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000250" y="3429000"/>
          <a:ext cx="2305050" cy="322263"/>
        </p:xfrm>
        <a:graphic>
          <a:graphicData uri="http://schemas.openxmlformats.org/presentationml/2006/ole">
            <p:oleObj spid="_x0000_s1034" name="Formula" r:id="rId12" imgW="1366560" imgH="190800" progId="Equation.Ribbit">
              <p:embed/>
            </p:oleObj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357688" y="3902075"/>
            <a:ext cx="3929062" cy="1857375"/>
          </a:xfrm>
          <a:prstGeom prst="rect">
            <a:avLst/>
          </a:prstGeom>
          <a:noFill/>
          <a:ln w="12700">
            <a:solidFill>
              <a:srgbClr val="3516F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Perpetua" pitchFamily="18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Support Vector Machine (SVM)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+mn-ea"/>
              </a:rPr>
              <a:t>Max-margin learning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42938" y="3902075"/>
            <a:ext cx="3571875" cy="1857375"/>
          </a:xfrm>
          <a:prstGeom prst="rect">
            <a:avLst/>
          </a:prstGeom>
          <a:noFill/>
          <a:ln w="9525">
            <a:solidFill>
              <a:srgbClr val="3516F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Perpetua" pitchFamily="18" charset="0"/>
              <a:buChar char="–"/>
              <a:defRPr/>
            </a:pPr>
            <a:r>
              <a:rPr lang="en-US" sz="2000" dirty="0">
                <a:latin typeface="+mn-lt"/>
                <a:ea typeface="宋体" charset="-122"/>
              </a:rPr>
              <a:t>Logistic Regression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宋体" charset="-122"/>
              </a:rPr>
              <a:t>Max-likelihood estimation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Structured Prediction</a:t>
            </a:r>
            <a:endParaRPr lang="zh-CN" altLang="en-US" dirty="0" smtClean="0"/>
          </a:p>
        </p:txBody>
      </p:sp>
      <p:sp>
        <p:nvSpPr>
          <p:cNvPr id="2060" name="Date Placeholder 1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E3A4B245-8589-498E-B815-C5BE1EDB44A9}" type="datetime1">
              <a:rPr lang="en-US" altLang="zh-CN" smtClean="0">
                <a:latin typeface="Arial" pitchFamily="34" charset="0"/>
              </a:rPr>
              <a:pPr/>
              <a:t>11/10/2008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2061" name="Footer Placeholder 1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latin typeface="Arial" pitchFamily="34" charset="0"/>
              </a:rPr>
              <a:t>Machine Learning Lunch @ CMU</a:t>
            </a:r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D1DE-859D-4BF1-A49C-951C7D087525}" type="slidenum">
              <a:rPr lang="zh-CN" altLang="en-US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Inputs:</a:t>
            </a:r>
          </a:p>
          <a:p>
            <a:pPr lvl="1">
              <a:buFont typeface="Calibri" pitchFamily="34" charset="0"/>
              <a:buChar char="–"/>
              <a:defRPr/>
            </a:pPr>
            <a:r>
              <a:rPr lang="en-US" altLang="zh-CN" dirty="0" smtClean="0"/>
              <a:t>a set of training samples:                                   , where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endParaRPr lang="en-US" altLang="zh-CN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endParaRPr lang="en-US" altLang="zh-CN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endParaRPr lang="en-US" altLang="zh-CN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altLang="zh-CN" dirty="0" smtClean="0"/>
              <a:t>Examples:</a:t>
            </a:r>
          </a:p>
          <a:p>
            <a:pPr lvl="2">
              <a:buFont typeface="Calibri" pitchFamily="34" charset="0"/>
              <a:buChar char="–"/>
              <a:defRPr/>
            </a:pPr>
            <a:r>
              <a:rPr lang="en-US" altLang="zh-CN" dirty="0" smtClean="0"/>
              <a:t>Part-of-speech (POS) Tagging: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endParaRPr lang="en-US" altLang="zh-CN" dirty="0" smtClean="0"/>
          </a:p>
          <a:p>
            <a:pPr lvl="2">
              <a:buFont typeface="Calibri" pitchFamily="34" charset="0"/>
              <a:buChar char="–"/>
              <a:defRPr/>
            </a:pPr>
            <a:r>
              <a:rPr lang="en-US" altLang="zh-CN" dirty="0" smtClean="0"/>
              <a:t>Image segmentation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altLang="zh-CN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Outputs: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/>
              <a:t>a predictive function           :</a:t>
            </a:r>
            <a:endParaRPr lang="zh-CN" alt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857633" y="1768466"/>
          <a:ext cx="1928813" cy="303212"/>
        </p:xfrm>
        <a:graphic>
          <a:graphicData uri="http://schemas.openxmlformats.org/presentationml/2006/ole">
            <p:oleObj spid="_x0000_s2050" name="Formula" r:id="rId3" imgW="1033920" imgH="189360" progId="Equation.Ribbit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643042" y="2143116"/>
          <a:ext cx="5286375" cy="352425"/>
        </p:xfrm>
        <a:graphic>
          <a:graphicData uri="http://schemas.openxmlformats.org/presentationml/2006/ole">
            <p:oleObj spid="_x0000_s2051" name="Formula" r:id="rId4" imgW="2746080" imgH="203400" progId="Equation.Ribbit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643042" y="2500306"/>
          <a:ext cx="5743575" cy="352425"/>
        </p:xfrm>
        <a:graphic>
          <a:graphicData uri="http://schemas.openxmlformats.org/presentationml/2006/ole">
            <p:oleObj spid="_x0000_s2052" name="Formula" r:id="rId5" imgW="3040560" imgH="203400" progId="Equation.Ribbit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500430" y="5394341"/>
          <a:ext cx="500063" cy="320675"/>
        </p:xfrm>
        <a:graphic>
          <a:graphicData uri="http://schemas.openxmlformats.org/presentationml/2006/ole">
            <p:oleObj spid="_x0000_s2053" name="Formula" r:id="rId6" imgW="260640" imgH="167760" progId="Equation.Ribbit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170384" y="5357826"/>
          <a:ext cx="3544888" cy="460375"/>
        </p:xfrm>
        <a:graphic>
          <a:graphicData uri="http://schemas.openxmlformats.org/presentationml/2006/ole">
            <p:oleObj spid="_x0000_s2054" name="Formula" r:id="rId7" imgW="1907640" imgH="247680" progId="Equation.Ribbit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57383" y="3500438"/>
            <a:ext cx="7072335" cy="338137"/>
            <a:chOff x="1428690" y="3571877"/>
            <a:chExt cx="7072408" cy="338554"/>
          </a:xfrm>
        </p:grpSpPr>
        <p:sp>
          <p:nvSpPr>
            <p:cNvPr id="2066" name="Rectangle 8"/>
            <p:cNvSpPr>
              <a:spLocks noChangeArrowheads="1"/>
            </p:cNvSpPr>
            <p:nvPr/>
          </p:nvSpPr>
          <p:spPr bwMode="auto">
            <a:xfrm>
              <a:off x="1500145" y="3571877"/>
              <a:ext cx="700095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/>
                <a:t>      “</a:t>
              </a:r>
              <a:r>
                <a:rPr lang="en-US" altLang="zh-CN" sz="1600" dirty="0">
                  <a:latin typeface="Calibri" pitchFamily="34" charset="0"/>
                </a:rPr>
                <a:t>Do you want fries with that?</a:t>
              </a:r>
              <a:r>
                <a:rPr lang="en-US" altLang="zh-CN" sz="1600" dirty="0"/>
                <a:t>”    -&gt;          </a:t>
              </a:r>
              <a:r>
                <a:rPr lang="en-US" altLang="zh-CN" sz="1600" dirty="0" smtClean="0"/>
                <a:t>  </a:t>
              </a:r>
              <a:r>
                <a:rPr lang="en-US" altLang="zh-CN" sz="1600" dirty="0" smtClean="0">
                  <a:latin typeface="Calibri" pitchFamily="34" charset="0"/>
                </a:rPr>
                <a:t>&lt;</a:t>
              </a:r>
              <a:r>
                <a:rPr lang="en-US" altLang="zh-CN" sz="1600" dirty="0">
                  <a:latin typeface="Calibri" pitchFamily="34" charset="0"/>
                </a:rPr>
                <a:t>verb </a:t>
              </a:r>
              <a:r>
                <a:rPr lang="en-US" altLang="zh-CN" sz="1600" dirty="0" err="1">
                  <a:latin typeface="Calibri" pitchFamily="34" charset="0"/>
                </a:rPr>
                <a:t>pron</a:t>
              </a:r>
              <a:r>
                <a:rPr lang="en-US" altLang="zh-CN" sz="1600" dirty="0">
                  <a:latin typeface="Calibri" pitchFamily="34" charset="0"/>
                </a:rPr>
                <a:t> verb noun prep </a:t>
              </a:r>
              <a:r>
                <a:rPr lang="en-US" altLang="zh-CN" sz="1600" dirty="0" err="1">
                  <a:latin typeface="Calibri" pitchFamily="34" charset="0"/>
                </a:rPr>
                <a:t>pron</a:t>
              </a:r>
              <a:r>
                <a:rPr lang="en-US" altLang="zh-CN" sz="1600" dirty="0">
                  <a:latin typeface="Calibri" pitchFamily="34" charset="0"/>
                </a:rPr>
                <a:t>&gt;</a:t>
              </a:r>
              <a:endParaRPr lang="zh-CN" altLang="en-US" sz="1600" dirty="0">
                <a:latin typeface="Calibri" pitchFamily="34" charset="0"/>
              </a:endParaRPr>
            </a:p>
          </p:txBody>
        </p:sp>
        <p:graphicFrame>
          <p:nvGraphicFramePr>
            <p:cNvPr id="2057" name="Object 7"/>
            <p:cNvGraphicFramePr>
              <a:graphicFrameLocks noChangeAspect="1"/>
            </p:cNvGraphicFramePr>
            <p:nvPr/>
          </p:nvGraphicFramePr>
          <p:xfrm>
            <a:off x="1428690" y="3643314"/>
            <a:ext cx="387307" cy="222250"/>
          </p:xfrm>
          <a:graphic>
            <a:graphicData uri="http://schemas.openxmlformats.org/presentationml/2006/ole">
              <p:oleObj spid="_x0000_s2057" name="Formula" r:id="rId8" imgW="231480" imgH="113040" progId="Equation.Ribbit">
                <p:embed/>
              </p:oleObj>
            </a:graphicData>
          </a:graphic>
        </p:graphicFrame>
        <p:graphicFrame>
          <p:nvGraphicFramePr>
            <p:cNvPr id="2058" name="Object 8"/>
            <p:cNvGraphicFramePr>
              <a:graphicFrameLocks noChangeAspect="1"/>
            </p:cNvGraphicFramePr>
            <p:nvPr/>
          </p:nvGraphicFramePr>
          <p:xfrm>
            <a:off x="4786310" y="3643393"/>
            <a:ext cx="392087" cy="222250"/>
          </p:xfrm>
          <a:graphic>
            <a:graphicData uri="http://schemas.openxmlformats.org/presentationml/2006/ole">
              <p:oleObj spid="_x0000_s2058" name="Formula" r:id="rId9" imgW="234000" imgH="113040" progId="Equation.Ribbit">
                <p:embed/>
              </p:oleObj>
            </a:graphicData>
          </a:graphic>
        </p:graphicFrame>
      </p:grpSp>
      <p:pic>
        <p:nvPicPr>
          <p:cNvPr id="2065" name="Picture 10" descr="http://www.terminalia.org/can/WA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63" y="4125923"/>
            <a:ext cx="10715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3143274" y="4122748"/>
          <a:ext cx="1857375" cy="877888"/>
        </p:xfrm>
        <a:graphic>
          <a:graphicData uri="http://schemas.openxmlformats.org/presentationml/2006/ole">
            <p:oleObj spid="_x0000_s2055" name="Formula" r:id="rId11" imgW="1394640" imgH="603360" progId="Equation.Ribbit">
              <p:embed/>
            </p:oleObj>
          </a:graphicData>
        </a:graphic>
      </p:graphicFrame>
      <p:graphicFrame>
        <p:nvGraphicFramePr>
          <p:cNvPr id="2056" name="Object 12"/>
          <p:cNvGraphicFramePr>
            <a:graphicFrameLocks noChangeAspect="1"/>
          </p:cNvGraphicFramePr>
          <p:nvPr/>
        </p:nvGraphicFramePr>
        <p:xfrm>
          <a:off x="6118249" y="4105286"/>
          <a:ext cx="1882775" cy="895350"/>
        </p:xfrm>
        <a:graphic>
          <a:graphicData uri="http://schemas.openxmlformats.org/presentationml/2006/ole">
            <p:oleObj spid="_x0000_s2056" name="Formula" r:id="rId12" imgW="1387080" imgH="60336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Structured Prediction Models</a:t>
            </a:r>
          </a:p>
        </p:txBody>
      </p:sp>
      <p:sp>
        <p:nvSpPr>
          <p:cNvPr id="3080" name="Date Placeholder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8E01FDB-128F-4759-877F-70110CBA7F12}" type="datetime1">
              <a:rPr lang="en-US" altLang="zh-CN" smtClean="0">
                <a:latin typeface="Arial" pitchFamily="34" charset="0"/>
              </a:rPr>
              <a:pPr/>
              <a:t>11/10/2008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3081" name="Footer Placeholder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itchFamily="34" charset="0"/>
              </a:rPr>
              <a:t>Machine Learning Lunch @ CMU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D60E5-B67F-46F0-BC2A-441A40A2C9B6}" type="slidenum">
              <a:rPr lang="zh-CN" altLang="en-US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30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1625"/>
            <a:ext cx="3900488" cy="3214688"/>
          </a:xfrm>
          <a:ln>
            <a:solidFill>
              <a:srgbClr val="3516F0"/>
            </a:solidFill>
          </a:ln>
        </p:spPr>
        <p:txBody>
          <a:bodyPr/>
          <a:lstStyle/>
          <a:p>
            <a:pPr eaLnBrk="1" hangingPunct="1"/>
            <a:r>
              <a:rPr lang="en-US" altLang="zh-CN" sz="2200" smtClean="0"/>
              <a:t>Conditional Random Fields (CRFs)  (Lafferty et al., 2001)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1600" smtClean="0"/>
              <a:t>Based on Logistic Regression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1600" smtClean="0"/>
              <a:t>Max-likelihood estimation (point-estimate)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29125" y="1571625"/>
            <a:ext cx="4143375" cy="3214688"/>
          </a:xfrm>
          <a:prstGeom prst="rect">
            <a:avLst/>
          </a:prstGeom>
          <a:noFill/>
          <a:ln w="12700">
            <a:solidFill>
              <a:srgbClr val="3516F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200" dirty="0">
                <a:latin typeface="+mn-lt"/>
                <a:ea typeface="+mn-ea"/>
              </a:rPr>
              <a:t>Max-margin Markov Networks (</a:t>
            </a:r>
            <a:r>
              <a:rPr lang="en-US" altLang="zh-CN" sz="2200" dirty="0">
                <a:latin typeface="+mn-lt"/>
                <a:ea typeface="宋体" charset="-122"/>
              </a:rPr>
              <a:t>M</a:t>
            </a:r>
            <a:r>
              <a:rPr lang="en-US" altLang="zh-CN" sz="2200" baseline="30000" dirty="0">
                <a:latin typeface="+mn-lt"/>
                <a:ea typeface="宋体" charset="-122"/>
              </a:rPr>
              <a:t>3</a:t>
            </a:r>
            <a:r>
              <a:rPr lang="en-US" altLang="zh-CN" sz="2200" dirty="0">
                <a:latin typeface="+mn-lt"/>
                <a:ea typeface="宋体" charset="-122"/>
              </a:rPr>
              <a:t>N</a:t>
            </a:r>
            <a:r>
              <a:rPr lang="en-US" sz="2200" dirty="0">
                <a:latin typeface="+mn-lt"/>
                <a:ea typeface="+mn-ea"/>
              </a:rPr>
              <a:t>s) (</a:t>
            </a:r>
            <a:r>
              <a:rPr lang="en-US" sz="2200" dirty="0" err="1">
                <a:latin typeface="+mn-lt"/>
                <a:ea typeface="+mn-ea"/>
              </a:rPr>
              <a:t>Taskar</a:t>
            </a:r>
            <a:r>
              <a:rPr lang="en-US" sz="2200" dirty="0">
                <a:latin typeface="+mn-lt"/>
                <a:ea typeface="+mn-ea"/>
              </a:rPr>
              <a:t> et al., 2003)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  <a:ea typeface="+mn-ea"/>
              </a:rPr>
              <a:t>Based on SVM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  <a:ea typeface="+mn-ea"/>
              </a:rPr>
              <a:t>Max-margin learning ( point-estimate)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000125" y="3071813"/>
          <a:ext cx="2954338" cy="647700"/>
        </p:xfrm>
        <a:graphic>
          <a:graphicData uri="http://schemas.openxmlformats.org/presentationml/2006/ole">
            <p:oleObj spid="_x0000_s3074" name="Formula" r:id="rId3" imgW="1847880" imgH="432000" progId="Equation.Ribbit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928688" y="4032250"/>
          <a:ext cx="2928937" cy="611188"/>
        </p:xfrm>
        <a:graphic>
          <a:graphicData uri="http://schemas.openxmlformats.org/presentationml/2006/ole">
            <p:oleObj spid="_x0000_s3075" name="Formula" r:id="rId4" imgW="1878480" imgH="391320" progId="Equation.Ribbit">
              <p:embed/>
            </p:oleObj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4572000" y="2994025"/>
          <a:ext cx="4000500" cy="1292225"/>
        </p:xfrm>
        <a:graphic>
          <a:graphicData uri="http://schemas.openxmlformats.org/presentationml/2006/ole">
            <p:oleObj spid="_x0000_s3076" name="Formula" r:id="rId5" imgW="3042000" imgH="925920" progId="Equation.Ribbit">
              <p:embed/>
            </p:oleObj>
          </a:graphicData>
        </a:graphic>
      </p:graphicFrame>
      <p:graphicFrame>
        <p:nvGraphicFramePr>
          <p:cNvPr id="3077" name="Object 6"/>
          <p:cNvGraphicFramePr>
            <a:graphicFrameLocks noChangeAspect="1"/>
          </p:cNvGraphicFramePr>
          <p:nvPr/>
        </p:nvGraphicFramePr>
        <p:xfrm>
          <a:off x="4572000" y="4071938"/>
          <a:ext cx="3929063" cy="571500"/>
        </p:xfrm>
        <a:graphic>
          <a:graphicData uri="http://schemas.openxmlformats.org/presentationml/2006/ole">
            <p:oleObj spid="_x0000_s3077" name="Formula" r:id="rId6" imgW="2494440" imgH="355680" progId="Equation.Ribbit">
              <p:embed/>
            </p:oleObj>
          </a:graphicData>
        </a:graphic>
      </p:graphicFrame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0" y="5000625"/>
            <a:ext cx="30718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929188"/>
            <a:ext cx="4829175" cy="1000125"/>
          </a:xfrm>
          <a:prstGeom prst="rect">
            <a:avLst/>
          </a:prstGeom>
          <a:noFill/>
          <a:ln w="9525">
            <a:solidFill>
              <a:srgbClr val="3516F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200" dirty="0">
                <a:latin typeface="+mn-lt"/>
                <a:ea typeface="+mn-ea"/>
              </a:rPr>
              <a:t>Markov properties are encoded in the feature functions 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643188" y="5371371"/>
          <a:ext cx="642928" cy="272207"/>
        </p:xfrm>
        <a:graphic>
          <a:graphicData uri="http://schemas.openxmlformats.org/presentationml/2006/ole">
            <p:oleObj spid="_x0000_s3078" name="Formula" r:id="rId8" imgW="397800" imgH="167760" progId="Equation.Ribbit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5357813" y="4929188"/>
            <a:ext cx="3214687" cy="642937"/>
          </a:xfrm>
          <a:prstGeom prst="rect">
            <a:avLst/>
          </a:prstGeom>
          <a:solidFill>
            <a:srgbClr val="3516F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800" i="1" dirty="0" smtClean="0">
                <a:cs typeface="+mj-cs"/>
              </a:rPr>
              <a:t>Between</a:t>
            </a:r>
            <a:r>
              <a:rPr lang="en-US" altLang="zh-CN" sz="3800" dirty="0" smtClean="0">
                <a:cs typeface="+mj-cs"/>
              </a:rPr>
              <a:t> MLE and max-margin learning</a:t>
            </a:r>
            <a:endParaRPr lang="en-US" sz="3800" dirty="0" smtClean="0">
              <a:ea typeface="宋体" pitchFamily="2" charset="-122"/>
              <a:cs typeface="+mj-cs"/>
            </a:endParaRPr>
          </a:p>
        </p:txBody>
      </p:sp>
      <p:sp>
        <p:nvSpPr>
          <p:cNvPr id="4104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33E7C8D-F8D1-46B3-AEF4-1316E42B5B44}" type="datetime1">
              <a:rPr lang="en-US" altLang="zh-CN" smtClean="0">
                <a:latin typeface="Arial" pitchFamily="34" charset="0"/>
              </a:rPr>
              <a:pPr/>
              <a:t>11/10/2008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4105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itchFamily="34" charset="0"/>
              </a:rPr>
              <a:t>Machine Learning Lunch @ CMU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C62E3-01F7-4F3F-A06D-20B255480B4A}" type="slidenum">
              <a:rPr lang="zh-CN" altLang="en-US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0188"/>
            <a:ext cx="3614738" cy="22574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ea typeface="宋体" pitchFamily="2" charset="-122"/>
              </a:rPr>
              <a:t>Likelihood-based estimation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Perpetua" pitchFamily="18" charset="0"/>
              <a:buChar char="–"/>
              <a:defRPr/>
            </a:pPr>
            <a:r>
              <a:rPr lang="en-US" sz="1600" dirty="0" smtClean="0">
                <a:ea typeface="宋体" pitchFamily="2" charset="-122"/>
              </a:rPr>
              <a:t>Probabilistic (joint/conditional likelihood model)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Perpetua" pitchFamily="18" charset="0"/>
              <a:buChar char="–"/>
              <a:defRPr/>
            </a:pPr>
            <a:r>
              <a:rPr lang="en-US" sz="1600" dirty="0" smtClean="0">
                <a:ea typeface="宋体" pitchFamily="2" charset="-122"/>
              </a:rPr>
              <a:t>Easy to perform Bayesian learning, and consider prior knowledge, missing data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214813" y="1500188"/>
            <a:ext cx="4429125" cy="2257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Max-margin learning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  <a:ea typeface="+mn-ea"/>
              </a:rPr>
              <a:t>Non-probabilistic (concentrate on input-output mapping)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  <a:ea typeface="+mn-ea"/>
              </a:rPr>
              <a:t>Not obvious how to perform Bayesian learning or consider prior, and missing data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C00000"/>
              </a:buClr>
              <a:buFont typeface="Calibri" pitchFamily="34" charset="0"/>
              <a:buChar char="–"/>
              <a:defRPr/>
            </a:pPr>
            <a:r>
              <a:rPr lang="en-US" sz="1600" dirty="0">
                <a:latin typeface="+mn-lt"/>
                <a:ea typeface="+mn-ea"/>
              </a:rPr>
              <a:t>Sound theoretical guarantee with limited samples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886200"/>
            <a:ext cx="8186738" cy="2328863"/>
          </a:xfrm>
          <a:prstGeom prst="rect">
            <a:avLst/>
          </a:prstGeom>
          <a:solidFill>
            <a:srgbClr val="FFC000">
              <a:alpha val="23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Maximum Entropy Discrimination (MED) (</a:t>
            </a:r>
            <a:r>
              <a:rPr lang="en-US" sz="2000" dirty="0" err="1">
                <a:latin typeface="+mn-lt"/>
                <a:ea typeface="+mn-ea"/>
              </a:rPr>
              <a:t>Jaakkola</a:t>
            </a:r>
            <a:r>
              <a:rPr lang="en-US" sz="2000" dirty="0">
                <a:latin typeface="+mn-lt"/>
                <a:ea typeface="+mn-ea"/>
              </a:rPr>
              <a:t>, et al., 1999) 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/>
            </a:pPr>
            <a:r>
              <a:rPr lang="en-US" sz="1600" dirty="0">
                <a:latin typeface="+mn-lt"/>
                <a:ea typeface="+mn-ea"/>
              </a:rPr>
              <a:t>A Bayesian learning approach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/>
            </a:pPr>
            <a:r>
              <a:rPr lang="en-US" sz="1600" dirty="0">
                <a:latin typeface="+mn-lt"/>
                <a:ea typeface="+mn-ea"/>
              </a:rPr>
              <a:t>The optimization problem (binary classification)</a:t>
            </a:r>
          </a:p>
        </p:txBody>
      </p:sp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3157538" y="4848225"/>
          <a:ext cx="3041650" cy="938213"/>
        </p:xfrm>
        <a:graphic>
          <a:graphicData uri="http://schemas.openxmlformats.org/presentationml/2006/ole">
            <p:oleObj spid="_x0000_s4098" name="Formula" r:id="rId4" imgW="2390400" imgH="722880" progId="Equation.Ribbit">
              <p:embed/>
            </p:oleObj>
          </a:graphicData>
        </a:graphic>
      </p:graphicFrame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3671888" y="4219575"/>
          <a:ext cx="2513012" cy="423863"/>
        </p:xfrm>
        <a:graphic>
          <a:graphicData uri="http://schemas.openxmlformats.org/presentationml/2006/ole">
            <p:oleObj spid="_x0000_s4099" name="Formula" r:id="rId5" imgW="1670400" imgH="329040" progId="Equation.Ribbit">
              <p:embed/>
            </p:oleObj>
          </a:graphicData>
        </a:graphic>
      </p:graphicFrame>
      <p:graphicFrame>
        <p:nvGraphicFramePr>
          <p:cNvPr id="39942" name="Object 5"/>
          <p:cNvGraphicFramePr>
            <a:graphicFrameLocks noChangeAspect="1"/>
          </p:cNvGraphicFramePr>
          <p:nvPr/>
        </p:nvGraphicFramePr>
        <p:xfrm>
          <a:off x="1000125" y="5684838"/>
          <a:ext cx="7500938" cy="530225"/>
        </p:xfrm>
        <a:graphic>
          <a:graphicData uri="http://schemas.openxmlformats.org/presentationml/2006/ole">
            <p:oleObj spid="_x0000_s4100" name="Formula" r:id="rId6" imgW="4097160" imgH="327960" progId="Equation.Ribbit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786563" y="4357688"/>
          <a:ext cx="1338262" cy="215900"/>
        </p:xfrm>
        <a:graphic>
          <a:graphicData uri="http://schemas.openxmlformats.org/presentationml/2006/ole">
            <p:oleObj spid="_x0000_s4101" name="Formula" r:id="rId7" imgW="889200" imgH="167760" progId="Equation.Ribbit">
              <p:embed/>
            </p:oleObj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2357438" y="5000625"/>
          <a:ext cx="4000500" cy="434975"/>
        </p:xfrm>
        <a:graphic>
          <a:graphicData uri="http://schemas.openxmlformats.org/presentationml/2006/ole">
            <p:oleObj spid="_x0000_s4102" name="Formula" r:id="rId8" imgW="1333800" imgH="14868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22413" y="1928813"/>
          <a:ext cx="5599112" cy="1249362"/>
        </p:xfrm>
        <a:graphic>
          <a:graphicData uri="http://schemas.openxmlformats.org/presentationml/2006/ole">
            <p:oleObj spid="_x0000_s5122" name="Formula" r:id="rId4" imgW="3249000" imgH="723960" progId="Equation.Ribbit">
              <p:embed/>
            </p:oleObj>
          </a:graphicData>
        </a:graphic>
      </p:graphicFrame>
      <p:sp>
        <p:nvSpPr>
          <p:cNvPr id="51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err="1" smtClean="0"/>
              <a:t>MaxEnt</a:t>
            </a:r>
            <a:r>
              <a:rPr lang="en-US" altLang="zh-CN" sz="2400" dirty="0" smtClean="0"/>
              <a:t> Discrimination Markov Networks (</a:t>
            </a:r>
            <a:r>
              <a:rPr lang="en-US" altLang="zh-CN" sz="2400" dirty="0" err="1" smtClean="0"/>
              <a:t>MaxEnDNet</a:t>
            </a:r>
            <a:r>
              <a:rPr lang="en-US" altLang="zh-CN" sz="2400" dirty="0" smtClean="0"/>
              <a:t>):</a:t>
            </a:r>
          </a:p>
          <a:p>
            <a:pPr eaLnBrk="1" hangingPunct="1"/>
            <a:endParaRPr lang="en-US" altLang="zh-CN" sz="2800" dirty="0" smtClean="0"/>
          </a:p>
          <a:p>
            <a:pPr lvl="1" eaLnBrk="1" hangingPunct="1"/>
            <a:endParaRPr lang="en-US" altLang="zh-CN" dirty="0" smtClean="0"/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i="1" dirty="0" smtClean="0">
                <a:solidFill>
                  <a:srgbClr val="3516F0"/>
                </a:solidFill>
              </a:rPr>
              <a:t>Generalized</a:t>
            </a:r>
            <a:r>
              <a:rPr lang="en-US" altLang="zh-CN" sz="2000" dirty="0" smtClean="0">
                <a:solidFill>
                  <a:srgbClr val="3516F0"/>
                </a:solidFill>
              </a:rPr>
              <a:t> maximum entropy </a:t>
            </a:r>
            <a:r>
              <a:rPr lang="en-US" altLang="zh-CN" sz="2000" dirty="0" smtClean="0"/>
              <a:t>or </a:t>
            </a:r>
            <a:r>
              <a:rPr lang="en-US" altLang="zh-CN" sz="2000" dirty="0" smtClean="0">
                <a:solidFill>
                  <a:srgbClr val="3516F0"/>
                </a:solidFill>
              </a:rPr>
              <a:t>regularized KL-divergence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dirty="0" smtClean="0"/>
              <a:t>Subspace of distributions defined with </a:t>
            </a:r>
            <a:r>
              <a:rPr lang="en-US" altLang="zh-CN" sz="2000" i="1" dirty="0" smtClean="0">
                <a:solidFill>
                  <a:srgbClr val="3516F0"/>
                </a:solidFill>
              </a:rPr>
              <a:t>expected </a:t>
            </a:r>
            <a:r>
              <a:rPr lang="en-US" altLang="zh-CN" sz="2000" dirty="0" smtClean="0">
                <a:solidFill>
                  <a:srgbClr val="3516F0"/>
                </a:solidFill>
              </a:rPr>
              <a:t>margin constraints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sz="1400" dirty="0" smtClean="0"/>
          </a:p>
          <a:p>
            <a:pPr eaLnBrk="1" hangingPunct="1"/>
            <a:r>
              <a:rPr lang="en-US" altLang="zh-CN" sz="2400" dirty="0" smtClean="0"/>
              <a:t>Bayesian-style Prediction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86446" y="5500702"/>
            <a:ext cx="1857388" cy="714380"/>
          </a:xfrm>
          <a:prstGeom prst="rect">
            <a:avLst/>
          </a:prstGeom>
          <a:solidFill>
            <a:srgbClr val="F0E594">
              <a:alpha val="90000"/>
            </a:srgbClr>
          </a:solidFill>
          <a:ln>
            <a:noFill/>
          </a:ln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57818" y="5572140"/>
            <a:ext cx="1857388" cy="71438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  <a:scene3d>
            <a:camera prst="orthographicFront">
              <a:rot lat="0" lon="0" rev="73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86380" y="5643578"/>
            <a:ext cx="2571768" cy="714380"/>
          </a:xfrm>
          <a:prstGeom prst="rect">
            <a:avLst/>
          </a:prstGeom>
          <a:solidFill>
            <a:srgbClr val="3516F0">
              <a:alpha val="52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800" dirty="0" err="1" smtClean="0">
                <a:cs typeface="+mj-cs"/>
              </a:rPr>
              <a:t>MaxEnt</a:t>
            </a:r>
            <a:r>
              <a:rPr lang="en-US" altLang="zh-CN" sz="3800" dirty="0" smtClean="0">
                <a:cs typeface="+mj-cs"/>
              </a:rPr>
              <a:t> Discrimination Markov networks</a:t>
            </a:r>
            <a:endParaRPr lang="zh-CN" altLang="en-US" sz="3800" dirty="0" smtClean="0">
              <a:cs typeface="+mj-cs"/>
            </a:endParaRPr>
          </a:p>
        </p:txBody>
      </p:sp>
      <p:sp>
        <p:nvSpPr>
          <p:cNvPr id="5132" name="Date Placeholder 2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C038B653-5443-492A-BB6F-D2681D488980}" type="datetime1">
              <a:rPr lang="en-US" altLang="zh-CN" smtClean="0">
                <a:latin typeface="Arial" pitchFamily="34" charset="0"/>
              </a:rPr>
              <a:pPr/>
              <a:t>11/10/2008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5133" name="Footer Placeholder 2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itchFamily="34" charset="0"/>
              </a:rPr>
              <a:t>Machine Learning Lunch @ CMU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815D0-B072-4ACC-9375-32207769002D}" type="slidenum">
              <a:rPr lang="zh-CN" altLang="en-US"/>
              <a:pPr>
                <a:defRPr/>
              </a:pPr>
              <a:t>7</a:t>
            </a:fld>
            <a:endParaRPr lang="zh-CN" altLang="en-US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714500" y="3576638"/>
          <a:ext cx="6429375" cy="566737"/>
        </p:xfrm>
        <a:graphic>
          <a:graphicData uri="http://schemas.openxmlformats.org/presentationml/2006/ole">
            <p:oleObj spid="_x0000_s5123" name="Formula" r:id="rId5" imgW="4071960" imgH="329040" progId="Equation.Ribbit">
              <p:embed/>
            </p:oleObj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1285875" y="4849826"/>
          <a:ext cx="3786188" cy="508000"/>
        </p:xfrm>
        <a:graphic>
          <a:graphicData uri="http://schemas.openxmlformats.org/presentationml/2006/ole">
            <p:oleObj spid="_x0000_s5124" name="Formula" r:id="rId6" imgW="2424600" imgH="340560" progId="Equation.Ribbit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000625" y="5643563"/>
            <a:ext cx="2928938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5250657" y="5607844"/>
            <a:ext cx="1428750" cy="9286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6072188" y="5500688"/>
            <a:ext cx="1785937" cy="12477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6481763" y="5857875"/>
          <a:ext cx="233362" cy="361950"/>
        </p:xfrm>
        <a:graphic>
          <a:graphicData uri="http://schemas.openxmlformats.org/presentationml/2006/ole">
            <p:oleObj spid="_x0000_s5125" name="Equation" r:id="rId7" imgW="152280" imgH="164880" progId="Equation.DSMT4">
              <p:embed/>
            </p:oleObj>
          </a:graphicData>
        </a:graphic>
      </p:graphicFrame>
      <p:sp>
        <p:nvSpPr>
          <p:cNvPr id="15" name="Arc 14"/>
          <p:cNvSpPr/>
          <p:nvPr/>
        </p:nvSpPr>
        <p:spPr>
          <a:xfrm flipH="1">
            <a:off x="6253163" y="4500563"/>
            <a:ext cx="533400" cy="1533525"/>
          </a:xfrm>
          <a:prstGeom prst="arc">
            <a:avLst>
              <a:gd name="adj1" fmla="val 16878599"/>
              <a:gd name="adj2" fmla="val 4996851"/>
            </a:avLst>
          </a:prstGeom>
          <a:ln w="254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6357938" y="5081588"/>
          <a:ext cx="2073275" cy="276225"/>
        </p:xfrm>
        <a:graphic>
          <a:graphicData uri="http://schemas.openxmlformats.org/presentationml/2006/ole">
            <p:oleObj spid="_x0000_s5126" name="Formula" r:id="rId8" imgW="1262520" imgH="167760" progId="Equation.Ribbit">
              <p:embed/>
            </p:oleObj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6499225" y="4479925"/>
          <a:ext cx="287338" cy="234950"/>
        </p:xfrm>
        <a:graphic>
          <a:graphicData uri="http://schemas.openxmlformats.org/presentationml/2006/ole">
            <p:oleObj spid="_x0000_s5127" name="Formula" r:id="rId9" imgW="136080" imgH="111960" progId="Equation.Ribbit">
              <p:embed/>
            </p:oleObj>
          </a:graphicData>
        </a:graphic>
      </p:graphicFrame>
      <p:sp>
        <p:nvSpPr>
          <p:cNvPr id="18" name="Flowchart: Connector 17"/>
          <p:cNvSpPr/>
          <p:nvPr/>
        </p:nvSpPr>
        <p:spPr>
          <a:xfrm>
            <a:off x="6357938" y="4572000"/>
            <a:ext cx="71437" cy="7143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6912769" y="5979319"/>
            <a:ext cx="104775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29313" y="5929313"/>
            <a:ext cx="142875" cy="104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500019" y="5714207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Solution to </a:t>
            </a:r>
            <a:r>
              <a:rPr lang="en-US" altLang="zh-CN" dirty="0" err="1" smtClean="0"/>
              <a:t>MaxEnDNet</a:t>
            </a:r>
            <a:endParaRPr lang="en-US" altLang="zh-CN" dirty="0" smtClean="0"/>
          </a:p>
        </p:txBody>
      </p:sp>
      <p:sp>
        <p:nvSpPr>
          <p:cNvPr id="6156" name="Date Placeholder 1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7FAF0600-3514-4389-920B-4BDD2E6995D2}" type="datetime1">
              <a:rPr lang="en-US" altLang="zh-CN" smtClean="0">
                <a:latin typeface="Arial" pitchFamily="34" charset="0"/>
              </a:rPr>
              <a:pPr/>
              <a:t>11/10/2008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6157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itchFamily="34" charset="0"/>
              </a:rPr>
              <a:t>Machine Learning Lunch @ CMU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6F4F-6E40-4EB7-A617-5082CB77351D}" type="slidenum">
              <a:rPr lang="zh-CN" altLang="en-US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/>
              <a:t>Theorem 1 (Solution to </a:t>
            </a:r>
            <a:r>
              <a:rPr lang="en-US" altLang="zh-CN" sz="2400" dirty="0" err="1" smtClean="0"/>
              <a:t>MaxEnDNet</a:t>
            </a:r>
            <a:r>
              <a:rPr lang="en-US" altLang="zh-CN" sz="2400" dirty="0" smtClean="0"/>
              <a:t>):</a:t>
            </a:r>
          </a:p>
          <a:p>
            <a:pPr lvl="2" eaLnBrk="1" hangingPunct="1">
              <a:buFont typeface="Perpetua" pitchFamily="18" charset="0"/>
              <a:buChar char="–"/>
            </a:pPr>
            <a:r>
              <a:rPr lang="en-US" altLang="zh-CN" dirty="0" smtClean="0"/>
              <a:t>Posterior Distribution:</a:t>
            </a:r>
          </a:p>
          <a:p>
            <a:pPr lvl="2" eaLnBrk="1" hangingPunct="1"/>
            <a:endParaRPr lang="en-US" altLang="zh-CN" sz="1400" dirty="0" smtClean="0"/>
          </a:p>
          <a:p>
            <a:pPr lvl="2" eaLnBrk="1" hangingPunct="1"/>
            <a:endParaRPr lang="en-US" altLang="zh-CN" sz="1600" dirty="0" smtClean="0"/>
          </a:p>
          <a:p>
            <a:pPr lvl="2" eaLnBrk="1" hangingPunct="1">
              <a:buFont typeface="Perpetua" pitchFamily="18" charset="0"/>
              <a:buChar char="–"/>
            </a:pPr>
            <a:r>
              <a:rPr lang="en-US" altLang="zh-CN" dirty="0" smtClean="0"/>
              <a:t>Dual Optimization Problem:</a:t>
            </a:r>
          </a:p>
          <a:p>
            <a:pPr lvl="2" eaLnBrk="1" hangingPunct="1"/>
            <a:endParaRPr lang="en-US" altLang="zh-CN" dirty="0" smtClean="0"/>
          </a:p>
          <a:p>
            <a:pPr lvl="2" eaLnBrk="1" hangingPunct="1"/>
            <a:endParaRPr lang="en-US" altLang="zh-CN" dirty="0" smtClean="0"/>
          </a:p>
          <a:p>
            <a:pPr lvl="2" eaLnBrk="1" hangingPunct="1">
              <a:buFont typeface="Arial" pitchFamily="34" charset="0"/>
              <a:buNone/>
            </a:pPr>
            <a:endParaRPr lang="en-US" altLang="zh-CN" dirty="0" smtClean="0"/>
          </a:p>
          <a:p>
            <a:pPr eaLnBrk="1" hangingPunct="1"/>
            <a:r>
              <a:rPr lang="en-US" altLang="zh-CN" sz="2400" dirty="0" smtClean="0"/>
              <a:t>Convex conjugate (closed proper convex          )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dirty="0" smtClean="0"/>
              <a:t>Def: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dirty="0" smtClean="0"/>
              <a:t>Ex: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928688" y="2928938"/>
            <a:ext cx="28575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1285875" y="1928813"/>
            <a:ext cx="285750" cy="2286000"/>
          </a:xfrm>
          <a:prstGeom prst="leftBrac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000250" y="2214563"/>
          <a:ext cx="5072080" cy="500057"/>
        </p:xfrm>
        <a:graphic>
          <a:graphicData uri="http://schemas.openxmlformats.org/presentationml/2006/ole">
            <p:oleObj spid="_x0000_s6146" name="Formula" r:id="rId3" imgW="3435480" imgH="400320" progId="Equation.Ribbit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714626" y="3143249"/>
          <a:ext cx="3000382" cy="1010058"/>
        </p:xfrm>
        <a:graphic>
          <a:graphicData uri="http://schemas.openxmlformats.org/presentationml/2006/ole">
            <p:oleObj spid="_x0000_s6147" name="Formula" r:id="rId4" imgW="2032200" imgH="684720" progId="Equation.Ribbit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643042" y="3989921"/>
          <a:ext cx="6072230" cy="296335"/>
        </p:xfrm>
        <a:graphic>
          <a:graphicData uri="http://schemas.openxmlformats.org/presentationml/2006/ole">
            <p:oleObj spid="_x0000_s6148" name="Formula" r:id="rId5" imgW="4507560" imgH="204480" progId="Equation.Ribbit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869000" y="4286250"/>
          <a:ext cx="560388" cy="357188"/>
        </p:xfrm>
        <a:graphic>
          <a:graphicData uri="http://schemas.openxmlformats.org/presentationml/2006/ole">
            <p:oleObj spid="_x0000_s6149" name="Formula" r:id="rId6" imgW="264240" imgH="167760" progId="Equation.Ribbit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2071670" y="4689475"/>
          <a:ext cx="2286000" cy="454025"/>
        </p:xfrm>
        <a:graphic>
          <a:graphicData uri="http://schemas.openxmlformats.org/presentationml/2006/ole">
            <p:oleObj spid="_x0000_s6150" name="Formula" r:id="rId7" imgW="1482120" imgH="279720" progId="Equation.Ribbit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2085975" y="5292725"/>
          <a:ext cx="2414587" cy="265113"/>
        </p:xfrm>
        <a:graphic>
          <a:graphicData uri="http://schemas.openxmlformats.org/presentationml/2006/ole">
            <p:oleObj spid="_x0000_s6151" name="Formula" r:id="rId8" imgW="1614240" imgH="167760" progId="Equation.Ribbit">
              <p:embed/>
            </p:oleObj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4848225" y="5303852"/>
          <a:ext cx="1571625" cy="268288"/>
        </p:xfrm>
        <a:graphic>
          <a:graphicData uri="http://schemas.openxmlformats.org/presentationml/2006/ole">
            <p:oleObj spid="_x0000_s6152" name="Formula" r:id="rId9" imgW="994680" imgH="170280" progId="Equation.Ribbit">
              <p:embed/>
            </p:oleObj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2106605" y="5721350"/>
          <a:ext cx="1393825" cy="461963"/>
        </p:xfrm>
        <a:graphic>
          <a:graphicData uri="http://schemas.openxmlformats.org/presentationml/2006/ole">
            <p:oleObj spid="_x0000_s6153" name="Formula" r:id="rId10" imgW="968040" imgH="321480" progId="Equation.Ribbit">
              <p:embed/>
            </p:oleObj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4848225" y="5786454"/>
          <a:ext cx="2009775" cy="231775"/>
        </p:xfrm>
        <a:graphic>
          <a:graphicData uri="http://schemas.openxmlformats.org/presentationml/2006/ole">
            <p:oleObj spid="_x0000_s6154" name="Formula" r:id="rId11" imgW="1470960" imgH="17028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Reduction to M</a:t>
            </a:r>
            <a:r>
              <a:rPr lang="en-US" altLang="zh-CN" baseline="30000" smtClean="0"/>
              <a:t>3</a:t>
            </a:r>
            <a:r>
              <a:rPr lang="en-US" altLang="zh-CN" smtClean="0"/>
              <a:t>Ns</a:t>
            </a:r>
          </a:p>
        </p:txBody>
      </p:sp>
      <p:sp>
        <p:nvSpPr>
          <p:cNvPr id="7175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5E4A0B60-ABEA-4C68-9855-E03BBC78E7EC}" type="datetime1">
              <a:rPr lang="en-US" altLang="zh-CN" smtClean="0">
                <a:latin typeface="Arial" pitchFamily="34" charset="0"/>
              </a:rPr>
              <a:pPr/>
              <a:t>11/10/2008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7176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itchFamily="34" charset="0"/>
              </a:rPr>
              <a:t>Machine Learning Lunch @ CMU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8FBEA-5A3B-41B0-9530-3FC419366AA8}" type="slidenum">
              <a:rPr lang="zh-CN" altLang="en-US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/>
              <a:t>Theorem 2 (Reduction of </a:t>
            </a:r>
            <a:r>
              <a:rPr lang="en-US" altLang="zh-CN" sz="2400" dirty="0" err="1" smtClean="0"/>
              <a:t>MaxEnDNet</a:t>
            </a:r>
            <a:r>
              <a:rPr lang="en-US" altLang="zh-CN" sz="2400" dirty="0" smtClean="0"/>
              <a:t> to M</a:t>
            </a:r>
            <a:r>
              <a:rPr lang="en-US" altLang="zh-CN" sz="2400" baseline="30000" dirty="0" smtClean="0"/>
              <a:t>3</a:t>
            </a:r>
            <a:r>
              <a:rPr lang="en-US" altLang="zh-CN" sz="2400" dirty="0" smtClean="0"/>
              <a:t>Ns):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dirty="0" smtClean="0"/>
              <a:t>Assume </a:t>
            </a:r>
          </a:p>
          <a:p>
            <a:pPr lvl="1" eaLnBrk="1" hangingPunct="1"/>
            <a:endParaRPr lang="en-US" altLang="zh-CN" sz="1000" dirty="0" smtClean="0"/>
          </a:p>
          <a:p>
            <a:pPr lvl="2" eaLnBrk="1" hangingPunct="1"/>
            <a:r>
              <a:rPr lang="en-US" altLang="zh-CN" sz="1600" dirty="0" smtClean="0"/>
              <a:t>Posterior distribution:</a:t>
            </a:r>
          </a:p>
          <a:p>
            <a:pPr lvl="2" eaLnBrk="1" hangingPunct="1"/>
            <a:r>
              <a:rPr lang="en-US" altLang="zh-CN" sz="1600" dirty="0" smtClean="0"/>
              <a:t>Dual optimization:</a:t>
            </a:r>
          </a:p>
          <a:p>
            <a:pPr lvl="2" eaLnBrk="1" hangingPunct="1"/>
            <a:endParaRPr lang="en-US" altLang="zh-CN" sz="1600" dirty="0" smtClean="0"/>
          </a:p>
          <a:p>
            <a:pPr lvl="2" eaLnBrk="1" hangingPunct="1"/>
            <a:endParaRPr lang="en-US" altLang="zh-CN" sz="1200" dirty="0" smtClean="0"/>
          </a:p>
          <a:p>
            <a:pPr lvl="2" eaLnBrk="1" hangingPunct="1"/>
            <a:endParaRPr lang="en-US" altLang="zh-CN" sz="1600" dirty="0" smtClean="0"/>
          </a:p>
          <a:p>
            <a:pPr lvl="2" eaLnBrk="1" hangingPunct="1"/>
            <a:r>
              <a:rPr lang="en-US" altLang="zh-CN" sz="1600" dirty="0" smtClean="0"/>
              <a:t>Predictive rule:</a:t>
            </a:r>
          </a:p>
          <a:p>
            <a:pPr lvl="2" eaLnBrk="1" hangingPunct="1"/>
            <a:endParaRPr lang="en-US" altLang="zh-CN" sz="2800" dirty="0" smtClean="0"/>
          </a:p>
          <a:p>
            <a:pPr eaLnBrk="1" hangingPunct="1"/>
            <a:r>
              <a:rPr lang="en-US" altLang="zh-CN" sz="2400" dirty="0" smtClean="0"/>
              <a:t>Thus, </a:t>
            </a:r>
            <a:r>
              <a:rPr lang="en-US" altLang="zh-CN" sz="2400" dirty="0" err="1" smtClean="0"/>
              <a:t>MaxEnDNet</a:t>
            </a:r>
            <a:r>
              <a:rPr lang="en-US" altLang="zh-CN" sz="2400" dirty="0" smtClean="0"/>
              <a:t> subsumes M</a:t>
            </a:r>
            <a:r>
              <a:rPr lang="en-US" altLang="zh-CN" sz="2400" baseline="30000" dirty="0" smtClean="0"/>
              <a:t>3</a:t>
            </a:r>
            <a:r>
              <a:rPr lang="en-US" altLang="zh-CN" sz="2400" dirty="0" smtClean="0"/>
              <a:t>Ns and admits all the merits of max-margin learning</a:t>
            </a:r>
          </a:p>
          <a:p>
            <a:pPr eaLnBrk="1" hangingPunct="1"/>
            <a:r>
              <a:rPr lang="en-US" altLang="zh-CN" sz="2400" dirty="0" smtClean="0"/>
              <a:t>Furthermore, </a:t>
            </a:r>
            <a:r>
              <a:rPr lang="en-US" altLang="zh-CN" sz="2400" dirty="0" err="1" smtClean="0"/>
              <a:t>MaxEnDNet</a:t>
            </a:r>
            <a:r>
              <a:rPr lang="en-US" altLang="zh-CN" sz="2400" dirty="0" smtClean="0"/>
              <a:t> has at least </a:t>
            </a:r>
            <a:r>
              <a:rPr lang="en-US" altLang="zh-CN" sz="2400" dirty="0" smtClean="0">
                <a:solidFill>
                  <a:srgbClr val="FF0000"/>
                </a:solidFill>
              </a:rPr>
              <a:t>three advantages </a:t>
            </a:r>
            <a:r>
              <a:rPr lang="en-US" altLang="zh-CN" sz="2400" dirty="0" smtClean="0"/>
              <a:t>…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357439" y="1928813"/>
          <a:ext cx="5429271" cy="452812"/>
        </p:xfrm>
        <a:graphic>
          <a:graphicData uri="http://schemas.openxmlformats.org/presentationml/2006/ole">
            <p:oleObj spid="_x0000_s7170" name="Formula" r:id="rId3" imgW="3871080" imgH="321480" progId="Equation.Ribbit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643313" y="2928939"/>
          <a:ext cx="3286141" cy="938095"/>
        </p:xfrm>
        <a:graphic>
          <a:graphicData uri="http://schemas.openxmlformats.org/presentationml/2006/ole">
            <p:oleObj spid="_x0000_s7171" name="Formula" r:id="rId4" imgW="2744640" imgH="782640" progId="Equation.Ribbit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>
          <a:xfrm>
            <a:off x="928688" y="3286125"/>
            <a:ext cx="28575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285875" y="2428875"/>
            <a:ext cx="285750" cy="2000250"/>
          </a:xfrm>
          <a:prstGeom prst="leftBrac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9159" name="Object 4"/>
          <p:cNvGraphicFramePr>
            <a:graphicFrameLocks noChangeAspect="1"/>
          </p:cNvGraphicFramePr>
          <p:nvPr/>
        </p:nvGraphicFramePr>
        <p:xfrm>
          <a:off x="3621088" y="2428877"/>
          <a:ext cx="4165622" cy="446468"/>
        </p:xfrm>
        <a:graphic>
          <a:graphicData uri="http://schemas.openxmlformats.org/presentationml/2006/ole">
            <p:oleObj spid="_x0000_s7172" name="Formula" r:id="rId5" imgW="3017520" imgH="348120" progId="Equation.Ribbit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2565400" y="4122144"/>
          <a:ext cx="5221310" cy="432128"/>
        </p:xfrm>
        <a:graphic>
          <a:graphicData uri="http://schemas.openxmlformats.org/presentationml/2006/ole">
            <p:oleObj spid="_x0000_s7173" name="Formula" r:id="rId6" imgW="3816360" imgH="34056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1028</TotalTime>
  <Words>977</Words>
  <Application>Microsoft Office PowerPoint</Application>
  <PresentationFormat>On-screen Show (4:3)</PresentationFormat>
  <Paragraphs>271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Equity</vt:lpstr>
      <vt:lpstr>Formula</vt:lpstr>
      <vt:lpstr>Equation</vt:lpstr>
      <vt:lpstr>Visio</vt:lpstr>
      <vt:lpstr>Aurora Equation</vt:lpstr>
      <vt:lpstr>Partially Observed Maximum Entropy Discrimination Markov Networks</vt:lpstr>
      <vt:lpstr>Outline</vt:lpstr>
      <vt:lpstr>Classification</vt:lpstr>
      <vt:lpstr>Structured Prediction</vt:lpstr>
      <vt:lpstr>Structured Prediction Models</vt:lpstr>
      <vt:lpstr>Between MLE and max-margin learning</vt:lpstr>
      <vt:lpstr>MaxEnt Discrimination Markov networks</vt:lpstr>
      <vt:lpstr>Solution to MaxEnDNet</vt:lpstr>
      <vt:lpstr>Reduction to M3Ns</vt:lpstr>
      <vt:lpstr>Three Advantages</vt:lpstr>
      <vt:lpstr>Motivating Example</vt:lpstr>
      <vt:lpstr>Learn hierarchical model with latent variables</vt:lpstr>
      <vt:lpstr>Partially observed MaxEnDNet</vt:lpstr>
      <vt:lpstr>Alternating Minimization Alg.</vt:lpstr>
      <vt:lpstr>Experimental Results</vt:lpstr>
      <vt:lpstr>Record-Level Evaluations</vt:lpstr>
      <vt:lpstr>Page-Level Evaluations</vt:lpstr>
      <vt:lpstr>Summary</vt:lpstr>
      <vt:lpstr>Margin-based Learning Paradigms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Partially Observed Maximum Entropy Discrimination Markov Networks</dc:title>
  <dc:creator>J. J. Zhu</dc:creator>
  <cp:lastModifiedBy>J. J. Zhu</cp:lastModifiedBy>
  <cp:revision>253</cp:revision>
  <dcterms:created xsi:type="dcterms:W3CDTF">2008-11-06T04:33:53Z</dcterms:created>
  <dcterms:modified xsi:type="dcterms:W3CDTF">2008-11-10T05:33:36Z</dcterms:modified>
</cp:coreProperties>
</file>