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8" r:id="rId3"/>
    <p:sldId id="271" r:id="rId4"/>
    <p:sldId id="306" r:id="rId5"/>
    <p:sldId id="290" r:id="rId6"/>
    <p:sldId id="259" r:id="rId7"/>
    <p:sldId id="291" r:id="rId8"/>
    <p:sldId id="263" r:id="rId9"/>
    <p:sldId id="283" r:id="rId10"/>
    <p:sldId id="303" r:id="rId11"/>
    <p:sldId id="304" r:id="rId12"/>
    <p:sldId id="302" r:id="rId13"/>
    <p:sldId id="301" r:id="rId14"/>
    <p:sldId id="292" r:id="rId15"/>
    <p:sldId id="307" r:id="rId16"/>
    <p:sldId id="310" r:id="rId17"/>
    <p:sldId id="308" r:id="rId18"/>
    <p:sldId id="309" r:id="rId19"/>
    <p:sldId id="294" r:id="rId20"/>
    <p:sldId id="295" r:id="rId21"/>
    <p:sldId id="296" r:id="rId22"/>
    <p:sldId id="311" r:id="rId23"/>
    <p:sldId id="300" r:id="rId24"/>
    <p:sldId id="297" r:id="rId25"/>
    <p:sldId id="299" r:id="rId26"/>
    <p:sldId id="298" r:id="rId27"/>
    <p:sldId id="316" r:id="rId28"/>
    <p:sldId id="312" r:id="rId29"/>
    <p:sldId id="313" r:id="rId30"/>
    <p:sldId id="314" r:id="rId31"/>
    <p:sldId id="315" r:id="rId32"/>
    <p:sldId id="261" r:id="rId33"/>
    <p:sldId id="260" r:id="rId34"/>
    <p:sldId id="27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099" autoAdjust="0"/>
    <p:restoredTop sz="94700" autoAdjust="0"/>
  </p:normalViewPr>
  <p:slideViewPr>
    <p:cSldViewPr>
      <p:cViewPr>
        <p:scale>
          <a:sx n="100" d="100"/>
          <a:sy n="100" d="100"/>
        </p:scale>
        <p:origin x="-1860" y="-594"/>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97" d="100"/>
          <a:sy n="97" d="100"/>
        </p:scale>
        <p:origin x="-349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BA191ED-CACD-4E6A-BF36-70D7E8F1ECB3}" type="datetimeFigureOut">
              <a:rPr lang="en-US" smtClean="0"/>
              <a:pPr/>
              <a:t>2/12/2009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DE78EB-FA28-4CA7-B0C1-15E2366BE98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0659E5-0D24-473C-B1AF-721F4909914D}" type="datetimeFigureOut">
              <a:rPr lang="en-US" smtClean="0"/>
              <a:pPr/>
              <a:t>2/12/2009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7780BA-57E2-42E8-86C2-0C8CD03834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8BD3F9-281C-418D-9CF9-B9BAD9CAB60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780BA-57E2-42E8-86C2-0C8CD038348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780BA-57E2-42E8-86C2-0C8CD038348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21862-DC0E-419D-9F31-DF1A11644FDB}" type="datetime1">
              <a:rPr lang="en-US" smtClean="0"/>
              <a:pPr/>
              <a:t>2/12/2009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ABE32-3510-4C79-8901-DB474C7B33D6}" type="datetime1">
              <a:rPr lang="en-US" smtClean="0"/>
              <a:pPr/>
              <a:t>2/12/2009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351C8-8256-4C19-A40D-629850B7E0B2}" type="datetime1">
              <a:rPr lang="en-US" smtClean="0"/>
              <a:pPr/>
              <a:t>2/12/2009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11525-DB32-41E6-AB86-1E0FFDDA70AB}" type="datetime1">
              <a:rPr lang="en-US" smtClean="0"/>
              <a:pPr/>
              <a:t>2/12/2009</a:t>
            </a:fld>
            <a:endParaRPr lang="en-US" dirty="0"/>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lvl1pPr>
              <a:defRPr/>
            </a:lvl1pPr>
          </a:lstStyle>
          <a:p>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BACAE-34BA-4791-B26B-E17A30B49CF7}" type="datetime1">
              <a:rPr lang="en-US" smtClean="0"/>
              <a:pPr/>
              <a:t>2/12/2009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861787-3F41-4AB1-B93A-6CE63D777B39}" type="datetime1">
              <a:rPr lang="en-US" smtClean="0"/>
              <a:pPr/>
              <a:t>2/12/2009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87FAF-3C6A-4A7E-B76C-2C9060F02196}" type="datetime1">
              <a:rPr lang="en-US" smtClean="0"/>
              <a:pPr/>
              <a:t>2/12/2009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426EA-4FB0-4EAB-A377-68211359BDC9}" type="datetime1">
              <a:rPr lang="en-US" smtClean="0"/>
              <a:pPr/>
              <a:t>2/12/2009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13216-4CEA-4553-BD19-5C2CF0DF08A5}" type="datetime1">
              <a:rPr lang="en-US" smtClean="0"/>
              <a:pPr/>
              <a:t>2/12/2009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F39AE-F97C-4912-9D21-01325AF4CEEB}" type="datetime1">
              <a:rPr lang="en-US" smtClean="0"/>
              <a:pPr/>
              <a:t>2/12/2009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3C968-E27D-4AE1-85BB-1FF679F21253}" type="datetime1">
              <a:rPr lang="en-US" smtClean="0"/>
              <a:pPr/>
              <a:t>2/12/2009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2D369-6969-45E7-A105-6FEC5A8BBDEE}" type="datetime1">
              <a:rPr lang="en-US" smtClean="0"/>
              <a:pPr/>
              <a:t>2/12/2009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t>Less is More: Sampling the Neighborhood Graph Makes SALSA Better and Faster</a:t>
            </a:r>
            <a:endParaRPr lang="en-US" sz="3200" dirty="0"/>
          </a:p>
        </p:txBody>
      </p:sp>
      <p:sp>
        <p:nvSpPr>
          <p:cNvPr id="3" name="Subtitle 2"/>
          <p:cNvSpPr>
            <a:spLocks noGrp="1"/>
          </p:cNvSpPr>
          <p:nvPr>
            <p:ph type="subTitle" idx="1"/>
          </p:nvPr>
        </p:nvSpPr>
        <p:spPr/>
        <p:txBody>
          <a:bodyPr>
            <a:normAutofit/>
          </a:bodyPr>
          <a:lstStyle/>
          <a:p>
            <a:r>
              <a:rPr lang="en-US" sz="2200" dirty="0" smtClean="0"/>
              <a:t>Marc Najork, Sreenivas Gollapudi, Rina Panigrahy</a:t>
            </a:r>
          </a:p>
          <a:p>
            <a:r>
              <a:rPr lang="en-US" sz="2200" dirty="0" smtClean="0"/>
              <a:t>Microsoft Research (Mountain View, CA, USA)</a:t>
            </a:r>
          </a:p>
        </p:txBody>
      </p:sp>
      <p:sp>
        <p:nvSpPr>
          <p:cNvPr id="4" name="Slide Number Placeholder 3"/>
          <p:cNvSpPr>
            <a:spLocks noGrp="1"/>
          </p:cNvSpPr>
          <p:nvPr>
            <p:ph type="sldNum" sz="quarter" idx="12"/>
          </p:nvPr>
        </p:nvSpPr>
        <p:spPr/>
        <p:txBody>
          <a:bodyPr/>
          <a:lstStyle/>
          <a:p>
            <a:fld id="{EE46FCFF-C3DE-4872-BE2D-5DC5FFDFAF42}"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Meta-algorithm for HITS-style ranking</a:t>
            </a:r>
            <a:endParaRPr lang="en-US" dirty="0"/>
          </a:p>
        </p:txBody>
      </p:sp>
      <p:pic>
        <p:nvPicPr>
          <p:cNvPr id="57346" name="Picture 2"/>
          <p:cNvPicPr>
            <a:picLocks noChangeAspect="1" noChangeArrowheads="1"/>
          </p:cNvPicPr>
          <p:nvPr/>
        </p:nvPicPr>
        <p:blipFill>
          <a:blip r:embed="rId3"/>
          <a:srcRect/>
          <a:stretch>
            <a:fillRect/>
          </a:stretch>
        </p:blipFill>
        <p:spPr bwMode="auto">
          <a:xfrm>
            <a:off x="225107" y="1905000"/>
            <a:ext cx="8385493" cy="211288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E46FCFF-C3DE-4872-BE2D-5DC5FFDFAF4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relevance scores using the SALSA algorithm (Lempel &amp; Moran)</a:t>
            </a:r>
            <a:endParaRPr lang="en-US" dirty="0"/>
          </a:p>
        </p:txBody>
      </p:sp>
      <p:pic>
        <p:nvPicPr>
          <p:cNvPr id="58370" name="Picture 2"/>
          <p:cNvPicPr>
            <a:picLocks noChangeAspect="1" noChangeArrowheads="1"/>
          </p:cNvPicPr>
          <p:nvPr/>
        </p:nvPicPr>
        <p:blipFill>
          <a:blip r:embed="rId3"/>
          <a:srcRect/>
          <a:stretch>
            <a:fillRect/>
          </a:stretch>
        </p:blipFill>
        <p:spPr bwMode="auto">
          <a:xfrm>
            <a:off x="1161681" y="1905000"/>
            <a:ext cx="6991719" cy="394024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E46FCFF-C3DE-4872-BE2D-5DC5FFDFAF4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Kleinberg’s definition of neighborhood graph</a:t>
            </a:r>
            <a:endParaRPr lang="en-US" dirty="0"/>
          </a:p>
        </p:txBody>
      </p:sp>
      <p:pic>
        <p:nvPicPr>
          <p:cNvPr id="56323" name="Picture 3"/>
          <p:cNvPicPr>
            <a:picLocks noChangeAspect="1" noChangeArrowheads="1"/>
          </p:cNvPicPr>
          <p:nvPr/>
        </p:nvPicPr>
        <p:blipFill>
          <a:blip r:embed="rId3"/>
          <a:srcRect/>
          <a:stretch>
            <a:fillRect/>
          </a:stretch>
        </p:blipFill>
        <p:spPr bwMode="auto">
          <a:xfrm>
            <a:off x="990600" y="1676400"/>
            <a:ext cx="7189741" cy="1987255"/>
          </a:xfrm>
          <a:prstGeom prst="rect">
            <a:avLst/>
          </a:prstGeom>
          <a:noFill/>
          <a:ln w="9525">
            <a:noFill/>
            <a:miter lim="800000"/>
            <a:headEnd/>
            <a:tailEnd/>
          </a:ln>
          <a:effectLst/>
        </p:spPr>
      </p:pic>
      <p:sp>
        <p:nvSpPr>
          <p:cNvPr id="6" name="Rectangle 5"/>
          <p:cNvSpPr/>
          <p:nvPr/>
        </p:nvSpPr>
        <p:spPr>
          <a:xfrm>
            <a:off x="914400" y="3810000"/>
            <a:ext cx="7696200" cy="2616101"/>
          </a:xfrm>
          <a:prstGeom prst="rect">
            <a:avLst/>
          </a:prstGeom>
        </p:spPr>
        <p:txBody>
          <a:bodyPr wrap="square">
            <a:spAutoFit/>
          </a:bodyPr>
          <a:lstStyle/>
          <a:p>
            <a:pPr>
              <a:spcBef>
                <a:spcPts val="1200"/>
              </a:spcBef>
            </a:pPr>
            <a:r>
              <a:rPr lang="en-US" sz="2400" dirty="0" smtClean="0"/>
              <a:t>For every result </a:t>
            </a:r>
            <a:r>
              <a:rPr lang="en-US" sz="2400" i="1" dirty="0" smtClean="0"/>
              <a:t>u</a:t>
            </a:r>
            <a:r>
              <a:rPr lang="en-US" sz="2400" dirty="0" smtClean="0"/>
              <a:t>, include </a:t>
            </a:r>
            <a:r>
              <a:rPr lang="en-US" sz="2400" i="1" dirty="0" smtClean="0"/>
              <a:t>u</a:t>
            </a:r>
            <a:r>
              <a:rPr lang="en-US" sz="2400" dirty="0" smtClean="0"/>
              <a:t>, all successors (out-linkers) and </a:t>
            </a:r>
            <a:r>
              <a:rPr lang="en-US" sz="2400" i="1" dirty="0" smtClean="0"/>
              <a:t>a</a:t>
            </a:r>
            <a:r>
              <a:rPr lang="en-US" sz="2400" dirty="0" smtClean="0"/>
              <a:t> randomly-sampled predecessors (in-linkers) of </a:t>
            </a:r>
            <a:r>
              <a:rPr lang="en-US" sz="2400" i="1" dirty="0" smtClean="0"/>
              <a:t>u</a:t>
            </a:r>
            <a:r>
              <a:rPr lang="en-US" sz="2400" dirty="0" smtClean="0"/>
              <a:t> into neighborhood vertex set </a:t>
            </a:r>
            <a:r>
              <a:rPr lang="en-US" sz="2400" i="1" dirty="0" smtClean="0"/>
              <a:t>V</a:t>
            </a:r>
            <a:r>
              <a:rPr lang="en-US" sz="2400" i="1" baseline="-25000" dirty="0" smtClean="0"/>
              <a:t>R</a:t>
            </a:r>
            <a:endParaRPr lang="en-US" sz="2400" dirty="0" smtClean="0"/>
          </a:p>
          <a:p>
            <a:pPr>
              <a:spcBef>
                <a:spcPts val="1200"/>
              </a:spcBef>
            </a:pPr>
            <a:r>
              <a:rPr lang="en-US" sz="2400" dirty="0" smtClean="0"/>
              <a:t>Include all edges in the web graph that are covered by </a:t>
            </a:r>
            <a:r>
              <a:rPr lang="en-US" sz="2400" i="1" dirty="0" smtClean="0"/>
              <a:t>V</a:t>
            </a:r>
            <a:r>
              <a:rPr lang="en-US" sz="2400" i="1" baseline="-25000" dirty="0" smtClean="0"/>
              <a:t>R</a:t>
            </a:r>
          </a:p>
          <a:p>
            <a:pPr>
              <a:spcBef>
                <a:spcPts val="1200"/>
              </a:spcBef>
            </a:pPr>
            <a:r>
              <a:rPr lang="en-US" sz="2400" dirty="0" smtClean="0"/>
              <a:t>Random sampling introduced for efficiency: some web pages have millions of predecessors</a:t>
            </a:r>
            <a:endParaRPr lang="en-US" sz="2400" dirty="0"/>
          </a:p>
        </p:txBody>
      </p:sp>
      <p:sp>
        <p:nvSpPr>
          <p:cNvPr id="8" name="Slide Number Placeholder 7"/>
          <p:cNvSpPr>
            <a:spLocks noGrp="1"/>
          </p:cNvSpPr>
          <p:nvPr>
            <p:ph type="sldNum" sz="quarter" idx="12"/>
          </p:nvPr>
        </p:nvSpPr>
        <p:spPr/>
        <p:txBody>
          <a:bodyPr/>
          <a:lstStyle/>
          <a:p>
            <a:fld id="{EE46FCFF-C3DE-4872-BE2D-5DC5FFDFAF4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t>
            </a:r>
            <a:r>
              <a:rPr lang="en-US" dirty="0" smtClean="0"/>
              <a:t>“consistent sampling” (CS) </a:t>
            </a:r>
            <a:r>
              <a:rPr lang="en-US" dirty="0" smtClean="0"/>
              <a:t>neighborhood graph</a:t>
            </a:r>
            <a:endParaRPr lang="en-US" dirty="0"/>
          </a:p>
        </p:txBody>
      </p:sp>
      <p:pic>
        <p:nvPicPr>
          <p:cNvPr id="55298" name="Picture 2"/>
          <p:cNvPicPr>
            <a:picLocks noChangeAspect="1" noChangeArrowheads="1"/>
          </p:cNvPicPr>
          <p:nvPr/>
        </p:nvPicPr>
        <p:blipFill>
          <a:blip r:embed="rId3"/>
          <a:srcRect/>
          <a:stretch>
            <a:fillRect/>
          </a:stretch>
        </p:blipFill>
        <p:spPr bwMode="auto">
          <a:xfrm>
            <a:off x="1161644" y="2157419"/>
            <a:ext cx="6915556" cy="2040553"/>
          </a:xfrm>
          <a:prstGeom prst="rect">
            <a:avLst/>
          </a:prstGeom>
          <a:noFill/>
          <a:ln w="9525">
            <a:noFill/>
            <a:miter lim="800000"/>
            <a:headEnd/>
            <a:tailEnd/>
          </a:ln>
          <a:effectLst/>
        </p:spPr>
      </p:pic>
      <p:sp>
        <p:nvSpPr>
          <p:cNvPr id="4" name="TextBox 3"/>
          <p:cNvSpPr txBox="1"/>
          <p:nvPr/>
        </p:nvSpPr>
        <p:spPr>
          <a:xfrm>
            <a:off x="609600" y="4648200"/>
            <a:ext cx="7924800" cy="1754326"/>
          </a:xfrm>
          <a:prstGeom prst="rect">
            <a:avLst/>
          </a:prstGeom>
          <a:noFill/>
        </p:spPr>
        <p:txBody>
          <a:bodyPr wrap="square" rtlCol="0">
            <a:spAutoFit/>
          </a:bodyPr>
          <a:lstStyle/>
          <a:p>
            <a:r>
              <a:rPr lang="en-US" sz="2400" dirty="0" smtClean="0"/>
              <a:t>For every result </a:t>
            </a:r>
            <a:r>
              <a:rPr lang="en-US" sz="2400" i="1" dirty="0" smtClean="0"/>
              <a:t>u</a:t>
            </a:r>
            <a:r>
              <a:rPr lang="en-US" sz="2400" dirty="0" smtClean="0"/>
              <a:t>, include </a:t>
            </a:r>
            <a:r>
              <a:rPr lang="en-US" sz="2400" i="1" dirty="0" smtClean="0"/>
              <a:t>u</a:t>
            </a:r>
            <a:r>
              <a:rPr lang="en-US" sz="2400" dirty="0" smtClean="0"/>
              <a:t>, </a:t>
            </a:r>
            <a:r>
              <a:rPr lang="en-US" sz="2400" i="1" dirty="0" smtClean="0"/>
              <a:t>a</a:t>
            </a:r>
            <a:r>
              <a:rPr lang="en-US" sz="2400" dirty="0" smtClean="0"/>
              <a:t> consistently-sampled predecessors (in-linkers) and </a:t>
            </a:r>
            <a:r>
              <a:rPr lang="en-US" sz="2400" i="1" dirty="0" smtClean="0"/>
              <a:t>b</a:t>
            </a:r>
            <a:r>
              <a:rPr lang="en-US" sz="2400" dirty="0" smtClean="0"/>
              <a:t> consistently-sampled successors (out-linkers) of </a:t>
            </a:r>
            <a:r>
              <a:rPr lang="en-US" sz="2400" i="1" dirty="0" smtClean="0"/>
              <a:t>u</a:t>
            </a:r>
            <a:r>
              <a:rPr lang="en-US" sz="2400" dirty="0" smtClean="0"/>
              <a:t> into neighborhood vertex set </a:t>
            </a:r>
            <a:r>
              <a:rPr lang="en-US" sz="2400" i="1" dirty="0" smtClean="0"/>
              <a:t>V</a:t>
            </a:r>
            <a:r>
              <a:rPr lang="en-US" sz="2400" i="1" baseline="-25000" dirty="0" smtClean="0"/>
              <a:t>R</a:t>
            </a:r>
            <a:endParaRPr lang="en-US" sz="2400" dirty="0" smtClean="0"/>
          </a:p>
          <a:p>
            <a:pPr>
              <a:lnSpc>
                <a:spcPct val="150000"/>
              </a:lnSpc>
            </a:pPr>
            <a:r>
              <a:rPr lang="en-US" sz="2400" dirty="0" smtClean="0"/>
              <a:t>Include all edges in the web graph that are covered by </a:t>
            </a:r>
            <a:r>
              <a:rPr lang="en-US" sz="2400" i="1" dirty="0" smtClean="0"/>
              <a:t>V</a:t>
            </a:r>
            <a:r>
              <a:rPr lang="en-US" sz="2400" i="1" baseline="-25000" dirty="0" smtClean="0"/>
              <a:t>R</a:t>
            </a:r>
            <a:endParaRPr lang="en-US" sz="2400" i="1" baseline="-25000" dirty="0"/>
          </a:p>
        </p:txBody>
      </p:sp>
      <p:sp>
        <p:nvSpPr>
          <p:cNvPr id="5" name="Slide Number Placeholder 4"/>
          <p:cNvSpPr>
            <a:spLocks noGrp="1"/>
          </p:cNvSpPr>
          <p:nvPr>
            <p:ph type="sldNum" sz="quarter" idx="12"/>
          </p:nvPr>
        </p:nvSpPr>
        <p:spPr/>
        <p:txBody>
          <a:bodyPr/>
          <a:lstStyle/>
          <a:p>
            <a:fld id="{EE46FCFF-C3DE-4872-BE2D-5DC5FFDFAF4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of SALSA-CS as a function of the sampling parameters</a:t>
            </a:r>
            <a:endParaRPr lang="en-US" dirty="0"/>
          </a:p>
        </p:txBody>
      </p:sp>
      <p:pic>
        <p:nvPicPr>
          <p:cNvPr id="46083" name="Picture 3"/>
          <p:cNvPicPr>
            <a:picLocks noChangeAspect="1" noChangeArrowheads="1"/>
          </p:cNvPicPr>
          <p:nvPr/>
        </p:nvPicPr>
        <p:blipFill>
          <a:blip r:embed="rId3"/>
          <a:srcRect/>
          <a:stretch>
            <a:fillRect/>
          </a:stretch>
        </p:blipFill>
        <p:spPr bwMode="auto">
          <a:xfrm>
            <a:off x="76200" y="2209798"/>
            <a:ext cx="8961789" cy="2810836"/>
          </a:xfrm>
          <a:prstGeom prst="rect">
            <a:avLst/>
          </a:prstGeom>
          <a:noFill/>
          <a:ln w="9525">
            <a:noFill/>
            <a:miter lim="800000"/>
            <a:headEnd/>
            <a:tailEnd/>
          </a:ln>
          <a:effectLst/>
        </p:spPr>
      </p:pic>
      <p:sp>
        <p:nvSpPr>
          <p:cNvPr id="5" name="Oval 4"/>
          <p:cNvSpPr/>
          <p:nvPr/>
        </p:nvSpPr>
        <p:spPr>
          <a:xfrm>
            <a:off x="1600200" y="3124200"/>
            <a:ext cx="82296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5715001"/>
            <a:ext cx="8534400" cy="830997"/>
          </a:xfrm>
          <a:prstGeom prst="rect">
            <a:avLst/>
          </a:prstGeom>
          <a:noFill/>
        </p:spPr>
        <p:txBody>
          <a:bodyPr wrap="square" rtlCol="0">
            <a:spAutoFit/>
          </a:bodyPr>
          <a:lstStyle/>
          <a:p>
            <a:r>
              <a:rPr lang="en-US" sz="2400" dirty="0" smtClean="0"/>
              <a:t>Much better than “classic” SALSA using uniform-random sampling!</a:t>
            </a:r>
            <a:br>
              <a:rPr lang="en-US" sz="2400" dirty="0" smtClean="0"/>
            </a:br>
            <a:r>
              <a:rPr lang="en-US" sz="2400" dirty="0" smtClean="0"/>
              <a:t>SALSA-UR(3) achieved only NDCG@10 of 0.158 </a:t>
            </a:r>
            <a:endParaRPr lang="en-US" sz="2400"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Approximating neighborhood graphs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Basic Idea: </a:t>
            </a:r>
          </a:p>
          <a:p>
            <a:pPr lvl="1"/>
            <a:r>
              <a:rPr lang="en-US" dirty="0" smtClean="0"/>
              <a:t>At index construction time, compute a compact “summary” of the neighborhood of each indexed page.  Store summaries in a “summary server”.</a:t>
            </a:r>
          </a:p>
          <a:p>
            <a:pPr lvl="1"/>
            <a:r>
              <a:rPr lang="en-US" dirty="0" smtClean="0"/>
              <a:t>At query time, retrieve the neighborhood summary of each result page from summary server, assemble these summaries into approximation of neighborhood graph, and compute SALSA on this approximate graph.</a:t>
            </a:r>
          </a:p>
          <a:p>
            <a:r>
              <a:rPr lang="en-US" dirty="0" smtClean="0"/>
              <a:t>Rationale: Computing neighborhood graphs is the most expensive part of HITS/SALSA, so moving it off-line is a big win.  Retrieving summaries from a distributed server can be implemented more efficiently.</a:t>
            </a:r>
          </a:p>
        </p:txBody>
      </p:sp>
      <p:sp>
        <p:nvSpPr>
          <p:cNvPr id="4" name="Slide Number Placeholder 3"/>
          <p:cNvSpPr>
            <a:spLocks noGrp="1"/>
          </p:cNvSpPr>
          <p:nvPr>
            <p:ph type="sldNum" sz="quarter" idx="12"/>
          </p:nvPr>
        </p:nvSpPr>
        <p:spPr/>
        <p:txBody>
          <a:bodyPr/>
          <a:lstStyle/>
          <a:p>
            <a:fld id="{3EC4D4DF-A31F-4029-9C19-9325A808C7BA}"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 of Bloom filters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Bloom filter is a probabilistic data structure for set membership test</a:t>
            </a:r>
          </a:p>
          <a:p>
            <a:r>
              <a:rPr lang="en-US" dirty="0" smtClean="0"/>
              <a:t>Suffers false positives but no false negatives</a:t>
            </a:r>
          </a:p>
          <a:p>
            <a:r>
              <a:rPr lang="en-US" dirty="0" smtClean="0"/>
              <a:t>State: A vector of </a:t>
            </a:r>
            <a:r>
              <a:rPr lang="en-US" i="1" dirty="0" smtClean="0"/>
              <a:t>n</a:t>
            </a:r>
            <a:r>
              <a:rPr lang="en-US" dirty="0" smtClean="0"/>
              <a:t> bits</a:t>
            </a:r>
            <a:br>
              <a:rPr lang="en-US" dirty="0" smtClean="0"/>
            </a:br>
            <a:r>
              <a:rPr lang="en-US" i="1" dirty="0" smtClean="0"/>
              <a:t>k</a:t>
            </a:r>
            <a:r>
              <a:rPr lang="en-US" dirty="0" smtClean="0"/>
              <a:t> fixed hash functions </a:t>
            </a:r>
            <a:r>
              <a:rPr lang="en-US" i="1" dirty="0" smtClean="0"/>
              <a:t>h</a:t>
            </a:r>
            <a:r>
              <a:rPr lang="en-US" baseline="-25000" dirty="0" smtClean="0"/>
              <a:t>1</a:t>
            </a:r>
            <a:r>
              <a:rPr lang="en-US" dirty="0" smtClean="0"/>
              <a:t>,…,</a:t>
            </a:r>
            <a:r>
              <a:rPr lang="en-US" i="1" dirty="0" smtClean="0"/>
              <a:t>h</a:t>
            </a:r>
            <a:r>
              <a:rPr lang="en-US" i="1" baseline="-25000" dirty="0" smtClean="0"/>
              <a:t>k</a:t>
            </a:r>
            <a:r>
              <a:rPr lang="en-US" i="1" dirty="0" smtClean="0"/>
              <a:t> </a:t>
            </a:r>
            <a:r>
              <a:rPr lang="en-US" dirty="0" smtClean="0"/>
              <a:t>with range 1..</a:t>
            </a:r>
            <a:r>
              <a:rPr lang="en-US" i="1" dirty="0" smtClean="0"/>
              <a:t>n</a:t>
            </a:r>
          </a:p>
          <a:p>
            <a:r>
              <a:rPr lang="en-US" dirty="0" smtClean="0"/>
              <a:t>Insertion: Given item </a:t>
            </a:r>
            <a:r>
              <a:rPr lang="en-US" i="1" dirty="0" smtClean="0"/>
              <a:t>x</a:t>
            </a:r>
            <a:r>
              <a:rPr lang="en-US" dirty="0" smtClean="0"/>
              <a:t>, hash </a:t>
            </a:r>
            <a:r>
              <a:rPr lang="en-US" i="1" dirty="0" smtClean="0"/>
              <a:t>x</a:t>
            </a:r>
            <a:r>
              <a:rPr lang="en-US" dirty="0" smtClean="0"/>
              <a:t> using each hash functions </a:t>
            </a:r>
            <a:r>
              <a:rPr lang="en-US" i="1" dirty="0" smtClean="0"/>
              <a:t>h</a:t>
            </a:r>
            <a:r>
              <a:rPr lang="en-US" i="1" baseline="-25000" dirty="0" smtClean="0"/>
              <a:t>i</a:t>
            </a:r>
            <a:r>
              <a:rPr lang="en-US" dirty="0" smtClean="0"/>
              <a:t> and set the bits addressed by </a:t>
            </a:r>
            <a:r>
              <a:rPr lang="en-US" i="1" dirty="0" smtClean="0"/>
              <a:t>h</a:t>
            </a:r>
            <a:r>
              <a:rPr lang="en-US" i="1" baseline="-25000" dirty="0" smtClean="0"/>
              <a:t>i</a:t>
            </a:r>
          </a:p>
          <a:p>
            <a:r>
              <a:rPr lang="en-US" dirty="0" smtClean="0"/>
              <a:t>Lookup: Given item </a:t>
            </a:r>
            <a:r>
              <a:rPr lang="en-US" i="1" dirty="0" smtClean="0"/>
              <a:t>x</a:t>
            </a:r>
            <a:r>
              <a:rPr lang="en-US" dirty="0" smtClean="0"/>
              <a:t>, hash </a:t>
            </a:r>
            <a:r>
              <a:rPr lang="en-US" i="1" dirty="0" smtClean="0"/>
              <a:t>x</a:t>
            </a:r>
            <a:r>
              <a:rPr lang="en-US" dirty="0" smtClean="0"/>
              <a:t> using each hash function </a:t>
            </a:r>
            <a:r>
              <a:rPr lang="en-US" i="1" dirty="0" smtClean="0"/>
              <a:t>h</a:t>
            </a:r>
            <a:r>
              <a:rPr lang="en-US" i="1" baseline="-25000" dirty="0" smtClean="0"/>
              <a:t>i</a:t>
            </a:r>
            <a:r>
              <a:rPr lang="en-US" dirty="0" smtClean="0"/>
              <a:t> and look up the addressed bit; return true if all bits are set</a:t>
            </a:r>
          </a:p>
        </p:txBody>
      </p:sp>
      <p:sp>
        <p:nvSpPr>
          <p:cNvPr id="4" name="Slide Number Placeholder 3"/>
          <p:cNvSpPr>
            <a:spLocks noGrp="1"/>
          </p:cNvSpPr>
          <p:nvPr>
            <p:ph type="sldNum" sz="quarter" idx="12"/>
          </p:nvPr>
        </p:nvSpPr>
        <p:spPr/>
        <p:txBody>
          <a:bodyPr/>
          <a:lstStyle/>
          <a:p>
            <a:fld id="{6202653B-A9CC-4B53-9D9A-B6F630B76EE1}"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Summarizing the neighborhood of a page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each page </a:t>
            </a:r>
            <a:r>
              <a:rPr lang="en-US" i="1" dirty="0" smtClean="0"/>
              <a:t>u</a:t>
            </a:r>
            <a:r>
              <a:rPr lang="en-US" dirty="0" smtClean="0"/>
              <a:t>, determine set </a:t>
            </a:r>
            <a:r>
              <a:rPr lang="en-US" i="1" dirty="0" smtClean="0"/>
              <a:t>I</a:t>
            </a:r>
            <a:r>
              <a:rPr lang="en-US" dirty="0" smtClean="0"/>
              <a:t>(</a:t>
            </a:r>
            <a:r>
              <a:rPr lang="en-US" i="1" dirty="0" smtClean="0"/>
              <a:t>u</a:t>
            </a:r>
            <a:r>
              <a:rPr lang="en-US" dirty="0" smtClean="0"/>
              <a:t>) of pages linking to </a:t>
            </a:r>
            <a:r>
              <a:rPr lang="en-US" i="1" dirty="0" smtClean="0"/>
              <a:t>u</a:t>
            </a:r>
            <a:r>
              <a:rPr lang="en-US" dirty="0" smtClean="0"/>
              <a:t>, and set </a:t>
            </a:r>
            <a:r>
              <a:rPr lang="en-US" i="1" dirty="0" smtClean="0"/>
              <a:t>O</a:t>
            </a:r>
            <a:r>
              <a:rPr lang="en-US" dirty="0" smtClean="0"/>
              <a:t>(</a:t>
            </a:r>
            <a:r>
              <a:rPr lang="en-US" i="1" dirty="0" smtClean="0"/>
              <a:t>u</a:t>
            </a:r>
            <a:r>
              <a:rPr lang="en-US" dirty="0" smtClean="0"/>
              <a:t>) of pages linked to by </a:t>
            </a:r>
            <a:r>
              <a:rPr lang="en-US" i="1" dirty="0" smtClean="0"/>
              <a:t>u</a:t>
            </a:r>
            <a:r>
              <a:rPr lang="en-US" dirty="0" smtClean="0"/>
              <a:t>.</a:t>
            </a:r>
          </a:p>
          <a:p>
            <a:r>
              <a:rPr lang="en-US" dirty="0" smtClean="0"/>
              <a:t>Use consistent sampling to draw e.g. 1000 elements from </a:t>
            </a:r>
            <a:r>
              <a:rPr lang="en-US" i="1" dirty="0" smtClean="0"/>
              <a:t>I</a:t>
            </a:r>
            <a:r>
              <a:rPr lang="en-US" dirty="0" smtClean="0"/>
              <a:t>(</a:t>
            </a:r>
            <a:r>
              <a:rPr lang="en-US" i="1" dirty="0" smtClean="0"/>
              <a:t>u</a:t>
            </a:r>
            <a:r>
              <a:rPr lang="en-US" dirty="0" smtClean="0"/>
              <a:t>) and insert these samples into a Bloom filter.</a:t>
            </a:r>
          </a:p>
          <a:p>
            <a:r>
              <a:rPr lang="en-US" dirty="0" smtClean="0"/>
              <a:t>Draw a much smaller number of samples (e.g. 5) from </a:t>
            </a:r>
            <a:r>
              <a:rPr lang="en-US" i="1" dirty="0" smtClean="0"/>
              <a:t>I</a:t>
            </a:r>
            <a:r>
              <a:rPr lang="en-US" dirty="0" smtClean="0"/>
              <a:t>(</a:t>
            </a:r>
            <a:r>
              <a:rPr lang="en-US" i="1" dirty="0" smtClean="0"/>
              <a:t>u</a:t>
            </a:r>
            <a:r>
              <a:rPr lang="en-US" dirty="0" smtClean="0"/>
              <a:t>) and store their UIDs (numerical URL identifiers) explicitly.</a:t>
            </a:r>
          </a:p>
          <a:p>
            <a:r>
              <a:rPr lang="en-US" dirty="0" smtClean="0"/>
              <a:t>Ditto for </a:t>
            </a:r>
            <a:r>
              <a:rPr lang="en-US" i="1" dirty="0" smtClean="0"/>
              <a:t>O</a:t>
            </a:r>
            <a:r>
              <a:rPr lang="en-US" dirty="0" smtClean="0"/>
              <a:t>(</a:t>
            </a:r>
            <a:r>
              <a:rPr lang="en-US" i="1" dirty="0" smtClean="0"/>
              <a:t>u</a:t>
            </a:r>
            <a:r>
              <a:rPr lang="en-US" dirty="0" smtClean="0"/>
              <a:t>).</a:t>
            </a:r>
          </a:p>
          <a:p>
            <a:r>
              <a:rPr lang="en-US" dirty="0" smtClean="0"/>
              <a:t>Summary of </a:t>
            </a:r>
            <a:r>
              <a:rPr lang="en-US" i="1" dirty="0" smtClean="0"/>
              <a:t>u</a:t>
            </a:r>
            <a:r>
              <a:rPr lang="en-US" dirty="0" smtClean="0"/>
              <a:t>: 2 Bloom filters and 2 short lists of UIDs.  Average size = 380 bytes for 2</a:t>
            </a:r>
            <a:r>
              <a:rPr lang="en-US" dirty="0" smtClean="0">
                <a:sym typeface="Symbol"/>
              </a:rPr>
              <a:t></a:t>
            </a:r>
            <a:r>
              <a:rPr lang="en-US" dirty="0" smtClean="0"/>
              <a:t> 5 explicit samples and 2 </a:t>
            </a:r>
            <a:r>
              <a:rPr lang="en-US" dirty="0" smtClean="0">
                <a:sym typeface="Symbol"/>
              </a:rPr>
              <a:t></a:t>
            </a:r>
            <a:r>
              <a:rPr lang="en-US" dirty="0" smtClean="0"/>
              <a:t> 1000 elements in Bloom filters with 10 hash functions.</a:t>
            </a:r>
          </a:p>
          <a:p>
            <a:r>
              <a:rPr lang="en-US" dirty="0" smtClean="0"/>
              <a:t>Five free parameters: Sampling parameters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and number of Bloom filter hash functions </a:t>
            </a:r>
            <a:r>
              <a:rPr lang="en-US" i="1" dirty="0" smtClean="0"/>
              <a:t>k</a:t>
            </a:r>
            <a:r>
              <a:rPr lang="en-US" dirty="0" smtClean="0"/>
              <a:t>.</a:t>
            </a:r>
          </a:p>
        </p:txBody>
      </p:sp>
      <p:sp>
        <p:nvSpPr>
          <p:cNvPr id="4" name="Slide Number Placeholder 3"/>
          <p:cNvSpPr>
            <a:spLocks noGrp="1"/>
          </p:cNvSpPr>
          <p:nvPr>
            <p:ph type="sldNum" sz="quarter" idx="12"/>
          </p:nvPr>
        </p:nvSpPr>
        <p:spPr/>
        <p:txBody>
          <a:bodyPr/>
          <a:lstStyle/>
          <a:p>
            <a:fld id="{7FA8CEAA-4541-4B12-B097-FC50E5E94BB3}" type="slidenum">
              <a:rPr lang="en-US" smtClean="0"/>
              <a:pPr/>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approximate (AP) neighborhood graph</a:t>
            </a:r>
            <a:endParaRPr lang="en-US" dirty="0"/>
          </a:p>
        </p:txBody>
      </p:sp>
      <p:sp>
        <p:nvSpPr>
          <p:cNvPr id="3" name="Content Placeholder 2"/>
          <p:cNvSpPr>
            <a:spLocks noGrp="1"/>
          </p:cNvSpPr>
          <p:nvPr>
            <p:ph idx="1"/>
          </p:nvPr>
        </p:nvSpPr>
        <p:spPr/>
        <p:txBody>
          <a:bodyPr>
            <a:normAutofit/>
          </a:bodyPr>
          <a:lstStyle/>
          <a:p>
            <a:r>
              <a:rPr lang="en-US" dirty="0" smtClean="0"/>
              <a:t>At query time, retrieve the neighborhood summary of each page in the result set </a:t>
            </a:r>
            <a:r>
              <a:rPr lang="en-US" i="1" dirty="0" smtClean="0"/>
              <a:t>R</a:t>
            </a:r>
            <a:r>
              <a:rPr lang="en-US" dirty="0" smtClean="0"/>
              <a:t>.</a:t>
            </a:r>
          </a:p>
          <a:p>
            <a:r>
              <a:rPr lang="en-US" dirty="0" smtClean="0"/>
              <a:t>Neighborhood vertex set </a:t>
            </a:r>
            <a:r>
              <a:rPr lang="en-US" i="1" dirty="0" smtClean="0"/>
              <a:t>V</a:t>
            </a:r>
            <a:r>
              <a:rPr lang="en-US" i="1" baseline="-25000" dirty="0" smtClean="0"/>
              <a:t>R</a:t>
            </a:r>
            <a:r>
              <a:rPr lang="en-US" dirty="0" smtClean="0"/>
              <a:t> = union of </a:t>
            </a:r>
            <a:r>
              <a:rPr lang="en-US" i="1" dirty="0" smtClean="0"/>
              <a:t>R</a:t>
            </a:r>
            <a:r>
              <a:rPr lang="en-US" dirty="0" smtClean="0"/>
              <a:t> and all explicitly stored samples in the summaries. </a:t>
            </a:r>
          </a:p>
          <a:p>
            <a:r>
              <a:rPr lang="en-US" dirty="0" smtClean="0"/>
              <a:t>For each </a:t>
            </a:r>
            <a:r>
              <a:rPr lang="en-US" i="1" dirty="0" smtClean="0">
                <a:sym typeface="Symbol"/>
              </a:rPr>
              <a:t>u</a:t>
            </a:r>
            <a:r>
              <a:rPr lang="en-US" dirty="0" smtClean="0"/>
              <a:t> in </a:t>
            </a:r>
            <a:r>
              <a:rPr lang="en-US" i="1" dirty="0" smtClean="0"/>
              <a:t>R</a:t>
            </a:r>
            <a:r>
              <a:rPr lang="en-US" dirty="0" smtClean="0"/>
              <a:t>, if Bloom filter containing samples of </a:t>
            </a:r>
            <a:r>
              <a:rPr lang="en-US" i="1" dirty="0" smtClean="0"/>
              <a:t>I</a:t>
            </a:r>
            <a:r>
              <a:rPr lang="en-US" dirty="0" smtClean="0"/>
              <a:t>(</a:t>
            </a:r>
            <a:r>
              <a:rPr lang="en-US" i="1" dirty="0" smtClean="0"/>
              <a:t>u</a:t>
            </a:r>
            <a:r>
              <a:rPr lang="en-US" dirty="0" smtClean="0"/>
              <a:t>) contains a v in </a:t>
            </a:r>
            <a:r>
              <a:rPr lang="en-US" i="1" dirty="0" smtClean="0"/>
              <a:t>V</a:t>
            </a:r>
            <a:r>
              <a:rPr lang="en-US" i="1" baseline="-25000" dirty="0" smtClean="0"/>
              <a:t>R</a:t>
            </a:r>
            <a:r>
              <a:rPr lang="en-US" dirty="0" smtClean="0"/>
              <a:t>, add edge (</a:t>
            </a:r>
            <a:r>
              <a:rPr lang="en-US" i="1" dirty="0" smtClean="0"/>
              <a:t>u</a:t>
            </a:r>
            <a:r>
              <a:rPr lang="en-US" dirty="0" smtClean="0"/>
              <a:t>,</a:t>
            </a:r>
            <a:r>
              <a:rPr lang="en-US" i="1" dirty="0" smtClean="0"/>
              <a:t>v</a:t>
            </a:r>
            <a:r>
              <a:rPr lang="en-US" dirty="0" smtClean="0"/>
              <a:t>) to approximate neighborhood edge set </a:t>
            </a:r>
            <a:r>
              <a:rPr lang="en-US" i="1" dirty="0" smtClean="0"/>
              <a:t>E</a:t>
            </a:r>
            <a:r>
              <a:rPr lang="en-US" i="1" baseline="-25000" dirty="0" smtClean="0"/>
              <a:t>R</a:t>
            </a:r>
            <a:r>
              <a:rPr lang="en-US" dirty="0" smtClean="0"/>
              <a:t>.  Analogous for </a:t>
            </a:r>
            <a:r>
              <a:rPr lang="en-US" i="1" dirty="0" smtClean="0"/>
              <a:t>O</a:t>
            </a:r>
            <a:r>
              <a:rPr lang="en-US" dirty="0" smtClean="0"/>
              <a:t>(</a:t>
            </a:r>
            <a:r>
              <a:rPr lang="en-US" i="1" dirty="0" smtClean="0"/>
              <a:t>u</a:t>
            </a:r>
            <a:r>
              <a:rPr lang="en-US" dirty="0" smtClean="0"/>
              <a:t>).</a:t>
            </a:r>
          </a:p>
          <a:p>
            <a:pPr>
              <a:buNone/>
            </a:pPr>
            <a:endParaRPr lang="en-US" dirty="0" smtClean="0"/>
          </a:p>
        </p:txBody>
      </p:sp>
      <p:sp>
        <p:nvSpPr>
          <p:cNvPr id="4" name="Slide Number Placeholder 3"/>
          <p:cNvSpPr>
            <a:spLocks noGrp="1"/>
          </p:cNvSpPr>
          <p:nvPr>
            <p:ph type="sldNum" sz="quarter" idx="12"/>
          </p:nvPr>
        </p:nvSpPr>
        <p:spPr/>
        <p:txBody>
          <a:bodyPr/>
          <a:lstStyle/>
          <a:p>
            <a:fld id="{4739ACDD-8FF5-44D2-9ECD-06695083AFDF}"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the number of Bloom filter hash functions on effectiveness</a:t>
            </a:r>
            <a:endParaRPr lang="en-US" dirty="0"/>
          </a:p>
        </p:txBody>
      </p:sp>
      <p:pic>
        <p:nvPicPr>
          <p:cNvPr id="48130" name="Picture 2"/>
          <p:cNvPicPr>
            <a:picLocks noChangeAspect="1" noChangeArrowheads="1"/>
          </p:cNvPicPr>
          <p:nvPr/>
        </p:nvPicPr>
        <p:blipFill>
          <a:blip r:embed="rId3"/>
          <a:srcRect/>
          <a:stretch>
            <a:fillRect/>
          </a:stretch>
        </p:blipFill>
        <p:spPr bwMode="auto">
          <a:xfrm>
            <a:off x="762000" y="1676400"/>
            <a:ext cx="7474081" cy="4959253"/>
          </a:xfrm>
          <a:prstGeom prst="rect">
            <a:avLst/>
          </a:prstGeom>
          <a:noFill/>
          <a:ln w="9525">
            <a:noFill/>
            <a:miter lim="800000"/>
            <a:headEnd/>
            <a:tailEnd/>
          </a:ln>
          <a:effectLst/>
        </p:spPr>
      </p:pic>
      <p:sp>
        <p:nvSpPr>
          <p:cNvPr id="4" name="TextBox 3"/>
          <p:cNvSpPr txBox="1"/>
          <p:nvPr/>
        </p:nvSpPr>
        <p:spPr>
          <a:xfrm>
            <a:off x="5334000" y="2209800"/>
            <a:ext cx="2667000" cy="369332"/>
          </a:xfrm>
          <a:prstGeom prst="rect">
            <a:avLst/>
          </a:prstGeom>
          <a:noFill/>
        </p:spPr>
        <p:txBody>
          <a:bodyPr wrap="square" rtlCol="0">
            <a:spAutoFit/>
          </a:bodyPr>
          <a:lstStyle/>
          <a:p>
            <a:r>
              <a:rPr lang="en-US" dirty="0" smtClean="0"/>
              <a:t>SALSA-AP(6,2,1000,800,</a:t>
            </a:r>
            <a:r>
              <a:rPr lang="en-US" i="1" dirty="0" smtClean="0"/>
              <a:t>k</a:t>
            </a:r>
            <a:r>
              <a:rPr lang="en-US" dirty="0" smtClean="0"/>
              <a:t>)</a:t>
            </a:r>
            <a:endParaRPr lang="en-US" dirty="0"/>
          </a:p>
        </p:txBody>
      </p:sp>
      <p:sp>
        <p:nvSpPr>
          <p:cNvPr id="5" name="Slide Number Placeholder 4"/>
          <p:cNvSpPr>
            <a:spLocks noGrp="1"/>
          </p:cNvSpPr>
          <p:nvPr>
            <p:ph type="sldNum" sz="quarter" idx="12"/>
          </p:nvPr>
        </p:nvSpPr>
        <p:spPr/>
        <p:txBody>
          <a:bodyPr/>
          <a:lstStyle/>
          <a:p>
            <a:fld id="{EE46FCFF-C3DE-4872-BE2D-5DC5FFDFAF4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Link-based ranking</a:t>
            </a:r>
            <a:endParaRPr lang="en-US" dirty="0"/>
          </a:p>
        </p:txBody>
      </p:sp>
      <p:sp>
        <p:nvSpPr>
          <p:cNvPr id="3" name="Content Placeholder 2"/>
          <p:cNvSpPr>
            <a:spLocks noGrp="1"/>
          </p:cNvSpPr>
          <p:nvPr>
            <p:ph idx="1"/>
          </p:nvPr>
        </p:nvSpPr>
        <p:spPr/>
        <p:txBody>
          <a:bodyPr>
            <a:normAutofit lnSpcReduction="10000"/>
          </a:bodyPr>
          <a:lstStyle/>
          <a:p>
            <a:r>
              <a:rPr lang="en-US" dirty="0" smtClean="0"/>
              <a:t>Hyperlinks are a valuable feature for ranking of web search results</a:t>
            </a:r>
          </a:p>
          <a:p>
            <a:pPr lvl="1"/>
            <a:r>
              <a:rPr lang="en-US" dirty="0" smtClean="0"/>
              <a:t>Combined with many other features (text, traffic)</a:t>
            </a:r>
          </a:p>
          <a:p>
            <a:r>
              <a:rPr lang="en-US" dirty="0" smtClean="0"/>
              <a:t>Known query-dependent link-based ranking algorithms (SALSA &amp; variants) provide better signal than known query-independent ones (PageRank, in-degree)</a:t>
            </a:r>
          </a:p>
          <a:p>
            <a:r>
              <a:rPr lang="en-US" dirty="0" smtClean="0"/>
              <a:t>But: SALSA requires substantial query-time work; PageRank</a:t>
            </a:r>
            <a:r>
              <a:rPr lang="en-US" dirty="0"/>
              <a:t> </a:t>
            </a:r>
            <a:r>
              <a:rPr lang="en-US" dirty="0" smtClean="0"/>
              <a:t>etc. is pre-computed</a:t>
            </a:r>
          </a:p>
          <a:p>
            <a:pPr>
              <a:buNone/>
            </a:pPr>
            <a:endParaRPr lang="en-US" dirty="0"/>
          </a:p>
        </p:txBody>
      </p:sp>
      <p:sp>
        <p:nvSpPr>
          <p:cNvPr id="4" name="Slide Number Placeholder 3"/>
          <p:cNvSpPr>
            <a:spLocks noGrp="1"/>
          </p:cNvSpPr>
          <p:nvPr>
            <p:ph type="sldNum" sz="quarter" idx="12"/>
          </p:nvPr>
        </p:nvSpPr>
        <p:spPr/>
        <p:txBody>
          <a:bodyPr/>
          <a:lstStyle/>
          <a:p>
            <a:fld id="{2F7C7DEF-2AA5-4BF5-8387-6D1308D46CA3}"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Turning the SALSA-AP sampling parameters </a:t>
            </a:r>
            <a:r>
              <a:rPr lang="en-US" i="1" dirty="0" smtClean="0"/>
              <a:t>a</a:t>
            </a:r>
            <a:r>
              <a:rPr lang="en-US" dirty="0" smtClean="0"/>
              <a:t> and </a:t>
            </a:r>
            <a:r>
              <a:rPr lang="en-US" i="1" dirty="0" smtClean="0"/>
              <a:t>b</a:t>
            </a:r>
            <a:endParaRPr lang="en-US" i="1" dirty="0"/>
          </a:p>
        </p:txBody>
      </p:sp>
      <p:pic>
        <p:nvPicPr>
          <p:cNvPr id="49154" name="Picture 2"/>
          <p:cNvPicPr>
            <a:picLocks noChangeAspect="1" noChangeArrowheads="1"/>
          </p:cNvPicPr>
          <p:nvPr/>
        </p:nvPicPr>
        <p:blipFill>
          <a:blip r:embed="rId3"/>
          <a:srcRect/>
          <a:stretch>
            <a:fillRect/>
          </a:stretch>
        </p:blipFill>
        <p:spPr bwMode="auto">
          <a:xfrm>
            <a:off x="228600" y="2286000"/>
            <a:ext cx="8773921" cy="2741040"/>
          </a:xfrm>
          <a:prstGeom prst="rect">
            <a:avLst/>
          </a:prstGeom>
          <a:noFill/>
          <a:ln w="9525">
            <a:noFill/>
            <a:miter lim="800000"/>
            <a:headEnd/>
            <a:tailEnd/>
          </a:ln>
          <a:effectLst/>
        </p:spPr>
      </p:pic>
      <p:sp>
        <p:nvSpPr>
          <p:cNvPr id="4" name="Oval 3"/>
          <p:cNvSpPr/>
          <p:nvPr/>
        </p:nvSpPr>
        <p:spPr>
          <a:xfrm>
            <a:off x="4462272" y="347472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5486400"/>
            <a:ext cx="8077200" cy="830997"/>
          </a:xfrm>
          <a:prstGeom prst="rect">
            <a:avLst/>
          </a:prstGeom>
          <a:noFill/>
        </p:spPr>
        <p:txBody>
          <a:bodyPr wrap="square" rtlCol="0">
            <a:spAutoFit/>
          </a:bodyPr>
          <a:lstStyle/>
          <a:p>
            <a:r>
              <a:rPr lang="en-US" sz="2400" dirty="0" smtClean="0"/>
              <a:t>SALSA-AP(3,5,1000,800,15) is significantly more effective than best SALSA-CS (NDCG@10 = 0.1816)</a:t>
            </a:r>
            <a:endParaRPr lang="en-US" sz="2400" dirty="0"/>
          </a:p>
        </p:txBody>
      </p:sp>
      <p:sp>
        <p:nvSpPr>
          <p:cNvPr id="6" name="Slide Number Placeholder 5"/>
          <p:cNvSpPr>
            <a:spLocks noGrp="1"/>
          </p:cNvSpPr>
          <p:nvPr>
            <p:ph type="sldNum" sz="quarter" idx="12"/>
          </p:nvPr>
        </p:nvSpPr>
        <p:spPr/>
        <p:txBody>
          <a:bodyPr/>
          <a:lstStyle/>
          <a:p>
            <a:fld id="{EE46FCFF-C3DE-4872-BE2D-5DC5FFDFAF4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SALSA-AP space/effectiveness tradeoff </a:t>
            </a:r>
            <a:endParaRPr lang="en-US" dirty="0"/>
          </a:p>
        </p:txBody>
      </p:sp>
      <p:pic>
        <p:nvPicPr>
          <p:cNvPr id="50178" name="Picture 2"/>
          <p:cNvPicPr>
            <a:picLocks noChangeAspect="1" noChangeArrowheads="1"/>
          </p:cNvPicPr>
          <p:nvPr/>
        </p:nvPicPr>
        <p:blipFill>
          <a:blip r:embed="rId3"/>
          <a:srcRect/>
          <a:stretch>
            <a:fillRect/>
          </a:stretch>
        </p:blipFill>
        <p:spPr bwMode="auto">
          <a:xfrm>
            <a:off x="461361" y="1259746"/>
            <a:ext cx="8454039" cy="552205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E46FCFF-C3DE-4872-BE2D-5DC5FFDFAF4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puzzle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SALSA-AP is performing much better than SALSA-CS</a:t>
            </a:r>
          </a:p>
          <a:p>
            <a:r>
              <a:rPr lang="en-US" dirty="0" smtClean="0"/>
              <a:t>AP neighborhood graph is an approximation of CS neighborhood graph. Notable differences:</a:t>
            </a:r>
          </a:p>
          <a:p>
            <a:pPr lvl="1"/>
            <a:r>
              <a:rPr lang="en-US" dirty="0" smtClean="0"/>
              <a:t>AP graph does not contain edges that don’t touch results (due to the very construction of the graph)</a:t>
            </a:r>
          </a:p>
          <a:p>
            <a:pPr lvl="1"/>
            <a:r>
              <a:rPr lang="en-US" dirty="0" smtClean="0"/>
              <a:t>AP contains only a sample of the remaining edges</a:t>
            </a:r>
          </a:p>
          <a:p>
            <a:pPr lvl="1"/>
            <a:r>
              <a:rPr lang="en-US" dirty="0" smtClean="0"/>
              <a:t>Possibility of phantom edges due to Bloom filter false-positives</a:t>
            </a:r>
          </a:p>
          <a:p>
            <a:r>
              <a:rPr lang="en-US" dirty="0" smtClean="0"/>
              <a:t>Is better performance is due to these differences?</a:t>
            </a:r>
            <a:endParaRPr lang="en-US" dirty="0"/>
          </a:p>
        </p:txBody>
      </p:sp>
      <p:sp>
        <p:nvSpPr>
          <p:cNvPr id="4" name="Slide Number Placeholder 3"/>
          <p:cNvSpPr>
            <a:spLocks noGrp="1"/>
          </p:cNvSpPr>
          <p:nvPr>
            <p:ph type="sldNum" sz="quarter" idx="12"/>
          </p:nvPr>
        </p:nvSpPr>
        <p:spPr/>
        <p:txBody>
          <a:bodyPr/>
          <a:lstStyle/>
          <a:p>
            <a:fld id="{883F3051-5115-489F-865A-E05D09BBD797}"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t>
            </a:r>
            <a:r>
              <a:rPr lang="en-US" dirty="0" smtClean="0"/>
              <a:t>“edges-touch-results” (ETR) </a:t>
            </a:r>
            <a:r>
              <a:rPr lang="en-US" dirty="0" smtClean="0"/>
              <a:t>neighborhood graph</a:t>
            </a:r>
            <a:endParaRPr lang="en-US" dirty="0"/>
          </a:p>
        </p:txBody>
      </p:sp>
      <p:pic>
        <p:nvPicPr>
          <p:cNvPr id="54274" name="Picture 2"/>
          <p:cNvPicPr>
            <a:picLocks noChangeAspect="1" noChangeArrowheads="1"/>
          </p:cNvPicPr>
          <p:nvPr/>
        </p:nvPicPr>
        <p:blipFill>
          <a:blip r:embed="rId3"/>
          <a:srcRect/>
          <a:stretch>
            <a:fillRect/>
          </a:stretch>
        </p:blipFill>
        <p:spPr bwMode="auto">
          <a:xfrm>
            <a:off x="156786" y="2138363"/>
            <a:ext cx="8911014" cy="1725841"/>
          </a:xfrm>
          <a:prstGeom prst="rect">
            <a:avLst/>
          </a:prstGeom>
          <a:noFill/>
          <a:ln w="9525">
            <a:noFill/>
            <a:miter lim="800000"/>
            <a:headEnd/>
            <a:tailEnd/>
          </a:ln>
          <a:effectLst/>
        </p:spPr>
      </p:pic>
      <p:sp>
        <p:nvSpPr>
          <p:cNvPr id="4" name="TextBox 3"/>
          <p:cNvSpPr txBox="1"/>
          <p:nvPr/>
        </p:nvSpPr>
        <p:spPr>
          <a:xfrm>
            <a:off x="304800" y="4419600"/>
            <a:ext cx="8458200" cy="1169551"/>
          </a:xfrm>
          <a:prstGeom prst="rect">
            <a:avLst/>
          </a:prstGeom>
          <a:noFill/>
        </p:spPr>
        <p:txBody>
          <a:bodyPr wrap="square" rtlCol="0">
            <a:spAutoFit/>
          </a:bodyPr>
          <a:lstStyle/>
          <a:p>
            <a:r>
              <a:rPr lang="en-US" sz="2800" dirty="0" smtClean="0"/>
              <a:t>Sample neighboring vertices of results as in SALSA-CS</a:t>
            </a:r>
          </a:p>
          <a:p>
            <a:pPr>
              <a:lnSpc>
                <a:spcPct val="150000"/>
              </a:lnSpc>
            </a:pPr>
            <a:r>
              <a:rPr lang="en-US" sz="2800" dirty="0" smtClean="0"/>
              <a:t>Include only edges that touch a result  </a:t>
            </a:r>
            <a:endParaRPr lang="en-US" sz="2800" dirty="0"/>
          </a:p>
        </p:txBody>
      </p:sp>
      <p:sp>
        <p:nvSpPr>
          <p:cNvPr id="5" name="Slide Number Placeholder 4"/>
          <p:cNvSpPr>
            <a:spLocks noGrp="1"/>
          </p:cNvSpPr>
          <p:nvPr>
            <p:ph type="sldNum" sz="quarter" idx="12"/>
          </p:nvPr>
        </p:nvSpPr>
        <p:spPr/>
        <p:txBody>
          <a:bodyPr/>
          <a:lstStyle/>
          <a:p>
            <a:fld id="{EE46FCFF-C3DE-4872-BE2D-5DC5FFDFAF42}"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SALSA-ETR</a:t>
            </a:r>
            <a:endParaRPr lang="en-US" dirty="0"/>
          </a:p>
        </p:txBody>
      </p:sp>
      <p:pic>
        <p:nvPicPr>
          <p:cNvPr id="51203" name="Picture 3"/>
          <p:cNvPicPr>
            <a:picLocks noChangeAspect="1" noChangeArrowheads="1"/>
          </p:cNvPicPr>
          <p:nvPr/>
        </p:nvPicPr>
        <p:blipFill>
          <a:blip r:embed="rId3"/>
          <a:srcRect/>
          <a:stretch>
            <a:fillRect/>
          </a:stretch>
        </p:blipFill>
        <p:spPr bwMode="auto">
          <a:xfrm>
            <a:off x="381000" y="2209800"/>
            <a:ext cx="8271249" cy="2569725"/>
          </a:xfrm>
          <a:prstGeom prst="rect">
            <a:avLst/>
          </a:prstGeom>
          <a:noFill/>
          <a:ln w="9525">
            <a:noFill/>
            <a:miter lim="800000"/>
            <a:headEnd/>
            <a:tailEnd/>
          </a:ln>
          <a:effectLst/>
        </p:spPr>
      </p:pic>
      <p:sp>
        <p:nvSpPr>
          <p:cNvPr id="5" name="TextBox 4"/>
          <p:cNvSpPr txBox="1"/>
          <p:nvPr/>
        </p:nvSpPr>
        <p:spPr>
          <a:xfrm>
            <a:off x="457200" y="5181600"/>
            <a:ext cx="8382000" cy="523220"/>
          </a:xfrm>
          <a:prstGeom prst="rect">
            <a:avLst/>
          </a:prstGeom>
          <a:noFill/>
        </p:spPr>
        <p:txBody>
          <a:bodyPr wrap="square" rtlCol="0">
            <a:spAutoFit/>
          </a:bodyPr>
          <a:lstStyle/>
          <a:p>
            <a:r>
              <a:rPr lang="en-US" sz="2800" dirty="0" smtClean="0"/>
              <a:t>Better than SALSA-CS, but still not as good as SALSA-AP!</a:t>
            </a:r>
          </a:p>
        </p:txBody>
      </p:sp>
      <p:sp>
        <p:nvSpPr>
          <p:cNvPr id="6" name="Oval 5"/>
          <p:cNvSpPr/>
          <p:nvPr/>
        </p:nvSpPr>
        <p:spPr>
          <a:xfrm>
            <a:off x="4343400" y="32004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t>
            </a:r>
            <a:r>
              <a:rPr lang="en-US" dirty="0" smtClean="0"/>
              <a:t>“sampled-edges-touch-results” (SETR) </a:t>
            </a:r>
            <a:r>
              <a:rPr lang="en-US" dirty="0" smtClean="0"/>
              <a:t>neighborhood graph</a:t>
            </a:r>
            <a:endParaRPr lang="en-US" dirty="0"/>
          </a:p>
        </p:txBody>
      </p:sp>
      <p:pic>
        <p:nvPicPr>
          <p:cNvPr id="53250" name="Picture 2"/>
          <p:cNvPicPr>
            <a:picLocks noChangeAspect="1" noChangeArrowheads="1"/>
          </p:cNvPicPr>
          <p:nvPr/>
        </p:nvPicPr>
        <p:blipFill>
          <a:blip r:embed="rId3"/>
          <a:srcRect/>
          <a:stretch>
            <a:fillRect/>
          </a:stretch>
        </p:blipFill>
        <p:spPr bwMode="auto">
          <a:xfrm>
            <a:off x="156786" y="1963904"/>
            <a:ext cx="8911014" cy="2227096"/>
          </a:xfrm>
          <a:prstGeom prst="rect">
            <a:avLst/>
          </a:prstGeom>
          <a:noFill/>
          <a:ln w="9525">
            <a:noFill/>
            <a:miter lim="800000"/>
            <a:headEnd/>
            <a:tailEnd/>
          </a:ln>
          <a:effectLst/>
        </p:spPr>
      </p:pic>
      <p:sp>
        <p:nvSpPr>
          <p:cNvPr id="4" name="TextBox 3"/>
          <p:cNvSpPr txBox="1"/>
          <p:nvPr/>
        </p:nvSpPr>
        <p:spPr>
          <a:xfrm>
            <a:off x="381000" y="4800600"/>
            <a:ext cx="8458200" cy="1384995"/>
          </a:xfrm>
          <a:prstGeom prst="rect">
            <a:avLst/>
          </a:prstGeom>
          <a:noFill/>
        </p:spPr>
        <p:txBody>
          <a:bodyPr wrap="square" rtlCol="0">
            <a:spAutoFit/>
          </a:bodyPr>
          <a:lstStyle/>
          <a:p>
            <a:r>
              <a:rPr lang="en-US" sz="2800" dirty="0" smtClean="0"/>
              <a:t>Four parameters (one less than AP neighborhood graph):</a:t>
            </a:r>
          </a:p>
          <a:p>
            <a:pPr>
              <a:buFont typeface="Arial" pitchFamily="34" charset="0"/>
              <a:buChar char="•"/>
            </a:pPr>
            <a:r>
              <a:rPr lang="en-US" sz="2800" dirty="0" smtClean="0"/>
              <a:t> vertex sampling parameters </a:t>
            </a:r>
            <a:r>
              <a:rPr lang="en-US" sz="2800" i="1" dirty="0" smtClean="0"/>
              <a:t>a</a:t>
            </a:r>
            <a:r>
              <a:rPr lang="en-US" sz="2800" dirty="0" smtClean="0"/>
              <a:t> and </a:t>
            </a:r>
            <a:r>
              <a:rPr lang="en-US" sz="2800" i="1" dirty="0" smtClean="0"/>
              <a:t>b</a:t>
            </a:r>
          </a:p>
          <a:p>
            <a:pPr>
              <a:buFont typeface="Arial" pitchFamily="34" charset="0"/>
              <a:buChar char="•"/>
            </a:pPr>
            <a:r>
              <a:rPr lang="en-US" sz="2800" dirty="0" smtClean="0"/>
              <a:t> edge sampling parameters </a:t>
            </a:r>
            <a:r>
              <a:rPr lang="en-US" sz="2800" i="1" dirty="0" smtClean="0"/>
              <a:t>c</a:t>
            </a:r>
            <a:r>
              <a:rPr lang="en-US" sz="2800" dirty="0" smtClean="0"/>
              <a:t> and </a:t>
            </a:r>
            <a:r>
              <a:rPr lang="en-US" sz="2800" i="1" dirty="0" smtClean="0"/>
              <a:t>d</a:t>
            </a:r>
            <a:endParaRPr lang="en-US" sz="2800" i="1" dirty="0"/>
          </a:p>
        </p:txBody>
      </p:sp>
      <p:sp>
        <p:nvSpPr>
          <p:cNvPr id="5" name="Slide Number Placeholder 4"/>
          <p:cNvSpPr>
            <a:spLocks noGrp="1"/>
          </p:cNvSpPr>
          <p:nvPr>
            <p:ph type="sldNum" sz="quarter" idx="12"/>
          </p:nvPr>
        </p:nvSpPr>
        <p:spPr/>
        <p:txBody>
          <a:bodyPr/>
          <a:lstStyle/>
          <a:p>
            <a:fld id="{EE46FCFF-C3DE-4872-BE2D-5DC5FFDFAF42}"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SALSA-SETR</a:t>
            </a:r>
            <a:endParaRPr lang="en-US" dirty="0"/>
          </a:p>
        </p:txBody>
      </p:sp>
      <p:pic>
        <p:nvPicPr>
          <p:cNvPr id="52227" name="Picture 3"/>
          <p:cNvPicPr>
            <a:picLocks noChangeAspect="1" noChangeArrowheads="1"/>
          </p:cNvPicPr>
          <p:nvPr/>
        </p:nvPicPr>
        <p:blipFill>
          <a:blip r:embed="rId3"/>
          <a:srcRect/>
          <a:stretch>
            <a:fillRect/>
          </a:stretch>
        </p:blipFill>
        <p:spPr bwMode="auto">
          <a:xfrm>
            <a:off x="152400" y="2057400"/>
            <a:ext cx="8819619" cy="2746751"/>
          </a:xfrm>
          <a:prstGeom prst="rect">
            <a:avLst/>
          </a:prstGeom>
          <a:noFill/>
          <a:ln w="9525">
            <a:noFill/>
            <a:miter lim="800000"/>
            <a:headEnd/>
            <a:tailEnd/>
          </a:ln>
          <a:effectLst/>
        </p:spPr>
      </p:pic>
      <p:sp>
        <p:nvSpPr>
          <p:cNvPr id="5" name="Oval 4"/>
          <p:cNvSpPr/>
          <p:nvPr/>
        </p:nvSpPr>
        <p:spPr>
          <a:xfrm>
            <a:off x="4419600" y="3429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5181600"/>
            <a:ext cx="8153400" cy="400110"/>
          </a:xfrm>
          <a:prstGeom prst="rect">
            <a:avLst/>
          </a:prstGeom>
          <a:noFill/>
        </p:spPr>
        <p:txBody>
          <a:bodyPr wrap="square" rtlCol="0">
            <a:spAutoFit/>
          </a:bodyPr>
          <a:lstStyle/>
          <a:p>
            <a:r>
              <a:rPr lang="en-US" sz="2000" dirty="0" smtClean="0"/>
              <a:t>So, best parameterizations of SALSA-AP and SALSA-SETR are equally effective</a:t>
            </a:r>
            <a:endParaRPr lang="en-US" sz="2000" dirty="0"/>
          </a:p>
        </p:txBody>
      </p:sp>
      <p:sp>
        <p:nvSpPr>
          <p:cNvPr id="7" name="Slide Number Placeholder 6"/>
          <p:cNvSpPr>
            <a:spLocks noGrp="1"/>
          </p:cNvSpPr>
          <p:nvPr>
            <p:ph type="sldNum" sz="quarter" idx="12"/>
          </p:nvPr>
        </p:nvSpPr>
        <p:spPr/>
        <p:txBody>
          <a:bodyPr/>
          <a:lstStyle/>
          <a:p>
            <a:fld id="{EE46FCFF-C3DE-4872-BE2D-5DC5FFDFAF42}"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of results</a:t>
            </a:r>
            <a:endParaRPr lang="en-US" dirty="0"/>
          </a:p>
        </p:txBody>
      </p:sp>
      <p:pic>
        <p:nvPicPr>
          <p:cNvPr id="45060" name="Picture 4"/>
          <p:cNvPicPr>
            <a:picLocks noChangeAspect="1" noChangeArrowheads="1"/>
          </p:cNvPicPr>
          <p:nvPr/>
        </p:nvPicPr>
        <p:blipFill>
          <a:blip r:embed="rId3"/>
          <a:srcRect/>
          <a:stretch>
            <a:fillRect/>
          </a:stretch>
        </p:blipFill>
        <p:spPr bwMode="auto">
          <a:xfrm>
            <a:off x="365760" y="1188720"/>
            <a:ext cx="8408341" cy="56419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E46FCFF-C3DE-4872-BE2D-5DC5FFDFAF42}"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less is more</a:t>
            </a:r>
            <a:endParaRPr lang="en-US" dirty="0"/>
          </a:p>
        </p:txBody>
      </p:sp>
      <p:sp>
        <p:nvSpPr>
          <p:cNvPr id="3" name="Content Placeholder 2"/>
          <p:cNvSpPr>
            <a:spLocks noGrp="1"/>
          </p:cNvSpPr>
          <p:nvPr>
            <p:ph idx="1"/>
          </p:nvPr>
        </p:nvSpPr>
        <p:spPr/>
        <p:txBody>
          <a:bodyPr/>
          <a:lstStyle/>
          <a:p>
            <a:r>
              <a:rPr lang="en-US" dirty="0" smtClean="0"/>
              <a:t>Counterintuitive behaviors:</a:t>
            </a:r>
          </a:p>
          <a:p>
            <a:pPr lvl="1"/>
            <a:r>
              <a:rPr lang="en-US" dirty="0" smtClean="0"/>
              <a:t>Sampling just a few neighbors of each result increases effectiveness</a:t>
            </a:r>
          </a:p>
          <a:p>
            <a:pPr lvl="1"/>
            <a:r>
              <a:rPr lang="en-US" dirty="0" smtClean="0"/>
              <a:t>Sampling a moderate number of the admissible edges (as opposed to using all) increases effectiveness more</a:t>
            </a:r>
          </a:p>
          <a:p>
            <a:pPr>
              <a:buNone/>
            </a:pPr>
            <a:endParaRPr lang="en-US" dirty="0"/>
          </a:p>
        </p:txBody>
      </p:sp>
      <p:sp>
        <p:nvSpPr>
          <p:cNvPr id="4" name="Slide Number Placeholder 3"/>
          <p:cNvSpPr>
            <a:spLocks noGrp="1"/>
          </p:cNvSpPr>
          <p:nvPr>
            <p:ph type="sldNum" sz="quarter" idx="12"/>
          </p:nvPr>
        </p:nvSpPr>
        <p:spPr/>
        <p:txBody>
          <a:bodyPr/>
          <a:lstStyle/>
          <a:p>
            <a:fld id="{DE4E7923-FBD6-4644-9404-058C85176297}"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vertices get sampled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Out-linkers of </a:t>
            </a:r>
            <a:r>
              <a:rPr lang="en-US" i="1" dirty="0" smtClean="0"/>
              <a:t>u</a:t>
            </a:r>
            <a:r>
              <a:rPr lang="en-US" dirty="0" smtClean="0"/>
              <a:t>:</a:t>
            </a:r>
          </a:p>
          <a:p>
            <a:pPr lvl="1"/>
            <a:r>
              <a:rPr lang="en-US" dirty="0" smtClean="0"/>
              <a:t>Result pages with few links (“selective” results) will get a larger fraction of their out-linkers included in </a:t>
            </a:r>
            <a:r>
              <a:rPr lang="en-US" i="1" dirty="0" smtClean="0"/>
              <a:t>V</a:t>
            </a:r>
            <a:r>
              <a:rPr lang="en-US" i="1" baseline="-25000" dirty="0" smtClean="0"/>
              <a:t>R</a:t>
            </a:r>
            <a:r>
              <a:rPr lang="en-US" dirty="0" smtClean="0"/>
              <a:t>.</a:t>
            </a:r>
          </a:p>
          <a:p>
            <a:pPr lvl="1"/>
            <a:r>
              <a:rPr lang="en-US" dirty="0" smtClean="0"/>
              <a:t>Out-linkers that are linked by multiple selective results are more likely to be sampled.</a:t>
            </a:r>
          </a:p>
          <a:p>
            <a:pPr lvl="1"/>
            <a:r>
              <a:rPr lang="en-US" dirty="0" smtClean="0"/>
              <a:t>Endorsements by multiple selective (and related) pages more meaningful.</a:t>
            </a:r>
          </a:p>
          <a:p>
            <a:r>
              <a:rPr lang="en-US" dirty="0" smtClean="0"/>
              <a:t>In-linkers of </a:t>
            </a:r>
            <a:r>
              <a:rPr lang="en-US" i="1" dirty="0" smtClean="0"/>
              <a:t>u</a:t>
            </a:r>
            <a:r>
              <a:rPr lang="en-US" dirty="0" smtClean="0"/>
              <a:t>:</a:t>
            </a:r>
          </a:p>
          <a:p>
            <a:pPr lvl="1"/>
            <a:r>
              <a:rPr lang="en-US" dirty="0" smtClean="0"/>
              <a:t>Result pages with few links to them (“unpopular” results) will get a larger fraction of their in-linkers included in </a:t>
            </a:r>
            <a:r>
              <a:rPr lang="en-US" i="1" dirty="0" smtClean="0"/>
              <a:t>V</a:t>
            </a:r>
            <a:r>
              <a:rPr lang="en-US" i="1" baseline="-25000" dirty="0" smtClean="0"/>
              <a:t>R</a:t>
            </a:r>
            <a:r>
              <a:rPr lang="en-US" dirty="0" smtClean="0"/>
              <a:t>.</a:t>
            </a:r>
          </a:p>
          <a:p>
            <a:pPr lvl="1"/>
            <a:r>
              <a:rPr lang="en-US" dirty="0" smtClean="0"/>
              <a:t>In-linkers that link to multiple unpopular results are more likely to be sampled.</a:t>
            </a:r>
          </a:p>
          <a:p>
            <a:pPr lvl="1"/>
            <a:r>
              <a:rPr lang="en-US" dirty="0" smtClean="0"/>
              <a:t>Endorsing an unpopular page is “against the mainstream”, which may make it more meaningful as well.</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8A3339D-4CF9-45F0-9143-FCDCAE214C26}" type="slidenum">
              <a:rPr lang="en-US" smtClean="0"/>
              <a:pPr/>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(theirs)</a:t>
            </a:r>
            <a:endParaRPr lang="en-US" dirty="0"/>
          </a:p>
        </p:txBody>
      </p:sp>
      <p:sp>
        <p:nvSpPr>
          <p:cNvPr id="3" name="Content Placeholder 2"/>
          <p:cNvSpPr>
            <a:spLocks noGrp="1"/>
          </p:cNvSpPr>
          <p:nvPr>
            <p:ph idx="1"/>
          </p:nvPr>
        </p:nvSpPr>
        <p:spPr/>
        <p:txBody>
          <a:bodyPr>
            <a:noAutofit/>
          </a:bodyPr>
          <a:lstStyle/>
          <a:p>
            <a:pPr>
              <a:spcBef>
                <a:spcPts val="800"/>
              </a:spcBef>
            </a:pPr>
            <a:r>
              <a:rPr lang="en-US" sz="2300" dirty="0" smtClean="0"/>
              <a:t>The quest for correct information on the web: hyper search engines (Marchiori 1997)</a:t>
            </a:r>
          </a:p>
          <a:p>
            <a:pPr>
              <a:spcBef>
                <a:spcPts val="800"/>
              </a:spcBef>
            </a:pPr>
            <a:r>
              <a:rPr lang="en-US" sz="2300" dirty="0" smtClean="0"/>
              <a:t>The PageRank citation ranking: Bringing order to the web </a:t>
            </a:r>
            <a:br>
              <a:rPr lang="en-US" sz="2300" dirty="0" smtClean="0"/>
            </a:br>
            <a:r>
              <a:rPr lang="en-US" sz="2300" dirty="0" smtClean="0"/>
              <a:t>(Page, Brin, Motwani, Winograd 1998)</a:t>
            </a:r>
          </a:p>
          <a:p>
            <a:pPr>
              <a:spcBef>
                <a:spcPts val="800"/>
              </a:spcBef>
            </a:pPr>
            <a:r>
              <a:rPr lang="en-US" sz="2300" dirty="0" smtClean="0"/>
              <a:t>Authoritative sources in a hyperlinked environment </a:t>
            </a:r>
            <a:br>
              <a:rPr lang="en-US" sz="2300" dirty="0" smtClean="0"/>
            </a:br>
            <a:r>
              <a:rPr lang="en-US" sz="2300" dirty="0" smtClean="0"/>
              <a:t>(Kleinberg 1998)</a:t>
            </a:r>
          </a:p>
          <a:p>
            <a:pPr>
              <a:spcBef>
                <a:spcPts val="800"/>
              </a:spcBef>
            </a:pPr>
            <a:r>
              <a:rPr lang="en-US" sz="2300" dirty="0" smtClean="0"/>
              <a:t>The Stochastic Approach for Link-Structure Analysis (SALSA) and the TKC Effect (Lempel &amp; Moran 2000)</a:t>
            </a:r>
          </a:p>
          <a:p>
            <a:pPr>
              <a:spcBef>
                <a:spcPts val="800"/>
              </a:spcBef>
            </a:pPr>
            <a:r>
              <a:rPr lang="en-US" sz="2300" dirty="0" smtClean="0"/>
              <a:t>… (lots more)</a:t>
            </a:r>
          </a:p>
        </p:txBody>
      </p:sp>
      <p:sp>
        <p:nvSpPr>
          <p:cNvPr id="4" name="Slide Number Placeholder 3"/>
          <p:cNvSpPr>
            <a:spLocks noGrp="1"/>
          </p:cNvSpPr>
          <p:nvPr>
            <p:ph type="sldNum" sz="quarter" idx="12"/>
          </p:nvPr>
        </p:nvSpPr>
        <p:spPr/>
        <p:txBody>
          <a:bodyPr/>
          <a:lstStyle/>
          <a:p>
            <a:fld id="{C673810C-0BD2-44E4-8D2E-6B508C3B96FE}"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edges get sampled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ETR omits edges that don’t touch results</a:t>
            </a:r>
          </a:p>
          <a:p>
            <a:pPr lvl="1"/>
            <a:r>
              <a:rPr lang="en-US" dirty="0" smtClean="0"/>
              <a:t>Results contain query terms, non-results don’t (although they may well be semantically related)</a:t>
            </a:r>
          </a:p>
          <a:p>
            <a:pPr lvl="1"/>
            <a:r>
              <a:rPr lang="en-US" dirty="0" smtClean="0"/>
              <a:t>Edges between pages where neither answers the query are less likely to be on-topic; i.e. ETR reduces topic drift</a:t>
            </a:r>
          </a:p>
          <a:p>
            <a:r>
              <a:rPr lang="en-US" dirty="0" smtClean="0"/>
              <a:t>SETR samples remaining admissible edges</a:t>
            </a:r>
          </a:p>
          <a:p>
            <a:pPr lvl="1"/>
            <a:r>
              <a:rPr lang="en-US" dirty="0" smtClean="0"/>
              <a:t>Edges contained in selective results or leading to unpopular results are more likely to be sampled</a:t>
            </a:r>
          </a:p>
          <a:p>
            <a:pPr lvl="1"/>
            <a:r>
              <a:rPr lang="en-US" dirty="0" smtClean="0"/>
              <a:t>As for vertices above, we postulate that selective and non-mainstream endorsements are more meaningful.</a:t>
            </a:r>
          </a:p>
        </p:txBody>
      </p:sp>
      <p:sp>
        <p:nvSpPr>
          <p:cNvPr id="4" name="Slide Number Placeholder 3"/>
          <p:cNvSpPr>
            <a:spLocks noGrp="1"/>
          </p:cNvSpPr>
          <p:nvPr>
            <p:ph type="sldNum" sz="quarter" idx="12"/>
          </p:nvPr>
        </p:nvSpPr>
        <p:spPr/>
        <p:txBody>
          <a:bodyPr/>
          <a:lstStyle/>
          <a:p>
            <a:fld id="{FB0F3F05-2076-475A-A5A0-2CD443BBC2AC}"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HITS/SALSA meta-algorithm has two parts:</a:t>
            </a:r>
          </a:p>
          <a:p>
            <a:pPr lvl="1"/>
            <a:r>
              <a:rPr lang="en-US" dirty="0" smtClean="0"/>
              <a:t>Choose a neighborhood graph of a result set</a:t>
            </a:r>
          </a:p>
          <a:p>
            <a:pPr lvl="1"/>
            <a:r>
              <a:rPr lang="en-US" dirty="0" smtClean="0"/>
              <a:t>Compute scores on that neighborhood graph</a:t>
            </a:r>
          </a:p>
          <a:p>
            <a:r>
              <a:rPr lang="en-US" dirty="0" smtClean="0"/>
              <a:t>Choice of neighborhood graph is as important as choice of scoring function!</a:t>
            </a:r>
          </a:p>
          <a:p>
            <a:r>
              <a:rPr lang="en-US" dirty="0" smtClean="0"/>
              <a:t>Sampling nodes and edges improves effectiveness</a:t>
            </a:r>
          </a:p>
          <a:p>
            <a:r>
              <a:rPr lang="en-US" dirty="0" smtClean="0"/>
              <a:t>Also improves efficiency, since less data has to be obtained &amp; processed</a:t>
            </a:r>
          </a:p>
          <a:p>
            <a:r>
              <a:rPr lang="en-US" dirty="0" smtClean="0"/>
              <a:t>Neighborhood can be precomputed &amp; approximately reconstructed at query time, with no ill effect on effectiveness and further improvements to efficiency</a:t>
            </a:r>
            <a:endParaRPr lang="en-US" dirty="0"/>
          </a:p>
        </p:txBody>
      </p:sp>
      <p:sp>
        <p:nvSpPr>
          <p:cNvPr id="4" name="Slide Number Placeholder 3"/>
          <p:cNvSpPr>
            <a:spLocks noGrp="1"/>
          </p:cNvSpPr>
          <p:nvPr>
            <p:ph type="sldNum" sz="quarter" idx="12"/>
          </p:nvPr>
        </p:nvSpPr>
        <p:spPr/>
        <p:txBody>
          <a:bodyPr/>
          <a:lstStyle/>
          <a:p>
            <a:fld id="{D00FA0BD-E8F0-4C47-BE99-A8E07156CD7F}" type="slidenum">
              <a:rPr lang="en-US" smtClean="0"/>
              <a:pPr/>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a:t>
            </a:r>
            <a:endParaRPr lang="en-US" dirty="0"/>
          </a:p>
        </p:txBody>
      </p:sp>
      <p:sp>
        <p:nvSpPr>
          <p:cNvPr id="3" name="Content Placeholder 2"/>
          <p:cNvSpPr>
            <a:spLocks noGrp="1"/>
          </p:cNvSpPr>
          <p:nvPr>
            <p:ph idx="1"/>
          </p:nvPr>
        </p:nvSpPr>
        <p:spPr/>
        <p:txBody>
          <a:bodyPr>
            <a:normAutofit lnSpcReduction="10000"/>
          </a:bodyPr>
          <a:lstStyle/>
          <a:p>
            <a:r>
              <a:rPr lang="en-US" dirty="0" smtClean="0"/>
              <a:t>Data sets not publicly available</a:t>
            </a:r>
          </a:p>
          <a:p>
            <a:pPr lvl="1">
              <a:buNone/>
            </a:pPr>
            <a:r>
              <a:rPr lang="en-US" dirty="0" smtClean="0"/>
              <a:t>	“</a:t>
            </a:r>
            <a:r>
              <a:rPr lang="en-US" dirty="0"/>
              <a:t>I have a serious problem with the data set used by the authors. It is large, apparently well built, and not publicly available. There is by now stream of papers using these data and making strong claims about the effectiveness of all ranking methods for the web at major conferences; for these papers no claim can be confirmed or evaluated</a:t>
            </a:r>
            <a:r>
              <a:rPr lang="en-US" dirty="0" smtClean="0"/>
              <a:t>.” (anonymous WSDM 2009 reviewer)</a:t>
            </a:r>
          </a:p>
          <a:p>
            <a:pPr lvl="1">
              <a:buNone/>
            </a:pPr>
            <a:r>
              <a:rPr lang="en-US" dirty="0" smtClean="0"/>
              <a:t>Plan to repeat using standard collections.</a:t>
            </a:r>
          </a:p>
        </p:txBody>
      </p:sp>
      <p:sp>
        <p:nvSpPr>
          <p:cNvPr id="4" name="Slide Number Placeholder 3"/>
          <p:cNvSpPr>
            <a:spLocks noGrp="1"/>
          </p:cNvSpPr>
          <p:nvPr>
            <p:ph type="sldNum" sz="quarter" idx="12"/>
          </p:nvPr>
        </p:nvSpPr>
        <p:spPr/>
        <p:txBody>
          <a:bodyPr/>
          <a:lstStyle/>
          <a:p>
            <a:fld id="{2B4CEF16-2284-48BB-9715-5040F4C59A35}" type="slidenum">
              <a:rPr lang="en-US" smtClean="0"/>
              <a:pPr/>
              <a:t>32</a:t>
            </a:fld>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a:t>
            </a:r>
            <a:endParaRPr lang="en-US" dirty="0"/>
          </a:p>
        </p:txBody>
      </p:sp>
      <p:sp>
        <p:nvSpPr>
          <p:cNvPr id="3" name="Content Placeholder 2"/>
          <p:cNvSpPr>
            <a:spLocks noGrp="1"/>
          </p:cNvSpPr>
          <p:nvPr>
            <p:ph idx="1"/>
          </p:nvPr>
        </p:nvSpPr>
        <p:spPr/>
        <p:txBody>
          <a:bodyPr>
            <a:normAutofit fontScale="92500"/>
          </a:bodyPr>
          <a:lstStyle/>
          <a:p>
            <a:r>
              <a:rPr lang="en-US" dirty="0" smtClean="0"/>
              <a:t>Issues with data sets: </a:t>
            </a:r>
          </a:p>
          <a:p>
            <a:pPr lvl="1"/>
            <a:r>
              <a:rPr lang="en-US" dirty="0" smtClean="0"/>
              <a:t>Web graph is old</a:t>
            </a:r>
          </a:p>
          <a:p>
            <a:pPr lvl="1"/>
            <a:r>
              <a:rPr lang="en-US" dirty="0" smtClean="0"/>
              <a:t>Small fraction of results are judged</a:t>
            </a:r>
          </a:p>
          <a:p>
            <a:pPr lvl="1"/>
            <a:r>
              <a:rPr lang="en-US" dirty="0" smtClean="0"/>
              <a:t>Intersection between graph &amp; results is modest</a:t>
            </a:r>
          </a:p>
          <a:p>
            <a:pPr>
              <a:buNone/>
            </a:pPr>
            <a:r>
              <a:rPr lang="en-US" dirty="0" smtClean="0"/>
              <a:t>	See above – plan to repeat using public collection</a:t>
            </a:r>
          </a:p>
          <a:p>
            <a:pPr>
              <a:spcBef>
                <a:spcPts val="1800"/>
              </a:spcBef>
            </a:pPr>
            <a:r>
              <a:rPr lang="en-US" dirty="0" smtClean="0"/>
              <a:t>Examined only effectiveness of isolated features</a:t>
            </a:r>
          </a:p>
          <a:p>
            <a:pPr lvl="1"/>
            <a:r>
              <a:rPr lang="en-US" dirty="0" smtClean="0"/>
              <a:t>Linear combinations with BM25F still improves over PageRank &amp; BM25F, but improvements smaller</a:t>
            </a:r>
          </a:p>
        </p:txBody>
      </p:sp>
      <p:sp>
        <p:nvSpPr>
          <p:cNvPr id="4" name="Slide Number Placeholder 3"/>
          <p:cNvSpPr>
            <a:spLocks noGrp="1"/>
          </p:cNvSpPr>
          <p:nvPr>
            <p:ph type="sldNum" sz="quarter" idx="12"/>
          </p:nvPr>
        </p:nvSpPr>
        <p:spPr/>
        <p:txBody>
          <a:bodyPr/>
          <a:lstStyle/>
          <a:p>
            <a:fld id="{8D57F868-240A-4AF6-9060-C2F89B867EE2}" type="slidenum">
              <a:rPr lang="en-US" smtClean="0"/>
              <a:pPr/>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43200"/>
            <a:ext cx="7772400" cy="1362075"/>
          </a:xfrm>
        </p:spPr>
        <p:txBody>
          <a:bodyPr/>
          <a:lstStyle/>
          <a:p>
            <a:pPr algn="ctr"/>
            <a:r>
              <a:rPr lang="en-US" dirty="0" smtClean="0"/>
              <a:t>THANKS!</a:t>
            </a:r>
            <a:br>
              <a:rPr lang="en-US" dirty="0" smtClean="0"/>
            </a:br>
            <a:r>
              <a:rPr lang="en-US" dirty="0" smtClean="0"/>
              <a:t>Questions</a:t>
            </a:r>
            <a:r>
              <a:rPr lang="en-US" dirty="0" smtClean="0"/>
              <a:t>?</a:t>
            </a:r>
            <a:endParaRPr lang="en-US" dirty="0"/>
          </a:p>
        </p:txBody>
      </p:sp>
      <p:sp>
        <p:nvSpPr>
          <p:cNvPr id="3" name="Slide Number Placeholder 2"/>
          <p:cNvSpPr>
            <a:spLocks noGrp="1"/>
          </p:cNvSpPr>
          <p:nvPr>
            <p:ph type="sldNum" sz="quarter" idx="12"/>
          </p:nvPr>
        </p:nvSpPr>
        <p:spPr/>
        <p:txBody>
          <a:bodyPr/>
          <a:lstStyle/>
          <a:p>
            <a:fld id="{EE46FCFF-C3DE-4872-BE2D-5DC5FFDFAF42}" type="slidenum">
              <a:rPr lang="en-US" smtClean="0"/>
              <a:pPr/>
              <a:t>34</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(ours)</a:t>
            </a:r>
            <a:endParaRPr lang="en-US" dirty="0"/>
          </a:p>
        </p:txBody>
      </p:sp>
      <p:sp>
        <p:nvSpPr>
          <p:cNvPr id="3" name="Content Placeholder 2"/>
          <p:cNvSpPr>
            <a:spLocks noGrp="1"/>
          </p:cNvSpPr>
          <p:nvPr>
            <p:ph idx="1"/>
          </p:nvPr>
        </p:nvSpPr>
        <p:spPr/>
        <p:txBody>
          <a:bodyPr>
            <a:noAutofit/>
          </a:bodyPr>
          <a:lstStyle/>
          <a:p>
            <a:pPr>
              <a:spcBef>
                <a:spcPts val="800"/>
              </a:spcBef>
            </a:pPr>
            <a:r>
              <a:rPr lang="en-US" sz="2400" dirty="0" smtClean="0"/>
              <a:t>HITS on the web: how does it compare?</a:t>
            </a:r>
            <a:br>
              <a:rPr lang="en-US" sz="2400" dirty="0" smtClean="0"/>
            </a:br>
            <a:r>
              <a:rPr lang="en-US" sz="2400" dirty="0" smtClean="0"/>
              <a:t>(Najork, Zaragoza, Taylor; SIGIR 2007)</a:t>
            </a:r>
          </a:p>
          <a:p>
            <a:pPr>
              <a:spcBef>
                <a:spcPts val="800"/>
              </a:spcBef>
            </a:pPr>
            <a:r>
              <a:rPr lang="en-US" sz="2400" dirty="0" smtClean="0"/>
              <a:t>Comparing the effectiveness of HITS and SALSA </a:t>
            </a:r>
            <a:br>
              <a:rPr lang="en-US" sz="2400" dirty="0" smtClean="0"/>
            </a:br>
            <a:r>
              <a:rPr lang="en-US" sz="2400" dirty="0" smtClean="0"/>
              <a:t>(Najork; CIKM 2007)</a:t>
            </a:r>
          </a:p>
          <a:p>
            <a:pPr>
              <a:spcBef>
                <a:spcPts val="800"/>
              </a:spcBef>
            </a:pPr>
            <a:r>
              <a:rPr lang="en-US" sz="2300" dirty="0" smtClean="0"/>
              <a:t>Using Bloom filters to speed up HITS-like ranking algorithms (Gollapudi, Najork, Panigrahy; WAW 2007)</a:t>
            </a:r>
          </a:p>
          <a:p>
            <a:pPr>
              <a:spcBef>
                <a:spcPts val="800"/>
              </a:spcBef>
            </a:pPr>
            <a:r>
              <a:rPr lang="en-US" sz="2400" dirty="0" smtClean="0"/>
              <a:t>Efficient and effective link analysis with precomputed SALSA maps (Najork &amp; Craswell; CIKM 2008)</a:t>
            </a:r>
            <a:endParaRPr lang="en-US" sz="2300" dirty="0" smtClean="0"/>
          </a:p>
        </p:txBody>
      </p:sp>
      <p:sp>
        <p:nvSpPr>
          <p:cNvPr id="4" name="Slide Number Placeholder 3"/>
          <p:cNvSpPr>
            <a:spLocks noGrp="1"/>
          </p:cNvSpPr>
          <p:nvPr>
            <p:ph type="sldNum" sz="quarter" idx="12"/>
          </p:nvPr>
        </p:nvSpPr>
        <p:spPr/>
        <p:txBody>
          <a:bodyPr/>
          <a:lstStyle/>
          <a:p>
            <a:fld id="{F436AC46-1C7E-4471-8C4F-71C899689EC8}"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 in one slide</a:t>
            </a:r>
            <a:endParaRPr lang="en-US" dirty="0"/>
          </a:p>
        </p:txBody>
      </p:sp>
      <p:sp>
        <p:nvSpPr>
          <p:cNvPr id="3" name="Content Placeholder 2"/>
          <p:cNvSpPr>
            <a:spLocks noGrp="1"/>
          </p:cNvSpPr>
          <p:nvPr>
            <p:ph idx="1"/>
          </p:nvPr>
        </p:nvSpPr>
        <p:spPr/>
        <p:txBody>
          <a:bodyPr>
            <a:normAutofit fontScale="92500"/>
          </a:bodyPr>
          <a:lstStyle/>
          <a:p>
            <a:r>
              <a:rPr lang="en-US" dirty="0" smtClean="0"/>
              <a:t>Unexpected experimental observations:</a:t>
            </a:r>
          </a:p>
          <a:p>
            <a:pPr lvl="1"/>
            <a:r>
              <a:rPr lang="en-US" dirty="0" smtClean="0"/>
              <a:t>HITS-like ranking algorithms (SALSA, MAX, …) operate over the neighborhood graph of a query’s result set</a:t>
            </a:r>
          </a:p>
          <a:p>
            <a:pPr lvl="1"/>
            <a:r>
              <a:rPr lang="en-US" dirty="0" smtClean="0"/>
              <a:t>Sampling the vertex set of that graph (as opposed to using all vertices) improves effectiveness of scores (as well as efficiency of algorithm)</a:t>
            </a:r>
          </a:p>
          <a:p>
            <a:pPr lvl="1"/>
            <a:r>
              <a:rPr lang="en-US" dirty="0" smtClean="0"/>
              <a:t>Sampling the edge set of the graph (as opposed to using all induced edges) improves effectiveness &amp; efficiency yet further</a:t>
            </a:r>
          </a:p>
          <a:p>
            <a:r>
              <a:rPr lang="en-US" dirty="0" smtClean="0"/>
              <a:t>An attempt at explaining this behavior</a:t>
            </a:r>
          </a:p>
        </p:txBody>
      </p:sp>
      <p:sp>
        <p:nvSpPr>
          <p:cNvPr id="4" name="Slide Number Placeholder 3"/>
          <p:cNvSpPr>
            <a:spLocks noGrp="1"/>
          </p:cNvSpPr>
          <p:nvPr>
            <p:ph type="sldNum" sz="quarter" idx="12"/>
          </p:nvPr>
        </p:nvSpPr>
        <p:spPr/>
        <p:txBody>
          <a:bodyPr/>
          <a:lstStyle/>
          <a:p>
            <a:fld id="{0E555DB5-E9FE-4E8C-9DE7-A17AFAC50AC9}"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experimental framework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Large web graph</a:t>
            </a:r>
          </a:p>
          <a:p>
            <a:pPr lvl="1"/>
            <a:r>
              <a:rPr lang="en-US" dirty="0" smtClean="0"/>
              <a:t>464 million crawled pages</a:t>
            </a:r>
          </a:p>
          <a:p>
            <a:pPr lvl="1"/>
            <a:r>
              <a:rPr lang="en-US" dirty="0" smtClean="0"/>
              <a:t>2.9 billion distinct URLs</a:t>
            </a:r>
          </a:p>
          <a:p>
            <a:pPr lvl="1"/>
            <a:r>
              <a:rPr lang="en-US" dirty="0" smtClean="0"/>
              <a:t>17.7 billion distinct edges</a:t>
            </a:r>
          </a:p>
          <a:p>
            <a:r>
              <a:rPr lang="en-US" dirty="0" smtClean="0"/>
              <a:t>Large test set</a:t>
            </a:r>
          </a:p>
          <a:p>
            <a:pPr lvl="1"/>
            <a:r>
              <a:rPr lang="en-US" dirty="0" smtClean="0"/>
              <a:t>28,043 queries (sampled from Live Search logs)</a:t>
            </a:r>
          </a:p>
          <a:p>
            <a:pPr lvl="1"/>
            <a:r>
              <a:rPr lang="en-US" dirty="0" smtClean="0"/>
              <a:t>66.8 million result URLs (~2838/query)</a:t>
            </a:r>
          </a:p>
          <a:p>
            <a:pPr lvl="1"/>
            <a:r>
              <a:rPr lang="en-US" dirty="0" smtClean="0"/>
              <a:t>485,656 judgments (~ 17.3/query); six-point scale</a:t>
            </a:r>
          </a:p>
          <a:p>
            <a:r>
              <a:rPr lang="en-US" dirty="0" smtClean="0"/>
              <a:t>Standard performance measures: </a:t>
            </a:r>
            <a:r>
              <a:rPr lang="en-US" dirty="0" smtClean="0">
                <a:solidFill>
                  <a:schemeClr val="tx1">
                    <a:lumMod val="50000"/>
                    <a:lumOff val="50000"/>
                  </a:schemeClr>
                </a:solidFill>
              </a:rPr>
              <a:t>MAP, MRR, </a:t>
            </a:r>
            <a:r>
              <a:rPr lang="en-US" dirty="0" smtClean="0"/>
              <a:t>NDCG</a:t>
            </a:r>
          </a:p>
          <a:p>
            <a:r>
              <a:rPr lang="en-US" dirty="0" smtClean="0"/>
              <a:t>Same data &amp; measures as used in other work </a:t>
            </a:r>
            <a:br>
              <a:rPr lang="en-US" dirty="0" smtClean="0"/>
            </a:br>
            <a:r>
              <a:rPr lang="en-US" dirty="0" smtClean="0"/>
              <a:t>(SIGIR 2007, CIKM 2007, WAW 2007, CIKM 2008) </a:t>
            </a:r>
          </a:p>
        </p:txBody>
      </p:sp>
      <p:sp>
        <p:nvSpPr>
          <p:cNvPr id="4" name="Slide Number Placeholder 3"/>
          <p:cNvSpPr>
            <a:spLocks noGrp="1"/>
          </p:cNvSpPr>
          <p:nvPr>
            <p:ph type="sldNum" sz="quarter" idx="12"/>
          </p:nvPr>
        </p:nvSpPr>
        <p:spPr/>
        <p:txBody>
          <a:bodyPr/>
          <a:lstStyle/>
          <a:p>
            <a:fld id="{B35EB754-5136-452B-B272-0D07D52B7257}"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Preview of results</a:t>
            </a:r>
            <a:endParaRPr lang="en-US" dirty="0"/>
          </a:p>
        </p:txBody>
      </p:sp>
      <p:pic>
        <p:nvPicPr>
          <p:cNvPr id="45060" name="Picture 4"/>
          <p:cNvPicPr>
            <a:picLocks noChangeAspect="1" noChangeArrowheads="1"/>
          </p:cNvPicPr>
          <p:nvPr/>
        </p:nvPicPr>
        <p:blipFill>
          <a:blip r:embed="rId3"/>
          <a:srcRect/>
          <a:stretch>
            <a:fillRect/>
          </a:stretch>
        </p:blipFill>
        <p:spPr bwMode="auto">
          <a:xfrm>
            <a:off x="365760" y="1188720"/>
            <a:ext cx="8408341" cy="56419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E46FCFF-C3DE-4872-BE2D-5DC5FFDFAF4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notation</a:t>
            </a:r>
            <a:endParaRPr lang="en-US" dirty="0"/>
          </a:p>
        </p:txBody>
      </p:sp>
      <p:sp>
        <p:nvSpPr>
          <p:cNvPr id="3" name="Content Placeholder 2"/>
          <p:cNvSpPr>
            <a:spLocks noGrp="1"/>
          </p:cNvSpPr>
          <p:nvPr>
            <p:ph idx="1"/>
          </p:nvPr>
        </p:nvSpPr>
        <p:spPr/>
        <p:txBody>
          <a:bodyPr/>
          <a:lstStyle/>
          <a:p>
            <a:r>
              <a:rPr lang="en-US" dirty="0" smtClean="0"/>
              <a:t>Web graph </a:t>
            </a:r>
            <a:r>
              <a:rPr lang="en-US" i="1" dirty="0" smtClean="0"/>
              <a:t>G</a:t>
            </a:r>
            <a:r>
              <a:rPr lang="en-US" dirty="0" smtClean="0"/>
              <a:t>=(</a:t>
            </a:r>
            <a:r>
              <a:rPr lang="en-US" i="1" dirty="0" smtClean="0"/>
              <a:t>V</a:t>
            </a:r>
            <a:r>
              <a:rPr lang="en-US" dirty="0" smtClean="0"/>
              <a:t>,</a:t>
            </a:r>
            <a:r>
              <a:rPr lang="en-US" i="1" dirty="0" smtClean="0"/>
              <a:t>E</a:t>
            </a:r>
            <a:r>
              <a:rPr lang="en-US" dirty="0" smtClean="0"/>
              <a:t>)       </a:t>
            </a:r>
            <a:r>
              <a:rPr lang="en-US" i="1" dirty="0" smtClean="0"/>
              <a:t>E</a:t>
            </a:r>
            <a:r>
              <a:rPr lang="en-US" dirty="0" smtClean="0"/>
              <a:t> </a:t>
            </a:r>
            <a:r>
              <a:rPr lang="en-US" dirty="0" smtClean="0">
                <a:sym typeface="Symbol"/>
              </a:rPr>
              <a:t> </a:t>
            </a:r>
            <a:r>
              <a:rPr lang="en-US" i="1" dirty="0" smtClean="0"/>
              <a:t>V</a:t>
            </a:r>
            <a:r>
              <a:rPr lang="en-US" dirty="0" smtClean="0"/>
              <a:t> </a:t>
            </a:r>
            <a:r>
              <a:rPr lang="en-US" dirty="0" smtClean="0">
                <a:sym typeface="Symbol"/>
              </a:rPr>
              <a:t> </a:t>
            </a:r>
            <a:r>
              <a:rPr lang="en-US" i="1" dirty="0" smtClean="0"/>
              <a:t>V</a:t>
            </a:r>
            <a:r>
              <a:rPr lang="en-US" dirty="0" smtClean="0"/>
              <a:t> </a:t>
            </a:r>
            <a:br>
              <a:rPr lang="en-US" dirty="0" smtClean="0"/>
            </a:br>
            <a:r>
              <a:rPr lang="en-US" dirty="0" smtClean="0"/>
              <a:t>(eliminating intra-domain edges from </a:t>
            </a:r>
            <a:r>
              <a:rPr lang="en-US" i="1" dirty="0" smtClean="0"/>
              <a:t>E</a:t>
            </a:r>
            <a:r>
              <a:rPr lang="en-US" dirty="0" smtClean="0"/>
              <a:t>)</a:t>
            </a:r>
          </a:p>
          <a:p>
            <a:r>
              <a:rPr lang="en-US" dirty="0" smtClean="0"/>
              <a:t>URLs </a:t>
            </a:r>
            <a:r>
              <a:rPr lang="en-US" i="1" dirty="0" smtClean="0"/>
              <a:t>u</a:t>
            </a:r>
            <a:r>
              <a:rPr lang="en-US" dirty="0" smtClean="0"/>
              <a:t>,</a:t>
            </a:r>
            <a:r>
              <a:rPr lang="en-US" i="1" dirty="0" smtClean="0"/>
              <a:t>v</a:t>
            </a:r>
            <a:r>
              <a:rPr lang="en-US" dirty="0" smtClean="0"/>
              <a:t>,</a:t>
            </a:r>
            <a:r>
              <a:rPr lang="en-US" i="1" dirty="0" smtClean="0"/>
              <a:t>w</a:t>
            </a:r>
            <a:r>
              <a:rPr lang="en-US" dirty="0" smtClean="0"/>
              <a:t> </a:t>
            </a:r>
            <a:r>
              <a:rPr lang="en-US" dirty="0" smtClean="0">
                <a:sym typeface="Symbol"/>
              </a:rPr>
              <a:t> </a:t>
            </a:r>
            <a:r>
              <a:rPr lang="en-US" i="1" dirty="0" smtClean="0">
                <a:sym typeface="Symbol"/>
              </a:rPr>
              <a:t>V</a:t>
            </a:r>
            <a:endParaRPr lang="en-US" i="1" dirty="0" smtClean="0"/>
          </a:p>
          <a:p>
            <a:r>
              <a:rPr lang="en-US" dirty="0" smtClean="0"/>
              <a:t>Predecessor/in-linker set </a:t>
            </a:r>
            <a:br>
              <a:rPr lang="en-US" dirty="0" smtClean="0"/>
            </a:br>
            <a:r>
              <a:rPr lang="en-US" i="1" dirty="0" smtClean="0"/>
              <a:t>I</a:t>
            </a:r>
            <a:r>
              <a:rPr lang="en-US" dirty="0" smtClean="0"/>
              <a:t>(</a:t>
            </a:r>
            <a:r>
              <a:rPr lang="en-US" i="1" dirty="0" smtClean="0"/>
              <a:t>v</a:t>
            </a:r>
            <a:r>
              <a:rPr lang="en-US" dirty="0" smtClean="0"/>
              <a:t>) = { </a:t>
            </a:r>
            <a:r>
              <a:rPr lang="en-US" i="1" dirty="0" smtClean="0"/>
              <a:t>u</a:t>
            </a:r>
            <a:r>
              <a:rPr lang="en-US" dirty="0" smtClean="0"/>
              <a:t> </a:t>
            </a:r>
            <a:r>
              <a:rPr lang="en-US" dirty="0" smtClean="0">
                <a:sym typeface="Symbol"/>
              </a:rPr>
              <a:t></a:t>
            </a:r>
            <a:r>
              <a:rPr lang="en-US" i="1" dirty="0" smtClean="0">
                <a:sym typeface="Symbol"/>
              </a:rPr>
              <a:t>V</a:t>
            </a:r>
            <a:r>
              <a:rPr lang="en-US" dirty="0" smtClean="0">
                <a:sym typeface="Symbol"/>
              </a:rPr>
              <a:t> : (</a:t>
            </a:r>
            <a:r>
              <a:rPr lang="en-US" i="1" dirty="0" smtClean="0">
                <a:sym typeface="Symbol"/>
              </a:rPr>
              <a:t>u</a:t>
            </a:r>
            <a:r>
              <a:rPr lang="en-US" dirty="0" smtClean="0">
                <a:sym typeface="Symbol"/>
              </a:rPr>
              <a:t>,</a:t>
            </a:r>
            <a:r>
              <a:rPr lang="en-US" i="1" dirty="0" smtClean="0">
                <a:sym typeface="Symbol"/>
              </a:rPr>
              <a:t>v</a:t>
            </a:r>
            <a:r>
              <a:rPr lang="en-US" dirty="0" smtClean="0">
                <a:sym typeface="Symbol"/>
              </a:rPr>
              <a:t>)  </a:t>
            </a:r>
            <a:r>
              <a:rPr lang="en-US" i="1" dirty="0" smtClean="0">
                <a:sym typeface="Symbol"/>
              </a:rPr>
              <a:t>E</a:t>
            </a:r>
            <a:r>
              <a:rPr lang="en-US" dirty="0" smtClean="0">
                <a:sym typeface="Symbol"/>
              </a:rPr>
              <a:t> }</a:t>
            </a:r>
          </a:p>
          <a:p>
            <a:r>
              <a:rPr lang="en-US" dirty="0" smtClean="0">
                <a:sym typeface="Symbol"/>
              </a:rPr>
              <a:t>Successor/out-linker set </a:t>
            </a:r>
            <a:br>
              <a:rPr lang="en-US" dirty="0" smtClean="0">
                <a:sym typeface="Symbol"/>
              </a:rPr>
            </a:br>
            <a:r>
              <a:rPr lang="en-US" i="1" dirty="0" smtClean="0">
                <a:sym typeface="Symbol"/>
              </a:rPr>
              <a:t>O</a:t>
            </a:r>
            <a:r>
              <a:rPr lang="en-US" dirty="0" smtClean="0">
                <a:sym typeface="Symbol"/>
              </a:rPr>
              <a:t>(</a:t>
            </a:r>
            <a:r>
              <a:rPr lang="en-US" i="1" dirty="0" smtClean="0">
                <a:sym typeface="Symbol"/>
              </a:rPr>
              <a:t>u</a:t>
            </a:r>
            <a:r>
              <a:rPr lang="en-US" dirty="0" smtClean="0">
                <a:sym typeface="Symbol"/>
              </a:rPr>
              <a:t>) </a:t>
            </a:r>
            <a:r>
              <a:rPr lang="en-US" dirty="0" smtClean="0"/>
              <a:t>= { </a:t>
            </a:r>
            <a:r>
              <a:rPr lang="en-US" i="1" dirty="0" smtClean="0"/>
              <a:t>v</a:t>
            </a:r>
            <a:r>
              <a:rPr lang="en-US" dirty="0" smtClean="0"/>
              <a:t> </a:t>
            </a:r>
            <a:r>
              <a:rPr lang="en-US" dirty="0" smtClean="0">
                <a:sym typeface="Symbol"/>
              </a:rPr>
              <a:t></a:t>
            </a:r>
            <a:r>
              <a:rPr lang="en-US" i="1" dirty="0" smtClean="0">
                <a:sym typeface="Symbol"/>
              </a:rPr>
              <a:t>V</a:t>
            </a:r>
            <a:r>
              <a:rPr lang="en-US" dirty="0" smtClean="0">
                <a:sym typeface="Symbol"/>
              </a:rPr>
              <a:t> : (</a:t>
            </a:r>
            <a:r>
              <a:rPr lang="en-US" i="1" dirty="0" smtClean="0">
                <a:sym typeface="Symbol"/>
              </a:rPr>
              <a:t>u</a:t>
            </a:r>
            <a:r>
              <a:rPr lang="en-US" dirty="0" smtClean="0">
                <a:sym typeface="Symbol"/>
              </a:rPr>
              <a:t>,</a:t>
            </a:r>
            <a:r>
              <a:rPr lang="en-US" i="1" dirty="0" smtClean="0">
                <a:sym typeface="Symbol"/>
              </a:rPr>
              <a:t>v</a:t>
            </a:r>
            <a:r>
              <a:rPr lang="en-US" dirty="0" smtClean="0">
                <a:sym typeface="Symbol"/>
              </a:rPr>
              <a:t>)  </a:t>
            </a:r>
            <a:r>
              <a:rPr lang="en-US" i="1" dirty="0" smtClean="0">
                <a:sym typeface="Symbol"/>
              </a:rPr>
              <a:t>E</a:t>
            </a:r>
            <a:r>
              <a:rPr lang="en-US" dirty="0" smtClean="0">
                <a:sym typeface="Symbol"/>
              </a:rPr>
              <a:t> }</a:t>
            </a:r>
          </a:p>
          <a:p>
            <a:r>
              <a:rPr lang="en-US" dirty="0" smtClean="0">
                <a:sym typeface="Symbol"/>
              </a:rPr>
              <a:t>Result set </a:t>
            </a:r>
            <a:r>
              <a:rPr lang="en-US" i="1" dirty="0" smtClean="0">
                <a:sym typeface="Symbol"/>
              </a:rPr>
              <a:t>R</a:t>
            </a:r>
            <a:r>
              <a:rPr lang="en-US" dirty="0" smtClean="0">
                <a:sym typeface="Symbol"/>
              </a:rPr>
              <a:t>  </a:t>
            </a:r>
            <a:r>
              <a:rPr lang="en-US" i="1" dirty="0" smtClean="0"/>
              <a:t>V</a:t>
            </a:r>
            <a:r>
              <a:rPr lang="en-US" dirty="0" smtClean="0"/>
              <a:t> of a query </a:t>
            </a:r>
            <a:r>
              <a:rPr lang="en-US" i="1" dirty="0" smtClean="0"/>
              <a:t>q</a:t>
            </a:r>
            <a:endParaRPr lang="en-US" i="1" dirty="0" smtClean="0">
              <a:sym typeface="Symbol"/>
            </a:endParaRPr>
          </a:p>
        </p:txBody>
      </p:sp>
      <p:sp>
        <p:nvSpPr>
          <p:cNvPr id="4" name="Slide Number Placeholder 3"/>
          <p:cNvSpPr>
            <a:spLocks noGrp="1"/>
          </p:cNvSpPr>
          <p:nvPr>
            <p:ph type="sldNum" sz="quarter" idx="12"/>
          </p:nvPr>
        </p:nvSpPr>
        <p:spPr/>
        <p:txBody>
          <a:bodyPr/>
          <a:lstStyle/>
          <a:p>
            <a:fld id="{6E5C878A-5BDC-4DD7-A3C7-48FCC3AE2F26}"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vs. consistent sampling</a:t>
            </a:r>
            <a:endParaRPr lang="en-US" dirty="0"/>
          </a:p>
        </p:txBody>
      </p:sp>
      <p:sp>
        <p:nvSpPr>
          <p:cNvPr id="3" name="Content Placeholder 2"/>
          <p:cNvSpPr>
            <a:spLocks noGrp="1"/>
          </p:cNvSpPr>
          <p:nvPr>
            <p:ph idx="1"/>
          </p:nvPr>
        </p:nvSpPr>
        <p:spPr/>
        <p:txBody>
          <a:bodyPr>
            <a:normAutofit lnSpcReduction="10000"/>
          </a:bodyPr>
          <a:lstStyle/>
          <a:p>
            <a:r>
              <a:rPr lang="en-US" i="1" dirty="0" smtClean="0">
                <a:latin typeface="+mj-lt"/>
              </a:rPr>
              <a:t>U</a:t>
            </a:r>
            <a:r>
              <a:rPr lang="en-US" i="1" baseline="-25000" dirty="0" smtClean="0"/>
              <a:t>n </a:t>
            </a:r>
            <a:r>
              <a:rPr lang="en-US" dirty="0" smtClean="0">
                <a:latin typeface="+mj-lt"/>
              </a:rPr>
              <a:t>(</a:t>
            </a:r>
            <a:r>
              <a:rPr lang="en-US" i="1" dirty="0" smtClean="0">
                <a:latin typeface="+mj-lt"/>
              </a:rPr>
              <a:t>X</a:t>
            </a:r>
            <a:r>
              <a:rPr lang="en-US" dirty="0" smtClean="0">
                <a:latin typeface="+mj-lt"/>
              </a:rPr>
              <a:t>) denotes uniform random sample of </a:t>
            </a:r>
            <a:r>
              <a:rPr lang="en-US" i="1" dirty="0" smtClean="0"/>
              <a:t>n</a:t>
            </a:r>
            <a:r>
              <a:rPr lang="en-US" dirty="0" smtClean="0"/>
              <a:t> elements from </a:t>
            </a:r>
            <a:r>
              <a:rPr lang="en-US" i="1" dirty="0" smtClean="0"/>
              <a:t>X</a:t>
            </a:r>
            <a:endParaRPr lang="en-US" dirty="0" smtClean="0">
              <a:latin typeface="+mj-lt"/>
            </a:endParaRPr>
          </a:p>
          <a:p>
            <a:r>
              <a:rPr lang="en-US" i="1" dirty="0" smtClean="0">
                <a:latin typeface="+mj-lt"/>
              </a:rPr>
              <a:t>C</a:t>
            </a:r>
            <a:r>
              <a:rPr lang="en-US" i="1" baseline="-25000" dirty="0" smtClean="0"/>
              <a:t>n </a:t>
            </a:r>
            <a:r>
              <a:rPr lang="en-US" dirty="0" smtClean="0"/>
              <a:t>(</a:t>
            </a:r>
            <a:r>
              <a:rPr lang="en-US" i="1" dirty="0" smtClean="0"/>
              <a:t>X</a:t>
            </a:r>
            <a:r>
              <a:rPr lang="en-US" dirty="0" smtClean="0"/>
              <a:t>) denotes consistent sample of </a:t>
            </a:r>
            <a:r>
              <a:rPr lang="en-US" i="1" dirty="0" smtClean="0"/>
              <a:t>n</a:t>
            </a:r>
            <a:r>
              <a:rPr lang="en-US" dirty="0" smtClean="0"/>
              <a:t> elements from </a:t>
            </a:r>
            <a:r>
              <a:rPr lang="en-US" i="1" dirty="0" smtClean="0"/>
              <a:t>X</a:t>
            </a:r>
          </a:p>
          <a:p>
            <a:r>
              <a:rPr lang="en-US" dirty="0" smtClean="0"/>
              <a:t>Properties:</a:t>
            </a:r>
          </a:p>
          <a:p>
            <a:pPr lvl="1"/>
            <a:r>
              <a:rPr lang="en-US" dirty="0" smtClean="0"/>
              <a:t>Deterministic</a:t>
            </a:r>
          </a:p>
          <a:p>
            <a:pPr lvl="1"/>
            <a:r>
              <a:rPr lang="en-US" dirty="0" smtClean="0"/>
              <a:t>Unbiased</a:t>
            </a:r>
          </a:p>
          <a:p>
            <a:pPr lvl="1"/>
            <a:r>
              <a:rPr lang="en-US" dirty="0" smtClean="0"/>
              <a:t>m &lt; n </a:t>
            </a:r>
            <a:r>
              <a:rPr lang="en-US" dirty="0" smtClean="0">
                <a:sym typeface="Symbol"/>
              </a:rPr>
              <a:t></a:t>
            </a:r>
            <a:r>
              <a:rPr lang="en-US" dirty="0" smtClean="0"/>
              <a:t> </a:t>
            </a:r>
            <a:r>
              <a:rPr lang="en-US" i="1" dirty="0" smtClean="0"/>
              <a:t>C</a:t>
            </a:r>
            <a:r>
              <a:rPr lang="en-US" i="1" baseline="-25000" dirty="0" smtClean="0"/>
              <a:t>m</a:t>
            </a:r>
            <a:r>
              <a:rPr lang="en-US" dirty="0" smtClean="0"/>
              <a:t>(</a:t>
            </a:r>
            <a:r>
              <a:rPr lang="en-US" i="1" dirty="0" smtClean="0"/>
              <a:t>X</a:t>
            </a:r>
            <a:r>
              <a:rPr lang="en-US" dirty="0" smtClean="0"/>
              <a:t>) </a:t>
            </a:r>
            <a:r>
              <a:rPr lang="en-US" dirty="0" smtClean="0">
                <a:sym typeface="Symbol"/>
              </a:rPr>
              <a:t> </a:t>
            </a:r>
            <a:r>
              <a:rPr lang="en-US" i="1" dirty="0" smtClean="0"/>
              <a:t>C</a:t>
            </a:r>
            <a:r>
              <a:rPr lang="en-US" i="1" baseline="-25000" dirty="0" smtClean="0"/>
              <a:t>n</a:t>
            </a:r>
            <a:r>
              <a:rPr lang="en-US" dirty="0" smtClean="0"/>
              <a:t>(</a:t>
            </a:r>
            <a:r>
              <a:rPr lang="en-US" i="1" dirty="0" smtClean="0"/>
              <a:t>X</a:t>
            </a:r>
            <a:r>
              <a:rPr lang="en-US" dirty="0" smtClean="0"/>
              <a:t>)</a:t>
            </a:r>
          </a:p>
          <a:p>
            <a:pPr lvl="1"/>
            <a:r>
              <a:rPr lang="en-US" dirty="0" smtClean="0"/>
              <a:t>Preserves set similarity: </a:t>
            </a:r>
            <a:endParaRPr lang="en-US" dirty="0"/>
          </a:p>
        </p:txBody>
      </p:sp>
      <p:graphicFrame>
        <p:nvGraphicFramePr>
          <p:cNvPr id="4" name="Object 3"/>
          <p:cNvGraphicFramePr>
            <a:graphicFrameLocks noChangeAspect="1"/>
          </p:cNvGraphicFramePr>
          <p:nvPr/>
        </p:nvGraphicFramePr>
        <p:xfrm>
          <a:off x="4846320" y="5181600"/>
          <a:ext cx="3688080" cy="996778"/>
        </p:xfrm>
        <a:graphic>
          <a:graphicData uri="http://schemas.openxmlformats.org/presentationml/2006/ole">
            <p:oleObj spid="_x0000_s12290" name="Equation" r:id="rId4" imgW="1879560" imgH="507960" progId="Equation.3">
              <p:embed/>
            </p:oleObj>
          </a:graphicData>
        </a:graphic>
      </p:graphicFrame>
      <p:sp>
        <p:nvSpPr>
          <p:cNvPr id="5" name="Slide Number Placeholder 4"/>
          <p:cNvSpPr>
            <a:spLocks noGrp="1"/>
          </p:cNvSpPr>
          <p:nvPr>
            <p:ph type="sldNum" sz="quarter" idx="12"/>
          </p:nvPr>
        </p:nvSpPr>
        <p:spPr/>
        <p:txBody>
          <a:bodyPr/>
          <a:lstStyle/>
          <a:p>
            <a:fld id="{0D90C629-3EBB-4E1A-8C93-254E63345F0D}" type="slidenum">
              <a:rPr lang="en-US" smtClean="0"/>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1451</Words>
  <Application>Microsoft Office PowerPoint</Application>
  <PresentationFormat>On-screen Show (4:3)</PresentationFormat>
  <Paragraphs>217</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Less is More: Sampling the Neighborhood Graph Makes SALSA Better and Faster</vt:lpstr>
      <vt:lpstr>Link-based ranking</vt:lpstr>
      <vt:lpstr>Related work (theirs)</vt:lpstr>
      <vt:lpstr>Related work (ours)</vt:lpstr>
      <vt:lpstr>This talk in one slide</vt:lpstr>
      <vt:lpstr>Our experimental framework</vt:lpstr>
      <vt:lpstr>Preview of results</vt:lpstr>
      <vt:lpstr>Some notation</vt:lpstr>
      <vt:lpstr>Random vs. consistent sampling</vt:lpstr>
      <vt:lpstr>Meta-algorithm for HITS-style ranking</vt:lpstr>
      <vt:lpstr>Computing relevance scores using the SALSA algorithm (Lempel &amp; Moran)</vt:lpstr>
      <vt:lpstr>Kleinberg’s definition of neighborhood graph</vt:lpstr>
      <vt:lpstr>Definition of “consistent sampling” (CS) neighborhood graph</vt:lpstr>
      <vt:lpstr>Effectiveness of SALSA-CS as a function of the sampling parameters</vt:lpstr>
      <vt:lpstr>Approximating neighborhood graphs</vt:lpstr>
      <vt:lpstr>Brief overview of Bloom filters</vt:lpstr>
      <vt:lpstr>Summarizing the neighborhood of a page</vt:lpstr>
      <vt:lpstr>Definition of approximate (AP) neighborhood graph</vt:lpstr>
      <vt:lpstr>Impact of the number of Bloom filter hash functions on effectiveness</vt:lpstr>
      <vt:lpstr>Turning the SALSA-AP sampling parameters a and b</vt:lpstr>
      <vt:lpstr>SALSA-AP space/effectiveness tradeoff </vt:lpstr>
      <vt:lpstr>A puzzle</vt:lpstr>
      <vt:lpstr>Definition of “edges-touch-results” (ETR) neighborhood graph</vt:lpstr>
      <vt:lpstr>Performance of SALSA-ETR</vt:lpstr>
      <vt:lpstr>Definition of “sampled-edges-touch-results” (SETR) neighborhood graph</vt:lpstr>
      <vt:lpstr>Performance of SALSA-SETR</vt:lpstr>
      <vt:lpstr>Review of results</vt:lpstr>
      <vt:lpstr>Why less is more</vt:lpstr>
      <vt:lpstr>What vertices get sampled</vt:lpstr>
      <vt:lpstr>What edges get sampled</vt:lpstr>
      <vt:lpstr>Conclusions</vt:lpstr>
      <vt:lpstr>Critique</vt:lpstr>
      <vt:lpstr>Critique</vt:lpstr>
      <vt:lpstr>THANKS! 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is More: Sampling the Neighborhood Graph Makes SALSA Better and Faster</dc:title>
  <dc:creator>Marc Najork</dc:creator>
  <cp:lastModifiedBy>Marc Najork</cp:lastModifiedBy>
  <cp:revision>125</cp:revision>
  <dcterms:created xsi:type="dcterms:W3CDTF">2008-10-23T17:53:25Z</dcterms:created>
  <dcterms:modified xsi:type="dcterms:W3CDTF">2009-02-12T09:24:08Z</dcterms:modified>
</cp:coreProperties>
</file>