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0"/>
  </p:notesMasterIdLst>
  <p:sldIdLst>
    <p:sldId id="259" r:id="rId2"/>
    <p:sldId id="264" r:id="rId3"/>
    <p:sldId id="290" r:id="rId4"/>
    <p:sldId id="283" r:id="rId5"/>
    <p:sldId id="291" r:id="rId6"/>
    <p:sldId id="292" r:id="rId7"/>
    <p:sldId id="268" r:id="rId8"/>
    <p:sldId id="294" r:id="rId9"/>
    <p:sldId id="295" r:id="rId10"/>
    <p:sldId id="296" r:id="rId11"/>
    <p:sldId id="297" r:id="rId12"/>
    <p:sldId id="298" r:id="rId13"/>
    <p:sldId id="299" r:id="rId14"/>
    <p:sldId id="300" r:id="rId15"/>
    <p:sldId id="301" r:id="rId16"/>
    <p:sldId id="302" r:id="rId17"/>
    <p:sldId id="304"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39F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6235" autoAdjust="0"/>
  </p:normalViewPr>
  <p:slideViewPr>
    <p:cSldViewPr>
      <p:cViewPr varScale="1">
        <p:scale>
          <a:sx n="114" d="100"/>
          <a:sy n="114" d="100"/>
        </p:scale>
        <p:origin x="-210" y="-9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86" d="100"/>
          <a:sy n="86" d="100"/>
        </p:scale>
        <p:origin x="-228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danushka\Desktop\pattern_distribut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smoothMarker"/>
        <c:ser>
          <c:idx val="1"/>
          <c:order val="0"/>
          <c:tx>
            <c:strRef>
              <c:f>dist!$A$11</c:f>
              <c:strCache>
                <c:ptCount val="1"/>
                <c:pt idx="0">
                  <c:v>X buys Y</c:v>
                </c:pt>
              </c:strCache>
            </c:strRef>
          </c:tx>
          <c:yVal>
            <c:numRef>
              <c:f>dist!$B$11:$CX$11</c:f>
              <c:numCache>
                <c:formatCode>General</c:formatCode>
                <c:ptCount val="101"/>
                <c:pt idx="0">
                  <c:v>0.44033400000000023</c:v>
                </c:pt>
                <c:pt idx="1">
                  <c:v>1.1832000000000009E-2</c:v>
                </c:pt>
                <c:pt idx="2">
                  <c:v>1.6057999999999999E-2</c:v>
                </c:pt>
                <c:pt idx="3">
                  <c:v>9.2970000000000066E-3</c:v>
                </c:pt>
                <c:pt idx="4">
                  <c:v>2.4510000000000001E-2</c:v>
                </c:pt>
                <c:pt idx="5">
                  <c:v>8.8743000000000072E-2</c:v>
                </c:pt>
                <c:pt idx="6">
                  <c:v>4.0568000000000014E-2</c:v>
                </c:pt>
                <c:pt idx="7">
                  <c:v>4.6484000000000004E-2</c:v>
                </c:pt>
                <c:pt idx="8">
                  <c:v>8.7053000000000005E-2</c:v>
                </c:pt>
                <c:pt idx="9">
                  <c:v>0.37525600000000031</c:v>
                </c:pt>
                <c:pt idx="10">
                  <c:v>0.35581700000000038</c:v>
                </c:pt>
                <c:pt idx="11">
                  <c:v>6.1697000000000037E-2</c:v>
                </c:pt>
                <c:pt idx="12">
                  <c:v>0.26791900000000002</c:v>
                </c:pt>
                <c:pt idx="13">
                  <c:v>0.29242900000000038</c:v>
                </c:pt>
                <c:pt idx="14">
                  <c:v>0.24679000000000023</c:v>
                </c:pt>
                <c:pt idx="15">
                  <c:v>0.3194750000000004</c:v>
                </c:pt>
                <c:pt idx="16">
                  <c:v>0.296655</c:v>
                </c:pt>
                <c:pt idx="17">
                  <c:v>0.15635700000000016</c:v>
                </c:pt>
                <c:pt idx="18">
                  <c:v>0.23073199999999999</c:v>
                </c:pt>
                <c:pt idx="19">
                  <c:v>0.16903400000000024</c:v>
                </c:pt>
                <c:pt idx="20">
                  <c:v>0</c:v>
                </c:pt>
                <c:pt idx="21">
                  <c:v>0</c:v>
                </c:pt>
                <c:pt idx="22">
                  <c:v>1.6900000000000031E-3</c:v>
                </c:pt>
                <c:pt idx="23">
                  <c:v>0</c:v>
                </c:pt>
                <c:pt idx="24">
                  <c:v>0</c:v>
                </c:pt>
                <c:pt idx="25">
                  <c:v>8.4500000000000254E-4</c:v>
                </c:pt>
                <c:pt idx="26">
                  <c:v>0</c:v>
                </c:pt>
                <c:pt idx="27">
                  <c:v>0</c:v>
                </c:pt>
                <c:pt idx="28">
                  <c:v>0</c:v>
                </c:pt>
                <c:pt idx="29">
                  <c:v>0</c:v>
                </c:pt>
                <c:pt idx="30">
                  <c:v>0</c:v>
                </c:pt>
                <c:pt idx="31">
                  <c:v>0</c:v>
                </c:pt>
                <c:pt idx="32">
                  <c:v>8.4500000000000254E-4</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8.4500000000000254E-4</c:v>
                </c:pt>
                <c:pt idx="64">
                  <c:v>0</c:v>
                </c:pt>
                <c:pt idx="65">
                  <c:v>0</c:v>
                </c:pt>
                <c:pt idx="66">
                  <c:v>0</c:v>
                </c:pt>
                <c:pt idx="67">
                  <c:v>0</c:v>
                </c:pt>
                <c:pt idx="68">
                  <c:v>0</c:v>
                </c:pt>
                <c:pt idx="69">
                  <c:v>0</c:v>
                </c:pt>
                <c:pt idx="70">
                  <c:v>8.4500000000000254E-4</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yVal>
          <c:smooth val="1"/>
        </c:ser>
        <c:ser>
          <c:idx val="2"/>
          <c:order val="1"/>
          <c:tx>
            <c:strRef>
              <c:f>dist!$A$12</c:f>
              <c:strCache>
                <c:ptCount val="1"/>
                <c:pt idx="0">
                  <c:v>X acquires Y</c:v>
                </c:pt>
              </c:strCache>
            </c:strRef>
          </c:tx>
          <c:yVal>
            <c:numRef>
              <c:f>dist!$B$12:$CX$12</c:f>
              <c:numCache>
                <c:formatCode>General</c:formatCode>
                <c:ptCount val="101"/>
                <c:pt idx="0">
                  <c:v>0.11784300000000006</c:v>
                </c:pt>
                <c:pt idx="1">
                  <c:v>1.1272000000000011E-2</c:v>
                </c:pt>
                <c:pt idx="2">
                  <c:v>6.1480000000000042E-3</c:v>
                </c:pt>
                <c:pt idx="3">
                  <c:v>6.1480000000000042E-3</c:v>
                </c:pt>
                <c:pt idx="4">
                  <c:v>2.2544000000000012E-2</c:v>
                </c:pt>
                <c:pt idx="5">
                  <c:v>3.176600000000001E-2</c:v>
                </c:pt>
                <c:pt idx="6">
                  <c:v>1.3321000000000019E-2</c:v>
                </c:pt>
                <c:pt idx="7">
                  <c:v>0.23568600000000001</c:v>
                </c:pt>
                <c:pt idx="8">
                  <c:v>7.4805000000000094E-2</c:v>
                </c:pt>
                <c:pt idx="9">
                  <c:v>0.4160370000000001</c:v>
                </c:pt>
                <c:pt idx="10">
                  <c:v>0.45702600000000032</c:v>
                </c:pt>
                <c:pt idx="11">
                  <c:v>8.7101000000000026E-2</c:v>
                </c:pt>
                <c:pt idx="12">
                  <c:v>2.4593000000000011E-2</c:v>
                </c:pt>
                <c:pt idx="13">
                  <c:v>0.31254000000000032</c:v>
                </c:pt>
                <c:pt idx="14">
                  <c:v>0.46932200000000046</c:v>
                </c:pt>
                <c:pt idx="15">
                  <c:v>0.29512000000000038</c:v>
                </c:pt>
                <c:pt idx="16">
                  <c:v>0.13833699999999999</c:v>
                </c:pt>
                <c:pt idx="17">
                  <c:v>0.18035100000000001</c:v>
                </c:pt>
                <c:pt idx="18">
                  <c:v>0.19674600000000031</c:v>
                </c:pt>
                <c:pt idx="19">
                  <c:v>0.19367199999999996</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yVal>
          <c:smooth val="1"/>
        </c:ser>
        <c:ser>
          <c:idx val="3"/>
          <c:order val="2"/>
          <c:tx>
            <c:strRef>
              <c:f>dist!$A$13</c:f>
              <c:strCache>
                <c:ptCount val="1"/>
                <c:pt idx="0">
                  <c:v>Y ceo X</c:v>
                </c:pt>
              </c:strCache>
            </c:strRef>
          </c:tx>
          <c:yVal>
            <c:numRef>
              <c:f>dist!$B$13:$CX$13</c:f>
              <c:numCache>
                <c:formatCode>General</c:formatCode>
                <c:ptCount val="10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0.200021</c:v>
                </c:pt>
                <c:pt idx="61">
                  <c:v>0.49066200000000032</c:v>
                </c:pt>
                <c:pt idx="62">
                  <c:v>0.530864</c:v>
                </c:pt>
                <c:pt idx="63">
                  <c:v>0.30711700000000008</c:v>
                </c:pt>
                <c:pt idx="64">
                  <c:v>6.2280000000000037E-2</c:v>
                </c:pt>
                <c:pt idx="65">
                  <c:v>0.22374700000000031</c:v>
                </c:pt>
                <c:pt idx="66">
                  <c:v>0.24351900000000026</c:v>
                </c:pt>
                <c:pt idx="67">
                  <c:v>2.8010000000000011E-2</c:v>
                </c:pt>
                <c:pt idx="68">
                  <c:v>4.9758000000000087E-2</c:v>
                </c:pt>
                <c:pt idx="69">
                  <c:v>0.2642790000000001</c:v>
                </c:pt>
                <c:pt idx="70">
                  <c:v>4.4156000000000084E-2</c:v>
                </c:pt>
                <c:pt idx="71">
                  <c:v>0.10874300000000013</c:v>
                </c:pt>
                <c:pt idx="72">
                  <c:v>5.4701000000000041E-2</c:v>
                </c:pt>
                <c:pt idx="73">
                  <c:v>0.12851499999999999</c:v>
                </c:pt>
                <c:pt idx="74">
                  <c:v>0.29756100000000002</c:v>
                </c:pt>
                <c:pt idx="75">
                  <c:v>6.5900000000000095E-4</c:v>
                </c:pt>
                <c:pt idx="76">
                  <c:v>7.8427000000000024E-2</c:v>
                </c:pt>
                <c:pt idx="77">
                  <c:v>0.16047800000000023</c:v>
                </c:pt>
                <c:pt idx="78">
                  <c:v>5.5031000000000024E-2</c:v>
                </c:pt>
                <c:pt idx="79">
                  <c:v>6.5900000000000095E-4</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yVal>
          <c:smooth val="1"/>
        </c:ser>
        <c:ser>
          <c:idx val="4"/>
          <c:order val="3"/>
          <c:tx>
            <c:strRef>
              <c:f>dist!$A$14</c:f>
              <c:strCache>
                <c:ptCount val="1"/>
                <c:pt idx="0">
                  <c:v>Y chief executive X</c:v>
                </c:pt>
              </c:strCache>
            </c:strRef>
          </c:tx>
          <c:yVal>
            <c:numRef>
              <c:f>dist!$B$14:$CX$14</c:f>
              <c:numCache>
                <c:formatCode>General</c:formatCode>
                <c:ptCount val="10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0.25867000000000001</c:v>
                </c:pt>
                <c:pt idx="61">
                  <c:v>0.56030599999999997</c:v>
                </c:pt>
                <c:pt idx="62">
                  <c:v>0.45683800000000002</c:v>
                </c:pt>
                <c:pt idx="63">
                  <c:v>0.14994100000000027</c:v>
                </c:pt>
                <c:pt idx="64">
                  <c:v>6.4887000000000083E-2</c:v>
                </c:pt>
                <c:pt idx="65">
                  <c:v>0.19466000000000011</c:v>
                </c:pt>
                <c:pt idx="66">
                  <c:v>0.16046300000000024</c:v>
                </c:pt>
                <c:pt idx="67">
                  <c:v>2.3675000000000029E-2</c:v>
                </c:pt>
                <c:pt idx="68">
                  <c:v>9.0315000000000006E-2</c:v>
                </c:pt>
                <c:pt idx="69">
                  <c:v>0.34372400000000036</c:v>
                </c:pt>
                <c:pt idx="70">
                  <c:v>6.6640000000000005E-2</c:v>
                </c:pt>
                <c:pt idx="71">
                  <c:v>9.8207000000000114E-2</c:v>
                </c:pt>
                <c:pt idx="72">
                  <c:v>4.3841999999999992E-2</c:v>
                </c:pt>
                <c:pt idx="73">
                  <c:v>0.11925100000000011</c:v>
                </c:pt>
                <c:pt idx="74">
                  <c:v>0.35512300000000002</c:v>
                </c:pt>
                <c:pt idx="75">
                  <c:v>8.7700000000000148E-4</c:v>
                </c:pt>
                <c:pt idx="76">
                  <c:v>5.962600000000004E-2</c:v>
                </c:pt>
                <c:pt idx="77">
                  <c:v>0.18150800000000017</c:v>
                </c:pt>
                <c:pt idx="78">
                  <c:v>2.0167999999999998E-2</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yVal>
          <c:smooth val="1"/>
        </c:ser>
        <c:axId val="107557248"/>
        <c:axId val="107778048"/>
      </c:scatterChart>
      <c:valAx>
        <c:axId val="107557248"/>
        <c:scaling>
          <c:orientation val="minMax"/>
          <c:max val="100"/>
        </c:scaling>
        <c:axPos val="b"/>
        <c:title>
          <c:tx>
            <c:rich>
              <a:bodyPr/>
              <a:lstStyle/>
              <a:p>
                <a:pPr>
                  <a:defRPr/>
                </a:pPr>
                <a:r>
                  <a:rPr lang="en-US" altLang="ja-JP"/>
                  <a:t>Word-Pair</a:t>
                </a:r>
                <a:r>
                  <a:rPr lang="en-US" altLang="ja-JP" baseline="0"/>
                  <a:t> IDs</a:t>
                </a:r>
                <a:endParaRPr lang="ja-JP" altLang="en-US"/>
              </a:p>
            </c:rich>
          </c:tx>
          <c:layout/>
        </c:title>
        <c:majorTickMark val="none"/>
        <c:tickLblPos val="nextTo"/>
        <c:crossAx val="107778048"/>
        <c:crosses val="autoZero"/>
        <c:crossBetween val="midCat"/>
      </c:valAx>
      <c:valAx>
        <c:axId val="107778048"/>
        <c:scaling>
          <c:orientation val="minMax"/>
          <c:min val="0"/>
        </c:scaling>
        <c:axPos val="l"/>
        <c:majorGridlines/>
        <c:title>
          <c:tx>
            <c:rich>
              <a:bodyPr/>
              <a:lstStyle/>
              <a:p>
                <a:pPr>
                  <a:defRPr/>
                </a:pPr>
                <a:r>
                  <a:rPr lang="en-US" altLang="ja-JP"/>
                  <a:t>Normalied</a:t>
                </a:r>
                <a:r>
                  <a:rPr lang="en-US" altLang="ja-JP" baseline="0"/>
                  <a:t> Frequency</a:t>
                </a:r>
                <a:endParaRPr lang="ja-JP" altLang="en-US"/>
              </a:p>
            </c:rich>
          </c:tx>
          <c:layout/>
        </c:title>
        <c:numFmt formatCode="General" sourceLinked="1"/>
        <c:majorTickMark val="none"/>
        <c:tickLblPos val="nextTo"/>
        <c:crossAx val="107557248"/>
        <c:crosses val="autoZero"/>
        <c:crossBetween val="midCat"/>
      </c:valAx>
    </c:plotArea>
    <c:legend>
      <c:legendPos val="t"/>
      <c:layout/>
    </c:legend>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1385D5-99C1-4A7C-AC43-47C888475578}" type="datetimeFigureOut">
              <a:rPr lang="en-US" smtClean="0"/>
              <a:pPr/>
              <a:t>2/11/2009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F144AF-45CF-42BB-942E-C65AA8B066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altLang="ja-JP" dirty="0" smtClean="0"/>
              <a:t>I am </a:t>
            </a:r>
            <a:r>
              <a:rPr kumimoji="1" lang="en-US" altLang="ja-JP" dirty="0" err="1" smtClean="0"/>
              <a:t>Danushka</a:t>
            </a:r>
            <a:r>
              <a:rPr kumimoji="1" lang="en-US" altLang="ja-JP" baseline="0" dirty="0" smtClean="0"/>
              <a:t> from the </a:t>
            </a:r>
            <a:r>
              <a:rPr kumimoji="1" lang="en-US" altLang="ja-JP" baseline="0" dirty="0" err="1" smtClean="0"/>
              <a:t>univ</a:t>
            </a:r>
            <a:r>
              <a:rPr kumimoji="1" lang="en-US" altLang="ja-JP" baseline="0" dirty="0" smtClean="0"/>
              <a:t>. of </a:t>
            </a:r>
            <a:r>
              <a:rPr kumimoji="1" lang="en-US" altLang="ja-JP" baseline="0" dirty="0" err="1" smtClean="0"/>
              <a:t>tokyo</a:t>
            </a:r>
            <a:r>
              <a:rPr kumimoji="1" lang="en-US" altLang="ja-JP" baseline="0" dirty="0" smtClean="0"/>
              <a:t> and I will be presenting the paper titled ….. This is a collaborative work with Yutaka Matsuo and Mitsuru Ishizuka who are also from the </a:t>
            </a:r>
            <a:r>
              <a:rPr kumimoji="1" lang="en-US" altLang="ja-JP" baseline="0" dirty="0" err="1" smtClean="0"/>
              <a:t>univ</a:t>
            </a:r>
            <a:r>
              <a:rPr kumimoji="1" lang="en-US" altLang="ja-JP" baseline="0" dirty="0" smtClean="0"/>
              <a:t>. of </a:t>
            </a:r>
            <a:r>
              <a:rPr kumimoji="1" lang="en-US" altLang="ja-JP" baseline="0" dirty="0" err="1" smtClean="0"/>
              <a:t>tokyo</a:t>
            </a:r>
            <a:r>
              <a:rPr kumimoji="1" lang="en-US" altLang="ja-JP" baseline="0" dirty="0" smtClean="0"/>
              <a:t>.</a:t>
            </a:r>
            <a:endParaRPr kumimoji="1" lang="ja-JP" altLang="en-US"/>
          </a:p>
        </p:txBody>
      </p:sp>
      <p:sp>
        <p:nvSpPr>
          <p:cNvPr id="4" name="Slide Number Placeholder 3"/>
          <p:cNvSpPr>
            <a:spLocks noGrp="1"/>
          </p:cNvSpPr>
          <p:nvPr>
            <p:ph type="sldNum" sz="quarter" idx="10"/>
          </p:nvPr>
        </p:nvSpPr>
        <p:spPr/>
        <p:txBody>
          <a:bodyPr/>
          <a:lstStyle/>
          <a:p>
            <a:fld id="{D2F144AF-45CF-42BB-942E-C65AA8B0668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altLang="ja-JP" dirty="0" smtClean="0"/>
              <a:t>The</a:t>
            </a:r>
            <a:r>
              <a:rPr kumimoji="1" lang="en-US" altLang="ja-JP" baseline="0" dirty="0" smtClean="0"/>
              <a:t> goal of this work is to design a similarity measure. However, before we go deep, lets briefly think about various similarities that we encounter. Very broadly speaking, similarity can be categorized into two classes, </a:t>
            </a:r>
            <a:r>
              <a:rPr kumimoji="1" lang="en-US" altLang="ja-JP" baseline="0" dirty="0" err="1" smtClean="0"/>
              <a:t>attributional</a:t>
            </a:r>
            <a:r>
              <a:rPr kumimoji="1" lang="en-US" altLang="ja-JP" baseline="0" dirty="0" smtClean="0"/>
              <a:t> </a:t>
            </a:r>
            <a:r>
              <a:rPr kumimoji="1" lang="en-US" altLang="ja-JP" baseline="0" dirty="0" err="1" smtClean="0"/>
              <a:t>vs</a:t>
            </a:r>
            <a:r>
              <a:rPr kumimoji="1" lang="en-US" altLang="ja-JP" baseline="0" dirty="0" smtClean="0"/>
              <a:t> relational. </a:t>
            </a:r>
            <a:r>
              <a:rPr kumimoji="1" lang="en-US" altLang="ja-JP" baseline="0" dirty="0" err="1" smtClean="0"/>
              <a:t>Attributional</a:t>
            </a:r>
            <a:r>
              <a:rPr kumimoji="1" lang="en-US" altLang="ja-JP" baseline="0" dirty="0" smtClean="0"/>
              <a:t> similarity is the </a:t>
            </a:r>
            <a:r>
              <a:rPr kumimoji="1" lang="en-US" altLang="ja-JP" baseline="0" dirty="0" err="1" smtClean="0"/>
              <a:t>correspondance</a:t>
            </a:r>
            <a:r>
              <a:rPr kumimoji="1" lang="en-US" altLang="ja-JP" baseline="0" dirty="0" smtClean="0"/>
              <a:t> between attributes of two objects. For example, both car and automobile has </a:t>
            </a:r>
            <a:r>
              <a:rPr kumimoji="1" lang="en-US" altLang="ja-JP" baseline="0" dirty="0" err="1" smtClean="0"/>
              <a:t>tyres</a:t>
            </a:r>
            <a:r>
              <a:rPr kumimoji="1" lang="en-US" altLang="ja-JP" baseline="0" dirty="0" smtClean="0"/>
              <a:t>, wheels, used for the same purpose, which is to travel, so there is quite a high degree of </a:t>
            </a:r>
            <a:r>
              <a:rPr kumimoji="1" lang="en-US" altLang="ja-JP" baseline="0" dirty="0" err="1" smtClean="0"/>
              <a:t>attributional</a:t>
            </a:r>
            <a:r>
              <a:rPr kumimoji="1" lang="en-US" altLang="ja-JP" baseline="0" dirty="0" smtClean="0"/>
              <a:t> similarity between these terms. On the other hand we have relational similarity, which is the correspondence between relations that hold between words. For example, think of a lion and an ostrich. Obviously, they don’t have much attributes in common. However, if we think of the word-pairs ostrich to bird vs. lion to cat, then we see that the relation X is a large Y holds for both these word-pairs. In other words, ostrich is a large bird, whereas, lion is a large cat (in fact the largest in this case). Another example would be word to language as to note to music. In this case, languages are written using words whereas music is written using notes. Analogical word-pairs such as these show a high degree of relational similarity. The goal of our work is to create a relational similarity measure from the web. </a:t>
            </a:r>
            <a:endParaRPr kumimoji="1" lang="ja-JP" altLang="en-US"/>
          </a:p>
        </p:txBody>
      </p:sp>
      <p:sp>
        <p:nvSpPr>
          <p:cNvPr id="4" name="Slide Number Placeholder 3"/>
          <p:cNvSpPr>
            <a:spLocks noGrp="1"/>
          </p:cNvSpPr>
          <p:nvPr>
            <p:ph type="sldNum" sz="quarter" idx="10"/>
          </p:nvPr>
        </p:nvSpPr>
        <p:spPr/>
        <p:txBody>
          <a:bodyPr/>
          <a:lstStyle/>
          <a:p>
            <a:fld id="{D2F144AF-45CF-42BB-942E-C65AA8B0668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altLang="ja-JP" dirty="0" smtClean="0"/>
              <a:t>Lets first</a:t>
            </a:r>
            <a:r>
              <a:rPr kumimoji="1" lang="en-US" altLang="ja-JP" baseline="0" dirty="0" smtClean="0"/>
              <a:t> quickly look at various applications that can potentially benefit from a relational similarity measure. In NLP community there has been considerable amount of work carried out to detect and extract analogies from a large text corpus. For example, word-analogies such as traffic to road vs. water to pipe is such an analogy where the relation X flows in Y holds between the two words in each word-pair. Going one step deeper, to recognize sentence level metaphors one could use a relational similarity measure. Here, men and women are metaphorically related to actors. Detecting such metaphors automatically is a challenging task. Another interesting application is relational web search, where you want to search for entity-pairs between which a given relation R holds. For example, you would search for two company names between which an acquisition relation hold and would expect the search engine to return all such company pairs. If you limit the relation to one of </a:t>
            </a:r>
            <a:r>
              <a:rPr kumimoji="1" lang="en-US" altLang="ja-JP" baseline="0" dirty="0" err="1" smtClean="0"/>
              <a:t>hypernumy</a:t>
            </a:r>
            <a:r>
              <a:rPr kumimoji="1" lang="en-US" altLang="ja-JP" baseline="0" dirty="0" smtClean="0"/>
              <a:t>, synonymy etc then you can list up words that are similar to a given word. In theory, one can define </a:t>
            </a:r>
            <a:r>
              <a:rPr kumimoji="1" lang="en-US" altLang="ja-JP" baseline="0" dirty="0" err="1" smtClean="0"/>
              <a:t>attributional</a:t>
            </a:r>
            <a:r>
              <a:rPr kumimoji="1" lang="en-US" altLang="ja-JP" baseline="0" dirty="0" smtClean="0"/>
              <a:t> similarity using relational similarity but not vice versa. Therefore, relational similarity is a more general concept than </a:t>
            </a:r>
            <a:r>
              <a:rPr kumimoji="1" lang="en-US" altLang="ja-JP" baseline="0" dirty="0" err="1" smtClean="0"/>
              <a:t>attributional</a:t>
            </a:r>
            <a:r>
              <a:rPr kumimoji="1" lang="en-US" altLang="ja-JP" baseline="0" dirty="0" smtClean="0"/>
              <a:t> similarity. If you know the relations that hold between words then it can help greatly when you do word sense disambiguation. For example, the ambiguous word plant can mean a tree or a factory. Popularly used contextual hypothesis will not help to disambiguate plant using the word food, because trees can be considered as food for animals at the same time food can be created at plants. However, if we know the relations for and at, then we can disambiguate the plant in these two cases. </a:t>
            </a:r>
            <a:endParaRPr kumimoji="1" lang="ja-JP" altLang="en-US"/>
          </a:p>
        </p:txBody>
      </p:sp>
      <p:sp>
        <p:nvSpPr>
          <p:cNvPr id="4" name="Slide Number Placeholder 3"/>
          <p:cNvSpPr>
            <a:spLocks noGrp="1"/>
          </p:cNvSpPr>
          <p:nvPr>
            <p:ph type="sldNum" sz="quarter" idx="10"/>
          </p:nvPr>
        </p:nvSpPr>
        <p:spPr/>
        <p:txBody>
          <a:bodyPr/>
          <a:lstStyle/>
          <a:p>
            <a:fld id="{D2F144AF-45CF-42BB-942E-C65AA8B0668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altLang="ja-JP" dirty="0" smtClean="0"/>
              <a:t>In AI, much work into analogy creation and identification went in during 1980’s mainly</a:t>
            </a:r>
            <a:r>
              <a:rPr kumimoji="1" lang="en-US" altLang="ja-JP" baseline="0" dirty="0" smtClean="0"/>
              <a:t> due to the structure mapping theory proposed by </a:t>
            </a:r>
            <a:r>
              <a:rPr kumimoji="1" lang="en-US" altLang="ja-JP" baseline="0" dirty="0" err="1" smtClean="0"/>
              <a:t>Genter</a:t>
            </a:r>
            <a:r>
              <a:rPr kumimoji="1" lang="en-US" altLang="ja-JP" baseline="0" dirty="0" smtClean="0"/>
              <a:t>. The ability to identify analogies has seen as a central ability of being intelligent. In SMT, an analogy is defined as a mapping between two domains. SMT engine proposes an algorithm to find this mapping that operates over a knowledge base described using predicate logic. Attributes such as colors are dropped during the mapping process and only relations are mapped. </a:t>
            </a:r>
            <a:r>
              <a:rPr kumimoji="1" lang="en-US" altLang="ja-JP" baseline="0" dirty="0" err="1" smtClean="0"/>
              <a:t>Systematicity</a:t>
            </a:r>
            <a:r>
              <a:rPr kumimoji="1" lang="en-US" altLang="ja-JP" baseline="0" dirty="0" smtClean="0"/>
              <a:t> principle governs which relations are mapped. For example, an electron that revolves around a nucleus is considered to be analogous to planets revolving around sun in Rutherford’s theory. Here, the attributes of electrons or planets are not mapped. Only the factor that one revolves around another in both base and target domains is mapped during the process. However, one major drawback of SMT is that it requires knowledge to be presented in clean logical forms to operate, which we do not find on the natural language texts. </a:t>
            </a:r>
            <a:endParaRPr kumimoji="1" lang="ja-JP" altLang="en-US"/>
          </a:p>
        </p:txBody>
      </p:sp>
      <p:sp>
        <p:nvSpPr>
          <p:cNvPr id="4" name="Slide Number Placeholder 3"/>
          <p:cNvSpPr>
            <a:spLocks noGrp="1"/>
          </p:cNvSpPr>
          <p:nvPr>
            <p:ph type="sldNum" sz="quarter" idx="10"/>
          </p:nvPr>
        </p:nvSpPr>
        <p:spPr/>
        <p:txBody>
          <a:bodyPr/>
          <a:lstStyle/>
          <a:p>
            <a:fld id="{D2F144AF-45CF-42BB-942E-C65AA8B066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F144AF-45CF-42BB-942E-C65AA8B066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a:t>
            </a:r>
            <a:r>
              <a:rPr lang="en-US" baseline="0" dirty="0" smtClean="0"/>
              <a:t> seven asterisks to form a conjunctive query and retrieve snippets that contain the two words within a window of 7 words. We then replace the two words with variables X and Y and extract all subsequences that contain both X and Y. We use </a:t>
            </a:r>
            <a:r>
              <a:rPr lang="en-US" baseline="0" dirty="0" err="1" smtClean="0"/>
              <a:t>prefixspan</a:t>
            </a:r>
            <a:r>
              <a:rPr lang="en-US" baseline="0" dirty="0" smtClean="0"/>
              <a:t> algorithm to efficiently extract such subsequences as lexical patterns from snippets. For example from this snippet we extract patterns… However, not all extracted subsequences can be considered as good patterns because snippets usually contain misspellings as well as ill-formed and fragmented sentences.</a:t>
            </a:r>
            <a:endParaRPr lang="en-US" dirty="0"/>
          </a:p>
        </p:txBody>
      </p:sp>
      <p:sp>
        <p:nvSpPr>
          <p:cNvPr id="4" name="Slide Number Placeholder 3"/>
          <p:cNvSpPr>
            <a:spLocks noGrp="1"/>
          </p:cNvSpPr>
          <p:nvPr>
            <p:ph type="sldNum" sz="quarter" idx="10"/>
          </p:nvPr>
        </p:nvSpPr>
        <p:spPr/>
        <p:txBody>
          <a:bodyPr/>
          <a:lstStyle/>
          <a:p>
            <a:fld id="{F0DAD432-95E2-4448-831A-24812103246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144AF-45CF-42BB-942E-C65AA8B06683}"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ja-JP" altLang="en-US"/>
          </a:p>
        </p:txBody>
      </p:sp>
      <p:sp>
        <p:nvSpPr>
          <p:cNvPr id="4" name="Slide Number Placeholder 3"/>
          <p:cNvSpPr>
            <a:spLocks noGrp="1"/>
          </p:cNvSpPr>
          <p:nvPr>
            <p:ph type="sldNum" sz="quarter" idx="10"/>
          </p:nvPr>
        </p:nvSpPr>
        <p:spPr/>
        <p:txBody>
          <a:bodyPr/>
          <a:lstStyle/>
          <a:p>
            <a:fld id="{D2F144AF-45CF-42BB-942E-C65AA8B06683}"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371725"/>
            <a:ext cx="6858000" cy="990600"/>
          </a:xfrm>
        </p:spPr>
        <p:txBody>
          <a:bodyPr anchor="t" anchorCtr="0"/>
          <a:lstStyle>
            <a:lvl1pPr algn="r">
              <a:defRPr sz="3200">
                <a:solidFill>
                  <a:schemeClr val="tx1"/>
                </a:solidFill>
              </a:defRPr>
            </a:lvl1pPr>
          </a:lstStyle>
          <a:p>
            <a:r>
              <a:rPr kumimoji="0" lang="en-US" altLang="ja-JP" smtClean="0"/>
              <a:t>Click to edit Master title style</a:t>
            </a:r>
            <a:endParaRPr kumimoji="0" lang="en-US" dirty="0"/>
          </a:p>
        </p:txBody>
      </p:sp>
      <p:sp>
        <p:nvSpPr>
          <p:cNvPr id="9" name="Subtitle 8"/>
          <p:cNvSpPr>
            <a:spLocks noGrp="1"/>
          </p:cNvSpPr>
          <p:nvPr>
            <p:ph type="subTitle" idx="1"/>
          </p:nvPr>
        </p:nvSpPr>
        <p:spPr>
          <a:xfrm>
            <a:off x="1219200" y="3886200"/>
            <a:ext cx="6858000" cy="11430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ja-JP" smtClean="0"/>
              <a:t>Click to edit Master subtitle style</a:t>
            </a:r>
            <a:endParaRPr kumimoji="0"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5059289-ADDE-4EC9-B83E-C10D7773F239}" type="datetimeFigureOut">
              <a:rPr lang="en-US" smtClean="0"/>
              <a:pPr/>
              <a:t>2/11/2009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AAD0B6D-40D9-475D-B34F-47D277EFF11A}" type="slidenum">
              <a:rPr lang="en-US" smtClean="0"/>
              <a:pPr/>
              <a:t>‹#›</a:t>
            </a:fld>
            <a:endParaRPr lang="en-US"/>
          </a:p>
        </p:txBody>
      </p:sp>
      <p:sp>
        <p:nvSpPr>
          <p:cNvPr id="21" name="Rectangle 20"/>
          <p:cNvSpPr/>
          <p:nvPr/>
        </p:nvSpPr>
        <p:spPr>
          <a:xfrm>
            <a:off x="381000" y="1676400"/>
            <a:ext cx="8229600" cy="17373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381000" y="3810000"/>
            <a:ext cx="8229600" cy="12954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026" name="Picture 2"/>
          <p:cNvPicPr>
            <a:picLocks noChangeAspect="1" noChangeArrowheads="1"/>
          </p:cNvPicPr>
          <p:nvPr userDrawn="1"/>
        </p:nvPicPr>
        <p:blipFill>
          <a:blip r:embed="rId2"/>
          <a:srcRect/>
          <a:stretch>
            <a:fillRect/>
          </a:stretch>
        </p:blipFill>
        <p:spPr bwMode="auto">
          <a:xfrm>
            <a:off x="2971800" y="6315075"/>
            <a:ext cx="2705100" cy="390525"/>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ja-JP"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4" name="Date Placeholder 3"/>
          <p:cNvSpPr>
            <a:spLocks noGrp="1"/>
          </p:cNvSpPr>
          <p:nvPr>
            <p:ph type="dt" sz="half" idx="10"/>
          </p:nvPr>
        </p:nvSpPr>
        <p:spPr/>
        <p:txBody>
          <a:bodyPr/>
          <a:lstStyle/>
          <a:p>
            <a:fld id="{C5059289-ADDE-4EC9-B83E-C10D7773F239}" type="datetimeFigureOut">
              <a:rPr lang="en-US" smtClean="0"/>
              <a:pPr/>
              <a:t>2/11/2009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D0B6D-40D9-475D-B34F-47D277EFF1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ltLang="ja-JP"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4" name="Date Placeholder 3"/>
          <p:cNvSpPr>
            <a:spLocks noGrp="1"/>
          </p:cNvSpPr>
          <p:nvPr>
            <p:ph type="dt" sz="half" idx="10"/>
          </p:nvPr>
        </p:nvSpPr>
        <p:spPr/>
        <p:txBody>
          <a:bodyPr/>
          <a:lstStyle/>
          <a:p>
            <a:fld id="{C5059289-ADDE-4EC9-B83E-C10D7773F239}" type="datetimeFigureOut">
              <a:rPr lang="en-US" smtClean="0"/>
              <a:pPr/>
              <a:t>2/11/2009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D0B6D-40D9-475D-B34F-47D277EFF11A}"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ja-JP"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11" name="Rectangle 10"/>
          <p:cNvSpPr/>
          <p:nvPr userDrawn="1"/>
        </p:nvSpPr>
        <p:spPr>
          <a:xfrm>
            <a:off x="0" y="6324600"/>
            <a:ext cx="4572000" cy="5334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Rectangle 11"/>
          <p:cNvSpPr/>
          <p:nvPr userDrawn="1"/>
        </p:nvSpPr>
        <p:spPr>
          <a:xfrm>
            <a:off x="4572000" y="6324600"/>
            <a:ext cx="4572000" cy="533400"/>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0" name="Picture 2"/>
          <p:cNvPicPr>
            <a:picLocks noChangeAspect="1" noChangeArrowheads="1"/>
          </p:cNvPicPr>
          <p:nvPr userDrawn="1"/>
        </p:nvPicPr>
        <p:blipFill>
          <a:blip r:embed="rId2"/>
          <a:srcRect/>
          <a:stretch>
            <a:fillRect/>
          </a:stretch>
        </p:blipFill>
        <p:spPr bwMode="auto">
          <a:xfrm>
            <a:off x="4371975" y="6391275"/>
            <a:ext cx="428625" cy="390525"/>
          </a:xfrm>
          <a:prstGeom prst="rect">
            <a:avLst/>
          </a:prstGeom>
          <a:noFill/>
          <a:ln w="9525">
            <a:noFill/>
            <a:miter lim="800000"/>
            <a:headEnd/>
            <a:tailEnd/>
          </a:ln>
          <a:effectLst/>
        </p:spPr>
      </p:pic>
      <p:sp>
        <p:nvSpPr>
          <p:cNvPr id="13" name="Slide Number Placeholder 5"/>
          <p:cNvSpPr>
            <a:spLocks noGrp="1"/>
          </p:cNvSpPr>
          <p:nvPr>
            <p:ph type="sldNum" sz="quarter" idx="12"/>
          </p:nvPr>
        </p:nvSpPr>
        <p:spPr>
          <a:xfrm>
            <a:off x="8613648" y="6400800"/>
            <a:ext cx="377952" cy="365760"/>
          </a:xfrm>
        </p:spPr>
        <p:txBody>
          <a:bodyPr/>
          <a:lstStyle/>
          <a:p>
            <a:fld id="{7AAD0B6D-40D9-475D-B34F-47D277EFF11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ltLang="ja-JP"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ja-JP"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5059289-ADDE-4EC9-B83E-C10D7773F239}" type="datetimeFigureOut">
              <a:rPr lang="en-US" smtClean="0"/>
              <a:pPr/>
              <a:t>2/11/2009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AAD0B6D-40D9-475D-B34F-47D277EFF11A}"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ltLang="ja-JP" smtClean="0"/>
              <a:t>Click to edit Master title style</a:t>
            </a:r>
            <a:endParaRPr kumimoji="0" lang="en-US"/>
          </a:p>
        </p:txBody>
      </p:sp>
      <p:sp>
        <p:nvSpPr>
          <p:cNvPr id="5" name="Date Placeholder 4"/>
          <p:cNvSpPr>
            <a:spLocks noGrp="1"/>
          </p:cNvSpPr>
          <p:nvPr>
            <p:ph type="dt" sz="half" idx="10"/>
          </p:nvPr>
        </p:nvSpPr>
        <p:spPr/>
        <p:txBody>
          <a:bodyPr/>
          <a:lstStyle/>
          <a:p>
            <a:fld id="{C5059289-ADDE-4EC9-B83E-C10D7773F239}" type="datetimeFigureOut">
              <a:rPr lang="en-US" smtClean="0"/>
              <a:pPr/>
              <a:t>2/11/2009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D0B6D-40D9-475D-B34F-47D277EFF11A}"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ltLang="ja-JP"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ja-JP"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ja-JP" smtClean="0"/>
              <a:t>Click to edit Master text styles</a:t>
            </a:r>
          </a:p>
        </p:txBody>
      </p:sp>
      <p:sp>
        <p:nvSpPr>
          <p:cNvPr id="7" name="Date Placeholder 6"/>
          <p:cNvSpPr>
            <a:spLocks noGrp="1"/>
          </p:cNvSpPr>
          <p:nvPr>
            <p:ph type="dt" sz="half" idx="10"/>
          </p:nvPr>
        </p:nvSpPr>
        <p:spPr/>
        <p:txBody>
          <a:bodyPr/>
          <a:lstStyle/>
          <a:p>
            <a:fld id="{C5059289-ADDE-4EC9-B83E-C10D7773F239}" type="datetimeFigureOut">
              <a:rPr lang="en-US" smtClean="0"/>
              <a:pPr/>
              <a:t>2/11/2009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D0B6D-40D9-475D-B34F-47D277EFF11A}"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ltLang="ja-JP" smtClean="0"/>
              <a:t>Click to edit Master title style</a:t>
            </a:r>
            <a:endParaRPr kumimoji="0" lang="en-US"/>
          </a:p>
        </p:txBody>
      </p:sp>
      <p:sp>
        <p:nvSpPr>
          <p:cNvPr id="3" name="Date Placeholder 2"/>
          <p:cNvSpPr>
            <a:spLocks noGrp="1"/>
          </p:cNvSpPr>
          <p:nvPr>
            <p:ph type="dt" sz="half" idx="10"/>
          </p:nvPr>
        </p:nvSpPr>
        <p:spPr/>
        <p:txBody>
          <a:bodyPr/>
          <a:lstStyle/>
          <a:p>
            <a:fld id="{C5059289-ADDE-4EC9-B83E-C10D7773F239}" type="datetimeFigureOut">
              <a:rPr lang="en-US" smtClean="0"/>
              <a:pPr/>
              <a:t>2/11/2009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D0B6D-40D9-475D-B34F-47D277EFF11A}"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59289-ADDE-4EC9-B83E-C10D7773F239}" type="datetimeFigureOut">
              <a:rPr lang="en-US" smtClean="0"/>
              <a:pPr/>
              <a:t>2/11/2009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D0B6D-40D9-475D-B34F-47D277EFF11A}"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ltLang="ja-JP"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ltLang="ja-JP" smtClean="0"/>
              <a:t>Click to edit Master text styles</a:t>
            </a:r>
          </a:p>
        </p:txBody>
      </p:sp>
      <p:sp>
        <p:nvSpPr>
          <p:cNvPr id="5" name="Date Placeholder 4"/>
          <p:cNvSpPr>
            <a:spLocks noGrp="1"/>
          </p:cNvSpPr>
          <p:nvPr>
            <p:ph type="dt" sz="half" idx="10"/>
          </p:nvPr>
        </p:nvSpPr>
        <p:spPr/>
        <p:txBody>
          <a:bodyPr/>
          <a:lstStyle/>
          <a:p>
            <a:fld id="{C5059289-ADDE-4EC9-B83E-C10D7773F239}" type="datetimeFigureOut">
              <a:rPr lang="en-US" smtClean="0"/>
              <a:pPr/>
              <a:t>2/11/2009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D0B6D-40D9-475D-B34F-47D277EFF11A}"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ltLang="ja-JP"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ltLang="ja-JP"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ltLang="ja-JP" smtClean="0"/>
              <a:t>Click to edit Master text styles</a:t>
            </a:r>
          </a:p>
        </p:txBody>
      </p:sp>
      <p:sp>
        <p:nvSpPr>
          <p:cNvPr id="5" name="Date Placeholder 4"/>
          <p:cNvSpPr>
            <a:spLocks noGrp="1"/>
          </p:cNvSpPr>
          <p:nvPr>
            <p:ph type="dt" sz="half" idx="10"/>
          </p:nvPr>
        </p:nvSpPr>
        <p:spPr/>
        <p:txBody>
          <a:bodyPr/>
          <a:lstStyle/>
          <a:p>
            <a:fld id="{C5059289-ADDE-4EC9-B83E-C10D7773F239}" type="datetimeFigureOut">
              <a:rPr lang="en-US" smtClean="0"/>
              <a:pPr/>
              <a:t>2/11/2009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D0B6D-40D9-475D-B34F-47D277EFF11A}"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ltLang="ja-JP"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ltLang="ja-JP" smtClean="0"/>
              <a:t>Click to edit Master text styles</a:t>
            </a:r>
          </a:p>
          <a:p>
            <a:pPr lvl="1" eaLnBrk="1" latinLnBrk="0" hangingPunct="1"/>
            <a:r>
              <a:rPr kumimoji="0" lang="en-US" altLang="ja-JP" smtClean="0"/>
              <a:t>Second level</a:t>
            </a:r>
          </a:p>
          <a:p>
            <a:pPr lvl="2" eaLnBrk="1" latinLnBrk="0" hangingPunct="1"/>
            <a:r>
              <a:rPr kumimoji="0" lang="en-US" altLang="ja-JP" smtClean="0"/>
              <a:t>Third level</a:t>
            </a:r>
          </a:p>
          <a:p>
            <a:pPr lvl="3" eaLnBrk="1" latinLnBrk="0" hangingPunct="1"/>
            <a:r>
              <a:rPr kumimoji="0" lang="en-US" altLang="ja-JP" smtClean="0"/>
              <a:t>Fourth level</a:t>
            </a:r>
          </a:p>
          <a:p>
            <a:pPr lvl="4" eaLnBrk="1" latinLnBrk="0" hangingPunct="1"/>
            <a:r>
              <a:rPr kumimoji="0" lang="en-US" altLang="ja-JP"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5059289-ADDE-4EC9-B83E-C10D7773F239}" type="datetimeFigureOut">
              <a:rPr lang="en-US" smtClean="0"/>
              <a:pPr/>
              <a:t>2/11/2009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AAD0B6D-40D9-475D-B34F-47D277EFF11A}"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8001000" cy="1447800"/>
          </a:xfrm>
        </p:spPr>
        <p:txBody>
          <a:bodyPr>
            <a:normAutofit fontScale="90000"/>
          </a:bodyPr>
          <a:lstStyle/>
          <a:p>
            <a:pPr algn="ctr"/>
            <a:r>
              <a:rPr lang="en-US" altLang="ja-JP" sz="3600" dirty="0" smtClean="0"/>
              <a:t>Measuring the Similarity between Implicit Semantic Relations using</a:t>
            </a:r>
            <a:br>
              <a:rPr lang="en-US" altLang="ja-JP" sz="3600" dirty="0" smtClean="0"/>
            </a:br>
            <a:r>
              <a:rPr lang="en-US" altLang="ja-JP" sz="3600" dirty="0" smtClean="0"/>
              <a:t> Web Search Engines</a:t>
            </a:r>
            <a:br>
              <a:rPr lang="en-US" altLang="ja-JP" sz="3600" dirty="0" smtClean="0"/>
            </a:br>
            <a:r>
              <a:rPr lang="en-US" altLang="ja-JP" sz="2700" dirty="0" smtClean="0"/>
              <a:t/>
            </a:r>
            <a:br>
              <a:rPr lang="en-US" altLang="ja-JP" sz="2700" dirty="0" smtClean="0"/>
            </a:br>
            <a:r>
              <a:rPr kumimoji="1" lang="en-US" altLang="ja-JP" dirty="0" smtClean="0"/>
              <a:t/>
            </a:r>
            <a:br>
              <a:rPr kumimoji="1" lang="en-US" altLang="ja-JP" dirty="0" smtClean="0"/>
            </a:br>
            <a:endParaRPr kumimoji="1" lang="ja-JP" altLang="en-US"/>
          </a:p>
        </p:txBody>
      </p:sp>
      <p:sp>
        <p:nvSpPr>
          <p:cNvPr id="3" name="Subtitle 2"/>
          <p:cNvSpPr>
            <a:spLocks noGrp="1"/>
          </p:cNvSpPr>
          <p:nvPr>
            <p:ph type="subTitle" idx="1"/>
          </p:nvPr>
        </p:nvSpPr>
        <p:spPr>
          <a:xfrm>
            <a:off x="838200" y="3886200"/>
            <a:ext cx="7239000" cy="1143000"/>
          </a:xfrm>
        </p:spPr>
        <p:txBody>
          <a:bodyPr>
            <a:normAutofit lnSpcReduction="10000"/>
          </a:bodyPr>
          <a:lstStyle/>
          <a:p>
            <a:pPr algn="ctr"/>
            <a:r>
              <a:rPr kumimoji="1" lang="en-US" altLang="ja-JP" dirty="0" err="1" smtClean="0"/>
              <a:t>Danushka</a:t>
            </a:r>
            <a:r>
              <a:rPr kumimoji="1" lang="en-US" altLang="ja-JP" dirty="0" smtClean="0"/>
              <a:t> </a:t>
            </a:r>
            <a:r>
              <a:rPr kumimoji="1" lang="en-US" altLang="ja-JP" dirty="0" err="1" smtClean="0"/>
              <a:t>Bollegala</a:t>
            </a:r>
            <a:r>
              <a:rPr kumimoji="1" lang="en-US" altLang="ja-JP" dirty="0" smtClean="0"/>
              <a:t>, Yutaka Matsuo, </a:t>
            </a:r>
            <a:r>
              <a:rPr lang="en-US" altLang="ja-JP" dirty="0" smtClean="0"/>
              <a:t>Mitsuru Ishizuka</a:t>
            </a:r>
          </a:p>
          <a:p>
            <a:pPr algn="ctr"/>
            <a:r>
              <a:rPr lang="en-US" altLang="ja-JP" dirty="0" smtClean="0"/>
              <a:t>Web Search and Data Mining (WSDM) Conference 2009</a:t>
            </a:r>
          </a:p>
          <a:p>
            <a:pPr algn="ctr"/>
            <a:r>
              <a:rPr kumimoji="1" lang="en-US" altLang="ja-JP" dirty="0" smtClean="0"/>
              <a:t>Barcelona, Spain.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Greedy Sequential Clustering</a:t>
            </a:r>
            <a:endParaRPr lang="en-US" dirty="0"/>
          </a:p>
        </p:txBody>
      </p:sp>
      <p:sp>
        <p:nvSpPr>
          <p:cNvPr id="3" name="コンテンツ プレースホルダ 2"/>
          <p:cNvSpPr>
            <a:spLocks noGrp="1"/>
          </p:cNvSpPr>
          <p:nvPr>
            <p:ph sz="quarter" idx="1"/>
          </p:nvPr>
        </p:nvSpPr>
        <p:spPr/>
        <p:txBody>
          <a:bodyPr>
            <a:normAutofit lnSpcReduction="10000"/>
          </a:bodyPr>
          <a:lstStyle/>
          <a:p>
            <a:pPr marL="457200" indent="-457200">
              <a:buFont typeface="+mj-lt"/>
              <a:buAutoNum type="arabicPeriod"/>
            </a:pPr>
            <a:r>
              <a:rPr lang="en-US" sz="2000" dirty="0" smtClean="0"/>
              <a:t>Sort the patterns according to their total frequency in all word-pairs</a:t>
            </a:r>
          </a:p>
          <a:p>
            <a:pPr marL="457200" indent="-457200">
              <a:buFont typeface="+mj-lt"/>
              <a:buAutoNum type="arabicPeriod"/>
            </a:pPr>
            <a:r>
              <a:rPr lang="en-US" sz="2000" dirty="0" smtClean="0"/>
              <a:t>Select the next pattern:</a:t>
            </a:r>
          </a:p>
          <a:p>
            <a:pPr marL="731520" lvl="1" indent="-457200">
              <a:buFont typeface="+mj-lt"/>
              <a:buAutoNum type="arabicPeriod"/>
            </a:pPr>
            <a:r>
              <a:rPr lang="en-US" sz="1700" dirty="0" smtClean="0"/>
              <a:t>Measure the similarity between each of the existing clusters and the pattern</a:t>
            </a:r>
          </a:p>
          <a:p>
            <a:pPr marL="731520" lvl="1" indent="-457200">
              <a:buFont typeface="+mj-lt"/>
              <a:buAutoNum type="arabicPeriod"/>
            </a:pPr>
            <a:r>
              <a:rPr lang="en-US" sz="1700" dirty="0" smtClean="0"/>
              <a:t>If the similarity with the most similar cluster is greater than a threshold </a:t>
            </a:r>
            <a:r>
              <a:rPr lang="el-GR" sz="1700" dirty="0" smtClean="0">
                <a:latin typeface="Times New Roman"/>
                <a:cs typeface="Times New Roman"/>
              </a:rPr>
              <a:t>θ</a:t>
            </a:r>
            <a:r>
              <a:rPr lang="en-US" sz="1700" dirty="0" smtClean="0"/>
              <a:t>, then add to that cluster, otherwise form a new cluster with this pattern.</a:t>
            </a:r>
          </a:p>
          <a:p>
            <a:pPr marL="731520" lvl="1" indent="-457200">
              <a:buFont typeface="+mj-lt"/>
              <a:buAutoNum type="arabicPeriod"/>
            </a:pPr>
            <a:r>
              <a:rPr lang="en-US" sz="1700" dirty="0" smtClean="0"/>
              <a:t>Repeat until all patterns are clustered.</a:t>
            </a:r>
          </a:p>
          <a:p>
            <a:pPr marL="457200" indent="-457200">
              <a:buFont typeface="+mj-lt"/>
              <a:buAutoNum type="arabicPeriod"/>
            </a:pPr>
            <a:r>
              <a:rPr lang="en-US" sz="2000" dirty="0" smtClean="0"/>
              <a:t>We view each cluster as a vector of word-pair frequencies and compute the cosine similarity between the </a:t>
            </a:r>
            <a:r>
              <a:rPr lang="en-US" sz="2000" dirty="0" err="1" smtClean="0"/>
              <a:t>centroid</a:t>
            </a:r>
            <a:r>
              <a:rPr lang="en-US" sz="2000" dirty="0" smtClean="0"/>
              <a:t> vector and the pattern.</a:t>
            </a:r>
          </a:p>
          <a:p>
            <a:pPr marL="457200" indent="-457200"/>
            <a:r>
              <a:rPr lang="en-US" sz="2000" dirty="0" smtClean="0"/>
              <a:t>Properties of the clustering algorithm</a:t>
            </a:r>
          </a:p>
          <a:p>
            <a:pPr marL="731520" lvl="1" indent="-457200"/>
            <a:r>
              <a:rPr lang="en-US" sz="1700" dirty="0" smtClean="0"/>
              <a:t>Scales linearly with the number of patterns O(n)</a:t>
            </a:r>
          </a:p>
          <a:p>
            <a:pPr marL="731520" lvl="1" indent="-457200"/>
            <a:r>
              <a:rPr lang="en-US" sz="1700" dirty="0" smtClean="0"/>
              <a:t>More general clusters are formed ahead of the more specific clusters</a:t>
            </a:r>
          </a:p>
          <a:p>
            <a:pPr marL="731520" lvl="1" indent="-457200"/>
            <a:r>
              <a:rPr lang="en-US" sz="1700" dirty="0" smtClean="0"/>
              <a:t>Only one parameter to be adjusted (clustering threshold </a:t>
            </a:r>
            <a:r>
              <a:rPr lang="el-GR" sz="1700" dirty="0" smtClean="0">
                <a:latin typeface="Times New Roman"/>
                <a:cs typeface="Times New Roman"/>
              </a:rPr>
              <a:t>θ</a:t>
            </a:r>
            <a:r>
              <a:rPr lang="en-US" sz="1700" dirty="0" smtClean="0">
                <a:latin typeface="Times New Roman"/>
                <a:cs typeface="Times New Roman"/>
              </a:rPr>
              <a:t>)</a:t>
            </a:r>
          </a:p>
          <a:p>
            <a:pPr marL="731520" lvl="1" indent="-457200"/>
            <a:r>
              <a:rPr lang="en-US" sz="1700" dirty="0" smtClean="0">
                <a:cs typeface="Times New Roman"/>
              </a:rPr>
              <a:t>No need to specify the number of clusters</a:t>
            </a:r>
          </a:p>
          <a:p>
            <a:pPr marL="731520" lvl="1" indent="-457200"/>
            <a:r>
              <a:rPr lang="en-US" sz="1700" dirty="0" smtClean="0">
                <a:cs typeface="Times New Roman"/>
              </a:rPr>
              <a:t>Does not requite pair-wise comparisons, which are computationally costly</a:t>
            </a:r>
          </a:p>
          <a:p>
            <a:pPr marL="731520" lvl="1" indent="-457200"/>
            <a:r>
              <a:rPr lang="en-US" sz="1700" dirty="0" smtClean="0">
                <a:cs typeface="Times New Roman"/>
              </a:rPr>
              <a:t>A greedy clustering algorithm</a:t>
            </a:r>
          </a:p>
          <a:p>
            <a:pPr marL="731520" lvl="1" indent="-457200"/>
            <a:endParaRPr lang="en-US"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Computing Relational Similarity</a:t>
            </a:r>
            <a:endParaRPr lang="en-US" dirty="0"/>
          </a:p>
        </p:txBody>
      </p:sp>
      <p:sp>
        <p:nvSpPr>
          <p:cNvPr id="3" name="コンテンツ プレースホルダ 2"/>
          <p:cNvSpPr>
            <a:spLocks noGrp="1"/>
          </p:cNvSpPr>
          <p:nvPr>
            <p:ph sz="quarter" idx="1"/>
          </p:nvPr>
        </p:nvSpPr>
        <p:spPr/>
        <p:txBody>
          <a:bodyPr>
            <a:normAutofit lnSpcReduction="10000"/>
          </a:bodyPr>
          <a:lstStyle/>
          <a:p>
            <a:r>
              <a:rPr lang="en-US" dirty="0" smtClean="0"/>
              <a:t>The formed clusters might not be independent because,</a:t>
            </a:r>
          </a:p>
          <a:p>
            <a:pPr lvl="1"/>
            <a:r>
              <a:rPr lang="en-US" dirty="0" smtClean="0"/>
              <a:t>Semantic relations can be mutually dependent</a:t>
            </a:r>
          </a:p>
          <a:p>
            <a:pPr lvl="2"/>
            <a:r>
              <a:rPr lang="en-US" dirty="0" smtClean="0"/>
              <a:t>E.g. IS-A relation and HAS-A relation</a:t>
            </a:r>
          </a:p>
          <a:p>
            <a:pPr lvl="1"/>
            <a:r>
              <a:rPr lang="en-US" dirty="0" smtClean="0"/>
              <a:t>The Greedy Sequential Clustering algorithm might split a semantic relation into multiple clusters</a:t>
            </a:r>
          </a:p>
          <a:p>
            <a:r>
              <a:rPr lang="en-US" dirty="0" smtClean="0"/>
              <a:t>Euclidean distance cannot reflect the correlation between clusters</a:t>
            </a:r>
          </a:p>
          <a:p>
            <a:pPr lvl="1"/>
            <a:r>
              <a:rPr lang="en-US" dirty="0" smtClean="0"/>
              <a:t>We use </a:t>
            </a:r>
            <a:r>
              <a:rPr lang="en-US" dirty="0" err="1" smtClean="0"/>
              <a:t>Mahalanobis</a:t>
            </a:r>
            <a:r>
              <a:rPr lang="en-US" dirty="0" smtClean="0"/>
              <a:t> distance to measure the relational similarity.</a:t>
            </a:r>
          </a:p>
          <a:p>
            <a:pPr lvl="1"/>
            <a:r>
              <a:rPr lang="en-US" sz="2000" dirty="0" err="1" smtClean="0"/>
              <a:t>Mahalanobis</a:t>
            </a:r>
            <a:r>
              <a:rPr lang="en-US" sz="2000" dirty="0" smtClean="0"/>
              <a:t> distance between two </a:t>
            </a:r>
            <a:r>
              <a:rPr lang="en-US" sz="2000" dirty="0" smtClean="0">
                <a:solidFill>
                  <a:schemeClr val="tx1"/>
                </a:solidFill>
              </a:rPr>
              <a:t>vectors</a:t>
            </a:r>
            <a:r>
              <a:rPr lang="en-US" sz="2000" dirty="0" smtClean="0"/>
              <a:t> </a:t>
            </a:r>
            <a:r>
              <a:rPr lang="en-US" sz="2000" b="1" dirty="0" smtClean="0">
                <a:solidFill>
                  <a:schemeClr val="tx1"/>
                </a:solidFill>
              </a:rPr>
              <a:t>x</a:t>
            </a:r>
            <a:r>
              <a:rPr lang="en-US" sz="2000" dirty="0" smtClean="0"/>
              <a:t> and </a:t>
            </a:r>
            <a:r>
              <a:rPr lang="en-US" sz="2000" b="1" dirty="0" smtClean="0">
                <a:solidFill>
                  <a:schemeClr val="tx1"/>
                </a:solidFill>
              </a:rPr>
              <a:t>y </a:t>
            </a:r>
            <a:r>
              <a:rPr lang="en-US" sz="2000" dirty="0" smtClean="0"/>
              <a:t>is defined by,</a:t>
            </a:r>
            <a:br>
              <a:rPr lang="en-US" sz="2000" dirty="0" smtClean="0"/>
            </a:br>
            <a:r>
              <a:rPr lang="en-US" sz="2000" dirty="0" smtClean="0"/>
              <a:t/>
            </a:r>
            <a:br>
              <a:rPr lang="en-US" sz="2000" dirty="0" smtClean="0"/>
            </a:br>
            <a:r>
              <a:rPr lang="en-US" sz="2000" dirty="0" smtClean="0"/>
              <a:t>where </a:t>
            </a:r>
            <a:r>
              <a:rPr lang="en-US" sz="2000" dirty="0" smtClean="0">
                <a:solidFill>
                  <a:schemeClr val="tx1"/>
                </a:solidFill>
              </a:rPr>
              <a:t>A</a:t>
            </a:r>
            <a:r>
              <a:rPr lang="en-US" sz="2000" dirty="0" smtClean="0"/>
              <a:t> is the covariance matrix.</a:t>
            </a:r>
          </a:p>
          <a:p>
            <a:pPr lvl="1"/>
            <a:r>
              <a:rPr lang="en-US" sz="2000" dirty="0" smtClean="0"/>
              <a:t>In this work, we set A to the inter-cluster correlation matrix</a:t>
            </a:r>
          </a:p>
        </p:txBody>
      </p:sp>
      <p:sp>
        <p:nvSpPr>
          <p:cNvPr id="4" name="正方形/長方形 3"/>
          <p:cNvSpPr/>
          <p:nvPr/>
        </p:nvSpPr>
        <p:spPr>
          <a:xfrm>
            <a:off x="2362200" y="4648200"/>
            <a:ext cx="2209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buNone/>
            </a:pPr>
            <a:r>
              <a:rPr lang="en-US" sz="2000" dirty="0" smtClean="0">
                <a:solidFill>
                  <a:schemeClr val="tx1"/>
                </a:solidFill>
              </a:rPr>
              <a:t>(x-y)</a:t>
            </a:r>
            <a:r>
              <a:rPr lang="en-US" sz="2000" baseline="30000" dirty="0" smtClean="0">
                <a:solidFill>
                  <a:schemeClr val="tx1"/>
                </a:solidFill>
              </a:rPr>
              <a:t>t</a:t>
            </a:r>
            <a:r>
              <a:rPr lang="en-US" sz="2000" dirty="0" smtClean="0">
                <a:solidFill>
                  <a:schemeClr val="tx1"/>
                </a:solidFill>
              </a:rPr>
              <a:t> </a:t>
            </a:r>
            <a:r>
              <a:rPr lang="en-US" sz="2000" dirty="0" smtClean="0">
                <a:solidFill>
                  <a:schemeClr val="tx1"/>
                </a:solidFill>
              </a:rPr>
              <a:t>A</a:t>
            </a:r>
            <a:r>
              <a:rPr lang="en-US" sz="2000" baseline="30000" dirty="0" smtClean="0">
                <a:solidFill>
                  <a:schemeClr val="tx1"/>
                </a:solidFill>
              </a:rPr>
              <a:t>-1</a:t>
            </a:r>
            <a:r>
              <a:rPr lang="en-US" sz="2000" dirty="0" smtClean="0">
                <a:solidFill>
                  <a:schemeClr val="tx1"/>
                </a:solidFill>
              </a:rPr>
              <a:t> </a:t>
            </a:r>
            <a:r>
              <a:rPr lang="en-US" sz="2000" dirty="0" smtClean="0">
                <a:solidFill>
                  <a:schemeClr val="tx1"/>
                </a:solidFill>
              </a:rPr>
              <a:t>(x-y)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Experiments</a:t>
            </a:r>
            <a:endParaRPr lang="en-US" dirty="0"/>
          </a:p>
        </p:txBody>
      </p:sp>
      <p:sp>
        <p:nvSpPr>
          <p:cNvPr id="3" name="コンテンツ プレースホルダ 2"/>
          <p:cNvSpPr>
            <a:spLocks noGrp="1"/>
          </p:cNvSpPr>
          <p:nvPr>
            <p:ph sz="quarter" idx="1"/>
          </p:nvPr>
        </p:nvSpPr>
        <p:spPr/>
        <p:txBody>
          <a:bodyPr/>
          <a:lstStyle/>
          <a:p>
            <a:r>
              <a:rPr lang="en-US" dirty="0" smtClean="0"/>
              <a:t>Dataset</a:t>
            </a:r>
          </a:p>
          <a:p>
            <a:pPr lvl="1"/>
            <a:r>
              <a:rPr lang="en-US" dirty="0" smtClean="0"/>
              <a:t>We created a dataset that has 100 entity-pairs covering five relation types. (20X5 = 100)</a:t>
            </a:r>
          </a:p>
          <a:p>
            <a:pPr lvl="1"/>
            <a:r>
              <a:rPr lang="en-US" b="1" dirty="0" smtClean="0"/>
              <a:t>ACQUIRER-ACQUIREE  </a:t>
            </a:r>
            <a:r>
              <a:rPr lang="en-US" dirty="0" smtClean="0"/>
              <a:t>(e.g. [</a:t>
            </a:r>
            <a:r>
              <a:rPr lang="en-US" i="1" dirty="0" smtClean="0"/>
              <a:t>Google, YouTube</a:t>
            </a:r>
            <a:r>
              <a:rPr lang="en-US" dirty="0" smtClean="0"/>
              <a:t>])</a:t>
            </a:r>
            <a:endParaRPr lang="en-US" b="1" dirty="0" smtClean="0"/>
          </a:p>
          <a:p>
            <a:pPr lvl="1"/>
            <a:r>
              <a:rPr lang="en-US" b="1" dirty="0" smtClean="0"/>
              <a:t>PERSON-BIRTHPLACE </a:t>
            </a:r>
            <a:r>
              <a:rPr lang="en-US" dirty="0" smtClean="0"/>
              <a:t>(e.g. [</a:t>
            </a:r>
            <a:r>
              <a:rPr lang="en-US" i="1" dirty="0" smtClean="0"/>
              <a:t>Charlie Chaplin, London</a:t>
            </a:r>
            <a:r>
              <a:rPr lang="en-US" dirty="0" smtClean="0"/>
              <a:t>])</a:t>
            </a:r>
            <a:endParaRPr lang="en-US" b="1" dirty="0" smtClean="0"/>
          </a:p>
          <a:p>
            <a:pPr lvl="1"/>
            <a:r>
              <a:rPr lang="en-US" b="1" dirty="0" smtClean="0"/>
              <a:t>CEO-COMPANY </a:t>
            </a:r>
            <a:r>
              <a:rPr lang="en-US" dirty="0" smtClean="0"/>
              <a:t>(e.g. [</a:t>
            </a:r>
            <a:r>
              <a:rPr lang="en-US" i="1" dirty="0" smtClean="0"/>
              <a:t>Eric Schmidt, Google</a:t>
            </a:r>
            <a:r>
              <a:rPr lang="en-US" dirty="0" smtClean="0"/>
              <a:t>])</a:t>
            </a:r>
            <a:endParaRPr lang="en-US" b="1" dirty="0" smtClean="0"/>
          </a:p>
          <a:p>
            <a:pPr lvl="1"/>
            <a:r>
              <a:rPr lang="en-US" b="1" dirty="0" smtClean="0"/>
              <a:t>COMPANY-HEADQUARTERS </a:t>
            </a:r>
            <a:r>
              <a:rPr lang="en-US" dirty="0" smtClean="0"/>
              <a:t>(e.g. [</a:t>
            </a:r>
            <a:r>
              <a:rPr lang="en-US" i="1" dirty="0" smtClean="0"/>
              <a:t>Microsoft, Redmond</a:t>
            </a:r>
            <a:r>
              <a:rPr lang="en-US" dirty="0" smtClean="0"/>
              <a:t>])</a:t>
            </a:r>
            <a:endParaRPr lang="en-US" b="1" dirty="0" smtClean="0"/>
          </a:p>
          <a:p>
            <a:pPr lvl="1"/>
            <a:r>
              <a:rPr lang="en-US" b="1" dirty="0" smtClean="0"/>
              <a:t>PERSON-FIELD </a:t>
            </a:r>
            <a:r>
              <a:rPr lang="en-US" dirty="0" smtClean="0"/>
              <a:t>(e.g. [</a:t>
            </a:r>
            <a:r>
              <a:rPr lang="en-US" i="1" dirty="0" smtClean="0"/>
              <a:t>Einstein, Physics</a:t>
            </a:r>
            <a:r>
              <a:rPr lang="en-US" dirty="0" smtClean="0"/>
              <a:t>])</a:t>
            </a:r>
          </a:p>
          <a:p>
            <a:r>
              <a:rPr lang="en-US" dirty="0" smtClean="0"/>
              <a:t>ca. 100,000 snippets are downloaded for each relation type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Relation Classification</a:t>
            </a:r>
            <a:endParaRPr lang="en-US" dirty="0"/>
          </a:p>
        </p:txBody>
      </p:sp>
      <p:sp>
        <p:nvSpPr>
          <p:cNvPr id="3" name="コンテンツ プレースホルダ 2"/>
          <p:cNvSpPr>
            <a:spLocks noGrp="1"/>
          </p:cNvSpPr>
          <p:nvPr>
            <p:ph sz="quarter" idx="1"/>
          </p:nvPr>
        </p:nvSpPr>
        <p:spPr/>
        <p:txBody>
          <a:bodyPr/>
          <a:lstStyle/>
          <a:p>
            <a:r>
              <a:rPr lang="en-US" dirty="0" smtClean="0"/>
              <a:t>We use the proposed relational similarity measure to classify entity-pairs according to the semantic relations between them.</a:t>
            </a:r>
          </a:p>
          <a:p>
            <a:r>
              <a:rPr lang="en-US" dirty="0" smtClean="0"/>
              <a:t>We use k-nearest neighbor classification (k=10)</a:t>
            </a:r>
          </a:p>
          <a:p>
            <a:r>
              <a:rPr lang="en-US" dirty="0" smtClean="0"/>
              <a:t>Evaluation measures</a:t>
            </a:r>
          </a:p>
          <a:p>
            <a:pPr lvl="1"/>
            <a:endParaRPr lang="en-US" dirty="0"/>
          </a:p>
        </p:txBody>
      </p:sp>
      <p:graphicFrame>
        <p:nvGraphicFramePr>
          <p:cNvPr id="4" name="オブジェクト 3"/>
          <p:cNvGraphicFramePr>
            <a:graphicFrameLocks noChangeAspect="1"/>
          </p:cNvGraphicFramePr>
          <p:nvPr/>
        </p:nvGraphicFramePr>
        <p:xfrm>
          <a:off x="2057400" y="3657600"/>
          <a:ext cx="4598988" cy="1700212"/>
        </p:xfrm>
        <a:graphic>
          <a:graphicData uri="http://schemas.openxmlformats.org/presentationml/2006/ole">
            <p:oleObj spid="_x0000_s44034" name="数式" r:id="rId3" imgW="3162240" imgH="116820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Classification Performance</a:t>
            </a:r>
            <a:endParaRPr lang="en-US" dirty="0"/>
          </a:p>
        </p:txBody>
      </p:sp>
      <p:pic>
        <p:nvPicPr>
          <p:cNvPr id="46082" name="Picture 2"/>
          <p:cNvPicPr>
            <a:picLocks noGrp="1" noChangeAspect="1" noChangeArrowheads="1"/>
          </p:cNvPicPr>
          <p:nvPr>
            <p:ph sz="quarter" idx="1"/>
          </p:nvPr>
        </p:nvPicPr>
        <p:blipFill>
          <a:blip r:embed="rId3"/>
          <a:srcRect/>
          <a:stretch>
            <a:fillRect/>
          </a:stretch>
        </p:blipFill>
        <p:spPr bwMode="auto">
          <a:xfrm>
            <a:off x="1943100" y="1363662"/>
            <a:ext cx="5257800"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Pattern Clusters</a:t>
            </a:r>
            <a:endParaRPr lang="en-US" dirty="0"/>
          </a:p>
        </p:txBody>
      </p:sp>
      <p:sp>
        <p:nvSpPr>
          <p:cNvPr id="5" name="コンテンツ プレースホルダ 4"/>
          <p:cNvSpPr>
            <a:spLocks noGrp="1"/>
          </p:cNvSpPr>
          <p:nvPr>
            <p:ph sz="quarter" idx="1"/>
          </p:nvPr>
        </p:nvSpPr>
        <p:spPr>
          <a:xfrm>
            <a:off x="457200" y="3352800"/>
            <a:ext cx="8229600" cy="2804160"/>
          </a:xfrm>
        </p:spPr>
        <p:txBody>
          <a:bodyPr/>
          <a:lstStyle/>
          <a:p>
            <a:r>
              <a:rPr lang="en-US" dirty="0" smtClean="0"/>
              <a:t>Comparison with baselines and previous work</a:t>
            </a:r>
          </a:p>
          <a:p>
            <a:pPr lvl="1"/>
            <a:r>
              <a:rPr lang="en-US" sz="1800" b="1" dirty="0" smtClean="0"/>
              <a:t>VSM</a:t>
            </a:r>
            <a:r>
              <a:rPr lang="en-US" sz="1800" dirty="0" smtClean="0"/>
              <a:t>: Vector Space Model (cosine similarity between pattern frequency vectors)</a:t>
            </a:r>
          </a:p>
          <a:p>
            <a:pPr lvl="1"/>
            <a:r>
              <a:rPr lang="en-US" sz="1800" b="1" dirty="0" smtClean="0"/>
              <a:t>LRA</a:t>
            </a:r>
            <a:r>
              <a:rPr lang="en-US" sz="1800" dirty="0" smtClean="0"/>
              <a:t>: Latent Relational Analysis (</a:t>
            </a:r>
            <a:r>
              <a:rPr lang="en-US" sz="1800" dirty="0" err="1" smtClean="0"/>
              <a:t>Turney</a:t>
            </a:r>
            <a:r>
              <a:rPr lang="en-US" sz="1800" dirty="0" smtClean="0"/>
              <a:t> ‘06 ACL, Based on LSA)</a:t>
            </a:r>
          </a:p>
          <a:p>
            <a:pPr lvl="1"/>
            <a:r>
              <a:rPr lang="en-US" sz="1800" b="1" dirty="0" smtClean="0"/>
              <a:t>EUC</a:t>
            </a:r>
            <a:r>
              <a:rPr lang="en-US" sz="1800" dirty="0" smtClean="0"/>
              <a:t>: Inner Product (Euclidean distance between cluster vectors)</a:t>
            </a:r>
          </a:p>
          <a:p>
            <a:pPr lvl="1"/>
            <a:r>
              <a:rPr lang="en-US" sz="1800" b="1" dirty="0" smtClean="0"/>
              <a:t>PROP</a:t>
            </a:r>
            <a:r>
              <a:rPr lang="en-US" sz="1800" dirty="0" smtClean="0"/>
              <a:t>: </a:t>
            </a:r>
            <a:r>
              <a:rPr lang="en-US" sz="1800" dirty="0" err="1" smtClean="0"/>
              <a:t>Mahalanobis</a:t>
            </a:r>
            <a:r>
              <a:rPr lang="en-US" sz="1800" dirty="0" smtClean="0"/>
              <a:t> distance between entity-pairs (PROPOSED METHOD)</a:t>
            </a:r>
            <a:endParaRPr lang="en-US" sz="1800" b="1" dirty="0"/>
          </a:p>
        </p:txBody>
      </p:sp>
      <p:pic>
        <p:nvPicPr>
          <p:cNvPr id="47107" name="Picture 3"/>
          <p:cNvPicPr>
            <a:picLocks noChangeAspect="1" noChangeArrowheads="1"/>
          </p:cNvPicPr>
          <p:nvPr/>
        </p:nvPicPr>
        <p:blipFill>
          <a:blip r:embed="rId2"/>
          <a:srcRect/>
          <a:stretch>
            <a:fillRect/>
          </a:stretch>
        </p:blipFill>
        <p:spPr bwMode="auto">
          <a:xfrm>
            <a:off x="152400" y="1219200"/>
            <a:ext cx="8839200" cy="2124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Results - Average Precision</a:t>
            </a:r>
            <a:endParaRPr lang="en-US" dirty="0"/>
          </a:p>
        </p:txBody>
      </p:sp>
      <p:graphicFrame>
        <p:nvGraphicFramePr>
          <p:cNvPr id="4" name="コンテンツ プレースホルダ 3"/>
          <p:cNvGraphicFramePr>
            <a:graphicFrameLocks noGrp="1"/>
          </p:cNvGraphicFramePr>
          <p:nvPr>
            <p:ph sz="quarter" idx="1"/>
          </p:nvPr>
        </p:nvGraphicFramePr>
        <p:xfrm>
          <a:off x="457200" y="1219200"/>
          <a:ext cx="8229600" cy="2595880"/>
        </p:xfrm>
        <a:graphic>
          <a:graphicData uri="http://schemas.openxmlformats.org/drawingml/2006/table">
            <a:tbl>
              <a:tblPr firstRow="1" bandRow="1">
                <a:tableStyleId>{5C22544A-7EE6-4342-B048-85BDC9FD1C3A}</a:tableStyleId>
              </a:tblPr>
              <a:tblGrid>
                <a:gridCol w="2895600"/>
                <a:gridCol w="1219200"/>
                <a:gridCol w="1371600"/>
                <a:gridCol w="1447800"/>
                <a:gridCol w="1295400"/>
              </a:tblGrid>
              <a:tr h="370840">
                <a:tc>
                  <a:txBody>
                    <a:bodyPr/>
                    <a:lstStyle/>
                    <a:p>
                      <a:r>
                        <a:rPr lang="en-US" dirty="0" smtClean="0"/>
                        <a:t>Relation</a:t>
                      </a:r>
                      <a:endParaRPr lang="en-US" dirty="0"/>
                    </a:p>
                  </a:txBody>
                  <a:tcPr/>
                </a:tc>
                <a:tc>
                  <a:txBody>
                    <a:bodyPr/>
                    <a:lstStyle/>
                    <a:p>
                      <a:pPr algn="ctr"/>
                      <a:r>
                        <a:rPr lang="en-US" dirty="0" smtClean="0"/>
                        <a:t>VSM</a:t>
                      </a:r>
                      <a:endParaRPr lang="en-US" dirty="0"/>
                    </a:p>
                  </a:txBody>
                  <a:tcPr/>
                </a:tc>
                <a:tc>
                  <a:txBody>
                    <a:bodyPr/>
                    <a:lstStyle/>
                    <a:p>
                      <a:pPr algn="ctr"/>
                      <a:r>
                        <a:rPr lang="en-US" dirty="0" smtClean="0"/>
                        <a:t>LRA</a:t>
                      </a:r>
                      <a:endParaRPr lang="en-US" dirty="0"/>
                    </a:p>
                  </a:txBody>
                  <a:tcPr/>
                </a:tc>
                <a:tc>
                  <a:txBody>
                    <a:bodyPr/>
                    <a:lstStyle/>
                    <a:p>
                      <a:pPr algn="ctr"/>
                      <a:r>
                        <a:rPr lang="en-US" dirty="0" smtClean="0"/>
                        <a:t>EUC</a:t>
                      </a:r>
                      <a:endParaRPr lang="en-US" dirty="0"/>
                    </a:p>
                  </a:txBody>
                  <a:tcPr/>
                </a:tc>
                <a:tc>
                  <a:txBody>
                    <a:bodyPr/>
                    <a:lstStyle/>
                    <a:p>
                      <a:pPr algn="ctr"/>
                      <a:r>
                        <a:rPr lang="en-US" dirty="0" smtClean="0"/>
                        <a:t>PROP</a:t>
                      </a:r>
                      <a:endParaRPr lang="en-US" dirty="0"/>
                    </a:p>
                  </a:txBody>
                  <a:tcPr/>
                </a:tc>
              </a:tr>
              <a:tr h="370840">
                <a:tc>
                  <a:txBody>
                    <a:bodyPr/>
                    <a:lstStyle/>
                    <a:p>
                      <a:r>
                        <a:rPr lang="en-US" dirty="0" smtClean="0"/>
                        <a:t>ACQUIRER-ACQUIREE</a:t>
                      </a:r>
                      <a:endParaRPr lang="en-US" dirty="0"/>
                    </a:p>
                  </a:txBody>
                  <a:tcPr/>
                </a:tc>
                <a:tc>
                  <a:txBody>
                    <a:bodyPr/>
                    <a:lstStyle/>
                    <a:p>
                      <a:pPr algn="ctr"/>
                      <a:r>
                        <a:rPr lang="en-US" dirty="0" smtClean="0"/>
                        <a:t>92.7</a:t>
                      </a:r>
                      <a:endParaRPr lang="en-US" dirty="0"/>
                    </a:p>
                  </a:txBody>
                  <a:tcPr/>
                </a:tc>
                <a:tc>
                  <a:txBody>
                    <a:bodyPr/>
                    <a:lstStyle/>
                    <a:p>
                      <a:pPr algn="ctr"/>
                      <a:r>
                        <a:rPr lang="en-US" dirty="0" smtClean="0"/>
                        <a:t>92.24</a:t>
                      </a:r>
                      <a:endParaRPr lang="en-US" dirty="0"/>
                    </a:p>
                  </a:txBody>
                  <a:tcPr/>
                </a:tc>
                <a:tc>
                  <a:txBody>
                    <a:bodyPr/>
                    <a:lstStyle/>
                    <a:p>
                      <a:pPr algn="ctr"/>
                      <a:r>
                        <a:rPr lang="en-US" dirty="0" smtClean="0"/>
                        <a:t>91.47</a:t>
                      </a:r>
                      <a:endParaRPr lang="en-US" dirty="0"/>
                    </a:p>
                  </a:txBody>
                  <a:tcPr/>
                </a:tc>
                <a:tc>
                  <a:txBody>
                    <a:bodyPr/>
                    <a:lstStyle/>
                    <a:p>
                      <a:pPr algn="ctr"/>
                      <a:r>
                        <a:rPr lang="en-US" dirty="0" smtClean="0">
                          <a:solidFill>
                            <a:srgbClr val="FF0000"/>
                          </a:solidFill>
                        </a:rPr>
                        <a:t>94.15</a:t>
                      </a:r>
                      <a:endParaRPr lang="en-US" dirty="0">
                        <a:solidFill>
                          <a:srgbClr val="FF0000"/>
                        </a:solidFill>
                      </a:endParaRPr>
                    </a:p>
                  </a:txBody>
                  <a:tcPr/>
                </a:tc>
              </a:tr>
              <a:tr h="370840">
                <a:tc>
                  <a:txBody>
                    <a:bodyPr/>
                    <a:lstStyle/>
                    <a:p>
                      <a:r>
                        <a:rPr lang="en-US" dirty="0" smtClean="0"/>
                        <a:t>COMPANY-HEADQARTERS</a:t>
                      </a:r>
                      <a:endParaRPr lang="en-US" dirty="0"/>
                    </a:p>
                  </a:txBody>
                  <a:tcPr/>
                </a:tc>
                <a:tc>
                  <a:txBody>
                    <a:bodyPr/>
                    <a:lstStyle/>
                    <a:p>
                      <a:pPr algn="ctr"/>
                      <a:r>
                        <a:rPr lang="en-US" dirty="0" smtClean="0"/>
                        <a:t>84.55</a:t>
                      </a:r>
                      <a:endParaRPr lang="en-US" dirty="0"/>
                    </a:p>
                  </a:txBody>
                  <a:tcPr/>
                </a:tc>
                <a:tc>
                  <a:txBody>
                    <a:bodyPr/>
                    <a:lstStyle/>
                    <a:p>
                      <a:pPr algn="ctr"/>
                      <a:r>
                        <a:rPr lang="en-US" dirty="0" smtClean="0"/>
                        <a:t>82.54</a:t>
                      </a:r>
                      <a:endParaRPr lang="en-US" dirty="0"/>
                    </a:p>
                  </a:txBody>
                  <a:tcPr/>
                </a:tc>
                <a:tc>
                  <a:txBody>
                    <a:bodyPr/>
                    <a:lstStyle/>
                    <a:p>
                      <a:pPr algn="ctr"/>
                      <a:r>
                        <a:rPr lang="en-US" dirty="0" smtClean="0"/>
                        <a:t>79.86</a:t>
                      </a:r>
                      <a:endParaRPr lang="en-US" dirty="0"/>
                    </a:p>
                  </a:txBody>
                  <a:tcPr/>
                </a:tc>
                <a:tc>
                  <a:txBody>
                    <a:bodyPr/>
                    <a:lstStyle/>
                    <a:p>
                      <a:pPr algn="ctr"/>
                      <a:r>
                        <a:rPr lang="en-US" dirty="0" smtClean="0">
                          <a:solidFill>
                            <a:srgbClr val="FF0000"/>
                          </a:solidFill>
                        </a:rPr>
                        <a:t>86.53</a:t>
                      </a:r>
                      <a:endParaRPr lang="en-US" dirty="0">
                        <a:solidFill>
                          <a:srgbClr val="FF0000"/>
                        </a:solidFill>
                      </a:endParaRPr>
                    </a:p>
                  </a:txBody>
                  <a:tcPr/>
                </a:tc>
              </a:tr>
              <a:tr h="370840">
                <a:tc>
                  <a:txBody>
                    <a:bodyPr/>
                    <a:lstStyle/>
                    <a:p>
                      <a:r>
                        <a:rPr lang="en-US" dirty="0" smtClean="0"/>
                        <a:t>PERSON-FIELD</a:t>
                      </a:r>
                      <a:endParaRPr lang="en-US" dirty="0"/>
                    </a:p>
                  </a:txBody>
                  <a:tcPr/>
                </a:tc>
                <a:tc>
                  <a:txBody>
                    <a:bodyPr/>
                    <a:lstStyle/>
                    <a:p>
                      <a:pPr algn="ctr"/>
                      <a:r>
                        <a:rPr lang="en-US" dirty="0" smtClean="0"/>
                        <a:t>44.70</a:t>
                      </a:r>
                      <a:endParaRPr lang="en-US" dirty="0"/>
                    </a:p>
                  </a:txBody>
                  <a:tcPr/>
                </a:tc>
                <a:tc>
                  <a:txBody>
                    <a:bodyPr/>
                    <a:lstStyle/>
                    <a:p>
                      <a:pPr algn="ctr"/>
                      <a:r>
                        <a:rPr lang="en-US" dirty="0" smtClean="0"/>
                        <a:t>43.96</a:t>
                      </a:r>
                      <a:endParaRPr lang="en-US" dirty="0"/>
                    </a:p>
                  </a:txBody>
                  <a:tcPr/>
                </a:tc>
                <a:tc>
                  <a:txBody>
                    <a:bodyPr/>
                    <a:lstStyle/>
                    <a:p>
                      <a:pPr algn="ctr"/>
                      <a:r>
                        <a:rPr lang="en-US" dirty="0" smtClean="0"/>
                        <a:t>51.95</a:t>
                      </a:r>
                      <a:endParaRPr lang="en-US" dirty="0"/>
                    </a:p>
                  </a:txBody>
                  <a:tcPr/>
                </a:tc>
                <a:tc>
                  <a:txBody>
                    <a:bodyPr/>
                    <a:lstStyle/>
                    <a:p>
                      <a:pPr algn="ctr"/>
                      <a:r>
                        <a:rPr lang="en-US" dirty="0" smtClean="0">
                          <a:solidFill>
                            <a:srgbClr val="FF0000"/>
                          </a:solidFill>
                        </a:rPr>
                        <a:t>57.15</a:t>
                      </a:r>
                      <a:endParaRPr lang="en-US" dirty="0">
                        <a:solidFill>
                          <a:srgbClr val="FF0000"/>
                        </a:solidFill>
                      </a:endParaRPr>
                    </a:p>
                  </a:txBody>
                  <a:tcPr/>
                </a:tc>
              </a:tr>
              <a:tr h="370840">
                <a:tc>
                  <a:txBody>
                    <a:bodyPr/>
                    <a:lstStyle/>
                    <a:p>
                      <a:r>
                        <a:rPr lang="en-US" dirty="0" smtClean="0"/>
                        <a:t>CEO-COMPANY</a:t>
                      </a:r>
                      <a:endParaRPr lang="en-US" dirty="0"/>
                    </a:p>
                  </a:txBody>
                  <a:tcPr/>
                </a:tc>
                <a:tc>
                  <a:txBody>
                    <a:bodyPr/>
                    <a:lstStyle/>
                    <a:p>
                      <a:pPr algn="ctr"/>
                      <a:r>
                        <a:rPr lang="en-US" dirty="0" smtClean="0"/>
                        <a:t>95.82</a:t>
                      </a:r>
                      <a:endParaRPr lang="en-US" dirty="0"/>
                    </a:p>
                  </a:txBody>
                  <a:tcPr/>
                </a:tc>
                <a:tc>
                  <a:txBody>
                    <a:bodyPr/>
                    <a:lstStyle/>
                    <a:p>
                      <a:pPr algn="ctr"/>
                      <a:r>
                        <a:rPr lang="en-US" dirty="0" smtClean="0">
                          <a:solidFill>
                            <a:srgbClr val="FF0000"/>
                          </a:solidFill>
                        </a:rPr>
                        <a:t>96.12</a:t>
                      </a:r>
                      <a:endParaRPr lang="en-US" dirty="0">
                        <a:solidFill>
                          <a:srgbClr val="FF0000"/>
                        </a:solidFill>
                      </a:endParaRPr>
                    </a:p>
                  </a:txBody>
                  <a:tcPr/>
                </a:tc>
                <a:tc>
                  <a:txBody>
                    <a:bodyPr/>
                    <a:lstStyle/>
                    <a:p>
                      <a:pPr algn="ctr"/>
                      <a:r>
                        <a:rPr lang="en-US" dirty="0" smtClean="0"/>
                        <a:t>90.58</a:t>
                      </a:r>
                      <a:endParaRPr lang="en-US" dirty="0"/>
                    </a:p>
                  </a:txBody>
                  <a:tcPr/>
                </a:tc>
                <a:tc>
                  <a:txBody>
                    <a:bodyPr/>
                    <a:lstStyle/>
                    <a:p>
                      <a:pPr algn="ctr"/>
                      <a:r>
                        <a:rPr lang="en-US" dirty="0" smtClean="0"/>
                        <a:t>95.78</a:t>
                      </a:r>
                      <a:endParaRPr lang="en-US" dirty="0"/>
                    </a:p>
                  </a:txBody>
                  <a:tcPr/>
                </a:tc>
              </a:tr>
              <a:tr h="370840">
                <a:tc>
                  <a:txBody>
                    <a:bodyPr/>
                    <a:lstStyle/>
                    <a:p>
                      <a:r>
                        <a:rPr lang="en-US" dirty="0" smtClean="0"/>
                        <a:t>PERSON-BIRTHPLACE</a:t>
                      </a:r>
                      <a:endParaRPr lang="en-US" dirty="0"/>
                    </a:p>
                  </a:txBody>
                  <a:tcPr/>
                </a:tc>
                <a:tc>
                  <a:txBody>
                    <a:bodyPr/>
                    <a:lstStyle/>
                    <a:p>
                      <a:pPr algn="ctr"/>
                      <a:r>
                        <a:rPr lang="en-US" dirty="0" smtClean="0"/>
                        <a:t>27.47</a:t>
                      </a:r>
                      <a:endParaRPr lang="en-US" dirty="0"/>
                    </a:p>
                  </a:txBody>
                  <a:tcPr/>
                </a:tc>
                <a:tc>
                  <a:txBody>
                    <a:bodyPr/>
                    <a:lstStyle/>
                    <a:p>
                      <a:pPr algn="ctr"/>
                      <a:r>
                        <a:rPr lang="en-US" dirty="0" smtClean="0"/>
                        <a:t>27.95</a:t>
                      </a:r>
                      <a:endParaRPr lang="en-US" dirty="0"/>
                    </a:p>
                  </a:txBody>
                  <a:tcPr/>
                </a:tc>
                <a:tc>
                  <a:txBody>
                    <a:bodyPr/>
                    <a:lstStyle/>
                    <a:p>
                      <a:pPr algn="ctr"/>
                      <a:r>
                        <a:rPr lang="en-US" dirty="0" smtClean="0"/>
                        <a:t>33.43</a:t>
                      </a:r>
                      <a:endParaRPr lang="en-US" dirty="0"/>
                    </a:p>
                  </a:txBody>
                  <a:tcPr/>
                </a:tc>
                <a:tc>
                  <a:txBody>
                    <a:bodyPr/>
                    <a:lstStyle/>
                    <a:p>
                      <a:pPr algn="ctr"/>
                      <a:r>
                        <a:rPr lang="en-US" dirty="0" smtClean="0">
                          <a:solidFill>
                            <a:srgbClr val="FF0000"/>
                          </a:solidFill>
                        </a:rPr>
                        <a:t>36.48</a:t>
                      </a:r>
                      <a:endParaRPr lang="en-US" dirty="0">
                        <a:solidFill>
                          <a:srgbClr val="FF0000"/>
                        </a:solidFill>
                      </a:endParaRPr>
                    </a:p>
                  </a:txBody>
                  <a:tcPr/>
                </a:tc>
              </a:tr>
              <a:tr h="370840">
                <a:tc>
                  <a:txBody>
                    <a:bodyPr/>
                    <a:lstStyle/>
                    <a:p>
                      <a:r>
                        <a:rPr lang="en-US" dirty="0" smtClean="0">
                          <a:solidFill>
                            <a:srgbClr val="0070C0"/>
                          </a:solidFill>
                        </a:rPr>
                        <a:t>OVERALL</a:t>
                      </a:r>
                      <a:endParaRPr lang="en-US" dirty="0">
                        <a:solidFill>
                          <a:srgbClr val="0070C0"/>
                        </a:solidFill>
                      </a:endParaRPr>
                    </a:p>
                  </a:txBody>
                  <a:tcPr/>
                </a:tc>
                <a:tc>
                  <a:txBody>
                    <a:bodyPr/>
                    <a:lstStyle/>
                    <a:p>
                      <a:pPr algn="ctr"/>
                      <a:r>
                        <a:rPr lang="en-US" dirty="0" smtClean="0">
                          <a:solidFill>
                            <a:srgbClr val="0070C0"/>
                          </a:solidFill>
                        </a:rPr>
                        <a:t>68.96</a:t>
                      </a:r>
                      <a:endParaRPr lang="en-US" dirty="0">
                        <a:solidFill>
                          <a:srgbClr val="0070C0"/>
                        </a:solidFill>
                      </a:endParaRPr>
                    </a:p>
                  </a:txBody>
                  <a:tcPr/>
                </a:tc>
                <a:tc>
                  <a:txBody>
                    <a:bodyPr/>
                    <a:lstStyle/>
                    <a:p>
                      <a:pPr algn="ctr"/>
                      <a:r>
                        <a:rPr lang="en-US" dirty="0" smtClean="0">
                          <a:solidFill>
                            <a:srgbClr val="0070C0"/>
                          </a:solidFill>
                        </a:rPr>
                        <a:t>68.56</a:t>
                      </a:r>
                      <a:endParaRPr lang="en-US" dirty="0">
                        <a:solidFill>
                          <a:srgbClr val="0070C0"/>
                        </a:solidFill>
                      </a:endParaRPr>
                    </a:p>
                  </a:txBody>
                  <a:tcPr/>
                </a:tc>
                <a:tc>
                  <a:txBody>
                    <a:bodyPr/>
                    <a:lstStyle/>
                    <a:p>
                      <a:pPr algn="ctr"/>
                      <a:r>
                        <a:rPr lang="en-US" dirty="0" smtClean="0">
                          <a:solidFill>
                            <a:srgbClr val="0070C0"/>
                          </a:solidFill>
                        </a:rPr>
                        <a:t>69.46</a:t>
                      </a:r>
                      <a:endParaRPr lang="en-US" dirty="0">
                        <a:solidFill>
                          <a:srgbClr val="0070C0"/>
                        </a:solidFill>
                      </a:endParaRPr>
                    </a:p>
                  </a:txBody>
                  <a:tcPr/>
                </a:tc>
                <a:tc>
                  <a:txBody>
                    <a:bodyPr/>
                    <a:lstStyle/>
                    <a:p>
                      <a:pPr algn="ctr"/>
                      <a:r>
                        <a:rPr lang="en-US" dirty="0" smtClean="0">
                          <a:solidFill>
                            <a:srgbClr val="0070C0"/>
                          </a:solidFill>
                        </a:rPr>
                        <a:t>74.03</a:t>
                      </a:r>
                      <a:endParaRPr lang="en-US" dirty="0">
                        <a:solidFill>
                          <a:srgbClr val="0070C0"/>
                        </a:solidFill>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Conclusions</a:t>
            </a:r>
            <a:endParaRPr lang="en-US" dirty="0"/>
          </a:p>
        </p:txBody>
      </p:sp>
      <p:sp>
        <p:nvSpPr>
          <p:cNvPr id="3" name="コンテンツ プレースホルダ 2"/>
          <p:cNvSpPr>
            <a:spLocks noGrp="1"/>
          </p:cNvSpPr>
          <p:nvPr>
            <p:ph sz="quarter" idx="1"/>
          </p:nvPr>
        </p:nvSpPr>
        <p:spPr/>
        <p:txBody>
          <a:bodyPr/>
          <a:lstStyle/>
          <a:p>
            <a:r>
              <a:rPr lang="en-US" dirty="0" smtClean="0"/>
              <a:t>Distributional similarity is useful to identify semantically similar lexical patterns</a:t>
            </a:r>
          </a:p>
          <a:p>
            <a:r>
              <a:rPr lang="en-US" dirty="0" smtClean="0"/>
              <a:t>Clustering lexical patterns prior to measuring similarity improves performance</a:t>
            </a:r>
          </a:p>
          <a:p>
            <a:r>
              <a:rPr lang="en-US" dirty="0" smtClean="0"/>
              <a:t>Greedy sequential clustering algorithm efficiently produces pattern clusters for common semantic relations</a:t>
            </a:r>
          </a:p>
          <a:p>
            <a:r>
              <a:rPr lang="en-US" dirty="0" err="1" smtClean="0"/>
              <a:t>Mahalanobis</a:t>
            </a:r>
            <a:r>
              <a:rPr lang="en-US" dirty="0" smtClean="0"/>
              <a:t> distance outperforms Euclidean distance when measuring similarity between semantic relations</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1676400"/>
            <a:ext cx="3520451" cy="1754326"/>
          </a:xfrm>
          <a:prstGeom prst="rect">
            <a:avLst/>
          </a:prstGeom>
          <a:noFill/>
        </p:spPr>
        <p:txBody>
          <a:bodyPr wrap="none" lIns="91440" tIns="45720" rIns="91440" bIns="45720">
            <a:spAutoFit/>
          </a:bodyPr>
          <a:lstStyle/>
          <a:p>
            <a:pPr algn="ct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p>
          <a:p>
            <a:pPr algn="ctr"/>
            <a:endParaRPr lang="en-US" altLang="ja-JP"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flipH="1">
            <a:off x="2057398" y="3200400"/>
            <a:ext cx="5715001" cy="1661993"/>
          </a:xfrm>
          <a:prstGeom prst="rect">
            <a:avLst/>
          </a:prstGeom>
          <a:noFill/>
        </p:spPr>
        <p:txBody>
          <a:bodyPr wrap="square" rtlCol="0">
            <a:spAutoFit/>
          </a:bodyPr>
          <a:lstStyle/>
          <a:p>
            <a:r>
              <a:rPr kumimoji="1" lang="en-US" altLang="ja-JP" dirty="0" smtClean="0"/>
              <a:t>Contact: Danushka Bollegala</a:t>
            </a:r>
          </a:p>
          <a:p>
            <a:r>
              <a:rPr kumimoji="1" lang="en-US" altLang="ja-JP" sz="2400" dirty="0" smtClean="0"/>
              <a:t>              </a:t>
            </a:r>
            <a:r>
              <a:rPr kumimoji="1" lang="en-US" altLang="ja-JP" sz="2400" dirty="0" smtClean="0">
                <a:solidFill>
                  <a:srgbClr val="2639F0"/>
                </a:solidFill>
              </a:rPr>
              <a:t>danushka@mi.ci.i.u-tokyo.ac.jp</a:t>
            </a:r>
          </a:p>
          <a:p>
            <a:endParaRPr kumimoji="1" lang="en-US" altLang="ja-JP" dirty="0" smtClean="0"/>
          </a:p>
          <a:p>
            <a:r>
              <a:rPr kumimoji="1" lang="en-US" altLang="ja-JP" sz="2400" dirty="0" smtClean="0">
                <a:solidFill>
                  <a:srgbClr val="2639F0"/>
                </a:solidFill>
              </a:rPr>
              <a:t>http://www.miv.t.u-tokyo.ac.jp/danushka</a:t>
            </a:r>
          </a:p>
          <a:p>
            <a:r>
              <a:rPr kumimoji="1" lang="en-US" altLang="ja-JP" dirty="0" smtClean="0"/>
              <a:t>The University of Tokyo,  Japan.</a:t>
            </a: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err="1" smtClean="0"/>
              <a:t>Attributional</a:t>
            </a:r>
            <a:r>
              <a:rPr kumimoji="1" lang="en-US" altLang="ja-JP" dirty="0" smtClean="0"/>
              <a:t> vs. Relational Similarity</a:t>
            </a:r>
            <a:endParaRPr kumimoji="1" lang="ja-JP" altLang="en-US"/>
          </a:p>
        </p:txBody>
      </p:sp>
      <p:sp>
        <p:nvSpPr>
          <p:cNvPr id="3" name="Content Placeholder 2"/>
          <p:cNvSpPr>
            <a:spLocks noGrp="1"/>
          </p:cNvSpPr>
          <p:nvPr>
            <p:ph sz="quarter" idx="1"/>
          </p:nvPr>
        </p:nvSpPr>
        <p:spPr/>
        <p:txBody>
          <a:bodyPr>
            <a:normAutofit/>
          </a:bodyPr>
          <a:lstStyle/>
          <a:p>
            <a:r>
              <a:rPr kumimoji="1" lang="en-US" altLang="ja-JP" dirty="0" err="1" smtClean="0"/>
              <a:t>Attributional</a:t>
            </a:r>
            <a:r>
              <a:rPr kumimoji="1" lang="en-US" altLang="ja-JP" dirty="0" smtClean="0"/>
              <a:t> Similarity:</a:t>
            </a:r>
          </a:p>
          <a:p>
            <a:pPr lvl="1"/>
            <a:r>
              <a:rPr kumimoji="1" lang="en-US" altLang="ja-JP" dirty="0" smtClean="0"/>
              <a:t>Correspondence between attributes of two words/entities</a:t>
            </a:r>
          </a:p>
          <a:p>
            <a:pPr lvl="1"/>
            <a:r>
              <a:rPr lang="en-US" altLang="ja-JP" dirty="0" smtClean="0"/>
              <a:t>e.g. automobile vs. car</a:t>
            </a:r>
            <a:endParaRPr kumimoji="1" lang="en-US" altLang="ja-JP" dirty="0" smtClean="0"/>
          </a:p>
          <a:p>
            <a:r>
              <a:rPr lang="en-US" altLang="ja-JP" dirty="0" smtClean="0"/>
              <a:t>Relational Similarity:</a:t>
            </a:r>
          </a:p>
          <a:p>
            <a:pPr lvl="1"/>
            <a:r>
              <a:rPr kumimoji="1" lang="en-US" altLang="ja-JP" dirty="0" smtClean="0"/>
              <a:t>Correspondence between relations between word/entity pairs</a:t>
            </a:r>
            <a:endParaRPr lang="en-US" dirty="0" smtClean="0"/>
          </a:p>
          <a:p>
            <a:pPr lvl="1"/>
            <a:r>
              <a:rPr lang="en-US" dirty="0" smtClean="0">
                <a:solidFill>
                  <a:schemeClr val="tx1"/>
                </a:solidFill>
              </a:rPr>
              <a:t>e.g. (Ostrich, Bird) vs. (Lion, Cat) </a:t>
            </a:r>
          </a:p>
          <a:p>
            <a:pPr lvl="2"/>
            <a:r>
              <a:rPr lang="en-US" dirty="0" smtClean="0">
                <a:solidFill>
                  <a:srgbClr val="FF0000"/>
                </a:solidFill>
              </a:rPr>
              <a:t>X</a:t>
            </a:r>
            <a:r>
              <a:rPr lang="en-US" i="1" dirty="0" smtClean="0">
                <a:solidFill>
                  <a:srgbClr val="FF0000"/>
                </a:solidFill>
              </a:rPr>
              <a:t> Is a large </a:t>
            </a:r>
            <a:r>
              <a:rPr lang="en-US" dirty="0" smtClean="0">
                <a:solidFill>
                  <a:srgbClr val="FF0000"/>
                </a:solidFill>
              </a:rPr>
              <a:t>Y</a:t>
            </a:r>
          </a:p>
          <a:p>
            <a:pPr lvl="1"/>
            <a:r>
              <a:rPr lang="en-US" dirty="0" smtClean="0"/>
              <a:t>(word, language) vs. (note, music)</a:t>
            </a:r>
          </a:p>
          <a:p>
            <a:pPr lvl="2"/>
            <a:r>
              <a:rPr lang="en-US" dirty="0" smtClean="0">
                <a:solidFill>
                  <a:srgbClr val="FF0000"/>
                </a:solidFill>
              </a:rPr>
              <a:t>Y </a:t>
            </a:r>
            <a:r>
              <a:rPr lang="en-US" i="1" dirty="0" smtClean="0">
                <a:solidFill>
                  <a:srgbClr val="FF0000"/>
                </a:solidFill>
              </a:rPr>
              <a:t>is composed using </a:t>
            </a:r>
            <a:r>
              <a:rPr lang="en-US" dirty="0" smtClean="0">
                <a:solidFill>
                  <a:srgbClr val="FF0000"/>
                </a:solidFill>
              </a:rPr>
              <a:t>X</a:t>
            </a:r>
          </a:p>
          <a:p>
            <a:pPr lvl="1">
              <a:buNone/>
            </a:pPr>
            <a:endParaRPr kumimoji="1" lang="ja-JP" altLang="en-US"/>
          </a:p>
        </p:txBody>
      </p:sp>
      <p:graphicFrame>
        <p:nvGraphicFramePr>
          <p:cNvPr id="4" name="Object 3"/>
          <p:cNvGraphicFramePr>
            <a:graphicFrameLocks noChangeAspect="1"/>
          </p:cNvGraphicFramePr>
          <p:nvPr/>
        </p:nvGraphicFramePr>
        <p:xfrm>
          <a:off x="4038600" y="1981200"/>
          <a:ext cx="1371600" cy="422031"/>
        </p:xfrm>
        <a:graphic>
          <a:graphicData uri="http://schemas.openxmlformats.org/presentationml/2006/ole">
            <p:oleObj spid="_x0000_s5122" name="Equation" r:id="rId4" imgW="660240" imgH="203040" progId="Equation.3">
              <p:embed/>
            </p:oleObj>
          </a:graphicData>
        </a:graphic>
      </p:graphicFrame>
      <p:graphicFrame>
        <p:nvGraphicFramePr>
          <p:cNvPr id="5" name="Object 4"/>
          <p:cNvGraphicFramePr>
            <a:graphicFrameLocks noChangeAspect="1"/>
          </p:cNvGraphicFramePr>
          <p:nvPr/>
        </p:nvGraphicFramePr>
        <p:xfrm>
          <a:off x="5334000" y="3962400"/>
          <a:ext cx="1809750" cy="381000"/>
        </p:xfrm>
        <a:graphic>
          <a:graphicData uri="http://schemas.openxmlformats.org/presentationml/2006/ole">
            <p:oleObj spid="_x0000_s5123" name="Equation" r:id="rId5" imgW="965160" imgH="203040" progId="Equation.3">
              <p:embed/>
            </p:oleObj>
          </a:graphicData>
        </a:graphic>
      </p:graphicFrame>
      <p:pic>
        <p:nvPicPr>
          <p:cNvPr id="5125" name="Picture 5"/>
          <p:cNvPicPr>
            <a:picLocks noChangeAspect="1" noChangeArrowheads="1"/>
          </p:cNvPicPr>
          <p:nvPr/>
        </p:nvPicPr>
        <p:blipFill>
          <a:blip r:embed="rId6"/>
          <a:srcRect/>
          <a:stretch>
            <a:fillRect/>
          </a:stretch>
        </p:blipFill>
        <p:spPr bwMode="auto">
          <a:xfrm>
            <a:off x="304800" y="5029200"/>
            <a:ext cx="1447800" cy="1828800"/>
          </a:xfrm>
          <a:prstGeom prst="rect">
            <a:avLst/>
          </a:prstGeom>
          <a:noFill/>
          <a:ln w="9525">
            <a:noFill/>
            <a:miter lim="800000"/>
            <a:headEnd/>
            <a:tailEnd/>
          </a:ln>
          <a:effectLst/>
        </p:spPr>
      </p:pic>
      <p:pic>
        <p:nvPicPr>
          <p:cNvPr id="5126" name="Picture 6"/>
          <p:cNvPicPr>
            <a:picLocks noChangeAspect="1" noChangeArrowheads="1"/>
          </p:cNvPicPr>
          <p:nvPr/>
        </p:nvPicPr>
        <p:blipFill>
          <a:blip r:embed="rId7"/>
          <a:srcRect/>
          <a:stretch>
            <a:fillRect/>
          </a:stretch>
        </p:blipFill>
        <p:spPr bwMode="auto">
          <a:xfrm>
            <a:off x="6324600" y="4953000"/>
            <a:ext cx="2459449" cy="16954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3" presetClass="entr" presetSubtype="10" fill="hold" nodeType="withEffect">
                                  <p:stCondLst>
                                    <p:cond delay="0"/>
                                  </p:stCondLst>
                                  <p:childTnLst>
                                    <p:set>
                                      <p:cBhvr>
                                        <p:cTn id="28" dur="1" fill="hold">
                                          <p:stCondLst>
                                            <p:cond delay="0"/>
                                          </p:stCondLst>
                                        </p:cTn>
                                        <p:tgtEl>
                                          <p:spTgt spid="5126"/>
                                        </p:tgtEl>
                                        <p:attrNameLst>
                                          <p:attrName>style.visibility</p:attrName>
                                        </p:attrNameLst>
                                      </p:cBhvr>
                                      <p:to>
                                        <p:strVal val="visible"/>
                                      </p:to>
                                    </p:set>
                                    <p:animEffect transition="in" filter="blinds(horizontal)">
                                      <p:cBhvr>
                                        <p:cTn id="29" dur="500"/>
                                        <p:tgtEl>
                                          <p:spTgt spid="5126"/>
                                        </p:tgtEl>
                                      </p:cBhvr>
                                    </p:animEffect>
                                  </p:childTnLst>
                                </p:cTn>
                              </p:par>
                              <p:par>
                                <p:cTn id="30" presetID="3" presetClass="entr" presetSubtype="10" fill="hold" nodeType="withEffect">
                                  <p:stCondLst>
                                    <p:cond delay="0"/>
                                  </p:stCondLst>
                                  <p:childTnLst>
                                    <p:set>
                                      <p:cBhvr>
                                        <p:cTn id="31" dur="1" fill="hold">
                                          <p:stCondLst>
                                            <p:cond delay="0"/>
                                          </p:stCondLst>
                                        </p:cTn>
                                        <p:tgtEl>
                                          <p:spTgt spid="5125"/>
                                        </p:tgtEl>
                                        <p:attrNameLst>
                                          <p:attrName>style.visibility</p:attrName>
                                        </p:attrNameLst>
                                      </p:cBhvr>
                                      <p:to>
                                        <p:strVal val="visible"/>
                                      </p:to>
                                    </p:set>
                                    <p:animEffect transition="in" filter="blinds(horizontal)">
                                      <p:cBhvr>
                                        <p:cTn id="32" dur="500"/>
                                        <p:tgtEl>
                                          <p:spTgt spid="5125"/>
                                        </p:tgtEl>
                                      </p:cBhvr>
                                    </p:animEffect>
                                  </p:childTnLst>
                                </p:cTn>
                              </p:par>
                              <p:par>
                                <p:cTn id="33" presetID="1" presetClass="entr" presetSubtype="0" fill="hold" grpId="1"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Applications of Relational Similarity</a:t>
            </a:r>
            <a:endParaRPr kumimoji="1" lang="ja-JP" altLang="en-US"/>
          </a:p>
        </p:txBody>
      </p:sp>
      <p:sp>
        <p:nvSpPr>
          <p:cNvPr id="3" name="Content Placeholder 2"/>
          <p:cNvSpPr>
            <a:spLocks noGrp="1"/>
          </p:cNvSpPr>
          <p:nvPr>
            <p:ph sz="quarter" idx="1"/>
          </p:nvPr>
        </p:nvSpPr>
        <p:spPr>
          <a:noFill/>
          <a:ln>
            <a:noFill/>
          </a:ln>
        </p:spPr>
        <p:style>
          <a:lnRef idx="2">
            <a:schemeClr val="dk1"/>
          </a:lnRef>
          <a:fillRef idx="1">
            <a:schemeClr val="lt1"/>
          </a:fillRef>
          <a:effectRef idx="0">
            <a:schemeClr val="dk1"/>
          </a:effectRef>
          <a:fontRef idx="minor">
            <a:schemeClr val="dk1"/>
          </a:fontRef>
        </p:style>
        <p:txBody>
          <a:bodyPr/>
          <a:lstStyle/>
          <a:p>
            <a:r>
              <a:rPr kumimoji="1" lang="en-US" altLang="ja-JP" dirty="0" smtClean="0"/>
              <a:t>Recognizing Analogies (</a:t>
            </a:r>
            <a:r>
              <a:rPr kumimoji="1" lang="en-US" altLang="ja-JP" dirty="0" err="1" smtClean="0"/>
              <a:t>Turney</a:t>
            </a:r>
            <a:r>
              <a:rPr kumimoji="1" lang="en-US" altLang="ja-JP" dirty="0" smtClean="0"/>
              <a:t> ACL 2006)</a:t>
            </a:r>
          </a:p>
          <a:p>
            <a:pPr lvl="1"/>
            <a:r>
              <a:rPr lang="en-US" altLang="ja-JP" dirty="0" smtClean="0">
                <a:solidFill>
                  <a:srgbClr val="002060"/>
                </a:solidFill>
              </a:rPr>
              <a:t>(traffic, road) vs. (water, pipe)</a:t>
            </a:r>
          </a:p>
          <a:p>
            <a:r>
              <a:rPr lang="en-US" altLang="ja-JP" dirty="0" smtClean="0"/>
              <a:t>Recognizing Metaphors </a:t>
            </a:r>
          </a:p>
          <a:p>
            <a:pPr lvl="1"/>
            <a:r>
              <a:rPr kumimoji="1" lang="en-US" altLang="ja-JP" i="1" dirty="0" smtClean="0">
                <a:solidFill>
                  <a:srgbClr val="002060"/>
                </a:solidFill>
              </a:rPr>
              <a:t>All the world’s a stage,  And all the men and women merely players;</a:t>
            </a:r>
            <a:r>
              <a:rPr lang="ja-JP" altLang="en-US" i="1" smtClean="0">
                <a:solidFill>
                  <a:srgbClr val="002060"/>
                </a:solidFill>
              </a:rPr>
              <a:t> </a:t>
            </a:r>
            <a:r>
              <a:rPr lang="en-US" altLang="ja-JP" i="1" dirty="0" smtClean="0">
                <a:solidFill>
                  <a:srgbClr val="002060"/>
                </a:solidFill>
              </a:rPr>
              <a:t>They have their exists and their entrances;  (</a:t>
            </a:r>
            <a:r>
              <a:rPr lang="en-US" altLang="ja-JP" sz="2000" i="1" dirty="0" smtClean="0">
                <a:solidFill>
                  <a:srgbClr val="002060"/>
                </a:solidFill>
              </a:rPr>
              <a:t>Shakespeare,  As You Like it)</a:t>
            </a:r>
          </a:p>
          <a:p>
            <a:r>
              <a:rPr kumimoji="1" lang="en-US" altLang="ja-JP" dirty="0" smtClean="0">
                <a:solidFill>
                  <a:schemeClr val="tx1"/>
                </a:solidFill>
              </a:rPr>
              <a:t>Relational Web Search (</a:t>
            </a:r>
            <a:r>
              <a:rPr kumimoji="1" lang="en-US" altLang="ja-JP" dirty="0" err="1" smtClean="0">
                <a:solidFill>
                  <a:schemeClr val="tx1"/>
                </a:solidFill>
              </a:rPr>
              <a:t>Caferella</a:t>
            </a:r>
            <a:r>
              <a:rPr kumimoji="1" lang="en-US" altLang="ja-JP" dirty="0" smtClean="0">
                <a:solidFill>
                  <a:schemeClr val="tx1"/>
                </a:solidFill>
              </a:rPr>
              <a:t> et al. WWW 2006)</a:t>
            </a:r>
          </a:p>
          <a:p>
            <a:pPr lvl="1"/>
            <a:r>
              <a:rPr lang="en-US" altLang="ja-JP" dirty="0" smtClean="0">
                <a:solidFill>
                  <a:schemeClr val="tx1"/>
                </a:solidFill>
              </a:rPr>
              <a:t>Given a relation </a:t>
            </a:r>
            <a:r>
              <a:rPr lang="en-US" altLang="ja-JP" i="1" dirty="0" smtClean="0">
                <a:solidFill>
                  <a:schemeClr val="tx1"/>
                </a:solidFill>
              </a:rPr>
              <a:t>R</a:t>
            </a:r>
            <a:r>
              <a:rPr lang="en-US" altLang="ja-JP" dirty="0" smtClean="0">
                <a:solidFill>
                  <a:schemeClr val="tx1"/>
                </a:solidFill>
              </a:rPr>
              <a:t>, find entity-pairs (X,Y) that has R.</a:t>
            </a:r>
          </a:p>
          <a:p>
            <a:pPr lvl="1"/>
            <a:r>
              <a:rPr lang="en-US" altLang="ja-JP" dirty="0" smtClean="0">
                <a:solidFill>
                  <a:schemeClr val="tx1"/>
                </a:solidFill>
              </a:rPr>
              <a:t>Example: query: </a:t>
            </a:r>
            <a:r>
              <a:rPr lang="en-US" altLang="ja-JP" i="1" dirty="0" smtClean="0">
                <a:solidFill>
                  <a:schemeClr val="tx1"/>
                </a:solidFill>
              </a:rPr>
              <a:t>(Google, You Tube)</a:t>
            </a:r>
          </a:p>
          <a:p>
            <a:pPr lvl="1"/>
            <a:r>
              <a:rPr lang="en-US" altLang="ja-JP" dirty="0" smtClean="0">
                <a:solidFill>
                  <a:schemeClr val="tx1"/>
                </a:solidFill>
              </a:rPr>
              <a:t>Results: </a:t>
            </a:r>
            <a:r>
              <a:rPr lang="en-US" altLang="ja-JP" i="1" dirty="0" smtClean="0">
                <a:solidFill>
                  <a:schemeClr val="tx1"/>
                </a:solidFill>
              </a:rPr>
              <a:t>(Yahoo, </a:t>
            </a:r>
            <a:r>
              <a:rPr lang="en-US" altLang="ja-JP" i="1" dirty="0" err="1" smtClean="0">
                <a:solidFill>
                  <a:schemeClr val="tx1"/>
                </a:solidFill>
              </a:rPr>
              <a:t>Inktomi</a:t>
            </a:r>
            <a:r>
              <a:rPr lang="en-US" altLang="ja-JP" i="1" dirty="0" smtClean="0">
                <a:solidFill>
                  <a:schemeClr val="tx1"/>
                </a:solidFill>
              </a:rPr>
              <a:t>), (Microsoft, FAST), (Adobe Systems, Macromedia),…</a:t>
            </a:r>
            <a:endParaRPr lang="en-US" altLang="ja-JP" dirty="0" smtClean="0">
              <a:solidFill>
                <a:schemeClr val="tx1"/>
              </a:solidFill>
            </a:endParaRPr>
          </a:p>
          <a:p>
            <a:pPr lvl="1"/>
            <a:endParaRPr kumimoji="1" lang="en-US" altLang="ja-JP" dirty="0" smtClean="0">
              <a:solidFill>
                <a:schemeClr val="tx1"/>
              </a:solidFill>
            </a:endParaRPr>
          </a:p>
        </p:txBody>
      </p:sp>
      <p:sp>
        <p:nvSpPr>
          <p:cNvPr id="4" name="Rounded Rectangle 3"/>
          <p:cNvSpPr/>
          <p:nvPr/>
        </p:nvSpPr>
        <p:spPr>
          <a:xfrm>
            <a:off x="4800600" y="1828800"/>
            <a:ext cx="17526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rPr>
              <a:t>X </a:t>
            </a:r>
            <a:r>
              <a:rPr lang="en-US" altLang="ja-JP" i="1" dirty="0" smtClean="0">
                <a:solidFill>
                  <a:srgbClr val="FF0000"/>
                </a:solidFill>
              </a:rPr>
              <a:t>flows in </a:t>
            </a:r>
            <a:r>
              <a:rPr lang="en-US" altLang="ja-JP" dirty="0" smtClean="0">
                <a:solidFill>
                  <a:srgbClr val="FF0000"/>
                </a:solidFill>
              </a:rPr>
              <a:t>Y</a:t>
            </a: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Analogy making in AI</a:t>
            </a:r>
            <a:endParaRPr kumimoji="1" lang="ja-JP" altLang="en-US"/>
          </a:p>
        </p:txBody>
      </p:sp>
      <p:sp>
        <p:nvSpPr>
          <p:cNvPr id="3" name="Content Placeholder 2"/>
          <p:cNvSpPr>
            <a:spLocks noGrp="1"/>
          </p:cNvSpPr>
          <p:nvPr>
            <p:ph sz="quarter" idx="1"/>
          </p:nvPr>
        </p:nvSpPr>
        <p:spPr/>
        <p:txBody>
          <a:bodyPr>
            <a:normAutofit fontScale="92500" lnSpcReduction="10000"/>
          </a:bodyPr>
          <a:lstStyle/>
          <a:p>
            <a:r>
              <a:rPr kumimoji="1" lang="en-US" altLang="ja-JP" dirty="0" smtClean="0"/>
              <a:t>Structure Mapping Theory (SMT) </a:t>
            </a:r>
            <a:r>
              <a:rPr kumimoji="1" lang="en-US" altLang="ja-JP" sz="2000" dirty="0" smtClean="0"/>
              <a:t>(</a:t>
            </a:r>
            <a:r>
              <a:rPr kumimoji="1" lang="en-US" altLang="ja-JP" sz="2000" dirty="0" err="1" smtClean="0"/>
              <a:t>Genter</a:t>
            </a:r>
            <a:r>
              <a:rPr kumimoji="1" lang="en-US" altLang="ja-JP" sz="2000" dirty="0" smtClean="0"/>
              <a:t>, </a:t>
            </a:r>
            <a:r>
              <a:rPr kumimoji="1" lang="en-US" altLang="ja-JP" sz="2000" i="1" dirty="0" smtClean="0"/>
              <a:t>Cognitive Science </a:t>
            </a:r>
            <a:r>
              <a:rPr kumimoji="1" lang="en-US" altLang="ja-JP" sz="2000" dirty="0" smtClean="0"/>
              <a:t>’83)</a:t>
            </a:r>
            <a:endParaRPr kumimoji="1" lang="en-US" altLang="ja-JP" dirty="0" smtClean="0"/>
          </a:p>
          <a:p>
            <a:pPr lvl="1"/>
            <a:r>
              <a:rPr kumimoji="1" lang="en-US" altLang="ja-JP" dirty="0" smtClean="0">
                <a:solidFill>
                  <a:srgbClr val="2639F0"/>
                </a:solidFill>
              </a:rPr>
              <a:t>Analogy is a mapping of knowledge from one domain (the base) into another (the target) which conveys that a system of relations known to hold in the base also holds in the target.</a:t>
            </a:r>
          </a:p>
          <a:p>
            <a:r>
              <a:rPr kumimoji="1" lang="en-US" altLang="ja-JP" dirty="0" smtClean="0"/>
              <a:t>Mapping rules:     M:b</a:t>
            </a:r>
            <a:r>
              <a:rPr lang="en-US" altLang="ja-JP" baseline="-25000" dirty="0" smtClean="0"/>
              <a:t>i</a:t>
            </a:r>
            <a:r>
              <a:rPr kumimoji="1" lang="ja-JP" altLang="en-US" smtClean="0"/>
              <a:t>→</a:t>
            </a:r>
            <a:r>
              <a:rPr kumimoji="1" lang="en-US" altLang="ja-JP" dirty="0" err="1" smtClean="0"/>
              <a:t>t</a:t>
            </a:r>
            <a:r>
              <a:rPr kumimoji="1" lang="en-US" altLang="ja-JP" baseline="-25000" dirty="0" err="1" smtClean="0"/>
              <a:t>i</a:t>
            </a:r>
            <a:endParaRPr kumimoji="1" lang="en-US" altLang="ja-JP" baseline="-25000" dirty="0" smtClean="0"/>
          </a:p>
          <a:p>
            <a:pPr lvl="1"/>
            <a:r>
              <a:rPr kumimoji="1" lang="en-US" altLang="ja-JP" dirty="0" smtClean="0"/>
              <a:t>Attributes of objects are dropped</a:t>
            </a:r>
          </a:p>
          <a:p>
            <a:pPr lvl="2"/>
            <a:r>
              <a:rPr lang="en-US" altLang="ja-JP" dirty="0" smtClean="0"/>
              <a:t>RED(b</a:t>
            </a:r>
            <a:r>
              <a:rPr lang="en-US" altLang="ja-JP" baseline="-25000" dirty="0" smtClean="0"/>
              <a:t>i</a:t>
            </a:r>
            <a:r>
              <a:rPr lang="en-US" altLang="ja-JP" dirty="0" smtClean="0"/>
              <a:t>)          RED(</a:t>
            </a:r>
            <a:r>
              <a:rPr lang="en-US" altLang="ja-JP" dirty="0" err="1" smtClean="0"/>
              <a:t>t</a:t>
            </a:r>
            <a:r>
              <a:rPr lang="en-US" altLang="ja-JP" baseline="-25000" dirty="0" err="1" smtClean="0"/>
              <a:t>i</a:t>
            </a:r>
            <a:r>
              <a:rPr lang="en-US" altLang="ja-JP" dirty="0" smtClean="0"/>
              <a:t>)</a:t>
            </a:r>
          </a:p>
          <a:p>
            <a:pPr lvl="1"/>
            <a:r>
              <a:rPr kumimoji="1" lang="en-US" altLang="ja-JP" dirty="0" smtClean="0"/>
              <a:t>Certain relations between objects in the base are mapped to the target</a:t>
            </a:r>
          </a:p>
          <a:p>
            <a:pPr lvl="2"/>
            <a:r>
              <a:rPr lang="en-US" altLang="ja-JP" dirty="0" smtClean="0"/>
              <a:t>REVOLVES(EARTH,SUN) </a:t>
            </a:r>
            <a:r>
              <a:rPr lang="ja-JP" altLang="en-US" smtClean="0"/>
              <a:t>→ </a:t>
            </a:r>
            <a:r>
              <a:rPr lang="en-US" altLang="ja-JP" dirty="0" smtClean="0"/>
              <a:t>REVOLVES(ELECTRON,NEUCLEUS)</a:t>
            </a:r>
            <a:endParaRPr kumimoji="1" lang="en-US" altLang="ja-JP" dirty="0" smtClean="0"/>
          </a:p>
          <a:p>
            <a:pPr lvl="1"/>
            <a:r>
              <a:rPr kumimoji="1" lang="en-US" altLang="ja-JP" b="1" i="1" dirty="0" err="1" smtClean="0"/>
              <a:t>systematicity</a:t>
            </a:r>
            <a:r>
              <a:rPr kumimoji="1" lang="en-US" altLang="ja-JP" b="1" i="1" dirty="0" smtClean="0"/>
              <a:t> principle</a:t>
            </a:r>
            <a:r>
              <a:rPr lang="en-US" altLang="ja-JP" dirty="0" smtClean="0"/>
              <a:t>: </a:t>
            </a:r>
            <a:r>
              <a:rPr lang="en-US" altLang="ja-JP" sz="2000" dirty="0" smtClean="0"/>
              <a:t>base predicate that belongs to a </a:t>
            </a:r>
            <a:r>
              <a:rPr lang="en-US" altLang="ja-JP" sz="2000" dirty="0" err="1" smtClean="0"/>
              <a:t>mappable</a:t>
            </a:r>
            <a:r>
              <a:rPr lang="en-US" altLang="ja-JP" sz="2000" dirty="0" smtClean="0"/>
              <a:t> system of mutually constraining interconnected relations is more likely to be mapped to the target domain.</a:t>
            </a:r>
          </a:p>
          <a:p>
            <a:pPr lvl="2"/>
            <a:r>
              <a:rPr kumimoji="1" lang="en-US" altLang="ja-JP" sz="1700" dirty="0" smtClean="0"/>
              <a:t>CAUSE[PUSH(</a:t>
            </a:r>
            <a:r>
              <a:rPr kumimoji="1" lang="en-US" altLang="ja-JP" sz="1700" dirty="0" err="1" smtClean="0"/>
              <a:t>b</a:t>
            </a:r>
            <a:r>
              <a:rPr kumimoji="1" lang="en-US" altLang="ja-JP" sz="1700" baseline="-25000" dirty="0" err="1" smtClean="0"/>
              <a:t>i</a:t>
            </a:r>
            <a:r>
              <a:rPr kumimoji="1" lang="en-US" altLang="ja-JP" sz="1700" dirty="0" err="1" smtClean="0"/>
              <a:t>,b</a:t>
            </a:r>
            <a:r>
              <a:rPr kumimoji="1" lang="en-US" altLang="ja-JP" sz="1700" baseline="-25000" dirty="0" err="1" smtClean="0"/>
              <a:t>j</a:t>
            </a:r>
            <a:r>
              <a:rPr lang="en-US" altLang="ja-JP" sz="1700" dirty="0" smtClean="0"/>
              <a:t>), COLLIDE(</a:t>
            </a:r>
            <a:r>
              <a:rPr lang="en-US" altLang="ja-JP" sz="1700" dirty="0" err="1" smtClean="0"/>
              <a:t>b</a:t>
            </a:r>
            <a:r>
              <a:rPr lang="en-US" altLang="ja-JP" sz="1700" baseline="-25000" dirty="0" err="1" smtClean="0"/>
              <a:t>j</a:t>
            </a:r>
            <a:r>
              <a:rPr lang="en-US" altLang="ja-JP" sz="1700" dirty="0" err="1" smtClean="0"/>
              <a:t>,b</a:t>
            </a:r>
            <a:r>
              <a:rPr lang="en-US" altLang="ja-JP" sz="1700" baseline="-25000" dirty="0" err="1" smtClean="0"/>
              <a:t>k</a:t>
            </a:r>
            <a:r>
              <a:rPr lang="en-US" altLang="ja-JP" sz="1700" dirty="0" smtClean="0"/>
              <a:t>)] </a:t>
            </a:r>
            <a:r>
              <a:rPr lang="ja-JP" altLang="en-US" sz="1700" smtClean="0"/>
              <a:t>→ </a:t>
            </a:r>
            <a:r>
              <a:rPr lang="en-US" altLang="ja-JP" sz="1700" dirty="0" smtClean="0"/>
              <a:t>CAUSE[PUSH(</a:t>
            </a:r>
            <a:r>
              <a:rPr lang="en-US" altLang="ja-JP" sz="1700" dirty="0" err="1" smtClean="0"/>
              <a:t>t</a:t>
            </a:r>
            <a:r>
              <a:rPr lang="en-US" altLang="ja-JP" sz="1700" baseline="-25000" dirty="0" err="1" smtClean="0"/>
              <a:t>i</a:t>
            </a:r>
            <a:r>
              <a:rPr lang="en-US" altLang="ja-JP" sz="1700" dirty="0" err="1" smtClean="0"/>
              <a:t>,t</a:t>
            </a:r>
            <a:r>
              <a:rPr lang="en-US" altLang="ja-JP" sz="1700" baseline="-25000" dirty="0" err="1" smtClean="0"/>
              <a:t>j</a:t>
            </a:r>
            <a:r>
              <a:rPr lang="en-US" altLang="ja-JP" sz="1700" dirty="0" smtClean="0"/>
              <a:t>), COLLIDE(</a:t>
            </a:r>
            <a:r>
              <a:rPr lang="en-US" altLang="ja-JP" sz="1700" dirty="0" err="1" smtClean="0"/>
              <a:t>t</a:t>
            </a:r>
            <a:r>
              <a:rPr lang="en-US" altLang="ja-JP" sz="1700" baseline="-25000" dirty="0" err="1" smtClean="0"/>
              <a:t>j</a:t>
            </a:r>
            <a:r>
              <a:rPr lang="en-US" altLang="ja-JP" sz="1700" dirty="0" err="1" smtClean="0"/>
              <a:t>,t</a:t>
            </a:r>
            <a:r>
              <a:rPr lang="en-US" altLang="ja-JP" sz="1700" baseline="-25000" dirty="0" err="1" smtClean="0"/>
              <a:t>k</a:t>
            </a:r>
            <a:r>
              <a:rPr lang="en-US" altLang="ja-JP" sz="1700" dirty="0" smtClean="0"/>
              <a:t>)] </a:t>
            </a:r>
            <a:endParaRPr kumimoji="1" lang="ja-JP" altLang="en-US" sz="1700"/>
          </a:p>
        </p:txBody>
      </p:sp>
      <p:cxnSp>
        <p:nvCxnSpPr>
          <p:cNvPr id="7" name="Straight Arrow Connector 6"/>
          <p:cNvCxnSpPr/>
          <p:nvPr/>
        </p:nvCxnSpPr>
        <p:spPr>
          <a:xfrm>
            <a:off x="2209800" y="3429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2286000" y="3429000"/>
            <a:ext cx="2286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sz="2400" dirty="0" smtClean="0"/>
              <a:t>Measuring Relational Similarity between Entities</a:t>
            </a:r>
            <a:endParaRPr lang="en-US" sz="2400" dirty="0"/>
          </a:p>
        </p:txBody>
      </p:sp>
      <p:sp>
        <p:nvSpPr>
          <p:cNvPr id="3" name="コンテンツ プレースホルダ 2"/>
          <p:cNvSpPr>
            <a:spLocks noGrp="1"/>
          </p:cNvSpPr>
          <p:nvPr>
            <p:ph sz="quarter" idx="1"/>
          </p:nvPr>
        </p:nvSpPr>
        <p:spPr/>
        <p:txBody>
          <a:bodyPr>
            <a:normAutofit lnSpcReduction="10000"/>
          </a:bodyPr>
          <a:lstStyle/>
          <a:p>
            <a:r>
              <a:rPr lang="en-US" dirty="0" smtClean="0"/>
              <a:t>How to measure the similarity between relations?</a:t>
            </a:r>
          </a:p>
          <a:p>
            <a:pPr lvl="1"/>
            <a:r>
              <a:rPr lang="en-US" dirty="0" smtClean="0"/>
              <a:t>E.g. (</a:t>
            </a:r>
            <a:r>
              <a:rPr lang="en-US" dirty="0" err="1" smtClean="0"/>
              <a:t>Google,YouTube</a:t>
            </a:r>
            <a:r>
              <a:rPr lang="en-US" dirty="0" smtClean="0"/>
              <a:t>) vs. (Microsoft, </a:t>
            </a:r>
            <a:r>
              <a:rPr lang="en-US" dirty="0" err="1" smtClean="0"/>
              <a:t>Powerset</a:t>
            </a:r>
            <a:r>
              <a:rPr lang="en-US" dirty="0" smtClean="0"/>
              <a:t>)</a:t>
            </a:r>
          </a:p>
          <a:p>
            <a:pPr lvl="1"/>
            <a:r>
              <a:rPr lang="en-US" dirty="0" smtClean="0"/>
              <a:t>E.g. (Einstein, Physics) vs. (Gauss, Mathematics)</a:t>
            </a:r>
          </a:p>
          <a:p>
            <a:r>
              <a:rPr lang="en-US" dirty="0" smtClean="0"/>
              <a:t>Problems that must be solved</a:t>
            </a:r>
          </a:p>
          <a:p>
            <a:pPr lvl="1"/>
            <a:r>
              <a:rPr lang="en-US" dirty="0" smtClean="0"/>
              <a:t>How to explicitly state the relation between two entities?</a:t>
            </a:r>
          </a:p>
          <a:p>
            <a:pPr lvl="1"/>
            <a:r>
              <a:rPr lang="en-US" dirty="0" smtClean="0"/>
              <a:t>How to extract the multiple relations between two entities?</a:t>
            </a:r>
          </a:p>
          <a:p>
            <a:pPr lvl="2"/>
            <a:r>
              <a:rPr lang="en-US" sz="1800" dirty="0" smtClean="0">
                <a:solidFill>
                  <a:srgbClr val="FF0000"/>
                </a:solidFill>
              </a:rPr>
              <a:t>Extract lexical patterns from contexts where the two entities co-occur</a:t>
            </a:r>
          </a:p>
          <a:p>
            <a:pPr lvl="1"/>
            <a:r>
              <a:rPr lang="en-US" sz="2100" dirty="0" smtClean="0"/>
              <a:t>A single semantic relation can be expressed by multiple patterns.</a:t>
            </a:r>
          </a:p>
          <a:p>
            <a:pPr lvl="2"/>
            <a:r>
              <a:rPr lang="en-US" sz="1800" dirty="0" smtClean="0"/>
              <a:t>E.g. “ACQUISITION”:  X </a:t>
            </a:r>
            <a:r>
              <a:rPr lang="en-US" sz="1800" i="1" dirty="0" smtClean="0"/>
              <a:t>acquires </a:t>
            </a:r>
            <a:r>
              <a:rPr lang="en-US" sz="1800" dirty="0" smtClean="0"/>
              <a:t>Y,  Y </a:t>
            </a:r>
            <a:r>
              <a:rPr lang="en-US" sz="1800" i="1" dirty="0" smtClean="0"/>
              <a:t>is bought by X</a:t>
            </a:r>
          </a:p>
          <a:p>
            <a:pPr lvl="2"/>
            <a:r>
              <a:rPr lang="en-US" sz="1800" dirty="0" smtClean="0">
                <a:solidFill>
                  <a:srgbClr val="FF0000"/>
                </a:solidFill>
              </a:rPr>
              <a:t>Cluster the semantically related lexical patterns into separate clusters.</a:t>
            </a:r>
          </a:p>
          <a:p>
            <a:pPr lvl="1"/>
            <a:r>
              <a:rPr lang="en-US" sz="2100" dirty="0" smtClean="0"/>
              <a:t>Semantic Relations might not be independent.</a:t>
            </a:r>
          </a:p>
          <a:p>
            <a:pPr lvl="2"/>
            <a:r>
              <a:rPr lang="en-US" sz="1800" dirty="0" smtClean="0"/>
              <a:t>E.g. IS-A and HAS. Ostrich is a bird, Ostrich has feathers</a:t>
            </a:r>
          </a:p>
          <a:p>
            <a:pPr lvl="2"/>
            <a:r>
              <a:rPr lang="en-US" sz="1800" dirty="0" smtClean="0">
                <a:solidFill>
                  <a:srgbClr val="FF0000"/>
                </a:solidFill>
              </a:rPr>
              <a:t>Measure the correlation between various semantic relations</a:t>
            </a:r>
          </a:p>
          <a:p>
            <a:pPr lvl="3"/>
            <a:r>
              <a:rPr lang="en-US" sz="1600" dirty="0" err="1" smtClean="0"/>
              <a:t>Mahalanobis</a:t>
            </a:r>
            <a:r>
              <a:rPr lang="en-US" sz="1600" dirty="0" smtClean="0"/>
              <a:t> Distance vs. Euclidian Distance</a:t>
            </a:r>
          </a:p>
          <a:p>
            <a:pPr lvl="1"/>
            <a:endParaRPr lang="en-US" sz="21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Proposed Method</a:t>
            </a:r>
            <a:endParaRPr lang="en-US" dirty="0"/>
          </a:p>
        </p:txBody>
      </p:sp>
      <p:sp>
        <p:nvSpPr>
          <p:cNvPr id="3" name="コンテンツ プレースホルダ 2"/>
          <p:cNvSpPr>
            <a:spLocks noGrp="1"/>
          </p:cNvSpPr>
          <p:nvPr>
            <p:ph sz="quarter" idx="1"/>
          </p:nvPr>
        </p:nvSpPr>
        <p:spPr/>
        <p:txBody>
          <a:bodyPr/>
          <a:lstStyle/>
          <a:p>
            <a:pPr marL="514350" indent="-514350">
              <a:buFont typeface="+mj-lt"/>
              <a:buAutoNum type="arabicPeriod"/>
            </a:pPr>
            <a:r>
              <a:rPr lang="en-US" dirty="0" smtClean="0"/>
              <a:t>Retrieving Web snippets using a searching engine</a:t>
            </a:r>
          </a:p>
          <a:p>
            <a:pPr marL="788670" lvl="1" indent="-514350"/>
            <a:r>
              <a:rPr lang="en-US" dirty="0" smtClean="0"/>
              <a:t>Approximating the local context </a:t>
            </a:r>
          </a:p>
          <a:p>
            <a:pPr marL="514350" indent="-514350">
              <a:buFont typeface="+mj-lt"/>
              <a:buAutoNum type="arabicPeriod"/>
            </a:pPr>
            <a:r>
              <a:rPr lang="en-US" dirty="0" smtClean="0"/>
              <a:t>Extracting lexical patterns from snippets</a:t>
            </a:r>
          </a:p>
          <a:p>
            <a:pPr marL="788670" lvl="1" indent="-514350"/>
            <a:r>
              <a:rPr lang="en-US" dirty="0" smtClean="0"/>
              <a:t>Explicitly stating the semantic relations</a:t>
            </a:r>
          </a:p>
          <a:p>
            <a:pPr marL="514350" indent="-514350">
              <a:buFont typeface="+mj-lt"/>
              <a:buAutoNum type="arabicPeriod"/>
            </a:pPr>
            <a:r>
              <a:rPr lang="en-US" dirty="0" smtClean="0"/>
              <a:t>Clustering the extracted patterns</a:t>
            </a:r>
          </a:p>
          <a:p>
            <a:pPr marL="788670" lvl="1" indent="-514350"/>
            <a:r>
              <a:rPr lang="en-US" dirty="0" smtClean="0"/>
              <a:t>Identifying the semantically related patterns</a:t>
            </a:r>
          </a:p>
          <a:p>
            <a:pPr marL="514350" indent="-514350">
              <a:buFont typeface="+mj-lt"/>
              <a:buAutoNum type="arabicPeriod"/>
            </a:pPr>
            <a:r>
              <a:rPr lang="en-US" dirty="0" smtClean="0"/>
              <a:t>Computing the inter-cluster correlation</a:t>
            </a:r>
          </a:p>
          <a:p>
            <a:pPr marL="788670" lvl="1" indent="-514350"/>
            <a:r>
              <a:rPr lang="en-US" dirty="0" smtClean="0"/>
              <a:t>Find the relatedness between clusters</a:t>
            </a:r>
          </a:p>
          <a:p>
            <a:pPr marL="514350" indent="-514350">
              <a:buFont typeface="+mj-lt"/>
              <a:buAutoNum type="arabicPeriod"/>
            </a:pPr>
            <a:r>
              <a:rPr lang="en-US" dirty="0" smtClean="0"/>
              <a:t>Computing </a:t>
            </a:r>
            <a:r>
              <a:rPr lang="en-US" dirty="0" err="1" smtClean="0"/>
              <a:t>Mahalanobis</a:t>
            </a:r>
            <a:r>
              <a:rPr lang="en-US" dirty="0" smtClean="0"/>
              <a:t> distance</a:t>
            </a:r>
          </a:p>
          <a:p>
            <a:pPr marL="788670" lvl="1" indent="-514350"/>
            <a:r>
              <a:rPr lang="en-US" dirty="0" smtClean="0"/>
              <a:t>Measuring relational similarity as a non-Euclidean distance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Extraction</a:t>
            </a:r>
            <a:endParaRPr lang="en-US" dirty="0"/>
          </a:p>
        </p:txBody>
      </p:sp>
      <p:sp>
        <p:nvSpPr>
          <p:cNvPr id="3" name="Content Placeholder 2"/>
          <p:cNvSpPr>
            <a:spLocks noGrp="1"/>
          </p:cNvSpPr>
          <p:nvPr>
            <p:ph sz="quarter" idx="1"/>
          </p:nvPr>
        </p:nvSpPr>
        <p:spPr>
          <a:xfrm>
            <a:off x="457200" y="1219200"/>
            <a:ext cx="8229600" cy="4572000"/>
          </a:xfrm>
        </p:spPr>
        <p:txBody>
          <a:bodyPr>
            <a:normAutofit fontScale="92500" lnSpcReduction="10000"/>
          </a:bodyPr>
          <a:lstStyle/>
          <a:p>
            <a:r>
              <a:rPr lang="en-US" dirty="0" smtClean="0"/>
              <a:t>We use prefix-span, a sequential pattern mining algorithm, to extract patterns that describe various relations, from text snippets returned by a web search engine.</a:t>
            </a:r>
          </a:p>
          <a:p>
            <a:r>
              <a:rPr lang="en-US" dirty="0" smtClean="0"/>
              <a:t>query = </a:t>
            </a:r>
            <a:r>
              <a:rPr lang="en-US" dirty="0" smtClean="0">
                <a:solidFill>
                  <a:srgbClr val="FF0000"/>
                </a:solidFill>
              </a:rPr>
              <a:t>lion</a:t>
            </a:r>
            <a:r>
              <a:rPr lang="en-US" dirty="0" smtClean="0"/>
              <a:t> * * * * * * * </a:t>
            </a:r>
            <a:r>
              <a:rPr lang="en-US" dirty="0" smtClean="0">
                <a:solidFill>
                  <a:srgbClr val="2639F0"/>
                </a:solidFill>
              </a:rPr>
              <a:t>cat</a:t>
            </a:r>
          </a:p>
          <a:p>
            <a:r>
              <a:rPr lang="en-US" dirty="0" smtClean="0"/>
              <a:t>snippet =</a:t>
            </a:r>
          </a:p>
          <a:p>
            <a:pPr>
              <a:buNone/>
            </a:pPr>
            <a:endParaRPr lang="en-US" dirty="0" smtClean="0"/>
          </a:p>
          <a:p>
            <a:r>
              <a:rPr lang="en-US" dirty="0" smtClean="0"/>
              <a:t>patterns =</a:t>
            </a:r>
          </a:p>
          <a:p>
            <a:r>
              <a:rPr lang="en-US" dirty="0" smtClean="0"/>
              <a:t>Prefix span algorithm is used to extract patterns:</a:t>
            </a:r>
          </a:p>
          <a:p>
            <a:pPr lvl="1"/>
            <a:r>
              <a:rPr lang="en-US" dirty="0" smtClean="0"/>
              <a:t>Efficient</a:t>
            </a:r>
          </a:p>
          <a:p>
            <a:pPr lvl="1"/>
            <a:r>
              <a:rPr lang="en-US" dirty="0" smtClean="0"/>
              <a:t>Considers gaps</a:t>
            </a:r>
          </a:p>
          <a:p>
            <a:r>
              <a:rPr lang="en-US" dirty="0" smtClean="0"/>
              <a:t>Extracted patterns can be noisy:</a:t>
            </a:r>
          </a:p>
          <a:p>
            <a:pPr lvl="1"/>
            <a:r>
              <a:rPr lang="en-US" dirty="0" smtClean="0"/>
              <a:t>misspellings,  ungrammatical sentences, fragmented snippets</a:t>
            </a:r>
            <a:endParaRPr lang="en-US" dirty="0"/>
          </a:p>
        </p:txBody>
      </p:sp>
      <p:sp>
        <p:nvSpPr>
          <p:cNvPr id="5" name="TextBox 4"/>
          <p:cNvSpPr txBox="1"/>
          <p:nvPr/>
        </p:nvSpPr>
        <p:spPr>
          <a:xfrm>
            <a:off x="2057401" y="2754868"/>
            <a:ext cx="6400799" cy="369332"/>
          </a:xfrm>
          <a:prstGeom prst="rect">
            <a:avLst/>
          </a:prstGeom>
          <a:noFill/>
          <a:ln w="12700">
            <a:solidFill>
              <a:schemeClr val="tx1"/>
            </a:solidFill>
          </a:ln>
        </p:spPr>
        <p:txBody>
          <a:bodyPr wrap="square" rtlCol="0">
            <a:spAutoFit/>
          </a:bodyPr>
          <a:lstStyle/>
          <a:p>
            <a:r>
              <a:rPr kumimoji="1" lang="en-US" altLang="ja-JP" dirty="0" smtClean="0"/>
              <a:t>.. </a:t>
            </a:r>
            <a:r>
              <a:rPr kumimoji="1" lang="en-US" altLang="ja-JP" dirty="0" smtClean="0">
                <a:solidFill>
                  <a:srgbClr val="FF0000"/>
                </a:solidFill>
              </a:rPr>
              <a:t>lion</a:t>
            </a:r>
            <a:r>
              <a:rPr kumimoji="1" lang="en-US" altLang="ja-JP" dirty="0" smtClean="0"/>
              <a:t>, a large heavy-built social </a:t>
            </a:r>
            <a:r>
              <a:rPr kumimoji="1" lang="en-US" altLang="ja-JP" dirty="0" smtClean="0">
                <a:solidFill>
                  <a:srgbClr val="2639F0"/>
                </a:solidFill>
              </a:rPr>
              <a:t>cat</a:t>
            </a:r>
            <a:r>
              <a:rPr kumimoji="1" lang="en-US" altLang="ja-JP" dirty="0" smtClean="0"/>
              <a:t> of open rocky areas in Africa ..</a:t>
            </a:r>
            <a:endParaRPr kumimoji="1" lang="ja-JP" altLang="en-US"/>
          </a:p>
        </p:txBody>
      </p:sp>
      <p:sp>
        <p:nvSpPr>
          <p:cNvPr id="6" name="TextBox 5"/>
          <p:cNvSpPr txBox="1"/>
          <p:nvPr/>
        </p:nvSpPr>
        <p:spPr>
          <a:xfrm>
            <a:off x="2120668" y="3516868"/>
            <a:ext cx="6413732" cy="369332"/>
          </a:xfrm>
          <a:prstGeom prst="rect">
            <a:avLst/>
          </a:prstGeom>
          <a:noFill/>
        </p:spPr>
        <p:txBody>
          <a:bodyPr wrap="square" rtlCol="0">
            <a:spAutoFit/>
          </a:bodyPr>
          <a:lstStyle/>
          <a:p>
            <a:r>
              <a:rPr kumimoji="1" lang="en-US" altLang="ja-JP" dirty="0" smtClean="0">
                <a:solidFill>
                  <a:srgbClr val="FF0000"/>
                </a:solidFill>
              </a:rPr>
              <a:t>X</a:t>
            </a:r>
            <a:r>
              <a:rPr kumimoji="1" lang="en-US" altLang="ja-JP" i="1" dirty="0" smtClean="0"/>
              <a:t>, a large </a:t>
            </a:r>
            <a:r>
              <a:rPr kumimoji="1" lang="en-US" altLang="ja-JP" dirty="0" smtClean="0">
                <a:solidFill>
                  <a:srgbClr val="2639F0"/>
                </a:solidFill>
              </a:rPr>
              <a:t>Y </a:t>
            </a:r>
            <a:r>
              <a:rPr kumimoji="1" lang="en-US" altLang="ja-JP" dirty="0" smtClean="0"/>
              <a:t>/</a:t>
            </a:r>
            <a:r>
              <a:rPr kumimoji="1" lang="en-US" altLang="ja-JP" dirty="0" smtClean="0">
                <a:solidFill>
                  <a:srgbClr val="2639F0"/>
                </a:solidFill>
              </a:rPr>
              <a:t> </a:t>
            </a:r>
            <a:r>
              <a:rPr kumimoji="1" lang="en-US" altLang="ja-JP" dirty="0" smtClean="0">
                <a:solidFill>
                  <a:srgbClr val="FF0000"/>
                </a:solidFill>
              </a:rPr>
              <a:t>X</a:t>
            </a:r>
            <a:r>
              <a:rPr kumimoji="1" lang="en-US" altLang="ja-JP" dirty="0" smtClean="0"/>
              <a:t> a large </a:t>
            </a:r>
            <a:r>
              <a:rPr kumimoji="1" lang="en-US" altLang="ja-JP" dirty="0" smtClean="0">
                <a:solidFill>
                  <a:srgbClr val="2639F0"/>
                </a:solidFill>
              </a:rPr>
              <a:t>Y </a:t>
            </a:r>
            <a:r>
              <a:rPr kumimoji="1" lang="en-US" altLang="ja-JP" dirty="0" smtClean="0"/>
              <a:t>/ </a:t>
            </a:r>
            <a:r>
              <a:rPr kumimoji="1" lang="en-US" altLang="ja-JP" dirty="0" smtClean="0">
                <a:solidFill>
                  <a:srgbClr val="FF0000"/>
                </a:solidFill>
              </a:rPr>
              <a:t>X </a:t>
            </a:r>
            <a:r>
              <a:rPr kumimoji="1" lang="en-US" altLang="ja-JP" dirty="0" smtClean="0"/>
              <a:t>a </a:t>
            </a:r>
            <a:r>
              <a:rPr kumimoji="1" lang="en-US" altLang="ja-JP" dirty="0" smtClean="0">
                <a:solidFill>
                  <a:srgbClr val="2639F0"/>
                </a:solidFill>
              </a:rPr>
              <a:t>Y</a:t>
            </a:r>
            <a:r>
              <a:rPr kumimoji="1" lang="en-US" altLang="ja-JP" dirty="0" smtClean="0"/>
              <a:t> / </a:t>
            </a:r>
            <a:r>
              <a:rPr kumimoji="1" lang="en-US" altLang="ja-JP" dirty="0" smtClean="0">
                <a:solidFill>
                  <a:srgbClr val="FF0000"/>
                </a:solidFill>
              </a:rPr>
              <a:t>X </a:t>
            </a:r>
            <a:r>
              <a:rPr kumimoji="1" lang="en-US" altLang="ja-JP" dirty="0" smtClean="0"/>
              <a:t>a large </a:t>
            </a:r>
            <a:r>
              <a:rPr kumimoji="1" lang="en-US" altLang="ja-JP" dirty="0" smtClean="0">
                <a:solidFill>
                  <a:srgbClr val="2639F0"/>
                </a:solidFill>
              </a:rPr>
              <a:t>Y</a:t>
            </a:r>
            <a:r>
              <a:rPr kumimoji="1" lang="en-US" altLang="ja-JP" dirty="0" smtClean="0"/>
              <a:t> of  </a:t>
            </a:r>
            <a:endParaRPr kumimoji="1" lang="ja-JP" altLang="en-US">
              <a:solidFill>
                <a:srgbClr val="2639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Clustering the Lexical Patterns</a:t>
            </a:r>
            <a:endParaRPr lang="en-US" dirty="0"/>
          </a:p>
        </p:txBody>
      </p:sp>
      <p:sp>
        <p:nvSpPr>
          <p:cNvPr id="3" name="コンテンツ プレースホルダ 2"/>
          <p:cNvSpPr>
            <a:spLocks noGrp="1"/>
          </p:cNvSpPr>
          <p:nvPr>
            <p:ph sz="quarter" idx="1"/>
          </p:nvPr>
        </p:nvSpPr>
        <p:spPr/>
        <p:txBody>
          <a:bodyPr>
            <a:normAutofit lnSpcReduction="10000"/>
          </a:bodyPr>
          <a:lstStyle/>
          <a:p>
            <a:r>
              <a:rPr lang="en-US" dirty="0" smtClean="0"/>
              <a:t>We have ca. 150,000 patterns that occur more than twice in the corpus that express various semantic relations</a:t>
            </a:r>
          </a:p>
          <a:p>
            <a:r>
              <a:rPr lang="en-US" dirty="0" smtClean="0"/>
              <a:t>However, a single semantic relation is expressed by more than one lexical patterns</a:t>
            </a:r>
          </a:p>
          <a:p>
            <a:r>
              <a:rPr lang="en-US" dirty="0" smtClean="0"/>
              <a:t>How to identify the patterns that express a particular semantic relation?</a:t>
            </a:r>
          </a:p>
          <a:p>
            <a:pPr lvl="1"/>
            <a:r>
              <a:rPr lang="en-US" dirty="0" smtClean="0">
                <a:solidFill>
                  <a:srgbClr val="FF0000"/>
                </a:solidFill>
              </a:rPr>
              <a:t>Distributional Hypothesis (Harris 1957)</a:t>
            </a:r>
          </a:p>
          <a:p>
            <a:pPr lvl="1"/>
            <a:r>
              <a:rPr lang="en-US" i="1" dirty="0" smtClean="0">
                <a:solidFill>
                  <a:schemeClr val="bg2">
                    <a:lumMod val="25000"/>
                  </a:schemeClr>
                </a:solidFill>
              </a:rPr>
              <a:t>Patterns that are equally distributed among word-pairs are semantically similar</a:t>
            </a:r>
          </a:p>
          <a:p>
            <a:r>
              <a:rPr lang="en-US" dirty="0" smtClean="0"/>
              <a:t>We can cluster the patterns according to their distribution in word-pairs </a:t>
            </a:r>
          </a:p>
          <a:p>
            <a:pPr lvl="1"/>
            <a:r>
              <a:rPr lang="en-US" dirty="0" smtClean="0"/>
              <a:t>Pair-wise comparison is computationally expensive!!!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Distribution of patterns in word-pairs</a:t>
            </a:r>
            <a:endParaRPr lang="en-US" dirty="0"/>
          </a:p>
        </p:txBody>
      </p:sp>
      <p:graphicFrame>
        <p:nvGraphicFramePr>
          <p:cNvPr id="5" name="コンテンツ プレースホルダ 4"/>
          <p:cNvGraphicFramePr>
            <a:graphicFrameLocks noGrp="1"/>
          </p:cNvGraphicFramePr>
          <p:nvPr>
            <p:ph sz="quarter" idx="1"/>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表 5"/>
          <p:cNvGraphicFramePr>
            <a:graphicFrameLocks noGrp="1"/>
          </p:cNvGraphicFramePr>
          <p:nvPr/>
        </p:nvGraphicFramePr>
        <p:xfrm>
          <a:off x="2590800" y="1676400"/>
          <a:ext cx="3200400" cy="2087682"/>
        </p:xfrm>
        <a:graphic>
          <a:graphicData uri="http://schemas.openxmlformats.org/drawingml/2006/table">
            <a:tbl>
              <a:tblPr firstRow="1" bandRow="1">
                <a:tableStyleId>{37CE84F3-28C3-443E-9E96-99CF82512B78}</a:tableStyleId>
              </a:tblPr>
              <a:tblGrid>
                <a:gridCol w="1066800"/>
                <a:gridCol w="1143000"/>
                <a:gridCol w="990600"/>
              </a:tblGrid>
              <a:tr h="289755">
                <a:tc>
                  <a:txBody>
                    <a:bodyPr/>
                    <a:lstStyle/>
                    <a:p>
                      <a:pPr algn="ctr"/>
                      <a:r>
                        <a:rPr lang="en-US" sz="1400" dirty="0" smtClean="0"/>
                        <a:t>Pattern</a:t>
                      </a:r>
                      <a:endParaRPr lang="en-US" sz="1400" dirty="0"/>
                    </a:p>
                  </a:txBody>
                  <a:tcPr/>
                </a:tc>
                <a:tc>
                  <a:txBody>
                    <a:bodyPr/>
                    <a:lstStyle/>
                    <a:p>
                      <a:pPr algn="ctr"/>
                      <a:r>
                        <a:rPr lang="en-US" sz="1400" dirty="0" smtClean="0"/>
                        <a:t>Pattern</a:t>
                      </a:r>
                      <a:endParaRPr lang="en-US" sz="1400" dirty="0"/>
                    </a:p>
                  </a:txBody>
                  <a:tcPr/>
                </a:tc>
                <a:tc>
                  <a:txBody>
                    <a:bodyPr/>
                    <a:lstStyle/>
                    <a:p>
                      <a:pPr algn="ctr"/>
                      <a:r>
                        <a:rPr lang="en-US" sz="1400" dirty="0" smtClean="0"/>
                        <a:t>Similarity</a:t>
                      </a:r>
                      <a:endParaRPr lang="en-US" sz="1400" dirty="0"/>
                    </a:p>
                  </a:txBody>
                  <a:tcPr/>
                </a:tc>
              </a:tr>
              <a:tr h="297147">
                <a:tc>
                  <a:txBody>
                    <a:bodyPr/>
                    <a:lstStyle/>
                    <a:p>
                      <a:pPr algn="ctr" fontAlgn="b"/>
                      <a:r>
                        <a:rPr lang="en-US" sz="1100" b="0" i="0" u="none" strike="noStrike" dirty="0">
                          <a:solidFill>
                            <a:srgbClr val="000000"/>
                          </a:solidFill>
                          <a:latin typeface="Calibri"/>
                        </a:rPr>
                        <a:t>X buys Y</a:t>
                      </a:r>
                    </a:p>
                  </a:txBody>
                  <a:tcPr marL="9525" marR="9525" marT="9525" marB="0" anchor="b"/>
                </a:tc>
                <a:tc>
                  <a:txBody>
                    <a:bodyPr/>
                    <a:lstStyle/>
                    <a:p>
                      <a:pPr algn="ctr" fontAlgn="b"/>
                      <a:r>
                        <a:rPr lang="en-US" sz="1100" b="0" i="0" u="none" strike="noStrike" dirty="0">
                          <a:solidFill>
                            <a:srgbClr val="000000"/>
                          </a:solidFill>
                          <a:latin typeface="Calibri"/>
                        </a:rPr>
                        <a:t>X acquires Y</a:t>
                      </a:r>
                    </a:p>
                  </a:txBody>
                  <a:tcPr marL="9525" marR="9525" marT="9525" marB="0" anchor="b"/>
                </a:tc>
                <a:tc>
                  <a:txBody>
                    <a:bodyPr/>
                    <a:lstStyle/>
                    <a:p>
                      <a:pPr algn="ctr" fontAlgn="b"/>
                      <a:r>
                        <a:rPr lang="en-US" sz="1100" b="0" i="0" u="none" strike="noStrike">
                          <a:solidFill>
                            <a:srgbClr val="000000"/>
                          </a:solidFill>
                          <a:latin typeface="Calibri"/>
                        </a:rPr>
                        <a:t>0.853133</a:t>
                      </a:r>
                    </a:p>
                  </a:txBody>
                  <a:tcPr marL="9525" marR="9525" marT="9525" marB="0" anchor="b"/>
                </a:tc>
              </a:tr>
              <a:tr h="297147">
                <a:tc>
                  <a:txBody>
                    <a:bodyPr/>
                    <a:lstStyle/>
                    <a:p>
                      <a:pPr algn="ctr" fontAlgn="b"/>
                      <a:r>
                        <a:rPr lang="en-US" sz="1100" b="0" i="0" u="none" strike="noStrike">
                          <a:solidFill>
                            <a:srgbClr val="000000"/>
                          </a:solidFill>
                          <a:latin typeface="Calibri"/>
                        </a:rPr>
                        <a:t>X buys Y</a:t>
                      </a:r>
                    </a:p>
                  </a:txBody>
                  <a:tcPr marL="9525" marR="9525" marT="9525" marB="0" anchor="b"/>
                </a:tc>
                <a:tc>
                  <a:txBody>
                    <a:bodyPr/>
                    <a:lstStyle/>
                    <a:p>
                      <a:pPr algn="ctr" fontAlgn="b"/>
                      <a:r>
                        <a:rPr lang="en-US" sz="1100" b="0" i="0" u="none" strike="noStrike" dirty="0">
                          <a:solidFill>
                            <a:srgbClr val="000000"/>
                          </a:solidFill>
                          <a:latin typeface="Calibri"/>
                        </a:rPr>
                        <a:t>Y </a:t>
                      </a:r>
                      <a:r>
                        <a:rPr lang="en-US" sz="1100" b="0" i="0" u="none" strike="noStrike" dirty="0" err="1">
                          <a:solidFill>
                            <a:srgbClr val="000000"/>
                          </a:solidFill>
                          <a:latin typeface="Calibri"/>
                        </a:rPr>
                        <a:t>ceo</a:t>
                      </a:r>
                      <a:r>
                        <a:rPr lang="en-US" sz="1100" b="0" i="0" u="none" strike="noStrike" dirty="0">
                          <a:solidFill>
                            <a:srgbClr val="000000"/>
                          </a:solidFill>
                          <a:latin typeface="Calibri"/>
                        </a:rPr>
                        <a:t> X</a:t>
                      </a:r>
                    </a:p>
                  </a:txBody>
                  <a:tcPr marL="9525" marR="9525" marT="9525" marB="0" anchor="b"/>
                </a:tc>
                <a:tc>
                  <a:txBody>
                    <a:bodyPr/>
                    <a:lstStyle/>
                    <a:p>
                      <a:pPr algn="ctr" fontAlgn="b"/>
                      <a:r>
                        <a:rPr lang="en-US" sz="1100" b="0" i="0" u="none" strike="noStrike" dirty="0">
                          <a:solidFill>
                            <a:srgbClr val="000000"/>
                          </a:solidFill>
                          <a:latin typeface="Calibri"/>
                        </a:rPr>
                        <a:t>0.000297</a:t>
                      </a:r>
                    </a:p>
                  </a:txBody>
                  <a:tcPr marL="9525" marR="9525" marT="9525" marB="0" anchor="b"/>
                </a:tc>
              </a:tr>
              <a:tr h="297147">
                <a:tc>
                  <a:txBody>
                    <a:bodyPr/>
                    <a:lstStyle/>
                    <a:p>
                      <a:pPr algn="ctr" fontAlgn="b"/>
                      <a:r>
                        <a:rPr lang="en-US" sz="1100" b="0" i="0" u="none" strike="noStrike">
                          <a:solidFill>
                            <a:srgbClr val="000000"/>
                          </a:solidFill>
                          <a:latin typeface="Calibri"/>
                        </a:rPr>
                        <a:t>X buys Y</a:t>
                      </a:r>
                    </a:p>
                  </a:txBody>
                  <a:tcPr marL="9525" marR="9525" marT="9525" marB="0" anchor="b"/>
                </a:tc>
                <a:tc>
                  <a:txBody>
                    <a:bodyPr/>
                    <a:lstStyle/>
                    <a:p>
                      <a:pPr algn="ctr" fontAlgn="b"/>
                      <a:r>
                        <a:rPr lang="en-US" sz="1100" b="0" i="0" u="none" strike="noStrike">
                          <a:solidFill>
                            <a:srgbClr val="000000"/>
                          </a:solidFill>
                          <a:latin typeface="Calibri"/>
                        </a:rPr>
                        <a:t>Y chief executive X</a:t>
                      </a:r>
                    </a:p>
                  </a:txBody>
                  <a:tcPr marL="9525" marR="9525" marT="9525" marB="0" anchor="b"/>
                </a:tc>
                <a:tc>
                  <a:txBody>
                    <a:bodyPr/>
                    <a:lstStyle/>
                    <a:p>
                      <a:pPr algn="ctr" fontAlgn="b"/>
                      <a:r>
                        <a:rPr lang="en-US" sz="1100" b="0" i="0" u="none" strike="noStrike" dirty="0">
                          <a:solidFill>
                            <a:srgbClr val="000000"/>
                          </a:solidFill>
                          <a:latin typeface="Calibri"/>
                        </a:rPr>
                        <a:t>0.000183</a:t>
                      </a:r>
                    </a:p>
                  </a:txBody>
                  <a:tcPr marL="9525" marR="9525" marT="9525" marB="0" anchor="b"/>
                </a:tc>
              </a:tr>
              <a:tr h="297147">
                <a:tc>
                  <a:txBody>
                    <a:bodyPr/>
                    <a:lstStyle/>
                    <a:p>
                      <a:pPr algn="ctr" fontAlgn="b"/>
                      <a:r>
                        <a:rPr lang="en-US" sz="1100" b="0" i="0" u="none" strike="noStrike">
                          <a:solidFill>
                            <a:srgbClr val="000000"/>
                          </a:solidFill>
                          <a:latin typeface="Calibri"/>
                        </a:rPr>
                        <a:t>X acquires Y</a:t>
                      </a:r>
                    </a:p>
                  </a:txBody>
                  <a:tcPr marL="9525" marR="9525" marT="9525" marB="0" anchor="b"/>
                </a:tc>
                <a:tc>
                  <a:txBody>
                    <a:bodyPr/>
                    <a:lstStyle/>
                    <a:p>
                      <a:pPr algn="ctr" fontAlgn="b"/>
                      <a:r>
                        <a:rPr lang="en-US" sz="1100" b="0" i="0" u="none" strike="noStrike">
                          <a:solidFill>
                            <a:srgbClr val="000000"/>
                          </a:solidFill>
                          <a:latin typeface="Calibri"/>
                        </a:rPr>
                        <a:t>Y ceo X</a:t>
                      </a:r>
                    </a:p>
                  </a:txBody>
                  <a:tcPr marL="9525" marR="9525" marT="9525" marB="0" anchor="b"/>
                </a:tc>
                <a:tc>
                  <a:txBody>
                    <a:bodyPr/>
                    <a:lstStyle/>
                    <a:p>
                      <a:pPr algn="ctr" fontAlgn="b"/>
                      <a:r>
                        <a:rPr lang="en-US" sz="1100" b="0" i="0" u="none" strike="noStrike" dirty="0">
                          <a:solidFill>
                            <a:srgbClr val="000000"/>
                          </a:solidFill>
                          <a:latin typeface="Calibri"/>
                        </a:rPr>
                        <a:t>0</a:t>
                      </a:r>
                    </a:p>
                  </a:txBody>
                  <a:tcPr marL="9525" marR="9525" marT="9525" marB="0" anchor="b"/>
                </a:tc>
              </a:tr>
              <a:tr h="297147">
                <a:tc>
                  <a:txBody>
                    <a:bodyPr/>
                    <a:lstStyle/>
                    <a:p>
                      <a:pPr algn="ctr" fontAlgn="b"/>
                      <a:r>
                        <a:rPr lang="en-US" sz="1100" b="0" i="0" u="none" strike="noStrike">
                          <a:solidFill>
                            <a:srgbClr val="000000"/>
                          </a:solidFill>
                          <a:latin typeface="Calibri"/>
                        </a:rPr>
                        <a:t>X acquires Y</a:t>
                      </a:r>
                    </a:p>
                  </a:txBody>
                  <a:tcPr marL="9525" marR="9525" marT="9525" marB="0" anchor="b"/>
                </a:tc>
                <a:tc>
                  <a:txBody>
                    <a:bodyPr/>
                    <a:lstStyle/>
                    <a:p>
                      <a:pPr algn="ctr" fontAlgn="b"/>
                      <a:r>
                        <a:rPr lang="en-US" sz="1100" b="0" i="0" u="none" strike="noStrike">
                          <a:solidFill>
                            <a:srgbClr val="000000"/>
                          </a:solidFill>
                          <a:latin typeface="Calibri"/>
                        </a:rPr>
                        <a:t>Y chief executive X</a:t>
                      </a:r>
                    </a:p>
                  </a:txBody>
                  <a:tcPr marL="9525" marR="9525" marT="9525" marB="0" anchor="b"/>
                </a:tc>
                <a:tc>
                  <a:txBody>
                    <a:bodyPr/>
                    <a:lstStyle/>
                    <a:p>
                      <a:pPr algn="ctr" fontAlgn="b"/>
                      <a:r>
                        <a:rPr lang="en-US" sz="1100" b="0" i="0" u="none" strike="noStrike" dirty="0">
                          <a:solidFill>
                            <a:srgbClr val="000000"/>
                          </a:solidFill>
                          <a:latin typeface="Calibri"/>
                        </a:rPr>
                        <a:t>0</a:t>
                      </a:r>
                    </a:p>
                  </a:txBody>
                  <a:tcPr marL="9525" marR="9525" marT="9525" marB="0" anchor="b"/>
                </a:tc>
              </a:tr>
              <a:tr h="297147">
                <a:tc>
                  <a:txBody>
                    <a:bodyPr/>
                    <a:lstStyle/>
                    <a:p>
                      <a:pPr algn="ctr" fontAlgn="b"/>
                      <a:r>
                        <a:rPr lang="en-US" sz="1100" b="0" i="0" u="none" strike="noStrike">
                          <a:solidFill>
                            <a:srgbClr val="000000"/>
                          </a:solidFill>
                          <a:latin typeface="Calibri"/>
                        </a:rPr>
                        <a:t>Y ceo X</a:t>
                      </a:r>
                    </a:p>
                  </a:txBody>
                  <a:tcPr marL="9525" marR="9525" marT="9525" marB="0" anchor="b"/>
                </a:tc>
                <a:tc>
                  <a:txBody>
                    <a:bodyPr/>
                    <a:lstStyle/>
                    <a:p>
                      <a:pPr algn="ctr" fontAlgn="b"/>
                      <a:r>
                        <a:rPr lang="en-US" sz="1100" b="0" i="0" u="none" strike="noStrike">
                          <a:solidFill>
                            <a:srgbClr val="000000"/>
                          </a:solidFill>
                          <a:latin typeface="Calibri"/>
                        </a:rPr>
                        <a:t>Y chief executive X</a:t>
                      </a:r>
                    </a:p>
                  </a:txBody>
                  <a:tcPr marL="9525" marR="9525" marT="9525" marB="0" anchor="b"/>
                </a:tc>
                <a:tc>
                  <a:txBody>
                    <a:bodyPr/>
                    <a:lstStyle/>
                    <a:p>
                      <a:pPr algn="ctr" fontAlgn="b"/>
                      <a:r>
                        <a:rPr lang="en-US" sz="1100" b="0" i="0" u="none" strike="noStrike" dirty="0">
                          <a:solidFill>
                            <a:srgbClr val="000000"/>
                          </a:solidFill>
                          <a:latin typeface="Calibri"/>
                        </a:rPr>
                        <a:t>0.969827</a:t>
                      </a:r>
                    </a:p>
                  </a:txBody>
                  <a:tcPr marL="9525" marR="9525" marT="9525" marB="0" anchor="b"/>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AI_relsi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ECAI_relsim</Template>
  <TotalTime>1321</TotalTime>
  <Words>2151</Words>
  <Application>Microsoft Office PowerPoint</Application>
  <PresentationFormat>On-screen Show (4:3)</PresentationFormat>
  <Paragraphs>209</Paragraphs>
  <Slides>18</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ECAI_relsim</vt:lpstr>
      <vt:lpstr>Equation</vt:lpstr>
      <vt:lpstr>数式</vt:lpstr>
      <vt:lpstr>Measuring the Similarity between Implicit Semantic Relations using  Web Search Engines   </vt:lpstr>
      <vt:lpstr>Attributional vs. Relational Similarity</vt:lpstr>
      <vt:lpstr>Applications of Relational Similarity</vt:lpstr>
      <vt:lpstr>Analogy making in AI</vt:lpstr>
      <vt:lpstr>Measuring Relational Similarity between Entities</vt:lpstr>
      <vt:lpstr>Proposed Method</vt:lpstr>
      <vt:lpstr>Pattern Extraction</vt:lpstr>
      <vt:lpstr>Clustering the Lexical Patterns</vt:lpstr>
      <vt:lpstr>Distribution of patterns in word-pairs</vt:lpstr>
      <vt:lpstr>Greedy Sequential Clustering</vt:lpstr>
      <vt:lpstr>Computing Relational Similarity</vt:lpstr>
      <vt:lpstr>Experiments</vt:lpstr>
      <vt:lpstr>Relation Classification</vt:lpstr>
      <vt:lpstr>Classification Performance</vt:lpstr>
      <vt:lpstr>Pattern Clusters</vt:lpstr>
      <vt:lpstr>Results - Average Precision</vt:lpstr>
      <vt:lpstr>Conclusions</vt:lpstr>
      <vt:lpstr>Slide 18</vt:lpstr>
    </vt:vector>
  </TitlesOfParts>
  <Company>finite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 sits the SAT: Measuring Relational Similarity on the Web   </dc:title>
  <dc:creator>automaton</dc:creator>
  <cp:lastModifiedBy>automaton</cp:lastModifiedBy>
  <cp:revision>15</cp:revision>
  <dcterms:created xsi:type="dcterms:W3CDTF">2009-02-10T11:54:32Z</dcterms:created>
  <dcterms:modified xsi:type="dcterms:W3CDTF">2009-02-11T10:39:48Z</dcterms:modified>
</cp:coreProperties>
</file>