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20"/>
  </p:notesMasterIdLst>
  <p:handoutMasterIdLst>
    <p:handoutMasterId r:id="rId21"/>
  </p:handoutMasterIdLst>
  <p:sldIdLst>
    <p:sldId id="258" r:id="rId2"/>
    <p:sldId id="329" r:id="rId3"/>
    <p:sldId id="337" r:id="rId4"/>
    <p:sldId id="293" r:id="rId5"/>
    <p:sldId id="312" r:id="rId6"/>
    <p:sldId id="314" r:id="rId7"/>
    <p:sldId id="316" r:id="rId8"/>
    <p:sldId id="317" r:id="rId9"/>
    <p:sldId id="341" r:id="rId10"/>
    <p:sldId id="320" r:id="rId11"/>
    <p:sldId id="327" r:id="rId12"/>
    <p:sldId id="346" r:id="rId13"/>
    <p:sldId id="338" r:id="rId14"/>
    <p:sldId id="298" r:id="rId15"/>
    <p:sldId id="324" r:id="rId16"/>
    <p:sldId id="303" r:id="rId17"/>
    <p:sldId id="331" r:id="rId18"/>
    <p:sldId id="300" r:id="rId19"/>
  </p:sldIdLst>
  <p:sldSz cx="9144000" cy="6858000" type="screen4x3"/>
  <p:notesSz cx="6708775" cy="9836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CC99"/>
    <a:srgbClr val="FFFF66"/>
    <a:srgbClr val="00990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70" autoAdjust="0"/>
    <p:restoredTop sz="88824" autoAdjust="0"/>
  </p:normalViewPr>
  <p:slideViewPr>
    <p:cSldViewPr>
      <p:cViewPr>
        <p:scale>
          <a:sx n="100" d="100"/>
          <a:sy n="100" d="100"/>
        </p:scale>
        <p:origin x="-17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7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00475" y="0"/>
            <a:ext cx="29067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435FAEB-C557-479C-AD96-D93CFAEEA815}" type="datetimeFigureOut">
              <a:rPr lang="de-DE"/>
              <a:pPr>
                <a:defRPr/>
              </a:pPr>
              <a:t>09.02.2009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42438"/>
            <a:ext cx="290671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00475" y="9342438"/>
            <a:ext cx="290671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3F6451A-ECBC-4E7E-96B7-8BF91D95120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0475" y="0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8188"/>
            <a:ext cx="4914900" cy="3687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2013"/>
            <a:ext cx="53657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2438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0475" y="9342438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6B86AEC-6881-42E4-A49C-F8BC0342D04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AT" smtClean="0">
              <a:latin typeface="Arial" pitchFamily="34" charset="0"/>
            </a:endParaRPr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F7319D-31E5-40E3-9DF6-14DA43FE867F}" type="slidenum">
              <a:rPr lang="de-AT" smtClean="0">
                <a:latin typeface="Arial" pitchFamily="34" charset="0"/>
              </a:rPr>
              <a:pPr>
                <a:defRPr/>
              </a:pPr>
              <a:t>1</a:t>
            </a:fld>
            <a:endParaRPr lang="de-A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AT" smtClean="0">
                <a:latin typeface="Arial" pitchFamily="34" charset="0"/>
              </a:rPr>
              <a:t>Annotators were </a:t>
            </a:r>
            <a:r>
              <a:rPr lang="en-US" smtClean="0">
                <a:latin typeface="Arial" pitchFamily="34" charset="0"/>
              </a:rPr>
              <a:t>asked to </a:t>
            </a:r>
          </a:p>
          <a:p>
            <a:endParaRPr lang="en-US" smtClean="0">
              <a:latin typeface="Arial" pitchFamily="34" charset="0"/>
            </a:endParaRPr>
          </a:p>
          <a:p>
            <a:r>
              <a:rPr lang="en-US" smtClean="0">
                <a:latin typeface="Arial" pitchFamily="34" charset="0"/>
              </a:rPr>
              <a:t>These values indicate that our algorithm generates reasonable suggestions </a:t>
            </a:r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AEE911-4C50-4F88-9950-C3D8B48CB635}" type="slidenum">
              <a:rPr lang="en-US" smtClean="0">
                <a:latin typeface="Arial" pitchFamily="34" charset="0"/>
              </a:rPr>
              <a:pPr>
                <a:defRPr/>
              </a:pPr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de-AT" smtClean="0">
              <a:latin typeface="Arial" pitchFamily="34" charset="0"/>
            </a:endParaRPr>
          </a:p>
        </p:txBody>
      </p:sp>
      <p:sp>
        <p:nvSpPr>
          <p:cNvPr id="501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8F908C-580F-476C-A261-0837869767A5}" type="slidenum">
              <a:rPr lang="en-US" smtClean="0">
                <a:latin typeface="Arial" pitchFamily="34" charset="0"/>
              </a:rPr>
              <a:pPr>
                <a:defRPr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latin typeface="Arial" pitchFamily="34" charset="0"/>
              </a:rPr>
              <a:t>Not interested in the genre of the resulting web sites though intentional query suggestions favoured sites such as www.e-how.com, answers.yahoo.com </a:t>
            </a:r>
          </a:p>
          <a:p>
            <a:r>
              <a:rPr lang="en-GB" smtClean="0">
                <a:latin typeface="Arial" pitchFamily="34" charset="0"/>
              </a:rPr>
              <a:t>Initial queries and yahoo expanded queries shared the top ranks: en.wikipedia.com, www.youtube.com</a:t>
            </a:r>
          </a:p>
          <a:p>
            <a:pPr lvl="1"/>
            <a:r>
              <a:rPr lang="en-GB" sz="1600" smtClean="0">
                <a:latin typeface="Arial" pitchFamily="34" charset="0"/>
              </a:rPr>
              <a:t>400 queries </a:t>
            </a:r>
            <a:r>
              <a:rPr lang="en-US" sz="1600" smtClean="0">
                <a:latin typeface="Arial" pitchFamily="34" charset="0"/>
              </a:rPr>
              <a:t>of length 1 or 2 </a:t>
            </a:r>
            <a:r>
              <a:rPr lang="en-GB" sz="1600" smtClean="0">
                <a:latin typeface="Arial" pitchFamily="34" charset="0"/>
              </a:rPr>
              <a:t>were randomly drawn from the MSN search query log</a:t>
            </a:r>
          </a:p>
          <a:p>
            <a:pPr lvl="1"/>
            <a:r>
              <a:rPr lang="en-GB" sz="1600" smtClean="0">
                <a:latin typeface="Arial" pitchFamily="34" charset="0"/>
              </a:rPr>
              <a:t>For each selected query, the top 10 suggestions (Yahoo! API and IQS)</a:t>
            </a:r>
          </a:p>
          <a:p>
            <a:pPr lvl="1"/>
            <a:r>
              <a:rPr lang="en-GB" sz="1600" smtClean="0">
                <a:latin typeface="Arial" pitchFamily="34" charset="0"/>
              </a:rPr>
              <a:t>top 50 result URLs for each suggestion/ top 500 for initial query (Yahoo! BOSS API) </a:t>
            </a:r>
          </a:p>
          <a:p>
            <a:pPr lvl="1"/>
            <a:r>
              <a:rPr lang="en-GB" sz="1600" smtClean="0">
                <a:latin typeface="Arial" pitchFamily="34" charset="0"/>
              </a:rPr>
              <a:t>for each query, how many URLs are shared on average (unique, top-level)</a:t>
            </a:r>
          </a:p>
          <a:p>
            <a:endParaRPr lang="en-GB" smtClean="0">
              <a:latin typeface="Arial" pitchFamily="34" charset="0"/>
            </a:endParaRPr>
          </a:p>
          <a:p>
            <a:endParaRPr lang="en-GB" smtClean="0">
              <a:latin typeface="Arial" pitchFamily="34" charset="0"/>
            </a:endParaRPr>
          </a:p>
          <a:p>
            <a:endParaRPr lang="en-US" smtClean="0">
              <a:latin typeface="Arial" pitchFamily="34" charset="0"/>
            </a:endParaRPr>
          </a:p>
        </p:txBody>
      </p:sp>
      <p:sp>
        <p:nvSpPr>
          <p:cNvPr id="5222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E129AD-9ADA-445A-AEB0-94455B2CC453}" type="slidenum">
              <a:rPr lang="en-US" smtClean="0">
                <a:latin typeface="Arial" pitchFamily="34" charset="0"/>
              </a:rPr>
              <a:pPr>
                <a:defRPr/>
              </a:pPr>
              <a:t>12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latin typeface="Arial" pitchFamily="34" charset="0"/>
              </a:rPr>
              <a:t>Not interested in the genre of the resulting web sites though intentional query suggestions favoured sites such as www.e-how.com, answers.yahoo.com </a:t>
            </a:r>
          </a:p>
          <a:p>
            <a:r>
              <a:rPr lang="en-GB" smtClean="0">
                <a:latin typeface="Arial" pitchFamily="34" charset="0"/>
              </a:rPr>
              <a:t>Initial queries and yahoo expanded queries shared the top ranks: en.wikipedia.com, www.youtube.com</a:t>
            </a:r>
          </a:p>
          <a:p>
            <a:endParaRPr lang="en-GB" smtClean="0">
              <a:latin typeface="Arial" pitchFamily="34" charset="0"/>
            </a:endParaRPr>
          </a:p>
          <a:p>
            <a:endParaRPr lang="en-US" smtClean="0">
              <a:latin typeface="Arial" pitchFamily="34" charset="0"/>
            </a:endParaRPr>
          </a:p>
        </p:txBody>
      </p:sp>
      <p:sp>
        <p:nvSpPr>
          <p:cNvPr id="5222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B267C2-A74E-4EC7-9488-FA1C36AD7880}" type="slidenum">
              <a:rPr lang="en-US" smtClean="0">
                <a:latin typeface="Arial" pitchFamily="34" charset="0"/>
              </a:rPr>
              <a:pPr>
                <a:defRPr/>
              </a:pPr>
              <a:t>13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Explicit intentional queries were only considered in the respective category and filtered out otherwise</a:t>
            </a:r>
            <a:endParaRPr lang="de-DE" smtClean="0">
              <a:latin typeface="Arial" pitchFamily="34" charset="0"/>
            </a:endParaRPr>
          </a:p>
          <a:p>
            <a:endParaRPr lang="en-GB" smtClean="0">
              <a:latin typeface="Arial" pitchFamily="34" charset="0"/>
            </a:endParaRPr>
          </a:p>
          <a:p>
            <a:r>
              <a:rPr lang="en-GB" smtClean="0">
                <a:latin typeface="Arial" pitchFamily="34" charset="0"/>
              </a:rPr>
              <a:t>5000 random queries -&gt; one of them google -&gt; so all “google” queries in the log were identified and the corresponding click-through registered and counted. </a:t>
            </a:r>
          </a:p>
          <a:p>
            <a:r>
              <a:rPr lang="en-GB" smtClean="0">
                <a:latin typeface="Arial" pitchFamily="34" charset="0"/>
              </a:rPr>
              <a:t>Why? -&gt; suppose you have a query: “lose weight”  that has been issued several times -&gt; picking out one of these events could be misleading</a:t>
            </a:r>
          </a:p>
          <a:p>
            <a:endParaRPr lang="en-GB" smtClean="0">
              <a:latin typeface="Arial" pitchFamily="34" charset="0"/>
            </a:endParaRPr>
          </a:p>
          <a:p>
            <a:r>
              <a:rPr lang="en-US" smtClean="0">
                <a:latin typeface="Arial" pitchFamily="34" charset="0"/>
              </a:rPr>
              <a:t>The higher click-through numbers of explicit intentional queries suggest that </a:t>
            </a:r>
            <a:r>
              <a:rPr lang="en-US" u="sng" smtClean="0">
                <a:latin typeface="Arial" pitchFamily="34" charset="0"/>
              </a:rPr>
              <a:t>such queries retrieve more relevant results </a:t>
            </a:r>
            <a:r>
              <a:rPr lang="en-US" smtClean="0">
                <a:latin typeface="Arial" pitchFamily="34" charset="0"/>
              </a:rPr>
              <a:t>than implicit intentional queries of the same length.</a:t>
            </a:r>
            <a:endParaRPr lang="de-AT" smtClean="0">
              <a:latin typeface="Arial" pitchFamily="34" charset="0"/>
            </a:endParaRPr>
          </a:p>
          <a:p>
            <a:endParaRPr lang="de-AT" smtClean="0">
              <a:latin typeface="Arial" pitchFamily="34" charset="0"/>
            </a:endParaRPr>
          </a:p>
        </p:txBody>
      </p:sp>
      <p:sp>
        <p:nvSpPr>
          <p:cNvPr id="5427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810410-2869-45CC-95EA-2D308A8A4097}" type="slidenum">
              <a:rPr lang="en-US" smtClean="0">
                <a:latin typeface="Arial" pitchFamily="34" charset="0"/>
              </a:rPr>
              <a:pPr>
                <a:defRPr/>
              </a:pPr>
              <a:t>14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Take away</a:t>
            </a:r>
            <a:r>
              <a:rPr lang="en-GB" baseline="0" dirty="0" smtClean="0"/>
              <a:t> messages !!!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Understanding user intent appears to be beneficial for suggesting ‘better’ queries</a:t>
            </a:r>
          </a:p>
          <a:p>
            <a:pPr>
              <a:defRPr/>
            </a:pPr>
            <a:r>
              <a:rPr lang="en-GB" dirty="0" smtClean="0"/>
              <a:t>Though our experiments are still preliminary, the results suggest useful implications for future search.</a:t>
            </a:r>
          </a:p>
          <a:p>
            <a:pPr>
              <a:defRPr/>
            </a:pPr>
            <a:r>
              <a:rPr lang="en-US" dirty="0" smtClean="0"/>
              <a:t>Benefit of natural language search queries is that users do not need to transform their mental intention into a representation that is adequate for search engines</a:t>
            </a:r>
          </a:p>
          <a:p>
            <a:pPr>
              <a:defRPr/>
            </a:pPr>
            <a:r>
              <a:rPr lang="en-US" dirty="0" smtClean="0"/>
              <a:t>So user are merely conditioned to crafting their queries by concatenating keywords (mostly nouns) mainly </a:t>
            </a:r>
            <a:r>
              <a:rPr lang="en-US" dirty="0" smtClean="0">
                <a:sym typeface="Wingdings" pitchFamily="2" charset="2"/>
              </a:rPr>
              <a:t>to accommodate search engine algorithms</a:t>
            </a:r>
          </a:p>
          <a:p>
            <a:pPr>
              <a:defRPr/>
            </a:pPr>
            <a:r>
              <a:rPr lang="de-AT" dirty="0" smtClean="0"/>
              <a:t>In </a:t>
            </a:r>
            <a:r>
              <a:rPr lang="de-AT" dirty="0" err="1" smtClean="0"/>
              <a:t>future</a:t>
            </a:r>
            <a:r>
              <a:rPr lang="de-AT" dirty="0" smtClean="0"/>
              <a:t> </a:t>
            </a:r>
            <a:r>
              <a:rPr lang="de-AT" dirty="0" err="1" smtClean="0"/>
              <a:t>search</a:t>
            </a:r>
            <a:r>
              <a:rPr lang="de-AT" dirty="0" smtClean="0"/>
              <a:t> </a:t>
            </a:r>
            <a:r>
              <a:rPr lang="en-US" dirty="0" smtClean="0"/>
              <a:t>interfaces (such as audio search interfaces for cell phones or natural language search interfaces), current mechanisms for query suggestion might become inadequate and natural language search queries might play a more important role. </a:t>
            </a:r>
            <a:r>
              <a:rPr lang="en-US" dirty="0" smtClean="0">
                <a:sym typeface="Wingdings" pitchFamily="2" charset="2"/>
              </a:rPr>
              <a:t> why / it’s a speculation</a:t>
            </a:r>
          </a:p>
          <a:p>
            <a:pPr>
              <a:defRPr/>
            </a:pPr>
            <a:endParaRPr lang="en-US" dirty="0" smtClean="0">
              <a:sym typeface="Wingdings" pitchFamily="2" charset="2"/>
            </a:endParaRPr>
          </a:p>
          <a:p>
            <a:pPr marL="261938" indent="-261938" eaLnBrk="1" hangingPunct="1">
              <a:defRPr/>
            </a:pPr>
            <a:r>
              <a:rPr lang="en-US" sz="1400" u="sng" dirty="0" smtClean="0"/>
              <a:t>Our results indicate that:</a:t>
            </a:r>
          </a:p>
          <a:p>
            <a:pPr marL="363538" indent="-363538" eaLnBrk="1" hangingPunct="1">
              <a:defRPr/>
            </a:pPr>
            <a:r>
              <a:rPr lang="en-GB" dirty="0" smtClean="0"/>
              <a:t>longer search queries (&gt;=5) tend to be more successful (based on click-through) if the search intent is expressed in an explicit way</a:t>
            </a:r>
          </a:p>
          <a:p>
            <a:pPr>
              <a:defRPr/>
            </a:pPr>
            <a:endParaRPr lang="de-AT" dirty="0" smtClean="0"/>
          </a:p>
          <a:p>
            <a:pPr>
              <a:defRPr/>
            </a:pPr>
            <a:endParaRPr lang="de-AT" dirty="0"/>
          </a:p>
        </p:txBody>
      </p:sp>
      <p:sp>
        <p:nvSpPr>
          <p:cNvPr id="5530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090F0F-9C07-4AC6-BA54-C9E3ABE08A90}" type="slidenum">
              <a:rPr lang="en-US" smtClean="0">
                <a:latin typeface="Arial" pitchFamily="34" charset="0"/>
              </a:rPr>
              <a:pPr>
                <a:defRPr/>
              </a:pPr>
              <a:t>15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>
              <a:latin typeface="Arial" pitchFamily="34" charset="0"/>
            </a:endParaRPr>
          </a:p>
        </p:txBody>
      </p:sp>
      <p:sp>
        <p:nvSpPr>
          <p:cNvPr id="5632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F1C1BC-0A4C-4C97-9FC7-A7A68669F5DA}" type="slidenum">
              <a:rPr lang="en-US" smtClean="0">
                <a:latin typeface="Arial" pitchFamily="34" charset="0"/>
              </a:rPr>
              <a:pPr>
                <a:defRPr/>
              </a:pPr>
              <a:t>16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AB7B90-FDC1-462E-9256-26875444B1FB}" type="slidenum">
              <a:rPr lang="en-US" smtClean="0">
                <a:latin typeface="Arial" pitchFamily="34" charset="0"/>
              </a:rPr>
              <a:pPr>
                <a:defRPr/>
              </a:pPr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38188"/>
            <a:ext cx="4916487" cy="3687762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BE6A10-5AD7-422B-A864-93E40C92276C}" type="slidenum">
              <a:rPr lang="en-US" smtClean="0">
                <a:latin typeface="Arial" pitchFamily="34" charset="0"/>
              </a:rPr>
              <a:pPr>
                <a:defRPr/>
              </a:pPr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38188"/>
            <a:ext cx="4916487" cy="3687762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115" tIns="45559" rIns="91115" bIns="45559"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DA3C8E-1553-455B-8BF0-1EDFF21C77B1}" type="slidenum">
              <a:rPr lang="en-US" smtClean="0">
                <a:latin typeface="Arial" pitchFamily="34" charset="0"/>
              </a:rPr>
              <a:pPr>
                <a:defRPr/>
              </a:pPr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857250" lvl="1" indent="-457200" eaLnBrk="1" hangingPunct="1"/>
            <a:r>
              <a:rPr lang="en-US" sz="1600" smtClean="0">
                <a:latin typeface="Arial" pitchFamily="34" charset="0"/>
              </a:rPr>
              <a:t>high level categorization of queries to improve retrieval on the web</a:t>
            </a:r>
          </a:p>
          <a:p>
            <a:pPr marL="857250" lvl="1" indent="-457200" eaLnBrk="1" hangingPunct="1"/>
            <a:r>
              <a:rPr lang="en-US" sz="1600" smtClean="0">
                <a:latin typeface="Arial" pitchFamily="34" charset="0"/>
              </a:rPr>
              <a:t>Say a few words to each topic … </a:t>
            </a:r>
          </a:p>
          <a:p>
            <a:pPr marL="857250" lvl="1" indent="-457200" eaLnBrk="1" hangingPunct="1"/>
            <a:r>
              <a:rPr lang="en-US" sz="1600" smtClean="0">
                <a:latin typeface="Arial" pitchFamily="34" charset="0"/>
              </a:rPr>
              <a:t>Intent. Query Suggestion is a first step to combine results from these two areas.</a:t>
            </a:r>
          </a:p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latin typeface="Arial" pitchFamily="34" charset="0"/>
              </a:rPr>
              <a:t>This is what motivates our work / we intend to ….</a:t>
            </a:r>
          </a:p>
          <a:p>
            <a:r>
              <a:rPr lang="de-AT" smtClean="0">
                <a:latin typeface="Arial" pitchFamily="34" charset="0"/>
              </a:rPr>
              <a:t>So the initial query is </a:t>
            </a:r>
            <a:r>
              <a:rPr lang="en-US" smtClean="0">
                <a:latin typeface="Arial" pitchFamily="34" charset="0"/>
              </a:rPr>
              <a:t>replaced by a query that exhibits a higher degree of intentional explicitness, by making user intent more explicit</a:t>
            </a:r>
          </a:p>
          <a:p>
            <a:endParaRPr lang="en-US" smtClean="0">
              <a:latin typeface="Arial" pitchFamily="34" charset="0"/>
            </a:endParaRPr>
          </a:p>
          <a:p>
            <a:r>
              <a:rPr lang="en-US" smtClean="0">
                <a:latin typeface="Arial" pitchFamily="34" charset="0"/>
              </a:rPr>
              <a:t>suggested queries can be considered to represent explicit intentional queries whenever they:</a:t>
            </a:r>
          </a:p>
          <a:p>
            <a:endParaRPr lang="de-AT" smtClean="0">
              <a:latin typeface="Arial" pitchFamily="34" charset="0"/>
            </a:endParaRPr>
          </a:p>
        </p:txBody>
      </p:sp>
      <p:sp>
        <p:nvSpPr>
          <p:cNvPr id="4096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918AD3-5354-48EF-B647-1A3A071CA2A5}" type="slidenum">
              <a:rPr lang="en-US" smtClean="0">
                <a:latin typeface="Arial" pitchFamily="34" charset="0"/>
              </a:rPr>
              <a:pPr>
                <a:defRPr/>
              </a:pPr>
              <a:t>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61938" indent="-261938" eaLnBrk="1" hangingPunct="1">
              <a:defRPr/>
            </a:pPr>
            <a:r>
              <a:rPr lang="en-US" dirty="0" smtClean="0"/>
              <a:t>Assuming that we can perform intentional query suggestion</a:t>
            </a:r>
          </a:p>
          <a:p>
            <a:pPr marL="542925" lvl="1" indent="-276225">
              <a:buFont typeface="Wingdings" pitchFamily="2" charset="2"/>
              <a:buChar char="§"/>
              <a:defRPr/>
            </a:pP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longer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query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less</a:t>
            </a:r>
            <a:r>
              <a:rPr lang="de-DE" sz="1600" dirty="0" smtClean="0"/>
              <a:t> relevant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retrieved</a:t>
            </a:r>
            <a:r>
              <a:rPr lang="de-DE" sz="1600" dirty="0" smtClean="0"/>
              <a:t> </a:t>
            </a:r>
            <a:r>
              <a:rPr lang="de-DE" sz="1600" dirty="0" err="1" smtClean="0"/>
              <a:t>results</a:t>
            </a:r>
            <a:r>
              <a:rPr lang="de-DE" sz="1600" dirty="0" smtClean="0"/>
              <a:t> [Bendersky09] </a:t>
            </a:r>
          </a:p>
          <a:p>
            <a:pPr marL="542925" lvl="1" indent="-276225">
              <a:buFont typeface="Wingdings" pitchFamily="2" charset="2"/>
              <a:buChar char="§"/>
              <a:defRPr/>
            </a:pPr>
            <a:r>
              <a:rPr lang="de-DE" sz="1600" dirty="0" err="1" smtClean="0"/>
              <a:t>average</a:t>
            </a:r>
            <a:r>
              <a:rPr lang="de-DE" sz="1600" dirty="0" smtClean="0"/>
              <a:t> </a:t>
            </a:r>
            <a:r>
              <a:rPr lang="de-DE" sz="1600" dirty="0" err="1" smtClean="0"/>
              <a:t>length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explicit intentional </a:t>
            </a:r>
            <a:r>
              <a:rPr lang="de-DE" sz="1600" dirty="0" err="1" smtClean="0"/>
              <a:t>queries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~ 5.33 </a:t>
            </a:r>
            <a:r>
              <a:rPr lang="de-DE" sz="1600" dirty="0" err="1" smtClean="0"/>
              <a:t>tokens</a:t>
            </a:r>
            <a:endParaRPr lang="de-DE" sz="1600" dirty="0" smtClean="0"/>
          </a:p>
          <a:p>
            <a:pPr marL="542925" lvl="1" indent="-276225">
              <a:buFont typeface="Wingdings" pitchFamily="2" charset="2"/>
              <a:buChar char="§"/>
              <a:defRPr/>
            </a:pPr>
            <a:r>
              <a:rPr lang="en-US" sz="1600" u="sng" dirty="0" smtClean="0"/>
              <a:t>If click-through </a:t>
            </a:r>
            <a:r>
              <a:rPr lang="en-US" sz="1600" dirty="0" smtClean="0"/>
              <a:t>of explicit intentional queries </a:t>
            </a:r>
            <a:r>
              <a:rPr lang="en-US" sz="1600" u="sng" dirty="0" smtClean="0"/>
              <a:t>would be higher </a:t>
            </a:r>
            <a:r>
              <a:rPr lang="en-US" sz="1600" dirty="0" smtClean="0"/>
              <a:t>than click-through of traditionally suggested queries of the same length, Intentional QS could help to retrieve more relevant documents (improve retrieval performance).</a:t>
            </a:r>
            <a:endParaRPr lang="de-AT" sz="1600" dirty="0" smtClean="0"/>
          </a:p>
          <a:p>
            <a:pPr marL="261938" indent="-261938" eaLnBrk="1" hangingPunct="1">
              <a:defRPr/>
            </a:pPr>
            <a:r>
              <a:rPr lang="en-US" sz="1400" u="sng" dirty="0" smtClean="0"/>
              <a:t>Research Question:</a:t>
            </a:r>
          </a:p>
          <a:p>
            <a:pPr>
              <a:defRPr/>
            </a:pPr>
            <a:r>
              <a:rPr lang="en-US" i="1" dirty="0" smtClean="0"/>
              <a:t>How would queries expanded by user intent influence search results and click </a:t>
            </a:r>
            <a:r>
              <a:rPr lang="de-AT" i="1" dirty="0" err="1" smtClean="0"/>
              <a:t>through</a:t>
            </a:r>
            <a:r>
              <a:rPr lang="de-AT" i="1" dirty="0" smtClean="0"/>
              <a:t>?</a:t>
            </a:r>
          </a:p>
          <a:p>
            <a:pPr marL="261938" indent="-261938" eaLnBrk="1" hangingPunct="1">
              <a:defRPr/>
            </a:pPr>
            <a:endParaRPr lang="en-GB" dirty="0" smtClean="0"/>
          </a:p>
          <a:p>
            <a:pPr marL="261938" indent="-261938">
              <a:buFont typeface="Wingdings" pitchFamily="2" charset="2"/>
              <a:buChar char="§"/>
              <a:defRPr/>
            </a:pPr>
            <a:r>
              <a:rPr lang="en-US" sz="2000" dirty="0" smtClean="0"/>
              <a:t>Diversity of Search Results [Crabtree07]</a:t>
            </a:r>
          </a:p>
          <a:p>
            <a:pPr marL="628650" lvl="1" indent="-266700">
              <a:buFont typeface="Wingdings" pitchFamily="2" charset="2"/>
              <a:buChar char="§"/>
              <a:defRPr/>
            </a:pPr>
            <a:r>
              <a:rPr lang="en-US" sz="1600" dirty="0" smtClean="0"/>
              <a:t>web search results for informational queries (75% [Jansen08])  should cover as many different aspects (topics) as possible</a:t>
            </a:r>
          </a:p>
          <a:p>
            <a:pPr marL="628650" lvl="1" indent="-266700">
              <a:buFont typeface="Wingdings" pitchFamily="2" charset="2"/>
              <a:buChar char="§"/>
              <a:defRPr/>
            </a:pPr>
            <a:r>
              <a:rPr lang="en-US" sz="1600" u="sng" dirty="0" smtClean="0"/>
              <a:t>If result sets </a:t>
            </a:r>
            <a:r>
              <a:rPr lang="en-US" sz="1600" dirty="0" smtClean="0"/>
              <a:t>of explicit intentional queries </a:t>
            </a:r>
            <a:r>
              <a:rPr lang="en-US" sz="1600" u="sng" dirty="0" smtClean="0"/>
              <a:t>would be more diverse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Intentional QS could help to better guide searchers’ intent in exploratory searches</a:t>
            </a:r>
            <a:endParaRPr lang="de-AT" dirty="0"/>
          </a:p>
        </p:txBody>
      </p:sp>
      <p:sp>
        <p:nvSpPr>
          <p:cNvPr id="4301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25BF31-D92A-4478-B799-B1755E96A3BD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/>
            <a:r>
              <a:rPr lang="en-GB" smtClean="0">
                <a:latin typeface="Arial" pitchFamily="34" charset="0"/>
              </a:rPr>
              <a:t>Having a dataset …</a:t>
            </a:r>
          </a:p>
          <a:p>
            <a:pPr lvl="2"/>
            <a:r>
              <a:rPr lang="en-US" smtClean="0">
                <a:latin typeface="Arial" pitchFamily="34" charset="0"/>
              </a:rPr>
              <a:t>Approach Intentional Query Suggestion by creating …</a:t>
            </a:r>
            <a:endParaRPr lang="de-AT" smtClean="0">
              <a:latin typeface="Arial" pitchFamily="34" charset="0"/>
            </a:endParaRPr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D301CD-3D50-40E8-9CA1-FFD23B7DC596}" type="slidenum">
              <a:rPr lang="en-US" smtClean="0">
                <a:latin typeface="Arial" pitchFamily="34" charset="0"/>
              </a:rPr>
              <a:pPr>
                <a:defRPr/>
              </a:pPr>
              <a:t>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r>
              <a:rPr lang="en-GB" smtClean="0">
                <a:latin typeface="Arial" pitchFamily="34" charset="0"/>
              </a:rPr>
              <a:t>Out of simplicity  we decided for</a:t>
            </a:r>
            <a:endParaRPr lang="de-AT" smtClean="0">
              <a:latin typeface="Arial" pitchFamily="34" charset="0"/>
            </a:endParaRPr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8C4F7-73E9-4391-8C83-B284064579B4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r>
              <a:rPr lang="en-GB" dirty="0" smtClean="0">
                <a:latin typeface="Arial" pitchFamily="34" charset="0"/>
              </a:rPr>
              <a:t>The idea is to use </a:t>
            </a:r>
            <a:r>
              <a:rPr lang="en-GB" dirty="0" err="1" smtClean="0">
                <a:latin typeface="Arial" pitchFamily="34" charset="0"/>
              </a:rPr>
              <a:t>neighboring</a:t>
            </a:r>
            <a:endParaRPr lang="en-GB" dirty="0" smtClean="0">
              <a:latin typeface="Arial" pitchFamily="34" charset="0"/>
            </a:endParaRPr>
          </a:p>
          <a:p>
            <a:pPr lvl="1"/>
            <a:r>
              <a:rPr lang="en-GB" dirty="0" smtClean="0">
                <a:latin typeface="Arial" pitchFamily="34" charset="0"/>
              </a:rPr>
              <a:t>And characterize explicit intentional queries … -&gt; </a:t>
            </a:r>
            <a:r>
              <a:rPr lang="en-US" dirty="0" smtClean="0">
                <a:latin typeface="Arial" pitchFamily="34" charset="0"/>
              </a:rPr>
              <a:t>building characteristic term vectors </a:t>
            </a:r>
            <a:r>
              <a:rPr lang="de-AT" dirty="0" err="1" smtClean="0">
                <a:latin typeface="Arial" pitchFamily="34" charset="0"/>
              </a:rPr>
              <a:t>for</a:t>
            </a:r>
            <a:r>
              <a:rPr lang="de-AT" dirty="0" smtClean="0">
                <a:latin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</a:rPr>
              <a:t>explicit</a:t>
            </a:r>
            <a:r>
              <a:rPr lang="de-AT" dirty="0" smtClean="0">
                <a:latin typeface="Arial" pitchFamily="34" charset="0"/>
              </a:rPr>
              <a:t> intentional </a:t>
            </a:r>
            <a:r>
              <a:rPr lang="de-AT" dirty="0" err="1" smtClean="0">
                <a:latin typeface="Arial" pitchFamily="34" charset="0"/>
              </a:rPr>
              <a:t>queries</a:t>
            </a:r>
            <a:endParaRPr lang="en-GB" dirty="0" smtClean="0">
              <a:latin typeface="Arial" pitchFamily="34" charset="0"/>
            </a:endParaRPr>
          </a:p>
          <a:p>
            <a:pPr lvl="1"/>
            <a:endParaRPr lang="de-AT" dirty="0" smtClean="0">
              <a:latin typeface="Arial" pitchFamily="34" charset="0"/>
            </a:endParaRPr>
          </a:p>
        </p:txBody>
      </p:sp>
      <p:sp>
        <p:nvSpPr>
          <p:cNvPr id="471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19C83F-42DC-4772-9D9D-5FAF688D4F04}" type="slidenum">
              <a:rPr lang="en-US" smtClean="0">
                <a:latin typeface="Arial" pitchFamily="34" charset="0"/>
              </a:rPr>
              <a:pPr>
                <a:defRPr/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r>
              <a:rPr lang="en-GB" dirty="0" smtClean="0">
                <a:latin typeface="Arial" pitchFamily="34" charset="0"/>
              </a:rPr>
              <a:t>Other explicit queries in the </a:t>
            </a:r>
            <a:r>
              <a:rPr lang="en-GB" dirty="0" err="1" smtClean="0">
                <a:latin typeface="Arial" pitchFamily="34" charset="0"/>
              </a:rPr>
              <a:t>neighborhood</a:t>
            </a:r>
            <a:r>
              <a:rPr lang="en-GB" dirty="0" smtClean="0">
                <a:latin typeface="Arial" pitchFamily="34" charset="0"/>
              </a:rPr>
              <a:t> are ignored</a:t>
            </a:r>
          </a:p>
          <a:p>
            <a:pPr lvl="1"/>
            <a:r>
              <a:rPr lang="en-GB" dirty="0" smtClean="0">
                <a:latin typeface="Arial" pitchFamily="34" charset="0"/>
              </a:rPr>
              <a:t>Tag set of initial query contains the query tokens</a:t>
            </a:r>
          </a:p>
          <a:p>
            <a:pPr lvl="1"/>
            <a:r>
              <a:rPr lang="en-US" dirty="0" smtClean="0">
                <a:latin typeface="Arial" pitchFamily="34" charset="0"/>
              </a:rPr>
              <a:t>At the end say that the overall algorithm can be described by a linear combination of the two approaches:</a:t>
            </a:r>
          </a:p>
          <a:p>
            <a:pPr lvl="1"/>
            <a:endParaRPr lang="de-AT" dirty="0" smtClean="0">
              <a:latin typeface="Arial" pitchFamily="34" charset="0"/>
            </a:endParaRP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68110-38F3-499A-8B36-A4D271C9FA30}" type="slidenum">
              <a:rPr lang="en-US" smtClean="0">
                <a:latin typeface="Arial" pitchFamily="34" charset="0"/>
              </a:rPr>
              <a:pPr>
                <a:defRPr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9E7DE8-518D-478E-9542-124164DD421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38188"/>
            <a:ext cx="4918075" cy="368935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431800" y="6332538"/>
            <a:ext cx="2132013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Graz, August 2007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8404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84041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431800" y="6332538"/>
            <a:ext cx="2132013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Graz, August 2007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8404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31800" y="6332538"/>
            <a:ext cx="2132013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Graz, August 2007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4688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4688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24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468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468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Master-Titelformat zu bearbeiten.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228366" name="Text Box 14"/>
          <p:cNvSpPr txBox="1">
            <a:spLocks noChangeArrowheads="1"/>
          </p:cNvSpPr>
          <p:nvPr/>
        </p:nvSpPr>
        <p:spPr bwMode="auto">
          <a:xfrm>
            <a:off x="0" y="6600825"/>
            <a:ext cx="550863" cy="257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de-AT" sz="1400" b="1">
              <a:latin typeface="Times New Roman" pitchFamily="18" charset="0"/>
              <a:cs typeface="+mn-cs"/>
            </a:endParaRPr>
          </a:p>
        </p:txBody>
      </p:sp>
      <p:sp>
        <p:nvSpPr>
          <p:cNvPr id="228372" name="Line 20"/>
          <p:cNvSpPr>
            <a:spLocks noChangeShapeType="1"/>
          </p:cNvSpPr>
          <p:nvPr userDrawn="1"/>
        </p:nvSpPr>
        <p:spPr bwMode="auto">
          <a:xfrm>
            <a:off x="0" y="4048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latin typeface="Arial" charset="0"/>
              <a:cs typeface="+mn-cs"/>
            </a:endParaRPr>
          </a:p>
        </p:txBody>
      </p:sp>
      <p:sp>
        <p:nvSpPr>
          <p:cNvPr id="228374" name="Text Box 22"/>
          <p:cNvSpPr txBox="1">
            <a:spLocks noChangeArrowheads="1"/>
          </p:cNvSpPr>
          <p:nvPr userDrawn="1"/>
        </p:nvSpPr>
        <p:spPr bwMode="auto">
          <a:xfrm>
            <a:off x="120650" y="6369050"/>
            <a:ext cx="325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AT" sz="1200" b="1">
                <a:solidFill>
                  <a:srgbClr val="878787"/>
                </a:solidFill>
                <a:latin typeface="Arial" charset="0"/>
                <a:cs typeface="+mn-cs"/>
              </a:rPr>
              <a:t>Professor Horst Cerjak, 19.12.2005</a:t>
            </a:r>
            <a:endParaRPr lang="de-DE" sz="1200" b="1">
              <a:solidFill>
                <a:srgbClr val="878787"/>
              </a:solidFill>
              <a:latin typeface="Arial" charset="0"/>
              <a:cs typeface="+mn-cs"/>
            </a:endParaRPr>
          </a:p>
        </p:txBody>
      </p:sp>
      <p:sp>
        <p:nvSpPr>
          <p:cNvPr id="228377" name="Text Box 25"/>
          <p:cNvSpPr txBox="1">
            <a:spLocks noChangeArrowheads="1"/>
          </p:cNvSpPr>
          <p:nvPr userDrawn="1"/>
        </p:nvSpPr>
        <p:spPr bwMode="auto">
          <a:xfrm>
            <a:off x="8062913" y="6599238"/>
            <a:ext cx="925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6BEE0E2D-1EB3-4E72-BEC8-300709677F31}" type="slidenum">
              <a:rPr lang="de-DE" sz="1000" b="1">
                <a:solidFill>
                  <a:srgbClr val="878787"/>
                </a:solidFill>
                <a:latin typeface="Arial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‹Nr.›</a:t>
            </a:fld>
            <a:endParaRPr lang="de-DE" sz="1000" b="1">
              <a:solidFill>
                <a:srgbClr val="878787"/>
              </a:solidFill>
              <a:latin typeface="Arial" charset="0"/>
              <a:cs typeface="+mn-cs"/>
            </a:endParaRPr>
          </a:p>
        </p:txBody>
      </p:sp>
      <p:sp>
        <p:nvSpPr>
          <p:cNvPr id="228378" name="Rectangle 26"/>
          <p:cNvSpPr>
            <a:spLocks noChangeArrowheads="1"/>
          </p:cNvSpPr>
          <p:nvPr userDrawn="1"/>
        </p:nvSpPr>
        <p:spPr bwMode="auto">
          <a:xfrm>
            <a:off x="0" y="6376988"/>
            <a:ext cx="9144000" cy="2159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de-AT" sz="1200" b="1">
                <a:latin typeface="Arial" charset="0"/>
                <a:cs typeface="+mn-cs"/>
              </a:rPr>
              <a:t>     </a:t>
            </a:r>
            <a:endParaRPr lang="de-DE" sz="1200" b="1">
              <a:latin typeface="Arial" charset="0"/>
              <a:cs typeface="+mn-cs"/>
            </a:endParaRPr>
          </a:p>
        </p:txBody>
      </p:sp>
      <p:sp>
        <p:nvSpPr>
          <p:cNvPr id="228379" name="Rectangle 27"/>
          <p:cNvSpPr>
            <a:spLocks noChangeAspect="1" noChangeArrowheads="1"/>
          </p:cNvSpPr>
          <p:nvPr userDrawn="1"/>
        </p:nvSpPr>
        <p:spPr bwMode="auto">
          <a:xfrm>
            <a:off x="0" y="6376988"/>
            <a:ext cx="215900" cy="214312"/>
          </a:xfrm>
          <a:prstGeom prst="rect">
            <a:avLst/>
          </a:prstGeom>
          <a:solidFill>
            <a:srgbClr val="F7014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AT">
              <a:latin typeface="Arial" charset="0"/>
              <a:cs typeface="+mn-cs"/>
            </a:endParaRPr>
          </a:p>
        </p:txBody>
      </p:sp>
      <p:sp>
        <p:nvSpPr>
          <p:cNvPr id="228380" name="Text Box 28"/>
          <p:cNvSpPr txBox="1">
            <a:spLocks noChangeArrowheads="1"/>
          </p:cNvSpPr>
          <p:nvPr userDrawn="1"/>
        </p:nvSpPr>
        <p:spPr bwMode="auto">
          <a:xfrm>
            <a:off x="395288" y="6308725"/>
            <a:ext cx="1584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de-DE" sz="1200" b="1">
              <a:latin typeface="Arial" charset="0"/>
              <a:cs typeface="+mn-cs"/>
            </a:endParaRPr>
          </a:p>
        </p:txBody>
      </p:sp>
      <p:sp>
        <p:nvSpPr>
          <p:cNvPr id="228381" name="Text Box 29"/>
          <p:cNvSpPr txBox="1">
            <a:spLocks noChangeArrowheads="1"/>
          </p:cNvSpPr>
          <p:nvPr userDrawn="1"/>
        </p:nvSpPr>
        <p:spPr bwMode="auto">
          <a:xfrm>
            <a:off x="5838825" y="6332538"/>
            <a:ext cx="312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de-DE" sz="1200" b="1" dirty="0">
              <a:latin typeface="Arial" charset="0"/>
              <a:cs typeface="+mn-cs"/>
            </a:endParaRPr>
          </a:p>
        </p:txBody>
      </p:sp>
      <p:pic>
        <p:nvPicPr>
          <p:cNvPr id="4108" name="Picture 33" descr="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47025" y="50800"/>
            <a:ext cx="868363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3"/>
          <p:cNvSpPr txBox="1">
            <a:spLocks noChangeArrowheads="1"/>
          </p:cNvSpPr>
          <p:nvPr userDrawn="1"/>
        </p:nvSpPr>
        <p:spPr bwMode="auto">
          <a:xfrm>
            <a:off x="120650" y="227013"/>
            <a:ext cx="2178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2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AT" sz="1000" b="1" dirty="0" err="1">
                <a:latin typeface="Arial" charset="0"/>
                <a:cs typeface="+mn-cs"/>
              </a:rPr>
              <a:t>Knowledge</a:t>
            </a:r>
            <a:r>
              <a:rPr lang="de-AT" sz="1000" b="1" dirty="0">
                <a:latin typeface="Arial" charset="0"/>
                <a:cs typeface="+mn-cs"/>
              </a:rPr>
              <a:t> Management Institute</a:t>
            </a:r>
            <a:endParaRPr lang="de-DE" sz="1000" b="1" dirty="0">
              <a:latin typeface="Arial" charset="0"/>
              <a:cs typeface="+mn-cs"/>
            </a:endParaRPr>
          </a:p>
        </p:txBody>
      </p:sp>
      <p:sp>
        <p:nvSpPr>
          <p:cNvPr id="15" name="Rectangle 35"/>
          <p:cNvSpPr txBox="1">
            <a:spLocks noChangeArrowheads="1"/>
          </p:cNvSpPr>
          <p:nvPr userDrawn="1"/>
        </p:nvSpPr>
        <p:spPr bwMode="auto">
          <a:xfrm>
            <a:off x="276225" y="6362700"/>
            <a:ext cx="2132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eaLnBrk="1" hangingPunct="1">
              <a:defRPr sz="1200" b="1"/>
            </a:lvl1pPr>
          </a:lstStyle>
          <a:p>
            <a:pPr>
              <a:defRPr/>
            </a:pPr>
            <a:r>
              <a:rPr lang="de-DE" dirty="0" smtClean="0">
                <a:latin typeface="Arial" charset="0"/>
                <a:cs typeface="+mn-cs"/>
              </a:rPr>
              <a:t>Mark Kröll</a:t>
            </a:r>
            <a:endParaRPr lang="de-DE" dirty="0">
              <a:latin typeface="Arial" charset="0"/>
              <a:cs typeface="+mn-cs"/>
            </a:endParaRPr>
          </a:p>
        </p:txBody>
      </p:sp>
      <p:sp>
        <p:nvSpPr>
          <p:cNvPr id="17" name="Textfeld 16"/>
          <p:cNvSpPr txBox="1"/>
          <p:nvPr userDrawn="1"/>
        </p:nvSpPr>
        <p:spPr>
          <a:xfrm>
            <a:off x="4114800" y="6353175"/>
            <a:ext cx="5029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30000"/>
              </a:spcBef>
              <a:defRPr/>
            </a:pPr>
            <a:r>
              <a:rPr lang="en-US" sz="1200" b="1" kern="0" dirty="0">
                <a:latin typeface="Arial" charset="0"/>
                <a:cs typeface="+mn-cs"/>
              </a:rPr>
              <a:t>WSDM’09 </a:t>
            </a:r>
            <a:r>
              <a:rPr lang="en-US" sz="1200" b="1" dirty="0">
                <a:latin typeface="Arial" charset="0"/>
                <a:cs typeface="+mn-cs"/>
              </a:rPr>
              <a:t>Workshop on Web Search Click Data, Barcelona, Spain</a:t>
            </a:r>
            <a:endParaRPr lang="de-AT" b="1" dirty="0"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120" r:id="rId2"/>
    <p:sldLayoutId id="2147484119" r:id="rId3"/>
    <p:sldLayoutId id="2147484118" r:id="rId4"/>
    <p:sldLayoutId id="2147484117" r:id="rId5"/>
    <p:sldLayoutId id="2147484116" r:id="rId6"/>
    <p:sldLayoutId id="2147484115" r:id="rId7"/>
    <p:sldLayoutId id="2147484114" r:id="rId8"/>
    <p:sldLayoutId id="2147484113" r:id="rId9"/>
    <p:sldLayoutId id="2147484122" r:id="rId10"/>
    <p:sldLayoutId id="2147484123" r:id="rId11"/>
    <p:sldLayoutId id="2147484124" r:id="rId12"/>
    <p:sldLayoutId id="2147484112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upersonic BSK Medium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upersonic BSK Medium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upersonic BSK Medium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upersonic BSK Medium" pitchFamily="2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upersonic BSK Medium" pitchFamily="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upersonic BSK Medium" pitchFamily="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upersonic BSK Medium" pitchFamily="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Supersonic BSK Medium" pitchFamily="2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998663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455863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13063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370263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27463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kroell@tugraz.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686800" cy="1524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de-AT" sz="2800" b="1" smtClean="0"/>
              <a:t>Intentional Query Suggestion:</a:t>
            </a:r>
            <a:r>
              <a:rPr lang="de-AT" sz="3600" b="1" smtClean="0"/>
              <a:t/>
            </a:r>
            <a:br>
              <a:rPr lang="de-AT" sz="3600" b="1" smtClean="0"/>
            </a:br>
            <a:r>
              <a:rPr lang="de-AT" sz="2400" b="1" smtClean="0"/>
              <a:t>Making User Goals More Explicit During Search</a:t>
            </a:r>
            <a:endParaRPr lang="de-DE" sz="24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7772400" cy="14017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de-DE" sz="2800" b="1" smtClean="0"/>
          </a:p>
          <a:p>
            <a:pPr algn="ctr" eaLnBrk="1" hangingPunct="1">
              <a:buFontTx/>
              <a:buNone/>
            </a:pPr>
            <a:r>
              <a:rPr lang="de-DE" sz="1800" smtClean="0"/>
              <a:t>Markus Strohmaier, </a:t>
            </a:r>
            <a:r>
              <a:rPr lang="de-DE" sz="1800" u="sng" smtClean="0"/>
              <a:t>Mark Kr</a:t>
            </a:r>
            <a:r>
              <a:rPr lang="de-AT" sz="1800" u="sng" smtClean="0"/>
              <a:t>öll</a:t>
            </a:r>
            <a:r>
              <a:rPr lang="de-AT" sz="1800" smtClean="0"/>
              <a:t> and Christian Körner</a:t>
            </a:r>
            <a:endParaRPr lang="de-DE" sz="1800" u="sng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3276600"/>
            <a:ext cx="7391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spcBef>
                <a:spcPct val="30000"/>
              </a:spcBef>
              <a:defRPr/>
            </a:pPr>
            <a:r>
              <a:rPr lang="en-US" sz="3200" kern="0" dirty="0">
                <a:latin typeface="+mn-lt"/>
                <a:cs typeface="+mn-cs"/>
              </a:rPr>
              <a:t>	</a:t>
            </a:r>
            <a:r>
              <a:rPr lang="en-US" sz="2400" kern="0" dirty="0">
                <a:latin typeface="+mn-lt"/>
                <a:cs typeface="+mn-cs"/>
              </a:rPr>
              <a:t>WSCD‘09: </a:t>
            </a:r>
            <a:r>
              <a:rPr lang="en-US" sz="2400" dirty="0">
                <a:latin typeface="Arial" charset="0"/>
                <a:cs typeface="+mn-cs"/>
              </a:rPr>
              <a:t>Workshop on </a:t>
            </a:r>
            <a:br>
              <a:rPr lang="en-US" sz="2400" dirty="0">
                <a:latin typeface="Arial" charset="0"/>
                <a:cs typeface="+mn-cs"/>
              </a:rPr>
            </a:br>
            <a:r>
              <a:rPr lang="en-US" sz="2400" dirty="0">
                <a:latin typeface="Arial" charset="0"/>
                <a:cs typeface="+mn-cs"/>
              </a:rPr>
              <a:t>Web Search Click Data</a:t>
            </a:r>
          </a:p>
          <a:p>
            <a:pPr marL="342900" indent="-342900" algn="ctr" eaLnBrk="0" hangingPunct="0">
              <a:spcBef>
                <a:spcPct val="30000"/>
              </a:spcBef>
              <a:defRPr/>
            </a:pPr>
            <a:endParaRPr lang="en-US" sz="1600" b="1" kern="0" dirty="0">
              <a:latin typeface="+mn-lt"/>
              <a:cs typeface="+mn-cs"/>
            </a:endParaRPr>
          </a:p>
          <a:p>
            <a:pPr marL="342900" indent="-342900" algn="ctr" eaLnBrk="0" hangingPunct="0">
              <a:spcBef>
                <a:spcPct val="30000"/>
              </a:spcBef>
              <a:defRPr/>
            </a:pPr>
            <a:r>
              <a:rPr lang="en-US" sz="1600" kern="0" dirty="0">
                <a:latin typeface="+mn-lt"/>
                <a:cs typeface="+mn-cs"/>
              </a:rPr>
              <a:t>@ WSDM 2009 </a:t>
            </a:r>
            <a:br>
              <a:rPr lang="en-US" sz="1600" kern="0" dirty="0">
                <a:latin typeface="+mn-lt"/>
                <a:cs typeface="+mn-cs"/>
              </a:rPr>
            </a:br>
            <a:r>
              <a:rPr lang="en-US" sz="1600" kern="0" dirty="0">
                <a:latin typeface="+mn-lt"/>
                <a:cs typeface="+mn-cs"/>
              </a:rPr>
              <a:t>Barcelona, Spain</a:t>
            </a:r>
          </a:p>
          <a:p>
            <a:pPr marL="342900" indent="-342900" algn="ctr" eaLnBrk="0" hangingPunct="0">
              <a:spcBef>
                <a:spcPct val="30000"/>
              </a:spcBef>
              <a:defRPr/>
            </a:pPr>
            <a:endParaRPr lang="en-US" sz="1600" kern="0" dirty="0">
              <a:latin typeface="+mn-lt"/>
              <a:cs typeface="+mn-cs"/>
            </a:endParaRPr>
          </a:p>
          <a:p>
            <a:pPr marL="342900" indent="-342900" algn="ctr" eaLnBrk="0" hangingPunct="0">
              <a:spcBef>
                <a:spcPct val="30000"/>
              </a:spcBef>
              <a:defRPr/>
            </a:pPr>
            <a:r>
              <a:rPr lang="de-DE" sz="1200" kern="0" dirty="0">
                <a:latin typeface="+mn-lt"/>
                <a:cs typeface="+mn-cs"/>
              </a:rPr>
              <a:t>Mark </a:t>
            </a:r>
            <a:r>
              <a:rPr lang="de-DE" sz="1200" kern="0" dirty="0" err="1">
                <a:latin typeface="+mn-lt"/>
                <a:cs typeface="+mn-cs"/>
              </a:rPr>
              <a:t>Kr</a:t>
            </a:r>
            <a:r>
              <a:rPr lang="de-AT" sz="1200" kern="0" dirty="0" err="1">
                <a:latin typeface="+mn-lt"/>
                <a:cs typeface="+mn-cs"/>
              </a:rPr>
              <a:t>öll</a:t>
            </a:r>
            <a:endParaRPr lang="de-AT" sz="1200" kern="0" dirty="0">
              <a:latin typeface="+mn-lt"/>
              <a:cs typeface="+mn-cs"/>
            </a:endParaRPr>
          </a:p>
          <a:p>
            <a:pPr marL="342900" indent="-342900" algn="ctr" eaLnBrk="0" hangingPunct="0">
              <a:spcBef>
                <a:spcPct val="30000"/>
              </a:spcBef>
              <a:defRPr/>
            </a:pPr>
            <a:r>
              <a:rPr lang="en-GB" sz="1200" kern="0" dirty="0">
                <a:latin typeface="+mn-lt"/>
                <a:cs typeface="+mn-cs"/>
                <a:hlinkClick r:id="rId3"/>
              </a:rPr>
              <a:t>mkroell@tugraz.at</a:t>
            </a:r>
            <a:endParaRPr lang="de-AT" sz="1200" kern="0" dirty="0">
              <a:latin typeface="+mn-lt"/>
              <a:cs typeface="+mn-cs"/>
            </a:endParaRPr>
          </a:p>
          <a:p>
            <a:pPr marL="342900" indent="-342900" algn="ctr" eaLnBrk="0" hangingPunct="0">
              <a:spcBef>
                <a:spcPct val="30000"/>
              </a:spcBef>
              <a:defRPr/>
            </a:pPr>
            <a:r>
              <a:rPr lang="de-DE" sz="1200" kern="0" dirty="0">
                <a:latin typeface="+mn-lt"/>
                <a:cs typeface="+mn-cs"/>
              </a:rPr>
              <a:t>Graz University </a:t>
            </a:r>
            <a:r>
              <a:rPr lang="de-DE" sz="1200" kern="0" dirty="0" err="1">
                <a:latin typeface="+mn-lt"/>
                <a:cs typeface="+mn-cs"/>
              </a:rPr>
              <a:t>of</a:t>
            </a:r>
            <a:r>
              <a:rPr lang="de-DE" sz="1200" kern="0" dirty="0">
                <a:latin typeface="+mn-lt"/>
                <a:cs typeface="+mn-cs"/>
              </a:rPr>
              <a:t> Technology, Austria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Preliminary Evaluation of Algorithm</a:t>
            </a:r>
            <a:endParaRPr lang="de-AT" smtClean="0"/>
          </a:p>
        </p:txBody>
      </p:sp>
      <p:sp>
        <p:nvSpPr>
          <p:cNvPr id="16387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7543800" cy="2819400"/>
          </a:xfrm>
        </p:spPr>
        <p:txBody>
          <a:bodyPr/>
          <a:lstStyle/>
          <a:p>
            <a:r>
              <a:rPr lang="en-GB" sz="2200" smtClean="0"/>
              <a:t>by conducting a human subject study</a:t>
            </a:r>
            <a:endParaRPr lang="en-US" sz="2200" smtClean="0"/>
          </a:p>
          <a:p>
            <a:r>
              <a:rPr lang="en-US" sz="2200" smtClean="0"/>
              <a:t>categorize the 10 top-ranked </a:t>
            </a:r>
            <a:r>
              <a:rPr lang="en-GB" sz="2200" smtClean="0"/>
              <a:t>suggestions</a:t>
            </a:r>
            <a:r>
              <a:rPr lang="fr-FR" sz="2200" smtClean="0"/>
              <a:t> for 30 queries</a:t>
            </a:r>
          </a:p>
          <a:p>
            <a:r>
              <a:rPr lang="fr-FR" sz="2200" smtClean="0"/>
              <a:t>Two relevance classes:</a:t>
            </a:r>
          </a:p>
          <a:p>
            <a:pPr lvl="1"/>
            <a:r>
              <a:rPr lang="fr-FR" sz="1800" smtClean="0"/>
              <a:t>(i) potential user intention </a:t>
            </a:r>
          </a:p>
          <a:p>
            <a:pPr lvl="1"/>
            <a:endParaRPr lang="fr-FR" sz="1800" smtClean="0"/>
          </a:p>
          <a:p>
            <a:pPr lvl="1"/>
            <a:endParaRPr lang="fr-FR" sz="1800" smtClean="0"/>
          </a:p>
          <a:p>
            <a:pPr lvl="1"/>
            <a:r>
              <a:rPr lang="fr-FR" sz="1800" smtClean="0"/>
              <a:t>(ii) clear misinterpretation</a:t>
            </a:r>
            <a:endParaRPr lang="de-AT" sz="1800" smtClean="0"/>
          </a:p>
        </p:txBody>
      </p:sp>
      <p:graphicFrame>
        <p:nvGraphicFramePr>
          <p:cNvPr id="16406" name="Group 22"/>
          <p:cNvGraphicFramePr>
            <a:graphicFrameLocks noGrp="1"/>
          </p:cNvGraphicFramePr>
          <p:nvPr/>
        </p:nvGraphicFramePr>
        <p:xfrm>
          <a:off x="4191000" y="3013075"/>
          <a:ext cx="4648200" cy="721360"/>
        </p:xfrm>
        <a:graphic>
          <a:graphicData uri="http://schemas.openxmlformats.org/drawingml/2006/table">
            <a:tbl>
              <a:tblPr/>
              <a:tblGrid>
                <a:gridCol w="1371600"/>
                <a:gridCol w="3276600"/>
              </a:tblGrid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Initial Query</a:t>
                      </a:r>
                      <a:endParaRPr kumimoji="0" lang="de-AT" sz="14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1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Intentional Query Suggestions</a:t>
                      </a:r>
                      <a:endParaRPr kumimoji="0" lang="de-AT" sz="14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“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Arial Narrow" pitchFamily="34" charset="0"/>
                        </a:rPr>
                        <a:t>anime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”</a:t>
                      </a:r>
                      <a:endParaRPr kumimoji="0" lang="de-A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“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Arial Narrow" pitchFamily="34" charset="0"/>
                        </a:rPr>
                        <a:t>draw anime”, “draw manga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”</a:t>
                      </a:r>
                      <a:endParaRPr kumimoji="0" lang="de-A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“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Arial Narrow" pitchFamily="34" charset="0"/>
                        </a:rPr>
                        <a:t>playground mat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”</a:t>
                      </a:r>
                      <a:endParaRPr kumimoji="0" lang="de-A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“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Arial Narrow" pitchFamily="34" charset="0"/>
                        </a:rPr>
                        <a:t>buy playground equipment”, “build a swing set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”</a:t>
                      </a:r>
                      <a:endParaRPr kumimoji="0" lang="de-A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07" name="Group 23"/>
          <p:cNvGraphicFramePr>
            <a:graphicFrameLocks noGrp="1"/>
          </p:cNvGraphicFramePr>
          <p:nvPr/>
        </p:nvGraphicFramePr>
        <p:xfrm>
          <a:off x="4191000" y="4114800"/>
          <a:ext cx="4419600" cy="876300"/>
        </p:xfrm>
        <a:graphic>
          <a:graphicData uri="http://schemas.openxmlformats.org/drawingml/2006/table">
            <a:tbl>
              <a:tblPr/>
              <a:tblGrid>
                <a:gridCol w="1371600"/>
                <a:gridCol w="3048000"/>
              </a:tblGrid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Initial Query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Intentional Query Suggestions</a:t>
                      </a:r>
                      <a:endParaRPr kumimoji="0" lang="de-AT" sz="14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“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Arial Narrow" pitchFamily="34" charset="0"/>
                        </a:rPr>
                        <a:t>Boston herald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”</a:t>
                      </a:r>
                      <a:endParaRPr kumimoji="0" lang="de-A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“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Arial Narrow" pitchFamily="34" charset="0"/>
                        </a:rPr>
                        <a:t>care for Boston fern”, “flying to Nantucket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” 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“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Arial Narrow" pitchFamily="34" charset="0"/>
                        </a:rPr>
                        <a:t>playground mat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”</a:t>
                      </a:r>
                      <a:endParaRPr kumimoji="0" lang="de-A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“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Arial Narrow" pitchFamily="34" charset="0"/>
                        </a:rPr>
                        <a:t>raise money for our playground”</a:t>
                      </a:r>
                      <a:endParaRPr kumimoji="0" lang="de-A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685800" y="51054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Average Precision: 0.71</a:t>
            </a:r>
            <a:endParaRPr lang="de-AT" dirty="0"/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685800" y="5562600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Average Interrater Agreement Kappa: 0.6</a:t>
            </a:r>
            <a:endParaRPr lang="de-AT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447800"/>
          </a:xfrm>
        </p:spPr>
        <p:txBody>
          <a:bodyPr/>
          <a:lstStyle/>
          <a:p>
            <a:r>
              <a:rPr lang="en-GB" smtClean="0"/>
              <a:t>Step Back</a:t>
            </a:r>
            <a:br>
              <a:rPr lang="en-GB" smtClean="0"/>
            </a:br>
            <a:endParaRPr lang="de-AT" smtClean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8486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i="1" dirty="0" smtClean="0"/>
          </a:p>
          <a:p>
            <a:pPr>
              <a:lnSpc>
                <a:spcPct val="80000"/>
              </a:lnSpc>
            </a:pPr>
            <a:r>
              <a:rPr lang="en-GB" sz="2200" dirty="0" smtClean="0"/>
              <a:t>presented one approach and  experimental demonstrator to realize query suggestion based on user intent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reasonable precision of 71% concerning quality of suggested queries</a:t>
            </a:r>
          </a:p>
          <a:p>
            <a:pPr>
              <a:lnSpc>
                <a:spcPct val="80000"/>
              </a:lnSpc>
            </a:pPr>
            <a:endParaRPr lang="de-DE" sz="2200" dirty="0" smtClean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dirty="0" smtClean="0"/>
              <a:t>How would queries expanded by user intent </a:t>
            </a:r>
            <a:br>
              <a:rPr lang="en-US" sz="2200" dirty="0" smtClean="0"/>
            </a:br>
            <a:r>
              <a:rPr lang="en-US" sz="2200" dirty="0" smtClean="0"/>
              <a:t>influence click through and search results?</a:t>
            </a:r>
          </a:p>
          <a:p>
            <a:pPr>
              <a:lnSpc>
                <a:spcPct val="80000"/>
              </a:lnSpc>
            </a:pPr>
            <a:endParaRPr lang="de-DE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90600"/>
          </a:xfrm>
        </p:spPr>
        <p:txBody>
          <a:bodyPr/>
          <a:lstStyle/>
          <a:p>
            <a:r>
              <a:rPr lang="de-AT" smtClean="0"/>
              <a:t>Influence on Search Results(1)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81000" y="1447800"/>
            <a:ext cx="8763000" cy="838200"/>
          </a:xfrm>
        </p:spPr>
        <p:txBody>
          <a:bodyPr/>
          <a:lstStyle/>
          <a:p>
            <a:r>
              <a:rPr lang="en-GB" sz="2000" dirty="0" smtClean="0"/>
              <a:t>Result Set Intersection between different Query Suggestion Mechanisms: </a:t>
            </a:r>
          </a:p>
          <a:p>
            <a:pPr lvl="1"/>
            <a:r>
              <a:rPr lang="en-GB" sz="1600" dirty="0" smtClean="0">
                <a:solidFill>
                  <a:srgbClr val="0000FF"/>
                </a:solidFill>
              </a:rPr>
              <a:t>How many URLs intersect between URL result sets?</a:t>
            </a:r>
          </a:p>
          <a:p>
            <a:pPr>
              <a:buFont typeface="Wingdings" pitchFamily="2" charset="2"/>
              <a:buNone/>
            </a:pPr>
            <a:endParaRPr lang="en-US" sz="1800" dirty="0" smtClean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1295400" y="4964113"/>
          <a:ext cx="6019800" cy="1036320"/>
        </p:xfrm>
        <a:graphic>
          <a:graphicData uri="http://schemas.openxmlformats.org/drawingml/2006/table">
            <a:tbl>
              <a:tblPr/>
              <a:tblGrid>
                <a:gridCol w="4370540"/>
                <a:gridCol w="1649260"/>
              </a:tblGrid>
              <a:tr h="30480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Compared URL result sets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Avg. Intersection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Original Queries vs.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Traditional Suggestions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0.1911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Original Queries vs. Intentional Suggestions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0.0467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Traditional Suggestions vs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. Intentional Suggestions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0.0511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Ellipse 5"/>
          <p:cNvSpPr>
            <a:spLocks noChangeArrowheads="1"/>
          </p:cNvSpPr>
          <p:nvPr/>
        </p:nvSpPr>
        <p:spPr bwMode="auto">
          <a:xfrm>
            <a:off x="6076950" y="5240338"/>
            <a:ext cx="781050" cy="284162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>
              <a:solidFill>
                <a:srgbClr val="FF0000"/>
              </a:solidFill>
            </a:endParaRPr>
          </a:p>
        </p:txBody>
      </p:sp>
      <p:sp>
        <p:nvSpPr>
          <p:cNvPr id="7" name="Ellipse 6"/>
          <p:cNvSpPr>
            <a:spLocks noChangeArrowheads="1"/>
          </p:cNvSpPr>
          <p:nvPr/>
        </p:nvSpPr>
        <p:spPr bwMode="auto">
          <a:xfrm>
            <a:off x="6076950" y="5487988"/>
            <a:ext cx="781050" cy="284162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>
              <a:solidFill>
                <a:srgbClr val="FF0000"/>
              </a:solidFill>
            </a:endParaRPr>
          </a:p>
        </p:txBody>
      </p:sp>
      <p:sp>
        <p:nvSpPr>
          <p:cNvPr id="8" name="Ellipse 7"/>
          <p:cNvSpPr>
            <a:spLocks noChangeArrowheads="1"/>
          </p:cNvSpPr>
          <p:nvPr/>
        </p:nvSpPr>
        <p:spPr bwMode="auto">
          <a:xfrm>
            <a:off x="6137275" y="5735638"/>
            <a:ext cx="720725" cy="284162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457200" y="2286000"/>
            <a:ext cx="838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/>
              <a:t>10 Traditional Suggestions	   </a:t>
            </a:r>
            <a:r>
              <a:rPr lang="en-GB" sz="1600" dirty="0" smtClean="0"/>
              <a:t>Original </a:t>
            </a:r>
            <a:r>
              <a:rPr lang="en-GB" sz="1600" dirty="0"/>
              <a:t>Query 	    10 Intentional Suggestions </a:t>
            </a:r>
            <a:endParaRPr lang="de-AT" sz="1600" dirty="0"/>
          </a:p>
        </p:txBody>
      </p:sp>
      <p:sp>
        <p:nvSpPr>
          <p:cNvPr id="15" name="Ellipse 14"/>
          <p:cNvSpPr>
            <a:spLocks noChangeArrowheads="1"/>
          </p:cNvSpPr>
          <p:nvPr/>
        </p:nvSpPr>
        <p:spPr bwMode="auto">
          <a:xfrm>
            <a:off x="3429000" y="2667000"/>
            <a:ext cx="990600" cy="914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21" name="Ellipse 20"/>
          <p:cNvSpPr>
            <a:spLocks noChangeArrowheads="1"/>
          </p:cNvSpPr>
          <p:nvPr/>
        </p:nvSpPr>
        <p:spPr bwMode="auto">
          <a:xfrm>
            <a:off x="1600200" y="28956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22" name="Ellipse 21"/>
          <p:cNvSpPr>
            <a:spLocks noChangeArrowheads="1"/>
          </p:cNvSpPr>
          <p:nvPr/>
        </p:nvSpPr>
        <p:spPr bwMode="auto">
          <a:xfrm>
            <a:off x="1524000" y="31242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23" name="Ellipse 22"/>
          <p:cNvSpPr>
            <a:spLocks noChangeArrowheads="1"/>
          </p:cNvSpPr>
          <p:nvPr/>
        </p:nvSpPr>
        <p:spPr bwMode="auto">
          <a:xfrm>
            <a:off x="1371600" y="28194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24" name="Ellipse 23"/>
          <p:cNvSpPr>
            <a:spLocks noChangeArrowheads="1"/>
          </p:cNvSpPr>
          <p:nvPr/>
        </p:nvSpPr>
        <p:spPr bwMode="auto">
          <a:xfrm>
            <a:off x="1295400" y="31242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25" name="Ellipse 24"/>
          <p:cNvSpPr>
            <a:spLocks noChangeArrowheads="1"/>
          </p:cNvSpPr>
          <p:nvPr/>
        </p:nvSpPr>
        <p:spPr bwMode="auto">
          <a:xfrm>
            <a:off x="1143000" y="28956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1371600" y="28194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1609725" y="2924175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33" name="Textfeld 32"/>
          <p:cNvSpPr txBox="1">
            <a:spLocks noChangeArrowheads="1"/>
          </p:cNvSpPr>
          <p:nvPr/>
        </p:nvSpPr>
        <p:spPr bwMode="auto">
          <a:xfrm>
            <a:off x="1533525" y="3154363"/>
            <a:ext cx="381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34" name="Textfeld 33"/>
          <p:cNvSpPr txBox="1">
            <a:spLocks noChangeArrowheads="1"/>
          </p:cNvSpPr>
          <p:nvPr/>
        </p:nvSpPr>
        <p:spPr bwMode="auto">
          <a:xfrm>
            <a:off x="1295400" y="3152775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35" name="Textfeld 34"/>
          <p:cNvSpPr txBox="1">
            <a:spLocks noChangeArrowheads="1"/>
          </p:cNvSpPr>
          <p:nvPr/>
        </p:nvSpPr>
        <p:spPr bwMode="auto">
          <a:xfrm>
            <a:off x="1133475" y="29337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36" name="Ellipse 35"/>
          <p:cNvSpPr>
            <a:spLocks noChangeArrowheads="1"/>
          </p:cNvSpPr>
          <p:nvPr/>
        </p:nvSpPr>
        <p:spPr bwMode="auto">
          <a:xfrm>
            <a:off x="1762125" y="27813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37" name="Ellipse 36"/>
          <p:cNvSpPr>
            <a:spLocks noChangeArrowheads="1"/>
          </p:cNvSpPr>
          <p:nvPr/>
        </p:nvSpPr>
        <p:spPr bwMode="auto">
          <a:xfrm>
            <a:off x="1685925" y="30099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38" name="Ellipse 37"/>
          <p:cNvSpPr>
            <a:spLocks noChangeArrowheads="1"/>
          </p:cNvSpPr>
          <p:nvPr/>
        </p:nvSpPr>
        <p:spPr bwMode="auto">
          <a:xfrm>
            <a:off x="1533525" y="27051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39" name="Ellipse 38"/>
          <p:cNvSpPr>
            <a:spLocks noChangeArrowheads="1"/>
          </p:cNvSpPr>
          <p:nvPr/>
        </p:nvSpPr>
        <p:spPr bwMode="auto">
          <a:xfrm>
            <a:off x="1457325" y="30099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40" name="Ellipse 39"/>
          <p:cNvSpPr>
            <a:spLocks noChangeArrowheads="1"/>
          </p:cNvSpPr>
          <p:nvPr/>
        </p:nvSpPr>
        <p:spPr bwMode="auto">
          <a:xfrm>
            <a:off x="1304925" y="27813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41" name="Textfeld 40"/>
          <p:cNvSpPr txBox="1">
            <a:spLocks noChangeArrowheads="1"/>
          </p:cNvSpPr>
          <p:nvPr/>
        </p:nvSpPr>
        <p:spPr bwMode="auto">
          <a:xfrm>
            <a:off x="1533525" y="27051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1771650" y="2809875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43" name="Textfeld 42"/>
          <p:cNvSpPr txBox="1">
            <a:spLocks noChangeArrowheads="1"/>
          </p:cNvSpPr>
          <p:nvPr/>
        </p:nvSpPr>
        <p:spPr bwMode="auto">
          <a:xfrm>
            <a:off x="1695450" y="3040063"/>
            <a:ext cx="381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44" name="Textfeld 43"/>
          <p:cNvSpPr txBox="1">
            <a:spLocks noChangeArrowheads="1"/>
          </p:cNvSpPr>
          <p:nvPr/>
        </p:nvSpPr>
        <p:spPr bwMode="auto">
          <a:xfrm>
            <a:off x="1457325" y="3038475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1295400" y="28194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46" name="Ellipse 45"/>
          <p:cNvSpPr>
            <a:spLocks noChangeArrowheads="1"/>
          </p:cNvSpPr>
          <p:nvPr/>
        </p:nvSpPr>
        <p:spPr bwMode="auto">
          <a:xfrm>
            <a:off x="6400800" y="28956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47" name="Ellipse 46"/>
          <p:cNvSpPr>
            <a:spLocks noChangeArrowheads="1"/>
          </p:cNvSpPr>
          <p:nvPr/>
        </p:nvSpPr>
        <p:spPr bwMode="auto">
          <a:xfrm>
            <a:off x="6324600" y="31242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48" name="Ellipse 47"/>
          <p:cNvSpPr>
            <a:spLocks noChangeArrowheads="1"/>
          </p:cNvSpPr>
          <p:nvPr/>
        </p:nvSpPr>
        <p:spPr bwMode="auto">
          <a:xfrm>
            <a:off x="6172200" y="28194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49" name="Ellipse 48"/>
          <p:cNvSpPr>
            <a:spLocks noChangeArrowheads="1"/>
          </p:cNvSpPr>
          <p:nvPr/>
        </p:nvSpPr>
        <p:spPr bwMode="auto">
          <a:xfrm>
            <a:off x="6096000" y="31242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50" name="Ellipse 49"/>
          <p:cNvSpPr>
            <a:spLocks noChangeArrowheads="1"/>
          </p:cNvSpPr>
          <p:nvPr/>
        </p:nvSpPr>
        <p:spPr bwMode="auto">
          <a:xfrm>
            <a:off x="5943600" y="28956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51" name="Textfeld 50"/>
          <p:cNvSpPr txBox="1">
            <a:spLocks noChangeArrowheads="1"/>
          </p:cNvSpPr>
          <p:nvPr/>
        </p:nvSpPr>
        <p:spPr bwMode="auto">
          <a:xfrm>
            <a:off x="6172200" y="28194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52" name="Textfeld 51"/>
          <p:cNvSpPr txBox="1">
            <a:spLocks noChangeArrowheads="1"/>
          </p:cNvSpPr>
          <p:nvPr/>
        </p:nvSpPr>
        <p:spPr bwMode="auto">
          <a:xfrm>
            <a:off x="6410325" y="2924175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6334125" y="3154363"/>
            <a:ext cx="381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54" name="Textfeld 53"/>
          <p:cNvSpPr txBox="1">
            <a:spLocks noChangeArrowheads="1"/>
          </p:cNvSpPr>
          <p:nvPr/>
        </p:nvSpPr>
        <p:spPr bwMode="auto">
          <a:xfrm>
            <a:off x="6096000" y="3152775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55" name="Textfeld 54"/>
          <p:cNvSpPr txBox="1">
            <a:spLocks noChangeArrowheads="1"/>
          </p:cNvSpPr>
          <p:nvPr/>
        </p:nvSpPr>
        <p:spPr bwMode="auto">
          <a:xfrm>
            <a:off x="5934075" y="29337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56" name="Ellipse 55"/>
          <p:cNvSpPr>
            <a:spLocks noChangeArrowheads="1"/>
          </p:cNvSpPr>
          <p:nvPr/>
        </p:nvSpPr>
        <p:spPr bwMode="auto">
          <a:xfrm>
            <a:off x="6562725" y="27813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57" name="Ellipse 56"/>
          <p:cNvSpPr>
            <a:spLocks noChangeArrowheads="1"/>
          </p:cNvSpPr>
          <p:nvPr/>
        </p:nvSpPr>
        <p:spPr bwMode="auto">
          <a:xfrm>
            <a:off x="6486525" y="30099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58" name="Ellipse 57"/>
          <p:cNvSpPr>
            <a:spLocks noChangeArrowheads="1"/>
          </p:cNvSpPr>
          <p:nvPr/>
        </p:nvSpPr>
        <p:spPr bwMode="auto">
          <a:xfrm>
            <a:off x="6334125" y="27051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59" name="Ellipse 58"/>
          <p:cNvSpPr>
            <a:spLocks noChangeArrowheads="1"/>
          </p:cNvSpPr>
          <p:nvPr/>
        </p:nvSpPr>
        <p:spPr bwMode="auto">
          <a:xfrm>
            <a:off x="6257925" y="30099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60" name="Ellipse 59"/>
          <p:cNvSpPr>
            <a:spLocks noChangeArrowheads="1"/>
          </p:cNvSpPr>
          <p:nvPr/>
        </p:nvSpPr>
        <p:spPr bwMode="auto">
          <a:xfrm>
            <a:off x="6105525" y="27813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61" name="Textfeld 60"/>
          <p:cNvSpPr txBox="1">
            <a:spLocks noChangeArrowheads="1"/>
          </p:cNvSpPr>
          <p:nvPr/>
        </p:nvSpPr>
        <p:spPr bwMode="auto">
          <a:xfrm>
            <a:off x="6334125" y="27051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6572250" y="2809875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63" name="Textfeld 62"/>
          <p:cNvSpPr txBox="1">
            <a:spLocks noChangeArrowheads="1"/>
          </p:cNvSpPr>
          <p:nvPr/>
        </p:nvSpPr>
        <p:spPr bwMode="auto">
          <a:xfrm>
            <a:off x="6496050" y="3040063"/>
            <a:ext cx="381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64" name="Textfeld 63"/>
          <p:cNvSpPr txBox="1">
            <a:spLocks noChangeArrowheads="1"/>
          </p:cNvSpPr>
          <p:nvPr/>
        </p:nvSpPr>
        <p:spPr bwMode="auto">
          <a:xfrm>
            <a:off x="6257925" y="3038475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65" name="Textfeld 64"/>
          <p:cNvSpPr txBox="1">
            <a:spLocks noChangeArrowheads="1"/>
          </p:cNvSpPr>
          <p:nvPr/>
        </p:nvSpPr>
        <p:spPr bwMode="auto">
          <a:xfrm>
            <a:off x="6096000" y="28194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66" name="Textfeld 65"/>
          <p:cNvSpPr txBox="1">
            <a:spLocks noChangeArrowheads="1"/>
          </p:cNvSpPr>
          <p:nvPr/>
        </p:nvSpPr>
        <p:spPr bwMode="auto">
          <a:xfrm>
            <a:off x="3733800" y="2971800"/>
            <a:ext cx="533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500</a:t>
            </a:r>
            <a:endParaRPr lang="de-AT" sz="1000"/>
          </a:p>
        </p:txBody>
      </p:sp>
      <p:sp>
        <p:nvSpPr>
          <p:cNvPr id="67" name="Geschweifte Klammer rechts 66"/>
          <p:cNvSpPr>
            <a:spLocks/>
          </p:cNvSpPr>
          <p:nvPr/>
        </p:nvSpPr>
        <p:spPr bwMode="auto">
          <a:xfrm>
            <a:off x="7162800" y="2743200"/>
            <a:ext cx="304800" cy="7620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68" name="Textfeld 67"/>
          <p:cNvSpPr txBox="1">
            <a:spLocks noChangeArrowheads="1"/>
          </p:cNvSpPr>
          <p:nvPr/>
        </p:nvSpPr>
        <p:spPr bwMode="auto">
          <a:xfrm>
            <a:off x="7543800" y="2971800"/>
            <a:ext cx="1524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300"/>
              <a:t>URL result sets</a:t>
            </a:r>
          </a:p>
          <a:p>
            <a:r>
              <a:rPr lang="en-GB" sz="1300"/>
              <a:t>(unique, top-level)</a:t>
            </a:r>
            <a:endParaRPr lang="de-AT" sz="1300"/>
          </a:p>
        </p:txBody>
      </p:sp>
      <p:sp>
        <p:nvSpPr>
          <p:cNvPr id="69" name="Ellipse 68"/>
          <p:cNvSpPr>
            <a:spLocks noChangeArrowheads="1"/>
          </p:cNvSpPr>
          <p:nvPr/>
        </p:nvSpPr>
        <p:spPr bwMode="auto">
          <a:xfrm>
            <a:off x="1066800" y="2590800"/>
            <a:ext cx="1143000" cy="9906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70" name="Ellipse 69"/>
          <p:cNvSpPr>
            <a:spLocks noChangeArrowheads="1"/>
          </p:cNvSpPr>
          <p:nvPr/>
        </p:nvSpPr>
        <p:spPr bwMode="auto">
          <a:xfrm>
            <a:off x="5857875" y="2609850"/>
            <a:ext cx="1143000" cy="9906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71" name="Ellipse 70"/>
          <p:cNvSpPr>
            <a:spLocks noChangeArrowheads="1"/>
          </p:cNvSpPr>
          <p:nvPr/>
        </p:nvSpPr>
        <p:spPr bwMode="auto">
          <a:xfrm>
            <a:off x="1981200" y="3962400"/>
            <a:ext cx="838200" cy="762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73" name="Ellipse 72"/>
          <p:cNvSpPr>
            <a:spLocks noChangeArrowheads="1"/>
          </p:cNvSpPr>
          <p:nvPr/>
        </p:nvSpPr>
        <p:spPr bwMode="auto">
          <a:xfrm>
            <a:off x="2590800" y="3962400"/>
            <a:ext cx="838200" cy="762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cxnSp>
        <p:nvCxnSpPr>
          <p:cNvPr id="74" name="Gerade Verbindung mit Pfeil 73"/>
          <p:cNvCxnSpPr>
            <a:cxnSpLocks noChangeShapeType="1"/>
          </p:cNvCxnSpPr>
          <p:nvPr/>
        </p:nvCxnSpPr>
        <p:spPr bwMode="auto">
          <a:xfrm rot="16200000" flipH="1">
            <a:off x="1600200" y="3657600"/>
            <a:ext cx="30480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7" name="Gerade Verbindung mit Pfeil 76"/>
          <p:cNvCxnSpPr>
            <a:cxnSpLocks noChangeShapeType="1"/>
          </p:cNvCxnSpPr>
          <p:nvPr/>
        </p:nvCxnSpPr>
        <p:spPr bwMode="auto">
          <a:xfrm rot="5400000">
            <a:off x="3352800" y="3657600"/>
            <a:ext cx="30480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9" name="Ellipse 78"/>
          <p:cNvSpPr>
            <a:spLocks noChangeArrowheads="1"/>
          </p:cNvSpPr>
          <p:nvPr/>
        </p:nvSpPr>
        <p:spPr bwMode="auto">
          <a:xfrm>
            <a:off x="2590800" y="4114800"/>
            <a:ext cx="228600" cy="457200"/>
          </a:xfrm>
          <a:prstGeom prst="ellipse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81" name="Ellipse 80"/>
          <p:cNvSpPr>
            <a:spLocks noChangeArrowheads="1"/>
          </p:cNvSpPr>
          <p:nvPr/>
        </p:nvSpPr>
        <p:spPr bwMode="auto">
          <a:xfrm>
            <a:off x="4600575" y="3962400"/>
            <a:ext cx="838200" cy="762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82" name="Ellipse 81"/>
          <p:cNvSpPr>
            <a:spLocks noChangeArrowheads="1"/>
          </p:cNvSpPr>
          <p:nvPr/>
        </p:nvSpPr>
        <p:spPr bwMode="auto">
          <a:xfrm>
            <a:off x="5210175" y="3962400"/>
            <a:ext cx="838200" cy="762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cxnSp>
        <p:nvCxnSpPr>
          <p:cNvPr id="83" name="Gerade Verbindung mit Pfeil 82"/>
          <p:cNvCxnSpPr>
            <a:cxnSpLocks noChangeShapeType="1"/>
          </p:cNvCxnSpPr>
          <p:nvPr/>
        </p:nvCxnSpPr>
        <p:spPr bwMode="auto">
          <a:xfrm rot="16200000" flipH="1">
            <a:off x="4219575" y="3657600"/>
            <a:ext cx="30480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4" name="Gerade Verbindung mit Pfeil 83"/>
          <p:cNvCxnSpPr>
            <a:cxnSpLocks noChangeShapeType="1"/>
          </p:cNvCxnSpPr>
          <p:nvPr/>
        </p:nvCxnSpPr>
        <p:spPr bwMode="auto">
          <a:xfrm rot="5400000">
            <a:off x="5972175" y="3657600"/>
            <a:ext cx="30480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5" name="Ellipse 84"/>
          <p:cNvSpPr>
            <a:spLocks noChangeArrowheads="1"/>
          </p:cNvSpPr>
          <p:nvPr/>
        </p:nvSpPr>
        <p:spPr bwMode="auto">
          <a:xfrm>
            <a:off x="5210175" y="4114800"/>
            <a:ext cx="228600" cy="457200"/>
          </a:xfrm>
          <a:prstGeom prst="ellipse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86" name="Ellipse 85"/>
          <p:cNvSpPr>
            <a:spLocks noChangeArrowheads="1"/>
          </p:cNvSpPr>
          <p:nvPr/>
        </p:nvSpPr>
        <p:spPr bwMode="auto">
          <a:xfrm>
            <a:off x="3200400" y="4114800"/>
            <a:ext cx="838200" cy="762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87" name="Ellipse 86"/>
          <p:cNvSpPr>
            <a:spLocks noChangeArrowheads="1"/>
          </p:cNvSpPr>
          <p:nvPr/>
        </p:nvSpPr>
        <p:spPr bwMode="auto">
          <a:xfrm>
            <a:off x="3810000" y="4114800"/>
            <a:ext cx="838200" cy="7620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cxnSp>
        <p:nvCxnSpPr>
          <p:cNvPr id="88" name="Gerade Verbindung mit Pfeil 87"/>
          <p:cNvCxnSpPr>
            <a:cxnSpLocks noChangeShapeType="1"/>
          </p:cNvCxnSpPr>
          <p:nvPr/>
        </p:nvCxnSpPr>
        <p:spPr bwMode="auto">
          <a:xfrm>
            <a:off x="2286000" y="3429000"/>
            <a:ext cx="838200" cy="685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9" name="Gerade Verbindung mit Pfeil 88"/>
          <p:cNvCxnSpPr>
            <a:cxnSpLocks noChangeShapeType="1"/>
          </p:cNvCxnSpPr>
          <p:nvPr/>
        </p:nvCxnSpPr>
        <p:spPr bwMode="auto">
          <a:xfrm rot="10800000" flipV="1">
            <a:off x="4724400" y="3505200"/>
            <a:ext cx="990600" cy="685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0" name="Ellipse 89"/>
          <p:cNvSpPr>
            <a:spLocks noChangeArrowheads="1"/>
          </p:cNvSpPr>
          <p:nvPr/>
        </p:nvSpPr>
        <p:spPr bwMode="auto">
          <a:xfrm>
            <a:off x="3810000" y="4267200"/>
            <a:ext cx="228600" cy="457200"/>
          </a:xfrm>
          <a:prstGeom prst="ellipse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9" grpId="0"/>
      <p:bldP spid="15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1" grpId="0"/>
      <p:bldP spid="32" grpId="0"/>
      <p:bldP spid="33" grpId="0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5" grpId="0"/>
      <p:bldP spid="66" grpId="0"/>
      <p:bldP spid="67" grpId="0" animBg="1"/>
      <p:bldP spid="68" grpId="0"/>
      <p:bldP spid="69" grpId="0" animBg="1"/>
      <p:bldP spid="70" grpId="0" animBg="1"/>
      <p:bldP spid="71" grpId="0" animBg="1"/>
      <p:bldP spid="71" grpId="1" animBg="1"/>
      <p:bldP spid="73" grpId="0" animBg="1"/>
      <p:bldP spid="73" grpId="1" animBg="1"/>
      <p:bldP spid="79" grpId="0" animBg="1"/>
      <p:bldP spid="79" grpId="1" animBg="1"/>
      <p:bldP spid="81" grpId="0" animBg="1"/>
      <p:bldP spid="82" grpId="0" animBg="1"/>
      <p:bldP spid="85" grpId="0" animBg="1"/>
      <p:bldP spid="86" grpId="0" animBg="1"/>
      <p:bldP spid="87" grpId="0" animBg="1"/>
      <p:bldP spid="9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Influence on Search Results(2)</a:t>
            </a:r>
          </a:p>
        </p:txBody>
      </p:sp>
      <p:sp>
        <p:nvSpPr>
          <p:cNvPr id="10" name="Textplatzhalter 2"/>
          <p:cNvSpPr txBox="1">
            <a:spLocks/>
          </p:cNvSpPr>
          <p:nvPr/>
        </p:nvSpPr>
        <p:spPr bwMode="auto">
          <a:xfrm>
            <a:off x="533400" y="18288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-266700" eaLnBrk="0" hangingPunct="0">
              <a:spcBef>
                <a:spcPct val="30000"/>
              </a:spcBef>
              <a:buFont typeface="Wingdings" pitchFamily="2" charset="2"/>
              <a:buChar char="§"/>
            </a:pPr>
            <a:r>
              <a:rPr lang="en-GB" sz="2000" dirty="0">
                <a:latin typeface="Supersonic BSK Book"/>
              </a:rPr>
              <a:t>Result Set Intersection within the same </a:t>
            </a:r>
            <a:r>
              <a:rPr lang="en-GB" sz="2000" dirty="0" smtClean="0">
                <a:latin typeface="Supersonic BSK Book"/>
              </a:rPr>
              <a:t>Query Suggestion </a:t>
            </a:r>
            <a:r>
              <a:rPr lang="en-GB" sz="2000" dirty="0">
                <a:latin typeface="Supersonic BSK Book"/>
              </a:rPr>
              <a:t>Mechanism: </a:t>
            </a:r>
          </a:p>
          <a:p>
            <a:pPr marL="666750" lvl="1" indent="-266700" eaLnBrk="0" hangingPunct="0">
              <a:spcBef>
                <a:spcPct val="20000"/>
              </a:spcBef>
              <a:buSzPct val="85000"/>
              <a:buFont typeface="Wingdings" pitchFamily="2" charset="2"/>
              <a:buChar char="§"/>
            </a:pPr>
            <a:r>
              <a:rPr lang="en-GB" sz="1600" dirty="0">
                <a:solidFill>
                  <a:srgbClr val="0000FF"/>
                </a:solidFill>
                <a:latin typeface="Supersonic BSK Book"/>
              </a:rPr>
              <a:t>How many URLs intersect between result sets that were retrieved by the same query suggestion mechanism regarding one original query?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1600200" y="4589463"/>
          <a:ext cx="5715000" cy="731520"/>
        </p:xfrm>
        <a:graphic>
          <a:graphicData uri="http://schemas.openxmlformats.org/drawingml/2006/table">
            <a:tbl>
              <a:tblPr/>
              <a:tblGrid>
                <a:gridCol w="3426824"/>
                <a:gridCol w="2288176"/>
              </a:tblGrid>
              <a:tr h="22860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Compared URL result sets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Average Intersection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smtClean="0">
                          <a:latin typeface="Times New Roman"/>
                          <a:ea typeface="Times New Roman"/>
                        </a:rPr>
                        <a:t>Traditional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Suggestions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</a:rPr>
                        <a:t>0.103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Intentional Suggestions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</a:rPr>
                        <a:t>0.026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Ellipse 11"/>
          <p:cNvSpPr>
            <a:spLocks noChangeArrowheads="1"/>
          </p:cNvSpPr>
          <p:nvPr/>
        </p:nvSpPr>
        <p:spPr bwMode="auto">
          <a:xfrm>
            <a:off x="5715000" y="4875213"/>
            <a:ext cx="874713" cy="2111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13" name="Ellipse 12"/>
          <p:cNvSpPr>
            <a:spLocks noChangeArrowheads="1"/>
          </p:cNvSpPr>
          <p:nvPr/>
        </p:nvSpPr>
        <p:spPr bwMode="auto">
          <a:xfrm>
            <a:off x="5715000" y="5122863"/>
            <a:ext cx="874713" cy="2111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533400" y="5410200"/>
            <a:ext cx="8153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buFont typeface="Wingdings" pitchFamily="2" charset="2"/>
              <a:buChar char="§"/>
            </a:pPr>
            <a:r>
              <a:rPr lang="en-GB" dirty="0"/>
              <a:t>Results suggest that</a:t>
            </a:r>
          </a:p>
          <a:p>
            <a:pPr marL="447675" lvl="1" indent="9525"/>
            <a:r>
              <a:rPr lang="en-GB" sz="1600" dirty="0"/>
              <a:t>queries that express a specific intention </a:t>
            </a:r>
            <a:r>
              <a:rPr lang="en-GB" sz="1600" u="sng" dirty="0"/>
              <a:t>lead to more </a:t>
            </a:r>
            <a:r>
              <a:rPr lang="en-GB" sz="1600" u="sng"/>
              <a:t>different </a:t>
            </a:r>
            <a:r>
              <a:rPr lang="en-GB" sz="1600" u="sng" smtClean="0"/>
              <a:t>results </a:t>
            </a:r>
            <a:r>
              <a:rPr lang="en-GB" sz="1600" u="sng" dirty="0"/>
              <a:t>than traditional </a:t>
            </a:r>
            <a:r>
              <a:rPr lang="en-GB" sz="1600" dirty="0"/>
              <a:t>query suggestions </a:t>
            </a:r>
            <a:endParaRPr lang="de-AT" sz="1600" dirty="0"/>
          </a:p>
        </p:txBody>
      </p:sp>
      <p:sp>
        <p:nvSpPr>
          <p:cNvPr id="23" name="Ellipse 22"/>
          <p:cNvSpPr>
            <a:spLocks noChangeArrowheads="1"/>
          </p:cNvSpPr>
          <p:nvPr/>
        </p:nvSpPr>
        <p:spPr bwMode="auto">
          <a:xfrm>
            <a:off x="762000" y="32766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771525" y="3305175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34" name="Textfeld 33"/>
          <p:cNvSpPr txBox="1">
            <a:spLocks noChangeArrowheads="1"/>
          </p:cNvSpPr>
          <p:nvPr/>
        </p:nvSpPr>
        <p:spPr bwMode="auto">
          <a:xfrm>
            <a:off x="457200" y="2895600"/>
            <a:ext cx="838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10 Traditional Suggestions	   		    10 Intentional Suggestions </a:t>
            </a:r>
            <a:endParaRPr lang="de-AT" sz="1600"/>
          </a:p>
        </p:txBody>
      </p:sp>
      <p:sp>
        <p:nvSpPr>
          <p:cNvPr id="35" name="Ellipse 34"/>
          <p:cNvSpPr>
            <a:spLocks noChangeArrowheads="1"/>
          </p:cNvSpPr>
          <p:nvPr/>
        </p:nvSpPr>
        <p:spPr bwMode="auto">
          <a:xfrm>
            <a:off x="1209675" y="32766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1219200" y="3305175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37" name="Ellipse 36"/>
          <p:cNvSpPr>
            <a:spLocks noChangeArrowheads="1"/>
          </p:cNvSpPr>
          <p:nvPr/>
        </p:nvSpPr>
        <p:spPr bwMode="auto">
          <a:xfrm>
            <a:off x="2581275" y="3276600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2590800" y="3305175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39" name="Ellipse 38"/>
          <p:cNvSpPr>
            <a:spLocks noChangeArrowheads="1"/>
          </p:cNvSpPr>
          <p:nvPr/>
        </p:nvSpPr>
        <p:spPr bwMode="auto">
          <a:xfrm>
            <a:off x="2209800" y="38862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40" name="Ellipse 39"/>
          <p:cNvSpPr>
            <a:spLocks noChangeArrowheads="1"/>
          </p:cNvSpPr>
          <p:nvPr/>
        </p:nvSpPr>
        <p:spPr bwMode="auto">
          <a:xfrm>
            <a:off x="2438400" y="38862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42" name="Ellipse 41"/>
          <p:cNvSpPr>
            <a:spLocks noChangeArrowheads="1"/>
          </p:cNvSpPr>
          <p:nvPr/>
        </p:nvSpPr>
        <p:spPr bwMode="auto">
          <a:xfrm>
            <a:off x="2438400" y="3932238"/>
            <a:ext cx="82550" cy="182562"/>
          </a:xfrm>
          <a:prstGeom prst="ellipse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47" name="Ellipse 46"/>
          <p:cNvSpPr>
            <a:spLocks noChangeArrowheads="1"/>
          </p:cNvSpPr>
          <p:nvPr/>
        </p:nvSpPr>
        <p:spPr bwMode="auto">
          <a:xfrm>
            <a:off x="876300" y="386715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48" name="Ellipse 47"/>
          <p:cNvSpPr>
            <a:spLocks noChangeArrowheads="1"/>
          </p:cNvSpPr>
          <p:nvPr/>
        </p:nvSpPr>
        <p:spPr bwMode="auto">
          <a:xfrm>
            <a:off x="1104900" y="386715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49" name="Ellipse 48"/>
          <p:cNvSpPr>
            <a:spLocks noChangeArrowheads="1"/>
          </p:cNvSpPr>
          <p:nvPr/>
        </p:nvSpPr>
        <p:spPr bwMode="auto">
          <a:xfrm>
            <a:off x="1104900" y="3913188"/>
            <a:ext cx="82550" cy="182562"/>
          </a:xfrm>
          <a:prstGeom prst="ellipse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50" name="Geschweifte Klammer rechts 49"/>
          <p:cNvSpPr>
            <a:spLocks/>
          </p:cNvSpPr>
          <p:nvPr/>
        </p:nvSpPr>
        <p:spPr bwMode="auto">
          <a:xfrm rot="5400000">
            <a:off x="1704975" y="2609850"/>
            <a:ext cx="304800" cy="2209800"/>
          </a:xfrm>
          <a:prstGeom prst="rightBrace">
            <a:avLst>
              <a:gd name="adj1" fmla="val 832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51" name="Textfeld 50"/>
          <p:cNvSpPr txBox="1">
            <a:spLocks noChangeArrowheads="1"/>
          </p:cNvSpPr>
          <p:nvPr/>
        </p:nvSpPr>
        <p:spPr bwMode="auto">
          <a:xfrm>
            <a:off x="1543050" y="32004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. . . </a:t>
            </a:r>
            <a:endParaRPr lang="de-AT" sz="2400"/>
          </a:p>
        </p:txBody>
      </p: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343025" y="3805238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. . . </a:t>
            </a:r>
            <a:endParaRPr lang="de-AT" sz="2400"/>
          </a:p>
        </p:txBody>
      </p:sp>
      <p:sp>
        <p:nvSpPr>
          <p:cNvPr id="54" name="Ellipse 53"/>
          <p:cNvSpPr>
            <a:spLocks noChangeArrowheads="1"/>
          </p:cNvSpPr>
          <p:nvPr/>
        </p:nvSpPr>
        <p:spPr bwMode="auto">
          <a:xfrm>
            <a:off x="5400675" y="3286125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55" name="Textfeld 54"/>
          <p:cNvSpPr txBox="1">
            <a:spLocks noChangeArrowheads="1"/>
          </p:cNvSpPr>
          <p:nvPr/>
        </p:nvSpPr>
        <p:spPr bwMode="auto">
          <a:xfrm>
            <a:off x="5410200" y="33147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56" name="Ellipse 55"/>
          <p:cNvSpPr>
            <a:spLocks noChangeArrowheads="1"/>
          </p:cNvSpPr>
          <p:nvPr/>
        </p:nvSpPr>
        <p:spPr bwMode="auto">
          <a:xfrm>
            <a:off x="5848350" y="3286125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5857875" y="33147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58" name="Ellipse 57"/>
          <p:cNvSpPr>
            <a:spLocks noChangeArrowheads="1"/>
          </p:cNvSpPr>
          <p:nvPr/>
        </p:nvSpPr>
        <p:spPr bwMode="auto">
          <a:xfrm>
            <a:off x="7219950" y="3286125"/>
            <a:ext cx="304800" cy="3048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7229475" y="33147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50</a:t>
            </a:r>
            <a:endParaRPr lang="de-AT" sz="1000"/>
          </a:p>
        </p:txBody>
      </p:sp>
      <p:sp>
        <p:nvSpPr>
          <p:cNvPr id="60" name="Ellipse 59"/>
          <p:cNvSpPr>
            <a:spLocks noChangeArrowheads="1"/>
          </p:cNvSpPr>
          <p:nvPr/>
        </p:nvSpPr>
        <p:spPr bwMode="auto">
          <a:xfrm>
            <a:off x="6848475" y="3895725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61" name="Ellipse 60"/>
          <p:cNvSpPr>
            <a:spLocks noChangeArrowheads="1"/>
          </p:cNvSpPr>
          <p:nvPr/>
        </p:nvSpPr>
        <p:spPr bwMode="auto">
          <a:xfrm>
            <a:off x="7077075" y="3895725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62" name="Ellipse 61"/>
          <p:cNvSpPr>
            <a:spLocks noChangeArrowheads="1"/>
          </p:cNvSpPr>
          <p:nvPr/>
        </p:nvSpPr>
        <p:spPr bwMode="auto">
          <a:xfrm>
            <a:off x="7077075" y="3941763"/>
            <a:ext cx="82550" cy="182562"/>
          </a:xfrm>
          <a:prstGeom prst="ellipse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63" name="Ellipse 62"/>
          <p:cNvSpPr>
            <a:spLocks noChangeArrowheads="1"/>
          </p:cNvSpPr>
          <p:nvPr/>
        </p:nvSpPr>
        <p:spPr bwMode="auto">
          <a:xfrm>
            <a:off x="5514975" y="3876675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64" name="Ellipse 63"/>
          <p:cNvSpPr>
            <a:spLocks noChangeArrowheads="1"/>
          </p:cNvSpPr>
          <p:nvPr/>
        </p:nvSpPr>
        <p:spPr bwMode="auto">
          <a:xfrm>
            <a:off x="5743575" y="3876675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65" name="Ellipse 64"/>
          <p:cNvSpPr>
            <a:spLocks noChangeArrowheads="1"/>
          </p:cNvSpPr>
          <p:nvPr/>
        </p:nvSpPr>
        <p:spPr bwMode="auto">
          <a:xfrm>
            <a:off x="5743575" y="3922713"/>
            <a:ext cx="82550" cy="182562"/>
          </a:xfrm>
          <a:prstGeom prst="ellipse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66" name="Geschweifte Klammer rechts 65"/>
          <p:cNvSpPr>
            <a:spLocks/>
          </p:cNvSpPr>
          <p:nvPr/>
        </p:nvSpPr>
        <p:spPr bwMode="auto">
          <a:xfrm rot="5400000">
            <a:off x="6343650" y="2619375"/>
            <a:ext cx="304800" cy="2209800"/>
          </a:xfrm>
          <a:prstGeom prst="rightBrace">
            <a:avLst>
              <a:gd name="adj1" fmla="val 832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67" name="Textfeld 66"/>
          <p:cNvSpPr txBox="1">
            <a:spLocks noChangeArrowheads="1"/>
          </p:cNvSpPr>
          <p:nvPr/>
        </p:nvSpPr>
        <p:spPr bwMode="auto">
          <a:xfrm>
            <a:off x="6181725" y="3209925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. . . </a:t>
            </a:r>
            <a:endParaRPr lang="de-AT" sz="2400"/>
          </a:p>
        </p:txBody>
      </p:sp>
      <p:sp>
        <p:nvSpPr>
          <p:cNvPr id="68" name="Textfeld 67"/>
          <p:cNvSpPr txBox="1">
            <a:spLocks noChangeArrowheads="1"/>
          </p:cNvSpPr>
          <p:nvPr/>
        </p:nvSpPr>
        <p:spPr bwMode="auto">
          <a:xfrm>
            <a:off x="5981700" y="381476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. . . </a:t>
            </a:r>
            <a:endParaRPr lang="de-AT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2" grpId="1" animBg="1"/>
      <p:bldP spid="13" grpId="0" animBg="1"/>
      <p:bldP spid="14" grpId="0"/>
      <p:bldP spid="23" grpId="0" animBg="1"/>
      <p:bldP spid="23" grpId="1" animBg="1"/>
      <p:bldP spid="29" grpId="0"/>
      <p:bldP spid="29" grpId="1"/>
      <p:bldP spid="34" grpId="0"/>
      <p:bldP spid="35" grpId="0" animBg="1"/>
      <p:bldP spid="35" grpId="1" animBg="1"/>
      <p:bldP spid="36" grpId="0"/>
      <p:bldP spid="36" grpId="1"/>
      <p:bldP spid="37" grpId="0" animBg="1"/>
      <p:bldP spid="37" grpId="1" animBg="1"/>
      <p:bldP spid="38" grpId="0"/>
      <p:bldP spid="38" grpId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/>
      <p:bldP spid="51" grpId="1"/>
      <p:bldP spid="53" grpId="0"/>
      <p:bldP spid="53" grpId="1"/>
      <p:bldP spid="54" grpId="0" animBg="1"/>
      <p:bldP spid="55" grpId="0"/>
      <p:bldP spid="56" grpId="0" animBg="1"/>
      <p:bldP spid="57" grpId="0"/>
      <p:bldP spid="58" grpId="0" animBg="1"/>
      <p:bldP spid="59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/>
      <p:bldP spid="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pPr marL="457200" indent="-457200" eaLnBrk="1" hangingPunct="1"/>
            <a:r>
              <a:rPr lang="de-DE" dirty="0" err="1" smtClean="0"/>
              <a:t>Influence</a:t>
            </a:r>
            <a:r>
              <a:rPr lang="de-DE" dirty="0" smtClean="0"/>
              <a:t> on Click-Through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458200" cy="1295400"/>
          </a:xfrm>
        </p:spPr>
        <p:txBody>
          <a:bodyPr/>
          <a:lstStyle/>
          <a:p>
            <a:pPr marL="457200" lvl="1" indent="-457200" eaLnBrk="1" hangingPunct="1">
              <a:spcBef>
                <a:spcPct val="30000"/>
              </a:spcBef>
              <a:buSzTx/>
            </a:pPr>
            <a:r>
              <a:rPr lang="en-GB" sz="1800" dirty="0" smtClean="0">
                <a:solidFill>
                  <a:srgbClr val="0000FF"/>
                </a:solidFill>
              </a:rPr>
              <a:t>Do users click more frequently on suggested queries if they are explicit intentional?</a:t>
            </a:r>
            <a:endParaRPr lang="en-US" sz="1800" dirty="0" smtClean="0"/>
          </a:p>
          <a:p>
            <a:pPr marL="457200" indent="-457200" eaLnBrk="1" hangingPunct="1"/>
            <a:r>
              <a:rPr lang="en-US" sz="1800" dirty="0" smtClean="0"/>
              <a:t>Experimental Setup:</a:t>
            </a:r>
          </a:p>
          <a:p>
            <a:pPr marL="857250" lvl="1" indent="-457200" eaLnBrk="1" hangingPunct="1"/>
            <a:r>
              <a:rPr lang="en-US" sz="1600" dirty="0" smtClean="0"/>
              <a:t>click-through events for different query lengths</a:t>
            </a:r>
          </a:p>
          <a:p>
            <a:pPr marL="857250" lvl="1" indent="-457200" eaLnBrk="1" hangingPunct="1"/>
            <a:r>
              <a:rPr lang="en-US" sz="1600" dirty="0" smtClean="0"/>
              <a:t>created different bin sizes –  5000 queries randomly drawn from MSN log</a:t>
            </a:r>
          </a:p>
          <a:p>
            <a:pPr marL="857250" lvl="1" indent="-457200" eaLnBrk="1" hangingPunct="1"/>
            <a:r>
              <a:rPr lang="en-US" sz="1600" dirty="0" smtClean="0"/>
              <a:t>corresponding click-through events were registered and counted</a:t>
            </a:r>
          </a:p>
          <a:p>
            <a:pPr marL="457200" indent="-457200" eaLnBrk="1" hangingPunct="1">
              <a:buFontTx/>
              <a:buNone/>
            </a:pPr>
            <a:endParaRPr lang="en-US" sz="1800" dirty="0" smtClean="0"/>
          </a:p>
          <a:p>
            <a:pPr marL="457200" indent="-457200" eaLnBrk="1" hangingPunct="1">
              <a:buFontTx/>
              <a:buNone/>
            </a:pPr>
            <a:r>
              <a:rPr lang="en-US" sz="1800" dirty="0" smtClean="0"/>
              <a:t>		</a:t>
            </a:r>
          </a:p>
          <a:p>
            <a:pPr marL="457200" indent="-457200" eaLnBrk="1" hangingPunct="1">
              <a:buFontTx/>
              <a:buNone/>
            </a:pPr>
            <a:endParaRPr lang="en-US" sz="1800" dirty="0" smtClean="0"/>
          </a:p>
          <a:p>
            <a:pPr marL="457200" indent="-457200" eaLnBrk="1" hangingPunct="1">
              <a:buFontTx/>
              <a:buNone/>
            </a:pPr>
            <a:endParaRPr lang="en-US" sz="1800" dirty="0" smtClean="0"/>
          </a:p>
          <a:p>
            <a:pPr marL="457200" indent="-457200" eaLnBrk="1" hangingPunct="1">
              <a:buFontTx/>
              <a:buNone/>
            </a:pPr>
            <a:endParaRPr lang="de-DE" sz="1800" dirty="0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295400" y="3474720"/>
          <a:ext cx="6705597" cy="1706880"/>
        </p:xfrm>
        <a:graphic>
          <a:graphicData uri="http://schemas.openxmlformats.org/drawingml/2006/table">
            <a:tbl>
              <a:tblPr/>
              <a:tblGrid>
                <a:gridCol w="1012166"/>
                <a:gridCol w="885645"/>
                <a:gridCol w="885645"/>
                <a:gridCol w="885645"/>
                <a:gridCol w="759124"/>
                <a:gridCol w="759124"/>
                <a:gridCol w="632603"/>
                <a:gridCol w="885645"/>
              </a:tblGrid>
              <a:tr h="6988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</a:rPr>
                        <a:t>Implicit Intentional Queries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</a:rPr>
                        <a:t>Explicit Intent. Queries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465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</a:rPr>
                        <a:t>Query Length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1</a:t>
                      </a:r>
                      <a:br>
                        <a:rPr lang="en-US" sz="1600" i="1">
                          <a:latin typeface="Times New Roman"/>
                          <a:ea typeface="Times New Roman"/>
                        </a:rPr>
                      </a:b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2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3-4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5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6-10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i="1" dirty="0">
                          <a:latin typeface="Times New Roman"/>
                          <a:ea typeface="Times New Roman"/>
                        </a:rPr>
                        <a:t>&gt;10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</a:rPr>
                        <a:t>5.33</a:t>
                      </a:r>
                      <a:br>
                        <a:rPr lang="en-US" sz="1600" i="1">
                          <a:latin typeface="Times New Roman"/>
                          <a:ea typeface="Times New Roman"/>
                        </a:rPr>
                      </a:b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465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#click-through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855,649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358,327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64,313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5,559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2,728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960</a:t>
                      </a:r>
                      <a:endParaRPr lang="de-A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7,236</a:t>
                      </a:r>
                      <a:endParaRPr lang="de-A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6" name="Ellipse 5"/>
          <p:cNvSpPr>
            <a:spLocks noChangeArrowheads="1"/>
          </p:cNvSpPr>
          <p:nvPr/>
        </p:nvSpPr>
        <p:spPr bwMode="auto">
          <a:xfrm>
            <a:off x="7086600" y="4693920"/>
            <a:ext cx="990600" cy="304800"/>
          </a:xfrm>
          <a:prstGeom prst="ellipse">
            <a:avLst/>
          </a:prstGeom>
          <a:noFill/>
          <a:ln w="1587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7" name="Ellipse 6"/>
          <p:cNvSpPr>
            <a:spLocks noChangeArrowheads="1"/>
          </p:cNvSpPr>
          <p:nvPr/>
        </p:nvSpPr>
        <p:spPr bwMode="auto">
          <a:xfrm>
            <a:off x="4800600" y="4693920"/>
            <a:ext cx="990600" cy="304800"/>
          </a:xfrm>
          <a:prstGeom prst="ellipse">
            <a:avLst/>
          </a:prstGeom>
          <a:noFill/>
          <a:ln w="1587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609600" y="5343525"/>
            <a:ext cx="8153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buFont typeface="Wingdings" pitchFamily="2" charset="2"/>
              <a:buChar char="§"/>
            </a:pPr>
            <a:r>
              <a:rPr lang="en-GB" dirty="0"/>
              <a:t>Results suggest that </a:t>
            </a:r>
          </a:p>
          <a:p>
            <a:pPr marL="447675" lvl="1" indent="9525"/>
            <a:r>
              <a:rPr lang="en-GB" sz="1600" dirty="0"/>
              <a:t>queries that express a specific intention </a:t>
            </a:r>
            <a:r>
              <a:rPr lang="en-GB" sz="1600" u="sng" dirty="0"/>
              <a:t>retrieve more relevant results than implicit intentional queries of the same length</a:t>
            </a:r>
            <a:endParaRPr lang="de-AT" sz="1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eaLnBrk="1" hangingPunct="1"/>
            <a:r>
              <a:rPr lang="de-DE" smtClean="0"/>
              <a:t>Conclusions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209800"/>
            <a:ext cx="8001000" cy="30480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de-DE" sz="2000" dirty="0" err="1" smtClean="0"/>
              <a:t>combining</a:t>
            </a:r>
            <a:r>
              <a:rPr lang="de-DE" sz="2000" dirty="0" smtClean="0"/>
              <a:t> </a:t>
            </a:r>
            <a:r>
              <a:rPr lang="de-DE" sz="2000" i="1" dirty="0" err="1" smtClean="0"/>
              <a:t>Search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Intent</a:t>
            </a:r>
            <a:r>
              <a:rPr lang="de-DE" sz="2000" i="1" dirty="0" smtClean="0"/>
              <a:t> + Query Suggestion</a:t>
            </a:r>
            <a:endParaRPr lang="de-DE" sz="1600" dirty="0" smtClean="0"/>
          </a:p>
          <a:p>
            <a:pPr marL="857250" lvl="1" indent="-457200" eaLnBrk="1" hangingPunct="1">
              <a:lnSpc>
                <a:spcPct val="80000"/>
              </a:lnSpc>
            </a:pPr>
            <a:r>
              <a:rPr lang="de-DE" sz="1600" dirty="0" err="1" smtClean="0"/>
              <a:t>using</a:t>
            </a:r>
            <a:r>
              <a:rPr lang="de-DE" sz="1600" dirty="0" smtClean="0"/>
              <a:t> </a:t>
            </a:r>
            <a:r>
              <a:rPr lang="de-DE" sz="1600" dirty="0" err="1" smtClean="0"/>
              <a:t>high</a:t>
            </a:r>
            <a:r>
              <a:rPr lang="de-DE" sz="1600" dirty="0" smtClean="0"/>
              <a:t> </a:t>
            </a:r>
            <a:r>
              <a:rPr lang="de-DE" sz="1600" dirty="0" err="1" smtClean="0"/>
              <a:t>level</a:t>
            </a:r>
            <a:r>
              <a:rPr lang="de-DE" sz="1600" dirty="0" smtClean="0"/>
              <a:t> </a:t>
            </a:r>
            <a:r>
              <a:rPr lang="de-DE" sz="1600" dirty="0" err="1" smtClean="0"/>
              <a:t>search</a:t>
            </a:r>
            <a:r>
              <a:rPr lang="de-DE" sz="1600" dirty="0" smtClean="0"/>
              <a:t> </a:t>
            </a:r>
            <a:r>
              <a:rPr lang="de-DE" sz="1600" dirty="0" err="1" smtClean="0"/>
              <a:t>intent</a:t>
            </a:r>
            <a:r>
              <a:rPr lang="de-DE" sz="1600" dirty="0" smtClean="0"/>
              <a:t> [Mostert08]</a:t>
            </a:r>
          </a:p>
          <a:p>
            <a:pPr marL="857250" lvl="1" indent="-457200" eaLnBrk="1" hangingPunct="1">
              <a:lnSpc>
                <a:spcPct val="80000"/>
              </a:lnSpc>
            </a:pPr>
            <a:r>
              <a:rPr lang="de-DE" sz="1600" dirty="0" err="1" smtClean="0"/>
              <a:t>employing</a:t>
            </a:r>
            <a:r>
              <a:rPr lang="de-DE" sz="1600" dirty="0" smtClean="0"/>
              <a:t> </a:t>
            </a:r>
            <a:r>
              <a:rPr lang="de-DE" sz="1600" dirty="0" err="1" smtClean="0"/>
              <a:t>search</a:t>
            </a:r>
            <a:r>
              <a:rPr lang="de-DE" sz="1600" dirty="0" smtClean="0"/>
              <a:t> </a:t>
            </a:r>
            <a:r>
              <a:rPr lang="de-DE" sz="1600" dirty="0" err="1" smtClean="0"/>
              <a:t>intent</a:t>
            </a:r>
            <a:r>
              <a:rPr lang="de-DE" sz="1600" dirty="0" smtClean="0"/>
              <a:t> on a </a:t>
            </a:r>
            <a:r>
              <a:rPr lang="de-DE" sz="1600" dirty="0" err="1" smtClean="0"/>
              <a:t>more</a:t>
            </a:r>
            <a:r>
              <a:rPr lang="de-DE" sz="1600" dirty="0" smtClean="0"/>
              <a:t> </a:t>
            </a:r>
            <a:r>
              <a:rPr lang="de-DE" sz="1600" dirty="0" err="1" smtClean="0"/>
              <a:t>detailed</a:t>
            </a:r>
            <a:r>
              <a:rPr lang="de-DE" sz="1600" dirty="0" smtClean="0"/>
              <a:t> </a:t>
            </a:r>
            <a:r>
              <a:rPr lang="de-DE" sz="1600" dirty="0" err="1" smtClean="0"/>
              <a:t>level</a:t>
            </a:r>
            <a:r>
              <a:rPr lang="de-DE" sz="1600" dirty="0" smtClean="0"/>
              <a:t> </a:t>
            </a:r>
            <a:r>
              <a:rPr lang="de-DE" sz="1600" dirty="0" err="1" smtClean="0"/>
              <a:t>appears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a </a:t>
            </a:r>
            <a:br>
              <a:rPr lang="de-DE" sz="1600" dirty="0" smtClean="0"/>
            </a:br>
            <a:r>
              <a:rPr lang="de-DE" sz="1600" dirty="0" err="1" smtClean="0"/>
              <a:t>natural</a:t>
            </a:r>
            <a:r>
              <a:rPr lang="de-DE" sz="1600" dirty="0" smtClean="0"/>
              <a:t> </a:t>
            </a:r>
            <a:r>
              <a:rPr lang="de-DE" sz="1600" dirty="0" err="1" smtClean="0"/>
              <a:t>next</a:t>
            </a:r>
            <a:r>
              <a:rPr lang="de-DE" sz="1600" dirty="0" smtClean="0"/>
              <a:t> </a:t>
            </a:r>
            <a:r>
              <a:rPr lang="de-DE" sz="1600" dirty="0" err="1" smtClean="0"/>
              <a:t>step</a:t>
            </a:r>
            <a:endParaRPr lang="en-US" sz="1600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	</a:t>
            </a:r>
            <a:endParaRPr lang="de-DE" sz="2000" dirty="0" smtClean="0"/>
          </a:p>
          <a:p>
            <a:pPr marL="457200" indent="-457200" eaLnBrk="1" hangingPunct="1">
              <a:lnSpc>
                <a:spcPct val="80000"/>
              </a:lnSpc>
            </a:pPr>
            <a:r>
              <a:rPr lang="de-DE" sz="2000" dirty="0" err="1" smtClean="0"/>
              <a:t>impact</a:t>
            </a:r>
            <a:r>
              <a:rPr lang="de-DE" sz="2000" dirty="0" smtClean="0"/>
              <a:t> on </a:t>
            </a:r>
            <a:r>
              <a:rPr lang="de-DE" sz="2000" dirty="0" err="1" smtClean="0"/>
              <a:t>search</a:t>
            </a:r>
            <a:r>
              <a:rPr lang="de-DE" sz="2000" dirty="0" smtClean="0"/>
              <a:t> </a:t>
            </a:r>
            <a:r>
              <a:rPr lang="de-DE" sz="2000" dirty="0" err="1" smtClean="0"/>
              <a:t>results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behavior</a:t>
            </a:r>
            <a:r>
              <a:rPr lang="de-DE" sz="2000" dirty="0" smtClean="0"/>
              <a:t> (</a:t>
            </a:r>
            <a:r>
              <a:rPr lang="de-DE" sz="2000" dirty="0" err="1" smtClean="0"/>
              <a:t>preliminary</a:t>
            </a:r>
            <a:r>
              <a:rPr lang="de-DE" sz="2000" dirty="0" smtClean="0"/>
              <a:t> </a:t>
            </a:r>
            <a:r>
              <a:rPr lang="de-DE" sz="2000" dirty="0" err="1" smtClean="0"/>
              <a:t>experiments</a:t>
            </a:r>
            <a:r>
              <a:rPr lang="de-DE" sz="2000" dirty="0" smtClean="0"/>
              <a:t>)</a:t>
            </a:r>
          </a:p>
          <a:p>
            <a:pPr marL="1676400" lvl="3" indent="-457200" eaLnBrk="1" hangingPunct="1">
              <a:lnSpc>
                <a:spcPct val="80000"/>
              </a:lnSpc>
            </a:pPr>
            <a:endParaRPr lang="de-DE" sz="800" dirty="0" smtClean="0"/>
          </a:p>
          <a:p>
            <a:pPr marL="857250" lvl="1" indent="-457200" eaLnBrk="1" hangingPunct="1">
              <a:lnSpc>
                <a:spcPct val="80000"/>
              </a:lnSpc>
              <a:buNone/>
            </a:pPr>
            <a:endParaRPr lang="de-DE" sz="1800" dirty="0" smtClean="0">
              <a:solidFill>
                <a:srgbClr val="FF3300"/>
              </a:solidFill>
            </a:endParaRPr>
          </a:p>
          <a:p>
            <a:pPr marL="857250" lvl="1" indent="-457200" eaLnBrk="1" hangingPunct="1">
              <a:lnSpc>
                <a:spcPct val="80000"/>
              </a:lnSpc>
              <a:buNone/>
            </a:pPr>
            <a:r>
              <a:rPr lang="de-DE" sz="1800" dirty="0" err="1" smtClean="0">
                <a:solidFill>
                  <a:srgbClr val="FF3300"/>
                </a:solidFill>
              </a:rPr>
              <a:t>results</a:t>
            </a:r>
            <a:r>
              <a:rPr lang="de-DE" sz="1800" dirty="0" smtClean="0">
                <a:solidFill>
                  <a:srgbClr val="FF3300"/>
                </a:solidFill>
              </a:rPr>
              <a:t> </a:t>
            </a:r>
            <a:r>
              <a:rPr lang="de-DE" sz="1800" dirty="0" err="1" smtClean="0">
                <a:solidFill>
                  <a:srgbClr val="FF3300"/>
                </a:solidFill>
              </a:rPr>
              <a:t>suggest</a:t>
            </a:r>
            <a:r>
              <a:rPr lang="de-DE" sz="1800" dirty="0" smtClean="0">
                <a:solidFill>
                  <a:srgbClr val="FF3300"/>
                </a:solidFill>
              </a:rPr>
              <a:t> </a:t>
            </a:r>
            <a:r>
              <a:rPr lang="de-DE" sz="1800" dirty="0" err="1" smtClean="0">
                <a:solidFill>
                  <a:srgbClr val="FF3300"/>
                </a:solidFill>
              </a:rPr>
              <a:t>higher</a:t>
            </a:r>
            <a:r>
              <a:rPr lang="de-DE" sz="1800" dirty="0" smtClean="0">
                <a:solidFill>
                  <a:srgbClr val="FF3300"/>
                </a:solidFill>
              </a:rPr>
              <a:t> </a:t>
            </a:r>
            <a:r>
              <a:rPr lang="de-DE" sz="1800" dirty="0" err="1" smtClean="0">
                <a:solidFill>
                  <a:srgbClr val="FF3300"/>
                </a:solidFill>
              </a:rPr>
              <a:t>click</a:t>
            </a:r>
            <a:r>
              <a:rPr lang="de-DE" sz="1800" dirty="0" smtClean="0">
                <a:solidFill>
                  <a:srgbClr val="FF3300"/>
                </a:solidFill>
              </a:rPr>
              <a:t> </a:t>
            </a:r>
            <a:r>
              <a:rPr lang="de-DE" sz="1800" dirty="0" err="1" smtClean="0">
                <a:solidFill>
                  <a:srgbClr val="FF3300"/>
                </a:solidFill>
              </a:rPr>
              <a:t>through</a:t>
            </a:r>
            <a:r>
              <a:rPr lang="de-DE" sz="1800" dirty="0" smtClean="0">
                <a:solidFill>
                  <a:srgbClr val="FF3300"/>
                </a:solidFill>
              </a:rPr>
              <a:t> </a:t>
            </a:r>
            <a:r>
              <a:rPr lang="de-DE" sz="1800" dirty="0" err="1" smtClean="0">
                <a:solidFill>
                  <a:srgbClr val="FF3300"/>
                </a:solidFill>
              </a:rPr>
              <a:t>for</a:t>
            </a:r>
            <a:r>
              <a:rPr lang="de-DE" sz="1800" dirty="0" smtClean="0">
                <a:solidFill>
                  <a:srgbClr val="FF3300"/>
                </a:solidFill>
              </a:rPr>
              <a:t> explicit intentional </a:t>
            </a:r>
            <a:r>
              <a:rPr lang="de-DE" sz="1800" dirty="0" err="1" smtClean="0">
                <a:solidFill>
                  <a:srgbClr val="FF3300"/>
                </a:solidFill>
              </a:rPr>
              <a:t>queries</a:t>
            </a:r>
            <a:endParaRPr lang="de-DE" sz="1600" dirty="0" smtClean="0"/>
          </a:p>
          <a:p>
            <a:pPr marL="1676400" lvl="3" indent="-457200" eaLnBrk="1" hangingPunct="1">
              <a:lnSpc>
                <a:spcPct val="80000"/>
              </a:lnSpc>
            </a:pPr>
            <a:endParaRPr lang="de-DE" sz="1000" dirty="0" smtClean="0"/>
          </a:p>
          <a:p>
            <a:pPr marL="857250" lvl="1" indent="-457200" eaLnBrk="1" hangingPunct="1">
              <a:lnSpc>
                <a:spcPct val="80000"/>
              </a:lnSpc>
              <a:buNone/>
            </a:pPr>
            <a:endParaRPr lang="de-DE" sz="1800" dirty="0" smtClean="0">
              <a:solidFill>
                <a:srgbClr val="FF3300"/>
              </a:solidFill>
            </a:endParaRPr>
          </a:p>
          <a:p>
            <a:pPr marL="857250" lvl="1" indent="-457200" eaLnBrk="1" hangingPunct="1">
              <a:lnSpc>
                <a:spcPct val="80000"/>
              </a:lnSpc>
              <a:buNone/>
            </a:pPr>
            <a:r>
              <a:rPr lang="de-DE" sz="1800" dirty="0" err="1" smtClean="0">
                <a:solidFill>
                  <a:srgbClr val="FF3300"/>
                </a:solidFill>
              </a:rPr>
              <a:t>results</a:t>
            </a:r>
            <a:r>
              <a:rPr lang="de-DE" sz="1800" dirty="0" smtClean="0">
                <a:solidFill>
                  <a:srgbClr val="FF3300"/>
                </a:solidFill>
              </a:rPr>
              <a:t> </a:t>
            </a:r>
            <a:r>
              <a:rPr lang="de-DE" sz="1800" dirty="0" err="1" smtClean="0">
                <a:solidFill>
                  <a:srgbClr val="FF3300"/>
                </a:solidFill>
              </a:rPr>
              <a:t>suggest</a:t>
            </a:r>
            <a:r>
              <a:rPr lang="de-DE" sz="1800" dirty="0" smtClean="0">
                <a:solidFill>
                  <a:srgbClr val="FF3300"/>
                </a:solidFill>
              </a:rPr>
              <a:t> </a:t>
            </a:r>
            <a:r>
              <a:rPr lang="de-DE" sz="1800" dirty="0" err="1" smtClean="0">
                <a:solidFill>
                  <a:srgbClr val="FF3300"/>
                </a:solidFill>
              </a:rPr>
              <a:t>more</a:t>
            </a:r>
            <a:r>
              <a:rPr lang="de-DE" sz="1800" dirty="0" smtClean="0">
                <a:solidFill>
                  <a:srgbClr val="FF3300"/>
                </a:solidFill>
              </a:rPr>
              <a:t> diverse </a:t>
            </a:r>
            <a:r>
              <a:rPr lang="de-DE" sz="1800" dirty="0" err="1" smtClean="0">
                <a:solidFill>
                  <a:srgbClr val="FF3300"/>
                </a:solidFill>
              </a:rPr>
              <a:t>results</a:t>
            </a:r>
            <a:r>
              <a:rPr lang="de-DE" sz="1800" dirty="0" smtClean="0">
                <a:solidFill>
                  <a:srgbClr val="FF3300"/>
                </a:solidFill>
              </a:rPr>
              <a:t> </a:t>
            </a:r>
            <a:r>
              <a:rPr lang="de-DE" sz="1800" dirty="0" err="1" smtClean="0">
                <a:solidFill>
                  <a:srgbClr val="FF3300"/>
                </a:solidFill>
              </a:rPr>
              <a:t>for</a:t>
            </a:r>
            <a:r>
              <a:rPr lang="de-DE" sz="1800" dirty="0" smtClean="0">
                <a:solidFill>
                  <a:srgbClr val="FF3300"/>
                </a:solidFill>
              </a:rPr>
              <a:t> explicit intentional </a:t>
            </a:r>
            <a:r>
              <a:rPr lang="de-DE" sz="1800" dirty="0" err="1" smtClean="0">
                <a:solidFill>
                  <a:srgbClr val="FF3300"/>
                </a:solidFill>
              </a:rPr>
              <a:t>queries</a:t>
            </a:r>
            <a:endParaRPr lang="de-DE" sz="1800" dirty="0" smtClean="0">
              <a:solidFill>
                <a:srgbClr val="FF3300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de-D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GB" smtClean="0"/>
              <a:t>References</a:t>
            </a:r>
            <a:endParaRPr lang="de-AT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4953000"/>
          </a:xfrm>
        </p:spPr>
        <p:txBody>
          <a:bodyPr/>
          <a:lstStyle/>
          <a:p>
            <a:pPr marL="1076325" indent="-1076325">
              <a:buFont typeface="Wingdings" pitchFamily="2" charset="2"/>
              <a:buNone/>
              <a:defRPr/>
            </a:pPr>
            <a:r>
              <a:rPr lang="en-US" sz="900" dirty="0" smtClean="0"/>
              <a:t>[BaezaYates99] 	</a:t>
            </a:r>
            <a:r>
              <a:rPr lang="pt-BR" sz="900" dirty="0" smtClean="0"/>
              <a:t>Baeza-Yates R. and Ribeiro-Neto B. </a:t>
            </a:r>
            <a:r>
              <a:rPr lang="pt-BR" sz="900" i="1" dirty="0" smtClean="0"/>
              <a:t>Modern Information </a:t>
            </a:r>
            <a:r>
              <a:rPr lang="de-AT" sz="900" i="1" dirty="0" smtClean="0"/>
              <a:t>Retrieval, </a:t>
            </a:r>
            <a:r>
              <a:rPr lang="de-AT" sz="900" i="1" dirty="0" err="1" smtClean="0"/>
              <a:t>AddisonWesley</a:t>
            </a:r>
            <a:r>
              <a:rPr lang="de-AT" sz="900" i="1" dirty="0" smtClean="0"/>
              <a:t>, 1999</a:t>
            </a:r>
          </a:p>
          <a:p>
            <a:pPr marL="1076325" indent="-1076325">
              <a:buFont typeface="Wingdings" pitchFamily="2" charset="2"/>
              <a:buNone/>
              <a:defRPr/>
            </a:pPr>
            <a:r>
              <a:rPr lang="de-AT" sz="900" dirty="0" smtClean="0">
                <a:sym typeface="Wingdings" pitchFamily="2" charset="2"/>
              </a:rPr>
              <a:t>[BaezaYates06]	</a:t>
            </a:r>
            <a:r>
              <a:rPr lang="de-AT" sz="900" dirty="0" err="1" smtClean="0">
                <a:sym typeface="Wingdings" pitchFamily="2" charset="2"/>
              </a:rPr>
              <a:t>Baeza-Yates</a:t>
            </a:r>
            <a:r>
              <a:rPr lang="de-AT" sz="900" dirty="0" smtClean="0">
                <a:sym typeface="Wingdings" pitchFamily="2" charset="2"/>
              </a:rPr>
              <a:t>, R., </a:t>
            </a:r>
            <a:r>
              <a:rPr lang="de-AT" sz="900" dirty="0" err="1" smtClean="0">
                <a:sym typeface="Wingdings" pitchFamily="2" charset="2"/>
              </a:rPr>
              <a:t>Calderón-Benavides</a:t>
            </a:r>
            <a:r>
              <a:rPr lang="de-AT" sz="900" dirty="0" smtClean="0">
                <a:sym typeface="Wingdings" pitchFamily="2" charset="2"/>
              </a:rPr>
              <a:t>, L. and González-Caro, C. 2006. </a:t>
            </a:r>
            <a:r>
              <a:rPr lang="de-AT" sz="900" dirty="0" err="1" smtClean="0">
                <a:sym typeface="Wingdings" pitchFamily="2" charset="2"/>
              </a:rPr>
              <a:t>The</a:t>
            </a:r>
            <a:r>
              <a:rPr lang="de-AT" sz="900" dirty="0" smtClean="0">
                <a:sym typeface="Wingdings" pitchFamily="2" charset="2"/>
              </a:rPr>
              <a:t> Intention </a:t>
            </a:r>
            <a:r>
              <a:rPr lang="de-AT" sz="900" dirty="0" err="1" smtClean="0">
                <a:sym typeface="Wingdings" pitchFamily="2" charset="2"/>
              </a:rPr>
              <a:t>Behind</a:t>
            </a:r>
            <a:r>
              <a:rPr lang="de-AT" sz="900" dirty="0" smtClean="0">
                <a:sym typeface="Wingdings" pitchFamily="2" charset="2"/>
              </a:rPr>
              <a:t> Web </a:t>
            </a:r>
            <a:r>
              <a:rPr lang="de-AT" sz="900" dirty="0" err="1" smtClean="0">
                <a:sym typeface="Wingdings" pitchFamily="2" charset="2"/>
              </a:rPr>
              <a:t>Queries</a:t>
            </a:r>
            <a:r>
              <a:rPr lang="de-AT" sz="900" dirty="0" smtClean="0">
                <a:sym typeface="Wingdings" pitchFamily="2" charset="2"/>
              </a:rPr>
              <a:t>, in F. </a:t>
            </a:r>
            <a:r>
              <a:rPr lang="de-AT" sz="900" dirty="0" err="1" smtClean="0">
                <a:sym typeface="Wingdings" pitchFamily="2" charset="2"/>
              </a:rPr>
              <a:t>Crestani</a:t>
            </a:r>
            <a:r>
              <a:rPr lang="de-AT" sz="900" dirty="0" smtClean="0">
                <a:sym typeface="Wingdings" pitchFamily="2" charset="2"/>
              </a:rPr>
              <a:t>, P. </a:t>
            </a:r>
            <a:r>
              <a:rPr lang="de-AT" sz="900" dirty="0" err="1" smtClean="0">
                <a:sym typeface="Wingdings" pitchFamily="2" charset="2"/>
              </a:rPr>
              <a:t>Ferragina</a:t>
            </a:r>
            <a:r>
              <a:rPr lang="de-AT" sz="900" dirty="0" smtClean="0">
                <a:sym typeface="Wingdings" pitchFamily="2" charset="2"/>
              </a:rPr>
              <a:t> and M. </a:t>
            </a:r>
            <a:r>
              <a:rPr lang="de-AT" sz="900" dirty="0" err="1" smtClean="0">
                <a:sym typeface="Wingdings" pitchFamily="2" charset="2"/>
              </a:rPr>
              <a:t>Sanderson</a:t>
            </a:r>
            <a:r>
              <a:rPr lang="de-AT" sz="900" dirty="0" smtClean="0">
                <a:sym typeface="Wingdings" pitchFamily="2" charset="2"/>
              </a:rPr>
              <a:t>, </a:t>
            </a:r>
            <a:r>
              <a:rPr lang="de-AT" sz="900" dirty="0" err="1" smtClean="0">
                <a:sym typeface="Wingdings" pitchFamily="2" charset="2"/>
              </a:rPr>
              <a:t>ed.,Proceedings</a:t>
            </a:r>
            <a:r>
              <a:rPr lang="de-AT" sz="900" dirty="0" smtClean="0">
                <a:sym typeface="Wingdings" pitchFamily="2" charset="2"/>
              </a:rPr>
              <a:t> of String </a:t>
            </a:r>
            <a:r>
              <a:rPr lang="de-AT" sz="900" dirty="0" err="1" smtClean="0">
                <a:sym typeface="Wingdings" pitchFamily="2" charset="2"/>
              </a:rPr>
              <a:t>Processing</a:t>
            </a:r>
            <a:r>
              <a:rPr lang="de-AT" sz="900" dirty="0" smtClean="0">
                <a:sym typeface="Wingdings" pitchFamily="2" charset="2"/>
              </a:rPr>
              <a:t> and Information Retrieval (SPIRE ), Springer, 98-109.</a:t>
            </a:r>
            <a:endParaRPr lang="en-GB" sz="900" i="1" dirty="0" smtClean="0"/>
          </a:p>
          <a:p>
            <a:pPr marL="1076325" indent="-1076325">
              <a:buFont typeface="Wingdings" pitchFamily="2" charset="2"/>
              <a:buNone/>
              <a:defRPr/>
            </a:pPr>
            <a:r>
              <a:rPr lang="en-GB" sz="900" dirty="0" smtClean="0"/>
              <a:t>[Bendersky09] 	</a:t>
            </a:r>
            <a:r>
              <a:rPr lang="en-US" sz="900" dirty="0" err="1" smtClean="0"/>
              <a:t>Bendersky</a:t>
            </a:r>
            <a:r>
              <a:rPr lang="en-US" sz="900" dirty="0" smtClean="0"/>
              <a:t>, M. and Croft, W. B. , "Analysis of Long Queries in a Large Scale Search Log," Workshop on Web Search Click Data (WSCD 2009) Barcelona, Spain, February 9, 2009.</a:t>
            </a:r>
          </a:p>
          <a:p>
            <a:pPr marL="1076325" indent="-1076325">
              <a:buFont typeface="Wingdings" pitchFamily="2" charset="2"/>
              <a:buNone/>
              <a:defRPr/>
            </a:pPr>
            <a:r>
              <a:rPr lang="en-US" sz="900" dirty="0" smtClean="0"/>
              <a:t>[Broder02] 	Broder A. A taxonomy of web search. In </a:t>
            </a:r>
            <a:r>
              <a:rPr lang="en-US" sz="900" i="1" dirty="0" smtClean="0"/>
              <a:t>ACM SIGIR Forum </a:t>
            </a:r>
            <a:r>
              <a:rPr lang="de-AT" sz="900" dirty="0" smtClean="0"/>
              <a:t>36(2), pp. 3--10, 2002.</a:t>
            </a:r>
          </a:p>
          <a:p>
            <a:pPr marL="1076325" indent="-1076325">
              <a:buFont typeface="Wingdings" pitchFamily="2" charset="2"/>
              <a:buNone/>
              <a:defRPr/>
            </a:pPr>
            <a:r>
              <a:rPr lang="en-GB" sz="900" dirty="0" smtClean="0"/>
              <a:t>[Downey08] 	</a:t>
            </a:r>
            <a:r>
              <a:rPr lang="de-AT" sz="900" dirty="0" smtClean="0"/>
              <a:t> Downey, D.; </a:t>
            </a:r>
            <a:r>
              <a:rPr lang="de-AT" sz="900" dirty="0" err="1" smtClean="0"/>
              <a:t>Dumais</a:t>
            </a:r>
            <a:r>
              <a:rPr lang="de-AT" sz="900" dirty="0" smtClean="0"/>
              <a:t>, S.; Liebling, D. &amp; </a:t>
            </a:r>
            <a:r>
              <a:rPr lang="de-AT" sz="900" dirty="0" err="1" smtClean="0"/>
              <a:t>Horvitz</a:t>
            </a:r>
            <a:r>
              <a:rPr lang="de-AT" sz="900" dirty="0" smtClean="0"/>
              <a:t>, E. (2008), </a:t>
            </a:r>
            <a:r>
              <a:rPr lang="de-AT" sz="900" dirty="0" err="1" smtClean="0"/>
              <a:t>Understanding</a:t>
            </a:r>
            <a:r>
              <a:rPr lang="de-AT" sz="900" dirty="0" smtClean="0"/>
              <a:t> </a:t>
            </a:r>
            <a:r>
              <a:rPr lang="de-AT" sz="900" dirty="0" err="1" smtClean="0"/>
              <a:t>the</a:t>
            </a:r>
            <a:r>
              <a:rPr lang="de-AT" sz="900" dirty="0" smtClean="0"/>
              <a:t> </a:t>
            </a:r>
            <a:r>
              <a:rPr lang="de-AT" sz="900" dirty="0" err="1" smtClean="0"/>
              <a:t>relationship</a:t>
            </a:r>
            <a:r>
              <a:rPr lang="de-AT" sz="900" dirty="0" smtClean="0"/>
              <a:t> </a:t>
            </a:r>
            <a:r>
              <a:rPr lang="de-AT" sz="900" dirty="0" err="1" smtClean="0"/>
              <a:t>between</a:t>
            </a:r>
            <a:r>
              <a:rPr lang="de-AT" sz="900" dirty="0" smtClean="0"/>
              <a:t> </a:t>
            </a:r>
            <a:r>
              <a:rPr lang="de-AT" sz="900" dirty="0" err="1" smtClean="0"/>
              <a:t>searchers</a:t>
            </a:r>
            <a:r>
              <a:rPr lang="de-AT" sz="900" dirty="0" smtClean="0"/>
              <a:t>' </a:t>
            </a:r>
            <a:r>
              <a:rPr lang="de-AT" sz="900" dirty="0" err="1" smtClean="0"/>
              <a:t>queries</a:t>
            </a:r>
            <a:r>
              <a:rPr lang="de-AT" sz="900" dirty="0" smtClean="0"/>
              <a:t> and </a:t>
            </a:r>
            <a:r>
              <a:rPr lang="de-AT" sz="900" dirty="0" err="1" smtClean="0"/>
              <a:t>information</a:t>
            </a:r>
            <a:r>
              <a:rPr lang="de-AT" sz="900" dirty="0" smtClean="0"/>
              <a:t> </a:t>
            </a:r>
            <a:r>
              <a:rPr lang="de-AT" sz="900" dirty="0" err="1" smtClean="0"/>
              <a:t>goals</a:t>
            </a:r>
            <a:r>
              <a:rPr lang="de-AT" sz="900" dirty="0" smtClean="0"/>
              <a:t>, </a:t>
            </a:r>
            <a:r>
              <a:rPr lang="de-AT" sz="900" i="1" dirty="0" smtClean="0"/>
              <a:t>in </a:t>
            </a:r>
            <a:r>
              <a:rPr lang="de-AT" sz="900" dirty="0" smtClean="0"/>
              <a:t>'CIKM '08: </a:t>
            </a:r>
            <a:r>
              <a:rPr lang="de-AT" sz="900" dirty="0" err="1" smtClean="0"/>
              <a:t>Proceeding</a:t>
            </a:r>
            <a:r>
              <a:rPr lang="de-AT" sz="900" dirty="0" smtClean="0"/>
              <a:t> of </a:t>
            </a:r>
            <a:r>
              <a:rPr lang="de-AT" sz="900" dirty="0" err="1" smtClean="0"/>
              <a:t>the</a:t>
            </a:r>
            <a:r>
              <a:rPr lang="de-AT" sz="900" dirty="0" smtClean="0"/>
              <a:t> 17th ACM </a:t>
            </a:r>
            <a:r>
              <a:rPr lang="de-AT" sz="900" dirty="0" err="1" smtClean="0"/>
              <a:t>conference</a:t>
            </a:r>
            <a:r>
              <a:rPr lang="de-AT" sz="900" dirty="0" smtClean="0"/>
              <a:t> on Information and </a:t>
            </a:r>
            <a:r>
              <a:rPr lang="de-AT" sz="900" dirty="0" err="1" smtClean="0"/>
              <a:t>knowledge</a:t>
            </a:r>
            <a:r>
              <a:rPr lang="de-AT" sz="900" dirty="0" smtClean="0"/>
              <a:t> </a:t>
            </a:r>
            <a:r>
              <a:rPr lang="de-AT" sz="900" dirty="0" err="1" smtClean="0"/>
              <a:t>mining</a:t>
            </a:r>
            <a:r>
              <a:rPr lang="de-AT" sz="900" dirty="0" smtClean="0"/>
              <a:t>', ACM, New York, NY, USA, pp. 449--458.</a:t>
            </a:r>
            <a:endParaRPr lang="en-US" sz="900" dirty="0" smtClean="0"/>
          </a:p>
          <a:p>
            <a:pPr marL="1074738" indent="-1074738">
              <a:buFont typeface="Wingdings" pitchFamily="2" charset="2"/>
              <a:buNone/>
              <a:defRPr/>
            </a:pPr>
            <a:r>
              <a:rPr lang="en-US" sz="900" dirty="0" smtClean="0"/>
              <a:t>[Dumais98] 	</a:t>
            </a:r>
            <a:r>
              <a:rPr lang="en-US" sz="900" dirty="0" err="1" smtClean="0"/>
              <a:t>Dumais</a:t>
            </a:r>
            <a:r>
              <a:rPr lang="en-US" sz="900" dirty="0" smtClean="0"/>
              <a:t> S., Platt J., Heckerman D., and </a:t>
            </a:r>
            <a:r>
              <a:rPr lang="en-US" sz="900" dirty="0" err="1" smtClean="0"/>
              <a:t>Sahami</a:t>
            </a:r>
            <a:r>
              <a:rPr lang="en-US" sz="900" dirty="0" smtClean="0"/>
              <a:t> M. "Inductive learning algorithms and representations for text categorization". In: Proceedings International Conference on Information and Knowledge Management, New York, NY, USA, ACM Press, pp 148-155, 1998</a:t>
            </a:r>
          </a:p>
          <a:p>
            <a:pPr marL="1074738" indent="-1074738">
              <a:buFont typeface="Wingdings" pitchFamily="2" charset="2"/>
              <a:buNone/>
              <a:defRPr/>
            </a:pPr>
            <a:r>
              <a:rPr lang="en-US" sz="900" dirty="0" smtClean="0"/>
              <a:t>[Jansen08]	Jansen, B. J., Booth, D. L. and Spink, A. Determining the informational, navigational, and transactional intent of web </a:t>
            </a:r>
            <a:r>
              <a:rPr lang="de-AT" sz="900" dirty="0" err="1" smtClean="0"/>
              <a:t>queries</a:t>
            </a:r>
            <a:r>
              <a:rPr lang="de-AT" sz="900" dirty="0" smtClean="0"/>
              <a:t>. In </a:t>
            </a:r>
            <a:r>
              <a:rPr lang="de-AT" sz="900" i="1" dirty="0" smtClean="0"/>
              <a:t>Inf. </a:t>
            </a:r>
            <a:r>
              <a:rPr lang="de-AT" sz="900" i="1" dirty="0" err="1" smtClean="0"/>
              <a:t>Process</a:t>
            </a:r>
            <a:r>
              <a:rPr lang="de-AT" sz="900" i="1" dirty="0" smtClean="0"/>
              <a:t>. Manage. 44(3), pp. 1251--1266, </a:t>
            </a:r>
            <a:r>
              <a:rPr lang="de-AT" sz="900" dirty="0" smtClean="0"/>
              <a:t>2008.</a:t>
            </a:r>
          </a:p>
          <a:p>
            <a:pPr marL="1074738" indent="-1074738">
              <a:buFont typeface="Wingdings" pitchFamily="2" charset="2"/>
              <a:buNone/>
              <a:defRPr/>
            </a:pPr>
            <a:r>
              <a:rPr lang="en-GB" sz="900" dirty="0" smtClean="0"/>
              <a:t>[Jones06]	</a:t>
            </a:r>
            <a:r>
              <a:rPr lang="de-AT" sz="900" dirty="0" smtClean="0"/>
              <a:t>Jones, R.; Rey, B.; </a:t>
            </a:r>
            <a:r>
              <a:rPr lang="de-AT" sz="900" dirty="0" err="1" smtClean="0"/>
              <a:t>Madani</a:t>
            </a:r>
            <a:r>
              <a:rPr lang="de-AT" sz="900" dirty="0" smtClean="0"/>
              <a:t>, O. &amp; Greiner, W. (2006), </a:t>
            </a:r>
            <a:r>
              <a:rPr lang="de-AT" sz="900" dirty="0" err="1" smtClean="0"/>
              <a:t>Generating</a:t>
            </a:r>
            <a:r>
              <a:rPr lang="de-AT" sz="900" dirty="0" smtClean="0"/>
              <a:t> </a:t>
            </a:r>
            <a:r>
              <a:rPr lang="de-AT" sz="900" dirty="0" err="1" smtClean="0"/>
              <a:t>query</a:t>
            </a:r>
            <a:r>
              <a:rPr lang="de-AT" sz="900" dirty="0" smtClean="0"/>
              <a:t> </a:t>
            </a:r>
            <a:r>
              <a:rPr lang="de-AT" sz="900" dirty="0" err="1" smtClean="0"/>
              <a:t>substitutions</a:t>
            </a:r>
            <a:r>
              <a:rPr lang="de-AT" sz="900" dirty="0" smtClean="0"/>
              <a:t>, </a:t>
            </a:r>
            <a:r>
              <a:rPr lang="de-AT" sz="900" i="1" dirty="0" smtClean="0"/>
              <a:t>in </a:t>
            </a:r>
            <a:r>
              <a:rPr lang="de-AT" sz="900" dirty="0" smtClean="0"/>
              <a:t>'WWW '06: </a:t>
            </a:r>
            <a:r>
              <a:rPr lang="de-AT" sz="900" dirty="0" err="1" smtClean="0"/>
              <a:t>Proceedings</a:t>
            </a:r>
            <a:r>
              <a:rPr lang="de-AT" sz="900" dirty="0" smtClean="0"/>
              <a:t> of </a:t>
            </a:r>
            <a:r>
              <a:rPr lang="de-AT" sz="900" dirty="0" err="1" smtClean="0"/>
              <a:t>the</a:t>
            </a:r>
            <a:r>
              <a:rPr lang="de-AT" sz="900" dirty="0" smtClean="0"/>
              <a:t> 15th international </a:t>
            </a:r>
            <a:r>
              <a:rPr lang="de-AT" sz="900" dirty="0" err="1" smtClean="0"/>
              <a:t>conference</a:t>
            </a:r>
            <a:r>
              <a:rPr lang="de-AT" sz="900" dirty="0" smtClean="0"/>
              <a:t> on World </a:t>
            </a:r>
            <a:r>
              <a:rPr lang="de-AT" sz="900" dirty="0" err="1" smtClean="0"/>
              <a:t>Wide</a:t>
            </a:r>
            <a:r>
              <a:rPr lang="de-AT" sz="900" dirty="0" smtClean="0"/>
              <a:t> Web', ACM, New York, NY, USA, pp. 387--396.</a:t>
            </a:r>
            <a:endParaRPr lang="en-US" sz="900" dirty="0" smtClean="0"/>
          </a:p>
          <a:p>
            <a:pPr marL="1074738" indent="-1074738">
              <a:buFont typeface="Wingdings" pitchFamily="2" charset="2"/>
              <a:buNone/>
              <a:defRPr/>
            </a:pPr>
            <a:r>
              <a:rPr lang="en-US" sz="900" dirty="0" smtClean="0"/>
              <a:t>[He07]	K.Y. He and Y.S. Chang and W.H. Lu. Improving Identification of Latent User Goals through Search-Result Snippet Classification. WI '07: Proceedings of the 2007 IEEE/WIC/ACM International Conference on Web Intelligence, 683-686, IEEE Computer Society,2007. </a:t>
            </a:r>
          </a:p>
          <a:p>
            <a:pPr marL="1074738" indent="-1074738">
              <a:buFont typeface="Wingdings" pitchFamily="2" charset="2"/>
              <a:buNone/>
              <a:defRPr/>
            </a:pPr>
            <a:r>
              <a:rPr lang="de-AT" sz="900" dirty="0" smtClean="0"/>
              <a:t>[Ma08]	Ma, H.; Yang, H.; King, I. &amp; </a:t>
            </a:r>
            <a:r>
              <a:rPr lang="de-AT" sz="900" dirty="0" err="1" smtClean="0"/>
              <a:t>Lyu</a:t>
            </a:r>
            <a:r>
              <a:rPr lang="de-AT" sz="900" dirty="0" smtClean="0"/>
              <a:t>, M. R. (2008), </a:t>
            </a:r>
            <a:r>
              <a:rPr lang="de-AT" sz="900" dirty="0" err="1" smtClean="0"/>
              <a:t>Learning</a:t>
            </a:r>
            <a:r>
              <a:rPr lang="de-AT" sz="900" dirty="0" smtClean="0"/>
              <a:t> latent </a:t>
            </a:r>
            <a:r>
              <a:rPr lang="de-AT" sz="900" dirty="0" err="1" smtClean="0"/>
              <a:t>semantic</a:t>
            </a:r>
            <a:r>
              <a:rPr lang="de-AT" sz="900" dirty="0" smtClean="0"/>
              <a:t> relations </a:t>
            </a:r>
            <a:r>
              <a:rPr lang="de-AT" sz="900" dirty="0" err="1" smtClean="0"/>
              <a:t>from</a:t>
            </a:r>
            <a:r>
              <a:rPr lang="de-AT" sz="900" dirty="0" smtClean="0"/>
              <a:t> </a:t>
            </a:r>
            <a:r>
              <a:rPr lang="de-AT" sz="900" dirty="0" err="1" smtClean="0"/>
              <a:t>clickthrough</a:t>
            </a:r>
            <a:r>
              <a:rPr lang="de-AT" sz="900" dirty="0" smtClean="0"/>
              <a:t> </a:t>
            </a:r>
            <a:r>
              <a:rPr lang="de-AT" sz="900" dirty="0" err="1" smtClean="0"/>
              <a:t>data</a:t>
            </a:r>
            <a:r>
              <a:rPr lang="de-AT" sz="900" dirty="0" smtClean="0"/>
              <a:t> </a:t>
            </a:r>
            <a:r>
              <a:rPr lang="de-AT" sz="900" dirty="0" err="1" smtClean="0"/>
              <a:t>for</a:t>
            </a:r>
            <a:r>
              <a:rPr lang="de-AT" sz="900" dirty="0" smtClean="0"/>
              <a:t> </a:t>
            </a:r>
            <a:r>
              <a:rPr lang="de-AT" sz="900" dirty="0" err="1" smtClean="0"/>
              <a:t>query</a:t>
            </a:r>
            <a:r>
              <a:rPr lang="de-AT" sz="900" dirty="0" smtClean="0"/>
              <a:t> </a:t>
            </a:r>
            <a:r>
              <a:rPr lang="de-AT" sz="900" dirty="0" err="1" smtClean="0"/>
              <a:t>suggestion</a:t>
            </a:r>
            <a:r>
              <a:rPr lang="de-AT" sz="900" dirty="0" smtClean="0"/>
              <a:t>, </a:t>
            </a:r>
            <a:r>
              <a:rPr lang="de-AT" sz="900" i="1" dirty="0" smtClean="0"/>
              <a:t>in </a:t>
            </a:r>
            <a:r>
              <a:rPr lang="de-AT" sz="900" dirty="0" smtClean="0"/>
              <a:t>'CIKM '08: </a:t>
            </a:r>
            <a:r>
              <a:rPr lang="de-AT" sz="900" dirty="0" err="1" smtClean="0"/>
              <a:t>Proceeding</a:t>
            </a:r>
            <a:r>
              <a:rPr lang="de-AT" sz="900" dirty="0" smtClean="0"/>
              <a:t> of </a:t>
            </a:r>
            <a:r>
              <a:rPr lang="de-AT" sz="900" dirty="0" err="1" smtClean="0"/>
              <a:t>the</a:t>
            </a:r>
            <a:r>
              <a:rPr lang="de-AT" sz="900" dirty="0" smtClean="0"/>
              <a:t> 17th ACM </a:t>
            </a:r>
            <a:r>
              <a:rPr lang="de-AT" sz="900" dirty="0" err="1" smtClean="0"/>
              <a:t>conference</a:t>
            </a:r>
            <a:r>
              <a:rPr lang="de-AT" sz="900" dirty="0" smtClean="0"/>
              <a:t> on Information and </a:t>
            </a:r>
            <a:r>
              <a:rPr lang="de-AT" sz="900" dirty="0" err="1" smtClean="0"/>
              <a:t>knowledge</a:t>
            </a:r>
            <a:r>
              <a:rPr lang="de-AT" sz="900" dirty="0" smtClean="0"/>
              <a:t> </a:t>
            </a:r>
            <a:r>
              <a:rPr lang="de-AT" sz="900" dirty="0" err="1" smtClean="0"/>
              <a:t>mining</a:t>
            </a:r>
            <a:r>
              <a:rPr lang="de-AT" sz="900" dirty="0" smtClean="0"/>
              <a:t>', ACM, New York, NY, USA, pp. 709--718.</a:t>
            </a:r>
            <a:endParaRPr lang="en-US" sz="900" dirty="0" smtClean="0"/>
          </a:p>
          <a:p>
            <a:pPr marL="1074738" indent="-1074738">
              <a:buFont typeface="Wingdings" pitchFamily="2" charset="2"/>
              <a:buNone/>
              <a:defRPr/>
            </a:pPr>
            <a:r>
              <a:rPr lang="en-GB" sz="900" dirty="0" smtClean="0"/>
              <a:t>[Mostert08] 	</a:t>
            </a:r>
            <a:r>
              <a:rPr lang="de-AT" sz="900" dirty="0" err="1" smtClean="0"/>
              <a:t>Mostert</a:t>
            </a:r>
            <a:r>
              <a:rPr lang="de-AT" sz="900" dirty="0" smtClean="0"/>
              <a:t>, J. &amp; Hollink, V. (2008), </a:t>
            </a:r>
            <a:r>
              <a:rPr lang="de-AT" sz="900" dirty="0" err="1" smtClean="0"/>
              <a:t>Effects</a:t>
            </a:r>
            <a:r>
              <a:rPr lang="de-AT" sz="900" dirty="0" smtClean="0"/>
              <a:t> of </a:t>
            </a:r>
            <a:r>
              <a:rPr lang="de-AT" sz="900" dirty="0" err="1" smtClean="0"/>
              <a:t>Goal-Oriented</a:t>
            </a:r>
            <a:r>
              <a:rPr lang="de-AT" sz="900" dirty="0" smtClean="0"/>
              <a:t> </a:t>
            </a:r>
            <a:r>
              <a:rPr lang="de-AT" sz="900" dirty="0" err="1" smtClean="0"/>
              <a:t>Search</a:t>
            </a:r>
            <a:r>
              <a:rPr lang="de-AT" sz="900" dirty="0" smtClean="0"/>
              <a:t> </a:t>
            </a:r>
            <a:r>
              <a:rPr lang="de-AT" sz="900" dirty="0" err="1" smtClean="0"/>
              <a:t>Suggestions</a:t>
            </a:r>
            <a:r>
              <a:rPr lang="de-AT" sz="900" dirty="0" smtClean="0"/>
              <a:t>, </a:t>
            </a:r>
            <a:r>
              <a:rPr lang="de-AT" sz="900" i="1" dirty="0" smtClean="0"/>
              <a:t>in </a:t>
            </a:r>
            <a:r>
              <a:rPr lang="de-AT" sz="900" dirty="0" smtClean="0"/>
              <a:t>'</a:t>
            </a:r>
            <a:r>
              <a:rPr lang="de-AT" sz="900" dirty="0" err="1" smtClean="0"/>
              <a:t>Proceedings</a:t>
            </a:r>
            <a:r>
              <a:rPr lang="de-AT" sz="900" dirty="0" smtClean="0"/>
              <a:t> of </a:t>
            </a:r>
            <a:r>
              <a:rPr lang="de-AT" sz="900" dirty="0" err="1" smtClean="0"/>
              <a:t>the</a:t>
            </a:r>
            <a:r>
              <a:rPr lang="de-AT" sz="900" dirty="0" smtClean="0"/>
              <a:t> 20th </a:t>
            </a:r>
            <a:r>
              <a:rPr lang="de-AT" sz="900" dirty="0" err="1" smtClean="0"/>
              <a:t>Belgian-Netherlands</a:t>
            </a:r>
            <a:r>
              <a:rPr lang="de-AT" sz="900" dirty="0" smtClean="0"/>
              <a:t> </a:t>
            </a:r>
            <a:r>
              <a:rPr lang="de-AT" sz="900" dirty="0" err="1" smtClean="0"/>
              <a:t>Conference</a:t>
            </a:r>
            <a:r>
              <a:rPr lang="de-AT" sz="900" dirty="0" smtClean="0"/>
              <a:t> on </a:t>
            </a:r>
            <a:r>
              <a:rPr lang="de-AT" sz="900" dirty="0" err="1" smtClean="0"/>
              <a:t>Artificial</a:t>
            </a:r>
            <a:r>
              <a:rPr lang="de-AT" sz="900" dirty="0" smtClean="0"/>
              <a:t> </a:t>
            </a:r>
            <a:r>
              <a:rPr lang="de-AT" sz="900" dirty="0" err="1" smtClean="0"/>
              <a:t>Intelligence</a:t>
            </a:r>
            <a:r>
              <a:rPr lang="de-AT" sz="900" dirty="0" smtClean="0"/>
              <a:t>'.</a:t>
            </a:r>
            <a:endParaRPr lang="en-GB" sz="900" dirty="0" smtClean="0"/>
          </a:p>
          <a:p>
            <a:pPr marL="1074738" indent="-1074738">
              <a:buFont typeface="Wingdings" pitchFamily="2" charset="2"/>
              <a:buNone/>
              <a:defRPr/>
            </a:pPr>
            <a:r>
              <a:rPr lang="en-GB" sz="900" dirty="0" smtClean="0"/>
              <a:t>[Liu and Lieberman02]</a:t>
            </a:r>
            <a:r>
              <a:rPr lang="en-US" sz="900" dirty="0" smtClean="0"/>
              <a:t> Liu H. , Lieberman H. and </a:t>
            </a:r>
            <a:r>
              <a:rPr lang="en-US" sz="900" dirty="0" err="1" smtClean="0"/>
              <a:t>Selker</a:t>
            </a:r>
            <a:r>
              <a:rPr lang="en-US" sz="900" dirty="0" smtClean="0"/>
              <a:t> T.. GOOSE: A Goal-Oriented Search Engine with Commonsense. AH '02: Proceedings of the Second International Conference on Adaptive Hypermedia and Adaptive Web-Based Systems, 253--263, Springer-</a:t>
            </a:r>
            <a:r>
              <a:rPr lang="en-US" sz="900" dirty="0" err="1" smtClean="0"/>
              <a:t>Verlag,London</a:t>
            </a:r>
            <a:r>
              <a:rPr lang="en-US" sz="900" dirty="0" smtClean="0"/>
              <a:t>, UK,2002.</a:t>
            </a:r>
          </a:p>
          <a:p>
            <a:pPr marL="1074738" indent="-1074738">
              <a:buFont typeface="Wingdings" pitchFamily="2" charset="2"/>
              <a:buNone/>
              <a:defRPr/>
            </a:pPr>
            <a:r>
              <a:rPr lang="en-US" sz="900" dirty="0" smtClean="0"/>
              <a:t>[Rose04] 	Rose D. E. and Levinson D., Understanding user goals in web search. In Proc. of WWW 2004, May 17-22, 2004, New York, USA, 2004.</a:t>
            </a:r>
          </a:p>
          <a:p>
            <a:pPr marL="1076325" indent="-1076325">
              <a:buFont typeface="Wingdings" pitchFamily="2" charset="2"/>
              <a:buNone/>
              <a:defRPr/>
            </a:pPr>
            <a:r>
              <a:rPr lang="en-US" sz="900" dirty="0" smtClean="0"/>
              <a:t>[Strohmaier08a] 	Strohmaier, M., Prettenhofer, P. and Kröll, M. Acquiring explicit user goals from search query logs. In 'International Workshop on Agents and Data Mining Interaction ADMI‘ 08, in conjunction with WI '08', 2008.</a:t>
            </a:r>
          </a:p>
          <a:p>
            <a:pPr marL="1076325" indent="-1076325">
              <a:buFont typeface="Wingdings" pitchFamily="2" charset="2"/>
              <a:buNone/>
              <a:defRPr/>
            </a:pPr>
            <a:r>
              <a:rPr lang="en-US" sz="900" dirty="0" smtClean="0"/>
              <a:t>[Strohmaier08b] 	M. Strohmaier, P. Prettenhofer, M. </a:t>
            </a:r>
            <a:r>
              <a:rPr lang="en-US" sz="900" dirty="0" err="1" smtClean="0"/>
              <a:t>Lux</a:t>
            </a:r>
            <a:r>
              <a:rPr lang="en-US" sz="900" dirty="0" smtClean="0"/>
              <a:t>, Different Degrees of Explicitness in Intentional Artifacts - Studying User Goals in a Large Search Query Log, CSKGOI'08 International Workshop on Commonsense Knowledge and Goal Oriented Interfaces, in conjunction with IUI'08, Canary Islands, Spain, 2008.  </a:t>
            </a:r>
          </a:p>
          <a:p>
            <a:pPr marL="1076325" indent="-1076325">
              <a:buFont typeface="Wingdings" pitchFamily="2" charset="2"/>
              <a:buNone/>
              <a:defRPr/>
            </a:pPr>
            <a:r>
              <a:rPr lang="de-AT" sz="900" dirty="0" smtClean="0"/>
              <a:t>[Xu96]	Xu, J. &amp; </a:t>
            </a:r>
            <a:r>
              <a:rPr lang="de-AT" sz="900" dirty="0" err="1" smtClean="0"/>
              <a:t>Croft</a:t>
            </a:r>
            <a:r>
              <a:rPr lang="de-AT" sz="900" dirty="0" smtClean="0"/>
              <a:t>, W. B. (1996), Query </a:t>
            </a:r>
            <a:r>
              <a:rPr lang="de-AT" sz="900" dirty="0" err="1" smtClean="0"/>
              <a:t>expansion</a:t>
            </a:r>
            <a:r>
              <a:rPr lang="de-AT" sz="900" dirty="0" smtClean="0"/>
              <a:t> </a:t>
            </a:r>
            <a:r>
              <a:rPr lang="de-AT" sz="900" dirty="0" err="1" smtClean="0"/>
              <a:t>using</a:t>
            </a:r>
            <a:r>
              <a:rPr lang="de-AT" sz="900" dirty="0" smtClean="0"/>
              <a:t> </a:t>
            </a:r>
            <a:r>
              <a:rPr lang="de-AT" sz="900" dirty="0" err="1" smtClean="0"/>
              <a:t>local</a:t>
            </a:r>
            <a:r>
              <a:rPr lang="de-AT" sz="900" dirty="0" smtClean="0"/>
              <a:t> and global </a:t>
            </a:r>
            <a:r>
              <a:rPr lang="de-AT" sz="900" dirty="0" err="1" smtClean="0"/>
              <a:t>document</a:t>
            </a:r>
            <a:r>
              <a:rPr lang="de-AT" sz="900" dirty="0" smtClean="0"/>
              <a:t> </a:t>
            </a:r>
            <a:r>
              <a:rPr lang="de-AT" sz="900" dirty="0" err="1" smtClean="0"/>
              <a:t>analysis</a:t>
            </a:r>
            <a:r>
              <a:rPr lang="de-AT" sz="900" dirty="0" smtClean="0"/>
              <a:t>, </a:t>
            </a:r>
            <a:r>
              <a:rPr lang="de-AT" sz="900" i="1" dirty="0" smtClean="0"/>
              <a:t>in </a:t>
            </a:r>
            <a:r>
              <a:rPr lang="de-AT" sz="900" dirty="0" smtClean="0"/>
              <a:t>'SIGIR '96: </a:t>
            </a:r>
            <a:r>
              <a:rPr lang="de-AT" sz="900" dirty="0" err="1" smtClean="0"/>
              <a:t>Proceedings</a:t>
            </a:r>
            <a:r>
              <a:rPr lang="de-AT" sz="900" dirty="0" smtClean="0"/>
              <a:t> of </a:t>
            </a:r>
            <a:r>
              <a:rPr lang="de-AT" sz="900" dirty="0" err="1" smtClean="0"/>
              <a:t>the</a:t>
            </a:r>
            <a:r>
              <a:rPr lang="de-AT" sz="900" dirty="0" smtClean="0"/>
              <a:t> 19th </a:t>
            </a:r>
            <a:r>
              <a:rPr lang="de-AT" sz="900" dirty="0" err="1" smtClean="0"/>
              <a:t>annual</a:t>
            </a:r>
            <a:r>
              <a:rPr lang="de-AT" sz="900" dirty="0" smtClean="0"/>
              <a:t> international ACM SIGIR </a:t>
            </a:r>
            <a:r>
              <a:rPr lang="de-AT" sz="900" dirty="0" err="1" smtClean="0"/>
              <a:t>conference</a:t>
            </a:r>
            <a:r>
              <a:rPr lang="de-AT" sz="900" dirty="0" smtClean="0"/>
              <a:t> on Research and </a:t>
            </a:r>
            <a:r>
              <a:rPr lang="de-AT" sz="900" dirty="0" err="1" smtClean="0"/>
              <a:t>development</a:t>
            </a:r>
            <a:r>
              <a:rPr lang="de-AT" sz="900" dirty="0" smtClean="0"/>
              <a:t> in </a:t>
            </a:r>
            <a:r>
              <a:rPr lang="de-AT" sz="900" dirty="0" err="1" smtClean="0"/>
              <a:t>information</a:t>
            </a:r>
            <a:r>
              <a:rPr lang="de-AT" sz="900" dirty="0" smtClean="0"/>
              <a:t> </a:t>
            </a:r>
            <a:r>
              <a:rPr lang="de-AT" sz="900" dirty="0" err="1" smtClean="0"/>
              <a:t>retrieval</a:t>
            </a:r>
            <a:r>
              <a:rPr lang="de-AT" sz="900" dirty="0" smtClean="0"/>
              <a:t>', ACM, New York, NY, USA, pp. 4--11.</a:t>
            </a:r>
            <a:endParaRPr lang="en-US" sz="900" dirty="0" smtClean="0"/>
          </a:p>
          <a:p>
            <a:pPr marL="1074738" indent="-1074738">
              <a:buFont typeface="Wingdings" pitchFamily="2" charset="2"/>
              <a:buNone/>
              <a:defRPr/>
            </a:pPr>
            <a:endParaRPr lang="en-US" sz="900" dirty="0" smtClean="0"/>
          </a:p>
          <a:p>
            <a:pPr marL="1074738" indent="-1074738">
              <a:buFont typeface="Wingdings" pitchFamily="2" charset="2"/>
              <a:buNone/>
              <a:defRPr/>
            </a:pPr>
            <a:endParaRPr lang="en-US" sz="900" dirty="0" smtClean="0"/>
          </a:p>
          <a:p>
            <a:pPr marL="1074738" indent="-1074738">
              <a:buFont typeface="Wingdings" pitchFamily="2" charset="2"/>
              <a:buNone/>
              <a:defRPr/>
            </a:pPr>
            <a:endParaRPr 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28800"/>
            <a:ext cx="7772400" cy="681038"/>
          </a:xfrm>
        </p:spPr>
        <p:txBody>
          <a:bodyPr/>
          <a:lstStyle/>
          <a:p>
            <a:r>
              <a:rPr lang="de-DE" sz="2800" smtClean="0"/>
              <a:t>End of Presentation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724400"/>
            <a:ext cx="7772400" cy="1143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de-DE" sz="2000" smtClean="0"/>
              <a:t>Mark K</a:t>
            </a:r>
            <a:r>
              <a:rPr lang="de-AT" sz="2000" smtClean="0"/>
              <a:t>röll</a:t>
            </a:r>
            <a:endParaRPr lang="de-DE" sz="2000" smtClean="0"/>
          </a:p>
          <a:p>
            <a:pPr algn="ctr">
              <a:buFont typeface="Wingdings" pitchFamily="2" charset="2"/>
              <a:buNone/>
            </a:pPr>
            <a:r>
              <a:rPr lang="de-DE" sz="1600" smtClean="0"/>
              <a:t>	</a:t>
            </a:r>
            <a:r>
              <a:rPr lang="de-DE" sz="1400" smtClean="0"/>
              <a:t>Graz University of Technology, Austria</a:t>
            </a:r>
          </a:p>
          <a:p>
            <a:pPr algn="ctr">
              <a:buFont typeface="Wingdings" pitchFamily="2" charset="2"/>
              <a:buNone/>
            </a:pPr>
            <a:r>
              <a:rPr lang="de-DE" sz="1400" smtClean="0"/>
              <a:t>mkroell@tugraz.at</a:t>
            </a:r>
          </a:p>
        </p:txBody>
      </p:sp>
      <p:sp>
        <p:nvSpPr>
          <p:cNvPr id="23556" name="Textfeld 4"/>
          <p:cNvSpPr txBox="1">
            <a:spLocks noChangeArrowheads="1"/>
          </p:cNvSpPr>
          <p:nvPr/>
        </p:nvSpPr>
        <p:spPr bwMode="auto">
          <a:xfrm>
            <a:off x="1905000" y="3124200"/>
            <a:ext cx="5638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2400" b="1">
                <a:latin typeface="Verdana" pitchFamily="34" charset="0"/>
              </a:rPr>
              <a:t>Thanks for your attention!</a:t>
            </a:r>
          </a:p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4800600" cy="1077913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3200" b="1">
                <a:latin typeface="Verdana" pitchFamily="34" charset="0"/>
              </a:rPr>
              <a:t>Questions and Discussion</a:t>
            </a:r>
          </a:p>
        </p:txBody>
      </p:sp>
      <p:pic>
        <p:nvPicPr>
          <p:cNvPr id="3" name="Picture 3" descr="MCj035621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209800"/>
            <a:ext cx="2601913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54302E-6 C 0.03177 -3.54302E-6 0.05781 0.02151 0.05781 0.04834 C 0.05781 0.07493 0.03177 0.0969 -8.33333E-7 0.0969 C -0.03177 0.0969 -0.05746 0.07493 -0.05746 0.04834 C -0.05746 0.02151 -0.03177 -3.54302E-6 -8.33333E-7 -3.54302E-6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81025"/>
            <a:ext cx="7772400" cy="681038"/>
          </a:xfrm>
        </p:spPr>
        <p:txBody>
          <a:bodyPr/>
          <a:lstStyle/>
          <a:p>
            <a:r>
              <a:rPr lang="de-DE" sz="2800" smtClean="0"/>
              <a:t>Related Work</a:t>
            </a:r>
            <a:endParaRPr lang="de-DE" sz="1200" smtClean="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92238"/>
            <a:ext cx="3913188" cy="3179762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de-AT" sz="2000" u="sng" smtClean="0">
                <a:sym typeface="Wingdings" pitchFamily="2" charset="2"/>
              </a:rPr>
              <a:t>on Search Intent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endParaRPr lang="en-US" sz="1600" b="1" smtClean="0">
              <a:sym typeface="Wingdings" pitchFamily="2" charset="2"/>
            </a:endParaRPr>
          </a:p>
          <a:p>
            <a:pPr marL="457200" indent="-457200">
              <a:lnSpc>
                <a:spcPct val="90000"/>
              </a:lnSpc>
            </a:pPr>
            <a:r>
              <a:rPr lang="en-US" sz="1600" smtClean="0"/>
              <a:t>Understanding goals in web search, [Broder02, Rose/Levinson04] .</a:t>
            </a:r>
          </a:p>
          <a:p>
            <a:pPr marL="457200" indent="-457200">
              <a:lnSpc>
                <a:spcPct val="90000"/>
              </a:lnSpc>
            </a:pPr>
            <a:endParaRPr lang="de-AT" sz="1600" smtClean="0">
              <a:sym typeface="Wingdings" pitchFamily="2" charset="2"/>
            </a:endParaRPr>
          </a:p>
          <a:p>
            <a:pPr marL="457200" indent="-457200">
              <a:lnSpc>
                <a:spcPct val="90000"/>
              </a:lnSpc>
            </a:pPr>
            <a:r>
              <a:rPr lang="de-AT" sz="1600" smtClean="0">
                <a:sym typeface="Wingdings" pitchFamily="2" charset="2"/>
              </a:rPr>
              <a:t>The Intention Behind Web Queries, [BaezaYates06].</a:t>
            </a:r>
          </a:p>
          <a:p>
            <a:pPr marL="457200" indent="-457200">
              <a:lnSpc>
                <a:spcPct val="90000"/>
              </a:lnSpc>
            </a:pPr>
            <a:endParaRPr lang="en-US" sz="1600" smtClean="0">
              <a:sym typeface="Wingdings" pitchFamily="2" charset="2"/>
            </a:endParaRPr>
          </a:p>
          <a:p>
            <a:pPr marL="457200" indent="-457200">
              <a:lnSpc>
                <a:spcPct val="90000"/>
              </a:lnSpc>
            </a:pPr>
            <a:r>
              <a:rPr lang="en-US" sz="1600" smtClean="0">
                <a:sym typeface="Wingdings" pitchFamily="2" charset="2"/>
              </a:rPr>
              <a:t>Understanding the Relationship between Searchers’ Queries and Information Goals, [Downey08].</a:t>
            </a:r>
          </a:p>
        </p:txBody>
      </p:sp>
      <p:sp>
        <p:nvSpPr>
          <p:cNvPr id="354308" name="Rectangle 4"/>
          <p:cNvSpPr>
            <a:spLocks noChangeArrowheads="1"/>
          </p:cNvSpPr>
          <p:nvPr/>
        </p:nvSpPr>
        <p:spPr bwMode="auto">
          <a:xfrm>
            <a:off x="4749800" y="1373188"/>
            <a:ext cx="4259263" cy="317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de-AT" sz="2000" u="sng" dirty="0">
                <a:latin typeface="Arial" charset="0"/>
                <a:cs typeface="+mn-cs"/>
                <a:sym typeface="Wingdings" pitchFamily="2" charset="2"/>
              </a:rPr>
              <a:t>on Query Suggestion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endParaRPr lang="en-GB" sz="1600" b="1" dirty="0">
              <a:latin typeface="+mn-lt"/>
              <a:cs typeface="+mn-cs"/>
              <a:sym typeface="Wingdings" pitchFamily="2" charset="2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1600" dirty="0">
                <a:latin typeface="+mn-lt"/>
                <a:cs typeface="+mn-cs"/>
              </a:rPr>
              <a:t>Query expansion using local and </a:t>
            </a:r>
            <a:r>
              <a:rPr lang="de-AT" sz="1600" dirty="0">
                <a:latin typeface="+mn-lt"/>
                <a:cs typeface="+mn-cs"/>
              </a:rPr>
              <a:t>global </a:t>
            </a:r>
            <a:r>
              <a:rPr lang="de-AT" sz="1600" dirty="0" err="1">
                <a:latin typeface="+mn-lt"/>
                <a:cs typeface="+mn-cs"/>
              </a:rPr>
              <a:t>document</a:t>
            </a:r>
            <a:r>
              <a:rPr lang="de-AT" sz="1600" dirty="0">
                <a:latin typeface="+mn-lt"/>
                <a:cs typeface="+mn-cs"/>
              </a:rPr>
              <a:t> </a:t>
            </a:r>
            <a:r>
              <a:rPr lang="de-AT" sz="1600" dirty="0" err="1">
                <a:latin typeface="+mn-lt"/>
                <a:cs typeface="+mn-cs"/>
              </a:rPr>
              <a:t>analysis</a:t>
            </a:r>
            <a:r>
              <a:rPr lang="de-AT" sz="1600" dirty="0">
                <a:latin typeface="+mn-lt"/>
                <a:cs typeface="+mn-cs"/>
              </a:rPr>
              <a:t>,  [Xu96].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GB" sz="1600" dirty="0">
              <a:latin typeface="+mn-lt"/>
              <a:cs typeface="+mn-cs"/>
              <a:sym typeface="Wingdings" pitchFamily="2" charset="2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GB" sz="1600" dirty="0">
                <a:latin typeface="+mn-lt"/>
                <a:cs typeface="+mn-cs"/>
                <a:sym typeface="Wingdings" pitchFamily="2" charset="2"/>
              </a:rPr>
              <a:t>Generating query substitutions, [Jones06].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GB" sz="1600" dirty="0">
              <a:latin typeface="+mn-lt"/>
              <a:cs typeface="+mn-cs"/>
              <a:sym typeface="Wingdings" pitchFamily="2" charset="2"/>
            </a:endParaRPr>
          </a:p>
          <a:p>
            <a:pPr marL="457200" indent="-457200" eaLnBrk="0" hangingPunct="0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GB" sz="1600" dirty="0">
                <a:latin typeface="+mn-lt"/>
                <a:cs typeface="+mn-cs"/>
                <a:sym typeface="Wingdings" pitchFamily="2" charset="2"/>
              </a:rPr>
              <a:t>Learning latent semantic relations from </a:t>
            </a:r>
            <a:r>
              <a:rPr lang="en-GB" sz="1600" dirty="0" err="1">
                <a:latin typeface="+mn-lt"/>
                <a:cs typeface="+mn-cs"/>
                <a:sym typeface="Wingdings" pitchFamily="2" charset="2"/>
              </a:rPr>
              <a:t>clickthrough</a:t>
            </a:r>
            <a:r>
              <a:rPr lang="en-GB" sz="1600" dirty="0">
                <a:latin typeface="+mn-lt"/>
                <a:cs typeface="+mn-cs"/>
                <a:sym typeface="Wingdings" pitchFamily="2" charset="2"/>
              </a:rPr>
              <a:t> data for query suggestions, [Ma08].</a:t>
            </a:r>
            <a:endParaRPr lang="de-AT" sz="1600" dirty="0">
              <a:latin typeface="+mn-lt"/>
              <a:cs typeface="+mn-cs"/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1600" dirty="0">
              <a:latin typeface="Arial" charset="0"/>
              <a:cs typeface="+mn-cs"/>
              <a:sym typeface="Wingdings" pitchFamily="2" charset="2"/>
            </a:endParaRPr>
          </a:p>
        </p:txBody>
      </p:sp>
      <p:sp>
        <p:nvSpPr>
          <p:cNvPr id="354310" name="Text Box 6"/>
          <p:cNvSpPr txBox="1">
            <a:spLocks noChangeArrowheads="1"/>
          </p:cNvSpPr>
          <p:nvPr/>
        </p:nvSpPr>
        <p:spPr bwMode="auto">
          <a:xfrm>
            <a:off x="1295400" y="5029200"/>
            <a:ext cx="6019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1600">
                <a:solidFill>
                  <a:srgbClr val="FF0000"/>
                </a:solidFill>
                <a:sym typeface="Symbol" pitchFamily="18" charset="2"/>
              </a:rPr>
              <a:t>Observation: There is little work that combines these two areas. 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1752600" y="5562600"/>
            <a:ext cx="571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buFont typeface="Wingdings" pitchFamily="2" charset="2"/>
              <a:buChar char="§"/>
            </a:pPr>
            <a:r>
              <a:rPr lang="en-GB" sz="1600"/>
              <a:t>Goal Oriented Search Engine, [Liu02].</a:t>
            </a:r>
          </a:p>
          <a:p>
            <a:pPr marL="266700" indent="-266700">
              <a:buFont typeface="Wingdings" pitchFamily="2" charset="2"/>
              <a:buChar char="§"/>
            </a:pPr>
            <a:r>
              <a:rPr lang="en-GB" sz="1600"/>
              <a:t>Effects of Goal-Oriented Search Suggestions, [Mostert08].</a:t>
            </a:r>
            <a:endParaRPr lang="de-AT" sz="1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4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5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4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4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4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10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eaLnBrk="1" hangingPunct="1"/>
            <a:r>
              <a:rPr lang="de-DE" sz="3600" smtClean="0"/>
              <a:t>Intentional Query Suggestion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7924800" cy="1600200"/>
          </a:xfrm>
        </p:spPr>
        <p:txBody>
          <a:bodyPr/>
          <a:lstStyle/>
          <a:p>
            <a:pPr>
              <a:defRPr/>
            </a:pPr>
            <a:r>
              <a:rPr lang="de-AT" sz="1800" dirty="0" smtClean="0"/>
              <a:t>Query Suggestion </a:t>
            </a:r>
            <a:r>
              <a:rPr lang="de-AT" sz="1800" dirty="0" err="1" smtClean="0"/>
              <a:t>based</a:t>
            </a:r>
            <a:r>
              <a:rPr lang="de-AT" sz="1800" dirty="0" smtClean="0"/>
              <a:t> on User </a:t>
            </a:r>
            <a:r>
              <a:rPr lang="de-AT" sz="1800" dirty="0" err="1" smtClean="0"/>
              <a:t>Intent</a:t>
            </a:r>
            <a:endParaRPr lang="de-AT" sz="1800" dirty="0" smtClean="0"/>
          </a:p>
          <a:p>
            <a:pPr lvl="1">
              <a:defRPr/>
            </a:pPr>
            <a:r>
              <a:rPr lang="en-GB" sz="1400" dirty="0" smtClean="0"/>
              <a:t>suggesting queries that represent potential user intentions</a:t>
            </a:r>
            <a:endParaRPr lang="de-AT" sz="1400" dirty="0" smtClean="0"/>
          </a:p>
          <a:p>
            <a:pPr>
              <a:defRPr/>
            </a:pPr>
            <a:endParaRPr lang="de-AT" sz="1800" dirty="0" smtClean="0"/>
          </a:p>
          <a:p>
            <a:pPr marL="857250" lvl="1" indent="-457200" eaLnBrk="1" hangingPunct="1">
              <a:defRPr/>
            </a:pPr>
            <a:endParaRPr lang="en-US" sz="800" dirty="0" smtClean="0"/>
          </a:p>
          <a:p>
            <a:pPr eaLnBrk="1" hangingPunct="1">
              <a:buFontTx/>
              <a:buNone/>
              <a:defRPr/>
            </a:pPr>
            <a:endParaRPr lang="en-US" sz="1800" dirty="0" smtClean="0"/>
          </a:p>
          <a:p>
            <a:pPr eaLnBrk="1" hangingPunct="1">
              <a:buFontTx/>
              <a:buNone/>
              <a:defRPr/>
            </a:pPr>
            <a:endParaRPr lang="en-US" sz="1800" dirty="0" smtClean="0"/>
          </a:p>
          <a:p>
            <a:pPr eaLnBrk="1" hangingPunct="1">
              <a:buFontTx/>
              <a:buNone/>
              <a:defRPr/>
            </a:pPr>
            <a:endParaRPr lang="de-DE" sz="1800" dirty="0" smtClean="0"/>
          </a:p>
        </p:txBody>
      </p:sp>
      <p:graphicFrame>
        <p:nvGraphicFramePr>
          <p:cNvPr id="10267" name="Group 27"/>
          <p:cNvGraphicFramePr>
            <a:graphicFrameLocks noGrp="1"/>
          </p:cNvGraphicFramePr>
          <p:nvPr>
            <p:ph idx="1"/>
          </p:nvPr>
        </p:nvGraphicFramePr>
        <p:xfrm>
          <a:off x="1066800" y="2895600"/>
          <a:ext cx="6781800" cy="1752601"/>
        </p:xfrm>
        <a:graphic>
          <a:graphicData uri="http://schemas.openxmlformats.org/drawingml/2006/table">
            <a:tbl>
              <a:tblPr/>
              <a:tblGrid>
                <a:gridCol w="1257300"/>
                <a:gridCol w="2757488"/>
                <a:gridCol w="2767012"/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 Query</a:t>
                      </a:r>
                      <a:endParaRPr kumimoji="0" lang="de-A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Traditional  Query Suggestion(MSN + Yahoo)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Intentional Query Suggestion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poker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free online poker,  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free poker games, 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cheating at poker, 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learn to play poker, 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de-A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house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houses for sale,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Hugh Laurie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insure my house, 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build my own house</a:t>
                      </a:r>
                      <a:endParaRPr kumimoji="0" lang="de-A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57200" y="5105400"/>
            <a:ext cx="5791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+mn-cs"/>
              </a:rPr>
              <a:t>Definition of explicit intentional queries (suggested queries):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1371600" y="5486400"/>
            <a:ext cx="449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1400"/>
              <a:t>contain at least one verb and</a:t>
            </a:r>
            <a:endParaRPr lang="de-AT" sz="1400"/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1371600" y="5715000"/>
            <a:ext cx="7315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1400"/>
              <a:t>describe a plausible state of affairs that the user may want to achieve or avoid (cf.) in 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1371600" y="5943600"/>
            <a:ext cx="449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1400"/>
              <a:t>a recognizable way</a:t>
            </a:r>
            <a:endParaRPr lang="de-AT" sz="140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772400" cy="681038"/>
          </a:xfrm>
        </p:spPr>
        <p:txBody>
          <a:bodyPr/>
          <a:lstStyle/>
          <a:p>
            <a:pPr eaLnBrk="1" hangingPunct="1"/>
            <a:r>
              <a:rPr lang="de-DE" sz="3600" smtClean="0"/>
              <a:t>Research Overview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057400"/>
            <a:ext cx="7924800" cy="914400"/>
          </a:xfrm>
        </p:spPr>
        <p:txBody>
          <a:bodyPr/>
          <a:lstStyle/>
          <a:p>
            <a:r>
              <a:rPr lang="en-GB" sz="2200" smtClean="0"/>
              <a:t>How could query suggestion based on user intent be realized?</a:t>
            </a:r>
            <a:endParaRPr lang="de-DE" sz="1800" smtClean="0"/>
          </a:p>
        </p:txBody>
      </p:sp>
      <p:sp>
        <p:nvSpPr>
          <p:cNvPr id="5" name="Textfeld 4"/>
          <p:cNvSpPr txBox="1"/>
          <p:nvPr/>
        </p:nvSpPr>
        <p:spPr>
          <a:xfrm>
            <a:off x="609600" y="3124200"/>
            <a:ext cx="65532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1938" indent="-261938">
              <a:buFont typeface="Wingdings" pitchFamily="2" charset="2"/>
              <a:buChar char="§"/>
              <a:defRPr/>
            </a:pPr>
            <a:r>
              <a:rPr lang="en-US" sz="2200" dirty="0"/>
              <a:t>How would queries expanded by user intent influence</a:t>
            </a:r>
            <a:endParaRPr lang="de-DE" sz="2200" dirty="0">
              <a:latin typeface="+mn-lt"/>
              <a:cs typeface="+mn-cs"/>
            </a:endParaRPr>
          </a:p>
          <a:p>
            <a:pPr marL="719138" lvl="1" indent="-261938">
              <a:buFont typeface="Wingdings" pitchFamily="2" charset="2"/>
              <a:buChar char="§"/>
              <a:defRPr/>
            </a:pPr>
            <a:r>
              <a:rPr lang="de-DE" dirty="0">
                <a:latin typeface="+mn-lt"/>
                <a:cs typeface="+mn-cs"/>
              </a:rPr>
              <a:t>Click-Through?</a:t>
            </a:r>
          </a:p>
          <a:p>
            <a:pPr marL="719138" lvl="1" indent="-261938">
              <a:buFont typeface="Wingdings" pitchFamily="2" charset="2"/>
              <a:buChar char="§"/>
              <a:defRPr/>
            </a:pPr>
            <a:r>
              <a:rPr lang="en-US" dirty="0"/>
              <a:t>Search results?</a:t>
            </a:r>
            <a:endParaRPr lang="de-DE" dirty="0">
              <a:latin typeface="+mn-lt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eaLnBrk="1" hangingPunct="1"/>
            <a:r>
              <a:rPr lang="en-GB" smtClean="0"/>
              <a:t>Algorithm for </a:t>
            </a:r>
            <a:br>
              <a:rPr lang="en-GB" smtClean="0"/>
            </a:br>
            <a:r>
              <a:rPr lang="en-GB" smtClean="0"/>
              <a:t>Intentional Query Suggestion</a:t>
            </a:r>
            <a:endParaRPr lang="de-DE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20000" cy="4267200"/>
          </a:xfrm>
        </p:spPr>
        <p:txBody>
          <a:bodyPr/>
          <a:lstStyle/>
          <a:p>
            <a:pPr marL="1257300" lvl="2" indent="-457200" eaLnBrk="1" hangingPunct="1">
              <a:buFont typeface="Wingdings" pitchFamily="2" charset="2"/>
              <a:buNone/>
              <a:defRPr/>
            </a:pPr>
            <a:endParaRPr lang="en-US" sz="1200" dirty="0" smtClean="0"/>
          </a:p>
          <a:p>
            <a:pPr marL="361950" indent="-361950" eaLnBrk="1" hangingPunct="1">
              <a:buFont typeface="Wingdings" pitchFamily="2" charset="2"/>
              <a:buNone/>
              <a:defRPr/>
            </a:pPr>
            <a:endParaRPr lang="en-US" sz="2200" dirty="0" smtClean="0"/>
          </a:p>
          <a:p>
            <a:pPr marL="457200" indent="-457200" eaLnBrk="1" hangingPunct="1">
              <a:defRPr/>
            </a:pPr>
            <a:r>
              <a:rPr lang="en-US" sz="2000" dirty="0" smtClean="0"/>
              <a:t>by creating a mapping between implicit intentional queries(short) and explicit intentional queries (long)</a:t>
            </a:r>
          </a:p>
          <a:p>
            <a:pPr marL="457200" indent="-457200" eaLnBrk="1" hangingPunct="1">
              <a:defRPr/>
            </a:pPr>
            <a:endParaRPr lang="de-DE" sz="1600" dirty="0" smtClean="0"/>
          </a:p>
          <a:p>
            <a:pPr marL="457200" indent="-457200" eaLnBrk="1" hangingPunct="1">
              <a:buFontTx/>
              <a:buNone/>
              <a:defRPr/>
            </a:pPr>
            <a:endParaRPr lang="en-US" sz="1800" dirty="0" smtClean="0"/>
          </a:p>
          <a:p>
            <a:pPr marL="457200" indent="-457200" eaLnBrk="1" hangingPunct="1">
              <a:buFontTx/>
              <a:buNone/>
              <a:defRPr/>
            </a:pPr>
            <a:endParaRPr lang="en-US" sz="1800" dirty="0" smtClean="0"/>
          </a:p>
          <a:p>
            <a:pPr marL="457200" indent="-457200" eaLnBrk="1" hangingPunct="1">
              <a:buFontTx/>
              <a:buNone/>
              <a:defRPr/>
            </a:pPr>
            <a:endParaRPr lang="en-US" sz="1800" dirty="0" smtClean="0"/>
          </a:p>
          <a:p>
            <a:pPr marL="457200" indent="-457200" eaLnBrk="1" hangingPunct="1">
              <a:buFontTx/>
              <a:buNone/>
              <a:defRPr/>
            </a:pPr>
            <a:endParaRPr lang="de-DE" sz="1800" dirty="0" smtClean="0"/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3943350" y="3933825"/>
            <a:ext cx="3810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600" dirty="0"/>
              <a:t/>
            </a:r>
            <a:br>
              <a:rPr lang="en-GB" sz="600" dirty="0"/>
            </a:br>
            <a:endParaRPr lang="en-GB" sz="600" dirty="0"/>
          </a:p>
          <a:p>
            <a:pPr marL="457200" indent="-457200">
              <a:spcBef>
                <a:spcPct val="20000"/>
              </a:spcBef>
              <a:defRPr/>
            </a:pPr>
            <a:r>
              <a:rPr lang="de-AT" b="1" dirty="0">
                <a:sym typeface="Wingdings" pitchFamily="2" charset="2"/>
              </a:rPr>
              <a:t>Output: </a:t>
            </a:r>
            <a:r>
              <a:rPr lang="de-AT" b="1" dirty="0" smtClean="0">
                <a:sym typeface="Wingdings" pitchFamily="2" charset="2"/>
              </a:rPr>
              <a:t>list </a:t>
            </a:r>
            <a:r>
              <a:rPr lang="de-AT" b="1" dirty="0">
                <a:sym typeface="Wingdings" pitchFamily="2" charset="2"/>
              </a:rPr>
              <a:t>of </a:t>
            </a:r>
            <a:r>
              <a:rPr lang="de-AT" b="1" dirty="0" err="1">
                <a:sym typeface="Wingdings" pitchFamily="2" charset="2"/>
              </a:rPr>
              <a:t>suggestions</a:t>
            </a:r>
            <a:endParaRPr lang="en-US" b="1" dirty="0"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de-AT" dirty="0" err="1">
                <a:sym typeface="Wingdings" pitchFamily="2" charset="2"/>
              </a:rPr>
              <a:t>Example</a:t>
            </a:r>
            <a:r>
              <a:rPr lang="de-AT" dirty="0">
                <a:sym typeface="Wingdings" pitchFamily="2" charset="2"/>
              </a:rPr>
              <a:t>: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rgbClr val="FF0000"/>
                </a:solidFill>
              </a:rPr>
              <a:t>design your own poker </a:t>
            </a:r>
            <a:r>
              <a:rPr lang="en-US" sz="1600" dirty="0" smtClean="0">
                <a:solidFill>
                  <a:srgbClr val="FF0000"/>
                </a:solidFill>
              </a:rPr>
              <a:t>chips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rgbClr val="FF0000"/>
                </a:solidFill>
              </a:rPr>
              <a:t>learn to play </a:t>
            </a:r>
            <a:r>
              <a:rPr lang="en-US" sz="1600" dirty="0" smtClean="0">
                <a:solidFill>
                  <a:srgbClr val="FF0000"/>
                </a:solidFill>
              </a:rPr>
              <a:t>home poker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de-AT" sz="1600" dirty="0" err="1" smtClean="0">
                <a:solidFill>
                  <a:srgbClr val="FF0000"/>
                </a:solidFill>
              </a:rPr>
              <a:t>cheat</a:t>
            </a:r>
            <a:r>
              <a:rPr lang="de-AT" sz="1600" dirty="0" smtClean="0">
                <a:solidFill>
                  <a:srgbClr val="FF0000"/>
                </a:solidFill>
              </a:rPr>
              <a:t> at </a:t>
            </a:r>
            <a:r>
              <a:rPr lang="de-AT" sz="1600" dirty="0" err="1" smtClean="0">
                <a:solidFill>
                  <a:srgbClr val="FF0000"/>
                </a:solidFill>
              </a:rPr>
              <a:t>poker</a:t>
            </a:r>
            <a:endParaRPr lang="de-AT" sz="1600" dirty="0" smtClean="0">
              <a:solidFill>
                <a:srgbClr val="FF0000"/>
              </a:solidFill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FF0000"/>
                </a:solidFill>
              </a:rPr>
              <a:t>buy poker chips</a:t>
            </a:r>
            <a:endParaRPr lang="de-DE" sz="1600" dirty="0">
              <a:solidFill>
                <a:srgbClr val="FF0000"/>
              </a:solidFill>
              <a:latin typeface="Supersonic BSK Book"/>
            </a:endParaRPr>
          </a:p>
        </p:txBody>
      </p:sp>
      <p:sp>
        <p:nvSpPr>
          <p:cNvPr id="9" name="Pfeil nach rechts 8"/>
          <p:cNvSpPr>
            <a:spLocks noChangeArrowheads="1"/>
          </p:cNvSpPr>
          <p:nvPr/>
        </p:nvSpPr>
        <p:spPr bwMode="auto">
          <a:xfrm>
            <a:off x="2667000" y="4648200"/>
            <a:ext cx="9144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762000" y="4114800"/>
            <a:ext cx="2057400" cy="103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defRPr/>
            </a:pPr>
            <a:r>
              <a:rPr lang="en-GB" b="1" dirty="0"/>
              <a:t>Input:</a:t>
            </a:r>
            <a:endParaRPr lang="en-GB" dirty="0"/>
          </a:p>
          <a:p>
            <a:pPr marL="457200" indent="-457200">
              <a:spcBef>
                <a:spcPct val="20000"/>
              </a:spcBef>
              <a:defRPr/>
            </a:pPr>
            <a:r>
              <a:rPr lang="en-GB" dirty="0"/>
              <a:t>Example: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GB" sz="1600" dirty="0" smtClean="0"/>
              <a:t>poker</a:t>
            </a:r>
            <a:endParaRPr lang="en-GB" sz="1600" dirty="0"/>
          </a:p>
        </p:txBody>
      </p:sp>
      <p:sp>
        <p:nvSpPr>
          <p:cNvPr id="7" name="AutoShape 169"/>
          <p:cNvSpPr>
            <a:spLocks noChangeArrowheads="1"/>
          </p:cNvSpPr>
          <p:nvPr/>
        </p:nvSpPr>
        <p:spPr bwMode="auto">
          <a:xfrm>
            <a:off x="7162800" y="4572000"/>
            <a:ext cx="1828800" cy="685800"/>
          </a:xfrm>
          <a:prstGeom prst="cloudCallout">
            <a:avLst>
              <a:gd name="adj1" fmla="val -60500"/>
              <a:gd name="adj2" fmla="val 50241"/>
            </a:avLst>
          </a:prstGeom>
          <a:solidFill>
            <a:schemeClr val="bg1"/>
          </a:solidFill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r>
              <a:rPr lang="de-AT" sz="1600" b="1" dirty="0">
                <a:solidFill>
                  <a:srgbClr val="33CC33"/>
                </a:solidFill>
              </a:rPr>
              <a:t>Potential </a:t>
            </a:r>
            <a:r>
              <a:rPr lang="de-AT" sz="1600" b="1" dirty="0" err="1">
                <a:solidFill>
                  <a:srgbClr val="33CC33"/>
                </a:solidFill>
              </a:rPr>
              <a:t>Intentions</a:t>
            </a:r>
            <a:endParaRPr lang="en-US" sz="1600" b="1" dirty="0">
              <a:solidFill>
                <a:srgbClr val="33CC33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Text-based </a:t>
            </a:r>
            <a:br>
              <a:rPr lang="en-US" smtClean="0"/>
            </a:br>
            <a:r>
              <a:rPr lang="en-US" smtClean="0"/>
              <a:t>Intentional Query Suggestion</a:t>
            </a:r>
            <a:endParaRPr lang="en-GB" smtClean="0"/>
          </a:p>
        </p:txBody>
      </p:sp>
      <p:sp>
        <p:nvSpPr>
          <p:cNvPr id="1028" name="Textplatzhalter 2"/>
          <p:cNvSpPr>
            <a:spLocks noGrp="1"/>
          </p:cNvSpPr>
          <p:nvPr>
            <p:ph type="body" sz="half" idx="1"/>
          </p:nvPr>
        </p:nvSpPr>
        <p:spPr>
          <a:xfrm>
            <a:off x="838200" y="2209800"/>
            <a:ext cx="7772400" cy="1676400"/>
          </a:xfrm>
        </p:spPr>
        <p:txBody>
          <a:bodyPr/>
          <a:lstStyle/>
          <a:p>
            <a:pPr marL="361950" lvl="1" indent="-361950" eaLnBrk="1" hangingPunct="1">
              <a:spcBef>
                <a:spcPct val="30000"/>
              </a:spcBef>
              <a:buSzTx/>
              <a:defRPr/>
            </a:pPr>
            <a:r>
              <a:rPr lang="en-US" sz="2200" dirty="0" smtClean="0"/>
              <a:t>dataset containing explicit intentional queries</a:t>
            </a:r>
          </a:p>
          <a:p>
            <a:pPr marL="762000" lvl="2" indent="-361950" eaLnBrk="1" hangingPunct="1">
              <a:spcBef>
                <a:spcPct val="30000"/>
              </a:spcBef>
              <a:buSzTx/>
              <a:defRPr/>
            </a:pPr>
            <a:r>
              <a:rPr lang="en-US" sz="1600" dirty="0" smtClean="0"/>
              <a:t>extracted from MSN log employing the algorithm from [Strohmaier08a]</a:t>
            </a:r>
            <a:endParaRPr lang="en-GB" sz="2200" dirty="0" smtClean="0"/>
          </a:p>
          <a:p>
            <a:r>
              <a:rPr lang="en-GB" sz="2200" dirty="0" smtClean="0"/>
              <a:t>implicit intentional queries are textually compared to </a:t>
            </a:r>
            <a:br>
              <a:rPr lang="en-GB" sz="2200" dirty="0" smtClean="0"/>
            </a:br>
            <a:r>
              <a:rPr lang="en-GB" sz="2200" dirty="0" smtClean="0"/>
              <a:t>all explicit intentional queries</a:t>
            </a:r>
          </a:p>
          <a:p>
            <a:r>
              <a:rPr lang="en-GB" sz="2200" dirty="0" smtClean="0"/>
              <a:t>used Jaccard Similarity Measure [BaezaYates99]</a:t>
            </a:r>
          </a:p>
          <a:p>
            <a:endParaRPr lang="en-GB" sz="2200" dirty="0" smtClean="0"/>
          </a:p>
          <a:p>
            <a:endParaRPr lang="en-GB" sz="2200" dirty="0" smtClean="0"/>
          </a:p>
          <a:p>
            <a:endParaRPr lang="en-GB" sz="2200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790825" y="4572000"/>
          <a:ext cx="3305175" cy="838200"/>
        </p:xfrm>
        <a:graphic>
          <a:graphicData uri="http://schemas.openxmlformats.org/presentationml/2006/ole">
            <p:oleObj spid="_x0000_s1026" name="Formel" r:id="rId5" imgW="1371600" imgH="4698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mtClean="0"/>
              <a:t>Neighborhood – based </a:t>
            </a:r>
            <a:br>
              <a:rPr lang="en-US" smtClean="0"/>
            </a:br>
            <a:r>
              <a:rPr lang="en-US" smtClean="0"/>
              <a:t>Intentional Query Suggestion</a:t>
            </a:r>
          </a:p>
        </p:txBody>
      </p:sp>
      <p:sp>
        <p:nvSpPr>
          <p:cNvPr id="13315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2209800"/>
            <a:ext cx="8077200" cy="609600"/>
          </a:xfrm>
        </p:spPr>
        <p:txBody>
          <a:bodyPr/>
          <a:lstStyle/>
          <a:p>
            <a:r>
              <a:rPr lang="en-US" sz="2000" smtClean="0"/>
              <a:t>based on query log </a:t>
            </a:r>
            <a:r>
              <a:rPr lang="en-GB" sz="2000" smtClean="0"/>
              <a:t>data </a:t>
            </a:r>
            <a:r>
              <a:rPr lang="de-AT" sz="2000" smtClean="0"/>
              <a:t>we construct a bipartite graph, where </a:t>
            </a:r>
            <a:endParaRPr lang="en-GB" sz="1800" i="1" smtClean="0"/>
          </a:p>
          <a:p>
            <a:pPr lvl="1"/>
            <a:endParaRPr lang="en-GB" sz="1800" i="1" smtClean="0"/>
          </a:p>
          <a:p>
            <a:pPr lvl="1"/>
            <a:endParaRPr lang="en-GB" sz="1800" i="1" smtClean="0"/>
          </a:p>
          <a:p>
            <a:pPr lvl="1"/>
            <a:endParaRPr lang="en-GB" sz="1800" i="1" smtClean="0"/>
          </a:p>
          <a:p>
            <a:pPr lvl="1"/>
            <a:endParaRPr lang="en-GB" sz="1800" smtClean="0"/>
          </a:p>
          <a:p>
            <a:pPr>
              <a:buFont typeface="Wingdings" pitchFamily="2" charset="2"/>
              <a:buNone/>
            </a:pPr>
            <a:endParaRPr lang="en-US" sz="2200" smtClean="0"/>
          </a:p>
          <a:p>
            <a:endParaRPr lang="en-US" sz="2200" smtClean="0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/>
        </p:nvGraphicFramePr>
        <p:xfrm>
          <a:off x="1905000" y="3657600"/>
          <a:ext cx="5181600" cy="1676400"/>
        </p:xfrm>
        <a:graphic>
          <a:graphicData uri="http://schemas.openxmlformats.org/drawingml/2006/table">
            <a:tbl>
              <a:tblPr/>
              <a:tblGrid>
                <a:gridCol w="1002890"/>
                <a:gridCol w="2454797"/>
                <a:gridCol w="1723913"/>
              </a:tblGrid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Type</a:t>
                      </a:r>
                      <a:endParaRPr lang="de-A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Query</a:t>
                      </a:r>
                      <a:endParaRPr lang="de-A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Date</a:t>
                      </a:r>
                      <a:endParaRPr lang="de-A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12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u,1  </a:t>
                      </a:r>
                      <a:endParaRPr lang="de-A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types</a:t>
                      </a:r>
                      <a:r>
                        <a:rPr lang="de-A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de-A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diet</a:t>
                      </a: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A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pills</a:t>
                      </a:r>
                      <a:endParaRPr lang="de-A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2006-05-24 13:34:16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12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u,2 </a:t>
                      </a:r>
                      <a:endParaRPr lang="de-A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Lipo6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2006-05-24 13:36:24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12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u,3</a:t>
                      </a:r>
                      <a:endParaRPr lang="de-A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lose 20 </a:t>
                      </a:r>
                      <a:r>
                        <a:rPr lang="de-A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pounds</a:t>
                      </a: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 in 8 </a:t>
                      </a:r>
                      <a:r>
                        <a:rPr lang="de-A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weeks</a:t>
                      </a:r>
                      <a:endParaRPr lang="de-A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2006-05-24 13:37:23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12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e,1 </a:t>
                      </a:r>
                      <a:endParaRPr lang="de-A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lose </a:t>
                      </a:r>
                      <a:r>
                        <a:rPr lang="de-A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weight</a:t>
                      </a: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 fast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2006-05-24 13:38:42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12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u,4 </a:t>
                      </a:r>
                      <a:endParaRPr lang="de-A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lose </a:t>
                      </a:r>
                      <a:r>
                        <a:rPr lang="de-A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weight</a:t>
                      </a: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 fast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2006-05-24 13:39:06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12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u,5 </a:t>
                      </a:r>
                      <a:endParaRPr lang="de-A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weight</a:t>
                      </a: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A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loss</a:t>
                      </a: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A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upplements</a:t>
                      </a:r>
                      <a:endParaRPr lang="de-A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2006-05-24 13:39:51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12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u,6 </a:t>
                      </a:r>
                      <a:endParaRPr lang="de-A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weight</a:t>
                      </a: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A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loss</a:t>
                      </a: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AT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supplements</a:t>
                      </a:r>
                      <a:endParaRPr lang="de-A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200" dirty="0">
                          <a:latin typeface="Times New Roman"/>
                          <a:ea typeface="Times New Roman"/>
                          <a:cs typeface="Times New Roman"/>
                        </a:rPr>
                        <a:t>2006-05-24 13:39:56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752600" y="5638800"/>
            <a:ext cx="5943600" cy="984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 algn="ctr">
              <a:defRPr/>
            </a:pPr>
            <a:r>
              <a:rPr lang="en-US" sz="2000" dirty="0">
                <a:latin typeface="Arial" charset="0"/>
                <a:cs typeface="+mn-cs"/>
              </a:rPr>
              <a:t>	use neighboring queries to further describe and </a:t>
            </a:r>
            <a:br>
              <a:rPr lang="en-US" sz="2000" dirty="0">
                <a:latin typeface="Arial" charset="0"/>
                <a:cs typeface="+mn-cs"/>
              </a:rPr>
            </a:br>
            <a:r>
              <a:rPr lang="en-US" sz="2000" dirty="0">
                <a:latin typeface="Arial" charset="0"/>
                <a:cs typeface="+mn-cs"/>
              </a:rPr>
              <a:t>characterize explicit intentional queries</a:t>
            </a:r>
          </a:p>
          <a:p>
            <a:pPr algn="ctr">
              <a:defRPr/>
            </a:pPr>
            <a:endParaRPr lang="de-AT" dirty="0">
              <a:latin typeface="Arial" charset="0"/>
              <a:cs typeface="+mn-cs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685800" y="27432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4375" lvl="1" indent="-257175">
              <a:buFont typeface="Wingdings" pitchFamily="2" charset="2"/>
              <a:buChar char="§"/>
            </a:pPr>
            <a:r>
              <a:rPr lang="en-US"/>
              <a:t>nodes of one type correspond to </a:t>
            </a:r>
            <a:r>
              <a:rPr lang="en-US" i="1"/>
              <a:t>explicit </a:t>
            </a:r>
            <a:r>
              <a:rPr lang="en-US"/>
              <a:t>intentional queries and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1143000" y="3124200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lvl="1" indent="-266700">
              <a:buFont typeface="Wingdings" pitchFamily="2" charset="2"/>
              <a:buChar char="§"/>
            </a:pPr>
            <a:r>
              <a:rPr lang="en-US" dirty="0"/>
              <a:t>nodes of the </a:t>
            </a:r>
            <a:r>
              <a:rPr lang="en-US" dirty="0" smtClean="0"/>
              <a:t>second </a:t>
            </a:r>
            <a:r>
              <a:rPr lang="en-US" dirty="0"/>
              <a:t>type correspond to </a:t>
            </a:r>
            <a:r>
              <a:rPr lang="de-AT" i="1" dirty="0" err="1"/>
              <a:t>implicit</a:t>
            </a:r>
            <a:r>
              <a:rPr lang="de-AT" i="1" dirty="0"/>
              <a:t> </a:t>
            </a:r>
            <a:r>
              <a:rPr lang="de-AT" dirty="0"/>
              <a:t>intentional </a:t>
            </a:r>
            <a:r>
              <a:rPr lang="de-AT" dirty="0" err="1"/>
              <a:t>queries</a:t>
            </a:r>
            <a:endParaRPr lang="de-AT" dirty="0"/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609600" y="4267200"/>
            <a:ext cx="1219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1000" dirty="0" err="1"/>
              <a:t>containing</a:t>
            </a:r>
            <a:r>
              <a:rPr lang="de-AT" sz="1000" dirty="0"/>
              <a:t> </a:t>
            </a:r>
            <a:r>
              <a:rPr lang="de-AT" sz="1000" dirty="0" err="1"/>
              <a:t>goals</a:t>
            </a:r>
            <a:endParaRPr lang="de-AT" sz="1000" dirty="0"/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609600" y="4724400"/>
            <a:ext cx="1219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1000"/>
              <a:t>containing goals</a:t>
            </a:r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609600" y="4495800"/>
            <a:ext cx="1219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1000"/>
              <a:t>containing goals</a:t>
            </a:r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7086600" y="3829050"/>
            <a:ext cx="1371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1000"/>
              <a:t>not containing goals</a:t>
            </a:r>
          </a:p>
        </p:txBody>
      </p:sp>
      <p:sp>
        <p:nvSpPr>
          <p:cNvPr id="20" name="Textfeld 19"/>
          <p:cNvSpPr txBox="1">
            <a:spLocks noChangeArrowheads="1"/>
          </p:cNvSpPr>
          <p:nvPr/>
        </p:nvSpPr>
        <p:spPr bwMode="auto">
          <a:xfrm>
            <a:off x="7086600" y="4048125"/>
            <a:ext cx="1371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1000"/>
              <a:t>not containing goals</a:t>
            </a:r>
          </a:p>
        </p:txBody>
      </p:sp>
      <p:sp>
        <p:nvSpPr>
          <p:cNvPr id="21" name="Textfeld 20"/>
          <p:cNvSpPr txBox="1">
            <a:spLocks noChangeArrowheads="1"/>
          </p:cNvSpPr>
          <p:nvPr/>
        </p:nvSpPr>
        <p:spPr bwMode="auto">
          <a:xfrm>
            <a:off x="7086600" y="4886325"/>
            <a:ext cx="1371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1000"/>
              <a:t>not containing goals</a:t>
            </a:r>
          </a:p>
        </p:txBody>
      </p:sp>
      <p:sp>
        <p:nvSpPr>
          <p:cNvPr id="22" name="Textfeld 21"/>
          <p:cNvSpPr txBox="1">
            <a:spLocks noChangeArrowheads="1"/>
          </p:cNvSpPr>
          <p:nvPr/>
        </p:nvSpPr>
        <p:spPr bwMode="auto">
          <a:xfrm>
            <a:off x="7086600" y="5087938"/>
            <a:ext cx="1371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1000"/>
              <a:t>not containing goals</a:t>
            </a:r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2900363" y="3876675"/>
            <a:ext cx="2466975" cy="195263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auto">
          <a:xfrm>
            <a:off x="2905125" y="4086225"/>
            <a:ext cx="2466975" cy="195263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23" name="Rechteck 22"/>
          <p:cNvSpPr>
            <a:spLocks noChangeArrowheads="1"/>
          </p:cNvSpPr>
          <p:nvPr/>
        </p:nvSpPr>
        <p:spPr bwMode="auto">
          <a:xfrm>
            <a:off x="2900363" y="4924425"/>
            <a:ext cx="2466975" cy="195263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24" name="Rechteck 23"/>
          <p:cNvSpPr>
            <a:spLocks noChangeArrowheads="1"/>
          </p:cNvSpPr>
          <p:nvPr/>
        </p:nvSpPr>
        <p:spPr bwMode="auto">
          <a:xfrm>
            <a:off x="2905125" y="5133975"/>
            <a:ext cx="2466975" cy="195263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25" name="Rechteck 24"/>
          <p:cNvSpPr>
            <a:spLocks noChangeArrowheads="1"/>
          </p:cNvSpPr>
          <p:nvPr/>
        </p:nvSpPr>
        <p:spPr bwMode="auto">
          <a:xfrm>
            <a:off x="2900363" y="4295775"/>
            <a:ext cx="2466975" cy="195263"/>
          </a:xfrm>
          <a:prstGeom prst="rect">
            <a:avLst/>
          </a:prstGeom>
          <a:noFill/>
          <a:ln w="19050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26" name="Rechteck 25"/>
          <p:cNvSpPr>
            <a:spLocks noChangeArrowheads="1"/>
          </p:cNvSpPr>
          <p:nvPr/>
        </p:nvSpPr>
        <p:spPr bwMode="auto">
          <a:xfrm>
            <a:off x="2900363" y="4500563"/>
            <a:ext cx="2466975" cy="195262"/>
          </a:xfrm>
          <a:prstGeom prst="rect">
            <a:avLst/>
          </a:prstGeom>
          <a:noFill/>
          <a:ln w="19050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27" name="Rechteck 26"/>
          <p:cNvSpPr>
            <a:spLocks noChangeArrowheads="1"/>
          </p:cNvSpPr>
          <p:nvPr/>
        </p:nvSpPr>
        <p:spPr bwMode="auto">
          <a:xfrm>
            <a:off x="2905125" y="4714875"/>
            <a:ext cx="2466975" cy="195263"/>
          </a:xfrm>
          <a:prstGeom prst="rect">
            <a:avLst/>
          </a:prstGeom>
          <a:noFill/>
          <a:ln w="19050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29" name="Rechteck 28"/>
          <p:cNvSpPr>
            <a:spLocks noChangeArrowheads="1"/>
          </p:cNvSpPr>
          <p:nvPr/>
        </p:nvSpPr>
        <p:spPr bwMode="auto">
          <a:xfrm>
            <a:off x="685800" y="4267200"/>
            <a:ext cx="990600" cy="228600"/>
          </a:xfrm>
          <a:prstGeom prst="rect">
            <a:avLst/>
          </a:prstGeom>
          <a:noFill/>
          <a:ln w="19050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30" name="Rechteck 29"/>
          <p:cNvSpPr>
            <a:spLocks noChangeArrowheads="1"/>
          </p:cNvSpPr>
          <p:nvPr/>
        </p:nvSpPr>
        <p:spPr bwMode="auto">
          <a:xfrm>
            <a:off x="685800" y="4495800"/>
            <a:ext cx="990600" cy="228600"/>
          </a:xfrm>
          <a:prstGeom prst="rect">
            <a:avLst/>
          </a:prstGeom>
          <a:noFill/>
          <a:ln w="19050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31" name="Rechteck 30"/>
          <p:cNvSpPr>
            <a:spLocks noChangeArrowheads="1"/>
          </p:cNvSpPr>
          <p:nvPr/>
        </p:nvSpPr>
        <p:spPr bwMode="auto">
          <a:xfrm>
            <a:off x="685800" y="4724400"/>
            <a:ext cx="990600" cy="228600"/>
          </a:xfrm>
          <a:prstGeom prst="rect">
            <a:avLst/>
          </a:prstGeom>
          <a:noFill/>
          <a:ln w="19050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32" name="Rechteck 31"/>
          <p:cNvSpPr>
            <a:spLocks noChangeArrowheads="1"/>
          </p:cNvSpPr>
          <p:nvPr/>
        </p:nvSpPr>
        <p:spPr bwMode="auto">
          <a:xfrm>
            <a:off x="7162801" y="3862387"/>
            <a:ext cx="1219200" cy="195263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33" name="Rechteck 32"/>
          <p:cNvSpPr>
            <a:spLocks noChangeArrowheads="1"/>
          </p:cNvSpPr>
          <p:nvPr/>
        </p:nvSpPr>
        <p:spPr bwMode="auto">
          <a:xfrm>
            <a:off x="7162800" y="4071937"/>
            <a:ext cx="1219200" cy="195263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34" name="Rechteck 33"/>
          <p:cNvSpPr>
            <a:spLocks noChangeArrowheads="1"/>
          </p:cNvSpPr>
          <p:nvPr/>
        </p:nvSpPr>
        <p:spPr bwMode="auto">
          <a:xfrm>
            <a:off x="7162800" y="4910137"/>
            <a:ext cx="1219200" cy="195263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35" name="Rechteck 34"/>
          <p:cNvSpPr>
            <a:spLocks noChangeArrowheads="1"/>
          </p:cNvSpPr>
          <p:nvPr/>
        </p:nvSpPr>
        <p:spPr bwMode="auto">
          <a:xfrm>
            <a:off x="7162800" y="5129212"/>
            <a:ext cx="1219200" cy="195263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15" grpId="0" animBg="1"/>
      <p:bldP spid="16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Grafik 0" descr="newBipartiteGraph.jp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81525" y="3733800"/>
            <a:ext cx="45624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itel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 smtClean="0"/>
              <a:t>Parametric model</a:t>
            </a:r>
            <a:endParaRPr lang="de-AT" smtClean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257800" y="1828800"/>
            <a:ext cx="3124200" cy="838200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Distance P</a:t>
            </a:r>
            <a:r>
              <a:rPr lang="en-US" sz="1800" kern="1200" baseline="-25000" dirty="0" smtClean="0">
                <a:latin typeface="Arial" charset="0"/>
              </a:rPr>
              <a:t>d</a:t>
            </a:r>
          </a:p>
          <a:p>
            <a:pPr lvl="1">
              <a:defRPr/>
            </a:pPr>
            <a:r>
              <a:rPr lang="en-US" sz="1400" dirty="0" smtClean="0"/>
              <a:t>size of neighborhood N</a:t>
            </a:r>
            <a:endParaRPr lang="en-US" sz="2200" dirty="0" smtClean="0"/>
          </a:p>
          <a:p>
            <a:pPr>
              <a:defRPr/>
            </a:pPr>
            <a:endParaRPr lang="en-US" sz="2200" dirty="0" smtClean="0"/>
          </a:p>
        </p:txBody>
      </p:sp>
      <p:sp>
        <p:nvSpPr>
          <p:cNvPr id="25" name="Geschweifte Klammer rechts 24"/>
          <p:cNvSpPr>
            <a:spLocks/>
          </p:cNvSpPr>
          <p:nvPr/>
        </p:nvSpPr>
        <p:spPr bwMode="auto">
          <a:xfrm>
            <a:off x="4191000" y="1600200"/>
            <a:ext cx="228600" cy="6096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4371975" y="1743075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P</a:t>
            </a:r>
            <a:r>
              <a:rPr lang="en-GB" sz="1600" baseline="-25000"/>
              <a:t>d</a:t>
            </a:r>
            <a:r>
              <a:rPr lang="en-GB" sz="1600"/>
              <a:t>=3</a:t>
            </a:r>
            <a:endParaRPr lang="de-AT" sz="1600"/>
          </a:p>
        </p:txBody>
      </p:sp>
      <p:sp>
        <p:nvSpPr>
          <p:cNvPr id="31" name="Ellipse 30"/>
          <p:cNvSpPr>
            <a:spLocks noChangeArrowheads="1"/>
          </p:cNvSpPr>
          <p:nvPr/>
        </p:nvSpPr>
        <p:spPr bwMode="auto">
          <a:xfrm>
            <a:off x="5715000" y="3886200"/>
            <a:ext cx="990600" cy="3048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graphicFrame>
        <p:nvGraphicFramePr>
          <p:cNvPr id="36" name="Tabelle 35"/>
          <p:cNvGraphicFramePr>
            <a:graphicFrameLocks noGrp="1"/>
          </p:cNvGraphicFramePr>
          <p:nvPr/>
        </p:nvGraphicFramePr>
        <p:xfrm>
          <a:off x="457200" y="1371600"/>
          <a:ext cx="3657600" cy="1676400"/>
        </p:xfrm>
        <a:graphic>
          <a:graphicData uri="http://schemas.openxmlformats.org/drawingml/2006/table">
            <a:tbl>
              <a:tblPr/>
              <a:tblGrid>
                <a:gridCol w="438634"/>
                <a:gridCol w="2002087"/>
                <a:gridCol w="1216879"/>
              </a:tblGrid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Times New Roman"/>
                        </a:rPr>
                        <a:t>Type</a:t>
                      </a:r>
                      <a:endParaRPr lang="de-A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Times New Roman"/>
                        </a:rPr>
                        <a:t>Query</a:t>
                      </a:r>
                      <a:endParaRPr lang="de-A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Date</a:t>
                      </a:r>
                      <a:endParaRPr lang="de-A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  <a:cs typeface="Times New Roman"/>
                        </a:rPr>
                        <a:t>u,1</a:t>
                      </a:r>
                      <a:endParaRPr lang="de-A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000">
                          <a:latin typeface="Times New Roman"/>
                          <a:ea typeface="Times New Roman"/>
                          <a:cs typeface="Times New Roman"/>
                        </a:rPr>
                        <a:t>types of diet pills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000">
                          <a:latin typeface="Times New Roman"/>
                          <a:ea typeface="Times New Roman"/>
                          <a:cs typeface="Times New Roman"/>
                        </a:rPr>
                        <a:t>2006-05-24 13:34:16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  <a:cs typeface="Times New Roman"/>
                        </a:rPr>
                        <a:t>u,2</a:t>
                      </a:r>
                      <a:endParaRPr lang="de-A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000" dirty="0">
                          <a:latin typeface="Times New Roman"/>
                          <a:ea typeface="Times New Roman"/>
                          <a:cs typeface="Times New Roman"/>
                        </a:rPr>
                        <a:t>Lipo6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000">
                          <a:latin typeface="Times New Roman"/>
                          <a:ea typeface="Times New Roman"/>
                          <a:cs typeface="Times New Roman"/>
                        </a:rPr>
                        <a:t>2006-05-24 13:36:24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  <a:cs typeface="Times New Roman"/>
                        </a:rPr>
                        <a:t>u,3</a:t>
                      </a:r>
                      <a:endParaRPr lang="de-A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000">
                          <a:latin typeface="Times New Roman"/>
                          <a:ea typeface="Times New Roman"/>
                          <a:cs typeface="Times New Roman"/>
                        </a:rPr>
                        <a:t>lose 20 pounds in 8 weeks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000" dirty="0">
                          <a:latin typeface="Times New Roman"/>
                          <a:ea typeface="Times New Roman"/>
                          <a:cs typeface="Times New Roman"/>
                        </a:rPr>
                        <a:t>2006-05-24 13:37:23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  <a:cs typeface="Times New Roman"/>
                        </a:rPr>
                        <a:t>e,1</a:t>
                      </a:r>
                      <a:endParaRPr lang="de-A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000">
                          <a:latin typeface="Times New Roman"/>
                          <a:ea typeface="Times New Roman"/>
                          <a:cs typeface="Times New Roman"/>
                        </a:rPr>
                        <a:t>lose weight fast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000">
                          <a:latin typeface="Times New Roman"/>
                          <a:ea typeface="Times New Roman"/>
                          <a:cs typeface="Times New Roman"/>
                        </a:rPr>
                        <a:t>2006-05-24 13:38:42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  <a:cs typeface="Times New Roman"/>
                        </a:rPr>
                        <a:t>u,4</a:t>
                      </a:r>
                      <a:endParaRPr lang="de-A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000" dirty="0">
                          <a:latin typeface="Times New Roman"/>
                          <a:ea typeface="Times New Roman"/>
                          <a:cs typeface="Times New Roman"/>
                        </a:rPr>
                        <a:t>lose </a:t>
                      </a:r>
                      <a:r>
                        <a:rPr lang="de-AT" sz="1000" dirty="0" err="1">
                          <a:latin typeface="Times New Roman"/>
                          <a:ea typeface="Times New Roman"/>
                          <a:cs typeface="Times New Roman"/>
                        </a:rPr>
                        <a:t>weight</a:t>
                      </a:r>
                      <a:r>
                        <a:rPr lang="de-AT" sz="1000" dirty="0">
                          <a:latin typeface="Times New Roman"/>
                          <a:ea typeface="Times New Roman"/>
                          <a:cs typeface="Times New Roman"/>
                        </a:rPr>
                        <a:t> fast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000">
                          <a:latin typeface="Times New Roman"/>
                          <a:ea typeface="Times New Roman"/>
                          <a:cs typeface="Times New Roman"/>
                        </a:rPr>
                        <a:t>2006-05-24 13:39:06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  <a:cs typeface="Times New Roman"/>
                        </a:rPr>
                        <a:t>u,5</a:t>
                      </a:r>
                      <a:endParaRPr lang="de-A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000" dirty="0" err="1">
                          <a:latin typeface="Times New Roman"/>
                          <a:ea typeface="Times New Roman"/>
                          <a:cs typeface="Times New Roman"/>
                        </a:rPr>
                        <a:t>weight</a:t>
                      </a:r>
                      <a:r>
                        <a:rPr lang="de-AT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AT" sz="1000" dirty="0" err="1">
                          <a:latin typeface="Times New Roman"/>
                          <a:ea typeface="Times New Roman"/>
                          <a:cs typeface="Times New Roman"/>
                        </a:rPr>
                        <a:t>loss</a:t>
                      </a:r>
                      <a:r>
                        <a:rPr lang="de-AT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AT" sz="1000" dirty="0" err="1">
                          <a:latin typeface="Times New Roman"/>
                          <a:ea typeface="Times New Roman"/>
                          <a:cs typeface="Times New Roman"/>
                        </a:rPr>
                        <a:t>upplements</a:t>
                      </a:r>
                      <a:endParaRPr lang="de-A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000">
                          <a:latin typeface="Times New Roman"/>
                          <a:ea typeface="Times New Roman"/>
                          <a:cs typeface="Times New Roman"/>
                        </a:rPr>
                        <a:t>2006-05-24 13:39:51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1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u,6</a:t>
                      </a:r>
                      <a:endParaRPr lang="de-A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000" dirty="0" err="1">
                          <a:latin typeface="Times New Roman"/>
                          <a:ea typeface="Times New Roman"/>
                          <a:cs typeface="Times New Roman"/>
                        </a:rPr>
                        <a:t>weight</a:t>
                      </a:r>
                      <a:r>
                        <a:rPr lang="de-AT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AT" sz="1000" dirty="0" err="1">
                          <a:latin typeface="Times New Roman"/>
                          <a:ea typeface="Times New Roman"/>
                          <a:cs typeface="Times New Roman"/>
                        </a:rPr>
                        <a:t>loss</a:t>
                      </a:r>
                      <a:r>
                        <a:rPr lang="de-AT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AT" sz="1000" dirty="0" err="1">
                          <a:latin typeface="Times New Roman"/>
                          <a:ea typeface="Times New Roman"/>
                          <a:cs typeface="Times New Roman"/>
                        </a:rPr>
                        <a:t>supplements</a:t>
                      </a:r>
                      <a:endParaRPr lang="de-A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de-AT" sz="1000" dirty="0">
                          <a:latin typeface="Times New Roman"/>
                          <a:ea typeface="Times New Roman"/>
                          <a:cs typeface="Times New Roman"/>
                        </a:rPr>
                        <a:t>2006-05-24 13:39:56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" name="Textplatzhalter 2"/>
          <p:cNvSpPr txBox="1">
            <a:spLocks/>
          </p:cNvSpPr>
          <p:nvPr/>
        </p:nvSpPr>
        <p:spPr bwMode="auto">
          <a:xfrm>
            <a:off x="5410200" y="54102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spcBef>
                <a:spcPct val="30000"/>
              </a:spcBef>
              <a:defRPr/>
            </a:pPr>
            <a:r>
              <a:rPr lang="en-US" sz="1600" kern="0" dirty="0">
                <a:latin typeface="+mn-lt"/>
                <a:cs typeface="+mn-cs"/>
              </a:rPr>
              <a:t>Excerpt of the corresponding Bipartite Graph</a:t>
            </a:r>
          </a:p>
        </p:txBody>
      </p:sp>
      <p:sp>
        <p:nvSpPr>
          <p:cNvPr id="39" name="Ellipse 38"/>
          <p:cNvSpPr>
            <a:spLocks noChangeArrowheads="1"/>
          </p:cNvSpPr>
          <p:nvPr/>
        </p:nvSpPr>
        <p:spPr bwMode="auto">
          <a:xfrm>
            <a:off x="838200" y="2133600"/>
            <a:ext cx="990600" cy="3048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41" name="Geschweifte Klammer rechts 40"/>
          <p:cNvSpPr>
            <a:spLocks/>
          </p:cNvSpPr>
          <p:nvPr/>
        </p:nvSpPr>
        <p:spPr bwMode="auto">
          <a:xfrm>
            <a:off x="4191000" y="2438400"/>
            <a:ext cx="228600" cy="6096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cxnSp>
        <p:nvCxnSpPr>
          <p:cNvPr id="44" name="Gerade Verbindung mit Pfeil 43"/>
          <p:cNvCxnSpPr>
            <a:cxnSpLocks noChangeShapeType="1"/>
          </p:cNvCxnSpPr>
          <p:nvPr/>
        </p:nvCxnSpPr>
        <p:spPr bwMode="auto">
          <a:xfrm>
            <a:off x="1905000" y="2362200"/>
            <a:ext cx="3581400" cy="1447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5" name="Ellipse 44"/>
          <p:cNvSpPr>
            <a:spLocks noChangeArrowheads="1"/>
          </p:cNvSpPr>
          <p:nvPr/>
        </p:nvSpPr>
        <p:spPr bwMode="auto">
          <a:xfrm>
            <a:off x="762000" y="2590800"/>
            <a:ext cx="1676400" cy="4572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sp>
        <p:nvSpPr>
          <p:cNvPr id="47" name="Ellipse 46"/>
          <p:cNvSpPr>
            <a:spLocks noChangeArrowheads="1"/>
          </p:cNvSpPr>
          <p:nvPr/>
        </p:nvSpPr>
        <p:spPr bwMode="auto">
          <a:xfrm>
            <a:off x="4724400" y="4800600"/>
            <a:ext cx="25146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400"/>
          </a:p>
        </p:txBody>
      </p:sp>
      <p:cxnSp>
        <p:nvCxnSpPr>
          <p:cNvPr id="48" name="Gerade Verbindung mit Pfeil 47"/>
          <p:cNvCxnSpPr>
            <a:cxnSpLocks noChangeShapeType="1"/>
          </p:cNvCxnSpPr>
          <p:nvPr/>
        </p:nvCxnSpPr>
        <p:spPr bwMode="auto">
          <a:xfrm>
            <a:off x="1752600" y="3124200"/>
            <a:ext cx="3048000" cy="1676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5" name="Textfeld 34"/>
          <p:cNvSpPr txBox="1">
            <a:spLocks noChangeArrowheads="1"/>
          </p:cNvSpPr>
          <p:nvPr/>
        </p:nvSpPr>
        <p:spPr bwMode="auto">
          <a:xfrm>
            <a:off x="4371975" y="257175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P</a:t>
            </a:r>
            <a:r>
              <a:rPr lang="en-GB" sz="1600" baseline="-25000"/>
              <a:t>d</a:t>
            </a:r>
            <a:r>
              <a:rPr lang="en-GB" sz="1600"/>
              <a:t>=3</a:t>
            </a:r>
            <a:endParaRPr lang="de-AT" sz="1600"/>
          </a:p>
        </p:txBody>
      </p:sp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838200" y="5257800"/>
          <a:ext cx="2971800" cy="681038"/>
        </p:xfrm>
        <a:graphic>
          <a:graphicData uri="http://schemas.openxmlformats.org/presentationml/2006/ole">
            <p:oleObj spid="_x0000_s2050" name="Formel" r:id="rId6" imgW="1777680" imgH="469800" progId="Equation.3">
              <p:embed/>
            </p:oleObj>
          </a:graphicData>
        </a:graphic>
      </p:graphicFrame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6400800" y="45720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i="1"/>
              <a:t>T(q</a:t>
            </a:r>
            <a:r>
              <a:rPr lang="en-GB" sz="1400" i="1" baseline="-25000"/>
              <a:t>e,1</a:t>
            </a:r>
            <a:r>
              <a:rPr lang="en-GB" sz="1400" i="1"/>
              <a:t>)</a:t>
            </a:r>
            <a:endParaRPr lang="de-AT" sz="1400"/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6477000" y="3654425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i="1"/>
              <a:t>q</a:t>
            </a:r>
            <a:r>
              <a:rPr lang="en-GB" sz="1400" i="1" baseline="-25000"/>
              <a:t>e,1</a:t>
            </a:r>
            <a:endParaRPr lang="de-AT" sz="1400"/>
          </a:p>
        </p:txBody>
      </p:sp>
      <p:sp>
        <p:nvSpPr>
          <p:cNvPr id="32" name="Textplatzhalter 2"/>
          <p:cNvSpPr txBox="1">
            <a:spLocks/>
          </p:cNvSpPr>
          <p:nvPr/>
        </p:nvSpPr>
        <p:spPr bwMode="auto">
          <a:xfrm>
            <a:off x="228600" y="44196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0975" lvl="1" indent="-95250" eaLnBrk="0" hangingPunct="0">
              <a:spcBef>
                <a:spcPct val="20000"/>
              </a:spcBef>
              <a:buSzPct val="85000"/>
              <a:buFont typeface="Wingdings" pitchFamily="2" charset="2"/>
              <a:buChar char="§"/>
              <a:defRPr/>
            </a:pPr>
            <a:r>
              <a:rPr lang="en-GB" sz="1400" i="1" dirty="0">
                <a:latin typeface="Arial" charset="0"/>
                <a:cs typeface="+mn-cs"/>
              </a:rPr>
              <a:t>T(q</a:t>
            </a:r>
            <a:r>
              <a:rPr lang="en-GB" sz="1400" i="1" baseline="-25000" dirty="0">
                <a:latin typeface="Arial" charset="0"/>
                <a:cs typeface="+mn-cs"/>
              </a:rPr>
              <a:t>e,1</a:t>
            </a:r>
            <a:r>
              <a:rPr lang="en-GB" sz="1400" i="1" dirty="0">
                <a:latin typeface="Arial" charset="0"/>
                <a:cs typeface="+mn-cs"/>
              </a:rPr>
              <a:t>) </a:t>
            </a:r>
            <a:r>
              <a:rPr lang="en-GB" sz="1400" dirty="0">
                <a:latin typeface="Arial" charset="0"/>
                <a:cs typeface="+mn-cs"/>
              </a:rPr>
              <a:t>=</a:t>
            </a:r>
            <a:br>
              <a:rPr lang="en-GB" sz="1400" dirty="0">
                <a:latin typeface="Arial" charset="0"/>
                <a:cs typeface="+mn-cs"/>
              </a:rPr>
            </a:br>
            <a:r>
              <a:rPr lang="en-GB" sz="1400" dirty="0">
                <a:latin typeface="Arial" charset="0"/>
                <a:cs typeface="+mn-cs"/>
              </a:rPr>
              <a:t> {“weight”, “loss”, “supplement”,  “</a:t>
            </a:r>
            <a:r>
              <a:rPr lang="en-GB" sz="1400" dirty="0" err="1">
                <a:latin typeface="Arial" charset="0"/>
                <a:cs typeface="+mn-cs"/>
              </a:rPr>
              <a:t>upplements</a:t>
            </a:r>
            <a:r>
              <a:rPr lang="en-GB" sz="1400" dirty="0">
                <a:latin typeface="Arial" charset="0"/>
                <a:cs typeface="+mn-cs"/>
              </a:rPr>
              <a:t>”}</a:t>
            </a:r>
            <a:endParaRPr lang="en-US" sz="1400" kern="0" dirty="0">
              <a:latin typeface="+mn-lt"/>
              <a:cs typeface="+mn-cs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 animBg="1"/>
      <p:bldP spid="26" grpId="0"/>
      <p:bldP spid="31" grpId="0" animBg="1"/>
      <p:bldP spid="38" grpId="0"/>
      <p:bldP spid="39" grpId="0" animBg="1"/>
      <p:bldP spid="41" grpId="0" animBg="1"/>
      <p:bldP spid="45" grpId="0" animBg="1"/>
      <p:bldP spid="47" grpId="0" animBg="1"/>
      <p:bldP spid="35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de-DE" smtClean="0"/>
              <a:t>Experimental Demonstrator</a:t>
            </a:r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4953000" y="1295400"/>
            <a:ext cx="4081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de-DE" sz="1600" i="1"/>
              <a:t>[joint work with student Ferdinand Wörister]</a:t>
            </a:r>
          </a:p>
        </p:txBody>
      </p:sp>
      <p:pic>
        <p:nvPicPr>
          <p:cNvPr id="1536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81200"/>
            <a:ext cx="8421688" cy="42672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75147" name="Rectangle 11"/>
          <p:cNvSpPr>
            <a:spLocks noChangeArrowheads="1"/>
          </p:cNvSpPr>
          <p:nvPr/>
        </p:nvSpPr>
        <p:spPr bwMode="auto">
          <a:xfrm>
            <a:off x="5435600" y="2952750"/>
            <a:ext cx="3327400" cy="1600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6.7|20.2|1|3.5|3|4.4|0.7|4.5|0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5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|15.8|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1.1|49.7|14.7|4.6|1.3|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|17.3|10.2|14.4|7.4|14.8|1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8|3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|42.6|7.6|6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5|9.8|1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2.4|14.6|23.7|25.8|7.2|6.5|3.1|2.3|1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6|12.7|7.8|7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5.8"/>
</p:tagLst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Standarddesign">
      <a:majorFont>
        <a:latin typeface="Supersonic BSK Medium"/>
        <a:ea typeface=""/>
        <a:cs typeface=""/>
      </a:majorFont>
      <a:minorFont>
        <a:latin typeface="Supersonic BSK Book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1602</Words>
  <Application>Microsoft Office PowerPoint</Application>
  <PresentationFormat>Bildschirmpräsentation (4:3)</PresentationFormat>
  <Paragraphs>372</Paragraphs>
  <Slides>18</Slides>
  <Notes>18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0" baseType="lpstr">
      <vt:lpstr>Standarddesign</vt:lpstr>
      <vt:lpstr>Formel</vt:lpstr>
      <vt:lpstr>Intentional Query Suggestion: Making User Goals More Explicit During Search</vt:lpstr>
      <vt:lpstr>Related Work</vt:lpstr>
      <vt:lpstr>Intentional Query Suggestion</vt:lpstr>
      <vt:lpstr>Research Overview</vt:lpstr>
      <vt:lpstr>Algorithm for  Intentional Query Suggestion</vt:lpstr>
      <vt:lpstr>Text-based  Intentional Query Suggestion</vt:lpstr>
      <vt:lpstr>Neighborhood – based  Intentional Query Suggestion</vt:lpstr>
      <vt:lpstr>Parametric model</vt:lpstr>
      <vt:lpstr>Experimental Demonstrator</vt:lpstr>
      <vt:lpstr>Preliminary Evaluation of Algorithm</vt:lpstr>
      <vt:lpstr>Step Back </vt:lpstr>
      <vt:lpstr>Influence on Search Results(1)</vt:lpstr>
      <vt:lpstr>Influence on Search Results(2)</vt:lpstr>
      <vt:lpstr>Influence on Click-Through</vt:lpstr>
      <vt:lpstr>Conclusions</vt:lpstr>
      <vt:lpstr>References</vt:lpstr>
      <vt:lpstr>End of Presentation</vt:lpstr>
      <vt:lpstr>Folie 18</vt:lpstr>
    </vt:vector>
  </TitlesOfParts>
  <Company>/TU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KDD process Knowledge Discovery from Databases</dc:title>
  <dc:creator>Mark Kroell</dc:creator>
  <cp:lastModifiedBy>mkroell</cp:lastModifiedBy>
  <cp:revision>1219</cp:revision>
  <dcterms:created xsi:type="dcterms:W3CDTF">2008-03-06T10:38:26Z</dcterms:created>
  <dcterms:modified xsi:type="dcterms:W3CDTF">2009-02-09T12:05:23Z</dcterms:modified>
</cp:coreProperties>
</file>