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0" r:id="rId2"/>
    <p:sldId id="291" r:id="rId3"/>
    <p:sldId id="292" r:id="rId4"/>
    <p:sldId id="293" r:id="rId5"/>
    <p:sldId id="294" r:id="rId6"/>
    <p:sldId id="256" r:id="rId7"/>
    <p:sldId id="295" r:id="rId8"/>
    <p:sldId id="264" r:id="rId9"/>
    <p:sldId id="258" r:id="rId10"/>
    <p:sldId id="269" r:id="rId11"/>
    <p:sldId id="260" r:id="rId12"/>
    <p:sldId id="268" r:id="rId13"/>
    <p:sldId id="266" r:id="rId14"/>
    <p:sldId id="267" r:id="rId15"/>
    <p:sldId id="261" r:id="rId16"/>
    <p:sldId id="270" r:id="rId17"/>
    <p:sldId id="271" r:id="rId18"/>
    <p:sldId id="262" r:id="rId19"/>
    <p:sldId id="272" r:id="rId20"/>
    <p:sldId id="273" r:id="rId21"/>
    <p:sldId id="275" r:id="rId22"/>
    <p:sldId id="277" r:id="rId23"/>
    <p:sldId id="278" r:id="rId24"/>
    <p:sldId id="29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7" r:id="rId36"/>
    <p:sldId id="263" r:id="rId37"/>
    <p:sldId id="288" r:id="rId38"/>
  </p:sldIdLst>
  <p:sldSz cx="9144000" cy="6858000" type="screen4x3"/>
  <p:notesSz cx="7102475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00" autoAdjust="0"/>
  </p:normalViewPr>
  <p:slideViewPr>
    <p:cSldViewPr showGuides="1">
      <p:cViewPr varScale="1">
        <p:scale>
          <a:sx n="71" d="100"/>
          <a:sy n="71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D72C594-754D-4E31-932C-162890FC6550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DBFCFA6-B3A9-42E0-B6B2-F2384D8503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http://www.flickr.com/photos/bcnbits/468186933/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http://www.flickr.com/photos/billselak/728806350/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mtClean="0"/>
              <a:t>http://www.flickr.com/photos/billselak/728806350/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http://flickr.com/photos/sigir2007/879635810/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http://flickr.com/photos/sigir2007/879635810/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http://www.flickr.com/photos/earthwatcher/528601379/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http://www.flickr.com/photos/twinsparc/8653608/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http://www.flickr.com/photos/twinsparc/8653608/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http://www.flickr.com/photos/twinsparc/8653608/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http://www.flickr.com/photos/twinsparc/8653608/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http://www.flickr.com/photos/redjar/136165399/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http://www.flickr.com/photos/redjar/136165399/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http://www.flickr.com/photos/redjar/136165399/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http://www.flickr.com/photos/alvin_/2457832920/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mtClean="0"/>
              <a:t>http://www.flickr.com/photos/earthwatcher/528601379/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http://www.flickr.com/photos/wolfgangstaudt/2174481713/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r>
              <a:rPr lang="es-ES" dirty="0" smtClean="0"/>
              <a:t>http://www.flickr.com/photos/kitsu/404092967/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http://www.flickr.com/photos/nidriel/210680853</a:t>
            </a:r>
          </a:p>
          <a:p>
            <a:r>
              <a:rPr lang="es-ES" dirty="0" smtClean="0"/>
              <a:t>http://www.flickr.com/photos/kankan/53973269/</a:t>
            </a:r>
          </a:p>
          <a:p>
            <a:r>
              <a:rPr lang="es-ES" dirty="0" smtClean="0"/>
              <a:t>http://www.flickr.com/photos/paranoide0/123300127/</a:t>
            </a:r>
          </a:p>
          <a:p>
            <a:r>
              <a:rPr lang="es-ES" dirty="0" smtClean="0"/>
              <a:t>http://www.flickr.com/photos/barjack/183619841/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http://www.flickr.com/photos/nidriel/210680853</a:t>
            </a:r>
          </a:p>
          <a:p>
            <a:r>
              <a:rPr lang="es-ES" dirty="0" smtClean="0"/>
              <a:t>http://www.flickr.com/photos/kankan/53973269/</a:t>
            </a:r>
          </a:p>
          <a:p>
            <a:r>
              <a:rPr lang="es-ES" dirty="0" smtClean="0"/>
              <a:t>http://www.flickr.com/photos/paranoide0/123300127/</a:t>
            </a:r>
          </a:p>
          <a:p>
            <a:r>
              <a:rPr lang="es-ES" dirty="0" smtClean="0"/>
              <a:t>http://www.flickr.com/photos/barjack/183619841/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http://www.flickr.com/photos/nidriel/210680853</a:t>
            </a:r>
          </a:p>
          <a:p>
            <a:r>
              <a:rPr lang="es-ES" dirty="0" smtClean="0"/>
              <a:t>http://www.flickr.com/photos/kankan/53973269/</a:t>
            </a:r>
          </a:p>
          <a:p>
            <a:r>
              <a:rPr lang="es-ES" dirty="0" smtClean="0"/>
              <a:t>http://www.flickr.com/photos/paranoide0/123300127/</a:t>
            </a:r>
          </a:p>
          <a:p>
            <a:r>
              <a:rPr lang="es-ES" dirty="0" smtClean="0"/>
              <a:t>http://www.flickr.com/photos/barjack/183619841/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http://www.flickr.com/photos/remolinos/2885859004/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FCFA6-B3A9-42E0-B6B2-F2384D8503E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B55D-7516-4F04-9BFD-308A75C44EAA}" type="datetimeFigureOut">
              <a:rPr lang="es-ES" smtClean="0"/>
              <a:pPr/>
              <a:t>01/02/2009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22CD-5430-4AF6-B18C-99CAEF3EF4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lum contrast="-10000"/>
          </a:blip>
          <a:srcRect l="12926" b="1292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8 Grupo"/>
          <p:cNvGrpSpPr/>
          <p:nvPr/>
        </p:nvGrpSpPr>
        <p:grpSpPr>
          <a:xfrm>
            <a:off x="285720" y="828430"/>
            <a:ext cx="8358246" cy="1600438"/>
            <a:chOff x="285720" y="357166"/>
            <a:chExt cx="8358246" cy="1600438"/>
          </a:xfrm>
        </p:grpSpPr>
        <p:sp>
          <p:nvSpPr>
            <p:cNvPr id="7" name="6 Rectángulo"/>
            <p:cNvSpPr/>
            <p:nvPr/>
          </p:nvSpPr>
          <p:spPr>
            <a:xfrm>
              <a:off x="285720" y="357166"/>
              <a:ext cx="321467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9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WSCD09</a:t>
              </a:r>
            </a:p>
            <a:p>
              <a:pPr algn="just"/>
              <a:r>
                <a:rPr lang="en-US" sz="2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Workshop on Web</a:t>
              </a:r>
            </a:p>
            <a:p>
              <a:pPr algn="just"/>
              <a:r>
                <a:rPr lang="en-US" sz="21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Search Click Data 2009</a:t>
              </a:r>
              <a:endParaRPr lang="es-ES" sz="2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214678" y="428604"/>
              <a:ext cx="5429288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6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Survey</a:t>
              </a:r>
              <a:r>
                <a:rPr lang="es-ES" sz="26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and </a:t>
              </a:r>
              <a:r>
                <a:rPr lang="es-ES" sz="26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evaluation</a:t>
              </a:r>
              <a:r>
                <a:rPr lang="es-ES" sz="26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of </a:t>
              </a:r>
              <a:r>
                <a:rPr lang="es-ES" sz="26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query</a:t>
              </a:r>
              <a:r>
                <a:rPr lang="es-ES" sz="26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</a:t>
              </a:r>
              <a:br>
                <a:rPr lang="es-ES" sz="26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</a:br>
              <a:r>
                <a:rPr lang="es-ES" sz="26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intent</a:t>
              </a:r>
              <a:r>
                <a:rPr lang="es-ES" sz="26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</a:t>
              </a:r>
              <a:r>
                <a:rPr lang="es-ES" sz="26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detection</a:t>
              </a:r>
              <a:r>
                <a:rPr lang="es-ES" sz="26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</a:t>
              </a:r>
              <a:r>
                <a:rPr lang="es-ES" sz="26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methods</a:t>
              </a:r>
              <a:endParaRPr lang="es-ES" sz="2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  <a:p>
              <a:r>
                <a:rPr lang="es-E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David J. Brenes, Daniel Gayo </a:t>
              </a:r>
              <a:r>
                <a:rPr lang="es-ES" sz="2000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Avello</a:t>
              </a:r>
              <a:r>
                <a:rPr lang="es-E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, </a:t>
              </a:r>
              <a:br>
                <a:rPr lang="es-E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</a:br>
              <a:r>
                <a:rPr lang="es-ES" sz="2000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Kilian</a:t>
              </a:r>
              <a:r>
                <a:rPr lang="es-E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Pérez-González </a:t>
              </a:r>
              <a:endParaRPr lang="es-E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71605" y="2643182"/>
            <a:ext cx="60722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is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just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one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51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51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1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dimensions</a:t>
            </a:r>
            <a:r>
              <a:rPr lang="es-ES" sz="51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</a:t>
            </a:r>
            <a:endParaRPr lang="es-ES" sz="51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-1428792" y="2791422"/>
            <a:ext cx="10347705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threePt" dir="t"/>
          </a:scene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thomas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bed and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breakfast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4572000" y="-142900"/>
            <a:ext cx="2403222" cy="7200000"/>
            <a:chOff x="4572000" y="-142900"/>
            <a:chExt cx="2403222" cy="7200000"/>
          </a:xfrm>
        </p:grpSpPr>
        <p:cxnSp>
          <p:nvCxnSpPr>
            <p:cNvPr id="8" name="7 Conector recto"/>
            <p:cNvCxnSpPr/>
            <p:nvPr/>
          </p:nvCxnSpPr>
          <p:spPr>
            <a:xfrm rot="5400000">
              <a:off x="972794" y="3456306"/>
              <a:ext cx="7200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4572000" y="0"/>
              <a:ext cx="24032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intent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 (</a:t>
              </a:r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transactional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?)</a:t>
              </a:r>
              <a:endParaRPr lang="es-E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-1428792" y="2791422"/>
            <a:ext cx="10347705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threePt" dir="t"/>
          </a:scene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thomas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bed and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breakfast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4572000" y="-142900"/>
            <a:ext cx="2403222" cy="7200000"/>
            <a:chOff x="4572000" y="-142900"/>
            <a:chExt cx="2403222" cy="7200000"/>
          </a:xfrm>
        </p:grpSpPr>
        <p:cxnSp>
          <p:nvCxnSpPr>
            <p:cNvPr id="8" name="7 Conector recto"/>
            <p:cNvCxnSpPr/>
            <p:nvPr/>
          </p:nvCxnSpPr>
          <p:spPr>
            <a:xfrm rot="5400000">
              <a:off x="972794" y="3456306"/>
              <a:ext cx="7200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4572000" y="0"/>
              <a:ext cx="24032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intent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 (</a:t>
              </a:r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transactional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?)</a:t>
              </a:r>
              <a:endParaRPr lang="es-E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endParaRPr>
            </a:p>
          </p:txBody>
        </p:sp>
      </p:grpSp>
      <p:grpSp>
        <p:nvGrpSpPr>
          <p:cNvPr id="3" name="20 Grupo"/>
          <p:cNvGrpSpPr/>
          <p:nvPr/>
        </p:nvGrpSpPr>
        <p:grpSpPr>
          <a:xfrm>
            <a:off x="32" y="2357430"/>
            <a:ext cx="9144000" cy="2634512"/>
            <a:chOff x="32" y="2357430"/>
            <a:chExt cx="9144000" cy="2634512"/>
          </a:xfrm>
        </p:grpSpPr>
        <p:cxnSp>
          <p:nvCxnSpPr>
            <p:cNvPr id="15" name="14 Conector recto"/>
            <p:cNvCxnSpPr/>
            <p:nvPr/>
          </p:nvCxnSpPr>
          <p:spPr>
            <a:xfrm flipH="1">
              <a:off x="32" y="2357430"/>
              <a:ext cx="9144000" cy="228601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 rot="20768990">
              <a:off x="71141" y="3791613"/>
              <a:ext cx="36231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topic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 (</a:t>
              </a:r>
              <a:r>
                <a:rPr lang="en-U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shopping/travel/lodging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?)</a:t>
              </a:r>
              <a:endParaRPr lang="es-E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-1428792" y="2791422"/>
            <a:ext cx="10347705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threePt" dir="t"/>
          </a:scene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thomas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bed and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breakfast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8 Grupo"/>
          <p:cNvGrpSpPr/>
          <p:nvPr/>
        </p:nvGrpSpPr>
        <p:grpSpPr>
          <a:xfrm>
            <a:off x="4572000" y="-142900"/>
            <a:ext cx="2403222" cy="7200000"/>
            <a:chOff x="4572000" y="-142900"/>
            <a:chExt cx="2403222" cy="7200000"/>
          </a:xfrm>
        </p:grpSpPr>
        <p:cxnSp>
          <p:nvCxnSpPr>
            <p:cNvPr id="8" name="7 Conector recto"/>
            <p:cNvCxnSpPr/>
            <p:nvPr/>
          </p:nvCxnSpPr>
          <p:spPr>
            <a:xfrm rot="5400000">
              <a:off x="972794" y="3456306"/>
              <a:ext cx="72000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4572000" y="0"/>
              <a:ext cx="24032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intent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 (</a:t>
              </a:r>
              <a:r>
                <a:rPr lang="es-ES" sz="72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transactional</a:t>
              </a:r>
              <a:r>
                <a:rPr lang="es-ES" sz="7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Jellyka - Estrya's Handwriting" pitchFamily="2" charset="0"/>
                </a:rPr>
                <a:t>?)</a:t>
              </a:r>
              <a:endParaRPr lang="es-E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endParaRPr>
            </a:p>
          </p:txBody>
        </p:sp>
      </p:grpSp>
      <p:cxnSp>
        <p:nvCxnSpPr>
          <p:cNvPr id="15" name="14 Conector recto"/>
          <p:cNvCxnSpPr/>
          <p:nvPr/>
        </p:nvCxnSpPr>
        <p:spPr>
          <a:xfrm flipH="1">
            <a:off x="32" y="2357430"/>
            <a:ext cx="9144000" cy="228601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0" y="2357430"/>
            <a:ext cx="9144000" cy="228601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 rot="875705">
            <a:off x="4632622" y="3909530"/>
            <a:ext cx="4523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geographical</a:t>
            </a:r>
            <a:r>
              <a:rPr lang="es-E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location</a:t>
            </a:r>
            <a:r>
              <a:rPr lang="es-E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(</a:t>
            </a:r>
            <a:r>
              <a:rPr lang="es-ES" sz="7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Virgin</a:t>
            </a:r>
            <a:r>
              <a:rPr lang="es-E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Islands</a:t>
            </a:r>
            <a:r>
              <a:rPr lang="es-E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?)</a:t>
            </a:r>
            <a:endParaRPr lang="es-E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1428792" y="2791422"/>
            <a:ext cx="10347705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threePt" dir="t"/>
          </a:scene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thomas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bed and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breakfast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20768990">
            <a:off x="71141" y="3791613"/>
            <a:ext cx="3623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topic</a:t>
            </a:r>
            <a:r>
              <a:rPr lang="es-E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(</a:t>
            </a:r>
            <a:r>
              <a:rPr lang="en-U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shopping/travel/lodging</a:t>
            </a:r>
            <a:r>
              <a:rPr lang="es-E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?)</a:t>
            </a:r>
            <a:endParaRPr lang="es-E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71605" y="2643182"/>
            <a:ext cx="60722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is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just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one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sz="4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51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51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1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dimensions</a:t>
            </a:r>
            <a:r>
              <a:rPr lang="es-ES" sz="51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</a:t>
            </a:r>
            <a:endParaRPr lang="es-ES" sz="51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rot="21253222">
            <a:off x="5194079" y="4128979"/>
            <a:ext cx="3288080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query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topic</a:t>
            </a:r>
            <a:endParaRPr lang="es-ES" sz="66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  <a:p>
            <a:pPr>
              <a:lnSpc>
                <a:spcPts val="4000"/>
              </a:lnSpc>
            </a:pP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geographical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location</a:t>
            </a:r>
            <a:endParaRPr lang="es-ES" sz="66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  <a:p>
            <a:pPr>
              <a:lnSpc>
                <a:spcPts val="4000"/>
              </a:lnSpc>
            </a:pP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commercial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/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product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/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job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seeking</a:t>
            </a:r>
            <a:endParaRPr lang="es-ES" sz="66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  <a:p>
            <a:pPr>
              <a:lnSpc>
                <a:spcPts val="4000"/>
              </a:lnSpc>
            </a:pP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...</a:t>
            </a:r>
          </a:p>
          <a:p>
            <a:pPr>
              <a:lnSpc>
                <a:spcPts val="4000"/>
              </a:lnSpc>
            </a:pP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human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vs ‘robot’ 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queries</a:t>
            </a:r>
            <a:endParaRPr lang="es-ES" sz="6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0000">
            <a:off x="7509828" y="5406419"/>
            <a:ext cx="1013048" cy="158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32" y="1571612"/>
            <a:ext cx="91440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KDD Cup 2005</a:t>
            </a:r>
            <a:br>
              <a:rPr lang="es-ES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5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LogCLEF</a:t>
            </a:r>
            <a:r>
              <a:rPr lang="es-ES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2009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WSCD</a:t>
            </a:r>
            <a:r>
              <a:rPr lang="es-E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’</a:t>
            </a:r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09</a:t>
            </a:r>
            <a:endParaRPr lang="es-ES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32" y="1571612"/>
            <a:ext cx="91440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KDD Cup 2005</a:t>
            </a:r>
            <a:br>
              <a:rPr lang="es-ES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54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LogCLEF</a:t>
            </a:r>
            <a:r>
              <a:rPr lang="es-ES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2009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WSCD</a:t>
            </a:r>
            <a:r>
              <a:rPr lang="es-E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’</a:t>
            </a:r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09</a:t>
            </a:r>
            <a:endParaRPr lang="es-ES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21253222">
            <a:off x="1367514" y="1355923"/>
            <a:ext cx="258115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query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topic</a:t>
            </a:r>
            <a:r>
              <a:rPr lang="es-E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classification</a:t>
            </a:r>
            <a:endParaRPr lang="es-ES" sz="6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462310">
            <a:off x="3927212" y="2916110"/>
            <a:ext cx="505619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log analysis and geographic </a:t>
            </a:r>
            <a:r>
              <a:rPr lang="en-US" sz="66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uery </a:t>
            </a:r>
            <a:r>
              <a:rPr lang="en-US" sz="66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dentification</a:t>
            </a:r>
            <a:endParaRPr lang="es-ES" sz="6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60000">
            <a:off x="233662" y="4264671"/>
            <a:ext cx="2640466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user goals</a:t>
            </a:r>
            <a:b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humans </a:t>
            </a:r>
            <a:r>
              <a:rPr lang="en-US" sz="6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vs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robots</a:t>
            </a:r>
            <a:b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topic analysis of queries</a:t>
            </a:r>
            <a:b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etc.</a:t>
            </a:r>
            <a:endParaRPr lang="es-ES" sz="6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9" name="8 Forma libre"/>
          <p:cNvSpPr/>
          <p:nvPr/>
        </p:nvSpPr>
        <p:spPr>
          <a:xfrm flipV="1">
            <a:off x="2889755" y="4000504"/>
            <a:ext cx="129989" cy="2272553"/>
          </a:xfrm>
          <a:custGeom>
            <a:avLst/>
            <a:gdLst>
              <a:gd name="connsiteX0" fmla="*/ 6724 w 129989"/>
              <a:gd name="connsiteY0" fmla="*/ 0 h 2272553"/>
              <a:gd name="connsiteX1" fmla="*/ 127748 w 129989"/>
              <a:gd name="connsiteY1" fmla="*/ 403412 h 2272553"/>
              <a:gd name="connsiteX2" fmla="*/ 20171 w 129989"/>
              <a:gd name="connsiteY2" fmla="*/ 900953 h 2272553"/>
              <a:gd name="connsiteX3" fmla="*/ 60512 w 129989"/>
              <a:gd name="connsiteY3" fmla="*/ 1223682 h 2272553"/>
              <a:gd name="connsiteX4" fmla="*/ 73959 w 129989"/>
              <a:gd name="connsiteY4" fmla="*/ 1640541 h 2272553"/>
              <a:gd name="connsiteX5" fmla="*/ 6724 w 129989"/>
              <a:gd name="connsiteY5" fmla="*/ 1963270 h 2272553"/>
              <a:gd name="connsiteX6" fmla="*/ 33618 w 129989"/>
              <a:gd name="connsiteY6" fmla="*/ 2272553 h 22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89" h="2272553">
                <a:moveTo>
                  <a:pt x="6724" y="0"/>
                </a:moveTo>
                <a:cubicBezTo>
                  <a:pt x="66115" y="126626"/>
                  <a:pt x="125507" y="253253"/>
                  <a:pt x="127748" y="403412"/>
                </a:cubicBezTo>
                <a:cubicBezTo>
                  <a:pt x="129989" y="553571"/>
                  <a:pt x="31377" y="764241"/>
                  <a:pt x="20171" y="900953"/>
                </a:cubicBezTo>
                <a:cubicBezTo>
                  <a:pt x="8965" y="1037665"/>
                  <a:pt x="51547" y="1100417"/>
                  <a:pt x="60512" y="1223682"/>
                </a:cubicBezTo>
                <a:cubicBezTo>
                  <a:pt x="69477" y="1346947"/>
                  <a:pt x="82924" y="1517276"/>
                  <a:pt x="73959" y="1640541"/>
                </a:cubicBezTo>
                <a:cubicBezTo>
                  <a:pt x="64994" y="1763806"/>
                  <a:pt x="13448" y="1857935"/>
                  <a:pt x="6724" y="1963270"/>
                </a:cubicBezTo>
                <a:cubicBezTo>
                  <a:pt x="0" y="2068605"/>
                  <a:pt x="16809" y="2170579"/>
                  <a:pt x="33618" y="2272553"/>
                </a:cubicBezTo>
              </a:path>
            </a:pathLst>
          </a:cu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71605" y="2000240"/>
            <a:ext cx="60722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However</a:t>
            </a:r>
            <a:r>
              <a:rPr lang="es-ES" sz="8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…</a:t>
            </a:r>
          </a:p>
          <a:p>
            <a:pPr algn="ctr"/>
            <a:r>
              <a:rPr lang="es-ES" sz="4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Topic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and </a:t>
            </a:r>
            <a:r>
              <a:rPr lang="es-ES" sz="4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are</a:t>
            </a:r>
            <a:br>
              <a:rPr lang="es-ES" sz="4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55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55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5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classical</a:t>
            </a:r>
            <a:r>
              <a:rPr lang="es-ES" sz="55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5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ones</a:t>
            </a:r>
            <a:endParaRPr lang="es-ES" sz="55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21253222">
            <a:off x="5061838" y="4898421"/>
            <a:ext cx="3552576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and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we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are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mainly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interested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b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in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query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intent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detection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</a:t>
            </a:r>
            <a:endParaRPr lang="es-ES" sz="7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0" y="29211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2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Our</a:t>
            </a:r>
            <a:r>
              <a:rPr lang="es-ES" sz="5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proposal</a:t>
            </a:r>
            <a:r>
              <a:rPr lang="es-ES" sz="5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2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for</a:t>
            </a:r>
            <a:r>
              <a:rPr lang="es-ES" sz="5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200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5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WSCD’09</a:t>
            </a:r>
            <a:endParaRPr lang="es-ES" sz="5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025" flipH="1">
            <a:off x="4323104" y="3166530"/>
            <a:ext cx="3929980" cy="280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0" y="141306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“To </a:t>
            </a:r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replicate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most of the </a:t>
            </a:r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techniques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to perform </a:t>
            </a:r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automatic query intent detection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in addition to study the feasibility of a pooling strategy </a:t>
            </a:r>
            <a:r>
              <a:rPr lang="en-US" sz="3200" i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à-la-TREC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to </a:t>
            </a:r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evaluate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the different techniques.”</a:t>
            </a:r>
          </a:p>
          <a:p>
            <a:pPr algn="just"/>
            <a:endParaRPr lang="en-US" sz="32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algn="just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“We hope to anticipate some of the </a:t>
            </a:r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benefits and difficulties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from a hypothetical </a:t>
            </a:r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bakeoff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on broad query classification.”</a:t>
            </a:r>
            <a:endParaRPr lang="es-ES" sz="3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0" y="928670"/>
            <a:ext cx="9144000" cy="5000660"/>
            <a:chOff x="0" y="642918"/>
            <a:chExt cx="9144000" cy="5000660"/>
          </a:xfrm>
        </p:grpSpPr>
        <p:grpSp>
          <p:nvGrpSpPr>
            <p:cNvPr id="9" name="8 Grupo"/>
            <p:cNvGrpSpPr/>
            <p:nvPr/>
          </p:nvGrpSpPr>
          <p:grpSpPr>
            <a:xfrm>
              <a:off x="874407" y="2252700"/>
              <a:ext cx="2357454" cy="3390878"/>
              <a:chOff x="874407" y="857232"/>
              <a:chExt cx="2357454" cy="339087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21215547">
                <a:off x="874407" y="857232"/>
                <a:ext cx="2357454" cy="300039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" name="6 CuadroTexto"/>
              <p:cNvSpPr txBox="1"/>
              <p:nvPr/>
            </p:nvSpPr>
            <p:spPr>
              <a:xfrm rot="21209772">
                <a:off x="1372445" y="3878778"/>
                <a:ext cx="1790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umanst521 BT" pitchFamily="34" charset="0"/>
                  </a:rPr>
                  <a:t>Andrei</a:t>
                </a:r>
                <a:r>
                  <a:rPr lang="es-ES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umanst521 BT" pitchFamily="34" charset="0"/>
                  </a:rPr>
                  <a:t> Z. </a:t>
                </a:r>
                <a:r>
                  <a:rPr lang="es-ES" dirty="0" err="1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umanst521 BT" pitchFamily="34" charset="0"/>
                  </a:rPr>
                  <a:t>Broder</a:t>
                </a:r>
                <a:endParaRPr lang="es-E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endParaRPr>
              </a:p>
            </p:txBody>
          </p:sp>
        </p:grpSp>
        <p:sp>
          <p:nvSpPr>
            <p:cNvPr id="8" name="7 Rectángulo"/>
            <p:cNvSpPr/>
            <p:nvPr/>
          </p:nvSpPr>
          <p:spPr>
            <a:xfrm>
              <a:off x="4572000" y="2538452"/>
              <a:ext cx="421484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Informational.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The intent is to acquire some information assumed to be present on one or more web pages.</a:t>
              </a:r>
            </a:p>
            <a:p>
              <a:pPr algn="just"/>
              <a:endPara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  <a:p>
              <a:pPr algn="just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Navigational.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The immediate intent is to reach a particular site.</a:t>
              </a:r>
            </a:p>
            <a:p>
              <a:pPr algn="just"/>
              <a:endPara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  <a:p>
              <a:pPr algn="just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Transactional.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The intent is to perform some web-mediated activity. </a:t>
              </a:r>
              <a:endParaRPr lang="es-E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0" y="642918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Query</a:t>
              </a:r>
              <a:r>
                <a:rPr lang="es-ES" sz="54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</a:t>
              </a:r>
              <a:r>
                <a:rPr lang="es-ES" sz="54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intent</a:t>
              </a:r>
              <a:endParaRPr lang="es-ES" sz="5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0" y="928670"/>
            <a:ext cx="9144000" cy="5000660"/>
            <a:chOff x="0" y="642918"/>
            <a:chExt cx="9144000" cy="5000660"/>
          </a:xfrm>
        </p:grpSpPr>
        <p:grpSp>
          <p:nvGrpSpPr>
            <p:cNvPr id="3" name="8 Grupo"/>
            <p:cNvGrpSpPr/>
            <p:nvPr/>
          </p:nvGrpSpPr>
          <p:grpSpPr>
            <a:xfrm>
              <a:off x="874407" y="2252700"/>
              <a:ext cx="2357454" cy="3390878"/>
              <a:chOff x="874407" y="857232"/>
              <a:chExt cx="2357454" cy="339087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21215547">
                <a:off x="874407" y="857232"/>
                <a:ext cx="2357454" cy="300039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" name="6 CuadroTexto"/>
              <p:cNvSpPr txBox="1"/>
              <p:nvPr/>
            </p:nvSpPr>
            <p:spPr>
              <a:xfrm rot="21209772">
                <a:off x="1372445" y="3878778"/>
                <a:ext cx="1790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umanst521 BT" pitchFamily="34" charset="0"/>
                  </a:rPr>
                  <a:t>Andrei</a:t>
                </a:r>
                <a:r>
                  <a:rPr lang="es-ES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umanst521 BT" pitchFamily="34" charset="0"/>
                  </a:rPr>
                  <a:t> Z. </a:t>
                </a:r>
                <a:r>
                  <a:rPr lang="es-ES" dirty="0" err="1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umanst521 BT" pitchFamily="34" charset="0"/>
                  </a:rPr>
                  <a:t>Broder</a:t>
                </a:r>
                <a:endParaRPr lang="es-E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endParaRPr>
              </a:p>
            </p:txBody>
          </p:sp>
        </p:grpSp>
        <p:sp>
          <p:nvSpPr>
            <p:cNvPr id="8" name="7 Rectángulo"/>
            <p:cNvSpPr/>
            <p:nvPr/>
          </p:nvSpPr>
          <p:spPr>
            <a:xfrm>
              <a:off x="4572000" y="2538452"/>
              <a:ext cx="421484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Informational.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The intent is to acquire some information assumed to be present on one or more web pages.</a:t>
              </a:r>
            </a:p>
            <a:p>
              <a:pPr algn="just"/>
              <a:endPara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  <a:p>
              <a:pPr algn="just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Navigational.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The immediate intent is to reach a particular site.</a:t>
              </a:r>
            </a:p>
            <a:p>
              <a:pPr algn="just"/>
              <a:endPara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  <a:p>
              <a:pPr algn="just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Transactional.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The intent is to perform some web-mediated activity. </a:t>
              </a:r>
              <a:endParaRPr lang="es-E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0" y="642918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Query</a:t>
              </a:r>
              <a:r>
                <a:rPr lang="es-ES" sz="5400" b="1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 </a:t>
              </a:r>
              <a:r>
                <a:rPr lang="es-ES" sz="5400" b="1" dirty="0" err="1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umanst521 BT" pitchFamily="34" charset="0"/>
                </a:rPr>
                <a:t>intent</a:t>
              </a:r>
              <a:endParaRPr lang="es-ES" sz="5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endParaRPr>
            </a:p>
          </p:txBody>
        </p:sp>
      </p:grpSp>
      <p:sp>
        <p:nvSpPr>
          <p:cNvPr id="9" name="8 Forma libre"/>
          <p:cNvSpPr/>
          <p:nvPr/>
        </p:nvSpPr>
        <p:spPr>
          <a:xfrm rot="20914707">
            <a:off x="3968519" y="4273548"/>
            <a:ext cx="601595" cy="241283"/>
          </a:xfrm>
          <a:custGeom>
            <a:avLst/>
            <a:gdLst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416" h="1481070">
                <a:moveTo>
                  <a:pt x="0" y="1481070"/>
                </a:moveTo>
                <a:cubicBezTo>
                  <a:pt x="139521" y="993024"/>
                  <a:pt x="627774" y="623902"/>
                  <a:pt x="1031312" y="432866"/>
                </a:cubicBezTo>
                <a:cubicBezTo>
                  <a:pt x="1434850" y="241830"/>
                  <a:pt x="2241091" y="402702"/>
                  <a:pt x="2421228" y="334851"/>
                </a:cubicBezTo>
                <a:lnTo>
                  <a:pt x="2112135" y="25758"/>
                </a:lnTo>
                <a:cubicBezTo>
                  <a:pt x="2157211" y="0"/>
                  <a:pt x="2680952" y="68687"/>
                  <a:pt x="2691684" y="180304"/>
                </a:cubicBezTo>
                <a:cubicBezTo>
                  <a:pt x="2702416" y="291921"/>
                  <a:pt x="2439473" y="493690"/>
                  <a:pt x="2176530" y="695459"/>
                </a:cubicBezTo>
              </a:path>
            </a:pathLst>
          </a:cu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 rot="60000">
            <a:off x="3354183" y="4666083"/>
            <a:ext cx="2600392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difficult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to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distinguish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...</a:t>
            </a:r>
            <a:endParaRPr lang="es-ES" sz="7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11" name="10 Forma libre"/>
          <p:cNvSpPr/>
          <p:nvPr/>
        </p:nvSpPr>
        <p:spPr>
          <a:xfrm rot="219133" flipV="1">
            <a:off x="4007570" y="5162428"/>
            <a:ext cx="601595" cy="241283"/>
          </a:xfrm>
          <a:custGeom>
            <a:avLst/>
            <a:gdLst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416" h="1481070">
                <a:moveTo>
                  <a:pt x="0" y="1481070"/>
                </a:moveTo>
                <a:cubicBezTo>
                  <a:pt x="139521" y="993024"/>
                  <a:pt x="627774" y="623902"/>
                  <a:pt x="1031312" y="432866"/>
                </a:cubicBezTo>
                <a:cubicBezTo>
                  <a:pt x="1434850" y="241830"/>
                  <a:pt x="2241091" y="402702"/>
                  <a:pt x="2421228" y="334851"/>
                </a:cubicBezTo>
                <a:lnTo>
                  <a:pt x="2112135" y="25758"/>
                </a:lnTo>
                <a:cubicBezTo>
                  <a:pt x="2157211" y="0"/>
                  <a:pt x="2680952" y="68687"/>
                  <a:pt x="2691684" y="180304"/>
                </a:cubicBezTo>
                <a:cubicBezTo>
                  <a:pt x="2702416" y="291921"/>
                  <a:pt x="2439473" y="493690"/>
                  <a:pt x="2176530" y="695459"/>
                </a:cubicBezTo>
              </a:path>
            </a:pathLst>
          </a:cu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endParaRPr lang="es-ES" sz="5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219521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Informational</a:t>
            </a:r>
            <a:endParaRPr lang="es-ES" sz="4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97976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Navigational</a:t>
            </a:r>
            <a:r>
              <a:rPr lang="es-ES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3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Transactional</a:t>
            </a:r>
            <a:endParaRPr lang="es-ES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33575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symptoms separation anxiety dogs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should snow dogs wear booties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what is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addison's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diseases for dogs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4806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yellowpages</a:t>
            </a:r>
            <a:endParaRPr lang="en-US" sz="1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huns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yellow pages.com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54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endParaRPr lang="es-ES" sz="5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219521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Informational</a:t>
            </a:r>
            <a:endParaRPr lang="es-ES" sz="4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0" y="1979768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Navigational</a:t>
            </a:r>
            <a:r>
              <a:rPr lang="es-ES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2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32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Transactional</a:t>
            </a:r>
            <a:endParaRPr lang="es-ES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33575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symptoms separation anxiety dogs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should snow dogs wear booties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what is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addison's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diseases for dogs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72000" y="34806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yellowpages</a:t>
            </a:r>
            <a:endParaRPr lang="en-US" sz="1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the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huns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yellow pages.com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 rot="20918222">
            <a:off x="5489496" y="4480739"/>
            <a:ext cx="3228769" cy="780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find</a:t>
            </a:r>
            <a:r>
              <a:rPr lang="es-ES" sz="8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the</a:t>
            </a:r>
            <a:r>
              <a:rPr lang="es-ES" sz="8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‘</a:t>
            </a: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right</a:t>
            </a:r>
            <a:r>
              <a:rPr lang="es-ES" sz="8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’ </a:t>
            </a: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website</a:t>
            </a:r>
            <a:endParaRPr lang="es-ES" sz="8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 rot="293642">
            <a:off x="805101" y="4657450"/>
            <a:ext cx="3167855" cy="780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find</a:t>
            </a:r>
            <a:r>
              <a:rPr lang="es-ES" sz="8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the</a:t>
            </a:r>
            <a:r>
              <a:rPr lang="es-ES" sz="8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‘</a:t>
            </a: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right</a:t>
            </a:r>
            <a:r>
              <a:rPr lang="es-ES" sz="8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’ </a:t>
            </a:r>
            <a:r>
              <a:rPr lang="es-ES" sz="8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answer</a:t>
            </a:r>
            <a:endParaRPr lang="es-ES" sz="8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60000">
            <a:off x="0" y="525561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telling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apart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informational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from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navigational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/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transactional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queries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matters</a:t>
            </a:r>
            <a:r>
              <a:rPr lang="es-ES" sz="7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</a:t>
            </a:r>
            <a:endParaRPr lang="es-ES" sz="7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0" y="714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detection</a:t>
            </a:r>
            <a:r>
              <a:rPr lang="es-E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br>
              <a:rPr lang="es-E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40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methods</a:t>
            </a:r>
            <a:r>
              <a:rPr lang="es-E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replicated</a:t>
            </a:r>
            <a:endParaRPr lang="es-ES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57" y="2236666"/>
            <a:ext cx="8501123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Lee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2005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click-through data + </a:t>
            </a:r>
            <a:r>
              <a:rPr lang="es-E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document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collection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ad hoc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thresholds</a:t>
            </a:r>
            <a:endParaRPr lang="es-E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>
              <a:lnSpc>
                <a:spcPts val="3500"/>
              </a:lnSpc>
            </a:pPr>
            <a:r>
              <a:rPr lang="es-ES" sz="2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Liu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2006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click-through data,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ad hoc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evidences</a:t>
            </a:r>
            <a:endParaRPr lang="es-E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>
              <a:lnSpc>
                <a:spcPts val="3500"/>
              </a:lnSpc>
            </a:pPr>
            <a:r>
              <a:rPr lang="es-ES" sz="2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Jansen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al.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2008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rule-</a:t>
            </a:r>
            <a:r>
              <a:rPr lang="es-E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based</a:t>
            </a:r>
            <a:endParaRPr lang="es-E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>
              <a:lnSpc>
                <a:spcPts val="35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Brenes and Gayo 2008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click-through data, </a:t>
            </a:r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ad hoc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evidences</a:t>
            </a:r>
            <a:endParaRPr lang="es-E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60000">
            <a:off x="3390905" y="4772073"/>
            <a:ext cx="55034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these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were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just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evaluated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methods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</a:t>
            </a:r>
          </a:p>
          <a:p>
            <a:pPr algn="r">
              <a:lnSpc>
                <a:spcPts val="4000"/>
              </a:lnSpc>
            </a:pP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those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requiring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training and/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or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external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corpora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/>
            </a:r>
            <a:b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were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left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for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future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research</a:t>
            </a:r>
            <a:r>
              <a:rPr lang="es-ES" sz="7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</a:t>
            </a:r>
            <a:endParaRPr lang="es-ES" sz="7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73860">
            <a:off x="714348" y="4572008"/>
            <a:ext cx="928694" cy="112003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18736">
            <a:off x="1901522" y="4608825"/>
            <a:ext cx="946800" cy="1119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82" y="3324249"/>
            <a:ext cx="3714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714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detection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b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methods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replicated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7" y="2236666"/>
            <a:ext cx="85011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Lee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 </a:t>
            </a: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2005</a:t>
            </a:r>
            <a:endParaRPr lang="es-E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>
              <a:lnSpc>
                <a:spcPts val="3500"/>
              </a:lnSpc>
            </a:pP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Click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distribution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from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clickthrough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-data) and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anchor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-link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distribution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from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document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collection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</a:p>
          <a:p>
            <a:pPr lvl="1">
              <a:lnSpc>
                <a:spcPts val="3500"/>
              </a:lnSpc>
            </a:pP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Flat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distributions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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informational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queries</a:t>
            </a:r>
            <a:endParaRPr lang="es-E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  <a:sym typeface="Wingdings" pitchFamily="2" charset="2"/>
            </a:endParaRP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Skewed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distributions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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navigational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/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transactional</a:t>
            </a:r>
            <a:endParaRPr lang="es-ES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  <a:sym typeface="Wingdings" pitchFamily="2" charset="2"/>
            </a:endParaRP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Additionally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,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average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number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of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clicks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per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query</a:t>
            </a:r>
            <a:endParaRPr lang="es-E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82" y="3324249"/>
            <a:ext cx="3714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714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detection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b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methods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replicated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7" y="2236666"/>
            <a:ext cx="8501123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Liu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 </a:t>
            </a: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2006</a:t>
            </a:r>
            <a:endParaRPr lang="es-E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>
              <a:lnSpc>
                <a:spcPts val="3500"/>
              </a:lnSpc>
            </a:pPr>
            <a:r>
              <a:rPr lang="es-ES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Clicks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Satisfied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nCS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number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sessions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where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user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clicked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at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most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</a:t>
            </a:r>
            <a:r>
              <a:rPr lang="es-E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results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n=2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  <a:endParaRPr lang="es-E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>
              <a:lnSpc>
                <a:spcPts val="3500"/>
              </a:lnSpc>
            </a:pP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top </a:t>
            </a:r>
            <a:r>
              <a:rPr lang="es-ES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Results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Satisfied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nRS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  <a:b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number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sessions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where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user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clicked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at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most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</a:t>
            </a:r>
            <a:b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top </a:t>
            </a:r>
            <a:r>
              <a:rPr lang="es-E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results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n=5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  <a:endParaRPr lang="es-E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Additionally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,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click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distribution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(Lee </a:t>
            </a:r>
            <a:r>
              <a:rPr lang="es-E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et al.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2005)</a:t>
            </a:r>
            <a:endParaRPr lang="es-E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82" y="3324249"/>
            <a:ext cx="3714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714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detection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b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methods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replicated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7" y="2236666"/>
            <a:ext cx="8501123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Jansen</a:t>
            </a: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 </a:t>
            </a: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2008</a:t>
            </a:r>
            <a:endParaRPr lang="es-E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>
              <a:lnSpc>
                <a:spcPts val="3500"/>
              </a:lnSpc>
            </a:pP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Navigational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:</a:t>
            </a:r>
          </a:p>
          <a:p>
            <a:pPr lvl="2">
              <a:lnSpc>
                <a:spcPts val="3500"/>
              </a:lnSpc>
            </a:pP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Contain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names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companies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businesses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organizations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or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people</a:t>
            </a:r>
            <a:endParaRPr lang="es-E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2">
              <a:lnSpc>
                <a:spcPts val="3500"/>
              </a:lnSpc>
            </a:pP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Contain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domain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suffixes</a:t>
            </a:r>
            <a:endParaRPr lang="es-E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2">
              <a:lnSpc>
                <a:spcPts val="3500"/>
              </a:lnSpc>
            </a:pP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They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have</a:t>
            </a:r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less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than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three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terms</a:t>
            </a:r>
            <a:endParaRPr lang="es-E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Most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data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obtained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from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Freebase</a:t>
            </a:r>
            <a: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http://www.freebase.com</a:t>
            </a:r>
            <a:endParaRPr lang="es-E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82" y="3324249"/>
            <a:ext cx="3714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0" y="714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Query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intent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detection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b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methods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replicated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7" y="2236666"/>
            <a:ext cx="850112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Brenes and Gayo 2008</a:t>
            </a: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Weight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most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popular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result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cPopular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Number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distinct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visited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results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cDistinct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</a:p>
          <a:p>
            <a:pPr lvl="1">
              <a:lnSpc>
                <a:spcPts val="3500"/>
              </a:lnSpc>
            </a:pP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Navigational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tend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to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appear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issolated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</a:t>
            </a:r>
            <a:r>
              <a:rPr lang="es-E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cSession</a:t>
            </a:r>
            <a:r>
              <a:rPr lang="es-E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85786" y="4286256"/>
            <a:ext cx="51435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285984" y="-18098"/>
            <a:ext cx="4572000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phenoxyphenyl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entertainment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tonight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jewish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christmas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mortgage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calculator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eoc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phi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famington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, new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mexico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oneida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indian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nation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</a:t>
            </a:r>
          </a:p>
          <a:p>
            <a:pPr algn="ctr"/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oneida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ny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 and "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employment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sim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city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4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cheats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benihana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of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novi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total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body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kc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ferenc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molnar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cucumber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shampoo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molton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brown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who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likes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grinding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in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wow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?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solitude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utah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ski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nick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nilsson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training in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orlando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homunculi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tattoo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robert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louis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stevenson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"+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quotes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ww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ii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military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installations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south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carolina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bogen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3016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sch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1830v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samsung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www.brookdaleliving.com</a:t>
            </a:r>
          </a:p>
          <a:p>
            <a:pPr algn="ctr"/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air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temperature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gauge</a:t>
            </a: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old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calvary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church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steelers</a:t>
            </a:r>
            <a:r>
              <a:rPr lang="es-ES" sz="17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 playoff </a:t>
            </a:r>
            <a:r>
              <a:rPr lang="es-ES" sz="17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endParaRPr lang="es-ES" sz="17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025" flipH="1">
            <a:off x="4323104" y="3166530"/>
            <a:ext cx="3929980" cy="2807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Proposed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evaluation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71736" y="1471666"/>
            <a:ext cx="657226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Precision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,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recall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and </a:t>
            </a:r>
            <a:r>
              <a:rPr lang="es-ES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F-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measure</a:t>
            </a:r>
            <a:endParaRPr lang="es-E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>
              <a:lnSpc>
                <a:spcPts val="3500"/>
              </a:lnSpc>
            </a:pP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6,624 </a:t>
            </a:r>
            <a:r>
              <a:rPr lang="es-E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(1‰)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were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manually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tagged</a:t>
            </a:r>
            <a:endParaRPr lang="es-ES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>
              <a:lnSpc>
                <a:spcPts val="3500"/>
              </a:lnSpc>
            </a:pP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10 </a:t>
            </a:r>
            <a:r>
              <a:rPr lang="es-E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judges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plus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authors</a:t>
            </a:r>
            <a:endParaRPr lang="es-E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>
              <a:lnSpc>
                <a:spcPts val="3500"/>
              </a:lnSpc>
            </a:pP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Each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judge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tagged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1,000 </a:t>
            </a:r>
            <a:r>
              <a:rPr lang="es-ES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(aprox.)</a:t>
            </a:r>
          </a:p>
          <a:p>
            <a:pPr>
              <a:lnSpc>
                <a:spcPts val="3500"/>
              </a:lnSpc>
            </a:pP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Third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judge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polished</a:t>
            </a:r>
            <a:r>
              <a:rPr lang="es-E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inconsistencies</a:t>
            </a:r>
            <a:endParaRPr lang="es-E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286116" y="4071942"/>
            <a:ext cx="50720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What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about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pooling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strategy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?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71736" y="1643050"/>
            <a:ext cx="657226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Unfeasible</a:t>
            </a:r>
            <a:r>
              <a:rPr lang="es-E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:(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81% actual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navigational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appear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in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pool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Most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of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queries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flagged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as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navigational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/>
            </a:r>
            <a:b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</a:b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80% of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the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queries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(5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million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)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to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be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manually</a:t>
            </a:r>
            <a:r>
              <a:rPr lang="es-ES" sz="2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 </a:t>
            </a:r>
            <a:r>
              <a:rPr lang="es-ES" sz="2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  <a:sym typeface="Wingdings" pitchFamily="2" charset="2"/>
              </a:rPr>
              <a:t>evaluated</a:t>
            </a:r>
            <a:endParaRPr lang="es-ES" sz="2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But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sample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was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pretty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“</a:t>
            </a:r>
            <a:r>
              <a:rPr lang="es-ES" sz="4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small</a:t>
            </a:r>
            <a:r>
              <a:rPr lang="es-E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”…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71736" y="1571612"/>
            <a:ext cx="6572264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Sure</a:t>
            </a:r>
            <a:r>
              <a:rPr lang="es-E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. </a:t>
            </a:r>
            <a:r>
              <a:rPr lang="es-ES" sz="3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Bigger</a:t>
            </a:r>
            <a:r>
              <a:rPr lang="es-E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samples</a:t>
            </a:r>
            <a:r>
              <a:rPr lang="es-E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74202">
            <a:off x="2599690" y="3885858"/>
            <a:ext cx="6950195" cy="14134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4202">
            <a:off x="4572765" y="3625641"/>
            <a:ext cx="5068430" cy="14134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74202">
            <a:off x="6526370" y="3358570"/>
            <a:ext cx="3158090" cy="14134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 rot="60000">
            <a:off x="4569399" y="5849481"/>
            <a:ext cx="421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Dolores </a:t>
            </a:r>
            <a:r>
              <a:rPr lang="es-ES" sz="54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Labs</a:t>
            </a:r>
            <a:r>
              <a:rPr lang="es-ES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Blog: a </a:t>
            </a:r>
            <a:r>
              <a:rPr lang="es-ES" sz="54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must</a:t>
            </a:r>
            <a:r>
              <a:rPr lang="es-ES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54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read</a:t>
            </a:r>
            <a:r>
              <a:rPr lang="es-ES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!</a:t>
            </a:r>
            <a:endParaRPr lang="es-ES" sz="54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-10000" contrast="-30000"/>
          </a:blip>
          <a:srcRect l="4170" r="6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1636907"/>
            <a:ext cx="9144000" cy="358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And 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what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</a:p>
          <a:p>
            <a:pPr algn="ctr">
              <a:lnSpc>
                <a:spcPts val="9000"/>
              </a:lnSpc>
            </a:pPr>
            <a:r>
              <a:rPr lang="es-ES" sz="90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about</a:t>
            </a:r>
            <a:r>
              <a:rPr lang="es-ES" sz="9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90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the</a:t>
            </a:r>
            <a:r>
              <a:rPr lang="es-ES" sz="9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/>
            </a:r>
            <a:br>
              <a:rPr lang="es-ES" sz="9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s-ES" sz="10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results</a:t>
            </a:r>
            <a:r>
              <a:rPr lang="es-ES" sz="10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?</a:t>
            </a:r>
            <a:endParaRPr lang="es-ES" sz="10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892943" y="1077473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Best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achievers</a:t>
            </a:r>
            <a:endParaRPr lang="es-E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Liu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al. </a:t>
            </a:r>
            <a:r>
              <a:rPr lang="es-ES" sz="32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nCS</a:t>
            </a:r>
            <a:r>
              <a:rPr lang="es-E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(0.378), </a:t>
            </a:r>
            <a:r>
              <a:rPr lang="es-ES" sz="32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nRS</a:t>
            </a:r>
            <a:r>
              <a:rPr lang="es-E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(0.398)</a:t>
            </a:r>
            <a:endParaRPr lang="es-ES" sz="3200" b="1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Brenes and Gayo </a:t>
            </a:r>
            <a:r>
              <a:rPr lang="es-ES" sz="32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cPopular</a:t>
            </a:r>
            <a:r>
              <a:rPr lang="es-E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(0.374)</a:t>
            </a:r>
            <a:endParaRPr lang="es-E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Jansen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al.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heuristic</a:t>
            </a:r>
            <a:r>
              <a:rPr lang="es-E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rules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(0.360)</a:t>
            </a:r>
            <a:endParaRPr lang="es-E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algn="just"/>
            <a:endParaRPr lang="es-E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algn="just"/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Promising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features</a:t>
            </a:r>
            <a:endParaRPr lang="es-E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nRS</a:t>
            </a:r>
            <a:endParaRPr lang="es-ES" sz="32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using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domains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and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website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names</a:t>
            </a:r>
            <a:endParaRPr lang="es-E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Monte Carlo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simulation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(?)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892943" y="1077473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Best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achievers</a:t>
            </a:r>
            <a:endParaRPr lang="es-E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Liu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al. </a:t>
            </a:r>
            <a:r>
              <a:rPr lang="es-ES" sz="32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nCS</a:t>
            </a:r>
            <a:r>
              <a:rPr lang="es-E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(0.378), </a:t>
            </a:r>
            <a:r>
              <a:rPr lang="es-ES" sz="32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nRS</a:t>
            </a:r>
            <a:r>
              <a:rPr lang="es-E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(0.398)</a:t>
            </a:r>
            <a:endParaRPr lang="es-ES" sz="3200" b="1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Brenes and Gayo </a:t>
            </a:r>
            <a:r>
              <a:rPr lang="es-ES" sz="3200" b="1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cPopular</a:t>
            </a:r>
            <a:r>
              <a:rPr lang="es-E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(0.374)</a:t>
            </a:r>
            <a:endParaRPr lang="es-E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Jansen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et al.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heuristic</a:t>
            </a:r>
            <a:r>
              <a:rPr lang="es-E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rules 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(0.360)</a:t>
            </a:r>
            <a:endParaRPr lang="es-E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algn="just"/>
            <a:endParaRPr lang="es-E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algn="just"/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Promising</a:t>
            </a:r>
            <a:r>
              <a:rPr lang="es-E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features</a:t>
            </a:r>
            <a:endParaRPr lang="es-E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nRS</a:t>
            </a:r>
            <a:endParaRPr lang="es-ES" sz="32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using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domains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and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website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names</a:t>
            </a:r>
            <a:endParaRPr lang="es-E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lvl="1" algn="just"/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Monte Carlo </a:t>
            </a:r>
            <a:r>
              <a:rPr lang="es-E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simulation</a:t>
            </a:r>
            <a:r>
              <a:rPr lang="es-E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(?)</a:t>
            </a:r>
            <a:endParaRPr lang="es-E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86411" y="3643314"/>
            <a:ext cx="2385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users</a:t>
            </a:r>
            <a:r>
              <a:rPr lang="es-ES" sz="9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96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behaviour</a:t>
            </a:r>
            <a:endParaRPr lang="es-ES" sz="9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237449">
            <a:off x="5770075" y="3877262"/>
            <a:ext cx="2828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external</a:t>
            </a:r>
            <a:r>
              <a:rPr lang="es-ES" sz="9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96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knowledge</a:t>
            </a:r>
            <a:endParaRPr lang="es-ES" sz="9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20903464">
            <a:off x="4706369" y="5002069"/>
            <a:ext cx="23038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filling</a:t>
            </a:r>
            <a:r>
              <a:rPr lang="es-ES" sz="9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96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the</a:t>
            </a:r>
            <a:r>
              <a:rPr lang="es-ES" sz="9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gap</a:t>
            </a:r>
            <a:endParaRPr lang="es-ES" sz="9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 l="6315" r="1256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1438" y="1077473"/>
            <a:ext cx="8786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Conclusions </a:t>
            </a:r>
            <a:br>
              <a:rPr lang="en-US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</a:br>
            <a:r>
              <a:rPr lang="en-US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and Future work</a:t>
            </a:r>
          </a:p>
          <a:p>
            <a:pPr algn="r"/>
            <a:endParaRPr lang="en-US" sz="36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umanst521 BT" pitchFamily="34" charset="0"/>
            </a:endParaRPr>
          </a:p>
          <a:p>
            <a:pPr algn="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Feasible evaluation 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methodology</a:t>
            </a:r>
          </a:p>
          <a:p>
            <a:pPr algn="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Pooling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evaluation is </a:t>
            </a:r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unfeasible</a:t>
            </a:r>
          </a:p>
          <a:p>
            <a:pPr algn="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Larger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tagged </a:t>
            </a:r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samples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are </a:t>
            </a:r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needed</a:t>
            </a:r>
          </a:p>
          <a:p>
            <a:pPr algn="r"/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Further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refinement to </a:t>
            </a:r>
            <a:r>
              <a:rPr lang="en-US" sz="3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improve</a:t>
            </a:r>
            <a:r>
              <a:rPr lang="en-US" sz="36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643174" y="1285860"/>
            <a:ext cx="6500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Uhh</a:t>
            </a:r>
            <a:r>
              <a:rPr lang="en-US" sz="6000" dirty="0" smtClean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… </a:t>
            </a:r>
            <a:r>
              <a:rPr lang="en-US" sz="6000" b="1" dirty="0" smtClean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umanst521 BT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orma libre"/>
          <p:cNvSpPr>
            <a:spLocks noChangeAspect="1"/>
          </p:cNvSpPr>
          <p:nvPr/>
        </p:nvSpPr>
        <p:spPr>
          <a:xfrm rot="14305526" flipH="1" flipV="1">
            <a:off x="2435662" y="1579693"/>
            <a:ext cx="2137411" cy="857256"/>
          </a:xfrm>
          <a:custGeom>
            <a:avLst/>
            <a:gdLst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416" h="1481070">
                <a:moveTo>
                  <a:pt x="0" y="1481070"/>
                </a:moveTo>
                <a:cubicBezTo>
                  <a:pt x="139521" y="993024"/>
                  <a:pt x="627774" y="623902"/>
                  <a:pt x="1031312" y="432866"/>
                </a:cubicBezTo>
                <a:cubicBezTo>
                  <a:pt x="1434850" y="241830"/>
                  <a:pt x="2241091" y="402702"/>
                  <a:pt x="2421228" y="334851"/>
                </a:cubicBezTo>
                <a:lnTo>
                  <a:pt x="2112135" y="25758"/>
                </a:lnTo>
                <a:cubicBezTo>
                  <a:pt x="2157211" y="0"/>
                  <a:pt x="2680952" y="68687"/>
                  <a:pt x="2691684" y="180304"/>
                </a:cubicBezTo>
                <a:cubicBezTo>
                  <a:pt x="2702416" y="291921"/>
                  <a:pt x="2439473" y="493690"/>
                  <a:pt x="2176530" y="695459"/>
                </a:cubicBezTo>
              </a:path>
            </a:pathLst>
          </a:custGeom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orma libre"/>
          <p:cNvSpPr>
            <a:spLocks noChangeAspect="1"/>
          </p:cNvSpPr>
          <p:nvPr/>
        </p:nvSpPr>
        <p:spPr>
          <a:xfrm rot="7686311" flipV="1">
            <a:off x="4500078" y="3605757"/>
            <a:ext cx="2137411" cy="857256"/>
          </a:xfrm>
          <a:custGeom>
            <a:avLst/>
            <a:gdLst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43189 w 2702416"/>
              <a:gd name="connsiteY1" fmla="*/ 553792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  <a:gd name="connsiteX0" fmla="*/ 0 w 2702416"/>
              <a:gd name="connsiteY0" fmla="*/ 1481070 h 1481070"/>
              <a:gd name="connsiteX1" fmla="*/ 1031312 w 2702416"/>
              <a:gd name="connsiteY1" fmla="*/ 432866 h 1481070"/>
              <a:gd name="connsiteX2" fmla="*/ 2421228 w 2702416"/>
              <a:gd name="connsiteY2" fmla="*/ 334851 h 1481070"/>
              <a:gd name="connsiteX3" fmla="*/ 2112135 w 2702416"/>
              <a:gd name="connsiteY3" fmla="*/ 25758 h 1481070"/>
              <a:gd name="connsiteX4" fmla="*/ 2691684 w 2702416"/>
              <a:gd name="connsiteY4" fmla="*/ 180304 h 1481070"/>
              <a:gd name="connsiteX5" fmla="*/ 2176530 w 2702416"/>
              <a:gd name="connsiteY5" fmla="*/ 695459 h 1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416" h="1481070">
                <a:moveTo>
                  <a:pt x="0" y="1481070"/>
                </a:moveTo>
                <a:cubicBezTo>
                  <a:pt x="139521" y="993024"/>
                  <a:pt x="627774" y="623902"/>
                  <a:pt x="1031312" y="432866"/>
                </a:cubicBezTo>
                <a:cubicBezTo>
                  <a:pt x="1434850" y="241830"/>
                  <a:pt x="2241091" y="402702"/>
                  <a:pt x="2421228" y="334851"/>
                </a:cubicBezTo>
                <a:lnTo>
                  <a:pt x="2112135" y="25758"/>
                </a:lnTo>
                <a:cubicBezTo>
                  <a:pt x="2157211" y="0"/>
                  <a:pt x="2680952" y="68687"/>
                  <a:pt x="2691684" y="180304"/>
                </a:cubicBezTo>
                <a:cubicBezTo>
                  <a:pt x="2702416" y="291921"/>
                  <a:pt x="2439473" y="493690"/>
                  <a:pt x="2176530" y="695459"/>
                </a:cubicBezTo>
              </a:path>
            </a:pathLst>
          </a:custGeom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 rot="21419549">
            <a:off x="-97019" y="584846"/>
            <a:ext cx="2642069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a 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query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log </a:t>
            </a:r>
            <a:b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(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pretty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raw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, 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huh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?)</a:t>
            </a:r>
            <a:endParaRPr lang="es-ES" sz="8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192527">
            <a:off x="6637168" y="2907565"/>
            <a:ext cx="1484702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one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query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/>
            </a:r>
            <a:b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(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still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8800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raw</a:t>
            </a:r>
            <a:r>
              <a:rPr lang="es-ES" sz="8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)</a:t>
            </a:r>
            <a:endParaRPr lang="es-ES" sz="8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16"/>
            <a:ext cx="5567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786446" y="2883755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apple</a:t>
            </a:r>
            <a:endParaRPr lang="es-E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16"/>
            <a:ext cx="5567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 rot="21312173" flipH="1">
            <a:off x="310267" y="4154679"/>
            <a:ext cx="2940870" cy="220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 rot="840874">
            <a:off x="2186952" y="4043353"/>
            <a:ext cx="2940870" cy="220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20978984">
            <a:off x="4063637" y="4055883"/>
            <a:ext cx="2940870" cy="220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 rot="172789">
            <a:off x="5940321" y="4048544"/>
            <a:ext cx="2940870" cy="220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5786446" y="2883755"/>
            <a:ext cx="335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apple</a:t>
            </a:r>
            <a:endParaRPr lang="es-E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143116"/>
            <a:ext cx="5567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 rot="21255711">
            <a:off x="5498258" y="1763038"/>
            <a:ext cx="3443720" cy="278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CuadroTexto"/>
          <p:cNvSpPr txBox="1"/>
          <p:nvPr/>
        </p:nvSpPr>
        <p:spPr>
          <a:xfrm rot="-360000">
            <a:off x="6103842" y="4679337"/>
            <a:ext cx="2997937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reading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the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user’s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mind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 </a:t>
            </a:r>
            <a:b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</a:b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i.e.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inferring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query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 </a:t>
            </a:r>
            <a:r>
              <a:rPr lang="es-ES" sz="7200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intent</a:t>
            </a:r>
            <a:r>
              <a:rPr lang="es-ES" sz="72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 - Estrya's Handwriting" pitchFamily="2" charset="0"/>
              </a:rPr>
              <a:t>.</a:t>
            </a:r>
            <a:endParaRPr lang="es-ES" sz="72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 - Estrya's Handwriting" pitchFamily="2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43116"/>
            <a:ext cx="5567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951</Words>
  <Application>Microsoft Office PowerPoint</Application>
  <PresentationFormat>Presentación en pantalla (4:3)</PresentationFormat>
  <Paragraphs>234</Paragraphs>
  <Slides>37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Dani</cp:lastModifiedBy>
  <cp:revision>109</cp:revision>
  <dcterms:created xsi:type="dcterms:W3CDTF">2009-01-27T09:37:49Z</dcterms:created>
  <dcterms:modified xsi:type="dcterms:W3CDTF">2009-02-01T22:09:42Z</dcterms:modified>
</cp:coreProperties>
</file>