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512" r:id="rId3"/>
    <p:sldId id="513" r:id="rId4"/>
    <p:sldId id="514" r:id="rId5"/>
    <p:sldId id="511" r:id="rId6"/>
    <p:sldId id="515" r:id="rId7"/>
    <p:sldId id="516" r:id="rId8"/>
    <p:sldId id="567" r:id="rId9"/>
    <p:sldId id="593" r:id="rId10"/>
    <p:sldId id="566" r:id="rId11"/>
    <p:sldId id="594" r:id="rId12"/>
    <p:sldId id="568" r:id="rId13"/>
    <p:sldId id="569" r:id="rId14"/>
    <p:sldId id="563" r:id="rId15"/>
    <p:sldId id="564" r:id="rId16"/>
    <p:sldId id="565" r:id="rId17"/>
    <p:sldId id="576" r:id="rId18"/>
    <p:sldId id="577" r:id="rId19"/>
    <p:sldId id="578" r:id="rId20"/>
    <p:sldId id="579" r:id="rId21"/>
    <p:sldId id="618" r:id="rId22"/>
    <p:sldId id="581" r:id="rId23"/>
    <p:sldId id="580" r:id="rId24"/>
    <p:sldId id="582" r:id="rId25"/>
    <p:sldId id="616" r:id="rId26"/>
    <p:sldId id="583" r:id="rId27"/>
    <p:sldId id="619" r:id="rId28"/>
    <p:sldId id="587" r:id="rId29"/>
    <p:sldId id="586" r:id="rId30"/>
    <p:sldId id="623" r:id="rId31"/>
    <p:sldId id="624" r:id="rId32"/>
    <p:sldId id="588" r:id="rId33"/>
    <p:sldId id="590" r:id="rId34"/>
    <p:sldId id="591" r:id="rId35"/>
    <p:sldId id="625" r:id="rId36"/>
    <p:sldId id="626" r:id="rId37"/>
    <p:sldId id="592" r:id="rId38"/>
    <p:sldId id="620" r:id="rId39"/>
    <p:sldId id="610" r:id="rId40"/>
    <p:sldId id="611" r:id="rId41"/>
    <p:sldId id="621" r:id="rId42"/>
    <p:sldId id="612" r:id="rId43"/>
    <p:sldId id="622" r:id="rId44"/>
    <p:sldId id="613" r:id="rId45"/>
    <p:sldId id="614" r:id="rId46"/>
    <p:sldId id="570" r:id="rId47"/>
    <p:sldId id="572" r:id="rId48"/>
    <p:sldId id="596" r:id="rId49"/>
    <p:sldId id="598" r:id="rId50"/>
    <p:sldId id="597" r:id="rId51"/>
    <p:sldId id="599" r:id="rId52"/>
    <p:sldId id="600" r:id="rId53"/>
    <p:sldId id="601" r:id="rId54"/>
    <p:sldId id="605" r:id="rId55"/>
    <p:sldId id="604" r:id="rId56"/>
    <p:sldId id="603" r:id="rId57"/>
    <p:sldId id="602" r:id="rId58"/>
    <p:sldId id="606" r:id="rId59"/>
    <p:sldId id="617" r:id="rId60"/>
    <p:sldId id="573" r:id="rId61"/>
    <p:sldId id="530" r:id="rId62"/>
    <p:sldId id="531" r:id="rId63"/>
    <p:sldId id="366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C15"/>
    <a:srgbClr val="385D8A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307" autoAdjust="0"/>
    <p:restoredTop sz="91500" autoAdjust="0"/>
  </p:normalViewPr>
  <p:slideViewPr>
    <p:cSldViewPr>
      <p:cViewPr>
        <p:scale>
          <a:sx n="77" d="100"/>
          <a:sy n="77" d="100"/>
        </p:scale>
        <p:origin x="-67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C6BC16-319E-4679-9292-2F8E0E747A4A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9C2D37-C1E8-4C56-AF45-0C17A893A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8350CE-5E6F-4C67-8DD3-87C5A92CDEA1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0899"/>
            <a:ext cx="5851496" cy="4319555"/>
          </a:xfrm>
          <a:prstGeom prst="rect">
            <a:avLst/>
          </a:prstGeom>
        </p:spPr>
        <p:txBody>
          <a:bodyPr vert="horz" lIns="96655" tIns="48328" rIns="96655" bIns="483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B2FFF-3009-4E88-800E-E5292402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B2FFF-3009-4E88-800E-E5292402F9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96BF-A9F3-42AC-9253-3B4DCC6BC518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6754-CFE8-4F4C-B8E9-8520CBDB5478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49F9-55D2-4137-ABD7-E1C9F3390D64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70BCE3-5298-4152-9B11-9E8692BF4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FEEB-8360-4AB7-A48D-FB2636970930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3C21DA-0C1D-4948-BA60-B1167460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6720-C50A-43A3-806A-1677E0D7B691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393C82-0E7E-4E4C-A1F2-31DCADBDA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E2A6-0381-4354-8CBD-5A764A4239F4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E3B1E6-9644-404D-BD7B-E20076BE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278F-227C-43DD-A5D7-D98BBC2EBFD8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3CF21B-405D-4DEC-9024-5E7347A1D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B7DE-F0DF-44C6-A471-6249D2DB0D30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C0C8A-EA2F-4279-B9D4-A7B9E6B2E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9999-8F7E-47DA-A6A9-952A69C2D94D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03E5DB-01AA-4D45-BA8E-D2AB49AB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CD18-D623-47DA-8D41-1B15D96D1E07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B39E-F81F-4E49-B231-06C9DA821334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C06E43-21D5-4676-AF44-0C0F897AC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DF71-16DA-4975-B21C-FB6A59CA6912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F2A3-3101-4750-B605-A778DF94EC42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3972E1-914D-4B51-9A01-D0F8E9C9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06AB-5C40-4D19-A0BA-1D15C5B20E00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6D518A-0416-45E6-B0C3-F5A6A50EB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BB8-842A-4ACD-9F2D-BA3537B23CD2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2F856-DCC9-4355-B0D2-41074DB778F7}" type="datetimeFigureOut">
              <a:rPr lang="en-US"/>
              <a:pPr>
                <a:defRPr/>
              </a:pPr>
              <a:t>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8" r:id="rId6"/>
    <p:sldLayoutId id="2147483686" r:id="rId7"/>
    <p:sldLayoutId id="2147483687" r:id="rId8"/>
    <p:sldLayoutId id="2147483679" r:id="rId9"/>
    <p:sldLayoutId id="2147483680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915400" cy="1828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cap="none" dirty="0" smtClean="0"/>
              <a:t>Information Arbitrage Across </a:t>
            </a:r>
            <a:br>
              <a:rPr lang="en-US" sz="4400" cap="none" dirty="0" smtClean="0"/>
            </a:br>
            <a:r>
              <a:rPr lang="en-US" sz="4400" cap="none" dirty="0" smtClean="0"/>
              <a:t>Multi-Lingual Wikipedia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8600" y="5181600"/>
            <a:ext cx="8229600" cy="15001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Eytan Adar, Michael Skinner*, and Daniel Weld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University of Washington, CSE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*Google Inc.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WSDM’09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Wikipedia from January ’08</a:t>
            </a:r>
          </a:p>
          <a:p>
            <a:pPr lvl="1"/>
            <a:r>
              <a:rPr lang="en-US" dirty="0" smtClean="0"/>
              <a:t>English, German, French, Spanish</a:t>
            </a:r>
          </a:p>
          <a:p>
            <a:r>
              <a:rPr lang="en-US" dirty="0" smtClean="0"/>
              <a:t>Articles are in </a:t>
            </a:r>
            <a:r>
              <a:rPr lang="en-US" dirty="0" err="1" smtClean="0"/>
              <a:t>Wikitext</a:t>
            </a:r>
            <a:endParaRPr lang="en-US" dirty="0" smtClean="0"/>
          </a:p>
          <a:p>
            <a:pPr lvl="1"/>
            <a:r>
              <a:rPr lang="en-US" dirty="0" err="1" smtClean="0"/>
              <a:t>Adhoc</a:t>
            </a:r>
            <a:r>
              <a:rPr lang="en-US" dirty="0" smtClean="0"/>
              <a:t> combination of text/HTML/Wiki markup</a:t>
            </a:r>
          </a:p>
          <a:p>
            <a:r>
              <a:rPr lang="en-US" dirty="0" err="1" smtClean="0"/>
              <a:t>Dbpedia</a:t>
            </a:r>
            <a:r>
              <a:rPr lang="en-US" dirty="0" smtClean="0"/>
              <a:t> (http://dbpedia.org)</a:t>
            </a:r>
          </a:p>
          <a:p>
            <a:pPr lvl="1"/>
            <a:r>
              <a:rPr lang="en-US" dirty="0" smtClean="0"/>
              <a:t>Preprocessed infoboxes </a:t>
            </a:r>
          </a:p>
          <a:p>
            <a:r>
              <a:rPr lang="en-US" dirty="0" smtClean="0"/>
              <a:t>Some cleanup on our part</a:t>
            </a:r>
          </a:p>
          <a:p>
            <a:pPr lvl="1"/>
            <a:r>
              <a:rPr lang="en-US" dirty="0" smtClean="0"/>
              <a:t>12.8M, 2.1M, 1.5M, and 880k key/value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2286000" cy="48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876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12192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Class =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Hochschule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(College)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066800"/>
            <a:ext cx="198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Class = Olympics Infobox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590800"/>
            <a:ext cx="914400" cy="259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2590800"/>
            <a:ext cx="1752600" cy="259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2895600"/>
            <a:ext cx="1143000" cy="2514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895600"/>
            <a:ext cx="1219200" cy="2514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0" y="2286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</a:rPr>
              <a:t>keys</a:t>
            </a:r>
            <a:endParaRPr lang="en-US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67200" y="2286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</a:rPr>
              <a:t>values</a:t>
            </a:r>
            <a:endParaRPr lang="en-US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Infobox</a:t>
            </a:r>
            <a:r>
              <a:rPr lang="en-US" dirty="0" smtClean="0">
                <a:solidFill>
                  <a:srgbClr val="FFC000"/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Infobox</a:t>
            </a:r>
            <a:r>
              <a:rPr lang="en-US" dirty="0" smtClean="0">
                <a:solidFill>
                  <a:srgbClr val="FFC000"/>
                </a:solidFill>
              </a:rPr>
              <a:t> completion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14600" y="1828800"/>
            <a:ext cx="6019800" cy="1905000"/>
            <a:chOff x="2514600" y="1828800"/>
            <a:chExt cx="6019800" cy="1905000"/>
          </a:xfrm>
        </p:grpSpPr>
        <p:sp>
          <p:nvSpPr>
            <p:cNvPr id="26" name="Rounded Rectangle 25"/>
            <p:cNvSpPr/>
            <p:nvPr/>
          </p:nvSpPr>
          <p:spPr>
            <a:xfrm>
              <a:off x="2514600" y="2286000"/>
              <a:ext cx="6019800" cy="1447800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</p:grpSpPr>
        <p:sp>
          <p:nvSpPr>
            <p:cNvPr id="8" name="Right Arrow 7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Ziggurat System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704306" y="5067300"/>
            <a:ext cx="1753394" cy="686594"/>
            <a:chOff x="4304506" y="5067300"/>
            <a:chExt cx="1753394" cy="686594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3962400" y="5410200"/>
              <a:ext cx="6858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33900" y="5219700"/>
              <a:ext cx="68580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76900" y="5372100"/>
              <a:ext cx="685800" cy="762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143000" y="4648200"/>
            <a:ext cx="4038600" cy="722531"/>
            <a:chOff x="2743200" y="4648200"/>
            <a:chExt cx="4038600" cy="722531"/>
          </a:xfrm>
        </p:grpSpPr>
        <p:sp>
          <p:nvSpPr>
            <p:cNvPr id="18" name="Oval 17"/>
            <p:cNvSpPr/>
            <p:nvPr/>
          </p:nvSpPr>
          <p:spPr>
            <a:xfrm>
              <a:off x="3733800" y="4648200"/>
              <a:ext cx="3048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4724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English Wikipedia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191000" y="4800600"/>
              <a:ext cx="228600" cy="228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572000" y="4800600"/>
              <a:ext cx="228600" cy="228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953000" y="4800600"/>
              <a:ext cx="228600" cy="228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410200" y="4800600"/>
              <a:ext cx="228600" cy="228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867400" y="4800600"/>
              <a:ext cx="228600" cy="228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19200" y="5562600"/>
            <a:ext cx="3962400" cy="722531"/>
            <a:chOff x="2819400" y="5562600"/>
            <a:chExt cx="3962400" cy="722531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5638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French Wikipedia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5562600"/>
              <a:ext cx="3048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191000" y="5715000"/>
              <a:ext cx="228600" cy="228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572000" y="5715000"/>
              <a:ext cx="228600" cy="228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943600" y="5715000"/>
              <a:ext cx="228600" cy="228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514600" y="1828800"/>
            <a:ext cx="6019800" cy="1905000"/>
            <a:chOff x="2514600" y="1828800"/>
            <a:chExt cx="6019800" cy="1905000"/>
          </a:xfrm>
        </p:grpSpPr>
        <p:sp>
          <p:nvSpPr>
            <p:cNvPr id="44" name="Rounded Rectangle 43"/>
            <p:cNvSpPr/>
            <p:nvPr/>
          </p:nvSpPr>
          <p:spPr>
            <a:xfrm>
              <a:off x="2514600" y="2286000"/>
              <a:ext cx="6019800" cy="1447800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</p:grpSpPr>
        <p:sp>
          <p:nvSpPr>
            <p:cNvPr id="8" name="Right Arrow 7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</p:grpSpPr>
        <p:sp>
          <p:nvSpPr>
            <p:cNvPr id="12" name="Right Arrow 11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Ziggurat System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143000" y="4648200"/>
            <a:ext cx="4038600" cy="1636931"/>
            <a:chOff x="1143000" y="4648200"/>
            <a:chExt cx="4038600" cy="1636931"/>
          </a:xfrm>
        </p:grpSpPr>
        <p:grpSp>
          <p:nvGrpSpPr>
            <p:cNvPr id="54" name="Group 53"/>
            <p:cNvGrpSpPr/>
            <p:nvPr/>
          </p:nvGrpSpPr>
          <p:grpSpPr>
            <a:xfrm>
              <a:off x="2704306" y="5067300"/>
              <a:ext cx="1753394" cy="686594"/>
              <a:chOff x="4304506" y="5067300"/>
              <a:chExt cx="1753394" cy="68659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>
                <a:off x="3962400" y="5410200"/>
                <a:ext cx="6858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4533900" y="5219700"/>
                <a:ext cx="685800" cy="381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5676900" y="5372100"/>
                <a:ext cx="685800" cy="7620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1143000" y="4648200"/>
              <a:ext cx="4038600" cy="722531"/>
              <a:chOff x="2743200" y="4648200"/>
              <a:chExt cx="4038600" cy="72253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733800" y="4648200"/>
                <a:ext cx="30480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43200" y="4724400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j-lt"/>
                  </a:rPr>
                  <a:t>English Wikipedia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4191000" y="4800600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572000" y="4800600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953000" y="4800600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410200" y="4800600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867400" y="4800600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219200" y="5562600"/>
              <a:ext cx="3962400" cy="722531"/>
              <a:chOff x="2819400" y="5562600"/>
              <a:chExt cx="3962400" cy="722531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819400" y="5638800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j-lt"/>
                  </a:rPr>
                  <a:t>French Wikipedia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733800" y="5562600"/>
                <a:ext cx="30480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191000" y="5715000"/>
                <a:ext cx="2286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572000" y="5715000"/>
                <a:ext cx="2286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943600" y="5715000"/>
                <a:ext cx="2286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267199" y="3810000"/>
            <a:ext cx="3552672" cy="2019300"/>
            <a:chOff x="4267199" y="3810000"/>
            <a:chExt cx="3552672" cy="2019300"/>
          </a:xfrm>
        </p:grpSpPr>
        <p:cxnSp>
          <p:nvCxnSpPr>
            <p:cNvPr id="82" name="Straight Arrow Connector 81"/>
            <p:cNvCxnSpPr>
              <a:stCxn id="71" idx="3"/>
              <a:endCxn id="77" idx="0"/>
            </p:cNvCxnSpPr>
            <p:nvPr/>
          </p:nvCxnSpPr>
          <p:spPr>
            <a:xfrm flipV="1">
              <a:off x="4572000" y="5257800"/>
              <a:ext cx="3247871" cy="5715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5" idx="1"/>
              <a:endCxn id="76" idx="0"/>
            </p:cNvCxnSpPr>
            <p:nvPr/>
          </p:nvCxnSpPr>
          <p:spPr>
            <a:xfrm rot="10800000" flipH="1">
              <a:off x="4267199" y="3810000"/>
              <a:ext cx="1810349" cy="11049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486400" y="3733800"/>
            <a:ext cx="1143000" cy="2438400"/>
            <a:chOff x="5257800" y="3810000"/>
            <a:chExt cx="1143000" cy="2438400"/>
          </a:xfrm>
        </p:grpSpPr>
        <p:sp>
          <p:nvSpPr>
            <p:cNvPr id="73" name="Rounded Rectangle 72"/>
            <p:cNvSpPr/>
            <p:nvPr/>
          </p:nvSpPr>
          <p:spPr>
            <a:xfrm>
              <a:off x="5257800" y="3810000"/>
              <a:ext cx="1143000" cy="2438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199" y="3886200"/>
              <a:ext cx="877499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7315200" y="5181600"/>
            <a:ext cx="990600" cy="1447800"/>
            <a:chOff x="6629400" y="4495800"/>
            <a:chExt cx="990600" cy="1447800"/>
          </a:xfrm>
        </p:grpSpPr>
        <p:sp>
          <p:nvSpPr>
            <p:cNvPr id="75" name="Rounded Rectangle 74"/>
            <p:cNvSpPr/>
            <p:nvPr/>
          </p:nvSpPr>
          <p:spPr>
            <a:xfrm>
              <a:off x="6629400" y="4495800"/>
              <a:ext cx="990600" cy="14478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4572000"/>
              <a:ext cx="704541" cy="1224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9" name="Group 98"/>
          <p:cNvGrpSpPr/>
          <p:nvPr/>
        </p:nvGrpSpPr>
        <p:grpSpPr>
          <a:xfrm>
            <a:off x="6019800" y="5181600"/>
            <a:ext cx="1752600" cy="1143000"/>
            <a:chOff x="6019800" y="5181600"/>
            <a:chExt cx="1752600" cy="11430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096000" y="5181600"/>
              <a:ext cx="1524000" cy="9906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019800" y="5486400"/>
              <a:ext cx="1600200" cy="8382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096000" y="5867400"/>
              <a:ext cx="1676400" cy="3048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029200" y="4419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p(spouse = conjoint) = .9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p(spouse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cónyuge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.87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p(birthplace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geburtsort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.893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p(name = nom) = 1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p(parents=nom) = .681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p(children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hijos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.857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                      …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514600" y="1828800"/>
            <a:ext cx="6019800" cy="1905000"/>
            <a:chOff x="2514600" y="1828800"/>
            <a:chExt cx="6019800" cy="1905000"/>
          </a:xfrm>
        </p:grpSpPr>
        <p:sp>
          <p:nvSpPr>
            <p:cNvPr id="29" name="Rounded Rectangle 28"/>
            <p:cNvSpPr/>
            <p:nvPr/>
          </p:nvSpPr>
          <p:spPr>
            <a:xfrm>
              <a:off x="2514600" y="2286000"/>
              <a:ext cx="6019800" cy="1447800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</p:grpSpPr>
        <p:sp>
          <p:nvSpPr>
            <p:cNvPr id="8" name="Right Arrow 7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</p:grpSpPr>
        <p:sp>
          <p:nvSpPr>
            <p:cNvPr id="12" name="Right Arrow 11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6248400" y="2476788"/>
            <a:ext cx="1828800" cy="990600"/>
            <a:chOff x="6248400" y="3009612"/>
            <a:chExt cx="1828800" cy="990600"/>
          </a:xfrm>
        </p:grpSpPr>
        <p:sp>
          <p:nvSpPr>
            <p:cNvPr id="14" name="Right Arrow 13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Ziggurat System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4419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p(spouse = conjoint) = .9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p(spouse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cónyuge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.87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p(birthplace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geburtsort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.893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p(name = nom) = 1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p(parents=nom) = .681</a:t>
            </a:r>
          </a:p>
          <a:p>
            <a:pPr algn="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p(children =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hijos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 = .857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                      …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324600" y="4724400"/>
            <a:ext cx="1066800" cy="1524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334000" y="4343400"/>
            <a:ext cx="609600" cy="2133600"/>
            <a:chOff x="4876800" y="4495800"/>
            <a:chExt cx="609600" cy="21336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52578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876800" y="4495800"/>
              <a:ext cx="609600" cy="609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876800" y="6019800"/>
              <a:ext cx="609600" cy="6096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65517"/>
            <a:stretch>
              <a:fillRect/>
            </a:stretch>
          </p:blipFill>
          <p:spPr bwMode="auto">
            <a:xfrm>
              <a:off x="4918351" y="4572000"/>
              <a:ext cx="5264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65517"/>
            <a:stretch>
              <a:fillRect/>
            </a:stretch>
          </p:blipFill>
          <p:spPr bwMode="auto">
            <a:xfrm>
              <a:off x="4918351" y="5334000"/>
              <a:ext cx="5264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65517"/>
            <a:stretch>
              <a:fillRect/>
            </a:stretch>
          </p:blipFill>
          <p:spPr bwMode="auto">
            <a:xfrm>
              <a:off x="4918351" y="6096000"/>
              <a:ext cx="5264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343400"/>
            <a:ext cx="8774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876800"/>
            <a:ext cx="704541" cy="12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4" name="Group 63"/>
          <p:cNvGrpSpPr/>
          <p:nvPr/>
        </p:nvGrpSpPr>
        <p:grpSpPr>
          <a:xfrm>
            <a:off x="3886200" y="4343400"/>
            <a:ext cx="1295400" cy="2061865"/>
            <a:chOff x="3886200" y="4343400"/>
            <a:chExt cx="1295400" cy="2061865"/>
          </a:xfrm>
        </p:grpSpPr>
        <p:sp>
          <p:nvSpPr>
            <p:cNvPr id="61" name="TextBox 60"/>
            <p:cNvSpPr txBox="1"/>
            <p:nvPr/>
          </p:nvSpPr>
          <p:spPr>
            <a:xfrm>
              <a:off x="3886200" y="5181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French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86200" y="5943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Spanish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86200" y="4343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German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601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English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19800" y="4495800"/>
            <a:ext cx="228600" cy="1828800"/>
            <a:chOff x="6019800" y="4495800"/>
            <a:chExt cx="228600" cy="1828800"/>
          </a:xfrm>
        </p:grpSpPr>
        <p:sp>
          <p:nvSpPr>
            <p:cNvPr id="40" name="Right Arrow 39"/>
            <p:cNvSpPr/>
            <p:nvPr/>
          </p:nvSpPr>
          <p:spPr>
            <a:xfrm>
              <a:off x="6019800" y="4495800"/>
              <a:ext cx="2286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019800" y="5257800"/>
              <a:ext cx="2286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6019800" y="6096000"/>
              <a:ext cx="2286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5723E-6 L -0.6 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0" grpId="1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Alignment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600200" y="2895600"/>
            <a:ext cx="1599995" cy="16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Eiffel Tower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114477" y="2895600"/>
            <a:ext cx="1608461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French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Tour Eiffel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143000" y="2667000"/>
            <a:ext cx="7086600" cy="2133600"/>
            <a:chOff x="1143000" y="4419600"/>
            <a:chExt cx="7086600" cy="2133600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143000" y="4419600"/>
              <a:ext cx="7086600" cy="2133600"/>
              <a:chOff x="1143000" y="4038600"/>
              <a:chExt cx="7086600" cy="2133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43000" y="4038600"/>
                <a:ext cx="7086600" cy="2133600"/>
              </a:xfrm>
              <a:prstGeom prst="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chemeClr val="tx1"/>
                    </a:solidFill>
                    <a:prstDash val="dash"/>
                  </a:ln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57800" y="5791200"/>
                <a:ext cx="26670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Cluster </a:t>
                </a:r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ID: 12443933039</a:t>
                </a: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638800" y="4800599"/>
              <a:ext cx="1447800" cy="1371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German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477000" y="4572000"/>
              <a:ext cx="1295400" cy="122722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Spanish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0" y="6124809"/>
            <a:ext cx="6324600" cy="580791"/>
            <a:chOff x="1447800" y="2109905"/>
            <a:chExt cx="6324600" cy="580791"/>
          </a:xfrm>
        </p:grpSpPr>
        <p:pic>
          <p:nvPicPr>
            <p:cNvPr id="13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1099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ight Arrow 13"/>
            <p:cNvSpPr/>
            <p:nvPr/>
          </p:nvSpPr>
          <p:spPr>
            <a:xfrm>
              <a:off x="2108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63800" y="2209800"/>
              <a:ext cx="1371600" cy="3810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Page Alignment</a:t>
              </a:r>
              <a:endParaRPr lang="en-US" sz="12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41800" y="22098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248400" y="22098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886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8928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Alignment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76600"/>
            <a:ext cx="2038350" cy="1794522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438400" y="5943600"/>
            <a:ext cx="6705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81005"/>
          <a:stretch>
            <a:fillRect/>
          </a:stretch>
        </p:blipFill>
        <p:spPr bwMode="auto">
          <a:xfrm>
            <a:off x="6172200" y="1143000"/>
            <a:ext cx="2209800" cy="456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2667000" y="6124809"/>
            <a:ext cx="6324600" cy="580791"/>
            <a:chOff x="1447800" y="2109905"/>
            <a:chExt cx="6324600" cy="580791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1099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2108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63800" y="2209800"/>
              <a:ext cx="1371600" cy="3810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Page Alignment</a:t>
              </a:r>
              <a:endParaRPr lang="en-US" sz="12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41800" y="22098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22098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886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928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172200" y="2590800"/>
            <a:ext cx="381000" cy="3048000"/>
          </a:xfrm>
          <a:prstGeom prst="rect">
            <a:avLst/>
          </a:prstGeom>
          <a:noFill/>
          <a:ln>
            <a:solidFill>
              <a:srgbClr val="F7BC1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257800" y="2895600"/>
            <a:ext cx="762000" cy="685800"/>
          </a:xfrm>
          <a:prstGeom prst="straightConnector1">
            <a:avLst/>
          </a:prstGeom>
          <a:ln w="57150">
            <a:solidFill>
              <a:srgbClr val="F7BC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1693E-6 L -1.66667E-6 -0.91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2667000" y="6124809"/>
            <a:ext cx="6324600" cy="580791"/>
            <a:chOff x="1447800" y="2109905"/>
            <a:chExt cx="6324600" cy="580791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1099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2108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63800" y="2209800"/>
              <a:ext cx="1371600" cy="3810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Page Alignment</a:t>
              </a:r>
              <a:endParaRPr lang="en-US" sz="12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41800" y="22098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22098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886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928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2133600" y="914400"/>
            <a:ext cx="12192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English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0" y="838200"/>
            <a:ext cx="12192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French</a:t>
            </a:r>
          </a:p>
        </p:txBody>
      </p:sp>
      <p:sp>
        <p:nvSpPr>
          <p:cNvPr id="20" name="Oval 19"/>
          <p:cNvSpPr/>
          <p:nvPr/>
        </p:nvSpPr>
        <p:spPr>
          <a:xfrm>
            <a:off x="2133600" y="4038600"/>
            <a:ext cx="12954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Spanish</a:t>
            </a:r>
          </a:p>
        </p:txBody>
      </p:sp>
      <p:sp>
        <p:nvSpPr>
          <p:cNvPr id="21" name="Oval 20"/>
          <p:cNvSpPr/>
          <p:nvPr/>
        </p:nvSpPr>
        <p:spPr>
          <a:xfrm>
            <a:off x="5943600" y="4038600"/>
            <a:ext cx="1371600" cy="1371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German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81400" y="1295400"/>
            <a:ext cx="22098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581400" y="1600200"/>
            <a:ext cx="21336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4495800"/>
            <a:ext cx="22098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581400" y="4800600"/>
            <a:ext cx="21336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72494" y="3085306"/>
            <a:ext cx="16002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829594" y="3047206"/>
            <a:ext cx="15240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058694" y="3009106"/>
            <a:ext cx="16002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715794" y="2971006"/>
            <a:ext cx="1524000" cy="1588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06813" y="2220913"/>
            <a:ext cx="2438400" cy="1981200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286000"/>
            <a:ext cx="2514600" cy="1828800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276600" y="2057400"/>
            <a:ext cx="2667000" cy="1905000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505200" y="2362200"/>
            <a:ext cx="2487613" cy="1992313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4800600" y="838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349170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3733800" y="1676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358426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47244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135830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3657600" y="4876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129613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334000" y="3276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385128</a:t>
            </a: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30480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380802</a:t>
            </a: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16764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217947</a:t>
            </a:r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2971800" y="3048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208049</a:t>
            </a:r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5562600" y="2743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222096</a:t>
            </a:r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68580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225147</a:t>
            </a: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886200" y="3657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142433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572000" y="2057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6D9F1"/>
                </a:solidFill>
                <a:latin typeface="Calibri" pitchFamily="34" charset="0"/>
              </a:rPr>
              <a:t>146143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41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1143000" y="2263241"/>
            <a:ext cx="2663220" cy="253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1143000" y="2133600"/>
            <a:ext cx="2720976" cy="2720975"/>
            <a:chOff x="1638300" y="1311275"/>
            <a:chExt cx="2720976" cy="2720975"/>
          </a:xfrm>
        </p:grpSpPr>
        <p:sp>
          <p:nvSpPr>
            <p:cNvPr id="418822" name="Freeform 6"/>
            <p:cNvSpPr>
              <a:spLocks/>
            </p:cNvSpPr>
            <p:nvPr/>
          </p:nvSpPr>
          <p:spPr bwMode="auto">
            <a:xfrm>
              <a:off x="1638300" y="1395413"/>
              <a:ext cx="1360488" cy="1550988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12" y="67"/>
                </a:cxn>
                <a:cxn ang="0">
                  <a:pos x="286" y="160"/>
                </a:cxn>
                <a:cxn ang="0">
                  <a:pos x="186" y="266"/>
                </a:cxn>
                <a:cxn ang="0">
                  <a:pos x="100" y="392"/>
                </a:cxn>
                <a:cxn ang="0">
                  <a:pos x="40" y="525"/>
                </a:cxn>
                <a:cxn ang="0">
                  <a:pos x="7" y="671"/>
                </a:cxn>
                <a:cxn ang="0">
                  <a:pos x="0" y="751"/>
                </a:cxn>
                <a:cxn ang="0">
                  <a:pos x="0" y="824"/>
                </a:cxn>
                <a:cxn ang="0">
                  <a:pos x="0" y="904"/>
                </a:cxn>
                <a:cxn ang="0">
                  <a:pos x="13" y="977"/>
                </a:cxn>
                <a:cxn ang="0">
                  <a:pos x="857" y="804"/>
                </a:cxn>
                <a:cxn ang="0">
                  <a:pos x="552" y="0"/>
                </a:cxn>
              </a:cxnLst>
              <a:rect l="0" t="0" r="r" b="b"/>
              <a:pathLst>
                <a:path w="857" h="977">
                  <a:moveTo>
                    <a:pt x="552" y="0"/>
                  </a:moveTo>
                  <a:lnTo>
                    <a:pt x="412" y="67"/>
                  </a:lnTo>
                  <a:lnTo>
                    <a:pt x="286" y="160"/>
                  </a:lnTo>
                  <a:lnTo>
                    <a:pt x="186" y="266"/>
                  </a:lnTo>
                  <a:lnTo>
                    <a:pt x="100" y="392"/>
                  </a:lnTo>
                  <a:lnTo>
                    <a:pt x="40" y="525"/>
                  </a:lnTo>
                  <a:lnTo>
                    <a:pt x="7" y="671"/>
                  </a:lnTo>
                  <a:lnTo>
                    <a:pt x="0" y="751"/>
                  </a:lnTo>
                  <a:lnTo>
                    <a:pt x="0" y="824"/>
                  </a:lnTo>
                  <a:lnTo>
                    <a:pt x="0" y="904"/>
                  </a:lnTo>
                  <a:lnTo>
                    <a:pt x="13" y="977"/>
                  </a:lnTo>
                  <a:lnTo>
                    <a:pt x="857" y="804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89A5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8823" name="Freeform 7"/>
            <p:cNvSpPr>
              <a:spLocks/>
            </p:cNvSpPr>
            <p:nvPr/>
          </p:nvSpPr>
          <p:spPr bwMode="auto">
            <a:xfrm>
              <a:off x="1658938" y="1311275"/>
              <a:ext cx="2700338" cy="2720975"/>
            </a:xfrm>
            <a:custGeom>
              <a:avLst/>
              <a:gdLst/>
              <a:ahLst/>
              <a:cxnLst>
                <a:cxn ang="0">
                  <a:pos x="0" y="1030"/>
                </a:cxn>
                <a:cxn ang="0">
                  <a:pos x="27" y="1116"/>
                </a:cxn>
                <a:cxn ang="0">
                  <a:pos x="54" y="1196"/>
                </a:cxn>
                <a:cxn ang="0">
                  <a:pos x="93" y="1276"/>
                </a:cxn>
                <a:cxn ang="0">
                  <a:pos x="140" y="1342"/>
                </a:cxn>
                <a:cxn ang="0">
                  <a:pos x="246" y="1469"/>
                </a:cxn>
                <a:cxn ang="0">
                  <a:pos x="373" y="1575"/>
                </a:cxn>
                <a:cxn ang="0">
                  <a:pos x="446" y="1615"/>
                </a:cxn>
                <a:cxn ang="0">
                  <a:pos x="519" y="1648"/>
                </a:cxn>
                <a:cxn ang="0">
                  <a:pos x="598" y="1674"/>
                </a:cxn>
                <a:cxn ang="0">
                  <a:pos x="678" y="1694"/>
                </a:cxn>
                <a:cxn ang="0">
                  <a:pos x="765" y="1708"/>
                </a:cxn>
                <a:cxn ang="0">
                  <a:pos x="844" y="1714"/>
                </a:cxn>
                <a:cxn ang="0">
                  <a:pos x="931" y="1708"/>
                </a:cxn>
                <a:cxn ang="0">
                  <a:pos x="1017" y="1694"/>
                </a:cxn>
                <a:cxn ang="0">
                  <a:pos x="1103" y="1668"/>
                </a:cxn>
                <a:cxn ang="0">
                  <a:pos x="1183" y="1641"/>
                </a:cxn>
                <a:cxn ang="0">
                  <a:pos x="1263" y="1601"/>
                </a:cxn>
                <a:cxn ang="0">
                  <a:pos x="1329" y="1555"/>
                </a:cxn>
                <a:cxn ang="0">
                  <a:pos x="1456" y="1449"/>
                </a:cxn>
                <a:cxn ang="0">
                  <a:pos x="1562" y="1322"/>
                </a:cxn>
                <a:cxn ang="0">
                  <a:pos x="1602" y="1249"/>
                </a:cxn>
                <a:cxn ang="0">
                  <a:pos x="1635" y="1176"/>
                </a:cxn>
                <a:cxn ang="0">
                  <a:pos x="1662" y="1096"/>
                </a:cxn>
                <a:cxn ang="0">
                  <a:pos x="1682" y="1017"/>
                </a:cxn>
                <a:cxn ang="0">
                  <a:pos x="1695" y="930"/>
                </a:cxn>
                <a:cxn ang="0">
                  <a:pos x="1701" y="851"/>
                </a:cxn>
                <a:cxn ang="0">
                  <a:pos x="1695" y="764"/>
                </a:cxn>
                <a:cxn ang="0">
                  <a:pos x="1682" y="678"/>
                </a:cxn>
                <a:cxn ang="0">
                  <a:pos x="1655" y="592"/>
                </a:cxn>
                <a:cxn ang="0">
                  <a:pos x="1628" y="512"/>
                </a:cxn>
                <a:cxn ang="0">
                  <a:pos x="1589" y="432"/>
                </a:cxn>
                <a:cxn ang="0">
                  <a:pos x="1542" y="366"/>
                </a:cxn>
                <a:cxn ang="0">
                  <a:pos x="1436" y="239"/>
                </a:cxn>
                <a:cxn ang="0">
                  <a:pos x="1309" y="133"/>
                </a:cxn>
                <a:cxn ang="0">
                  <a:pos x="1236" y="93"/>
                </a:cxn>
                <a:cxn ang="0">
                  <a:pos x="1163" y="60"/>
                </a:cxn>
                <a:cxn ang="0">
                  <a:pos x="1084" y="34"/>
                </a:cxn>
                <a:cxn ang="0">
                  <a:pos x="1004" y="14"/>
                </a:cxn>
                <a:cxn ang="0">
                  <a:pos x="917" y="0"/>
                </a:cxn>
                <a:cxn ang="0">
                  <a:pos x="838" y="0"/>
                </a:cxn>
                <a:cxn ang="0">
                  <a:pos x="751" y="0"/>
                </a:cxn>
                <a:cxn ang="0">
                  <a:pos x="665" y="14"/>
                </a:cxn>
                <a:cxn ang="0">
                  <a:pos x="539" y="53"/>
                </a:cxn>
                <a:cxn ang="0">
                  <a:pos x="844" y="857"/>
                </a:cxn>
                <a:cxn ang="0">
                  <a:pos x="0" y="1030"/>
                </a:cxn>
              </a:cxnLst>
              <a:rect l="0" t="0" r="r" b="b"/>
              <a:pathLst>
                <a:path w="1701" h="1714">
                  <a:moveTo>
                    <a:pt x="0" y="1030"/>
                  </a:moveTo>
                  <a:lnTo>
                    <a:pt x="27" y="1116"/>
                  </a:lnTo>
                  <a:lnTo>
                    <a:pt x="54" y="1196"/>
                  </a:lnTo>
                  <a:lnTo>
                    <a:pt x="93" y="1276"/>
                  </a:lnTo>
                  <a:lnTo>
                    <a:pt x="140" y="1342"/>
                  </a:lnTo>
                  <a:lnTo>
                    <a:pt x="246" y="1469"/>
                  </a:lnTo>
                  <a:lnTo>
                    <a:pt x="373" y="1575"/>
                  </a:lnTo>
                  <a:lnTo>
                    <a:pt x="446" y="1615"/>
                  </a:lnTo>
                  <a:lnTo>
                    <a:pt x="519" y="1648"/>
                  </a:lnTo>
                  <a:lnTo>
                    <a:pt x="598" y="1674"/>
                  </a:lnTo>
                  <a:lnTo>
                    <a:pt x="678" y="1694"/>
                  </a:lnTo>
                  <a:lnTo>
                    <a:pt x="765" y="1708"/>
                  </a:lnTo>
                  <a:lnTo>
                    <a:pt x="844" y="1714"/>
                  </a:lnTo>
                  <a:lnTo>
                    <a:pt x="931" y="1708"/>
                  </a:lnTo>
                  <a:lnTo>
                    <a:pt x="1017" y="1694"/>
                  </a:lnTo>
                  <a:lnTo>
                    <a:pt x="1103" y="1668"/>
                  </a:lnTo>
                  <a:lnTo>
                    <a:pt x="1183" y="1641"/>
                  </a:lnTo>
                  <a:lnTo>
                    <a:pt x="1263" y="1601"/>
                  </a:lnTo>
                  <a:lnTo>
                    <a:pt x="1329" y="1555"/>
                  </a:lnTo>
                  <a:lnTo>
                    <a:pt x="1456" y="1449"/>
                  </a:lnTo>
                  <a:lnTo>
                    <a:pt x="1562" y="1322"/>
                  </a:lnTo>
                  <a:lnTo>
                    <a:pt x="1602" y="1249"/>
                  </a:lnTo>
                  <a:lnTo>
                    <a:pt x="1635" y="1176"/>
                  </a:lnTo>
                  <a:lnTo>
                    <a:pt x="1662" y="1096"/>
                  </a:lnTo>
                  <a:lnTo>
                    <a:pt x="1682" y="1017"/>
                  </a:lnTo>
                  <a:lnTo>
                    <a:pt x="1695" y="930"/>
                  </a:lnTo>
                  <a:lnTo>
                    <a:pt x="1701" y="851"/>
                  </a:lnTo>
                  <a:lnTo>
                    <a:pt x="1695" y="764"/>
                  </a:lnTo>
                  <a:lnTo>
                    <a:pt x="1682" y="678"/>
                  </a:lnTo>
                  <a:lnTo>
                    <a:pt x="1655" y="592"/>
                  </a:lnTo>
                  <a:lnTo>
                    <a:pt x="1628" y="512"/>
                  </a:lnTo>
                  <a:lnTo>
                    <a:pt x="1589" y="432"/>
                  </a:lnTo>
                  <a:lnTo>
                    <a:pt x="1542" y="366"/>
                  </a:lnTo>
                  <a:lnTo>
                    <a:pt x="1436" y="239"/>
                  </a:lnTo>
                  <a:lnTo>
                    <a:pt x="1309" y="133"/>
                  </a:lnTo>
                  <a:lnTo>
                    <a:pt x="1236" y="93"/>
                  </a:lnTo>
                  <a:lnTo>
                    <a:pt x="1163" y="60"/>
                  </a:lnTo>
                  <a:lnTo>
                    <a:pt x="1084" y="34"/>
                  </a:lnTo>
                  <a:lnTo>
                    <a:pt x="1004" y="14"/>
                  </a:lnTo>
                  <a:lnTo>
                    <a:pt x="917" y="0"/>
                  </a:lnTo>
                  <a:lnTo>
                    <a:pt x="838" y="0"/>
                  </a:lnTo>
                  <a:lnTo>
                    <a:pt x="751" y="0"/>
                  </a:lnTo>
                  <a:lnTo>
                    <a:pt x="665" y="14"/>
                  </a:lnTo>
                  <a:lnTo>
                    <a:pt x="539" y="53"/>
                  </a:lnTo>
                  <a:lnTo>
                    <a:pt x="844" y="857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B9C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886200" y="2209800"/>
            <a:ext cx="4581525" cy="2913221"/>
            <a:chOff x="3657600" y="1676400"/>
            <a:chExt cx="4581525" cy="2913221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3657600" y="1676400"/>
              <a:ext cx="4581525" cy="2752725"/>
              <a:chOff x="1437" y="1293"/>
              <a:chExt cx="2886" cy="1734"/>
            </a:xfrm>
          </p:grpSpPr>
          <p:sp>
            <p:nvSpPr>
              <p:cNvPr id="418826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1437" y="1293"/>
                <a:ext cx="2886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18828" name="Freeform 12"/>
              <p:cNvSpPr>
                <a:spLocks noEditPoints="1"/>
              </p:cNvSpPr>
              <p:nvPr/>
            </p:nvSpPr>
            <p:spPr bwMode="auto">
              <a:xfrm>
                <a:off x="2331" y="1410"/>
                <a:ext cx="1902" cy="1500"/>
              </a:xfrm>
              <a:custGeom>
                <a:avLst/>
                <a:gdLst/>
                <a:ahLst/>
                <a:cxnLst>
                  <a:cxn ang="0">
                    <a:pos x="0" y="1494"/>
                  </a:cxn>
                  <a:cxn ang="0">
                    <a:pos x="1902" y="1494"/>
                  </a:cxn>
                  <a:cxn ang="0">
                    <a:pos x="1902" y="1500"/>
                  </a:cxn>
                  <a:cxn ang="0">
                    <a:pos x="0" y="1500"/>
                  </a:cxn>
                  <a:cxn ang="0">
                    <a:pos x="0" y="1494"/>
                  </a:cxn>
                  <a:cxn ang="0">
                    <a:pos x="0" y="1242"/>
                  </a:cxn>
                  <a:cxn ang="0">
                    <a:pos x="1902" y="1242"/>
                  </a:cxn>
                  <a:cxn ang="0">
                    <a:pos x="1902" y="1248"/>
                  </a:cxn>
                  <a:cxn ang="0">
                    <a:pos x="0" y="1248"/>
                  </a:cxn>
                  <a:cxn ang="0">
                    <a:pos x="0" y="1242"/>
                  </a:cxn>
                  <a:cxn ang="0">
                    <a:pos x="0" y="996"/>
                  </a:cxn>
                  <a:cxn ang="0">
                    <a:pos x="1902" y="996"/>
                  </a:cxn>
                  <a:cxn ang="0">
                    <a:pos x="1902" y="1002"/>
                  </a:cxn>
                  <a:cxn ang="0">
                    <a:pos x="0" y="1002"/>
                  </a:cxn>
                  <a:cxn ang="0">
                    <a:pos x="0" y="996"/>
                  </a:cxn>
                  <a:cxn ang="0">
                    <a:pos x="0" y="744"/>
                  </a:cxn>
                  <a:cxn ang="0">
                    <a:pos x="1902" y="744"/>
                  </a:cxn>
                  <a:cxn ang="0">
                    <a:pos x="1902" y="750"/>
                  </a:cxn>
                  <a:cxn ang="0">
                    <a:pos x="0" y="750"/>
                  </a:cxn>
                  <a:cxn ang="0">
                    <a:pos x="0" y="744"/>
                  </a:cxn>
                  <a:cxn ang="0">
                    <a:pos x="0" y="498"/>
                  </a:cxn>
                  <a:cxn ang="0">
                    <a:pos x="1902" y="498"/>
                  </a:cxn>
                  <a:cxn ang="0">
                    <a:pos x="1902" y="504"/>
                  </a:cxn>
                  <a:cxn ang="0">
                    <a:pos x="0" y="504"/>
                  </a:cxn>
                  <a:cxn ang="0">
                    <a:pos x="0" y="498"/>
                  </a:cxn>
                  <a:cxn ang="0">
                    <a:pos x="0" y="246"/>
                  </a:cxn>
                  <a:cxn ang="0">
                    <a:pos x="1902" y="246"/>
                  </a:cxn>
                  <a:cxn ang="0">
                    <a:pos x="1902" y="252"/>
                  </a:cxn>
                  <a:cxn ang="0">
                    <a:pos x="0" y="252"/>
                  </a:cxn>
                  <a:cxn ang="0">
                    <a:pos x="0" y="246"/>
                  </a:cxn>
                  <a:cxn ang="0">
                    <a:pos x="0" y="0"/>
                  </a:cxn>
                  <a:cxn ang="0">
                    <a:pos x="1902" y="0"/>
                  </a:cxn>
                  <a:cxn ang="0">
                    <a:pos x="1902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902" h="1500">
                    <a:moveTo>
                      <a:pt x="0" y="1494"/>
                    </a:moveTo>
                    <a:lnTo>
                      <a:pt x="1902" y="1494"/>
                    </a:lnTo>
                    <a:lnTo>
                      <a:pt x="1902" y="1500"/>
                    </a:lnTo>
                    <a:lnTo>
                      <a:pt x="0" y="1500"/>
                    </a:lnTo>
                    <a:lnTo>
                      <a:pt x="0" y="1494"/>
                    </a:lnTo>
                    <a:close/>
                    <a:moveTo>
                      <a:pt x="0" y="1242"/>
                    </a:moveTo>
                    <a:lnTo>
                      <a:pt x="1902" y="1242"/>
                    </a:lnTo>
                    <a:lnTo>
                      <a:pt x="1902" y="1248"/>
                    </a:lnTo>
                    <a:lnTo>
                      <a:pt x="0" y="1248"/>
                    </a:lnTo>
                    <a:lnTo>
                      <a:pt x="0" y="1242"/>
                    </a:lnTo>
                    <a:close/>
                    <a:moveTo>
                      <a:pt x="0" y="996"/>
                    </a:moveTo>
                    <a:lnTo>
                      <a:pt x="1902" y="996"/>
                    </a:lnTo>
                    <a:lnTo>
                      <a:pt x="1902" y="1002"/>
                    </a:lnTo>
                    <a:lnTo>
                      <a:pt x="0" y="1002"/>
                    </a:lnTo>
                    <a:lnTo>
                      <a:pt x="0" y="996"/>
                    </a:lnTo>
                    <a:close/>
                    <a:moveTo>
                      <a:pt x="0" y="744"/>
                    </a:moveTo>
                    <a:lnTo>
                      <a:pt x="1902" y="744"/>
                    </a:lnTo>
                    <a:lnTo>
                      <a:pt x="1902" y="750"/>
                    </a:lnTo>
                    <a:lnTo>
                      <a:pt x="0" y="750"/>
                    </a:lnTo>
                    <a:lnTo>
                      <a:pt x="0" y="744"/>
                    </a:lnTo>
                    <a:close/>
                    <a:moveTo>
                      <a:pt x="0" y="498"/>
                    </a:moveTo>
                    <a:lnTo>
                      <a:pt x="1902" y="498"/>
                    </a:lnTo>
                    <a:lnTo>
                      <a:pt x="1902" y="504"/>
                    </a:lnTo>
                    <a:lnTo>
                      <a:pt x="0" y="504"/>
                    </a:lnTo>
                    <a:lnTo>
                      <a:pt x="0" y="498"/>
                    </a:lnTo>
                    <a:close/>
                    <a:moveTo>
                      <a:pt x="0" y="246"/>
                    </a:moveTo>
                    <a:lnTo>
                      <a:pt x="1902" y="246"/>
                    </a:lnTo>
                    <a:lnTo>
                      <a:pt x="1902" y="252"/>
                    </a:lnTo>
                    <a:lnTo>
                      <a:pt x="0" y="252"/>
                    </a:lnTo>
                    <a:lnTo>
                      <a:pt x="0" y="246"/>
                    </a:lnTo>
                    <a:close/>
                    <a:moveTo>
                      <a:pt x="0" y="0"/>
                    </a:moveTo>
                    <a:lnTo>
                      <a:pt x="1902" y="0"/>
                    </a:lnTo>
                    <a:lnTo>
                      <a:pt x="190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6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29" name="Freeform 13"/>
              <p:cNvSpPr>
                <a:spLocks noEditPoints="1"/>
              </p:cNvSpPr>
              <p:nvPr/>
            </p:nvSpPr>
            <p:spPr bwMode="auto">
              <a:xfrm>
                <a:off x="2328" y="1410"/>
                <a:ext cx="1908" cy="15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80" y="0"/>
                  </a:cxn>
                  <a:cxn ang="0">
                    <a:pos x="5088" y="8"/>
                  </a:cxn>
                  <a:cxn ang="0">
                    <a:pos x="5088" y="3992"/>
                  </a:cxn>
                  <a:cxn ang="0">
                    <a:pos x="5080" y="4000"/>
                  </a:cxn>
                  <a:cxn ang="0">
                    <a:pos x="8" y="4000"/>
                  </a:cxn>
                  <a:cxn ang="0">
                    <a:pos x="0" y="3992"/>
                  </a:cxn>
                  <a:cxn ang="0">
                    <a:pos x="0" y="8"/>
                  </a:cxn>
                  <a:cxn ang="0">
                    <a:pos x="16" y="3992"/>
                  </a:cxn>
                  <a:cxn ang="0">
                    <a:pos x="8" y="3984"/>
                  </a:cxn>
                  <a:cxn ang="0">
                    <a:pos x="5080" y="3984"/>
                  </a:cxn>
                  <a:cxn ang="0">
                    <a:pos x="5072" y="3992"/>
                  </a:cxn>
                  <a:cxn ang="0">
                    <a:pos x="5072" y="8"/>
                  </a:cxn>
                  <a:cxn ang="0">
                    <a:pos x="50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992"/>
                  </a:cxn>
                </a:cxnLst>
                <a:rect l="0" t="0" r="r" b="b"/>
                <a:pathLst>
                  <a:path w="5088" h="400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80" y="0"/>
                    </a:lnTo>
                    <a:cubicBezTo>
                      <a:pt x="5085" y="0"/>
                      <a:pt x="5088" y="4"/>
                      <a:pt x="5088" y="8"/>
                    </a:cubicBezTo>
                    <a:lnTo>
                      <a:pt x="5088" y="3992"/>
                    </a:lnTo>
                    <a:cubicBezTo>
                      <a:pt x="5088" y="3997"/>
                      <a:pt x="5085" y="4000"/>
                      <a:pt x="5080" y="4000"/>
                    </a:cubicBezTo>
                    <a:lnTo>
                      <a:pt x="8" y="4000"/>
                    </a:lnTo>
                    <a:cubicBezTo>
                      <a:pt x="4" y="4000"/>
                      <a:pt x="0" y="3997"/>
                      <a:pt x="0" y="3992"/>
                    </a:cubicBezTo>
                    <a:lnTo>
                      <a:pt x="0" y="8"/>
                    </a:lnTo>
                    <a:close/>
                    <a:moveTo>
                      <a:pt x="16" y="3992"/>
                    </a:moveTo>
                    <a:lnTo>
                      <a:pt x="8" y="3984"/>
                    </a:lnTo>
                    <a:lnTo>
                      <a:pt x="5080" y="3984"/>
                    </a:lnTo>
                    <a:lnTo>
                      <a:pt x="5072" y="3992"/>
                    </a:lnTo>
                    <a:lnTo>
                      <a:pt x="5072" y="8"/>
                    </a:lnTo>
                    <a:lnTo>
                      <a:pt x="50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992"/>
                    </a:lnTo>
                    <a:close/>
                  </a:path>
                </a:pathLst>
              </a:custGeom>
              <a:solidFill>
                <a:srgbClr val="D9D9D9"/>
              </a:solidFill>
              <a:ln w="6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30" name="Freeform 14"/>
              <p:cNvSpPr>
                <a:spLocks/>
              </p:cNvSpPr>
              <p:nvPr/>
            </p:nvSpPr>
            <p:spPr bwMode="auto">
              <a:xfrm>
                <a:off x="2331" y="1443"/>
                <a:ext cx="1890" cy="1464"/>
              </a:xfrm>
              <a:custGeom>
                <a:avLst/>
                <a:gdLst/>
                <a:ahLst/>
                <a:cxnLst>
                  <a:cxn ang="0">
                    <a:pos x="58" y="100"/>
                  </a:cxn>
                  <a:cxn ang="0">
                    <a:pos x="124" y="209"/>
                  </a:cxn>
                  <a:cxn ang="0">
                    <a:pos x="189" y="256"/>
                  </a:cxn>
                  <a:cxn ang="0">
                    <a:pos x="255" y="308"/>
                  </a:cxn>
                  <a:cxn ang="0">
                    <a:pos x="320" y="352"/>
                  </a:cxn>
                  <a:cxn ang="0">
                    <a:pos x="385" y="391"/>
                  </a:cxn>
                  <a:cxn ang="0">
                    <a:pos x="451" y="412"/>
                  </a:cxn>
                  <a:cxn ang="0">
                    <a:pos x="516" y="446"/>
                  </a:cxn>
                  <a:cxn ang="0">
                    <a:pos x="582" y="483"/>
                  </a:cxn>
                  <a:cxn ang="0">
                    <a:pos x="647" y="502"/>
                  </a:cxn>
                  <a:cxn ang="0">
                    <a:pos x="712" y="540"/>
                  </a:cxn>
                  <a:cxn ang="0">
                    <a:pos x="778" y="576"/>
                  </a:cxn>
                  <a:cxn ang="0">
                    <a:pos x="843" y="598"/>
                  </a:cxn>
                  <a:cxn ang="0">
                    <a:pos x="909" y="618"/>
                  </a:cxn>
                  <a:cxn ang="0">
                    <a:pos x="974" y="639"/>
                  </a:cxn>
                  <a:cxn ang="0">
                    <a:pos x="1039" y="663"/>
                  </a:cxn>
                  <a:cxn ang="0">
                    <a:pos x="1105" y="706"/>
                  </a:cxn>
                  <a:cxn ang="0">
                    <a:pos x="1170" y="751"/>
                  </a:cxn>
                  <a:cxn ang="0">
                    <a:pos x="1236" y="767"/>
                  </a:cxn>
                  <a:cxn ang="0">
                    <a:pos x="1301" y="793"/>
                  </a:cxn>
                  <a:cxn ang="0">
                    <a:pos x="1367" y="819"/>
                  </a:cxn>
                  <a:cxn ang="0">
                    <a:pos x="1432" y="840"/>
                  </a:cxn>
                  <a:cxn ang="0">
                    <a:pos x="1498" y="872"/>
                  </a:cxn>
                  <a:cxn ang="0">
                    <a:pos x="1563" y="911"/>
                  </a:cxn>
                  <a:cxn ang="0">
                    <a:pos x="1629" y="945"/>
                  </a:cxn>
                  <a:cxn ang="0">
                    <a:pos x="1694" y="999"/>
                  </a:cxn>
                  <a:cxn ang="0">
                    <a:pos x="1759" y="1059"/>
                  </a:cxn>
                  <a:cxn ang="0">
                    <a:pos x="1825" y="1153"/>
                  </a:cxn>
                  <a:cxn ang="0">
                    <a:pos x="1890" y="1390"/>
                  </a:cxn>
                  <a:cxn ang="0">
                    <a:pos x="1832" y="1464"/>
                  </a:cxn>
                  <a:cxn ang="0">
                    <a:pos x="1767" y="1464"/>
                  </a:cxn>
                  <a:cxn ang="0">
                    <a:pos x="1701" y="1464"/>
                  </a:cxn>
                  <a:cxn ang="0">
                    <a:pos x="1636" y="1464"/>
                  </a:cxn>
                  <a:cxn ang="0">
                    <a:pos x="1570" y="1464"/>
                  </a:cxn>
                  <a:cxn ang="0">
                    <a:pos x="1505" y="1464"/>
                  </a:cxn>
                  <a:cxn ang="0">
                    <a:pos x="1440" y="1464"/>
                  </a:cxn>
                  <a:cxn ang="0">
                    <a:pos x="1374" y="1464"/>
                  </a:cxn>
                  <a:cxn ang="0">
                    <a:pos x="1309" y="1464"/>
                  </a:cxn>
                  <a:cxn ang="0">
                    <a:pos x="1243" y="1464"/>
                  </a:cxn>
                  <a:cxn ang="0">
                    <a:pos x="1178" y="1464"/>
                  </a:cxn>
                  <a:cxn ang="0">
                    <a:pos x="1112" y="1464"/>
                  </a:cxn>
                  <a:cxn ang="0">
                    <a:pos x="1047" y="1464"/>
                  </a:cxn>
                  <a:cxn ang="0">
                    <a:pos x="981" y="1464"/>
                  </a:cxn>
                  <a:cxn ang="0">
                    <a:pos x="916" y="1464"/>
                  </a:cxn>
                  <a:cxn ang="0">
                    <a:pos x="850" y="1464"/>
                  </a:cxn>
                  <a:cxn ang="0">
                    <a:pos x="785" y="1464"/>
                  </a:cxn>
                  <a:cxn ang="0">
                    <a:pos x="720" y="1464"/>
                  </a:cxn>
                  <a:cxn ang="0">
                    <a:pos x="654" y="1464"/>
                  </a:cxn>
                  <a:cxn ang="0">
                    <a:pos x="589" y="1464"/>
                  </a:cxn>
                  <a:cxn ang="0">
                    <a:pos x="523" y="1464"/>
                  </a:cxn>
                  <a:cxn ang="0">
                    <a:pos x="458" y="1464"/>
                  </a:cxn>
                  <a:cxn ang="0">
                    <a:pos x="393" y="1464"/>
                  </a:cxn>
                  <a:cxn ang="0">
                    <a:pos x="327" y="1464"/>
                  </a:cxn>
                  <a:cxn ang="0">
                    <a:pos x="262" y="1464"/>
                  </a:cxn>
                  <a:cxn ang="0">
                    <a:pos x="196" y="1464"/>
                  </a:cxn>
                  <a:cxn ang="0">
                    <a:pos x="131" y="1464"/>
                  </a:cxn>
                  <a:cxn ang="0">
                    <a:pos x="66" y="1464"/>
                  </a:cxn>
                  <a:cxn ang="0">
                    <a:pos x="0" y="1464"/>
                  </a:cxn>
                </a:cxnLst>
                <a:rect l="0" t="0" r="r" b="b"/>
                <a:pathLst>
                  <a:path w="1890" h="1464">
                    <a:moveTo>
                      <a:pt x="0" y="0"/>
                    </a:moveTo>
                    <a:lnTo>
                      <a:pt x="7" y="14"/>
                    </a:lnTo>
                    <a:lnTo>
                      <a:pt x="15" y="43"/>
                    </a:lnTo>
                    <a:lnTo>
                      <a:pt x="22" y="47"/>
                    </a:lnTo>
                    <a:lnTo>
                      <a:pt x="29" y="52"/>
                    </a:lnTo>
                    <a:lnTo>
                      <a:pt x="36" y="56"/>
                    </a:lnTo>
                    <a:lnTo>
                      <a:pt x="44" y="68"/>
                    </a:lnTo>
                    <a:lnTo>
                      <a:pt x="51" y="75"/>
                    </a:lnTo>
                    <a:lnTo>
                      <a:pt x="58" y="100"/>
                    </a:lnTo>
                    <a:lnTo>
                      <a:pt x="66" y="109"/>
                    </a:lnTo>
                    <a:lnTo>
                      <a:pt x="73" y="148"/>
                    </a:lnTo>
                    <a:lnTo>
                      <a:pt x="80" y="160"/>
                    </a:lnTo>
                    <a:lnTo>
                      <a:pt x="87" y="162"/>
                    </a:lnTo>
                    <a:lnTo>
                      <a:pt x="94" y="194"/>
                    </a:lnTo>
                    <a:lnTo>
                      <a:pt x="102" y="199"/>
                    </a:lnTo>
                    <a:lnTo>
                      <a:pt x="109" y="208"/>
                    </a:lnTo>
                    <a:lnTo>
                      <a:pt x="117" y="208"/>
                    </a:lnTo>
                    <a:lnTo>
                      <a:pt x="124" y="209"/>
                    </a:lnTo>
                    <a:lnTo>
                      <a:pt x="131" y="217"/>
                    </a:lnTo>
                    <a:lnTo>
                      <a:pt x="138" y="219"/>
                    </a:lnTo>
                    <a:lnTo>
                      <a:pt x="145" y="220"/>
                    </a:lnTo>
                    <a:lnTo>
                      <a:pt x="153" y="224"/>
                    </a:lnTo>
                    <a:lnTo>
                      <a:pt x="160" y="231"/>
                    </a:lnTo>
                    <a:lnTo>
                      <a:pt x="167" y="236"/>
                    </a:lnTo>
                    <a:lnTo>
                      <a:pt x="175" y="246"/>
                    </a:lnTo>
                    <a:lnTo>
                      <a:pt x="182" y="253"/>
                    </a:lnTo>
                    <a:lnTo>
                      <a:pt x="189" y="256"/>
                    </a:lnTo>
                    <a:lnTo>
                      <a:pt x="196" y="262"/>
                    </a:lnTo>
                    <a:lnTo>
                      <a:pt x="204" y="270"/>
                    </a:lnTo>
                    <a:lnTo>
                      <a:pt x="211" y="272"/>
                    </a:lnTo>
                    <a:lnTo>
                      <a:pt x="218" y="276"/>
                    </a:lnTo>
                    <a:lnTo>
                      <a:pt x="225" y="283"/>
                    </a:lnTo>
                    <a:lnTo>
                      <a:pt x="233" y="291"/>
                    </a:lnTo>
                    <a:lnTo>
                      <a:pt x="240" y="297"/>
                    </a:lnTo>
                    <a:lnTo>
                      <a:pt x="247" y="305"/>
                    </a:lnTo>
                    <a:lnTo>
                      <a:pt x="255" y="308"/>
                    </a:lnTo>
                    <a:lnTo>
                      <a:pt x="262" y="315"/>
                    </a:lnTo>
                    <a:lnTo>
                      <a:pt x="269" y="320"/>
                    </a:lnTo>
                    <a:lnTo>
                      <a:pt x="276" y="322"/>
                    </a:lnTo>
                    <a:lnTo>
                      <a:pt x="283" y="325"/>
                    </a:lnTo>
                    <a:lnTo>
                      <a:pt x="291" y="326"/>
                    </a:lnTo>
                    <a:lnTo>
                      <a:pt x="298" y="330"/>
                    </a:lnTo>
                    <a:lnTo>
                      <a:pt x="306" y="333"/>
                    </a:lnTo>
                    <a:lnTo>
                      <a:pt x="313" y="338"/>
                    </a:lnTo>
                    <a:lnTo>
                      <a:pt x="320" y="352"/>
                    </a:lnTo>
                    <a:lnTo>
                      <a:pt x="327" y="353"/>
                    </a:lnTo>
                    <a:lnTo>
                      <a:pt x="334" y="375"/>
                    </a:lnTo>
                    <a:lnTo>
                      <a:pt x="342" y="377"/>
                    </a:lnTo>
                    <a:lnTo>
                      <a:pt x="349" y="379"/>
                    </a:lnTo>
                    <a:lnTo>
                      <a:pt x="356" y="381"/>
                    </a:lnTo>
                    <a:lnTo>
                      <a:pt x="364" y="384"/>
                    </a:lnTo>
                    <a:lnTo>
                      <a:pt x="371" y="384"/>
                    </a:lnTo>
                    <a:lnTo>
                      <a:pt x="378" y="390"/>
                    </a:lnTo>
                    <a:lnTo>
                      <a:pt x="385" y="391"/>
                    </a:lnTo>
                    <a:lnTo>
                      <a:pt x="393" y="392"/>
                    </a:lnTo>
                    <a:lnTo>
                      <a:pt x="400" y="398"/>
                    </a:lnTo>
                    <a:lnTo>
                      <a:pt x="407" y="401"/>
                    </a:lnTo>
                    <a:lnTo>
                      <a:pt x="414" y="402"/>
                    </a:lnTo>
                    <a:lnTo>
                      <a:pt x="422" y="402"/>
                    </a:lnTo>
                    <a:lnTo>
                      <a:pt x="429" y="404"/>
                    </a:lnTo>
                    <a:lnTo>
                      <a:pt x="436" y="405"/>
                    </a:lnTo>
                    <a:lnTo>
                      <a:pt x="444" y="408"/>
                    </a:lnTo>
                    <a:lnTo>
                      <a:pt x="451" y="412"/>
                    </a:lnTo>
                    <a:lnTo>
                      <a:pt x="458" y="416"/>
                    </a:lnTo>
                    <a:lnTo>
                      <a:pt x="465" y="422"/>
                    </a:lnTo>
                    <a:lnTo>
                      <a:pt x="472" y="426"/>
                    </a:lnTo>
                    <a:lnTo>
                      <a:pt x="480" y="432"/>
                    </a:lnTo>
                    <a:lnTo>
                      <a:pt x="487" y="432"/>
                    </a:lnTo>
                    <a:lnTo>
                      <a:pt x="495" y="435"/>
                    </a:lnTo>
                    <a:lnTo>
                      <a:pt x="502" y="441"/>
                    </a:lnTo>
                    <a:lnTo>
                      <a:pt x="509" y="444"/>
                    </a:lnTo>
                    <a:lnTo>
                      <a:pt x="516" y="446"/>
                    </a:lnTo>
                    <a:lnTo>
                      <a:pt x="523" y="446"/>
                    </a:lnTo>
                    <a:lnTo>
                      <a:pt x="531" y="447"/>
                    </a:lnTo>
                    <a:lnTo>
                      <a:pt x="538" y="455"/>
                    </a:lnTo>
                    <a:lnTo>
                      <a:pt x="545" y="456"/>
                    </a:lnTo>
                    <a:lnTo>
                      <a:pt x="553" y="463"/>
                    </a:lnTo>
                    <a:lnTo>
                      <a:pt x="560" y="466"/>
                    </a:lnTo>
                    <a:lnTo>
                      <a:pt x="567" y="467"/>
                    </a:lnTo>
                    <a:lnTo>
                      <a:pt x="574" y="481"/>
                    </a:lnTo>
                    <a:lnTo>
                      <a:pt x="582" y="483"/>
                    </a:lnTo>
                    <a:lnTo>
                      <a:pt x="589" y="484"/>
                    </a:lnTo>
                    <a:lnTo>
                      <a:pt x="596" y="487"/>
                    </a:lnTo>
                    <a:lnTo>
                      <a:pt x="603" y="489"/>
                    </a:lnTo>
                    <a:lnTo>
                      <a:pt x="611" y="489"/>
                    </a:lnTo>
                    <a:lnTo>
                      <a:pt x="618" y="496"/>
                    </a:lnTo>
                    <a:lnTo>
                      <a:pt x="625" y="498"/>
                    </a:lnTo>
                    <a:lnTo>
                      <a:pt x="633" y="499"/>
                    </a:lnTo>
                    <a:lnTo>
                      <a:pt x="640" y="500"/>
                    </a:lnTo>
                    <a:lnTo>
                      <a:pt x="647" y="502"/>
                    </a:lnTo>
                    <a:lnTo>
                      <a:pt x="654" y="504"/>
                    </a:lnTo>
                    <a:lnTo>
                      <a:pt x="661" y="507"/>
                    </a:lnTo>
                    <a:lnTo>
                      <a:pt x="669" y="513"/>
                    </a:lnTo>
                    <a:lnTo>
                      <a:pt x="676" y="517"/>
                    </a:lnTo>
                    <a:lnTo>
                      <a:pt x="684" y="520"/>
                    </a:lnTo>
                    <a:lnTo>
                      <a:pt x="691" y="525"/>
                    </a:lnTo>
                    <a:lnTo>
                      <a:pt x="698" y="526"/>
                    </a:lnTo>
                    <a:lnTo>
                      <a:pt x="705" y="528"/>
                    </a:lnTo>
                    <a:lnTo>
                      <a:pt x="712" y="540"/>
                    </a:lnTo>
                    <a:lnTo>
                      <a:pt x="720" y="541"/>
                    </a:lnTo>
                    <a:lnTo>
                      <a:pt x="727" y="544"/>
                    </a:lnTo>
                    <a:lnTo>
                      <a:pt x="734" y="546"/>
                    </a:lnTo>
                    <a:lnTo>
                      <a:pt x="742" y="563"/>
                    </a:lnTo>
                    <a:lnTo>
                      <a:pt x="749" y="564"/>
                    </a:lnTo>
                    <a:lnTo>
                      <a:pt x="756" y="566"/>
                    </a:lnTo>
                    <a:lnTo>
                      <a:pt x="763" y="570"/>
                    </a:lnTo>
                    <a:lnTo>
                      <a:pt x="771" y="574"/>
                    </a:lnTo>
                    <a:lnTo>
                      <a:pt x="778" y="576"/>
                    </a:lnTo>
                    <a:lnTo>
                      <a:pt x="785" y="580"/>
                    </a:lnTo>
                    <a:lnTo>
                      <a:pt x="792" y="585"/>
                    </a:lnTo>
                    <a:lnTo>
                      <a:pt x="800" y="586"/>
                    </a:lnTo>
                    <a:lnTo>
                      <a:pt x="807" y="587"/>
                    </a:lnTo>
                    <a:lnTo>
                      <a:pt x="814" y="591"/>
                    </a:lnTo>
                    <a:lnTo>
                      <a:pt x="822" y="594"/>
                    </a:lnTo>
                    <a:lnTo>
                      <a:pt x="829" y="598"/>
                    </a:lnTo>
                    <a:lnTo>
                      <a:pt x="836" y="598"/>
                    </a:lnTo>
                    <a:lnTo>
                      <a:pt x="843" y="598"/>
                    </a:lnTo>
                    <a:lnTo>
                      <a:pt x="850" y="598"/>
                    </a:lnTo>
                    <a:lnTo>
                      <a:pt x="858" y="604"/>
                    </a:lnTo>
                    <a:lnTo>
                      <a:pt x="865" y="609"/>
                    </a:lnTo>
                    <a:lnTo>
                      <a:pt x="873" y="613"/>
                    </a:lnTo>
                    <a:lnTo>
                      <a:pt x="880" y="613"/>
                    </a:lnTo>
                    <a:lnTo>
                      <a:pt x="887" y="614"/>
                    </a:lnTo>
                    <a:lnTo>
                      <a:pt x="894" y="615"/>
                    </a:lnTo>
                    <a:lnTo>
                      <a:pt x="901" y="615"/>
                    </a:lnTo>
                    <a:lnTo>
                      <a:pt x="909" y="618"/>
                    </a:lnTo>
                    <a:lnTo>
                      <a:pt x="916" y="622"/>
                    </a:lnTo>
                    <a:lnTo>
                      <a:pt x="923" y="622"/>
                    </a:lnTo>
                    <a:lnTo>
                      <a:pt x="931" y="622"/>
                    </a:lnTo>
                    <a:lnTo>
                      <a:pt x="938" y="624"/>
                    </a:lnTo>
                    <a:lnTo>
                      <a:pt x="945" y="626"/>
                    </a:lnTo>
                    <a:lnTo>
                      <a:pt x="952" y="630"/>
                    </a:lnTo>
                    <a:lnTo>
                      <a:pt x="960" y="630"/>
                    </a:lnTo>
                    <a:lnTo>
                      <a:pt x="967" y="635"/>
                    </a:lnTo>
                    <a:lnTo>
                      <a:pt x="974" y="639"/>
                    </a:lnTo>
                    <a:lnTo>
                      <a:pt x="981" y="643"/>
                    </a:lnTo>
                    <a:lnTo>
                      <a:pt x="989" y="644"/>
                    </a:lnTo>
                    <a:lnTo>
                      <a:pt x="996" y="644"/>
                    </a:lnTo>
                    <a:lnTo>
                      <a:pt x="1003" y="645"/>
                    </a:lnTo>
                    <a:lnTo>
                      <a:pt x="1011" y="652"/>
                    </a:lnTo>
                    <a:lnTo>
                      <a:pt x="1018" y="653"/>
                    </a:lnTo>
                    <a:lnTo>
                      <a:pt x="1025" y="654"/>
                    </a:lnTo>
                    <a:lnTo>
                      <a:pt x="1032" y="661"/>
                    </a:lnTo>
                    <a:lnTo>
                      <a:pt x="1039" y="663"/>
                    </a:lnTo>
                    <a:lnTo>
                      <a:pt x="1047" y="664"/>
                    </a:lnTo>
                    <a:lnTo>
                      <a:pt x="1054" y="667"/>
                    </a:lnTo>
                    <a:lnTo>
                      <a:pt x="1062" y="673"/>
                    </a:lnTo>
                    <a:lnTo>
                      <a:pt x="1069" y="675"/>
                    </a:lnTo>
                    <a:lnTo>
                      <a:pt x="1076" y="679"/>
                    </a:lnTo>
                    <a:lnTo>
                      <a:pt x="1083" y="679"/>
                    </a:lnTo>
                    <a:lnTo>
                      <a:pt x="1090" y="694"/>
                    </a:lnTo>
                    <a:lnTo>
                      <a:pt x="1098" y="696"/>
                    </a:lnTo>
                    <a:lnTo>
                      <a:pt x="1105" y="706"/>
                    </a:lnTo>
                    <a:lnTo>
                      <a:pt x="1112" y="714"/>
                    </a:lnTo>
                    <a:lnTo>
                      <a:pt x="1120" y="714"/>
                    </a:lnTo>
                    <a:lnTo>
                      <a:pt x="1127" y="719"/>
                    </a:lnTo>
                    <a:lnTo>
                      <a:pt x="1134" y="719"/>
                    </a:lnTo>
                    <a:lnTo>
                      <a:pt x="1141" y="739"/>
                    </a:lnTo>
                    <a:lnTo>
                      <a:pt x="1149" y="741"/>
                    </a:lnTo>
                    <a:lnTo>
                      <a:pt x="1156" y="741"/>
                    </a:lnTo>
                    <a:lnTo>
                      <a:pt x="1163" y="748"/>
                    </a:lnTo>
                    <a:lnTo>
                      <a:pt x="1170" y="751"/>
                    </a:lnTo>
                    <a:lnTo>
                      <a:pt x="1178" y="752"/>
                    </a:lnTo>
                    <a:lnTo>
                      <a:pt x="1185" y="753"/>
                    </a:lnTo>
                    <a:lnTo>
                      <a:pt x="1192" y="757"/>
                    </a:lnTo>
                    <a:lnTo>
                      <a:pt x="1200" y="757"/>
                    </a:lnTo>
                    <a:lnTo>
                      <a:pt x="1207" y="759"/>
                    </a:lnTo>
                    <a:lnTo>
                      <a:pt x="1214" y="760"/>
                    </a:lnTo>
                    <a:lnTo>
                      <a:pt x="1221" y="762"/>
                    </a:lnTo>
                    <a:lnTo>
                      <a:pt x="1228" y="767"/>
                    </a:lnTo>
                    <a:lnTo>
                      <a:pt x="1236" y="767"/>
                    </a:lnTo>
                    <a:lnTo>
                      <a:pt x="1243" y="771"/>
                    </a:lnTo>
                    <a:lnTo>
                      <a:pt x="1251" y="775"/>
                    </a:lnTo>
                    <a:lnTo>
                      <a:pt x="1258" y="775"/>
                    </a:lnTo>
                    <a:lnTo>
                      <a:pt x="1265" y="776"/>
                    </a:lnTo>
                    <a:lnTo>
                      <a:pt x="1272" y="781"/>
                    </a:lnTo>
                    <a:lnTo>
                      <a:pt x="1279" y="784"/>
                    </a:lnTo>
                    <a:lnTo>
                      <a:pt x="1287" y="787"/>
                    </a:lnTo>
                    <a:lnTo>
                      <a:pt x="1294" y="793"/>
                    </a:lnTo>
                    <a:lnTo>
                      <a:pt x="1301" y="793"/>
                    </a:lnTo>
                    <a:lnTo>
                      <a:pt x="1309" y="800"/>
                    </a:lnTo>
                    <a:lnTo>
                      <a:pt x="1316" y="800"/>
                    </a:lnTo>
                    <a:lnTo>
                      <a:pt x="1323" y="800"/>
                    </a:lnTo>
                    <a:lnTo>
                      <a:pt x="1330" y="802"/>
                    </a:lnTo>
                    <a:lnTo>
                      <a:pt x="1338" y="808"/>
                    </a:lnTo>
                    <a:lnTo>
                      <a:pt x="1345" y="810"/>
                    </a:lnTo>
                    <a:lnTo>
                      <a:pt x="1352" y="816"/>
                    </a:lnTo>
                    <a:lnTo>
                      <a:pt x="1359" y="816"/>
                    </a:lnTo>
                    <a:lnTo>
                      <a:pt x="1367" y="819"/>
                    </a:lnTo>
                    <a:lnTo>
                      <a:pt x="1374" y="820"/>
                    </a:lnTo>
                    <a:lnTo>
                      <a:pt x="1381" y="820"/>
                    </a:lnTo>
                    <a:lnTo>
                      <a:pt x="1389" y="825"/>
                    </a:lnTo>
                    <a:lnTo>
                      <a:pt x="1396" y="827"/>
                    </a:lnTo>
                    <a:lnTo>
                      <a:pt x="1403" y="829"/>
                    </a:lnTo>
                    <a:lnTo>
                      <a:pt x="1410" y="832"/>
                    </a:lnTo>
                    <a:lnTo>
                      <a:pt x="1417" y="837"/>
                    </a:lnTo>
                    <a:lnTo>
                      <a:pt x="1425" y="838"/>
                    </a:lnTo>
                    <a:lnTo>
                      <a:pt x="1432" y="840"/>
                    </a:lnTo>
                    <a:lnTo>
                      <a:pt x="1440" y="840"/>
                    </a:lnTo>
                    <a:lnTo>
                      <a:pt x="1447" y="844"/>
                    </a:lnTo>
                    <a:lnTo>
                      <a:pt x="1454" y="850"/>
                    </a:lnTo>
                    <a:lnTo>
                      <a:pt x="1461" y="855"/>
                    </a:lnTo>
                    <a:lnTo>
                      <a:pt x="1468" y="859"/>
                    </a:lnTo>
                    <a:lnTo>
                      <a:pt x="1476" y="860"/>
                    </a:lnTo>
                    <a:lnTo>
                      <a:pt x="1483" y="861"/>
                    </a:lnTo>
                    <a:lnTo>
                      <a:pt x="1490" y="870"/>
                    </a:lnTo>
                    <a:lnTo>
                      <a:pt x="1498" y="872"/>
                    </a:lnTo>
                    <a:lnTo>
                      <a:pt x="1505" y="879"/>
                    </a:lnTo>
                    <a:lnTo>
                      <a:pt x="1512" y="881"/>
                    </a:lnTo>
                    <a:lnTo>
                      <a:pt x="1519" y="889"/>
                    </a:lnTo>
                    <a:lnTo>
                      <a:pt x="1527" y="891"/>
                    </a:lnTo>
                    <a:lnTo>
                      <a:pt x="1534" y="893"/>
                    </a:lnTo>
                    <a:lnTo>
                      <a:pt x="1541" y="894"/>
                    </a:lnTo>
                    <a:lnTo>
                      <a:pt x="1548" y="899"/>
                    </a:lnTo>
                    <a:lnTo>
                      <a:pt x="1556" y="904"/>
                    </a:lnTo>
                    <a:lnTo>
                      <a:pt x="1563" y="911"/>
                    </a:lnTo>
                    <a:lnTo>
                      <a:pt x="1570" y="911"/>
                    </a:lnTo>
                    <a:lnTo>
                      <a:pt x="1578" y="916"/>
                    </a:lnTo>
                    <a:lnTo>
                      <a:pt x="1585" y="926"/>
                    </a:lnTo>
                    <a:lnTo>
                      <a:pt x="1592" y="926"/>
                    </a:lnTo>
                    <a:lnTo>
                      <a:pt x="1599" y="928"/>
                    </a:lnTo>
                    <a:lnTo>
                      <a:pt x="1606" y="928"/>
                    </a:lnTo>
                    <a:lnTo>
                      <a:pt x="1614" y="929"/>
                    </a:lnTo>
                    <a:lnTo>
                      <a:pt x="1621" y="942"/>
                    </a:lnTo>
                    <a:lnTo>
                      <a:pt x="1629" y="945"/>
                    </a:lnTo>
                    <a:lnTo>
                      <a:pt x="1636" y="949"/>
                    </a:lnTo>
                    <a:lnTo>
                      <a:pt x="1643" y="955"/>
                    </a:lnTo>
                    <a:lnTo>
                      <a:pt x="1650" y="959"/>
                    </a:lnTo>
                    <a:lnTo>
                      <a:pt x="1657" y="964"/>
                    </a:lnTo>
                    <a:lnTo>
                      <a:pt x="1665" y="967"/>
                    </a:lnTo>
                    <a:lnTo>
                      <a:pt x="1672" y="967"/>
                    </a:lnTo>
                    <a:lnTo>
                      <a:pt x="1679" y="991"/>
                    </a:lnTo>
                    <a:lnTo>
                      <a:pt x="1687" y="994"/>
                    </a:lnTo>
                    <a:lnTo>
                      <a:pt x="1694" y="999"/>
                    </a:lnTo>
                    <a:lnTo>
                      <a:pt x="1701" y="1010"/>
                    </a:lnTo>
                    <a:lnTo>
                      <a:pt x="1708" y="1013"/>
                    </a:lnTo>
                    <a:lnTo>
                      <a:pt x="1716" y="1018"/>
                    </a:lnTo>
                    <a:lnTo>
                      <a:pt x="1723" y="1022"/>
                    </a:lnTo>
                    <a:lnTo>
                      <a:pt x="1730" y="1025"/>
                    </a:lnTo>
                    <a:lnTo>
                      <a:pt x="1737" y="1027"/>
                    </a:lnTo>
                    <a:lnTo>
                      <a:pt x="1745" y="1052"/>
                    </a:lnTo>
                    <a:lnTo>
                      <a:pt x="1752" y="1059"/>
                    </a:lnTo>
                    <a:lnTo>
                      <a:pt x="1759" y="1059"/>
                    </a:lnTo>
                    <a:lnTo>
                      <a:pt x="1767" y="1070"/>
                    </a:lnTo>
                    <a:lnTo>
                      <a:pt x="1774" y="1072"/>
                    </a:lnTo>
                    <a:lnTo>
                      <a:pt x="1781" y="1075"/>
                    </a:lnTo>
                    <a:lnTo>
                      <a:pt x="1788" y="1081"/>
                    </a:lnTo>
                    <a:lnTo>
                      <a:pt x="1795" y="1095"/>
                    </a:lnTo>
                    <a:lnTo>
                      <a:pt x="1803" y="1098"/>
                    </a:lnTo>
                    <a:lnTo>
                      <a:pt x="1810" y="1122"/>
                    </a:lnTo>
                    <a:lnTo>
                      <a:pt x="1818" y="1147"/>
                    </a:lnTo>
                    <a:lnTo>
                      <a:pt x="1825" y="1153"/>
                    </a:lnTo>
                    <a:lnTo>
                      <a:pt x="1832" y="1166"/>
                    </a:lnTo>
                    <a:lnTo>
                      <a:pt x="1839" y="1173"/>
                    </a:lnTo>
                    <a:lnTo>
                      <a:pt x="1846" y="1206"/>
                    </a:lnTo>
                    <a:lnTo>
                      <a:pt x="1854" y="1240"/>
                    </a:lnTo>
                    <a:lnTo>
                      <a:pt x="1861" y="1240"/>
                    </a:lnTo>
                    <a:lnTo>
                      <a:pt x="1868" y="1271"/>
                    </a:lnTo>
                    <a:lnTo>
                      <a:pt x="1876" y="1315"/>
                    </a:lnTo>
                    <a:lnTo>
                      <a:pt x="1883" y="1346"/>
                    </a:lnTo>
                    <a:lnTo>
                      <a:pt x="1890" y="1390"/>
                    </a:lnTo>
                    <a:lnTo>
                      <a:pt x="1890" y="1464"/>
                    </a:lnTo>
                    <a:lnTo>
                      <a:pt x="1883" y="1464"/>
                    </a:lnTo>
                    <a:lnTo>
                      <a:pt x="1876" y="1464"/>
                    </a:lnTo>
                    <a:lnTo>
                      <a:pt x="1868" y="1464"/>
                    </a:lnTo>
                    <a:lnTo>
                      <a:pt x="1861" y="1464"/>
                    </a:lnTo>
                    <a:lnTo>
                      <a:pt x="1854" y="1464"/>
                    </a:lnTo>
                    <a:lnTo>
                      <a:pt x="1846" y="1464"/>
                    </a:lnTo>
                    <a:lnTo>
                      <a:pt x="1839" y="1464"/>
                    </a:lnTo>
                    <a:lnTo>
                      <a:pt x="1832" y="1464"/>
                    </a:lnTo>
                    <a:lnTo>
                      <a:pt x="1825" y="1464"/>
                    </a:lnTo>
                    <a:lnTo>
                      <a:pt x="1818" y="1464"/>
                    </a:lnTo>
                    <a:lnTo>
                      <a:pt x="1810" y="1464"/>
                    </a:lnTo>
                    <a:lnTo>
                      <a:pt x="1803" y="1464"/>
                    </a:lnTo>
                    <a:lnTo>
                      <a:pt x="1795" y="1464"/>
                    </a:lnTo>
                    <a:lnTo>
                      <a:pt x="1788" y="1464"/>
                    </a:lnTo>
                    <a:lnTo>
                      <a:pt x="1781" y="1464"/>
                    </a:lnTo>
                    <a:lnTo>
                      <a:pt x="1774" y="1464"/>
                    </a:lnTo>
                    <a:lnTo>
                      <a:pt x="1767" y="1464"/>
                    </a:lnTo>
                    <a:lnTo>
                      <a:pt x="1759" y="1464"/>
                    </a:lnTo>
                    <a:lnTo>
                      <a:pt x="1752" y="1464"/>
                    </a:lnTo>
                    <a:lnTo>
                      <a:pt x="1745" y="1464"/>
                    </a:lnTo>
                    <a:lnTo>
                      <a:pt x="1737" y="1464"/>
                    </a:lnTo>
                    <a:lnTo>
                      <a:pt x="1730" y="1464"/>
                    </a:lnTo>
                    <a:lnTo>
                      <a:pt x="1723" y="1464"/>
                    </a:lnTo>
                    <a:lnTo>
                      <a:pt x="1716" y="1464"/>
                    </a:lnTo>
                    <a:lnTo>
                      <a:pt x="1708" y="1464"/>
                    </a:lnTo>
                    <a:lnTo>
                      <a:pt x="1701" y="1464"/>
                    </a:lnTo>
                    <a:lnTo>
                      <a:pt x="1694" y="1464"/>
                    </a:lnTo>
                    <a:lnTo>
                      <a:pt x="1687" y="1464"/>
                    </a:lnTo>
                    <a:lnTo>
                      <a:pt x="1679" y="1464"/>
                    </a:lnTo>
                    <a:lnTo>
                      <a:pt x="1672" y="1464"/>
                    </a:lnTo>
                    <a:lnTo>
                      <a:pt x="1665" y="1464"/>
                    </a:lnTo>
                    <a:lnTo>
                      <a:pt x="1657" y="1464"/>
                    </a:lnTo>
                    <a:lnTo>
                      <a:pt x="1650" y="1464"/>
                    </a:lnTo>
                    <a:lnTo>
                      <a:pt x="1643" y="1464"/>
                    </a:lnTo>
                    <a:lnTo>
                      <a:pt x="1636" y="1464"/>
                    </a:lnTo>
                    <a:lnTo>
                      <a:pt x="1629" y="1464"/>
                    </a:lnTo>
                    <a:lnTo>
                      <a:pt x="1621" y="1464"/>
                    </a:lnTo>
                    <a:lnTo>
                      <a:pt x="1614" y="1464"/>
                    </a:lnTo>
                    <a:lnTo>
                      <a:pt x="1606" y="1464"/>
                    </a:lnTo>
                    <a:lnTo>
                      <a:pt x="1599" y="1464"/>
                    </a:lnTo>
                    <a:lnTo>
                      <a:pt x="1592" y="1464"/>
                    </a:lnTo>
                    <a:lnTo>
                      <a:pt x="1585" y="1464"/>
                    </a:lnTo>
                    <a:lnTo>
                      <a:pt x="1578" y="1464"/>
                    </a:lnTo>
                    <a:lnTo>
                      <a:pt x="1570" y="1464"/>
                    </a:lnTo>
                    <a:lnTo>
                      <a:pt x="1563" y="1464"/>
                    </a:lnTo>
                    <a:lnTo>
                      <a:pt x="1556" y="1464"/>
                    </a:lnTo>
                    <a:lnTo>
                      <a:pt x="1548" y="1464"/>
                    </a:lnTo>
                    <a:lnTo>
                      <a:pt x="1541" y="1464"/>
                    </a:lnTo>
                    <a:lnTo>
                      <a:pt x="1534" y="1464"/>
                    </a:lnTo>
                    <a:lnTo>
                      <a:pt x="1527" y="1464"/>
                    </a:lnTo>
                    <a:lnTo>
                      <a:pt x="1519" y="1464"/>
                    </a:lnTo>
                    <a:lnTo>
                      <a:pt x="1512" y="1464"/>
                    </a:lnTo>
                    <a:lnTo>
                      <a:pt x="1505" y="1464"/>
                    </a:lnTo>
                    <a:lnTo>
                      <a:pt x="1498" y="1464"/>
                    </a:lnTo>
                    <a:lnTo>
                      <a:pt x="1490" y="1464"/>
                    </a:lnTo>
                    <a:lnTo>
                      <a:pt x="1483" y="1464"/>
                    </a:lnTo>
                    <a:lnTo>
                      <a:pt x="1476" y="1464"/>
                    </a:lnTo>
                    <a:lnTo>
                      <a:pt x="1468" y="1464"/>
                    </a:lnTo>
                    <a:lnTo>
                      <a:pt x="1461" y="1464"/>
                    </a:lnTo>
                    <a:lnTo>
                      <a:pt x="1454" y="1464"/>
                    </a:lnTo>
                    <a:lnTo>
                      <a:pt x="1447" y="1464"/>
                    </a:lnTo>
                    <a:lnTo>
                      <a:pt x="1440" y="1464"/>
                    </a:lnTo>
                    <a:lnTo>
                      <a:pt x="1432" y="1464"/>
                    </a:lnTo>
                    <a:lnTo>
                      <a:pt x="1425" y="1464"/>
                    </a:lnTo>
                    <a:lnTo>
                      <a:pt x="1417" y="1464"/>
                    </a:lnTo>
                    <a:lnTo>
                      <a:pt x="1410" y="1464"/>
                    </a:lnTo>
                    <a:lnTo>
                      <a:pt x="1403" y="1464"/>
                    </a:lnTo>
                    <a:lnTo>
                      <a:pt x="1396" y="1464"/>
                    </a:lnTo>
                    <a:lnTo>
                      <a:pt x="1389" y="1464"/>
                    </a:lnTo>
                    <a:lnTo>
                      <a:pt x="1381" y="1464"/>
                    </a:lnTo>
                    <a:lnTo>
                      <a:pt x="1374" y="1464"/>
                    </a:lnTo>
                    <a:lnTo>
                      <a:pt x="1367" y="1464"/>
                    </a:lnTo>
                    <a:lnTo>
                      <a:pt x="1359" y="1464"/>
                    </a:lnTo>
                    <a:lnTo>
                      <a:pt x="1352" y="1464"/>
                    </a:lnTo>
                    <a:lnTo>
                      <a:pt x="1345" y="1464"/>
                    </a:lnTo>
                    <a:lnTo>
                      <a:pt x="1338" y="1464"/>
                    </a:lnTo>
                    <a:lnTo>
                      <a:pt x="1330" y="1464"/>
                    </a:lnTo>
                    <a:lnTo>
                      <a:pt x="1323" y="1464"/>
                    </a:lnTo>
                    <a:lnTo>
                      <a:pt x="1316" y="1464"/>
                    </a:lnTo>
                    <a:lnTo>
                      <a:pt x="1309" y="1464"/>
                    </a:lnTo>
                    <a:lnTo>
                      <a:pt x="1301" y="1464"/>
                    </a:lnTo>
                    <a:lnTo>
                      <a:pt x="1294" y="1464"/>
                    </a:lnTo>
                    <a:lnTo>
                      <a:pt x="1287" y="1464"/>
                    </a:lnTo>
                    <a:lnTo>
                      <a:pt x="1279" y="1464"/>
                    </a:lnTo>
                    <a:lnTo>
                      <a:pt x="1272" y="1464"/>
                    </a:lnTo>
                    <a:lnTo>
                      <a:pt x="1265" y="1464"/>
                    </a:lnTo>
                    <a:lnTo>
                      <a:pt x="1258" y="1464"/>
                    </a:lnTo>
                    <a:lnTo>
                      <a:pt x="1251" y="1464"/>
                    </a:lnTo>
                    <a:lnTo>
                      <a:pt x="1243" y="1464"/>
                    </a:lnTo>
                    <a:lnTo>
                      <a:pt x="1236" y="1464"/>
                    </a:lnTo>
                    <a:lnTo>
                      <a:pt x="1228" y="1464"/>
                    </a:lnTo>
                    <a:lnTo>
                      <a:pt x="1221" y="1464"/>
                    </a:lnTo>
                    <a:lnTo>
                      <a:pt x="1214" y="1464"/>
                    </a:lnTo>
                    <a:lnTo>
                      <a:pt x="1207" y="1464"/>
                    </a:lnTo>
                    <a:lnTo>
                      <a:pt x="1200" y="1464"/>
                    </a:lnTo>
                    <a:lnTo>
                      <a:pt x="1192" y="1464"/>
                    </a:lnTo>
                    <a:lnTo>
                      <a:pt x="1185" y="1464"/>
                    </a:lnTo>
                    <a:lnTo>
                      <a:pt x="1178" y="1464"/>
                    </a:lnTo>
                    <a:lnTo>
                      <a:pt x="1170" y="1464"/>
                    </a:lnTo>
                    <a:lnTo>
                      <a:pt x="1163" y="1464"/>
                    </a:lnTo>
                    <a:lnTo>
                      <a:pt x="1156" y="1464"/>
                    </a:lnTo>
                    <a:lnTo>
                      <a:pt x="1149" y="1464"/>
                    </a:lnTo>
                    <a:lnTo>
                      <a:pt x="1141" y="1464"/>
                    </a:lnTo>
                    <a:lnTo>
                      <a:pt x="1134" y="1464"/>
                    </a:lnTo>
                    <a:lnTo>
                      <a:pt x="1127" y="1464"/>
                    </a:lnTo>
                    <a:lnTo>
                      <a:pt x="1120" y="1464"/>
                    </a:lnTo>
                    <a:lnTo>
                      <a:pt x="1112" y="1464"/>
                    </a:lnTo>
                    <a:lnTo>
                      <a:pt x="1105" y="1464"/>
                    </a:lnTo>
                    <a:lnTo>
                      <a:pt x="1098" y="1464"/>
                    </a:lnTo>
                    <a:lnTo>
                      <a:pt x="1090" y="1464"/>
                    </a:lnTo>
                    <a:lnTo>
                      <a:pt x="1083" y="1464"/>
                    </a:lnTo>
                    <a:lnTo>
                      <a:pt x="1076" y="1464"/>
                    </a:lnTo>
                    <a:lnTo>
                      <a:pt x="1069" y="1464"/>
                    </a:lnTo>
                    <a:lnTo>
                      <a:pt x="1062" y="1464"/>
                    </a:lnTo>
                    <a:lnTo>
                      <a:pt x="1054" y="1464"/>
                    </a:lnTo>
                    <a:lnTo>
                      <a:pt x="1047" y="1464"/>
                    </a:lnTo>
                    <a:lnTo>
                      <a:pt x="1039" y="1464"/>
                    </a:lnTo>
                    <a:lnTo>
                      <a:pt x="1032" y="1464"/>
                    </a:lnTo>
                    <a:lnTo>
                      <a:pt x="1025" y="1464"/>
                    </a:lnTo>
                    <a:lnTo>
                      <a:pt x="1018" y="1464"/>
                    </a:lnTo>
                    <a:lnTo>
                      <a:pt x="1011" y="1464"/>
                    </a:lnTo>
                    <a:lnTo>
                      <a:pt x="1003" y="1464"/>
                    </a:lnTo>
                    <a:lnTo>
                      <a:pt x="996" y="1464"/>
                    </a:lnTo>
                    <a:lnTo>
                      <a:pt x="989" y="1464"/>
                    </a:lnTo>
                    <a:lnTo>
                      <a:pt x="981" y="1464"/>
                    </a:lnTo>
                    <a:lnTo>
                      <a:pt x="974" y="1464"/>
                    </a:lnTo>
                    <a:lnTo>
                      <a:pt x="967" y="1464"/>
                    </a:lnTo>
                    <a:lnTo>
                      <a:pt x="960" y="1464"/>
                    </a:lnTo>
                    <a:lnTo>
                      <a:pt x="952" y="1464"/>
                    </a:lnTo>
                    <a:lnTo>
                      <a:pt x="945" y="1464"/>
                    </a:lnTo>
                    <a:lnTo>
                      <a:pt x="938" y="1464"/>
                    </a:lnTo>
                    <a:lnTo>
                      <a:pt x="931" y="1464"/>
                    </a:lnTo>
                    <a:lnTo>
                      <a:pt x="923" y="1464"/>
                    </a:lnTo>
                    <a:lnTo>
                      <a:pt x="916" y="1464"/>
                    </a:lnTo>
                    <a:lnTo>
                      <a:pt x="909" y="1464"/>
                    </a:lnTo>
                    <a:lnTo>
                      <a:pt x="901" y="1464"/>
                    </a:lnTo>
                    <a:lnTo>
                      <a:pt x="894" y="1464"/>
                    </a:lnTo>
                    <a:lnTo>
                      <a:pt x="887" y="1464"/>
                    </a:lnTo>
                    <a:lnTo>
                      <a:pt x="880" y="1464"/>
                    </a:lnTo>
                    <a:lnTo>
                      <a:pt x="873" y="1464"/>
                    </a:lnTo>
                    <a:lnTo>
                      <a:pt x="865" y="1464"/>
                    </a:lnTo>
                    <a:lnTo>
                      <a:pt x="858" y="1464"/>
                    </a:lnTo>
                    <a:lnTo>
                      <a:pt x="850" y="1464"/>
                    </a:lnTo>
                    <a:lnTo>
                      <a:pt x="843" y="1464"/>
                    </a:lnTo>
                    <a:lnTo>
                      <a:pt x="836" y="1464"/>
                    </a:lnTo>
                    <a:lnTo>
                      <a:pt x="829" y="1464"/>
                    </a:lnTo>
                    <a:lnTo>
                      <a:pt x="822" y="1464"/>
                    </a:lnTo>
                    <a:lnTo>
                      <a:pt x="814" y="1464"/>
                    </a:lnTo>
                    <a:lnTo>
                      <a:pt x="807" y="1464"/>
                    </a:lnTo>
                    <a:lnTo>
                      <a:pt x="800" y="1464"/>
                    </a:lnTo>
                    <a:lnTo>
                      <a:pt x="792" y="1464"/>
                    </a:lnTo>
                    <a:lnTo>
                      <a:pt x="785" y="1464"/>
                    </a:lnTo>
                    <a:lnTo>
                      <a:pt x="778" y="1464"/>
                    </a:lnTo>
                    <a:lnTo>
                      <a:pt x="771" y="1464"/>
                    </a:lnTo>
                    <a:lnTo>
                      <a:pt x="763" y="1464"/>
                    </a:lnTo>
                    <a:lnTo>
                      <a:pt x="756" y="1464"/>
                    </a:lnTo>
                    <a:lnTo>
                      <a:pt x="749" y="1464"/>
                    </a:lnTo>
                    <a:lnTo>
                      <a:pt x="742" y="1464"/>
                    </a:lnTo>
                    <a:lnTo>
                      <a:pt x="734" y="1464"/>
                    </a:lnTo>
                    <a:lnTo>
                      <a:pt x="727" y="1464"/>
                    </a:lnTo>
                    <a:lnTo>
                      <a:pt x="720" y="1464"/>
                    </a:lnTo>
                    <a:lnTo>
                      <a:pt x="712" y="1464"/>
                    </a:lnTo>
                    <a:lnTo>
                      <a:pt x="705" y="1464"/>
                    </a:lnTo>
                    <a:lnTo>
                      <a:pt x="698" y="1464"/>
                    </a:lnTo>
                    <a:lnTo>
                      <a:pt x="691" y="1464"/>
                    </a:lnTo>
                    <a:lnTo>
                      <a:pt x="684" y="1464"/>
                    </a:lnTo>
                    <a:lnTo>
                      <a:pt x="676" y="1464"/>
                    </a:lnTo>
                    <a:lnTo>
                      <a:pt x="669" y="1464"/>
                    </a:lnTo>
                    <a:lnTo>
                      <a:pt x="661" y="1464"/>
                    </a:lnTo>
                    <a:lnTo>
                      <a:pt x="654" y="1464"/>
                    </a:lnTo>
                    <a:lnTo>
                      <a:pt x="647" y="1464"/>
                    </a:lnTo>
                    <a:lnTo>
                      <a:pt x="640" y="1464"/>
                    </a:lnTo>
                    <a:lnTo>
                      <a:pt x="633" y="1464"/>
                    </a:lnTo>
                    <a:lnTo>
                      <a:pt x="625" y="1464"/>
                    </a:lnTo>
                    <a:lnTo>
                      <a:pt x="618" y="1464"/>
                    </a:lnTo>
                    <a:lnTo>
                      <a:pt x="611" y="1464"/>
                    </a:lnTo>
                    <a:lnTo>
                      <a:pt x="603" y="1464"/>
                    </a:lnTo>
                    <a:lnTo>
                      <a:pt x="596" y="1464"/>
                    </a:lnTo>
                    <a:lnTo>
                      <a:pt x="589" y="1464"/>
                    </a:lnTo>
                    <a:lnTo>
                      <a:pt x="582" y="1464"/>
                    </a:lnTo>
                    <a:lnTo>
                      <a:pt x="574" y="1464"/>
                    </a:lnTo>
                    <a:lnTo>
                      <a:pt x="567" y="1464"/>
                    </a:lnTo>
                    <a:lnTo>
                      <a:pt x="560" y="1464"/>
                    </a:lnTo>
                    <a:lnTo>
                      <a:pt x="553" y="1464"/>
                    </a:lnTo>
                    <a:lnTo>
                      <a:pt x="545" y="1464"/>
                    </a:lnTo>
                    <a:lnTo>
                      <a:pt x="538" y="1464"/>
                    </a:lnTo>
                    <a:lnTo>
                      <a:pt x="531" y="1464"/>
                    </a:lnTo>
                    <a:lnTo>
                      <a:pt x="523" y="1464"/>
                    </a:lnTo>
                    <a:lnTo>
                      <a:pt x="516" y="1464"/>
                    </a:lnTo>
                    <a:lnTo>
                      <a:pt x="509" y="1464"/>
                    </a:lnTo>
                    <a:lnTo>
                      <a:pt x="502" y="1464"/>
                    </a:lnTo>
                    <a:lnTo>
                      <a:pt x="495" y="1464"/>
                    </a:lnTo>
                    <a:lnTo>
                      <a:pt x="487" y="1464"/>
                    </a:lnTo>
                    <a:lnTo>
                      <a:pt x="480" y="1464"/>
                    </a:lnTo>
                    <a:lnTo>
                      <a:pt x="472" y="1464"/>
                    </a:lnTo>
                    <a:lnTo>
                      <a:pt x="465" y="1464"/>
                    </a:lnTo>
                    <a:lnTo>
                      <a:pt x="458" y="1464"/>
                    </a:lnTo>
                    <a:lnTo>
                      <a:pt x="451" y="1464"/>
                    </a:lnTo>
                    <a:lnTo>
                      <a:pt x="444" y="1464"/>
                    </a:lnTo>
                    <a:lnTo>
                      <a:pt x="436" y="1464"/>
                    </a:lnTo>
                    <a:lnTo>
                      <a:pt x="429" y="1464"/>
                    </a:lnTo>
                    <a:lnTo>
                      <a:pt x="422" y="1464"/>
                    </a:lnTo>
                    <a:lnTo>
                      <a:pt x="414" y="1464"/>
                    </a:lnTo>
                    <a:lnTo>
                      <a:pt x="407" y="1464"/>
                    </a:lnTo>
                    <a:lnTo>
                      <a:pt x="400" y="1464"/>
                    </a:lnTo>
                    <a:lnTo>
                      <a:pt x="393" y="1464"/>
                    </a:lnTo>
                    <a:lnTo>
                      <a:pt x="385" y="1464"/>
                    </a:lnTo>
                    <a:lnTo>
                      <a:pt x="378" y="1464"/>
                    </a:lnTo>
                    <a:lnTo>
                      <a:pt x="371" y="1464"/>
                    </a:lnTo>
                    <a:lnTo>
                      <a:pt x="364" y="1464"/>
                    </a:lnTo>
                    <a:lnTo>
                      <a:pt x="356" y="1464"/>
                    </a:lnTo>
                    <a:lnTo>
                      <a:pt x="349" y="1464"/>
                    </a:lnTo>
                    <a:lnTo>
                      <a:pt x="342" y="1464"/>
                    </a:lnTo>
                    <a:lnTo>
                      <a:pt x="334" y="1464"/>
                    </a:lnTo>
                    <a:lnTo>
                      <a:pt x="327" y="1464"/>
                    </a:lnTo>
                    <a:lnTo>
                      <a:pt x="320" y="1464"/>
                    </a:lnTo>
                    <a:lnTo>
                      <a:pt x="313" y="1464"/>
                    </a:lnTo>
                    <a:lnTo>
                      <a:pt x="306" y="1464"/>
                    </a:lnTo>
                    <a:lnTo>
                      <a:pt x="298" y="1464"/>
                    </a:lnTo>
                    <a:lnTo>
                      <a:pt x="291" y="1464"/>
                    </a:lnTo>
                    <a:lnTo>
                      <a:pt x="283" y="1464"/>
                    </a:lnTo>
                    <a:lnTo>
                      <a:pt x="276" y="1464"/>
                    </a:lnTo>
                    <a:lnTo>
                      <a:pt x="269" y="1464"/>
                    </a:lnTo>
                    <a:lnTo>
                      <a:pt x="262" y="1464"/>
                    </a:lnTo>
                    <a:lnTo>
                      <a:pt x="255" y="1464"/>
                    </a:lnTo>
                    <a:lnTo>
                      <a:pt x="247" y="1464"/>
                    </a:lnTo>
                    <a:lnTo>
                      <a:pt x="240" y="1464"/>
                    </a:lnTo>
                    <a:lnTo>
                      <a:pt x="233" y="1464"/>
                    </a:lnTo>
                    <a:lnTo>
                      <a:pt x="225" y="1464"/>
                    </a:lnTo>
                    <a:lnTo>
                      <a:pt x="218" y="1464"/>
                    </a:lnTo>
                    <a:lnTo>
                      <a:pt x="211" y="1464"/>
                    </a:lnTo>
                    <a:lnTo>
                      <a:pt x="204" y="1464"/>
                    </a:lnTo>
                    <a:lnTo>
                      <a:pt x="196" y="1464"/>
                    </a:lnTo>
                    <a:lnTo>
                      <a:pt x="189" y="1464"/>
                    </a:lnTo>
                    <a:lnTo>
                      <a:pt x="182" y="1464"/>
                    </a:lnTo>
                    <a:lnTo>
                      <a:pt x="175" y="1464"/>
                    </a:lnTo>
                    <a:lnTo>
                      <a:pt x="167" y="1464"/>
                    </a:lnTo>
                    <a:lnTo>
                      <a:pt x="160" y="1464"/>
                    </a:lnTo>
                    <a:lnTo>
                      <a:pt x="153" y="1464"/>
                    </a:lnTo>
                    <a:lnTo>
                      <a:pt x="145" y="1464"/>
                    </a:lnTo>
                    <a:lnTo>
                      <a:pt x="138" y="1464"/>
                    </a:lnTo>
                    <a:lnTo>
                      <a:pt x="131" y="1464"/>
                    </a:lnTo>
                    <a:lnTo>
                      <a:pt x="124" y="1464"/>
                    </a:lnTo>
                    <a:lnTo>
                      <a:pt x="117" y="1464"/>
                    </a:lnTo>
                    <a:lnTo>
                      <a:pt x="109" y="1464"/>
                    </a:lnTo>
                    <a:lnTo>
                      <a:pt x="102" y="1464"/>
                    </a:lnTo>
                    <a:lnTo>
                      <a:pt x="94" y="1464"/>
                    </a:lnTo>
                    <a:lnTo>
                      <a:pt x="87" y="1464"/>
                    </a:lnTo>
                    <a:lnTo>
                      <a:pt x="80" y="1464"/>
                    </a:lnTo>
                    <a:lnTo>
                      <a:pt x="73" y="1464"/>
                    </a:lnTo>
                    <a:lnTo>
                      <a:pt x="66" y="1464"/>
                    </a:lnTo>
                    <a:lnTo>
                      <a:pt x="58" y="1464"/>
                    </a:lnTo>
                    <a:lnTo>
                      <a:pt x="51" y="1464"/>
                    </a:lnTo>
                    <a:lnTo>
                      <a:pt x="44" y="1464"/>
                    </a:lnTo>
                    <a:lnTo>
                      <a:pt x="36" y="1464"/>
                    </a:lnTo>
                    <a:lnTo>
                      <a:pt x="29" y="1464"/>
                    </a:lnTo>
                    <a:lnTo>
                      <a:pt x="22" y="1464"/>
                    </a:lnTo>
                    <a:lnTo>
                      <a:pt x="15" y="1464"/>
                    </a:lnTo>
                    <a:lnTo>
                      <a:pt x="7" y="1464"/>
                    </a:lnTo>
                    <a:lnTo>
                      <a:pt x="0" y="1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D6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31" name="Freeform 15"/>
              <p:cNvSpPr>
                <a:spLocks noEditPoints="1"/>
              </p:cNvSpPr>
              <p:nvPr/>
            </p:nvSpPr>
            <p:spPr bwMode="auto">
              <a:xfrm>
                <a:off x="2328" y="1440"/>
                <a:ext cx="1896" cy="1470"/>
              </a:xfrm>
              <a:custGeom>
                <a:avLst/>
                <a:gdLst/>
                <a:ahLst/>
                <a:cxnLst>
                  <a:cxn ang="0">
                    <a:pos x="229" y="431"/>
                  </a:cxn>
                  <a:cxn ang="0">
                    <a:pos x="461" y="632"/>
                  </a:cxn>
                  <a:cxn ang="0">
                    <a:pos x="728" y="854"/>
                  </a:cxn>
                  <a:cxn ang="0">
                    <a:pos x="997" y="1024"/>
                  </a:cxn>
                  <a:cxn ang="0">
                    <a:pos x="1272" y="1137"/>
                  </a:cxn>
                  <a:cxn ang="0">
                    <a:pos x="1502" y="1243"/>
                  </a:cxn>
                  <a:cxn ang="0">
                    <a:pos x="1797" y="1371"/>
                  </a:cxn>
                  <a:cxn ang="0">
                    <a:pos x="2065" y="1530"/>
                  </a:cxn>
                  <a:cxn ang="0">
                    <a:pos x="2354" y="1635"/>
                  </a:cxn>
                  <a:cxn ang="0">
                    <a:pos x="2627" y="1715"/>
                  </a:cxn>
                  <a:cxn ang="0">
                    <a:pos x="2897" y="1812"/>
                  </a:cxn>
                  <a:cxn ang="0">
                    <a:pos x="3133" y="2004"/>
                  </a:cxn>
                  <a:cxn ang="0">
                    <a:pos x="3404" y="2084"/>
                  </a:cxn>
                  <a:cxn ang="0">
                    <a:pos x="3653" y="2184"/>
                  </a:cxn>
                  <a:cxn ang="0">
                    <a:pos x="3928" y="2291"/>
                  </a:cxn>
                  <a:cxn ang="0">
                    <a:pos x="4196" y="2430"/>
                  </a:cxn>
                  <a:cxn ang="0">
                    <a:pos x="4448" y="2580"/>
                  </a:cxn>
                  <a:cxn ang="0">
                    <a:pos x="4680" y="2825"/>
                  </a:cxn>
                  <a:cxn ang="0">
                    <a:pos x="4940" y="3223"/>
                  </a:cxn>
                  <a:cxn ang="0">
                    <a:pos x="4816" y="3920"/>
                  </a:cxn>
                  <a:cxn ang="0">
                    <a:pos x="4370" y="3920"/>
                  </a:cxn>
                  <a:cxn ang="0">
                    <a:pos x="3924" y="3920"/>
                  </a:cxn>
                  <a:cxn ang="0">
                    <a:pos x="3478" y="3920"/>
                  </a:cxn>
                  <a:cxn ang="0">
                    <a:pos x="3032" y="3920"/>
                  </a:cxn>
                  <a:cxn ang="0">
                    <a:pos x="2587" y="3920"/>
                  </a:cxn>
                  <a:cxn ang="0">
                    <a:pos x="2141" y="3920"/>
                  </a:cxn>
                  <a:cxn ang="0">
                    <a:pos x="1695" y="3920"/>
                  </a:cxn>
                  <a:cxn ang="0">
                    <a:pos x="1249" y="3920"/>
                  </a:cxn>
                  <a:cxn ang="0">
                    <a:pos x="803" y="3920"/>
                  </a:cxn>
                  <a:cxn ang="0">
                    <a:pos x="357" y="3920"/>
                  </a:cxn>
                  <a:cxn ang="0">
                    <a:pos x="28" y="3904"/>
                  </a:cxn>
                  <a:cxn ang="0">
                    <a:pos x="474" y="3904"/>
                  </a:cxn>
                  <a:cxn ang="0">
                    <a:pos x="920" y="3904"/>
                  </a:cxn>
                  <a:cxn ang="0">
                    <a:pos x="1365" y="3904"/>
                  </a:cxn>
                  <a:cxn ang="0">
                    <a:pos x="1811" y="3904"/>
                  </a:cxn>
                  <a:cxn ang="0">
                    <a:pos x="2257" y="3904"/>
                  </a:cxn>
                  <a:cxn ang="0">
                    <a:pos x="2703" y="3904"/>
                  </a:cxn>
                  <a:cxn ang="0">
                    <a:pos x="3149" y="3904"/>
                  </a:cxn>
                  <a:cxn ang="0">
                    <a:pos x="3595" y="3904"/>
                  </a:cxn>
                  <a:cxn ang="0">
                    <a:pos x="4040" y="3904"/>
                  </a:cxn>
                  <a:cxn ang="0">
                    <a:pos x="4486" y="3904"/>
                  </a:cxn>
                  <a:cxn ang="0">
                    <a:pos x="4932" y="3904"/>
                  </a:cxn>
                  <a:cxn ang="0">
                    <a:pos x="4869" y="3089"/>
                  </a:cxn>
                  <a:cxn ang="0">
                    <a:pos x="4620" y="2750"/>
                  </a:cxn>
                  <a:cxn ang="0">
                    <a:pos x="4384" y="2562"/>
                  </a:cxn>
                  <a:cxn ang="0">
                    <a:pos x="4117" y="2400"/>
                  </a:cxn>
                  <a:cxn ang="0">
                    <a:pos x="3843" y="2256"/>
                  </a:cxn>
                  <a:cxn ang="0">
                    <a:pos x="3589" y="2174"/>
                  </a:cxn>
                  <a:cxn ang="0">
                    <a:pos x="3339" y="2081"/>
                  </a:cxn>
                  <a:cxn ang="0">
                    <a:pos x="3069" y="1991"/>
                  </a:cxn>
                  <a:cxn ang="0">
                    <a:pos x="2816" y="1795"/>
                  </a:cxn>
                  <a:cxn ang="0">
                    <a:pos x="2548" y="1697"/>
                  </a:cxn>
                  <a:cxn ang="0">
                    <a:pos x="2276" y="1612"/>
                  </a:cxn>
                  <a:cxn ang="0">
                    <a:pos x="1984" y="1517"/>
                  </a:cxn>
                  <a:cxn ang="0">
                    <a:pos x="1712" y="1349"/>
                  </a:cxn>
                  <a:cxn ang="0">
                    <a:pos x="1442" y="1229"/>
                  </a:cxn>
                  <a:cxn ang="0">
                    <a:pos x="1187" y="1104"/>
                  </a:cxn>
                  <a:cxn ang="0">
                    <a:pos x="898" y="1016"/>
                  </a:cxn>
                  <a:cxn ang="0">
                    <a:pos x="662" y="827"/>
                  </a:cxn>
                  <a:cxn ang="0">
                    <a:pos x="393" y="603"/>
                  </a:cxn>
                  <a:cxn ang="0">
                    <a:pos x="156" y="278"/>
                  </a:cxn>
                </a:cxnLst>
                <a:rect l="0" t="0" r="r" b="b"/>
                <a:pathLst>
                  <a:path w="5056" h="3920">
                    <a:moveTo>
                      <a:pt x="0" y="8"/>
                    </a:moveTo>
                    <a:cubicBezTo>
                      <a:pt x="0" y="5"/>
                      <a:pt x="3" y="2"/>
                      <a:pt x="7" y="1"/>
                    </a:cubicBezTo>
                    <a:cubicBezTo>
                      <a:pt x="10" y="0"/>
                      <a:pt x="14" y="2"/>
                      <a:pt x="16" y="5"/>
                    </a:cubicBezTo>
                    <a:lnTo>
                      <a:pt x="35" y="42"/>
                    </a:lnTo>
                    <a:cubicBezTo>
                      <a:pt x="35" y="43"/>
                      <a:pt x="35" y="43"/>
                      <a:pt x="36" y="44"/>
                    </a:cubicBezTo>
                    <a:lnTo>
                      <a:pt x="55" y="122"/>
                    </a:lnTo>
                    <a:lnTo>
                      <a:pt x="51" y="117"/>
                    </a:lnTo>
                    <a:lnTo>
                      <a:pt x="70" y="126"/>
                    </a:lnTo>
                    <a:cubicBezTo>
                      <a:pt x="70" y="126"/>
                      <a:pt x="71" y="126"/>
                      <a:pt x="71" y="126"/>
                    </a:cubicBezTo>
                    <a:lnTo>
                      <a:pt x="91" y="140"/>
                    </a:lnTo>
                    <a:lnTo>
                      <a:pt x="109" y="150"/>
                    </a:lnTo>
                    <a:cubicBezTo>
                      <a:pt x="110" y="151"/>
                      <a:pt x="112" y="152"/>
                      <a:pt x="112" y="153"/>
                    </a:cubicBezTo>
                    <a:lnTo>
                      <a:pt x="132" y="186"/>
                    </a:lnTo>
                    <a:lnTo>
                      <a:pt x="130" y="184"/>
                    </a:lnTo>
                    <a:lnTo>
                      <a:pt x="150" y="203"/>
                    </a:lnTo>
                    <a:cubicBezTo>
                      <a:pt x="151" y="204"/>
                      <a:pt x="151" y="205"/>
                      <a:pt x="152" y="206"/>
                    </a:cubicBezTo>
                    <a:lnTo>
                      <a:pt x="171" y="273"/>
                    </a:lnTo>
                    <a:lnTo>
                      <a:pt x="170" y="270"/>
                    </a:lnTo>
                    <a:lnTo>
                      <a:pt x="189" y="295"/>
                    </a:lnTo>
                    <a:cubicBezTo>
                      <a:pt x="190" y="296"/>
                      <a:pt x="191" y="297"/>
                      <a:pt x="191" y="299"/>
                    </a:cubicBezTo>
                    <a:lnTo>
                      <a:pt x="210" y="401"/>
                    </a:lnTo>
                    <a:lnTo>
                      <a:pt x="209" y="398"/>
                    </a:lnTo>
                    <a:lnTo>
                      <a:pt x="229" y="431"/>
                    </a:lnTo>
                    <a:lnTo>
                      <a:pt x="224" y="427"/>
                    </a:lnTo>
                    <a:lnTo>
                      <a:pt x="243" y="432"/>
                    </a:lnTo>
                    <a:cubicBezTo>
                      <a:pt x="246" y="433"/>
                      <a:pt x="248" y="436"/>
                      <a:pt x="249" y="438"/>
                    </a:cubicBezTo>
                    <a:lnTo>
                      <a:pt x="268" y="524"/>
                    </a:lnTo>
                    <a:lnTo>
                      <a:pt x="265" y="519"/>
                    </a:lnTo>
                    <a:lnTo>
                      <a:pt x="284" y="532"/>
                    </a:lnTo>
                    <a:cubicBezTo>
                      <a:pt x="285" y="533"/>
                      <a:pt x="285" y="533"/>
                      <a:pt x="286" y="534"/>
                    </a:cubicBezTo>
                    <a:lnTo>
                      <a:pt x="305" y="557"/>
                    </a:lnTo>
                    <a:lnTo>
                      <a:pt x="300" y="554"/>
                    </a:lnTo>
                    <a:lnTo>
                      <a:pt x="319" y="556"/>
                    </a:lnTo>
                    <a:lnTo>
                      <a:pt x="338" y="557"/>
                    </a:lnTo>
                    <a:cubicBezTo>
                      <a:pt x="341" y="557"/>
                      <a:pt x="343" y="558"/>
                      <a:pt x="344" y="559"/>
                    </a:cubicBezTo>
                    <a:lnTo>
                      <a:pt x="363" y="581"/>
                    </a:lnTo>
                    <a:lnTo>
                      <a:pt x="359" y="578"/>
                    </a:lnTo>
                    <a:lnTo>
                      <a:pt x="379" y="583"/>
                    </a:lnTo>
                    <a:lnTo>
                      <a:pt x="398" y="588"/>
                    </a:lnTo>
                    <a:cubicBezTo>
                      <a:pt x="399" y="588"/>
                      <a:pt x="399" y="588"/>
                      <a:pt x="400" y="588"/>
                    </a:cubicBezTo>
                    <a:lnTo>
                      <a:pt x="419" y="598"/>
                    </a:lnTo>
                    <a:cubicBezTo>
                      <a:pt x="420" y="598"/>
                      <a:pt x="421" y="599"/>
                      <a:pt x="421" y="599"/>
                    </a:cubicBezTo>
                    <a:lnTo>
                      <a:pt x="441" y="618"/>
                    </a:lnTo>
                    <a:lnTo>
                      <a:pt x="439" y="617"/>
                    </a:lnTo>
                    <a:lnTo>
                      <a:pt x="459" y="630"/>
                    </a:lnTo>
                    <a:cubicBezTo>
                      <a:pt x="460" y="631"/>
                      <a:pt x="460" y="631"/>
                      <a:pt x="461" y="632"/>
                    </a:cubicBezTo>
                    <a:lnTo>
                      <a:pt x="480" y="659"/>
                    </a:lnTo>
                    <a:lnTo>
                      <a:pt x="479" y="658"/>
                    </a:lnTo>
                    <a:lnTo>
                      <a:pt x="499" y="676"/>
                    </a:lnTo>
                    <a:lnTo>
                      <a:pt x="496" y="674"/>
                    </a:lnTo>
                    <a:lnTo>
                      <a:pt x="516" y="683"/>
                    </a:lnTo>
                    <a:cubicBezTo>
                      <a:pt x="516" y="683"/>
                      <a:pt x="517" y="683"/>
                      <a:pt x="518" y="684"/>
                    </a:cubicBezTo>
                    <a:lnTo>
                      <a:pt x="537" y="702"/>
                    </a:lnTo>
                    <a:lnTo>
                      <a:pt x="557" y="721"/>
                    </a:lnTo>
                    <a:lnTo>
                      <a:pt x="554" y="719"/>
                    </a:lnTo>
                    <a:lnTo>
                      <a:pt x="573" y="725"/>
                    </a:lnTo>
                    <a:cubicBezTo>
                      <a:pt x="573" y="725"/>
                      <a:pt x="574" y="726"/>
                      <a:pt x="574" y="726"/>
                    </a:cubicBezTo>
                    <a:lnTo>
                      <a:pt x="594" y="735"/>
                    </a:lnTo>
                    <a:cubicBezTo>
                      <a:pt x="594" y="736"/>
                      <a:pt x="595" y="736"/>
                      <a:pt x="596" y="737"/>
                    </a:cubicBezTo>
                    <a:lnTo>
                      <a:pt x="615" y="759"/>
                    </a:lnTo>
                    <a:lnTo>
                      <a:pt x="635" y="778"/>
                    </a:lnTo>
                    <a:lnTo>
                      <a:pt x="653" y="794"/>
                    </a:lnTo>
                    <a:lnTo>
                      <a:pt x="673" y="817"/>
                    </a:lnTo>
                    <a:lnTo>
                      <a:pt x="671" y="814"/>
                    </a:lnTo>
                    <a:lnTo>
                      <a:pt x="690" y="822"/>
                    </a:lnTo>
                    <a:cubicBezTo>
                      <a:pt x="691" y="823"/>
                      <a:pt x="692" y="823"/>
                      <a:pt x="692" y="824"/>
                    </a:cubicBezTo>
                    <a:lnTo>
                      <a:pt x="712" y="841"/>
                    </a:lnTo>
                    <a:lnTo>
                      <a:pt x="730" y="855"/>
                    </a:lnTo>
                    <a:lnTo>
                      <a:pt x="728" y="854"/>
                    </a:lnTo>
                    <a:lnTo>
                      <a:pt x="747" y="858"/>
                    </a:lnTo>
                    <a:lnTo>
                      <a:pt x="767" y="866"/>
                    </a:lnTo>
                    <a:lnTo>
                      <a:pt x="766" y="866"/>
                    </a:lnTo>
                    <a:lnTo>
                      <a:pt x="785" y="869"/>
                    </a:lnTo>
                    <a:cubicBezTo>
                      <a:pt x="786" y="869"/>
                      <a:pt x="787" y="869"/>
                      <a:pt x="788" y="870"/>
                    </a:cubicBezTo>
                    <a:lnTo>
                      <a:pt x="808" y="882"/>
                    </a:lnTo>
                    <a:lnTo>
                      <a:pt x="806" y="881"/>
                    </a:lnTo>
                    <a:lnTo>
                      <a:pt x="825" y="888"/>
                    </a:lnTo>
                    <a:cubicBezTo>
                      <a:pt x="826" y="888"/>
                      <a:pt x="827" y="888"/>
                      <a:pt x="827" y="889"/>
                    </a:cubicBezTo>
                    <a:lnTo>
                      <a:pt x="847" y="903"/>
                    </a:lnTo>
                    <a:cubicBezTo>
                      <a:pt x="848" y="904"/>
                      <a:pt x="849" y="904"/>
                      <a:pt x="849" y="906"/>
                    </a:cubicBezTo>
                    <a:lnTo>
                      <a:pt x="868" y="942"/>
                    </a:lnTo>
                    <a:lnTo>
                      <a:pt x="863" y="938"/>
                    </a:lnTo>
                    <a:lnTo>
                      <a:pt x="882" y="942"/>
                    </a:lnTo>
                    <a:cubicBezTo>
                      <a:pt x="885" y="942"/>
                      <a:pt x="887" y="944"/>
                      <a:pt x="888" y="947"/>
                    </a:cubicBezTo>
                    <a:lnTo>
                      <a:pt x="908" y="1006"/>
                    </a:lnTo>
                    <a:lnTo>
                      <a:pt x="902" y="1000"/>
                    </a:lnTo>
                    <a:lnTo>
                      <a:pt x="922" y="1006"/>
                    </a:lnTo>
                    <a:lnTo>
                      <a:pt x="941" y="1012"/>
                    </a:lnTo>
                    <a:lnTo>
                      <a:pt x="960" y="1017"/>
                    </a:lnTo>
                    <a:lnTo>
                      <a:pt x="980" y="1024"/>
                    </a:lnTo>
                    <a:lnTo>
                      <a:pt x="978" y="1024"/>
                    </a:lnTo>
                    <a:lnTo>
                      <a:pt x="997" y="1024"/>
                    </a:lnTo>
                    <a:cubicBezTo>
                      <a:pt x="999" y="1024"/>
                      <a:pt x="1001" y="1025"/>
                      <a:pt x="1002" y="1026"/>
                    </a:cubicBezTo>
                    <a:lnTo>
                      <a:pt x="1022" y="1043"/>
                    </a:lnTo>
                    <a:lnTo>
                      <a:pt x="1017" y="1041"/>
                    </a:lnTo>
                    <a:lnTo>
                      <a:pt x="1037" y="1044"/>
                    </a:lnTo>
                    <a:lnTo>
                      <a:pt x="1056" y="1046"/>
                    </a:lnTo>
                    <a:cubicBezTo>
                      <a:pt x="1058" y="1046"/>
                      <a:pt x="1059" y="1046"/>
                      <a:pt x="1060" y="1047"/>
                    </a:cubicBezTo>
                    <a:lnTo>
                      <a:pt x="1080" y="1063"/>
                    </a:lnTo>
                    <a:lnTo>
                      <a:pt x="1078" y="1062"/>
                    </a:lnTo>
                    <a:lnTo>
                      <a:pt x="1097" y="1070"/>
                    </a:lnTo>
                    <a:lnTo>
                      <a:pt x="1095" y="1069"/>
                    </a:lnTo>
                    <a:lnTo>
                      <a:pt x="1115" y="1072"/>
                    </a:lnTo>
                    <a:lnTo>
                      <a:pt x="1133" y="1073"/>
                    </a:lnTo>
                    <a:cubicBezTo>
                      <a:pt x="1134" y="1073"/>
                      <a:pt x="1134" y="1073"/>
                      <a:pt x="1135" y="1073"/>
                    </a:cubicBezTo>
                    <a:lnTo>
                      <a:pt x="1154" y="1077"/>
                    </a:lnTo>
                    <a:lnTo>
                      <a:pt x="1172" y="1079"/>
                    </a:lnTo>
                    <a:cubicBezTo>
                      <a:pt x="1173" y="1079"/>
                      <a:pt x="1174" y="1080"/>
                      <a:pt x="1175" y="1080"/>
                    </a:cubicBezTo>
                    <a:lnTo>
                      <a:pt x="1194" y="1090"/>
                    </a:lnTo>
                    <a:lnTo>
                      <a:pt x="1214" y="1101"/>
                    </a:lnTo>
                    <a:lnTo>
                      <a:pt x="1233" y="1110"/>
                    </a:lnTo>
                    <a:cubicBezTo>
                      <a:pt x="1234" y="1111"/>
                      <a:pt x="1234" y="1111"/>
                      <a:pt x="1235" y="1111"/>
                    </a:cubicBezTo>
                    <a:lnTo>
                      <a:pt x="1254" y="1128"/>
                    </a:lnTo>
                    <a:lnTo>
                      <a:pt x="1253" y="1127"/>
                    </a:lnTo>
                    <a:lnTo>
                      <a:pt x="1272" y="1137"/>
                    </a:lnTo>
                    <a:cubicBezTo>
                      <a:pt x="1273" y="1137"/>
                      <a:pt x="1273" y="1137"/>
                      <a:pt x="1273" y="1138"/>
                    </a:cubicBezTo>
                    <a:lnTo>
                      <a:pt x="1293" y="1153"/>
                    </a:lnTo>
                    <a:lnTo>
                      <a:pt x="1288" y="1152"/>
                    </a:lnTo>
                    <a:lnTo>
                      <a:pt x="1308" y="1153"/>
                    </a:lnTo>
                    <a:cubicBezTo>
                      <a:pt x="1309" y="1153"/>
                      <a:pt x="1309" y="1153"/>
                      <a:pt x="1310" y="1153"/>
                    </a:cubicBezTo>
                    <a:lnTo>
                      <a:pt x="1329" y="1161"/>
                    </a:lnTo>
                    <a:cubicBezTo>
                      <a:pt x="1330" y="1161"/>
                      <a:pt x="1331" y="1161"/>
                      <a:pt x="1332" y="1162"/>
                    </a:cubicBezTo>
                    <a:lnTo>
                      <a:pt x="1351" y="1180"/>
                    </a:lnTo>
                    <a:lnTo>
                      <a:pt x="1348" y="1178"/>
                    </a:lnTo>
                    <a:lnTo>
                      <a:pt x="1368" y="1183"/>
                    </a:lnTo>
                    <a:lnTo>
                      <a:pt x="1387" y="1189"/>
                    </a:lnTo>
                    <a:lnTo>
                      <a:pt x="1385" y="1189"/>
                    </a:lnTo>
                    <a:lnTo>
                      <a:pt x="1405" y="1190"/>
                    </a:lnTo>
                    <a:lnTo>
                      <a:pt x="1424" y="1192"/>
                    </a:lnTo>
                    <a:cubicBezTo>
                      <a:pt x="1426" y="1192"/>
                      <a:pt x="1428" y="1193"/>
                      <a:pt x="1429" y="1195"/>
                    </a:cubicBezTo>
                    <a:lnTo>
                      <a:pt x="1449" y="1215"/>
                    </a:lnTo>
                    <a:lnTo>
                      <a:pt x="1444" y="1213"/>
                    </a:lnTo>
                    <a:lnTo>
                      <a:pt x="1463" y="1215"/>
                    </a:lnTo>
                    <a:cubicBezTo>
                      <a:pt x="1465" y="1215"/>
                      <a:pt x="1467" y="1216"/>
                      <a:pt x="1468" y="1217"/>
                    </a:cubicBezTo>
                    <a:lnTo>
                      <a:pt x="1487" y="1237"/>
                    </a:lnTo>
                    <a:lnTo>
                      <a:pt x="1485" y="1235"/>
                    </a:lnTo>
                    <a:lnTo>
                      <a:pt x="1504" y="1244"/>
                    </a:lnTo>
                    <a:lnTo>
                      <a:pt x="1502" y="1243"/>
                    </a:lnTo>
                    <a:lnTo>
                      <a:pt x="1522" y="1246"/>
                    </a:lnTo>
                    <a:cubicBezTo>
                      <a:pt x="1524" y="1246"/>
                      <a:pt x="1526" y="1248"/>
                      <a:pt x="1528" y="1250"/>
                    </a:cubicBezTo>
                    <a:lnTo>
                      <a:pt x="1547" y="1289"/>
                    </a:lnTo>
                    <a:lnTo>
                      <a:pt x="1541" y="1285"/>
                    </a:lnTo>
                    <a:lnTo>
                      <a:pt x="1561" y="1288"/>
                    </a:lnTo>
                    <a:lnTo>
                      <a:pt x="1580" y="1292"/>
                    </a:lnTo>
                    <a:lnTo>
                      <a:pt x="1600" y="1298"/>
                    </a:lnTo>
                    <a:lnTo>
                      <a:pt x="1620" y="1304"/>
                    </a:lnTo>
                    <a:lnTo>
                      <a:pt x="1618" y="1304"/>
                    </a:lnTo>
                    <a:lnTo>
                      <a:pt x="1637" y="1305"/>
                    </a:lnTo>
                    <a:cubicBezTo>
                      <a:pt x="1639" y="1306"/>
                      <a:pt x="1641" y="1306"/>
                      <a:pt x="1642" y="1307"/>
                    </a:cubicBezTo>
                    <a:lnTo>
                      <a:pt x="1661" y="1324"/>
                    </a:lnTo>
                    <a:lnTo>
                      <a:pt x="1658" y="1322"/>
                    </a:lnTo>
                    <a:lnTo>
                      <a:pt x="1678" y="1328"/>
                    </a:lnTo>
                    <a:lnTo>
                      <a:pt x="1696" y="1331"/>
                    </a:lnTo>
                    <a:lnTo>
                      <a:pt x="1715" y="1333"/>
                    </a:lnTo>
                    <a:cubicBezTo>
                      <a:pt x="1716" y="1333"/>
                      <a:pt x="1716" y="1333"/>
                      <a:pt x="1716" y="1333"/>
                    </a:cubicBezTo>
                    <a:lnTo>
                      <a:pt x="1736" y="1339"/>
                    </a:lnTo>
                    <a:lnTo>
                      <a:pt x="1755" y="1344"/>
                    </a:lnTo>
                    <a:cubicBezTo>
                      <a:pt x="1756" y="1344"/>
                      <a:pt x="1756" y="1345"/>
                      <a:pt x="1756" y="1345"/>
                    </a:cubicBezTo>
                    <a:lnTo>
                      <a:pt x="1776" y="1354"/>
                    </a:lnTo>
                    <a:cubicBezTo>
                      <a:pt x="1776" y="1354"/>
                      <a:pt x="1777" y="1354"/>
                      <a:pt x="1778" y="1355"/>
                    </a:cubicBezTo>
                    <a:lnTo>
                      <a:pt x="1797" y="1371"/>
                    </a:lnTo>
                    <a:lnTo>
                      <a:pt x="1795" y="1370"/>
                    </a:lnTo>
                    <a:lnTo>
                      <a:pt x="1815" y="1378"/>
                    </a:lnTo>
                    <a:lnTo>
                      <a:pt x="1834" y="1386"/>
                    </a:lnTo>
                    <a:cubicBezTo>
                      <a:pt x="1834" y="1387"/>
                      <a:pt x="1835" y="1387"/>
                      <a:pt x="1836" y="1387"/>
                    </a:cubicBezTo>
                    <a:lnTo>
                      <a:pt x="1855" y="1403"/>
                    </a:lnTo>
                    <a:lnTo>
                      <a:pt x="1851" y="1401"/>
                    </a:lnTo>
                    <a:lnTo>
                      <a:pt x="1870" y="1404"/>
                    </a:lnTo>
                    <a:lnTo>
                      <a:pt x="1891" y="1409"/>
                    </a:lnTo>
                    <a:cubicBezTo>
                      <a:pt x="1893" y="1410"/>
                      <a:pt x="1894" y="1411"/>
                      <a:pt x="1896" y="1413"/>
                    </a:cubicBezTo>
                    <a:lnTo>
                      <a:pt x="1915" y="1443"/>
                    </a:lnTo>
                    <a:lnTo>
                      <a:pt x="1910" y="1440"/>
                    </a:lnTo>
                    <a:lnTo>
                      <a:pt x="1929" y="1444"/>
                    </a:lnTo>
                    <a:lnTo>
                      <a:pt x="1949" y="1450"/>
                    </a:lnTo>
                    <a:lnTo>
                      <a:pt x="1969" y="1456"/>
                    </a:lnTo>
                    <a:cubicBezTo>
                      <a:pt x="1971" y="1457"/>
                      <a:pt x="1973" y="1459"/>
                      <a:pt x="1974" y="1461"/>
                    </a:cubicBezTo>
                    <a:lnTo>
                      <a:pt x="1993" y="1506"/>
                    </a:lnTo>
                    <a:lnTo>
                      <a:pt x="1987" y="1501"/>
                    </a:lnTo>
                    <a:lnTo>
                      <a:pt x="2007" y="1505"/>
                    </a:lnTo>
                    <a:lnTo>
                      <a:pt x="2026" y="1510"/>
                    </a:lnTo>
                    <a:cubicBezTo>
                      <a:pt x="2027" y="1510"/>
                      <a:pt x="2027" y="1510"/>
                      <a:pt x="2028" y="1510"/>
                    </a:cubicBezTo>
                    <a:lnTo>
                      <a:pt x="2047" y="1519"/>
                    </a:lnTo>
                    <a:lnTo>
                      <a:pt x="2067" y="1531"/>
                    </a:lnTo>
                    <a:lnTo>
                      <a:pt x="2065" y="1530"/>
                    </a:lnTo>
                    <a:lnTo>
                      <a:pt x="2085" y="1535"/>
                    </a:lnTo>
                    <a:cubicBezTo>
                      <a:pt x="2086" y="1535"/>
                      <a:pt x="2086" y="1535"/>
                      <a:pt x="2087" y="1536"/>
                    </a:cubicBezTo>
                    <a:lnTo>
                      <a:pt x="2107" y="1550"/>
                    </a:lnTo>
                    <a:lnTo>
                      <a:pt x="2126" y="1562"/>
                    </a:lnTo>
                    <a:lnTo>
                      <a:pt x="2122" y="1561"/>
                    </a:lnTo>
                    <a:lnTo>
                      <a:pt x="2141" y="1562"/>
                    </a:lnTo>
                    <a:cubicBezTo>
                      <a:pt x="2142" y="1562"/>
                      <a:pt x="2142" y="1562"/>
                      <a:pt x="2142" y="1562"/>
                    </a:cubicBezTo>
                    <a:lnTo>
                      <a:pt x="2162" y="1566"/>
                    </a:lnTo>
                    <a:cubicBezTo>
                      <a:pt x="2163" y="1566"/>
                      <a:pt x="2163" y="1567"/>
                      <a:pt x="2164" y="1567"/>
                    </a:cubicBezTo>
                    <a:lnTo>
                      <a:pt x="2184" y="1578"/>
                    </a:lnTo>
                    <a:lnTo>
                      <a:pt x="2183" y="1578"/>
                    </a:lnTo>
                    <a:lnTo>
                      <a:pt x="2202" y="1585"/>
                    </a:lnTo>
                    <a:lnTo>
                      <a:pt x="2222" y="1595"/>
                    </a:lnTo>
                    <a:lnTo>
                      <a:pt x="2218" y="1594"/>
                    </a:lnTo>
                    <a:lnTo>
                      <a:pt x="2238" y="1594"/>
                    </a:lnTo>
                    <a:lnTo>
                      <a:pt x="2258" y="1595"/>
                    </a:lnTo>
                    <a:lnTo>
                      <a:pt x="2277" y="1596"/>
                    </a:lnTo>
                    <a:cubicBezTo>
                      <a:pt x="2278" y="1596"/>
                      <a:pt x="2280" y="1597"/>
                      <a:pt x="2281" y="1598"/>
                    </a:cubicBezTo>
                    <a:lnTo>
                      <a:pt x="2300" y="1611"/>
                    </a:lnTo>
                    <a:lnTo>
                      <a:pt x="2320" y="1624"/>
                    </a:lnTo>
                    <a:lnTo>
                      <a:pt x="2339" y="1636"/>
                    </a:lnTo>
                    <a:lnTo>
                      <a:pt x="2335" y="1635"/>
                    </a:lnTo>
                    <a:lnTo>
                      <a:pt x="2354" y="1635"/>
                    </a:lnTo>
                    <a:lnTo>
                      <a:pt x="2375" y="1638"/>
                    </a:lnTo>
                    <a:lnTo>
                      <a:pt x="2373" y="1638"/>
                    </a:lnTo>
                    <a:lnTo>
                      <a:pt x="2393" y="1639"/>
                    </a:lnTo>
                    <a:cubicBezTo>
                      <a:pt x="2393" y="1639"/>
                      <a:pt x="2394" y="1639"/>
                      <a:pt x="2394" y="1639"/>
                    </a:cubicBezTo>
                    <a:lnTo>
                      <a:pt x="2413" y="1641"/>
                    </a:lnTo>
                    <a:lnTo>
                      <a:pt x="2434" y="1647"/>
                    </a:lnTo>
                    <a:cubicBezTo>
                      <a:pt x="2434" y="1647"/>
                      <a:pt x="2435" y="1648"/>
                      <a:pt x="2436" y="1648"/>
                    </a:cubicBezTo>
                    <a:lnTo>
                      <a:pt x="2455" y="1659"/>
                    </a:lnTo>
                    <a:lnTo>
                      <a:pt x="2452" y="1658"/>
                    </a:lnTo>
                    <a:lnTo>
                      <a:pt x="2471" y="1660"/>
                    </a:lnTo>
                    <a:lnTo>
                      <a:pt x="2490" y="1660"/>
                    </a:lnTo>
                    <a:cubicBezTo>
                      <a:pt x="2490" y="1660"/>
                      <a:pt x="2491" y="1660"/>
                      <a:pt x="2492" y="1660"/>
                    </a:cubicBezTo>
                    <a:lnTo>
                      <a:pt x="2511" y="1665"/>
                    </a:lnTo>
                    <a:lnTo>
                      <a:pt x="2530" y="1669"/>
                    </a:lnTo>
                    <a:cubicBezTo>
                      <a:pt x="2531" y="1669"/>
                      <a:pt x="2532" y="1670"/>
                      <a:pt x="2533" y="1670"/>
                    </a:cubicBezTo>
                    <a:lnTo>
                      <a:pt x="2552" y="1682"/>
                    </a:lnTo>
                    <a:lnTo>
                      <a:pt x="2548" y="1681"/>
                    </a:lnTo>
                    <a:lnTo>
                      <a:pt x="2567" y="1681"/>
                    </a:lnTo>
                    <a:cubicBezTo>
                      <a:pt x="2569" y="1681"/>
                      <a:pt x="2570" y="1681"/>
                      <a:pt x="2572" y="1682"/>
                    </a:cubicBezTo>
                    <a:lnTo>
                      <a:pt x="2591" y="1695"/>
                    </a:lnTo>
                    <a:lnTo>
                      <a:pt x="2610" y="1706"/>
                    </a:lnTo>
                    <a:lnTo>
                      <a:pt x="2629" y="1716"/>
                    </a:lnTo>
                    <a:lnTo>
                      <a:pt x="2627" y="1715"/>
                    </a:lnTo>
                    <a:lnTo>
                      <a:pt x="2646" y="1719"/>
                    </a:lnTo>
                    <a:lnTo>
                      <a:pt x="2645" y="1718"/>
                    </a:lnTo>
                    <a:lnTo>
                      <a:pt x="2664" y="1718"/>
                    </a:lnTo>
                    <a:lnTo>
                      <a:pt x="2684" y="1721"/>
                    </a:lnTo>
                    <a:cubicBezTo>
                      <a:pt x="2686" y="1721"/>
                      <a:pt x="2688" y="1722"/>
                      <a:pt x="2689" y="1723"/>
                    </a:cubicBezTo>
                    <a:lnTo>
                      <a:pt x="2709" y="1742"/>
                    </a:lnTo>
                    <a:lnTo>
                      <a:pt x="2703" y="1740"/>
                    </a:lnTo>
                    <a:lnTo>
                      <a:pt x="2723" y="1741"/>
                    </a:lnTo>
                    <a:lnTo>
                      <a:pt x="2743" y="1744"/>
                    </a:lnTo>
                    <a:cubicBezTo>
                      <a:pt x="2745" y="1745"/>
                      <a:pt x="2746" y="1745"/>
                      <a:pt x="2747" y="1746"/>
                    </a:cubicBezTo>
                    <a:lnTo>
                      <a:pt x="2766" y="1764"/>
                    </a:lnTo>
                    <a:lnTo>
                      <a:pt x="2764" y="1762"/>
                    </a:lnTo>
                    <a:lnTo>
                      <a:pt x="2783" y="1769"/>
                    </a:lnTo>
                    <a:lnTo>
                      <a:pt x="2781" y="1768"/>
                    </a:lnTo>
                    <a:lnTo>
                      <a:pt x="2801" y="1770"/>
                    </a:lnTo>
                    <a:cubicBezTo>
                      <a:pt x="2802" y="1770"/>
                      <a:pt x="2803" y="1771"/>
                      <a:pt x="2804" y="1771"/>
                    </a:cubicBezTo>
                    <a:lnTo>
                      <a:pt x="2823" y="1781"/>
                    </a:lnTo>
                    <a:lnTo>
                      <a:pt x="2843" y="1795"/>
                    </a:lnTo>
                    <a:lnTo>
                      <a:pt x="2841" y="1794"/>
                    </a:lnTo>
                    <a:lnTo>
                      <a:pt x="2861" y="1801"/>
                    </a:lnTo>
                    <a:lnTo>
                      <a:pt x="2881" y="1811"/>
                    </a:lnTo>
                    <a:lnTo>
                      <a:pt x="2878" y="1811"/>
                    </a:lnTo>
                    <a:lnTo>
                      <a:pt x="2897" y="1812"/>
                    </a:lnTo>
                    <a:cubicBezTo>
                      <a:pt x="2900" y="1812"/>
                      <a:pt x="2903" y="1814"/>
                      <a:pt x="2904" y="1816"/>
                    </a:cubicBezTo>
                    <a:lnTo>
                      <a:pt x="2923" y="1855"/>
                    </a:lnTo>
                    <a:lnTo>
                      <a:pt x="2919" y="1851"/>
                    </a:lnTo>
                    <a:lnTo>
                      <a:pt x="2938" y="1857"/>
                    </a:lnTo>
                    <a:cubicBezTo>
                      <a:pt x="2939" y="1858"/>
                      <a:pt x="2941" y="1858"/>
                      <a:pt x="2942" y="1860"/>
                    </a:cubicBezTo>
                    <a:lnTo>
                      <a:pt x="2961" y="1885"/>
                    </a:lnTo>
                    <a:lnTo>
                      <a:pt x="2980" y="1905"/>
                    </a:lnTo>
                    <a:lnTo>
                      <a:pt x="2975" y="1903"/>
                    </a:lnTo>
                    <a:lnTo>
                      <a:pt x="2995" y="1905"/>
                    </a:lnTo>
                    <a:cubicBezTo>
                      <a:pt x="2996" y="1906"/>
                      <a:pt x="2997" y="1906"/>
                      <a:pt x="2998" y="1907"/>
                    </a:cubicBezTo>
                    <a:lnTo>
                      <a:pt x="3017" y="1919"/>
                    </a:lnTo>
                    <a:lnTo>
                      <a:pt x="3013" y="1918"/>
                    </a:lnTo>
                    <a:lnTo>
                      <a:pt x="3033" y="1918"/>
                    </a:lnTo>
                    <a:cubicBezTo>
                      <a:pt x="3036" y="1918"/>
                      <a:pt x="3039" y="1920"/>
                      <a:pt x="3040" y="1923"/>
                    </a:cubicBezTo>
                    <a:lnTo>
                      <a:pt x="3059" y="1976"/>
                    </a:lnTo>
                    <a:lnTo>
                      <a:pt x="3054" y="1971"/>
                    </a:lnTo>
                    <a:lnTo>
                      <a:pt x="3073" y="1976"/>
                    </a:lnTo>
                    <a:lnTo>
                      <a:pt x="3072" y="1975"/>
                    </a:lnTo>
                    <a:lnTo>
                      <a:pt x="3091" y="1976"/>
                    </a:lnTo>
                    <a:cubicBezTo>
                      <a:pt x="3093" y="1977"/>
                      <a:pt x="3095" y="1977"/>
                      <a:pt x="3096" y="1979"/>
                    </a:cubicBezTo>
                    <a:lnTo>
                      <a:pt x="3115" y="1996"/>
                    </a:lnTo>
                    <a:lnTo>
                      <a:pt x="3113" y="1995"/>
                    </a:lnTo>
                    <a:lnTo>
                      <a:pt x="3133" y="2004"/>
                    </a:lnTo>
                    <a:lnTo>
                      <a:pt x="3131" y="2003"/>
                    </a:lnTo>
                    <a:lnTo>
                      <a:pt x="3150" y="2006"/>
                    </a:lnTo>
                    <a:lnTo>
                      <a:pt x="3169" y="2008"/>
                    </a:lnTo>
                    <a:cubicBezTo>
                      <a:pt x="3170" y="2008"/>
                      <a:pt x="3171" y="2009"/>
                      <a:pt x="3172" y="2009"/>
                    </a:cubicBezTo>
                    <a:lnTo>
                      <a:pt x="3191" y="2019"/>
                    </a:lnTo>
                    <a:lnTo>
                      <a:pt x="3188" y="2018"/>
                    </a:lnTo>
                    <a:lnTo>
                      <a:pt x="3207" y="2019"/>
                    </a:lnTo>
                    <a:lnTo>
                      <a:pt x="3228" y="2023"/>
                    </a:lnTo>
                    <a:lnTo>
                      <a:pt x="3248" y="2029"/>
                    </a:lnTo>
                    <a:lnTo>
                      <a:pt x="3267" y="2032"/>
                    </a:lnTo>
                    <a:cubicBezTo>
                      <a:pt x="3268" y="2032"/>
                      <a:pt x="3269" y="2033"/>
                      <a:pt x="3270" y="2034"/>
                    </a:cubicBezTo>
                    <a:lnTo>
                      <a:pt x="3289" y="2047"/>
                    </a:lnTo>
                    <a:lnTo>
                      <a:pt x="3285" y="2046"/>
                    </a:lnTo>
                    <a:lnTo>
                      <a:pt x="3304" y="2046"/>
                    </a:lnTo>
                    <a:cubicBezTo>
                      <a:pt x="3305" y="2046"/>
                      <a:pt x="3306" y="2046"/>
                      <a:pt x="3307" y="2047"/>
                    </a:cubicBezTo>
                    <a:lnTo>
                      <a:pt x="3327" y="2057"/>
                    </a:lnTo>
                    <a:lnTo>
                      <a:pt x="3346" y="2067"/>
                    </a:lnTo>
                    <a:lnTo>
                      <a:pt x="3344" y="2066"/>
                    </a:lnTo>
                    <a:lnTo>
                      <a:pt x="3363" y="2069"/>
                    </a:lnTo>
                    <a:lnTo>
                      <a:pt x="3382" y="2070"/>
                    </a:lnTo>
                    <a:cubicBezTo>
                      <a:pt x="3383" y="2071"/>
                      <a:pt x="3385" y="2071"/>
                      <a:pt x="3386" y="2072"/>
                    </a:cubicBezTo>
                    <a:lnTo>
                      <a:pt x="3405" y="2085"/>
                    </a:lnTo>
                    <a:lnTo>
                      <a:pt x="3404" y="2084"/>
                    </a:lnTo>
                    <a:lnTo>
                      <a:pt x="3423" y="2092"/>
                    </a:lnTo>
                    <a:lnTo>
                      <a:pt x="3442" y="2099"/>
                    </a:lnTo>
                    <a:cubicBezTo>
                      <a:pt x="3443" y="2099"/>
                      <a:pt x="3444" y="2099"/>
                      <a:pt x="3445" y="2100"/>
                    </a:cubicBezTo>
                    <a:lnTo>
                      <a:pt x="3464" y="2116"/>
                    </a:lnTo>
                    <a:lnTo>
                      <a:pt x="3460" y="2115"/>
                    </a:lnTo>
                    <a:lnTo>
                      <a:pt x="3479" y="2116"/>
                    </a:lnTo>
                    <a:cubicBezTo>
                      <a:pt x="3481" y="2116"/>
                      <a:pt x="3482" y="2117"/>
                      <a:pt x="3483" y="2118"/>
                    </a:cubicBezTo>
                    <a:lnTo>
                      <a:pt x="3503" y="2134"/>
                    </a:lnTo>
                    <a:lnTo>
                      <a:pt x="3498" y="2133"/>
                    </a:lnTo>
                    <a:lnTo>
                      <a:pt x="3517" y="2133"/>
                    </a:lnTo>
                    <a:lnTo>
                      <a:pt x="3537" y="2134"/>
                    </a:lnTo>
                    <a:lnTo>
                      <a:pt x="3557" y="2138"/>
                    </a:lnTo>
                    <a:cubicBezTo>
                      <a:pt x="3559" y="2138"/>
                      <a:pt x="3560" y="2139"/>
                      <a:pt x="3561" y="2140"/>
                    </a:cubicBezTo>
                    <a:lnTo>
                      <a:pt x="3581" y="2158"/>
                    </a:lnTo>
                    <a:lnTo>
                      <a:pt x="3577" y="2156"/>
                    </a:lnTo>
                    <a:lnTo>
                      <a:pt x="3596" y="2160"/>
                    </a:lnTo>
                    <a:cubicBezTo>
                      <a:pt x="3598" y="2161"/>
                      <a:pt x="3599" y="2161"/>
                      <a:pt x="3600" y="2162"/>
                    </a:cubicBezTo>
                    <a:lnTo>
                      <a:pt x="3619" y="2178"/>
                    </a:lnTo>
                    <a:lnTo>
                      <a:pt x="3614" y="2176"/>
                    </a:lnTo>
                    <a:lnTo>
                      <a:pt x="3634" y="2177"/>
                    </a:lnTo>
                    <a:cubicBezTo>
                      <a:pt x="3635" y="2177"/>
                      <a:pt x="3635" y="2177"/>
                      <a:pt x="3636" y="2178"/>
                    </a:cubicBezTo>
                    <a:lnTo>
                      <a:pt x="3656" y="2185"/>
                    </a:lnTo>
                    <a:lnTo>
                      <a:pt x="3653" y="2184"/>
                    </a:lnTo>
                    <a:lnTo>
                      <a:pt x="3673" y="2186"/>
                    </a:lnTo>
                    <a:lnTo>
                      <a:pt x="3692" y="2187"/>
                    </a:lnTo>
                    <a:cubicBezTo>
                      <a:pt x="3693" y="2187"/>
                      <a:pt x="3695" y="2188"/>
                      <a:pt x="3696" y="2188"/>
                    </a:cubicBezTo>
                    <a:lnTo>
                      <a:pt x="3715" y="2201"/>
                    </a:lnTo>
                    <a:lnTo>
                      <a:pt x="3713" y="2200"/>
                    </a:lnTo>
                    <a:lnTo>
                      <a:pt x="3732" y="2205"/>
                    </a:lnTo>
                    <a:lnTo>
                      <a:pt x="3752" y="2212"/>
                    </a:lnTo>
                    <a:lnTo>
                      <a:pt x="3772" y="2219"/>
                    </a:lnTo>
                    <a:cubicBezTo>
                      <a:pt x="3772" y="2219"/>
                      <a:pt x="3773" y="2219"/>
                      <a:pt x="3774" y="2220"/>
                    </a:cubicBezTo>
                    <a:lnTo>
                      <a:pt x="3793" y="2234"/>
                    </a:lnTo>
                    <a:lnTo>
                      <a:pt x="3789" y="2232"/>
                    </a:lnTo>
                    <a:lnTo>
                      <a:pt x="3809" y="2234"/>
                    </a:lnTo>
                    <a:cubicBezTo>
                      <a:pt x="3809" y="2234"/>
                      <a:pt x="3810" y="2234"/>
                      <a:pt x="3811" y="2235"/>
                    </a:cubicBezTo>
                    <a:lnTo>
                      <a:pt x="3830" y="2241"/>
                    </a:lnTo>
                    <a:lnTo>
                      <a:pt x="3827" y="2241"/>
                    </a:lnTo>
                    <a:lnTo>
                      <a:pt x="3847" y="2241"/>
                    </a:lnTo>
                    <a:cubicBezTo>
                      <a:pt x="3848" y="2241"/>
                      <a:pt x="3849" y="2241"/>
                      <a:pt x="3850" y="2242"/>
                    </a:cubicBezTo>
                    <a:lnTo>
                      <a:pt x="3870" y="2252"/>
                    </a:lnTo>
                    <a:cubicBezTo>
                      <a:pt x="3870" y="2252"/>
                      <a:pt x="3870" y="2252"/>
                      <a:pt x="3871" y="2252"/>
                    </a:cubicBezTo>
                    <a:lnTo>
                      <a:pt x="3890" y="2267"/>
                    </a:lnTo>
                    <a:lnTo>
                      <a:pt x="3910" y="2282"/>
                    </a:lnTo>
                    <a:lnTo>
                      <a:pt x="3908" y="2281"/>
                    </a:lnTo>
                    <a:lnTo>
                      <a:pt x="3928" y="2291"/>
                    </a:lnTo>
                    <a:lnTo>
                      <a:pt x="3925" y="2290"/>
                    </a:lnTo>
                    <a:lnTo>
                      <a:pt x="3945" y="2294"/>
                    </a:lnTo>
                    <a:lnTo>
                      <a:pt x="3964" y="2296"/>
                    </a:lnTo>
                    <a:cubicBezTo>
                      <a:pt x="3966" y="2296"/>
                      <a:pt x="3968" y="2297"/>
                      <a:pt x="3969" y="2298"/>
                    </a:cubicBezTo>
                    <a:lnTo>
                      <a:pt x="3988" y="2321"/>
                    </a:lnTo>
                    <a:lnTo>
                      <a:pt x="3985" y="2319"/>
                    </a:lnTo>
                    <a:lnTo>
                      <a:pt x="4004" y="2326"/>
                    </a:lnTo>
                    <a:cubicBezTo>
                      <a:pt x="4005" y="2326"/>
                      <a:pt x="4006" y="2327"/>
                      <a:pt x="4007" y="2328"/>
                    </a:cubicBezTo>
                    <a:lnTo>
                      <a:pt x="4027" y="2346"/>
                    </a:lnTo>
                    <a:lnTo>
                      <a:pt x="4023" y="2344"/>
                    </a:lnTo>
                    <a:lnTo>
                      <a:pt x="4042" y="2349"/>
                    </a:lnTo>
                    <a:cubicBezTo>
                      <a:pt x="4044" y="2349"/>
                      <a:pt x="4045" y="2350"/>
                      <a:pt x="4046" y="2351"/>
                    </a:cubicBezTo>
                    <a:lnTo>
                      <a:pt x="4066" y="2372"/>
                    </a:lnTo>
                    <a:lnTo>
                      <a:pt x="4062" y="2370"/>
                    </a:lnTo>
                    <a:lnTo>
                      <a:pt x="4081" y="2376"/>
                    </a:lnTo>
                    <a:lnTo>
                      <a:pt x="4101" y="2381"/>
                    </a:lnTo>
                    <a:lnTo>
                      <a:pt x="4119" y="2384"/>
                    </a:lnTo>
                    <a:cubicBezTo>
                      <a:pt x="4120" y="2384"/>
                      <a:pt x="4122" y="2385"/>
                      <a:pt x="4123" y="2385"/>
                    </a:cubicBezTo>
                    <a:lnTo>
                      <a:pt x="4142" y="2398"/>
                    </a:lnTo>
                    <a:lnTo>
                      <a:pt x="4162" y="2414"/>
                    </a:lnTo>
                    <a:lnTo>
                      <a:pt x="4181" y="2431"/>
                    </a:lnTo>
                    <a:lnTo>
                      <a:pt x="4177" y="2429"/>
                    </a:lnTo>
                    <a:lnTo>
                      <a:pt x="4196" y="2430"/>
                    </a:lnTo>
                    <a:cubicBezTo>
                      <a:pt x="4197" y="2431"/>
                      <a:pt x="4199" y="2431"/>
                      <a:pt x="4200" y="2432"/>
                    </a:cubicBezTo>
                    <a:lnTo>
                      <a:pt x="4219" y="2444"/>
                    </a:lnTo>
                    <a:cubicBezTo>
                      <a:pt x="4220" y="2444"/>
                      <a:pt x="4221" y="2445"/>
                      <a:pt x="4221" y="2446"/>
                    </a:cubicBezTo>
                    <a:lnTo>
                      <a:pt x="4241" y="2474"/>
                    </a:lnTo>
                    <a:lnTo>
                      <a:pt x="4234" y="2470"/>
                    </a:lnTo>
                    <a:lnTo>
                      <a:pt x="4254" y="2470"/>
                    </a:lnTo>
                    <a:cubicBezTo>
                      <a:pt x="4254" y="2470"/>
                      <a:pt x="4255" y="2470"/>
                      <a:pt x="4255" y="2470"/>
                    </a:cubicBezTo>
                    <a:lnTo>
                      <a:pt x="4275" y="2474"/>
                    </a:lnTo>
                    <a:lnTo>
                      <a:pt x="4293" y="2476"/>
                    </a:lnTo>
                    <a:lnTo>
                      <a:pt x="4313" y="2478"/>
                    </a:lnTo>
                    <a:cubicBezTo>
                      <a:pt x="4315" y="2478"/>
                      <a:pt x="4318" y="2480"/>
                      <a:pt x="4319" y="2482"/>
                    </a:cubicBezTo>
                    <a:lnTo>
                      <a:pt x="4338" y="2516"/>
                    </a:lnTo>
                    <a:lnTo>
                      <a:pt x="4335" y="2513"/>
                    </a:lnTo>
                    <a:lnTo>
                      <a:pt x="4354" y="2522"/>
                    </a:lnTo>
                    <a:lnTo>
                      <a:pt x="4373" y="2531"/>
                    </a:lnTo>
                    <a:cubicBezTo>
                      <a:pt x="4374" y="2532"/>
                      <a:pt x="4375" y="2532"/>
                      <a:pt x="4375" y="2532"/>
                    </a:cubicBezTo>
                    <a:lnTo>
                      <a:pt x="4395" y="2550"/>
                    </a:lnTo>
                    <a:lnTo>
                      <a:pt x="4393" y="2549"/>
                    </a:lnTo>
                    <a:lnTo>
                      <a:pt x="4413" y="2559"/>
                    </a:lnTo>
                    <a:lnTo>
                      <a:pt x="4433" y="2573"/>
                    </a:lnTo>
                    <a:lnTo>
                      <a:pt x="4431" y="2572"/>
                    </a:lnTo>
                    <a:lnTo>
                      <a:pt x="4451" y="2581"/>
                    </a:lnTo>
                    <a:lnTo>
                      <a:pt x="4448" y="2580"/>
                    </a:lnTo>
                    <a:lnTo>
                      <a:pt x="4467" y="2580"/>
                    </a:lnTo>
                    <a:cubicBezTo>
                      <a:pt x="4470" y="2580"/>
                      <a:pt x="4474" y="2582"/>
                      <a:pt x="4475" y="2586"/>
                    </a:cubicBezTo>
                    <a:lnTo>
                      <a:pt x="4494" y="2649"/>
                    </a:lnTo>
                    <a:lnTo>
                      <a:pt x="4489" y="2644"/>
                    </a:lnTo>
                    <a:lnTo>
                      <a:pt x="4508" y="2651"/>
                    </a:lnTo>
                    <a:cubicBezTo>
                      <a:pt x="4509" y="2651"/>
                      <a:pt x="4510" y="2652"/>
                      <a:pt x="4511" y="2652"/>
                    </a:cubicBezTo>
                    <a:lnTo>
                      <a:pt x="4530" y="2667"/>
                    </a:lnTo>
                    <a:cubicBezTo>
                      <a:pt x="4531" y="2667"/>
                      <a:pt x="4531" y="2668"/>
                      <a:pt x="4532" y="2669"/>
                    </a:cubicBezTo>
                    <a:lnTo>
                      <a:pt x="4551" y="2697"/>
                    </a:lnTo>
                    <a:lnTo>
                      <a:pt x="4548" y="2694"/>
                    </a:lnTo>
                    <a:lnTo>
                      <a:pt x="4567" y="2703"/>
                    </a:lnTo>
                    <a:cubicBezTo>
                      <a:pt x="4568" y="2703"/>
                      <a:pt x="4568" y="2703"/>
                      <a:pt x="4568" y="2703"/>
                    </a:cubicBezTo>
                    <a:lnTo>
                      <a:pt x="4588" y="2717"/>
                    </a:lnTo>
                    <a:lnTo>
                      <a:pt x="4587" y="2716"/>
                    </a:lnTo>
                    <a:lnTo>
                      <a:pt x="4606" y="2725"/>
                    </a:lnTo>
                    <a:lnTo>
                      <a:pt x="4626" y="2735"/>
                    </a:lnTo>
                    <a:lnTo>
                      <a:pt x="4624" y="2734"/>
                    </a:lnTo>
                    <a:lnTo>
                      <a:pt x="4643" y="2739"/>
                    </a:lnTo>
                    <a:cubicBezTo>
                      <a:pt x="4646" y="2740"/>
                      <a:pt x="4648" y="2742"/>
                      <a:pt x="4649" y="2745"/>
                    </a:cubicBezTo>
                    <a:lnTo>
                      <a:pt x="4668" y="2811"/>
                    </a:lnTo>
                    <a:lnTo>
                      <a:pt x="4666" y="2808"/>
                    </a:lnTo>
                    <a:lnTo>
                      <a:pt x="4686" y="2827"/>
                    </a:lnTo>
                    <a:lnTo>
                      <a:pt x="4680" y="2825"/>
                    </a:lnTo>
                    <a:lnTo>
                      <a:pt x="4700" y="2825"/>
                    </a:lnTo>
                    <a:cubicBezTo>
                      <a:pt x="4702" y="2825"/>
                      <a:pt x="4705" y="2826"/>
                      <a:pt x="4706" y="2828"/>
                    </a:cubicBezTo>
                    <a:lnTo>
                      <a:pt x="4726" y="2856"/>
                    </a:lnTo>
                    <a:lnTo>
                      <a:pt x="4722" y="2854"/>
                    </a:lnTo>
                    <a:lnTo>
                      <a:pt x="4741" y="2861"/>
                    </a:lnTo>
                    <a:lnTo>
                      <a:pt x="4761" y="2869"/>
                    </a:lnTo>
                    <a:cubicBezTo>
                      <a:pt x="4761" y="2869"/>
                      <a:pt x="4762" y="2869"/>
                      <a:pt x="4763" y="2870"/>
                    </a:cubicBezTo>
                    <a:lnTo>
                      <a:pt x="4782" y="2886"/>
                    </a:lnTo>
                    <a:cubicBezTo>
                      <a:pt x="4783" y="2887"/>
                      <a:pt x="4784" y="2887"/>
                      <a:pt x="4784" y="2888"/>
                    </a:cubicBezTo>
                    <a:lnTo>
                      <a:pt x="4803" y="2923"/>
                    </a:lnTo>
                    <a:lnTo>
                      <a:pt x="4800" y="2920"/>
                    </a:lnTo>
                    <a:lnTo>
                      <a:pt x="4819" y="2929"/>
                    </a:lnTo>
                    <a:cubicBezTo>
                      <a:pt x="4821" y="2930"/>
                      <a:pt x="4823" y="2932"/>
                      <a:pt x="4824" y="2934"/>
                    </a:cubicBezTo>
                    <a:lnTo>
                      <a:pt x="4843" y="2998"/>
                    </a:lnTo>
                    <a:lnTo>
                      <a:pt x="4862" y="3065"/>
                    </a:lnTo>
                    <a:lnTo>
                      <a:pt x="4860" y="3061"/>
                    </a:lnTo>
                    <a:lnTo>
                      <a:pt x="4879" y="3077"/>
                    </a:lnTo>
                    <a:cubicBezTo>
                      <a:pt x="4880" y="3077"/>
                      <a:pt x="4880" y="3078"/>
                      <a:pt x="4881" y="3079"/>
                    </a:cubicBezTo>
                    <a:lnTo>
                      <a:pt x="4900" y="3113"/>
                    </a:lnTo>
                    <a:lnTo>
                      <a:pt x="4899" y="3111"/>
                    </a:lnTo>
                    <a:lnTo>
                      <a:pt x="4918" y="3129"/>
                    </a:lnTo>
                    <a:cubicBezTo>
                      <a:pt x="4919" y="3131"/>
                      <a:pt x="4920" y="3132"/>
                      <a:pt x="4921" y="3134"/>
                    </a:cubicBezTo>
                    <a:lnTo>
                      <a:pt x="4940" y="3223"/>
                    </a:lnTo>
                    <a:lnTo>
                      <a:pt x="4959" y="3314"/>
                    </a:lnTo>
                    <a:lnTo>
                      <a:pt x="4952" y="3308"/>
                    </a:lnTo>
                    <a:lnTo>
                      <a:pt x="4971" y="3308"/>
                    </a:lnTo>
                    <a:cubicBezTo>
                      <a:pt x="4975" y="3308"/>
                      <a:pt x="4978" y="3310"/>
                      <a:pt x="4979" y="3314"/>
                    </a:cubicBezTo>
                    <a:lnTo>
                      <a:pt x="4998" y="3396"/>
                    </a:lnTo>
                    <a:lnTo>
                      <a:pt x="5018" y="3513"/>
                    </a:lnTo>
                    <a:lnTo>
                      <a:pt x="5037" y="3595"/>
                    </a:lnTo>
                    <a:lnTo>
                      <a:pt x="5056" y="3712"/>
                    </a:lnTo>
                    <a:cubicBezTo>
                      <a:pt x="5056" y="3713"/>
                      <a:pt x="5056" y="3713"/>
                      <a:pt x="5056" y="3714"/>
                    </a:cubicBezTo>
                    <a:lnTo>
                      <a:pt x="5056" y="3912"/>
                    </a:lnTo>
                    <a:cubicBezTo>
                      <a:pt x="5056" y="3917"/>
                      <a:pt x="5053" y="3920"/>
                      <a:pt x="5048" y="3920"/>
                    </a:cubicBezTo>
                    <a:lnTo>
                      <a:pt x="5029" y="3920"/>
                    </a:lnTo>
                    <a:lnTo>
                      <a:pt x="5010" y="3920"/>
                    </a:lnTo>
                    <a:lnTo>
                      <a:pt x="4990" y="3920"/>
                    </a:lnTo>
                    <a:lnTo>
                      <a:pt x="4971" y="3920"/>
                    </a:lnTo>
                    <a:lnTo>
                      <a:pt x="4952" y="3920"/>
                    </a:lnTo>
                    <a:lnTo>
                      <a:pt x="4932" y="3920"/>
                    </a:lnTo>
                    <a:lnTo>
                      <a:pt x="4913" y="3920"/>
                    </a:lnTo>
                    <a:lnTo>
                      <a:pt x="4893" y="3920"/>
                    </a:lnTo>
                    <a:lnTo>
                      <a:pt x="4874" y="3920"/>
                    </a:lnTo>
                    <a:lnTo>
                      <a:pt x="4855" y="3920"/>
                    </a:lnTo>
                    <a:lnTo>
                      <a:pt x="4835" y="3920"/>
                    </a:lnTo>
                    <a:lnTo>
                      <a:pt x="4816" y="3920"/>
                    </a:lnTo>
                    <a:lnTo>
                      <a:pt x="4796" y="3920"/>
                    </a:lnTo>
                    <a:lnTo>
                      <a:pt x="4777" y="3920"/>
                    </a:lnTo>
                    <a:lnTo>
                      <a:pt x="4758" y="3920"/>
                    </a:lnTo>
                    <a:lnTo>
                      <a:pt x="4738" y="3920"/>
                    </a:lnTo>
                    <a:lnTo>
                      <a:pt x="4719" y="3920"/>
                    </a:lnTo>
                    <a:lnTo>
                      <a:pt x="4700" y="3920"/>
                    </a:lnTo>
                    <a:lnTo>
                      <a:pt x="4680" y="3920"/>
                    </a:lnTo>
                    <a:lnTo>
                      <a:pt x="4661" y="3920"/>
                    </a:lnTo>
                    <a:lnTo>
                      <a:pt x="4641" y="3920"/>
                    </a:lnTo>
                    <a:lnTo>
                      <a:pt x="4622" y="3920"/>
                    </a:lnTo>
                    <a:lnTo>
                      <a:pt x="4603" y="3920"/>
                    </a:lnTo>
                    <a:lnTo>
                      <a:pt x="4583" y="3920"/>
                    </a:lnTo>
                    <a:lnTo>
                      <a:pt x="4564" y="3920"/>
                    </a:lnTo>
                    <a:lnTo>
                      <a:pt x="4544" y="3920"/>
                    </a:lnTo>
                    <a:lnTo>
                      <a:pt x="4525" y="3920"/>
                    </a:lnTo>
                    <a:lnTo>
                      <a:pt x="4506" y="3920"/>
                    </a:lnTo>
                    <a:lnTo>
                      <a:pt x="4486" y="3920"/>
                    </a:lnTo>
                    <a:lnTo>
                      <a:pt x="4467" y="3920"/>
                    </a:lnTo>
                    <a:lnTo>
                      <a:pt x="4448" y="3920"/>
                    </a:lnTo>
                    <a:lnTo>
                      <a:pt x="4428" y="3920"/>
                    </a:lnTo>
                    <a:lnTo>
                      <a:pt x="4409" y="3920"/>
                    </a:lnTo>
                    <a:lnTo>
                      <a:pt x="4389" y="3920"/>
                    </a:lnTo>
                    <a:lnTo>
                      <a:pt x="4370" y="3920"/>
                    </a:lnTo>
                    <a:lnTo>
                      <a:pt x="4351" y="3920"/>
                    </a:lnTo>
                    <a:lnTo>
                      <a:pt x="4331" y="3920"/>
                    </a:lnTo>
                    <a:lnTo>
                      <a:pt x="4312" y="3920"/>
                    </a:lnTo>
                    <a:lnTo>
                      <a:pt x="4292" y="3920"/>
                    </a:lnTo>
                    <a:lnTo>
                      <a:pt x="4273" y="3920"/>
                    </a:lnTo>
                    <a:lnTo>
                      <a:pt x="4254" y="3920"/>
                    </a:lnTo>
                    <a:lnTo>
                      <a:pt x="4234" y="3920"/>
                    </a:lnTo>
                    <a:lnTo>
                      <a:pt x="4215" y="3920"/>
                    </a:lnTo>
                    <a:lnTo>
                      <a:pt x="4196" y="3920"/>
                    </a:lnTo>
                    <a:lnTo>
                      <a:pt x="4176" y="3920"/>
                    </a:lnTo>
                    <a:lnTo>
                      <a:pt x="4157" y="3920"/>
                    </a:lnTo>
                    <a:lnTo>
                      <a:pt x="4137" y="3920"/>
                    </a:lnTo>
                    <a:lnTo>
                      <a:pt x="4118" y="3920"/>
                    </a:lnTo>
                    <a:lnTo>
                      <a:pt x="4099" y="3920"/>
                    </a:lnTo>
                    <a:lnTo>
                      <a:pt x="4079" y="3920"/>
                    </a:lnTo>
                    <a:lnTo>
                      <a:pt x="4060" y="3920"/>
                    </a:lnTo>
                    <a:lnTo>
                      <a:pt x="4040" y="3920"/>
                    </a:lnTo>
                    <a:lnTo>
                      <a:pt x="4021" y="3920"/>
                    </a:lnTo>
                    <a:lnTo>
                      <a:pt x="4002" y="3920"/>
                    </a:lnTo>
                    <a:lnTo>
                      <a:pt x="3982" y="3920"/>
                    </a:lnTo>
                    <a:lnTo>
                      <a:pt x="3963" y="3920"/>
                    </a:lnTo>
                    <a:lnTo>
                      <a:pt x="3944" y="3920"/>
                    </a:lnTo>
                    <a:lnTo>
                      <a:pt x="3924" y="3920"/>
                    </a:lnTo>
                    <a:lnTo>
                      <a:pt x="3905" y="3920"/>
                    </a:lnTo>
                    <a:lnTo>
                      <a:pt x="3885" y="3920"/>
                    </a:lnTo>
                    <a:lnTo>
                      <a:pt x="3866" y="3920"/>
                    </a:lnTo>
                    <a:lnTo>
                      <a:pt x="3847" y="3920"/>
                    </a:lnTo>
                    <a:lnTo>
                      <a:pt x="3827" y="3920"/>
                    </a:lnTo>
                    <a:lnTo>
                      <a:pt x="3808" y="3920"/>
                    </a:lnTo>
                    <a:lnTo>
                      <a:pt x="3788" y="3920"/>
                    </a:lnTo>
                    <a:lnTo>
                      <a:pt x="3769" y="3920"/>
                    </a:lnTo>
                    <a:lnTo>
                      <a:pt x="3750" y="3920"/>
                    </a:lnTo>
                    <a:lnTo>
                      <a:pt x="3730" y="3920"/>
                    </a:lnTo>
                    <a:lnTo>
                      <a:pt x="3711" y="3920"/>
                    </a:lnTo>
                    <a:lnTo>
                      <a:pt x="3692" y="3920"/>
                    </a:lnTo>
                    <a:lnTo>
                      <a:pt x="3672" y="3920"/>
                    </a:lnTo>
                    <a:lnTo>
                      <a:pt x="3653" y="3920"/>
                    </a:lnTo>
                    <a:lnTo>
                      <a:pt x="3633" y="3920"/>
                    </a:lnTo>
                    <a:lnTo>
                      <a:pt x="3614" y="3920"/>
                    </a:lnTo>
                    <a:lnTo>
                      <a:pt x="3595" y="3920"/>
                    </a:lnTo>
                    <a:lnTo>
                      <a:pt x="3575" y="3920"/>
                    </a:lnTo>
                    <a:lnTo>
                      <a:pt x="3556" y="3920"/>
                    </a:lnTo>
                    <a:lnTo>
                      <a:pt x="3536" y="3920"/>
                    </a:lnTo>
                    <a:lnTo>
                      <a:pt x="3517" y="3920"/>
                    </a:lnTo>
                    <a:lnTo>
                      <a:pt x="3498" y="3920"/>
                    </a:lnTo>
                    <a:lnTo>
                      <a:pt x="3478" y="3920"/>
                    </a:lnTo>
                    <a:lnTo>
                      <a:pt x="3459" y="3920"/>
                    </a:lnTo>
                    <a:lnTo>
                      <a:pt x="3440" y="3920"/>
                    </a:lnTo>
                    <a:lnTo>
                      <a:pt x="3420" y="3920"/>
                    </a:lnTo>
                    <a:lnTo>
                      <a:pt x="3401" y="3920"/>
                    </a:lnTo>
                    <a:lnTo>
                      <a:pt x="3381" y="3920"/>
                    </a:lnTo>
                    <a:lnTo>
                      <a:pt x="3362" y="3920"/>
                    </a:lnTo>
                    <a:lnTo>
                      <a:pt x="3343" y="3920"/>
                    </a:lnTo>
                    <a:lnTo>
                      <a:pt x="3323" y="3920"/>
                    </a:lnTo>
                    <a:lnTo>
                      <a:pt x="3304" y="3920"/>
                    </a:lnTo>
                    <a:lnTo>
                      <a:pt x="3284" y="3920"/>
                    </a:lnTo>
                    <a:lnTo>
                      <a:pt x="3265" y="3920"/>
                    </a:lnTo>
                    <a:lnTo>
                      <a:pt x="3246" y="3920"/>
                    </a:lnTo>
                    <a:lnTo>
                      <a:pt x="3226" y="3920"/>
                    </a:lnTo>
                    <a:lnTo>
                      <a:pt x="3207" y="3920"/>
                    </a:lnTo>
                    <a:lnTo>
                      <a:pt x="3188" y="3920"/>
                    </a:lnTo>
                    <a:lnTo>
                      <a:pt x="3168" y="3920"/>
                    </a:lnTo>
                    <a:lnTo>
                      <a:pt x="3149" y="3920"/>
                    </a:lnTo>
                    <a:lnTo>
                      <a:pt x="3129" y="3920"/>
                    </a:lnTo>
                    <a:lnTo>
                      <a:pt x="3110" y="3920"/>
                    </a:lnTo>
                    <a:lnTo>
                      <a:pt x="3091" y="3920"/>
                    </a:lnTo>
                    <a:lnTo>
                      <a:pt x="3071" y="3920"/>
                    </a:lnTo>
                    <a:lnTo>
                      <a:pt x="3052" y="3920"/>
                    </a:lnTo>
                    <a:lnTo>
                      <a:pt x="3032" y="3920"/>
                    </a:lnTo>
                    <a:lnTo>
                      <a:pt x="3013" y="3920"/>
                    </a:lnTo>
                    <a:lnTo>
                      <a:pt x="2994" y="3920"/>
                    </a:lnTo>
                    <a:lnTo>
                      <a:pt x="2974" y="3920"/>
                    </a:lnTo>
                    <a:lnTo>
                      <a:pt x="2955" y="3920"/>
                    </a:lnTo>
                    <a:lnTo>
                      <a:pt x="2936" y="3920"/>
                    </a:lnTo>
                    <a:lnTo>
                      <a:pt x="2916" y="3920"/>
                    </a:lnTo>
                    <a:lnTo>
                      <a:pt x="2897" y="3920"/>
                    </a:lnTo>
                    <a:lnTo>
                      <a:pt x="2877" y="3920"/>
                    </a:lnTo>
                    <a:lnTo>
                      <a:pt x="2858" y="3920"/>
                    </a:lnTo>
                    <a:lnTo>
                      <a:pt x="2839" y="3920"/>
                    </a:lnTo>
                    <a:lnTo>
                      <a:pt x="2819" y="3920"/>
                    </a:lnTo>
                    <a:lnTo>
                      <a:pt x="2800" y="3920"/>
                    </a:lnTo>
                    <a:lnTo>
                      <a:pt x="2780" y="3920"/>
                    </a:lnTo>
                    <a:lnTo>
                      <a:pt x="2761" y="3920"/>
                    </a:lnTo>
                    <a:lnTo>
                      <a:pt x="2742" y="3920"/>
                    </a:lnTo>
                    <a:lnTo>
                      <a:pt x="2722" y="3920"/>
                    </a:lnTo>
                    <a:lnTo>
                      <a:pt x="2703" y="3920"/>
                    </a:lnTo>
                    <a:lnTo>
                      <a:pt x="2684" y="3920"/>
                    </a:lnTo>
                    <a:lnTo>
                      <a:pt x="2664" y="3920"/>
                    </a:lnTo>
                    <a:lnTo>
                      <a:pt x="2645" y="3920"/>
                    </a:lnTo>
                    <a:lnTo>
                      <a:pt x="2625" y="3920"/>
                    </a:lnTo>
                    <a:lnTo>
                      <a:pt x="2606" y="3920"/>
                    </a:lnTo>
                    <a:lnTo>
                      <a:pt x="2587" y="3920"/>
                    </a:lnTo>
                    <a:lnTo>
                      <a:pt x="2567" y="3920"/>
                    </a:lnTo>
                    <a:lnTo>
                      <a:pt x="2548" y="3920"/>
                    </a:lnTo>
                    <a:lnTo>
                      <a:pt x="2528" y="3920"/>
                    </a:lnTo>
                    <a:lnTo>
                      <a:pt x="2509" y="3920"/>
                    </a:lnTo>
                    <a:lnTo>
                      <a:pt x="2490" y="3920"/>
                    </a:lnTo>
                    <a:lnTo>
                      <a:pt x="2470" y="3920"/>
                    </a:lnTo>
                    <a:lnTo>
                      <a:pt x="2451" y="3920"/>
                    </a:lnTo>
                    <a:lnTo>
                      <a:pt x="2432" y="3920"/>
                    </a:lnTo>
                    <a:lnTo>
                      <a:pt x="2412" y="3920"/>
                    </a:lnTo>
                    <a:lnTo>
                      <a:pt x="2393" y="3920"/>
                    </a:lnTo>
                    <a:lnTo>
                      <a:pt x="2373" y="3920"/>
                    </a:lnTo>
                    <a:lnTo>
                      <a:pt x="2354" y="3920"/>
                    </a:lnTo>
                    <a:lnTo>
                      <a:pt x="2335" y="3920"/>
                    </a:lnTo>
                    <a:lnTo>
                      <a:pt x="2315" y="3920"/>
                    </a:lnTo>
                    <a:lnTo>
                      <a:pt x="2296" y="3920"/>
                    </a:lnTo>
                    <a:lnTo>
                      <a:pt x="2276" y="3920"/>
                    </a:lnTo>
                    <a:lnTo>
                      <a:pt x="2257" y="3920"/>
                    </a:lnTo>
                    <a:lnTo>
                      <a:pt x="2238" y="3920"/>
                    </a:lnTo>
                    <a:lnTo>
                      <a:pt x="2218" y="3920"/>
                    </a:lnTo>
                    <a:lnTo>
                      <a:pt x="2199" y="3920"/>
                    </a:lnTo>
                    <a:lnTo>
                      <a:pt x="2180" y="3920"/>
                    </a:lnTo>
                    <a:lnTo>
                      <a:pt x="2160" y="3920"/>
                    </a:lnTo>
                    <a:lnTo>
                      <a:pt x="2141" y="3920"/>
                    </a:lnTo>
                    <a:lnTo>
                      <a:pt x="2121" y="3920"/>
                    </a:lnTo>
                    <a:lnTo>
                      <a:pt x="2102" y="3920"/>
                    </a:lnTo>
                    <a:lnTo>
                      <a:pt x="2083" y="3920"/>
                    </a:lnTo>
                    <a:lnTo>
                      <a:pt x="2063" y="3920"/>
                    </a:lnTo>
                    <a:lnTo>
                      <a:pt x="2044" y="3920"/>
                    </a:lnTo>
                    <a:lnTo>
                      <a:pt x="2024" y="3920"/>
                    </a:lnTo>
                    <a:lnTo>
                      <a:pt x="2005" y="3920"/>
                    </a:lnTo>
                    <a:lnTo>
                      <a:pt x="1986" y="3920"/>
                    </a:lnTo>
                    <a:lnTo>
                      <a:pt x="1966" y="3920"/>
                    </a:lnTo>
                    <a:lnTo>
                      <a:pt x="1947" y="3920"/>
                    </a:lnTo>
                    <a:lnTo>
                      <a:pt x="1928" y="3920"/>
                    </a:lnTo>
                    <a:lnTo>
                      <a:pt x="1908" y="3920"/>
                    </a:lnTo>
                    <a:lnTo>
                      <a:pt x="1889" y="3920"/>
                    </a:lnTo>
                    <a:lnTo>
                      <a:pt x="1869" y="3920"/>
                    </a:lnTo>
                    <a:lnTo>
                      <a:pt x="1850" y="3920"/>
                    </a:lnTo>
                    <a:lnTo>
                      <a:pt x="1831" y="3920"/>
                    </a:lnTo>
                    <a:lnTo>
                      <a:pt x="1811" y="3920"/>
                    </a:lnTo>
                    <a:lnTo>
                      <a:pt x="1792" y="3920"/>
                    </a:lnTo>
                    <a:lnTo>
                      <a:pt x="1772" y="3920"/>
                    </a:lnTo>
                    <a:lnTo>
                      <a:pt x="1753" y="3920"/>
                    </a:lnTo>
                    <a:lnTo>
                      <a:pt x="1734" y="3920"/>
                    </a:lnTo>
                    <a:lnTo>
                      <a:pt x="1714" y="3920"/>
                    </a:lnTo>
                    <a:lnTo>
                      <a:pt x="1695" y="3920"/>
                    </a:lnTo>
                    <a:lnTo>
                      <a:pt x="1676" y="3920"/>
                    </a:lnTo>
                    <a:lnTo>
                      <a:pt x="1656" y="3920"/>
                    </a:lnTo>
                    <a:lnTo>
                      <a:pt x="1637" y="3920"/>
                    </a:lnTo>
                    <a:lnTo>
                      <a:pt x="1617" y="3920"/>
                    </a:lnTo>
                    <a:lnTo>
                      <a:pt x="1598" y="3920"/>
                    </a:lnTo>
                    <a:lnTo>
                      <a:pt x="1579" y="3920"/>
                    </a:lnTo>
                    <a:lnTo>
                      <a:pt x="1559" y="3920"/>
                    </a:lnTo>
                    <a:lnTo>
                      <a:pt x="1540" y="3920"/>
                    </a:lnTo>
                    <a:lnTo>
                      <a:pt x="1520" y="3920"/>
                    </a:lnTo>
                    <a:lnTo>
                      <a:pt x="1501" y="3920"/>
                    </a:lnTo>
                    <a:lnTo>
                      <a:pt x="1482" y="3920"/>
                    </a:lnTo>
                    <a:lnTo>
                      <a:pt x="1462" y="3920"/>
                    </a:lnTo>
                    <a:lnTo>
                      <a:pt x="1443" y="3920"/>
                    </a:lnTo>
                    <a:lnTo>
                      <a:pt x="1424" y="3920"/>
                    </a:lnTo>
                    <a:lnTo>
                      <a:pt x="1404" y="3920"/>
                    </a:lnTo>
                    <a:lnTo>
                      <a:pt x="1385" y="3920"/>
                    </a:lnTo>
                    <a:lnTo>
                      <a:pt x="1365" y="3920"/>
                    </a:lnTo>
                    <a:lnTo>
                      <a:pt x="1346" y="3920"/>
                    </a:lnTo>
                    <a:lnTo>
                      <a:pt x="1327" y="3920"/>
                    </a:lnTo>
                    <a:lnTo>
                      <a:pt x="1307" y="3920"/>
                    </a:lnTo>
                    <a:lnTo>
                      <a:pt x="1288" y="3920"/>
                    </a:lnTo>
                    <a:lnTo>
                      <a:pt x="1268" y="3920"/>
                    </a:lnTo>
                    <a:lnTo>
                      <a:pt x="1249" y="3920"/>
                    </a:lnTo>
                    <a:lnTo>
                      <a:pt x="1230" y="3920"/>
                    </a:lnTo>
                    <a:lnTo>
                      <a:pt x="1210" y="3920"/>
                    </a:lnTo>
                    <a:lnTo>
                      <a:pt x="1191" y="3920"/>
                    </a:lnTo>
                    <a:lnTo>
                      <a:pt x="1172" y="3920"/>
                    </a:lnTo>
                    <a:lnTo>
                      <a:pt x="1152" y="3920"/>
                    </a:lnTo>
                    <a:lnTo>
                      <a:pt x="1133" y="3920"/>
                    </a:lnTo>
                    <a:lnTo>
                      <a:pt x="1113" y="3920"/>
                    </a:lnTo>
                    <a:lnTo>
                      <a:pt x="1094" y="3920"/>
                    </a:lnTo>
                    <a:lnTo>
                      <a:pt x="1075" y="3920"/>
                    </a:lnTo>
                    <a:lnTo>
                      <a:pt x="1055" y="3920"/>
                    </a:lnTo>
                    <a:lnTo>
                      <a:pt x="1036" y="3920"/>
                    </a:lnTo>
                    <a:lnTo>
                      <a:pt x="1016" y="3920"/>
                    </a:lnTo>
                    <a:lnTo>
                      <a:pt x="997" y="3920"/>
                    </a:lnTo>
                    <a:lnTo>
                      <a:pt x="978" y="3920"/>
                    </a:lnTo>
                    <a:lnTo>
                      <a:pt x="958" y="3920"/>
                    </a:lnTo>
                    <a:lnTo>
                      <a:pt x="939" y="3920"/>
                    </a:lnTo>
                    <a:lnTo>
                      <a:pt x="920" y="3920"/>
                    </a:lnTo>
                    <a:lnTo>
                      <a:pt x="900" y="3920"/>
                    </a:lnTo>
                    <a:lnTo>
                      <a:pt x="881" y="3920"/>
                    </a:lnTo>
                    <a:lnTo>
                      <a:pt x="861" y="3920"/>
                    </a:lnTo>
                    <a:lnTo>
                      <a:pt x="842" y="3920"/>
                    </a:lnTo>
                    <a:lnTo>
                      <a:pt x="823" y="3920"/>
                    </a:lnTo>
                    <a:lnTo>
                      <a:pt x="803" y="3920"/>
                    </a:lnTo>
                    <a:lnTo>
                      <a:pt x="784" y="3920"/>
                    </a:lnTo>
                    <a:lnTo>
                      <a:pt x="764" y="3920"/>
                    </a:lnTo>
                    <a:lnTo>
                      <a:pt x="745" y="3920"/>
                    </a:lnTo>
                    <a:lnTo>
                      <a:pt x="726" y="3920"/>
                    </a:lnTo>
                    <a:lnTo>
                      <a:pt x="706" y="3920"/>
                    </a:lnTo>
                    <a:lnTo>
                      <a:pt x="687" y="3920"/>
                    </a:lnTo>
                    <a:lnTo>
                      <a:pt x="668" y="3920"/>
                    </a:lnTo>
                    <a:lnTo>
                      <a:pt x="648" y="3920"/>
                    </a:lnTo>
                    <a:lnTo>
                      <a:pt x="629" y="3920"/>
                    </a:lnTo>
                    <a:lnTo>
                      <a:pt x="609" y="3920"/>
                    </a:lnTo>
                    <a:lnTo>
                      <a:pt x="590" y="3920"/>
                    </a:lnTo>
                    <a:lnTo>
                      <a:pt x="571" y="3920"/>
                    </a:lnTo>
                    <a:lnTo>
                      <a:pt x="551" y="3920"/>
                    </a:lnTo>
                    <a:lnTo>
                      <a:pt x="532" y="3920"/>
                    </a:lnTo>
                    <a:lnTo>
                      <a:pt x="512" y="3920"/>
                    </a:lnTo>
                    <a:lnTo>
                      <a:pt x="493" y="3920"/>
                    </a:lnTo>
                    <a:lnTo>
                      <a:pt x="474" y="3920"/>
                    </a:lnTo>
                    <a:lnTo>
                      <a:pt x="454" y="3920"/>
                    </a:lnTo>
                    <a:lnTo>
                      <a:pt x="435" y="3920"/>
                    </a:lnTo>
                    <a:lnTo>
                      <a:pt x="416" y="3920"/>
                    </a:lnTo>
                    <a:lnTo>
                      <a:pt x="396" y="3920"/>
                    </a:lnTo>
                    <a:lnTo>
                      <a:pt x="377" y="3920"/>
                    </a:lnTo>
                    <a:lnTo>
                      <a:pt x="357" y="3920"/>
                    </a:lnTo>
                    <a:lnTo>
                      <a:pt x="338" y="3920"/>
                    </a:lnTo>
                    <a:lnTo>
                      <a:pt x="319" y="3920"/>
                    </a:lnTo>
                    <a:lnTo>
                      <a:pt x="299" y="3920"/>
                    </a:lnTo>
                    <a:lnTo>
                      <a:pt x="280" y="3920"/>
                    </a:lnTo>
                    <a:lnTo>
                      <a:pt x="260" y="3920"/>
                    </a:lnTo>
                    <a:lnTo>
                      <a:pt x="241" y="3920"/>
                    </a:lnTo>
                    <a:lnTo>
                      <a:pt x="222" y="3920"/>
                    </a:lnTo>
                    <a:lnTo>
                      <a:pt x="202" y="3920"/>
                    </a:lnTo>
                    <a:lnTo>
                      <a:pt x="183" y="3920"/>
                    </a:lnTo>
                    <a:lnTo>
                      <a:pt x="164" y="3920"/>
                    </a:lnTo>
                    <a:lnTo>
                      <a:pt x="144" y="3920"/>
                    </a:lnTo>
                    <a:lnTo>
                      <a:pt x="125" y="3920"/>
                    </a:lnTo>
                    <a:lnTo>
                      <a:pt x="105" y="3920"/>
                    </a:lnTo>
                    <a:lnTo>
                      <a:pt x="86" y="3920"/>
                    </a:lnTo>
                    <a:lnTo>
                      <a:pt x="67" y="3920"/>
                    </a:lnTo>
                    <a:lnTo>
                      <a:pt x="47" y="3920"/>
                    </a:lnTo>
                    <a:lnTo>
                      <a:pt x="28" y="3920"/>
                    </a:lnTo>
                    <a:lnTo>
                      <a:pt x="8" y="3920"/>
                    </a:lnTo>
                    <a:cubicBezTo>
                      <a:pt x="4" y="3920"/>
                      <a:pt x="0" y="3917"/>
                      <a:pt x="0" y="3912"/>
                    </a:cubicBezTo>
                    <a:lnTo>
                      <a:pt x="0" y="8"/>
                    </a:lnTo>
                    <a:close/>
                    <a:moveTo>
                      <a:pt x="16" y="3912"/>
                    </a:moveTo>
                    <a:lnTo>
                      <a:pt x="8" y="3904"/>
                    </a:lnTo>
                    <a:lnTo>
                      <a:pt x="28" y="3904"/>
                    </a:lnTo>
                    <a:lnTo>
                      <a:pt x="47" y="3904"/>
                    </a:lnTo>
                    <a:lnTo>
                      <a:pt x="67" y="3904"/>
                    </a:lnTo>
                    <a:lnTo>
                      <a:pt x="86" y="3904"/>
                    </a:lnTo>
                    <a:lnTo>
                      <a:pt x="105" y="3904"/>
                    </a:lnTo>
                    <a:lnTo>
                      <a:pt x="125" y="3904"/>
                    </a:lnTo>
                    <a:lnTo>
                      <a:pt x="144" y="3904"/>
                    </a:lnTo>
                    <a:lnTo>
                      <a:pt x="164" y="3904"/>
                    </a:lnTo>
                    <a:lnTo>
                      <a:pt x="183" y="3904"/>
                    </a:lnTo>
                    <a:lnTo>
                      <a:pt x="202" y="3904"/>
                    </a:lnTo>
                    <a:lnTo>
                      <a:pt x="222" y="3904"/>
                    </a:lnTo>
                    <a:lnTo>
                      <a:pt x="241" y="3904"/>
                    </a:lnTo>
                    <a:lnTo>
                      <a:pt x="260" y="3904"/>
                    </a:lnTo>
                    <a:lnTo>
                      <a:pt x="280" y="3904"/>
                    </a:lnTo>
                    <a:lnTo>
                      <a:pt x="299" y="3904"/>
                    </a:lnTo>
                    <a:lnTo>
                      <a:pt x="319" y="3904"/>
                    </a:lnTo>
                    <a:lnTo>
                      <a:pt x="338" y="3904"/>
                    </a:lnTo>
                    <a:lnTo>
                      <a:pt x="357" y="3904"/>
                    </a:lnTo>
                    <a:lnTo>
                      <a:pt x="377" y="3904"/>
                    </a:lnTo>
                    <a:lnTo>
                      <a:pt x="396" y="3904"/>
                    </a:lnTo>
                    <a:lnTo>
                      <a:pt x="416" y="3904"/>
                    </a:lnTo>
                    <a:lnTo>
                      <a:pt x="435" y="3904"/>
                    </a:lnTo>
                    <a:lnTo>
                      <a:pt x="454" y="3904"/>
                    </a:lnTo>
                    <a:lnTo>
                      <a:pt x="474" y="3904"/>
                    </a:lnTo>
                    <a:lnTo>
                      <a:pt x="493" y="3904"/>
                    </a:lnTo>
                    <a:lnTo>
                      <a:pt x="512" y="3904"/>
                    </a:lnTo>
                    <a:lnTo>
                      <a:pt x="532" y="3904"/>
                    </a:lnTo>
                    <a:lnTo>
                      <a:pt x="551" y="3904"/>
                    </a:lnTo>
                    <a:lnTo>
                      <a:pt x="571" y="3904"/>
                    </a:lnTo>
                    <a:lnTo>
                      <a:pt x="590" y="3904"/>
                    </a:lnTo>
                    <a:lnTo>
                      <a:pt x="609" y="3904"/>
                    </a:lnTo>
                    <a:lnTo>
                      <a:pt x="629" y="3904"/>
                    </a:lnTo>
                    <a:lnTo>
                      <a:pt x="648" y="3904"/>
                    </a:lnTo>
                    <a:lnTo>
                      <a:pt x="668" y="3904"/>
                    </a:lnTo>
                    <a:lnTo>
                      <a:pt x="687" y="3904"/>
                    </a:lnTo>
                    <a:lnTo>
                      <a:pt x="706" y="3904"/>
                    </a:lnTo>
                    <a:lnTo>
                      <a:pt x="726" y="3904"/>
                    </a:lnTo>
                    <a:lnTo>
                      <a:pt x="745" y="3904"/>
                    </a:lnTo>
                    <a:lnTo>
                      <a:pt x="764" y="3904"/>
                    </a:lnTo>
                    <a:lnTo>
                      <a:pt x="784" y="3904"/>
                    </a:lnTo>
                    <a:lnTo>
                      <a:pt x="803" y="3904"/>
                    </a:lnTo>
                    <a:lnTo>
                      <a:pt x="823" y="3904"/>
                    </a:lnTo>
                    <a:lnTo>
                      <a:pt x="842" y="3904"/>
                    </a:lnTo>
                    <a:lnTo>
                      <a:pt x="861" y="3904"/>
                    </a:lnTo>
                    <a:lnTo>
                      <a:pt x="881" y="3904"/>
                    </a:lnTo>
                    <a:lnTo>
                      <a:pt x="900" y="3904"/>
                    </a:lnTo>
                    <a:lnTo>
                      <a:pt x="920" y="3904"/>
                    </a:lnTo>
                    <a:lnTo>
                      <a:pt x="939" y="3904"/>
                    </a:lnTo>
                    <a:lnTo>
                      <a:pt x="958" y="3904"/>
                    </a:lnTo>
                    <a:lnTo>
                      <a:pt x="978" y="3904"/>
                    </a:lnTo>
                    <a:lnTo>
                      <a:pt x="997" y="3904"/>
                    </a:lnTo>
                    <a:lnTo>
                      <a:pt x="1016" y="3904"/>
                    </a:lnTo>
                    <a:lnTo>
                      <a:pt x="1036" y="3904"/>
                    </a:lnTo>
                    <a:lnTo>
                      <a:pt x="1055" y="3904"/>
                    </a:lnTo>
                    <a:lnTo>
                      <a:pt x="1075" y="3904"/>
                    </a:lnTo>
                    <a:lnTo>
                      <a:pt x="1094" y="3904"/>
                    </a:lnTo>
                    <a:lnTo>
                      <a:pt x="1113" y="3904"/>
                    </a:lnTo>
                    <a:lnTo>
                      <a:pt x="1133" y="3904"/>
                    </a:lnTo>
                    <a:lnTo>
                      <a:pt x="1152" y="3904"/>
                    </a:lnTo>
                    <a:lnTo>
                      <a:pt x="1172" y="3904"/>
                    </a:lnTo>
                    <a:lnTo>
                      <a:pt x="1191" y="3904"/>
                    </a:lnTo>
                    <a:lnTo>
                      <a:pt x="1210" y="3904"/>
                    </a:lnTo>
                    <a:lnTo>
                      <a:pt x="1230" y="3904"/>
                    </a:lnTo>
                    <a:lnTo>
                      <a:pt x="1249" y="3904"/>
                    </a:lnTo>
                    <a:lnTo>
                      <a:pt x="1268" y="3904"/>
                    </a:lnTo>
                    <a:lnTo>
                      <a:pt x="1288" y="3904"/>
                    </a:lnTo>
                    <a:lnTo>
                      <a:pt x="1307" y="3904"/>
                    </a:lnTo>
                    <a:lnTo>
                      <a:pt x="1327" y="3904"/>
                    </a:lnTo>
                    <a:lnTo>
                      <a:pt x="1346" y="3904"/>
                    </a:lnTo>
                    <a:lnTo>
                      <a:pt x="1365" y="3904"/>
                    </a:lnTo>
                    <a:lnTo>
                      <a:pt x="1385" y="3904"/>
                    </a:lnTo>
                    <a:lnTo>
                      <a:pt x="1404" y="3904"/>
                    </a:lnTo>
                    <a:lnTo>
                      <a:pt x="1424" y="3904"/>
                    </a:lnTo>
                    <a:lnTo>
                      <a:pt x="1443" y="3904"/>
                    </a:lnTo>
                    <a:lnTo>
                      <a:pt x="1462" y="3904"/>
                    </a:lnTo>
                    <a:lnTo>
                      <a:pt x="1482" y="3904"/>
                    </a:lnTo>
                    <a:lnTo>
                      <a:pt x="1501" y="3904"/>
                    </a:lnTo>
                    <a:lnTo>
                      <a:pt x="1520" y="3904"/>
                    </a:lnTo>
                    <a:lnTo>
                      <a:pt x="1540" y="3904"/>
                    </a:lnTo>
                    <a:lnTo>
                      <a:pt x="1559" y="3904"/>
                    </a:lnTo>
                    <a:lnTo>
                      <a:pt x="1579" y="3904"/>
                    </a:lnTo>
                    <a:lnTo>
                      <a:pt x="1598" y="3904"/>
                    </a:lnTo>
                    <a:lnTo>
                      <a:pt x="1617" y="3904"/>
                    </a:lnTo>
                    <a:lnTo>
                      <a:pt x="1637" y="3904"/>
                    </a:lnTo>
                    <a:lnTo>
                      <a:pt x="1656" y="3904"/>
                    </a:lnTo>
                    <a:lnTo>
                      <a:pt x="1676" y="3904"/>
                    </a:lnTo>
                    <a:lnTo>
                      <a:pt x="1695" y="3904"/>
                    </a:lnTo>
                    <a:lnTo>
                      <a:pt x="1714" y="3904"/>
                    </a:lnTo>
                    <a:lnTo>
                      <a:pt x="1734" y="3904"/>
                    </a:lnTo>
                    <a:lnTo>
                      <a:pt x="1753" y="3904"/>
                    </a:lnTo>
                    <a:lnTo>
                      <a:pt x="1772" y="3904"/>
                    </a:lnTo>
                    <a:lnTo>
                      <a:pt x="1792" y="3904"/>
                    </a:lnTo>
                    <a:lnTo>
                      <a:pt x="1811" y="3904"/>
                    </a:lnTo>
                    <a:lnTo>
                      <a:pt x="1831" y="3904"/>
                    </a:lnTo>
                    <a:lnTo>
                      <a:pt x="1850" y="3904"/>
                    </a:lnTo>
                    <a:lnTo>
                      <a:pt x="1869" y="3904"/>
                    </a:lnTo>
                    <a:lnTo>
                      <a:pt x="1889" y="3904"/>
                    </a:lnTo>
                    <a:lnTo>
                      <a:pt x="1908" y="3904"/>
                    </a:lnTo>
                    <a:lnTo>
                      <a:pt x="1928" y="3904"/>
                    </a:lnTo>
                    <a:lnTo>
                      <a:pt x="1947" y="3904"/>
                    </a:lnTo>
                    <a:lnTo>
                      <a:pt x="1966" y="3904"/>
                    </a:lnTo>
                    <a:lnTo>
                      <a:pt x="1986" y="3904"/>
                    </a:lnTo>
                    <a:lnTo>
                      <a:pt x="2005" y="3904"/>
                    </a:lnTo>
                    <a:lnTo>
                      <a:pt x="2024" y="3904"/>
                    </a:lnTo>
                    <a:lnTo>
                      <a:pt x="2044" y="3904"/>
                    </a:lnTo>
                    <a:lnTo>
                      <a:pt x="2063" y="3904"/>
                    </a:lnTo>
                    <a:lnTo>
                      <a:pt x="2083" y="3904"/>
                    </a:lnTo>
                    <a:lnTo>
                      <a:pt x="2102" y="3904"/>
                    </a:lnTo>
                    <a:lnTo>
                      <a:pt x="2121" y="3904"/>
                    </a:lnTo>
                    <a:lnTo>
                      <a:pt x="2141" y="3904"/>
                    </a:lnTo>
                    <a:lnTo>
                      <a:pt x="2160" y="3904"/>
                    </a:lnTo>
                    <a:lnTo>
                      <a:pt x="2180" y="3904"/>
                    </a:lnTo>
                    <a:lnTo>
                      <a:pt x="2199" y="3904"/>
                    </a:lnTo>
                    <a:lnTo>
                      <a:pt x="2218" y="3904"/>
                    </a:lnTo>
                    <a:lnTo>
                      <a:pt x="2238" y="3904"/>
                    </a:lnTo>
                    <a:lnTo>
                      <a:pt x="2257" y="3904"/>
                    </a:lnTo>
                    <a:lnTo>
                      <a:pt x="2276" y="3904"/>
                    </a:lnTo>
                    <a:lnTo>
                      <a:pt x="2296" y="3904"/>
                    </a:lnTo>
                    <a:lnTo>
                      <a:pt x="2315" y="3904"/>
                    </a:lnTo>
                    <a:lnTo>
                      <a:pt x="2335" y="3904"/>
                    </a:lnTo>
                    <a:lnTo>
                      <a:pt x="2354" y="3904"/>
                    </a:lnTo>
                    <a:lnTo>
                      <a:pt x="2373" y="3904"/>
                    </a:lnTo>
                    <a:lnTo>
                      <a:pt x="2393" y="3904"/>
                    </a:lnTo>
                    <a:lnTo>
                      <a:pt x="2412" y="3904"/>
                    </a:lnTo>
                    <a:lnTo>
                      <a:pt x="2432" y="3904"/>
                    </a:lnTo>
                    <a:lnTo>
                      <a:pt x="2451" y="3904"/>
                    </a:lnTo>
                    <a:lnTo>
                      <a:pt x="2470" y="3904"/>
                    </a:lnTo>
                    <a:lnTo>
                      <a:pt x="2490" y="3904"/>
                    </a:lnTo>
                    <a:lnTo>
                      <a:pt x="2509" y="3904"/>
                    </a:lnTo>
                    <a:lnTo>
                      <a:pt x="2528" y="3904"/>
                    </a:lnTo>
                    <a:lnTo>
                      <a:pt x="2548" y="3904"/>
                    </a:lnTo>
                    <a:lnTo>
                      <a:pt x="2567" y="3904"/>
                    </a:lnTo>
                    <a:lnTo>
                      <a:pt x="2587" y="3904"/>
                    </a:lnTo>
                    <a:lnTo>
                      <a:pt x="2606" y="3904"/>
                    </a:lnTo>
                    <a:lnTo>
                      <a:pt x="2625" y="3904"/>
                    </a:lnTo>
                    <a:lnTo>
                      <a:pt x="2645" y="3904"/>
                    </a:lnTo>
                    <a:lnTo>
                      <a:pt x="2664" y="3904"/>
                    </a:lnTo>
                    <a:lnTo>
                      <a:pt x="2684" y="3904"/>
                    </a:lnTo>
                    <a:lnTo>
                      <a:pt x="2703" y="3904"/>
                    </a:lnTo>
                    <a:lnTo>
                      <a:pt x="2722" y="3904"/>
                    </a:lnTo>
                    <a:lnTo>
                      <a:pt x="2742" y="3904"/>
                    </a:lnTo>
                    <a:lnTo>
                      <a:pt x="2761" y="3904"/>
                    </a:lnTo>
                    <a:lnTo>
                      <a:pt x="2780" y="3904"/>
                    </a:lnTo>
                    <a:lnTo>
                      <a:pt x="2800" y="3904"/>
                    </a:lnTo>
                    <a:lnTo>
                      <a:pt x="2819" y="3904"/>
                    </a:lnTo>
                    <a:lnTo>
                      <a:pt x="2839" y="3904"/>
                    </a:lnTo>
                    <a:lnTo>
                      <a:pt x="2858" y="3904"/>
                    </a:lnTo>
                    <a:lnTo>
                      <a:pt x="2877" y="3904"/>
                    </a:lnTo>
                    <a:lnTo>
                      <a:pt x="2897" y="3904"/>
                    </a:lnTo>
                    <a:lnTo>
                      <a:pt x="2916" y="3904"/>
                    </a:lnTo>
                    <a:lnTo>
                      <a:pt x="2936" y="3904"/>
                    </a:lnTo>
                    <a:lnTo>
                      <a:pt x="2955" y="3904"/>
                    </a:lnTo>
                    <a:lnTo>
                      <a:pt x="2974" y="3904"/>
                    </a:lnTo>
                    <a:lnTo>
                      <a:pt x="2994" y="3904"/>
                    </a:lnTo>
                    <a:lnTo>
                      <a:pt x="3013" y="3904"/>
                    </a:lnTo>
                    <a:lnTo>
                      <a:pt x="3032" y="3904"/>
                    </a:lnTo>
                    <a:lnTo>
                      <a:pt x="3052" y="3904"/>
                    </a:lnTo>
                    <a:lnTo>
                      <a:pt x="3071" y="3904"/>
                    </a:lnTo>
                    <a:lnTo>
                      <a:pt x="3091" y="3904"/>
                    </a:lnTo>
                    <a:lnTo>
                      <a:pt x="3110" y="3904"/>
                    </a:lnTo>
                    <a:lnTo>
                      <a:pt x="3129" y="3904"/>
                    </a:lnTo>
                    <a:lnTo>
                      <a:pt x="3149" y="3904"/>
                    </a:lnTo>
                    <a:lnTo>
                      <a:pt x="3168" y="3904"/>
                    </a:lnTo>
                    <a:lnTo>
                      <a:pt x="3188" y="3904"/>
                    </a:lnTo>
                    <a:lnTo>
                      <a:pt x="3207" y="3904"/>
                    </a:lnTo>
                    <a:lnTo>
                      <a:pt x="3226" y="3904"/>
                    </a:lnTo>
                    <a:lnTo>
                      <a:pt x="3246" y="3904"/>
                    </a:lnTo>
                    <a:lnTo>
                      <a:pt x="3265" y="3904"/>
                    </a:lnTo>
                    <a:lnTo>
                      <a:pt x="3284" y="3904"/>
                    </a:lnTo>
                    <a:lnTo>
                      <a:pt x="3304" y="3904"/>
                    </a:lnTo>
                    <a:lnTo>
                      <a:pt x="3323" y="3904"/>
                    </a:lnTo>
                    <a:lnTo>
                      <a:pt x="3343" y="3904"/>
                    </a:lnTo>
                    <a:lnTo>
                      <a:pt x="3362" y="3904"/>
                    </a:lnTo>
                    <a:lnTo>
                      <a:pt x="3381" y="3904"/>
                    </a:lnTo>
                    <a:lnTo>
                      <a:pt x="3401" y="3904"/>
                    </a:lnTo>
                    <a:lnTo>
                      <a:pt x="3420" y="3904"/>
                    </a:lnTo>
                    <a:lnTo>
                      <a:pt x="3440" y="3904"/>
                    </a:lnTo>
                    <a:lnTo>
                      <a:pt x="3459" y="3904"/>
                    </a:lnTo>
                    <a:lnTo>
                      <a:pt x="3478" y="3904"/>
                    </a:lnTo>
                    <a:lnTo>
                      <a:pt x="3498" y="3904"/>
                    </a:lnTo>
                    <a:lnTo>
                      <a:pt x="3517" y="3904"/>
                    </a:lnTo>
                    <a:lnTo>
                      <a:pt x="3536" y="3904"/>
                    </a:lnTo>
                    <a:lnTo>
                      <a:pt x="3556" y="3904"/>
                    </a:lnTo>
                    <a:lnTo>
                      <a:pt x="3575" y="3904"/>
                    </a:lnTo>
                    <a:lnTo>
                      <a:pt x="3595" y="3904"/>
                    </a:lnTo>
                    <a:lnTo>
                      <a:pt x="3614" y="3904"/>
                    </a:lnTo>
                    <a:lnTo>
                      <a:pt x="3633" y="3904"/>
                    </a:lnTo>
                    <a:lnTo>
                      <a:pt x="3653" y="3904"/>
                    </a:lnTo>
                    <a:lnTo>
                      <a:pt x="3672" y="3904"/>
                    </a:lnTo>
                    <a:lnTo>
                      <a:pt x="3692" y="3904"/>
                    </a:lnTo>
                    <a:lnTo>
                      <a:pt x="3711" y="3904"/>
                    </a:lnTo>
                    <a:lnTo>
                      <a:pt x="3730" y="3904"/>
                    </a:lnTo>
                    <a:lnTo>
                      <a:pt x="3750" y="3904"/>
                    </a:lnTo>
                    <a:lnTo>
                      <a:pt x="3769" y="3904"/>
                    </a:lnTo>
                    <a:lnTo>
                      <a:pt x="3788" y="3904"/>
                    </a:lnTo>
                    <a:lnTo>
                      <a:pt x="3808" y="3904"/>
                    </a:lnTo>
                    <a:lnTo>
                      <a:pt x="3827" y="3904"/>
                    </a:lnTo>
                    <a:lnTo>
                      <a:pt x="3847" y="3904"/>
                    </a:lnTo>
                    <a:lnTo>
                      <a:pt x="3866" y="3904"/>
                    </a:lnTo>
                    <a:lnTo>
                      <a:pt x="3885" y="3904"/>
                    </a:lnTo>
                    <a:lnTo>
                      <a:pt x="3905" y="3904"/>
                    </a:lnTo>
                    <a:lnTo>
                      <a:pt x="3924" y="3904"/>
                    </a:lnTo>
                    <a:lnTo>
                      <a:pt x="3944" y="3904"/>
                    </a:lnTo>
                    <a:lnTo>
                      <a:pt x="3963" y="3904"/>
                    </a:lnTo>
                    <a:lnTo>
                      <a:pt x="3982" y="3904"/>
                    </a:lnTo>
                    <a:lnTo>
                      <a:pt x="4002" y="3904"/>
                    </a:lnTo>
                    <a:lnTo>
                      <a:pt x="4021" y="3904"/>
                    </a:lnTo>
                    <a:lnTo>
                      <a:pt x="4040" y="3904"/>
                    </a:lnTo>
                    <a:lnTo>
                      <a:pt x="4060" y="3904"/>
                    </a:lnTo>
                    <a:lnTo>
                      <a:pt x="4079" y="3904"/>
                    </a:lnTo>
                    <a:lnTo>
                      <a:pt x="4099" y="3904"/>
                    </a:lnTo>
                    <a:lnTo>
                      <a:pt x="4118" y="3904"/>
                    </a:lnTo>
                    <a:lnTo>
                      <a:pt x="4137" y="3904"/>
                    </a:lnTo>
                    <a:lnTo>
                      <a:pt x="4157" y="3904"/>
                    </a:lnTo>
                    <a:lnTo>
                      <a:pt x="4176" y="3904"/>
                    </a:lnTo>
                    <a:lnTo>
                      <a:pt x="4196" y="3904"/>
                    </a:lnTo>
                    <a:lnTo>
                      <a:pt x="4215" y="3904"/>
                    </a:lnTo>
                    <a:lnTo>
                      <a:pt x="4234" y="3904"/>
                    </a:lnTo>
                    <a:lnTo>
                      <a:pt x="4254" y="3904"/>
                    </a:lnTo>
                    <a:lnTo>
                      <a:pt x="4273" y="3904"/>
                    </a:lnTo>
                    <a:lnTo>
                      <a:pt x="4292" y="3904"/>
                    </a:lnTo>
                    <a:lnTo>
                      <a:pt x="4312" y="3904"/>
                    </a:lnTo>
                    <a:lnTo>
                      <a:pt x="4331" y="3904"/>
                    </a:lnTo>
                    <a:lnTo>
                      <a:pt x="4351" y="3904"/>
                    </a:lnTo>
                    <a:lnTo>
                      <a:pt x="4370" y="3904"/>
                    </a:lnTo>
                    <a:lnTo>
                      <a:pt x="4389" y="3904"/>
                    </a:lnTo>
                    <a:lnTo>
                      <a:pt x="4409" y="3904"/>
                    </a:lnTo>
                    <a:lnTo>
                      <a:pt x="4428" y="3904"/>
                    </a:lnTo>
                    <a:lnTo>
                      <a:pt x="4448" y="3904"/>
                    </a:lnTo>
                    <a:lnTo>
                      <a:pt x="4467" y="3904"/>
                    </a:lnTo>
                    <a:lnTo>
                      <a:pt x="4486" y="3904"/>
                    </a:lnTo>
                    <a:lnTo>
                      <a:pt x="4506" y="3904"/>
                    </a:lnTo>
                    <a:lnTo>
                      <a:pt x="4525" y="3904"/>
                    </a:lnTo>
                    <a:lnTo>
                      <a:pt x="4544" y="3904"/>
                    </a:lnTo>
                    <a:lnTo>
                      <a:pt x="4564" y="3904"/>
                    </a:lnTo>
                    <a:lnTo>
                      <a:pt x="4583" y="3904"/>
                    </a:lnTo>
                    <a:lnTo>
                      <a:pt x="4603" y="3904"/>
                    </a:lnTo>
                    <a:lnTo>
                      <a:pt x="4622" y="3904"/>
                    </a:lnTo>
                    <a:lnTo>
                      <a:pt x="4641" y="3904"/>
                    </a:lnTo>
                    <a:lnTo>
                      <a:pt x="4661" y="3904"/>
                    </a:lnTo>
                    <a:lnTo>
                      <a:pt x="4680" y="3904"/>
                    </a:lnTo>
                    <a:lnTo>
                      <a:pt x="4700" y="3904"/>
                    </a:lnTo>
                    <a:lnTo>
                      <a:pt x="4719" y="3904"/>
                    </a:lnTo>
                    <a:lnTo>
                      <a:pt x="4738" y="3904"/>
                    </a:lnTo>
                    <a:lnTo>
                      <a:pt x="4758" y="3904"/>
                    </a:lnTo>
                    <a:lnTo>
                      <a:pt x="4777" y="3904"/>
                    </a:lnTo>
                    <a:lnTo>
                      <a:pt x="4796" y="3904"/>
                    </a:lnTo>
                    <a:lnTo>
                      <a:pt x="4816" y="3904"/>
                    </a:lnTo>
                    <a:lnTo>
                      <a:pt x="4835" y="3904"/>
                    </a:lnTo>
                    <a:lnTo>
                      <a:pt x="4855" y="3904"/>
                    </a:lnTo>
                    <a:lnTo>
                      <a:pt x="4874" y="3904"/>
                    </a:lnTo>
                    <a:lnTo>
                      <a:pt x="4893" y="3904"/>
                    </a:lnTo>
                    <a:lnTo>
                      <a:pt x="4913" y="3904"/>
                    </a:lnTo>
                    <a:lnTo>
                      <a:pt x="4932" y="3904"/>
                    </a:lnTo>
                    <a:lnTo>
                      <a:pt x="4952" y="3904"/>
                    </a:lnTo>
                    <a:lnTo>
                      <a:pt x="4971" y="3904"/>
                    </a:lnTo>
                    <a:lnTo>
                      <a:pt x="4990" y="3904"/>
                    </a:lnTo>
                    <a:lnTo>
                      <a:pt x="5010" y="3904"/>
                    </a:lnTo>
                    <a:lnTo>
                      <a:pt x="5029" y="3904"/>
                    </a:lnTo>
                    <a:lnTo>
                      <a:pt x="5048" y="3904"/>
                    </a:lnTo>
                    <a:lnTo>
                      <a:pt x="5040" y="3912"/>
                    </a:lnTo>
                    <a:lnTo>
                      <a:pt x="5040" y="3714"/>
                    </a:lnTo>
                    <a:lnTo>
                      <a:pt x="5041" y="3715"/>
                    </a:lnTo>
                    <a:lnTo>
                      <a:pt x="5021" y="3599"/>
                    </a:lnTo>
                    <a:lnTo>
                      <a:pt x="5002" y="3516"/>
                    </a:lnTo>
                    <a:lnTo>
                      <a:pt x="4983" y="3400"/>
                    </a:lnTo>
                    <a:lnTo>
                      <a:pt x="4963" y="3317"/>
                    </a:lnTo>
                    <a:lnTo>
                      <a:pt x="4971" y="3324"/>
                    </a:lnTo>
                    <a:lnTo>
                      <a:pt x="4952" y="3324"/>
                    </a:lnTo>
                    <a:cubicBezTo>
                      <a:pt x="4948" y="3324"/>
                      <a:pt x="4944" y="3321"/>
                      <a:pt x="4944" y="3317"/>
                    </a:cubicBezTo>
                    <a:lnTo>
                      <a:pt x="4924" y="3226"/>
                    </a:lnTo>
                    <a:lnTo>
                      <a:pt x="4905" y="3137"/>
                    </a:lnTo>
                    <a:lnTo>
                      <a:pt x="4907" y="3141"/>
                    </a:lnTo>
                    <a:lnTo>
                      <a:pt x="4888" y="3122"/>
                    </a:lnTo>
                    <a:cubicBezTo>
                      <a:pt x="4887" y="3122"/>
                      <a:pt x="4887" y="3121"/>
                      <a:pt x="4886" y="3121"/>
                    </a:cubicBezTo>
                    <a:lnTo>
                      <a:pt x="4867" y="3087"/>
                    </a:lnTo>
                    <a:lnTo>
                      <a:pt x="4869" y="3089"/>
                    </a:lnTo>
                    <a:lnTo>
                      <a:pt x="4850" y="3074"/>
                    </a:lnTo>
                    <a:cubicBezTo>
                      <a:pt x="4848" y="3073"/>
                      <a:pt x="4847" y="3071"/>
                      <a:pt x="4847" y="3070"/>
                    </a:cubicBezTo>
                    <a:lnTo>
                      <a:pt x="4828" y="3003"/>
                    </a:lnTo>
                    <a:lnTo>
                      <a:pt x="4808" y="2939"/>
                    </a:lnTo>
                    <a:lnTo>
                      <a:pt x="4812" y="2943"/>
                    </a:lnTo>
                    <a:lnTo>
                      <a:pt x="4793" y="2934"/>
                    </a:lnTo>
                    <a:cubicBezTo>
                      <a:pt x="4791" y="2933"/>
                      <a:pt x="4790" y="2932"/>
                      <a:pt x="4789" y="2931"/>
                    </a:cubicBezTo>
                    <a:lnTo>
                      <a:pt x="4770" y="2896"/>
                    </a:lnTo>
                    <a:lnTo>
                      <a:pt x="4772" y="2898"/>
                    </a:lnTo>
                    <a:lnTo>
                      <a:pt x="4753" y="2882"/>
                    </a:lnTo>
                    <a:lnTo>
                      <a:pt x="4755" y="2884"/>
                    </a:lnTo>
                    <a:lnTo>
                      <a:pt x="4735" y="2876"/>
                    </a:lnTo>
                    <a:lnTo>
                      <a:pt x="4716" y="2868"/>
                    </a:lnTo>
                    <a:cubicBezTo>
                      <a:pt x="4715" y="2868"/>
                      <a:pt x="4713" y="2867"/>
                      <a:pt x="4712" y="2866"/>
                    </a:cubicBezTo>
                    <a:lnTo>
                      <a:pt x="4693" y="2838"/>
                    </a:lnTo>
                    <a:lnTo>
                      <a:pt x="4700" y="2841"/>
                    </a:lnTo>
                    <a:lnTo>
                      <a:pt x="4680" y="2841"/>
                    </a:lnTo>
                    <a:cubicBezTo>
                      <a:pt x="4678" y="2841"/>
                      <a:pt x="4676" y="2840"/>
                      <a:pt x="4674" y="2839"/>
                    </a:cubicBezTo>
                    <a:lnTo>
                      <a:pt x="4655" y="2819"/>
                    </a:lnTo>
                    <a:cubicBezTo>
                      <a:pt x="4654" y="2818"/>
                      <a:pt x="4653" y="2817"/>
                      <a:pt x="4653" y="2816"/>
                    </a:cubicBezTo>
                    <a:lnTo>
                      <a:pt x="4634" y="2749"/>
                    </a:lnTo>
                    <a:lnTo>
                      <a:pt x="4639" y="2755"/>
                    </a:lnTo>
                    <a:lnTo>
                      <a:pt x="4620" y="2750"/>
                    </a:lnTo>
                    <a:cubicBezTo>
                      <a:pt x="4619" y="2750"/>
                      <a:pt x="4619" y="2750"/>
                      <a:pt x="4618" y="2749"/>
                    </a:cubicBezTo>
                    <a:lnTo>
                      <a:pt x="4599" y="2740"/>
                    </a:lnTo>
                    <a:lnTo>
                      <a:pt x="4580" y="2731"/>
                    </a:lnTo>
                    <a:cubicBezTo>
                      <a:pt x="4579" y="2730"/>
                      <a:pt x="4579" y="2730"/>
                      <a:pt x="4579" y="2730"/>
                    </a:cubicBezTo>
                    <a:lnTo>
                      <a:pt x="4559" y="2717"/>
                    </a:lnTo>
                    <a:lnTo>
                      <a:pt x="4561" y="2717"/>
                    </a:lnTo>
                    <a:lnTo>
                      <a:pt x="4541" y="2709"/>
                    </a:lnTo>
                    <a:cubicBezTo>
                      <a:pt x="4540" y="2708"/>
                      <a:pt x="4539" y="2707"/>
                      <a:pt x="4538" y="2706"/>
                    </a:cubicBezTo>
                    <a:lnTo>
                      <a:pt x="4518" y="2678"/>
                    </a:lnTo>
                    <a:lnTo>
                      <a:pt x="4520" y="2680"/>
                    </a:lnTo>
                    <a:lnTo>
                      <a:pt x="4501" y="2665"/>
                    </a:lnTo>
                    <a:lnTo>
                      <a:pt x="4503" y="2666"/>
                    </a:lnTo>
                    <a:lnTo>
                      <a:pt x="4484" y="2659"/>
                    </a:lnTo>
                    <a:cubicBezTo>
                      <a:pt x="4481" y="2658"/>
                      <a:pt x="4479" y="2656"/>
                      <a:pt x="4479" y="2654"/>
                    </a:cubicBezTo>
                    <a:lnTo>
                      <a:pt x="4459" y="2590"/>
                    </a:lnTo>
                    <a:lnTo>
                      <a:pt x="4467" y="2596"/>
                    </a:lnTo>
                    <a:lnTo>
                      <a:pt x="4448" y="2596"/>
                    </a:lnTo>
                    <a:cubicBezTo>
                      <a:pt x="4446" y="2596"/>
                      <a:pt x="4445" y="2596"/>
                      <a:pt x="4444" y="2595"/>
                    </a:cubicBezTo>
                    <a:lnTo>
                      <a:pt x="4425" y="2587"/>
                    </a:lnTo>
                    <a:cubicBezTo>
                      <a:pt x="4424" y="2587"/>
                      <a:pt x="4424" y="2586"/>
                      <a:pt x="4424" y="2586"/>
                    </a:cubicBezTo>
                    <a:lnTo>
                      <a:pt x="4405" y="2573"/>
                    </a:lnTo>
                    <a:lnTo>
                      <a:pt x="4386" y="2563"/>
                    </a:lnTo>
                    <a:cubicBezTo>
                      <a:pt x="4385" y="2562"/>
                      <a:pt x="4385" y="2562"/>
                      <a:pt x="4384" y="2562"/>
                    </a:cubicBezTo>
                    <a:lnTo>
                      <a:pt x="4365" y="2544"/>
                    </a:lnTo>
                    <a:lnTo>
                      <a:pt x="4367" y="2546"/>
                    </a:lnTo>
                    <a:lnTo>
                      <a:pt x="4347" y="2536"/>
                    </a:lnTo>
                    <a:lnTo>
                      <a:pt x="4328" y="2527"/>
                    </a:lnTo>
                    <a:cubicBezTo>
                      <a:pt x="4326" y="2526"/>
                      <a:pt x="4325" y="2525"/>
                      <a:pt x="4324" y="2524"/>
                    </a:cubicBezTo>
                    <a:lnTo>
                      <a:pt x="4305" y="2490"/>
                    </a:lnTo>
                    <a:lnTo>
                      <a:pt x="4311" y="2494"/>
                    </a:lnTo>
                    <a:lnTo>
                      <a:pt x="4292" y="2492"/>
                    </a:lnTo>
                    <a:lnTo>
                      <a:pt x="4271" y="2490"/>
                    </a:lnTo>
                    <a:lnTo>
                      <a:pt x="4252" y="2486"/>
                    </a:lnTo>
                    <a:lnTo>
                      <a:pt x="4254" y="2486"/>
                    </a:lnTo>
                    <a:lnTo>
                      <a:pt x="4234" y="2486"/>
                    </a:lnTo>
                    <a:cubicBezTo>
                      <a:pt x="4232" y="2486"/>
                      <a:pt x="4229" y="2485"/>
                      <a:pt x="4228" y="2483"/>
                    </a:cubicBezTo>
                    <a:lnTo>
                      <a:pt x="4208" y="2455"/>
                    </a:lnTo>
                    <a:lnTo>
                      <a:pt x="4211" y="2457"/>
                    </a:lnTo>
                    <a:lnTo>
                      <a:pt x="4191" y="2445"/>
                    </a:lnTo>
                    <a:lnTo>
                      <a:pt x="4195" y="2446"/>
                    </a:lnTo>
                    <a:lnTo>
                      <a:pt x="4175" y="2445"/>
                    </a:lnTo>
                    <a:cubicBezTo>
                      <a:pt x="4174" y="2445"/>
                      <a:pt x="4172" y="2444"/>
                      <a:pt x="4171" y="2443"/>
                    </a:cubicBezTo>
                    <a:lnTo>
                      <a:pt x="4152" y="2427"/>
                    </a:lnTo>
                    <a:lnTo>
                      <a:pt x="4133" y="2412"/>
                    </a:lnTo>
                    <a:lnTo>
                      <a:pt x="4113" y="2398"/>
                    </a:lnTo>
                    <a:lnTo>
                      <a:pt x="4117" y="2400"/>
                    </a:lnTo>
                    <a:lnTo>
                      <a:pt x="4096" y="2397"/>
                    </a:lnTo>
                    <a:lnTo>
                      <a:pt x="4077" y="2391"/>
                    </a:lnTo>
                    <a:lnTo>
                      <a:pt x="4058" y="2386"/>
                    </a:lnTo>
                    <a:cubicBezTo>
                      <a:pt x="4056" y="2385"/>
                      <a:pt x="4055" y="2384"/>
                      <a:pt x="4054" y="2383"/>
                    </a:cubicBezTo>
                    <a:lnTo>
                      <a:pt x="4035" y="2362"/>
                    </a:lnTo>
                    <a:lnTo>
                      <a:pt x="4038" y="2364"/>
                    </a:lnTo>
                    <a:lnTo>
                      <a:pt x="4019" y="2359"/>
                    </a:lnTo>
                    <a:cubicBezTo>
                      <a:pt x="4018" y="2359"/>
                      <a:pt x="4017" y="2358"/>
                      <a:pt x="4016" y="2358"/>
                    </a:cubicBezTo>
                    <a:lnTo>
                      <a:pt x="3996" y="2339"/>
                    </a:lnTo>
                    <a:lnTo>
                      <a:pt x="3999" y="2341"/>
                    </a:lnTo>
                    <a:lnTo>
                      <a:pt x="3980" y="2334"/>
                    </a:lnTo>
                    <a:cubicBezTo>
                      <a:pt x="3978" y="2334"/>
                      <a:pt x="3977" y="2333"/>
                      <a:pt x="3976" y="2332"/>
                    </a:cubicBezTo>
                    <a:lnTo>
                      <a:pt x="3957" y="2309"/>
                    </a:lnTo>
                    <a:lnTo>
                      <a:pt x="3962" y="2312"/>
                    </a:lnTo>
                    <a:lnTo>
                      <a:pt x="3942" y="2309"/>
                    </a:lnTo>
                    <a:lnTo>
                      <a:pt x="3923" y="2306"/>
                    </a:lnTo>
                    <a:cubicBezTo>
                      <a:pt x="3922" y="2306"/>
                      <a:pt x="3921" y="2306"/>
                      <a:pt x="3920" y="2305"/>
                    </a:cubicBezTo>
                    <a:lnTo>
                      <a:pt x="3901" y="2295"/>
                    </a:lnTo>
                    <a:cubicBezTo>
                      <a:pt x="3901" y="2295"/>
                      <a:pt x="3900" y="2295"/>
                      <a:pt x="3900" y="2295"/>
                    </a:cubicBezTo>
                    <a:lnTo>
                      <a:pt x="3881" y="2280"/>
                    </a:lnTo>
                    <a:lnTo>
                      <a:pt x="3861" y="2265"/>
                    </a:lnTo>
                    <a:lnTo>
                      <a:pt x="3862" y="2266"/>
                    </a:lnTo>
                    <a:lnTo>
                      <a:pt x="3843" y="2256"/>
                    </a:lnTo>
                    <a:lnTo>
                      <a:pt x="3847" y="2257"/>
                    </a:lnTo>
                    <a:lnTo>
                      <a:pt x="3827" y="2257"/>
                    </a:lnTo>
                    <a:cubicBezTo>
                      <a:pt x="3826" y="2257"/>
                      <a:pt x="3825" y="2257"/>
                      <a:pt x="3825" y="2256"/>
                    </a:cubicBezTo>
                    <a:lnTo>
                      <a:pt x="3805" y="2250"/>
                    </a:lnTo>
                    <a:lnTo>
                      <a:pt x="3807" y="2250"/>
                    </a:lnTo>
                    <a:lnTo>
                      <a:pt x="3788" y="2248"/>
                    </a:lnTo>
                    <a:cubicBezTo>
                      <a:pt x="3786" y="2248"/>
                      <a:pt x="3785" y="2248"/>
                      <a:pt x="3784" y="2247"/>
                    </a:cubicBezTo>
                    <a:lnTo>
                      <a:pt x="3764" y="2233"/>
                    </a:lnTo>
                    <a:lnTo>
                      <a:pt x="3767" y="2234"/>
                    </a:lnTo>
                    <a:lnTo>
                      <a:pt x="3747" y="2227"/>
                    </a:lnTo>
                    <a:lnTo>
                      <a:pt x="3728" y="2221"/>
                    </a:lnTo>
                    <a:lnTo>
                      <a:pt x="3709" y="2215"/>
                    </a:lnTo>
                    <a:cubicBezTo>
                      <a:pt x="3708" y="2215"/>
                      <a:pt x="3707" y="2215"/>
                      <a:pt x="3707" y="2214"/>
                    </a:cubicBezTo>
                    <a:lnTo>
                      <a:pt x="3687" y="2202"/>
                    </a:lnTo>
                    <a:lnTo>
                      <a:pt x="3691" y="2203"/>
                    </a:lnTo>
                    <a:lnTo>
                      <a:pt x="3672" y="2202"/>
                    </a:lnTo>
                    <a:lnTo>
                      <a:pt x="3652" y="2200"/>
                    </a:lnTo>
                    <a:cubicBezTo>
                      <a:pt x="3651" y="2200"/>
                      <a:pt x="3651" y="2200"/>
                      <a:pt x="3650" y="2200"/>
                    </a:cubicBezTo>
                    <a:lnTo>
                      <a:pt x="3631" y="2193"/>
                    </a:lnTo>
                    <a:lnTo>
                      <a:pt x="3633" y="2193"/>
                    </a:lnTo>
                    <a:lnTo>
                      <a:pt x="3614" y="2192"/>
                    </a:lnTo>
                    <a:cubicBezTo>
                      <a:pt x="3612" y="2192"/>
                      <a:pt x="3610" y="2192"/>
                      <a:pt x="3609" y="2191"/>
                    </a:cubicBezTo>
                    <a:lnTo>
                      <a:pt x="3589" y="2174"/>
                    </a:lnTo>
                    <a:lnTo>
                      <a:pt x="3593" y="2176"/>
                    </a:lnTo>
                    <a:lnTo>
                      <a:pt x="3574" y="2172"/>
                    </a:lnTo>
                    <a:cubicBezTo>
                      <a:pt x="3572" y="2172"/>
                      <a:pt x="3571" y="2171"/>
                      <a:pt x="3570" y="2170"/>
                    </a:cubicBezTo>
                    <a:lnTo>
                      <a:pt x="3550" y="2152"/>
                    </a:lnTo>
                    <a:lnTo>
                      <a:pt x="3554" y="2154"/>
                    </a:lnTo>
                    <a:lnTo>
                      <a:pt x="3536" y="2150"/>
                    </a:lnTo>
                    <a:lnTo>
                      <a:pt x="3517" y="2149"/>
                    </a:lnTo>
                    <a:lnTo>
                      <a:pt x="3498" y="2149"/>
                    </a:lnTo>
                    <a:cubicBezTo>
                      <a:pt x="3496" y="2149"/>
                      <a:pt x="3494" y="2148"/>
                      <a:pt x="3493" y="2147"/>
                    </a:cubicBezTo>
                    <a:lnTo>
                      <a:pt x="3473" y="2130"/>
                    </a:lnTo>
                    <a:lnTo>
                      <a:pt x="3478" y="2132"/>
                    </a:lnTo>
                    <a:lnTo>
                      <a:pt x="3458" y="2131"/>
                    </a:lnTo>
                    <a:cubicBezTo>
                      <a:pt x="3457" y="2130"/>
                      <a:pt x="3455" y="2130"/>
                      <a:pt x="3454" y="2129"/>
                    </a:cubicBezTo>
                    <a:lnTo>
                      <a:pt x="3434" y="2112"/>
                    </a:lnTo>
                    <a:lnTo>
                      <a:pt x="3437" y="2114"/>
                    </a:lnTo>
                    <a:lnTo>
                      <a:pt x="3417" y="2107"/>
                    </a:lnTo>
                    <a:lnTo>
                      <a:pt x="3398" y="2099"/>
                    </a:lnTo>
                    <a:cubicBezTo>
                      <a:pt x="3397" y="2098"/>
                      <a:pt x="3397" y="2098"/>
                      <a:pt x="3396" y="2098"/>
                    </a:cubicBezTo>
                    <a:lnTo>
                      <a:pt x="3377" y="2085"/>
                    </a:lnTo>
                    <a:lnTo>
                      <a:pt x="3381" y="2086"/>
                    </a:lnTo>
                    <a:lnTo>
                      <a:pt x="3361" y="2084"/>
                    </a:lnTo>
                    <a:lnTo>
                      <a:pt x="3342" y="2082"/>
                    </a:lnTo>
                    <a:cubicBezTo>
                      <a:pt x="3341" y="2082"/>
                      <a:pt x="3340" y="2082"/>
                      <a:pt x="3339" y="2081"/>
                    </a:cubicBezTo>
                    <a:lnTo>
                      <a:pt x="3320" y="2071"/>
                    </a:lnTo>
                    <a:lnTo>
                      <a:pt x="3300" y="2061"/>
                    </a:lnTo>
                    <a:lnTo>
                      <a:pt x="3304" y="2062"/>
                    </a:lnTo>
                    <a:lnTo>
                      <a:pt x="3284" y="2062"/>
                    </a:lnTo>
                    <a:cubicBezTo>
                      <a:pt x="3283" y="2061"/>
                      <a:pt x="3281" y="2061"/>
                      <a:pt x="3280" y="2060"/>
                    </a:cubicBezTo>
                    <a:lnTo>
                      <a:pt x="3261" y="2047"/>
                    </a:lnTo>
                    <a:lnTo>
                      <a:pt x="3264" y="2048"/>
                    </a:lnTo>
                    <a:lnTo>
                      <a:pt x="3243" y="2044"/>
                    </a:lnTo>
                    <a:lnTo>
                      <a:pt x="3225" y="2038"/>
                    </a:lnTo>
                    <a:lnTo>
                      <a:pt x="3206" y="2035"/>
                    </a:lnTo>
                    <a:lnTo>
                      <a:pt x="3187" y="2034"/>
                    </a:lnTo>
                    <a:cubicBezTo>
                      <a:pt x="3186" y="2034"/>
                      <a:pt x="3185" y="2033"/>
                      <a:pt x="3184" y="2033"/>
                    </a:cubicBezTo>
                    <a:lnTo>
                      <a:pt x="3165" y="2023"/>
                    </a:lnTo>
                    <a:lnTo>
                      <a:pt x="3167" y="2024"/>
                    </a:lnTo>
                    <a:lnTo>
                      <a:pt x="3147" y="2022"/>
                    </a:lnTo>
                    <a:lnTo>
                      <a:pt x="3128" y="2019"/>
                    </a:lnTo>
                    <a:cubicBezTo>
                      <a:pt x="3127" y="2019"/>
                      <a:pt x="3127" y="2019"/>
                      <a:pt x="3126" y="2018"/>
                    </a:cubicBezTo>
                    <a:lnTo>
                      <a:pt x="3107" y="2010"/>
                    </a:lnTo>
                    <a:cubicBezTo>
                      <a:pt x="3106" y="2009"/>
                      <a:pt x="3105" y="2009"/>
                      <a:pt x="3105" y="2008"/>
                    </a:cubicBezTo>
                    <a:lnTo>
                      <a:pt x="3085" y="1990"/>
                    </a:lnTo>
                    <a:lnTo>
                      <a:pt x="3090" y="1992"/>
                    </a:lnTo>
                    <a:lnTo>
                      <a:pt x="3071" y="1991"/>
                    </a:lnTo>
                    <a:cubicBezTo>
                      <a:pt x="3070" y="1991"/>
                      <a:pt x="3070" y="1991"/>
                      <a:pt x="3069" y="1991"/>
                    </a:cubicBezTo>
                    <a:lnTo>
                      <a:pt x="3050" y="1986"/>
                    </a:lnTo>
                    <a:cubicBezTo>
                      <a:pt x="3047" y="1986"/>
                      <a:pt x="3045" y="1984"/>
                      <a:pt x="3044" y="1981"/>
                    </a:cubicBezTo>
                    <a:lnTo>
                      <a:pt x="3025" y="1929"/>
                    </a:lnTo>
                    <a:lnTo>
                      <a:pt x="3032" y="1934"/>
                    </a:lnTo>
                    <a:lnTo>
                      <a:pt x="3013" y="1934"/>
                    </a:lnTo>
                    <a:cubicBezTo>
                      <a:pt x="3011" y="1934"/>
                      <a:pt x="3010" y="1933"/>
                      <a:pt x="3009" y="1933"/>
                    </a:cubicBezTo>
                    <a:lnTo>
                      <a:pt x="2989" y="1920"/>
                    </a:lnTo>
                    <a:lnTo>
                      <a:pt x="2993" y="1921"/>
                    </a:lnTo>
                    <a:lnTo>
                      <a:pt x="2973" y="1919"/>
                    </a:lnTo>
                    <a:cubicBezTo>
                      <a:pt x="2971" y="1918"/>
                      <a:pt x="2970" y="1918"/>
                      <a:pt x="2968" y="1916"/>
                    </a:cubicBezTo>
                    <a:lnTo>
                      <a:pt x="2949" y="1894"/>
                    </a:lnTo>
                    <a:lnTo>
                      <a:pt x="2929" y="1870"/>
                    </a:lnTo>
                    <a:lnTo>
                      <a:pt x="2933" y="1872"/>
                    </a:lnTo>
                    <a:lnTo>
                      <a:pt x="2914" y="1866"/>
                    </a:lnTo>
                    <a:cubicBezTo>
                      <a:pt x="2912" y="1866"/>
                      <a:pt x="2910" y="1864"/>
                      <a:pt x="2909" y="1862"/>
                    </a:cubicBezTo>
                    <a:lnTo>
                      <a:pt x="2890" y="1823"/>
                    </a:lnTo>
                    <a:lnTo>
                      <a:pt x="2896" y="1828"/>
                    </a:lnTo>
                    <a:lnTo>
                      <a:pt x="2877" y="1827"/>
                    </a:lnTo>
                    <a:cubicBezTo>
                      <a:pt x="2876" y="1826"/>
                      <a:pt x="2875" y="1826"/>
                      <a:pt x="2874" y="1826"/>
                    </a:cubicBezTo>
                    <a:lnTo>
                      <a:pt x="2855" y="1816"/>
                    </a:lnTo>
                    <a:lnTo>
                      <a:pt x="2836" y="1809"/>
                    </a:lnTo>
                    <a:cubicBezTo>
                      <a:pt x="2835" y="1809"/>
                      <a:pt x="2835" y="1809"/>
                      <a:pt x="2834" y="1808"/>
                    </a:cubicBezTo>
                    <a:lnTo>
                      <a:pt x="2816" y="1795"/>
                    </a:lnTo>
                    <a:lnTo>
                      <a:pt x="2796" y="1785"/>
                    </a:lnTo>
                    <a:lnTo>
                      <a:pt x="2799" y="1786"/>
                    </a:lnTo>
                    <a:lnTo>
                      <a:pt x="2780" y="1784"/>
                    </a:lnTo>
                    <a:cubicBezTo>
                      <a:pt x="2779" y="1784"/>
                      <a:pt x="2778" y="1784"/>
                      <a:pt x="2778" y="1784"/>
                    </a:cubicBezTo>
                    <a:lnTo>
                      <a:pt x="2759" y="1778"/>
                    </a:lnTo>
                    <a:cubicBezTo>
                      <a:pt x="2757" y="1777"/>
                      <a:pt x="2757" y="1777"/>
                      <a:pt x="2756" y="1776"/>
                    </a:cubicBezTo>
                    <a:lnTo>
                      <a:pt x="2736" y="1758"/>
                    </a:lnTo>
                    <a:lnTo>
                      <a:pt x="2740" y="1760"/>
                    </a:lnTo>
                    <a:lnTo>
                      <a:pt x="2722" y="1757"/>
                    </a:lnTo>
                    <a:lnTo>
                      <a:pt x="2702" y="1756"/>
                    </a:lnTo>
                    <a:cubicBezTo>
                      <a:pt x="2701" y="1756"/>
                      <a:pt x="2699" y="1755"/>
                      <a:pt x="2697" y="1753"/>
                    </a:cubicBezTo>
                    <a:lnTo>
                      <a:pt x="2678" y="1734"/>
                    </a:lnTo>
                    <a:lnTo>
                      <a:pt x="2683" y="1737"/>
                    </a:lnTo>
                    <a:lnTo>
                      <a:pt x="2664" y="1734"/>
                    </a:lnTo>
                    <a:lnTo>
                      <a:pt x="2645" y="1734"/>
                    </a:lnTo>
                    <a:cubicBezTo>
                      <a:pt x="2644" y="1734"/>
                      <a:pt x="2644" y="1734"/>
                      <a:pt x="2643" y="1734"/>
                    </a:cubicBezTo>
                    <a:lnTo>
                      <a:pt x="2624" y="1731"/>
                    </a:lnTo>
                    <a:cubicBezTo>
                      <a:pt x="2623" y="1731"/>
                      <a:pt x="2622" y="1730"/>
                      <a:pt x="2622" y="1730"/>
                    </a:cubicBezTo>
                    <a:lnTo>
                      <a:pt x="2602" y="1720"/>
                    </a:lnTo>
                    <a:lnTo>
                      <a:pt x="2582" y="1708"/>
                    </a:lnTo>
                    <a:lnTo>
                      <a:pt x="2563" y="1695"/>
                    </a:lnTo>
                    <a:lnTo>
                      <a:pt x="2567" y="1697"/>
                    </a:lnTo>
                    <a:lnTo>
                      <a:pt x="2548" y="1697"/>
                    </a:lnTo>
                    <a:cubicBezTo>
                      <a:pt x="2546" y="1697"/>
                      <a:pt x="2545" y="1696"/>
                      <a:pt x="2544" y="1696"/>
                    </a:cubicBezTo>
                    <a:lnTo>
                      <a:pt x="2524" y="1684"/>
                    </a:lnTo>
                    <a:lnTo>
                      <a:pt x="2527" y="1685"/>
                    </a:lnTo>
                    <a:lnTo>
                      <a:pt x="2507" y="1681"/>
                    </a:lnTo>
                    <a:lnTo>
                      <a:pt x="2488" y="1676"/>
                    </a:lnTo>
                    <a:lnTo>
                      <a:pt x="2490" y="1676"/>
                    </a:lnTo>
                    <a:lnTo>
                      <a:pt x="2470" y="1676"/>
                    </a:lnTo>
                    <a:lnTo>
                      <a:pt x="2450" y="1674"/>
                    </a:lnTo>
                    <a:cubicBezTo>
                      <a:pt x="2449" y="1674"/>
                      <a:pt x="2448" y="1674"/>
                      <a:pt x="2447" y="1673"/>
                    </a:cubicBezTo>
                    <a:lnTo>
                      <a:pt x="2428" y="1662"/>
                    </a:lnTo>
                    <a:lnTo>
                      <a:pt x="2429" y="1663"/>
                    </a:lnTo>
                    <a:lnTo>
                      <a:pt x="2411" y="1657"/>
                    </a:lnTo>
                    <a:lnTo>
                      <a:pt x="2392" y="1654"/>
                    </a:lnTo>
                    <a:lnTo>
                      <a:pt x="2393" y="1655"/>
                    </a:lnTo>
                    <a:lnTo>
                      <a:pt x="2373" y="1654"/>
                    </a:lnTo>
                    <a:cubicBezTo>
                      <a:pt x="2373" y="1654"/>
                      <a:pt x="2373" y="1654"/>
                      <a:pt x="2372" y="1654"/>
                    </a:cubicBezTo>
                    <a:lnTo>
                      <a:pt x="2354" y="1651"/>
                    </a:lnTo>
                    <a:lnTo>
                      <a:pt x="2334" y="1651"/>
                    </a:lnTo>
                    <a:cubicBezTo>
                      <a:pt x="2333" y="1651"/>
                      <a:pt x="2332" y="1650"/>
                      <a:pt x="2330" y="1650"/>
                    </a:cubicBezTo>
                    <a:lnTo>
                      <a:pt x="2311" y="1637"/>
                    </a:lnTo>
                    <a:lnTo>
                      <a:pt x="2291" y="1624"/>
                    </a:lnTo>
                    <a:lnTo>
                      <a:pt x="2272" y="1611"/>
                    </a:lnTo>
                    <a:lnTo>
                      <a:pt x="2276" y="1612"/>
                    </a:lnTo>
                    <a:lnTo>
                      <a:pt x="2257" y="1611"/>
                    </a:lnTo>
                    <a:lnTo>
                      <a:pt x="2238" y="1610"/>
                    </a:lnTo>
                    <a:lnTo>
                      <a:pt x="2218" y="1610"/>
                    </a:lnTo>
                    <a:cubicBezTo>
                      <a:pt x="2217" y="1610"/>
                      <a:pt x="2216" y="1610"/>
                      <a:pt x="2215" y="1609"/>
                    </a:cubicBezTo>
                    <a:lnTo>
                      <a:pt x="2196" y="1600"/>
                    </a:lnTo>
                    <a:lnTo>
                      <a:pt x="2177" y="1593"/>
                    </a:lnTo>
                    <a:cubicBezTo>
                      <a:pt x="2176" y="1592"/>
                      <a:pt x="2176" y="1592"/>
                      <a:pt x="2176" y="1592"/>
                    </a:cubicBezTo>
                    <a:lnTo>
                      <a:pt x="2156" y="1581"/>
                    </a:lnTo>
                    <a:lnTo>
                      <a:pt x="2158" y="1582"/>
                    </a:lnTo>
                    <a:lnTo>
                      <a:pt x="2139" y="1578"/>
                    </a:lnTo>
                    <a:lnTo>
                      <a:pt x="2140" y="1578"/>
                    </a:lnTo>
                    <a:lnTo>
                      <a:pt x="2121" y="1577"/>
                    </a:lnTo>
                    <a:cubicBezTo>
                      <a:pt x="2120" y="1577"/>
                      <a:pt x="2118" y="1576"/>
                      <a:pt x="2117" y="1575"/>
                    </a:cubicBezTo>
                    <a:lnTo>
                      <a:pt x="2097" y="1563"/>
                    </a:lnTo>
                    <a:lnTo>
                      <a:pt x="2078" y="1549"/>
                    </a:lnTo>
                    <a:lnTo>
                      <a:pt x="2081" y="1550"/>
                    </a:lnTo>
                    <a:lnTo>
                      <a:pt x="2061" y="1545"/>
                    </a:lnTo>
                    <a:cubicBezTo>
                      <a:pt x="2061" y="1545"/>
                      <a:pt x="2060" y="1545"/>
                      <a:pt x="2059" y="1544"/>
                    </a:cubicBezTo>
                    <a:lnTo>
                      <a:pt x="2041" y="1534"/>
                    </a:lnTo>
                    <a:lnTo>
                      <a:pt x="2021" y="1525"/>
                    </a:lnTo>
                    <a:lnTo>
                      <a:pt x="2023" y="1526"/>
                    </a:lnTo>
                    <a:lnTo>
                      <a:pt x="2003" y="1521"/>
                    </a:lnTo>
                    <a:lnTo>
                      <a:pt x="1984" y="1517"/>
                    </a:lnTo>
                    <a:cubicBezTo>
                      <a:pt x="1982" y="1516"/>
                      <a:pt x="1979" y="1515"/>
                      <a:pt x="1978" y="1512"/>
                    </a:cubicBezTo>
                    <a:lnTo>
                      <a:pt x="1959" y="1467"/>
                    </a:lnTo>
                    <a:lnTo>
                      <a:pt x="1964" y="1472"/>
                    </a:lnTo>
                    <a:lnTo>
                      <a:pt x="1945" y="1466"/>
                    </a:lnTo>
                    <a:lnTo>
                      <a:pt x="1926" y="1460"/>
                    </a:lnTo>
                    <a:lnTo>
                      <a:pt x="1906" y="1455"/>
                    </a:lnTo>
                    <a:cubicBezTo>
                      <a:pt x="1904" y="1455"/>
                      <a:pt x="1903" y="1453"/>
                      <a:pt x="1901" y="1452"/>
                    </a:cubicBezTo>
                    <a:lnTo>
                      <a:pt x="1882" y="1422"/>
                    </a:lnTo>
                    <a:lnTo>
                      <a:pt x="1887" y="1425"/>
                    </a:lnTo>
                    <a:lnTo>
                      <a:pt x="1868" y="1420"/>
                    </a:lnTo>
                    <a:lnTo>
                      <a:pt x="1849" y="1417"/>
                    </a:lnTo>
                    <a:cubicBezTo>
                      <a:pt x="1847" y="1417"/>
                      <a:pt x="1846" y="1416"/>
                      <a:pt x="1845" y="1416"/>
                    </a:cubicBezTo>
                    <a:lnTo>
                      <a:pt x="1826" y="1400"/>
                    </a:lnTo>
                    <a:lnTo>
                      <a:pt x="1828" y="1401"/>
                    </a:lnTo>
                    <a:lnTo>
                      <a:pt x="1808" y="1393"/>
                    </a:lnTo>
                    <a:lnTo>
                      <a:pt x="1789" y="1384"/>
                    </a:lnTo>
                    <a:cubicBezTo>
                      <a:pt x="1788" y="1384"/>
                      <a:pt x="1787" y="1384"/>
                      <a:pt x="1787" y="1383"/>
                    </a:cubicBezTo>
                    <a:lnTo>
                      <a:pt x="1767" y="1367"/>
                    </a:lnTo>
                    <a:lnTo>
                      <a:pt x="1769" y="1368"/>
                    </a:lnTo>
                    <a:lnTo>
                      <a:pt x="1750" y="1359"/>
                    </a:lnTo>
                    <a:lnTo>
                      <a:pt x="1751" y="1360"/>
                    </a:lnTo>
                    <a:lnTo>
                      <a:pt x="1732" y="1354"/>
                    </a:lnTo>
                    <a:lnTo>
                      <a:pt x="1712" y="1349"/>
                    </a:lnTo>
                    <a:lnTo>
                      <a:pt x="1714" y="1349"/>
                    </a:lnTo>
                    <a:lnTo>
                      <a:pt x="1694" y="1347"/>
                    </a:lnTo>
                    <a:lnTo>
                      <a:pt x="1673" y="1344"/>
                    </a:lnTo>
                    <a:lnTo>
                      <a:pt x="1654" y="1338"/>
                    </a:lnTo>
                    <a:cubicBezTo>
                      <a:pt x="1653" y="1337"/>
                      <a:pt x="1652" y="1337"/>
                      <a:pt x="1651" y="1336"/>
                    </a:cubicBezTo>
                    <a:lnTo>
                      <a:pt x="1632" y="1319"/>
                    </a:lnTo>
                    <a:lnTo>
                      <a:pt x="1636" y="1321"/>
                    </a:lnTo>
                    <a:lnTo>
                      <a:pt x="1617" y="1320"/>
                    </a:lnTo>
                    <a:cubicBezTo>
                      <a:pt x="1616" y="1320"/>
                      <a:pt x="1616" y="1320"/>
                      <a:pt x="1615" y="1320"/>
                    </a:cubicBezTo>
                    <a:lnTo>
                      <a:pt x="1596" y="1314"/>
                    </a:lnTo>
                    <a:lnTo>
                      <a:pt x="1577" y="1308"/>
                    </a:lnTo>
                    <a:lnTo>
                      <a:pt x="1558" y="1304"/>
                    </a:lnTo>
                    <a:lnTo>
                      <a:pt x="1538" y="1300"/>
                    </a:lnTo>
                    <a:cubicBezTo>
                      <a:pt x="1536" y="1300"/>
                      <a:pt x="1534" y="1298"/>
                      <a:pt x="1533" y="1296"/>
                    </a:cubicBezTo>
                    <a:lnTo>
                      <a:pt x="1513" y="1257"/>
                    </a:lnTo>
                    <a:lnTo>
                      <a:pt x="1519" y="1262"/>
                    </a:lnTo>
                    <a:lnTo>
                      <a:pt x="1500" y="1259"/>
                    </a:lnTo>
                    <a:cubicBezTo>
                      <a:pt x="1499" y="1259"/>
                      <a:pt x="1499" y="1259"/>
                      <a:pt x="1498" y="1258"/>
                    </a:cubicBezTo>
                    <a:lnTo>
                      <a:pt x="1479" y="1250"/>
                    </a:lnTo>
                    <a:cubicBezTo>
                      <a:pt x="1478" y="1249"/>
                      <a:pt x="1477" y="1249"/>
                      <a:pt x="1476" y="1248"/>
                    </a:cubicBezTo>
                    <a:lnTo>
                      <a:pt x="1457" y="1229"/>
                    </a:lnTo>
                    <a:lnTo>
                      <a:pt x="1461" y="1231"/>
                    </a:lnTo>
                    <a:lnTo>
                      <a:pt x="1442" y="1229"/>
                    </a:lnTo>
                    <a:cubicBezTo>
                      <a:pt x="1440" y="1228"/>
                      <a:pt x="1438" y="1228"/>
                      <a:pt x="1437" y="1226"/>
                    </a:cubicBezTo>
                    <a:lnTo>
                      <a:pt x="1418" y="1205"/>
                    </a:lnTo>
                    <a:lnTo>
                      <a:pt x="1423" y="1208"/>
                    </a:lnTo>
                    <a:lnTo>
                      <a:pt x="1404" y="1206"/>
                    </a:lnTo>
                    <a:lnTo>
                      <a:pt x="1384" y="1205"/>
                    </a:lnTo>
                    <a:cubicBezTo>
                      <a:pt x="1384" y="1205"/>
                      <a:pt x="1383" y="1205"/>
                      <a:pt x="1382" y="1205"/>
                    </a:cubicBezTo>
                    <a:lnTo>
                      <a:pt x="1363" y="1199"/>
                    </a:lnTo>
                    <a:lnTo>
                      <a:pt x="1344" y="1193"/>
                    </a:lnTo>
                    <a:cubicBezTo>
                      <a:pt x="1343" y="1193"/>
                      <a:pt x="1342" y="1192"/>
                      <a:pt x="1341" y="1191"/>
                    </a:cubicBezTo>
                    <a:lnTo>
                      <a:pt x="1321" y="1174"/>
                    </a:lnTo>
                    <a:lnTo>
                      <a:pt x="1324" y="1176"/>
                    </a:lnTo>
                    <a:lnTo>
                      <a:pt x="1304" y="1168"/>
                    </a:lnTo>
                    <a:lnTo>
                      <a:pt x="1307" y="1169"/>
                    </a:lnTo>
                    <a:lnTo>
                      <a:pt x="1287" y="1167"/>
                    </a:lnTo>
                    <a:cubicBezTo>
                      <a:pt x="1286" y="1167"/>
                      <a:pt x="1284" y="1167"/>
                      <a:pt x="1283" y="1166"/>
                    </a:cubicBezTo>
                    <a:lnTo>
                      <a:pt x="1263" y="1150"/>
                    </a:lnTo>
                    <a:lnTo>
                      <a:pt x="1265" y="1151"/>
                    </a:lnTo>
                    <a:lnTo>
                      <a:pt x="1245" y="1141"/>
                    </a:lnTo>
                    <a:cubicBezTo>
                      <a:pt x="1245" y="1141"/>
                      <a:pt x="1244" y="1141"/>
                      <a:pt x="1244" y="1140"/>
                    </a:cubicBezTo>
                    <a:lnTo>
                      <a:pt x="1225" y="1124"/>
                    </a:lnTo>
                    <a:lnTo>
                      <a:pt x="1226" y="1125"/>
                    </a:lnTo>
                    <a:lnTo>
                      <a:pt x="1206" y="1115"/>
                    </a:lnTo>
                    <a:lnTo>
                      <a:pt x="1187" y="1104"/>
                    </a:lnTo>
                    <a:lnTo>
                      <a:pt x="1168" y="1094"/>
                    </a:lnTo>
                    <a:lnTo>
                      <a:pt x="1171" y="1095"/>
                    </a:lnTo>
                    <a:lnTo>
                      <a:pt x="1150" y="1093"/>
                    </a:lnTo>
                    <a:lnTo>
                      <a:pt x="1131" y="1088"/>
                    </a:lnTo>
                    <a:lnTo>
                      <a:pt x="1133" y="1089"/>
                    </a:lnTo>
                    <a:lnTo>
                      <a:pt x="1112" y="1088"/>
                    </a:lnTo>
                    <a:lnTo>
                      <a:pt x="1093" y="1085"/>
                    </a:lnTo>
                    <a:cubicBezTo>
                      <a:pt x="1092" y="1085"/>
                      <a:pt x="1091" y="1085"/>
                      <a:pt x="1091" y="1085"/>
                    </a:cubicBezTo>
                    <a:lnTo>
                      <a:pt x="1071" y="1076"/>
                    </a:lnTo>
                    <a:cubicBezTo>
                      <a:pt x="1071" y="1076"/>
                      <a:pt x="1070" y="1076"/>
                      <a:pt x="1070" y="1075"/>
                    </a:cubicBezTo>
                    <a:lnTo>
                      <a:pt x="1050" y="1060"/>
                    </a:lnTo>
                    <a:lnTo>
                      <a:pt x="1054" y="1061"/>
                    </a:lnTo>
                    <a:lnTo>
                      <a:pt x="1035" y="1059"/>
                    </a:lnTo>
                    <a:lnTo>
                      <a:pt x="1016" y="1057"/>
                    </a:lnTo>
                    <a:cubicBezTo>
                      <a:pt x="1014" y="1057"/>
                      <a:pt x="1012" y="1056"/>
                      <a:pt x="1011" y="1055"/>
                    </a:cubicBezTo>
                    <a:lnTo>
                      <a:pt x="992" y="1038"/>
                    </a:lnTo>
                    <a:lnTo>
                      <a:pt x="997" y="1040"/>
                    </a:lnTo>
                    <a:lnTo>
                      <a:pt x="978" y="1040"/>
                    </a:lnTo>
                    <a:cubicBezTo>
                      <a:pt x="977" y="1040"/>
                      <a:pt x="976" y="1040"/>
                      <a:pt x="975" y="1039"/>
                    </a:cubicBezTo>
                    <a:lnTo>
                      <a:pt x="956" y="1033"/>
                    </a:lnTo>
                    <a:lnTo>
                      <a:pt x="937" y="1027"/>
                    </a:lnTo>
                    <a:lnTo>
                      <a:pt x="917" y="1021"/>
                    </a:lnTo>
                    <a:lnTo>
                      <a:pt x="898" y="1016"/>
                    </a:lnTo>
                    <a:cubicBezTo>
                      <a:pt x="895" y="1015"/>
                      <a:pt x="893" y="1013"/>
                      <a:pt x="893" y="1011"/>
                    </a:cubicBezTo>
                    <a:lnTo>
                      <a:pt x="873" y="952"/>
                    </a:lnTo>
                    <a:lnTo>
                      <a:pt x="879" y="957"/>
                    </a:lnTo>
                    <a:lnTo>
                      <a:pt x="860" y="954"/>
                    </a:lnTo>
                    <a:cubicBezTo>
                      <a:pt x="858" y="953"/>
                      <a:pt x="855" y="952"/>
                      <a:pt x="854" y="950"/>
                    </a:cubicBezTo>
                    <a:lnTo>
                      <a:pt x="835" y="913"/>
                    </a:lnTo>
                    <a:lnTo>
                      <a:pt x="837" y="916"/>
                    </a:lnTo>
                    <a:lnTo>
                      <a:pt x="818" y="902"/>
                    </a:lnTo>
                    <a:lnTo>
                      <a:pt x="820" y="903"/>
                    </a:lnTo>
                    <a:lnTo>
                      <a:pt x="801" y="897"/>
                    </a:lnTo>
                    <a:cubicBezTo>
                      <a:pt x="800" y="896"/>
                      <a:pt x="800" y="896"/>
                      <a:pt x="799" y="896"/>
                    </a:cubicBezTo>
                    <a:lnTo>
                      <a:pt x="780" y="884"/>
                    </a:lnTo>
                    <a:lnTo>
                      <a:pt x="783" y="885"/>
                    </a:lnTo>
                    <a:lnTo>
                      <a:pt x="763" y="882"/>
                    </a:lnTo>
                    <a:cubicBezTo>
                      <a:pt x="763" y="882"/>
                      <a:pt x="762" y="881"/>
                      <a:pt x="762" y="881"/>
                    </a:cubicBezTo>
                    <a:lnTo>
                      <a:pt x="743" y="874"/>
                    </a:lnTo>
                    <a:lnTo>
                      <a:pt x="724" y="869"/>
                    </a:lnTo>
                    <a:cubicBezTo>
                      <a:pt x="723" y="869"/>
                      <a:pt x="722" y="868"/>
                      <a:pt x="721" y="868"/>
                    </a:cubicBezTo>
                    <a:lnTo>
                      <a:pt x="701" y="853"/>
                    </a:lnTo>
                    <a:lnTo>
                      <a:pt x="682" y="836"/>
                    </a:lnTo>
                    <a:lnTo>
                      <a:pt x="684" y="837"/>
                    </a:lnTo>
                    <a:lnTo>
                      <a:pt x="665" y="829"/>
                    </a:lnTo>
                    <a:cubicBezTo>
                      <a:pt x="663" y="829"/>
                      <a:pt x="662" y="828"/>
                      <a:pt x="662" y="827"/>
                    </a:cubicBezTo>
                    <a:lnTo>
                      <a:pt x="643" y="806"/>
                    </a:lnTo>
                    <a:lnTo>
                      <a:pt x="623" y="789"/>
                    </a:lnTo>
                    <a:lnTo>
                      <a:pt x="603" y="769"/>
                    </a:lnTo>
                    <a:lnTo>
                      <a:pt x="584" y="748"/>
                    </a:lnTo>
                    <a:lnTo>
                      <a:pt x="586" y="750"/>
                    </a:lnTo>
                    <a:lnTo>
                      <a:pt x="567" y="740"/>
                    </a:lnTo>
                    <a:lnTo>
                      <a:pt x="568" y="740"/>
                    </a:lnTo>
                    <a:lnTo>
                      <a:pt x="549" y="734"/>
                    </a:lnTo>
                    <a:cubicBezTo>
                      <a:pt x="548" y="734"/>
                      <a:pt x="547" y="733"/>
                      <a:pt x="546" y="732"/>
                    </a:cubicBezTo>
                    <a:lnTo>
                      <a:pt x="526" y="713"/>
                    </a:lnTo>
                    <a:lnTo>
                      <a:pt x="507" y="696"/>
                    </a:lnTo>
                    <a:lnTo>
                      <a:pt x="509" y="697"/>
                    </a:lnTo>
                    <a:lnTo>
                      <a:pt x="490" y="689"/>
                    </a:lnTo>
                    <a:cubicBezTo>
                      <a:pt x="489" y="688"/>
                      <a:pt x="488" y="688"/>
                      <a:pt x="488" y="687"/>
                    </a:cubicBezTo>
                    <a:lnTo>
                      <a:pt x="468" y="669"/>
                    </a:lnTo>
                    <a:cubicBezTo>
                      <a:pt x="468" y="669"/>
                      <a:pt x="468" y="669"/>
                      <a:pt x="467" y="668"/>
                    </a:cubicBezTo>
                    <a:lnTo>
                      <a:pt x="448" y="641"/>
                    </a:lnTo>
                    <a:lnTo>
                      <a:pt x="450" y="643"/>
                    </a:lnTo>
                    <a:lnTo>
                      <a:pt x="431" y="631"/>
                    </a:lnTo>
                    <a:cubicBezTo>
                      <a:pt x="430" y="630"/>
                      <a:pt x="430" y="630"/>
                      <a:pt x="429" y="630"/>
                    </a:cubicBezTo>
                    <a:lnTo>
                      <a:pt x="410" y="611"/>
                    </a:lnTo>
                    <a:lnTo>
                      <a:pt x="412" y="612"/>
                    </a:lnTo>
                    <a:lnTo>
                      <a:pt x="393" y="603"/>
                    </a:lnTo>
                    <a:lnTo>
                      <a:pt x="394" y="603"/>
                    </a:lnTo>
                    <a:lnTo>
                      <a:pt x="375" y="599"/>
                    </a:lnTo>
                    <a:lnTo>
                      <a:pt x="356" y="594"/>
                    </a:lnTo>
                    <a:cubicBezTo>
                      <a:pt x="354" y="594"/>
                      <a:pt x="353" y="593"/>
                      <a:pt x="351" y="591"/>
                    </a:cubicBezTo>
                    <a:lnTo>
                      <a:pt x="332" y="570"/>
                    </a:lnTo>
                    <a:lnTo>
                      <a:pt x="338" y="573"/>
                    </a:lnTo>
                    <a:lnTo>
                      <a:pt x="318" y="572"/>
                    </a:lnTo>
                    <a:lnTo>
                      <a:pt x="299" y="570"/>
                    </a:lnTo>
                    <a:cubicBezTo>
                      <a:pt x="296" y="570"/>
                      <a:pt x="294" y="569"/>
                      <a:pt x="293" y="567"/>
                    </a:cubicBezTo>
                    <a:lnTo>
                      <a:pt x="274" y="544"/>
                    </a:lnTo>
                    <a:lnTo>
                      <a:pt x="275" y="546"/>
                    </a:lnTo>
                    <a:lnTo>
                      <a:pt x="256" y="532"/>
                    </a:lnTo>
                    <a:cubicBezTo>
                      <a:pt x="254" y="531"/>
                      <a:pt x="253" y="530"/>
                      <a:pt x="253" y="528"/>
                    </a:cubicBezTo>
                    <a:lnTo>
                      <a:pt x="233" y="442"/>
                    </a:lnTo>
                    <a:lnTo>
                      <a:pt x="239" y="448"/>
                    </a:lnTo>
                    <a:lnTo>
                      <a:pt x="220" y="443"/>
                    </a:lnTo>
                    <a:cubicBezTo>
                      <a:pt x="218" y="442"/>
                      <a:pt x="216" y="441"/>
                      <a:pt x="215" y="439"/>
                    </a:cubicBezTo>
                    <a:lnTo>
                      <a:pt x="195" y="406"/>
                    </a:lnTo>
                    <a:cubicBezTo>
                      <a:pt x="195" y="405"/>
                      <a:pt x="195" y="404"/>
                      <a:pt x="194" y="404"/>
                    </a:cubicBezTo>
                    <a:lnTo>
                      <a:pt x="175" y="302"/>
                    </a:lnTo>
                    <a:lnTo>
                      <a:pt x="177" y="305"/>
                    </a:lnTo>
                    <a:lnTo>
                      <a:pt x="157" y="280"/>
                    </a:lnTo>
                    <a:cubicBezTo>
                      <a:pt x="157" y="279"/>
                      <a:pt x="156" y="279"/>
                      <a:pt x="156" y="278"/>
                    </a:cubicBezTo>
                    <a:lnTo>
                      <a:pt x="136" y="211"/>
                    </a:lnTo>
                    <a:lnTo>
                      <a:pt x="139" y="214"/>
                    </a:lnTo>
                    <a:lnTo>
                      <a:pt x="119" y="195"/>
                    </a:lnTo>
                    <a:cubicBezTo>
                      <a:pt x="119" y="195"/>
                      <a:pt x="118" y="194"/>
                      <a:pt x="118" y="194"/>
                    </a:cubicBezTo>
                    <a:lnTo>
                      <a:pt x="99" y="161"/>
                    </a:lnTo>
                    <a:lnTo>
                      <a:pt x="102" y="164"/>
                    </a:lnTo>
                    <a:lnTo>
                      <a:pt x="81" y="153"/>
                    </a:lnTo>
                    <a:lnTo>
                      <a:pt x="62" y="140"/>
                    </a:lnTo>
                    <a:lnTo>
                      <a:pt x="63" y="140"/>
                    </a:lnTo>
                    <a:lnTo>
                      <a:pt x="44" y="132"/>
                    </a:lnTo>
                    <a:cubicBezTo>
                      <a:pt x="42" y="131"/>
                      <a:pt x="40" y="129"/>
                      <a:pt x="39" y="126"/>
                    </a:cubicBezTo>
                    <a:lnTo>
                      <a:pt x="20" y="48"/>
                    </a:lnTo>
                    <a:lnTo>
                      <a:pt x="21" y="50"/>
                    </a:lnTo>
                    <a:lnTo>
                      <a:pt x="1" y="12"/>
                    </a:lnTo>
                    <a:lnTo>
                      <a:pt x="16" y="8"/>
                    </a:lnTo>
                    <a:lnTo>
                      <a:pt x="16" y="3912"/>
                    </a:lnTo>
                    <a:close/>
                  </a:path>
                </a:pathLst>
              </a:custGeom>
              <a:solidFill>
                <a:srgbClr val="77933C"/>
              </a:solidFill>
              <a:ln w="0" cap="flat">
                <a:solidFill>
                  <a:srgbClr val="77933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32" name="Rectangle 16"/>
              <p:cNvSpPr>
                <a:spLocks noChangeArrowheads="1"/>
              </p:cNvSpPr>
              <p:nvPr/>
            </p:nvSpPr>
            <p:spPr bwMode="auto">
              <a:xfrm>
                <a:off x="2328" y="1413"/>
                <a:ext cx="6" cy="1494"/>
              </a:xfrm>
              <a:prstGeom prst="rect">
                <a:avLst/>
              </a:prstGeom>
              <a:solidFill>
                <a:srgbClr val="868686"/>
              </a:solidFill>
              <a:ln w="6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33" name="Freeform 17"/>
              <p:cNvSpPr>
                <a:spLocks noEditPoints="1"/>
              </p:cNvSpPr>
              <p:nvPr/>
            </p:nvSpPr>
            <p:spPr bwMode="auto">
              <a:xfrm>
                <a:off x="2289" y="1410"/>
                <a:ext cx="42" cy="1500"/>
              </a:xfrm>
              <a:custGeom>
                <a:avLst/>
                <a:gdLst/>
                <a:ahLst/>
                <a:cxnLst>
                  <a:cxn ang="0">
                    <a:pos x="0" y="1494"/>
                  </a:cxn>
                  <a:cxn ang="0">
                    <a:pos x="42" y="1494"/>
                  </a:cxn>
                  <a:cxn ang="0">
                    <a:pos x="42" y="1500"/>
                  </a:cxn>
                  <a:cxn ang="0">
                    <a:pos x="0" y="1500"/>
                  </a:cxn>
                  <a:cxn ang="0">
                    <a:pos x="0" y="1494"/>
                  </a:cxn>
                  <a:cxn ang="0">
                    <a:pos x="0" y="1242"/>
                  </a:cxn>
                  <a:cxn ang="0">
                    <a:pos x="42" y="1242"/>
                  </a:cxn>
                  <a:cxn ang="0">
                    <a:pos x="42" y="1248"/>
                  </a:cxn>
                  <a:cxn ang="0">
                    <a:pos x="0" y="1248"/>
                  </a:cxn>
                  <a:cxn ang="0">
                    <a:pos x="0" y="1242"/>
                  </a:cxn>
                  <a:cxn ang="0">
                    <a:pos x="0" y="996"/>
                  </a:cxn>
                  <a:cxn ang="0">
                    <a:pos x="42" y="996"/>
                  </a:cxn>
                  <a:cxn ang="0">
                    <a:pos x="42" y="1002"/>
                  </a:cxn>
                  <a:cxn ang="0">
                    <a:pos x="0" y="1002"/>
                  </a:cxn>
                  <a:cxn ang="0">
                    <a:pos x="0" y="996"/>
                  </a:cxn>
                  <a:cxn ang="0">
                    <a:pos x="0" y="744"/>
                  </a:cxn>
                  <a:cxn ang="0">
                    <a:pos x="42" y="744"/>
                  </a:cxn>
                  <a:cxn ang="0">
                    <a:pos x="42" y="750"/>
                  </a:cxn>
                  <a:cxn ang="0">
                    <a:pos x="0" y="750"/>
                  </a:cxn>
                  <a:cxn ang="0">
                    <a:pos x="0" y="744"/>
                  </a:cxn>
                  <a:cxn ang="0">
                    <a:pos x="0" y="498"/>
                  </a:cxn>
                  <a:cxn ang="0">
                    <a:pos x="42" y="498"/>
                  </a:cxn>
                  <a:cxn ang="0">
                    <a:pos x="42" y="504"/>
                  </a:cxn>
                  <a:cxn ang="0">
                    <a:pos x="0" y="504"/>
                  </a:cxn>
                  <a:cxn ang="0">
                    <a:pos x="0" y="498"/>
                  </a:cxn>
                  <a:cxn ang="0">
                    <a:pos x="0" y="246"/>
                  </a:cxn>
                  <a:cxn ang="0">
                    <a:pos x="42" y="246"/>
                  </a:cxn>
                  <a:cxn ang="0">
                    <a:pos x="42" y="252"/>
                  </a:cxn>
                  <a:cxn ang="0">
                    <a:pos x="0" y="252"/>
                  </a:cxn>
                  <a:cxn ang="0">
                    <a:pos x="0" y="24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2" h="1500">
                    <a:moveTo>
                      <a:pt x="0" y="1494"/>
                    </a:moveTo>
                    <a:lnTo>
                      <a:pt x="42" y="1494"/>
                    </a:lnTo>
                    <a:lnTo>
                      <a:pt x="42" y="1500"/>
                    </a:lnTo>
                    <a:lnTo>
                      <a:pt x="0" y="1500"/>
                    </a:lnTo>
                    <a:lnTo>
                      <a:pt x="0" y="1494"/>
                    </a:lnTo>
                    <a:close/>
                    <a:moveTo>
                      <a:pt x="0" y="1242"/>
                    </a:moveTo>
                    <a:lnTo>
                      <a:pt x="42" y="1242"/>
                    </a:lnTo>
                    <a:lnTo>
                      <a:pt x="42" y="1248"/>
                    </a:lnTo>
                    <a:lnTo>
                      <a:pt x="0" y="1248"/>
                    </a:lnTo>
                    <a:lnTo>
                      <a:pt x="0" y="1242"/>
                    </a:lnTo>
                    <a:close/>
                    <a:moveTo>
                      <a:pt x="0" y="996"/>
                    </a:moveTo>
                    <a:lnTo>
                      <a:pt x="42" y="996"/>
                    </a:lnTo>
                    <a:lnTo>
                      <a:pt x="42" y="1002"/>
                    </a:lnTo>
                    <a:lnTo>
                      <a:pt x="0" y="1002"/>
                    </a:lnTo>
                    <a:lnTo>
                      <a:pt x="0" y="996"/>
                    </a:lnTo>
                    <a:close/>
                    <a:moveTo>
                      <a:pt x="0" y="744"/>
                    </a:moveTo>
                    <a:lnTo>
                      <a:pt x="42" y="744"/>
                    </a:lnTo>
                    <a:lnTo>
                      <a:pt x="42" y="750"/>
                    </a:lnTo>
                    <a:lnTo>
                      <a:pt x="0" y="750"/>
                    </a:lnTo>
                    <a:lnTo>
                      <a:pt x="0" y="744"/>
                    </a:lnTo>
                    <a:close/>
                    <a:moveTo>
                      <a:pt x="0" y="498"/>
                    </a:moveTo>
                    <a:lnTo>
                      <a:pt x="42" y="498"/>
                    </a:lnTo>
                    <a:lnTo>
                      <a:pt x="42" y="504"/>
                    </a:lnTo>
                    <a:lnTo>
                      <a:pt x="0" y="504"/>
                    </a:lnTo>
                    <a:lnTo>
                      <a:pt x="0" y="498"/>
                    </a:lnTo>
                    <a:close/>
                    <a:moveTo>
                      <a:pt x="0" y="246"/>
                    </a:moveTo>
                    <a:lnTo>
                      <a:pt x="42" y="246"/>
                    </a:lnTo>
                    <a:lnTo>
                      <a:pt x="42" y="252"/>
                    </a:lnTo>
                    <a:lnTo>
                      <a:pt x="0" y="252"/>
                    </a:lnTo>
                    <a:lnTo>
                      <a:pt x="0" y="246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6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8834" name="Rectangle 18"/>
              <p:cNvSpPr>
                <a:spLocks noChangeArrowheads="1"/>
              </p:cNvSpPr>
              <p:nvPr/>
            </p:nvSpPr>
            <p:spPr bwMode="auto">
              <a:xfrm>
                <a:off x="2187" y="2824"/>
                <a:ext cx="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35" name="Rectangle 19"/>
              <p:cNvSpPr>
                <a:spLocks noChangeArrowheads="1"/>
              </p:cNvSpPr>
              <p:nvPr/>
            </p:nvSpPr>
            <p:spPr bwMode="auto">
              <a:xfrm>
                <a:off x="2122" y="2575"/>
                <a:ext cx="13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36" name="Rectangle 20"/>
              <p:cNvSpPr>
                <a:spLocks noChangeArrowheads="1"/>
              </p:cNvSpPr>
              <p:nvPr/>
            </p:nvSpPr>
            <p:spPr bwMode="auto">
              <a:xfrm>
                <a:off x="2056" y="2326"/>
                <a:ext cx="1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37" name="Rectangle 21"/>
              <p:cNvSpPr>
                <a:spLocks noChangeArrowheads="1"/>
              </p:cNvSpPr>
              <p:nvPr/>
            </p:nvSpPr>
            <p:spPr bwMode="auto">
              <a:xfrm>
                <a:off x="2120" y="2078"/>
                <a:ext cx="13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38" name="Rectangle 22"/>
              <p:cNvSpPr>
                <a:spLocks noChangeArrowheads="1"/>
              </p:cNvSpPr>
              <p:nvPr/>
            </p:nvSpPr>
            <p:spPr bwMode="auto">
              <a:xfrm>
                <a:off x="2054" y="1829"/>
                <a:ext cx="19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10K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39" name="Rectangle 23"/>
              <p:cNvSpPr>
                <a:spLocks noChangeArrowheads="1"/>
              </p:cNvSpPr>
              <p:nvPr/>
            </p:nvSpPr>
            <p:spPr bwMode="auto">
              <a:xfrm>
                <a:off x="1988" y="1581"/>
                <a:ext cx="26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100K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8840" name="Rectangle 24"/>
              <p:cNvSpPr>
                <a:spLocks noChangeArrowheads="1"/>
              </p:cNvSpPr>
              <p:nvPr/>
            </p:nvSpPr>
            <p:spPr bwMode="auto">
              <a:xfrm>
                <a:off x="2077" y="1332"/>
                <a:ext cx="1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+mj-lt"/>
                  </a:rPr>
                  <a:t>1M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5791200" y="4343400"/>
              <a:ext cx="1572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BFBFBF"/>
                  </a:solidFill>
                  <a:effectLst/>
                  <a:latin typeface="+mj-lt"/>
                </a:rPr>
                <a:t>Languages by Rank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 rot="16200000">
              <a:off x="3460577" y="2864024"/>
              <a:ext cx="17070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BFBFBF"/>
                  </a:solidFill>
                  <a:effectLst/>
                  <a:latin typeface="+mj-lt"/>
                </a:rPr>
                <a:t># Articles (Log Scale)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104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Wikipedia Oct’08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5" name="Group 52"/>
          <p:cNvGrpSpPr/>
          <p:nvPr/>
        </p:nvGrpSpPr>
        <p:grpSpPr>
          <a:xfrm>
            <a:off x="228600" y="1295400"/>
            <a:ext cx="1676400" cy="1447800"/>
            <a:chOff x="228600" y="1295400"/>
            <a:chExt cx="1676400" cy="1447800"/>
          </a:xfrm>
        </p:grpSpPr>
        <p:sp>
          <p:nvSpPr>
            <p:cNvPr id="32" name="Oval 31"/>
            <p:cNvSpPr/>
            <p:nvPr/>
          </p:nvSpPr>
          <p:spPr>
            <a:xfrm>
              <a:off x="1752600" y="25908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6200000" flipV="1">
              <a:off x="1371600" y="2209800"/>
              <a:ext cx="685800" cy="22860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81000" y="1981200"/>
              <a:ext cx="1219200" cy="158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28600" y="1295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English (22%)</a:t>
              </a:r>
            </a:p>
            <a:p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2.5M articles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3276600" y="1371600"/>
            <a:ext cx="5029200" cy="1447800"/>
            <a:chOff x="3276600" y="1371600"/>
            <a:chExt cx="5029200" cy="1447800"/>
          </a:xfrm>
        </p:grpSpPr>
        <p:grpSp>
          <p:nvGrpSpPr>
            <p:cNvPr id="7" name="Group 46"/>
            <p:cNvGrpSpPr/>
            <p:nvPr/>
          </p:nvGrpSpPr>
          <p:grpSpPr>
            <a:xfrm flipH="1">
              <a:off x="3373315" y="2057400"/>
              <a:ext cx="4932485" cy="685800"/>
              <a:chOff x="2286000" y="2057400"/>
              <a:chExt cx="1066800" cy="6858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16200000" flipV="1">
                <a:off x="2895600" y="2286000"/>
                <a:ext cx="685800" cy="228600"/>
              </a:xfrm>
              <a:prstGeom prst="line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2286000" y="2057400"/>
                <a:ext cx="838200" cy="1588"/>
              </a:xfrm>
              <a:prstGeom prst="line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243754" y="1371600"/>
              <a:ext cx="4062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250+ other languages</a:t>
              </a:r>
            </a:p>
            <a:p>
              <a:pPr algn="r"/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8.8M articles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276600" y="26670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000" y="4953000"/>
            <a:ext cx="16998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11.4M Articles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Compute weakly connected components</a:t>
            </a:r>
          </a:p>
          <a:p>
            <a:r>
              <a:rPr lang="en-US" dirty="0" smtClean="0"/>
              <a:t>Not perfect solution</a:t>
            </a:r>
          </a:p>
          <a:p>
            <a:pPr lvl="1"/>
            <a:r>
              <a:rPr lang="en-US" dirty="0" smtClean="0"/>
              <a:t>Some topics split among multiple pages</a:t>
            </a:r>
          </a:p>
          <a:p>
            <a:pPr lvl="1"/>
            <a:r>
              <a:rPr lang="en-US" dirty="0" smtClean="0"/>
              <a:t>Future work to recombine</a:t>
            </a:r>
            <a:endParaRPr lang="en-US" dirty="0"/>
          </a:p>
        </p:txBody>
      </p:sp>
      <p:grpSp>
        <p:nvGrpSpPr>
          <p:cNvPr id="7" name="Group 4"/>
          <p:cNvGrpSpPr/>
          <p:nvPr/>
        </p:nvGrpSpPr>
        <p:grpSpPr>
          <a:xfrm>
            <a:off x="2667000" y="6124809"/>
            <a:ext cx="6324600" cy="580791"/>
            <a:chOff x="1447800" y="2109905"/>
            <a:chExt cx="6324600" cy="580791"/>
          </a:xfrm>
        </p:grpSpPr>
        <p:pic>
          <p:nvPicPr>
            <p:cNvPr id="8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1099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ight Arrow 8"/>
            <p:cNvSpPr/>
            <p:nvPr/>
          </p:nvSpPr>
          <p:spPr>
            <a:xfrm>
              <a:off x="2108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63800" y="2209800"/>
              <a:ext cx="1371600" cy="3810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Page Alignment</a:t>
              </a:r>
              <a:endParaRPr lang="en-US" sz="12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41800" y="22098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48400" y="22098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892800" y="22479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4038600"/>
            <a:ext cx="7620000" cy="2121932"/>
            <a:chOff x="-228600" y="3962400"/>
            <a:chExt cx="7620000" cy="2121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3962400"/>
              <a:ext cx="511492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-228600" y="4267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C000"/>
                  </a:solidFill>
                </a:rPr>
                <a:t>Cluster</a:t>
              </a:r>
            </a:p>
            <a:p>
              <a:pPr algn="r"/>
              <a:r>
                <a:rPr lang="en-US" dirty="0" smtClean="0">
                  <a:solidFill>
                    <a:srgbClr val="FFC000"/>
                  </a:solidFill>
                </a:rPr>
                <a:t>Instances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67000" y="5715000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# articles in original cluster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Infobox</a:t>
            </a:r>
            <a:r>
              <a:rPr lang="en-US" dirty="0" smtClean="0"/>
              <a:t> Key Alignment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  <a:effectLst/>
        </p:grpSpPr>
        <p:sp>
          <p:nvSpPr>
            <p:cNvPr id="17" name="Right Arrow 16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  <a:effectLst/>
        </p:grpSpPr>
        <p:sp>
          <p:nvSpPr>
            <p:cNvPr id="20" name="Right Arrow 19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16" name="Group 44"/>
          <p:cNvGrpSpPr/>
          <p:nvPr/>
        </p:nvGrpSpPr>
        <p:grpSpPr>
          <a:xfrm>
            <a:off x="6248400" y="2476788"/>
            <a:ext cx="1828800" cy="990600"/>
            <a:chOff x="6248400" y="3009612"/>
            <a:chExt cx="1828800" cy="990600"/>
          </a:xfrm>
          <a:effectLst/>
        </p:grpSpPr>
        <p:sp>
          <p:nvSpPr>
            <p:cNvPr id="23" name="Right Arrow 22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2514600" y="1828800"/>
            <a:ext cx="6019800" cy="3962400"/>
            <a:chOff x="2514600" y="1828800"/>
            <a:chExt cx="6019800" cy="1678983"/>
          </a:xfrm>
          <a:effectLst/>
        </p:grpSpPr>
        <p:sp>
          <p:nvSpPr>
            <p:cNvPr id="13" name="Rounded Rectangle 12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57400" y="3657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p(country/name = pays/nom) = .9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7000" y="4267200"/>
            <a:ext cx="5638800" cy="132343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name = France = France = nom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name = Canada = Canada = nom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United States of America =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États-Unis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d'Amérique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on Equality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i="1" dirty="0" smtClean="0"/>
              <a:t>Tom Cruise 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fr-FR" sz="2800" i="1" dirty="0" smtClean="0"/>
              <a:t> Cruise, Thomas</a:t>
            </a:r>
          </a:p>
          <a:p>
            <a:r>
              <a:rPr lang="fr-FR" sz="2800" i="1" dirty="0" smtClean="0"/>
              <a:t>États-Unis d'Amérique 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fr-FR" sz="2800" dirty="0" smtClean="0"/>
              <a:t> </a:t>
            </a:r>
            <a:r>
              <a:rPr lang="fr-FR" sz="2800" i="1" dirty="0" smtClean="0"/>
              <a:t>United States of </a:t>
            </a:r>
            <a:r>
              <a:rPr lang="fr-FR" sz="2800" i="1" dirty="0" err="1" smtClean="0"/>
              <a:t>America</a:t>
            </a:r>
            <a:r>
              <a:rPr lang="en-US" sz="2800" i="1" dirty="0" smtClean="0"/>
              <a:t> </a:t>
            </a:r>
            <a:endParaRPr lang="fr-FR" sz="2800" i="1" dirty="0" smtClean="0"/>
          </a:p>
          <a:p>
            <a:r>
              <a:rPr lang="fr-FR" sz="2800" i="1" dirty="0" smtClean="0"/>
              <a:t>12000,00</a:t>
            </a:r>
            <a:r>
              <a:rPr lang="fr-FR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fr-FR" sz="2800" dirty="0" smtClean="0"/>
              <a:t> </a:t>
            </a:r>
            <a:r>
              <a:rPr lang="fr-FR" sz="2800" i="1" dirty="0" smtClean="0"/>
              <a:t>12,000.00</a:t>
            </a:r>
          </a:p>
          <a:p>
            <a:r>
              <a:rPr lang="en-US" sz="2800" i="1" dirty="0" smtClean="0"/>
              <a:t>12 Km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en-US" sz="2800" dirty="0" smtClean="0"/>
              <a:t> </a:t>
            </a:r>
            <a:r>
              <a:rPr lang="en-US" sz="2800" i="1" dirty="0" smtClean="0"/>
              <a:t>7.45 miles</a:t>
            </a:r>
          </a:p>
          <a:p>
            <a:r>
              <a:rPr lang="en-US" sz="2800" i="1" dirty="0" err="1" smtClean="0"/>
              <a:t>Pingtung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en-US" sz="2800" dirty="0" smtClean="0"/>
              <a:t> </a:t>
            </a:r>
            <a:r>
              <a:rPr lang="en-US" sz="2800" i="1" dirty="0" smtClean="0"/>
              <a:t>Taiwan</a:t>
            </a:r>
          </a:p>
          <a:p>
            <a:r>
              <a:rPr lang="en-US" sz="2800" i="1" dirty="0" smtClean="0"/>
              <a:t>raisin</a:t>
            </a:r>
            <a:r>
              <a:rPr lang="en-US" sz="2800" dirty="0" smtClean="0">
                <a:latin typeface="Cambria Math"/>
                <a:ea typeface="Cambria Math"/>
              </a:rPr>
              <a:t>≟</a:t>
            </a:r>
            <a:r>
              <a:rPr lang="en-US" sz="2800" dirty="0" smtClean="0"/>
              <a:t> </a:t>
            </a:r>
            <a:r>
              <a:rPr lang="en-US" sz="2800" i="1" dirty="0" smtClean="0"/>
              <a:t>raisin</a:t>
            </a:r>
          </a:p>
          <a:p>
            <a:endParaRPr lang="en-US" sz="2800" i="1" dirty="0" smtClean="0"/>
          </a:p>
          <a:p>
            <a:r>
              <a:rPr lang="en-US" sz="2800" dirty="0" smtClean="0"/>
              <a:t>Solution: build a single classifier that decides on equality</a:t>
            </a:r>
          </a:p>
          <a:p>
            <a:endParaRPr lang="en-US" sz="2800" i="1" dirty="0" smtClean="0"/>
          </a:p>
          <a:p>
            <a:endParaRPr lang="en-US" sz="28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Infobox</a:t>
            </a:r>
            <a:r>
              <a:rPr lang="en-US" dirty="0" smtClean="0"/>
              <a:t> Key Alignment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  <a:effectLst/>
        </p:grpSpPr>
        <p:sp>
          <p:nvSpPr>
            <p:cNvPr id="17" name="Right Arrow 16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  <a:effectLst/>
        </p:grpSpPr>
        <p:sp>
          <p:nvSpPr>
            <p:cNvPr id="20" name="Right Arrow 19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22" name="Group 44"/>
          <p:cNvGrpSpPr/>
          <p:nvPr/>
        </p:nvGrpSpPr>
        <p:grpSpPr>
          <a:xfrm>
            <a:off x="6248400" y="2476788"/>
            <a:ext cx="1828800" cy="990600"/>
            <a:chOff x="6248400" y="3009612"/>
            <a:chExt cx="1828800" cy="990600"/>
          </a:xfrm>
          <a:effectLst/>
        </p:grpSpPr>
        <p:sp>
          <p:nvSpPr>
            <p:cNvPr id="23" name="Right Arrow 22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4600" y="1828800"/>
            <a:ext cx="6019800" cy="3962400"/>
            <a:chOff x="2514600" y="1828800"/>
            <a:chExt cx="6019800" cy="1678983"/>
          </a:xfrm>
          <a:effectLst/>
        </p:grpSpPr>
        <p:sp>
          <p:nvSpPr>
            <p:cNvPr id="13" name="Rounded Rectangle 12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76600"/>
            <a:ext cx="5105400" cy="2133600"/>
            <a:chOff x="2895600" y="3276600"/>
            <a:chExt cx="5105400" cy="2133600"/>
          </a:xfrm>
          <a:effectLst/>
        </p:grpSpPr>
        <p:sp>
          <p:nvSpPr>
            <p:cNvPr id="25" name="Isosceles Triangle 24"/>
            <p:cNvSpPr/>
            <p:nvPr/>
          </p:nvSpPr>
          <p:spPr>
            <a:xfrm>
              <a:off x="2895600" y="3276600"/>
              <a:ext cx="5105400" cy="1143000"/>
            </a:xfrm>
            <a:prstGeom prst="triangle">
              <a:avLst>
                <a:gd name="adj" fmla="val 49627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57600" y="4419600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Single Instance Classifier</a:t>
              </a:r>
              <a:endParaRPr lang="en-US" b="1" dirty="0"/>
            </a:p>
          </p:txBody>
        </p:sp>
        <p:grpSp>
          <p:nvGrpSpPr>
            <p:cNvPr id="29" name="Group 43"/>
            <p:cNvGrpSpPr/>
            <p:nvPr/>
          </p:nvGrpSpPr>
          <p:grpSpPr>
            <a:xfrm>
              <a:off x="5257800" y="4419600"/>
              <a:ext cx="1828800" cy="990600"/>
              <a:chOff x="4343400" y="3009612"/>
              <a:chExt cx="1828800" cy="990600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4343400" y="3276312"/>
                <a:ext cx="304800" cy="457200"/>
              </a:xfrm>
              <a:prstGeom prst="right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724400" y="3009612"/>
                <a:ext cx="1447800" cy="990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Probability Estimation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Features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Correlation Features</a:t>
            </a:r>
          </a:p>
          <a:p>
            <a:r>
              <a:rPr lang="en-US" sz="2800" dirty="0" smtClean="0"/>
              <a:t>Translation Features </a:t>
            </a:r>
          </a:p>
          <a:p>
            <a:r>
              <a:rPr lang="en-US" sz="2800" dirty="0" smtClean="0"/>
              <a:t>Equality features</a:t>
            </a:r>
          </a:p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N-gram features</a:t>
            </a:r>
          </a:p>
          <a:p>
            <a:r>
              <a:rPr lang="en-US" sz="2800" dirty="0" smtClean="0"/>
              <a:t>Cluster ID Features</a:t>
            </a:r>
          </a:p>
          <a:p>
            <a:r>
              <a:rPr lang="en-US" sz="2800" dirty="0" smtClean="0"/>
              <a:t>Language Features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4400" y="2667000"/>
            <a:ext cx="2672862" cy="1828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Single Instance Classifier</a:t>
            </a:r>
          </a:p>
          <a:p>
            <a:pPr algn="ctr"/>
            <a:r>
              <a:rPr lang="en-US" dirty="0" smtClean="0"/>
              <a:t>(are two values equal?)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3886200" y="1676400"/>
            <a:ext cx="609600" cy="3962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Features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Word features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Correlation Features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Translation Features 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Equality features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Word features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N-gram features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 ID Features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Features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4400" y="2667000"/>
            <a:ext cx="2672862" cy="1828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Single Instance Classifier</a:t>
            </a:r>
          </a:p>
          <a:p>
            <a:pPr algn="ctr"/>
            <a:r>
              <a:rPr lang="en-US" dirty="0" smtClean="0"/>
              <a:t>(are two values equal?)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3886200" y="1676400"/>
            <a:ext cx="609600" cy="3962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Features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</a:p>
          <a:p>
            <a:pPr lvl="1"/>
            <a:r>
              <a:rPr lang="en-US" dirty="0" smtClean="0"/>
              <a:t>Transform phrase into bag of words</a:t>
            </a:r>
          </a:p>
          <a:p>
            <a:pPr lvl="2"/>
            <a:r>
              <a:rPr lang="en-US" sz="2000" dirty="0" smtClean="0"/>
              <a:t>The Great Gatsby = {</a:t>
            </a:r>
            <a:r>
              <a:rPr lang="en-US" sz="2000" dirty="0" err="1" smtClean="0"/>
              <a:t>gatsby,great,the</a:t>
            </a:r>
            <a:r>
              <a:rPr lang="en-US" sz="2000" dirty="0" smtClean="0"/>
              <a:t>}  = Great Gatsby, The</a:t>
            </a:r>
            <a:endParaRPr lang="en-US" dirty="0" smtClean="0"/>
          </a:p>
          <a:p>
            <a:pPr lvl="1"/>
            <a:r>
              <a:rPr lang="en-US" dirty="0" smtClean="0"/>
              <a:t>Compare through Dice coefficient</a:t>
            </a:r>
          </a:p>
          <a:p>
            <a:pPr lvl="2"/>
            <a:r>
              <a:rPr lang="en-US" dirty="0" smtClean="0"/>
              <a:t>2 * | X </a:t>
            </a:r>
            <a:r>
              <a:rPr lang="en-US" dirty="0" smtClean="0">
                <a:ea typeface="Cambria Math"/>
              </a:rPr>
              <a:t>⋂ Y | / (|X| + |Y|)</a:t>
            </a:r>
            <a:endParaRPr lang="en-US" dirty="0" smtClean="0"/>
          </a:p>
          <a:p>
            <a:pPr lvl="1"/>
            <a:r>
              <a:rPr lang="en-US" dirty="0" smtClean="0"/>
              <a:t>More words in common, more likely to be equal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PanDictionary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sense disambiguated pan-lingual dictionary</a:t>
            </a:r>
          </a:p>
          <a:p>
            <a:r>
              <a:rPr lang="en-US" dirty="0" smtClean="0"/>
              <a:t>Translate each term in bag to (all possible) translations in target language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>
                <a:solidFill>
                  <a:srgbClr val="FFFF00"/>
                </a:solidFill>
              </a:rPr>
              <a:t>public</a:t>
            </a:r>
            <a:r>
              <a:rPr lang="en-US" dirty="0" err="1" smtClean="0"/>
              <a:t>,university</a:t>
            </a:r>
            <a:r>
              <a:rPr lang="en-US" dirty="0" smtClean="0"/>
              <a:t>} = {</a:t>
            </a:r>
            <a:r>
              <a:rPr lang="en-US" dirty="0" err="1" smtClean="0">
                <a:solidFill>
                  <a:srgbClr val="FFFF00"/>
                </a:solidFill>
              </a:rPr>
              <a:t>publique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ouvert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universelle</a:t>
            </a:r>
            <a:r>
              <a:rPr lang="en-US" dirty="0" smtClean="0"/>
              <a:t>,…,</a:t>
            </a:r>
            <a:r>
              <a:rPr lang="en-US" dirty="0" err="1" smtClean="0"/>
              <a:t>université</a:t>
            </a:r>
            <a:r>
              <a:rPr lang="en-US" dirty="0" smtClean="0"/>
              <a:t>, </a:t>
            </a:r>
            <a:r>
              <a:rPr lang="en-US" dirty="0" err="1" smtClean="0"/>
              <a:t>académie</a:t>
            </a:r>
            <a:r>
              <a:rPr lang="en-US" dirty="0" smtClean="0"/>
              <a:t>, </a:t>
            </a:r>
            <a:r>
              <a:rPr lang="en-US" dirty="0" err="1" smtClean="0"/>
              <a:t>collège</a:t>
            </a:r>
            <a:r>
              <a:rPr lang="en-US" dirty="0" smtClean="0"/>
              <a:t>,…}</a:t>
            </a:r>
          </a:p>
          <a:p>
            <a:r>
              <a:rPr lang="en-US" dirty="0" smtClean="0"/>
              <a:t> Count overlap to target 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publique</a:t>
            </a:r>
            <a:r>
              <a:rPr lang="en-US" dirty="0" smtClean="0"/>
              <a:t> </a:t>
            </a:r>
            <a:r>
              <a:rPr lang="en-US" dirty="0" err="1" smtClean="0"/>
              <a:t>université</a:t>
            </a:r>
            <a:r>
              <a:rPr lang="en-US" dirty="0" smtClean="0"/>
              <a:t>}</a:t>
            </a:r>
            <a:endParaRPr lang="en-US" dirty="0"/>
          </a:p>
        </p:txBody>
      </p:sp>
      <p:grpSp>
        <p:nvGrpSpPr>
          <p:cNvPr id="6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ight Arrow 7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Features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1828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Pays/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Superficie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Totale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= 12 Km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Country/Area = 4.6332 Miles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8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1981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Hack: Hard code all transformations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3528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Better: Learn conversions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We know that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Pays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infoboxes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are frequently paired with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Country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infoboxes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Test all pairs of keys with numerical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Features</a:t>
            </a:r>
            <a:endParaRPr lang="en-US" dirty="0"/>
          </a:p>
        </p:txBody>
      </p:sp>
      <p:grpSp>
        <p:nvGrpSpPr>
          <p:cNvPr id="91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92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" name="Right Arrow 92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76" name="AutoShape 80"/>
          <p:cNvSpPr>
            <a:spLocks noChangeAspect="1" noChangeArrowheads="1" noTextEdit="1"/>
          </p:cNvSpPr>
          <p:nvPr/>
        </p:nvSpPr>
        <p:spPr bwMode="auto">
          <a:xfrm>
            <a:off x="1447800" y="1828800"/>
            <a:ext cx="6477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8" name="Freeform 82"/>
          <p:cNvSpPr>
            <a:spLocks noEditPoints="1"/>
          </p:cNvSpPr>
          <p:nvPr/>
        </p:nvSpPr>
        <p:spPr bwMode="auto">
          <a:xfrm>
            <a:off x="2287588" y="2070100"/>
            <a:ext cx="5270500" cy="2305050"/>
          </a:xfrm>
          <a:custGeom>
            <a:avLst/>
            <a:gdLst/>
            <a:ahLst/>
            <a:cxnLst>
              <a:cxn ang="0">
                <a:pos x="0" y="1446"/>
              </a:cxn>
              <a:cxn ang="0">
                <a:pos x="3320" y="1446"/>
              </a:cxn>
              <a:cxn ang="0">
                <a:pos x="3320" y="1452"/>
              </a:cxn>
              <a:cxn ang="0">
                <a:pos x="0" y="1452"/>
              </a:cxn>
              <a:cxn ang="0">
                <a:pos x="0" y="1446"/>
              </a:cxn>
              <a:cxn ang="0">
                <a:pos x="0" y="1083"/>
              </a:cxn>
              <a:cxn ang="0">
                <a:pos x="3320" y="1083"/>
              </a:cxn>
              <a:cxn ang="0">
                <a:pos x="3320" y="1089"/>
              </a:cxn>
              <a:cxn ang="0">
                <a:pos x="0" y="1089"/>
              </a:cxn>
              <a:cxn ang="0">
                <a:pos x="0" y="1083"/>
              </a:cxn>
              <a:cxn ang="0">
                <a:pos x="0" y="726"/>
              </a:cxn>
              <a:cxn ang="0">
                <a:pos x="3320" y="726"/>
              </a:cxn>
              <a:cxn ang="0">
                <a:pos x="3320" y="733"/>
              </a:cxn>
              <a:cxn ang="0">
                <a:pos x="0" y="733"/>
              </a:cxn>
              <a:cxn ang="0">
                <a:pos x="0" y="726"/>
              </a:cxn>
              <a:cxn ang="0">
                <a:pos x="0" y="363"/>
              </a:cxn>
              <a:cxn ang="0">
                <a:pos x="3320" y="363"/>
              </a:cxn>
              <a:cxn ang="0">
                <a:pos x="3320" y="370"/>
              </a:cxn>
              <a:cxn ang="0">
                <a:pos x="0" y="370"/>
              </a:cxn>
              <a:cxn ang="0">
                <a:pos x="0" y="363"/>
              </a:cxn>
              <a:cxn ang="0">
                <a:pos x="0" y="0"/>
              </a:cxn>
              <a:cxn ang="0">
                <a:pos x="3320" y="0"/>
              </a:cxn>
              <a:cxn ang="0">
                <a:pos x="3320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3320" h="1452">
                <a:moveTo>
                  <a:pt x="0" y="1446"/>
                </a:moveTo>
                <a:lnTo>
                  <a:pt x="3320" y="1446"/>
                </a:lnTo>
                <a:lnTo>
                  <a:pt x="3320" y="1452"/>
                </a:lnTo>
                <a:lnTo>
                  <a:pt x="0" y="1452"/>
                </a:lnTo>
                <a:lnTo>
                  <a:pt x="0" y="1446"/>
                </a:lnTo>
                <a:close/>
                <a:moveTo>
                  <a:pt x="0" y="1083"/>
                </a:moveTo>
                <a:lnTo>
                  <a:pt x="3320" y="1083"/>
                </a:lnTo>
                <a:lnTo>
                  <a:pt x="3320" y="1089"/>
                </a:lnTo>
                <a:lnTo>
                  <a:pt x="0" y="1089"/>
                </a:lnTo>
                <a:lnTo>
                  <a:pt x="0" y="1083"/>
                </a:lnTo>
                <a:close/>
                <a:moveTo>
                  <a:pt x="0" y="726"/>
                </a:moveTo>
                <a:lnTo>
                  <a:pt x="3320" y="726"/>
                </a:lnTo>
                <a:lnTo>
                  <a:pt x="3320" y="733"/>
                </a:lnTo>
                <a:lnTo>
                  <a:pt x="0" y="733"/>
                </a:lnTo>
                <a:lnTo>
                  <a:pt x="0" y="726"/>
                </a:lnTo>
                <a:close/>
                <a:moveTo>
                  <a:pt x="0" y="363"/>
                </a:moveTo>
                <a:lnTo>
                  <a:pt x="3320" y="363"/>
                </a:lnTo>
                <a:lnTo>
                  <a:pt x="3320" y="370"/>
                </a:lnTo>
                <a:lnTo>
                  <a:pt x="0" y="370"/>
                </a:lnTo>
                <a:lnTo>
                  <a:pt x="0" y="363"/>
                </a:lnTo>
                <a:close/>
                <a:moveTo>
                  <a:pt x="0" y="0"/>
                </a:moveTo>
                <a:lnTo>
                  <a:pt x="3320" y="0"/>
                </a:lnTo>
                <a:lnTo>
                  <a:pt x="332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7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2287588" y="2070100"/>
            <a:ext cx="11113" cy="2871788"/>
          </a:xfrm>
          <a:prstGeom prst="rect">
            <a:avLst/>
          </a:prstGeom>
          <a:solidFill>
            <a:srgbClr val="BFBFBF"/>
          </a:solidFill>
          <a:ln w="7">
            <a:solidFill>
              <a:srgbClr val="BFBFB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0" name="Freeform 84"/>
          <p:cNvSpPr>
            <a:spLocks noEditPoints="1"/>
          </p:cNvSpPr>
          <p:nvPr/>
        </p:nvSpPr>
        <p:spPr bwMode="auto">
          <a:xfrm>
            <a:off x="2203450" y="2070100"/>
            <a:ext cx="84138" cy="2881313"/>
          </a:xfrm>
          <a:custGeom>
            <a:avLst/>
            <a:gdLst/>
            <a:ahLst/>
            <a:cxnLst>
              <a:cxn ang="0">
                <a:pos x="0" y="1809"/>
              </a:cxn>
              <a:cxn ang="0">
                <a:pos x="53" y="1809"/>
              </a:cxn>
              <a:cxn ang="0">
                <a:pos x="53" y="1815"/>
              </a:cxn>
              <a:cxn ang="0">
                <a:pos x="0" y="1815"/>
              </a:cxn>
              <a:cxn ang="0">
                <a:pos x="0" y="1809"/>
              </a:cxn>
              <a:cxn ang="0">
                <a:pos x="0" y="1446"/>
              </a:cxn>
              <a:cxn ang="0">
                <a:pos x="53" y="1446"/>
              </a:cxn>
              <a:cxn ang="0">
                <a:pos x="53" y="1452"/>
              </a:cxn>
              <a:cxn ang="0">
                <a:pos x="0" y="1452"/>
              </a:cxn>
              <a:cxn ang="0">
                <a:pos x="0" y="1446"/>
              </a:cxn>
              <a:cxn ang="0">
                <a:pos x="0" y="1083"/>
              </a:cxn>
              <a:cxn ang="0">
                <a:pos x="53" y="1083"/>
              </a:cxn>
              <a:cxn ang="0">
                <a:pos x="53" y="1089"/>
              </a:cxn>
              <a:cxn ang="0">
                <a:pos x="0" y="1089"/>
              </a:cxn>
              <a:cxn ang="0">
                <a:pos x="0" y="1083"/>
              </a:cxn>
              <a:cxn ang="0">
                <a:pos x="0" y="726"/>
              </a:cxn>
              <a:cxn ang="0">
                <a:pos x="53" y="726"/>
              </a:cxn>
              <a:cxn ang="0">
                <a:pos x="53" y="733"/>
              </a:cxn>
              <a:cxn ang="0">
                <a:pos x="0" y="733"/>
              </a:cxn>
              <a:cxn ang="0">
                <a:pos x="0" y="726"/>
              </a:cxn>
              <a:cxn ang="0">
                <a:pos x="0" y="363"/>
              </a:cxn>
              <a:cxn ang="0">
                <a:pos x="53" y="363"/>
              </a:cxn>
              <a:cxn ang="0">
                <a:pos x="53" y="370"/>
              </a:cxn>
              <a:cxn ang="0">
                <a:pos x="0" y="370"/>
              </a:cxn>
              <a:cxn ang="0">
                <a:pos x="0" y="363"/>
              </a:cxn>
              <a:cxn ang="0">
                <a:pos x="0" y="0"/>
              </a:cxn>
              <a:cxn ang="0">
                <a:pos x="53" y="0"/>
              </a:cxn>
              <a:cxn ang="0">
                <a:pos x="53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53" h="1815">
                <a:moveTo>
                  <a:pt x="0" y="1809"/>
                </a:moveTo>
                <a:lnTo>
                  <a:pt x="53" y="1809"/>
                </a:lnTo>
                <a:lnTo>
                  <a:pt x="53" y="1815"/>
                </a:lnTo>
                <a:lnTo>
                  <a:pt x="0" y="1815"/>
                </a:lnTo>
                <a:lnTo>
                  <a:pt x="0" y="1809"/>
                </a:lnTo>
                <a:close/>
                <a:moveTo>
                  <a:pt x="0" y="1446"/>
                </a:moveTo>
                <a:lnTo>
                  <a:pt x="53" y="1446"/>
                </a:lnTo>
                <a:lnTo>
                  <a:pt x="53" y="1452"/>
                </a:lnTo>
                <a:lnTo>
                  <a:pt x="0" y="1452"/>
                </a:lnTo>
                <a:lnTo>
                  <a:pt x="0" y="1446"/>
                </a:lnTo>
                <a:close/>
                <a:moveTo>
                  <a:pt x="0" y="1083"/>
                </a:moveTo>
                <a:lnTo>
                  <a:pt x="53" y="1083"/>
                </a:lnTo>
                <a:lnTo>
                  <a:pt x="53" y="1089"/>
                </a:lnTo>
                <a:lnTo>
                  <a:pt x="0" y="1089"/>
                </a:lnTo>
                <a:lnTo>
                  <a:pt x="0" y="1083"/>
                </a:lnTo>
                <a:close/>
                <a:moveTo>
                  <a:pt x="0" y="726"/>
                </a:moveTo>
                <a:lnTo>
                  <a:pt x="53" y="726"/>
                </a:lnTo>
                <a:lnTo>
                  <a:pt x="53" y="733"/>
                </a:lnTo>
                <a:lnTo>
                  <a:pt x="0" y="733"/>
                </a:lnTo>
                <a:lnTo>
                  <a:pt x="0" y="726"/>
                </a:lnTo>
                <a:close/>
                <a:moveTo>
                  <a:pt x="0" y="363"/>
                </a:moveTo>
                <a:lnTo>
                  <a:pt x="53" y="363"/>
                </a:lnTo>
                <a:lnTo>
                  <a:pt x="53" y="370"/>
                </a:lnTo>
                <a:lnTo>
                  <a:pt x="0" y="370"/>
                </a:lnTo>
                <a:lnTo>
                  <a:pt x="0" y="363"/>
                </a:lnTo>
                <a:close/>
                <a:moveTo>
                  <a:pt x="0" y="0"/>
                </a:moveTo>
                <a:lnTo>
                  <a:pt x="53" y="0"/>
                </a:lnTo>
                <a:lnTo>
                  <a:pt x="53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7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2287588" y="4941888"/>
            <a:ext cx="5270500" cy="9525"/>
          </a:xfrm>
          <a:prstGeom prst="rect">
            <a:avLst/>
          </a:prstGeom>
          <a:solidFill>
            <a:srgbClr val="868686"/>
          </a:solidFill>
          <a:ln w="7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2" name="Freeform 86"/>
          <p:cNvSpPr>
            <a:spLocks noEditPoints="1"/>
          </p:cNvSpPr>
          <p:nvPr/>
        </p:nvSpPr>
        <p:spPr bwMode="auto">
          <a:xfrm>
            <a:off x="2287588" y="4941888"/>
            <a:ext cx="5280025" cy="8255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52"/>
              </a:cxn>
              <a:cxn ang="0">
                <a:pos x="0" y="52"/>
              </a:cxn>
              <a:cxn ang="0">
                <a:pos x="0" y="0"/>
              </a:cxn>
              <a:cxn ang="0">
                <a:pos x="7" y="0"/>
              </a:cxn>
              <a:cxn ang="0">
                <a:pos x="1111" y="0"/>
              </a:cxn>
              <a:cxn ang="0">
                <a:pos x="1111" y="52"/>
              </a:cxn>
              <a:cxn ang="0">
                <a:pos x="1104" y="52"/>
              </a:cxn>
              <a:cxn ang="0">
                <a:pos x="1104" y="0"/>
              </a:cxn>
              <a:cxn ang="0">
                <a:pos x="1111" y="0"/>
              </a:cxn>
              <a:cxn ang="0">
                <a:pos x="2222" y="0"/>
              </a:cxn>
              <a:cxn ang="0">
                <a:pos x="2222" y="52"/>
              </a:cxn>
              <a:cxn ang="0">
                <a:pos x="2215" y="52"/>
              </a:cxn>
              <a:cxn ang="0">
                <a:pos x="2215" y="0"/>
              </a:cxn>
              <a:cxn ang="0">
                <a:pos x="2222" y="0"/>
              </a:cxn>
              <a:cxn ang="0">
                <a:pos x="3326" y="0"/>
              </a:cxn>
              <a:cxn ang="0">
                <a:pos x="3326" y="52"/>
              </a:cxn>
              <a:cxn ang="0">
                <a:pos x="3320" y="52"/>
              </a:cxn>
              <a:cxn ang="0">
                <a:pos x="3320" y="0"/>
              </a:cxn>
              <a:cxn ang="0">
                <a:pos x="3326" y="0"/>
              </a:cxn>
            </a:cxnLst>
            <a:rect l="0" t="0" r="r" b="b"/>
            <a:pathLst>
              <a:path w="3326" h="52">
                <a:moveTo>
                  <a:pt x="7" y="0"/>
                </a:moveTo>
                <a:lnTo>
                  <a:pt x="7" y="52"/>
                </a:lnTo>
                <a:lnTo>
                  <a:pt x="0" y="52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1111" y="0"/>
                </a:moveTo>
                <a:lnTo>
                  <a:pt x="1111" y="52"/>
                </a:lnTo>
                <a:lnTo>
                  <a:pt x="1104" y="52"/>
                </a:lnTo>
                <a:lnTo>
                  <a:pt x="1104" y="0"/>
                </a:lnTo>
                <a:lnTo>
                  <a:pt x="1111" y="0"/>
                </a:lnTo>
                <a:close/>
                <a:moveTo>
                  <a:pt x="2222" y="0"/>
                </a:moveTo>
                <a:lnTo>
                  <a:pt x="2222" y="52"/>
                </a:lnTo>
                <a:lnTo>
                  <a:pt x="2215" y="52"/>
                </a:lnTo>
                <a:lnTo>
                  <a:pt x="2215" y="0"/>
                </a:lnTo>
                <a:lnTo>
                  <a:pt x="2222" y="0"/>
                </a:lnTo>
                <a:close/>
                <a:moveTo>
                  <a:pt x="3326" y="0"/>
                </a:moveTo>
                <a:lnTo>
                  <a:pt x="3326" y="52"/>
                </a:lnTo>
                <a:lnTo>
                  <a:pt x="3320" y="52"/>
                </a:lnTo>
                <a:lnTo>
                  <a:pt x="3320" y="0"/>
                </a:lnTo>
                <a:lnTo>
                  <a:pt x="3326" y="0"/>
                </a:lnTo>
                <a:close/>
              </a:path>
            </a:pathLst>
          </a:custGeom>
          <a:solidFill>
            <a:srgbClr val="868686"/>
          </a:solidFill>
          <a:ln w="7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3" name="Freeform 87"/>
          <p:cNvSpPr>
            <a:spLocks/>
          </p:cNvSpPr>
          <p:nvPr/>
        </p:nvSpPr>
        <p:spPr bwMode="auto">
          <a:xfrm>
            <a:off x="5908675" y="2855913"/>
            <a:ext cx="95250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33"/>
              </a:cxn>
              <a:cxn ang="0">
                <a:pos x="33" y="0"/>
              </a:cxn>
              <a:cxn ang="0">
                <a:pos x="60" y="33"/>
              </a:cxn>
              <a:cxn ang="0">
                <a:pos x="33" y="59"/>
              </a:cxn>
            </a:cxnLst>
            <a:rect l="0" t="0" r="r" b="b"/>
            <a:pathLst>
              <a:path w="60" h="59">
                <a:moveTo>
                  <a:pt x="33" y="59"/>
                </a:moveTo>
                <a:lnTo>
                  <a:pt x="0" y="33"/>
                </a:lnTo>
                <a:lnTo>
                  <a:pt x="33" y="0"/>
                </a:lnTo>
                <a:lnTo>
                  <a:pt x="60" y="33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4" name="Freeform 88"/>
          <p:cNvSpPr>
            <a:spLocks noEditPoints="1"/>
          </p:cNvSpPr>
          <p:nvPr/>
        </p:nvSpPr>
        <p:spPr bwMode="auto">
          <a:xfrm>
            <a:off x="5908675" y="2855913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7" y="66"/>
              </a:cxn>
              <a:cxn ang="0">
                <a:pos x="0" y="33"/>
              </a:cxn>
              <a:cxn ang="0">
                <a:pos x="0" y="26"/>
              </a:cxn>
              <a:cxn ang="0">
                <a:pos x="27" y="0"/>
              </a:cxn>
              <a:cxn ang="0">
                <a:pos x="33" y="0"/>
              </a:cxn>
              <a:cxn ang="0">
                <a:pos x="66" y="26"/>
              </a:cxn>
              <a:cxn ang="0">
                <a:pos x="66" y="33"/>
              </a:cxn>
              <a:cxn ang="0">
                <a:pos x="33" y="66"/>
              </a:cxn>
              <a:cxn ang="0">
                <a:pos x="60" y="26"/>
              </a:cxn>
              <a:cxn ang="0">
                <a:pos x="60" y="33"/>
              </a:cxn>
              <a:cxn ang="0">
                <a:pos x="27" y="0"/>
              </a:cxn>
              <a:cxn ang="0">
                <a:pos x="33" y="0"/>
              </a:cxn>
              <a:cxn ang="0">
                <a:pos x="0" y="33"/>
              </a:cxn>
              <a:cxn ang="0">
                <a:pos x="0" y="26"/>
              </a:cxn>
              <a:cxn ang="0">
                <a:pos x="33" y="59"/>
              </a:cxn>
              <a:cxn ang="0">
                <a:pos x="27" y="59"/>
              </a:cxn>
              <a:cxn ang="0">
                <a:pos x="60" y="2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7" y="66"/>
                </a:lnTo>
                <a:lnTo>
                  <a:pt x="0" y="33"/>
                </a:lnTo>
                <a:lnTo>
                  <a:pt x="0" y="26"/>
                </a:lnTo>
                <a:lnTo>
                  <a:pt x="27" y="0"/>
                </a:lnTo>
                <a:lnTo>
                  <a:pt x="33" y="0"/>
                </a:lnTo>
                <a:lnTo>
                  <a:pt x="66" y="26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60" y="26"/>
                </a:moveTo>
                <a:lnTo>
                  <a:pt x="60" y="33"/>
                </a:lnTo>
                <a:lnTo>
                  <a:pt x="27" y="0"/>
                </a:lnTo>
                <a:lnTo>
                  <a:pt x="33" y="0"/>
                </a:lnTo>
                <a:lnTo>
                  <a:pt x="0" y="33"/>
                </a:lnTo>
                <a:lnTo>
                  <a:pt x="0" y="26"/>
                </a:lnTo>
                <a:lnTo>
                  <a:pt x="33" y="59"/>
                </a:lnTo>
                <a:lnTo>
                  <a:pt x="27" y="59"/>
                </a:lnTo>
                <a:lnTo>
                  <a:pt x="60" y="26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5" name="Freeform 89"/>
          <p:cNvSpPr>
            <a:spLocks/>
          </p:cNvSpPr>
          <p:nvPr/>
        </p:nvSpPr>
        <p:spPr bwMode="auto">
          <a:xfrm>
            <a:off x="6465888" y="2416175"/>
            <a:ext cx="93663" cy="93663"/>
          </a:xfrm>
          <a:custGeom>
            <a:avLst/>
            <a:gdLst/>
            <a:ahLst/>
            <a:cxnLst>
              <a:cxn ang="0">
                <a:pos x="26" y="59"/>
              </a:cxn>
              <a:cxn ang="0">
                <a:pos x="0" y="33"/>
              </a:cxn>
              <a:cxn ang="0">
                <a:pos x="26" y="0"/>
              </a:cxn>
              <a:cxn ang="0">
                <a:pos x="59" y="33"/>
              </a:cxn>
              <a:cxn ang="0">
                <a:pos x="26" y="59"/>
              </a:cxn>
            </a:cxnLst>
            <a:rect l="0" t="0" r="r" b="b"/>
            <a:pathLst>
              <a:path w="59" h="59">
                <a:moveTo>
                  <a:pt x="26" y="59"/>
                </a:moveTo>
                <a:lnTo>
                  <a:pt x="0" y="33"/>
                </a:lnTo>
                <a:lnTo>
                  <a:pt x="26" y="0"/>
                </a:lnTo>
                <a:lnTo>
                  <a:pt x="59" y="33"/>
                </a:lnTo>
                <a:lnTo>
                  <a:pt x="26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6" name="Freeform 90"/>
          <p:cNvSpPr>
            <a:spLocks noEditPoints="1"/>
          </p:cNvSpPr>
          <p:nvPr/>
        </p:nvSpPr>
        <p:spPr bwMode="auto">
          <a:xfrm>
            <a:off x="6454775" y="2416175"/>
            <a:ext cx="104775" cy="104775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3" y="66"/>
              </a:cxn>
              <a:cxn ang="0">
                <a:pos x="0" y="33"/>
              </a:cxn>
              <a:cxn ang="0">
                <a:pos x="0" y="26"/>
              </a:cxn>
              <a:cxn ang="0">
                <a:pos x="33" y="0"/>
              </a:cxn>
              <a:cxn ang="0">
                <a:pos x="40" y="0"/>
              </a:cxn>
              <a:cxn ang="0">
                <a:pos x="66" y="26"/>
              </a:cxn>
              <a:cxn ang="0">
                <a:pos x="66" y="33"/>
              </a:cxn>
              <a:cxn ang="0">
                <a:pos x="40" y="66"/>
              </a:cxn>
              <a:cxn ang="0">
                <a:pos x="66" y="26"/>
              </a:cxn>
              <a:cxn ang="0">
                <a:pos x="66" y="33"/>
              </a:cxn>
              <a:cxn ang="0">
                <a:pos x="33" y="0"/>
              </a:cxn>
              <a:cxn ang="0">
                <a:pos x="40" y="0"/>
              </a:cxn>
              <a:cxn ang="0">
                <a:pos x="7" y="33"/>
              </a:cxn>
              <a:cxn ang="0">
                <a:pos x="7" y="26"/>
              </a:cxn>
              <a:cxn ang="0">
                <a:pos x="40" y="59"/>
              </a:cxn>
              <a:cxn ang="0">
                <a:pos x="33" y="59"/>
              </a:cxn>
              <a:cxn ang="0">
                <a:pos x="66" y="26"/>
              </a:cxn>
            </a:cxnLst>
            <a:rect l="0" t="0" r="r" b="b"/>
            <a:pathLst>
              <a:path w="66" h="66">
                <a:moveTo>
                  <a:pt x="40" y="66"/>
                </a:moveTo>
                <a:lnTo>
                  <a:pt x="33" y="66"/>
                </a:lnTo>
                <a:lnTo>
                  <a:pt x="0" y="33"/>
                </a:lnTo>
                <a:lnTo>
                  <a:pt x="0" y="26"/>
                </a:lnTo>
                <a:lnTo>
                  <a:pt x="33" y="0"/>
                </a:lnTo>
                <a:lnTo>
                  <a:pt x="40" y="0"/>
                </a:lnTo>
                <a:lnTo>
                  <a:pt x="66" y="26"/>
                </a:lnTo>
                <a:lnTo>
                  <a:pt x="66" y="33"/>
                </a:lnTo>
                <a:lnTo>
                  <a:pt x="40" y="66"/>
                </a:lnTo>
                <a:close/>
                <a:moveTo>
                  <a:pt x="66" y="26"/>
                </a:moveTo>
                <a:lnTo>
                  <a:pt x="66" y="33"/>
                </a:lnTo>
                <a:lnTo>
                  <a:pt x="33" y="0"/>
                </a:lnTo>
                <a:lnTo>
                  <a:pt x="40" y="0"/>
                </a:lnTo>
                <a:lnTo>
                  <a:pt x="7" y="33"/>
                </a:lnTo>
                <a:lnTo>
                  <a:pt x="7" y="26"/>
                </a:lnTo>
                <a:lnTo>
                  <a:pt x="40" y="59"/>
                </a:lnTo>
                <a:lnTo>
                  <a:pt x="33" y="59"/>
                </a:lnTo>
                <a:lnTo>
                  <a:pt x="66" y="26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7" name="Freeform 91"/>
          <p:cNvSpPr>
            <a:spLocks/>
          </p:cNvSpPr>
          <p:nvPr/>
        </p:nvSpPr>
        <p:spPr bwMode="auto">
          <a:xfrm>
            <a:off x="4408488" y="3894138"/>
            <a:ext cx="93663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66"/>
              </a:cxn>
            </a:cxnLst>
            <a:rect l="0" t="0" r="r" b="b"/>
            <a:pathLst>
              <a:path w="59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" name="Freeform 92"/>
          <p:cNvSpPr>
            <a:spLocks noEditPoints="1"/>
          </p:cNvSpPr>
          <p:nvPr/>
        </p:nvSpPr>
        <p:spPr bwMode="auto">
          <a:xfrm>
            <a:off x="4408488" y="3894138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59" y="33"/>
              </a:cxn>
              <a:cxn ang="0">
                <a:pos x="59" y="33"/>
              </a:cxn>
              <a:cxn ang="0">
                <a:pos x="26" y="6"/>
              </a:cxn>
              <a:cxn ang="0">
                <a:pos x="33" y="6"/>
              </a:cxn>
              <a:cxn ang="0">
                <a:pos x="0" y="33"/>
              </a:cxn>
              <a:cxn ang="0">
                <a:pos x="0" y="33"/>
              </a:cxn>
              <a:cxn ang="0">
                <a:pos x="33" y="59"/>
              </a:cxn>
              <a:cxn ang="0">
                <a:pos x="26" y="59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26" y="6"/>
                </a:lnTo>
                <a:lnTo>
                  <a:pt x="33" y="6"/>
                </a:lnTo>
                <a:lnTo>
                  <a:pt x="0" y="33"/>
                </a:lnTo>
                <a:lnTo>
                  <a:pt x="0" y="33"/>
                </a:lnTo>
                <a:lnTo>
                  <a:pt x="33" y="59"/>
                </a:lnTo>
                <a:lnTo>
                  <a:pt x="26" y="59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9" name="Freeform 93"/>
          <p:cNvSpPr>
            <a:spLocks/>
          </p:cNvSpPr>
          <p:nvPr/>
        </p:nvSpPr>
        <p:spPr bwMode="auto">
          <a:xfrm>
            <a:off x="2487613" y="4575175"/>
            <a:ext cx="93663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66"/>
              </a:cxn>
            </a:cxnLst>
            <a:rect l="0" t="0" r="r" b="b"/>
            <a:pathLst>
              <a:path w="59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0" name="Freeform 94"/>
          <p:cNvSpPr>
            <a:spLocks noEditPoints="1"/>
          </p:cNvSpPr>
          <p:nvPr/>
        </p:nvSpPr>
        <p:spPr bwMode="auto">
          <a:xfrm>
            <a:off x="2487613" y="4575175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59" y="33"/>
              </a:cxn>
              <a:cxn ang="0">
                <a:pos x="59" y="33"/>
              </a:cxn>
              <a:cxn ang="0">
                <a:pos x="26" y="6"/>
              </a:cxn>
              <a:cxn ang="0">
                <a:pos x="33" y="6"/>
              </a:cxn>
              <a:cxn ang="0">
                <a:pos x="0" y="33"/>
              </a:cxn>
              <a:cxn ang="0">
                <a:pos x="0" y="33"/>
              </a:cxn>
              <a:cxn ang="0">
                <a:pos x="33" y="59"/>
              </a:cxn>
              <a:cxn ang="0">
                <a:pos x="26" y="59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26" y="6"/>
                </a:lnTo>
                <a:lnTo>
                  <a:pt x="33" y="6"/>
                </a:lnTo>
                <a:lnTo>
                  <a:pt x="0" y="33"/>
                </a:lnTo>
                <a:lnTo>
                  <a:pt x="0" y="33"/>
                </a:lnTo>
                <a:lnTo>
                  <a:pt x="33" y="59"/>
                </a:lnTo>
                <a:lnTo>
                  <a:pt x="26" y="59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1" name="Freeform 95"/>
          <p:cNvSpPr>
            <a:spLocks/>
          </p:cNvSpPr>
          <p:nvPr/>
        </p:nvSpPr>
        <p:spPr bwMode="auto">
          <a:xfrm>
            <a:off x="4786313" y="3327400"/>
            <a:ext cx="93663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66"/>
              </a:cxn>
            </a:cxnLst>
            <a:rect l="0" t="0" r="r" b="b"/>
            <a:pathLst>
              <a:path w="59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2" name="Freeform 96"/>
          <p:cNvSpPr>
            <a:spLocks noEditPoints="1"/>
          </p:cNvSpPr>
          <p:nvPr/>
        </p:nvSpPr>
        <p:spPr bwMode="auto">
          <a:xfrm>
            <a:off x="4786313" y="3327400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59" y="33"/>
              </a:cxn>
              <a:cxn ang="0">
                <a:pos x="59" y="33"/>
              </a:cxn>
              <a:cxn ang="0">
                <a:pos x="26" y="7"/>
              </a:cxn>
              <a:cxn ang="0">
                <a:pos x="33" y="7"/>
              </a:cxn>
              <a:cxn ang="0">
                <a:pos x="0" y="33"/>
              </a:cxn>
              <a:cxn ang="0">
                <a:pos x="0" y="33"/>
              </a:cxn>
              <a:cxn ang="0">
                <a:pos x="33" y="59"/>
              </a:cxn>
              <a:cxn ang="0">
                <a:pos x="26" y="59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26" y="7"/>
                </a:lnTo>
                <a:lnTo>
                  <a:pt x="33" y="7"/>
                </a:lnTo>
                <a:lnTo>
                  <a:pt x="0" y="33"/>
                </a:lnTo>
                <a:lnTo>
                  <a:pt x="0" y="33"/>
                </a:lnTo>
                <a:lnTo>
                  <a:pt x="33" y="59"/>
                </a:lnTo>
                <a:lnTo>
                  <a:pt x="26" y="59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3" name="Freeform 97"/>
          <p:cNvSpPr>
            <a:spLocks/>
          </p:cNvSpPr>
          <p:nvPr/>
        </p:nvSpPr>
        <p:spPr bwMode="auto">
          <a:xfrm>
            <a:off x="5940425" y="3211513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66" y="33"/>
              </a:cxn>
              <a:cxn ang="0">
                <a:pos x="33" y="6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66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4" name="Freeform 98"/>
          <p:cNvSpPr>
            <a:spLocks noEditPoints="1"/>
          </p:cNvSpPr>
          <p:nvPr/>
        </p:nvSpPr>
        <p:spPr bwMode="auto">
          <a:xfrm>
            <a:off x="5940425" y="3211513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33" y="66"/>
              </a:cxn>
              <a:cxn ang="0">
                <a:pos x="0" y="33"/>
              </a:cxn>
              <a:cxn ang="0">
                <a:pos x="0" y="33"/>
              </a:cxn>
              <a:cxn ang="0">
                <a:pos x="33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60" y="33"/>
              </a:cxn>
              <a:cxn ang="0">
                <a:pos x="60" y="33"/>
              </a:cxn>
              <a:cxn ang="0">
                <a:pos x="33" y="7"/>
              </a:cxn>
              <a:cxn ang="0">
                <a:pos x="33" y="7"/>
              </a:cxn>
              <a:cxn ang="0">
                <a:pos x="7" y="33"/>
              </a:cxn>
              <a:cxn ang="0">
                <a:pos x="7" y="33"/>
              </a:cxn>
              <a:cxn ang="0">
                <a:pos x="33" y="60"/>
              </a:cxn>
              <a:cxn ang="0">
                <a:pos x="33" y="60"/>
              </a:cxn>
              <a:cxn ang="0">
                <a:pos x="60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33" y="66"/>
                </a:lnTo>
                <a:lnTo>
                  <a:pt x="0" y="33"/>
                </a:lnTo>
                <a:lnTo>
                  <a:pt x="0" y="33"/>
                </a:lnTo>
                <a:lnTo>
                  <a:pt x="33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60" y="33"/>
                </a:moveTo>
                <a:lnTo>
                  <a:pt x="60" y="33"/>
                </a:lnTo>
                <a:lnTo>
                  <a:pt x="33" y="7"/>
                </a:lnTo>
                <a:lnTo>
                  <a:pt x="33" y="7"/>
                </a:lnTo>
                <a:lnTo>
                  <a:pt x="7" y="33"/>
                </a:lnTo>
                <a:lnTo>
                  <a:pt x="7" y="33"/>
                </a:lnTo>
                <a:lnTo>
                  <a:pt x="33" y="60"/>
                </a:lnTo>
                <a:lnTo>
                  <a:pt x="33" y="60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5" name="Freeform 99"/>
          <p:cNvSpPr>
            <a:spLocks/>
          </p:cNvSpPr>
          <p:nvPr/>
        </p:nvSpPr>
        <p:spPr bwMode="auto">
          <a:xfrm>
            <a:off x="4975225" y="3348038"/>
            <a:ext cx="93663" cy="104775"/>
          </a:xfrm>
          <a:custGeom>
            <a:avLst/>
            <a:gdLst/>
            <a:ahLst/>
            <a:cxnLst>
              <a:cxn ang="0">
                <a:pos x="26" y="66"/>
              </a:cxn>
              <a:cxn ang="0">
                <a:pos x="0" y="33"/>
              </a:cxn>
              <a:cxn ang="0">
                <a:pos x="26" y="0"/>
              </a:cxn>
              <a:cxn ang="0">
                <a:pos x="59" y="33"/>
              </a:cxn>
              <a:cxn ang="0">
                <a:pos x="26" y="66"/>
              </a:cxn>
            </a:cxnLst>
            <a:rect l="0" t="0" r="r" b="b"/>
            <a:pathLst>
              <a:path w="59" h="66">
                <a:moveTo>
                  <a:pt x="26" y="66"/>
                </a:moveTo>
                <a:lnTo>
                  <a:pt x="0" y="33"/>
                </a:lnTo>
                <a:lnTo>
                  <a:pt x="26" y="0"/>
                </a:lnTo>
                <a:lnTo>
                  <a:pt x="59" y="33"/>
                </a:lnTo>
                <a:lnTo>
                  <a:pt x="26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6" name="Freeform 100"/>
          <p:cNvSpPr>
            <a:spLocks noEditPoints="1"/>
          </p:cNvSpPr>
          <p:nvPr/>
        </p:nvSpPr>
        <p:spPr bwMode="auto">
          <a:xfrm>
            <a:off x="4964113" y="3348038"/>
            <a:ext cx="104775" cy="104775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3" y="66"/>
              </a:cxn>
              <a:cxn ang="0">
                <a:pos x="0" y="33"/>
              </a:cxn>
              <a:cxn ang="0">
                <a:pos x="0" y="33"/>
              </a:cxn>
              <a:cxn ang="0">
                <a:pos x="33" y="0"/>
              </a:cxn>
              <a:cxn ang="0">
                <a:pos x="40" y="0"/>
              </a:cxn>
              <a:cxn ang="0">
                <a:pos x="66" y="33"/>
              </a:cxn>
              <a:cxn ang="0">
                <a:pos x="66" y="33"/>
              </a:cxn>
              <a:cxn ang="0">
                <a:pos x="40" y="66"/>
              </a:cxn>
              <a:cxn ang="0">
                <a:pos x="66" y="33"/>
              </a:cxn>
              <a:cxn ang="0">
                <a:pos x="66" y="33"/>
              </a:cxn>
              <a:cxn ang="0">
                <a:pos x="33" y="7"/>
              </a:cxn>
              <a:cxn ang="0">
                <a:pos x="40" y="7"/>
              </a:cxn>
              <a:cxn ang="0">
                <a:pos x="7" y="33"/>
              </a:cxn>
              <a:cxn ang="0">
                <a:pos x="7" y="33"/>
              </a:cxn>
              <a:cxn ang="0">
                <a:pos x="40" y="60"/>
              </a:cxn>
              <a:cxn ang="0">
                <a:pos x="33" y="60"/>
              </a:cxn>
              <a:cxn ang="0">
                <a:pos x="66" y="33"/>
              </a:cxn>
            </a:cxnLst>
            <a:rect l="0" t="0" r="r" b="b"/>
            <a:pathLst>
              <a:path w="66" h="66">
                <a:moveTo>
                  <a:pt x="40" y="66"/>
                </a:moveTo>
                <a:lnTo>
                  <a:pt x="33" y="66"/>
                </a:lnTo>
                <a:lnTo>
                  <a:pt x="0" y="33"/>
                </a:lnTo>
                <a:lnTo>
                  <a:pt x="0" y="33"/>
                </a:lnTo>
                <a:lnTo>
                  <a:pt x="33" y="0"/>
                </a:lnTo>
                <a:lnTo>
                  <a:pt x="40" y="0"/>
                </a:lnTo>
                <a:lnTo>
                  <a:pt x="66" y="33"/>
                </a:lnTo>
                <a:lnTo>
                  <a:pt x="66" y="33"/>
                </a:lnTo>
                <a:lnTo>
                  <a:pt x="40" y="66"/>
                </a:lnTo>
                <a:close/>
                <a:moveTo>
                  <a:pt x="66" y="33"/>
                </a:moveTo>
                <a:lnTo>
                  <a:pt x="66" y="33"/>
                </a:lnTo>
                <a:lnTo>
                  <a:pt x="33" y="7"/>
                </a:lnTo>
                <a:lnTo>
                  <a:pt x="40" y="7"/>
                </a:lnTo>
                <a:lnTo>
                  <a:pt x="7" y="33"/>
                </a:lnTo>
                <a:lnTo>
                  <a:pt x="7" y="33"/>
                </a:lnTo>
                <a:lnTo>
                  <a:pt x="40" y="60"/>
                </a:lnTo>
                <a:lnTo>
                  <a:pt x="33" y="60"/>
                </a:lnTo>
                <a:lnTo>
                  <a:pt x="66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7" name="Freeform 101"/>
          <p:cNvSpPr>
            <a:spLocks/>
          </p:cNvSpPr>
          <p:nvPr/>
        </p:nvSpPr>
        <p:spPr bwMode="auto">
          <a:xfrm>
            <a:off x="4051300" y="3757613"/>
            <a:ext cx="93663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59"/>
              </a:cxn>
            </a:cxnLst>
            <a:rect l="0" t="0" r="r" b="b"/>
            <a:pathLst>
              <a:path w="59" h="59">
                <a:moveTo>
                  <a:pt x="33" y="59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" name="Freeform 102"/>
          <p:cNvSpPr>
            <a:spLocks noEditPoints="1"/>
          </p:cNvSpPr>
          <p:nvPr/>
        </p:nvSpPr>
        <p:spPr bwMode="auto">
          <a:xfrm>
            <a:off x="4051300" y="3757613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26"/>
              </a:cxn>
              <a:cxn ang="0">
                <a:pos x="26" y="0"/>
              </a:cxn>
              <a:cxn ang="0">
                <a:pos x="33" y="0"/>
              </a:cxn>
              <a:cxn ang="0">
                <a:pos x="66" y="26"/>
              </a:cxn>
              <a:cxn ang="0">
                <a:pos x="66" y="33"/>
              </a:cxn>
              <a:cxn ang="0">
                <a:pos x="33" y="66"/>
              </a:cxn>
              <a:cxn ang="0">
                <a:pos x="59" y="26"/>
              </a:cxn>
              <a:cxn ang="0">
                <a:pos x="59" y="33"/>
              </a:cxn>
              <a:cxn ang="0">
                <a:pos x="26" y="0"/>
              </a:cxn>
              <a:cxn ang="0">
                <a:pos x="33" y="0"/>
              </a:cxn>
              <a:cxn ang="0">
                <a:pos x="0" y="33"/>
              </a:cxn>
              <a:cxn ang="0">
                <a:pos x="0" y="26"/>
              </a:cxn>
              <a:cxn ang="0">
                <a:pos x="33" y="59"/>
              </a:cxn>
              <a:cxn ang="0">
                <a:pos x="26" y="59"/>
              </a:cxn>
              <a:cxn ang="0">
                <a:pos x="59" y="2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26"/>
                </a:lnTo>
                <a:lnTo>
                  <a:pt x="26" y="0"/>
                </a:lnTo>
                <a:lnTo>
                  <a:pt x="33" y="0"/>
                </a:lnTo>
                <a:lnTo>
                  <a:pt x="66" y="26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26"/>
                </a:moveTo>
                <a:lnTo>
                  <a:pt x="59" y="33"/>
                </a:lnTo>
                <a:lnTo>
                  <a:pt x="26" y="0"/>
                </a:lnTo>
                <a:lnTo>
                  <a:pt x="33" y="0"/>
                </a:lnTo>
                <a:lnTo>
                  <a:pt x="0" y="33"/>
                </a:lnTo>
                <a:lnTo>
                  <a:pt x="0" y="26"/>
                </a:lnTo>
                <a:lnTo>
                  <a:pt x="33" y="59"/>
                </a:lnTo>
                <a:lnTo>
                  <a:pt x="26" y="59"/>
                </a:lnTo>
                <a:lnTo>
                  <a:pt x="59" y="26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" name="Freeform 103"/>
          <p:cNvSpPr>
            <a:spLocks/>
          </p:cNvSpPr>
          <p:nvPr/>
        </p:nvSpPr>
        <p:spPr bwMode="auto">
          <a:xfrm>
            <a:off x="2328863" y="4575175"/>
            <a:ext cx="95250" cy="104775"/>
          </a:xfrm>
          <a:custGeom>
            <a:avLst/>
            <a:gdLst/>
            <a:ahLst/>
            <a:cxnLst>
              <a:cxn ang="0">
                <a:pos x="34" y="66"/>
              </a:cxn>
              <a:cxn ang="0">
                <a:pos x="0" y="33"/>
              </a:cxn>
              <a:cxn ang="0">
                <a:pos x="34" y="0"/>
              </a:cxn>
              <a:cxn ang="0">
                <a:pos x="60" y="33"/>
              </a:cxn>
              <a:cxn ang="0">
                <a:pos x="34" y="66"/>
              </a:cxn>
            </a:cxnLst>
            <a:rect l="0" t="0" r="r" b="b"/>
            <a:pathLst>
              <a:path w="60" h="66">
                <a:moveTo>
                  <a:pt x="34" y="66"/>
                </a:moveTo>
                <a:lnTo>
                  <a:pt x="0" y="33"/>
                </a:lnTo>
                <a:lnTo>
                  <a:pt x="34" y="0"/>
                </a:lnTo>
                <a:lnTo>
                  <a:pt x="60" y="33"/>
                </a:lnTo>
                <a:lnTo>
                  <a:pt x="34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" name="Freeform 104"/>
          <p:cNvSpPr>
            <a:spLocks noEditPoints="1"/>
          </p:cNvSpPr>
          <p:nvPr/>
        </p:nvSpPr>
        <p:spPr bwMode="auto">
          <a:xfrm>
            <a:off x="2328863" y="4575175"/>
            <a:ext cx="106363" cy="104775"/>
          </a:xfrm>
          <a:custGeom>
            <a:avLst/>
            <a:gdLst/>
            <a:ahLst/>
            <a:cxnLst>
              <a:cxn ang="0">
                <a:pos x="34" y="66"/>
              </a:cxn>
              <a:cxn ang="0">
                <a:pos x="27" y="66"/>
              </a:cxn>
              <a:cxn ang="0">
                <a:pos x="0" y="33"/>
              </a:cxn>
              <a:cxn ang="0">
                <a:pos x="0" y="33"/>
              </a:cxn>
              <a:cxn ang="0">
                <a:pos x="27" y="0"/>
              </a:cxn>
              <a:cxn ang="0">
                <a:pos x="34" y="0"/>
              </a:cxn>
              <a:cxn ang="0">
                <a:pos x="67" y="33"/>
              </a:cxn>
              <a:cxn ang="0">
                <a:pos x="67" y="33"/>
              </a:cxn>
              <a:cxn ang="0">
                <a:pos x="34" y="66"/>
              </a:cxn>
              <a:cxn ang="0">
                <a:pos x="60" y="33"/>
              </a:cxn>
              <a:cxn ang="0">
                <a:pos x="60" y="33"/>
              </a:cxn>
              <a:cxn ang="0">
                <a:pos x="27" y="6"/>
              </a:cxn>
              <a:cxn ang="0">
                <a:pos x="34" y="6"/>
              </a:cxn>
              <a:cxn ang="0">
                <a:pos x="0" y="33"/>
              </a:cxn>
              <a:cxn ang="0">
                <a:pos x="0" y="33"/>
              </a:cxn>
              <a:cxn ang="0">
                <a:pos x="34" y="59"/>
              </a:cxn>
              <a:cxn ang="0">
                <a:pos x="27" y="59"/>
              </a:cxn>
              <a:cxn ang="0">
                <a:pos x="60" y="33"/>
              </a:cxn>
            </a:cxnLst>
            <a:rect l="0" t="0" r="r" b="b"/>
            <a:pathLst>
              <a:path w="67" h="66">
                <a:moveTo>
                  <a:pt x="34" y="66"/>
                </a:moveTo>
                <a:lnTo>
                  <a:pt x="27" y="66"/>
                </a:lnTo>
                <a:lnTo>
                  <a:pt x="0" y="33"/>
                </a:lnTo>
                <a:lnTo>
                  <a:pt x="0" y="33"/>
                </a:lnTo>
                <a:lnTo>
                  <a:pt x="27" y="0"/>
                </a:lnTo>
                <a:lnTo>
                  <a:pt x="34" y="0"/>
                </a:lnTo>
                <a:lnTo>
                  <a:pt x="67" y="33"/>
                </a:lnTo>
                <a:lnTo>
                  <a:pt x="67" y="33"/>
                </a:lnTo>
                <a:lnTo>
                  <a:pt x="34" y="66"/>
                </a:lnTo>
                <a:close/>
                <a:moveTo>
                  <a:pt x="60" y="33"/>
                </a:moveTo>
                <a:lnTo>
                  <a:pt x="60" y="33"/>
                </a:lnTo>
                <a:lnTo>
                  <a:pt x="27" y="6"/>
                </a:lnTo>
                <a:lnTo>
                  <a:pt x="34" y="6"/>
                </a:lnTo>
                <a:lnTo>
                  <a:pt x="0" y="33"/>
                </a:lnTo>
                <a:lnTo>
                  <a:pt x="0" y="33"/>
                </a:lnTo>
                <a:lnTo>
                  <a:pt x="34" y="59"/>
                </a:lnTo>
                <a:lnTo>
                  <a:pt x="27" y="59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" name="Freeform 105"/>
          <p:cNvSpPr>
            <a:spLocks/>
          </p:cNvSpPr>
          <p:nvPr/>
        </p:nvSpPr>
        <p:spPr bwMode="auto">
          <a:xfrm>
            <a:off x="3589338" y="4019550"/>
            <a:ext cx="93663" cy="93663"/>
          </a:xfrm>
          <a:custGeom>
            <a:avLst/>
            <a:gdLst/>
            <a:ahLst/>
            <a:cxnLst>
              <a:cxn ang="0">
                <a:pos x="26" y="59"/>
              </a:cxn>
              <a:cxn ang="0">
                <a:pos x="0" y="26"/>
              </a:cxn>
              <a:cxn ang="0">
                <a:pos x="26" y="0"/>
              </a:cxn>
              <a:cxn ang="0">
                <a:pos x="59" y="26"/>
              </a:cxn>
              <a:cxn ang="0">
                <a:pos x="26" y="59"/>
              </a:cxn>
            </a:cxnLst>
            <a:rect l="0" t="0" r="r" b="b"/>
            <a:pathLst>
              <a:path w="59" h="59">
                <a:moveTo>
                  <a:pt x="26" y="59"/>
                </a:moveTo>
                <a:lnTo>
                  <a:pt x="0" y="26"/>
                </a:lnTo>
                <a:lnTo>
                  <a:pt x="26" y="0"/>
                </a:lnTo>
                <a:lnTo>
                  <a:pt x="59" y="26"/>
                </a:lnTo>
                <a:lnTo>
                  <a:pt x="26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" name="Freeform 106"/>
          <p:cNvSpPr>
            <a:spLocks noEditPoints="1"/>
          </p:cNvSpPr>
          <p:nvPr/>
        </p:nvSpPr>
        <p:spPr bwMode="auto">
          <a:xfrm>
            <a:off x="3578225" y="4008438"/>
            <a:ext cx="104775" cy="104775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3" y="66"/>
              </a:cxn>
              <a:cxn ang="0">
                <a:pos x="0" y="40"/>
              </a:cxn>
              <a:cxn ang="0">
                <a:pos x="0" y="33"/>
              </a:cxn>
              <a:cxn ang="0">
                <a:pos x="33" y="0"/>
              </a:cxn>
              <a:cxn ang="0">
                <a:pos x="40" y="0"/>
              </a:cxn>
              <a:cxn ang="0">
                <a:pos x="66" y="33"/>
              </a:cxn>
              <a:cxn ang="0">
                <a:pos x="66" y="40"/>
              </a:cxn>
              <a:cxn ang="0">
                <a:pos x="40" y="66"/>
              </a:cxn>
              <a:cxn ang="0">
                <a:pos x="66" y="33"/>
              </a:cxn>
              <a:cxn ang="0">
                <a:pos x="66" y="40"/>
              </a:cxn>
              <a:cxn ang="0">
                <a:pos x="33" y="7"/>
              </a:cxn>
              <a:cxn ang="0">
                <a:pos x="40" y="7"/>
              </a:cxn>
              <a:cxn ang="0">
                <a:pos x="7" y="40"/>
              </a:cxn>
              <a:cxn ang="0">
                <a:pos x="7" y="33"/>
              </a:cxn>
              <a:cxn ang="0">
                <a:pos x="40" y="66"/>
              </a:cxn>
              <a:cxn ang="0">
                <a:pos x="33" y="66"/>
              </a:cxn>
              <a:cxn ang="0">
                <a:pos x="66" y="33"/>
              </a:cxn>
            </a:cxnLst>
            <a:rect l="0" t="0" r="r" b="b"/>
            <a:pathLst>
              <a:path w="66" h="66">
                <a:moveTo>
                  <a:pt x="40" y="66"/>
                </a:moveTo>
                <a:lnTo>
                  <a:pt x="33" y="66"/>
                </a:lnTo>
                <a:lnTo>
                  <a:pt x="0" y="40"/>
                </a:lnTo>
                <a:lnTo>
                  <a:pt x="0" y="33"/>
                </a:lnTo>
                <a:lnTo>
                  <a:pt x="33" y="0"/>
                </a:lnTo>
                <a:lnTo>
                  <a:pt x="40" y="0"/>
                </a:lnTo>
                <a:lnTo>
                  <a:pt x="66" y="33"/>
                </a:lnTo>
                <a:lnTo>
                  <a:pt x="66" y="40"/>
                </a:lnTo>
                <a:lnTo>
                  <a:pt x="40" y="66"/>
                </a:lnTo>
                <a:close/>
                <a:moveTo>
                  <a:pt x="66" y="33"/>
                </a:moveTo>
                <a:lnTo>
                  <a:pt x="66" y="40"/>
                </a:lnTo>
                <a:lnTo>
                  <a:pt x="33" y="7"/>
                </a:lnTo>
                <a:lnTo>
                  <a:pt x="40" y="7"/>
                </a:lnTo>
                <a:lnTo>
                  <a:pt x="7" y="40"/>
                </a:lnTo>
                <a:lnTo>
                  <a:pt x="7" y="33"/>
                </a:lnTo>
                <a:lnTo>
                  <a:pt x="40" y="66"/>
                </a:lnTo>
                <a:lnTo>
                  <a:pt x="33" y="66"/>
                </a:lnTo>
                <a:lnTo>
                  <a:pt x="66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" name="Freeform 107"/>
          <p:cNvSpPr>
            <a:spLocks/>
          </p:cNvSpPr>
          <p:nvPr/>
        </p:nvSpPr>
        <p:spPr bwMode="auto">
          <a:xfrm>
            <a:off x="4187825" y="3725863"/>
            <a:ext cx="104775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26"/>
              </a:cxn>
              <a:cxn ang="0">
                <a:pos x="33" y="0"/>
              </a:cxn>
              <a:cxn ang="0">
                <a:pos x="66" y="26"/>
              </a:cxn>
              <a:cxn ang="0">
                <a:pos x="33" y="59"/>
              </a:cxn>
            </a:cxnLst>
            <a:rect l="0" t="0" r="r" b="b"/>
            <a:pathLst>
              <a:path w="66" h="59">
                <a:moveTo>
                  <a:pt x="33" y="59"/>
                </a:moveTo>
                <a:lnTo>
                  <a:pt x="0" y="26"/>
                </a:lnTo>
                <a:lnTo>
                  <a:pt x="33" y="0"/>
                </a:lnTo>
                <a:lnTo>
                  <a:pt x="66" y="26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" name="Freeform 108"/>
          <p:cNvSpPr>
            <a:spLocks noEditPoints="1"/>
          </p:cNvSpPr>
          <p:nvPr/>
        </p:nvSpPr>
        <p:spPr bwMode="auto">
          <a:xfrm>
            <a:off x="4187825" y="3714750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33" y="66"/>
              </a:cxn>
              <a:cxn ang="0">
                <a:pos x="0" y="40"/>
              </a:cxn>
              <a:cxn ang="0">
                <a:pos x="0" y="33"/>
              </a:cxn>
              <a:cxn ang="0">
                <a:pos x="33" y="0"/>
              </a:cxn>
              <a:cxn ang="0">
                <a:pos x="33" y="0"/>
              </a:cxn>
              <a:cxn ang="0">
                <a:pos x="66" y="33"/>
              </a:cxn>
              <a:cxn ang="0">
                <a:pos x="66" y="40"/>
              </a:cxn>
              <a:cxn ang="0">
                <a:pos x="33" y="66"/>
              </a:cxn>
              <a:cxn ang="0">
                <a:pos x="59" y="33"/>
              </a:cxn>
              <a:cxn ang="0">
                <a:pos x="59" y="40"/>
              </a:cxn>
              <a:cxn ang="0">
                <a:pos x="33" y="7"/>
              </a:cxn>
              <a:cxn ang="0">
                <a:pos x="33" y="7"/>
              </a:cxn>
              <a:cxn ang="0">
                <a:pos x="7" y="40"/>
              </a:cxn>
              <a:cxn ang="0">
                <a:pos x="7" y="33"/>
              </a:cxn>
              <a:cxn ang="0">
                <a:pos x="33" y="66"/>
              </a:cxn>
              <a:cxn ang="0">
                <a:pos x="33" y="66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33" y="66"/>
                </a:lnTo>
                <a:lnTo>
                  <a:pt x="0" y="40"/>
                </a:lnTo>
                <a:lnTo>
                  <a:pt x="0" y="33"/>
                </a:lnTo>
                <a:lnTo>
                  <a:pt x="33" y="0"/>
                </a:lnTo>
                <a:lnTo>
                  <a:pt x="33" y="0"/>
                </a:lnTo>
                <a:lnTo>
                  <a:pt x="66" y="33"/>
                </a:lnTo>
                <a:lnTo>
                  <a:pt x="66" y="40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40"/>
                </a:lnTo>
                <a:lnTo>
                  <a:pt x="33" y="7"/>
                </a:lnTo>
                <a:lnTo>
                  <a:pt x="33" y="7"/>
                </a:lnTo>
                <a:lnTo>
                  <a:pt x="7" y="40"/>
                </a:lnTo>
                <a:lnTo>
                  <a:pt x="7" y="33"/>
                </a:lnTo>
                <a:lnTo>
                  <a:pt x="33" y="66"/>
                </a:lnTo>
                <a:lnTo>
                  <a:pt x="33" y="66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" name="Freeform 109"/>
          <p:cNvSpPr>
            <a:spLocks/>
          </p:cNvSpPr>
          <p:nvPr/>
        </p:nvSpPr>
        <p:spPr bwMode="auto">
          <a:xfrm>
            <a:off x="3148013" y="4427538"/>
            <a:ext cx="95250" cy="104775"/>
          </a:xfrm>
          <a:custGeom>
            <a:avLst/>
            <a:gdLst/>
            <a:ahLst/>
            <a:cxnLst>
              <a:cxn ang="0">
                <a:pos x="27" y="66"/>
              </a:cxn>
              <a:cxn ang="0">
                <a:pos x="0" y="33"/>
              </a:cxn>
              <a:cxn ang="0">
                <a:pos x="27" y="0"/>
              </a:cxn>
              <a:cxn ang="0">
                <a:pos x="60" y="33"/>
              </a:cxn>
              <a:cxn ang="0">
                <a:pos x="27" y="66"/>
              </a:cxn>
            </a:cxnLst>
            <a:rect l="0" t="0" r="r" b="b"/>
            <a:pathLst>
              <a:path w="60" h="66">
                <a:moveTo>
                  <a:pt x="27" y="66"/>
                </a:moveTo>
                <a:lnTo>
                  <a:pt x="0" y="33"/>
                </a:lnTo>
                <a:lnTo>
                  <a:pt x="27" y="0"/>
                </a:lnTo>
                <a:lnTo>
                  <a:pt x="60" y="33"/>
                </a:lnTo>
                <a:lnTo>
                  <a:pt x="27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" name="Freeform 110"/>
          <p:cNvSpPr>
            <a:spLocks noEditPoints="1"/>
          </p:cNvSpPr>
          <p:nvPr/>
        </p:nvSpPr>
        <p:spPr bwMode="auto">
          <a:xfrm>
            <a:off x="3138488" y="4427538"/>
            <a:ext cx="104775" cy="104775"/>
          </a:xfrm>
          <a:custGeom>
            <a:avLst/>
            <a:gdLst/>
            <a:ahLst/>
            <a:cxnLst>
              <a:cxn ang="0">
                <a:pos x="39" y="66"/>
              </a:cxn>
              <a:cxn ang="0">
                <a:pos x="33" y="66"/>
              </a:cxn>
              <a:cxn ang="0">
                <a:pos x="0" y="33"/>
              </a:cxn>
              <a:cxn ang="0">
                <a:pos x="0" y="33"/>
              </a:cxn>
              <a:cxn ang="0">
                <a:pos x="33" y="0"/>
              </a:cxn>
              <a:cxn ang="0">
                <a:pos x="39" y="0"/>
              </a:cxn>
              <a:cxn ang="0">
                <a:pos x="66" y="33"/>
              </a:cxn>
              <a:cxn ang="0">
                <a:pos x="66" y="33"/>
              </a:cxn>
              <a:cxn ang="0">
                <a:pos x="39" y="66"/>
              </a:cxn>
              <a:cxn ang="0">
                <a:pos x="66" y="33"/>
              </a:cxn>
              <a:cxn ang="0">
                <a:pos x="66" y="33"/>
              </a:cxn>
              <a:cxn ang="0">
                <a:pos x="33" y="7"/>
              </a:cxn>
              <a:cxn ang="0">
                <a:pos x="39" y="7"/>
              </a:cxn>
              <a:cxn ang="0">
                <a:pos x="6" y="33"/>
              </a:cxn>
              <a:cxn ang="0">
                <a:pos x="6" y="33"/>
              </a:cxn>
              <a:cxn ang="0">
                <a:pos x="39" y="60"/>
              </a:cxn>
              <a:cxn ang="0">
                <a:pos x="33" y="60"/>
              </a:cxn>
              <a:cxn ang="0">
                <a:pos x="66" y="33"/>
              </a:cxn>
            </a:cxnLst>
            <a:rect l="0" t="0" r="r" b="b"/>
            <a:pathLst>
              <a:path w="66" h="66">
                <a:moveTo>
                  <a:pt x="39" y="66"/>
                </a:moveTo>
                <a:lnTo>
                  <a:pt x="33" y="66"/>
                </a:lnTo>
                <a:lnTo>
                  <a:pt x="0" y="33"/>
                </a:lnTo>
                <a:lnTo>
                  <a:pt x="0" y="33"/>
                </a:lnTo>
                <a:lnTo>
                  <a:pt x="33" y="0"/>
                </a:lnTo>
                <a:lnTo>
                  <a:pt x="39" y="0"/>
                </a:lnTo>
                <a:lnTo>
                  <a:pt x="66" y="33"/>
                </a:lnTo>
                <a:lnTo>
                  <a:pt x="66" y="33"/>
                </a:lnTo>
                <a:lnTo>
                  <a:pt x="39" y="66"/>
                </a:lnTo>
                <a:close/>
                <a:moveTo>
                  <a:pt x="66" y="33"/>
                </a:moveTo>
                <a:lnTo>
                  <a:pt x="66" y="33"/>
                </a:lnTo>
                <a:lnTo>
                  <a:pt x="33" y="7"/>
                </a:lnTo>
                <a:lnTo>
                  <a:pt x="39" y="7"/>
                </a:lnTo>
                <a:lnTo>
                  <a:pt x="6" y="33"/>
                </a:lnTo>
                <a:lnTo>
                  <a:pt x="6" y="33"/>
                </a:lnTo>
                <a:lnTo>
                  <a:pt x="39" y="60"/>
                </a:lnTo>
                <a:lnTo>
                  <a:pt x="33" y="60"/>
                </a:lnTo>
                <a:lnTo>
                  <a:pt x="66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7" name="Freeform 111"/>
          <p:cNvSpPr>
            <a:spLocks/>
          </p:cNvSpPr>
          <p:nvPr/>
        </p:nvSpPr>
        <p:spPr bwMode="auto">
          <a:xfrm>
            <a:off x="3022600" y="4805363"/>
            <a:ext cx="93663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26"/>
              </a:cxn>
              <a:cxn ang="0">
                <a:pos x="33" y="0"/>
              </a:cxn>
              <a:cxn ang="0">
                <a:pos x="59" y="26"/>
              </a:cxn>
              <a:cxn ang="0">
                <a:pos x="33" y="59"/>
              </a:cxn>
            </a:cxnLst>
            <a:rect l="0" t="0" r="r" b="b"/>
            <a:pathLst>
              <a:path w="59" h="59">
                <a:moveTo>
                  <a:pt x="33" y="59"/>
                </a:moveTo>
                <a:lnTo>
                  <a:pt x="0" y="26"/>
                </a:lnTo>
                <a:lnTo>
                  <a:pt x="33" y="0"/>
                </a:lnTo>
                <a:lnTo>
                  <a:pt x="59" y="26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" name="Freeform 112"/>
          <p:cNvSpPr>
            <a:spLocks noEditPoints="1"/>
          </p:cNvSpPr>
          <p:nvPr/>
        </p:nvSpPr>
        <p:spPr bwMode="auto">
          <a:xfrm>
            <a:off x="3022600" y="4794250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40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40"/>
              </a:cxn>
              <a:cxn ang="0">
                <a:pos x="33" y="66"/>
              </a:cxn>
              <a:cxn ang="0">
                <a:pos x="59" y="33"/>
              </a:cxn>
              <a:cxn ang="0">
                <a:pos x="59" y="40"/>
              </a:cxn>
              <a:cxn ang="0">
                <a:pos x="26" y="7"/>
              </a:cxn>
              <a:cxn ang="0">
                <a:pos x="33" y="7"/>
              </a:cxn>
              <a:cxn ang="0">
                <a:pos x="0" y="40"/>
              </a:cxn>
              <a:cxn ang="0">
                <a:pos x="0" y="33"/>
              </a:cxn>
              <a:cxn ang="0">
                <a:pos x="33" y="66"/>
              </a:cxn>
              <a:cxn ang="0">
                <a:pos x="26" y="66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40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40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40"/>
                </a:lnTo>
                <a:lnTo>
                  <a:pt x="26" y="7"/>
                </a:lnTo>
                <a:lnTo>
                  <a:pt x="33" y="7"/>
                </a:lnTo>
                <a:lnTo>
                  <a:pt x="0" y="40"/>
                </a:lnTo>
                <a:lnTo>
                  <a:pt x="0" y="33"/>
                </a:lnTo>
                <a:lnTo>
                  <a:pt x="33" y="66"/>
                </a:lnTo>
                <a:lnTo>
                  <a:pt x="26" y="66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9" name="Freeform 113"/>
          <p:cNvSpPr>
            <a:spLocks/>
          </p:cNvSpPr>
          <p:nvPr/>
        </p:nvSpPr>
        <p:spPr bwMode="auto">
          <a:xfrm>
            <a:off x="2476500" y="4721225"/>
            <a:ext cx="104775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33"/>
              </a:cxn>
              <a:cxn ang="0">
                <a:pos x="33" y="0"/>
              </a:cxn>
              <a:cxn ang="0">
                <a:pos x="66" y="33"/>
              </a:cxn>
              <a:cxn ang="0">
                <a:pos x="33" y="59"/>
              </a:cxn>
            </a:cxnLst>
            <a:rect l="0" t="0" r="r" b="b"/>
            <a:pathLst>
              <a:path w="66" h="59">
                <a:moveTo>
                  <a:pt x="33" y="59"/>
                </a:moveTo>
                <a:lnTo>
                  <a:pt x="0" y="33"/>
                </a:lnTo>
                <a:lnTo>
                  <a:pt x="33" y="0"/>
                </a:lnTo>
                <a:lnTo>
                  <a:pt x="66" y="33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0" name="Freeform 114"/>
          <p:cNvSpPr>
            <a:spLocks noEditPoints="1"/>
          </p:cNvSpPr>
          <p:nvPr/>
        </p:nvSpPr>
        <p:spPr bwMode="auto">
          <a:xfrm>
            <a:off x="2476500" y="4721225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33" y="66"/>
              </a:cxn>
              <a:cxn ang="0">
                <a:pos x="0" y="33"/>
              </a:cxn>
              <a:cxn ang="0">
                <a:pos x="0" y="26"/>
              </a:cxn>
              <a:cxn ang="0">
                <a:pos x="33" y="0"/>
              </a:cxn>
              <a:cxn ang="0">
                <a:pos x="33" y="0"/>
              </a:cxn>
              <a:cxn ang="0">
                <a:pos x="66" y="26"/>
              </a:cxn>
              <a:cxn ang="0">
                <a:pos x="66" y="33"/>
              </a:cxn>
              <a:cxn ang="0">
                <a:pos x="33" y="66"/>
              </a:cxn>
              <a:cxn ang="0">
                <a:pos x="60" y="26"/>
              </a:cxn>
              <a:cxn ang="0">
                <a:pos x="60" y="33"/>
              </a:cxn>
              <a:cxn ang="0">
                <a:pos x="33" y="0"/>
              </a:cxn>
              <a:cxn ang="0">
                <a:pos x="33" y="0"/>
              </a:cxn>
              <a:cxn ang="0">
                <a:pos x="7" y="33"/>
              </a:cxn>
              <a:cxn ang="0">
                <a:pos x="7" y="26"/>
              </a:cxn>
              <a:cxn ang="0">
                <a:pos x="33" y="59"/>
              </a:cxn>
              <a:cxn ang="0">
                <a:pos x="33" y="59"/>
              </a:cxn>
              <a:cxn ang="0">
                <a:pos x="60" y="2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33" y="66"/>
                </a:lnTo>
                <a:lnTo>
                  <a:pt x="0" y="33"/>
                </a:lnTo>
                <a:lnTo>
                  <a:pt x="0" y="26"/>
                </a:lnTo>
                <a:lnTo>
                  <a:pt x="33" y="0"/>
                </a:lnTo>
                <a:lnTo>
                  <a:pt x="33" y="0"/>
                </a:lnTo>
                <a:lnTo>
                  <a:pt x="66" y="26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60" y="26"/>
                </a:moveTo>
                <a:lnTo>
                  <a:pt x="60" y="33"/>
                </a:lnTo>
                <a:lnTo>
                  <a:pt x="33" y="0"/>
                </a:lnTo>
                <a:lnTo>
                  <a:pt x="33" y="0"/>
                </a:lnTo>
                <a:lnTo>
                  <a:pt x="7" y="33"/>
                </a:lnTo>
                <a:lnTo>
                  <a:pt x="7" y="26"/>
                </a:lnTo>
                <a:lnTo>
                  <a:pt x="33" y="59"/>
                </a:lnTo>
                <a:lnTo>
                  <a:pt x="33" y="59"/>
                </a:lnTo>
                <a:lnTo>
                  <a:pt x="60" y="26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1" name="Freeform 115"/>
          <p:cNvSpPr>
            <a:spLocks/>
          </p:cNvSpPr>
          <p:nvPr/>
        </p:nvSpPr>
        <p:spPr bwMode="auto">
          <a:xfrm>
            <a:off x="4144963" y="3998913"/>
            <a:ext cx="95250" cy="93663"/>
          </a:xfrm>
          <a:custGeom>
            <a:avLst/>
            <a:gdLst/>
            <a:ahLst/>
            <a:cxnLst>
              <a:cxn ang="0">
                <a:pos x="34" y="59"/>
              </a:cxn>
              <a:cxn ang="0">
                <a:pos x="0" y="26"/>
              </a:cxn>
              <a:cxn ang="0">
                <a:pos x="34" y="0"/>
              </a:cxn>
              <a:cxn ang="0">
                <a:pos x="60" y="26"/>
              </a:cxn>
              <a:cxn ang="0">
                <a:pos x="34" y="59"/>
              </a:cxn>
            </a:cxnLst>
            <a:rect l="0" t="0" r="r" b="b"/>
            <a:pathLst>
              <a:path w="60" h="59">
                <a:moveTo>
                  <a:pt x="34" y="59"/>
                </a:moveTo>
                <a:lnTo>
                  <a:pt x="0" y="26"/>
                </a:lnTo>
                <a:lnTo>
                  <a:pt x="34" y="0"/>
                </a:lnTo>
                <a:lnTo>
                  <a:pt x="60" y="26"/>
                </a:lnTo>
                <a:lnTo>
                  <a:pt x="34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2" name="Freeform 116"/>
          <p:cNvSpPr>
            <a:spLocks noEditPoints="1"/>
          </p:cNvSpPr>
          <p:nvPr/>
        </p:nvSpPr>
        <p:spPr bwMode="auto">
          <a:xfrm>
            <a:off x="4144963" y="3987800"/>
            <a:ext cx="106363" cy="104775"/>
          </a:xfrm>
          <a:custGeom>
            <a:avLst/>
            <a:gdLst/>
            <a:ahLst/>
            <a:cxnLst>
              <a:cxn ang="0">
                <a:pos x="34" y="66"/>
              </a:cxn>
              <a:cxn ang="0">
                <a:pos x="27" y="66"/>
              </a:cxn>
              <a:cxn ang="0">
                <a:pos x="0" y="40"/>
              </a:cxn>
              <a:cxn ang="0">
                <a:pos x="0" y="33"/>
              </a:cxn>
              <a:cxn ang="0">
                <a:pos x="27" y="0"/>
              </a:cxn>
              <a:cxn ang="0">
                <a:pos x="34" y="0"/>
              </a:cxn>
              <a:cxn ang="0">
                <a:pos x="67" y="33"/>
              </a:cxn>
              <a:cxn ang="0">
                <a:pos x="67" y="40"/>
              </a:cxn>
              <a:cxn ang="0">
                <a:pos x="34" y="66"/>
              </a:cxn>
              <a:cxn ang="0">
                <a:pos x="60" y="33"/>
              </a:cxn>
              <a:cxn ang="0">
                <a:pos x="60" y="40"/>
              </a:cxn>
              <a:cxn ang="0">
                <a:pos x="27" y="7"/>
              </a:cxn>
              <a:cxn ang="0">
                <a:pos x="34" y="7"/>
              </a:cxn>
              <a:cxn ang="0">
                <a:pos x="0" y="40"/>
              </a:cxn>
              <a:cxn ang="0">
                <a:pos x="0" y="33"/>
              </a:cxn>
              <a:cxn ang="0">
                <a:pos x="34" y="66"/>
              </a:cxn>
              <a:cxn ang="0">
                <a:pos x="27" y="66"/>
              </a:cxn>
              <a:cxn ang="0">
                <a:pos x="60" y="33"/>
              </a:cxn>
            </a:cxnLst>
            <a:rect l="0" t="0" r="r" b="b"/>
            <a:pathLst>
              <a:path w="67" h="66">
                <a:moveTo>
                  <a:pt x="34" y="66"/>
                </a:moveTo>
                <a:lnTo>
                  <a:pt x="27" y="66"/>
                </a:lnTo>
                <a:lnTo>
                  <a:pt x="0" y="40"/>
                </a:lnTo>
                <a:lnTo>
                  <a:pt x="0" y="33"/>
                </a:lnTo>
                <a:lnTo>
                  <a:pt x="27" y="0"/>
                </a:lnTo>
                <a:lnTo>
                  <a:pt x="34" y="0"/>
                </a:lnTo>
                <a:lnTo>
                  <a:pt x="67" y="33"/>
                </a:lnTo>
                <a:lnTo>
                  <a:pt x="67" y="40"/>
                </a:lnTo>
                <a:lnTo>
                  <a:pt x="34" y="66"/>
                </a:lnTo>
                <a:close/>
                <a:moveTo>
                  <a:pt x="60" y="33"/>
                </a:moveTo>
                <a:lnTo>
                  <a:pt x="60" y="40"/>
                </a:lnTo>
                <a:lnTo>
                  <a:pt x="27" y="7"/>
                </a:lnTo>
                <a:lnTo>
                  <a:pt x="34" y="7"/>
                </a:lnTo>
                <a:lnTo>
                  <a:pt x="0" y="40"/>
                </a:lnTo>
                <a:lnTo>
                  <a:pt x="0" y="33"/>
                </a:lnTo>
                <a:lnTo>
                  <a:pt x="34" y="66"/>
                </a:lnTo>
                <a:lnTo>
                  <a:pt x="27" y="66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3" name="Freeform 117"/>
          <p:cNvSpPr>
            <a:spLocks/>
          </p:cNvSpPr>
          <p:nvPr/>
        </p:nvSpPr>
        <p:spPr bwMode="auto">
          <a:xfrm>
            <a:off x="5762625" y="2844800"/>
            <a:ext cx="93663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66"/>
              </a:cxn>
            </a:cxnLst>
            <a:rect l="0" t="0" r="r" b="b"/>
            <a:pathLst>
              <a:path w="59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4" name="Freeform 118"/>
          <p:cNvSpPr>
            <a:spLocks noEditPoints="1"/>
          </p:cNvSpPr>
          <p:nvPr/>
        </p:nvSpPr>
        <p:spPr bwMode="auto">
          <a:xfrm>
            <a:off x="5762625" y="2844800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59" y="33"/>
              </a:cxn>
              <a:cxn ang="0">
                <a:pos x="59" y="33"/>
              </a:cxn>
              <a:cxn ang="0">
                <a:pos x="26" y="7"/>
              </a:cxn>
              <a:cxn ang="0">
                <a:pos x="33" y="7"/>
              </a:cxn>
              <a:cxn ang="0">
                <a:pos x="0" y="33"/>
              </a:cxn>
              <a:cxn ang="0">
                <a:pos x="0" y="33"/>
              </a:cxn>
              <a:cxn ang="0">
                <a:pos x="33" y="60"/>
              </a:cxn>
              <a:cxn ang="0">
                <a:pos x="26" y="60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26" y="7"/>
                </a:lnTo>
                <a:lnTo>
                  <a:pt x="33" y="7"/>
                </a:lnTo>
                <a:lnTo>
                  <a:pt x="0" y="33"/>
                </a:lnTo>
                <a:lnTo>
                  <a:pt x="0" y="33"/>
                </a:lnTo>
                <a:lnTo>
                  <a:pt x="33" y="60"/>
                </a:lnTo>
                <a:lnTo>
                  <a:pt x="26" y="60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5" name="Freeform 119"/>
          <p:cNvSpPr>
            <a:spLocks/>
          </p:cNvSpPr>
          <p:nvPr/>
        </p:nvSpPr>
        <p:spPr bwMode="auto">
          <a:xfrm>
            <a:off x="6181725" y="3138488"/>
            <a:ext cx="95250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60" y="33"/>
              </a:cxn>
              <a:cxn ang="0">
                <a:pos x="33" y="66"/>
              </a:cxn>
            </a:cxnLst>
            <a:rect l="0" t="0" r="r" b="b"/>
            <a:pathLst>
              <a:path w="60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60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6" name="Freeform 120"/>
          <p:cNvSpPr>
            <a:spLocks noEditPoints="1"/>
          </p:cNvSpPr>
          <p:nvPr/>
        </p:nvSpPr>
        <p:spPr bwMode="auto">
          <a:xfrm>
            <a:off x="6181725" y="3138488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7" y="66"/>
              </a:cxn>
              <a:cxn ang="0">
                <a:pos x="0" y="33"/>
              </a:cxn>
              <a:cxn ang="0">
                <a:pos x="0" y="33"/>
              </a:cxn>
              <a:cxn ang="0">
                <a:pos x="27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60" y="33"/>
              </a:cxn>
              <a:cxn ang="0">
                <a:pos x="60" y="33"/>
              </a:cxn>
              <a:cxn ang="0">
                <a:pos x="27" y="7"/>
              </a:cxn>
              <a:cxn ang="0">
                <a:pos x="33" y="7"/>
              </a:cxn>
              <a:cxn ang="0">
                <a:pos x="0" y="33"/>
              </a:cxn>
              <a:cxn ang="0">
                <a:pos x="0" y="33"/>
              </a:cxn>
              <a:cxn ang="0">
                <a:pos x="33" y="60"/>
              </a:cxn>
              <a:cxn ang="0">
                <a:pos x="27" y="60"/>
              </a:cxn>
              <a:cxn ang="0">
                <a:pos x="60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7" y="66"/>
                </a:lnTo>
                <a:lnTo>
                  <a:pt x="0" y="33"/>
                </a:lnTo>
                <a:lnTo>
                  <a:pt x="0" y="33"/>
                </a:lnTo>
                <a:lnTo>
                  <a:pt x="27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60" y="33"/>
                </a:moveTo>
                <a:lnTo>
                  <a:pt x="60" y="33"/>
                </a:lnTo>
                <a:lnTo>
                  <a:pt x="27" y="7"/>
                </a:lnTo>
                <a:lnTo>
                  <a:pt x="33" y="7"/>
                </a:lnTo>
                <a:lnTo>
                  <a:pt x="0" y="33"/>
                </a:lnTo>
                <a:lnTo>
                  <a:pt x="0" y="33"/>
                </a:lnTo>
                <a:lnTo>
                  <a:pt x="33" y="60"/>
                </a:lnTo>
                <a:lnTo>
                  <a:pt x="27" y="60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7" name="Freeform 121"/>
          <p:cNvSpPr>
            <a:spLocks/>
          </p:cNvSpPr>
          <p:nvPr/>
        </p:nvSpPr>
        <p:spPr bwMode="auto">
          <a:xfrm>
            <a:off x="4240213" y="4008438"/>
            <a:ext cx="104775" cy="95250"/>
          </a:xfrm>
          <a:custGeom>
            <a:avLst/>
            <a:gdLst/>
            <a:ahLst/>
            <a:cxnLst>
              <a:cxn ang="0">
                <a:pos x="33" y="60"/>
              </a:cxn>
              <a:cxn ang="0">
                <a:pos x="0" y="27"/>
              </a:cxn>
              <a:cxn ang="0">
                <a:pos x="33" y="0"/>
              </a:cxn>
              <a:cxn ang="0">
                <a:pos x="66" y="27"/>
              </a:cxn>
              <a:cxn ang="0">
                <a:pos x="33" y="60"/>
              </a:cxn>
            </a:cxnLst>
            <a:rect l="0" t="0" r="r" b="b"/>
            <a:pathLst>
              <a:path w="66" h="60">
                <a:moveTo>
                  <a:pt x="33" y="60"/>
                </a:moveTo>
                <a:lnTo>
                  <a:pt x="0" y="27"/>
                </a:lnTo>
                <a:lnTo>
                  <a:pt x="33" y="0"/>
                </a:lnTo>
                <a:lnTo>
                  <a:pt x="66" y="27"/>
                </a:lnTo>
                <a:lnTo>
                  <a:pt x="33" y="6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8" name="Freeform 122"/>
          <p:cNvSpPr>
            <a:spLocks noEditPoints="1"/>
          </p:cNvSpPr>
          <p:nvPr/>
        </p:nvSpPr>
        <p:spPr bwMode="auto">
          <a:xfrm>
            <a:off x="4240213" y="3998913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33" y="66"/>
              </a:cxn>
              <a:cxn ang="0">
                <a:pos x="0" y="39"/>
              </a:cxn>
              <a:cxn ang="0">
                <a:pos x="0" y="33"/>
              </a:cxn>
              <a:cxn ang="0">
                <a:pos x="33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9"/>
              </a:cxn>
              <a:cxn ang="0">
                <a:pos x="33" y="66"/>
              </a:cxn>
              <a:cxn ang="0">
                <a:pos x="59" y="33"/>
              </a:cxn>
              <a:cxn ang="0">
                <a:pos x="59" y="39"/>
              </a:cxn>
              <a:cxn ang="0">
                <a:pos x="33" y="6"/>
              </a:cxn>
              <a:cxn ang="0">
                <a:pos x="33" y="6"/>
              </a:cxn>
              <a:cxn ang="0">
                <a:pos x="7" y="39"/>
              </a:cxn>
              <a:cxn ang="0">
                <a:pos x="7" y="33"/>
              </a:cxn>
              <a:cxn ang="0">
                <a:pos x="33" y="66"/>
              </a:cxn>
              <a:cxn ang="0">
                <a:pos x="33" y="66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33" y="66"/>
                </a:lnTo>
                <a:lnTo>
                  <a:pt x="0" y="39"/>
                </a:lnTo>
                <a:lnTo>
                  <a:pt x="0" y="33"/>
                </a:lnTo>
                <a:lnTo>
                  <a:pt x="33" y="0"/>
                </a:lnTo>
                <a:lnTo>
                  <a:pt x="33" y="0"/>
                </a:lnTo>
                <a:lnTo>
                  <a:pt x="66" y="33"/>
                </a:lnTo>
                <a:lnTo>
                  <a:pt x="66" y="39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9"/>
                </a:lnTo>
                <a:lnTo>
                  <a:pt x="33" y="6"/>
                </a:lnTo>
                <a:lnTo>
                  <a:pt x="33" y="6"/>
                </a:lnTo>
                <a:lnTo>
                  <a:pt x="7" y="39"/>
                </a:lnTo>
                <a:lnTo>
                  <a:pt x="7" y="33"/>
                </a:lnTo>
                <a:lnTo>
                  <a:pt x="33" y="66"/>
                </a:lnTo>
                <a:lnTo>
                  <a:pt x="33" y="66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" name="Freeform 123"/>
          <p:cNvSpPr>
            <a:spLocks/>
          </p:cNvSpPr>
          <p:nvPr/>
        </p:nvSpPr>
        <p:spPr bwMode="auto">
          <a:xfrm>
            <a:off x="3063875" y="4418013"/>
            <a:ext cx="104775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26"/>
              </a:cxn>
              <a:cxn ang="0">
                <a:pos x="33" y="0"/>
              </a:cxn>
              <a:cxn ang="0">
                <a:pos x="66" y="26"/>
              </a:cxn>
              <a:cxn ang="0">
                <a:pos x="33" y="59"/>
              </a:cxn>
            </a:cxnLst>
            <a:rect l="0" t="0" r="r" b="b"/>
            <a:pathLst>
              <a:path w="66" h="59">
                <a:moveTo>
                  <a:pt x="33" y="59"/>
                </a:moveTo>
                <a:lnTo>
                  <a:pt x="0" y="26"/>
                </a:lnTo>
                <a:lnTo>
                  <a:pt x="33" y="0"/>
                </a:lnTo>
                <a:lnTo>
                  <a:pt x="66" y="26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0" name="Freeform 124"/>
          <p:cNvSpPr>
            <a:spLocks noEditPoints="1"/>
          </p:cNvSpPr>
          <p:nvPr/>
        </p:nvSpPr>
        <p:spPr bwMode="auto">
          <a:xfrm>
            <a:off x="3063875" y="4406900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33" y="66"/>
              </a:cxn>
              <a:cxn ang="0">
                <a:pos x="0" y="40"/>
              </a:cxn>
              <a:cxn ang="0">
                <a:pos x="0" y="33"/>
              </a:cxn>
              <a:cxn ang="0">
                <a:pos x="33" y="0"/>
              </a:cxn>
              <a:cxn ang="0">
                <a:pos x="33" y="0"/>
              </a:cxn>
              <a:cxn ang="0">
                <a:pos x="66" y="33"/>
              </a:cxn>
              <a:cxn ang="0">
                <a:pos x="66" y="40"/>
              </a:cxn>
              <a:cxn ang="0">
                <a:pos x="33" y="66"/>
              </a:cxn>
              <a:cxn ang="0">
                <a:pos x="60" y="33"/>
              </a:cxn>
              <a:cxn ang="0">
                <a:pos x="60" y="40"/>
              </a:cxn>
              <a:cxn ang="0">
                <a:pos x="33" y="7"/>
              </a:cxn>
              <a:cxn ang="0">
                <a:pos x="33" y="7"/>
              </a:cxn>
              <a:cxn ang="0">
                <a:pos x="7" y="40"/>
              </a:cxn>
              <a:cxn ang="0">
                <a:pos x="7" y="33"/>
              </a:cxn>
              <a:cxn ang="0">
                <a:pos x="33" y="66"/>
              </a:cxn>
              <a:cxn ang="0">
                <a:pos x="33" y="66"/>
              </a:cxn>
              <a:cxn ang="0">
                <a:pos x="60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33" y="66"/>
                </a:lnTo>
                <a:lnTo>
                  <a:pt x="0" y="40"/>
                </a:lnTo>
                <a:lnTo>
                  <a:pt x="0" y="33"/>
                </a:lnTo>
                <a:lnTo>
                  <a:pt x="33" y="0"/>
                </a:lnTo>
                <a:lnTo>
                  <a:pt x="33" y="0"/>
                </a:lnTo>
                <a:lnTo>
                  <a:pt x="66" y="33"/>
                </a:lnTo>
                <a:lnTo>
                  <a:pt x="66" y="40"/>
                </a:lnTo>
                <a:lnTo>
                  <a:pt x="33" y="66"/>
                </a:lnTo>
                <a:close/>
                <a:moveTo>
                  <a:pt x="60" y="33"/>
                </a:moveTo>
                <a:lnTo>
                  <a:pt x="60" y="40"/>
                </a:lnTo>
                <a:lnTo>
                  <a:pt x="33" y="7"/>
                </a:lnTo>
                <a:lnTo>
                  <a:pt x="33" y="7"/>
                </a:lnTo>
                <a:lnTo>
                  <a:pt x="7" y="40"/>
                </a:lnTo>
                <a:lnTo>
                  <a:pt x="7" y="33"/>
                </a:lnTo>
                <a:lnTo>
                  <a:pt x="33" y="66"/>
                </a:lnTo>
                <a:lnTo>
                  <a:pt x="33" y="66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1" name="Freeform 125"/>
          <p:cNvSpPr>
            <a:spLocks/>
          </p:cNvSpPr>
          <p:nvPr/>
        </p:nvSpPr>
        <p:spPr bwMode="auto">
          <a:xfrm>
            <a:off x="3956050" y="3746500"/>
            <a:ext cx="95250" cy="104775"/>
          </a:xfrm>
          <a:custGeom>
            <a:avLst/>
            <a:gdLst/>
            <a:ahLst/>
            <a:cxnLst>
              <a:cxn ang="0">
                <a:pos x="27" y="66"/>
              </a:cxn>
              <a:cxn ang="0">
                <a:pos x="0" y="33"/>
              </a:cxn>
              <a:cxn ang="0">
                <a:pos x="27" y="0"/>
              </a:cxn>
              <a:cxn ang="0">
                <a:pos x="60" y="33"/>
              </a:cxn>
              <a:cxn ang="0">
                <a:pos x="27" y="66"/>
              </a:cxn>
            </a:cxnLst>
            <a:rect l="0" t="0" r="r" b="b"/>
            <a:pathLst>
              <a:path w="60" h="66">
                <a:moveTo>
                  <a:pt x="27" y="66"/>
                </a:moveTo>
                <a:lnTo>
                  <a:pt x="0" y="33"/>
                </a:lnTo>
                <a:lnTo>
                  <a:pt x="27" y="0"/>
                </a:lnTo>
                <a:lnTo>
                  <a:pt x="60" y="33"/>
                </a:lnTo>
                <a:lnTo>
                  <a:pt x="27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2" name="Freeform 126"/>
          <p:cNvSpPr>
            <a:spLocks noEditPoints="1"/>
          </p:cNvSpPr>
          <p:nvPr/>
        </p:nvSpPr>
        <p:spPr bwMode="auto">
          <a:xfrm>
            <a:off x="3946525" y="3746500"/>
            <a:ext cx="104775" cy="104775"/>
          </a:xfrm>
          <a:custGeom>
            <a:avLst/>
            <a:gdLst/>
            <a:ahLst/>
            <a:cxnLst>
              <a:cxn ang="0">
                <a:pos x="39" y="66"/>
              </a:cxn>
              <a:cxn ang="0">
                <a:pos x="33" y="66"/>
              </a:cxn>
              <a:cxn ang="0">
                <a:pos x="0" y="33"/>
              </a:cxn>
              <a:cxn ang="0">
                <a:pos x="0" y="33"/>
              </a:cxn>
              <a:cxn ang="0">
                <a:pos x="33" y="0"/>
              </a:cxn>
              <a:cxn ang="0">
                <a:pos x="39" y="0"/>
              </a:cxn>
              <a:cxn ang="0">
                <a:pos x="66" y="33"/>
              </a:cxn>
              <a:cxn ang="0">
                <a:pos x="66" y="33"/>
              </a:cxn>
              <a:cxn ang="0">
                <a:pos x="39" y="66"/>
              </a:cxn>
              <a:cxn ang="0">
                <a:pos x="66" y="33"/>
              </a:cxn>
              <a:cxn ang="0">
                <a:pos x="66" y="33"/>
              </a:cxn>
              <a:cxn ang="0">
                <a:pos x="33" y="7"/>
              </a:cxn>
              <a:cxn ang="0">
                <a:pos x="39" y="7"/>
              </a:cxn>
              <a:cxn ang="0">
                <a:pos x="6" y="33"/>
              </a:cxn>
              <a:cxn ang="0">
                <a:pos x="6" y="33"/>
              </a:cxn>
              <a:cxn ang="0">
                <a:pos x="39" y="60"/>
              </a:cxn>
              <a:cxn ang="0">
                <a:pos x="33" y="60"/>
              </a:cxn>
              <a:cxn ang="0">
                <a:pos x="66" y="33"/>
              </a:cxn>
            </a:cxnLst>
            <a:rect l="0" t="0" r="r" b="b"/>
            <a:pathLst>
              <a:path w="66" h="66">
                <a:moveTo>
                  <a:pt x="39" y="66"/>
                </a:moveTo>
                <a:lnTo>
                  <a:pt x="33" y="66"/>
                </a:lnTo>
                <a:lnTo>
                  <a:pt x="0" y="33"/>
                </a:lnTo>
                <a:lnTo>
                  <a:pt x="0" y="33"/>
                </a:lnTo>
                <a:lnTo>
                  <a:pt x="33" y="0"/>
                </a:lnTo>
                <a:lnTo>
                  <a:pt x="39" y="0"/>
                </a:lnTo>
                <a:lnTo>
                  <a:pt x="66" y="33"/>
                </a:lnTo>
                <a:lnTo>
                  <a:pt x="66" y="33"/>
                </a:lnTo>
                <a:lnTo>
                  <a:pt x="39" y="66"/>
                </a:lnTo>
                <a:close/>
                <a:moveTo>
                  <a:pt x="66" y="33"/>
                </a:moveTo>
                <a:lnTo>
                  <a:pt x="66" y="33"/>
                </a:lnTo>
                <a:lnTo>
                  <a:pt x="33" y="7"/>
                </a:lnTo>
                <a:lnTo>
                  <a:pt x="39" y="7"/>
                </a:lnTo>
                <a:lnTo>
                  <a:pt x="6" y="33"/>
                </a:lnTo>
                <a:lnTo>
                  <a:pt x="6" y="33"/>
                </a:lnTo>
                <a:lnTo>
                  <a:pt x="39" y="60"/>
                </a:lnTo>
                <a:lnTo>
                  <a:pt x="33" y="60"/>
                </a:lnTo>
                <a:lnTo>
                  <a:pt x="66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3" name="Freeform 127"/>
          <p:cNvSpPr>
            <a:spLocks/>
          </p:cNvSpPr>
          <p:nvPr/>
        </p:nvSpPr>
        <p:spPr bwMode="auto">
          <a:xfrm>
            <a:off x="4984750" y="3662363"/>
            <a:ext cx="106363" cy="95250"/>
          </a:xfrm>
          <a:custGeom>
            <a:avLst/>
            <a:gdLst/>
            <a:ahLst/>
            <a:cxnLst>
              <a:cxn ang="0">
                <a:pos x="34" y="60"/>
              </a:cxn>
              <a:cxn ang="0">
                <a:pos x="0" y="33"/>
              </a:cxn>
              <a:cxn ang="0">
                <a:pos x="34" y="0"/>
              </a:cxn>
              <a:cxn ang="0">
                <a:pos x="67" y="33"/>
              </a:cxn>
              <a:cxn ang="0">
                <a:pos x="34" y="60"/>
              </a:cxn>
            </a:cxnLst>
            <a:rect l="0" t="0" r="r" b="b"/>
            <a:pathLst>
              <a:path w="67" h="60">
                <a:moveTo>
                  <a:pt x="34" y="60"/>
                </a:moveTo>
                <a:lnTo>
                  <a:pt x="0" y="33"/>
                </a:lnTo>
                <a:lnTo>
                  <a:pt x="34" y="0"/>
                </a:lnTo>
                <a:lnTo>
                  <a:pt x="67" y="33"/>
                </a:lnTo>
                <a:lnTo>
                  <a:pt x="34" y="6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4" name="Freeform 128"/>
          <p:cNvSpPr>
            <a:spLocks noEditPoints="1"/>
          </p:cNvSpPr>
          <p:nvPr/>
        </p:nvSpPr>
        <p:spPr bwMode="auto">
          <a:xfrm>
            <a:off x="4984750" y="3662363"/>
            <a:ext cx="106363" cy="104775"/>
          </a:xfrm>
          <a:custGeom>
            <a:avLst/>
            <a:gdLst/>
            <a:ahLst/>
            <a:cxnLst>
              <a:cxn ang="0">
                <a:pos x="34" y="66"/>
              </a:cxn>
              <a:cxn ang="0">
                <a:pos x="34" y="66"/>
              </a:cxn>
              <a:cxn ang="0">
                <a:pos x="0" y="33"/>
              </a:cxn>
              <a:cxn ang="0">
                <a:pos x="0" y="27"/>
              </a:cxn>
              <a:cxn ang="0">
                <a:pos x="34" y="0"/>
              </a:cxn>
              <a:cxn ang="0">
                <a:pos x="34" y="0"/>
              </a:cxn>
              <a:cxn ang="0">
                <a:pos x="67" y="27"/>
              </a:cxn>
              <a:cxn ang="0">
                <a:pos x="67" y="33"/>
              </a:cxn>
              <a:cxn ang="0">
                <a:pos x="34" y="66"/>
              </a:cxn>
              <a:cxn ang="0">
                <a:pos x="60" y="27"/>
              </a:cxn>
              <a:cxn ang="0">
                <a:pos x="60" y="33"/>
              </a:cxn>
              <a:cxn ang="0">
                <a:pos x="34" y="0"/>
              </a:cxn>
              <a:cxn ang="0">
                <a:pos x="34" y="0"/>
              </a:cxn>
              <a:cxn ang="0">
                <a:pos x="7" y="33"/>
              </a:cxn>
              <a:cxn ang="0">
                <a:pos x="7" y="27"/>
              </a:cxn>
              <a:cxn ang="0">
                <a:pos x="34" y="60"/>
              </a:cxn>
              <a:cxn ang="0">
                <a:pos x="34" y="60"/>
              </a:cxn>
              <a:cxn ang="0">
                <a:pos x="60" y="27"/>
              </a:cxn>
            </a:cxnLst>
            <a:rect l="0" t="0" r="r" b="b"/>
            <a:pathLst>
              <a:path w="67" h="66">
                <a:moveTo>
                  <a:pt x="34" y="66"/>
                </a:moveTo>
                <a:lnTo>
                  <a:pt x="34" y="66"/>
                </a:lnTo>
                <a:lnTo>
                  <a:pt x="0" y="33"/>
                </a:lnTo>
                <a:lnTo>
                  <a:pt x="0" y="27"/>
                </a:lnTo>
                <a:lnTo>
                  <a:pt x="34" y="0"/>
                </a:lnTo>
                <a:lnTo>
                  <a:pt x="34" y="0"/>
                </a:lnTo>
                <a:lnTo>
                  <a:pt x="67" y="27"/>
                </a:lnTo>
                <a:lnTo>
                  <a:pt x="67" y="33"/>
                </a:lnTo>
                <a:lnTo>
                  <a:pt x="34" y="66"/>
                </a:lnTo>
                <a:close/>
                <a:moveTo>
                  <a:pt x="60" y="27"/>
                </a:moveTo>
                <a:lnTo>
                  <a:pt x="60" y="33"/>
                </a:lnTo>
                <a:lnTo>
                  <a:pt x="34" y="0"/>
                </a:lnTo>
                <a:lnTo>
                  <a:pt x="34" y="0"/>
                </a:lnTo>
                <a:lnTo>
                  <a:pt x="7" y="33"/>
                </a:lnTo>
                <a:lnTo>
                  <a:pt x="7" y="27"/>
                </a:lnTo>
                <a:lnTo>
                  <a:pt x="34" y="60"/>
                </a:lnTo>
                <a:lnTo>
                  <a:pt x="34" y="60"/>
                </a:lnTo>
                <a:lnTo>
                  <a:pt x="60" y="27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5" name="Freeform 129"/>
          <p:cNvSpPr>
            <a:spLocks/>
          </p:cNvSpPr>
          <p:nvPr/>
        </p:nvSpPr>
        <p:spPr bwMode="auto">
          <a:xfrm>
            <a:off x="3914775" y="3894138"/>
            <a:ext cx="93663" cy="104775"/>
          </a:xfrm>
          <a:custGeom>
            <a:avLst/>
            <a:gdLst/>
            <a:ahLst/>
            <a:cxnLst>
              <a:cxn ang="0">
                <a:pos x="26" y="66"/>
              </a:cxn>
              <a:cxn ang="0">
                <a:pos x="0" y="33"/>
              </a:cxn>
              <a:cxn ang="0">
                <a:pos x="26" y="0"/>
              </a:cxn>
              <a:cxn ang="0">
                <a:pos x="59" y="33"/>
              </a:cxn>
              <a:cxn ang="0">
                <a:pos x="26" y="66"/>
              </a:cxn>
            </a:cxnLst>
            <a:rect l="0" t="0" r="r" b="b"/>
            <a:pathLst>
              <a:path w="59" h="66">
                <a:moveTo>
                  <a:pt x="26" y="66"/>
                </a:moveTo>
                <a:lnTo>
                  <a:pt x="0" y="33"/>
                </a:lnTo>
                <a:lnTo>
                  <a:pt x="26" y="0"/>
                </a:lnTo>
                <a:lnTo>
                  <a:pt x="59" y="33"/>
                </a:lnTo>
                <a:lnTo>
                  <a:pt x="26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6" name="Freeform 130"/>
          <p:cNvSpPr>
            <a:spLocks noEditPoints="1"/>
          </p:cNvSpPr>
          <p:nvPr/>
        </p:nvSpPr>
        <p:spPr bwMode="auto">
          <a:xfrm>
            <a:off x="3903663" y="3894138"/>
            <a:ext cx="104775" cy="104775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3" y="66"/>
              </a:cxn>
              <a:cxn ang="0">
                <a:pos x="0" y="33"/>
              </a:cxn>
              <a:cxn ang="0">
                <a:pos x="0" y="33"/>
              </a:cxn>
              <a:cxn ang="0">
                <a:pos x="33" y="0"/>
              </a:cxn>
              <a:cxn ang="0">
                <a:pos x="40" y="0"/>
              </a:cxn>
              <a:cxn ang="0">
                <a:pos x="66" y="33"/>
              </a:cxn>
              <a:cxn ang="0">
                <a:pos x="66" y="33"/>
              </a:cxn>
              <a:cxn ang="0">
                <a:pos x="40" y="66"/>
              </a:cxn>
              <a:cxn ang="0">
                <a:pos x="60" y="33"/>
              </a:cxn>
              <a:cxn ang="0">
                <a:pos x="60" y="33"/>
              </a:cxn>
              <a:cxn ang="0">
                <a:pos x="33" y="6"/>
              </a:cxn>
              <a:cxn ang="0">
                <a:pos x="40" y="6"/>
              </a:cxn>
              <a:cxn ang="0">
                <a:pos x="7" y="33"/>
              </a:cxn>
              <a:cxn ang="0">
                <a:pos x="7" y="33"/>
              </a:cxn>
              <a:cxn ang="0">
                <a:pos x="40" y="59"/>
              </a:cxn>
              <a:cxn ang="0">
                <a:pos x="33" y="59"/>
              </a:cxn>
              <a:cxn ang="0">
                <a:pos x="60" y="33"/>
              </a:cxn>
            </a:cxnLst>
            <a:rect l="0" t="0" r="r" b="b"/>
            <a:pathLst>
              <a:path w="66" h="66">
                <a:moveTo>
                  <a:pt x="40" y="66"/>
                </a:moveTo>
                <a:lnTo>
                  <a:pt x="33" y="66"/>
                </a:lnTo>
                <a:lnTo>
                  <a:pt x="0" y="33"/>
                </a:lnTo>
                <a:lnTo>
                  <a:pt x="0" y="33"/>
                </a:lnTo>
                <a:lnTo>
                  <a:pt x="33" y="0"/>
                </a:lnTo>
                <a:lnTo>
                  <a:pt x="40" y="0"/>
                </a:lnTo>
                <a:lnTo>
                  <a:pt x="66" y="33"/>
                </a:lnTo>
                <a:lnTo>
                  <a:pt x="66" y="33"/>
                </a:lnTo>
                <a:lnTo>
                  <a:pt x="40" y="66"/>
                </a:lnTo>
                <a:close/>
                <a:moveTo>
                  <a:pt x="60" y="33"/>
                </a:moveTo>
                <a:lnTo>
                  <a:pt x="60" y="33"/>
                </a:lnTo>
                <a:lnTo>
                  <a:pt x="33" y="6"/>
                </a:lnTo>
                <a:lnTo>
                  <a:pt x="40" y="6"/>
                </a:lnTo>
                <a:lnTo>
                  <a:pt x="7" y="33"/>
                </a:lnTo>
                <a:lnTo>
                  <a:pt x="7" y="33"/>
                </a:lnTo>
                <a:lnTo>
                  <a:pt x="40" y="59"/>
                </a:lnTo>
                <a:lnTo>
                  <a:pt x="33" y="59"/>
                </a:lnTo>
                <a:lnTo>
                  <a:pt x="60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7" name="Freeform 131"/>
          <p:cNvSpPr>
            <a:spLocks/>
          </p:cNvSpPr>
          <p:nvPr/>
        </p:nvSpPr>
        <p:spPr bwMode="auto">
          <a:xfrm>
            <a:off x="3925888" y="4165600"/>
            <a:ext cx="104775" cy="95250"/>
          </a:xfrm>
          <a:custGeom>
            <a:avLst/>
            <a:gdLst/>
            <a:ahLst/>
            <a:cxnLst>
              <a:cxn ang="0">
                <a:pos x="33" y="60"/>
              </a:cxn>
              <a:cxn ang="0">
                <a:pos x="0" y="27"/>
              </a:cxn>
              <a:cxn ang="0">
                <a:pos x="33" y="0"/>
              </a:cxn>
              <a:cxn ang="0">
                <a:pos x="66" y="27"/>
              </a:cxn>
              <a:cxn ang="0">
                <a:pos x="33" y="60"/>
              </a:cxn>
            </a:cxnLst>
            <a:rect l="0" t="0" r="r" b="b"/>
            <a:pathLst>
              <a:path w="66" h="60">
                <a:moveTo>
                  <a:pt x="33" y="60"/>
                </a:moveTo>
                <a:lnTo>
                  <a:pt x="0" y="27"/>
                </a:lnTo>
                <a:lnTo>
                  <a:pt x="33" y="0"/>
                </a:lnTo>
                <a:lnTo>
                  <a:pt x="66" y="27"/>
                </a:lnTo>
                <a:lnTo>
                  <a:pt x="33" y="6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8" name="Freeform 132"/>
          <p:cNvSpPr>
            <a:spLocks noEditPoints="1"/>
          </p:cNvSpPr>
          <p:nvPr/>
        </p:nvSpPr>
        <p:spPr bwMode="auto">
          <a:xfrm>
            <a:off x="3925888" y="4156075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9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9"/>
              </a:cxn>
              <a:cxn ang="0">
                <a:pos x="33" y="66"/>
              </a:cxn>
              <a:cxn ang="0">
                <a:pos x="59" y="33"/>
              </a:cxn>
              <a:cxn ang="0">
                <a:pos x="59" y="39"/>
              </a:cxn>
              <a:cxn ang="0">
                <a:pos x="26" y="6"/>
              </a:cxn>
              <a:cxn ang="0">
                <a:pos x="33" y="6"/>
              </a:cxn>
              <a:cxn ang="0">
                <a:pos x="6" y="39"/>
              </a:cxn>
              <a:cxn ang="0">
                <a:pos x="6" y="33"/>
              </a:cxn>
              <a:cxn ang="0">
                <a:pos x="33" y="66"/>
              </a:cxn>
              <a:cxn ang="0">
                <a:pos x="26" y="66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9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9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9"/>
                </a:lnTo>
                <a:lnTo>
                  <a:pt x="26" y="6"/>
                </a:lnTo>
                <a:lnTo>
                  <a:pt x="33" y="6"/>
                </a:lnTo>
                <a:lnTo>
                  <a:pt x="6" y="39"/>
                </a:lnTo>
                <a:lnTo>
                  <a:pt x="6" y="33"/>
                </a:lnTo>
                <a:lnTo>
                  <a:pt x="33" y="66"/>
                </a:lnTo>
                <a:lnTo>
                  <a:pt x="26" y="66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" name="Freeform 133"/>
          <p:cNvSpPr>
            <a:spLocks/>
          </p:cNvSpPr>
          <p:nvPr/>
        </p:nvSpPr>
        <p:spPr bwMode="auto">
          <a:xfrm>
            <a:off x="2813050" y="4313238"/>
            <a:ext cx="93663" cy="93663"/>
          </a:xfrm>
          <a:custGeom>
            <a:avLst/>
            <a:gdLst/>
            <a:ahLst/>
            <a:cxnLst>
              <a:cxn ang="0">
                <a:pos x="33" y="59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59"/>
              </a:cxn>
            </a:cxnLst>
            <a:rect l="0" t="0" r="r" b="b"/>
            <a:pathLst>
              <a:path w="59" h="59">
                <a:moveTo>
                  <a:pt x="33" y="59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59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0" name="Freeform 134"/>
          <p:cNvSpPr>
            <a:spLocks noEditPoints="1"/>
          </p:cNvSpPr>
          <p:nvPr/>
        </p:nvSpPr>
        <p:spPr bwMode="auto">
          <a:xfrm>
            <a:off x="2813050" y="4313238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26"/>
              </a:cxn>
              <a:cxn ang="0">
                <a:pos x="26" y="0"/>
              </a:cxn>
              <a:cxn ang="0">
                <a:pos x="33" y="0"/>
              </a:cxn>
              <a:cxn ang="0">
                <a:pos x="66" y="26"/>
              </a:cxn>
              <a:cxn ang="0">
                <a:pos x="66" y="33"/>
              </a:cxn>
              <a:cxn ang="0">
                <a:pos x="33" y="66"/>
              </a:cxn>
              <a:cxn ang="0">
                <a:pos x="59" y="26"/>
              </a:cxn>
              <a:cxn ang="0">
                <a:pos x="59" y="33"/>
              </a:cxn>
              <a:cxn ang="0">
                <a:pos x="26" y="0"/>
              </a:cxn>
              <a:cxn ang="0">
                <a:pos x="33" y="0"/>
              </a:cxn>
              <a:cxn ang="0">
                <a:pos x="0" y="33"/>
              </a:cxn>
              <a:cxn ang="0">
                <a:pos x="0" y="26"/>
              </a:cxn>
              <a:cxn ang="0">
                <a:pos x="33" y="59"/>
              </a:cxn>
              <a:cxn ang="0">
                <a:pos x="26" y="59"/>
              </a:cxn>
              <a:cxn ang="0">
                <a:pos x="59" y="2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26"/>
                </a:lnTo>
                <a:lnTo>
                  <a:pt x="26" y="0"/>
                </a:lnTo>
                <a:lnTo>
                  <a:pt x="33" y="0"/>
                </a:lnTo>
                <a:lnTo>
                  <a:pt x="66" y="26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26"/>
                </a:moveTo>
                <a:lnTo>
                  <a:pt x="59" y="33"/>
                </a:lnTo>
                <a:lnTo>
                  <a:pt x="26" y="0"/>
                </a:lnTo>
                <a:lnTo>
                  <a:pt x="33" y="0"/>
                </a:lnTo>
                <a:lnTo>
                  <a:pt x="0" y="33"/>
                </a:lnTo>
                <a:lnTo>
                  <a:pt x="0" y="26"/>
                </a:lnTo>
                <a:lnTo>
                  <a:pt x="33" y="59"/>
                </a:lnTo>
                <a:lnTo>
                  <a:pt x="26" y="59"/>
                </a:lnTo>
                <a:lnTo>
                  <a:pt x="59" y="26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1" name="Freeform 135"/>
          <p:cNvSpPr>
            <a:spLocks/>
          </p:cNvSpPr>
          <p:nvPr/>
        </p:nvSpPr>
        <p:spPr bwMode="auto">
          <a:xfrm>
            <a:off x="3516313" y="4092575"/>
            <a:ext cx="93663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59" y="33"/>
              </a:cxn>
              <a:cxn ang="0">
                <a:pos x="33" y="66"/>
              </a:cxn>
            </a:cxnLst>
            <a:rect l="0" t="0" r="r" b="b"/>
            <a:pathLst>
              <a:path w="59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59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2" name="Freeform 136"/>
          <p:cNvSpPr>
            <a:spLocks noEditPoints="1"/>
          </p:cNvSpPr>
          <p:nvPr/>
        </p:nvSpPr>
        <p:spPr bwMode="auto">
          <a:xfrm>
            <a:off x="3516313" y="4092575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26" y="66"/>
              </a:cxn>
              <a:cxn ang="0">
                <a:pos x="0" y="33"/>
              </a:cxn>
              <a:cxn ang="0">
                <a:pos x="0" y="33"/>
              </a:cxn>
              <a:cxn ang="0">
                <a:pos x="26" y="0"/>
              </a:cxn>
              <a:cxn ang="0">
                <a:pos x="33" y="0"/>
              </a:cxn>
              <a:cxn ang="0">
                <a:pos x="66" y="33"/>
              </a:cxn>
              <a:cxn ang="0">
                <a:pos x="66" y="33"/>
              </a:cxn>
              <a:cxn ang="0">
                <a:pos x="33" y="66"/>
              </a:cxn>
              <a:cxn ang="0">
                <a:pos x="59" y="33"/>
              </a:cxn>
              <a:cxn ang="0">
                <a:pos x="59" y="33"/>
              </a:cxn>
              <a:cxn ang="0">
                <a:pos x="26" y="7"/>
              </a:cxn>
              <a:cxn ang="0">
                <a:pos x="33" y="7"/>
              </a:cxn>
              <a:cxn ang="0">
                <a:pos x="0" y="33"/>
              </a:cxn>
              <a:cxn ang="0">
                <a:pos x="0" y="33"/>
              </a:cxn>
              <a:cxn ang="0">
                <a:pos x="33" y="59"/>
              </a:cxn>
              <a:cxn ang="0">
                <a:pos x="26" y="59"/>
              </a:cxn>
              <a:cxn ang="0">
                <a:pos x="59" y="33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26" y="66"/>
                </a:lnTo>
                <a:lnTo>
                  <a:pt x="0" y="33"/>
                </a:lnTo>
                <a:lnTo>
                  <a:pt x="0" y="33"/>
                </a:lnTo>
                <a:lnTo>
                  <a:pt x="26" y="0"/>
                </a:lnTo>
                <a:lnTo>
                  <a:pt x="33" y="0"/>
                </a:lnTo>
                <a:lnTo>
                  <a:pt x="66" y="33"/>
                </a:lnTo>
                <a:lnTo>
                  <a:pt x="66" y="33"/>
                </a:lnTo>
                <a:lnTo>
                  <a:pt x="33" y="66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26" y="7"/>
                </a:lnTo>
                <a:lnTo>
                  <a:pt x="33" y="7"/>
                </a:lnTo>
                <a:lnTo>
                  <a:pt x="0" y="33"/>
                </a:lnTo>
                <a:lnTo>
                  <a:pt x="0" y="33"/>
                </a:lnTo>
                <a:lnTo>
                  <a:pt x="33" y="59"/>
                </a:lnTo>
                <a:lnTo>
                  <a:pt x="26" y="59"/>
                </a:lnTo>
                <a:lnTo>
                  <a:pt x="59" y="33"/>
                </a:lnTo>
                <a:close/>
              </a:path>
            </a:pathLst>
          </a:custGeom>
          <a:solidFill>
            <a:srgbClr val="E46C0A"/>
          </a:solidFill>
          <a:ln w="7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>
            <a:off x="2360613" y="2352675"/>
            <a:ext cx="4168775" cy="2462213"/>
            <a:chOff x="2360613" y="2352675"/>
            <a:chExt cx="4168775" cy="2462213"/>
          </a:xfrm>
        </p:grpSpPr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2360613" y="2740025"/>
              <a:ext cx="4168775" cy="2074863"/>
            </a:xfrm>
            <a:custGeom>
              <a:avLst/>
              <a:gdLst/>
              <a:ahLst/>
              <a:cxnLst>
                <a:cxn ang="0">
                  <a:pos x="7" y="1281"/>
                </a:cxn>
                <a:cxn ang="0">
                  <a:pos x="2606" y="0"/>
                </a:cxn>
                <a:cxn ang="0">
                  <a:pos x="2619" y="0"/>
                </a:cxn>
                <a:cxn ang="0">
                  <a:pos x="2626" y="7"/>
                </a:cxn>
                <a:cxn ang="0">
                  <a:pos x="2626" y="20"/>
                </a:cxn>
                <a:cxn ang="0">
                  <a:pos x="2619" y="27"/>
                </a:cxn>
                <a:cxn ang="0">
                  <a:pos x="20" y="1307"/>
                </a:cxn>
                <a:cxn ang="0">
                  <a:pos x="7" y="1307"/>
                </a:cxn>
                <a:cxn ang="0">
                  <a:pos x="0" y="1301"/>
                </a:cxn>
                <a:cxn ang="0">
                  <a:pos x="0" y="1288"/>
                </a:cxn>
                <a:cxn ang="0">
                  <a:pos x="7" y="1281"/>
                </a:cxn>
                <a:cxn ang="0">
                  <a:pos x="7" y="1281"/>
                </a:cxn>
              </a:cxnLst>
              <a:rect l="0" t="0" r="r" b="b"/>
              <a:pathLst>
                <a:path w="2626" h="1307">
                  <a:moveTo>
                    <a:pt x="7" y="1281"/>
                  </a:moveTo>
                  <a:lnTo>
                    <a:pt x="2606" y="0"/>
                  </a:lnTo>
                  <a:lnTo>
                    <a:pt x="2619" y="0"/>
                  </a:lnTo>
                  <a:lnTo>
                    <a:pt x="2626" y="7"/>
                  </a:lnTo>
                  <a:lnTo>
                    <a:pt x="2626" y="20"/>
                  </a:lnTo>
                  <a:lnTo>
                    <a:pt x="2619" y="27"/>
                  </a:lnTo>
                  <a:lnTo>
                    <a:pt x="20" y="1307"/>
                  </a:lnTo>
                  <a:lnTo>
                    <a:pt x="7" y="1307"/>
                  </a:lnTo>
                  <a:lnTo>
                    <a:pt x="0" y="1301"/>
                  </a:lnTo>
                  <a:lnTo>
                    <a:pt x="0" y="1288"/>
                  </a:lnTo>
                  <a:lnTo>
                    <a:pt x="7" y="1281"/>
                  </a:lnTo>
                  <a:lnTo>
                    <a:pt x="7" y="1281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3516313" y="2352675"/>
              <a:ext cx="257175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y = 0.3765x + 8.7485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040188" y="2698750"/>
              <a:ext cx="147955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R² = 0.9077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36" name="Rectangle 140"/>
          <p:cNvSpPr>
            <a:spLocks noChangeArrowheads="1"/>
          </p:cNvSpPr>
          <p:nvPr/>
        </p:nvSpPr>
        <p:spPr bwMode="auto">
          <a:xfrm>
            <a:off x="1889125" y="4741863"/>
            <a:ext cx="2936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37" name="Rectangle 141"/>
          <p:cNvSpPr>
            <a:spLocks noChangeArrowheads="1"/>
          </p:cNvSpPr>
          <p:nvPr/>
        </p:nvSpPr>
        <p:spPr bwMode="auto">
          <a:xfrm>
            <a:off x="1752600" y="4175125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38" name="Rectangle 142"/>
          <p:cNvSpPr>
            <a:spLocks noChangeArrowheads="1"/>
          </p:cNvSpPr>
          <p:nvPr/>
        </p:nvSpPr>
        <p:spPr bwMode="auto">
          <a:xfrm>
            <a:off x="1604963" y="3598863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39" name="Rectangle 143"/>
          <p:cNvSpPr>
            <a:spLocks noChangeArrowheads="1"/>
          </p:cNvSpPr>
          <p:nvPr/>
        </p:nvSpPr>
        <p:spPr bwMode="auto">
          <a:xfrm>
            <a:off x="1604963" y="3022600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1604963" y="2457450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1" name="Rectangle 145"/>
          <p:cNvSpPr>
            <a:spLocks noChangeArrowheads="1"/>
          </p:cNvSpPr>
          <p:nvPr/>
        </p:nvSpPr>
        <p:spPr bwMode="auto">
          <a:xfrm>
            <a:off x="1604963" y="1881188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2224088" y="5192713"/>
            <a:ext cx="2936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3" name="Rectangle 147"/>
          <p:cNvSpPr>
            <a:spLocks noChangeArrowheads="1"/>
          </p:cNvSpPr>
          <p:nvPr/>
        </p:nvSpPr>
        <p:spPr bwMode="auto">
          <a:xfrm>
            <a:off x="3830638" y="5192713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5583238" y="5192713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5" name="Rectangle 149"/>
          <p:cNvSpPr>
            <a:spLocks noChangeArrowheads="1"/>
          </p:cNvSpPr>
          <p:nvPr/>
        </p:nvSpPr>
        <p:spPr bwMode="auto">
          <a:xfrm>
            <a:off x="7337425" y="5192713"/>
            <a:ext cx="58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-538490" y="34340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Pays/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Superficie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Totale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657600" y="5181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Country/Area</a:t>
            </a:r>
            <a:endParaRPr lang="en-US" sz="28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590800" y="2286000"/>
            <a:ext cx="4800600" cy="138499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Some highly correlating data is wrong  (but generally right match has highest correlation)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21351" y="3124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Jerry Seinfeld</a:t>
            </a: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3509503" cy="198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95800"/>
            <a:ext cx="3509503" cy="44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219200" y="3657600"/>
            <a:ext cx="2590800" cy="5334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3657600"/>
            <a:ext cx="2590800" cy="5334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1351" y="363128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English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1351" y="363128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Spanish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763E-6 L 0.00816 -1.47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33  E" pathEditMode="relative" ptsTypes="">
                                      <p:cBhvr>
                                        <p:cTn id="8" dur="20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Features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Correlation Features</a:t>
            </a:r>
          </a:p>
          <a:p>
            <a:r>
              <a:rPr lang="en-US" sz="2800" dirty="0" smtClean="0"/>
              <a:t>Translation Features </a:t>
            </a:r>
          </a:p>
          <a:p>
            <a:r>
              <a:rPr lang="en-US" sz="2800" dirty="0" smtClean="0"/>
              <a:t>Equality features</a:t>
            </a:r>
          </a:p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N-gram features</a:t>
            </a:r>
          </a:p>
          <a:p>
            <a:r>
              <a:rPr lang="en-US" sz="2800" dirty="0" smtClean="0"/>
              <a:t>Cluster ID Features</a:t>
            </a:r>
          </a:p>
          <a:p>
            <a:r>
              <a:rPr lang="en-US" sz="2800" dirty="0" smtClean="0"/>
              <a:t>Language Features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4400" y="2667000"/>
            <a:ext cx="2672862" cy="1828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Single Instance Classifier</a:t>
            </a:r>
          </a:p>
          <a:p>
            <a:pPr algn="ctr"/>
            <a:r>
              <a:rPr lang="en-US" dirty="0" smtClean="0"/>
              <a:t>(are two values equal?)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3886200" y="1676400"/>
            <a:ext cx="609600" cy="3962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6800" y="5105400"/>
            <a:ext cx="2286000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BC15"/>
                </a:solidFill>
                <a:latin typeface="+mj-lt"/>
              </a:rPr>
              <a:t>Training data</a:t>
            </a:r>
            <a:endParaRPr lang="en-US" sz="2800" dirty="0">
              <a:solidFill>
                <a:srgbClr val="F7BC15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>
            <a:stCxn id="14" idx="0"/>
            <a:endCxn id="12" idx="2"/>
          </p:cNvCxnSpPr>
          <p:nvPr/>
        </p:nvCxnSpPr>
        <p:spPr>
          <a:xfrm rot="5400000" flipH="1" flipV="1">
            <a:off x="5735515" y="4780085"/>
            <a:ext cx="609600" cy="4103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Self-supervised learning</a:t>
            </a:r>
          </a:p>
          <a:p>
            <a:r>
              <a:rPr lang="en-US" dirty="0" smtClean="0"/>
              <a:t>Use things that are very likely correct to generate more training data</a:t>
            </a:r>
          </a:p>
          <a:p>
            <a:pPr lvl="1"/>
            <a:r>
              <a:rPr lang="en-US" dirty="0" smtClean="0"/>
              <a:t>Likely correct = many instances of </a:t>
            </a:r>
            <a:r>
              <a:rPr lang="en-US" i="1" dirty="0" smtClean="0"/>
              <a:t>exact phrase </a:t>
            </a:r>
            <a:r>
              <a:rPr lang="en-US" dirty="0" smtClean="0"/>
              <a:t>equality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Training Data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609600" y="16002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/>
            <a:r>
              <a:rPr lang="en-US" dirty="0" smtClean="0">
                <a:solidFill>
                  <a:schemeClr val="bg1"/>
                </a:solidFill>
                <a:latin typeface="+mj-lt"/>
              </a:rPr>
              <a:t>Country/Capital= Paris=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Capitale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 algn="r"/>
            <a:r>
              <a:rPr lang="en-US" dirty="0" smtClean="0">
                <a:solidFill>
                  <a:schemeClr val="bg1"/>
                </a:solidFill>
                <a:latin typeface="+mj-lt"/>
              </a:rPr>
              <a:t>Country/Capital = Tel Aviv=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Capitale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 algn="r"/>
            <a:r>
              <a:rPr lang="en-US" dirty="0" smtClean="0">
                <a:solidFill>
                  <a:schemeClr val="bg1"/>
                </a:solidFill>
                <a:latin typeface="+mj-lt"/>
              </a:rPr>
              <a:t>Country/Capital= Madrid=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Capitale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 algn="r"/>
            <a:r>
              <a:rPr lang="en-US" dirty="0" smtClean="0">
                <a:solidFill>
                  <a:schemeClr val="bg1"/>
                </a:solidFill>
                <a:latin typeface="+mj-lt"/>
              </a:rPr>
              <a:t>…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4495800" y="1664732"/>
            <a:ext cx="228600" cy="107846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1905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Country/Capital 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Capitale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 68 times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26670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Country/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currencyCode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codeMonnaie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 45 times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3581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…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0" y="4114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Country/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latD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populationRang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 1 time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876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Country/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commonName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= Pays/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plusGrandeVille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 1 time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52400" y="3429000"/>
            <a:ext cx="9296400" cy="1588"/>
          </a:xfrm>
          <a:prstGeom prst="line">
            <a:avLst/>
          </a:prstGeom>
          <a:ln w="76200">
            <a:solidFill>
              <a:srgbClr val="F7B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52400" y="27432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Higher Likelihood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52400" y="3581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Lower Likelihood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16" grpId="1" animBg="1"/>
      <p:bldP spid="17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1905000"/>
          <a:ext cx="2743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Key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Italy</a:t>
                      </a:r>
                      <a:endParaRPr lang="en-US" sz="320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8953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191000" y="1905000"/>
          <a:ext cx="3048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9122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Key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</a:tr>
              <a:tr h="1027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italie</a:t>
                      </a:r>
                      <a:endParaRPr lang="en-US" sz="320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09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Eau(%)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16,9</a:t>
                      </a:r>
                      <a:endParaRPr lang="en-US" sz="3200" dirty="0"/>
                    </a:p>
                  </a:txBody>
                  <a:tcPr/>
                </a:tc>
              </a:tr>
              <a:tr h="8209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1066800"/>
            <a:ext cx="81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confident </a:t>
            </a:r>
            <a:r>
              <a:rPr lang="en-US" sz="32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that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country/name = pays/nom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895600"/>
            <a:ext cx="7696200" cy="609600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2895600"/>
            <a:ext cx="1676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+mn-lt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10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ight Arrow 12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657600"/>
            <a:ext cx="1676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20k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14400" y="1905000"/>
          <a:ext cx="2743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Key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Italy</a:t>
                      </a:r>
                      <a:endParaRPr lang="en-US" sz="320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8953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191000" y="1905000"/>
          <a:ext cx="3048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9122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Key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</a:tr>
              <a:tr h="1027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italie</a:t>
                      </a:r>
                      <a:endParaRPr lang="en-US" sz="320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09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Eau(%)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16,9</a:t>
                      </a:r>
                      <a:endParaRPr lang="en-US" sz="3200" dirty="0"/>
                    </a:p>
                  </a:txBody>
                  <a:tcPr/>
                </a:tc>
              </a:tr>
              <a:tr h="8209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141413" y="2895600"/>
            <a:ext cx="7165975" cy="1525588"/>
            <a:chOff x="1142206" y="3733800"/>
            <a:chExt cx="7165182" cy="15255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143793" y="3733800"/>
              <a:ext cx="2285747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973134" y="4190206"/>
              <a:ext cx="914400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29540" y="4648200"/>
              <a:ext cx="4876260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8001794" y="4952206"/>
              <a:ext cx="609600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820007" y="5257800"/>
              <a:ext cx="5485793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363601" y="4799806"/>
              <a:ext cx="914400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1143793" y="4343400"/>
              <a:ext cx="1676214" cy="1588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838200" y="4039394"/>
              <a:ext cx="609600" cy="1587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858000" y="3810000"/>
            <a:ext cx="1676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21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ight Arrow 21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10400" y="3048000"/>
            <a:ext cx="1676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40k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1066800"/>
            <a:ext cx="81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confident </a:t>
            </a:r>
            <a:r>
              <a:rPr lang="en-US" sz="32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that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country/name = pays/nom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Correlation Features</a:t>
            </a:r>
          </a:p>
          <a:p>
            <a:r>
              <a:rPr lang="en-US" sz="2800" dirty="0" smtClean="0"/>
              <a:t>Translation Features </a:t>
            </a:r>
          </a:p>
          <a:p>
            <a:r>
              <a:rPr lang="en-US" sz="2800" dirty="0" smtClean="0"/>
              <a:t>Equality features</a:t>
            </a:r>
          </a:p>
          <a:p>
            <a:r>
              <a:rPr lang="en-US" sz="2800" dirty="0" smtClean="0"/>
              <a:t>Word features</a:t>
            </a:r>
          </a:p>
          <a:p>
            <a:r>
              <a:rPr lang="en-US" sz="2800" dirty="0" smtClean="0"/>
              <a:t>N-gram features</a:t>
            </a:r>
          </a:p>
          <a:p>
            <a:r>
              <a:rPr lang="en-US" sz="2800" dirty="0" smtClean="0"/>
              <a:t>Cluster ID Features</a:t>
            </a:r>
          </a:p>
          <a:p>
            <a:r>
              <a:rPr lang="en-US" sz="2800" dirty="0" smtClean="0"/>
              <a:t>Language Features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34000"/>
            <a:ext cx="3505200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FFFF00"/>
                </a:solidFill>
              </a:rPr>
              <a:t>Nom,États-Unis</a:t>
            </a:r>
            <a:r>
              <a:rPr lang="fr-FR" sz="1600" i="1" dirty="0" smtClean="0">
                <a:solidFill>
                  <a:srgbClr val="FFFF00"/>
                </a:solidFill>
              </a:rPr>
              <a:t> d'Amérique</a:t>
            </a:r>
            <a:r>
              <a:rPr lang="en-US" sz="1600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fr-FR" sz="1600" i="1" dirty="0" err="1" smtClean="0">
                <a:solidFill>
                  <a:srgbClr val="FFFF00"/>
                </a:solidFill>
              </a:rPr>
              <a:t>Name,United</a:t>
            </a:r>
            <a:r>
              <a:rPr lang="fr-FR" sz="1600" i="1" dirty="0" smtClean="0">
                <a:solidFill>
                  <a:srgbClr val="FFFF00"/>
                </a:solidFill>
              </a:rPr>
              <a:t> States of  </a:t>
            </a:r>
            <a:r>
              <a:rPr lang="fr-FR" sz="1600" i="1" dirty="0" err="1" smtClean="0">
                <a:solidFill>
                  <a:srgbClr val="FFFF00"/>
                </a:solidFill>
              </a:rPr>
              <a:t>America</a:t>
            </a:r>
            <a:endParaRPr lang="fr-FR" sz="1600" i="1" dirty="0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Features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4400" y="2667000"/>
            <a:ext cx="2672862" cy="1828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Single Instance Classifier</a:t>
            </a:r>
          </a:p>
          <a:p>
            <a:pPr algn="ctr"/>
            <a:r>
              <a:rPr lang="en-US" dirty="0" smtClean="0"/>
              <a:t>(are two values equal?)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3886200" y="1676400"/>
            <a:ext cx="609600" cy="3962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rot="10800000">
            <a:off x="3962400" y="4800600"/>
            <a:ext cx="685800" cy="8257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43400" y="22098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Additive logistic regression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391400" y="3657600"/>
            <a:ext cx="457200" cy="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24800" y="3276600"/>
            <a:ext cx="1524000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{0,1}</a:t>
            </a:r>
            <a:endParaRPr lang="fr-FR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Infobox</a:t>
            </a:r>
            <a:r>
              <a:rPr lang="en-US" dirty="0" smtClean="0"/>
              <a:t> Key Alignment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  <a:effectLst/>
        </p:grpSpPr>
        <p:sp>
          <p:nvSpPr>
            <p:cNvPr id="17" name="Right Arrow 16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  <a:effectLst/>
        </p:grpSpPr>
        <p:sp>
          <p:nvSpPr>
            <p:cNvPr id="20" name="Right Arrow 19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16" name="Group 44"/>
          <p:cNvGrpSpPr/>
          <p:nvPr/>
        </p:nvGrpSpPr>
        <p:grpSpPr>
          <a:xfrm>
            <a:off x="6248400" y="2476788"/>
            <a:ext cx="1828800" cy="990600"/>
            <a:chOff x="6248400" y="3009612"/>
            <a:chExt cx="1828800" cy="990600"/>
          </a:xfrm>
          <a:effectLst/>
        </p:grpSpPr>
        <p:sp>
          <p:nvSpPr>
            <p:cNvPr id="23" name="Right Arrow 22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2514600" y="1828800"/>
            <a:ext cx="6019800" cy="3962400"/>
            <a:chOff x="2514600" y="1828800"/>
            <a:chExt cx="6019800" cy="1678983"/>
          </a:xfrm>
          <a:effectLst/>
        </p:grpSpPr>
        <p:sp>
          <p:nvSpPr>
            <p:cNvPr id="13" name="Rounded Rectangle 12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2895600" y="3276600"/>
            <a:ext cx="5105400" cy="2133600"/>
            <a:chOff x="2895600" y="3276600"/>
            <a:chExt cx="5105400" cy="2133600"/>
          </a:xfrm>
          <a:effectLst/>
        </p:grpSpPr>
        <p:sp>
          <p:nvSpPr>
            <p:cNvPr id="25" name="Isosceles Triangle 24"/>
            <p:cNvSpPr/>
            <p:nvPr/>
          </p:nvSpPr>
          <p:spPr>
            <a:xfrm>
              <a:off x="2895600" y="3276600"/>
              <a:ext cx="5105400" cy="1143000"/>
            </a:xfrm>
            <a:prstGeom prst="triangle">
              <a:avLst>
                <a:gd name="adj" fmla="val 49627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57600" y="4419600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Single Instance Classifier</a:t>
              </a:r>
              <a:endParaRPr lang="en-US" b="1" dirty="0"/>
            </a:p>
          </p:txBody>
        </p:sp>
        <p:grpSp>
          <p:nvGrpSpPr>
            <p:cNvPr id="26" name="Group 43"/>
            <p:cNvGrpSpPr/>
            <p:nvPr/>
          </p:nvGrpSpPr>
          <p:grpSpPr>
            <a:xfrm>
              <a:off x="5257800" y="4419600"/>
              <a:ext cx="1828800" cy="990600"/>
              <a:chOff x="4343400" y="3009612"/>
              <a:chExt cx="1828800" cy="990600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4343400" y="3276312"/>
                <a:ext cx="304800" cy="457200"/>
              </a:xfrm>
              <a:prstGeom prst="right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724400" y="3009612"/>
                <a:ext cx="1447800" cy="990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Probability Estimation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do better by considering multiple instances</a:t>
            </a:r>
          </a:p>
          <a:p>
            <a:pPr lvl="1"/>
            <a:r>
              <a:rPr lang="en-US" dirty="0" smtClean="0"/>
              <a:t>Generate up to 100 instances of each possible pairing</a:t>
            </a:r>
          </a:p>
          <a:p>
            <a:pPr lvl="1"/>
            <a:r>
              <a:rPr lang="en-US" dirty="0" smtClean="0"/>
              <a:t>Run classifier to find “equal” pairs</a:t>
            </a:r>
          </a:p>
          <a:p>
            <a:pPr lvl="1"/>
            <a:r>
              <a:rPr lang="en-US" dirty="0" smtClean="0"/>
              <a:t>score = number equal / number of tested (100)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67000" y="6124809"/>
            <a:ext cx="6324600" cy="580791"/>
            <a:chOff x="1447800" y="2795705"/>
            <a:chExt cx="6324600" cy="580791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447800" y="27957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2108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63800" y="28956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41800" y="2895600"/>
              <a:ext cx="1600200" cy="381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/>
                <a:t>Infobox</a:t>
              </a:r>
              <a:r>
                <a:rPr lang="en-US" sz="1100" b="1" dirty="0" smtClean="0"/>
                <a:t> Key Alignment</a:t>
              </a:r>
              <a:endParaRPr lang="en-US" sz="11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2895600"/>
              <a:ext cx="15240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Infobox Completion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8862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92800" y="29337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Infobox</a:t>
            </a:r>
            <a:r>
              <a:rPr lang="en-US" dirty="0" smtClean="0"/>
              <a:t> Completion</a:t>
            </a:r>
            <a:endParaRPr lang="en-US" dirty="0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2209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5"/>
          <p:cNvGrpSpPr/>
          <p:nvPr/>
        </p:nvGrpSpPr>
        <p:grpSpPr>
          <a:xfrm>
            <a:off x="2438400" y="2476788"/>
            <a:ext cx="1828800" cy="990600"/>
            <a:chOff x="2438400" y="3009612"/>
            <a:chExt cx="1828800" cy="990600"/>
          </a:xfrm>
          <a:effectLst/>
        </p:grpSpPr>
        <p:sp>
          <p:nvSpPr>
            <p:cNvPr id="17" name="Right Arrow 16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4343400" y="2476788"/>
            <a:ext cx="1828800" cy="990600"/>
            <a:chOff x="4343400" y="3009612"/>
            <a:chExt cx="1828800" cy="990600"/>
          </a:xfrm>
          <a:effectLst/>
        </p:grpSpPr>
        <p:sp>
          <p:nvSpPr>
            <p:cNvPr id="20" name="Right Arrow 19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16" name="Group 44"/>
          <p:cNvGrpSpPr/>
          <p:nvPr/>
        </p:nvGrpSpPr>
        <p:grpSpPr>
          <a:xfrm>
            <a:off x="6248400" y="2476788"/>
            <a:ext cx="1828800" cy="990600"/>
            <a:chOff x="6248400" y="3009612"/>
            <a:chExt cx="1828800" cy="990600"/>
          </a:xfrm>
          <a:effectLst/>
        </p:grpSpPr>
        <p:sp>
          <p:nvSpPr>
            <p:cNvPr id="23" name="Right Arrow 22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2514600" y="1828800"/>
            <a:ext cx="6019800" cy="3962400"/>
            <a:chOff x="2514600" y="1828800"/>
            <a:chExt cx="6019800" cy="1678983"/>
          </a:xfrm>
          <a:effectLst/>
        </p:grpSpPr>
        <p:sp>
          <p:nvSpPr>
            <p:cNvPr id="13" name="Rounded Rectangle 12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2895600" y="3276600"/>
            <a:ext cx="5105400" cy="2133600"/>
            <a:chOff x="2895600" y="3276600"/>
            <a:chExt cx="5105400" cy="2133600"/>
          </a:xfrm>
          <a:effectLst/>
        </p:grpSpPr>
        <p:sp>
          <p:nvSpPr>
            <p:cNvPr id="25" name="Isosceles Triangle 24"/>
            <p:cNvSpPr/>
            <p:nvPr/>
          </p:nvSpPr>
          <p:spPr>
            <a:xfrm>
              <a:off x="2895600" y="3276600"/>
              <a:ext cx="5105400" cy="1143000"/>
            </a:xfrm>
            <a:prstGeom prst="triangle">
              <a:avLst>
                <a:gd name="adj" fmla="val 84722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57600" y="4419600"/>
              <a:ext cx="1447800" cy="990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Choosing Potential Keys</a:t>
              </a:r>
              <a:endParaRPr lang="en-US" b="1" dirty="0"/>
            </a:p>
          </p:txBody>
        </p:sp>
        <p:grpSp>
          <p:nvGrpSpPr>
            <p:cNvPr id="26" name="Group 43"/>
            <p:cNvGrpSpPr/>
            <p:nvPr/>
          </p:nvGrpSpPr>
          <p:grpSpPr>
            <a:xfrm>
              <a:off x="5257800" y="4419600"/>
              <a:ext cx="1828800" cy="990600"/>
              <a:chOff x="4343400" y="3009612"/>
              <a:chExt cx="1828800" cy="990600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4343400" y="3276312"/>
                <a:ext cx="304800" cy="457200"/>
              </a:xfrm>
              <a:prstGeom prst="right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724400" y="3009612"/>
                <a:ext cx="1447800" cy="990600"/>
              </a:xfrm>
              <a:prstGeom prst="roundRect">
                <a:avLst/>
              </a:prstGeom>
              <a:solidFill>
                <a:srgbClr val="385D8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Fill in Missing Values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new attributes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75" y="4646110"/>
            <a:ext cx="3978025" cy="442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46110"/>
            <a:ext cx="3978026" cy="1660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21351" y="3124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Bonnieux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3657600"/>
            <a:ext cx="2590800" cy="5334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3657600"/>
            <a:ext cx="2590800" cy="5334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1351" y="363128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Spanish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1351" y="363128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French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26549" y="2362200"/>
            <a:ext cx="4040651" cy="2626024"/>
            <a:chOff x="9144000" y="4953000"/>
            <a:chExt cx="4040651" cy="2626024"/>
          </a:xfrm>
        </p:grpSpPr>
        <p:pic>
          <p:nvPicPr>
            <p:cNvPr id="4208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0" y="4953000"/>
              <a:ext cx="4040651" cy="262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9827649" y="6324600"/>
              <a:ext cx="2590800" cy="533400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29800" y="6298287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Hungarian</a:t>
              </a:r>
              <a:endParaRPr lang="en-US" sz="28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2324E-7 L -0.00104 -1.49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0787E-7 L 0.00087 -0.45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graphicFrame>
        <p:nvGraphicFramePr>
          <p:cNvPr id="144463" name="Group 79"/>
          <p:cNvGraphicFramePr>
            <a:graphicFrameLocks noGrp="1"/>
          </p:cNvGraphicFramePr>
          <p:nvPr/>
        </p:nvGraphicFramePr>
        <p:xfrm>
          <a:off x="762000" y="2057400"/>
          <a:ext cx="7696200" cy="35560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Occupation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466" name="Text Box 82"/>
          <p:cNvSpPr txBox="1">
            <a:spLocks noChangeArrowheads="1"/>
          </p:cNvSpPr>
          <p:nvPr/>
        </p:nvSpPr>
        <p:spPr bwMode="auto">
          <a:xfrm>
            <a:off x="4648200" y="2819400"/>
            <a:ext cx="3810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3600">
                <a:latin typeface="Calibri" pitchFamily="34" charset="0"/>
              </a:rPr>
              <a:t>Tom Cruise</a:t>
            </a:r>
          </a:p>
          <a:p>
            <a:pPr algn="ctr">
              <a:spcBef>
                <a:spcPct val="25000"/>
              </a:spcBef>
            </a:pPr>
            <a:r>
              <a:rPr lang="en-US" sz="3600">
                <a:latin typeface="Calibri" pitchFamily="34" charset="0"/>
              </a:rPr>
              <a:t>Katie Holmes</a:t>
            </a:r>
          </a:p>
          <a:p>
            <a:pPr algn="ctr">
              <a:spcBef>
                <a:spcPct val="25000"/>
              </a:spcBef>
            </a:pPr>
            <a:r>
              <a:rPr lang="en-US" sz="3600">
                <a:latin typeface="Calibri" pitchFamily="34" charset="0"/>
              </a:rPr>
              <a:t>Actor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new attributes</a:t>
            </a:r>
          </a:p>
          <a:p>
            <a:pPr eaLnBrk="1" hangingPunct="1"/>
            <a:r>
              <a:rPr lang="en-US" dirty="0" smtClean="0"/>
              <a:t>New attributes based on commonly occurring keys  </a:t>
            </a:r>
          </a:p>
          <a:p>
            <a:pPr lvl="1"/>
            <a:r>
              <a:rPr lang="en-US" dirty="0" smtClean="0"/>
              <a:t>E.g., “person” frequently has name, spouse, occupation, etc.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graphicFrame>
        <p:nvGraphicFramePr>
          <p:cNvPr id="146457" name="Group 25"/>
          <p:cNvGraphicFramePr>
            <a:graphicFrameLocks noGrp="1"/>
          </p:cNvGraphicFramePr>
          <p:nvPr/>
        </p:nvGraphicFramePr>
        <p:xfrm>
          <a:off x="762000" y="2057400"/>
          <a:ext cx="7696200" cy="14224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4648200" y="2819400"/>
            <a:ext cx="3810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3600">
                <a:latin typeface="Calibri" pitchFamily="34" charset="0"/>
              </a:rPr>
              <a:t>Tom Cruise</a:t>
            </a:r>
          </a:p>
          <a:p>
            <a:pPr algn="ctr">
              <a:spcBef>
                <a:spcPct val="25000"/>
              </a:spcBef>
            </a:pPr>
            <a:endParaRPr lang="en-US" sz="3600">
              <a:latin typeface="Calibri" pitchFamily="34" charset="0"/>
            </a:endParaRPr>
          </a:p>
        </p:txBody>
      </p:sp>
      <p:graphicFrame>
        <p:nvGraphicFramePr>
          <p:cNvPr id="146517" name="Group 85"/>
          <p:cNvGraphicFramePr>
            <a:graphicFrameLocks noGrp="1"/>
          </p:cNvGraphicFramePr>
          <p:nvPr/>
        </p:nvGraphicFramePr>
        <p:xfrm>
          <a:off x="762000" y="3429000"/>
          <a:ext cx="7696200" cy="207645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Occupation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2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ight Arrow 7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new attributes</a:t>
            </a:r>
          </a:p>
          <a:p>
            <a:pPr eaLnBrk="1" hangingPunct="1"/>
            <a:r>
              <a:rPr lang="en-US" dirty="0" smtClean="0"/>
              <a:t>New attributes based on commonly occurring keys  </a:t>
            </a:r>
          </a:p>
          <a:p>
            <a:pPr lvl="1"/>
            <a:r>
              <a:rPr lang="en-US" dirty="0" smtClean="0"/>
              <a:t>E.g., “person” frequently has name, spouse, occupation, etc.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infobox</a:t>
            </a:r>
            <a:r>
              <a:rPr lang="en-US" dirty="0" smtClean="0"/>
              <a:t> &amp; attributes based on commonly occurring </a:t>
            </a:r>
            <a:r>
              <a:rPr lang="en-US" dirty="0" err="1" smtClean="0"/>
              <a:t>infobox</a:t>
            </a:r>
            <a:r>
              <a:rPr lang="en-US" dirty="0" smtClean="0"/>
              <a:t> pairings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infobox</a:t>
            </a:r>
            <a:r>
              <a:rPr lang="en-US" dirty="0" smtClean="0"/>
              <a:t> for Tom Cruise in English, but </a:t>
            </a:r>
            <a:r>
              <a:rPr lang="en-US" dirty="0" err="1" smtClean="0"/>
              <a:t>persondaten</a:t>
            </a:r>
            <a:r>
              <a:rPr lang="en-US" dirty="0" smtClean="0"/>
              <a:t> box in German, etc.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Choosing Potential Keys</a:t>
            </a:r>
          </a:p>
        </p:txBody>
      </p:sp>
      <p:graphicFrame>
        <p:nvGraphicFramePr>
          <p:cNvPr id="150596" name="Group 68"/>
          <p:cNvGraphicFramePr>
            <a:graphicFrameLocks noGrp="1"/>
          </p:cNvGraphicFramePr>
          <p:nvPr/>
        </p:nvGraphicFramePr>
        <p:xfrm>
          <a:off x="4800600" y="2057400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15" name="Group 87"/>
          <p:cNvGraphicFramePr>
            <a:graphicFrameLocks noGrp="1"/>
          </p:cNvGraphicFramePr>
          <p:nvPr/>
        </p:nvGraphicFramePr>
        <p:xfrm>
          <a:off x="4800600" y="4724400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11" name="Group 83"/>
          <p:cNvGraphicFramePr>
            <a:graphicFrameLocks noGrp="1"/>
          </p:cNvGraphicFramePr>
          <p:nvPr/>
        </p:nvGraphicFramePr>
        <p:xfrm>
          <a:off x="4800600" y="2743200"/>
          <a:ext cx="3848100" cy="14224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26" name="Group 98"/>
          <p:cNvGraphicFramePr>
            <a:graphicFrameLocks noGrp="1"/>
          </p:cNvGraphicFramePr>
          <p:nvPr/>
        </p:nvGraphicFramePr>
        <p:xfrm>
          <a:off x="4800600" y="5410200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Awards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31" name="Group 103"/>
          <p:cNvGraphicFramePr>
            <a:graphicFrameLocks noGrp="1"/>
          </p:cNvGraphicFramePr>
          <p:nvPr/>
        </p:nvGraphicFramePr>
        <p:xfrm>
          <a:off x="2720975" y="2003425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Group 68"/>
          <p:cNvGraphicFramePr>
            <a:graphicFrameLocks noGrp="1"/>
          </p:cNvGraphicFramePr>
          <p:nvPr/>
        </p:nvGraphicFramePr>
        <p:xfrm>
          <a:off x="4800600" y="2057400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oup 87"/>
          <p:cNvGraphicFramePr>
            <a:graphicFrameLocks noGrp="1"/>
          </p:cNvGraphicFramePr>
          <p:nvPr/>
        </p:nvGraphicFramePr>
        <p:xfrm>
          <a:off x="4800600" y="4724400"/>
          <a:ext cx="3848100" cy="711200"/>
        </p:xfrm>
        <a:graphic>
          <a:graphicData uri="http://schemas.openxmlformats.org/drawingml/2006/table">
            <a:tbl>
              <a:tblPr/>
              <a:tblGrid>
                <a:gridCol w="38481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Acteur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794126" y="3011487"/>
            <a:ext cx="1600200" cy="160020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AC090"/>
                </a:solidFill>
                <a:cs typeface="Arial" charset="0"/>
              </a:rPr>
              <a:t>French</a:t>
            </a:r>
            <a:endParaRPr lang="en-US" dirty="0">
              <a:solidFill>
                <a:srgbClr val="FAC090"/>
              </a:solidFill>
              <a:cs typeface="Arial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cs typeface="Arial" charset="0"/>
              </a:rPr>
              <a:t>Tom Cruise</a:t>
            </a:r>
          </a:p>
        </p:txBody>
      </p:sp>
      <p:sp>
        <p:nvSpPr>
          <p:cNvPr id="4" name="Oval 4"/>
          <p:cNvSpPr/>
          <p:nvPr/>
        </p:nvSpPr>
        <p:spPr>
          <a:xfrm>
            <a:off x="3810000" y="3047999"/>
            <a:ext cx="1600200" cy="160020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AC090"/>
                </a:solidFill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charset="0"/>
              </a:rPr>
              <a:t>Tom Cruise</a:t>
            </a:r>
          </a:p>
        </p:txBody>
      </p:sp>
      <p:grpSp>
        <p:nvGrpSpPr>
          <p:cNvPr id="12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13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ight Arrow 13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38298E-7 L -0.25 -6.3829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5717E-6 L -0.22709 -0.003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9722E-6 L -0.22709 -0.1850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50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Filling Missing Values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Simple: for each target attribute, pick the source attribute with the highest pair-wise score</a:t>
            </a:r>
          </a:p>
          <a:p>
            <a:pPr lvl="1"/>
            <a:r>
              <a:rPr lang="en-US" dirty="0" smtClean="0"/>
              <a:t>e.g., name usually maps to nom </a:t>
            </a:r>
          </a:p>
          <a:p>
            <a:pPr lvl="1" eaLnBrk="1" hangingPunct="1"/>
            <a:r>
              <a:rPr lang="en-US" dirty="0" smtClean="0"/>
              <a:t>Can fail when one source attribute is a really strong match for many targets</a:t>
            </a:r>
          </a:p>
          <a:p>
            <a:r>
              <a:rPr lang="en-US" dirty="0" smtClean="0"/>
              <a:t>Less simple: If you assume a one-to-one mapping, can use known algorithms for maximum weight matching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2667000" y="6124809"/>
            <a:ext cx="6324600" cy="580791"/>
            <a:chOff x="1524000" y="4091105"/>
            <a:chExt cx="6324600" cy="580791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bright="-40000"/>
            </a:blip>
            <a:srcRect b="22222"/>
            <a:stretch>
              <a:fillRect/>
            </a:stretch>
          </p:blipFill>
          <p:spPr bwMode="auto">
            <a:xfrm>
              <a:off x="1524000" y="4091105"/>
              <a:ext cx="609600" cy="58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2184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0000" y="4191000"/>
              <a:ext cx="13716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Page Alignment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0" y="4191000"/>
              <a:ext cx="1600200" cy="381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Infobox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 Key Alignment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600" y="4191000"/>
              <a:ext cx="1524000" cy="381000"/>
            </a:xfrm>
            <a:prstGeom prst="roundRect">
              <a:avLst/>
            </a:prstGeom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Infobox Completion</a:t>
              </a:r>
              <a:endParaRPr lang="en-US" sz="1200" b="1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624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969000" y="4229100"/>
              <a:ext cx="304800" cy="3048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Infobox</a:t>
            </a:r>
            <a:r>
              <a:rPr lang="en-US" dirty="0" smtClean="0">
                <a:solidFill>
                  <a:srgbClr val="FFC000"/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Infobox</a:t>
            </a:r>
            <a:r>
              <a:rPr lang="en-US" dirty="0" smtClean="0">
                <a:solidFill>
                  <a:srgbClr val="FFC000"/>
                </a:solidFill>
              </a:rPr>
              <a:t> completion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Precision</a:t>
            </a:r>
            <a:endParaRPr lang="en-US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1828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5"/>
          <p:cNvGrpSpPr/>
          <p:nvPr/>
        </p:nvGrpSpPr>
        <p:grpSpPr>
          <a:xfrm>
            <a:off x="2438400" y="2095788"/>
            <a:ext cx="1828800" cy="990600"/>
            <a:chOff x="2438400" y="3009612"/>
            <a:chExt cx="1828800" cy="990600"/>
          </a:xfrm>
          <a:effectLst/>
        </p:grpSpPr>
        <p:sp>
          <p:nvSpPr>
            <p:cNvPr id="6" name="Right Arrow 5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4343400" y="2095788"/>
            <a:ext cx="1828800" cy="990600"/>
            <a:chOff x="4343400" y="3009612"/>
            <a:chExt cx="1828800" cy="990600"/>
          </a:xfrm>
          <a:effectLst/>
        </p:grpSpPr>
        <p:sp>
          <p:nvSpPr>
            <p:cNvPr id="9" name="Right Arrow 8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6248400" y="2095788"/>
            <a:ext cx="1828800" cy="990600"/>
            <a:chOff x="6248400" y="3009612"/>
            <a:chExt cx="1828800" cy="990600"/>
          </a:xfrm>
          <a:effectLst/>
        </p:grpSpPr>
        <p:sp>
          <p:nvSpPr>
            <p:cNvPr id="12" name="Right Arrow 11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4600" y="1447800"/>
            <a:ext cx="6019800" cy="3962400"/>
            <a:chOff x="2514600" y="1828800"/>
            <a:chExt cx="6019800" cy="1678983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895600"/>
            <a:ext cx="5105400" cy="2133600"/>
            <a:chOff x="2895600" y="3276600"/>
            <a:chExt cx="5105400" cy="2133600"/>
          </a:xfrm>
          <a:effectLst/>
        </p:grpSpPr>
        <p:sp>
          <p:nvSpPr>
            <p:cNvPr id="18" name="Isosceles Triangle 17"/>
            <p:cNvSpPr/>
            <p:nvPr/>
          </p:nvSpPr>
          <p:spPr>
            <a:xfrm>
              <a:off x="2895600" y="3276600"/>
              <a:ext cx="5105400" cy="1143000"/>
            </a:xfrm>
            <a:prstGeom prst="triangle">
              <a:avLst>
                <a:gd name="adj" fmla="val 49627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5257800" y="4419600"/>
              <a:ext cx="1828800" cy="990600"/>
              <a:chOff x="4343400" y="3009612"/>
              <a:chExt cx="1828800" cy="990600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4343400" y="3276312"/>
                <a:ext cx="304800" cy="457200"/>
              </a:xfrm>
              <a:prstGeom prst="right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724400" y="3009612"/>
                <a:ext cx="1447800" cy="990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Probability Estimation</a:t>
                </a:r>
                <a:endParaRPr lang="en-US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657600" y="4419600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Single Instance Classifier</a:t>
              </a:r>
              <a:endParaRPr lang="en-US" b="1" dirty="0"/>
            </a:p>
          </p:txBody>
        </p:sp>
      </p:grpSp>
      <p:sp>
        <p:nvSpPr>
          <p:cNvPr id="25" name="Down Arrow 24"/>
          <p:cNvSpPr/>
          <p:nvPr/>
        </p:nvSpPr>
        <p:spPr>
          <a:xfrm rot="16616518" flipH="1">
            <a:off x="2526915" y="3218576"/>
            <a:ext cx="332222" cy="154724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3581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90.7%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4876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90.6%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(without translation features)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1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Precision</a:t>
            </a:r>
            <a:endParaRPr lang="en-US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762000" y="1828800"/>
            <a:ext cx="1600200" cy="15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5"/>
          <p:cNvGrpSpPr/>
          <p:nvPr/>
        </p:nvGrpSpPr>
        <p:grpSpPr>
          <a:xfrm>
            <a:off x="2438400" y="2095788"/>
            <a:ext cx="1828800" cy="990600"/>
            <a:chOff x="2438400" y="3009612"/>
            <a:chExt cx="1828800" cy="990600"/>
          </a:xfrm>
          <a:effectLst/>
        </p:grpSpPr>
        <p:sp>
          <p:nvSpPr>
            <p:cNvPr id="6" name="Right Arrow 5"/>
            <p:cNvSpPr/>
            <p:nvPr/>
          </p:nvSpPr>
          <p:spPr>
            <a:xfrm>
              <a:off x="243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19400" y="3009612"/>
              <a:ext cx="1447800" cy="990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Page Alignment</a:t>
              </a:r>
              <a:endParaRPr lang="en-US" b="1" dirty="0"/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4343400" y="2095788"/>
            <a:ext cx="1828800" cy="990600"/>
            <a:chOff x="4343400" y="3009612"/>
            <a:chExt cx="1828800" cy="990600"/>
          </a:xfrm>
          <a:effectLst/>
        </p:grpSpPr>
        <p:sp>
          <p:nvSpPr>
            <p:cNvPr id="9" name="Right Arrow 8"/>
            <p:cNvSpPr/>
            <p:nvPr/>
          </p:nvSpPr>
          <p:spPr>
            <a:xfrm>
              <a:off x="4343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3009612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Infobox</a:t>
              </a:r>
              <a:r>
                <a:rPr lang="en-US" b="1" dirty="0" smtClean="0"/>
                <a:t> Key Alignment</a:t>
              </a:r>
              <a:endParaRPr lang="en-US" b="1" dirty="0"/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248400" y="2095788"/>
            <a:ext cx="1828800" cy="990600"/>
            <a:chOff x="6248400" y="3009612"/>
            <a:chExt cx="1828800" cy="990600"/>
          </a:xfrm>
          <a:effectLst/>
        </p:grpSpPr>
        <p:sp>
          <p:nvSpPr>
            <p:cNvPr id="12" name="Right Arrow 11"/>
            <p:cNvSpPr/>
            <p:nvPr/>
          </p:nvSpPr>
          <p:spPr>
            <a:xfrm>
              <a:off x="6248400" y="3276312"/>
              <a:ext cx="304800" cy="4572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29400" y="3009612"/>
              <a:ext cx="1447800" cy="99060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Infobox Completion</a:t>
              </a:r>
              <a:endParaRPr lang="en-US" b="1" dirty="0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2514600" y="1447800"/>
            <a:ext cx="6019800" cy="3962400"/>
            <a:chOff x="2514600" y="1828800"/>
            <a:chExt cx="6019800" cy="1678983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2514600" y="2054817"/>
              <a:ext cx="6019800" cy="1452966"/>
            </a:xfrm>
            <a:prstGeom prst="roundRect">
              <a:avLst>
                <a:gd name="adj" fmla="val 8975"/>
              </a:avLst>
            </a:prstGeom>
            <a:noFill/>
            <a:ln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Ziggurat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2895600" y="2895600"/>
            <a:ext cx="5105400" cy="2133600"/>
            <a:chOff x="2895600" y="3276600"/>
            <a:chExt cx="5105400" cy="2133600"/>
          </a:xfrm>
          <a:effectLst/>
        </p:grpSpPr>
        <p:sp>
          <p:nvSpPr>
            <p:cNvPr id="18" name="Isosceles Triangle 17"/>
            <p:cNvSpPr/>
            <p:nvPr/>
          </p:nvSpPr>
          <p:spPr>
            <a:xfrm>
              <a:off x="2895600" y="3276600"/>
              <a:ext cx="5105400" cy="1143000"/>
            </a:xfrm>
            <a:prstGeom prst="triangle">
              <a:avLst>
                <a:gd name="adj" fmla="val 49627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5257800" y="4419600"/>
              <a:ext cx="1828800" cy="990600"/>
              <a:chOff x="4343400" y="3009612"/>
              <a:chExt cx="1828800" cy="990600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4343400" y="3276312"/>
                <a:ext cx="304800" cy="457200"/>
              </a:xfrm>
              <a:prstGeom prst="right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724400" y="3009612"/>
                <a:ext cx="1447800" cy="990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Probability Estimation</a:t>
                </a:r>
                <a:endParaRPr lang="en-US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657600" y="4419600"/>
              <a:ext cx="1447800" cy="9906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Single Instance Classifier</a:t>
              </a:r>
              <a:endParaRPr lang="en-US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19200" y="4038600"/>
            <a:ext cx="19812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Produces a score  &amp; matches have different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plausibilities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5486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name = nom?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= 1)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name = nom de naissance?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= .8)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caption = nom? (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= .6)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rot="5400000">
            <a:off x="2362994" y="3580606"/>
            <a:ext cx="304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572794" y="3580606"/>
            <a:ext cx="304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563394" y="3580606"/>
            <a:ext cx="304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37406" y="3580606"/>
            <a:ext cx="304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257800" y="762000"/>
            <a:ext cx="1219200" cy="2819400"/>
            <a:chOff x="6934200" y="1066800"/>
            <a:chExt cx="1219200" cy="2819400"/>
          </a:xfrm>
        </p:grpSpPr>
        <p:sp>
          <p:nvSpPr>
            <p:cNvPr id="26" name="Rounded Rectangle 25"/>
            <p:cNvSpPr/>
            <p:nvPr/>
          </p:nvSpPr>
          <p:spPr>
            <a:xfrm>
              <a:off x="6934200" y="1066800"/>
              <a:ext cx="1219200" cy="2819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075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1143000"/>
              <a:ext cx="1050004" cy="264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ounded Rectangle 5"/>
          <p:cNvSpPr/>
          <p:nvPr/>
        </p:nvSpPr>
        <p:spPr>
          <a:xfrm>
            <a:off x="762000" y="29718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29718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0" y="3759200"/>
            <a:ext cx="6172200" cy="158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86600" y="3454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time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00" y="3429000"/>
            <a:ext cx="5181600" cy="990600"/>
            <a:chOff x="609600" y="5105400"/>
            <a:chExt cx="5181600" cy="990600"/>
          </a:xfrm>
        </p:grpSpPr>
        <p:sp>
          <p:nvSpPr>
            <p:cNvPr id="18" name="Up-Down Arrow 17"/>
            <p:cNvSpPr/>
            <p:nvPr/>
          </p:nvSpPr>
          <p:spPr>
            <a:xfrm>
              <a:off x="2209800" y="5105400"/>
              <a:ext cx="381000" cy="523875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09600" y="5638800"/>
              <a:ext cx="381000" cy="45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209800" y="5638800"/>
              <a:ext cx="381000" cy="45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343400" y="5638800"/>
              <a:ext cx="381000" cy="45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410200" y="5638800"/>
              <a:ext cx="381000" cy="45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609600" y="5105400"/>
              <a:ext cx="381000" cy="523875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4343400" y="5105400"/>
              <a:ext cx="381000" cy="523875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5410200" y="5105400"/>
              <a:ext cx="381000" cy="523875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53200" y="12192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French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0" y="3733800"/>
            <a:ext cx="4419600" cy="2362200"/>
            <a:chOff x="1524000" y="4191000"/>
            <a:chExt cx="4419600" cy="23622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3505994" y="4342606"/>
              <a:ext cx="3048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1524000" y="4191000"/>
              <a:ext cx="4419600" cy="2362200"/>
              <a:chOff x="1524000" y="4191000"/>
              <a:chExt cx="4419600" cy="23622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1524794" y="4342606"/>
                <a:ext cx="3048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2971800" y="4343400"/>
                <a:ext cx="1295400" cy="2209800"/>
                <a:chOff x="6858000" y="4495800"/>
                <a:chExt cx="1295400" cy="2209800"/>
              </a:xfrm>
            </p:grpSpPr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6858000" y="4495800"/>
                  <a:ext cx="1295400" cy="22098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407554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934200" y="4572000"/>
                  <a:ext cx="1143000" cy="1986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1" name="Rounded Rectangle 10"/>
              <p:cNvSpPr/>
              <p:nvPr/>
            </p:nvSpPr>
            <p:spPr bwMode="auto">
              <a:xfrm>
                <a:off x="1524000" y="4419600"/>
                <a:ext cx="381000" cy="45720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343400" y="5791200"/>
                <a:ext cx="16002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</a:rPr>
                  <a:t>English</a:t>
                </a:r>
                <a:endParaRPr lang="en-US" sz="3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53200" y="1828800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Many more details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2 children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New husband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943600" y="3886200"/>
            <a:ext cx="1143000" cy="1270000"/>
            <a:chOff x="5943600" y="3886200"/>
            <a:chExt cx="1143000" cy="1270000"/>
          </a:xfrm>
        </p:grpSpPr>
        <p:sp>
          <p:nvSpPr>
            <p:cNvPr id="44" name="Down Arrow 43"/>
            <p:cNvSpPr/>
            <p:nvPr/>
          </p:nvSpPr>
          <p:spPr>
            <a:xfrm flipV="1">
              <a:off x="6172200" y="3886200"/>
              <a:ext cx="304800" cy="762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943600" y="4572000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C000"/>
                  </a:solidFill>
                  <a:latin typeface="Calibri" pitchFamily="34" charset="0"/>
                </a:rPr>
                <a:t>visit</a:t>
              </a:r>
              <a:endParaRPr lang="en-US" sz="3200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The idea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The problem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285 pairs with a broad range of </a:t>
            </a:r>
            <a:r>
              <a:rPr lang="en-US" i="1" dirty="0" smtClean="0"/>
              <a:t>p</a:t>
            </a:r>
          </a:p>
          <a:p>
            <a:r>
              <a:rPr lang="en-US" dirty="0" smtClean="0"/>
              <a:t>4 independent graders</a:t>
            </a:r>
          </a:p>
          <a:p>
            <a:pPr lvl="1"/>
            <a:r>
              <a:rPr lang="en-US" dirty="0" smtClean="0"/>
              <a:t>0 = no match</a:t>
            </a:r>
          </a:p>
          <a:p>
            <a:pPr lvl="1"/>
            <a:r>
              <a:rPr lang="en-US" dirty="0" smtClean="0"/>
              <a:t>1 = possible (but not ideal) match</a:t>
            </a:r>
          </a:p>
          <a:p>
            <a:pPr lvl="1"/>
            <a:r>
              <a:rPr lang="en-US" dirty="0" smtClean="0"/>
              <a:t>2 = perfect match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Precision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443" t="1993" r="3346" b="2329"/>
          <a:stretch>
            <a:fillRect/>
          </a:stretch>
        </p:blipFill>
        <p:spPr bwMode="auto">
          <a:xfrm>
            <a:off x="1905000" y="24384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1752600"/>
            <a:ext cx="7239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Threshold set at p &gt; .75 (high tester scores)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285 pairs with a broad range of </a:t>
            </a:r>
            <a:r>
              <a:rPr lang="en-US" i="1" dirty="0" smtClean="0"/>
              <a:t>p</a:t>
            </a:r>
          </a:p>
          <a:p>
            <a:r>
              <a:rPr lang="en-US" dirty="0" smtClean="0"/>
              <a:t>4 independent graders</a:t>
            </a:r>
          </a:p>
          <a:p>
            <a:pPr lvl="1"/>
            <a:r>
              <a:rPr lang="en-US" dirty="0" smtClean="0"/>
              <a:t>0 = no match</a:t>
            </a:r>
          </a:p>
          <a:p>
            <a:pPr lvl="1"/>
            <a:r>
              <a:rPr lang="en-US" dirty="0" smtClean="0"/>
              <a:t>1 = possible (but not ideal) match</a:t>
            </a:r>
          </a:p>
          <a:p>
            <a:pPr lvl="1"/>
            <a:r>
              <a:rPr lang="en-US" dirty="0" smtClean="0"/>
              <a:t>2 = perfect match</a:t>
            </a:r>
          </a:p>
          <a:p>
            <a:r>
              <a:rPr lang="en-US" dirty="0" smtClean="0"/>
              <a:t>Another 200 pairs, with p &gt; .75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86% precision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Ziggurat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Look at how big an infobox is on average</a:t>
            </a:r>
          </a:p>
          <a:p>
            <a:pPr lvl="1"/>
            <a:r>
              <a:rPr lang="en-US" dirty="0" smtClean="0"/>
              <a:t>How many entries are completed?</a:t>
            </a:r>
          </a:p>
          <a:p>
            <a:r>
              <a:rPr lang="en-US" dirty="0" smtClean="0"/>
              <a:t>Look at how big an infobox </a:t>
            </a:r>
            <a:r>
              <a:rPr lang="en-US" i="1" dirty="0" smtClean="0"/>
              <a:t>can</a:t>
            </a:r>
            <a:r>
              <a:rPr lang="en-US" dirty="0" smtClean="0"/>
              <a:t> get </a:t>
            </a:r>
          </a:p>
          <a:p>
            <a:pPr lvl="1"/>
            <a:r>
              <a:rPr lang="en-US" dirty="0" smtClean="0"/>
              <a:t>how many entries can be completed? (99%tile)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0"/>
            <a:ext cx="4572000" cy="26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810000"/>
            <a:ext cx="4572000" cy="26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71800" y="6396335"/>
            <a:ext cx="2819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Infobox Classes (CDF)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35635" y="4874566"/>
            <a:ext cx="243839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“Size”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791200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Current avg.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0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“Max”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181600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We added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1637"/>
            <a:ext cx="7314374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1637"/>
            <a:ext cx="7303017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76400"/>
            <a:ext cx="73143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676400"/>
            <a:ext cx="7303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4600" y="5791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Most developed articles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1637"/>
            <a:ext cx="7314374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1637"/>
            <a:ext cx="7303017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76400"/>
            <a:ext cx="73143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Narrow gains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Infobox vocabulary fairly constrained (</a:t>
            </a:r>
            <a:r>
              <a:rPr lang="en-US" sz="2000" i="1" dirty="0" err="1" smtClean="0">
                <a:solidFill>
                  <a:schemeClr val="bg1"/>
                </a:solidFill>
                <a:latin typeface="+mj-lt"/>
              </a:rPr>
              <a:t>personendaten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Editing restricted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1637"/>
            <a:ext cx="7314374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1637"/>
            <a:ext cx="7303017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1637"/>
            <a:ext cx="7314374" cy="42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098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Least # of articles, most to gain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Infoboxes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 one to one</a:t>
            </a:r>
          </a:p>
          <a:p>
            <a:pPr lvl="1"/>
            <a:r>
              <a:rPr lang="en-US" sz="2400" dirty="0" smtClean="0"/>
              <a:t>Many possible outcomes</a:t>
            </a:r>
          </a:p>
          <a:p>
            <a:pPr lvl="1"/>
            <a:r>
              <a:rPr lang="en-US" sz="2400" dirty="0" err="1" smtClean="0"/>
              <a:t>personendaten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actor, athlete, politician, etc.</a:t>
            </a:r>
          </a:p>
          <a:p>
            <a:r>
              <a:rPr lang="en-US" sz="2800" dirty="0" smtClean="0">
                <a:sym typeface="Wingdings" pitchFamily="2" charset="2"/>
              </a:rPr>
              <a:t>Test by throwing out infobox and regenerating using other languages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E.g., Drop Tom Cruise’s </a:t>
            </a:r>
            <a:r>
              <a:rPr lang="en-US" sz="2400" i="1" dirty="0" smtClean="0">
                <a:sym typeface="Wingdings" pitchFamily="2" charset="2"/>
              </a:rPr>
              <a:t>actor</a:t>
            </a:r>
            <a:r>
              <a:rPr lang="en-US" sz="2400" dirty="0" smtClean="0">
                <a:sym typeface="Wingdings" pitchFamily="2" charset="2"/>
              </a:rPr>
              <a:t> infobox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German (80.7% precision)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English is hard (45.7% precision)</a:t>
            </a:r>
          </a:p>
          <a:p>
            <a:pPr lvl="2"/>
            <a:r>
              <a:rPr lang="en-US" sz="2000" dirty="0" smtClean="0">
                <a:solidFill>
                  <a:srgbClr val="FFC000"/>
                </a:solidFill>
                <a:sym typeface="Wingdings" pitchFamily="2" charset="2"/>
              </a:rPr>
              <a:t>Not necessarily wrong! (Actor vs. </a:t>
            </a:r>
            <a:r>
              <a:rPr lang="en-US" sz="2000" dirty="0" err="1" smtClean="0">
                <a:solidFill>
                  <a:srgbClr val="FFC000"/>
                </a:solidFill>
                <a:sym typeface="Wingdings" pitchFamily="2" charset="2"/>
              </a:rPr>
              <a:t>Film_Actor</a:t>
            </a:r>
            <a:r>
              <a:rPr lang="en-US" sz="2000" dirty="0" smtClean="0">
                <a:solidFill>
                  <a:srgbClr val="FFC000"/>
                </a:solidFill>
                <a:sym typeface="Wingdings" pitchFamily="2" charset="2"/>
              </a:rPr>
              <a:t>)</a:t>
            </a:r>
          </a:p>
          <a:p>
            <a:r>
              <a:rPr lang="en-US" sz="2800" dirty="0" smtClean="0">
                <a:sym typeface="Wingdings" pitchFamily="2" charset="2"/>
              </a:rPr>
              <a:t>Does newly created infobox contain the fields?</a:t>
            </a:r>
            <a:r>
              <a:rPr lang="en-US" sz="28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71.8% precision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completion</a:t>
            </a:r>
          </a:p>
          <a:p>
            <a:r>
              <a:rPr lang="en-US" dirty="0" smtClean="0">
                <a:solidFill>
                  <a:srgbClr val="F7BC15"/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620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The Idea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2057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Spouse = Jessica Seinfeld =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Cónyuge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Curved Up Arrow 44"/>
          <p:cNvSpPr/>
          <p:nvPr/>
        </p:nvSpPr>
        <p:spPr>
          <a:xfrm>
            <a:off x="1676400" y="2667000"/>
            <a:ext cx="5334000" cy="1219200"/>
          </a:xfrm>
          <a:prstGeom prst="curvedUpArrow">
            <a:avLst>
              <a:gd name="adj1" fmla="val 25000"/>
              <a:gd name="adj2" fmla="val 46267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8400" y="2971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Spouse =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</a:rPr>
              <a:t>Cónyuge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43416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Spouse = Katie Holmes</a:t>
            </a:r>
          </a:p>
          <a:p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Cónyuge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= 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rved Up Arrow 8"/>
          <p:cNvSpPr/>
          <p:nvPr/>
        </p:nvSpPr>
        <p:spPr>
          <a:xfrm rot="5400000" flipV="1">
            <a:off x="5372100" y="4610100"/>
            <a:ext cx="1600200" cy="1219200"/>
          </a:xfrm>
          <a:prstGeom prst="curvedUpArrow">
            <a:avLst>
              <a:gd name="adj1" fmla="val 25000"/>
              <a:gd name="adj2" fmla="val 46267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4113212"/>
            <a:ext cx="7239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43416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Spouse = Katie Holmes</a:t>
            </a:r>
          </a:p>
          <a:p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Cónyuge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= Katie Holmes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7" grpId="0"/>
      <p:bldP spid="50" grpId="0"/>
      <p:bldP spid="50" grpId="1"/>
      <p:bldP spid="9" grpId="0" animBg="1"/>
      <p:bldP spid="1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Language voting</a:t>
            </a:r>
          </a:p>
          <a:p>
            <a:pPr lvl="1"/>
            <a:r>
              <a:rPr lang="en-US" dirty="0" smtClean="0"/>
              <a:t>Currently we take the best value</a:t>
            </a:r>
          </a:p>
          <a:p>
            <a:r>
              <a:rPr lang="en-US" sz="2800" dirty="0" smtClean="0"/>
              <a:t>Joint inference</a:t>
            </a:r>
          </a:p>
          <a:p>
            <a:pPr lvl="1"/>
            <a:r>
              <a:rPr lang="en-US" dirty="0" smtClean="0"/>
              <a:t>Align all languages at the same time</a:t>
            </a:r>
          </a:p>
          <a:p>
            <a:r>
              <a:rPr lang="en-US" sz="2800" dirty="0" smtClean="0"/>
              <a:t>Non-western languages</a:t>
            </a:r>
          </a:p>
          <a:p>
            <a:pPr lvl="1"/>
            <a:r>
              <a:rPr lang="en-US" dirty="0" smtClean="0"/>
              <a:t>Can we still be “dictionary free?”</a:t>
            </a:r>
          </a:p>
          <a:p>
            <a:r>
              <a:rPr lang="en-US" sz="2800" dirty="0" smtClean="0"/>
              <a:t>Translating values</a:t>
            </a:r>
          </a:p>
          <a:p>
            <a:pPr lvl="1"/>
            <a:r>
              <a:rPr lang="en-US" dirty="0" smtClean="0"/>
              <a:t>Deal with situations in which we need to translate the text (can’t rely </a:t>
            </a:r>
            <a:r>
              <a:rPr lang="en-US" smtClean="0"/>
              <a:t>on links and titles)</a:t>
            </a:r>
            <a:endParaRPr lang="en-US" dirty="0" smtClean="0"/>
          </a:p>
          <a:p>
            <a:r>
              <a:rPr lang="en-US" sz="2800" dirty="0" smtClean="0"/>
              <a:t>Linked editing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Wikipedia content is diverse and unequal</a:t>
            </a:r>
          </a:p>
          <a:p>
            <a:pPr lvl="1"/>
            <a:r>
              <a:rPr lang="en-US" dirty="0" smtClean="0"/>
              <a:t>Expertise and interests are localized</a:t>
            </a:r>
          </a:p>
          <a:p>
            <a:r>
              <a:rPr lang="en-US" dirty="0" smtClean="0"/>
              <a:t>Work in one language can be leveraged to help others</a:t>
            </a:r>
          </a:p>
          <a:p>
            <a:r>
              <a:rPr lang="en-US" dirty="0" smtClean="0"/>
              <a:t>Ziggurat</a:t>
            </a:r>
          </a:p>
          <a:p>
            <a:pPr lvl="1"/>
            <a:r>
              <a:rPr lang="en-US" dirty="0" smtClean="0"/>
              <a:t>Accurately learns and performs mapping operations between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Merci! ¡Graci</a:t>
            </a:r>
            <a:r>
              <a:rPr lang="en-US" dirty="0" smtClean="0">
                <a:latin typeface="Calibri"/>
              </a:rPr>
              <a:t>a</a:t>
            </a:r>
            <a:r>
              <a:rPr lang="en-US" dirty="0" smtClean="0"/>
              <a:t>s! </a:t>
            </a:r>
            <a:r>
              <a:rPr lang="en-US" dirty="0" err="1" smtClean="0"/>
              <a:t>Danke</a:t>
            </a:r>
            <a:r>
              <a:rPr lang="en-US" dirty="0" smtClean="0"/>
              <a:t>!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Oren </a:t>
            </a:r>
            <a:r>
              <a:rPr lang="en-US" dirty="0" err="1" smtClean="0"/>
              <a:t>Etzioni</a:t>
            </a:r>
            <a:r>
              <a:rPr lang="en-US" dirty="0" smtClean="0"/>
              <a:t> &amp; The Turing Center</a:t>
            </a:r>
          </a:p>
          <a:p>
            <a:r>
              <a:rPr lang="en-US" dirty="0" smtClean="0"/>
              <a:t>NSF, ARCS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1143000" y="3733800"/>
            <a:ext cx="1251857" cy="1752603"/>
            <a:chOff x="6934200" y="1828800"/>
            <a:chExt cx="1038824" cy="1676400"/>
          </a:xfrm>
          <a:solidFill>
            <a:schemeClr val="accent6">
              <a:lumMod val="7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7162800" y="3048000"/>
              <a:ext cx="457200" cy="4572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934200" y="1828800"/>
              <a:ext cx="914400" cy="1295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9297138">
              <a:off x="7592024" y="2194245"/>
              <a:ext cx="3810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16375465">
              <a:off x="7550363" y="2141997"/>
              <a:ext cx="144984" cy="1509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Arc 27"/>
          <p:cNvSpPr/>
          <p:nvPr/>
        </p:nvSpPr>
        <p:spPr>
          <a:xfrm rot="10800000">
            <a:off x="1724025" y="4330700"/>
            <a:ext cx="1066800" cy="504825"/>
          </a:xfrm>
          <a:prstGeom prst="arc">
            <a:avLst>
              <a:gd name="adj1" fmla="val 16200000"/>
              <a:gd name="adj2" fmla="val 1838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0" y="3048000"/>
            <a:ext cx="2971800" cy="1828800"/>
          </a:xfrm>
          <a:prstGeom prst="wedgeRoundRectCallout">
            <a:avLst>
              <a:gd name="adj1" fmla="val -115094"/>
              <a:gd name="adj2" fmla="val 45833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FFC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</a:p>
          <a:p>
            <a:r>
              <a:rPr lang="en-US" dirty="0" smtClean="0"/>
              <a:t>Ziggurat</a:t>
            </a:r>
          </a:p>
          <a:p>
            <a:pPr lvl="1"/>
            <a:r>
              <a:rPr lang="en-US" dirty="0" smtClean="0"/>
              <a:t>Page alignment</a:t>
            </a:r>
          </a:p>
          <a:p>
            <a:pPr lvl="1"/>
            <a:r>
              <a:rPr lang="en-US" dirty="0" err="1" smtClean="0"/>
              <a:t>Infobox</a:t>
            </a:r>
            <a:r>
              <a:rPr lang="en-US" dirty="0" smtClean="0"/>
              <a:t> Key Alignment</a:t>
            </a:r>
          </a:p>
          <a:p>
            <a:pPr lvl="1"/>
            <a:r>
              <a:rPr lang="en-US" dirty="0" err="1" smtClean="0"/>
              <a:t>Infobox</a:t>
            </a:r>
            <a:r>
              <a:rPr lang="en-US" dirty="0" smtClean="0"/>
              <a:t> completion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Ziggurat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 Alignment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2087"/>
            <a:ext cx="512744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14800" y="762000"/>
            <a:ext cx="1524000" cy="47244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9848" t="46273" b="20576"/>
          <a:stretch>
            <a:fillRect/>
          </a:stretch>
        </p:blipFill>
        <p:spPr bwMode="auto">
          <a:xfrm>
            <a:off x="5181600" y="0"/>
            <a:ext cx="3048000" cy="43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2581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143000"/>
            <a:ext cx="25709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667000"/>
            <a:ext cx="2876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181600" y="-304800"/>
            <a:ext cx="3048000" cy="46482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Infoboxes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1886</Words>
  <Application>Microsoft Office PowerPoint</Application>
  <PresentationFormat>On-screen Show (4:3)</PresentationFormat>
  <Paragraphs>632</Paragraphs>
  <Slides>63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Information Arbitrage Across  Multi-Lingual Wikipedia   </vt:lpstr>
      <vt:lpstr>Slide 2</vt:lpstr>
      <vt:lpstr>Slide 3</vt:lpstr>
      <vt:lpstr>Slide 4</vt:lpstr>
      <vt:lpstr>Slide 5</vt:lpstr>
      <vt:lpstr>Slide 6</vt:lpstr>
      <vt:lpstr>Talk outline</vt:lpstr>
      <vt:lpstr>Talk outline</vt:lpstr>
      <vt:lpstr>Slide 9</vt:lpstr>
      <vt:lpstr>The Data</vt:lpstr>
      <vt:lpstr>Slide 11</vt:lpstr>
      <vt:lpstr>Talk outline</vt:lpstr>
      <vt:lpstr>Talk outline</vt:lpstr>
      <vt:lpstr>The Ziggurat System</vt:lpstr>
      <vt:lpstr>The Ziggurat System</vt:lpstr>
      <vt:lpstr>The Ziggurat System</vt:lpstr>
      <vt:lpstr>Page Alignment</vt:lpstr>
      <vt:lpstr>Page Alignment</vt:lpstr>
      <vt:lpstr>Slide 19</vt:lpstr>
      <vt:lpstr>Page Alignment</vt:lpstr>
      <vt:lpstr>Infobox Key Alignment</vt:lpstr>
      <vt:lpstr>Deciding on Equality</vt:lpstr>
      <vt:lpstr>Infobox Key Alignment</vt:lpstr>
      <vt:lpstr>Classifier Features</vt:lpstr>
      <vt:lpstr>Classifier Features</vt:lpstr>
      <vt:lpstr>Word Features</vt:lpstr>
      <vt:lpstr>Translation features</vt:lpstr>
      <vt:lpstr>Correlation Features</vt:lpstr>
      <vt:lpstr>Correlation Features</vt:lpstr>
      <vt:lpstr>Classifier Features</vt:lpstr>
      <vt:lpstr>Generating Training Data</vt:lpstr>
      <vt:lpstr>Generating Training Data </vt:lpstr>
      <vt:lpstr>Slide 33</vt:lpstr>
      <vt:lpstr>Slide 34</vt:lpstr>
      <vt:lpstr>Classifier Features</vt:lpstr>
      <vt:lpstr>Infobox Key Alignment</vt:lpstr>
      <vt:lpstr>Probabilities</vt:lpstr>
      <vt:lpstr>Infobox Completion</vt:lpstr>
      <vt:lpstr>Choosing Potential Keys</vt:lpstr>
      <vt:lpstr>Choosing Potential Keys</vt:lpstr>
      <vt:lpstr>Choosing Potential Keys</vt:lpstr>
      <vt:lpstr>Choosing Potential Keys</vt:lpstr>
      <vt:lpstr>Choosing Potential Keys</vt:lpstr>
      <vt:lpstr>Choosing Potential Keys</vt:lpstr>
      <vt:lpstr>Filling Missing Values</vt:lpstr>
      <vt:lpstr>Talk outline</vt:lpstr>
      <vt:lpstr>Talk outline</vt:lpstr>
      <vt:lpstr>Classifier Precision</vt:lpstr>
      <vt:lpstr>Classifier Precision</vt:lpstr>
      <vt:lpstr>Classifier Precision</vt:lpstr>
      <vt:lpstr>Classifier Precision</vt:lpstr>
      <vt:lpstr>Classifier Precision</vt:lpstr>
      <vt:lpstr>Ziggurat Recall</vt:lpstr>
      <vt:lpstr>English</vt:lpstr>
      <vt:lpstr>German</vt:lpstr>
      <vt:lpstr>French</vt:lpstr>
      <vt:lpstr>Spanish</vt:lpstr>
      <vt:lpstr>Generating Infoboxes</vt:lpstr>
      <vt:lpstr>Talk outline</vt:lpstr>
      <vt:lpstr>Talk outline</vt:lpstr>
      <vt:lpstr>Future work</vt:lpstr>
      <vt:lpstr>Summary</vt:lpstr>
      <vt:lpstr>Thanks! Merci! ¡Gracias! Danke! 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Eytan Adar</dc:creator>
  <cp:lastModifiedBy>adar</cp:lastModifiedBy>
  <cp:revision>831</cp:revision>
  <dcterms:created xsi:type="dcterms:W3CDTF">2008-10-06T00:00:15Z</dcterms:created>
  <dcterms:modified xsi:type="dcterms:W3CDTF">2009-02-10T12:42:12Z</dcterms:modified>
</cp:coreProperties>
</file>