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342" r:id="rId2"/>
    <p:sldId id="345" r:id="rId3"/>
    <p:sldId id="346" r:id="rId4"/>
    <p:sldId id="347" r:id="rId5"/>
    <p:sldId id="348" r:id="rId6"/>
    <p:sldId id="349" r:id="rId7"/>
    <p:sldId id="372" r:id="rId8"/>
    <p:sldId id="350" r:id="rId9"/>
    <p:sldId id="351" r:id="rId10"/>
    <p:sldId id="360" r:id="rId11"/>
    <p:sldId id="364" r:id="rId12"/>
    <p:sldId id="357" r:id="rId13"/>
    <p:sldId id="352" r:id="rId14"/>
    <p:sldId id="353" r:id="rId15"/>
    <p:sldId id="363" r:id="rId16"/>
    <p:sldId id="365" r:id="rId17"/>
    <p:sldId id="356" r:id="rId18"/>
    <p:sldId id="366" r:id="rId19"/>
    <p:sldId id="367" r:id="rId20"/>
    <p:sldId id="368" r:id="rId21"/>
    <p:sldId id="369" r:id="rId22"/>
    <p:sldId id="359" r:id="rId23"/>
    <p:sldId id="371" r:id="rId24"/>
    <p:sldId id="373" r:id="rId25"/>
    <p:sldId id="379" r:id="rId26"/>
    <p:sldId id="375" r:id="rId27"/>
    <p:sldId id="376" r:id="rId28"/>
    <p:sldId id="377" r:id="rId29"/>
    <p:sldId id="380" r:id="rId3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6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6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6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6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600" b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0000"/>
    <a:srgbClr val="6C0000"/>
    <a:srgbClr val="CC3300"/>
    <a:srgbClr val="008000"/>
    <a:srgbClr val="FFA893"/>
    <a:srgbClr val="FFCC99"/>
    <a:srgbClr val="FFF8F3"/>
    <a:srgbClr val="969696"/>
    <a:srgbClr val="550B0B"/>
    <a:srgbClr val="630D0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331" autoAdjust="0"/>
    <p:restoredTop sz="94513" autoAdjust="0"/>
  </p:normalViewPr>
  <p:slideViewPr>
    <p:cSldViewPr>
      <p:cViewPr varScale="1">
        <p:scale>
          <a:sx n="70" d="100"/>
          <a:sy n="70" d="100"/>
        </p:scale>
        <p:origin x="-11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C07345-935B-45E7-976B-0C0A4FB1D04C}" type="datetimeFigureOut">
              <a:rPr lang="en-US" smtClean="0"/>
              <a:pPr/>
              <a:t>2/9/2009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3C64C-7548-4EA2-994B-9D58F70661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ja-JP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en-US" altLang="ja-JP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en-US" altLang="ja-JP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6B35DA28-4347-4E53-A233-D3BE1F3E430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10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11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12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14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15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16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17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18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20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21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22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23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24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25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26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27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28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29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6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7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35DA28-4347-4E53-A233-D3BE1F3E430B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584775"/>
          </a:xfrm>
        </p:spPr>
        <p:txBody>
          <a:bodyPr/>
          <a:lstStyle>
            <a:lvl1pPr>
              <a:defRPr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7998" y="3071810"/>
            <a:ext cx="7660216" cy="3000396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32267-9ADB-4D46-9351-99472CD67254}" type="slidenum">
              <a:rPr lang="en-US" altLang="ja-JP"/>
              <a:pPr/>
              <a:t>‹#›</a:t>
            </a:fld>
            <a:endParaRPr lang="en-US" altLang="ja-JP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714348" y="2428868"/>
            <a:ext cx="7715304" cy="1588"/>
          </a:xfrm>
          <a:prstGeom prst="line">
            <a:avLst/>
          </a:prstGeom>
          <a:ln w="12700" cap="rnd">
            <a:solidFill>
              <a:srgbClr val="6C00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A9572-CDE4-425F-BEFA-E2A98F56BD7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60375"/>
            <a:ext cx="2057400" cy="5665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60375"/>
            <a:ext cx="6019800" cy="5665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6B66D-079F-42E3-8C1D-F2643EF8068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1175" y="460375"/>
            <a:ext cx="6391275" cy="7715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8EBF93E-BB4F-4D33-A331-FC399A16078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460375"/>
            <a:ext cx="8229600" cy="56657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080973D-DD4B-42F0-ACA9-BCF12765C41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626" y="1600200"/>
            <a:ext cx="8117174" cy="4525963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D056B-B708-49AD-9704-318517D115E7}" type="slidenum">
              <a:rPr lang="en-US" altLang="ja-JP"/>
              <a:pPr/>
              <a:t>‹#›</a:t>
            </a:fld>
            <a:endParaRPr lang="en-US" altLang="ja-JP"/>
          </a:p>
        </p:txBody>
      </p:sp>
      <p:cxnSp>
        <p:nvCxnSpPr>
          <p:cNvPr id="7" name="Straight Connector 6"/>
          <p:cNvCxnSpPr/>
          <p:nvPr userDrawn="1"/>
        </p:nvCxnSpPr>
        <p:spPr bwMode="auto">
          <a:xfrm>
            <a:off x="571472" y="1500174"/>
            <a:ext cx="8001056" cy="1588"/>
          </a:xfrm>
          <a:prstGeom prst="line">
            <a:avLst/>
          </a:prstGeom>
          <a:ln w="12700" cap="rnd">
            <a:solidFill>
              <a:srgbClr val="6C0000"/>
            </a:solidFill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4C0042-6D39-4E27-800C-41A0D98BCC5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0FC0E-5802-4570-A864-5642EAEF69E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B37280-74CB-40E4-9C58-943FDE789F4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3E87D-17B9-4C3D-9A19-C024AC65FBD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4861F-8BFF-4FB1-A594-87E805505D4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661226-A63C-4D4B-8202-87D622895AD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4C944-828A-4E1F-872A-393E036976C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tif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auto">
          <a:xfrm>
            <a:off x="0" y="404813"/>
            <a:ext cx="9144000" cy="6453187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  <a:tileRect/>
          </a:gra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214282" y="357166"/>
            <a:ext cx="8715436" cy="650083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>
                <a:lumMod val="8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-4786"/>
            <a:ext cx="9144000" cy="416266"/>
          </a:xfrm>
          <a:prstGeom prst="rect">
            <a:avLst/>
          </a:prstGeom>
          <a:solidFill>
            <a:srgbClr val="550B0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sz="16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+mj-ea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0034" y="782405"/>
            <a:ext cx="8143932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ja-JP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Calibri" pitchFamily="34" charset="0"/>
                <a:ea typeface="+mj-ea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Calibri" pitchFamily="34" charset="0"/>
                <a:ea typeface="+mj-ea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Calibri" pitchFamily="34" charset="0"/>
                <a:ea typeface="+mj-ea"/>
              </a:defRPr>
            </a:lvl1pPr>
          </a:lstStyle>
          <a:p>
            <a:fld id="{6EC5ED87-18A3-4515-82F9-FBE0761D70A0}" type="slidenum">
              <a:rPr lang="en-US" altLang="ja-JP" smtClean="0"/>
              <a:pPr/>
              <a:t>‹#›</a:t>
            </a:fld>
            <a:endParaRPr lang="en-US" altLang="ja-JP"/>
          </a:p>
        </p:txBody>
      </p:sp>
      <p:pic>
        <p:nvPicPr>
          <p:cNvPr id="1034" name="Picture 10" descr="C:\cygwin\home\seki\tex\dbweb2007final\kobe-u.tif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1643042" y="15240"/>
            <a:ext cx="6072230" cy="374774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dirty="0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dirty="0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dirty="0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dirty="0" smtClean="0"/>
              <a:t>5 </a:t>
            </a:r>
            <a:r>
              <a:rPr lang="ja-JP" altLang="en-US" smtClean="0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200" b="0">
          <a:solidFill>
            <a:schemeClr val="tx2">
              <a:lumMod val="75000"/>
              <a:lumOff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libri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24"/>
          <a:ea typeface="+mj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400">
          <a:solidFill>
            <a:schemeClr val="tx1"/>
          </a:solidFill>
          <a:latin typeface="24"/>
          <a:ea typeface="+mj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24"/>
          <a:ea typeface="+mj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24"/>
          <a:ea typeface="+mj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24"/>
          <a:ea typeface="+mj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9346"/>
            <a:ext cx="7772400" cy="1077218"/>
          </a:xfrm>
        </p:spPr>
        <p:txBody>
          <a:bodyPr/>
          <a:lstStyle/>
          <a:p>
            <a:r>
              <a:rPr lang="en-US" altLang="ja-JP" dirty="0" smtClean="0"/>
              <a:t>Adaptive Subjective Triggers for Opinionated Document Retrieval</a:t>
            </a:r>
            <a:endParaRPr lang="en-US" b="0" dirty="0">
              <a:solidFill>
                <a:schemeClr val="tx2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u="sng" dirty="0" smtClean="0">
                <a:latin typeface="Calibri" pitchFamily="34" charset="0"/>
              </a:rPr>
              <a:t>Kazuhiro Seki</a:t>
            </a:r>
          </a:p>
          <a:p>
            <a:r>
              <a:rPr lang="en-US" altLang="ja-JP" i="1" dirty="0" smtClean="0">
                <a:latin typeface="Calibri" pitchFamily="34" charset="0"/>
              </a:rPr>
              <a:t>Organization of Advanced Science &amp; Technology</a:t>
            </a:r>
          </a:p>
          <a:p>
            <a:pPr>
              <a:spcAft>
                <a:spcPts val="600"/>
              </a:spcAft>
            </a:pPr>
            <a:r>
              <a:rPr lang="en-US" altLang="ja-JP" i="1" dirty="0" smtClean="0">
                <a:latin typeface="Calibri" pitchFamily="34" charset="0"/>
              </a:rPr>
              <a:t>Kobe University</a:t>
            </a:r>
            <a:endParaRPr lang="ja-JP" altLang="en-US" i="1">
              <a:latin typeface="Calibri" pitchFamily="34" charset="0"/>
            </a:endParaRPr>
          </a:p>
          <a:p>
            <a:r>
              <a:rPr lang="en-US" altLang="ja-JP" dirty="0" err="1" smtClean="0">
                <a:latin typeface="Calibri" pitchFamily="34" charset="0"/>
              </a:rPr>
              <a:t>Kuniaki</a:t>
            </a:r>
            <a:r>
              <a:rPr lang="en-US" altLang="ja-JP" dirty="0" smtClean="0">
                <a:latin typeface="Calibri" pitchFamily="34" charset="0"/>
              </a:rPr>
              <a:t> Uehara</a:t>
            </a:r>
          </a:p>
          <a:p>
            <a:r>
              <a:rPr lang="en-US" altLang="ja-JP" i="1" dirty="0" smtClean="0">
                <a:latin typeface="Calibri" pitchFamily="34" charset="0"/>
              </a:rPr>
              <a:t>Graduate School of Engineering, Kobe University</a:t>
            </a:r>
          </a:p>
          <a:p>
            <a:pPr>
              <a:spcBef>
                <a:spcPts val="1800"/>
              </a:spcBef>
            </a:pPr>
            <a:r>
              <a:rPr lang="en-US" altLang="ja-JP" dirty="0" smtClean="0">
                <a:latin typeface="Calibri" pitchFamily="34" charset="0"/>
              </a:rPr>
              <a:t>2</a:t>
            </a:r>
            <a:r>
              <a:rPr lang="en-US" altLang="ja-JP" sz="2400" dirty="0" smtClean="0">
                <a:latin typeface="Calibri" pitchFamily="34" charset="0"/>
              </a:rPr>
              <a:t>/10/2009</a:t>
            </a:r>
            <a:endParaRPr lang="en-US" altLang="ja-JP" dirty="0" smtClean="0">
              <a:latin typeface="Calibri" pitchFamily="34" charset="0"/>
            </a:endParaRPr>
          </a:p>
          <a:p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32267-9ADB-4D46-9351-99472CD67254}" type="slidenum">
              <a:rPr lang="en-US" altLang="ja-JP" smtClean="0"/>
              <a:pPr/>
              <a:t>1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Identifying “subjective” trigger pairs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Low level trigger (</a:t>
            </a:r>
            <a:r>
              <a:rPr lang="en-US" i="1" dirty="0" smtClean="0"/>
              <a:t>P</a:t>
            </a:r>
            <a:r>
              <a:rPr lang="en-US" dirty="0" smtClean="0"/>
              <a:t>(</a:t>
            </a:r>
            <a:r>
              <a:rPr lang="en-US" i="1" dirty="0" err="1" smtClean="0"/>
              <a:t>w</a:t>
            </a:r>
            <a:r>
              <a:rPr lang="en-US" dirty="0" err="1" smtClean="0"/>
              <a:t>|</a:t>
            </a:r>
            <a:r>
              <a:rPr lang="en-US" i="1" dirty="0" err="1" smtClean="0"/>
              <a:t>h</a:t>
            </a:r>
            <a:r>
              <a:rPr lang="en-US" dirty="0" smtClean="0"/>
              <a:t>)</a:t>
            </a:r>
            <a:r>
              <a:rPr lang="ja-JP" altLang="en-US" smtClean="0"/>
              <a:t> </a:t>
            </a:r>
            <a:r>
              <a:rPr lang="en-US" altLang="ja-JP" dirty="0" smtClean="0"/>
              <a:t>&lt;</a:t>
            </a:r>
            <a:r>
              <a:rPr lang="ja-JP" altLang="en-US" smtClean="0"/>
              <a:t> </a:t>
            </a:r>
            <a:r>
              <a:rPr lang="en-US" i="1" dirty="0" smtClean="0"/>
              <a:t>t</a:t>
            </a:r>
            <a:r>
              <a:rPr lang="en-US" altLang="ja-JP" dirty="0" smtClean="0"/>
              <a:t>) causes the problem</a:t>
            </a:r>
          </a:p>
          <a:p>
            <a:pPr lvl="1"/>
            <a:r>
              <a:rPr lang="en-US" altLang="ja-JP" dirty="0" smtClean="0">
                <a:latin typeface="Calibri"/>
              </a:rPr>
              <a:t>Penalize frequent </a:t>
            </a:r>
            <a:r>
              <a:rPr lang="en-US" altLang="ja-JP" i="1" dirty="0" smtClean="0">
                <a:latin typeface="Calibri"/>
              </a:rPr>
              <a:t>w </a:t>
            </a:r>
            <a:r>
              <a:rPr lang="en-US" altLang="ja-JP" dirty="0" smtClean="0">
                <a:latin typeface="Calibri"/>
              </a:rPr>
              <a:t>with infrequent history </a:t>
            </a:r>
            <a:r>
              <a:rPr lang="en-US" altLang="ja-JP" i="1" dirty="0" smtClean="0">
                <a:latin typeface="Calibri"/>
              </a:rPr>
              <a:t>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10</a:t>
            </a:fld>
            <a:endParaRPr lang="en-US" altLang="ja-JP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2665080"/>
            <a:ext cx="4429156" cy="3550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789871" y="4012782"/>
            <a:ext cx="1615767" cy="2202300"/>
            <a:chOff x="5789871" y="4012782"/>
            <a:chExt cx="1615767" cy="2202300"/>
          </a:xfrm>
        </p:grpSpPr>
        <p:cxnSp>
          <p:nvCxnSpPr>
            <p:cNvPr id="11" name="Straight Arrow Connector 10"/>
            <p:cNvCxnSpPr>
              <a:stCxn id="8" idx="2"/>
              <a:endCxn id="12" idx="3"/>
            </p:cNvCxnSpPr>
            <p:nvPr/>
          </p:nvCxnSpPr>
          <p:spPr bwMode="auto">
            <a:xfrm rot="10800000" flipV="1">
              <a:off x="6947494" y="4878898"/>
              <a:ext cx="458144" cy="6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2" name="Rectangle 11"/>
            <p:cNvSpPr/>
            <p:nvPr/>
          </p:nvSpPr>
          <p:spPr bwMode="auto">
            <a:xfrm>
              <a:off x="5974664" y="4709685"/>
              <a:ext cx="972830" cy="338554"/>
            </a:xfrm>
            <a:prstGeom prst="rect">
              <a:avLst/>
            </a:prstGeom>
            <a:ln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ＭＳ Ｐゴシック" pitchFamily="50" charset="-128"/>
                </a:rPr>
                <a:t>reranking</a:t>
              </a:r>
              <a:endPara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endParaRPr>
            </a:p>
          </p:txBody>
        </p:sp>
        <p:sp>
          <p:nvSpPr>
            <p:cNvPr id="13" name="Flowchart: Multidocument 12"/>
            <p:cNvSpPr/>
            <p:nvPr/>
          </p:nvSpPr>
          <p:spPr bwMode="auto">
            <a:xfrm>
              <a:off x="5789871" y="5429264"/>
              <a:ext cx="1285884" cy="785818"/>
            </a:xfrm>
            <a:prstGeom prst="flowChartMultidocument">
              <a:avLst/>
            </a:prstGeom>
            <a:ln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ＭＳ Ｐゴシック" pitchFamily="50" charset="-128"/>
                </a:rPr>
                <a:t>document</a:t>
              </a:r>
              <a:r>
                <a:rPr lang="en-US" altLang="ja-JP" b="0" dirty="0" smtClean="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rPr>
                <a:t>s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1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ea typeface="ＭＳ Ｐゴシック" pitchFamily="50" charset="-128"/>
                </a:rPr>
                <a:t>d</a:t>
              </a:r>
              <a:endParaRPr kumimoji="1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endParaRPr>
            </a:p>
          </p:txBody>
        </p:sp>
        <p:cxnSp>
          <p:nvCxnSpPr>
            <p:cNvPr id="22" name="Straight Arrow Connector 21"/>
            <p:cNvCxnSpPr/>
            <p:nvPr/>
          </p:nvCxnSpPr>
          <p:spPr bwMode="auto">
            <a:xfrm rot="16200000" flipH="1">
              <a:off x="6109794" y="4360115"/>
              <a:ext cx="696901" cy="2235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 rot="16200000" flipH="1">
              <a:off x="6263524" y="5237619"/>
              <a:ext cx="381025" cy="2264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grpSp>
        <p:nvGrpSpPr>
          <p:cNvPr id="26" name="Group 25"/>
          <p:cNvGrpSpPr/>
          <p:nvPr/>
        </p:nvGrpSpPr>
        <p:grpSpPr>
          <a:xfrm>
            <a:off x="5786446" y="1928802"/>
            <a:ext cx="1285884" cy="2500330"/>
            <a:chOff x="5786446" y="1928802"/>
            <a:chExt cx="1285884" cy="2500330"/>
          </a:xfrm>
        </p:grpSpPr>
        <p:sp>
          <p:nvSpPr>
            <p:cNvPr id="6" name="TextBox 5"/>
            <p:cNvSpPr txBox="1"/>
            <p:nvPr/>
          </p:nvSpPr>
          <p:spPr>
            <a:xfrm>
              <a:off x="6067763" y="1928802"/>
              <a:ext cx="82048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0" dirty="0" smtClean="0">
                  <a:latin typeface="Calibri" pitchFamily="34" charset="0"/>
                </a:rPr>
                <a:t>query</a:t>
              </a:r>
              <a:r>
                <a:rPr lang="ja-JP" altLang="en-US" b="0" smtClean="0">
                  <a:latin typeface="Calibri" pitchFamily="34" charset="0"/>
                </a:rPr>
                <a:t> </a:t>
              </a:r>
              <a:r>
                <a:rPr lang="en-US" altLang="ja-JP" b="0" i="1" dirty="0" smtClean="0">
                  <a:latin typeface="Calibri" pitchFamily="34" charset="0"/>
                </a:rPr>
                <a:t>q</a:t>
              </a:r>
              <a:endParaRPr lang="en-US" b="0" i="1" dirty="0" smtClean="0">
                <a:latin typeface="Calibri" pitchFamily="34" charset="0"/>
              </a:endParaRPr>
            </a:p>
          </p:txBody>
        </p:sp>
        <p:sp>
          <p:nvSpPr>
            <p:cNvPr id="7" name="Flowchart: Multidocument 6"/>
            <p:cNvSpPr/>
            <p:nvPr/>
          </p:nvSpPr>
          <p:spPr bwMode="auto">
            <a:xfrm>
              <a:off x="5786446" y="3643314"/>
              <a:ext cx="1285884" cy="785818"/>
            </a:xfrm>
            <a:prstGeom prst="flowChartMultidocument">
              <a:avLst/>
            </a:prstGeom>
            <a:ln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b="0" dirty="0" smtClean="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rPr>
                <a:t>documents</a:t>
              </a:r>
            </a:p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b="0" i="1" dirty="0" smtClean="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rPr>
                <a:t>d</a:t>
              </a:r>
              <a:endParaRPr kumimoji="1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endParaRPr>
            </a:p>
          </p:txBody>
        </p:sp>
        <p:cxnSp>
          <p:nvCxnSpPr>
            <p:cNvPr id="20" name="Straight Arrow Connector 19"/>
            <p:cNvCxnSpPr>
              <a:stCxn id="6" idx="2"/>
            </p:cNvCxnSpPr>
            <p:nvPr/>
          </p:nvCxnSpPr>
          <p:spPr bwMode="auto">
            <a:xfrm rot="16200000" flipH="1">
              <a:off x="5796402" y="2948957"/>
              <a:ext cx="1363440" cy="23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Opinion retrieval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9626" y="1600200"/>
            <a:ext cx="4716754" cy="4525963"/>
          </a:xfrm>
        </p:spPr>
        <p:txBody>
          <a:bodyPr/>
          <a:lstStyle/>
          <a:p>
            <a:r>
              <a:rPr lang="en-US" altLang="ja-JP" dirty="0" smtClean="0"/>
              <a:t>Probability that </a:t>
            </a:r>
            <a:r>
              <a:rPr lang="en-US" altLang="ja-JP" i="1" dirty="0" smtClean="0"/>
              <a:t>d</a:t>
            </a:r>
            <a:r>
              <a:rPr lang="ja-JP" altLang="en-US" i="1" smtClean="0"/>
              <a:t> </a:t>
            </a:r>
            <a:r>
              <a:rPr lang="en-US" altLang="ja-JP" dirty="0" smtClean="0"/>
              <a:t>is relevant to</a:t>
            </a:r>
            <a:r>
              <a:rPr lang="ja-JP" altLang="en-US" smtClean="0"/>
              <a:t> </a:t>
            </a:r>
            <a:r>
              <a:rPr lang="en-US" altLang="ja-JP" i="1" dirty="0" smtClean="0"/>
              <a:t>q</a:t>
            </a:r>
            <a:r>
              <a:rPr lang="ja-JP" altLang="en-US" i="1" smtClean="0"/>
              <a:t> </a:t>
            </a:r>
            <a:r>
              <a:rPr lang="en-US" altLang="ja-JP" dirty="0" smtClean="0"/>
              <a:t>AND</a:t>
            </a:r>
            <a:r>
              <a:rPr lang="en-US" altLang="ja-JP" i="1" dirty="0" smtClean="0"/>
              <a:t> </a:t>
            </a:r>
            <a:r>
              <a:rPr lang="en-US" altLang="ja-JP" dirty="0" smtClean="0"/>
              <a:t>subjective</a:t>
            </a:r>
          </a:p>
          <a:p>
            <a:pPr lvl="1"/>
            <a:r>
              <a:rPr lang="en-US" dirty="0" smtClean="0"/>
              <a:t>product of </a:t>
            </a:r>
            <a:r>
              <a:rPr lang="en-US" i="1" dirty="0" smtClean="0">
                <a:solidFill>
                  <a:srgbClr val="FF0000"/>
                </a:solidFill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</a:rPr>
              <a:t>INM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err="1" smtClean="0">
                <a:solidFill>
                  <a:srgbClr val="FF0000"/>
                </a:solidFill>
              </a:rPr>
              <a:t>q</a:t>
            </a:r>
            <a:r>
              <a:rPr lang="en-US" dirty="0" err="1" smtClean="0">
                <a:solidFill>
                  <a:srgbClr val="FF0000"/>
                </a:solidFill>
              </a:rPr>
              <a:t>|</a:t>
            </a:r>
            <a:r>
              <a:rPr lang="en-US" i="1" dirty="0" err="1" smtClean="0">
                <a:solidFill>
                  <a:srgbClr val="FF0000"/>
                </a:solidFill>
              </a:rPr>
              <a:t>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ja-JP" altLang="en-US" smtClean="0"/>
              <a:t> </a:t>
            </a:r>
            <a:r>
              <a:rPr lang="en-US" altLang="ja-JP" dirty="0" smtClean="0">
                <a:latin typeface="Calibri"/>
              </a:rPr>
              <a:t>and</a:t>
            </a:r>
            <a:r>
              <a:rPr lang="ja-JP" altLang="en-US" smtClean="0">
                <a:latin typeface="Calibri"/>
              </a:rPr>
              <a:t> </a:t>
            </a:r>
            <a:r>
              <a:rPr lang="en-US" i="1" dirty="0" smtClean="0">
                <a:solidFill>
                  <a:srgbClr val="FF0000"/>
                </a:solidFill>
                <a:latin typeface="Calibri"/>
              </a:rPr>
              <a:t>P</a:t>
            </a:r>
            <a:r>
              <a:rPr lang="en-US" baseline="-25000" dirty="0" smtClean="0">
                <a:solidFill>
                  <a:srgbClr val="FF0000"/>
                </a:solidFill>
                <a:latin typeface="Calibri"/>
              </a:rPr>
              <a:t>E</a:t>
            </a:r>
            <a:r>
              <a:rPr lang="en-US" dirty="0" smtClean="0">
                <a:solidFill>
                  <a:srgbClr val="FF0000"/>
                </a:solidFill>
                <a:latin typeface="Calibri"/>
              </a:rPr>
              <a:t>(</a:t>
            </a:r>
            <a:r>
              <a:rPr lang="en-US" i="1" dirty="0" smtClean="0">
                <a:solidFill>
                  <a:srgbClr val="FF0000"/>
                </a:solidFill>
                <a:latin typeface="Calibri"/>
              </a:rPr>
              <a:t>d</a:t>
            </a:r>
            <a:r>
              <a:rPr lang="en-US" dirty="0" smtClean="0">
                <a:solidFill>
                  <a:srgbClr val="FF0000"/>
                </a:solidFill>
                <a:latin typeface="Calibri"/>
              </a:rPr>
              <a:t>)</a:t>
            </a:r>
            <a:r>
              <a:rPr lang="en-US" dirty="0" smtClean="0">
                <a:latin typeface="Calibri"/>
              </a:rPr>
              <a:t>=∏</a:t>
            </a:r>
            <a:r>
              <a:rPr lang="en-US" i="1" baseline="-25000" dirty="0" err="1" smtClean="0">
                <a:latin typeface="Calibri"/>
              </a:rPr>
              <a:t>i</a:t>
            </a:r>
            <a:r>
              <a:rPr lang="en-US" i="1" baseline="-25000" dirty="0" smtClean="0">
                <a:latin typeface="Calibri"/>
              </a:rPr>
              <a:t> </a:t>
            </a:r>
            <a:r>
              <a:rPr lang="en-US" i="1" dirty="0" smtClean="0">
                <a:latin typeface="Calibri"/>
              </a:rPr>
              <a:t>P</a:t>
            </a:r>
            <a:r>
              <a:rPr lang="en-US" baseline="-25000" dirty="0" smtClean="0">
                <a:latin typeface="Calibri"/>
              </a:rPr>
              <a:t>E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err="1" smtClean="0">
                <a:latin typeface="Calibri"/>
              </a:rPr>
              <a:t>w</a:t>
            </a:r>
            <a:r>
              <a:rPr lang="en-US" i="1" baseline="-25000" dirty="0" err="1" smtClean="0">
                <a:latin typeface="Calibri"/>
              </a:rPr>
              <a:t>i</a:t>
            </a:r>
            <a:r>
              <a:rPr lang="en-US" dirty="0" err="1" smtClean="0">
                <a:latin typeface="Calibri"/>
              </a:rPr>
              <a:t>|</a:t>
            </a:r>
            <a:r>
              <a:rPr lang="en-US" i="1" dirty="0" err="1" smtClean="0">
                <a:latin typeface="Calibri"/>
              </a:rPr>
              <a:t>h</a:t>
            </a:r>
            <a:r>
              <a:rPr lang="en-US" i="1" baseline="-25000" dirty="0" err="1" smtClean="0">
                <a:latin typeface="Calibri"/>
              </a:rPr>
              <a:t>i</a:t>
            </a:r>
            <a:r>
              <a:rPr lang="en-US" dirty="0" smtClean="0">
                <a:latin typeface="Calibri"/>
              </a:rPr>
              <a:t>)</a:t>
            </a:r>
          </a:p>
          <a:p>
            <a:pPr lvl="1"/>
            <a:r>
              <a:rPr lang="en-US" i="1" dirty="0" smtClean="0">
                <a:latin typeface="Calibri"/>
              </a:rPr>
              <a:t>P</a:t>
            </a:r>
            <a:r>
              <a:rPr lang="en-US" baseline="-25000" dirty="0" smtClean="0">
                <a:latin typeface="Calibri"/>
              </a:rPr>
              <a:t>E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smtClean="0">
                <a:latin typeface="Calibri"/>
              </a:rPr>
              <a:t>d</a:t>
            </a:r>
            <a:r>
              <a:rPr lang="en-US" dirty="0" smtClean="0">
                <a:latin typeface="Calibri"/>
              </a:rPr>
              <a:t>)</a:t>
            </a:r>
            <a:r>
              <a:rPr lang="ja-JP" altLang="en-US" smtClean="0">
                <a:latin typeface="Calibri"/>
              </a:rPr>
              <a:t> </a:t>
            </a:r>
            <a:r>
              <a:rPr lang="en-US" altLang="ja-JP" dirty="0" smtClean="0">
                <a:latin typeface="Calibri"/>
              </a:rPr>
              <a:t>is smaller for longer </a:t>
            </a:r>
            <a:r>
              <a:rPr lang="en-US" altLang="ja-JP" i="1" dirty="0" smtClean="0">
                <a:latin typeface="Calibri"/>
              </a:rPr>
              <a:t>d</a:t>
            </a:r>
          </a:p>
          <a:p>
            <a:pPr lvl="1"/>
            <a:r>
              <a:rPr lang="en-US" i="1" dirty="0" smtClean="0"/>
              <a:t>P</a:t>
            </a:r>
            <a:r>
              <a:rPr lang="en-US" baseline="-25000" dirty="0" smtClean="0"/>
              <a:t>INM</a:t>
            </a:r>
            <a:r>
              <a:rPr lang="en-US" dirty="0" smtClean="0"/>
              <a:t>(</a:t>
            </a:r>
            <a:r>
              <a:rPr lang="en-US" i="1" dirty="0" err="1" smtClean="0"/>
              <a:t>q</a:t>
            </a:r>
            <a:r>
              <a:rPr lang="en-US" dirty="0" err="1" smtClean="0"/>
              <a:t>|</a:t>
            </a:r>
            <a:r>
              <a:rPr lang="en-US" i="1" dirty="0" err="1" smtClean="0"/>
              <a:t>d</a:t>
            </a:r>
            <a:r>
              <a:rPr lang="en-US" dirty="0" smtClean="0"/>
              <a:t>)</a:t>
            </a:r>
            <a:r>
              <a:rPr lang="ja-JP" altLang="en-US" smtClean="0"/>
              <a:t> </a:t>
            </a:r>
            <a:r>
              <a:rPr lang="en-US" altLang="ja-JP" dirty="0" smtClean="0">
                <a:latin typeface="Calibri"/>
              </a:rPr>
              <a:t>and</a:t>
            </a:r>
            <a:r>
              <a:rPr lang="ja-JP" altLang="en-US" smtClean="0">
                <a:latin typeface="Calibri"/>
              </a:rPr>
              <a:t> </a:t>
            </a:r>
            <a:r>
              <a:rPr lang="en-US" i="1" dirty="0" smtClean="0">
                <a:latin typeface="Calibri"/>
              </a:rPr>
              <a:t>P</a:t>
            </a:r>
            <a:r>
              <a:rPr lang="en-US" baseline="-25000" dirty="0" smtClean="0">
                <a:latin typeface="Calibri"/>
              </a:rPr>
              <a:t>E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smtClean="0">
                <a:latin typeface="Calibri"/>
              </a:rPr>
              <a:t>d</a:t>
            </a:r>
            <a:r>
              <a:rPr lang="en-US" dirty="0" smtClean="0">
                <a:latin typeface="Calibri"/>
              </a:rPr>
              <a:t>)</a:t>
            </a:r>
            <a:r>
              <a:rPr lang="ja-JP" altLang="en-US" smtClean="0">
                <a:latin typeface="Calibri"/>
              </a:rPr>
              <a:t> </a:t>
            </a:r>
            <a:r>
              <a:rPr lang="en-US" altLang="ja-JP" dirty="0" smtClean="0">
                <a:latin typeface="Calibri"/>
              </a:rPr>
              <a:t>may have largely different variances</a:t>
            </a:r>
          </a:p>
          <a:p>
            <a:r>
              <a:rPr lang="en-US" dirty="0" smtClean="0">
                <a:latin typeface="Calibri"/>
              </a:rPr>
              <a:t>Normalize </a:t>
            </a:r>
            <a:r>
              <a:rPr lang="en-US" i="1" dirty="0" smtClean="0">
                <a:latin typeface="Calibri"/>
              </a:rPr>
              <a:t>P</a:t>
            </a:r>
            <a:r>
              <a:rPr lang="en-US" baseline="-25000" dirty="0" smtClean="0">
                <a:latin typeface="Calibri"/>
              </a:rPr>
              <a:t>E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smtClean="0">
                <a:latin typeface="Calibri"/>
              </a:rPr>
              <a:t>d</a:t>
            </a:r>
            <a:r>
              <a:rPr lang="en-US" dirty="0" smtClean="0">
                <a:latin typeface="Calibri"/>
              </a:rPr>
              <a:t>)</a:t>
            </a:r>
            <a:r>
              <a:rPr lang="ja-JP" altLang="en-US" smtClean="0">
                <a:latin typeface="Calibri"/>
              </a:rPr>
              <a:t> </a:t>
            </a:r>
            <a:r>
              <a:rPr lang="en-US" altLang="ja-JP" dirty="0" smtClean="0">
                <a:latin typeface="Calibri"/>
              </a:rPr>
              <a:t>by</a:t>
            </a:r>
            <a:r>
              <a:rPr lang="ja-JP" altLang="en-US" smtClean="0">
                <a:latin typeface="Calibri"/>
              </a:rPr>
              <a:t> </a:t>
            </a:r>
            <a:r>
              <a:rPr lang="en-US" altLang="ja-JP" dirty="0" smtClean="0">
                <a:latin typeface="Calibri"/>
              </a:rPr>
              <a:t>length </a:t>
            </a:r>
            <a:r>
              <a:rPr lang="en-US" altLang="ja-JP" i="1" dirty="0" smtClean="0">
                <a:latin typeface="Calibri"/>
              </a:rPr>
              <a:t>m</a:t>
            </a:r>
            <a:r>
              <a:rPr lang="ja-JP" altLang="en-US" i="1" smtClean="0">
                <a:latin typeface="Calibri"/>
              </a:rPr>
              <a:t> </a:t>
            </a:r>
            <a:r>
              <a:rPr lang="en-US" altLang="ja-JP" dirty="0" smtClean="0">
                <a:latin typeface="Calibri"/>
              </a:rPr>
              <a:t>&amp; take weighted sum </a:t>
            </a:r>
            <a:r>
              <a:rPr lang="en-US" altLang="ja-JP" smtClean="0">
                <a:latin typeface="Calibri"/>
              </a:rPr>
              <a:t>of logs</a:t>
            </a:r>
            <a:endParaRPr lang="en-US" dirty="0" smtClean="0"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11</a:t>
            </a:fld>
            <a:endParaRPr lang="en-US" altLang="ja-JP" dirty="0"/>
          </a:p>
        </p:txBody>
      </p:sp>
      <p:sp>
        <p:nvSpPr>
          <p:cNvPr id="8" name="Can 7"/>
          <p:cNvSpPr/>
          <p:nvPr/>
        </p:nvSpPr>
        <p:spPr bwMode="auto">
          <a:xfrm>
            <a:off x="7405638" y="4414018"/>
            <a:ext cx="1406154" cy="929759"/>
          </a:xfrm>
          <a:prstGeom prst="can">
            <a:avLst/>
          </a:prstGeom>
          <a:ln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b="0" dirty="0" smtClean="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rPr>
              <a:t>subj. language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model </a:t>
            </a:r>
            <a:r>
              <a:rPr kumimoji="1" lang="en-US" altLang="ja-JP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P</a:t>
            </a:r>
            <a:r>
              <a:rPr kumimoji="1" lang="en-US" altLang="ja-JP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E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(</a:t>
            </a:r>
            <a:r>
              <a:rPr kumimoji="1" lang="en-US" altLang="ja-JP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w</a:t>
            </a:r>
            <a:r>
              <a:rPr kumimoji="1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|</a:t>
            </a:r>
            <a:r>
              <a:rPr kumimoji="1" lang="en-US" altLang="ja-JP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h</a:t>
            </a: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)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50" charset="-128"/>
            </a:endParaRPr>
          </a:p>
        </p:txBody>
      </p:sp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2" y="5357826"/>
            <a:ext cx="4133851" cy="128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8" name="Group 27"/>
          <p:cNvGrpSpPr/>
          <p:nvPr/>
        </p:nvGrpSpPr>
        <p:grpSpPr>
          <a:xfrm>
            <a:off x="5978652" y="2267356"/>
            <a:ext cx="1585963" cy="1285884"/>
            <a:chOff x="5978652" y="2267356"/>
            <a:chExt cx="1585963" cy="1285884"/>
          </a:xfrm>
        </p:grpSpPr>
        <p:cxnSp>
          <p:nvCxnSpPr>
            <p:cNvPr id="9" name="Straight Arrow Connector 8"/>
            <p:cNvCxnSpPr>
              <a:stCxn id="6" idx="2"/>
              <a:endCxn id="5" idx="0"/>
            </p:cNvCxnSpPr>
            <p:nvPr/>
          </p:nvCxnSpPr>
          <p:spPr bwMode="auto">
            <a:xfrm rot="16200000" flipH="1">
              <a:off x="6323773" y="2421586"/>
              <a:ext cx="308894" cy="43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17" name="TextBox 16"/>
            <p:cNvSpPr txBox="1"/>
            <p:nvPr/>
          </p:nvSpPr>
          <p:spPr>
            <a:xfrm>
              <a:off x="6602492" y="3214686"/>
              <a:ext cx="96212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ja-JP" b="0" i="1" dirty="0" smtClean="0">
                  <a:latin typeface="Calibri" pitchFamily="34" charset="0"/>
                </a:rPr>
                <a:t>P</a:t>
              </a:r>
              <a:r>
                <a:rPr lang="en-US" altLang="ja-JP" b="0" baseline="-25000" dirty="0" smtClean="0">
                  <a:latin typeface="Calibri" pitchFamily="34" charset="0"/>
                </a:rPr>
                <a:t>INM</a:t>
              </a:r>
              <a:r>
                <a:rPr lang="en-US" altLang="ja-JP" b="0" dirty="0" smtClean="0">
                  <a:latin typeface="Calibri" pitchFamily="34" charset="0"/>
                </a:rPr>
                <a:t>(</a:t>
              </a:r>
              <a:r>
                <a:rPr lang="en-US" altLang="ja-JP" b="0" i="1" dirty="0" err="1" smtClean="0">
                  <a:latin typeface="Calibri" pitchFamily="34" charset="0"/>
                </a:rPr>
                <a:t>q</a:t>
              </a:r>
              <a:r>
                <a:rPr lang="en-US" altLang="ja-JP" b="0" dirty="0" err="1" smtClean="0">
                  <a:latin typeface="Calibri" pitchFamily="34" charset="0"/>
                </a:rPr>
                <a:t>|</a:t>
              </a:r>
              <a:r>
                <a:rPr lang="en-US" altLang="ja-JP" b="0" i="1" dirty="0" err="1" smtClean="0">
                  <a:latin typeface="Calibri" pitchFamily="34" charset="0"/>
                </a:rPr>
                <a:t>d</a:t>
              </a:r>
              <a:r>
                <a:rPr lang="en-US" altLang="ja-JP" b="0" dirty="0" smtClean="0">
                  <a:latin typeface="Calibri" pitchFamily="34" charset="0"/>
                </a:rPr>
                <a:t>)</a:t>
              </a:r>
              <a:endParaRPr lang="en-US" b="0" dirty="0" smtClean="0">
                <a:latin typeface="Calibri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978652" y="2576250"/>
              <a:ext cx="999569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altLang="ja-JP" b="0" dirty="0" smtClean="0">
                  <a:latin typeface="Calibri" pitchFamily="34" charset="0"/>
                </a:rPr>
                <a:t>IR by INM</a:t>
              </a:r>
              <a:endParaRPr lang="en-US" b="0" dirty="0" smtClean="0">
                <a:latin typeface="Calibri" pitchFamily="34" charset="0"/>
              </a:endParaRP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Dynamic model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Motivation</a:t>
            </a:r>
          </a:p>
          <a:p>
            <a:pPr lvl="1"/>
            <a:r>
              <a:rPr lang="en-US" altLang="ja-JP" dirty="0" smtClean="0"/>
              <a:t>Language models created from Amazon reviews may not be effective for some types of entities</a:t>
            </a:r>
          </a:p>
          <a:p>
            <a:r>
              <a:rPr lang="en-US" altLang="ja-JP" dirty="0" smtClean="0"/>
              <a:t>Procedure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Carry out keyword search for a given topic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Use</a:t>
            </a:r>
            <a:r>
              <a:rPr lang="ja-JP" altLang="en-US" smtClean="0"/>
              <a:t> </a:t>
            </a:r>
            <a:r>
              <a:rPr lang="en-US" altLang="ja-JP" i="1" dirty="0" smtClean="0"/>
              <a:t>k </a:t>
            </a:r>
            <a:r>
              <a:rPr lang="en-US" altLang="ja-JP" dirty="0" smtClean="0"/>
              <a:t>top ranked</a:t>
            </a:r>
            <a:r>
              <a:rPr lang="ja-JP" altLang="en-US" i="1" smtClean="0"/>
              <a:t> </a:t>
            </a:r>
            <a:r>
              <a:rPr lang="en-US" altLang="ja-JP" dirty="0" smtClean="0"/>
              <a:t>blog posts to identify new trigger pairs (a</a:t>
            </a:r>
            <a:r>
              <a:rPr lang="ja-JP" altLang="en-US" smtClean="0"/>
              <a:t>→</a:t>
            </a:r>
            <a:r>
              <a:rPr lang="en-US" altLang="ja-JP" dirty="0" smtClean="0"/>
              <a:t>b) and compute</a:t>
            </a:r>
            <a:r>
              <a:rPr lang="ja-JP" altLang="en-US" smtClean="0"/>
              <a:t> </a:t>
            </a:r>
            <a:r>
              <a:rPr lang="el-GR" altLang="ja-JP" dirty="0" smtClean="0">
                <a:latin typeface="Calibri"/>
              </a:rPr>
              <a:t>α</a:t>
            </a:r>
            <a:r>
              <a:rPr lang="en-US" altLang="ja-JP" dirty="0" smtClean="0">
                <a:latin typeface="Calibri"/>
              </a:rPr>
              <a:t>’(·)</a:t>
            </a:r>
            <a:endParaRPr lang="en-US" altLang="ja-JP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ja-JP" dirty="0" smtClean="0"/>
              <a:t>Update trigger model by using the new trigger pairs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12</a:t>
            </a:fld>
            <a:endParaRPr lang="en-US" altLang="ja-JP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00166" y="5037142"/>
            <a:ext cx="5857916" cy="89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5000628" y="5569527"/>
            <a:ext cx="3498843" cy="788431"/>
            <a:chOff x="5000628" y="5569527"/>
            <a:chExt cx="3498843" cy="788431"/>
          </a:xfrm>
        </p:grpSpPr>
        <p:sp>
          <p:nvSpPr>
            <p:cNvPr id="6" name="TextBox 5"/>
            <p:cNvSpPr txBox="1"/>
            <p:nvPr/>
          </p:nvSpPr>
          <p:spPr>
            <a:xfrm>
              <a:off x="5000628" y="5988626"/>
              <a:ext cx="3498843" cy="369332"/>
            </a:xfrm>
            <a:prstGeom prst="rect">
              <a:avLst/>
            </a:prstGeom>
            <a:solidFill>
              <a:srgbClr val="6C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1800" b="0" dirty="0" smtClean="0">
                  <a:latin typeface="Calibri" pitchFamily="34" charset="0"/>
                </a:rPr>
                <a:t>association scores for new triggers</a:t>
              </a:r>
              <a:endParaRPr lang="en-US" sz="1800" b="0" dirty="0" smtClean="0">
                <a:latin typeface="Calibri" pitchFamily="34" charset="0"/>
              </a:endParaRPr>
            </a:p>
          </p:txBody>
        </p:sp>
        <p:cxnSp>
          <p:nvCxnSpPr>
            <p:cNvPr id="8" name="Straight Arrow Connector 7"/>
            <p:cNvCxnSpPr>
              <a:stCxn id="6" idx="0"/>
            </p:cNvCxnSpPr>
            <p:nvPr/>
          </p:nvCxnSpPr>
          <p:spPr bwMode="auto">
            <a:xfrm rot="16200000" flipV="1">
              <a:off x="6539688" y="5778263"/>
              <a:ext cx="419099" cy="1627"/>
            </a:xfrm>
            <a:prstGeom prst="straightConnector1">
              <a:avLst/>
            </a:prstGeom>
            <a:ln>
              <a:solidFill>
                <a:srgbClr val="6C0000"/>
              </a:solidFill>
              <a:headEnd type="none" w="med" len="med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Empirical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Data</a:t>
            </a:r>
          </a:p>
          <a:p>
            <a:pPr lvl="1"/>
            <a:r>
              <a:rPr lang="en-US" altLang="ja-JP" dirty="0" smtClean="0"/>
              <a:t>TREC</a:t>
            </a:r>
            <a:r>
              <a:rPr lang="ja-JP" altLang="en-US" smtClean="0"/>
              <a:t> </a:t>
            </a:r>
            <a:r>
              <a:rPr lang="en-US" altLang="ja-JP" dirty="0" smtClean="0"/>
              <a:t>Blog track test collection 2006</a:t>
            </a:r>
          </a:p>
          <a:p>
            <a:pPr lvl="2"/>
            <a:r>
              <a:rPr lang="en-US" altLang="ja-JP" dirty="0" smtClean="0"/>
              <a:t>3 million blog posts crawled from Dec 2005 to Feb 2006</a:t>
            </a:r>
          </a:p>
          <a:p>
            <a:pPr lvl="2"/>
            <a:r>
              <a:rPr lang="en-US" altLang="ja-JP" dirty="0" smtClean="0"/>
              <a:t>50 “topics” (user information needs)</a:t>
            </a:r>
          </a:p>
          <a:p>
            <a:pPr lvl="2"/>
            <a:r>
              <a:rPr lang="en-US" altLang="ja-JP" dirty="0" smtClean="0"/>
              <a:t>Relevant &amp; opinionated posts are explicitly labeled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/>
              <a:t>Two types of assessment</a:t>
            </a:r>
          </a:p>
          <a:p>
            <a:pPr lvl="1"/>
            <a:r>
              <a:rPr lang="en-US" altLang="ja-JP" dirty="0" smtClean="0"/>
              <a:t>Evaluation of the language models</a:t>
            </a:r>
          </a:p>
          <a:p>
            <a:pPr lvl="1"/>
            <a:r>
              <a:rPr lang="en-US" altLang="ja-JP" dirty="0" smtClean="0"/>
              <a:t>Their effects on opinion retrieval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13</a:t>
            </a:fld>
            <a:endParaRPr lang="en-US" altLang="ja-JP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Evaluation of language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Perplexity</a:t>
            </a:r>
            <a:endParaRPr lang="en-US" altLang="ja-JP" baseline="30000" dirty="0" smtClean="0"/>
          </a:p>
          <a:p>
            <a:pPr lvl="1"/>
            <a:r>
              <a:rPr lang="en-US" altLang="ja-JP" dirty="0" smtClean="0"/>
              <a:t>Uncertainty of language model </a:t>
            </a:r>
            <a:r>
              <a:rPr lang="en-US" altLang="ja-JP" i="1" dirty="0" smtClean="0"/>
              <a:t>L</a:t>
            </a:r>
            <a:r>
              <a:rPr lang="en-US" altLang="ja-JP" dirty="0" smtClean="0"/>
              <a:t> in predicting word sequence (</a:t>
            </a:r>
            <a:r>
              <a:rPr lang="en-US" altLang="ja-JP" i="1" dirty="0" smtClean="0"/>
              <a:t>d </a:t>
            </a:r>
            <a:r>
              <a:rPr lang="en-US" altLang="ja-JP" dirty="0" smtClean="0"/>
              <a:t>=</a:t>
            </a:r>
            <a:r>
              <a:rPr lang="en-US" altLang="ja-JP" i="1" dirty="0" smtClean="0"/>
              <a:t> w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,…,</a:t>
            </a:r>
            <a:r>
              <a:rPr lang="en-US" altLang="ja-JP" i="1" dirty="0" smtClean="0"/>
              <a:t>w</a:t>
            </a:r>
            <a:r>
              <a:rPr lang="en-US" altLang="ja-JP" i="1" baseline="-25000" dirty="0" smtClean="0"/>
              <a:t>m</a:t>
            </a:r>
            <a:r>
              <a:rPr lang="en-US" altLang="ja-JP" dirty="0" smtClean="0"/>
              <a:t>)</a:t>
            </a:r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Created two hypothetical documents from the Blog track collection</a:t>
            </a:r>
          </a:p>
          <a:p>
            <a:pPr lvl="1"/>
            <a:r>
              <a:rPr lang="en-US" altLang="ja-JP" dirty="0" smtClean="0"/>
              <a:t>concatenate all the </a:t>
            </a:r>
            <a:r>
              <a:rPr lang="en-US" altLang="ja-JP" dirty="0" smtClean="0">
                <a:solidFill>
                  <a:srgbClr val="FF0000"/>
                </a:solidFill>
              </a:rPr>
              <a:t>opinionated</a:t>
            </a:r>
            <a:r>
              <a:rPr lang="en-US" altLang="ja-JP" dirty="0" smtClean="0"/>
              <a:t> posts </a:t>
            </a:r>
            <a:r>
              <a:rPr lang="ja-JP" altLang="en-US" smtClean="0"/>
              <a:t>→ </a:t>
            </a:r>
            <a:r>
              <a:rPr lang="en-US" altLang="ja-JP" i="1" dirty="0" err="1" smtClean="0"/>
              <a:t>d</a:t>
            </a:r>
            <a:r>
              <a:rPr lang="en-US" altLang="ja-JP" baseline="-25000" dirty="0" err="1" smtClean="0"/>
              <a:t>O</a:t>
            </a:r>
            <a:endParaRPr lang="en-US" altLang="ja-JP" baseline="-25000" dirty="0" smtClean="0"/>
          </a:p>
          <a:p>
            <a:pPr lvl="1"/>
            <a:r>
              <a:rPr lang="en-US" altLang="ja-JP" dirty="0" smtClean="0"/>
              <a:t>all the relevant (but </a:t>
            </a:r>
            <a:r>
              <a:rPr lang="en-US" altLang="ja-JP" dirty="0" smtClean="0">
                <a:solidFill>
                  <a:srgbClr val="FF0000"/>
                </a:solidFill>
              </a:rPr>
              <a:t>non-opinionated</a:t>
            </a:r>
            <a:r>
              <a:rPr lang="en-US" altLang="ja-JP" dirty="0" smtClean="0"/>
              <a:t>) posts</a:t>
            </a:r>
            <a:r>
              <a:rPr lang="ja-JP" altLang="en-US" smtClean="0"/>
              <a:t> → </a:t>
            </a:r>
            <a:r>
              <a:rPr lang="en-US" altLang="ja-JP" i="1" dirty="0" err="1" smtClean="0"/>
              <a:t>d</a:t>
            </a:r>
            <a:r>
              <a:rPr lang="en-US" altLang="ja-JP" baseline="-25000" dirty="0" err="1" smtClean="0"/>
              <a:t>N</a:t>
            </a:r>
            <a:endParaRPr lang="en-US" altLang="ja-JP" baseline="-25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14</a:t>
            </a:fld>
            <a:endParaRPr lang="en-US" altLang="ja-JP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2921377"/>
            <a:ext cx="3429024" cy="1137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Higher order n-grams monotonically decrease perplexity irrespective of language models and document types</a:t>
            </a:r>
          </a:p>
          <a:p>
            <a:r>
              <a:rPr lang="en-US" altLang="ja-JP" dirty="0" smtClean="0"/>
              <a:t>Opinionated document </a:t>
            </a:r>
            <a:r>
              <a:rPr lang="en-US" altLang="ja-JP" i="1" dirty="0" err="1" smtClean="0"/>
              <a:t>d</a:t>
            </a:r>
            <a:r>
              <a:rPr lang="en-US" altLang="ja-JP" baseline="-25000" dirty="0" err="1" smtClean="0"/>
              <a:t>O</a:t>
            </a:r>
            <a:r>
              <a:rPr lang="en-US" altLang="ja-JP" dirty="0" smtClean="0"/>
              <a:t> leads to lower perplexity</a:t>
            </a:r>
          </a:p>
          <a:p>
            <a:r>
              <a:rPr lang="en-US" altLang="ja-JP" dirty="0" smtClean="0"/>
              <a:t>Subjective language model </a:t>
            </a:r>
            <a:r>
              <a:rPr lang="en-US" altLang="ja-JP" i="1" dirty="0" smtClean="0"/>
              <a:t>P</a:t>
            </a:r>
            <a:r>
              <a:rPr lang="en-US" altLang="ja-JP" baseline="-25000" dirty="0" smtClean="0"/>
              <a:t>E</a:t>
            </a:r>
            <a:r>
              <a:rPr lang="ja-JP" altLang="en-US" baseline="-25000" smtClean="0"/>
              <a:t> </a:t>
            </a:r>
            <a:r>
              <a:rPr lang="en-US" altLang="ja-JP" dirty="0" smtClean="0"/>
              <a:t>produces lower perplexity than </a:t>
            </a:r>
            <a:r>
              <a:rPr lang="en-US" altLang="ja-JP" i="1" dirty="0" smtClean="0"/>
              <a:t>n-</a:t>
            </a:r>
            <a:r>
              <a:rPr lang="en-US" altLang="ja-JP" dirty="0" smtClean="0"/>
              <a:t>gram model</a:t>
            </a:r>
            <a:r>
              <a:rPr lang="ja-JP" altLang="en-US" smtClean="0"/>
              <a:t> </a:t>
            </a:r>
            <a:r>
              <a:rPr lang="en-US" altLang="ja-JP" i="1" dirty="0" smtClean="0"/>
              <a:t>P</a:t>
            </a:r>
            <a:r>
              <a:rPr lang="en-US" altLang="ja-JP" baseline="-25000" dirty="0" smtClean="0"/>
              <a:t>B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815096"/>
            <a:ext cx="7786742" cy="2107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Perplexity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15</a:t>
            </a:fld>
            <a:endParaRPr lang="en-US" altLang="ja-JP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>
            <a:off x="83012" y="5261212"/>
            <a:ext cx="1105468" cy="1588"/>
          </a:xfrm>
          <a:prstGeom prst="straightConnector1">
            <a:avLst/>
          </a:prstGeom>
          <a:ln w="50800" cap="rnd"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>
            <a:off x="2934269" y="3766782"/>
            <a:ext cx="4258101" cy="1588"/>
          </a:xfrm>
          <a:prstGeom prst="straightConnector1">
            <a:avLst/>
          </a:prstGeom>
          <a:ln w="50800" cap="rnd"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 bwMode="auto">
          <a:xfrm>
            <a:off x="6091095" y="4448810"/>
            <a:ext cx="941696" cy="1588"/>
          </a:xfrm>
          <a:prstGeom prst="straightConnector1">
            <a:avLst/>
          </a:prstGeom>
          <a:ln w="50800" cap="rnd"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 bwMode="auto">
          <a:xfrm>
            <a:off x="2857488" y="4448810"/>
            <a:ext cx="941696" cy="1588"/>
          </a:xfrm>
          <a:prstGeom prst="straightConnector1">
            <a:avLst/>
          </a:prstGeom>
          <a:ln w="50800" cap="rnd">
            <a:solidFill>
              <a:srgbClr val="FF0000"/>
            </a:solidFill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2405"/>
            <a:ext cx="8143932" cy="584775"/>
          </a:xfrm>
        </p:spPr>
        <p:txBody>
          <a:bodyPr/>
          <a:lstStyle/>
          <a:p>
            <a:r>
              <a:rPr lang="en-US" altLang="ja-JP" dirty="0" smtClean="0"/>
              <a:t>Relation between parameter</a:t>
            </a:r>
            <a:r>
              <a:rPr lang="ja-JP" altLang="en-US" smtClean="0"/>
              <a:t> </a:t>
            </a:r>
            <a:r>
              <a:rPr lang="en-US" altLang="ja-JP" dirty="0" smtClean="0"/>
              <a:t>β</a:t>
            </a:r>
            <a:r>
              <a:rPr lang="ja-JP" altLang="en-US" smtClean="0"/>
              <a:t> </a:t>
            </a:r>
            <a:r>
              <a:rPr lang="en-US" altLang="ja-JP" dirty="0" smtClean="0"/>
              <a:t>and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16</a:t>
            </a:fld>
            <a:endParaRPr lang="en-US" altLang="ja-JP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1643050"/>
            <a:ext cx="5976931" cy="4836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3" name="Group 12"/>
          <p:cNvGrpSpPr/>
          <p:nvPr/>
        </p:nvGrpSpPr>
        <p:grpSpPr>
          <a:xfrm>
            <a:off x="2327564" y="2100620"/>
            <a:ext cx="4118525" cy="923778"/>
            <a:chOff x="2327564" y="2100620"/>
            <a:chExt cx="4118525" cy="923778"/>
          </a:xfrm>
        </p:grpSpPr>
        <p:cxnSp>
          <p:nvCxnSpPr>
            <p:cNvPr id="7" name="Straight Connector 6"/>
            <p:cNvCxnSpPr/>
            <p:nvPr/>
          </p:nvCxnSpPr>
          <p:spPr bwMode="auto">
            <a:xfrm>
              <a:off x="2327564" y="3022810"/>
              <a:ext cx="3906981" cy="1588"/>
            </a:xfrm>
            <a:prstGeom prst="line">
              <a:avLst/>
            </a:prstGeom>
            <a:ln cap="rnd">
              <a:solidFill>
                <a:srgbClr val="FF0000"/>
              </a:solidFill>
              <a:headEnd type="none" w="med" len="med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 bwMode="auto">
            <a:xfrm>
              <a:off x="2327564" y="2100620"/>
              <a:ext cx="3906981" cy="1588"/>
            </a:xfrm>
            <a:prstGeom prst="line">
              <a:avLst/>
            </a:prstGeom>
            <a:ln cap="rnd">
              <a:solidFill>
                <a:srgbClr val="FF0000"/>
              </a:solidFill>
              <a:headEnd type="none" w="med" len="med"/>
              <a:tailEnd type="none"/>
            </a:ln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 bwMode="auto">
            <a:xfrm rot="5400000" flipH="1" flipV="1">
              <a:off x="5038921" y="2561832"/>
              <a:ext cx="921957" cy="158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12" name="TextBox 11"/>
            <p:cNvSpPr txBox="1"/>
            <p:nvPr/>
          </p:nvSpPr>
          <p:spPr>
            <a:xfrm>
              <a:off x="5572132" y="2383526"/>
              <a:ext cx="87395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0" dirty="0" smtClean="0">
                  <a:latin typeface="Calibri" pitchFamily="34" charset="0"/>
                </a:rPr>
                <a:t>+22.0%</a:t>
              </a:r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Improvement for individual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17</a:t>
            </a:fld>
            <a:endParaRPr lang="en-US" altLang="ja-JP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1643050"/>
            <a:ext cx="575418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 bwMode="auto">
          <a:xfrm>
            <a:off x="2408231" y="3121051"/>
            <a:ext cx="4927180" cy="1588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Analysis on individual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Topics with notable improvement</a:t>
            </a:r>
          </a:p>
          <a:p>
            <a:pPr lvl="1"/>
            <a:r>
              <a:rPr lang="en-US" altLang="ja-JP" dirty="0" smtClean="0"/>
              <a:t>“</a:t>
            </a:r>
            <a:r>
              <a:rPr lang="en-US" altLang="ja-JP" dirty="0" err="1" smtClean="0"/>
              <a:t>MacBook</a:t>
            </a:r>
            <a:r>
              <a:rPr lang="en-US" altLang="ja-JP" dirty="0" smtClean="0"/>
              <a:t> Pro”. </a:t>
            </a:r>
            <a:r>
              <a:rPr lang="ja-JP" altLang="en-US" smtClean="0"/>
              <a:t> </a:t>
            </a:r>
            <a:r>
              <a:rPr lang="en-US" altLang="ja-JP" dirty="0" smtClean="0"/>
              <a:t>Laptop (</a:t>
            </a:r>
            <a:r>
              <a:rPr lang="en-US" altLang="ja-JP" dirty="0" smtClean="0">
                <a:solidFill>
                  <a:srgbClr val="FF0000"/>
                </a:solidFill>
              </a:rPr>
              <a:t>+0.22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“Heineken”. Company and brand names (</a:t>
            </a:r>
            <a:r>
              <a:rPr lang="en-US" altLang="ja-JP" dirty="0" smtClean="0">
                <a:solidFill>
                  <a:srgbClr val="FF0000"/>
                </a:solidFill>
              </a:rPr>
              <a:t>+0.20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“Shimano”. </a:t>
            </a:r>
            <a:r>
              <a:rPr lang="ja-JP" altLang="en-US" smtClean="0"/>
              <a:t> </a:t>
            </a:r>
            <a:r>
              <a:rPr lang="en-US" altLang="ja-JP" dirty="0" smtClean="0"/>
              <a:t>Company and brand names (</a:t>
            </a:r>
            <a:r>
              <a:rPr lang="en-US" altLang="ja-JP" dirty="0" smtClean="0">
                <a:solidFill>
                  <a:srgbClr val="FF0000"/>
                </a:solidFill>
              </a:rPr>
              <a:t>+0.19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“Board</a:t>
            </a:r>
            <a:r>
              <a:rPr lang="ja-JP" altLang="en-US" smtClean="0"/>
              <a:t> </a:t>
            </a:r>
            <a:r>
              <a:rPr lang="en-US" altLang="ja-JP" dirty="0" smtClean="0"/>
              <a:t>chess”. Board game (</a:t>
            </a:r>
            <a:r>
              <a:rPr lang="en-US" altLang="ja-JP" dirty="0" smtClean="0">
                <a:solidFill>
                  <a:srgbClr val="FF0000"/>
                </a:solidFill>
              </a:rPr>
              <a:t>+0.13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“</a:t>
            </a:r>
            <a:r>
              <a:rPr lang="en-US" altLang="ja-JP" dirty="0" err="1" smtClean="0"/>
              <a:t>Zyrtec</a:t>
            </a:r>
            <a:r>
              <a:rPr lang="en-US" altLang="ja-JP" dirty="0" smtClean="0"/>
              <a:t>”. Medication (product name)</a:t>
            </a:r>
            <a:r>
              <a:rPr lang="ja-JP" altLang="en-US" smtClean="0"/>
              <a:t> </a:t>
            </a:r>
            <a:r>
              <a:rPr lang="en-US" altLang="ja-JP" dirty="0" smtClean="0"/>
              <a:t>(</a:t>
            </a:r>
            <a:r>
              <a:rPr lang="en-US" altLang="ja-JP" dirty="0" smtClean="0">
                <a:solidFill>
                  <a:srgbClr val="FF0000"/>
                </a:solidFill>
              </a:rPr>
              <a:t>+0.12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“Mardi Gras”. Final day of carnival</a:t>
            </a:r>
            <a:r>
              <a:rPr lang="ja-JP" altLang="en-US" smtClean="0"/>
              <a:t> </a:t>
            </a:r>
            <a:r>
              <a:rPr lang="en-US" altLang="ja-JP" dirty="0" smtClean="0"/>
              <a:t>(</a:t>
            </a:r>
            <a:r>
              <a:rPr lang="en-US" altLang="ja-JP" dirty="0" smtClean="0">
                <a:solidFill>
                  <a:srgbClr val="FF0000"/>
                </a:solidFill>
              </a:rPr>
              <a:t>+0.11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>
                <a:solidFill>
                  <a:srgbClr val="FF0000"/>
                </a:solidFill>
              </a:rPr>
              <a:t>Most of them are products</a:t>
            </a:r>
          </a:p>
          <a:p>
            <a:pPr lvl="1"/>
            <a:r>
              <a:rPr lang="en-US" altLang="ja-JP" dirty="0" smtClean="0"/>
              <a:t>Model learned from Amazon reviews is effective for products in general, including beer and medication</a:t>
            </a:r>
          </a:p>
          <a:p>
            <a:pPr lvl="1"/>
            <a:r>
              <a:rPr lang="en-US" altLang="ja-JP" dirty="0" smtClean="0"/>
              <a:t>Also effective for other types of entities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18</a:t>
            </a:fld>
            <a:endParaRPr lang="en-US" altLang="ja-JP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143932" cy="584775"/>
          </a:xfrm>
        </p:spPr>
        <p:txBody>
          <a:bodyPr/>
          <a:lstStyle/>
          <a:p>
            <a:r>
              <a:rPr lang="en-US" altLang="ja-JP" dirty="0" smtClean="0"/>
              <a:t>Analysis on individual topics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Topics with performance decline</a:t>
            </a:r>
          </a:p>
          <a:p>
            <a:pPr lvl="1"/>
            <a:r>
              <a:rPr lang="en-US" altLang="ja-JP" dirty="0" smtClean="0"/>
              <a:t>“</a:t>
            </a:r>
            <a:r>
              <a:rPr lang="en-US" dirty="0" smtClean="0"/>
              <a:t>Jim Moran</a:t>
            </a:r>
            <a:r>
              <a:rPr lang="en-US" altLang="ja-JP" dirty="0" smtClean="0"/>
              <a:t>”. Congressman (</a:t>
            </a:r>
            <a:r>
              <a:rPr lang="ja-JP" altLang="en-US" smtClean="0">
                <a:solidFill>
                  <a:srgbClr val="FF0000"/>
                </a:solidFill>
                <a:latin typeface="Calibri"/>
              </a:rPr>
              <a:t>–</a:t>
            </a:r>
            <a:r>
              <a:rPr lang="en-US" altLang="ja-JP" dirty="0" smtClean="0">
                <a:solidFill>
                  <a:srgbClr val="FF0000"/>
                </a:solidFill>
                <a:latin typeface="Calibri"/>
              </a:rPr>
              <a:t>0.15</a:t>
            </a:r>
            <a:r>
              <a:rPr lang="en-US" altLang="ja-JP" dirty="0" smtClean="0"/>
              <a:t>)</a:t>
            </a:r>
            <a:endParaRPr lang="en-US" dirty="0" smtClean="0"/>
          </a:p>
          <a:p>
            <a:pPr lvl="1"/>
            <a:r>
              <a:rPr lang="en-US" altLang="ja-JP" dirty="0" smtClean="0"/>
              <a:t>“</a:t>
            </a:r>
            <a:r>
              <a:rPr lang="en-US" dirty="0" smtClean="0"/>
              <a:t>World Trade Org.</a:t>
            </a:r>
            <a:r>
              <a:rPr lang="en-US" altLang="ja-JP" dirty="0" smtClean="0"/>
              <a:t>”. International organization</a:t>
            </a:r>
            <a:r>
              <a:rPr lang="ja-JP" altLang="en-US" smtClean="0"/>
              <a:t> </a:t>
            </a:r>
            <a:r>
              <a:rPr lang="en-US" altLang="ja-JP" dirty="0" smtClean="0"/>
              <a:t>(</a:t>
            </a:r>
            <a:r>
              <a:rPr lang="ja-JP" altLang="en-US" smtClean="0">
                <a:solidFill>
                  <a:srgbClr val="FF0000"/>
                </a:solidFill>
                <a:latin typeface="Calibri"/>
              </a:rPr>
              <a:t>–</a:t>
            </a:r>
            <a:r>
              <a:rPr lang="en-US" altLang="ja-JP" dirty="0" smtClean="0">
                <a:solidFill>
                  <a:srgbClr val="FF0000"/>
                </a:solidFill>
                <a:latin typeface="Calibri"/>
              </a:rPr>
              <a:t>0.05</a:t>
            </a:r>
            <a:r>
              <a:rPr lang="en-US" altLang="ja-JP" dirty="0" smtClean="0"/>
              <a:t>)</a:t>
            </a:r>
            <a:endParaRPr lang="en-US" dirty="0" smtClean="0"/>
          </a:p>
          <a:p>
            <a:pPr lvl="1"/>
            <a:r>
              <a:rPr lang="en-US" altLang="ja-JP" dirty="0" smtClean="0"/>
              <a:t>“</a:t>
            </a:r>
            <a:r>
              <a:rPr lang="en-US" dirty="0" smtClean="0"/>
              <a:t>Cindy Sheehan</a:t>
            </a:r>
            <a:r>
              <a:rPr lang="en-US" altLang="ja-JP" dirty="0" smtClean="0"/>
              <a:t>”. Anti-war activist (</a:t>
            </a:r>
            <a:r>
              <a:rPr lang="ja-JP" altLang="en-US" smtClean="0">
                <a:solidFill>
                  <a:srgbClr val="FF0000"/>
                </a:solidFill>
                <a:latin typeface="Calibri"/>
              </a:rPr>
              <a:t>–</a:t>
            </a:r>
            <a:r>
              <a:rPr lang="en-US" altLang="ja-JP" dirty="0" smtClean="0">
                <a:solidFill>
                  <a:srgbClr val="FF0000"/>
                </a:solidFill>
                <a:latin typeface="Calibri"/>
              </a:rPr>
              <a:t>0.03</a:t>
            </a:r>
            <a:r>
              <a:rPr lang="en-US" altLang="ja-JP" dirty="0" smtClean="0"/>
              <a:t>)</a:t>
            </a:r>
            <a:endParaRPr lang="en-US" dirty="0" smtClean="0"/>
          </a:p>
          <a:p>
            <a:pPr lvl="1"/>
            <a:r>
              <a:rPr lang="en-US" altLang="ja-JP" dirty="0" smtClean="0"/>
              <a:t>“Ann</a:t>
            </a:r>
            <a:r>
              <a:rPr lang="ja-JP" altLang="en-US" smtClean="0"/>
              <a:t> </a:t>
            </a:r>
            <a:r>
              <a:rPr lang="en-US" altLang="ja-JP" dirty="0" smtClean="0"/>
              <a:t>Coulter”. Political commentator (</a:t>
            </a:r>
            <a:r>
              <a:rPr lang="ja-JP" altLang="en-US" smtClean="0">
                <a:solidFill>
                  <a:srgbClr val="FF0000"/>
                </a:solidFill>
                <a:latin typeface="Calibri"/>
              </a:rPr>
              <a:t>–</a:t>
            </a:r>
            <a:r>
              <a:rPr lang="en-US" altLang="ja-JP" dirty="0" smtClean="0">
                <a:solidFill>
                  <a:srgbClr val="FF0000"/>
                </a:solidFill>
                <a:latin typeface="Calibri"/>
              </a:rPr>
              <a:t>0.01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“</a:t>
            </a:r>
            <a:r>
              <a:rPr lang="en-US" dirty="0" smtClean="0"/>
              <a:t>West Wing</a:t>
            </a:r>
            <a:r>
              <a:rPr lang="en-US" altLang="ja-JP" dirty="0" smtClean="0"/>
              <a:t>”. TV drama set in the white house (</a:t>
            </a:r>
            <a:r>
              <a:rPr lang="ja-JP" altLang="en-US" smtClean="0">
                <a:solidFill>
                  <a:srgbClr val="FF0000"/>
                </a:solidFill>
                <a:latin typeface="Calibri"/>
              </a:rPr>
              <a:t>–</a:t>
            </a:r>
            <a:r>
              <a:rPr lang="en-US" altLang="ja-JP" dirty="0" smtClean="0">
                <a:solidFill>
                  <a:srgbClr val="FF0000"/>
                </a:solidFill>
                <a:latin typeface="Calibri"/>
              </a:rPr>
              <a:t>0.01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“</a:t>
            </a:r>
            <a:r>
              <a:rPr lang="en-US" dirty="0" smtClean="0"/>
              <a:t>Sonic food industry</a:t>
            </a:r>
            <a:r>
              <a:rPr lang="en-US" altLang="ja-JP" dirty="0" smtClean="0"/>
              <a:t>”. Fast-food restaurant chain (</a:t>
            </a:r>
            <a:r>
              <a:rPr lang="ja-JP" altLang="en-US" smtClean="0">
                <a:solidFill>
                  <a:srgbClr val="FF0000"/>
                </a:solidFill>
                <a:latin typeface="Calibri"/>
              </a:rPr>
              <a:t>–</a:t>
            </a:r>
            <a:r>
              <a:rPr lang="en-US" altLang="ja-JP" dirty="0" smtClean="0">
                <a:solidFill>
                  <a:srgbClr val="FF0000"/>
                </a:solidFill>
                <a:latin typeface="Calibri"/>
              </a:rPr>
              <a:t>0.01</a:t>
            </a:r>
            <a:r>
              <a:rPr lang="en-US" altLang="ja-JP" dirty="0" smtClean="0"/>
              <a:t>)</a:t>
            </a:r>
            <a:endParaRPr lang="en-US" dirty="0" smtClean="0"/>
          </a:p>
          <a:p>
            <a:r>
              <a:rPr lang="en-US" altLang="ja-JP" dirty="0" smtClean="0">
                <a:solidFill>
                  <a:srgbClr val="FF0000"/>
                </a:solidFill>
              </a:rPr>
              <a:t>Politics</a:t>
            </a:r>
            <a:r>
              <a:rPr lang="en-US" altLang="ja-JP" dirty="0" smtClean="0"/>
              <a:t> and </a:t>
            </a:r>
            <a:r>
              <a:rPr lang="en-US" altLang="ja-JP" dirty="0" smtClean="0">
                <a:solidFill>
                  <a:srgbClr val="FF0000"/>
                </a:solidFill>
              </a:rPr>
              <a:t>organizations</a:t>
            </a:r>
            <a:r>
              <a:rPr lang="en-US" altLang="ja-JP" dirty="0" smtClean="0"/>
              <a:t> are difficult to improve?</a:t>
            </a:r>
          </a:p>
          <a:p>
            <a:pPr lvl="1"/>
            <a:r>
              <a:rPr lang="en-US" altLang="ja-JP" dirty="0" smtClean="0"/>
              <a:t>Bruce</a:t>
            </a:r>
            <a:r>
              <a:rPr lang="ja-JP" altLang="en-US" smtClean="0"/>
              <a:t> </a:t>
            </a:r>
            <a:r>
              <a:rPr lang="en-US" altLang="ja-JP" dirty="0" smtClean="0"/>
              <a:t>Bartlett</a:t>
            </a:r>
            <a:r>
              <a:rPr lang="ja-JP" altLang="en-US" smtClean="0"/>
              <a:t> </a:t>
            </a:r>
            <a:r>
              <a:rPr lang="en-US" altLang="ja-JP" dirty="0" smtClean="0"/>
              <a:t>(+0.07), Jihad (+0.06), McDonalds</a:t>
            </a:r>
            <a:r>
              <a:rPr lang="ja-JP" altLang="en-US" smtClean="0"/>
              <a:t> </a:t>
            </a:r>
            <a:r>
              <a:rPr lang="en-US" altLang="ja-JP" dirty="0" smtClean="0"/>
              <a:t>(+0.03), Qualcomm</a:t>
            </a:r>
            <a:r>
              <a:rPr lang="ja-JP" altLang="en-US" smtClean="0"/>
              <a:t> </a:t>
            </a:r>
            <a:r>
              <a:rPr lang="en-US" altLang="ja-JP" dirty="0" smtClean="0"/>
              <a:t>(+0.02)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19</a:t>
            </a:fld>
            <a:endParaRPr lang="en-US" altLang="ja-JP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Increasing user-generated contents (UGC) on the web</a:t>
            </a:r>
          </a:p>
          <a:p>
            <a:pPr lvl="1"/>
            <a:r>
              <a:rPr lang="en-US" altLang="ja-JP" dirty="0" smtClean="0"/>
              <a:t>often contain </a:t>
            </a:r>
            <a:r>
              <a:rPr lang="en-US" altLang="ja-JP" dirty="0" smtClean="0">
                <a:solidFill>
                  <a:srgbClr val="FF0000"/>
                </a:solidFill>
              </a:rPr>
              <a:t>personal subjective opinions</a:t>
            </a:r>
          </a:p>
          <a:p>
            <a:r>
              <a:rPr lang="en-US" altLang="ja-JP" dirty="0" smtClean="0"/>
              <a:t>Can be helpful for personal/corporate decision making </a:t>
            </a:r>
          </a:p>
          <a:p>
            <a:pPr lvl="1">
              <a:buNone/>
            </a:pPr>
            <a:r>
              <a:rPr lang="ja-JP" altLang="en-US" smtClean="0"/>
              <a:t>→ </a:t>
            </a:r>
            <a:r>
              <a:rPr lang="en-US" altLang="ja-JP" dirty="0" smtClean="0"/>
              <a:t>demands to retrieve personal opinions for a given entity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en-US" altLang="ja-JP" dirty="0" smtClean="0"/>
              <a:t>Traditional IR aims to find documents relevant to a given topic (entity)</a:t>
            </a:r>
          </a:p>
          <a:p>
            <a:pPr lvl="1"/>
            <a:r>
              <a:rPr lang="en-US" altLang="ja-JP" dirty="0" smtClean="0"/>
              <a:t>not concerned with subjectivity</a:t>
            </a:r>
          </a:p>
          <a:p>
            <a:pPr lvl="1"/>
            <a:endParaRPr lang="en-US" altLang="ja-JP" dirty="0" smtClean="0"/>
          </a:p>
          <a:p>
            <a:r>
              <a:rPr lang="en-US" altLang="ja-JP" dirty="0" smtClean="0"/>
              <a:t>Aim: Retrieve documents not only </a:t>
            </a:r>
            <a:r>
              <a:rPr lang="en-US" altLang="ja-JP" dirty="0" smtClean="0">
                <a:solidFill>
                  <a:srgbClr val="FF0000"/>
                </a:solidFill>
              </a:rPr>
              <a:t>pertinent to a given entity </a:t>
            </a:r>
            <a:r>
              <a:rPr lang="en-US" altLang="ja-JP" dirty="0" smtClean="0"/>
              <a:t>but also </a:t>
            </a:r>
            <a:r>
              <a:rPr lang="en-US" altLang="ja-JP" dirty="0" smtClean="0">
                <a:solidFill>
                  <a:srgbClr val="FF0000"/>
                </a:solidFill>
              </a:rPr>
              <a:t>containing subjective opinions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2</a:t>
            </a:fld>
            <a:endParaRPr lang="en-US" altLang="ja-JP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2405"/>
            <a:ext cx="8143932" cy="584775"/>
          </a:xfrm>
        </p:spPr>
        <p:txBody>
          <a:bodyPr/>
          <a:lstStyle/>
          <a:p>
            <a:r>
              <a:rPr lang="en-US" altLang="ja-JP" dirty="0" smtClean="0"/>
              <a:t>Results for dynamic model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Moderately improved performance</a:t>
            </a:r>
            <a:endParaRPr lang="en-US" altLang="ja-JP" dirty="0" smtClean="0"/>
          </a:p>
          <a:p>
            <a:r>
              <a:rPr lang="en-US" altLang="ja-JP" dirty="0" smtClean="0"/>
              <a:t>For “</a:t>
            </a:r>
            <a:r>
              <a:rPr lang="en-US" altLang="ja-JP" dirty="0" err="1" smtClean="0"/>
              <a:t>Zyrtec</a:t>
            </a:r>
            <a:r>
              <a:rPr lang="en-US" altLang="ja-JP" dirty="0" smtClean="0"/>
              <a:t>”, AP improved by 47.7%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20</a:t>
            </a:fld>
            <a:endParaRPr lang="en-US" altLang="ja-JP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071810"/>
            <a:ext cx="8072462" cy="279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2405"/>
            <a:ext cx="8143932" cy="584775"/>
          </a:xfrm>
        </p:spPr>
        <p:txBody>
          <a:bodyPr/>
          <a:lstStyle/>
          <a:p>
            <a:r>
              <a:rPr lang="en-US" altLang="ja-JP" dirty="0" smtClean="0"/>
              <a:t>Results for model adaptation for difficult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For most topics, AP slightly but consistently improved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21</a:t>
            </a:fld>
            <a:endParaRPr lang="en-US" altLang="ja-JP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3071810"/>
            <a:ext cx="8077450" cy="263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Proposed subjective trigger models reflecting subjective opinions</a:t>
            </a:r>
          </a:p>
          <a:p>
            <a:pPr lvl="1"/>
            <a:r>
              <a:rPr lang="en-US" altLang="ja-JP" dirty="0" smtClean="0"/>
              <a:t>Two assumptions + a modification to low-level triggers</a:t>
            </a:r>
          </a:p>
          <a:p>
            <a:r>
              <a:rPr lang="en-US" altLang="ja-JP" dirty="0" smtClean="0"/>
              <a:t>Combined with </a:t>
            </a:r>
            <a:r>
              <a:rPr lang="en-US" altLang="ja-JP" dirty="0" smtClean="0"/>
              <a:t>an IR model for opinion retrieval</a:t>
            </a:r>
          </a:p>
          <a:p>
            <a:pPr lvl="1"/>
            <a:r>
              <a:rPr lang="en-US" altLang="ja-JP" dirty="0" smtClean="0"/>
              <a:t>22.0% improvement over INM in MAP</a:t>
            </a:r>
          </a:p>
          <a:p>
            <a:pPr lvl="1"/>
            <a:r>
              <a:rPr lang="en-US" altLang="ja-JP" dirty="0" smtClean="0"/>
              <a:t>Effective for most topics, slight drop for topics concerning politics and organizations</a:t>
            </a:r>
          </a:p>
          <a:p>
            <a:r>
              <a:rPr lang="en-US" altLang="ja-JP" dirty="0" smtClean="0"/>
              <a:t>Dynamic model adaptation</a:t>
            </a:r>
          </a:p>
          <a:p>
            <a:pPr lvl="1"/>
            <a:r>
              <a:rPr lang="en-US" altLang="ja-JP" dirty="0" smtClean="0"/>
              <a:t>Positive effect overall (+25.0% over initial search)</a:t>
            </a:r>
          </a:p>
          <a:p>
            <a:pPr lvl="1"/>
            <a:r>
              <a:rPr lang="en-US" altLang="ja-JP" dirty="0" smtClean="0"/>
              <a:t>Moderately effective for politics- and organization-related topics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22</a:t>
            </a:fld>
            <a:endParaRPr lang="en-US" altLang="ja-JP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Use of a larger corpus of customer reviews</a:t>
            </a:r>
          </a:p>
          <a:p>
            <a:r>
              <a:rPr lang="en-US" altLang="ja-JP" dirty="0" smtClean="0"/>
              <a:t>Use of labeled data in the blog track test collection</a:t>
            </a:r>
          </a:p>
          <a:p>
            <a:r>
              <a:rPr lang="en-US" altLang="ja-JP" dirty="0" smtClean="0"/>
              <a:t>Refine </a:t>
            </a:r>
            <a:r>
              <a:rPr lang="en-US" altLang="ja-JP" dirty="0" smtClean="0"/>
              <a:t>the approach to model adaptation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23</a:t>
            </a:fld>
            <a:endParaRPr lang="en-US" altLang="ja-JP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en-US" dirty="0" err="1" smtClean="0"/>
              <a:t>Mishne</a:t>
            </a:r>
            <a:r>
              <a:rPr lang="en-US" dirty="0" smtClean="0"/>
              <a:t>, G.: Multiple Ranking Strategies for Opinion Retrieval in Blogs, </a:t>
            </a:r>
            <a:r>
              <a:rPr lang="en-US" i="1" dirty="0" err="1" smtClean="0"/>
              <a:t>Proceesings</a:t>
            </a:r>
            <a:r>
              <a:rPr lang="en-US" i="1" dirty="0" smtClean="0"/>
              <a:t> of the 15th Text Retrieval Conference</a:t>
            </a:r>
            <a:r>
              <a:rPr lang="en-US" dirty="0" smtClean="0"/>
              <a:t> (2006). 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Zhang, M. and Ye, X.: A generation model to unify topic relevance and lexicon-based sentiment for opinion retrieval, </a:t>
            </a:r>
            <a:r>
              <a:rPr lang="en-US" i="1" dirty="0" smtClean="0"/>
              <a:t>Proceedings of the 31st annual international ACM SIGIR conference on Research and development in information retrieval</a:t>
            </a:r>
            <a:r>
              <a:rPr lang="en-US" dirty="0" smtClean="0"/>
              <a:t>, pp.411.418 (2008). 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Lau, R., Rosenfeld, R. and </a:t>
            </a:r>
            <a:r>
              <a:rPr lang="en-US" dirty="0" err="1" smtClean="0"/>
              <a:t>Roukos</a:t>
            </a:r>
            <a:r>
              <a:rPr lang="en-US" dirty="0" smtClean="0"/>
              <a:t>, S.: Trigger-based language models: a maximum entropy approach, </a:t>
            </a:r>
            <a:r>
              <a:rPr lang="en-US" i="1" dirty="0" smtClean="0"/>
              <a:t>Proceedings of IEEE International Conference on Acoustics, Speech, and Signal Processing</a:t>
            </a:r>
            <a:r>
              <a:rPr lang="en-US" dirty="0" smtClean="0"/>
              <a:t>, Vol.2, pp.45.48 (1993). </a:t>
            </a:r>
          </a:p>
          <a:p>
            <a:pPr>
              <a:spcAft>
                <a:spcPts val="600"/>
              </a:spcAft>
              <a:buNone/>
            </a:pPr>
            <a:r>
              <a:rPr lang="en-US" dirty="0" err="1" smtClean="0"/>
              <a:t>Tillmann</a:t>
            </a:r>
            <a:r>
              <a:rPr lang="en-US" dirty="0" smtClean="0"/>
              <a:t>, C. and Ney, H.: Grammatical Interference: Learning Syntax from Sentences, </a:t>
            </a:r>
            <a:r>
              <a:rPr lang="en-US" i="1" dirty="0" smtClean="0"/>
              <a:t>Lecture Notes in Computer Science, chapter Selection criteria for word trigger pairs in language modeling</a:t>
            </a:r>
            <a:r>
              <a:rPr lang="en-US" dirty="0" smtClean="0"/>
              <a:t>, pp.95.106, Springer Berlin / Heidelberg (1996). 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Zhou, G., Joshi, H. and </a:t>
            </a:r>
            <a:r>
              <a:rPr lang="en-US" dirty="0" err="1" smtClean="0"/>
              <a:t>Bayrak</a:t>
            </a:r>
            <a:r>
              <a:rPr lang="en-US" dirty="0" smtClean="0"/>
              <a:t>, C.: Topic Categorization for Relevancy and Opinion Detection, </a:t>
            </a:r>
            <a:r>
              <a:rPr lang="en-US" i="1" dirty="0" smtClean="0"/>
              <a:t>Proceedings of the 16th Text Retrieval Conference </a:t>
            </a:r>
            <a:r>
              <a:rPr lang="en-US" dirty="0" smtClean="0"/>
              <a:t>(2007). 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Yang, K., Yu, N. and Zhang, H.: WIDIT in TREC 2007 Blog Track: Combining Lexicon- Based Methods to Detect Opinionated Blogs, </a:t>
            </a:r>
            <a:r>
              <a:rPr lang="en-US" i="1" dirty="0" smtClean="0"/>
              <a:t>Proceedings of the 16th Text Retrieval Conference </a:t>
            </a:r>
            <a:r>
              <a:rPr lang="en-US" dirty="0" smtClean="0"/>
              <a:t>(2007). </a:t>
            </a:r>
          </a:p>
          <a:p>
            <a:pPr>
              <a:spcAft>
                <a:spcPts val="600"/>
              </a:spcAft>
              <a:buNone/>
            </a:pPr>
            <a:r>
              <a:rPr lang="en-US" dirty="0" smtClean="0"/>
              <a:t>Zhang, W., Yu, C. and </a:t>
            </a:r>
            <a:r>
              <a:rPr lang="en-US" dirty="0" err="1" smtClean="0"/>
              <a:t>Meng</a:t>
            </a:r>
            <a:r>
              <a:rPr lang="en-US" dirty="0" smtClean="0"/>
              <a:t>, W.: Opinion retrieval from blogs, </a:t>
            </a:r>
            <a:r>
              <a:rPr lang="en-US" i="1" dirty="0" smtClean="0"/>
              <a:t>Proceedings of the sixteenth ACM conference on Conference on information and knowledge management</a:t>
            </a:r>
            <a:r>
              <a:rPr lang="en-US" dirty="0" smtClean="0"/>
              <a:t>, pp. 831.840 (2007).</a:t>
            </a:r>
          </a:p>
          <a:p>
            <a:pPr>
              <a:spcAft>
                <a:spcPts val="600"/>
              </a:spcAft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24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707886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0042-6D39-4E27-800C-41A0D98BCC51}" type="slidenum">
              <a:rPr lang="en-US" altLang="ja-JP" smtClean="0"/>
              <a:pPr/>
              <a:t>25</a:t>
            </a:fld>
            <a:endParaRPr lang="en-US" altLang="ja-JP"/>
          </a:p>
        </p:txBody>
      </p:sp>
      <p:pic>
        <p:nvPicPr>
          <p:cNvPr id="1028" name="Picture 4" descr="C:\Users\seki\AppData\Local\Microsoft\Windows\Temporary Internet Files\Content.IE5\AKEIFBER\MCj0404263000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285992"/>
            <a:ext cx="1838325" cy="16954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experiments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1011042" y="1767203"/>
          <a:ext cx="6704230" cy="3534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115"/>
                <a:gridCol w="3352115"/>
              </a:tblGrid>
              <a:tr h="615609">
                <a:tc gridSpan="2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2006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L="151794" marR="151794" marT="75897" marB="75897"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51794" marR="151794" marT="75897" marB="75897"/>
                </a:tc>
              </a:tr>
              <a:tr h="6156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TREC</a:t>
                      </a:r>
                      <a:r>
                        <a:rPr lang="en-US" sz="2400" baseline="0" dirty="0" smtClean="0"/>
                        <a:t> best</a:t>
                      </a:r>
                      <a:endParaRPr lang="en-US" sz="2400" dirty="0"/>
                    </a:p>
                  </a:txBody>
                  <a:tcPr marL="151794" marR="151794" marT="75897" marB="7589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0.1885</a:t>
                      </a:r>
                    </a:p>
                  </a:txBody>
                  <a:tcPr marL="151794" marR="151794" marT="75897" marB="75897"/>
                </a:tc>
              </a:tr>
              <a:tr h="6156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Zhang et al.</a:t>
                      </a:r>
                      <a:endParaRPr lang="en-US" sz="2400" dirty="0"/>
                    </a:p>
                  </a:txBody>
                  <a:tcPr marL="151794" marR="151794" marT="75897" marB="75897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0.2726</a:t>
                      </a:r>
                      <a:endParaRPr lang="en-US" sz="2400" dirty="0"/>
                    </a:p>
                  </a:txBody>
                  <a:tcPr marL="151794" marR="151794" marT="75897" marB="75897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491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Ours w/</a:t>
                      </a:r>
                      <a:r>
                        <a:rPr lang="en-US" sz="2400" baseline="0" dirty="0" smtClean="0"/>
                        <a:t> our baseline</a:t>
                      </a:r>
                      <a:endParaRPr lang="en-US" sz="2400" dirty="0"/>
                    </a:p>
                  </a:txBody>
                  <a:tcPr marL="151794" marR="151794" marT="75897" marB="7589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0.2398</a:t>
                      </a:r>
                      <a:endParaRPr lang="en-US" sz="2400" dirty="0"/>
                    </a:p>
                  </a:txBody>
                  <a:tcPr marL="151794" marR="151794" marT="75897" marB="7589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625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Ours w/ stronger </a:t>
                      </a:r>
                      <a:r>
                        <a:rPr lang="en-US" sz="2400" baseline="0" dirty="0" smtClean="0"/>
                        <a:t>baseline (0.3022)</a:t>
                      </a:r>
                      <a:endParaRPr lang="en-US" sz="2400" dirty="0"/>
                    </a:p>
                  </a:txBody>
                  <a:tcPr marL="151794" marR="151794" marT="75897" marB="7589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0.3221</a:t>
                      </a:r>
                      <a:endParaRPr lang="en-US" sz="2400" dirty="0"/>
                    </a:p>
                  </a:txBody>
                  <a:tcPr marL="151794" marR="151794" marT="75897" marB="75897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FC0E-5802-4570-A864-5642EAEF69EF}" type="slidenum">
              <a:rPr lang="en-US" altLang="ja-JP" smtClean="0"/>
              <a:pPr/>
              <a:t>26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experiments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1011042" y="1770408"/>
          <a:ext cx="6704230" cy="4587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115"/>
                <a:gridCol w="3352115"/>
              </a:tblGrid>
              <a:tr h="615609">
                <a:tc gridSpan="2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2007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L="151794" marR="151794" marT="75897" marB="75897"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51794" marR="151794" marT="75897" marB="75897"/>
                </a:tc>
              </a:tr>
              <a:tr h="6156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TREC best</a:t>
                      </a:r>
                      <a:endParaRPr lang="en-US" sz="2400" dirty="0"/>
                    </a:p>
                  </a:txBody>
                  <a:tcPr marL="151794" marR="151794" marT="75897" marB="7589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0.4341</a:t>
                      </a:r>
                      <a:endParaRPr lang="en-US" sz="2400" dirty="0"/>
                    </a:p>
                  </a:txBody>
                  <a:tcPr marL="151794" marR="151794" marT="75897" marB="75897"/>
                </a:tc>
              </a:tr>
              <a:tr h="6156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TREC 2nd</a:t>
                      </a:r>
                      <a:endParaRPr lang="en-US" sz="2400" dirty="0"/>
                    </a:p>
                  </a:txBody>
                  <a:tcPr marL="151794" marR="151794" marT="75897" marB="7589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0.3453</a:t>
                      </a:r>
                      <a:endParaRPr lang="en-US" sz="2400" dirty="0"/>
                    </a:p>
                  </a:txBody>
                  <a:tcPr marL="151794" marR="151794" marT="75897" marB="75897"/>
                </a:tc>
              </a:tr>
              <a:tr h="6156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TREC 3rd</a:t>
                      </a:r>
                      <a:endParaRPr lang="en-US" sz="2400" dirty="0"/>
                    </a:p>
                  </a:txBody>
                  <a:tcPr marL="151794" marR="151794" marT="75897" marB="75897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0.3264</a:t>
                      </a:r>
                      <a:endParaRPr lang="en-US" sz="2400" dirty="0"/>
                    </a:p>
                  </a:txBody>
                  <a:tcPr marL="151794" marR="151794" marT="75897" marB="75897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5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Ours w/ our baseline (0.2508)</a:t>
                      </a:r>
                      <a:endParaRPr lang="en-US" sz="2400" dirty="0"/>
                    </a:p>
                  </a:txBody>
                  <a:tcPr marL="151794" marR="151794" marT="75897" marB="7589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0.3072</a:t>
                      </a:r>
                      <a:endParaRPr lang="en-US" sz="2400" dirty="0"/>
                    </a:p>
                  </a:txBody>
                  <a:tcPr marL="151794" marR="151794" marT="75897" marB="7589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0625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Ours w/ stronger baseline (0.3784)</a:t>
                      </a:r>
                      <a:endParaRPr lang="en-US" sz="2400" dirty="0"/>
                    </a:p>
                  </a:txBody>
                  <a:tcPr marL="151794" marR="151794" marT="75897" marB="7589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0.4054</a:t>
                      </a:r>
                      <a:endParaRPr lang="en-US" sz="2400" dirty="0"/>
                    </a:p>
                  </a:txBody>
                  <a:tcPr marL="151794" marR="151794" marT="75897" marB="75897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FC0E-5802-4570-A864-5642EAEF69EF}" type="slidenum">
              <a:rPr lang="en-US" altLang="ja-JP" smtClean="0"/>
              <a:pPr/>
              <a:t>27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experiments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FC0E-5802-4570-A864-5642EAEF69EF}" type="slidenum">
              <a:rPr lang="en-US" altLang="ja-JP" smtClean="0"/>
              <a:pPr/>
              <a:t>28</a:t>
            </a:fld>
            <a:endParaRPr lang="en-US" altLang="ja-JP"/>
          </a:p>
        </p:txBody>
      </p:sp>
      <p:graphicFrame>
        <p:nvGraphicFramePr>
          <p:cNvPr id="9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1011042" y="1772268"/>
          <a:ext cx="6704230" cy="35628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115"/>
                <a:gridCol w="3352115"/>
              </a:tblGrid>
              <a:tr h="615609">
                <a:tc gridSpan="2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2008.</a:t>
                      </a:r>
                      <a:r>
                        <a:rPr lang="en-US" sz="2400" baseline="0" dirty="0" smtClean="0">
                          <a:solidFill>
                            <a:srgbClr val="002060"/>
                          </a:solidFill>
                        </a:rPr>
                        <a:t> Same baseline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L="151794" marR="151794" marT="75897" marB="75897"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51794" marR="151794" marT="75897" marB="75897"/>
                </a:tc>
              </a:tr>
              <a:tr h="6156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TREC</a:t>
                      </a:r>
                      <a:r>
                        <a:rPr lang="en-US" sz="2400" baseline="0" dirty="0" smtClean="0"/>
                        <a:t> best</a:t>
                      </a:r>
                      <a:endParaRPr lang="en-US" sz="2400" dirty="0"/>
                    </a:p>
                  </a:txBody>
                  <a:tcPr marL="151794" marR="151794" marT="75897" marB="7589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0.4067</a:t>
                      </a:r>
                    </a:p>
                  </a:txBody>
                  <a:tcPr marL="151794" marR="151794" marT="75897" marB="75897"/>
                </a:tc>
              </a:tr>
              <a:tr h="6156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TREC</a:t>
                      </a:r>
                      <a:r>
                        <a:rPr lang="en-US" sz="2400" baseline="0" dirty="0" smtClean="0"/>
                        <a:t> 2nd</a:t>
                      </a:r>
                      <a:endParaRPr lang="en-US" sz="2400" dirty="0"/>
                    </a:p>
                  </a:txBody>
                  <a:tcPr marL="151794" marR="151794" marT="75897" marB="7589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0.4006</a:t>
                      </a:r>
                      <a:endParaRPr lang="en-US" sz="2400" dirty="0"/>
                    </a:p>
                  </a:txBody>
                  <a:tcPr marL="151794" marR="151794" marT="75897" marB="75897"/>
                </a:tc>
              </a:tr>
              <a:tr h="6535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TREC</a:t>
                      </a:r>
                      <a:r>
                        <a:rPr lang="en-US" sz="2400" baseline="0" dirty="0" smtClean="0"/>
                        <a:t> 3rd</a:t>
                      </a:r>
                      <a:endParaRPr lang="en-US" sz="2400" dirty="0"/>
                    </a:p>
                  </a:txBody>
                  <a:tcPr marL="151794" marR="151794" marT="75897" marB="75897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0.3964</a:t>
                      </a:r>
                      <a:endParaRPr lang="en-US" sz="2400" dirty="0"/>
                    </a:p>
                  </a:txBody>
                  <a:tcPr marL="151794" marR="151794" marT="75897" marB="75897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255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Ours w/ stronger </a:t>
                      </a:r>
                      <a:r>
                        <a:rPr lang="en-US" sz="2400" baseline="0" dirty="0" smtClean="0"/>
                        <a:t>baseline (0.3822)</a:t>
                      </a:r>
                      <a:endParaRPr lang="en-US" sz="2400" dirty="0"/>
                    </a:p>
                  </a:txBody>
                  <a:tcPr marL="151794" marR="151794" marT="75897" marB="7589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0.3996</a:t>
                      </a:r>
                      <a:endParaRPr lang="en-US" sz="2400" dirty="0"/>
                    </a:p>
                  </a:txBody>
                  <a:tcPr marL="151794" marR="151794" marT="75897" marB="75897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Comparative </a:t>
            </a:r>
            <a:r>
              <a:rPr lang="en-US" dirty="0" smtClean="0"/>
              <a:t>experiments (polarity task)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0FC0E-5802-4570-A864-5642EAEF69EF}" type="slidenum">
              <a:rPr lang="en-US" altLang="ja-JP" smtClean="0"/>
              <a:pPr/>
              <a:t>29</a:t>
            </a:fld>
            <a:endParaRPr lang="en-US" altLang="ja-JP"/>
          </a:p>
        </p:txBody>
      </p:sp>
      <p:graphicFrame>
        <p:nvGraphicFramePr>
          <p:cNvPr id="9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1011042" y="1772268"/>
          <a:ext cx="6704230" cy="250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115"/>
                <a:gridCol w="3352115"/>
              </a:tblGrid>
              <a:tr h="615609">
                <a:tc gridSpan="2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002060"/>
                          </a:solidFill>
                        </a:rPr>
                        <a:t>2008. Same baseline</a:t>
                      </a:r>
                      <a:endParaRPr lang="en-US" sz="2400" dirty="0">
                        <a:solidFill>
                          <a:srgbClr val="002060"/>
                        </a:solidFill>
                      </a:endParaRPr>
                    </a:p>
                  </a:txBody>
                  <a:tcPr marL="151794" marR="151794" marT="75897" marB="75897"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51794" marR="151794" marT="75897" marB="75897"/>
                </a:tc>
              </a:tr>
              <a:tr h="6156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TREC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/>
                        <a:t>best (ours)</a:t>
                      </a:r>
                      <a:endParaRPr lang="en-US" sz="2400" dirty="0"/>
                    </a:p>
                  </a:txBody>
                  <a:tcPr marL="151794" marR="151794" marT="75897" marB="75897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0.1448</a:t>
                      </a:r>
                      <a:endParaRPr lang="en-US" sz="2400" dirty="0" smtClean="0"/>
                    </a:p>
                  </a:txBody>
                  <a:tcPr marL="151794" marR="151794" marT="75897" marB="75897"/>
                </a:tc>
              </a:tr>
              <a:tr h="61560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TREC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smtClean="0"/>
                        <a:t>2nd</a:t>
                      </a:r>
                      <a:endParaRPr lang="en-US" sz="2400" dirty="0"/>
                    </a:p>
                  </a:txBody>
                  <a:tcPr marL="151794" marR="151794" marT="75897" marB="7589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0.1348</a:t>
                      </a:r>
                      <a:endParaRPr lang="en-US" sz="2400" dirty="0"/>
                    </a:p>
                  </a:txBody>
                  <a:tcPr marL="151794" marR="151794" marT="75897" marB="75897">
                    <a:lnB w="12700" cmpd="sng">
                      <a:noFill/>
                    </a:lnB>
                  </a:tcPr>
                </a:tc>
              </a:tr>
              <a:tr h="65350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TREC</a:t>
                      </a:r>
                      <a:r>
                        <a:rPr lang="en-US" sz="2400" baseline="0" dirty="0" smtClean="0"/>
                        <a:t> 3rd</a:t>
                      </a:r>
                      <a:endParaRPr lang="en-US" sz="2400" dirty="0"/>
                    </a:p>
                  </a:txBody>
                  <a:tcPr marL="151794" marR="151794" marT="75897" marB="7589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0.1129</a:t>
                      </a:r>
                      <a:endParaRPr lang="en-US" sz="2400" dirty="0"/>
                    </a:p>
                  </a:txBody>
                  <a:tcPr marL="151794" marR="151794" marT="75897" marB="7589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 (existing)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Lexicon-based (</a:t>
            </a:r>
            <a:r>
              <a:rPr lang="en-US" altLang="ja-JP" dirty="0" err="1" smtClean="0"/>
              <a:t>Mishne</a:t>
            </a:r>
            <a:r>
              <a:rPr lang="en-US" altLang="ja-JP" dirty="0" smtClean="0"/>
              <a:t>, 2006; Zhang et al., 2008;</a:t>
            </a:r>
            <a:r>
              <a:rPr lang="ja-JP" altLang="en-US" smtClean="0"/>
              <a:t> </a:t>
            </a:r>
            <a:r>
              <a:rPr lang="en-US" altLang="ja-JP" dirty="0" smtClean="0"/>
              <a:t>etc.)</a:t>
            </a:r>
          </a:p>
          <a:p>
            <a:pPr lvl="1"/>
            <a:r>
              <a:rPr lang="en-US" altLang="ja-JP" dirty="0" smtClean="0"/>
              <a:t>Look for subjective words/phrases</a:t>
            </a:r>
          </a:p>
          <a:p>
            <a:pPr lvl="2"/>
            <a:r>
              <a:rPr lang="en-US" altLang="ja-JP" dirty="0" smtClean="0"/>
              <a:t>“like” conveys favorable feelings</a:t>
            </a:r>
          </a:p>
          <a:p>
            <a:pPr lvl="3"/>
            <a:r>
              <a:rPr lang="en-US" altLang="ja-JP" dirty="0" smtClean="0"/>
              <a:t>“I </a:t>
            </a:r>
            <a:r>
              <a:rPr lang="en-US" altLang="ja-JP" dirty="0" smtClean="0">
                <a:solidFill>
                  <a:srgbClr val="FF0000"/>
                </a:solidFill>
              </a:rPr>
              <a:t>like</a:t>
            </a:r>
            <a:r>
              <a:rPr lang="en-US" altLang="ja-JP" dirty="0" smtClean="0"/>
              <a:t> the movie.”</a:t>
            </a:r>
          </a:p>
          <a:p>
            <a:pPr lvl="1"/>
            <a:r>
              <a:rPr lang="en-US" altLang="ja-JP" dirty="0" smtClean="0"/>
              <a:t>Potential drawback</a:t>
            </a:r>
          </a:p>
          <a:p>
            <a:pPr lvl="2"/>
            <a:r>
              <a:rPr lang="en-US" altLang="ja-JP" dirty="0" smtClean="0"/>
              <a:t>Only words/phrases separate from context do not indicate subjectivity</a:t>
            </a:r>
          </a:p>
          <a:p>
            <a:pPr lvl="3"/>
            <a:r>
              <a:rPr lang="en-US" altLang="ja-JP" dirty="0" smtClean="0"/>
              <a:t>“It looks </a:t>
            </a:r>
            <a:r>
              <a:rPr lang="en-US" altLang="ja-JP" dirty="0" smtClean="0">
                <a:solidFill>
                  <a:srgbClr val="FF0000"/>
                </a:solidFill>
              </a:rPr>
              <a:t>like</a:t>
            </a:r>
            <a:r>
              <a:rPr lang="en-US" altLang="ja-JP" dirty="0" smtClean="0"/>
              <a:t> a cat.”</a:t>
            </a:r>
          </a:p>
          <a:p>
            <a:pPr lvl="3"/>
            <a:r>
              <a:rPr lang="en-US" altLang="ja-JP" dirty="0" smtClean="0"/>
              <a:t>“She </a:t>
            </a:r>
            <a:r>
              <a:rPr lang="en-US" altLang="ja-JP" dirty="0" smtClean="0">
                <a:solidFill>
                  <a:srgbClr val="FF0000"/>
                </a:solidFill>
              </a:rPr>
              <a:t>likes</a:t>
            </a:r>
            <a:r>
              <a:rPr lang="en-US" altLang="ja-JP" dirty="0" smtClean="0"/>
              <a:t> singing.”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3</a:t>
            </a:fld>
            <a:endParaRPr lang="en-US" altLang="ja-JP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Another approach considering wider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i="1" dirty="0" smtClean="0"/>
              <a:t>n-</a:t>
            </a:r>
            <a:r>
              <a:rPr lang="en-US" altLang="ja-JP" dirty="0" smtClean="0"/>
              <a:t>gram language model</a:t>
            </a:r>
          </a:p>
          <a:p>
            <a:pPr lvl="1"/>
            <a:r>
              <a:rPr lang="en-US" altLang="ja-JP" dirty="0" smtClean="0"/>
              <a:t>estimate word occurrence probabilities based on prior context or history, i.e., (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 </a:t>
            </a:r>
            <a:r>
              <a:rPr lang="en-US" altLang="ja-JP" dirty="0" smtClean="0">
                <a:latin typeface="Calibri"/>
              </a:rPr>
              <a:t>– 1) words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bigram: </a:t>
            </a:r>
            <a:r>
              <a:rPr lang="en-US" altLang="ja-JP" i="1" dirty="0" smtClean="0"/>
              <a:t>P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w</a:t>
            </a:r>
            <a:r>
              <a:rPr lang="en-US" altLang="ja-JP" i="1" baseline="-25000" dirty="0" smtClean="0"/>
              <a:t>i</a:t>
            </a:r>
            <a:r>
              <a:rPr lang="en-US" altLang="ja-JP" dirty="0" smtClean="0"/>
              <a:t>|</a:t>
            </a:r>
            <a:r>
              <a:rPr lang="en-US" altLang="ja-JP" i="1" dirty="0" smtClean="0"/>
              <a:t>w</a:t>
            </a:r>
            <a:r>
              <a:rPr lang="en-US" altLang="ja-JP" i="1" baseline="-25000" dirty="0" smtClean="0"/>
              <a:t>i</a:t>
            </a:r>
            <a:r>
              <a:rPr lang="en-US" altLang="ja-JP" baseline="-25000" dirty="0" smtClean="0">
                <a:latin typeface="Calibri"/>
              </a:rPr>
              <a:t>–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) </a:t>
            </a:r>
          </a:p>
          <a:p>
            <a:pPr lvl="2"/>
            <a:r>
              <a:rPr lang="en-US" altLang="ja-JP" dirty="0" smtClean="0"/>
              <a:t>trigram:</a:t>
            </a:r>
            <a:r>
              <a:rPr lang="ja-JP" altLang="en-US" smtClean="0"/>
              <a:t> </a:t>
            </a:r>
            <a:r>
              <a:rPr lang="en-US" altLang="ja-JP" i="1" dirty="0" smtClean="0"/>
              <a:t>P</a:t>
            </a:r>
            <a:r>
              <a:rPr lang="en-US" altLang="ja-JP" dirty="0" smtClean="0"/>
              <a:t>(</a:t>
            </a:r>
            <a:r>
              <a:rPr lang="en-US" altLang="ja-JP" i="1" dirty="0" smtClean="0"/>
              <a:t>w</a:t>
            </a:r>
            <a:r>
              <a:rPr lang="en-US" altLang="ja-JP" i="1" baseline="-25000" dirty="0" smtClean="0"/>
              <a:t>i</a:t>
            </a:r>
            <a:r>
              <a:rPr lang="en-US" altLang="ja-JP" dirty="0" smtClean="0"/>
              <a:t>|</a:t>
            </a:r>
            <a:r>
              <a:rPr lang="en-US" altLang="ja-JP" i="1" dirty="0" smtClean="0"/>
              <a:t>w</a:t>
            </a:r>
            <a:r>
              <a:rPr lang="en-US" altLang="ja-JP" i="1" baseline="-25000" dirty="0" smtClean="0"/>
              <a:t>i</a:t>
            </a:r>
            <a:r>
              <a:rPr lang="en-US" altLang="ja-JP" baseline="-25000" dirty="0" smtClean="0">
                <a:latin typeface="Calibri"/>
              </a:rPr>
              <a:t>–</a:t>
            </a:r>
            <a:r>
              <a:rPr lang="en-US" altLang="ja-JP" baseline="-25000" dirty="0" smtClean="0"/>
              <a:t>2</a:t>
            </a:r>
            <a:r>
              <a:rPr lang="en-US" altLang="ja-JP" dirty="0" smtClean="0"/>
              <a:t>,</a:t>
            </a:r>
            <a:r>
              <a:rPr lang="en-US" altLang="ja-JP" i="1" dirty="0" smtClean="0"/>
              <a:t>w</a:t>
            </a:r>
            <a:r>
              <a:rPr lang="en-US" altLang="ja-JP" i="1" baseline="-25000" dirty="0" smtClean="0"/>
              <a:t>i</a:t>
            </a:r>
            <a:r>
              <a:rPr lang="en-US" altLang="ja-JP" baseline="-25000" dirty="0" smtClean="0">
                <a:latin typeface="Calibri"/>
              </a:rPr>
              <a:t>–</a:t>
            </a:r>
            <a:r>
              <a:rPr lang="en-US" altLang="ja-JP" baseline="-25000" dirty="0" smtClean="0"/>
              <a:t>1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 smtClean="0"/>
              <a:t>Generally, </a:t>
            </a:r>
            <a:r>
              <a:rPr lang="en-US" altLang="ja-JP" i="1" dirty="0" smtClean="0"/>
              <a:t>n</a:t>
            </a:r>
            <a:r>
              <a:rPr lang="ja-JP" altLang="en-US" smtClean="0"/>
              <a:t> </a:t>
            </a:r>
            <a:r>
              <a:rPr lang="en-US" altLang="ja-JP" dirty="0" smtClean="0"/>
              <a:t>is set to</a:t>
            </a:r>
            <a:r>
              <a:rPr lang="ja-JP" altLang="en-US" smtClean="0"/>
              <a:t> </a:t>
            </a:r>
            <a:r>
              <a:rPr lang="en-US" altLang="ja-JP" dirty="0" smtClean="0"/>
              <a:t>2</a:t>
            </a:r>
            <a:r>
              <a:rPr lang="ja-JP" altLang="en-US" smtClean="0"/>
              <a:t> </a:t>
            </a:r>
            <a:r>
              <a:rPr lang="en-US" altLang="ja-JP" dirty="0" smtClean="0"/>
              <a:t>to 3</a:t>
            </a:r>
          </a:p>
          <a:p>
            <a:pPr lvl="1"/>
            <a:endParaRPr lang="en-US" altLang="ja-JP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4</a:t>
            </a:fld>
            <a:endParaRPr lang="en-US" altLang="ja-JP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Trigger models (Lau et al., 1993)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Incorporate long distance dependency that cannot be handled  by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-gram models</a:t>
            </a:r>
          </a:p>
          <a:p>
            <a:r>
              <a:rPr lang="en-US" altLang="ja-JP" dirty="0" smtClean="0"/>
              <a:t>Trigger pairs</a:t>
            </a:r>
            <a:endParaRPr lang="en-US" dirty="0" smtClean="0"/>
          </a:p>
          <a:p>
            <a:pPr lvl="1"/>
            <a:r>
              <a:rPr lang="en-US" altLang="ja-JP" dirty="0" smtClean="0"/>
              <a:t>word pairs such that one tends to bring about the occurrence of the other</a:t>
            </a:r>
          </a:p>
          <a:p>
            <a:pPr lvl="2"/>
            <a:r>
              <a:rPr lang="en-US" dirty="0" smtClean="0"/>
              <a:t>nor </a:t>
            </a:r>
            <a:r>
              <a:rPr lang="ja-JP" altLang="en-US" smtClean="0"/>
              <a:t>→ </a:t>
            </a:r>
            <a:r>
              <a:rPr lang="en-US" altLang="ja-JP" dirty="0" smtClean="0"/>
              <a:t>either</a:t>
            </a:r>
            <a:r>
              <a:rPr lang="ja-JP" altLang="en-US" smtClean="0"/>
              <a:t> </a:t>
            </a:r>
            <a:r>
              <a:rPr lang="en-US" altLang="ja-JP" dirty="0" smtClean="0"/>
              <a:t>(syntactic dependency)</a:t>
            </a:r>
          </a:p>
          <a:p>
            <a:pPr lvl="2"/>
            <a:r>
              <a:rPr lang="en-US" altLang="ja-JP" dirty="0" smtClean="0"/>
              <a:t>memory</a:t>
            </a:r>
            <a:r>
              <a:rPr lang="ja-JP" altLang="en-US" smtClean="0"/>
              <a:t> → </a:t>
            </a:r>
            <a:r>
              <a:rPr lang="en-US" altLang="ja-JP" dirty="0" smtClean="0"/>
              <a:t>GB</a:t>
            </a:r>
            <a:r>
              <a:rPr lang="ja-JP" altLang="en-US" smtClean="0"/>
              <a:t> </a:t>
            </a:r>
            <a:r>
              <a:rPr lang="en-US" altLang="ja-JP" dirty="0" smtClean="0"/>
              <a:t>(semantic dependency)</a:t>
            </a:r>
          </a:p>
          <a:p>
            <a:r>
              <a:rPr lang="en-US" altLang="ja-JP" dirty="0" smtClean="0"/>
              <a:t>Used by linearly interpolating with an </a:t>
            </a:r>
            <a:r>
              <a:rPr lang="en-US" altLang="ja-JP" i="1" dirty="0" smtClean="0"/>
              <a:t>n</a:t>
            </a:r>
            <a:r>
              <a:rPr lang="en-US" altLang="ja-JP" dirty="0" smtClean="0"/>
              <a:t>-gram model</a:t>
            </a:r>
          </a:p>
          <a:p>
            <a:pPr lvl="1">
              <a:buNone/>
            </a:pPr>
            <a:r>
              <a:rPr lang="en-US" dirty="0" smtClean="0"/>
              <a:t>	(1</a:t>
            </a:r>
            <a:r>
              <a:rPr lang="en-US" dirty="0" smtClean="0">
                <a:latin typeface="Calibri"/>
              </a:rPr>
              <a:t>–</a:t>
            </a:r>
            <a:r>
              <a:rPr lang="el-GR" i="1" dirty="0" smtClean="0">
                <a:latin typeface="Calibri"/>
              </a:rPr>
              <a:t>λ</a:t>
            </a:r>
            <a:r>
              <a:rPr lang="en-US" dirty="0" smtClean="0"/>
              <a:t>)</a:t>
            </a:r>
            <a:r>
              <a:rPr lang="el-GR" i="1" dirty="0" smtClean="0">
                <a:latin typeface="Calibri"/>
              </a:rPr>
              <a:t>·</a:t>
            </a:r>
            <a:r>
              <a:rPr lang="en-US" i="1" dirty="0" smtClean="0"/>
              <a:t>P</a:t>
            </a:r>
            <a:r>
              <a:rPr lang="en-US" baseline="-25000" dirty="0" smtClean="0"/>
              <a:t>B</a:t>
            </a:r>
            <a:r>
              <a:rPr lang="en-US" dirty="0" smtClean="0"/>
              <a:t>(</a:t>
            </a:r>
            <a:r>
              <a:rPr lang="en-US" i="1" dirty="0" err="1" smtClean="0"/>
              <a:t>w</a:t>
            </a:r>
            <a:r>
              <a:rPr lang="en-US" dirty="0" err="1" smtClean="0"/>
              <a:t>|</a:t>
            </a:r>
            <a:r>
              <a:rPr lang="en-US" i="1" dirty="0" err="1" smtClean="0"/>
              <a:t>h</a:t>
            </a:r>
            <a:r>
              <a:rPr lang="en-US" dirty="0" smtClean="0"/>
              <a:t>) + </a:t>
            </a:r>
            <a:r>
              <a:rPr lang="el-GR" i="1" dirty="0" smtClean="0">
                <a:latin typeface="Calibri"/>
              </a:rPr>
              <a:t>λ·</a:t>
            </a:r>
            <a:r>
              <a:rPr lang="en-US" i="1" dirty="0" smtClean="0">
                <a:latin typeface="Calibri"/>
              </a:rPr>
              <a:t>P</a:t>
            </a:r>
            <a:r>
              <a:rPr lang="en-US" baseline="-25000" dirty="0" smtClean="0">
                <a:latin typeface="Calibri"/>
              </a:rPr>
              <a:t>T</a:t>
            </a:r>
            <a:r>
              <a:rPr lang="en-US" dirty="0" smtClean="0">
                <a:latin typeface="Calibri"/>
              </a:rPr>
              <a:t>(</a:t>
            </a:r>
            <a:r>
              <a:rPr lang="en-US" i="1" dirty="0" err="1" smtClean="0">
                <a:latin typeface="Calibri"/>
              </a:rPr>
              <a:t>w</a:t>
            </a:r>
            <a:r>
              <a:rPr lang="en-US" dirty="0" err="1" smtClean="0">
                <a:latin typeface="Calibri"/>
              </a:rPr>
              <a:t>|</a:t>
            </a:r>
            <a:r>
              <a:rPr lang="en-US" i="1" dirty="0" err="1" smtClean="0">
                <a:latin typeface="Calibri"/>
              </a:rPr>
              <a:t>h</a:t>
            </a:r>
            <a:r>
              <a:rPr lang="en-US" dirty="0" smtClean="0">
                <a:latin typeface="Calibri"/>
              </a:rPr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grpSp>
        <p:nvGrpSpPr>
          <p:cNvPr id="9" name="Group 8"/>
          <p:cNvGrpSpPr/>
          <p:nvPr/>
        </p:nvGrpSpPr>
        <p:grpSpPr>
          <a:xfrm>
            <a:off x="1928794" y="5348177"/>
            <a:ext cx="2886611" cy="724044"/>
            <a:chOff x="1928794" y="5348177"/>
            <a:chExt cx="2886611" cy="724044"/>
          </a:xfrm>
        </p:grpSpPr>
        <p:sp>
          <p:nvSpPr>
            <p:cNvPr id="7" name="TextBox 6"/>
            <p:cNvSpPr txBox="1"/>
            <p:nvPr/>
          </p:nvSpPr>
          <p:spPr>
            <a:xfrm>
              <a:off x="3500430" y="5733667"/>
              <a:ext cx="1314975" cy="338554"/>
            </a:xfrm>
            <a:prstGeom prst="rect">
              <a:avLst/>
            </a:prstGeom>
            <a:solidFill>
              <a:srgbClr val="6C0000"/>
            </a:solidFill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b="0" dirty="0" smtClean="0">
                  <a:solidFill>
                    <a:schemeClr val="bg1"/>
                  </a:solidFill>
                  <a:latin typeface="Calibri" pitchFamily="34" charset="0"/>
                </a:rPr>
                <a:t>trigger model</a:t>
              </a:r>
              <a:endParaRPr lang="en-US" b="0" dirty="0" smtClean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928794" y="5733667"/>
              <a:ext cx="1400320" cy="338554"/>
            </a:xfrm>
            <a:prstGeom prst="rect">
              <a:avLst/>
            </a:pr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b="0" i="1" dirty="0" smtClean="0">
                  <a:solidFill>
                    <a:schemeClr val="bg1"/>
                  </a:solidFill>
                  <a:latin typeface="Calibri" pitchFamily="34" charset="0"/>
                </a:rPr>
                <a:t>n</a:t>
              </a:r>
              <a:r>
                <a:rPr lang="en-US" altLang="ja-JP" b="0" dirty="0" smtClean="0">
                  <a:solidFill>
                    <a:schemeClr val="bg1"/>
                  </a:solidFill>
                  <a:latin typeface="Calibri" pitchFamily="34" charset="0"/>
                </a:rPr>
                <a:t>-gram </a:t>
              </a:r>
              <a:r>
                <a:rPr lang="ja-JP" altLang="en-US" b="0" smtClean="0">
                  <a:solidFill>
                    <a:schemeClr val="bg1"/>
                  </a:solidFill>
                  <a:latin typeface="Calibri" pitchFamily="34" charset="0"/>
                </a:rPr>
                <a:t> </a:t>
              </a:r>
              <a:r>
                <a:rPr lang="en-US" altLang="ja-JP" b="0" dirty="0" smtClean="0">
                  <a:solidFill>
                    <a:schemeClr val="bg1"/>
                  </a:solidFill>
                  <a:latin typeface="Calibri" pitchFamily="34" charset="0"/>
                </a:rPr>
                <a:t>model</a:t>
              </a:r>
              <a:endParaRPr lang="en-US" b="0" dirty="0" smtClean="0">
                <a:solidFill>
                  <a:schemeClr val="bg1"/>
                </a:solidFill>
                <a:latin typeface="Calibri" pitchFamily="34" charset="0"/>
              </a:endParaRPr>
            </a:p>
          </p:txBody>
        </p:sp>
        <p:cxnSp>
          <p:nvCxnSpPr>
            <p:cNvPr id="10" name="Straight Connector 9"/>
            <p:cNvCxnSpPr>
              <a:stCxn id="8" idx="0"/>
            </p:cNvCxnSpPr>
            <p:nvPr/>
          </p:nvCxnSpPr>
          <p:spPr bwMode="auto">
            <a:xfrm rot="16200000" flipV="1">
              <a:off x="2434855" y="5539567"/>
              <a:ext cx="385490" cy="2709"/>
            </a:xfrm>
            <a:prstGeom prst="line">
              <a:avLst/>
            </a:prstGeom>
            <a:ln>
              <a:headEnd type="none" w="med" len="med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>
              <a:stCxn id="7" idx="0"/>
            </p:cNvCxnSpPr>
            <p:nvPr/>
          </p:nvCxnSpPr>
          <p:spPr bwMode="auto">
            <a:xfrm rot="16200000" flipV="1">
              <a:off x="3968913" y="5544661"/>
              <a:ext cx="376807" cy="1205"/>
            </a:xfrm>
            <a:prstGeom prst="line">
              <a:avLst/>
            </a:prstGeom>
            <a:ln>
              <a:solidFill>
                <a:srgbClr val="6C0000"/>
              </a:solidFill>
              <a:headEnd type="none" w="med" len="med"/>
              <a:tailEnd type="triangle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82405"/>
            <a:ext cx="8143932" cy="584775"/>
          </a:xfrm>
        </p:spPr>
        <p:txBody>
          <a:bodyPr/>
          <a:lstStyle/>
          <a:p>
            <a:r>
              <a:rPr lang="en-US" altLang="ja-JP" dirty="0" smtClean="0"/>
              <a:t>Identifying trigger pairs (</a:t>
            </a:r>
            <a:r>
              <a:rPr lang="en-US" dirty="0" err="1" smtClean="0"/>
              <a:t>Tillmann</a:t>
            </a:r>
            <a:r>
              <a:rPr lang="ja-JP" altLang="en-US" smtClean="0"/>
              <a:t> </a:t>
            </a:r>
            <a:r>
              <a:rPr lang="en-US" altLang="ja-JP" dirty="0" smtClean="0"/>
              <a:t>et al.</a:t>
            </a:r>
            <a:r>
              <a:rPr lang="ja-JP" altLang="en-US" smtClean="0"/>
              <a:t>，</a:t>
            </a:r>
            <a:r>
              <a:rPr lang="en-US" altLang="ja-JP" dirty="0" smtClean="0"/>
              <a:t>1996)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6</a:t>
            </a:fld>
            <a:endParaRPr lang="en-US" altLang="ja-JP" dirty="0"/>
          </a:p>
        </p:txBody>
      </p:sp>
      <p:sp>
        <p:nvSpPr>
          <p:cNvPr id="5" name="Can 4"/>
          <p:cNvSpPr/>
          <p:nvPr/>
        </p:nvSpPr>
        <p:spPr bwMode="auto">
          <a:xfrm>
            <a:off x="2255756" y="3404555"/>
            <a:ext cx="1143008" cy="538282"/>
          </a:xfrm>
          <a:prstGeom prst="can">
            <a:avLst/>
          </a:prstGeom>
          <a:solidFill>
            <a:srgbClr val="FFA893"/>
          </a:solidFill>
          <a:ln>
            <a:solidFill>
              <a:srgbClr val="CC3300"/>
            </a:solidFill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corpus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50" charset="-128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2126214" y="4323151"/>
            <a:ext cx="1406206" cy="646986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i="1" dirty="0" smtClean="0">
                <a:solidFill>
                  <a:schemeClr val="tx1"/>
                </a:solidFill>
                <a:latin typeface="Calibri" pitchFamily="34" charset="0"/>
              </a:rPr>
              <a:t>n</a:t>
            </a:r>
            <a:r>
              <a:rPr lang="en-US" altLang="ja-JP" b="0" dirty="0" smtClean="0">
                <a:solidFill>
                  <a:schemeClr val="tx1"/>
                </a:solidFill>
                <a:latin typeface="Calibri" pitchFamily="34" charset="0"/>
              </a:rPr>
              <a:t>-gram model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P</a:t>
            </a: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(</a:t>
            </a:r>
            <a:r>
              <a:rPr kumimoji="1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w</a:t>
            </a:r>
            <a:r>
              <a:rPr kumimoji="1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|</a:t>
            </a:r>
            <a:r>
              <a:rPr kumimoji="1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h</a:t>
            </a: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)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2271581" y="2665581"/>
            <a:ext cx="1124242" cy="374571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solidFill>
                  <a:schemeClr val="tx1"/>
                </a:solidFill>
                <a:latin typeface="Calibri" pitchFamily="34" charset="0"/>
              </a:rPr>
              <a:t>vocabulary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3857620" y="2529373"/>
            <a:ext cx="1243785" cy="646986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0" dirty="0" smtClean="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rPr>
              <a:t>potential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trigger</a:t>
            </a:r>
            <a:r>
              <a:rPr kumimoji="1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 pairs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50" charset="-128"/>
            </a:endParaRPr>
          </a:p>
        </p:txBody>
      </p:sp>
      <p:cxnSp>
        <p:nvCxnSpPr>
          <p:cNvPr id="11" name="Straight Arrow Connector 10"/>
          <p:cNvCxnSpPr>
            <a:stCxn id="5" idx="3"/>
            <a:endCxn id="7" idx="0"/>
          </p:cNvCxnSpPr>
          <p:nvPr/>
        </p:nvCxnSpPr>
        <p:spPr bwMode="auto">
          <a:xfrm rot="16200000" flipH="1">
            <a:off x="2638131" y="4131965"/>
            <a:ext cx="380314" cy="20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3" name="Straight Arrow Connector 12"/>
          <p:cNvCxnSpPr>
            <a:stCxn id="5" idx="1"/>
            <a:endCxn id="8" idx="2"/>
          </p:cNvCxnSpPr>
          <p:nvPr/>
        </p:nvCxnSpPr>
        <p:spPr bwMode="auto">
          <a:xfrm rot="5400000" flipH="1" flipV="1">
            <a:off x="2648280" y="3219133"/>
            <a:ext cx="364403" cy="64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5" name="Straight Arrow Connector 14"/>
          <p:cNvCxnSpPr>
            <a:stCxn id="8" idx="3"/>
            <a:endCxn id="9" idx="1"/>
          </p:cNvCxnSpPr>
          <p:nvPr/>
        </p:nvCxnSpPr>
        <p:spPr bwMode="auto">
          <a:xfrm flipV="1">
            <a:off x="3395823" y="2852866"/>
            <a:ext cx="461797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Rounded Rectangle 16"/>
          <p:cNvSpPr/>
          <p:nvPr/>
        </p:nvSpPr>
        <p:spPr bwMode="auto">
          <a:xfrm>
            <a:off x="5962008" y="2529373"/>
            <a:ext cx="1365846" cy="646986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trigger model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P</a:t>
            </a:r>
            <a:r>
              <a:rPr kumimoji="1" lang="en-US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T</a:t>
            </a: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(</a:t>
            </a:r>
            <a:r>
              <a:rPr kumimoji="1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w</a:t>
            </a:r>
            <a:r>
              <a:rPr kumimoji="1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|</a:t>
            </a:r>
            <a:r>
              <a:rPr kumimoji="1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h</a:t>
            </a: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)</a:t>
            </a:r>
          </a:p>
        </p:txBody>
      </p:sp>
      <p:sp>
        <p:nvSpPr>
          <p:cNvPr id="18" name="Rounded Rectangle 17"/>
          <p:cNvSpPr/>
          <p:nvPr/>
        </p:nvSpPr>
        <p:spPr bwMode="auto">
          <a:xfrm>
            <a:off x="5837301" y="4323151"/>
            <a:ext cx="1602211" cy="646986"/>
          </a:xfrm>
          <a:prstGeom prst="round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b="0" dirty="0" smtClean="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rPr>
              <a:t>extended model</a:t>
            </a:r>
            <a:endParaRPr kumimoji="1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50" charset="-128"/>
            </a:endParaRP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P</a:t>
            </a:r>
            <a:r>
              <a:rPr kumimoji="1" lang="en-US" sz="1600" b="0" i="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E</a:t>
            </a: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(</a:t>
            </a:r>
            <a:r>
              <a:rPr kumimoji="1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w</a:t>
            </a:r>
            <a:r>
              <a:rPr kumimoji="1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|</a:t>
            </a:r>
            <a:r>
              <a:rPr kumimoji="1" lang="en-US" sz="16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h</a:t>
            </a: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)</a:t>
            </a:r>
          </a:p>
        </p:txBody>
      </p:sp>
      <p:cxnSp>
        <p:nvCxnSpPr>
          <p:cNvPr id="20" name="Straight Arrow Connector 19"/>
          <p:cNvCxnSpPr>
            <a:stCxn id="7" idx="3"/>
            <a:endCxn id="18" idx="1"/>
          </p:cNvCxnSpPr>
          <p:nvPr/>
        </p:nvCxnSpPr>
        <p:spPr bwMode="auto">
          <a:xfrm>
            <a:off x="3532420" y="4646644"/>
            <a:ext cx="2304881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stCxn id="17" idx="2"/>
            <a:endCxn id="18" idx="0"/>
          </p:cNvCxnSpPr>
          <p:nvPr/>
        </p:nvCxnSpPr>
        <p:spPr bwMode="auto">
          <a:xfrm rot="5400000">
            <a:off x="6068273" y="3746493"/>
            <a:ext cx="1146792" cy="652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>
            <a:stCxn id="9" idx="3"/>
            <a:endCxn id="17" idx="1"/>
          </p:cNvCxnSpPr>
          <p:nvPr/>
        </p:nvCxnSpPr>
        <p:spPr bwMode="auto">
          <a:xfrm>
            <a:off x="5101405" y="2852866"/>
            <a:ext cx="860603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2071670" y="5350863"/>
            <a:ext cx="312938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b="0" dirty="0" smtClean="0">
                <a:latin typeface="Calibri" pitchFamily="34" charset="0"/>
              </a:rPr>
              <a:t>log likelihood difference</a:t>
            </a:r>
            <a:endParaRPr lang="ja-JP" altLang="en-US" b="0" smtClean="0">
              <a:latin typeface="Calibri" pitchFamily="34" charset="0"/>
            </a:endParaRPr>
          </a:p>
          <a:p>
            <a:pPr>
              <a:lnSpc>
                <a:spcPct val="150000"/>
              </a:lnSpc>
            </a:pPr>
            <a:r>
              <a:rPr lang="en-US" b="0" dirty="0" smtClean="0">
                <a:latin typeface="Calibri" pitchFamily="34" charset="0"/>
              </a:rPr>
              <a:t>  </a:t>
            </a:r>
            <a:r>
              <a:rPr lang="en-US" b="0" dirty="0" err="1" smtClean="0">
                <a:latin typeface="Calibri" pitchFamily="34" charset="0"/>
              </a:rPr>
              <a:t>Δ</a:t>
            </a:r>
            <a:r>
              <a:rPr lang="en-US" b="0" i="1" baseline="-25000" dirty="0" err="1" smtClean="0">
                <a:latin typeface="Calibri" pitchFamily="34" charset="0"/>
              </a:rPr>
              <a:t>a</a:t>
            </a:r>
            <a:r>
              <a:rPr lang="en-US" b="0" baseline="-25000" dirty="0" err="1" smtClean="0">
                <a:latin typeface="Calibri"/>
              </a:rPr>
              <a:t>→</a:t>
            </a:r>
            <a:r>
              <a:rPr lang="en-US" b="0" i="1" baseline="-25000" dirty="0" err="1" smtClean="0">
                <a:latin typeface="Calibri"/>
              </a:rPr>
              <a:t>b</a:t>
            </a:r>
            <a:r>
              <a:rPr lang="en-US" b="0" dirty="0" smtClean="0">
                <a:latin typeface="Calibri"/>
              </a:rPr>
              <a:t>=∑</a:t>
            </a:r>
            <a:r>
              <a:rPr lang="en-US" b="0" i="1" baseline="-25000" dirty="0" err="1" smtClean="0">
                <a:latin typeface="Calibri"/>
              </a:rPr>
              <a:t>i</a:t>
            </a:r>
            <a:r>
              <a:rPr lang="en-US" b="0" dirty="0" smtClean="0">
                <a:latin typeface="Calibri"/>
              </a:rPr>
              <a:t> {</a:t>
            </a:r>
            <a:r>
              <a:rPr lang="en-US" b="0" dirty="0" err="1" smtClean="0">
                <a:latin typeface="Calibri"/>
              </a:rPr>
              <a:t>log</a:t>
            </a:r>
            <a:r>
              <a:rPr lang="en-US" b="0" i="1" dirty="0" err="1" smtClean="0">
                <a:latin typeface="Calibri"/>
              </a:rPr>
              <a:t>P</a:t>
            </a:r>
            <a:r>
              <a:rPr lang="en-US" b="0" baseline="-25000" dirty="0" err="1" smtClean="0">
                <a:latin typeface="Calibri"/>
              </a:rPr>
              <a:t>E</a:t>
            </a:r>
            <a:r>
              <a:rPr lang="en-US" b="0" dirty="0" smtClean="0">
                <a:latin typeface="Calibri"/>
              </a:rPr>
              <a:t>(</a:t>
            </a:r>
            <a:r>
              <a:rPr lang="en-US" b="0" i="1" dirty="0" err="1" smtClean="0">
                <a:latin typeface="Calibri"/>
              </a:rPr>
              <a:t>w</a:t>
            </a:r>
            <a:r>
              <a:rPr lang="en-US" b="0" baseline="-25000" dirty="0" err="1" smtClean="0">
                <a:latin typeface="Calibri"/>
              </a:rPr>
              <a:t>i</a:t>
            </a:r>
            <a:r>
              <a:rPr lang="en-US" b="0" dirty="0" err="1" smtClean="0">
                <a:latin typeface="Calibri"/>
              </a:rPr>
              <a:t>|</a:t>
            </a:r>
            <a:r>
              <a:rPr lang="en-US" b="0" i="1" dirty="0" err="1" smtClean="0">
                <a:latin typeface="Calibri"/>
              </a:rPr>
              <a:t>h</a:t>
            </a:r>
            <a:r>
              <a:rPr lang="en-US" b="0" baseline="-25000" dirty="0" err="1" smtClean="0">
                <a:latin typeface="Calibri"/>
              </a:rPr>
              <a:t>i</a:t>
            </a:r>
            <a:r>
              <a:rPr lang="en-US" b="0" dirty="0" smtClean="0">
                <a:latin typeface="Calibri"/>
              </a:rPr>
              <a:t>) – </a:t>
            </a:r>
            <a:r>
              <a:rPr lang="en-US" b="0" dirty="0" err="1" smtClean="0">
                <a:latin typeface="Calibri"/>
              </a:rPr>
              <a:t>log</a:t>
            </a:r>
            <a:r>
              <a:rPr lang="en-US" b="0" i="1" dirty="0" err="1" smtClean="0">
                <a:latin typeface="Calibri"/>
              </a:rPr>
              <a:t>P</a:t>
            </a:r>
            <a:r>
              <a:rPr lang="en-US" b="0" dirty="0" smtClean="0">
                <a:latin typeface="Calibri"/>
              </a:rPr>
              <a:t>(</a:t>
            </a:r>
            <a:r>
              <a:rPr lang="en-US" b="0" i="1" dirty="0" err="1" smtClean="0">
                <a:latin typeface="Calibri"/>
              </a:rPr>
              <a:t>w</a:t>
            </a:r>
            <a:r>
              <a:rPr lang="en-US" b="0" baseline="-25000" dirty="0" err="1" smtClean="0">
                <a:latin typeface="Calibri"/>
              </a:rPr>
              <a:t>i</a:t>
            </a:r>
            <a:r>
              <a:rPr lang="en-US" b="0" dirty="0" err="1" smtClean="0">
                <a:latin typeface="Calibri"/>
              </a:rPr>
              <a:t>|</a:t>
            </a:r>
            <a:r>
              <a:rPr lang="en-US" b="0" i="1" dirty="0" err="1" smtClean="0">
                <a:latin typeface="Calibri"/>
              </a:rPr>
              <a:t>h</a:t>
            </a:r>
            <a:r>
              <a:rPr lang="en-US" b="0" baseline="-25000" dirty="0" err="1" smtClean="0">
                <a:latin typeface="Calibri"/>
              </a:rPr>
              <a:t>i</a:t>
            </a:r>
            <a:r>
              <a:rPr lang="en-US" b="0" dirty="0" smtClean="0">
                <a:latin typeface="Calibri"/>
              </a:rPr>
              <a:t>)}</a:t>
            </a:r>
            <a:endParaRPr lang="en-US" b="0" dirty="0">
              <a:latin typeface="Calibri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887980" y="2072360"/>
            <a:ext cx="949299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b="0" dirty="0" smtClean="0">
                <a:latin typeface="Calibri" pitchFamily="34" charset="0"/>
              </a:rPr>
              <a:t>each pair</a:t>
            </a:r>
          </a:p>
          <a:p>
            <a:pPr algn="ctr"/>
            <a:r>
              <a:rPr lang="en-US" b="0" i="1" dirty="0" smtClean="0">
                <a:latin typeface="Calibri" pitchFamily="34" charset="0"/>
              </a:rPr>
              <a:t>a</a:t>
            </a:r>
            <a:r>
              <a:rPr lang="en-US" b="0" dirty="0" smtClean="0">
                <a:latin typeface="Calibri" pitchFamily="34" charset="0"/>
              </a:rPr>
              <a:t> </a:t>
            </a:r>
            <a:r>
              <a:rPr lang="ja-JP" altLang="en-US" b="0" smtClean="0">
                <a:latin typeface="Calibri" pitchFamily="34" charset="0"/>
              </a:rPr>
              <a:t>→ </a:t>
            </a:r>
            <a:r>
              <a:rPr lang="en-US" altLang="ja-JP" b="0" i="1" dirty="0" smtClean="0">
                <a:latin typeface="Calibri" pitchFamily="34" charset="0"/>
              </a:rPr>
              <a:t>b</a:t>
            </a:r>
            <a:endParaRPr lang="en-US" b="0" i="1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109983" y="5597084"/>
            <a:ext cx="1055545" cy="338554"/>
          </a:xfrm>
          <a:prstGeom prst="rect">
            <a:avLst/>
          </a:prstGeom>
          <a:ln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evaluation</a:t>
            </a:r>
            <a:endParaRPr kumimoji="1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ＭＳ Ｐゴシック" pitchFamily="50" charset="-128"/>
            </a:endParaRPr>
          </a:p>
        </p:txBody>
      </p:sp>
      <p:sp>
        <p:nvSpPr>
          <p:cNvPr id="57" name="Flowchart: Terminator 56"/>
          <p:cNvSpPr/>
          <p:nvPr/>
        </p:nvSpPr>
        <p:spPr bwMode="auto">
          <a:xfrm>
            <a:off x="785786" y="3450775"/>
            <a:ext cx="622696" cy="476071"/>
          </a:xfrm>
          <a:prstGeom prst="flowChartTerminator">
            <a:avLst/>
          </a:prstGeom>
          <a:ln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50" charset="-128"/>
              </a:rPr>
              <a:t>start</a:t>
            </a:r>
          </a:p>
        </p:txBody>
      </p:sp>
      <p:cxnSp>
        <p:nvCxnSpPr>
          <p:cNvPr id="59" name="Straight Arrow Connector 58"/>
          <p:cNvCxnSpPr>
            <a:stCxn id="57" idx="3"/>
            <a:endCxn id="8" idx="1"/>
          </p:cNvCxnSpPr>
          <p:nvPr/>
        </p:nvCxnSpPr>
        <p:spPr bwMode="auto">
          <a:xfrm flipV="1">
            <a:off x="1408482" y="2852867"/>
            <a:ext cx="863099" cy="8359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1" name="Straight Arrow Connector 60"/>
          <p:cNvCxnSpPr>
            <a:stCxn id="57" idx="3"/>
            <a:endCxn id="7" idx="1"/>
          </p:cNvCxnSpPr>
          <p:nvPr/>
        </p:nvCxnSpPr>
        <p:spPr bwMode="auto">
          <a:xfrm>
            <a:off x="1408482" y="3688811"/>
            <a:ext cx="717732" cy="9578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7" name="Elbow Connector 66"/>
          <p:cNvCxnSpPr>
            <a:stCxn id="18" idx="2"/>
            <a:endCxn id="33" idx="0"/>
          </p:cNvCxnSpPr>
          <p:nvPr/>
        </p:nvCxnSpPr>
        <p:spPr bwMode="auto">
          <a:xfrm rot="5400000">
            <a:off x="6324609" y="5283285"/>
            <a:ext cx="626947" cy="65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3" name="Straight Arrow Connector 72"/>
          <p:cNvCxnSpPr>
            <a:stCxn id="33" idx="1"/>
            <a:endCxn id="30" idx="3"/>
          </p:cNvCxnSpPr>
          <p:nvPr/>
        </p:nvCxnSpPr>
        <p:spPr bwMode="auto">
          <a:xfrm rot="10800000" flipV="1">
            <a:off x="5201053" y="5766360"/>
            <a:ext cx="90893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6114651" y="1661686"/>
            <a:ext cx="1884930" cy="646986"/>
          </a:xfrm>
          <a:prstGeom prst="wedgeRoundRectCallout">
            <a:avLst>
              <a:gd name="adj1" fmla="val -61882"/>
              <a:gd name="adj2" fmla="val 46148"/>
              <a:gd name="adj3" fmla="val 16667"/>
            </a:avLst>
          </a:prstGeom>
          <a:noFill/>
          <a:ln>
            <a:solidFill>
              <a:schemeClr val="tx1"/>
            </a:solidFill>
          </a:ln>
        </p:spPr>
        <p:txBody>
          <a:bodyPr wrap="none" rtlCol="0" anchor="ctr">
            <a:spAutoFit/>
          </a:bodyPr>
          <a:lstStyle/>
          <a:p>
            <a:pPr algn="ctr"/>
            <a:r>
              <a:rPr lang="en-US" b="0" dirty="0" smtClean="0">
                <a:latin typeface="Calibri" pitchFamily="34" charset="0"/>
              </a:rPr>
              <a:t>When</a:t>
            </a:r>
            <a:r>
              <a:rPr lang="en-US" b="0" i="1" dirty="0" smtClean="0">
                <a:latin typeface="Calibri" pitchFamily="34" charset="0"/>
              </a:rPr>
              <a:t> P</a:t>
            </a:r>
            <a:r>
              <a:rPr lang="en-US" b="0" dirty="0" smtClean="0">
                <a:latin typeface="Calibri" pitchFamily="34" charset="0"/>
              </a:rPr>
              <a:t>(</a:t>
            </a:r>
            <a:r>
              <a:rPr lang="en-US" b="0" i="1" dirty="0" err="1" smtClean="0">
                <a:latin typeface="Calibri" pitchFamily="34" charset="0"/>
              </a:rPr>
              <a:t>b</a:t>
            </a:r>
            <a:r>
              <a:rPr lang="en-US" b="0" dirty="0" err="1" smtClean="0">
                <a:latin typeface="Calibri" pitchFamily="34" charset="0"/>
              </a:rPr>
              <a:t>|</a:t>
            </a:r>
            <a:r>
              <a:rPr lang="en-US" b="0" i="1" dirty="0" err="1" smtClean="0">
                <a:latin typeface="Calibri" pitchFamily="34" charset="0"/>
              </a:rPr>
              <a:t>h</a:t>
            </a:r>
            <a:r>
              <a:rPr lang="en-US" b="0" dirty="0" smtClean="0">
                <a:latin typeface="Calibri" pitchFamily="34" charset="0"/>
              </a:rPr>
              <a:t>) &lt; </a:t>
            </a:r>
            <a:r>
              <a:rPr lang="en-US" b="0" i="1" dirty="0" smtClean="0">
                <a:latin typeface="Calibri" pitchFamily="34" charset="0"/>
              </a:rPr>
              <a:t>t</a:t>
            </a:r>
            <a:endParaRPr lang="en-US" altLang="ja-JP" b="0" dirty="0" smtClean="0">
              <a:latin typeface="Calibri" pitchFamily="34" charset="0"/>
            </a:endParaRPr>
          </a:p>
          <a:p>
            <a:pPr algn="ctr"/>
            <a:r>
              <a:rPr lang="ja-JP" altLang="en-US" b="0" smtClean="0">
                <a:latin typeface="Calibri" pitchFamily="34" charset="0"/>
              </a:rPr>
              <a:t>→ </a:t>
            </a:r>
            <a:r>
              <a:rPr lang="en-US" altLang="ja-JP" b="0" dirty="0" smtClean="0">
                <a:solidFill>
                  <a:srgbClr val="FF0000"/>
                </a:solidFill>
                <a:latin typeface="Calibri" pitchFamily="34" charset="0"/>
              </a:rPr>
              <a:t>low level triggers</a:t>
            </a:r>
            <a:endParaRPr lang="en-US" b="0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7" name="Shape 26"/>
          <p:cNvCxnSpPr>
            <a:stCxn id="7" idx="3"/>
            <a:endCxn id="33" idx="0"/>
          </p:cNvCxnSpPr>
          <p:nvPr/>
        </p:nvCxnSpPr>
        <p:spPr bwMode="auto">
          <a:xfrm>
            <a:off x="3532420" y="4646644"/>
            <a:ext cx="3105336" cy="950440"/>
          </a:xfrm>
          <a:prstGeom prst="curvedConnector2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7" grpId="0" animBg="1"/>
      <p:bldP spid="18" grpId="0" animBg="1"/>
      <p:bldP spid="30" grpId="0"/>
      <p:bldP spid="32" grpId="0"/>
      <p:bldP spid="33" grpId="0" animBg="1"/>
      <p:bldP spid="57" grpId="0" animBg="1"/>
      <p:bldP spid="7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Building trigger model</a:t>
            </a:r>
            <a:r>
              <a:rPr lang="ja-JP" altLang="en-US" smtClean="0"/>
              <a:t> </a:t>
            </a:r>
            <a:r>
              <a:rPr lang="en-US" altLang="ja-JP" i="1" dirty="0" smtClean="0"/>
              <a:t>P</a:t>
            </a:r>
            <a:r>
              <a:rPr lang="en-US" altLang="ja-JP" baseline="-25000" dirty="0" smtClean="0"/>
              <a:t>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>
              <a:buFont typeface="+mj-lt"/>
              <a:buAutoNum type="arabicPeriod"/>
            </a:pPr>
            <a:r>
              <a:rPr lang="en-US" altLang="ja-JP" dirty="0" smtClean="0"/>
              <a:t>For each identified trigger pair (a</a:t>
            </a:r>
            <a:r>
              <a:rPr lang="ja-JP" altLang="en-US" smtClean="0"/>
              <a:t>→</a:t>
            </a:r>
            <a:r>
              <a:rPr lang="en-US" altLang="ja-JP" dirty="0" smtClean="0"/>
              <a:t>b), compute their association score </a:t>
            </a:r>
            <a:r>
              <a:rPr lang="el-GR" altLang="ja-JP" i="1" dirty="0" smtClean="0">
                <a:latin typeface="Calibri"/>
              </a:rPr>
              <a:t>α</a:t>
            </a:r>
            <a:r>
              <a:rPr lang="en-US" altLang="ja-JP" dirty="0" smtClean="0">
                <a:latin typeface="Calibri"/>
              </a:rPr>
              <a:t>(</a:t>
            </a:r>
            <a:r>
              <a:rPr lang="en-US" altLang="ja-JP" dirty="0" err="1" smtClean="0">
                <a:latin typeface="Calibri"/>
              </a:rPr>
              <a:t>b|a</a:t>
            </a:r>
            <a:r>
              <a:rPr lang="en-US" altLang="ja-JP" dirty="0" smtClean="0">
                <a:latin typeface="Calibri"/>
              </a:rPr>
              <a:t>) </a:t>
            </a:r>
            <a:r>
              <a:rPr lang="en-US" altLang="ja-JP" dirty="0" smtClean="0"/>
              <a:t>based on their co-occurrences</a:t>
            </a:r>
            <a:br>
              <a:rPr lang="en-US" altLang="ja-JP" dirty="0" smtClean="0"/>
            </a:br>
            <a:endParaRPr lang="en-US" altLang="ja-JP" dirty="0" smtClean="0"/>
          </a:p>
          <a:p>
            <a:pPr marL="514350" indent="-457200">
              <a:buFont typeface="+mj-lt"/>
              <a:buAutoNum type="arabicPeriod"/>
            </a:pPr>
            <a:r>
              <a:rPr lang="en-US" altLang="ja-JP" dirty="0" smtClean="0"/>
              <a:t>Define a trigger model </a:t>
            </a:r>
            <a:r>
              <a:rPr lang="en-US" altLang="ja-JP" i="1" dirty="0" smtClean="0"/>
              <a:t>P</a:t>
            </a:r>
            <a:r>
              <a:rPr lang="en-US" altLang="ja-JP" baseline="-25000" dirty="0" smtClean="0"/>
              <a:t>T </a:t>
            </a:r>
            <a:r>
              <a:rPr lang="en-US" altLang="ja-JP" dirty="0" smtClean="0"/>
              <a:t>by using</a:t>
            </a:r>
            <a:r>
              <a:rPr lang="ja-JP" altLang="en-US" smtClean="0"/>
              <a:t> </a:t>
            </a:r>
            <a:r>
              <a:rPr lang="el-GR" altLang="ja-JP" i="1" dirty="0" smtClean="0">
                <a:latin typeface="Calibri"/>
              </a:rPr>
              <a:t>α</a:t>
            </a:r>
            <a:r>
              <a:rPr lang="en-US" altLang="ja-JP" dirty="0" smtClean="0">
                <a:latin typeface="Calibri"/>
              </a:rPr>
              <a:t>(·)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7</a:t>
            </a:fld>
            <a:endParaRPr lang="en-US" altLang="ja-JP"/>
          </a:p>
        </p:txBody>
      </p:sp>
      <p:pic>
        <p:nvPicPr>
          <p:cNvPr id="4403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3451649"/>
            <a:ext cx="4281492" cy="977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9" name="Group 8"/>
          <p:cNvGrpSpPr/>
          <p:nvPr/>
        </p:nvGrpSpPr>
        <p:grpSpPr>
          <a:xfrm>
            <a:off x="2501212" y="4562642"/>
            <a:ext cx="3813929" cy="1317274"/>
            <a:chOff x="2501212" y="4562642"/>
            <a:chExt cx="3813929" cy="1317274"/>
          </a:xfrm>
        </p:grpSpPr>
        <p:sp>
          <p:nvSpPr>
            <p:cNvPr id="6" name="TextBox 5"/>
            <p:cNvSpPr txBox="1"/>
            <p:nvPr/>
          </p:nvSpPr>
          <p:spPr>
            <a:xfrm>
              <a:off x="2501212" y="5172030"/>
              <a:ext cx="3813929" cy="707886"/>
            </a:xfrm>
            <a:prstGeom prst="rect">
              <a:avLst/>
            </a:prstGeom>
            <a:solidFill>
              <a:srgbClr val="C0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r>
                <a:rPr lang="en-US" altLang="ja-JP" sz="2000" b="0" dirty="0" smtClean="0">
                  <a:latin typeface="Calibri" pitchFamily="34" charset="0"/>
                </a:rPr>
                <a:t>average association score between</a:t>
              </a:r>
              <a:br>
                <a:rPr lang="en-US" altLang="ja-JP" sz="2000" b="0" dirty="0" smtClean="0">
                  <a:latin typeface="Calibri" pitchFamily="34" charset="0"/>
                </a:rPr>
              </a:br>
              <a:r>
                <a:rPr lang="en-US" altLang="ja-JP" sz="2000" b="0" dirty="0" smtClean="0">
                  <a:latin typeface="Calibri" pitchFamily="34" charset="0"/>
                </a:rPr>
                <a:t>words in history </a:t>
              </a:r>
              <a:r>
                <a:rPr lang="en-US" altLang="ja-JP" sz="2000" b="0" i="1" dirty="0" smtClean="0">
                  <a:latin typeface="Calibri" pitchFamily="34" charset="0"/>
                </a:rPr>
                <a:t>h</a:t>
              </a:r>
              <a:r>
                <a:rPr lang="en-US" altLang="ja-JP" sz="2000" b="0" dirty="0" smtClean="0">
                  <a:latin typeface="Calibri" pitchFamily="34" charset="0"/>
                </a:rPr>
                <a:t> and word </a:t>
              </a:r>
              <a:r>
                <a:rPr lang="en-US" altLang="ja-JP" sz="2000" b="0" i="1" dirty="0" smtClean="0">
                  <a:latin typeface="Calibri" pitchFamily="34" charset="0"/>
                </a:rPr>
                <a:t>w</a:t>
              </a:r>
              <a:endParaRPr lang="en-US" sz="2000" b="0" dirty="0" smtClean="0">
                <a:latin typeface="Calibri" pitchFamily="34" charset="0"/>
              </a:endParaRPr>
            </a:p>
          </p:txBody>
        </p:sp>
        <p:cxnSp>
          <p:nvCxnSpPr>
            <p:cNvPr id="8" name="Straight Arrow Connector 7"/>
            <p:cNvCxnSpPr/>
            <p:nvPr/>
          </p:nvCxnSpPr>
          <p:spPr bwMode="auto">
            <a:xfrm rot="5400000" flipH="1" flipV="1">
              <a:off x="4097766" y="4866769"/>
              <a:ext cx="609389" cy="1135"/>
            </a:xfrm>
            <a:prstGeom prst="straightConnector1">
              <a:avLst/>
            </a:prstGeom>
            <a:ln>
              <a:solidFill>
                <a:srgbClr val="C00000"/>
              </a:solidFill>
              <a:headEnd type="none" w="med" len="med"/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Subjective trigger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Assumptions</a:t>
            </a:r>
          </a:p>
          <a:p>
            <a:pPr lvl="1"/>
            <a:r>
              <a:rPr lang="en-US" altLang="ja-JP" dirty="0" smtClean="0"/>
              <a:t>Personal subjective opinion consists of two main components</a:t>
            </a:r>
          </a:p>
          <a:p>
            <a:pPr lvl="2"/>
            <a:r>
              <a:rPr lang="en-US" altLang="ja-JP" dirty="0" smtClean="0"/>
              <a:t>Subject of the opinion (</a:t>
            </a:r>
            <a:r>
              <a:rPr lang="en-US" altLang="ja-JP" dirty="0" err="1" smtClean="0"/>
              <a:t>e.g</a:t>
            </a:r>
            <a:r>
              <a:rPr lang="en-US" altLang="ja-JP" dirty="0" smtClean="0"/>
              <a:t>, “I”, “you”) or the object the opinion is about (e.g., “The Curious Case of Benjamin Button”) </a:t>
            </a:r>
          </a:p>
          <a:p>
            <a:pPr lvl="2"/>
            <a:r>
              <a:rPr lang="en-US" altLang="ja-JP" dirty="0" smtClean="0"/>
              <a:t>Subjective expression (e.g., “like”, “feel”)</a:t>
            </a:r>
          </a:p>
          <a:p>
            <a:pPr lvl="2"/>
            <a:r>
              <a:rPr lang="en-US" altLang="ja-JP" dirty="0" smtClean="0"/>
              <a:t>Treat them as triggering and triggered words, respectively</a:t>
            </a:r>
          </a:p>
          <a:p>
            <a:pPr lvl="1"/>
            <a:r>
              <a:rPr lang="en-US" altLang="ja-JP" dirty="0" smtClean="0"/>
              <a:t>Triggering words are expressed as pronouns</a:t>
            </a:r>
          </a:p>
          <a:p>
            <a:r>
              <a:rPr lang="en-US" altLang="ja-JP" dirty="0" smtClean="0"/>
              <a:t>Empirical finding</a:t>
            </a:r>
          </a:p>
          <a:p>
            <a:pPr lvl="1"/>
            <a:r>
              <a:rPr lang="en-US" altLang="ja-JP" dirty="0" smtClean="0"/>
              <a:t>Proximity of pronouns and subjective expressions to objects is an effective measure of </a:t>
            </a:r>
            <a:r>
              <a:rPr lang="en-US" altLang="ja-JP" dirty="0" err="1" smtClean="0"/>
              <a:t>opinionatedness</a:t>
            </a:r>
            <a:r>
              <a:rPr lang="ja-JP" altLang="en-US" smtClean="0"/>
              <a:t> </a:t>
            </a:r>
            <a:r>
              <a:rPr lang="en-US" altLang="ja-JP" dirty="0" smtClean="0"/>
              <a:t>(Zhou  et al., 2007; Yang et al., 2007)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8</a:t>
            </a:fld>
            <a:endParaRPr lang="en-US" altLang="ja-JP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Identifying “subjective” trigger pairs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Pronouns considered</a:t>
            </a:r>
          </a:p>
          <a:p>
            <a:pPr lvl="1"/>
            <a:r>
              <a:rPr lang="en-US" dirty="0" smtClean="0"/>
              <a:t>I, my, you, it, its, he, his, she, her, we, our, they, their, this</a:t>
            </a:r>
          </a:p>
          <a:p>
            <a:r>
              <a:rPr lang="en-US" altLang="ja-JP" dirty="0" smtClean="0"/>
              <a:t>History</a:t>
            </a:r>
            <a:r>
              <a:rPr lang="ja-JP" altLang="en-US" smtClean="0"/>
              <a:t> </a:t>
            </a:r>
            <a:r>
              <a:rPr lang="en-US" altLang="ja-JP" i="1" dirty="0" smtClean="0"/>
              <a:t>h</a:t>
            </a:r>
            <a:r>
              <a:rPr lang="en-US" altLang="ja-JP" dirty="0" smtClean="0"/>
              <a:t>: preceding words in the same sentence</a:t>
            </a:r>
          </a:p>
          <a:p>
            <a:r>
              <a:rPr lang="en-US" altLang="ja-JP" dirty="0" smtClean="0"/>
              <a:t>Corpus: 5000 customer reviews from Amazon.com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D056B-B708-49AD-9704-318517D115E7}" type="slidenum">
              <a:rPr lang="en-US" altLang="ja-JP" smtClean="0"/>
              <a:pPr/>
              <a:t>9</a:t>
            </a:fld>
            <a:endParaRPr lang="en-US" altLang="ja-JP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0298" y="3500437"/>
            <a:ext cx="3929090" cy="293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5|10.4|6.3|6|7.3|11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7.5|1.2|10.2|21.9|9.1|17.5|17.2|21.1|11.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26.6|2.9|11.4|9.9|6.8|17.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31.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|23.9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7|26.5|33.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34.5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1|8.5|21.6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30.1|19.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23.8|1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6|3.4|20.4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11.8|24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10|9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6|13.6|38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4|2.3|8.7|12.4|4.4|9.6|3.4|4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1|8.4|14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6|17.6|8.3|6.8|9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7.5|6.3|6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0.6|14.2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6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ea typeface="ＭＳ Ｐゴシック" pitchFamily="50" charset="-128"/>
          </a:defRPr>
        </a:defPPr>
      </a:lstStyle>
      <a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a:style>
    </a:spDef>
    <a:ln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b="0" dirty="0" smtClean="0">
            <a:latin typeface="Calibri" pitchFamily="34" charset="0"/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98840</TotalTime>
  <Words>1541</Words>
  <Application>Microsoft PowerPoint</Application>
  <PresentationFormat>On-screen Show (4:3)</PresentationFormat>
  <Paragraphs>276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標準デザイン</vt:lpstr>
      <vt:lpstr>Adaptive Subjective Triggers for Opinionated Document Retrieval</vt:lpstr>
      <vt:lpstr>Background</vt:lpstr>
      <vt:lpstr>An (existing) approach</vt:lpstr>
      <vt:lpstr>Another approach considering wider context</vt:lpstr>
      <vt:lpstr>Trigger models (Lau et al., 1993)</vt:lpstr>
      <vt:lpstr>Identifying trigger pairs (Tillmann et al.，1996)</vt:lpstr>
      <vt:lpstr>Building trigger model PT</vt:lpstr>
      <vt:lpstr>Subjective trigger model</vt:lpstr>
      <vt:lpstr>Identifying “subjective” trigger pairs</vt:lpstr>
      <vt:lpstr>Identifying “subjective” trigger pairs (cont.)</vt:lpstr>
      <vt:lpstr>Opinion retrieval</vt:lpstr>
      <vt:lpstr>Dynamic model adaptation</vt:lpstr>
      <vt:lpstr>Empirical evaluation</vt:lpstr>
      <vt:lpstr>Evaluation of language models</vt:lpstr>
      <vt:lpstr>Perplexity Results</vt:lpstr>
      <vt:lpstr>Relation between parameter β and MAP</vt:lpstr>
      <vt:lpstr>Improvement for individual topics</vt:lpstr>
      <vt:lpstr>Analysis on individual topics</vt:lpstr>
      <vt:lpstr>Analysis on individual topics (cont.)</vt:lpstr>
      <vt:lpstr>Results for dynamic model adaptation</vt:lpstr>
      <vt:lpstr>Results for model adaptation for difficult topics</vt:lpstr>
      <vt:lpstr>Conclusions</vt:lpstr>
      <vt:lpstr>Future work</vt:lpstr>
      <vt:lpstr>References</vt:lpstr>
      <vt:lpstr>questions?</vt:lpstr>
      <vt:lpstr>Comparative experiments</vt:lpstr>
      <vt:lpstr>Comparative experiments</vt:lpstr>
      <vt:lpstr>Comparative experiments</vt:lpstr>
      <vt:lpstr>Comparative experiments (polarity task)</vt:lpstr>
    </vt:vector>
  </TitlesOfParts>
  <Company>Kobe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自然言語処理とその応用</dc:title>
  <dc:creator>kseki</dc:creator>
  <cp:lastModifiedBy>seki</cp:lastModifiedBy>
  <cp:revision>760</cp:revision>
  <dcterms:created xsi:type="dcterms:W3CDTF">2006-08-23T09:11:56Z</dcterms:created>
  <dcterms:modified xsi:type="dcterms:W3CDTF">2009-02-10T09:15:45Z</dcterms:modified>
</cp:coreProperties>
</file>