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4" r:id="rId3"/>
    <p:sldId id="286" r:id="rId4"/>
    <p:sldId id="311" r:id="rId5"/>
    <p:sldId id="273" r:id="rId6"/>
    <p:sldId id="292" r:id="rId7"/>
    <p:sldId id="259" r:id="rId8"/>
    <p:sldId id="293" r:id="rId9"/>
    <p:sldId id="287" r:id="rId10"/>
    <p:sldId id="260" r:id="rId11"/>
    <p:sldId id="261" r:id="rId12"/>
    <p:sldId id="295" r:id="rId13"/>
    <p:sldId id="294" r:id="rId14"/>
    <p:sldId id="288" r:id="rId15"/>
    <p:sldId id="296" r:id="rId16"/>
    <p:sldId id="297" r:id="rId17"/>
    <p:sldId id="289" r:id="rId18"/>
    <p:sldId id="303" r:id="rId19"/>
    <p:sldId id="304" r:id="rId20"/>
    <p:sldId id="263" r:id="rId21"/>
    <p:sldId id="305" r:id="rId22"/>
    <p:sldId id="310" r:id="rId23"/>
    <p:sldId id="312" r:id="rId24"/>
    <p:sldId id="299" r:id="rId25"/>
    <p:sldId id="313" r:id="rId26"/>
    <p:sldId id="298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00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v-graphs-colo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v-graphs-colo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v-graphs-colo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v-graphs-colo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v-graphs-turkq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v-graphs-turkqc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iv-graphs-turkq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'Query Count Distrib'!$B$1</c:f>
              <c:strCache>
                <c:ptCount val="1"/>
                <c:pt idx="0">
                  <c:v>Query Count</c:v>
                </c:pt>
              </c:strCache>
            </c:strRef>
          </c:tx>
          <c:xVal>
            <c:numRef>
              <c:f>'Query Count Distrib'!$A$2:$A$11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xVal>
          <c:yVal>
            <c:numRef>
              <c:f>'Query Count Distrib'!$B$2:$B$11</c:f>
              <c:numCache>
                <c:formatCode>General</c:formatCode>
                <c:ptCount val="10"/>
                <c:pt idx="0">
                  <c:v>541</c:v>
                </c:pt>
                <c:pt idx="1">
                  <c:v>198</c:v>
                </c:pt>
                <c:pt idx="2">
                  <c:v>86</c:v>
                </c:pt>
                <c:pt idx="3">
                  <c:v>39</c:v>
                </c:pt>
                <c:pt idx="4">
                  <c:v>17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</c:numCache>
            </c:numRef>
          </c:yVal>
          <c:smooth val="1"/>
        </c:ser>
        <c:axId val="82276352"/>
        <c:axId val="82278272"/>
      </c:scatterChart>
      <c:valAx>
        <c:axId val="82276352"/>
        <c:scaling>
          <c:orientation val="minMax"/>
          <c:max val="10"/>
          <c:min val="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Category Count</a:t>
                </a:r>
              </a:p>
            </c:rich>
          </c:tx>
        </c:title>
        <c:numFmt formatCode="General" sourceLinked="1"/>
        <c:tickLblPos val="nextTo"/>
        <c:crossAx val="82278272"/>
        <c:crosses val="autoZero"/>
        <c:crossBetween val="midCat"/>
      </c:valAx>
      <c:valAx>
        <c:axId val="822782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Query Count</a:t>
                </a:r>
              </a:p>
            </c:rich>
          </c:tx>
        </c:title>
        <c:numFmt formatCode="General" sourceLinked="1"/>
        <c:tickLblPos val="nextTo"/>
        <c:crossAx val="82276352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47462817147859"/>
          <c:y val="5.1400554097404488E-2"/>
          <c:w val="0.82516557305336835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'Mean Comparisons'!$A$8</c:f>
              <c:strCache>
                <c:ptCount val="1"/>
                <c:pt idx="0">
                  <c:v>Diverse</c:v>
                </c:pt>
              </c:strCache>
            </c:strRef>
          </c:tx>
          <c:cat>
            <c:strRef>
              <c:f>('Mean Comparisons'!$E$7,'Mean Comparisons'!$G$7,'Mean Comparisons'!$I$7)</c:f>
              <c:strCache>
                <c:ptCount val="3"/>
                <c:pt idx="0">
                  <c:v>NDCG-IA@3</c:v>
                </c:pt>
                <c:pt idx="1">
                  <c:v>NDCG-IA@5</c:v>
                </c:pt>
                <c:pt idx="2">
                  <c:v>NDCG-IA@10</c:v>
                </c:pt>
              </c:strCache>
            </c:strRef>
          </c:cat>
          <c:val>
            <c:numRef>
              <c:f>('Mean Comparisons'!$E$8,'Mean Comparisons'!$G$8,'Mean Comparisons'!$I$8)</c:f>
              <c:numCache>
                <c:formatCode>General</c:formatCode>
                <c:ptCount val="3"/>
                <c:pt idx="0">
                  <c:v>0.23774691358024708</c:v>
                </c:pt>
                <c:pt idx="1">
                  <c:v>0.25209809203142519</c:v>
                </c:pt>
                <c:pt idx="2">
                  <c:v>0.25868338945005631</c:v>
                </c:pt>
              </c:numCache>
            </c:numRef>
          </c:val>
        </c:ser>
        <c:ser>
          <c:idx val="1"/>
          <c:order val="1"/>
          <c:tx>
            <c:strRef>
              <c:f>'Mean Comparisons'!$A$9</c:f>
              <c:strCache>
                <c:ptCount val="1"/>
                <c:pt idx="0">
                  <c:v>Engine 1</c:v>
                </c:pt>
              </c:strCache>
            </c:strRef>
          </c:tx>
          <c:cat>
            <c:strRef>
              <c:f>('Mean Comparisons'!$E$7,'Mean Comparisons'!$G$7,'Mean Comparisons'!$I$7)</c:f>
              <c:strCache>
                <c:ptCount val="3"/>
                <c:pt idx="0">
                  <c:v>NDCG-IA@3</c:v>
                </c:pt>
                <c:pt idx="1">
                  <c:v>NDCG-IA@5</c:v>
                </c:pt>
                <c:pt idx="2">
                  <c:v>NDCG-IA@10</c:v>
                </c:pt>
              </c:strCache>
            </c:strRef>
          </c:cat>
          <c:val>
            <c:numRef>
              <c:f>('Mean Comparisons'!$E$9,'Mean Comparisons'!$G$9,'Mean Comparisons'!$I$9)</c:f>
              <c:numCache>
                <c:formatCode>General</c:formatCode>
                <c:ptCount val="3"/>
                <c:pt idx="0">
                  <c:v>0.22594870931537592</c:v>
                </c:pt>
                <c:pt idx="1">
                  <c:v>0.22672581369248043</c:v>
                </c:pt>
                <c:pt idx="2">
                  <c:v>0.23124365881032546</c:v>
                </c:pt>
              </c:numCache>
            </c:numRef>
          </c:val>
        </c:ser>
        <c:ser>
          <c:idx val="2"/>
          <c:order val="2"/>
          <c:tx>
            <c:strRef>
              <c:f>'Mean Comparisons'!$A$10</c:f>
              <c:strCache>
                <c:ptCount val="1"/>
                <c:pt idx="0">
                  <c:v>Engine 2</c:v>
                </c:pt>
              </c:strCache>
            </c:strRef>
          </c:tx>
          <c:cat>
            <c:strRef>
              <c:f>('Mean Comparisons'!$E$7,'Mean Comparisons'!$G$7,'Mean Comparisons'!$I$7)</c:f>
              <c:strCache>
                <c:ptCount val="3"/>
                <c:pt idx="0">
                  <c:v>NDCG-IA@3</c:v>
                </c:pt>
                <c:pt idx="1">
                  <c:v>NDCG-IA@5</c:v>
                </c:pt>
                <c:pt idx="2">
                  <c:v>NDCG-IA@10</c:v>
                </c:pt>
              </c:strCache>
            </c:strRef>
          </c:cat>
          <c:val>
            <c:numRef>
              <c:f>('Mean Comparisons'!$E$10,'Mean Comparisons'!$G$10,'Mean Comparisons'!$I$10)</c:f>
              <c:numCache>
                <c:formatCode>General</c:formatCode>
                <c:ptCount val="3"/>
                <c:pt idx="0">
                  <c:v>0.22998237934904597</c:v>
                </c:pt>
                <c:pt idx="1">
                  <c:v>0.22886767676767697</c:v>
                </c:pt>
                <c:pt idx="2">
                  <c:v>0.23056273849607201</c:v>
                </c:pt>
              </c:numCache>
            </c:numRef>
          </c:val>
        </c:ser>
        <c:ser>
          <c:idx val="3"/>
          <c:order val="3"/>
          <c:tx>
            <c:strRef>
              <c:f>'Mean Comparisons'!$A$11</c:f>
              <c:strCache>
                <c:ptCount val="1"/>
                <c:pt idx="0">
                  <c:v>Engine 3</c:v>
                </c:pt>
              </c:strCache>
            </c:strRef>
          </c:tx>
          <c:cat>
            <c:strRef>
              <c:f>('Mean Comparisons'!$E$7,'Mean Comparisons'!$G$7,'Mean Comparisons'!$I$7)</c:f>
              <c:strCache>
                <c:ptCount val="3"/>
                <c:pt idx="0">
                  <c:v>NDCG-IA@3</c:v>
                </c:pt>
                <c:pt idx="1">
                  <c:v>NDCG-IA@5</c:v>
                </c:pt>
                <c:pt idx="2">
                  <c:v>NDCG-IA@10</c:v>
                </c:pt>
              </c:strCache>
            </c:strRef>
          </c:cat>
          <c:val>
            <c:numRef>
              <c:f>('Mean Comparisons'!$E$11,'Mean Comparisons'!$G$11,'Mean Comparisons'!$I$11)</c:f>
              <c:numCache>
                <c:formatCode>General</c:formatCode>
                <c:ptCount val="3"/>
                <c:pt idx="0">
                  <c:v>0.22996060606060603</c:v>
                </c:pt>
                <c:pt idx="1">
                  <c:v>0.22851335578002227</c:v>
                </c:pt>
                <c:pt idx="2">
                  <c:v>0.22686902356902353</c:v>
                </c:pt>
              </c:numCache>
            </c:numRef>
          </c:val>
        </c:ser>
        <c:axId val="82259328"/>
        <c:axId val="82285696"/>
      </c:barChart>
      <c:catAx>
        <c:axId val="82259328"/>
        <c:scaling>
          <c:orientation val="minMax"/>
        </c:scaling>
        <c:axPos val="b"/>
        <c:tickLblPos val="nextTo"/>
        <c:crossAx val="82285696"/>
        <c:crosses val="autoZero"/>
        <c:auto val="1"/>
        <c:lblAlgn val="ctr"/>
        <c:lblOffset val="100"/>
      </c:catAx>
      <c:valAx>
        <c:axId val="8228569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NDCG-IA value</a:t>
                </a:r>
              </a:p>
            </c:rich>
          </c:tx>
        </c:title>
        <c:numFmt formatCode="#,##0.00" sourceLinked="0"/>
        <c:tickLblPos val="nextTo"/>
        <c:crossAx val="8225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97353455818022"/>
          <c:y val="4.5528579760863205E-2"/>
          <c:w val="0.77480424321960106"/>
          <c:h val="0.13116506270049574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674731567644964"/>
          <c:y val="5.1400554097404488E-2"/>
          <c:w val="0.79789286566451945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'Mean Comparisons'!$A$8</c:f>
              <c:strCache>
                <c:ptCount val="1"/>
                <c:pt idx="0">
                  <c:v>Diverse</c:v>
                </c:pt>
              </c:strCache>
            </c:strRef>
          </c:tx>
          <c:cat>
            <c:strRef>
              <c:f>('Mean Comparisons'!$K$7,'Mean Comparisons'!$O$7,'Mean Comparisons'!$S$7)</c:f>
              <c:strCache>
                <c:ptCount val="3"/>
                <c:pt idx="0">
                  <c:v>MAP-IA@3</c:v>
                </c:pt>
                <c:pt idx="1">
                  <c:v>MAP-IA@5</c:v>
                </c:pt>
                <c:pt idx="2">
                  <c:v>MAP-IA@10</c:v>
                </c:pt>
              </c:strCache>
            </c:strRef>
          </c:cat>
          <c:val>
            <c:numRef>
              <c:f>('Mean Comparisons'!$K$8,'Mean Comparisons'!$O$8,'Mean Comparisons'!$S$8)</c:f>
              <c:numCache>
                <c:formatCode>General</c:formatCode>
                <c:ptCount val="3"/>
                <c:pt idx="0">
                  <c:v>0.58534624017957504</c:v>
                </c:pt>
                <c:pt idx="1">
                  <c:v>0.57136217732884353</c:v>
                </c:pt>
                <c:pt idx="2">
                  <c:v>0.53953209876543218</c:v>
                </c:pt>
              </c:numCache>
            </c:numRef>
          </c:val>
        </c:ser>
        <c:ser>
          <c:idx val="1"/>
          <c:order val="1"/>
          <c:tx>
            <c:strRef>
              <c:f>'Mean Comparisons'!$A$9</c:f>
              <c:strCache>
                <c:ptCount val="1"/>
                <c:pt idx="0">
                  <c:v>Engine 1</c:v>
                </c:pt>
              </c:strCache>
            </c:strRef>
          </c:tx>
          <c:cat>
            <c:strRef>
              <c:f>('Mean Comparisons'!$K$7,'Mean Comparisons'!$O$7,'Mean Comparisons'!$S$7)</c:f>
              <c:strCache>
                <c:ptCount val="3"/>
                <c:pt idx="0">
                  <c:v>MAP-IA@3</c:v>
                </c:pt>
                <c:pt idx="1">
                  <c:v>MAP-IA@5</c:v>
                </c:pt>
                <c:pt idx="2">
                  <c:v>MAP-IA@10</c:v>
                </c:pt>
              </c:strCache>
            </c:strRef>
          </c:cat>
          <c:val>
            <c:numRef>
              <c:f>('Mean Comparisons'!$K$9,'Mean Comparisons'!$O$9,'Mean Comparisons'!$S$9)</c:f>
              <c:numCache>
                <c:formatCode>General</c:formatCode>
                <c:ptCount val="3"/>
                <c:pt idx="0">
                  <c:v>0.54653939393939477</c:v>
                </c:pt>
                <c:pt idx="1">
                  <c:v>0.53856992143658766</c:v>
                </c:pt>
                <c:pt idx="2">
                  <c:v>0.51317822671155944</c:v>
                </c:pt>
              </c:numCache>
            </c:numRef>
          </c:val>
        </c:ser>
        <c:ser>
          <c:idx val="2"/>
          <c:order val="2"/>
          <c:tx>
            <c:strRef>
              <c:f>'Mean Comparisons'!$A$10</c:f>
              <c:strCache>
                <c:ptCount val="1"/>
                <c:pt idx="0">
                  <c:v>Engine 2</c:v>
                </c:pt>
              </c:strCache>
            </c:strRef>
          </c:tx>
          <c:cat>
            <c:strRef>
              <c:f>('Mean Comparisons'!$K$7,'Mean Comparisons'!$O$7,'Mean Comparisons'!$S$7)</c:f>
              <c:strCache>
                <c:ptCount val="3"/>
                <c:pt idx="0">
                  <c:v>MAP-IA@3</c:v>
                </c:pt>
                <c:pt idx="1">
                  <c:v>MAP-IA@5</c:v>
                </c:pt>
                <c:pt idx="2">
                  <c:v>MAP-IA@10</c:v>
                </c:pt>
              </c:strCache>
            </c:strRef>
          </c:cat>
          <c:val>
            <c:numRef>
              <c:f>('Mean Comparisons'!$K$10,'Mean Comparisons'!$O$10,'Mean Comparisons'!$S$10)</c:f>
              <c:numCache>
                <c:formatCode>General</c:formatCode>
                <c:ptCount val="3"/>
                <c:pt idx="0">
                  <c:v>0.53641941638608392</c:v>
                </c:pt>
                <c:pt idx="1">
                  <c:v>0.53133658810325468</c:v>
                </c:pt>
                <c:pt idx="2">
                  <c:v>0.50716599326599354</c:v>
                </c:pt>
              </c:numCache>
            </c:numRef>
          </c:val>
        </c:ser>
        <c:ser>
          <c:idx val="3"/>
          <c:order val="3"/>
          <c:tx>
            <c:strRef>
              <c:f>'Mean Comparisons'!$A$11</c:f>
              <c:strCache>
                <c:ptCount val="1"/>
                <c:pt idx="0">
                  <c:v>Engine 3</c:v>
                </c:pt>
              </c:strCache>
            </c:strRef>
          </c:tx>
          <c:cat>
            <c:strRef>
              <c:f>('Mean Comparisons'!$K$7,'Mean Comparisons'!$O$7,'Mean Comparisons'!$S$7)</c:f>
              <c:strCache>
                <c:ptCount val="3"/>
                <c:pt idx="0">
                  <c:v>MAP-IA@3</c:v>
                </c:pt>
                <c:pt idx="1">
                  <c:v>MAP-IA@5</c:v>
                </c:pt>
                <c:pt idx="2">
                  <c:v>MAP-IA@10</c:v>
                </c:pt>
              </c:strCache>
            </c:strRef>
          </c:cat>
          <c:val>
            <c:numRef>
              <c:f>('Mean Comparisons'!$K$11,'Mean Comparisons'!$O$11,'Mean Comparisons'!$S$11)</c:f>
              <c:numCache>
                <c:formatCode>General</c:formatCode>
                <c:ptCount val="3"/>
                <c:pt idx="0">
                  <c:v>0.54724848484848598</c:v>
                </c:pt>
                <c:pt idx="1">
                  <c:v>0.53954837261503985</c:v>
                </c:pt>
                <c:pt idx="2">
                  <c:v>0.52076632996633065</c:v>
                </c:pt>
              </c:numCache>
            </c:numRef>
          </c:val>
        </c:ser>
        <c:axId val="82722176"/>
        <c:axId val="82736256"/>
      </c:barChart>
      <c:catAx>
        <c:axId val="82722176"/>
        <c:scaling>
          <c:orientation val="minMax"/>
        </c:scaling>
        <c:axPos val="b"/>
        <c:tickLblPos val="nextTo"/>
        <c:crossAx val="82736256"/>
        <c:crosses val="autoZero"/>
        <c:auto val="1"/>
        <c:lblAlgn val="ctr"/>
        <c:lblOffset val="100"/>
      </c:catAx>
      <c:valAx>
        <c:axId val="8273625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MAP-IA value</a:t>
                </a:r>
              </a:p>
            </c:rich>
          </c:tx>
          <c:layout/>
        </c:title>
        <c:numFmt formatCode="#,##0.00" sourceLinked="0"/>
        <c:tickLblPos val="nextTo"/>
        <c:crossAx val="8272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97353455818022"/>
          <c:y val="4.5528579760863205E-2"/>
          <c:w val="0.77480424321960129"/>
          <c:h val="0.13116506270049574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674731567644964"/>
          <c:y val="5.1400554097404488E-2"/>
          <c:w val="0.79789286566451945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'Mean Comparisons'!$A$8</c:f>
              <c:strCache>
                <c:ptCount val="1"/>
                <c:pt idx="0">
                  <c:v>Diverse</c:v>
                </c:pt>
              </c:strCache>
            </c:strRef>
          </c:tx>
          <c:cat>
            <c:strRef>
              <c:f>('Mean Comparisons'!$M$7,'Mean Comparisons'!$Q$7,'Mean Comparisons'!$U$7)</c:f>
              <c:strCache>
                <c:ptCount val="3"/>
                <c:pt idx="0">
                  <c:v>MRR-IA@3</c:v>
                </c:pt>
                <c:pt idx="1">
                  <c:v>MRR-IA@5</c:v>
                </c:pt>
                <c:pt idx="2">
                  <c:v>MRR-IA@10</c:v>
                </c:pt>
              </c:strCache>
            </c:strRef>
          </c:cat>
          <c:val>
            <c:numRef>
              <c:f>('Mean Comparisons'!$M$8,'Mean Comparisons'!$Q$8,'Mean Comparisons'!$U$8)</c:f>
              <c:numCache>
                <c:formatCode>General</c:formatCode>
                <c:ptCount val="3"/>
                <c:pt idx="0">
                  <c:v>0.59417463524130298</c:v>
                </c:pt>
                <c:pt idx="1">
                  <c:v>0.60311694725028198</c:v>
                </c:pt>
                <c:pt idx="2">
                  <c:v>0.6058257014590358</c:v>
                </c:pt>
              </c:numCache>
            </c:numRef>
          </c:val>
        </c:ser>
        <c:ser>
          <c:idx val="1"/>
          <c:order val="1"/>
          <c:tx>
            <c:strRef>
              <c:f>'Mean Comparisons'!$A$9</c:f>
              <c:strCache>
                <c:ptCount val="1"/>
                <c:pt idx="0">
                  <c:v>Engine 1</c:v>
                </c:pt>
              </c:strCache>
            </c:strRef>
          </c:tx>
          <c:cat>
            <c:strRef>
              <c:f>('Mean Comparisons'!$M$7,'Mean Comparisons'!$Q$7,'Mean Comparisons'!$U$7)</c:f>
              <c:strCache>
                <c:ptCount val="3"/>
                <c:pt idx="0">
                  <c:v>MRR-IA@3</c:v>
                </c:pt>
                <c:pt idx="1">
                  <c:v>MRR-IA@5</c:v>
                </c:pt>
                <c:pt idx="2">
                  <c:v>MRR-IA@10</c:v>
                </c:pt>
              </c:strCache>
            </c:strRef>
          </c:cat>
          <c:val>
            <c:numRef>
              <c:f>('Mean Comparisons'!$M$9,'Mean Comparisons'!$Q$9,'Mean Comparisons'!$U$9)</c:f>
              <c:numCache>
                <c:formatCode>General</c:formatCode>
                <c:ptCount val="3"/>
                <c:pt idx="0">
                  <c:v>0.55312031425364871</c:v>
                </c:pt>
                <c:pt idx="1">
                  <c:v>0.56358866442199851</c:v>
                </c:pt>
                <c:pt idx="2">
                  <c:v>0.57021212121212128</c:v>
                </c:pt>
              </c:numCache>
            </c:numRef>
          </c:val>
        </c:ser>
        <c:ser>
          <c:idx val="2"/>
          <c:order val="2"/>
          <c:tx>
            <c:strRef>
              <c:f>'Mean Comparisons'!$A$10</c:f>
              <c:strCache>
                <c:ptCount val="1"/>
                <c:pt idx="0">
                  <c:v>Engine 2</c:v>
                </c:pt>
              </c:strCache>
            </c:strRef>
          </c:tx>
          <c:cat>
            <c:strRef>
              <c:f>('Mean Comparisons'!$M$7,'Mean Comparisons'!$Q$7,'Mean Comparisons'!$U$7)</c:f>
              <c:strCache>
                <c:ptCount val="3"/>
                <c:pt idx="0">
                  <c:v>MRR-IA@3</c:v>
                </c:pt>
                <c:pt idx="1">
                  <c:v>MRR-IA@5</c:v>
                </c:pt>
                <c:pt idx="2">
                  <c:v>MRR-IA@10</c:v>
                </c:pt>
              </c:strCache>
            </c:strRef>
          </c:cat>
          <c:val>
            <c:numRef>
              <c:f>('Mean Comparisons'!$M$10,'Mean Comparisons'!$Q$10,'Mean Comparisons'!$U$10)</c:f>
              <c:numCache>
                <c:formatCode>General</c:formatCode>
                <c:ptCount val="3"/>
                <c:pt idx="0">
                  <c:v>0.54324309764309953</c:v>
                </c:pt>
                <c:pt idx="1">
                  <c:v>0.55220033670033752</c:v>
                </c:pt>
                <c:pt idx="2">
                  <c:v>0.55961391694725127</c:v>
                </c:pt>
              </c:numCache>
            </c:numRef>
          </c:val>
        </c:ser>
        <c:ser>
          <c:idx val="3"/>
          <c:order val="3"/>
          <c:tx>
            <c:strRef>
              <c:f>'Mean Comparisons'!$A$11</c:f>
              <c:strCache>
                <c:ptCount val="1"/>
                <c:pt idx="0">
                  <c:v>Engine 3</c:v>
                </c:pt>
              </c:strCache>
            </c:strRef>
          </c:tx>
          <c:cat>
            <c:strRef>
              <c:f>('Mean Comparisons'!$M$7,'Mean Comparisons'!$Q$7,'Mean Comparisons'!$U$7)</c:f>
              <c:strCache>
                <c:ptCount val="3"/>
                <c:pt idx="0">
                  <c:v>MRR-IA@3</c:v>
                </c:pt>
                <c:pt idx="1">
                  <c:v>MRR-IA@5</c:v>
                </c:pt>
                <c:pt idx="2">
                  <c:v>MRR-IA@10</c:v>
                </c:pt>
              </c:strCache>
            </c:strRef>
          </c:cat>
          <c:val>
            <c:numRef>
              <c:f>('Mean Comparisons'!$M$11,'Mean Comparisons'!$Q$11,'Mean Comparisons'!$U$11)</c:f>
              <c:numCache>
                <c:formatCode>General</c:formatCode>
                <c:ptCount val="3"/>
                <c:pt idx="0">
                  <c:v>0.55678305274972062</c:v>
                </c:pt>
                <c:pt idx="1">
                  <c:v>0.56700112233445665</c:v>
                </c:pt>
                <c:pt idx="2">
                  <c:v>0.57552996632996678</c:v>
                </c:pt>
              </c:numCache>
            </c:numRef>
          </c:val>
        </c:ser>
        <c:axId val="82758656"/>
        <c:axId val="82768640"/>
      </c:barChart>
      <c:catAx>
        <c:axId val="82758656"/>
        <c:scaling>
          <c:orientation val="minMax"/>
        </c:scaling>
        <c:axPos val="b"/>
        <c:tickLblPos val="nextTo"/>
        <c:crossAx val="82768640"/>
        <c:crosses val="autoZero"/>
        <c:auto val="1"/>
        <c:lblAlgn val="ctr"/>
        <c:lblOffset val="100"/>
      </c:catAx>
      <c:valAx>
        <c:axId val="82768640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MRR-IA value</a:t>
                </a:r>
              </a:p>
            </c:rich>
          </c:tx>
          <c:layout/>
        </c:title>
        <c:numFmt formatCode="#,##0.00" sourceLinked="0"/>
        <c:tickLblPos val="nextTo"/>
        <c:crossAx val="8275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97353455818022"/>
          <c:y val="4.5528579760863205E-2"/>
          <c:w val="0.77480424321960129"/>
          <c:h val="0.13116506270049574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966885389326334"/>
          <c:y val="5.1400554097404488E-2"/>
          <c:w val="0.85620756780402452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'MAP-MRR'!$N$7</c:f>
              <c:strCache>
                <c:ptCount val="1"/>
                <c:pt idx="0">
                  <c:v>Diverse</c:v>
                </c:pt>
              </c:strCache>
            </c:strRef>
          </c:tx>
          <c:cat>
            <c:strRef>
              <c:f>'MAP-MRR'!$O$6:$Q$6</c:f>
              <c:strCache>
                <c:ptCount val="3"/>
                <c:pt idx="0">
                  <c:v>MAP-IA@3</c:v>
                </c:pt>
                <c:pt idx="1">
                  <c:v>MAP-IA@5</c:v>
                </c:pt>
                <c:pt idx="2">
                  <c:v>MAP-IA@10</c:v>
                </c:pt>
              </c:strCache>
            </c:strRef>
          </c:cat>
          <c:val>
            <c:numRef>
              <c:f>'MAP-MRR'!$O$7:$Q$7</c:f>
              <c:numCache>
                <c:formatCode>General</c:formatCode>
                <c:ptCount val="3"/>
                <c:pt idx="0">
                  <c:v>0.52064536340852174</c:v>
                </c:pt>
                <c:pt idx="1">
                  <c:v>0.5019747284878866</c:v>
                </c:pt>
                <c:pt idx="2">
                  <c:v>0.47386152266531784</c:v>
                </c:pt>
              </c:numCache>
            </c:numRef>
          </c:val>
        </c:ser>
        <c:ser>
          <c:idx val="1"/>
          <c:order val="1"/>
          <c:tx>
            <c:strRef>
              <c:f>'MAP-MRR'!$N$8</c:f>
              <c:strCache>
                <c:ptCount val="1"/>
                <c:pt idx="0">
                  <c:v>Engine 1</c:v>
                </c:pt>
              </c:strCache>
            </c:strRef>
          </c:tx>
          <c:cat>
            <c:strRef>
              <c:f>'MAP-MRR'!$O$6:$Q$6</c:f>
              <c:strCache>
                <c:ptCount val="3"/>
                <c:pt idx="0">
                  <c:v>MAP-IA@3</c:v>
                </c:pt>
                <c:pt idx="1">
                  <c:v>MAP-IA@5</c:v>
                </c:pt>
                <c:pt idx="2">
                  <c:v>MAP-IA@10</c:v>
                </c:pt>
              </c:strCache>
            </c:strRef>
          </c:cat>
          <c:val>
            <c:numRef>
              <c:f>'MAP-MRR'!$O$8:$Q$8</c:f>
              <c:numCache>
                <c:formatCode>General</c:formatCode>
                <c:ptCount val="3"/>
                <c:pt idx="0">
                  <c:v>0.50219298245613997</c:v>
                </c:pt>
                <c:pt idx="1">
                  <c:v>0.49936690685046026</c:v>
                </c:pt>
                <c:pt idx="2">
                  <c:v>0.47843592144808333</c:v>
                </c:pt>
              </c:numCache>
            </c:numRef>
          </c:val>
        </c:ser>
        <c:ser>
          <c:idx val="2"/>
          <c:order val="2"/>
          <c:tx>
            <c:strRef>
              <c:f>'MAP-MRR'!$N$9</c:f>
              <c:strCache>
                <c:ptCount val="1"/>
                <c:pt idx="0">
                  <c:v>Engine 2</c:v>
                </c:pt>
              </c:strCache>
            </c:strRef>
          </c:tx>
          <c:cat>
            <c:strRef>
              <c:f>'MAP-MRR'!$O$6:$Q$6</c:f>
              <c:strCache>
                <c:ptCount val="3"/>
                <c:pt idx="0">
                  <c:v>MAP-IA@3</c:v>
                </c:pt>
                <c:pt idx="1">
                  <c:v>MAP-IA@5</c:v>
                </c:pt>
                <c:pt idx="2">
                  <c:v>MAP-IA@10</c:v>
                </c:pt>
              </c:strCache>
            </c:strRef>
          </c:cat>
          <c:val>
            <c:numRef>
              <c:f>'MAP-MRR'!$O$9:$Q$9</c:f>
              <c:numCache>
                <c:formatCode>General</c:formatCode>
                <c:ptCount val="3"/>
                <c:pt idx="0">
                  <c:v>0.47640977443609006</c:v>
                </c:pt>
                <c:pt idx="1">
                  <c:v>0.48155205722639893</c:v>
                </c:pt>
                <c:pt idx="2">
                  <c:v>0.45616938581336181</c:v>
                </c:pt>
              </c:numCache>
            </c:numRef>
          </c:val>
        </c:ser>
        <c:ser>
          <c:idx val="3"/>
          <c:order val="3"/>
          <c:tx>
            <c:strRef>
              <c:f>'MAP-MRR'!$N$10</c:f>
              <c:strCache>
                <c:ptCount val="1"/>
                <c:pt idx="0">
                  <c:v>Engine 3</c:v>
                </c:pt>
              </c:strCache>
            </c:strRef>
          </c:tx>
          <c:cat>
            <c:strRef>
              <c:f>'MAP-MRR'!$O$6:$Q$6</c:f>
              <c:strCache>
                <c:ptCount val="3"/>
                <c:pt idx="0">
                  <c:v>MAP-IA@3</c:v>
                </c:pt>
                <c:pt idx="1">
                  <c:v>MAP-IA@5</c:v>
                </c:pt>
                <c:pt idx="2">
                  <c:v>MAP-IA@10</c:v>
                </c:pt>
              </c:strCache>
            </c:strRef>
          </c:cat>
          <c:val>
            <c:numRef>
              <c:f>'MAP-MRR'!$O$10:$Q$10</c:f>
              <c:numCache>
                <c:formatCode>General</c:formatCode>
                <c:ptCount val="3"/>
                <c:pt idx="0">
                  <c:v>0.5043859649122806</c:v>
                </c:pt>
                <c:pt idx="1">
                  <c:v>0.48941912071846289</c:v>
                </c:pt>
                <c:pt idx="2">
                  <c:v>0.46714067872345238</c:v>
                </c:pt>
              </c:numCache>
            </c:numRef>
          </c:val>
        </c:ser>
        <c:axId val="82402304"/>
        <c:axId val="82416384"/>
      </c:barChart>
      <c:catAx>
        <c:axId val="82402304"/>
        <c:scaling>
          <c:orientation val="minMax"/>
        </c:scaling>
        <c:axPos val="b"/>
        <c:tickLblPos val="nextTo"/>
        <c:crossAx val="82416384"/>
        <c:crosses val="autoZero"/>
        <c:auto val="1"/>
        <c:lblAlgn val="ctr"/>
        <c:lblOffset val="100"/>
      </c:catAx>
      <c:valAx>
        <c:axId val="82416384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MAP-IA value</a:t>
                </a:r>
              </a:p>
            </c:rich>
          </c:tx>
          <c:layout/>
        </c:title>
        <c:numFmt formatCode="#,##0.00" sourceLinked="0"/>
        <c:tickLblPos val="nextTo"/>
        <c:crossAx val="8240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143197725284341"/>
          <c:y val="8.2565616797900254E-2"/>
          <c:w val="0.66856802274715654"/>
          <c:h val="6.635024788568096E-2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66885389326334"/>
          <c:y val="5.1400554097404488E-2"/>
          <c:w val="0.85620756780402452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'HRS labels with Turk query cats'!$L$7</c:f>
              <c:strCache>
                <c:ptCount val="1"/>
                <c:pt idx="0">
                  <c:v>Diverse</c:v>
                </c:pt>
              </c:strCache>
            </c:strRef>
          </c:tx>
          <c:cat>
            <c:strRef>
              <c:f>'HRS labels with Turk query cats'!$M$6:$O$6</c:f>
              <c:strCache>
                <c:ptCount val="3"/>
                <c:pt idx="0">
                  <c:v>NDCG-IA@3</c:v>
                </c:pt>
                <c:pt idx="1">
                  <c:v>NDCG-IA@5</c:v>
                </c:pt>
                <c:pt idx="2">
                  <c:v>NDCG-IA@10</c:v>
                </c:pt>
              </c:strCache>
            </c:strRef>
          </c:cat>
          <c:val>
            <c:numRef>
              <c:f>'HRS labels with Turk query cats'!$M$7:$O$7</c:f>
              <c:numCache>
                <c:formatCode>General</c:formatCode>
                <c:ptCount val="3"/>
                <c:pt idx="0">
                  <c:v>0.20295199999999999</c:v>
                </c:pt>
                <c:pt idx="1">
                  <c:v>0.21278500000000006</c:v>
                </c:pt>
                <c:pt idx="2">
                  <c:v>0.22193942000000005</c:v>
                </c:pt>
              </c:numCache>
            </c:numRef>
          </c:val>
        </c:ser>
        <c:ser>
          <c:idx val="1"/>
          <c:order val="1"/>
          <c:tx>
            <c:strRef>
              <c:f>'HRS labels with Turk query cats'!$L$8</c:f>
              <c:strCache>
                <c:ptCount val="1"/>
                <c:pt idx="0">
                  <c:v>Engine 1</c:v>
                </c:pt>
              </c:strCache>
            </c:strRef>
          </c:tx>
          <c:cat>
            <c:strRef>
              <c:f>'HRS labels with Turk query cats'!$M$6:$O$6</c:f>
              <c:strCache>
                <c:ptCount val="3"/>
                <c:pt idx="0">
                  <c:v>NDCG-IA@3</c:v>
                </c:pt>
                <c:pt idx="1">
                  <c:v>NDCG-IA@5</c:v>
                </c:pt>
                <c:pt idx="2">
                  <c:v>NDCG-IA@10</c:v>
                </c:pt>
              </c:strCache>
            </c:strRef>
          </c:cat>
          <c:val>
            <c:numRef>
              <c:f>'HRS labels with Turk query cats'!$M$8:$O$8</c:f>
              <c:numCache>
                <c:formatCode>General</c:formatCode>
                <c:ptCount val="3"/>
                <c:pt idx="0">
                  <c:v>0.20033100000000001</c:v>
                </c:pt>
                <c:pt idx="1">
                  <c:v>0.20489499999999999</c:v>
                </c:pt>
                <c:pt idx="2">
                  <c:v>0.210075126</c:v>
                </c:pt>
              </c:numCache>
            </c:numRef>
          </c:val>
        </c:ser>
        <c:ser>
          <c:idx val="2"/>
          <c:order val="2"/>
          <c:tx>
            <c:strRef>
              <c:f>'HRS labels with Turk query cats'!$L$9</c:f>
              <c:strCache>
                <c:ptCount val="1"/>
                <c:pt idx="0">
                  <c:v>Engine 2</c:v>
                </c:pt>
              </c:strCache>
            </c:strRef>
          </c:tx>
          <c:cat>
            <c:strRef>
              <c:f>'HRS labels with Turk query cats'!$M$6:$O$6</c:f>
              <c:strCache>
                <c:ptCount val="3"/>
                <c:pt idx="0">
                  <c:v>NDCG-IA@3</c:v>
                </c:pt>
                <c:pt idx="1">
                  <c:v>NDCG-IA@5</c:v>
                </c:pt>
                <c:pt idx="2">
                  <c:v>NDCG-IA@10</c:v>
                </c:pt>
              </c:strCache>
            </c:strRef>
          </c:cat>
          <c:val>
            <c:numRef>
              <c:f>'HRS labels with Turk query cats'!$M$9:$O$9</c:f>
              <c:numCache>
                <c:formatCode>General</c:formatCode>
                <c:ptCount val="3"/>
                <c:pt idx="0">
                  <c:v>0.19323000000000001</c:v>
                </c:pt>
                <c:pt idx="1">
                  <c:v>0.19669800000000001</c:v>
                </c:pt>
                <c:pt idx="2">
                  <c:v>0.21445653400000006</c:v>
                </c:pt>
              </c:numCache>
            </c:numRef>
          </c:val>
        </c:ser>
        <c:ser>
          <c:idx val="3"/>
          <c:order val="3"/>
          <c:tx>
            <c:strRef>
              <c:f>'HRS labels with Turk query cats'!$L$10</c:f>
              <c:strCache>
                <c:ptCount val="1"/>
                <c:pt idx="0">
                  <c:v>Engine 3</c:v>
                </c:pt>
              </c:strCache>
            </c:strRef>
          </c:tx>
          <c:cat>
            <c:strRef>
              <c:f>'HRS labels with Turk query cats'!$M$6:$O$6</c:f>
              <c:strCache>
                <c:ptCount val="3"/>
                <c:pt idx="0">
                  <c:v>NDCG-IA@3</c:v>
                </c:pt>
                <c:pt idx="1">
                  <c:v>NDCG-IA@5</c:v>
                </c:pt>
                <c:pt idx="2">
                  <c:v>NDCG-IA@10</c:v>
                </c:pt>
              </c:strCache>
            </c:strRef>
          </c:cat>
          <c:val>
            <c:numRef>
              <c:f>'HRS labels with Turk query cats'!$M$10:$O$10</c:f>
              <c:numCache>
                <c:formatCode>General</c:formatCode>
                <c:ptCount val="3"/>
                <c:pt idx="0">
                  <c:v>0.19372400000000001</c:v>
                </c:pt>
                <c:pt idx="1">
                  <c:v>0.19266800000000001</c:v>
                </c:pt>
                <c:pt idx="2">
                  <c:v>0.19732502699999993</c:v>
                </c:pt>
              </c:numCache>
            </c:numRef>
          </c:val>
        </c:ser>
        <c:axId val="82430592"/>
        <c:axId val="82440576"/>
      </c:barChart>
      <c:catAx>
        <c:axId val="82430592"/>
        <c:scaling>
          <c:orientation val="minMax"/>
        </c:scaling>
        <c:axPos val="b"/>
        <c:tickLblPos val="nextTo"/>
        <c:crossAx val="82440576"/>
        <c:crosses val="autoZero"/>
        <c:auto val="1"/>
        <c:lblAlgn val="ctr"/>
        <c:lblOffset val="100"/>
      </c:catAx>
      <c:valAx>
        <c:axId val="8244057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NDCG-IA value</a:t>
                </a:r>
              </a:p>
            </c:rich>
          </c:tx>
          <c:layout/>
        </c:title>
        <c:numFmt formatCode="#,##0.00" sourceLinked="0"/>
        <c:tickLblPos val="nextTo"/>
        <c:crossAx val="8243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143197725284341"/>
          <c:y val="8.2565616797900254E-2"/>
          <c:w val="0.66856802274715654"/>
          <c:h val="6.635024788568096E-2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'MAP-MRR'!$N$14</c:f>
              <c:strCache>
                <c:ptCount val="1"/>
                <c:pt idx="0">
                  <c:v>Diverse</c:v>
                </c:pt>
              </c:strCache>
            </c:strRef>
          </c:tx>
          <c:cat>
            <c:strRef>
              <c:f>'MAP-MRR'!$O$13:$Q$13</c:f>
              <c:strCache>
                <c:ptCount val="3"/>
                <c:pt idx="0">
                  <c:v>MRR-IA@3</c:v>
                </c:pt>
                <c:pt idx="1">
                  <c:v>MRR-IA@5</c:v>
                </c:pt>
                <c:pt idx="2">
                  <c:v>MRR-IA@10</c:v>
                </c:pt>
              </c:strCache>
            </c:strRef>
          </c:cat>
          <c:val>
            <c:numRef>
              <c:f>'MAP-MRR'!$O$14:$Q$14</c:f>
              <c:numCache>
                <c:formatCode>General</c:formatCode>
                <c:ptCount val="3"/>
                <c:pt idx="0">
                  <c:v>0.52662907268170445</c:v>
                </c:pt>
                <c:pt idx="1">
                  <c:v>0.53106516290726768</c:v>
                </c:pt>
                <c:pt idx="2">
                  <c:v>0.5401466463778497</c:v>
                </c:pt>
              </c:numCache>
            </c:numRef>
          </c:val>
        </c:ser>
        <c:ser>
          <c:idx val="1"/>
          <c:order val="1"/>
          <c:tx>
            <c:strRef>
              <c:f>'MAP-MRR'!$N$15</c:f>
              <c:strCache>
                <c:ptCount val="1"/>
                <c:pt idx="0">
                  <c:v>Engine 1</c:v>
                </c:pt>
              </c:strCache>
            </c:strRef>
          </c:tx>
          <c:cat>
            <c:strRef>
              <c:f>'MAP-MRR'!$O$13:$Q$13</c:f>
              <c:strCache>
                <c:ptCount val="3"/>
                <c:pt idx="0">
                  <c:v>MRR-IA@3</c:v>
                </c:pt>
                <c:pt idx="1">
                  <c:v>MRR-IA@5</c:v>
                </c:pt>
                <c:pt idx="2">
                  <c:v>MRR-IA@10</c:v>
                </c:pt>
              </c:strCache>
            </c:strRef>
          </c:cat>
          <c:val>
            <c:numRef>
              <c:f>'MAP-MRR'!$O$15:$Q$15</c:f>
              <c:numCache>
                <c:formatCode>General</c:formatCode>
                <c:ptCount val="3"/>
                <c:pt idx="0">
                  <c:v>0.51096491228070218</c:v>
                </c:pt>
                <c:pt idx="1">
                  <c:v>0.5226190476190482</c:v>
                </c:pt>
                <c:pt idx="2">
                  <c:v>0.53271944742809463</c:v>
                </c:pt>
              </c:numCache>
            </c:numRef>
          </c:val>
        </c:ser>
        <c:ser>
          <c:idx val="2"/>
          <c:order val="2"/>
          <c:tx>
            <c:strRef>
              <c:f>'MAP-MRR'!$N$16</c:f>
              <c:strCache>
                <c:ptCount val="1"/>
                <c:pt idx="0">
                  <c:v>Engine 2</c:v>
                </c:pt>
              </c:strCache>
            </c:strRef>
          </c:tx>
          <c:cat>
            <c:strRef>
              <c:f>'MAP-MRR'!$O$13:$Q$13</c:f>
              <c:strCache>
                <c:ptCount val="3"/>
                <c:pt idx="0">
                  <c:v>MRR-IA@3</c:v>
                </c:pt>
                <c:pt idx="1">
                  <c:v>MRR-IA@5</c:v>
                </c:pt>
                <c:pt idx="2">
                  <c:v>MRR-IA@10</c:v>
                </c:pt>
              </c:strCache>
            </c:strRef>
          </c:cat>
          <c:val>
            <c:numRef>
              <c:f>'MAP-MRR'!$O$16:$Q$16</c:f>
              <c:numCache>
                <c:formatCode>General</c:formatCode>
                <c:ptCount val="3"/>
                <c:pt idx="0">
                  <c:v>0.48258145363408511</c:v>
                </c:pt>
                <c:pt idx="1">
                  <c:v>0.4977976190476196</c:v>
                </c:pt>
                <c:pt idx="2">
                  <c:v>0.50820399212316492</c:v>
                </c:pt>
              </c:numCache>
            </c:numRef>
          </c:val>
        </c:ser>
        <c:ser>
          <c:idx val="3"/>
          <c:order val="3"/>
          <c:tx>
            <c:strRef>
              <c:f>'MAP-MRR'!$N$17</c:f>
              <c:strCache>
                <c:ptCount val="1"/>
                <c:pt idx="0">
                  <c:v>Engine 3</c:v>
                </c:pt>
              </c:strCache>
            </c:strRef>
          </c:tx>
          <c:cat>
            <c:strRef>
              <c:f>'MAP-MRR'!$O$13:$Q$13</c:f>
              <c:strCache>
                <c:ptCount val="3"/>
                <c:pt idx="0">
                  <c:v>MRR-IA@3</c:v>
                </c:pt>
                <c:pt idx="1">
                  <c:v>MRR-IA@5</c:v>
                </c:pt>
                <c:pt idx="2">
                  <c:v>MRR-IA@10</c:v>
                </c:pt>
              </c:strCache>
            </c:strRef>
          </c:cat>
          <c:val>
            <c:numRef>
              <c:f>'MAP-MRR'!$O$17:$Q$17</c:f>
              <c:numCache>
                <c:formatCode>General</c:formatCode>
                <c:ptCount val="3"/>
                <c:pt idx="0">
                  <c:v>0.51284461152882244</c:v>
                </c:pt>
                <c:pt idx="1">
                  <c:v>0.5229479949874688</c:v>
                </c:pt>
                <c:pt idx="2">
                  <c:v>0.53453141783029012</c:v>
                </c:pt>
              </c:numCache>
            </c:numRef>
          </c:val>
        </c:ser>
        <c:axId val="82876672"/>
        <c:axId val="82882560"/>
      </c:barChart>
      <c:catAx>
        <c:axId val="82876672"/>
        <c:scaling>
          <c:orientation val="minMax"/>
        </c:scaling>
        <c:axPos val="b"/>
        <c:tickLblPos val="nextTo"/>
        <c:crossAx val="82882560"/>
        <c:crosses val="autoZero"/>
        <c:auto val="1"/>
        <c:lblAlgn val="ctr"/>
        <c:lblOffset val="100"/>
      </c:catAx>
      <c:valAx>
        <c:axId val="82882560"/>
        <c:scaling>
          <c:orientation val="minMax"/>
          <c:min val="0"/>
        </c:scaling>
        <c:axPos val="l"/>
        <c:majorGridlines/>
        <c:numFmt formatCode="#,##0.00" sourceLinked="0"/>
        <c:tickLblPos val="nextTo"/>
        <c:crossAx val="82876672"/>
        <c:crosses val="autoZero"/>
        <c:crossBetween val="between"/>
      </c:valAx>
    </c:plotArea>
    <c:legend>
      <c:legendPos val="t"/>
      <c:layout/>
      <c:overlay val="1"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D7A99-755B-45B9-B735-2EAC8FBC6291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3506A-6D1E-4261-96CE-8C07C2C7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7172C-D3A5-44C6-95D9-865B10DD8FEE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E0B62-AB26-4BBE-AA8B-C08D586E8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you, [ ].</a:t>
            </a:r>
            <a:r>
              <a:rPr lang="en-US" baseline="0" dirty="0" smtClean="0"/>
              <a:t>  </a:t>
            </a:r>
            <a:r>
              <a:rPr lang="en-US" dirty="0" smtClean="0"/>
              <a:t>Good morning everyone and thanks for coming.  It’s my pleasure to be</a:t>
            </a:r>
            <a:r>
              <a:rPr lang="en-US" baseline="0" dirty="0" smtClean="0"/>
              <a:t> here today to present to you some of our work on ranking results in response to ambiguous queries.  I am Sam </a:t>
            </a:r>
            <a:r>
              <a:rPr lang="en-US" baseline="0" dirty="0" err="1" smtClean="0"/>
              <a:t>Ieong</a:t>
            </a:r>
            <a:r>
              <a:rPr lang="en-US" baseline="0" dirty="0" smtClean="0"/>
              <a:t> from Search Labs at MSR, and this is joint work with </a:t>
            </a:r>
            <a:r>
              <a:rPr lang="en-US" baseline="0" dirty="0" err="1" smtClean="0"/>
              <a:t>Rakesh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Agrawal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Sreenivas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Gollapudi</a:t>
            </a:r>
            <a:r>
              <a:rPr lang="en-US" baseline="0" dirty="0" smtClean="0"/>
              <a:t>, and Alan Halverson, who are also from Search Labs.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E0B62-AB26-4BBE-AA8B-C08D586E83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" pitchFamily="18" charset="0"/>
                <a:ea typeface="Cambria Math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Cambria Math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itchFamily="18" charset="0"/>
                <a:ea typeface="Cambria Math" pitchFamily="18" charset="0"/>
              </a:defRPr>
            </a:lvl1pPr>
          </a:lstStyle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itchFamily="18" charset="0"/>
                <a:ea typeface="Cambria Math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itchFamily="18" charset="0"/>
                <a:ea typeface="Cambria Math" pitchFamily="18" charset="0"/>
              </a:defRPr>
            </a:lvl1pPr>
          </a:lstStyle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>
            <a:lvl1pPr>
              <a:spcBef>
                <a:spcPts val="1500"/>
              </a:spcBef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Cambria Math" pitchFamily="18" charset="0"/>
              </a:defRPr>
            </a:lvl1pPr>
          </a:lstStyle>
          <a:p>
            <a:fld id="{4FB33D53-8B0F-47EC-8978-F46A197BA7C7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Cambria Math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Cambria Math" pitchFamily="18" charset="0"/>
              </a:defRPr>
            </a:lvl1pPr>
          </a:lstStyle>
          <a:p>
            <a:fld id="{17F79E82-5CD1-4B90-8A0F-9732280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Cambria Math" pitchFamily="18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Cambria Math" pitchFamily="18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Cambria Math" pitchFamily="18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Cambria Math" pitchFamily="18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Cambria Math" pitchFamily="18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Cambria Math" pitchFamily="18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Diversifying Search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53440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Rakesh Agrawal, </a:t>
            </a:r>
            <a:r>
              <a:rPr lang="en-US" sz="2800" dirty="0" err="1" smtClean="0"/>
              <a:t>Sreenivas</a:t>
            </a:r>
            <a:r>
              <a:rPr lang="en-US" sz="2800" dirty="0" smtClean="0"/>
              <a:t> </a:t>
            </a:r>
            <a:r>
              <a:rPr lang="en-US" sz="2800" dirty="0" err="1" smtClean="0"/>
              <a:t>Gollapudi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Alan Halverson, Samuel Ieong</a:t>
            </a:r>
          </a:p>
          <a:p>
            <a:r>
              <a:rPr lang="en-US" sz="2800" dirty="0" smtClean="0"/>
              <a:t>Search Labs, Microsoft Research</a:t>
            </a:r>
          </a:p>
          <a:p>
            <a:endParaRPr lang="en-US" sz="2800" dirty="0" smtClean="0"/>
          </a:p>
          <a:p>
            <a:r>
              <a:rPr lang="en-US" sz="2800" dirty="0" smtClean="0"/>
              <a:t>WSDM, February 10, 2009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the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cap="small" dirty="0" smtClean="0">
                <a:cs typeface="Courier New" pitchFamily="49" charset="0"/>
              </a:rPr>
              <a:t>Diversify(k) </a:t>
            </a:r>
            <a:r>
              <a:rPr lang="en-US" dirty="0" smtClean="0"/>
              <a:t>is NP-Hard</a:t>
            </a:r>
          </a:p>
          <a:p>
            <a:pPr lvl="1"/>
            <a:r>
              <a:rPr lang="en-US" dirty="0" smtClean="0"/>
              <a:t>Reduction from Max-Cover</a:t>
            </a:r>
          </a:p>
          <a:p>
            <a:r>
              <a:rPr lang="en-US" dirty="0" smtClean="0"/>
              <a:t>No single ordering that will optimize for all </a:t>
            </a:r>
            <a:r>
              <a:rPr lang="en-US" i="1" dirty="0" smtClean="0"/>
              <a:t>k</a:t>
            </a:r>
            <a:endParaRPr lang="en-US" dirty="0" smtClean="0"/>
          </a:p>
          <a:p>
            <a:r>
              <a:rPr lang="en-US" dirty="0" smtClean="0"/>
              <a:t>Can we make use of “diminishing returns”?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Input: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en-US" i="1" dirty="0" smtClean="0"/>
              <a:t>q, C, D, P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 smtClean="0"/>
              <a:t>)</a:t>
            </a:r>
            <a:r>
              <a:rPr lang="en-US" i="1" dirty="0" smtClean="0"/>
              <a:t>, V </a:t>
            </a:r>
            <a:r>
              <a:rPr lang="en-US" dirty="0" smtClean="0"/>
              <a:t>(</a:t>
            </a:r>
            <a:r>
              <a:rPr lang="en-US" i="1" dirty="0" smtClean="0"/>
              <a:t>d </a:t>
            </a:r>
            <a:r>
              <a:rPr lang="en-US" dirty="0" smtClean="0"/>
              <a:t>| </a:t>
            </a:r>
            <a:r>
              <a:rPr lang="en-US" i="1" dirty="0" smtClean="0"/>
              <a:t>q, c</a:t>
            </a:r>
            <a:r>
              <a:rPr lang="en-US" dirty="0" smtClean="0"/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Output : set of documents </a:t>
            </a:r>
            <a:r>
              <a:rPr lang="en-US" i="1" dirty="0" smtClean="0"/>
              <a:t>S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= ∅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∀</a:t>
            </a:r>
            <a:r>
              <a:rPr lang="en-US" i="1" dirty="0" smtClean="0"/>
              <a:t>c</a:t>
            </a:r>
            <a:r>
              <a:rPr lang="en-US" dirty="0" smtClean="0"/>
              <a:t> ∈ </a:t>
            </a:r>
            <a:r>
              <a:rPr lang="en-US" i="1" dirty="0" smtClean="0"/>
              <a:t>C</a:t>
            </a:r>
            <a:r>
              <a:rPr lang="en-US" dirty="0" smtClean="0"/>
              <a:t>, 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/>
              <a:t>) </a:t>
            </a:r>
            <a:r>
              <a:rPr lang="en-US" dirty="0" smtClean="0"/>
              <a:t>←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/>
              <a:t>)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en-US" dirty="0"/>
              <a:t>|</a:t>
            </a:r>
            <a:r>
              <a:rPr lang="en-US" i="1" dirty="0"/>
              <a:t>S</a:t>
            </a:r>
            <a:r>
              <a:rPr lang="en-US" dirty="0"/>
              <a:t>| &lt;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>
              <a:spcBef>
                <a:spcPts val="600"/>
              </a:spcBef>
            </a:pPr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b="1" dirty="0" smtClean="0"/>
              <a:t>for</a:t>
            </a:r>
            <a:r>
              <a:rPr lang="pt-BR" dirty="0" smtClean="0"/>
              <a:t> </a:t>
            </a:r>
            <a:r>
              <a:rPr lang="pt-BR" i="1" dirty="0"/>
              <a:t>d</a:t>
            </a:r>
            <a:r>
              <a:rPr lang="pt-BR" dirty="0"/>
              <a:t> ∈ </a:t>
            </a:r>
            <a:r>
              <a:rPr lang="pt-BR" i="1" dirty="0" smtClean="0"/>
              <a:t>D</a:t>
            </a:r>
            <a:r>
              <a:rPr lang="pt-BR" dirty="0" smtClean="0"/>
              <a:t> </a:t>
            </a:r>
            <a:r>
              <a:rPr lang="pt-BR" b="1" dirty="0"/>
              <a:t>do</a:t>
            </a:r>
          </a:p>
          <a:p>
            <a:pPr>
              <a:spcBef>
                <a:spcPts val="600"/>
              </a:spcBef>
            </a:pPr>
            <a:r>
              <a:rPr lang="en-US" i="1" dirty="0"/>
              <a:t> </a:t>
            </a:r>
            <a:r>
              <a:rPr lang="en-US" i="1" dirty="0" smtClean="0"/>
              <a:t>          g</a:t>
            </a:r>
            <a:r>
              <a:rPr lang="en-US" dirty="0" smtClean="0"/>
              <a:t>(</a:t>
            </a:r>
            <a:r>
              <a:rPr lang="en-US" i="1" dirty="0" smtClean="0"/>
              <a:t>d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← </a:t>
            </a:r>
            <a:r>
              <a:rPr lang="en-US" dirty="0" smtClean="0">
                <a:sym typeface="Symbol"/>
              </a:rPr>
              <a:t></a:t>
            </a:r>
            <a:r>
              <a:rPr lang="en-US" i="1" baseline="-25000" dirty="0" smtClean="0">
                <a:sym typeface="Symbol"/>
              </a:rPr>
              <a:t>c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 smtClean="0"/>
              <a:t>)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 smtClean="0"/>
              <a:t>d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pPr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end </a:t>
            </a:r>
            <a:r>
              <a:rPr lang="en-US" b="1" dirty="0"/>
              <a:t>for</a:t>
            </a:r>
          </a:p>
          <a:p>
            <a:pPr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     d</a:t>
            </a:r>
            <a:r>
              <a:rPr lang="en-US" baseline="30000" dirty="0"/>
              <a:t>∗</a:t>
            </a:r>
            <a:r>
              <a:rPr lang="en-US" dirty="0"/>
              <a:t> ← </a:t>
            </a:r>
            <a:r>
              <a:rPr lang="en-US" dirty="0" err="1" smtClean="0"/>
              <a:t>argmax</a:t>
            </a:r>
            <a:r>
              <a:rPr lang="en-US" dirty="0" smtClean="0"/>
              <a:t> 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d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i="1" dirty="0"/>
              <a:t> </a:t>
            </a:r>
            <a:r>
              <a:rPr lang="en-US" i="1" dirty="0" smtClean="0"/>
              <a:t>     S </a:t>
            </a:r>
            <a:r>
              <a:rPr lang="en-US" dirty="0"/>
              <a:t>← </a:t>
            </a:r>
            <a:r>
              <a:rPr lang="en-US" i="1" dirty="0"/>
              <a:t>S</a:t>
            </a:r>
            <a:r>
              <a:rPr lang="en-US" dirty="0"/>
              <a:t> ∪ {</a:t>
            </a:r>
            <a:r>
              <a:rPr lang="en-US" i="1" dirty="0"/>
              <a:t>d</a:t>
            </a:r>
            <a:r>
              <a:rPr lang="en-US" baseline="30000" dirty="0"/>
              <a:t>∗</a:t>
            </a:r>
            <a:r>
              <a:rPr lang="en-US" dirty="0"/>
              <a:t>}</a:t>
            </a:r>
          </a:p>
          <a:p>
            <a:pPr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     ∀</a:t>
            </a:r>
            <a:r>
              <a:rPr lang="en-US" i="1" dirty="0" smtClean="0"/>
              <a:t>c </a:t>
            </a:r>
            <a:r>
              <a:rPr lang="en-US" dirty="0" smtClean="0"/>
              <a:t>∈ </a:t>
            </a:r>
            <a:r>
              <a:rPr lang="en-US" i="1" dirty="0" smtClean="0"/>
              <a:t>C</a:t>
            </a:r>
            <a:r>
              <a:rPr lang="en-US" dirty="0" smtClean="0"/>
              <a:t>,</a:t>
            </a:r>
            <a:r>
              <a:rPr lang="en-US" i="1" dirty="0" smtClean="0"/>
              <a:t>  U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/>
              <a:t>) </a:t>
            </a:r>
            <a:r>
              <a:rPr lang="en-US" dirty="0" smtClean="0"/>
              <a:t>← </a:t>
            </a:r>
            <a:r>
              <a:rPr lang="en-US" dirty="0"/>
              <a:t>(1 − </a:t>
            </a:r>
            <a:r>
              <a:rPr lang="en-US" i="1" dirty="0"/>
              <a:t>V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baseline="30000" dirty="0" smtClean="0"/>
              <a:t>∗ </a:t>
            </a:r>
            <a:r>
              <a:rPr lang="en-US" dirty="0" smtClean="0"/>
              <a:t>| </a:t>
            </a:r>
            <a:r>
              <a:rPr lang="en-US" i="1" dirty="0" smtClean="0"/>
              <a:t>q, </a:t>
            </a:r>
            <a:r>
              <a:rPr lang="en-US" i="1" dirty="0"/>
              <a:t>c</a:t>
            </a:r>
            <a:r>
              <a:rPr lang="en-US" dirty="0"/>
              <a:t>))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/>
              <a:t>)</a:t>
            </a:r>
          </a:p>
          <a:p>
            <a:pPr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i="1" dirty="0" smtClean="0"/>
              <a:t>D </a:t>
            </a:r>
            <a:r>
              <a:rPr lang="en-US" dirty="0" smtClean="0"/>
              <a:t>← </a:t>
            </a:r>
            <a:r>
              <a:rPr lang="en-US" i="1" dirty="0" smtClean="0"/>
              <a:t>D </a:t>
            </a:r>
            <a:r>
              <a:rPr lang="en-US" dirty="0" smtClean="0"/>
              <a:t>\ </a:t>
            </a:r>
            <a:r>
              <a:rPr lang="en-US" dirty="0"/>
              <a:t>{</a:t>
            </a:r>
            <a:r>
              <a:rPr lang="en-US" i="1" dirty="0"/>
              <a:t>d</a:t>
            </a:r>
            <a:r>
              <a:rPr lang="en-US" baseline="30000" dirty="0"/>
              <a:t>∗</a:t>
            </a:r>
            <a:r>
              <a:rPr lang="en-US" dirty="0"/>
              <a:t>}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end </a:t>
            </a:r>
            <a:r>
              <a:rPr lang="en-US" b="1" dirty="0"/>
              <a:t>while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3429000" y="3657600"/>
            <a:ext cx="480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43600" y="23254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U</a:t>
            </a:r>
            <a:r>
              <a:rPr lang="en-US" dirty="0" smtClean="0">
                <a:latin typeface="Cambria" pitchFamily="18" charset="0"/>
              </a:rPr>
              <a:t>(</a:t>
            </a:r>
            <a:r>
              <a:rPr lang="en-US" i="1" dirty="0" smtClean="0">
                <a:latin typeface="Cambria" pitchFamily="18" charset="0"/>
              </a:rPr>
              <a:t>c</a:t>
            </a:r>
            <a:r>
              <a:rPr lang="en-US" dirty="0" smtClean="0">
                <a:latin typeface="Cambria" pitchFamily="18" charset="0"/>
              </a:rPr>
              <a:t> | </a:t>
            </a:r>
            <a:r>
              <a:rPr lang="en-US" i="1" dirty="0" smtClean="0">
                <a:latin typeface="Cambria" pitchFamily="18" charset="0"/>
              </a:rPr>
              <a:t>q</a:t>
            </a:r>
            <a:r>
              <a:rPr lang="en-US" dirty="0" smtClean="0">
                <a:latin typeface="Cambria" pitchFamily="18" charset="0"/>
              </a:rPr>
              <a:t>): conditional </a:t>
            </a:r>
            <a:r>
              <a:rPr lang="en-US" dirty="0" err="1" smtClean="0">
                <a:latin typeface="Cambria" pitchFamily="18" charset="0"/>
              </a:rPr>
              <a:t>prob</a:t>
            </a:r>
            <a:r>
              <a:rPr lang="en-US" dirty="0" smtClean="0">
                <a:latin typeface="Cambria" pitchFamily="18" charset="0"/>
              </a:rPr>
              <a:t> of intent </a:t>
            </a:r>
            <a:r>
              <a:rPr lang="en-US" i="1" dirty="0" smtClean="0">
                <a:latin typeface="Cambria" pitchFamily="18" charset="0"/>
              </a:rPr>
              <a:t>c </a:t>
            </a:r>
            <a:r>
              <a:rPr lang="en-US" dirty="0" smtClean="0">
                <a:latin typeface="Cambria" pitchFamily="18" charset="0"/>
              </a:rPr>
              <a:t>given query </a:t>
            </a:r>
            <a:r>
              <a:rPr lang="en-US" i="1" dirty="0" smtClean="0">
                <a:latin typeface="Cambria" pitchFamily="18" charset="0"/>
              </a:rPr>
              <a:t>q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0874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g</a:t>
            </a:r>
            <a:r>
              <a:rPr lang="en-US" dirty="0" smtClean="0">
                <a:latin typeface="Cambria" pitchFamily="18" charset="0"/>
              </a:rPr>
              <a:t>(</a:t>
            </a:r>
            <a:r>
              <a:rPr lang="en-US" i="1" dirty="0" smtClean="0">
                <a:latin typeface="Cambria" pitchFamily="18" charset="0"/>
              </a:rPr>
              <a:t>d</a:t>
            </a:r>
            <a:r>
              <a:rPr lang="en-US" dirty="0" smtClean="0">
                <a:latin typeface="Cambria" pitchFamily="18" charset="0"/>
              </a:rPr>
              <a:t> | </a:t>
            </a:r>
            <a:r>
              <a:rPr lang="en-US" i="1" dirty="0" smtClean="0">
                <a:latin typeface="Cambria" pitchFamily="18" charset="0"/>
              </a:rPr>
              <a:t>q, c</a:t>
            </a:r>
            <a:r>
              <a:rPr lang="en-US" dirty="0" smtClean="0">
                <a:latin typeface="Cambria" pitchFamily="18" charset="0"/>
              </a:rPr>
              <a:t>): current </a:t>
            </a:r>
            <a:r>
              <a:rPr lang="en-US" dirty="0" err="1" smtClean="0">
                <a:latin typeface="Cambria" pitchFamily="18" charset="0"/>
              </a:rPr>
              <a:t>prob</a:t>
            </a:r>
            <a:r>
              <a:rPr lang="en-US" dirty="0" smtClean="0">
                <a:latin typeface="Cambria" pitchFamily="18" charset="0"/>
              </a:rPr>
              <a:t> of </a:t>
            </a:r>
            <a:r>
              <a:rPr lang="en-US" i="1" dirty="0" smtClean="0">
                <a:latin typeface="Cambria" pitchFamily="18" charset="0"/>
              </a:rPr>
              <a:t>d</a:t>
            </a:r>
            <a:r>
              <a:rPr lang="en-US" dirty="0" smtClean="0">
                <a:latin typeface="Cambria" pitchFamily="18" charset="0"/>
              </a:rPr>
              <a:t> satisfying </a:t>
            </a:r>
            <a:r>
              <a:rPr lang="en-US" i="1" dirty="0" smtClean="0">
                <a:latin typeface="Cambria" pitchFamily="18" charset="0"/>
              </a:rPr>
              <a:t>q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i="1" dirty="0" smtClean="0">
                <a:latin typeface="Cambria" pitchFamily="18" charset="0"/>
              </a:rPr>
              <a:t>c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6598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Update the posterior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 distribution: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 smtClean="0"/>
              <a:t>) = 0.8,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 | </a:t>
            </a:r>
            <a:r>
              <a:rPr lang="en-US" i="1" dirty="0" smtClean="0"/>
              <a:t>q</a:t>
            </a:r>
            <a:r>
              <a:rPr lang="en-US" dirty="0" smtClean="0"/>
              <a:t>) = 0.2.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01990" y="5338465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0.4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01990" y="3204865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0.9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1990" y="3738265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0.5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1990" y="4271665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0.4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1990" y="4805065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0.4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2667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" pitchFamily="18" charset="0"/>
              </a:rPr>
              <a:t>D</a:t>
            </a:r>
            <a:endParaRPr lang="en-US" sz="2400" i="1" dirty="0"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5400" y="2667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" pitchFamily="18" charset="0"/>
              </a:rPr>
              <a:t>V</a:t>
            </a:r>
            <a:r>
              <a:rPr lang="en-US" sz="2400" dirty="0" smtClean="0">
                <a:latin typeface="Cambria" pitchFamily="18" charset="0"/>
              </a:rPr>
              <a:t>(d | q, c)</a:t>
            </a:r>
            <a:endParaRPr lang="en-US" sz="2400" i="1" dirty="0"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25990" y="5338465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25990" y="3204865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0.72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5990" y="3738265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0.40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25990" y="4271665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0.32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25990" y="4805065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19400" y="2667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" pitchFamily="18" charset="0"/>
              </a:rPr>
              <a:t>g</a:t>
            </a:r>
            <a:r>
              <a:rPr lang="en-US" sz="2400" dirty="0" smtClean="0">
                <a:latin typeface="Cambria" pitchFamily="18" charset="0"/>
              </a:rPr>
              <a:t>(d | q, c)</a:t>
            </a:r>
            <a:endParaRPr lang="en-US" sz="2400" i="1" dirty="0"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0600" y="20529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" pitchFamily="18" charset="0"/>
              </a:rPr>
              <a:t>U</a:t>
            </a:r>
            <a:r>
              <a:rPr lang="en-US" sz="2400" dirty="0" smtClean="0">
                <a:latin typeface="Cambria" pitchFamily="18" charset="0"/>
              </a:rPr>
              <a:t>(</a:t>
            </a:r>
            <a:r>
              <a:rPr lang="en-US" sz="2400" i="1" dirty="0" smtClean="0">
                <a:latin typeface="Cambria" pitchFamily="18" charset="0"/>
              </a:rPr>
              <a:t>R</a:t>
            </a:r>
            <a:r>
              <a:rPr lang="en-US" sz="2400" dirty="0" smtClean="0">
                <a:latin typeface="Cambria" pitchFamily="18" charset="0"/>
              </a:rPr>
              <a:t> | </a:t>
            </a:r>
            <a:r>
              <a:rPr lang="en-US" sz="2400" i="1" dirty="0" smtClean="0">
                <a:latin typeface="Cambria" pitchFamily="18" charset="0"/>
              </a:rPr>
              <a:t>q</a:t>
            </a:r>
            <a:r>
              <a:rPr lang="en-US" sz="2400" dirty="0" smtClean="0">
                <a:latin typeface="Cambria" pitchFamily="18" charset="0"/>
              </a:rPr>
              <a:t>) =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6600" y="20529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ambria" pitchFamily="18" charset="0"/>
              </a:rPr>
              <a:t>U</a:t>
            </a:r>
            <a:r>
              <a:rPr lang="en-US" sz="2400" dirty="0" smtClean="0">
                <a:latin typeface="Cambria" pitchFamily="18" charset="0"/>
              </a:rPr>
              <a:t>(</a:t>
            </a:r>
            <a:r>
              <a:rPr lang="en-US" sz="2400" i="1" dirty="0" smtClean="0">
                <a:latin typeface="Cambria" pitchFamily="18" charset="0"/>
              </a:rPr>
              <a:t>B</a:t>
            </a:r>
            <a:r>
              <a:rPr lang="en-US" sz="2400" dirty="0" smtClean="0">
                <a:latin typeface="Cambria" pitchFamily="18" charset="0"/>
              </a:rPr>
              <a:t> | </a:t>
            </a:r>
            <a:r>
              <a:rPr lang="en-US" sz="2400" i="1" dirty="0" smtClean="0">
                <a:latin typeface="Cambria" pitchFamily="18" charset="0"/>
              </a:rPr>
              <a:t>q</a:t>
            </a:r>
            <a:r>
              <a:rPr lang="en-US" sz="2400" dirty="0" smtClean="0">
                <a:latin typeface="Cambria" pitchFamily="18" charset="0"/>
              </a:rPr>
              <a:t>) =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2200" y="205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2057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3200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9800" y="37382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09800" y="42716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9800" y="48050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09800" y="53384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09800" y="37382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09800" y="42716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09800" y="48050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53384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622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25990" y="5334000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25990" y="3733800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0.04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25990" y="4267200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0.03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25990" y="4800600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8200" y="2057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0.12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09800" y="3733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09800" y="4267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0.08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09800" y="5334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sz="2400" dirty="0" smtClean="0">
                <a:latin typeface="Cambria" pitchFamily="18" charset="0"/>
              </a:rPr>
              <a:t>0.12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25990" y="5334000"/>
            <a:ext cx="788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0.05</a:t>
            </a:r>
            <a:endParaRPr lang="en-US" sz="2400" dirty="0">
              <a:latin typeface="Cambria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16200000" flipH="1">
            <a:off x="3848100" y="4381500"/>
            <a:ext cx="3810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809048" y="5342467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0.4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9048" y="3208867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0.9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09048" y="4809067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0.4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48200" y="2057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0.07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43400" y="2667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mbria" pitchFamily="18" charset="0"/>
              </a:rPr>
              <a:t>S</a:t>
            </a:r>
            <a:endParaRPr lang="en-US" sz="2400" i="1" dirty="0">
              <a:latin typeface="Cambri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2945011"/>
            <a:ext cx="3124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Actually produces an </a:t>
            </a:r>
            <a:r>
              <a:rPr lang="en-US" dirty="0" smtClean="0">
                <a:solidFill>
                  <a:schemeClr val="accent2"/>
                </a:solidFill>
                <a:latin typeface="Cambria" pitchFamily="18" charset="0"/>
              </a:rPr>
              <a:t>ordered</a:t>
            </a:r>
            <a:r>
              <a:rPr lang="en-US" dirty="0" smtClean="0">
                <a:latin typeface="Cambria" pitchFamily="18" charset="0"/>
              </a:rPr>
              <a:t> set of results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Results not proportional to intent distribution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Results not according to (raw) quality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Better results </a:t>
            </a:r>
            <a:r>
              <a:rPr lang="en-US" dirty="0" smtClean="0">
                <a:latin typeface="Cambria Math"/>
                <a:ea typeface="Cambria Math"/>
              </a:rPr>
              <a:t>⇒</a:t>
            </a:r>
            <a:r>
              <a:rPr lang="en-US" dirty="0" smtClean="0">
                <a:latin typeface="Cambria" pitchFamily="18" charset="0"/>
              </a:rPr>
              <a:t> less needed to be shown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327" y="3204865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50800" dir="3600000" sx="106000" sy="106000" algn="ctr" rotWithShape="0">
              <a:srgbClr val="000000">
                <a:alpha val="6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7327" y="4271665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50800" dir="3600000" sx="106000" sy="106000" algn="ctr" rotWithShape="0">
              <a:srgbClr val="000000">
                <a:alpha val="6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7327" y="3738265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50800" dir="3600000" sx="106000" sy="106000" algn="ctr" rotWithShape="0">
              <a:srgbClr val="000000">
                <a:alpha val="6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7327" y="4805065"/>
            <a:ext cx="609600" cy="4572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50800" dir="3600000" sx="106000" sy="106000" algn="ctr" rotWithShape="0">
              <a:srgbClr val="000000">
                <a:alpha val="6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47327" y="5338465"/>
            <a:ext cx="609600" cy="4572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50800" dir="3600000" sx="106000" sy="106000" algn="ctr" rotWithShape="0">
              <a:srgbClr val="000000">
                <a:alpha val="6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39896 0.04653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39896 -0.10903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39896 -0.10903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4" grpId="0"/>
      <p:bldP spid="35" grpId="0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7" grpId="0"/>
      <p:bldP spid="47" grpId="1"/>
      <p:bldP spid="49" grpId="0"/>
      <p:bldP spid="49" grpId="1"/>
      <p:bldP spid="49" grpId="2"/>
      <p:bldP spid="49" grpId="3"/>
      <p:bldP spid="50" grpId="0"/>
      <p:bldP spid="50" grpId="1"/>
      <p:bldP spid="50" grpId="2"/>
      <p:bldP spid="50" grpId="3"/>
      <p:bldP spid="51" grpId="0"/>
      <p:bldP spid="51" grpId="1"/>
      <p:bldP spid="52" grpId="1"/>
      <p:bldP spid="52" grpId="2"/>
      <p:bldP spid="53" grpId="0"/>
      <p:bldP spid="53" grpId="1"/>
      <p:bldP spid="54" grpId="0"/>
      <p:bldP spid="54" grpId="1"/>
      <p:bldP spid="56" grpId="0"/>
      <p:bldP spid="56" grpId="1"/>
      <p:bldP spid="57" grpId="0"/>
      <p:bldP spid="57" grpId="1"/>
      <p:bldP spid="60" grpId="0"/>
      <p:bldP spid="61" grpId="0"/>
      <p:bldP spid="62" grpId="0"/>
      <p:bldP spid="63" grpId="0"/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Lemma 1</a:t>
            </a:r>
            <a:r>
              <a:rPr lang="en-US" i="1" dirty="0" smtClean="0"/>
              <a:t> P</a:t>
            </a:r>
            <a:r>
              <a:rPr lang="en-US" dirty="0" smtClean="0"/>
              <a:t>(</a:t>
            </a:r>
            <a:r>
              <a:rPr lang="en-US" i="1" dirty="0" smtClean="0"/>
              <a:t>S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 smtClean="0"/>
              <a:t>) is submodular.</a:t>
            </a:r>
          </a:p>
          <a:p>
            <a:pPr lvl="1"/>
            <a:r>
              <a:rPr lang="en-US" dirty="0" smtClean="0">
                <a:sym typeface="Symbol"/>
              </a:rPr>
              <a:t>Same intuition as diminishing returns</a:t>
            </a:r>
          </a:p>
          <a:p>
            <a:pPr lvl="1"/>
            <a:r>
              <a:rPr lang="en-US" dirty="0" smtClean="0"/>
              <a:t>For sets of documents where </a:t>
            </a:r>
            <a:r>
              <a:rPr lang="en-US" i="1" dirty="0" smtClean="0"/>
              <a:t>S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sym typeface="Symbol"/>
              </a:rPr>
              <a:t>T, </a:t>
            </a:r>
            <a:r>
              <a:rPr lang="en-US" dirty="0" smtClean="0">
                <a:sym typeface="Symbol"/>
              </a:rPr>
              <a:t>and a document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,</a:t>
            </a:r>
            <a:r>
              <a:rPr lang="en-US" i="1" dirty="0" smtClean="0">
                <a:sym typeface="Symbol"/>
              </a:rPr>
              <a:t> </a:t>
            </a:r>
          </a:p>
          <a:p>
            <a:pPr lvl="1"/>
            <a:endParaRPr lang="en-US" i="1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Theorem 1 </a:t>
            </a:r>
            <a:r>
              <a:rPr lang="en-US" dirty="0" smtClean="0"/>
              <a:t>Solution is an (1 – 1/e) approx from opt.</a:t>
            </a:r>
          </a:p>
          <a:p>
            <a:pPr lvl="1"/>
            <a:r>
              <a:rPr lang="en-US" dirty="0" smtClean="0"/>
              <a:t>Consequence of Lemma 1 and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[NWF78]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Theorem 2 </a:t>
            </a:r>
            <a:r>
              <a:rPr lang="en-US" dirty="0" smtClean="0"/>
              <a:t>Solution is optimal when each document can only satisfy one category.</a:t>
            </a:r>
          </a:p>
          <a:p>
            <a:pPr lvl="1"/>
            <a:r>
              <a:rPr lang="en-US" dirty="0" smtClean="0"/>
              <a:t>Relative quality of docs does not change</a:t>
            </a:r>
          </a:p>
        </p:txBody>
      </p:sp>
      <p:pic>
        <p:nvPicPr>
          <p:cNvPr id="11" name="Picture 10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133600" y="2818113"/>
            <a:ext cx="5177520" cy="329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 formulation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Theoretical analysis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Metrics to measure diversity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Experiments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/>
          <a:lstStyle/>
          <a:p>
            <a:r>
              <a:rPr lang="en-US" dirty="0" smtClean="0"/>
              <a:t>Many metrics for relevance</a:t>
            </a:r>
          </a:p>
          <a:p>
            <a:pPr lvl="1"/>
            <a:r>
              <a:rPr lang="en-US" dirty="0" smtClean="0"/>
              <a:t>Normalized discounted cumulative gains at k (</a:t>
            </a:r>
            <a:r>
              <a:rPr lang="en-US" dirty="0" err="1" smtClean="0"/>
              <a:t>NDCG@k</a:t>
            </a:r>
            <a:r>
              <a:rPr lang="en-US" dirty="0" smtClean="0"/>
              <a:t>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/>
              <a:t>Mean average precision at k (</a:t>
            </a:r>
            <a:r>
              <a:rPr lang="en-US" dirty="0" err="1" smtClean="0"/>
              <a:t>MAP@k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Mean reciprocal rank (MRR)</a:t>
            </a:r>
          </a:p>
          <a:p>
            <a:r>
              <a:rPr lang="en-US" dirty="0" smtClean="0"/>
              <a:t>Some metrics for diversity</a:t>
            </a:r>
          </a:p>
          <a:p>
            <a:pPr lvl="1"/>
            <a:r>
              <a:rPr lang="en-US" dirty="0" smtClean="0"/>
              <a:t>Maximal marginal relevance (MMR)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[CG98]</a:t>
            </a:r>
          </a:p>
          <a:p>
            <a:pPr lvl="1"/>
            <a:r>
              <a:rPr lang="en-US" dirty="0" smtClean="0"/>
              <a:t>Nugget-based instantiation of NDCG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[C+08]</a:t>
            </a:r>
          </a:p>
          <a:p>
            <a:r>
              <a:rPr lang="en-US" dirty="0" smtClean="0"/>
              <a:t>Want a metric that can take into account both relevance and diversity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2286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[JK00]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Relevance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expectation over distribution of intents</a:t>
            </a:r>
          </a:p>
          <a:p>
            <a:pPr lvl="1"/>
            <a:r>
              <a:rPr lang="en-US" dirty="0" smtClean="0"/>
              <a:t>Interpretation: how will the average user feel?</a:t>
            </a:r>
          </a:p>
          <a:p>
            <a:r>
              <a:rPr lang="en-US" dirty="0" smtClean="0"/>
              <a:t>Consider </a:t>
            </a:r>
            <a:r>
              <a:rPr lang="en-US" dirty="0" err="1" smtClean="0"/>
              <a:t>NDCG@k</a:t>
            </a:r>
            <a:endParaRPr lang="en-US" dirty="0" smtClean="0"/>
          </a:p>
          <a:p>
            <a:pPr lvl="1"/>
            <a:r>
              <a:rPr lang="en-US" dirty="0" smtClean="0"/>
              <a:t>Classic: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NDCG-IA depends on intent distribution and intent-specific NDCG</a:t>
            </a:r>
            <a:endParaRPr lang="en-US" dirty="0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2326136" y="2819400"/>
            <a:ext cx="5321410" cy="1368363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981200" y="5156460"/>
            <a:ext cx="4771440" cy="329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 formulation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Theoretical analysis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Metrics to measure diversity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Experiments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10,000 queries randomly</a:t>
            </a:r>
            <a:br>
              <a:rPr lang="en-US" dirty="0" smtClean="0"/>
            </a:br>
            <a:r>
              <a:rPr lang="en-US" dirty="0" smtClean="0"/>
              <a:t>sampled from logs</a:t>
            </a:r>
          </a:p>
          <a:p>
            <a:pPr lvl="1"/>
            <a:r>
              <a:rPr lang="en-US" dirty="0" smtClean="0"/>
              <a:t>Queries classified acc.</a:t>
            </a:r>
            <a:br>
              <a:rPr lang="en-US" dirty="0" smtClean="0"/>
            </a:br>
            <a:r>
              <a:rPr lang="en-US" dirty="0" smtClean="0"/>
              <a:t>to ODP (level 2)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[F+08]</a:t>
            </a:r>
          </a:p>
          <a:p>
            <a:pPr lvl="1"/>
            <a:r>
              <a:rPr lang="en-US" dirty="0" smtClean="0"/>
              <a:t>Keep only queries with</a:t>
            </a:r>
            <a:br>
              <a:rPr lang="en-US" dirty="0" smtClean="0"/>
            </a:br>
            <a:r>
              <a:rPr lang="en-US" dirty="0" smtClean="0"/>
              <a:t>at least two intents (~900)</a:t>
            </a:r>
          </a:p>
          <a:p>
            <a:r>
              <a:rPr lang="en-US" dirty="0" smtClean="0"/>
              <a:t>Top 50 results from Live, Google, and Yahoo!</a:t>
            </a:r>
          </a:p>
          <a:p>
            <a:r>
              <a:rPr lang="en-US" dirty="0" smtClean="0"/>
              <a:t>Documents are rated on a 5-pt scale</a:t>
            </a:r>
          </a:p>
          <a:p>
            <a:pPr lvl="1"/>
            <a:r>
              <a:rPr lang="en-US" dirty="0" smtClean="0"/>
              <a:t>&gt;90% docs have ratings</a:t>
            </a:r>
          </a:p>
          <a:p>
            <a:pPr lvl="1"/>
            <a:r>
              <a:rPr lang="en-US" dirty="0" smtClean="0"/>
              <a:t>Docs w/o ratings are assigned random grade according to the distribution of rated documents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4648200" y="1524000"/>
          <a:ext cx="4114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 are classified using a </a:t>
            </a:r>
            <a:r>
              <a:rPr lang="en-US" dirty="0" err="1" smtClean="0"/>
              <a:t>Rocchio</a:t>
            </a:r>
            <a:r>
              <a:rPr lang="en-US" dirty="0" smtClean="0"/>
              <a:t> classifier</a:t>
            </a:r>
          </a:p>
          <a:p>
            <a:pPr lvl="1"/>
            <a:r>
              <a:rPr lang="en-US" dirty="0" smtClean="0"/>
              <a:t>Assumes that each doc belongs to only one category</a:t>
            </a:r>
          </a:p>
          <a:p>
            <a:r>
              <a:rPr lang="en-US" dirty="0" smtClean="0"/>
              <a:t>Quality scores of documents are estimated based on textual and link features of the webpage</a:t>
            </a:r>
          </a:p>
          <a:p>
            <a:pPr lvl="1"/>
            <a:r>
              <a:rPr lang="en-US" dirty="0" smtClean="0"/>
              <a:t>Our approach is agnostic of how quality is determined</a:t>
            </a:r>
          </a:p>
          <a:p>
            <a:pPr lvl="1"/>
            <a:r>
              <a:rPr lang="en-US" dirty="0" smtClean="0"/>
              <a:t>Can be interpreted as a re-ordering of search results that takes into account ambiguities in queries</a:t>
            </a:r>
          </a:p>
          <a:p>
            <a:r>
              <a:rPr lang="en-US" dirty="0" smtClean="0"/>
              <a:t>Evaluation using generalized NDCG, MAP, and MRR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(relevance(</a:t>
            </a:r>
            <a:r>
              <a:rPr lang="en-US" i="1" dirty="0" smtClean="0"/>
              <a:t>d</a:t>
            </a:r>
            <a:r>
              <a:rPr lang="en-US" dirty="0" smtClean="0"/>
              <a:t>)) = 2^rel(</a:t>
            </a:r>
            <a:r>
              <a:rPr lang="en-US" i="1" dirty="0" smtClean="0"/>
              <a:t>d</a:t>
            </a:r>
            <a:r>
              <a:rPr lang="en-US" dirty="0" smtClean="0"/>
              <a:t>); discount(</a:t>
            </a:r>
            <a:r>
              <a:rPr lang="en-US" i="1" dirty="0" smtClean="0"/>
              <a:t>j</a:t>
            </a:r>
            <a:r>
              <a:rPr lang="en-US" dirty="0" smtClean="0"/>
              <a:t>) = 1 + lg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i="1" dirty="0" smtClean="0"/>
              <a:t>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Take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 smtClean="0"/>
              <a:t>) as ground truth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and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queries are </a:t>
            </a:r>
            <a:r>
              <a:rPr lang="en-US" dirty="0" smtClean="0">
                <a:solidFill>
                  <a:schemeClr val="accent2"/>
                </a:solidFill>
              </a:rPr>
              <a:t>ambiguous</a:t>
            </a:r>
          </a:p>
          <a:p>
            <a:pPr lvl="1"/>
            <a:r>
              <a:rPr lang="en-US" dirty="0" smtClean="0"/>
              <a:t>“Barcelona” (City?  Football team?  Movie?)</a:t>
            </a:r>
          </a:p>
          <a:p>
            <a:pPr lvl="1"/>
            <a:r>
              <a:rPr lang="en-US" dirty="0" smtClean="0"/>
              <a:t>“Michael Jordan”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743200"/>
            <a:ext cx="1143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743200"/>
            <a:ext cx="12385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86200" y="464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Michael </a:t>
            </a:r>
            <a:r>
              <a:rPr lang="en-US" i="1" dirty="0" smtClean="0">
                <a:solidFill>
                  <a:schemeClr val="accent2"/>
                </a:solidFill>
                <a:latin typeface="Cambria" pitchFamily="18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Cambria" pitchFamily="18" charset="0"/>
              </a:rPr>
              <a:t>.</a:t>
            </a:r>
            <a:r>
              <a:rPr lang="en-US" dirty="0" smtClean="0">
                <a:latin typeface="Cambria" pitchFamily="18" charset="0"/>
              </a:rPr>
              <a:t> Jordan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464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Michael </a:t>
            </a:r>
            <a:r>
              <a:rPr lang="en-US" i="1" dirty="0" smtClean="0">
                <a:solidFill>
                  <a:schemeClr val="accent2"/>
                </a:solidFill>
                <a:latin typeface="Cambria" pitchFamily="18" charset="0"/>
              </a:rPr>
              <a:t>J</a:t>
            </a:r>
            <a:r>
              <a:rPr lang="en-US" dirty="0" smtClean="0">
                <a:solidFill>
                  <a:schemeClr val="accent2"/>
                </a:solidFill>
                <a:latin typeface="Cambria" pitchFamily="18" charset="0"/>
              </a:rPr>
              <a:t>.</a:t>
            </a:r>
            <a:r>
              <a:rPr lang="en-US" dirty="0" smtClean="0">
                <a:latin typeface="Cambria" pitchFamily="18" charset="0"/>
              </a:rPr>
              <a:t> Jordan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NDCG-IA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1524000"/>
          <a:ext cx="6553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MAP-IA and MRR-IA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981200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8200" y="2057400"/>
          <a:ext cx="4191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using Mechanical Turk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two types of HITs on Mechanical Turk</a:t>
            </a:r>
          </a:p>
          <a:p>
            <a:pPr lvl="1"/>
            <a:r>
              <a:rPr lang="en-US" dirty="0" smtClean="0"/>
              <a:t>Query classification: workers are asked to choose among three interpretations</a:t>
            </a:r>
          </a:p>
          <a:p>
            <a:pPr lvl="1"/>
            <a:r>
              <a:rPr lang="en-US" dirty="0" smtClean="0"/>
              <a:t>Document rating (under the given interpretation)</a:t>
            </a:r>
          </a:p>
          <a:p>
            <a:r>
              <a:rPr lang="en-US" dirty="0" smtClean="0"/>
              <a:t>Two additional evaluations</a:t>
            </a:r>
          </a:p>
          <a:p>
            <a:pPr lvl="1"/>
            <a:r>
              <a:rPr lang="en-US" dirty="0" smtClean="0"/>
              <a:t>MT classification + current ratings</a:t>
            </a:r>
          </a:p>
          <a:p>
            <a:pPr lvl="1"/>
            <a:r>
              <a:rPr lang="en-US" dirty="0" smtClean="0"/>
              <a:t>MT classification + MT document </a:t>
            </a:r>
            <a:r>
              <a:rPr lang="en-US" dirty="0" smtClean="0"/>
              <a:t>ratings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using Mechanical Turk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209800" y="1143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4196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approach to diversification supported by empirical evaluation</a:t>
            </a:r>
          </a:p>
          <a:p>
            <a:r>
              <a:rPr lang="en-US" dirty="0" smtClean="0"/>
              <a:t>What to show is a function of both intent distribution and quality of documents</a:t>
            </a:r>
          </a:p>
          <a:p>
            <a:pPr lvl="1"/>
            <a:r>
              <a:rPr lang="en-US" dirty="0" smtClean="0"/>
              <a:t>Less is needed when quality is high</a:t>
            </a:r>
          </a:p>
          <a:p>
            <a:r>
              <a:rPr lang="en-US" dirty="0" smtClean="0"/>
              <a:t>There are additional flexibilities in our approach</a:t>
            </a:r>
          </a:p>
          <a:p>
            <a:pPr lvl="1"/>
            <a:r>
              <a:rPr lang="en-US" dirty="0" smtClean="0"/>
              <a:t>Not tied to any taxonomy</a:t>
            </a:r>
          </a:p>
          <a:p>
            <a:pPr lvl="1"/>
            <a:r>
              <a:rPr lang="en-US" dirty="0" smtClean="0"/>
              <a:t>Can make use of context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it right to diversify?</a:t>
            </a:r>
          </a:p>
          <a:p>
            <a:pPr lvl="1"/>
            <a:r>
              <a:rPr lang="en-US" dirty="0" smtClean="0"/>
              <a:t>Users have certain expectations about the workings of a search engine</a:t>
            </a:r>
          </a:p>
          <a:p>
            <a:r>
              <a:rPr lang="en-US" dirty="0" smtClean="0"/>
              <a:t>What is the best way to diversify?</a:t>
            </a:r>
          </a:p>
          <a:p>
            <a:pPr lvl="1"/>
            <a:r>
              <a:rPr lang="en-US" dirty="0" smtClean="0"/>
              <a:t>Evaluate approaches beyond diversifying the</a:t>
            </a:r>
            <a:br>
              <a:rPr lang="en-US" dirty="0" smtClean="0"/>
            </a:br>
            <a:r>
              <a:rPr lang="en-US" dirty="0" smtClean="0"/>
              <a:t>retrieved results</a:t>
            </a:r>
          </a:p>
          <a:p>
            <a:r>
              <a:rPr lang="en-US" dirty="0" smtClean="0"/>
              <a:t>Metrics that capture both relevance and diversity</a:t>
            </a:r>
          </a:p>
          <a:p>
            <a:pPr lvl="1"/>
            <a:r>
              <a:rPr lang="en-US" dirty="0" smtClean="0"/>
              <a:t>Some preliminary work suggests that there will be certain trade-offs to make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{</a:t>
            </a:r>
            <a:r>
              <a:rPr lang="en-US" sz="2400" dirty="0" err="1" smtClean="0"/>
              <a:t>rakesha</a:t>
            </a:r>
            <a:r>
              <a:rPr lang="en-US" sz="2400" dirty="0" smtClean="0"/>
              <a:t>, sreenig, </a:t>
            </a:r>
            <a:r>
              <a:rPr lang="en-US" sz="2400" dirty="0" err="1" smtClean="0"/>
              <a:t>alanhal</a:t>
            </a:r>
            <a:r>
              <a:rPr lang="en-US" sz="2400" dirty="0" smtClean="0"/>
              <a:t>, </a:t>
            </a:r>
            <a:r>
              <a:rPr lang="en-US" sz="2400" dirty="0" err="1" smtClean="0"/>
              <a:t>sieong</a:t>
            </a:r>
            <a:r>
              <a:rPr lang="en-US" sz="2400" dirty="0" smtClean="0"/>
              <a:t>}@</a:t>
            </a:r>
            <a:r>
              <a:rPr lang="en-US" sz="2400" dirty="0" err="1" smtClean="0"/>
              <a:t>microsoft.com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and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queries are </a:t>
            </a:r>
            <a:r>
              <a:rPr lang="en-US" dirty="0" smtClean="0">
                <a:solidFill>
                  <a:schemeClr val="accent2"/>
                </a:solidFill>
              </a:rPr>
              <a:t>ambiguous</a:t>
            </a:r>
          </a:p>
          <a:p>
            <a:pPr lvl="1"/>
            <a:r>
              <a:rPr lang="en-US" dirty="0" smtClean="0"/>
              <a:t>“Barcelona” (City?  Football team?  Movie?)</a:t>
            </a:r>
          </a:p>
          <a:p>
            <a:pPr lvl="1"/>
            <a:r>
              <a:rPr lang="en-US" dirty="0" smtClean="0"/>
              <a:t>“Michael Jordan” (which one?)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	How best to answer ambiguous queries?</a:t>
            </a:r>
          </a:p>
          <a:p>
            <a:r>
              <a:rPr lang="en-US" dirty="0" smtClean="0"/>
              <a:t>Use context, make suggestions, …</a:t>
            </a:r>
          </a:p>
          <a:p>
            <a:r>
              <a:rPr lang="en-US" dirty="0" smtClean="0"/>
              <a:t>Under the premise of </a:t>
            </a:r>
            <a:r>
              <a:rPr lang="en-US" dirty="0" smtClean="0">
                <a:solidFill>
                  <a:srgbClr val="000000"/>
                </a:solidFill>
              </a:rPr>
              <a:t>returning </a:t>
            </a:r>
            <a:r>
              <a:rPr lang="en-US" dirty="0" smtClean="0"/>
              <a:t>a single (ordered) set of results, how best to </a:t>
            </a:r>
            <a:r>
              <a:rPr lang="en-US" dirty="0" smtClean="0">
                <a:solidFill>
                  <a:schemeClr val="accent2"/>
                </a:solidFill>
                <a:latin typeface="Cambria"/>
              </a:rPr>
              <a:t>diversify</a:t>
            </a:r>
            <a:r>
              <a:rPr lang="en-US" dirty="0" smtClean="0">
                <a:latin typeface="Cambria"/>
              </a:rPr>
              <a:t> </a:t>
            </a:r>
            <a:r>
              <a:rPr lang="en-US" dirty="0" smtClean="0"/>
              <a:t>the search results so that a user will find something useful?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behind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click logs for classifying queries and docs</a:t>
            </a:r>
          </a:p>
          <a:p>
            <a:r>
              <a:rPr lang="en-US" dirty="0" smtClean="0"/>
              <a:t>Maximize the probability that the average user will find a relevant document in the retrieved results</a:t>
            </a:r>
          </a:p>
          <a:p>
            <a:r>
              <a:rPr lang="en-US" dirty="0" smtClean="0"/>
              <a:t>Use the analogy of </a:t>
            </a:r>
            <a:r>
              <a:rPr lang="en-US" dirty="0" smtClean="0">
                <a:solidFill>
                  <a:schemeClr val="accent2"/>
                </a:solidFill>
              </a:rPr>
              <a:t>marginal utility </a:t>
            </a:r>
            <a:r>
              <a:rPr lang="en-US" dirty="0" smtClean="0"/>
              <a:t>to determine whether to include more results from an already covered category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Problem formulation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Theoretical analysis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Metrics to measure diversity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Experiments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taxonomy (categorization of intents) </a:t>
            </a:r>
            <a:r>
              <a:rPr lang="en-US" i="1" dirty="0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For each query </a:t>
            </a:r>
            <a:r>
              <a:rPr lang="en-US" i="1" dirty="0" smtClean="0"/>
              <a:t>q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| </a:t>
            </a:r>
            <a:r>
              <a:rPr lang="en-US" i="1" dirty="0" smtClean="0"/>
              <a:t>q</a:t>
            </a:r>
            <a:r>
              <a:rPr lang="en-US" dirty="0" smtClean="0"/>
              <a:t>) denote distribution of intents</a:t>
            </a:r>
          </a:p>
          <a:p>
            <a:pPr lvl="1"/>
            <a:r>
              <a:rPr lang="en-US" dirty="0" smtClean="0">
                <a:latin typeface="Cambria Math" pitchFamily="18" charset="0"/>
                <a:sym typeface="Symbol"/>
              </a:rPr>
              <a:t></a:t>
            </a:r>
            <a:r>
              <a:rPr lang="en-US" i="1" baseline="-25000" dirty="0" smtClean="0">
                <a:latin typeface="Cambria Math" pitchFamily="18" charset="0"/>
                <a:sym typeface="Symbol"/>
              </a:rPr>
              <a:t>c</a:t>
            </a:r>
            <a:r>
              <a:rPr lang="en-US" baseline="-25000" dirty="0" smtClean="0">
                <a:latin typeface="Cambria Math" pitchFamily="18" charset="0"/>
                <a:sym typeface="Symbol"/>
              </a:rPr>
              <a:t> ∊ </a:t>
            </a:r>
            <a:r>
              <a:rPr lang="en-US" i="1" baseline="-25000" dirty="0" smtClean="0">
                <a:latin typeface="Cambria Math" pitchFamily="18" charset="0"/>
                <a:sym typeface="Symbol"/>
              </a:rPr>
              <a:t>C</a:t>
            </a:r>
            <a:r>
              <a:rPr lang="en-US" dirty="0" smtClean="0">
                <a:latin typeface="Cambria Math" pitchFamily="18" charset="0"/>
              </a:rPr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 | </a:t>
            </a:r>
            <a:r>
              <a:rPr lang="en-US" i="1" dirty="0" smtClean="0"/>
              <a:t>q</a:t>
            </a:r>
            <a:r>
              <a:rPr lang="en-US" dirty="0" smtClean="0"/>
              <a:t>) = 1</a:t>
            </a:r>
          </a:p>
          <a:p>
            <a:r>
              <a:rPr lang="en-US" dirty="0" smtClean="0"/>
              <a:t>Quality assessment of documents at intent level</a:t>
            </a:r>
          </a:p>
          <a:p>
            <a:pPr lvl="1"/>
            <a:r>
              <a:rPr lang="en-US" dirty="0" smtClean="0"/>
              <a:t>For each doc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 | </a:t>
            </a:r>
            <a:r>
              <a:rPr lang="en-US" i="1" dirty="0" smtClean="0"/>
              <a:t>q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) denote probability of the doc satisfying the intent</a:t>
            </a:r>
          </a:p>
          <a:p>
            <a:pPr lvl="1"/>
            <a:r>
              <a:rPr lang="en-US" dirty="0" smtClean="0"/>
              <a:t>Conditional independence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Users are interested in finding at least one satisfying document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828800" y="4724400"/>
            <a:ext cx="5608982" cy="329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cap="small" dirty="0" smtClean="0">
                <a:cs typeface="Courier New" pitchFamily="49" charset="0"/>
              </a:rPr>
              <a:t>Diversify(k)</a:t>
            </a:r>
          </a:p>
          <a:p>
            <a:r>
              <a:rPr lang="en-US" sz="2800" dirty="0" smtClean="0">
                <a:cs typeface="Courier New" pitchFamily="49" charset="0"/>
              </a:rPr>
              <a:t>Given a query </a:t>
            </a:r>
            <a:r>
              <a:rPr lang="en-US" sz="2800" i="1" dirty="0" smtClean="0">
                <a:cs typeface="Courier New" pitchFamily="49" charset="0"/>
              </a:rPr>
              <a:t>q, </a:t>
            </a:r>
            <a:r>
              <a:rPr lang="en-US" sz="2800" dirty="0" smtClean="0">
                <a:cs typeface="Courier New" pitchFamily="49" charset="0"/>
              </a:rPr>
              <a:t>a set of documents </a:t>
            </a:r>
            <a:r>
              <a:rPr lang="en-US" sz="2800" i="1" dirty="0" smtClean="0">
                <a:cs typeface="Courier New" pitchFamily="49" charset="0"/>
              </a:rPr>
              <a:t>D, </a:t>
            </a:r>
            <a:r>
              <a:rPr lang="en-US" sz="2800" dirty="0" smtClean="0">
                <a:cs typeface="Courier New" pitchFamily="49" charset="0"/>
              </a:rPr>
              <a:t>distribution </a:t>
            </a:r>
            <a:r>
              <a:rPr lang="en-US" sz="2800" i="1" dirty="0" smtClean="0">
                <a:cs typeface="Courier New" pitchFamily="49" charset="0"/>
              </a:rPr>
              <a:t>P</a:t>
            </a:r>
            <a:r>
              <a:rPr lang="en-US" sz="2800" dirty="0" smtClean="0">
                <a:cs typeface="Courier New" pitchFamily="49" charset="0"/>
              </a:rPr>
              <a:t>(</a:t>
            </a:r>
            <a:r>
              <a:rPr lang="en-US" sz="2800" i="1" dirty="0" smtClean="0">
                <a:cs typeface="Courier New" pitchFamily="49" charset="0"/>
              </a:rPr>
              <a:t>c </a:t>
            </a:r>
            <a:r>
              <a:rPr lang="en-US" sz="2800" dirty="0" smtClean="0">
                <a:cs typeface="Courier New" pitchFamily="49" charset="0"/>
              </a:rPr>
              <a:t>| </a:t>
            </a:r>
            <a:r>
              <a:rPr lang="en-US" sz="2800" i="1" dirty="0" smtClean="0">
                <a:cs typeface="Courier New" pitchFamily="49" charset="0"/>
              </a:rPr>
              <a:t>q</a:t>
            </a:r>
            <a:r>
              <a:rPr lang="en-US" sz="2800" dirty="0" smtClean="0">
                <a:cs typeface="Courier New" pitchFamily="49" charset="0"/>
              </a:rPr>
              <a:t>), quality estimates </a:t>
            </a:r>
            <a:r>
              <a:rPr lang="en-US" sz="2800" i="1" dirty="0" smtClean="0">
                <a:cs typeface="Courier New" pitchFamily="49" charset="0"/>
              </a:rPr>
              <a:t>V</a:t>
            </a:r>
            <a:r>
              <a:rPr lang="en-US" sz="2800" dirty="0" smtClean="0">
                <a:cs typeface="Courier New" pitchFamily="49" charset="0"/>
              </a:rPr>
              <a:t>(</a:t>
            </a:r>
            <a:r>
              <a:rPr lang="en-US" sz="2800" i="1" dirty="0" smtClean="0">
                <a:cs typeface="Courier New" pitchFamily="49" charset="0"/>
              </a:rPr>
              <a:t>d </a:t>
            </a:r>
            <a:r>
              <a:rPr lang="en-US" sz="2800" dirty="0" smtClean="0">
                <a:cs typeface="Courier New" pitchFamily="49" charset="0"/>
              </a:rPr>
              <a:t>| </a:t>
            </a:r>
            <a:r>
              <a:rPr lang="en-US" sz="2800" i="1" dirty="0" smtClean="0">
                <a:cs typeface="Courier New" pitchFamily="49" charset="0"/>
              </a:rPr>
              <a:t>c</a:t>
            </a:r>
            <a:r>
              <a:rPr lang="en-US" sz="2800" dirty="0" smtClean="0">
                <a:cs typeface="Courier New" pitchFamily="49" charset="0"/>
              </a:rPr>
              <a:t>, </a:t>
            </a:r>
            <a:r>
              <a:rPr lang="en-US" sz="2800" i="1" dirty="0" smtClean="0">
                <a:cs typeface="Courier New" pitchFamily="49" charset="0"/>
              </a:rPr>
              <a:t>q</a:t>
            </a:r>
            <a:r>
              <a:rPr lang="en-US" sz="2800" dirty="0" smtClean="0">
                <a:cs typeface="Courier New" pitchFamily="49" charset="0"/>
              </a:rPr>
              <a:t>), and integer </a:t>
            </a:r>
            <a:r>
              <a:rPr lang="en-US" sz="2800" i="1" dirty="0" smtClean="0">
                <a:cs typeface="Courier New" pitchFamily="49" charset="0"/>
              </a:rPr>
              <a:t>k</a:t>
            </a:r>
            <a:endParaRPr lang="en-US" dirty="0" smtClean="0"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Find a set of docs </a:t>
            </a:r>
            <a:r>
              <a:rPr lang="en-US" sz="2800" i="1" dirty="0" smtClean="0">
                <a:cs typeface="Courier New" pitchFamily="49" charset="0"/>
              </a:rPr>
              <a:t>S </a:t>
            </a:r>
            <a:r>
              <a:rPr lang="en-US" sz="2800" dirty="0" smtClean="0">
                <a:latin typeface="Cambria Math" pitchFamily="18" charset="0"/>
                <a:cs typeface="Courier New" pitchFamily="49" charset="0"/>
                <a:sym typeface="Symbol"/>
              </a:rPr>
              <a:t></a:t>
            </a:r>
            <a:r>
              <a:rPr lang="en-US" sz="2800" i="1" dirty="0" smtClean="0">
                <a:cs typeface="Courier New" pitchFamily="49" charset="0"/>
                <a:sym typeface="Symbol"/>
              </a:rPr>
              <a:t> D </a:t>
            </a:r>
            <a:r>
              <a:rPr lang="en-US" sz="2800" dirty="0" smtClean="0">
                <a:cs typeface="Courier New" pitchFamily="49" charset="0"/>
                <a:sym typeface="Symbol"/>
              </a:rPr>
              <a:t>with |</a:t>
            </a:r>
            <a:r>
              <a:rPr lang="en-US" sz="2800" i="1" dirty="0" smtClean="0">
                <a:cs typeface="Courier New" pitchFamily="49" charset="0"/>
                <a:sym typeface="Symbol"/>
              </a:rPr>
              <a:t>S</a:t>
            </a:r>
            <a:r>
              <a:rPr lang="en-US" sz="2800" dirty="0" smtClean="0">
                <a:cs typeface="Courier New" pitchFamily="49" charset="0"/>
                <a:sym typeface="Symbol"/>
              </a:rPr>
              <a:t>| = </a:t>
            </a:r>
            <a:r>
              <a:rPr lang="en-US" sz="2800" i="1" dirty="0" smtClean="0">
                <a:cs typeface="Courier New" pitchFamily="49" charset="0"/>
                <a:sym typeface="Symbol"/>
              </a:rPr>
              <a:t>k </a:t>
            </a:r>
            <a:r>
              <a:rPr lang="en-US" sz="2800" dirty="0" smtClean="0">
                <a:cs typeface="Courier New" pitchFamily="49" charset="0"/>
                <a:sym typeface="Symbol"/>
              </a:rPr>
              <a:t>that maximizes</a:t>
            </a:r>
          </a:p>
          <a:p>
            <a:pPr>
              <a:buNone/>
            </a:pPr>
            <a:endParaRPr lang="en-US" sz="2800" dirty="0" smtClean="0">
              <a:cs typeface="Courier New" pitchFamily="49" charset="0"/>
              <a:sym typeface="Symbol"/>
            </a:endParaRPr>
          </a:p>
          <a:p>
            <a:pPr>
              <a:buNone/>
            </a:pPr>
            <a:endParaRPr lang="en-US" sz="2800" dirty="0" smtClean="0"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dirty="0">
                <a:cs typeface="Courier New" pitchFamily="49" charset="0"/>
                <a:sym typeface="Symbol"/>
              </a:rPr>
              <a:t>	</a:t>
            </a:r>
            <a:r>
              <a:rPr lang="en-US" dirty="0" smtClean="0">
                <a:cs typeface="Courier New" pitchFamily="49" charset="0"/>
                <a:sym typeface="Symbol"/>
              </a:rPr>
              <a:t>interpreted as the probability that the set </a:t>
            </a:r>
            <a:r>
              <a:rPr lang="en-US" i="1" dirty="0" smtClean="0">
                <a:cs typeface="Courier New" pitchFamily="49" charset="0"/>
                <a:sym typeface="Symbol"/>
              </a:rPr>
              <a:t>S</a:t>
            </a:r>
            <a:r>
              <a:rPr lang="en-US" dirty="0" smtClean="0">
                <a:cs typeface="Courier New" pitchFamily="49" charset="0"/>
                <a:sym typeface="Symbol"/>
              </a:rPr>
              <a:t> is relevant to the query over all possible intentions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81200" y="3733800"/>
          <a:ext cx="5200650" cy="685800"/>
        </p:xfrm>
        <a:graphic>
          <a:graphicData uri="http://schemas.openxmlformats.org/presentationml/2006/ole">
            <p:oleObj spid="_x0000_s3074" name="Equation" r:id="rId3" imgW="2603160" imgH="342720" progId="Equation.3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572000" y="44958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9200" y="4572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mbria" pitchFamily="18" charset="0"/>
              </a:rPr>
              <a:t>Find at least one relevant doc</a:t>
            </a:r>
            <a:endParaRPr lang="en-US" dirty="0">
              <a:solidFill>
                <a:schemeClr val="accent1"/>
              </a:solidFill>
              <a:latin typeface="Cambria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495800"/>
            <a:ext cx="1143000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4572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Multiple intents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explicit use of taxonomy</a:t>
            </a:r>
          </a:p>
          <a:p>
            <a:pPr lvl="1"/>
            <a:r>
              <a:rPr lang="en-US" dirty="0" smtClean="0"/>
              <a:t>In contrast, similarity-based: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[CG98], [CK06], [RKJ08]</a:t>
            </a:r>
          </a:p>
          <a:p>
            <a:r>
              <a:rPr lang="en-US" dirty="0" smtClean="0"/>
              <a:t>Captures both diversification and doc relevance</a:t>
            </a:r>
          </a:p>
          <a:p>
            <a:pPr lvl="1"/>
            <a:r>
              <a:rPr lang="en-US" dirty="0" smtClean="0"/>
              <a:t>In contrast, coverage-based: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[Z+05], [C+08], [V+08]</a:t>
            </a:r>
          </a:p>
          <a:p>
            <a:r>
              <a:rPr lang="en-US" dirty="0" smtClean="0"/>
              <a:t>Specific form of “loss minimization”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[Z02], [ZL06]</a:t>
            </a:r>
          </a:p>
          <a:p>
            <a:r>
              <a:rPr lang="en-US" dirty="0" smtClean="0">
                <a:ea typeface="Cambria Math"/>
              </a:rPr>
              <a:t>“</a:t>
            </a:r>
            <a:r>
              <a:rPr lang="en-US" dirty="0" smtClean="0">
                <a:solidFill>
                  <a:schemeClr val="accent2"/>
                </a:solidFill>
                <a:ea typeface="Cambria Math"/>
              </a:rPr>
              <a:t>Diminishing returns</a:t>
            </a:r>
            <a:r>
              <a:rPr lang="en-US" dirty="0" smtClean="0">
                <a:ea typeface="Cambria Math"/>
              </a:rPr>
              <a:t>” for docs w/ the same intent</a:t>
            </a:r>
          </a:p>
          <a:p>
            <a:r>
              <a:rPr lang="en-US" dirty="0" smtClean="0"/>
              <a:t>Objective is order-independent</a:t>
            </a:r>
          </a:p>
          <a:p>
            <a:pPr lvl="1"/>
            <a:r>
              <a:rPr lang="en-US" dirty="0" smtClean="0"/>
              <a:t>Assumes that all users read </a:t>
            </a:r>
            <a:r>
              <a:rPr lang="en-US" i="1" dirty="0" smtClean="0"/>
              <a:t>k</a:t>
            </a:r>
            <a:r>
              <a:rPr lang="en-US" dirty="0" smtClean="0"/>
              <a:t> results</a:t>
            </a:r>
            <a:endParaRPr lang="en-US" i="1" dirty="0" smtClean="0"/>
          </a:p>
          <a:p>
            <a:pPr lvl="1"/>
            <a:r>
              <a:rPr lang="en-US" dirty="0" smtClean="0"/>
              <a:t>May want to optimize </a:t>
            </a:r>
            <a:r>
              <a:rPr lang="en-US" dirty="0" smtClean="0">
                <a:latin typeface="Cambria Math" pitchFamily="18" charset="0"/>
                <a:sym typeface="Symbol"/>
              </a:rPr>
              <a:t></a:t>
            </a:r>
            <a:r>
              <a:rPr lang="en-US" i="1" baseline="-25000" dirty="0" smtClean="0">
                <a:latin typeface="Cambria Math" pitchFamily="18" charset="0"/>
                <a:sym typeface="Symbol"/>
              </a:rPr>
              <a:t>k</a:t>
            </a:r>
            <a:r>
              <a:rPr lang="en-US" baseline="-25000" dirty="0" smtClean="0">
                <a:latin typeface="Cambria Math" pitchFamily="18" charset="0"/>
                <a:sym typeface="Symbol"/>
              </a:rPr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 | </a:t>
            </a:r>
            <a:r>
              <a:rPr lang="en-US" i="1" dirty="0" smtClean="0"/>
              <a:t>q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 formulation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Theoretical analysis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Metrics to measure diversity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Experiments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FIRSTSAIEONG@YFUTEG0FUVWYY577" val="33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1 - V(d_1, d_2 | q, c) = (1 - V(d_1 | q, c))(1 - V(d_2 | q, c)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1"/>
  <p:tag name="PICTUREFILESIZE" val="151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P(S \cup \{d\} | q) - P(S | q) \geq P(T \cup \{d\}) - P(T | q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4"/>
  <p:tag name="PICTUREFILESIZE" val="1556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\begin{align*}&#10;\text{DCG}(S,k) &amp;= \sum_{j=1}^k f(\text{relevance}(S_j)) / \text{discount}(j)\\&#10;\text{NDCG}(S, k) &amp;= \text{DCG}(S, k) / \max_R \text{DCG}(R, k)&#10;\end{align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10"/>
  <p:tag name="PICTUREFILESIZE" val="1778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$\text{NDCG-IA}(S, k) = \sum_c P(c | q) \text{NDCG}(S, k | c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88"/>
  <p:tag name="PICTUREFILESIZE" val="940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7593</TotalTime>
  <Words>1196</Words>
  <Application>Microsoft Office PowerPoint</Application>
  <PresentationFormat>On-screen Show (4:3)</PresentationFormat>
  <Paragraphs>220</Paragraphs>
  <Slides>26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Diversifying Search Results</vt:lpstr>
      <vt:lpstr>Ambiguity and Diversification</vt:lpstr>
      <vt:lpstr>Ambiguity and Diversification</vt:lpstr>
      <vt:lpstr>Intuition behind Our Approach</vt:lpstr>
      <vt:lpstr>Outline</vt:lpstr>
      <vt:lpstr>Assumptions</vt:lpstr>
      <vt:lpstr>Problem Statement</vt:lpstr>
      <vt:lpstr>Discussion of Objective</vt:lpstr>
      <vt:lpstr>Outline</vt:lpstr>
      <vt:lpstr>Properties of the Objective</vt:lpstr>
      <vt:lpstr>A Greedy Algorithm</vt:lpstr>
      <vt:lpstr>A Greedy Algorithm</vt:lpstr>
      <vt:lpstr>Formal Claims</vt:lpstr>
      <vt:lpstr>Outline</vt:lpstr>
      <vt:lpstr>How to Measure Success?</vt:lpstr>
      <vt:lpstr>Generalizing Relevance Metrics</vt:lpstr>
      <vt:lpstr>Outline</vt:lpstr>
      <vt:lpstr>Setup</vt:lpstr>
      <vt:lpstr>Experiment Detail</vt:lpstr>
      <vt:lpstr>NDCG-IA</vt:lpstr>
      <vt:lpstr>MAP-IA and MRR-IA</vt:lpstr>
      <vt:lpstr>Evaluation using Mechanical Turk</vt:lpstr>
      <vt:lpstr>Evaluation using Mechanical Turk</vt:lpstr>
      <vt:lpstr>Concluding Remarks</vt:lpstr>
      <vt:lpstr>Future Work</vt:lpstr>
      <vt:lpstr>Thanks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 Diversification</dc:title>
  <dc:creator>sreenig</dc:creator>
  <cp:lastModifiedBy>Samuel Ieong</cp:lastModifiedBy>
  <cp:revision>330</cp:revision>
  <dcterms:created xsi:type="dcterms:W3CDTF">2008-01-31T17:28:06Z</dcterms:created>
  <dcterms:modified xsi:type="dcterms:W3CDTF">2009-02-10T08:03:53Z</dcterms:modified>
</cp:coreProperties>
</file>