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293" r:id="rId2"/>
    <p:sldId id="315" r:id="rId3"/>
    <p:sldId id="294" r:id="rId4"/>
    <p:sldId id="298" r:id="rId5"/>
    <p:sldId id="296" r:id="rId6"/>
    <p:sldId id="299" r:id="rId7"/>
    <p:sldId id="313" r:id="rId8"/>
    <p:sldId id="314" r:id="rId9"/>
    <p:sldId id="297" r:id="rId10"/>
    <p:sldId id="300" r:id="rId11"/>
    <p:sldId id="301" r:id="rId12"/>
    <p:sldId id="302" r:id="rId13"/>
    <p:sldId id="306" r:id="rId14"/>
    <p:sldId id="307" r:id="rId15"/>
    <p:sldId id="308" r:id="rId16"/>
    <p:sldId id="303" r:id="rId17"/>
    <p:sldId id="309" r:id="rId18"/>
    <p:sldId id="310" r:id="rId19"/>
    <p:sldId id="311" r:id="rId20"/>
    <p:sldId id="295" r:id="rId21"/>
    <p:sldId id="316" r:id="rId2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66"/>
    <a:srgbClr val="FFFFFF"/>
    <a:srgbClr val="99FFCC"/>
    <a:srgbClr val="0000FF"/>
    <a:srgbClr val="FF0000"/>
    <a:srgbClr val="6600CC"/>
    <a:srgbClr val="000066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7248" autoAdjust="0"/>
  </p:normalViewPr>
  <p:slideViewPr>
    <p:cSldViewPr>
      <p:cViewPr>
        <p:scale>
          <a:sx n="100" d="100"/>
          <a:sy n="100" d="100"/>
        </p:scale>
        <p:origin x="-88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fld id="{A7AF7724-9617-E04A-84C9-0FBFE268C7F1}" type="datetime1">
              <a:rPr lang="en-US"/>
              <a:pPr>
                <a:defRPr/>
              </a:pPr>
              <a:t>2/10/09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fld id="{62F69026-64E9-0747-AC9D-35D172361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66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8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40788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" charset="0"/>
              </a:defRPr>
            </a:lvl1pPr>
          </a:lstStyle>
          <a:p>
            <a:pPr>
              <a:defRPr/>
            </a:pPr>
            <a:fld id="{FF5D964D-A443-424E-A793-0F9ACC22C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>
                <a:latin typeface="Times" pitchFamily="-111" charset="0"/>
                <a:ea typeface="ＭＳ Ｐゴシック" pitchFamily="-111" charset="-128"/>
                <a:cs typeface="ＭＳ Ｐゴシック" pitchFamily="-111" charset="-128"/>
              </a:rPr>
              <a:t>binary judgments</a:t>
            </a:r>
            <a:endParaRPr lang="en-US" dirty="0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09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ＭＳ Ｐゴシック" pitchFamily="-111" charset="-128"/>
              </a:rPr>
              <a:t>Other uses: bilingual user advertising</a:t>
            </a:r>
          </a:p>
          <a:p>
            <a:endParaRPr lang="en-US" dirty="0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46A01-0597-644B-A943-C1271F1B1AA9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/>
              <a:t>Mention the ad connection to explain why the taxonomy is populated with bid phrases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B4876-A623-6142-ABE9-12A8A9F6F441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Mention the ad connection to explain why the taxonomy is populated with bid phrases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AA301-7368-C545-82BD-CA460F211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2CD6-9D43-A443-9A1D-FA238B592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84138"/>
            <a:ext cx="2071687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84138"/>
            <a:ext cx="6065838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B57BB-40DF-C848-8272-51BAA61EF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200" y="6553200"/>
            <a:ext cx="2667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000">
              <a:latin typeface="Times" pitchFamily="-109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-109" charset="0"/>
              </a:defRPr>
            </a:lvl1pPr>
          </a:lstStyle>
          <a:p>
            <a:fld id="{DD52B1FB-B659-2A45-A480-0522702A3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14213-AD77-AD4C-BA05-ED0593E76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A87AF-E61B-F948-8C1C-9181890A4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5446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138" y="1600200"/>
            <a:ext cx="3954462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C1480-4812-6E41-A387-232E1C88D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B50F3-3A06-BF48-B4D4-19E62C2D8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EC44-D2D6-694D-8F85-9D0CA849A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D60FB-639A-704C-8B6B-B21B73264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9496C-B24E-5B45-A143-CC7BC51AF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A5116-17E6-F546-BE93-31FA84DAB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84138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613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i="1">
                <a:latin typeface="Arial" charset="0"/>
              </a:defRPr>
            </a:lvl1pPr>
          </a:lstStyle>
          <a:p>
            <a:pPr>
              <a:defRPr/>
            </a:pPr>
            <a:fld id="{3826FEA6-2F50-A642-A43D-80EA8637B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B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EDA625F-EFA6-C845-B24F-4EB104D51889}" type="slidenum">
              <a:rPr lang="en-US">
                <a:latin typeface="Arial" pitchFamily="-111" charset="0"/>
              </a:rPr>
              <a:pPr/>
              <a:t>1</a:t>
            </a:fld>
            <a:endParaRPr lang="en-US">
              <a:latin typeface="Arial" pitchFamily="-111" charset="0"/>
            </a:endParaRPr>
          </a:p>
        </p:txBody>
      </p:sp>
      <p:pic>
        <p:nvPicPr>
          <p:cNvPr id="1536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6200" y="2819400"/>
            <a:ext cx="9067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15000"/>
              </a:spcBef>
            </a:pPr>
            <a:r>
              <a:rPr lang="en-US" sz="3200" b="1">
                <a:solidFill>
                  <a:srgbClr val="7B0099"/>
                </a:solidFill>
              </a:rPr>
              <a:t>Cross-Language Query Classification </a:t>
            </a:r>
          </a:p>
          <a:p>
            <a:pPr algn="ctr">
              <a:spcBef>
                <a:spcPct val="15000"/>
              </a:spcBef>
            </a:pPr>
            <a:r>
              <a:rPr lang="en-US" sz="3200" b="1">
                <a:solidFill>
                  <a:srgbClr val="7B0099"/>
                </a:solidFill>
              </a:rPr>
              <a:t>using Web Search for Exogenous Knowledge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4114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 smtClean="0"/>
              <a:t>Xuerui</a:t>
            </a:r>
            <a:r>
              <a:rPr lang="en-US" sz="2400" dirty="0" smtClean="0"/>
              <a:t> Wang, Andrei </a:t>
            </a:r>
            <a:r>
              <a:rPr lang="en-US" sz="2400" dirty="0"/>
              <a:t>Broder, Evgeniy Gabrilovich,</a:t>
            </a:r>
          </a:p>
          <a:p>
            <a:pPr algn="ctr">
              <a:spcBef>
                <a:spcPct val="50000"/>
              </a:spcBef>
            </a:pPr>
            <a:r>
              <a:rPr lang="en-US" sz="2400" b="1" dirty="0"/>
              <a:t>Vanja Josifovski</a:t>
            </a:r>
            <a:r>
              <a:rPr lang="en-US" sz="2400" dirty="0"/>
              <a:t>, Bo Pang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971800" y="5410200"/>
            <a:ext cx="308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800080"/>
                </a:solidFill>
              </a:rPr>
              <a:t>Yahoo! Research</a:t>
            </a:r>
            <a:endParaRPr lang="en-US" sz="28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Back to Query Classification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3434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Use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32 search 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result pages</a:t>
            </a:r>
          </a:p>
          <a:p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Machine translation systems:</a:t>
            </a: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</a:p>
          <a:p>
            <a:pPr lvl="1"/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Google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Translate,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</a:p>
          <a:p>
            <a:pPr lvl="1"/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Babel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Fish,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</a:p>
          <a:p>
            <a:pPr lvl="1"/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Per-word dictionary </a:t>
            </a: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lookup</a:t>
            </a:r>
            <a:endParaRPr lang="en-US" sz="20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Votes 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from individual search results and predict top classes</a:t>
            </a:r>
          </a:p>
          <a:p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Human editors judge each prediction as correct or incorrect</a:t>
            </a:r>
            <a:endParaRPr lang="en-US" sz="1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609725" y="5008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 txBox="1">
            <a:spLocks noGrp="1"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BDD6929C-A07C-E641-A5F5-79765CE51085}" type="slidenum">
              <a:rPr lang="en-US" sz="1000" b="1" i="1"/>
              <a:pPr/>
              <a:t>11</a:t>
            </a:fld>
            <a:endParaRPr lang="en-US" sz="1000" b="1" i="1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Data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 Sets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Stratified sampling: </a:t>
            </a:r>
          </a:p>
          <a:p>
            <a:pPr>
              <a:lnSpc>
                <a:spcPct val="90000"/>
              </a:lnSpc>
              <a:buFont typeface="Times" pitchFamily="-111" charset="0"/>
              <a:buChar char="•"/>
            </a:pP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Divide query log into ten deciles by query frequency (in log scale)</a:t>
            </a:r>
          </a:p>
          <a:p>
            <a:pPr>
              <a:lnSpc>
                <a:spcPct val="90000"/>
              </a:lnSpc>
              <a:buFont typeface="Times" pitchFamily="-111" charset="0"/>
              <a:buChar char="•"/>
            </a:pP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Randomly sample the same number of queries from each </a:t>
            </a:r>
            <a:r>
              <a:rPr lang="en-US" sz="2800" dirty="0" err="1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decile</a:t>
            </a: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C200</a:t>
            </a: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: 200 queries from a large-scale Chinese query log (20 per </a:t>
            </a:r>
            <a:r>
              <a:rPr lang="en-US" sz="2800" dirty="0" err="1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decile</a:t>
            </a: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C1000</a:t>
            </a: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: 1000 queries from the same Chinese query log (100 per </a:t>
            </a:r>
            <a:r>
              <a:rPr lang="en-US" sz="2800" dirty="0" err="1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decile</a:t>
            </a: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R100</a:t>
            </a: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: 100 queries from a large-scale Russian query log (10 per </a:t>
            </a:r>
            <a:r>
              <a:rPr lang="en-US" sz="2800" dirty="0" err="1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decile</a:t>
            </a:r>
            <a:r>
              <a:rPr lang="en-US" sz="28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39925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Experimental Results on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C200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(I)</a:t>
            </a:r>
          </a:p>
        </p:txBody>
      </p:sp>
      <p:sp>
        <p:nvSpPr>
          <p:cNvPr id="31747" name="Rectangle 10"/>
          <p:cNvSpPr>
            <a:spLocks noChangeArrowheads="1"/>
          </p:cNvSpPr>
          <p:nvPr/>
        </p:nvSpPr>
        <p:spPr bwMode="auto">
          <a:xfrm>
            <a:off x="304800" y="4572000"/>
            <a:ext cx="83820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Courier New" pitchFamily="-111" charset="0"/>
              <a:buNone/>
            </a:pPr>
            <a:r>
              <a:rPr lang="en-US" sz="2000"/>
              <a:t>Two editors independently judge each prediction as correct or incorrect</a:t>
            </a:r>
          </a:p>
          <a:p>
            <a:pPr>
              <a:buFont typeface="Courier New" pitchFamily="-111" charset="0"/>
              <a:buNone/>
            </a:pPr>
            <a:r>
              <a:rPr lang="en-US" sz="2000"/>
              <a:t>Logical AND/OR of two editors’ judgments</a:t>
            </a:r>
          </a:p>
          <a:p>
            <a:pPr>
              <a:buFont typeface="Courier New" pitchFamily="-111" charset="0"/>
              <a:buNone/>
            </a:pPr>
            <a:r>
              <a:rPr lang="en-US" sz="2000"/>
              <a:t>One-tail paired </a:t>
            </a:r>
            <a:r>
              <a:rPr lang="en-US" sz="2000" i="1"/>
              <a:t>t</a:t>
            </a:r>
            <a:r>
              <a:rPr lang="en-US" sz="2000"/>
              <a:t>-test (</a:t>
            </a:r>
            <a:r>
              <a:rPr lang="en-US" sz="2000" i="1"/>
              <a:t>p</a:t>
            </a:r>
            <a:r>
              <a:rPr lang="en-US" sz="2000"/>
              <a:t>-value &lt; 0.05)</a:t>
            </a:r>
          </a:p>
          <a:p>
            <a:pPr lvl="1"/>
            <a:r>
              <a:rPr lang="en-US" sz="2000"/>
              <a:t>“*”:  Jasper &gt; Baseline</a:t>
            </a:r>
          </a:p>
          <a:p>
            <a:pPr lvl="1"/>
            <a:r>
              <a:rPr lang="en-US" sz="2000"/>
              <a:t>“+”: GoogleTranslate &gt; Babelfish</a:t>
            </a:r>
          </a:p>
          <a:p>
            <a:pPr lvl="1"/>
            <a:r>
              <a:rPr lang="en-US" sz="2000"/>
              <a:t>“</a:t>
            </a:r>
            <a:r>
              <a:rPr lang="en-US" sz="1600">
                <a:sym typeface="Symbol" pitchFamily="-111" charset="2"/>
              </a:rPr>
              <a:t></a:t>
            </a:r>
            <a:r>
              <a:rPr lang="en-US" sz="2000">
                <a:sym typeface="Monotype Sorts" pitchFamily="-111" charset="2"/>
              </a:rPr>
              <a:t>”: Babelfish &gt; Dictionary</a:t>
            </a:r>
          </a:p>
          <a:p>
            <a:pPr>
              <a:buFont typeface="Courier New" pitchFamily="-111" charset="0"/>
              <a:buChar char="o"/>
            </a:pPr>
            <a:endParaRPr lang="en-US" sz="2000"/>
          </a:p>
          <a:p>
            <a:endParaRPr lang="en-US"/>
          </a:p>
          <a:p>
            <a:pPr>
              <a:buFont typeface="Arial" pitchFamily="-111" charset="0"/>
              <a:buChar char="•"/>
            </a:pPr>
            <a:endParaRPr lang="en-US"/>
          </a:p>
        </p:txBody>
      </p:sp>
      <p:pic>
        <p:nvPicPr>
          <p:cNvPr id="31748" name="Picture 7" descr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87693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9"/>
          <p:cNvSpPr>
            <a:spLocks noChangeArrowheads="1"/>
          </p:cNvSpPr>
          <p:nvPr/>
        </p:nvSpPr>
        <p:spPr bwMode="auto">
          <a:xfrm>
            <a:off x="34925" y="4932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Experimental Results on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C200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(II)</a:t>
            </a:r>
          </a:p>
        </p:txBody>
      </p:sp>
      <p:sp>
        <p:nvSpPr>
          <p:cNvPr id="33795" name="Rectangle 10"/>
          <p:cNvSpPr>
            <a:spLocks noChangeArrowheads="1"/>
          </p:cNvSpPr>
          <p:nvPr/>
        </p:nvSpPr>
        <p:spPr bwMode="auto">
          <a:xfrm>
            <a:off x="304800" y="4572000"/>
            <a:ext cx="8610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111" charset="0"/>
              <a:buChar char="•"/>
            </a:pP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 With the same machine translation system, Jasper consistently and significantly outperforms the baseline (denoted by *)</a:t>
            </a:r>
          </a:p>
          <a:p>
            <a:pPr>
              <a:buFont typeface="Arial" pitchFamily="-111" charset="0"/>
              <a:buChar char="•"/>
            </a:pP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 This improvement holds regardless of the MT system used.</a:t>
            </a:r>
          </a:p>
          <a:p>
            <a:pPr>
              <a:buFont typeface="Arial" pitchFamily="-111" charset="0"/>
              <a:buNone/>
            </a:pPr>
            <a:endParaRPr lang="en-US">
              <a:latin typeface="Helvetica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33796" name="Picture 4" descr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87693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925" y="4932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Experimental Results on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C200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(III)</a:t>
            </a:r>
          </a:p>
        </p:txBody>
      </p:sp>
      <p:sp>
        <p:nvSpPr>
          <p:cNvPr id="35843" name="Rectangle 10"/>
          <p:cNvSpPr>
            <a:spLocks noChangeArrowheads="1"/>
          </p:cNvSpPr>
          <p:nvPr/>
        </p:nvSpPr>
        <p:spPr bwMode="auto">
          <a:xfrm>
            <a:off x="152400" y="4572000"/>
            <a:ext cx="8991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11" charset="0"/>
              <a:buChar char="•"/>
            </a:pP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Quality of MT system impacts the performance of both Jasper and the baseline. </a:t>
            </a:r>
          </a:p>
          <a:p>
            <a:pPr marL="457200" indent="-457200">
              <a:buFont typeface="Arial" pitchFamily="-111" charset="0"/>
              <a:buChar char="•"/>
            </a:pP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GoogleTranslate is significantly (denoted by +) better than Babelfish, and Babelfish in turn significantly (denoted by </a:t>
            </a: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</a:t>
            </a: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) better than Dictionary lookup.</a:t>
            </a:r>
            <a:endParaRPr lang="en-US"/>
          </a:p>
          <a:p>
            <a:pPr marL="457200" indent="-457200">
              <a:buFont typeface="Arial" pitchFamily="-111" charset="0"/>
              <a:buChar char="•"/>
            </a:pP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Worst performance of Jasper (with Dictionary) is still better than the best baseline (with GoogleTranslate)</a:t>
            </a:r>
          </a:p>
          <a:p>
            <a:pPr marL="457200" indent="-457200">
              <a:buFont typeface="Arial" pitchFamily="-111" charset="0"/>
              <a:buChar char="•"/>
            </a:pP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Even with a simple bilingual dictionary, Jasper gives decent performance.</a:t>
            </a:r>
          </a:p>
        </p:txBody>
      </p:sp>
      <p:pic>
        <p:nvPicPr>
          <p:cNvPr id="35844" name="Picture 4" descr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87693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4925" y="4932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6962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Experimental Results on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C200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(IV)</a:t>
            </a:r>
          </a:p>
        </p:txBody>
      </p:sp>
      <p:sp>
        <p:nvSpPr>
          <p:cNvPr id="37891" name="Rectangle 10"/>
          <p:cNvSpPr>
            <a:spLocks noChangeArrowheads="1"/>
          </p:cNvSpPr>
          <p:nvPr/>
        </p:nvSpPr>
        <p:spPr bwMode="auto">
          <a:xfrm>
            <a:off x="0" y="4572000"/>
            <a:ext cx="9144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111" charset="0"/>
              <a:buChar char="•"/>
            </a:pPr>
            <a:r>
              <a:rPr lang="en-US"/>
              <a:t>Without search results, translating queries using GoogleTranslate, the performance is much worse (</a:t>
            </a:r>
            <a:r>
              <a:rPr lang="en-US" b="1"/>
              <a:t>last column</a:t>
            </a:r>
            <a:r>
              <a:rPr lang="en-US"/>
              <a:t>)</a:t>
            </a:r>
          </a:p>
          <a:p>
            <a:pPr marL="457200" indent="-457200">
              <a:buFont typeface="Times" pitchFamily="-111" charset="0"/>
              <a:buChar char="•"/>
            </a:pPr>
            <a:r>
              <a:rPr lang="en-US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Conclusions are the same whether we use logical OR or logical AND to combine two editorial judgments, i.e., they are not affected by how strict the editorial judgment is.</a:t>
            </a:r>
            <a:endParaRPr lang="en-US"/>
          </a:p>
          <a:p>
            <a:pPr marL="457200" indent="-457200">
              <a:buFont typeface="Courier New" pitchFamily="-111" charset="0"/>
              <a:buChar char="•"/>
            </a:pPr>
            <a:endParaRPr lang="en-US"/>
          </a:p>
        </p:txBody>
      </p:sp>
      <p:pic>
        <p:nvPicPr>
          <p:cNvPr id="37892" name="Picture 4" descr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87693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4925" y="4932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Selected Examples</a:t>
            </a:r>
          </a:p>
        </p:txBody>
      </p:sp>
      <p:pic>
        <p:nvPicPr>
          <p:cNvPr id="39939" name="Picture 7" descr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8"/>
          <p:cNvSpPr>
            <a:spLocks noChangeArrowheads="1"/>
          </p:cNvSpPr>
          <p:nvPr/>
        </p:nvSpPr>
        <p:spPr bwMode="auto">
          <a:xfrm>
            <a:off x="2057400" y="4648200"/>
            <a:ext cx="514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GoogleTranslate (G), Babelfish (B), and Dictionary (D)</a:t>
            </a:r>
            <a:r>
              <a:rPr lang="en-US" sz="240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Experimental Results on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C1000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and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 R100</a:t>
            </a: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1987" name="Rectangle 10"/>
          <p:cNvSpPr>
            <a:spLocks noChangeArrowheads="1"/>
          </p:cNvSpPr>
          <p:nvPr/>
        </p:nvSpPr>
        <p:spPr bwMode="auto">
          <a:xfrm>
            <a:off x="533400" y="35814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111" charset="0"/>
              <a:buChar char="•"/>
            </a:pPr>
            <a:r>
              <a:rPr lang="en-US"/>
              <a:t>Conclusions are the same for both Chinese and Russian.</a:t>
            </a:r>
          </a:p>
          <a:p>
            <a:pPr marL="457200" indent="-457200">
              <a:buFont typeface="Times" pitchFamily="-111" charset="0"/>
              <a:buChar char="•"/>
            </a:pPr>
            <a:r>
              <a:rPr lang="en-US"/>
              <a:t>Better results for Russian due to better translation (language similarity).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34925" y="4932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571625" y="2760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533400" y="27432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/>
            <a:r>
              <a:rPr lang="en-US" sz="2000"/>
              <a:t>“*”:  Jasper &gt; Baseline 	“+”: GoogleTranslate &gt; Babelfish</a:t>
            </a:r>
            <a:endParaRPr lang="en-US"/>
          </a:p>
        </p:txBody>
      </p:sp>
      <p:pic>
        <p:nvPicPr>
          <p:cNvPr id="41991" name="Picture 11" descr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86106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Rectangle 14"/>
          <p:cNvSpPr>
            <a:spLocks noChangeArrowheads="1"/>
          </p:cNvSpPr>
          <p:nvPr/>
        </p:nvSpPr>
        <p:spPr bwMode="auto">
          <a:xfrm>
            <a:off x="3794125" y="573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Stratified Analysis of Query Frequency</a:t>
            </a:r>
          </a:p>
        </p:txBody>
      </p:sp>
      <p:sp>
        <p:nvSpPr>
          <p:cNvPr id="44035" name="Rectangle 10"/>
          <p:cNvSpPr>
            <a:spLocks noChangeArrowheads="1"/>
          </p:cNvSpPr>
          <p:nvPr/>
        </p:nvSpPr>
        <p:spPr bwMode="auto">
          <a:xfrm>
            <a:off x="533400" y="4876800"/>
            <a:ext cx="8001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111" charset="0"/>
              <a:buChar char="•"/>
            </a:pPr>
            <a:r>
              <a:rPr lang="en-US"/>
              <a:t>Jasper is more robust than Basline to query frequency</a:t>
            </a:r>
          </a:p>
          <a:p>
            <a:pPr marL="457200" indent="-457200">
              <a:buFont typeface="Times" pitchFamily="-111" charset="0"/>
              <a:buChar char="•"/>
            </a:pPr>
            <a:r>
              <a:rPr lang="en-US"/>
              <a:t>Superiority of Jasper holds across decile</a:t>
            </a:r>
          </a:p>
          <a:p>
            <a:pPr marL="457200" indent="-457200">
              <a:buFont typeface="Times" pitchFamily="-111" charset="0"/>
              <a:buChar char="•"/>
            </a:pPr>
            <a:r>
              <a:rPr lang="en-US"/>
              <a:t>Very frequent queries are easy to translate by any MT system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4925" y="4932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71625" y="2760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794125" y="573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9" name="Picture 10" descr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7773988" cy="343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Other Experiments (what did not work)</a:t>
            </a:r>
          </a:p>
        </p:txBody>
      </p:sp>
      <p:sp>
        <p:nvSpPr>
          <p:cNvPr id="46083" name="Rectangle 10"/>
          <p:cNvSpPr>
            <a:spLocks noChangeArrowheads="1"/>
          </p:cNvSpPr>
          <p:nvPr/>
        </p:nvSpPr>
        <p:spPr bwMode="auto">
          <a:xfrm>
            <a:off x="457200" y="1828800"/>
            <a:ext cx="8001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111" charset="0"/>
              <a:buChar char="•"/>
            </a:pPr>
            <a:r>
              <a:rPr lang="en-US" sz="2400" dirty="0"/>
              <a:t>Combining Jasper and baseline, taking advantage of evidence at both sides, hurts the performance.</a:t>
            </a:r>
          </a:p>
          <a:p>
            <a:pPr marL="457200" indent="-457200">
              <a:buFont typeface="Times" pitchFamily="-111" charset="0"/>
              <a:buChar char="•"/>
            </a:pPr>
            <a:endParaRPr lang="en-US" sz="2400" dirty="0"/>
          </a:p>
          <a:p>
            <a:pPr marL="457200" indent="-457200">
              <a:buFont typeface="Times" pitchFamily="-111" charset="0"/>
              <a:buChar char="•"/>
            </a:pPr>
            <a:r>
              <a:rPr lang="en-US" sz="2400" dirty="0"/>
              <a:t>Combing different MT systems does not work</a:t>
            </a:r>
          </a:p>
          <a:p>
            <a:pPr marL="914400" lvl="1" indent="-457200">
              <a:buFont typeface="Times" pitchFamily="-111" charset="0"/>
              <a:buNone/>
            </a:pPr>
            <a:r>
              <a:rPr lang="en-US" sz="2400" dirty="0"/>
              <a:t>- Macro-combination of votes of translated results</a:t>
            </a:r>
          </a:p>
          <a:p>
            <a:pPr marL="914400" lvl="1" indent="-457200">
              <a:buFont typeface="Times" pitchFamily="-111" charset="0"/>
              <a:buNone/>
            </a:pPr>
            <a:r>
              <a:rPr lang="en-US" sz="2400" dirty="0"/>
              <a:t>- Micro-combination of translated results directly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4925" y="4932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71625" y="2760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794125" y="573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84138"/>
            <a:ext cx="7391400" cy="1143000"/>
          </a:xfrm>
        </p:spPr>
        <p:txBody>
          <a:bodyPr/>
          <a:lstStyle/>
          <a:p>
            <a:r>
              <a:rPr lang="en-US" dirty="0" smtClean="0"/>
              <a:t>Motivation: Query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query classification an essential task in understanding user intent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chemeClr val="folHlink"/>
                </a:solidFill>
              </a:rPr>
              <a:t>Blue Lithium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chemeClr val="folHlink"/>
                </a:solidFill>
              </a:rPr>
              <a:t>Heavy Water</a:t>
            </a:r>
          </a:p>
          <a:p>
            <a:pPr lvl="1">
              <a:lnSpc>
                <a:spcPct val="90000"/>
              </a:lnSpc>
            </a:pPr>
            <a:r>
              <a:rPr lang="en-US" i="1" dirty="0" smtClean="0">
                <a:solidFill>
                  <a:schemeClr val="folHlink"/>
                </a:solidFill>
              </a:rPr>
              <a:t>ex560lu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Several applications: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Advertising [Broder et al SIGIR2007, CIKM2008]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Web search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High granularity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014213-AD77-AD4C-BA05-ED0593E7659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CE2DF3-5ACC-7E4D-B7E7-445C694D7340}" type="slidenum">
              <a:rPr lang="en-US">
                <a:latin typeface="Arial" pitchFamily="-111" charset="0"/>
              </a:rPr>
              <a:pPr/>
              <a:t>20</a:t>
            </a:fld>
            <a:endParaRPr lang="en-US">
              <a:latin typeface="Arial" pitchFamily="-111" charset="0"/>
            </a:endParaRP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1" charset="-128"/>
                <a:cs typeface="ＭＳ Ｐゴシック" pitchFamily="-111" charset="-128"/>
              </a:rPr>
              <a:t>Conclusions</a:t>
            </a:r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A method for low-cost bootstrap of query classification in foreign languages.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A good start for small markets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Blind relevance feedback in the query’s native language significantly reduces the impact of erroneous MT.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Helvetica" pitchFamily="-111" charset="0"/>
                <a:ea typeface="ＭＳ Ｐゴシック" pitchFamily="-111" charset="-128"/>
                <a:cs typeface="ＭＳ Ｐゴシック" pitchFamily="-111" charset="-128"/>
              </a:rPr>
              <a:t>Perform MT on a lower information density area.</a:t>
            </a:r>
            <a:endParaRPr lang="en-US" sz="16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For two foreign languages Jasper outperforms the baseline regardless of MT system.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Performance consistent across query frequencies</a:t>
            </a:r>
          </a:p>
        </p:txBody>
      </p:sp>
      <p:sp>
        <p:nvSpPr>
          <p:cNvPr id="48133" name="Rectangle 1031"/>
          <p:cNvSpPr>
            <a:spLocks noChangeArrowheads="1"/>
          </p:cNvSpPr>
          <p:nvPr/>
        </p:nvSpPr>
        <p:spPr bwMode="auto">
          <a:xfrm>
            <a:off x="5724525" y="5097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36938"/>
            <a:ext cx="9144000" cy="1447800"/>
          </a:xfrm>
        </p:spPr>
        <p:txBody>
          <a:bodyPr/>
          <a:lstStyle/>
          <a:p>
            <a:pPr eaLnBrk="1" hangingPunct="1"/>
            <a:r>
              <a:rPr lang="en-US" sz="6000" dirty="0"/>
              <a:t>Thank you!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2800" dirty="0" smtClean="0"/>
              <a:t>Vanja Josifovski</a:t>
            </a:r>
            <a:br>
              <a:rPr lang="en-US" sz="2800" dirty="0" smtClean="0"/>
            </a:br>
            <a:r>
              <a:rPr lang="en-US" sz="2800" dirty="0" smtClean="0"/>
              <a:t>http</a:t>
            </a:r>
            <a:r>
              <a:rPr lang="en-US" sz="2800" dirty="0"/>
              <a:t>://</a:t>
            </a:r>
            <a:r>
              <a:rPr lang="en-US" sz="2800" dirty="0" err="1"/>
              <a:t>research.yahoo.</a:t>
            </a:r>
            <a:r>
              <a:rPr lang="en-US" sz="2800" dirty="0" err="1" smtClean="0"/>
              <a:t>com/vanja_josifovski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144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C49EE1-3AC3-B14A-B327-F1F83B75DFF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0E67C6-145C-744A-A9C6-453EBDA906C6}" type="slidenum">
              <a:rPr lang="en-US">
                <a:latin typeface="Arial" pitchFamily="-111" charset="0"/>
              </a:rPr>
              <a:pPr/>
              <a:t>3</a:t>
            </a:fld>
            <a:endParaRPr lang="en-US">
              <a:latin typeface="Arial" pitchFamily="-111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The Other Web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Non-English Web growing at a fast pace:</a:t>
            </a:r>
          </a:p>
          <a:p>
            <a:pPr lvl="1">
              <a:lnSpc>
                <a:spcPct val="90000"/>
              </a:lnSpc>
            </a:pPr>
            <a:r>
              <a:rPr lang="en-US" sz="2353" dirty="0" smtClean="0"/>
              <a:t>210M Chinese Internet users, compared to 218M in the US (2008)</a:t>
            </a:r>
          </a:p>
          <a:p>
            <a:pPr lvl="1">
              <a:lnSpc>
                <a:spcPct val="90000"/>
              </a:lnSpc>
            </a:pPr>
            <a:r>
              <a:rPr lang="en-US" sz="2353" dirty="0" smtClean="0"/>
              <a:t>Potential for growth much larger than in the English speaking countries</a:t>
            </a:r>
          </a:p>
          <a:p>
            <a:pPr lvl="1">
              <a:lnSpc>
                <a:spcPct val="90000"/>
              </a:lnSpc>
            </a:pPr>
            <a:r>
              <a:rPr lang="en-US" sz="2353" dirty="0" smtClean="0"/>
              <a:t>Fragmented markets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pitchFamily="-111" charset="-128"/>
              </a:rPr>
              <a:t>Most of the available language processing resources in English: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ODP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KDD Cup 2005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Our previous work: 6K node taxonomy for query classification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Building taxonomies from scratch for all non-English languages? 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-111" charset="-122"/>
                <a:cs typeface="宋体" pitchFamily="-111" charset="-122"/>
              </a:rPr>
              <a:t>Key issue: training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 txBox="1">
            <a:spLocks noGrp="1"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919C4B2A-80B0-ED43-8654-F2A6A50B30EA}" type="slidenum">
              <a:rPr lang="en-US" sz="1000" b="1" i="1"/>
              <a:pPr/>
              <a:t>4</a:t>
            </a:fld>
            <a:endParaRPr lang="en-US" sz="1000" b="1" i="1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Reuse of English Taxonomies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0010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-111" charset="-128"/>
              </a:rPr>
              <a:t>In many cases a large portion of the taxonomy can be reused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1" charset="-128"/>
              </a:rPr>
              <a:t>Products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1" charset="-128"/>
              </a:rPr>
              <a:t>Services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-111" charset="-128"/>
              </a:rPr>
              <a:t>Entertainment (partially) …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-111" charset="-128"/>
              </a:rPr>
              <a:t>Translate the labels manually; training set (queries) automatically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ea typeface="ＭＳ Ｐゴシック" pitchFamily="-111" charset="-128"/>
              </a:rPr>
              <a:t>How to classify a foreign</a:t>
            </a:r>
            <a:r>
              <a:rPr lang="en-US" sz="2800" b="1" dirty="0" smtClean="0">
                <a:ea typeface="ＭＳ Ｐゴシック" pitchFamily="-111" charset="-128"/>
              </a:rPr>
              <a:t> web query </a:t>
            </a:r>
            <a:r>
              <a:rPr lang="en-US" sz="2800" b="1" dirty="0" smtClean="0">
                <a:ea typeface="ＭＳ Ｐゴシック" pitchFamily="-111" charset="-128"/>
              </a:rPr>
              <a:t>into an English taxonomy?</a:t>
            </a:r>
            <a:endParaRPr lang="en-US" sz="2000" b="1" dirty="0" smtClean="0">
              <a:ea typeface="ＭＳ Ｐゴシック" pitchFamily="-111" charset="-128"/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a typeface="ＭＳ Ｐゴシック" pitchFamily="-111" charset="-128"/>
              </a:rPr>
              <a:t>Most MT tools are targeted for larger text fragments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015D96-125F-8449-BE67-1917DC6F6413}" type="slidenum">
              <a:rPr lang="en-US">
                <a:latin typeface="Arial" pitchFamily="-111" charset="0"/>
              </a:rPr>
              <a:pPr/>
              <a:t>5</a:t>
            </a:fld>
            <a:endParaRPr lang="en-US">
              <a:latin typeface="Arial" pitchFamily="-111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Cross-Language Query </a:t>
            </a: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Classification using MT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Straw man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Directly translate non-English queries into English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Classify the translated queries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Baseline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Send translated queries to an English search engine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Vote based on search results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Our method (</a:t>
            </a:r>
            <a:r>
              <a:rPr lang="en-US" sz="2000" b="1" dirty="0" smtClean="0">
                <a:ea typeface="ＭＳ Ｐゴシック" pitchFamily="-111" charset="-128"/>
                <a:cs typeface="ＭＳ Ｐゴシック" pitchFamily="-111" charset="-128"/>
              </a:rPr>
              <a:t>Jasper</a:t>
            </a:r>
            <a:r>
              <a:rPr lang="en-US" sz="2000" dirty="0" smtClean="0">
                <a:ea typeface="ＭＳ Ｐゴシック" pitchFamily="-111" charset="-128"/>
                <a:cs typeface="ＭＳ Ｐゴシック" pitchFamily="-111" charset="-128"/>
              </a:rPr>
              <a:t> system)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Web search in the query’s original language: resolving cultural references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Machine translation on search results: better MT for longer text spans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Class prediction via majority voting: robust against incorrect MT or text classification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Perform the imprecise MT on lower density information: pages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21509" name="Rectangle 1029"/>
          <p:cNvSpPr>
            <a:spLocks noChangeArrowheads="1"/>
          </p:cNvSpPr>
          <p:nvPr/>
        </p:nvSpPr>
        <p:spPr bwMode="auto">
          <a:xfrm>
            <a:off x="1939925" y="634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 txBox="1">
            <a:spLocks noGrp="1"/>
          </p:cNvSpPr>
          <p:nvPr/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fld id="{85E8244B-B2F4-E041-84C4-649987E461C4}" type="slidenum">
              <a:rPr lang="en-US" sz="1000" b="1" i="1"/>
              <a:pPr/>
              <a:t>6</a:t>
            </a:fld>
            <a:endParaRPr lang="en-US" sz="1000" b="1" i="1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Jasper in a Nutshell</a:t>
            </a:r>
          </a:p>
        </p:txBody>
      </p:sp>
      <p:pic>
        <p:nvPicPr>
          <p:cNvPr id="25604" name="Picture 123" descr="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8305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8229600" cy="831850"/>
          </a:xfrm>
        </p:spPr>
        <p:txBody>
          <a:bodyPr/>
          <a:lstStyle/>
          <a:p>
            <a:r>
              <a:rPr lang="en-US" sz="4000" dirty="0" smtClean="0">
                <a:solidFill>
                  <a:srgbClr val="800080"/>
                </a:solidFill>
              </a:rPr>
              <a:t>Our Taxonomy </a:t>
            </a:r>
            <a:endParaRPr lang="en-US" sz="4000" dirty="0">
              <a:solidFill>
                <a:srgbClr val="800080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3338"/>
            <a:ext cx="8229600" cy="2095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Over 6,000 topical nodes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Populated with ~150 queries per node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Bid phrases of ads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Editorially selected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Commercial interest mostly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69637" name="Picture 5" descr="childrenPerN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3530600" cy="2493963"/>
          </a:xfrm>
          <a:prstGeom prst="rect">
            <a:avLst/>
          </a:prstGeom>
          <a:noFill/>
        </p:spPr>
      </p:pic>
      <p:pic>
        <p:nvPicPr>
          <p:cNvPr id="69638" name="Picture 6" descr="catPerLeve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8800" y="3810000"/>
            <a:ext cx="3660775" cy="251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34950"/>
            <a:ext cx="7467600" cy="831850"/>
          </a:xfrm>
        </p:spPr>
        <p:txBody>
          <a:bodyPr/>
          <a:lstStyle/>
          <a:p>
            <a:r>
              <a:rPr lang="en-US" sz="4000" dirty="0" smtClean="0">
                <a:solidFill>
                  <a:srgbClr val="800080"/>
                </a:solidFill>
              </a:rPr>
              <a:t>Detour: Building a Document </a:t>
            </a:r>
            <a:br>
              <a:rPr lang="en-US" sz="4000" dirty="0" smtClean="0">
                <a:solidFill>
                  <a:srgbClr val="800080"/>
                </a:solidFill>
              </a:rPr>
            </a:br>
            <a:r>
              <a:rPr lang="en-US" sz="4000" dirty="0" smtClean="0">
                <a:solidFill>
                  <a:srgbClr val="800080"/>
                </a:solidFill>
              </a:rPr>
              <a:t>Classifier</a:t>
            </a:r>
            <a:endParaRPr lang="en-US" sz="4000" dirty="0">
              <a:solidFill>
                <a:srgbClr val="80008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11300"/>
            <a:ext cx="8229600" cy="4614863"/>
          </a:xfrm>
        </p:spPr>
        <p:txBody>
          <a:bodyPr/>
          <a:lstStyle/>
          <a:p>
            <a:r>
              <a:rPr lang="en-US" sz="2800"/>
              <a:t>Start with a taxonomy populated with queries</a:t>
            </a:r>
          </a:p>
          <a:p>
            <a:r>
              <a:rPr lang="en-US" sz="2800"/>
              <a:t>Produce documents that correspond to these queries</a:t>
            </a:r>
          </a:p>
          <a:p>
            <a:pPr lvl="1"/>
            <a:r>
              <a:rPr lang="en-US" sz="2400"/>
              <a:t>Evaluate the queries in a search engine and collect the results and use these as a training set for SVM, logistic regression, etc.</a:t>
            </a:r>
          </a:p>
          <a:p>
            <a:pPr lvl="1"/>
            <a:r>
              <a:rPr lang="en-US" sz="2400"/>
              <a:t>Produce meta documents from the taxonomy queries, use these as centroids of a nearest neighbor classifier</a:t>
            </a:r>
          </a:p>
          <a:p>
            <a:r>
              <a:rPr lang="en-US" sz="2800"/>
              <a:t>The second approach yielded better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EF221A-1EAC-3D43-BBDB-A8838A97C9C7}" type="slidenum">
              <a:rPr lang="en-US">
                <a:latin typeface="Arial" pitchFamily="-111" charset="0"/>
              </a:rPr>
              <a:pPr/>
              <a:t>9</a:t>
            </a:fld>
            <a:endParaRPr lang="en-US">
              <a:latin typeface="Arial" pitchFamily="-111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4138"/>
            <a:ext cx="75438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Classification of MT Web Pages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23556" name="Picture 1031" descr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! PPT template">
  <a:themeElements>
    <a:clrScheme name="Y!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!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!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!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!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!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!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!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!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!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!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!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!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!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9990</TotalTime>
  <Words>1025</Words>
  <Application>Microsoft PowerPoint</Application>
  <PresentationFormat>On-screen Show (4:3)</PresentationFormat>
  <Paragraphs>134</Paragraphs>
  <Slides>21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Y! PPT template</vt:lpstr>
      <vt:lpstr>Slide 1</vt:lpstr>
      <vt:lpstr>Motivation: Query Classification</vt:lpstr>
      <vt:lpstr>The Other Web</vt:lpstr>
      <vt:lpstr>Reuse of English Taxonomies</vt:lpstr>
      <vt:lpstr>Cross-Language Query Classification using MT</vt:lpstr>
      <vt:lpstr>Jasper in a Nutshell</vt:lpstr>
      <vt:lpstr>Our Taxonomy </vt:lpstr>
      <vt:lpstr>Detour: Building a Document  Classifier</vt:lpstr>
      <vt:lpstr>Classification of MT Web Pages</vt:lpstr>
      <vt:lpstr>Back to Query Classification </vt:lpstr>
      <vt:lpstr>Data Sets</vt:lpstr>
      <vt:lpstr>Experimental Results on C200 (I)</vt:lpstr>
      <vt:lpstr>Experimental Results on C200 (II)</vt:lpstr>
      <vt:lpstr>Experimental Results on C200 (III)</vt:lpstr>
      <vt:lpstr>Experimental Results on C200 (IV)</vt:lpstr>
      <vt:lpstr>Selected Examples</vt:lpstr>
      <vt:lpstr>Experimental Results on C1000 and R100</vt:lpstr>
      <vt:lpstr>Stratified Analysis of Query Frequency</vt:lpstr>
      <vt:lpstr>Other Experiments (what did not work)</vt:lpstr>
      <vt:lpstr>Conclusions</vt:lpstr>
      <vt:lpstr>Thank you!   Vanja Josifovski http://research.yahoo.com/vanja_josifovski       </vt:lpstr>
    </vt:vector>
  </TitlesOfParts>
  <Company>Yahoo! Inc.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Yahoo!</dc:creator>
  <cp:lastModifiedBy>Vanja Josifovski</cp:lastModifiedBy>
  <cp:revision>200</cp:revision>
  <cp:lastPrinted>2007-08-08T15:01:01Z</cp:lastPrinted>
  <dcterms:created xsi:type="dcterms:W3CDTF">2009-02-10T12:04:26Z</dcterms:created>
  <dcterms:modified xsi:type="dcterms:W3CDTF">2009-02-10T15:21:22Z</dcterms:modified>
</cp:coreProperties>
</file>